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4" r:id="rId8"/>
    <p:sldId id="261" r:id="rId9"/>
    <p:sldId id="265" r:id="rId10"/>
    <p:sldId id="266" r:id="rId11"/>
    <p:sldId id="267" r:id="rId12"/>
    <p:sldId id="262"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46" d="100"/>
          <a:sy n="46" d="100"/>
        </p:scale>
        <p:origin x="4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288BB4C-1396-4FD9-B175-9A96459D44FE}" type="datetimeFigureOut">
              <a:rPr lang="en-US" smtClean="0"/>
              <a:t>8/19/2017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2353349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88BB4C-1396-4FD9-B175-9A96459D44FE}" type="datetimeFigureOut">
              <a:rPr lang="en-US" smtClean="0"/>
              <a:t>8/19/2017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1518610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88BB4C-1396-4FD9-B175-9A96459D44FE}" type="datetimeFigureOut">
              <a:rPr lang="en-US" smtClean="0"/>
              <a:t>8/19/2017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3236029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88BB4C-1396-4FD9-B175-9A96459D44FE}" type="datetimeFigureOut">
              <a:rPr lang="en-US" smtClean="0"/>
              <a:t>8/19/2017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1350804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88BB4C-1396-4FD9-B175-9A96459D44FE}" type="datetimeFigureOut">
              <a:rPr lang="en-US" smtClean="0"/>
              <a:t>8/19/2017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2811000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288BB4C-1396-4FD9-B175-9A96459D44FE}" type="datetimeFigureOut">
              <a:rPr lang="en-US" smtClean="0"/>
              <a:t>8/19/2017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2773799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288BB4C-1396-4FD9-B175-9A96459D44FE}" type="datetimeFigureOut">
              <a:rPr lang="en-US" smtClean="0"/>
              <a:t>8/19/2017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760514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288BB4C-1396-4FD9-B175-9A96459D44FE}" type="datetimeFigureOut">
              <a:rPr lang="en-US" smtClean="0"/>
              <a:t>8/19/2017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1647494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88BB4C-1396-4FD9-B175-9A96459D44FE}" type="datetimeFigureOut">
              <a:rPr lang="en-US" smtClean="0"/>
              <a:t>8/19/2017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4150529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88BB4C-1396-4FD9-B175-9A96459D44FE}" type="datetimeFigureOut">
              <a:rPr lang="en-US" smtClean="0"/>
              <a:t>8/19/2017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3465595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88BB4C-1396-4FD9-B175-9A96459D44FE}" type="datetimeFigureOut">
              <a:rPr lang="en-US" smtClean="0"/>
              <a:t>8/19/2017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673945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8BB4C-1396-4FD9-B175-9A96459D44FE}" type="datetimeFigureOut">
              <a:rPr lang="en-US" smtClean="0"/>
              <a:t>8/19/2017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43C216-C323-43C9-B506-06F030149778}" type="slidenum">
              <a:rPr lang="en-US" smtClean="0"/>
              <a:t>‹#›</a:t>
            </a:fld>
            <a:endParaRPr lang="en-US"/>
          </a:p>
        </p:txBody>
      </p:sp>
    </p:spTree>
    <p:extLst>
      <p:ext uri="{BB962C8B-B14F-4D97-AF65-F5344CB8AC3E}">
        <p14:creationId xmlns:p14="http://schemas.microsoft.com/office/powerpoint/2010/main" val="17919153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Packing and Shipping Infectious Substances</a:t>
            </a:r>
            <a:endParaRPr lang="en-US" dirty="0"/>
          </a:p>
        </p:txBody>
      </p:sp>
      <p:sp>
        <p:nvSpPr>
          <p:cNvPr id="3" name="Subtitle 2"/>
          <p:cNvSpPr>
            <a:spLocks noGrp="1"/>
          </p:cNvSpPr>
          <p:nvPr>
            <p:ph type="subTitle" idx="1"/>
          </p:nvPr>
        </p:nvSpPr>
        <p:spPr/>
        <p:txBody>
          <a:bodyPr/>
          <a:lstStyle/>
          <a:p>
            <a:r>
              <a:rPr lang="en-US" dirty="0" smtClean="0"/>
              <a:t>2017</a:t>
            </a:r>
          </a:p>
          <a:p>
            <a:r>
              <a:rPr lang="en-US" dirty="0" smtClean="0"/>
              <a:t>Self Study</a:t>
            </a:r>
            <a:endParaRPr lang="en-US" dirty="0"/>
          </a:p>
        </p:txBody>
      </p:sp>
    </p:spTree>
    <p:extLst>
      <p:ext uri="{BB962C8B-B14F-4D97-AF65-F5344CB8AC3E}">
        <p14:creationId xmlns:p14="http://schemas.microsoft.com/office/powerpoint/2010/main" val="4282440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8814" y="512739"/>
            <a:ext cx="7657109" cy="6035040"/>
          </a:xfrm>
          <a:prstGeom prst="rect">
            <a:avLst/>
          </a:prstGeom>
        </p:spPr>
      </p:pic>
    </p:spTree>
    <p:extLst>
      <p:ext uri="{BB962C8B-B14F-4D97-AF65-F5344CB8AC3E}">
        <p14:creationId xmlns:p14="http://schemas.microsoft.com/office/powerpoint/2010/main" val="693084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90044" y="-365760"/>
            <a:ext cx="8796762" cy="6949440"/>
          </a:xfrm>
          <a:prstGeom prst="rect">
            <a:avLst/>
          </a:prstGeom>
        </p:spPr>
      </p:pic>
    </p:spTree>
    <p:extLst>
      <p:ext uri="{BB962C8B-B14F-4D97-AF65-F5344CB8AC3E}">
        <p14:creationId xmlns:p14="http://schemas.microsoft.com/office/powerpoint/2010/main" val="2572183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Exempt Specimens</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endParaRPr lang="en-US" dirty="0" smtClean="0"/>
          </a:p>
          <a:p>
            <a:pPr marL="0" indent="0">
              <a:buNone/>
            </a:pPr>
            <a:r>
              <a:rPr lang="en-US" dirty="0" smtClean="0"/>
              <a:t>Exempt specimens have minimal likelihood or containing pathogens. </a:t>
            </a:r>
          </a:p>
          <a:p>
            <a:pPr marL="0" indent="0">
              <a:buNone/>
            </a:pPr>
            <a:r>
              <a:rPr lang="en-US" dirty="0" smtClean="0"/>
              <a:t>Package using triple packing materials.</a:t>
            </a:r>
          </a:p>
          <a:p>
            <a:pPr marL="0" indent="0">
              <a:buNone/>
            </a:pPr>
            <a:endParaRPr lang="en-US" dirty="0" smtClean="0"/>
          </a:p>
          <a:p>
            <a:pPr marL="0" indent="0">
              <a:buNone/>
            </a:pPr>
            <a:r>
              <a:rPr lang="en-US" dirty="0" smtClean="0"/>
              <a:t>Examples:</a:t>
            </a:r>
          </a:p>
          <a:p>
            <a:r>
              <a:rPr lang="en-US" dirty="0"/>
              <a:t>S</a:t>
            </a:r>
            <a:r>
              <a:rPr lang="en-US" dirty="0" smtClean="0"/>
              <a:t>amples for therapeutic drug monitoring or testing for non infectious substances</a:t>
            </a:r>
          </a:p>
          <a:p>
            <a:r>
              <a:rPr lang="en-US" dirty="0" smtClean="0"/>
              <a:t>Samples sent for employment purposes or are intended for drug or alcohol monitoring.</a:t>
            </a:r>
            <a:endParaRPr lang="en-US" dirty="0" smtClean="0"/>
          </a:p>
          <a:p>
            <a:pPr marL="0" indent="0">
              <a:buNone/>
            </a:pPr>
            <a:endParaRPr lang="en-US" dirty="0" smtClean="0"/>
          </a:p>
          <a:p>
            <a:pPr marL="0" indent="0">
              <a:buNone/>
            </a:pPr>
            <a:endParaRPr lang="en-US" dirty="0" smtClean="0"/>
          </a:p>
          <a:p>
            <a:pPr marL="0" indent="0">
              <a:buNone/>
            </a:pPr>
            <a:endParaRPr lang="en-US" dirty="0"/>
          </a:p>
          <a:p>
            <a:pPr marL="0" indent="0">
              <a:buNone/>
            </a:pPr>
            <a:r>
              <a:rPr lang="en-US" dirty="0" smtClean="0"/>
              <a:t>See the Packaging and Shipping manual for the complete list.</a:t>
            </a:r>
          </a:p>
          <a:p>
            <a:endParaRPr lang="en-US" dirty="0"/>
          </a:p>
        </p:txBody>
      </p:sp>
    </p:spTree>
    <p:extLst>
      <p:ext uri="{BB962C8B-B14F-4D97-AF65-F5344CB8AC3E}">
        <p14:creationId xmlns:p14="http://schemas.microsoft.com/office/powerpoint/2010/main" val="4294258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8517" y="186983"/>
            <a:ext cx="7533563" cy="6309360"/>
          </a:xfrm>
          <a:prstGeom prst="rect">
            <a:avLst/>
          </a:prstGeom>
        </p:spPr>
      </p:pic>
    </p:spTree>
    <p:extLst>
      <p:ext uri="{BB962C8B-B14F-4D97-AF65-F5344CB8AC3E}">
        <p14:creationId xmlns:p14="http://schemas.microsoft.com/office/powerpoint/2010/main" val="21008667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Hanover Hospital Policy</a:t>
            </a:r>
            <a:endParaRPr lang="en-US" dirty="0"/>
          </a:p>
        </p:txBody>
      </p:sp>
      <p:sp>
        <p:nvSpPr>
          <p:cNvPr id="3" name="Content Placeholder 2"/>
          <p:cNvSpPr>
            <a:spLocks noGrp="1"/>
          </p:cNvSpPr>
          <p:nvPr>
            <p:ph idx="1"/>
          </p:nvPr>
        </p:nvSpPr>
        <p:spPr/>
        <p:txBody>
          <a:bodyPr>
            <a:normAutofit/>
          </a:bodyPr>
          <a:lstStyle/>
          <a:p>
            <a:pPr marL="0" indent="0">
              <a:buNone/>
            </a:pPr>
            <a:endParaRPr lang="en-US" u="sng" dirty="0" smtClean="0"/>
          </a:p>
          <a:p>
            <a:pPr marL="0" indent="0" algn="ctr">
              <a:buNone/>
            </a:pPr>
            <a:r>
              <a:rPr lang="en-US" u="sng" dirty="0" smtClean="0"/>
              <a:t>Packing </a:t>
            </a:r>
            <a:r>
              <a:rPr lang="en-US" u="sng" dirty="0"/>
              <a:t>and Shipping Patient Specimens</a:t>
            </a:r>
            <a:endParaRPr lang="en-US" dirty="0"/>
          </a:p>
          <a:p>
            <a:pPr marL="0" indent="0" algn="ctr">
              <a:buNone/>
            </a:pPr>
            <a:r>
              <a:rPr lang="en-US" dirty="0"/>
              <a:t>All specimens shipped from Hanover Hospital (with the exception of Quest specimens) will be triple packaged as described in the Packing and Shipping Manual.  These instructions are based on international and national regulatory agencies.  These instructions may be found in Appendix A of the Packaging and Shipping Manual</a:t>
            </a:r>
            <a:r>
              <a:rPr lang="en-US" dirty="0" smtClean="0"/>
              <a:t>.</a:t>
            </a:r>
          </a:p>
          <a:p>
            <a:pPr marL="0" indent="0" algn="ctr">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000628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References</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Packing and Shipping Manual.  Hanover </a:t>
            </a:r>
            <a:r>
              <a:rPr lang="en-US" smtClean="0"/>
              <a:t>Hospital Laboratory.</a:t>
            </a:r>
            <a:endParaRPr lang="en-US" dirty="0" smtClean="0"/>
          </a:p>
          <a:p>
            <a:pPr marL="0" indent="0">
              <a:buNone/>
            </a:pPr>
            <a:endParaRPr lang="en-US" dirty="0"/>
          </a:p>
          <a:p>
            <a:pPr marL="0" indent="0">
              <a:buNone/>
            </a:pPr>
            <a:r>
              <a:rPr lang="en-US" dirty="0" smtClean="0"/>
              <a:t>World Health Organization.  Infectious Substances Training.  Jan. 2015</a:t>
            </a:r>
            <a:endParaRPr lang="en-US" dirty="0"/>
          </a:p>
        </p:txBody>
      </p:sp>
    </p:spTree>
    <p:extLst>
      <p:ext uri="{BB962C8B-B14F-4D97-AF65-F5344CB8AC3E}">
        <p14:creationId xmlns:p14="http://schemas.microsoft.com/office/powerpoint/2010/main" val="3430997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Requirements</a:t>
            </a:r>
            <a:endParaRPr lang="en-US" dirty="0"/>
          </a:p>
        </p:txBody>
      </p:sp>
      <p:sp>
        <p:nvSpPr>
          <p:cNvPr id="3" name="Content Placeholder 2"/>
          <p:cNvSpPr>
            <a:spLocks noGrp="1"/>
          </p:cNvSpPr>
          <p:nvPr>
            <p:ph idx="1"/>
          </p:nvPr>
        </p:nvSpPr>
        <p:spPr/>
        <p:txBody>
          <a:bodyPr/>
          <a:lstStyle/>
          <a:p>
            <a:r>
              <a:rPr lang="en-US" dirty="0" smtClean="0"/>
              <a:t>Read the procedures listed that are found in the Packaging and Shipping manual</a:t>
            </a:r>
          </a:p>
          <a:p>
            <a:pPr algn="ctr"/>
            <a:r>
              <a:rPr lang="en-US" dirty="0" smtClean="0"/>
              <a:t>SAF 1102.1</a:t>
            </a:r>
          </a:p>
          <a:p>
            <a:pPr algn="ctr"/>
            <a:r>
              <a:rPr lang="en-US" dirty="0" smtClean="0"/>
              <a:t>SAF 1103.1</a:t>
            </a:r>
          </a:p>
          <a:p>
            <a:r>
              <a:rPr lang="en-US" dirty="0" smtClean="0"/>
              <a:t>Complete this presentation</a:t>
            </a:r>
          </a:p>
          <a:p>
            <a:r>
              <a:rPr lang="en-US" dirty="0" smtClean="0"/>
              <a:t>Take the Post test.  Passing score is 90%</a:t>
            </a:r>
            <a:endParaRPr lang="en-US" dirty="0"/>
          </a:p>
        </p:txBody>
      </p:sp>
    </p:spTree>
    <p:extLst>
      <p:ext uri="{BB962C8B-B14F-4D97-AF65-F5344CB8AC3E}">
        <p14:creationId xmlns:p14="http://schemas.microsoft.com/office/powerpoint/2010/main" val="3951964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Self Study Objectives</a:t>
            </a:r>
            <a:endParaRPr lang="en-US" dirty="0"/>
          </a:p>
        </p:txBody>
      </p:sp>
      <p:sp>
        <p:nvSpPr>
          <p:cNvPr id="3" name="Content Placeholder 2"/>
          <p:cNvSpPr>
            <a:spLocks noGrp="1"/>
          </p:cNvSpPr>
          <p:nvPr>
            <p:ph idx="1"/>
          </p:nvPr>
        </p:nvSpPr>
        <p:spPr/>
        <p:txBody>
          <a:bodyPr/>
          <a:lstStyle/>
          <a:p>
            <a:pPr marL="0" indent="0">
              <a:buNone/>
            </a:pPr>
            <a:r>
              <a:rPr lang="en-US" dirty="0" smtClean="0"/>
              <a:t>Upon completion of this training you will be able to:</a:t>
            </a:r>
          </a:p>
          <a:p>
            <a:pPr algn="ctr"/>
            <a:r>
              <a:rPr lang="en-US" dirty="0" smtClean="0"/>
              <a:t>Describe regulations that must be followed for packaging and shipping patient specimens from Hanover Hospital Laboratory</a:t>
            </a:r>
          </a:p>
          <a:p>
            <a:pPr algn="ctr"/>
            <a:r>
              <a:rPr lang="en-US" dirty="0" smtClean="0"/>
              <a:t>Demonstrate the procedure for packaging and shipping patient specimen to be shipped.</a:t>
            </a:r>
            <a:endParaRPr lang="en-US" dirty="0"/>
          </a:p>
        </p:txBody>
      </p:sp>
    </p:spTree>
    <p:extLst>
      <p:ext uri="{BB962C8B-B14F-4D97-AF65-F5344CB8AC3E}">
        <p14:creationId xmlns:p14="http://schemas.microsoft.com/office/powerpoint/2010/main" val="1026456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Regulations</a:t>
            </a:r>
            <a:endParaRPr lang="en-US" dirty="0"/>
          </a:p>
        </p:txBody>
      </p:sp>
      <p:sp>
        <p:nvSpPr>
          <p:cNvPr id="3" name="Content Placeholder 2"/>
          <p:cNvSpPr>
            <a:spLocks noGrp="1"/>
          </p:cNvSpPr>
          <p:nvPr>
            <p:ph idx="1"/>
          </p:nvPr>
        </p:nvSpPr>
        <p:spPr/>
        <p:txBody>
          <a:bodyPr/>
          <a:lstStyle/>
          <a:p>
            <a:r>
              <a:rPr lang="en-US" dirty="0" smtClean="0"/>
              <a:t>National and International agencies that transport infectious specimens (or potentially infectious) such as blood, body fluids, tissue and cultures to packaged according to published regulations.</a:t>
            </a:r>
          </a:p>
          <a:p>
            <a:r>
              <a:rPr lang="en-US" dirty="0" smtClean="0"/>
              <a:t>Any person packaging these specimens must be trained by the employer.</a:t>
            </a:r>
          </a:p>
          <a:p>
            <a:r>
              <a:rPr lang="en-US" dirty="0" smtClean="0"/>
              <a:t>Specimens are categorized as Category A, B and Exempt.</a:t>
            </a:r>
            <a:endParaRPr lang="en-US" dirty="0"/>
          </a:p>
        </p:txBody>
      </p:sp>
    </p:spTree>
    <p:extLst>
      <p:ext uri="{BB962C8B-B14F-4D97-AF65-F5344CB8AC3E}">
        <p14:creationId xmlns:p14="http://schemas.microsoft.com/office/powerpoint/2010/main" val="3076455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Category A</a:t>
            </a:r>
            <a:br>
              <a:rPr lang="en-US" dirty="0" smtClean="0"/>
            </a:br>
            <a:r>
              <a:rPr lang="en-US" dirty="0" smtClean="0"/>
              <a:t>Infectious Pathogens Infecting Humans</a:t>
            </a:r>
            <a:endParaRPr lang="en-US" dirty="0"/>
          </a:p>
        </p:txBody>
      </p:sp>
      <p:sp>
        <p:nvSpPr>
          <p:cNvPr id="3" name="Content Placeholder 2"/>
          <p:cNvSpPr>
            <a:spLocks noGrp="1"/>
          </p:cNvSpPr>
          <p:nvPr>
            <p:ph idx="1"/>
          </p:nvPr>
        </p:nvSpPr>
        <p:spPr/>
        <p:txBody>
          <a:bodyPr/>
          <a:lstStyle/>
          <a:p>
            <a:endParaRPr lang="en-US" dirty="0" smtClean="0"/>
          </a:p>
          <a:p>
            <a:r>
              <a:rPr lang="en-US" dirty="0" smtClean="0"/>
              <a:t>Capable </a:t>
            </a:r>
            <a:r>
              <a:rPr lang="en-US" dirty="0" smtClean="0"/>
              <a:t>of causing life threatening or fatal disease.</a:t>
            </a:r>
          </a:p>
          <a:p>
            <a:r>
              <a:rPr lang="en-US" dirty="0" smtClean="0"/>
              <a:t>Example:	Ebola virus</a:t>
            </a:r>
          </a:p>
          <a:p>
            <a:r>
              <a:rPr lang="en-US" dirty="0" smtClean="0"/>
              <a:t>List can be found in the Packaging and Shipping Manual.</a:t>
            </a:r>
          </a:p>
          <a:p>
            <a:r>
              <a:rPr lang="en-US" dirty="0" smtClean="0"/>
              <a:t>Must be triple packaged an a Shipper’s Declaration included.</a:t>
            </a:r>
          </a:p>
          <a:p>
            <a:r>
              <a:rPr lang="en-US" b="1" dirty="0" smtClean="0">
                <a:latin typeface="Times New Roman" panose="02020603050405020304" pitchFamily="18" charset="0"/>
                <a:cs typeface="Times New Roman" panose="02020603050405020304" pitchFamily="18" charset="0"/>
              </a:rPr>
              <a:t>Only Microbiology personnel may pack Category A pathogens</a:t>
            </a:r>
            <a:r>
              <a:rPr lang="en-US" dirty="0" smtClean="0"/>
              <a:t>.</a:t>
            </a:r>
            <a:endParaRPr lang="en-US" dirty="0"/>
          </a:p>
        </p:txBody>
      </p:sp>
    </p:spTree>
    <p:extLst>
      <p:ext uri="{BB962C8B-B14F-4D97-AF65-F5344CB8AC3E}">
        <p14:creationId xmlns:p14="http://schemas.microsoft.com/office/powerpoint/2010/main" val="3251239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Category A Packaging Requirements</a:t>
            </a:r>
            <a:endParaRPr lang="en-US" dirty="0"/>
          </a:p>
        </p:txBody>
      </p:sp>
      <p:sp>
        <p:nvSpPr>
          <p:cNvPr id="3" name="Content Placeholder 2"/>
          <p:cNvSpPr>
            <a:spLocks noGrp="1"/>
          </p:cNvSpPr>
          <p:nvPr>
            <p:ph idx="1"/>
          </p:nvPr>
        </p:nvSpPr>
        <p:spPr/>
        <p:txBody>
          <a:bodyPr/>
          <a:lstStyle/>
          <a:p>
            <a:endParaRPr lang="en-US" dirty="0" smtClean="0"/>
          </a:p>
          <a:p>
            <a:r>
              <a:rPr lang="en-US" dirty="0" smtClean="0"/>
              <a:t>Primary Container is </a:t>
            </a:r>
            <a:r>
              <a:rPr lang="en-US" dirty="0" err="1" smtClean="0"/>
              <a:t>leakproof</a:t>
            </a:r>
            <a:endParaRPr lang="en-US" dirty="0" smtClean="0"/>
          </a:p>
          <a:p>
            <a:r>
              <a:rPr lang="en-US" dirty="0" smtClean="0"/>
              <a:t>Secondary container is </a:t>
            </a:r>
            <a:r>
              <a:rPr lang="en-US" dirty="0" err="1" smtClean="0"/>
              <a:t>leakproof</a:t>
            </a:r>
            <a:endParaRPr lang="en-US" dirty="0" smtClean="0"/>
          </a:p>
          <a:p>
            <a:r>
              <a:rPr lang="en-US" dirty="0" smtClean="0"/>
              <a:t>Outer container is rigid</a:t>
            </a:r>
          </a:p>
          <a:p>
            <a:r>
              <a:rPr lang="en-US" dirty="0" smtClean="0"/>
              <a:t>Shipper must be trained</a:t>
            </a:r>
          </a:p>
          <a:p>
            <a:r>
              <a:rPr lang="en-US" b="1" dirty="0" smtClean="0"/>
              <a:t>Only Microbiology staff may pack Category A pathogens </a:t>
            </a:r>
          </a:p>
          <a:p>
            <a:endParaRPr lang="en-US" dirty="0"/>
          </a:p>
        </p:txBody>
      </p:sp>
    </p:spTree>
    <p:extLst>
      <p:ext uri="{BB962C8B-B14F-4D97-AF65-F5344CB8AC3E}">
        <p14:creationId xmlns:p14="http://schemas.microsoft.com/office/powerpoint/2010/main" val="1166038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4312" y="1127172"/>
            <a:ext cx="7162800" cy="5486400"/>
          </a:xfrm>
          <a:prstGeom prst="rect">
            <a:avLst/>
          </a:prstGeom>
        </p:spPr>
      </p:pic>
    </p:spTree>
    <p:extLst>
      <p:ext uri="{BB962C8B-B14F-4D97-AF65-F5344CB8AC3E}">
        <p14:creationId xmlns:p14="http://schemas.microsoft.com/office/powerpoint/2010/main" val="304961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Category B</a:t>
            </a:r>
            <a:br>
              <a:rPr lang="en-US" dirty="0" smtClean="0"/>
            </a:br>
            <a:r>
              <a:rPr lang="en-US" dirty="0" smtClean="0"/>
              <a:t>UN3373, Biological Substance Category B</a:t>
            </a:r>
            <a:endParaRPr lang="en-US" dirty="0"/>
          </a:p>
        </p:txBody>
      </p:sp>
      <p:sp>
        <p:nvSpPr>
          <p:cNvPr id="3" name="Content Placeholder 2"/>
          <p:cNvSpPr>
            <a:spLocks noGrp="1"/>
          </p:cNvSpPr>
          <p:nvPr>
            <p:ph idx="1"/>
          </p:nvPr>
        </p:nvSpPr>
        <p:spPr/>
        <p:txBody>
          <a:bodyPr/>
          <a:lstStyle/>
          <a:p>
            <a:pPr marL="0" indent="0">
              <a:buNone/>
            </a:pPr>
            <a:r>
              <a:rPr lang="en-US" dirty="0" smtClean="0"/>
              <a:t>Include most specimens shipped from the laboratory.</a:t>
            </a:r>
          </a:p>
          <a:p>
            <a:r>
              <a:rPr lang="en-US" dirty="0" smtClean="0"/>
              <a:t>Patient blood specimens</a:t>
            </a:r>
          </a:p>
          <a:p>
            <a:r>
              <a:rPr lang="en-US" dirty="0" smtClean="0"/>
              <a:t>Unfixed tissue samples</a:t>
            </a:r>
          </a:p>
          <a:p>
            <a:r>
              <a:rPr lang="en-US" dirty="0" smtClean="0"/>
              <a:t>Live cultures</a:t>
            </a:r>
          </a:p>
          <a:p>
            <a:endParaRPr lang="en-US" dirty="0"/>
          </a:p>
          <a:p>
            <a:pPr marL="0" indent="0">
              <a:buNone/>
            </a:pPr>
            <a:r>
              <a:rPr lang="en-US" dirty="0" smtClean="0"/>
              <a:t>Exception:  Quest specimens picked up by the Quest courier.</a:t>
            </a:r>
          </a:p>
          <a:p>
            <a:endParaRPr lang="en-US" dirty="0" smtClean="0"/>
          </a:p>
          <a:p>
            <a:endParaRPr lang="en-US" dirty="0"/>
          </a:p>
        </p:txBody>
      </p:sp>
    </p:spTree>
    <p:extLst>
      <p:ext uri="{BB962C8B-B14F-4D97-AF65-F5344CB8AC3E}">
        <p14:creationId xmlns:p14="http://schemas.microsoft.com/office/powerpoint/2010/main" val="3241644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365125"/>
            <a:ext cx="10515600" cy="1325563"/>
          </a:xfrm>
        </p:spPr>
        <p:txBody>
          <a:bodyPr/>
          <a:lstStyle/>
          <a:p>
            <a:pPr algn="ctr"/>
            <a:r>
              <a:rPr lang="en-US" dirty="0" smtClean="0"/>
              <a:t>Category B Packaging Requirements</a:t>
            </a:r>
            <a:endParaRPr lang="en-US" dirty="0"/>
          </a:p>
        </p:txBody>
      </p:sp>
      <p:sp>
        <p:nvSpPr>
          <p:cNvPr id="3" name="Content Placeholder 2"/>
          <p:cNvSpPr>
            <a:spLocks noGrp="1"/>
          </p:cNvSpPr>
          <p:nvPr>
            <p:ph idx="4294967295"/>
          </p:nvPr>
        </p:nvSpPr>
        <p:spPr>
          <a:xfrm>
            <a:off x="0" y="1825625"/>
            <a:ext cx="10515600" cy="4351338"/>
          </a:xfrm>
        </p:spPr>
        <p:txBody>
          <a:bodyPr/>
          <a:lstStyle/>
          <a:p>
            <a:endParaRPr lang="en-US" dirty="0" smtClean="0"/>
          </a:p>
          <a:p>
            <a:r>
              <a:rPr lang="en-US" dirty="0" smtClean="0"/>
              <a:t>Primary container is </a:t>
            </a:r>
            <a:r>
              <a:rPr lang="en-US" dirty="0" err="1" smtClean="0"/>
              <a:t>leakproof</a:t>
            </a:r>
            <a:endParaRPr lang="en-US" dirty="0" smtClean="0"/>
          </a:p>
          <a:p>
            <a:r>
              <a:rPr lang="en-US" dirty="0" smtClean="0"/>
              <a:t>Secondary container is </a:t>
            </a:r>
            <a:r>
              <a:rPr lang="en-US" dirty="0" err="1" smtClean="0"/>
              <a:t>leakproof</a:t>
            </a:r>
            <a:endParaRPr lang="en-US" dirty="0" smtClean="0"/>
          </a:p>
          <a:p>
            <a:r>
              <a:rPr lang="en-US" dirty="0" smtClean="0"/>
              <a:t>Either secondary or outer container is </a:t>
            </a:r>
            <a:r>
              <a:rPr lang="en-US" dirty="0" err="1" smtClean="0"/>
              <a:t>leakproof</a:t>
            </a:r>
            <a:r>
              <a:rPr lang="en-US" dirty="0" smtClean="0"/>
              <a:t> </a:t>
            </a:r>
          </a:p>
          <a:p>
            <a:r>
              <a:rPr lang="en-US" dirty="0" smtClean="0"/>
              <a:t>If shipment is transported by air the outer container must be </a:t>
            </a:r>
            <a:r>
              <a:rPr lang="en-US" dirty="0" err="1" smtClean="0"/>
              <a:t>leakproof</a:t>
            </a:r>
            <a:endParaRPr lang="en-US" dirty="0"/>
          </a:p>
        </p:txBody>
      </p:sp>
    </p:spTree>
    <p:extLst>
      <p:ext uri="{BB962C8B-B14F-4D97-AF65-F5344CB8AC3E}">
        <p14:creationId xmlns:p14="http://schemas.microsoft.com/office/powerpoint/2010/main" val="29101285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TotalTime>
  <Words>375</Words>
  <Application>Microsoft Office PowerPoint</Application>
  <PresentationFormat>Widescreen</PresentationFormat>
  <Paragraphs>66</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Office Theme</vt:lpstr>
      <vt:lpstr>Packing and Shipping Infectious Substances</vt:lpstr>
      <vt:lpstr>Requirements</vt:lpstr>
      <vt:lpstr>Self Study Objectives</vt:lpstr>
      <vt:lpstr>The Regulations</vt:lpstr>
      <vt:lpstr>Category A Infectious Pathogens Infecting Humans</vt:lpstr>
      <vt:lpstr>Category A Packaging Requirements</vt:lpstr>
      <vt:lpstr>PowerPoint Presentation</vt:lpstr>
      <vt:lpstr>Category B UN3373, Biological Substance Category B</vt:lpstr>
      <vt:lpstr>Category B Packaging Requirements</vt:lpstr>
      <vt:lpstr>PowerPoint Presentation</vt:lpstr>
      <vt:lpstr>PowerPoint Presentation</vt:lpstr>
      <vt:lpstr>Exempt Specimens</vt:lpstr>
      <vt:lpstr>PowerPoint Presentation</vt:lpstr>
      <vt:lpstr>Hanover Hospital Policy</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Solanick, Sherilyn</dc:creator>
  <cp:lastModifiedBy>Solanick, Sherilyn</cp:lastModifiedBy>
  <cp:revision>10</cp:revision>
  <dcterms:created xsi:type="dcterms:W3CDTF">2017-07-28T16:18:23Z</dcterms:created>
  <dcterms:modified xsi:type="dcterms:W3CDTF">2017-08-19T17:51:13Z</dcterms:modified>
</cp:coreProperties>
</file>