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2" r:id="rId4"/>
    <p:sldId id="263" r:id="rId5"/>
    <p:sldId id="268" r:id="rId6"/>
    <p:sldId id="269" r:id="rId7"/>
    <p:sldId id="270" r:id="rId8"/>
    <p:sldId id="274" r:id="rId9"/>
    <p:sldId id="272" r:id="rId10"/>
    <p:sldId id="27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78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2108BD3-AAB8-4890-A24E-840C5D36D78B}" type="datetimeFigureOut">
              <a:rPr lang="en-US" smtClean="0"/>
              <a:t>4/10/2019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1BF54-E432-4B59-9E29-7AC343010A1B}" type="slidenum">
              <a:rPr lang="en-US" smtClean="0"/>
              <a:t>‹#›</a:t>
            </a:fld>
            <a:endParaRPr lang="en-US"/>
          </a:p>
        </p:txBody>
      </p:sp>
    </p:spTree>
    <p:extLst>
      <p:ext uri="{BB962C8B-B14F-4D97-AF65-F5344CB8AC3E}">
        <p14:creationId xmlns:p14="http://schemas.microsoft.com/office/powerpoint/2010/main" val="3094359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108BD3-AAB8-4890-A24E-840C5D36D78B}" type="datetimeFigureOut">
              <a:rPr lang="en-US" smtClean="0"/>
              <a:t>4/10/2019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1BF54-E432-4B59-9E29-7AC343010A1B}" type="slidenum">
              <a:rPr lang="en-US" smtClean="0"/>
              <a:t>‹#›</a:t>
            </a:fld>
            <a:endParaRPr lang="en-US"/>
          </a:p>
        </p:txBody>
      </p:sp>
    </p:spTree>
    <p:extLst>
      <p:ext uri="{BB962C8B-B14F-4D97-AF65-F5344CB8AC3E}">
        <p14:creationId xmlns:p14="http://schemas.microsoft.com/office/powerpoint/2010/main" val="2591487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108BD3-AAB8-4890-A24E-840C5D36D78B}" type="datetimeFigureOut">
              <a:rPr lang="en-US" smtClean="0"/>
              <a:t>4/10/2019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1BF54-E432-4B59-9E29-7AC343010A1B}" type="slidenum">
              <a:rPr lang="en-US" smtClean="0"/>
              <a:t>‹#›</a:t>
            </a:fld>
            <a:endParaRPr lang="en-US"/>
          </a:p>
        </p:txBody>
      </p:sp>
    </p:spTree>
    <p:extLst>
      <p:ext uri="{BB962C8B-B14F-4D97-AF65-F5344CB8AC3E}">
        <p14:creationId xmlns:p14="http://schemas.microsoft.com/office/powerpoint/2010/main" val="3734847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108BD3-AAB8-4890-A24E-840C5D36D78B}" type="datetimeFigureOut">
              <a:rPr lang="en-US" smtClean="0"/>
              <a:t>4/10/2019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1BF54-E432-4B59-9E29-7AC343010A1B}" type="slidenum">
              <a:rPr lang="en-US" smtClean="0"/>
              <a:t>‹#›</a:t>
            </a:fld>
            <a:endParaRPr lang="en-US"/>
          </a:p>
        </p:txBody>
      </p:sp>
    </p:spTree>
    <p:extLst>
      <p:ext uri="{BB962C8B-B14F-4D97-AF65-F5344CB8AC3E}">
        <p14:creationId xmlns:p14="http://schemas.microsoft.com/office/powerpoint/2010/main" val="1356592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108BD3-AAB8-4890-A24E-840C5D36D78B}" type="datetimeFigureOut">
              <a:rPr lang="en-US" smtClean="0"/>
              <a:t>4/10/2019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1BF54-E432-4B59-9E29-7AC343010A1B}" type="slidenum">
              <a:rPr lang="en-US" smtClean="0"/>
              <a:t>‹#›</a:t>
            </a:fld>
            <a:endParaRPr lang="en-US"/>
          </a:p>
        </p:txBody>
      </p:sp>
    </p:spTree>
    <p:extLst>
      <p:ext uri="{BB962C8B-B14F-4D97-AF65-F5344CB8AC3E}">
        <p14:creationId xmlns:p14="http://schemas.microsoft.com/office/powerpoint/2010/main" val="1499390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108BD3-AAB8-4890-A24E-840C5D36D78B}" type="datetimeFigureOut">
              <a:rPr lang="en-US" smtClean="0"/>
              <a:t>4/10/2019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F1BF54-E432-4B59-9E29-7AC343010A1B}" type="slidenum">
              <a:rPr lang="en-US" smtClean="0"/>
              <a:t>‹#›</a:t>
            </a:fld>
            <a:endParaRPr lang="en-US"/>
          </a:p>
        </p:txBody>
      </p:sp>
    </p:spTree>
    <p:extLst>
      <p:ext uri="{BB962C8B-B14F-4D97-AF65-F5344CB8AC3E}">
        <p14:creationId xmlns:p14="http://schemas.microsoft.com/office/powerpoint/2010/main" val="2667352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108BD3-AAB8-4890-A24E-840C5D36D78B}" type="datetimeFigureOut">
              <a:rPr lang="en-US" smtClean="0"/>
              <a:t>4/10/2019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F1BF54-E432-4B59-9E29-7AC343010A1B}" type="slidenum">
              <a:rPr lang="en-US" smtClean="0"/>
              <a:t>‹#›</a:t>
            </a:fld>
            <a:endParaRPr lang="en-US"/>
          </a:p>
        </p:txBody>
      </p:sp>
    </p:spTree>
    <p:extLst>
      <p:ext uri="{BB962C8B-B14F-4D97-AF65-F5344CB8AC3E}">
        <p14:creationId xmlns:p14="http://schemas.microsoft.com/office/powerpoint/2010/main" val="944311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108BD3-AAB8-4890-A24E-840C5D36D78B}" type="datetimeFigureOut">
              <a:rPr lang="en-US" smtClean="0"/>
              <a:t>4/10/2019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F1BF54-E432-4B59-9E29-7AC343010A1B}" type="slidenum">
              <a:rPr lang="en-US" smtClean="0"/>
              <a:t>‹#›</a:t>
            </a:fld>
            <a:endParaRPr lang="en-US"/>
          </a:p>
        </p:txBody>
      </p:sp>
    </p:spTree>
    <p:extLst>
      <p:ext uri="{BB962C8B-B14F-4D97-AF65-F5344CB8AC3E}">
        <p14:creationId xmlns:p14="http://schemas.microsoft.com/office/powerpoint/2010/main" val="2917876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108BD3-AAB8-4890-A24E-840C5D36D78B}" type="datetimeFigureOut">
              <a:rPr lang="en-US" smtClean="0"/>
              <a:t>4/10/2019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F1BF54-E432-4B59-9E29-7AC343010A1B}" type="slidenum">
              <a:rPr lang="en-US" smtClean="0"/>
              <a:t>‹#›</a:t>
            </a:fld>
            <a:endParaRPr lang="en-US"/>
          </a:p>
        </p:txBody>
      </p:sp>
    </p:spTree>
    <p:extLst>
      <p:ext uri="{BB962C8B-B14F-4D97-AF65-F5344CB8AC3E}">
        <p14:creationId xmlns:p14="http://schemas.microsoft.com/office/powerpoint/2010/main" val="1507612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108BD3-AAB8-4890-A24E-840C5D36D78B}" type="datetimeFigureOut">
              <a:rPr lang="en-US" smtClean="0"/>
              <a:t>4/10/2019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F1BF54-E432-4B59-9E29-7AC343010A1B}" type="slidenum">
              <a:rPr lang="en-US" smtClean="0"/>
              <a:t>‹#›</a:t>
            </a:fld>
            <a:endParaRPr lang="en-US"/>
          </a:p>
        </p:txBody>
      </p:sp>
    </p:spTree>
    <p:extLst>
      <p:ext uri="{BB962C8B-B14F-4D97-AF65-F5344CB8AC3E}">
        <p14:creationId xmlns:p14="http://schemas.microsoft.com/office/powerpoint/2010/main" val="66898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108BD3-AAB8-4890-A24E-840C5D36D78B}" type="datetimeFigureOut">
              <a:rPr lang="en-US" smtClean="0"/>
              <a:t>4/10/2019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F1BF54-E432-4B59-9E29-7AC343010A1B}" type="slidenum">
              <a:rPr lang="en-US" smtClean="0"/>
              <a:t>‹#›</a:t>
            </a:fld>
            <a:endParaRPr lang="en-US"/>
          </a:p>
        </p:txBody>
      </p:sp>
    </p:spTree>
    <p:extLst>
      <p:ext uri="{BB962C8B-B14F-4D97-AF65-F5344CB8AC3E}">
        <p14:creationId xmlns:p14="http://schemas.microsoft.com/office/powerpoint/2010/main" val="1799777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108BD3-AAB8-4890-A24E-840C5D36D78B}" type="datetimeFigureOut">
              <a:rPr lang="en-US" smtClean="0"/>
              <a:t>4/10/2019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F1BF54-E432-4B59-9E29-7AC343010A1B}" type="slidenum">
              <a:rPr lang="en-US" smtClean="0"/>
              <a:t>‹#›</a:t>
            </a:fld>
            <a:endParaRPr lang="en-US"/>
          </a:p>
        </p:txBody>
      </p:sp>
    </p:spTree>
    <p:extLst>
      <p:ext uri="{BB962C8B-B14F-4D97-AF65-F5344CB8AC3E}">
        <p14:creationId xmlns:p14="http://schemas.microsoft.com/office/powerpoint/2010/main" val="1360165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Learning Objectives</a:t>
            </a:r>
            <a:br>
              <a:rPr lang="en-US" dirty="0"/>
            </a:br>
            <a:r>
              <a:rPr lang="en-US" sz="1600" dirty="0"/>
              <a:t>When you have completed this course you will be able to:</a:t>
            </a:r>
          </a:p>
        </p:txBody>
      </p:sp>
      <p:sp>
        <p:nvSpPr>
          <p:cNvPr id="5" name="Content Placeholder 4"/>
          <p:cNvSpPr>
            <a:spLocks noGrp="1"/>
          </p:cNvSpPr>
          <p:nvPr>
            <p:ph idx="1"/>
          </p:nvPr>
        </p:nvSpPr>
        <p:spPr/>
        <p:txBody>
          <a:bodyPr>
            <a:normAutofit/>
          </a:bodyPr>
          <a:lstStyle/>
          <a:p>
            <a:r>
              <a:rPr lang="en-US" sz="2400" dirty="0" err="1"/>
              <a:t>Avoximeter</a:t>
            </a:r>
            <a:r>
              <a:rPr lang="en-US" sz="2400" dirty="0"/>
              <a:t> 1000E </a:t>
            </a:r>
            <a:r>
              <a:rPr lang="en-US" sz="2400"/>
              <a:t>Operator Review</a:t>
            </a:r>
            <a:endParaRPr lang="en-US" sz="2400" dirty="0"/>
          </a:p>
        </p:txBody>
      </p:sp>
      <p:sp>
        <p:nvSpPr>
          <p:cNvPr id="6" name="Text Placeholder 5"/>
          <p:cNvSpPr>
            <a:spLocks noGrp="1"/>
          </p:cNvSpPr>
          <p:nvPr>
            <p:ph type="body" sz="half" idx="2"/>
          </p:nvPr>
        </p:nvSpPr>
        <p:spPr/>
        <p:txBody>
          <a:bodyPr/>
          <a:lstStyle/>
          <a:p>
            <a:endParaRPr lang="en-US" dirty="0"/>
          </a:p>
          <a:p>
            <a:pPr marL="285750" indent="-285750">
              <a:buFont typeface="Arial" panose="020B0604020202020204" pitchFamily="34" charset="0"/>
              <a:buChar char="•"/>
            </a:pPr>
            <a:r>
              <a:rPr lang="en-US" dirty="0"/>
              <a:t>State the intended use of the </a:t>
            </a:r>
            <a:r>
              <a:rPr lang="en-US" dirty="0" err="1"/>
              <a:t>AVOXimeter</a:t>
            </a:r>
            <a:r>
              <a:rPr lang="en-US" dirty="0"/>
              <a:t> 1000E</a:t>
            </a:r>
          </a:p>
          <a:p>
            <a:pPr marL="285750" indent="-285750">
              <a:buFont typeface="Arial" panose="020B0604020202020204" pitchFamily="34" charset="0"/>
              <a:buChar char="•"/>
            </a:pPr>
            <a:r>
              <a:rPr lang="en-US" dirty="0"/>
              <a:t>State the location of the Point of Care Manual and how to access it.</a:t>
            </a:r>
          </a:p>
          <a:p>
            <a:pPr marL="285750" indent="-285750">
              <a:buFont typeface="Arial" panose="020B0604020202020204" pitchFamily="34" charset="0"/>
              <a:buChar char="•"/>
            </a:pPr>
            <a:r>
              <a:rPr lang="en-US" dirty="0"/>
              <a:t>Explain  requirements for Quality Control</a:t>
            </a:r>
          </a:p>
          <a:p>
            <a:pPr marL="285750" indent="-285750">
              <a:buFont typeface="Arial" panose="020B0604020202020204" pitchFamily="34" charset="0"/>
              <a:buChar char="•"/>
            </a:pPr>
            <a:r>
              <a:rPr lang="en-US" dirty="0"/>
              <a:t>Perform  testing</a:t>
            </a:r>
          </a:p>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pic>
        <p:nvPicPr>
          <p:cNvPr id="2050" name="Picture 2" descr="C:\Users\solanicks\Desktop\AVOX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4925" y="1819275"/>
            <a:ext cx="4867275" cy="3267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1619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 of Testing</a:t>
            </a:r>
          </a:p>
        </p:txBody>
      </p:sp>
      <p:sp>
        <p:nvSpPr>
          <p:cNvPr id="3" name="Content Placeholder 2"/>
          <p:cNvSpPr>
            <a:spLocks noGrp="1"/>
          </p:cNvSpPr>
          <p:nvPr>
            <p:ph idx="1"/>
          </p:nvPr>
        </p:nvSpPr>
        <p:spPr/>
        <p:txBody>
          <a:bodyPr>
            <a:normAutofit/>
          </a:bodyPr>
          <a:lstStyle/>
          <a:p>
            <a:r>
              <a:rPr lang="en-US" sz="2400" dirty="0"/>
              <a:t>Cuvettes must be kept in sealed bag with </a:t>
            </a:r>
            <a:r>
              <a:rPr lang="en-US" sz="2400" dirty="0" err="1"/>
              <a:t>dessicant</a:t>
            </a:r>
            <a:r>
              <a:rPr lang="en-US" sz="2400" dirty="0"/>
              <a:t>.</a:t>
            </a:r>
          </a:p>
          <a:p>
            <a:r>
              <a:rPr lang="en-US" sz="2400" dirty="0"/>
              <a:t>Check the cuvette pathlength set in the AVOX to ensure it is correct.  Reset if necessary.</a:t>
            </a:r>
          </a:p>
          <a:p>
            <a:r>
              <a:rPr lang="en-US" sz="2400" dirty="0"/>
              <a:t>Run specimens immediately after collection.  A delay may cause erroneous results.</a:t>
            </a:r>
          </a:p>
          <a:p>
            <a:r>
              <a:rPr lang="en-US" sz="2400" dirty="0"/>
              <a:t>Specimens must be whole blood drawn in a plastic syringe with no additives such as heparin.</a:t>
            </a:r>
          </a:p>
          <a:p>
            <a:r>
              <a:rPr lang="en-US" sz="2400" dirty="0"/>
              <a:t>Make sure there are no bubbles in the cuvette, this may cause erroneous results.</a:t>
            </a:r>
          </a:p>
        </p:txBody>
      </p:sp>
    </p:spTree>
    <p:extLst>
      <p:ext uri="{BB962C8B-B14F-4D97-AF65-F5344CB8AC3E}">
        <p14:creationId xmlns:p14="http://schemas.microsoft.com/office/powerpoint/2010/main" val="1208809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a:bodyPr>
          <a:lstStyle/>
          <a:p>
            <a:r>
              <a:rPr lang="en-US" sz="2800" dirty="0"/>
              <a:t>The intended use of the </a:t>
            </a:r>
            <a:r>
              <a:rPr lang="en-US" sz="2800" dirty="0" err="1"/>
              <a:t>AVOXimeter</a:t>
            </a:r>
            <a:r>
              <a:rPr lang="en-US" sz="2800" dirty="0"/>
              <a:t> 1000E (AVOX) is for the measurement of </a:t>
            </a:r>
            <a:r>
              <a:rPr lang="en-US" sz="2800" dirty="0" err="1"/>
              <a:t>oxyhemoglobin</a:t>
            </a:r>
            <a:r>
              <a:rPr lang="en-US" sz="2800" dirty="0"/>
              <a:t> saturation (%HbO2) and total hemoglobin concentration (</a:t>
            </a:r>
            <a:r>
              <a:rPr lang="en-US" sz="2800" dirty="0" err="1"/>
              <a:t>THb</a:t>
            </a:r>
            <a:r>
              <a:rPr lang="en-US" sz="2800" dirty="0"/>
              <a:t>) on freshly drawn, heparin or EDTA </a:t>
            </a:r>
            <a:r>
              <a:rPr lang="en-US" sz="2800" dirty="0" err="1"/>
              <a:t>anticoagulated</a:t>
            </a:r>
            <a:r>
              <a:rPr lang="en-US" sz="2800" dirty="0"/>
              <a:t> whole blood samples.</a:t>
            </a:r>
          </a:p>
          <a:p>
            <a:r>
              <a:rPr lang="en-US" sz="2800" dirty="0"/>
              <a:t>A complete procedure for testing may be found in the Point of Care manual on line in </a:t>
            </a:r>
            <a:r>
              <a:rPr lang="en-US" sz="2800" dirty="0" err="1"/>
              <a:t>DocuShare</a:t>
            </a:r>
            <a:r>
              <a:rPr lang="en-US" sz="2800" dirty="0"/>
              <a:t> (MCN).  “</a:t>
            </a:r>
            <a:r>
              <a:rPr lang="en-US" sz="2800" dirty="0" err="1"/>
              <a:t>AVOXimeter</a:t>
            </a:r>
            <a:r>
              <a:rPr lang="en-US" sz="2800" dirty="0"/>
              <a:t> 1000E:  </a:t>
            </a:r>
            <a:r>
              <a:rPr lang="en-US" sz="2800" dirty="0" err="1"/>
              <a:t>Oxyhemoglobin</a:t>
            </a:r>
            <a:r>
              <a:rPr lang="en-US" sz="2800" dirty="0"/>
              <a:t> Saturation”.</a:t>
            </a:r>
          </a:p>
        </p:txBody>
      </p:sp>
    </p:spTree>
    <p:extLst>
      <p:ext uri="{BB962C8B-B14F-4D97-AF65-F5344CB8AC3E}">
        <p14:creationId xmlns:p14="http://schemas.microsoft.com/office/powerpoint/2010/main" val="2812243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400" dirty="0"/>
              <a:t>Front Panel</a:t>
            </a:r>
          </a:p>
        </p:txBody>
      </p:sp>
      <p:sp>
        <p:nvSpPr>
          <p:cNvPr id="5" name="Content Placeholder 4"/>
          <p:cNvSpPr>
            <a:spLocks noGrp="1"/>
          </p:cNvSpPr>
          <p:nvPr>
            <p:ph idx="1"/>
          </p:nvPr>
        </p:nvSpPr>
        <p:spPr/>
        <p:txBody>
          <a:bodyPr>
            <a:normAutofit/>
          </a:bodyPr>
          <a:lstStyle/>
          <a:p>
            <a:r>
              <a:rPr lang="en-US" sz="2400" dirty="0" err="1"/>
              <a:t>AVOXimeter</a:t>
            </a:r>
            <a:r>
              <a:rPr lang="en-US" sz="2400" dirty="0"/>
              <a:t> 1000E</a:t>
            </a:r>
          </a:p>
        </p:txBody>
      </p:sp>
      <p:sp>
        <p:nvSpPr>
          <p:cNvPr id="6" name="Text Placeholder 5"/>
          <p:cNvSpPr>
            <a:spLocks noGrp="1"/>
          </p:cNvSpPr>
          <p:nvPr>
            <p:ph type="body" sz="half" idx="2"/>
          </p:nvPr>
        </p:nvSpPr>
        <p:spPr>
          <a:xfrm>
            <a:off x="457200" y="1435100"/>
            <a:ext cx="2971799" cy="4691063"/>
          </a:xfrm>
        </p:spPr>
        <p:txBody>
          <a:bodyPr>
            <a:normAutofit/>
          </a:bodyPr>
          <a:lstStyle/>
          <a:p>
            <a:pPr marL="285750" indent="-285750">
              <a:buFont typeface="Arial" panose="020B0604020202020204" pitchFamily="34" charset="0"/>
              <a:buChar char="•"/>
            </a:pPr>
            <a:r>
              <a:rPr lang="en-US" sz="1800" dirty="0"/>
              <a:t>The front panel contains the test chamber, keypad and a display panel.</a:t>
            </a:r>
          </a:p>
          <a:p>
            <a:pPr marL="285750" indent="-285750">
              <a:buFont typeface="Arial" panose="020B0604020202020204" pitchFamily="34" charset="0"/>
              <a:buChar char="•"/>
            </a:pPr>
            <a:r>
              <a:rPr lang="en-US" sz="1800" dirty="0"/>
              <a:t>Operator instructions are shown on the display panel, the operator enters commands and information using the keypad.</a:t>
            </a:r>
          </a:p>
          <a:p>
            <a:pPr marL="285750" indent="-285750">
              <a:buFont typeface="Arial" panose="020B0604020202020204" pitchFamily="34" charset="0"/>
              <a:buChar char="•"/>
            </a:pPr>
            <a:r>
              <a:rPr lang="en-US" sz="1800" dirty="0"/>
              <a:t>When the test is completed, results are shown on the display panel and stored in system memory.</a:t>
            </a:r>
          </a:p>
        </p:txBody>
      </p:sp>
      <p:pic>
        <p:nvPicPr>
          <p:cNvPr id="7170" name="Picture 2" descr="C:\Users\solanicks\Desktop\Fron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598" y="1519450"/>
            <a:ext cx="5374958" cy="29127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6487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Test Cuvette</a:t>
            </a:r>
          </a:p>
        </p:txBody>
      </p:sp>
      <p:sp>
        <p:nvSpPr>
          <p:cNvPr id="3" name="Content Placeholder 2"/>
          <p:cNvSpPr>
            <a:spLocks noGrp="1"/>
          </p:cNvSpPr>
          <p:nvPr>
            <p:ph idx="1"/>
          </p:nvPr>
        </p:nvSpPr>
        <p:spPr/>
        <p:txBody>
          <a:bodyPr>
            <a:normAutofit/>
          </a:bodyPr>
          <a:lstStyle/>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A whole blood sample is inserted in the test cuvette by connecting a syringe to the filling port and gently pressing the plunger.</a:t>
            </a:r>
          </a:p>
          <a:p>
            <a:r>
              <a:rPr lang="en-US" sz="1800" dirty="0"/>
              <a:t>Air escapes from the vent patch at the end of the cuvette.</a:t>
            </a:r>
          </a:p>
          <a:p>
            <a:r>
              <a:rPr lang="en-US" sz="1800" dirty="0"/>
              <a:t>Handle cuvette by the edges or by the finger grip.</a:t>
            </a:r>
          </a:p>
        </p:txBody>
      </p:sp>
      <p:sp>
        <p:nvSpPr>
          <p:cNvPr id="4" name="Text Placeholder 3"/>
          <p:cNvSpPr>
            <a:spLocks noGrp="1"/>
          </p:cNvSpPr>
          <p:nvPr>
            <p:ph type="body" sz="half" idx="2"/>
          </p:nvPr>
        </p:nvSpPr>
        <p:spPr/>
        <p:txBody>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sz="1800" dirty="0"/>
              <a:t>Tests are performed in a single use disposable cuvette.</a:t>
            </a:r>
          </a:p>
          <a:p>
            <a:pPr marL="285750" indent="-285750">
              <a:buFont typeface="Arial" panose="020B0604020202020204" pitchFamily="34" charset="0"/>
              <a:buChar char="•"/>
            </a:pPr>
            <a:r>
              <a:rPr lang="en-US" sz="1800" dirty="0"/>
              <a:t>Each bag of cuvettes is labeled with a cuvette </a:t>
            </a:r>
            <a:r>
              <a:rPr lang="en-US" sz="1800" dirty="0" err="1"/>
              <a:t>pathlength</a:t>
            </a:r>
            <a:r>
              <a:rPr lang="en-US" sz="1800" dirty="0"/>
              <a:t>.  For accurate results the </a:t>
            </a:r>
            <a:r>
              <a:rPr lang="en-US" sz="1800" dirty="0" err="1"/>
              <a:t>pathlength</a:t>
            </a:r>
            <a:r>
              <a:rPr lang="en-US" sz="1800" dirty="0"/>
              <a:t> must be entered in the instrument.  See the  Point of Care manual for instructions.</a:t>
            </a:r>
          </a:p>
        </p:txBody>
      </p:sp>
      <p:pic>
        <p:nvPicPr>
          <p:cNvPr id="8194" name="Picture 2" descr="C:\Users\solanicks\Desktop\Cuvett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4382" y="838200"/>
            <a:ext cx="4867275" cy="238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307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a Test</a:t>
            </a:r>
          </a:p>
        </p:txBody>
      </p:sp>
      <p:sp>
        <p:nvSpPr>
          <p:cNvPr id="6" name="Content Placeholder 5"/>
          <p:cNvSpPr>
            <a:spLocks noGrp="1"/>
          </p:cNvSpPr>
          <p:nvPr>
            <p:ph idx="1"/>
          </p:nvPr>
        </p:nvSpPr>
        <p:spPr/>
        <p:txBody>
          <a:bodyPr>
            <a:normAutofit/>
          </a:bodyPr>
          <a:lstStyle/>
          <a:p>
            <a:r>
              <a:rPr lang="en-US" sz="2400" dirty="0"/>
              <a:t>Verify the instrument is ready to run a test and that the </a:t>
            </a:r>
            <a:r>
              <a:rPr lang="en-US" sz="2400" b="1" dirty="0"/>
              <a:t>“Ready” – “Insert Cuvette” </a:t>
            </a:r>
            <a:r>
              <a:rPr lang="en-US" sz="2400" dirty="0"/>
              <a:t>screen is displayed.</a:t>
            </a:r>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r>
              <a:rPr lang="en-US" sz="2400" dirty="0"/>
              <a:t>Following appropriate policy, aspirate QC or collect patient specimen in a syringe.</a:t>
            </a:r>
          </a:p>
          <a:p>
            <a:r>
              <a:rPr lang="en-US" sz="2400" b="1" dirty="0"/>
              <a:t>Note</a:t>
            </a:r>
            <a:r>
              <a:rPr lang="en-US" sz="2400" dirty="0"/>
              <a:t>:  If EQC is being run, insert the yellow or orange filter instead of a cuvette.</a:t>
            </a:r>
          </a:p>
        </p:txBody>
      </p:sp>
      <p:pic>
        <p:nvPicPr>
          <p:cNvPr id="2050" name="Picture 2" descr="C:\Users\solanicks\Desktop\AVOXTes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971800"/>
            <a:ext cx="4067175"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7757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a Test</a:t>
            </a:r>
          </a:p>
        </p:txBody>
      </p:sp>
      <p:sp>
        <p:nvSpPr>
          <p:cNvPr id="3" name="Content Placeholder 2"/>
          <p:cNvSpPr>
            <a:spLocks noGrp="1"/>
          </p:cNvSpPr>
          <p:nvPr>
            <p:ph idx="1"/>
          </p:nvPr>
        </p:nvSpPr>
        <p:spPr/>
        <p:txBody>
          <a:bodyPr>
            <a:normAutofit lnSpcReduction="10000"/>
          </a:bodyPr>
          <a:lstStyle/>
          <a:p>
            <a:r>
              <a:rPr lang="en-US" sz="2000" dirty="0"/>
              <a:t>Holding the cuvette by the finger grip on the black cap, insert the cuvette (with the syringe still attached) into the test chamber (as shown below). Textured black patch to the left.</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b="1" dirty="0"/>
              <a:t>Important:  </a:t>
            </a:r>
            <a:r>
              <a:rPr lang="en-US" sz="2000" dirty="0"/>
              <a:t>Always keep the syringe attached.  Removing the syringe may cause inaccurate results.</a:t>
            </a:r>
            <a:endParaRPr lang="en-US" sz="2000" b="1" dirty="0"/>
          </a:p>
          <a:p>
            <a:endParaRPr lang="en-US" sz="2400" dirty="0"/>
          </a:p>
          <a:p>
            <a:endParaRPr lang="en-US" sz="2400" dirty="0"/>
          </a:p>
          <a:p>
            <a:endParaRPr lang="en-US" sz="2400" dirty="0"/>
          </a:p>
          <a:p>
            <a:endParaRPr lang="en-US" sz="2400" dirty="0"/>
          </a:p>
          <a:p>
            <a:endParaRPr lang="en-US" sz="2400" dirty="0"/>
          </a:p>
          <a:p>
            <a:endParaRPr lang="en-US" sz="2400" dirty="0"/>
          </a:p>
          <a:p>
            <a:pPr marL="0" indent="0">
              <a:buNone/>
            </a:pPr>
            <a:endParaRPr lang="en-US" sz="2400" b="1" dirty="0"/>
          </a:p>
        </p:txBody>
      </p:sp>
      <p:pic>
        <p:nvPicPr>
          <p:cNvPr id="3075" name="Picture 3" descr="C:\Users\solanicks\Desktop\AVOXTest3.JPG"/>
          <p:cNvPicPr>
            <a:picLocks noChangeAspect="1" noChangeArrowheads="1"/>
          </p:cNvPicPr>
          <p:nvPr/>
        </p:nvPicPr>
        <p:blipFill rotWithShape="1">
          <a:blip r:embed="rId2">
            <a:extLst>
              <a:ext uri="{28A0092B-C50C-407E-A947-70E740481C1C}">
                <a14:useLocalDpi xmlns:a14="http://schemas.microsoft.com/office/drawing/2010/main" val="0"/>
              </a:ext>
            </a:extLst>
          </a:blip>
          <a:srcRect l="21045"/>
          <a:stretch/>
        </p:blipFill>
        <p:spPr bwMode="auto">
          <a:xfrm>
            <a:off x="2895600" y="2438400"/>
            <a:ext cx="4297680" cy="2403939"/>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Connector: Elbow 11">
            <a:extLst>
              <a:ext uri="{FF2B5EF4-FFF2-40B4-BE49-F238E27FC236}">
                <a16:creationId xmlns:a16="http://schemas.microsoft.com/office/drawing/2014/main" id="{67326685-7F2D-4BE1-B88D-87F5297CECAC}"/>
              </a:ext>
            </a:extLst>
          </p:cNvPr>
          <p:cNvCxnSpPr/>
          <p:nvPr/>
        </p:nvCxnSpPr>
        <p:spPr>
          <a:xfrm>
            <a:off x="1295400" y="2438400"/>
            <a:ext cx="1447800" cy="106680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375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a Test</a:t>
            </a:r>
          </a:p>
        </p:txBody>
      </p:sp>
      <p:sp>
        <p:nvSpPr>
          <p:cNvPr id="3" name="Content Placeholder 2"/>
          <p:cNvSpPr>
            <a:spLocks noGrp="1"/>
          </p:cNvSpPr>
          <p:nvPr>
            <p:ph idx="1"/>
          </p:nvPr>
        </p:nvSpPr>
        <p:spPr/>
        <p:txBody>
          <a:bodyPr>
            <a:normAutofit/>
          </a:bodyPr>
          <a:lstStyle/>
          <a:p>
            <a:r>
              <a:rPr lang="en-US" sz="2000" dirty="0"/>
              <a:t>Test results are displayed within ten seconds</a:t>
            </a:r>
          </a:p>
          <a:p>
            <a:endParaRPr lang="en-US" sz="2000" dirty="0"/>
          </a:p>
          <a:p>
            <a:endParaRPr lang="en-US" sz="2000" dirty="0"/>
          </a:p>
          <a:p>
            <a:endParaRPr lang="en-US" sz="2000" dirty="0"/>
          </a:p>
          <a:p>
            <a:r>
              <a:rPr lang="en-US" sz="2000" dirty="0"/>
              <a:t>Holding the cuvette by the finger grip on the black cap, remove the cuvette from the test chamber.</a:t>
            </a:r>
          </a:p>
          <a:p>
            <a:r>
              <a:rPr lang="en-US" sz="2000" dirty="0"/>
              <a:t>Discard the cuvette in the appropriate biohazard container.</a:t>
            </a:r>
          </a:p>
        </p:txBody>
      </p:sp>
      <p:pic>
        <p:nvPicPr>
          <p:cNvPr id="4098" name="Picture 2" descr="C:\Users\solanicks\Desktop\AVOX Test 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2008188"/>
            <a:ext cx="337185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3598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Quality Control (QC)</a:t>
            </a:r>
            <a:br>
              <a:rPr lang="en-US" dirty="0"/>
            </a:br>
            <a:r>
              <a:rPr lang="en-US" dirty="0"/>
              <a:t>Electronic QC</a:t>
            </a:r>
          </a:p>
        </p:txBody>
      </p:sp>
      <p:sp>
        <p:nvSpPr>
          <p:cNvPr id="6" name="Content Placeholder 5"/>
          <p:cNvSpPr>
            <a:spLocks noGrp="1"/>
          </p:cNvSpPr>
          <p:nvPr>
            <p:ph idx="1"/>
          </p:nvPr>
        </p:nvSpPr>
        <p:spPr/>
        <p:txBody>
          <a:bodyPr/>
          <a:lstStyle/>
          <a:p>
            <a:pPr marL="0" indent="0">
              <a:buNone/>
            </a:pPr>
            <a:r>
              <a:rPr lang="en-US" dirty="0"/>
              <a:t>EQC using optical verification filters (orange and yellow) must be performed each 8 hour shift to verify the instrument is working properly.</a:t>
            </a:r>
          </a:p>
          <a:p>
            <a:r>
              <a:rPr lang="en-US" sz="2000" dirty="0"/>
              <a:t>Confirm that the instrument display reads "Ready“</a:t>
            </a:r>
          </a:p>
          <a:p>
            <a:r>
              <a:rPr lang="en-US" sz="2000" dirty="0"/>
              <a:t>Remove any debris on the filter surface by wiping with dry gauze.</a:t>
            </a:r>
          </a:p>
          <a:p>
            <a:r>
              <a:rPr lang="en-US" sz="2000" dirty="0"/>
              <a:t>Insert the filter into the cuvette slot.  Results will appear in 7-10 seconds.</a:t>
            </a:r>
          </a:p>
          <a:p>
            <a:r>
              <a:rPr lang="en-US" sz="2000" dirty="0"/>
              <a:t>Record result on the QC log.</a:t>
            </a:r>
          </a:p>
          <a:p>
            <a:r>
              <a:rPr lang="en-US" sz="2000" dirty="0"/>
              <a:t>Repeat using the second filter.</a:t>
            </a:r>
          </a:p>
          <a:p>
            <a:r>
              <a:rPr lang="en-US" sz="2000" dirty="0"/>
              <a:t>If results do not fall within expected range notify the Point of Care Coordinator.  </a:t>
            </a:r>
            <a:r>
              <a:rPr lang="en-US" sz="2000" b="1" dirty="0"/>
              <a:t>Do not use the instrument for patient testing.</a:t>
            </a:r>
            <a:endParaRPr lang="en-US" sz="2000" dirty="0"/>
          </a:p>
        </p:txBody>
      </p:sp>
    </p:spTree>
    <p:extLst>
      <p:ext uri="{BB962C8B-B14F-4D97-AF65-F5344CB8AC3E}">
        <p14:creationId xmlns:p14="http://schemas.microsoft.com/office/powerpoint/2010/main" val="764007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Quality Control (QC)</a:t>
            </a:r>
            <a:br>
              <a:rPr lang="en-US" dirty="0"/>
            </a:br>
            <a:r>
              <a:rPr lang="en-US" dirty="0"/>
              <a:t>Liquid QC</a:t>
            </a:r>
          </a:p>
        </p:txBody>
      </p:sp>
      <p:sp>
        <p:nvSpPr>
          <p:cNvPr id="4" name="Text Placeholder 3"/>
          <p:cNvSpPr>
            <a:spLocks noGrp="1"/>
          </p:cNvSpPr>
          <p:nvPr>
            <p:ph idx="1"/>
          </p:nvPr>
        </p:nvSpPr>
        <p:spPr/>
        <p:txBody>
          <a:bodyPr/>
          <a:lstStyle/>
          <a:p>
            <a:r>
              <a:rPr lang="en-US" dirty="0"/>
              <a:t>Liquid QC is performed at weekly to verify the accuracy of the AVOX.</a:t>
            </a:r>
          </a:p>
          <a:p>
            <a:pPr marL="285750" indent="-285750">
              <a:buFont typeface="Arial" panose="020B0604020202020204" pitchFamily="34" charset="0"/>
              <a:buChar char="•"/>
            </a:pPr>
            <a:r>
              <a:rPr lang="en-US" dirty="0"/>
              <a:t>Ampules are stored in the refrigerator and must  be analyzed immediately after removal.</a:t>
            </a:r>
          </a:p>
          <a:p>
            <a:pPr marL="285750" indent="-285750">
              <a:buFont typeface="Arial" panose="020B0604020202020204" pitchFamily="34" charset="0"/>
              <a:buChar char="•"/>
            </a:pPr>
            <a:r>
              <a:rPr lang="en-US" dirty="0"/>
              <a:t>Record results on the liquid QC log.</a:t>
            </a:r>
          </a:p>
          <a:p>
            <a:pPr marL="285750" indent="-285750">
              <a:buFont typeface="Arial" panose="020B0604020202020204" pitchFamily="34" charset="0"/>
              <a:buChar char="•"/>
            </a:pPr>
            <a:r>
              <a:rPr lang="en-US" dirty="0"/>
              <a:t>Refer to the Point of Care manual for step by step instructions.</a:t>
            </a:r>
          </a:p>
          <a:p>
            <a:pPr marL="285750" indent="-285750">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36046585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TotalTime>
  <Words>643</Words>
  <Application>Microsoft Office PowerPoint</Application>
  <PresentationFormat>On-screen Show (4:3)</PresentationFormat>
  <Paragraphs>83</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Learning Objectives When you have completed this course you will be able to:</vt:lpstr>
      <vt:lpstr>Introduction</vt:lpstr>
      <vt:lpstr>Front Panel</vt:lpstr>
      <vt:lpstr>Test Cuvette</vt:lpstr>
      <vt:lpstr>Running a Test</vt:lpstr>
      <vt:lpstr>Running a Test</vt:lpstr>
      <vt:lpstr>Running a Test</vt:lpstr>
      <vt:lpstr>Quality Control (QC) Electronic QC</vt:lpstr>
      <vt:lpstr>Quality Control (QC) Liquid QC</vt:lpstr>
      <vt:lpstr>Notes of Testing</vt:lpstr>
    </vt:vector>
  </TitlesOfParts>
  <Company>Hanover Hospital MIS Department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Avoximeter 1000E</dc:title>
  <dc:creator>Solanick, Sherilyn</dc:creator>
  <cp:lastModifiedBy>Sherilyn K. Solanick</cp:lastModifiedBy>
  <cp:revision>6</cp:revision>
  <dcterms:created xsi:type="dcterms:W3CDTF">2015-02-05T18:53:48Z</dcterms:created>
  <dcterms:modified xsi:type="dcterms:W3CDTF">2019-04-10T16:27:05Z</dcterms:modified>
</cp:coreProperties>
</file>