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4" r:id="rId5"/>
    <p:sldId id="277" r:id="rId6"/>
    <p:sldId id="279" r:id="rId7"/>
    <p:sldId id="281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2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2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0344-E7D4-455B-B29C-5DF3BB7D788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sz="1600" dirty="0"/>
              <a:t>When you have completed this course you will be able to: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Precision </a:t>
            </a:r>
            <a:r>
              <a:rPr lang="en-US" b="1" dirty="0" err="1"/>
              <a:t>Xtra</a:t>
            </a:r>
            <a:r>
              <a:rPr lang="en-US" b="1" dirty="0"/>
              <a:t> Operator </a:t>
            </a:r>
          </a:p>
          <a:p>
            <a:pPr marL="0" indent="0" algn="ctr">
              <a:buNone/>
            </a:pPr>
            <a:r>
              <a:rPr lang="en-US" b="1" dirty="0"/>
              <a:t>Review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the intended use and limitations of the meter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the location of the Point of Care manual and how to access it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Explain factors that may affect glucose results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Quality Control (QC)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the policy for cleaning the 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where to find help  for meters or test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critical/action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7" name="Picture 3" descr="C:\Users\solanicks\Desktop\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1924050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2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Meters must be cleaned between every patient using wipes available in your work area.</a:t>
            </a:r>
          </a:p>
          <a:p>
            <a:endParaRPr lang="en-US" dirty="0"/>
          </a:p>
        </p:txBody>
      </p:sp>
      <p:pic>
        <p:nvPicPr>
          <p:cNvPr id="19460" name="Picture 4" descr="C:\Users\solanicks\AppData\Local\Microsoft\Windows\Temporary Internet Files\Content.IE5\228MX5KK\23_germs_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3733800"/>
            <a:ext cx="61214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>
          <a:xfrm>
            <a:off x="1931727" y="4114800"/>
            <a:ext cx="5410200" cy="2550615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Point of Care Manual, </a:t>
            </a:r>
            <a:r>
              <a:rPr lang="en-US" sz="2800"/>
              <a:t>UPMC Hanover.</a:t>
            </a:r>
            <a:endParaRPr lang="en-US" sz="2800" dirty="0"/>
          </a:p>
          <a:p>
            <a:r>
              <a:rPr lang="en-US" sz="2400" dirty="0"/>
              <a:t>Precision </a:t>
            </a:r>
            <a:r>
              <a:rPr lang="en-US" sz="2400" dirty="0" err="1"/>
              <a:t>Xtra</a:t>
            </a:r>
            <a:r>
              <a:rPr lang="en-US" sz="2400" dirty="0"/>
              <a:t> Operator’s Training Guide. 2008.</a:t>
            </a:r>
          </a:p>
          <a:p>
            <a:r>
              <a:rPr lang="en-US" sz="2400" dirty="0"/>
              <a:t>Precision </a:t>
            </a:r>
            <a:r>
              <a:rPr lang="en-US" sz="2400" dirty="0" err="1"/>
              <a:t>Xtra</a:t>
            </a:r>
            <a:r>
              <a:rPr lang="en-US" sz="2400" dirty="0"/>
              <a:t> Pro Blood Glucose Strip Package Insert.  Abbott Diabetes Care. 2011.</a:t>
            </a:r>
          </a:p>
        </p:txBody>
      </p:sp>
    </p:spTree>
    <p:extLst>
      <p:ext uri="{BB962C8B-B14F-4D97-AF65-F5344CB8AC3E}">
        <p14:creationId xmlns:p14="http://schemas.microsoft.com/office/powerpoint/2010/main" val="428533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Precision </a:t>
            </a:r>
            <a:r>
              <a:rPr lang="en-US" dirty="0" err="1"/>
              <a:t>Xtra</a:t>
            </a:r>
            <a:r>
              <a:rPr lang="en-US" dirty="0"/>
              <a:t> BGM </a:t>
            </a:r>
            <a:br>
              <a:rPr lang="en-US" dirty="0"/>
            </a:br>
            <a:r>
              <a:rPr lang="en-US" dirty="0"/>
              <a:t>Intended Use and Limitations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Precision </a:t>
            </a:r>
            <a:r>
              <a:rPr lang="en-US" sz="2400" dirty="0" err="1"/>
              <a:t>Xtra</a:t>
            </a:r>
            <a:r>
              <a:rPr lang="en-US" sz="2400" dirty="0"/>
              <a:t> BGM is intended to measure glucose in fresh capillary blood.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err="1">
                <a:solidFill>
                  <a:srgbClr val="FF0000"/>
                </a:solidFill>
              </a:rPr>
              <a:t>Xtra</a:t>
            </a:r>
            <a:r>
              <a:rPr lang="en-US" sz="2400" dirty="0">
                <a:solidFill>
                  <a:srgbClr val="FF0000"/>
                </a:solidFill>
              </a:rPr>
              <a:t> BGM may not be used with arterial or venous blood samples or neonates.</a:t>
            </a:r>
          </a:p>
          <a:p>
            <a:r>
              <a:rPr lang="en-US" sz="2400" dirty="0"/>
              <a:t>Accurate readings are obtained when the hematocrit is between 30% and 60%.</a:t>
            </a:r>
          </a:p>
          <a:p>
            <a:r>
              <a:rPr lang="en-US" sz="2400" dirty="0"/>
              <a:t>Test results may be erroneously low if the patient is severely dehydrated, or severely hypotensive, in shock or in a hyperglycemic-hyperosmolar state (with or without ketoacidosis).</a:t>
            </a:r>
          </a:p>
        </p:txBody>
      </p:sp>
    </p:spTree>
    <p:extLst>
      <p:ext uri="{BB962C8B-B14F-4D97-AF65-F5344CB8AC3E}">
        <p14:creationId xmlns:p14="http://schemas.microsoft.com/office/powerpoint/2010/main" val="8082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Need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x4652, the Point or Care office</a:t>
            </a:r>
          </a:p>
          <a:p>
            <a:r>
              <a:rPr lang="en-US" dirty="0"/>
              <a:t>Access the Point of Care Manual in </a:t>
            </a:r>
            <a:r>
              <a:rPr lang="en-US" dirty="0" err="1"/>
              <a:t>Healthstream</a:t>
            </a:r>
            <a:r>
              <a:rPr lang="en-US" dirty="0"/>
              <a:t>.  Located under “Policies and Procedures” – Point of Care</a:t>
            </a:r>
          </a:p>
          <a:p>
            <a:r>
              <a:rPr lang="en-US" dirty="0"/>
              <a:t>Check the Precision </a:t>
            </a:r>
            <a:r>
              <a:rPr lang="en-US" dirty="0" err="1"/>
              <a:t>Xtra</a:t>
            </a:r>
            <a:r>
              <a:rPr lang="en-US" dirty="0"/>
              <a:t> Operator’s manual</a:t>
            </a:r>
          </a:p>
        </p:txBody>
      </p:sp>
    </p:spTree>
    <p:extLst>
      <p:ext uri="{BB962C8B-B14F-4D97-AF65-F5344CB8AC3E}">
        <p14:creationId xmlns:p14="http://schemas.microsoft.com/office/powerpoint/2010/main" val="304398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BGM Meter</a:t>
            </a:r>
            <a:br>
              <a:rPr lang="en-US" dirty="0"/>
            </a:br>
            <a:r>
              <a:rPr lang="en-US" dirty="0"/>
              <a:t>Abbott Precision </a:t>
            </a:r>
            <a:r>
              <a:rPr lang="en-US" dirty="0" err="1"/>
              <a:t>Xtra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detailed instructions regarding meter set up such as time and date, refer to the </a:t>
            </a:r>
            <a:r>
              <a:rPr lang="en-US" dirty="0" err="1"/>
              <a:t>Xtra</a:t>
            </a:r>
            <a:r>
              <a:rPr lang="en-US" dirty="0"/>
              <a:t> Users manual</a:t>
            </a:r>
          </a:p>
          <a:p>
            <a:r>
              <a:rPr lang="en-US" dirty="0"/>
              <a:t>Operates on  coin battery 2032</a:t>
            </a:r>
          </a:p>
        </p:txBody>
      </p:sp>
      <p:pic>
        <p:nvPicPr>
          <p:cNvPr id="2054" name="Picture 6" descr="C:\Users\solanicks\Desktop\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1814513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6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</a:t>
            </a:r>
            <a:r>
              <a:rPr lang="en-US" dirty="0" err="1"/>
              <a:t>Xtra</a:t>
            </a:r>
            <a:r>
              <a:rPr lang="en-US" dirty="0"/>
              <a:t> BGM Strips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strips beyond the expiration date printed on the foil packet  and outer box.</a:t>
            </a:r>
          </a:p>
          <a:p>
            <a:r>
              <a:rPr lang="en-US" dirty="0"/>
              <a:t>Do not use the strip if the foil packet has a puncture or tear.</a:t>
            </a:r>
          </a:p>
          <a:p>
            <a:r>
              <a:rPr lang="en-US" dirty="0"/>
              <a:t>Do not use the strips if they are wet, bent scratched or damaged.</a:t>
            </a:r>
          </a:p>
          <a:p>
            <a:r>
              <a:rPr lang="en-US" dirty="0"/>
              <a:t>Use the strip immediately after opening the foil packet.</a:t>
            </a:r>
          </a:p>
        </p:txBody>
      </p:sp>
    </p:spTree>
    <p:extLst>
      <p:ext uri="{BB962C8B-B14F-4D97-AF65-F5344CB8AC3E}">
        <p14:creationId xmlns:p14="http://schemas.microsoft.com/office/powerpoint/2010/main" val="73438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Medisense</a:t>
            </a:r>
            <a:r>
              <a:rPr lang="en-US" dirty="0"/>
              <a:t> Quality Control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and High bottles</a:t>
            </a:r>
          </a:p>
          <a:p>
            <a:r>
              <a:rPr lang="en-US" sz="2800" dirty="0"/>
              <a:t>Do not use past expiration date on an unopened box.</a:t>
            </a:r>
          </a:p>
          <a:p>
            <a:r>
              <a:rPr lang="en-US" dirty="0"/>
              <a:t>Label bottle with the date it was opened</a:t>
            </a:r>
          </a:p>
          <a:p>
            <a:r>
              <a:rPr lang="en-US" b="1" dirty="0"/>
              <a:t>Open bottles </a:t>
            </a:r>
            <a:r>
              <a:rPr lang="en-US" dirty="0"/>
              <a:t>expire 3 months </a:t>
            </a:r>
          </a:p>
          <a:p>
            <a:pPr marL="0" indent="0">
              <a:buNone/>
            </a:pPr>
            <a:r>
              <a:rPr lang="en-US" dirty="0"/>
              <a:t>	after bottle is opened</a:t>
            </a:r>
          </a:p>
          <a:p>
            <a:r>
              <a:rPr lang="en-US" dirty="0"/>
              <a:t>Discard all expired bottles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8" name="Picture 4" descr="C:\Users\solanicks\Desktop\QC P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336859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7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(QC)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A low and a high QC is required to be performed every 24 hours</a:t>
            </a:r>
          </a:p>
          <a:p>
            <a:r>
              <a:rPr lang="en-US" sz="2400" dirty="0"/>
              <a:t>If the meter has been dropped</a:t>
            </a:r>
          </a:p>
          <a:p>
            <a:r>
              <a:rPr lang="en-US" sz="2400" dirty="0"/>
              <a:t>If patient symptoms do not match results</a:t>
            </a:r>
          </a:p>
          <a:p>
            <a:r>
              <a:rPr lang="en-US" sz="2400" dirty="0"/>
              <a:t>Record QC results on the QC log sheet.</a:t>
            </a:r>
          </a:p>
          <a:p>
            <a:r>
              <a:rPr lang="en-US" sz="2400" dirty="0"/>
              <a:t>Do not use controls that have expired.</a:t>
            </a:r>
          </a:p>
          <a:p>
            <a:r>
              <a:rPr lang="en-US" b="1" dirty="0"/>
              <a:t>Do not perform a patient test if QC result is not within the range on the QC log.</a:t>
            </a:r>
          </a:p>
        </p:txBody>
      </p:sp>
    </p:spTree>
    <p:extLst>
      <p:ext uri="{BB962C8B-B14F-4D97-AF65-F5344CB8AC3E}">
        <p14:creationId xmlns:p14="http://schemas.microsoft.com/office/powerpoint/2010/main" val="262191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Critical/Action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Adult (18 years and older) - &lt;70 mg/dl and &gt;400 mg/dl</a:t>
            </a:r>
          </a:p>
          <a:p>
            <a:r>
              <a:rPr lang="en-US" dirty="0"/>
              <a:t>Child  (12 months and older) </a:t>
            </a:r>
            <a:r>
              <a:rPr lang="en-US" b="1" dirty="0"/>
              <a:t>&lt;</a:t>
            </a:r>
            <a:r>
              <a:rPr lang="en-US" dirty="0"/>
              <a:t>70 mg/dl and &gt;400 mg/dl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critically low values must be repeated.</a:t>
            </a:r>
          </a:p>
          <a:p>
            <a:pPr marL="0" indent="0">
              <a:buNone/>
            </a:pPr>
            <a:r>
              <a:rPr lang="en-US" dirty="0"/>
              <a:t>Refer to Nursing Policies: </a:t>
            </a:r>
          </a:p>
          <a:p>
            <a:pPr marL="0" indent="0">
              <a:buNone/>
            </a:pPr>
            <a:r>
              <a:rPr lang="en-US" dirty="0"/>
              <a:t>	“Hypoglycemia”</a:t>
            </a:r>
          </a:p>
          <a:p>
            <a:pPr marL="0" indent="0">
              <a:buNone/>
            </a:pPr>
            <a:r>
              <a:rPr lang="en-US" dirty="0"/>
              <a:t> 	“Hyperglycemia”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000" dirty="0"/>
              <a:t>References: </a:t>
            </a:r>
          </a:p>
          <a:p>
            <a:pPr marL="0" indent="0">
              <a:buNone/>
            </a:pPr>
            <a:r>
              <a:rPr lang="en-US" sz="2000" dirty="0"/>
              <a:t>	Hypoglycemia Policy.  Hanover Hospital</a:t>
            </a:r>
          </a:p>
          <a:p>
            <a:pPr marL="0" indent="0">
              <a:buNone/>
            </a:pPr>
            <a:r>
              <a:rPr lang="en-US" sz="2000" dirty="0"/>
              <a:t>	Pediatric  Reference  Values.  American Association  for Clinical  Chemistry.</a:t>
            </a:r>
          </a:p>
          <a:p>
            <a:pPr marL="0" indent="0">
              <a:buNone/>
            </a:pPr>
            <a:r>
              <a:rPr lang="en-US" sz="2000" dirty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5622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shooting Patient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Reasons </a:t>
            </a:r>
            <a:r>
              <a:rPr lang="en-US" b="1" u="sng" dirty="0"/>
              <a:t>Glucose</a:t>
            </a:r>
            <a:r>
              <a:rPr lang="en-US" b="1" dirty="0"/>
              <a:t> May be Higher than Expected</a:t>
            </a:r>
          </a:p>
          <a:p>
            <a:r>
              <a:rPr lang="en-US" sz="2800" dirty="0"/>
              <a:t>Hematocrit is lower than 20%</a:t>
            </a:r>
          </a:p>
          <a:p>
            <a:pPr marL="0" indent="0">
              <a:buNone/>
            </a:pPr>
            <a:r>
              <a:rPr lang="en-US" b="1" dirty="0"/>
              <a:t>Reasons </a:t>
            </a:r>
            <a:r>
              <a:rPr lang="en-US" b="1" u="sng" dirty="0"/>
              <a:t>Glucose</a:t>
            </a:r>
            <a:r>
              <a:rPr lang="en-US" b="1" dirty="0"/>
              <a:t> May be Lower than Expected</a:t>
            </a:r>
          </a:p>
          <a:p>
            <a:r>
              <a:rPr lang="en-US" sz="2800" dirty="0"/>
              <a:t>Hematocrit is higher than 70%</a:t>
            </a:r>
          </a:p>
          <a:p>
            <a:r>
              <a:rPr lang="en-US" sz="2800" dirty="0"/>
              <a:t>Hyperglycemic-hyperosmolar state (</a:t>
            </a:r>
            <a:r>
              <a:rPr lang="en-US" sz="1400" dirty="0"/>
              <a:t>with or without </a:t>
            </a:r>
            <a:r>
              <a:rPr lang="en-US" sz="1600" dirty="0"/>
              <a:t>ketoacidosis</a:t>
            </a:r>
            <a:r>
              <a:rPr lang="en-US" sz="2800" dirty="0"/>
              <a:t>)</a:t>
            </a:r>
          </a:p>
          <a:p>
            <a:r>
              <a:rPr lang="en-US" sz="2800" dirty="0"/>
              <a:t>Severe dehydration, hypotension or shock</a:t>
            </a:r>
          </a:p>
          <a:p>
            <a:r>
              <a:rPr lang="en-US" sz="2800" dirty="0"/>
              <a:t>Water or alcohol remaining on the puncture site</a:t>
            </a:r>
          </a:p>
        </p:txBody>
      </p:sp>
    </p:spTree>
    <p:extLst>
      <p:ext uri="{BB962C8B-B14F-4D97-AF65-F5344CB8AC3E}">
        <p14:creationId xmlns:p14="http://schemas.microsoft.com/office/powerpoint/2010/main" val="331066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521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Learning Objectives When you have completed this course you will be able to:</vt:lpstr>
      <vt:lpstr>Precision Xtra BGM  Intended Use and Limitations</vt:lpstr>
      <vt:lpstr> Need Help?</vt:lpstr>
      <vt:lpstr>The BGM Meter Abbott Precision Xtra</vt:lpstr>
      <vt:lpstr>Precision Xtra BGM Strips</vt:lpstr>
      <vt:lpstr>Medisense Quality Control Solutions</vt:lpstr>
      <vt:lpstr>Quality Control (QC)</vt:lpstr>
      <vt:lpstr>Critical/Action Values</vt:lpstr>
      <vt:lpstr>Trouble shooting Patient Results</vt:lpstr>
      <vt:lpstr>Cleaning the Meter</vt:lpstr>
      <vt:lpstr>References</vt:lpstr>
    </vt:vector>
  </TitlesOfParts>
  <Company>Hanover Hospital MIS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When you have completed this course you will be able to:</dc:title>
  <dc:creator>Solanick, Sherilyn</dc:creator>
  <cp:lastModifiedBy>Sherilyn K. Solanick</cp:lastModifiedBy>
  <cp:revision>9</cp:revision>
  <dcterms:created xsi:type="dcterms:W3CDTF">2015-02-09T19:45:25Z</dcterms:created>
  <dcterms:modified xsi:type="dcterms:W3CDTF">2019-06-14T19:33:46Z</dcterms:modified>
</cp:coreProperties>
</file>