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8" r:id="rId7"/>
    <p:sldId id="269" r:id="rId8"/>
    <p:sldId id="270" r:id="rId9"/>
    <p:sldId id="274" r:id="rId10"/>
    <p:sldId id="272" r:id="rId11"/>
    <p:sldId id="276" r:id="rId12"/>
    <p:sldId id="277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5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4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9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5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7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1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8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7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8BD3-AAB8-4890-A24E-840C5D36D78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BF54-E432-4B59-9E29-7AC34301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sz="1600" dirty="0"/>
              <a:t>When you have completed this course you will be able to: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Avoximeter</a:t>
            </a:r>
            <a:r>
              <a:rPr lang="en-US" sz="2400" dirty="0"/>
              <a:t> 1000E Operator Training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the intended use of the </a:t>
            </a:r>
            <a:r>
              <a:rPr lang="en-US" dirty="0" err="1"/>
              <a:t>AVOXimeter</a:t>
            </a:r>
            <a:r>
              <a:rPr lang="en-US" dirty="0"/>
              <a:t> 1000E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the location of the Point of Care Manual and how to access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Explain  requirements for Quality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  testing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 descr="C:\Users\solanicks\Desktop\AVO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25" y="1819275"/>
            <a:ext cx="4867275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61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 (QC)</a:t>
            </a:r>
            <a:br>
              <a:rPr lang="en-US" dirty="0"/>
            </a:br>
            <a:r>
              <a:rPr lang="en-US" dirty="0"/>
              <a:t>Liquid QC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Liquid QC is performed weekly to verify the accuracy of the AVOX.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Ampules are stored in the refrigerator and must  be analyzed immediately after removal.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 to the </a:t>
            </a:r>
            <a:r>
              <a:rPr lang="en-US" dirty="0" err="1"/>
              <a:t>AVOXimeter</a:t>
            </a:r>
            <a:r>
              <a:rPr lang="en-US" dirty="0"/>
              <a:t> 1000E procedure in MCN Policy Manager for detailed instructions.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Record results on the liquid QC log.</a:t>
            </a:r>
          </a:p>
          <a:p>
            <a:pPr marL="285750" indent="-285750"/>
            <a:r>
              <a:rPr lang="en-US" dirty="0"/>
              <a:t>If results do not fall within expected range notify the Point of Care Coordinator.  </a:t>
            </a:r>
            <a:r>
              <a:rPr lang="en-US" b="1" dirty="0"/>
              <a:t>Do not use the instrument for patient testing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58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633B-6329-489E-9FFB-A866B92D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 (QC)</a:t>
            </a:r>
            <a:br>
              <a:rPr lang="en-US" dirty="0"/>
            </a:br>
            <a:r>
              <a:rPr lang="en-US" dirty="0"/>
              <a:t>Liquid 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5A61F-4EA5-4327-BADE-E59442C7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an ampule of Level 1 and Level 3 QC vials from the refrigerator.  Analyze immediately.  Samples must be run cold.</a:t>
            </a:r>
          </a:p>
          <a:p>
            <a:r>
              <a:rPr lang="en-US" dirty="0"/>
              <a:t>Mix ampules by gentle inversion.  After mixing, restore all liquid to the bottom of the ampule.</a:t>
            </a:r>
          </a:p>
          <a:p>
            <a:r>
              <a:rPr lang="en-US" dirty="0"/>
              <a:t>Using a protective sleeve, snap open the ampule.</a:t>
            </a:r>
          </a:p>
        </p:txBody>
      </p:sp>
    </p:spTree>
    <p:extLst>
      <p:ext uri="{BB962C8B-B14F-4D97-AF65-F5344CB8AC3E}">
        <p14:creationId xmlns:p14="http://schemas.microsoft.com/office/powerpoint/2010/main" val="171052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E9A9-E154-4EB4-A87B-83D25A5B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 (QC)</a:t>
            </a:r>
            <a:br>
              <a:rPr lang="en-US" dirty="0"/>
            </a:br>
            <a:r>
              <a:rPr lang="en-US" dirty="0"/>
              <a:t>Liquid 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ECFF6-4A1B-4446-8620-6649B5EA6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a 3 cc syringe and needle, aspirate the contents of the ampule. Using accepted safety technique, remove and discard the needle in an appropriate sharps container.</a:t>
            </a:r>
          </a:p>
          <a:p>
            <a:r>
              <a:rPr lang="en-US" dirty="0"/>
              <a:t>Attach the syringe to cuvette and gently inject the control solution.  There should be no air bubbles.</a:t>
            </a:r>
          </a:p>
          <a:p>
            <a:r>
              <a:rPr lang="en-US" dirty="0"/>
              <a:t>Insert the cuvette into the AVOX.  Results appear in 7 to 10 seconds.</a:t>
            </a:r>
          </a:p>
        </p:txBody>
      </p:sp>
    </p:spTree>
    <p:extLst>
      <p:ext uri="{BB962C8B-B14F-4D97-AF65-F5344CB8AC3E}">
        <p14:creationId xmlns:p14="http://schemas.microsoft.com/office/powerpoint/2010/main" val="238638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Cuvettes must be kept in sealed bag with </a:t>
            </a:r>
            <a:r>
              <a:rPr lang="en-US" sz="2400" dirty="0" err="1"/>
              <a:t>dessicant</a:t>
            </a:r>
            <a:r>
              <a:rPr lang="en-US" sz="2400" dirty="0"/>
              <a:t>.</a:t>
            </a:r>
          </a:p>
          <a:p>
            <a:r>
              <a:rPr lang="en-US" sz="2400" dirty="0"/>
              <a:t>Check the cuvette </a:t>
            </a:r>
            <a:r>
              <a:rPr lang="en-US" sz="2400" dirty="0" err="1"/>
              <a:t>pathlength</a:t>
            </a:r>
            <a:r>
              <a:rPr lang="en-US" sz="2400" dirty="0"/>
              <a:t> set in the AVOX to ensure it correct.</a:t>
            </a:r>
          </a:p>
          <a:p>
            <a:r>
              <a:rPr lang="en-US" sz="2400" dirty="0"/>
              <a:t>Run specimens immediately after collection.  A delay may cause erroneous results.</a:t>
            </a:r>
          </a:p>
          <a:p>
            <a:r>
              <a:rPr lang="en-US" sz="2400" dirty="0"/>
              <a:t>Specimens must be heparinized whole blood drawn in a plastic syringe.</a:t>
            </a:r>
          </a:p>
          <a:p>
            <a:r>
              <a:rPr lang="en-US" sz="2400" dirty="0"/>
              <a:t>Make sure there are no bubbles in the cuvette, this may cause erroneous results.</a:t>
            </a:r>
          </a:p>
        </p:txBody>
      </p:sp>
    </p:spTree>
    <p:extLst>
      <p:ext uri="{BB962C8B-B14F-4D97-AF65-F5344CB8AC3E}">
        <p14:creationId xmlns:p14="http://schemas.microsoft.com/office/powerpoint/2010/main" val="120880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Components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Avoximeter</a:t>
            </a:r>
            <a:r>
              <a:rPr lang="en-US" dirty="0"/>
              <a:t> 1000E</a:t>
            </a:r>
          </a:p>
        </p:txBody>
      </p:sp>
      <p:pic>
        <p:nvPicPr>
          <p:cNvPr id="3074" name="Picture 2" descr="C:\Users\solanicks\Desktop\AVOX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2438399"/>
            <a:ext cx="6438085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0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intended use of the </a:t>
            </a:r>
            <a:r>
              <a:rPr lang="en-US" sz="2800" dirty="0" err="1"/>
              <a:t>AVOXimeter</a:t>
            </a:r>
            <a:r>
              <a:rPr lang="en-US" sz="2800" dirty="0"/>
              <a:t> 1000E (AVOX) is for the measurement of </a:t>
            </a:r>
            <a:r>
              <a:rPr lang="en-US" sz="2800" dirty="0" err="1"/>
              <a:t>oxyhemoglobin</a:t>
            </a:r>
            <a:r>
              <a:rPr lang="en-US" sz="2800" dirty="0"/>
              <a:t> saturation (%HbO2) and total hemoglobin concentration (</a:t>
            </a:r>
            <a:r>
              <a:rPr lang="en-US" sz="2800" dirty="0" err="1"/>
              <a:t>THb</a:t>
            </a:r>
            <a:r>
              <a:rPr lang="en-US" sz="2800" dirty="0"/>
              <a:t>) on freshly drawn, heparin or EDTA </a:t>
            </a:r>
            <a:r>
              <a:rPr lang="en-US" sz="2800" dirty="0" err="1"/>
              <a:t>anticoagulated</a:t>
            </a:r>
            <a:r>
              <a:rPr lang="en-US" sz="2800" dirty="0"/>
              <a:t> whole blood samples.</a:t>
            </a:r>
          </a:p>
          <a:p>
            <a:r>
              <a:rPr lang="en-US" sz="2800" dirty="0"/>
              <a:t>A complete procedure for testing may be found in the Point of Care manual on line in MCN Policy Manager.  “</a:t>
            </a:r>
            <a:r>
              <a:rPr lang="en-US" sz="2800" dirty="0" err="1"/>
              <a:t>AVOXimeter</a:t>
            </a:r>
            <a:r>
              <a:rPr lang="en-US" sz="2800" dirty="0"/>
              <a:t> 1000E:  </a:t>
            </a:r>
            <a:r>
              <a:rPr lang="en-US" sz="2800" dirty="0" err="1"/>
              <a:t>Oxyhemoglobin</a:t>
            </a:r>
            <a:r>
              <a:rPr lang="en-US" sz="2800" dirty="0"/>
              <a:t> Saturation”.</a:t>
            </a:r>
          </a:p>
        </p:txBody>
      </p:sp>
    </p:spTree>
    <p:extLst>
      <p:ext uri="{BB962C8B-B14F-4D97-AF65-F5344CB8AC3E}">
        <p14:creationId xmlns:p14="http://schemas.microsoft.com/office/powerpoint/2010/main" val="281224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Front Panel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Instrument Diagram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971799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 front panel contains the test chamber, keypad and a display panel.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Operator instructions are shown on the display panel, the operator enters commands and information using the keypad.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When the test is completed, results are shown on the display panel and stored in system memory.</a:t>
            </a:r>
          </a:p>
        </p:txBody>
      </p:sp>
      <p:pic>
        <p:nvPicPr>
          <p:cNvPr id="7170" name="Picture 2" descr="C:\Users\solanicks\Desktop\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8" y="1519450"/>
            <a:ext cx="5374958" cy="291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48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Test Cuvette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A whole blood sample is inserted in the test cuvette by connecting a syringe to the filling port and gently pressing the plunger.</a:t>
            </a:r>
          </a:p>
          <a:p>
            <a:r>
              <a:rPr lang="en-US" sz="1800" dirty="0"/>
              <a:t>Air escapes from the vent patch at the end of the cuvette.</a:t>
            </a:r>
          </a:p>
          <a:p>
            <a:r>
              <a:rPr lang="en-US" sz="1800" dirty="0"/>
              <a:t>Handle cuvette by the edges or by the finger grip.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Tests are performed in a single use disposable cuvette.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Each bag of cuvettes is labeled with a cuvette </a:t>
            </a:r>
            <a:r>
              <a:rPr lang="en-US" sz="1800" dirty="0" err="1"/>
              <a:t>pathlength</a:t>
            </a:r>
            <a:r>
              <a:rPr lang="en-US" sz="1800" dirty="0"/>
              <a:t>.  For accurate results the </a:t>
            </a:r>
            <a:r>
              <a:rPr lang="en-US" sz="1800" dirty="0" err="1"/>
              <a:t>pathlength</a:t>
            </a:r>
            <a:r>
              <a:rPr lang="en-US" sz="1800" dirty="0"/>
              <a:t> must be entered in the instrument.  See the  Point of Care manual for instructions.</a:t>
            </a:r>
          </a:p>
        </p:txBody>
      </p:sp>
      <p:pic>
        <p:nvPicPr>
          <p:cNvPr id="8194" name="Picture 2" descr="C:\Users\solanicks\Desktop\Cuv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82" y="838200"/>
            <a:ext cx="48672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30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Test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Verify the instrument is ready to run a test and that the </a:t>
            </a:r>
            <a:r>
              <a:rPr lang="en-US" sz="2400" b="1" dirty="0"/>
              <a:t>“Ready” – “Insert Cuvette” </a:t>
            </a:r>
            <a:r>
              <a:rPr lang="en-US" sz="2400" dirty="0"/>
              <a:t>screen is displayed.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Following appropriate policy, aspirate QC or collect patient specimen in a syringe.</a:t>
            </a:r>
          </a:p>
          <a:p>
            <a:r>
              <a:rPr lang="en-US" sz="2400" b="1" dirty="0"/>
              <a:t>Note</a:t>
            </a:r>
            <a:r>
              <a:rPr lang="en-US" sz="2400" dirty="0"/>
              <a:t>:  If EQC is being run, insert the yellow or orange filter instead of a cuvette.</a:t>
            </a:r>
          </a:p>
        </p:txBody>
      </p:sp>
      <p:pic>
        <p:nvPicPr>
          <p:cNvPr id="2050" name="Picture 2" descr="C:\Users\solanicks\Desktop\AVOX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71800"/>
            <a:ext cx="40671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75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Holding the cuvette by the finger grip on the black cap, insert the cuvette (with the syringe still attached) into the test chamber (as shown below).  </a:t>
            </a:r>
            <a:r>
              <a:rPr lang="en-US" sz="2000" b="1" dirty="0"/>
              <a:t>NOTE:  The textured patch must be inserted facing left.  It is now BLACK.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b="1" dirty="0"/>
              <a:t>Important:  </a:t>
            </a:r>
            <a:r>
              <a:rPr lang="en-US" sz="2000" dirty="0"/>
              <a:t>Always keep the syringe attached.  Removing the syringe may cause inaccurate results.</a:t>
            </a:r>
            <a:endParaRPr lang="en-US" sz="2000" b="1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3075" name="Picture 3" descr="C:\Users\solanicks\Desktop\AVOXTes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7" y="2667000"/>
            <a:ext cx="62960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5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Test results are displayed within ten seconds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Holding the cuvette by the finger grip on the black cap, remove the cuvette from the test chamber.</a:t>
            </a:r>
          </a:p>
          <a:p>
            <a:r>
              <a:rPr lang="en-US" sz="2000" dirty="0"/>
              <a:t>Discard the cuvette in the appropriate biohazard container.</a:t>
            </a:r>
          </a:p>
        </p:txBody>
      </p:sp>
      <p:pic>
        <p:nvPicPr>
          <p:cNvPr id="4098" name="Picture 2" descr="C:\Users\solanicks\Desktop\AVOX Test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08188"/>
            <a:ext cx="33718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59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 (QC)</a:t>
            </a:r>
            <a:br>
              <a:rPr lang="en-US" dirty="0"/>
            </a:br>
            <a:r>
              <a:rPr lang="en-US" dirty="0"/>
              <a:t>Electronic QC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EQC using optical verification filters (orange and yellow) must be performed each 8 hour shift to verify the instrument is working properly.</a:t>
            </a:r>
          </a:p>
          <a:p>
            <a:r>
              <a:rPr lang="en-US" sz="2000" dirty="0"/>
              <a:t>Confirm that the instrument display reads "Ready“</a:t>
            </a:r>
          </a:p>
          <a:p>
            <a:r>
              <a:rPr lang="en-US" sz="2000" dirty="0"/>
              <a:t>Remove any debris on the filter surface by wiping with dry gauze.</a:t>
            </a:r>
          </a:p>
          <a:p>
            <a:r>
              <a:rPr lang="en-US" sz="2000" dirty="0"/>
              <a:t>Insert the filter into the cuvette slot.  Results will appear in 7-10 seconds.</a:t>
            </a:r>
          </a:p>
          <a:p>
            <a:r>
              <a:rPr lang="en-US" sz="2000" dirty="0"/>
              <a:t>Record result on the QC log.</a:t>
            </a:r>
          </a:p>
          <a:p>
            <a:r>
              <a:rPr lang="en-US" sz="2000" dirty="0"/>
              <a:t>Repeat using the second filter.</a:t>
            </a:r>
          </a:p>
          <a:p>
            <a:r>
              <a:rPr lang="en-US" sz="2000" dirty="0"/>
              <a:t>If results do not fall within expected range notify the Point of Care Coordinator.  </a:t>
            </a:r>
            <a:r>
              <a:rPr lang="en-US" sz="2000" b="1" dirty="0"/>
              <a:t>Do not use the instrument for patient testing.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00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822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Learning Objectives When you have completed this course you will be able to:</vt:lpstr>
      <vt:lpstr>System Components</vt:lpstr>
      <vt:lpstr>Introduction</vt:lpstr>
      <vt:lpstr>Front Panel</vt:lpstr>
      <vt:lpstr>Test Cuvette</vt:lpstr>
      <vt:lpstr>Running a Test</vt:lpstr>
      <vt:lpstr>Running a Test</vt:lpstr>
      <vt:lpstr>Running a Test</vt:lpstr>
      <vt:lpstr>Quality Control (QC) Electronic QC</vt:lpstr>
      <vt:lpstr>Quality Control (QC) Liquid QC</vt:lpstr>
      <vt:lpstr>Quality Control (QC) Liquid QC</vt:lpstr>
      <vt:lpstr>Quality Control (QC) Liquid QC</vt:lpstr>
      <vt:lpstr>Notes on Testing</vt:lpstr>
    </vt:vector>
  </TitlesOfParts>
  <Company>Hanover Hospital MIS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Avoximeter 1000E</dc:title>
  <dc:creator>Solanick, Sherilyn</dc:creator>
  <cp:lastModifiedBy>Sherilyn K. Solanick</cp:lastModifiedBy>
  <cp:revision>10</cp:revision>
  <dcterms:created xsi:type="dcterms:W3CDTF">2015-02-05T18:53:48Z</dcterms:created>
  <dcterms:modified xsi:type="dcterms:W3CDTF">2020-08-03T15:20:32Z</dcterms:modified>
</cp:coreProperties>
</file>