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03" r:id="rId2"/>
  </p:sldMasterIdLst>
  <p:notesMasterIdLst>
    <p:notesMasterId r:id="rId17"/>
  </p:notesMasterIdLst>
  <p:handoutMasterIdLst>
    <p:handoutMasterId r:id="rId18"/>
  </p:handoutMasterIdLst>
  <p:sldIdLst>
    <p:sldId id="360" r:id="rId3"/>
    <p:sldId id="259" r:id="rId4"/>
    <p:sldId id="386" r:id="rId5"/>
    <p:sldId id="385" r:id="rId6"/>
    <p:sldId id="383" r:id="rId7"/>
    <p:sldId id="395" r:id="rId8"/>
    <p:sldId id="384" r:id="rId9"/>
    <p:sldId id="388" r:id="rId10"/>
    <p:sldId id="389" r:id="rId11"/>
    <p:sldId id="394" r:id="rId12"/>
    <p:sldId id="393" r:id="rId13"/>
    <p:sldId id="396" r:id="rId14"/>
    <p:sldId id="381" r:id="rId15"/>
    <p:sldId id="361" r:id="rId16"/>
  </p:sldIdLst>
  <p:sldSz cx="9144000" cy="5143500" type="screen16x9"/>
  <p:notesSz cx="7010400" cy="92964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002A3A"/>
    <a:srgbClr val="5BC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3" autoAdjust="0"/>
    <p:restoredTop sz="95386" autoAdjust="0"/>
  </p:normalViewPr>
  <p:slideViewPr>
    <p:cSldViewPr snapToGrid="0">
      <p:cViewPr varScale="1">
        <p:scale>
          <a:sx n="139" d="100"/>
          <a:sy n="139" d="100"/>
        </p:scale>
        <p:origin x="7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772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A2CA8-92D6-47CF-85D6-1F0532C1E387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A89C9-4676-4DF6-A308-B82F637C7B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B7AB40-F860-4E32-9C26-3A6684532969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1EEE18-8F3D-4CB3-B090-6249C20A5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1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1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hyperlink" Target="http://www.globalpointofcare.abbott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37160"/>
            <a:ext cx="1188720" cy="130205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B7AF3-6EAA-4E53-822C-0EC8E7CEFD8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19" y="4526280"/>
            <a:ext cx="7139827" cy="480060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8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. </a:t>
            </a:r>
            <a:b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</a:b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Any photos and images displayed are for illustrative purposes only. ©2023 Abbott. All rights reserved.</a:t>
            </a:r>
            <a:r>
              <a:rPr lang="en-US" altLang="en-US" sz="8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800" dirty="0">
                <a:solidFill>
                  <a:schemeClr val="bg1"/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i-STAT System Orientation | i-STAT 1 Wireless Analyzer| NPE-4852-REV1-APOC-EN</a:t>
            </a:r>
            <a:r>
              <a:rPr lang="en-US" sz="800" dirty="0">
                <a:solidFill>
                  <a:schemeClr val="bg1"/>
                </a:solidFill>
                <a:latin typeface="Calibri" pitchFamily="34" charset="0"/>
                <a:cs typeface="Calibri" panose="020F0502020204030204" pitchFamily="34" charset="0"/>
                <a:sym typeface="Calibri" pitchFamily="34" charset="0"/>
              </a:rPr>
              <a:t> (v1.3)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B86A29-886E-42EB-8E62-80044AB82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6159" y="204186"/>
            <a:ext cx="3092450" cy="322263"/>
          </a:xfrm>
          <a:prstGeom prst="rect">
            <a:avLst/>
          </a:prstGeom>
        </p:spPr>
        <p:txBody>
          <a:bodyPr anchor="ctr"/>
          <a:lstStyle>
            <a:lvl1pPr algn="r">
              <a:defRPr sz="1400" b="1" cap="all" spc="1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DESCRIPTOR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7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C4C2575-A445-43B7-875C-641A76884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826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FD7EDCF-7335-4524-B52F-5720399919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6826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8041EA5-1907-45C9-B84F-05A0E02AB31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826507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59DF1-EAA0-48AE-9642-5890114712D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E3F9D-0018-4E23-82DB-DD559B56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2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587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BBD30-0719-4938-BD49-A680D58627F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2E712-D0C0-4F27-A890-045067D4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349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94424-AE09-468A-95DC-0699180FC4E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B94D7-D90B-4C16-A5BF-F2C3042C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1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3352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DB57EE1-11D5-470C-B633-08E9CE6ABD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C8B4ED-99D4-4FA7-951B-B230EC2B1E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CHART TITLE, CALIBRI, 18PT, BOLD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849D2D5-1C25-41F7-91C5-A575937D2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Second level for chart subtitle</a:t>
            </a:r>
          </a:p>
        </p:txBody>
      </p:sp>
      <p:sp>
        <p:nvSpPr>
          <p:cNvPr id="17" name="Chart Placeholder 14">
            <a:extLst>
              <a:ext uri="{FF2B5EF4-FFF2-40B4-BE49-F238E27FC236}">
                <a16:creationId xmlns:a16="http://schemas.microsoft.com/office/drawing/2014/main" id="{5F384281-9885-4DF1-AB32-7D6D158EC4B8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502920" y="1714500"/>
            <a:ext cx="814578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806C5A9-06E4-4EA0-A5AC-FD02E44C15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4616896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footnote, source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2353F-0202-40BD-B19D-D4C9B9A0C62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B3C7C1-99C7-46EF-8247-FA3C97B6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168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able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4099E12-93CF-4238-950D-B699BBED1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FAF8700-F002-4A2F-B04A-6FE90BE6FD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table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BF897FA-2891-4141-ADA3-1B87FB5BC5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Second level for table subtitle</a:t>
            </a:r>
          </a:p>
        </p:txBody>
      </p:sp>
      <p:sp>
        <p:nvSpPr>
          <p:cNvPr id="18" name="Table Placeholder 4">
            <a:extLst>
              <a:ext uri="{FF2B5EF4-FFF2-40B4-BE49-F238E27FC236}">
                <a16:creationId xmlns:a16="http://schemas.microsoft.com/office/drawing/2014/main" id="{2EA10139-92DE-45F7-A9D8-ABD6CC72C084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502920" y="1714500"/>
            <a:ext cx="815099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7BBFB3-3E66-4180-AF12-56CA7F7553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4616896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footnote, source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4FFD5-60B8-4C56-97EB-599229FD90B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78DA13-52C4-4A1D-BD59-DC0D557C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0678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marL="3776663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8B7A96-E0C8-46F1-B070-891752D196D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D57305E-F709-4E9E-B399-8D21F2A51F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73EADF8-32AF-409A-AD0A-3134A5D09D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AEB25F-FA40-4727-8C63-0FB00C65B1F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fld id="{2E3F27D6-5AB9-4FDB-A20C-E44F2284AF59}" type="datetime5">
              <a:rPr lang="en-US" sz="1000" smtClean="0"/>
              <a:t>7-Mar-25</a:t>
            </a:fld>
            <a:endParaRPr lang="en-IN" sz="1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E4568D-868E-42F7-926A-483A8A7B38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9B87BA-CB3B-4626-87FF-39721BA3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2219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769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rIns="0" anchor="ctr" anchorCtr="0"/>
          <a:lstStyle>
            <a:lvl1pPr marL="695325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7FC738-9BF3-4608-8B8E-05D0C5B5F6D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73392E-BE16-4C3F-A463-7A7FC6BEE0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18888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679F6DF-FEFB-4C1A-A396-814197C11D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18886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86EBC0-A4B4-49A9-8E69-797CFD88D0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04E43-6321-44FE-86E3-92363113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6" y="569594"/>
            <a:ext cx="3822194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964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754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8BA52-5212-4BC3-9F12-DB299DFC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6242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Dark Blu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5B31BE-5499-438F-8FC9-24D8712E9F2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9463D-7256-4F94-B053-694230DD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71D01-0526-4002-B34C-9D4A9C73B7A7}" type="datetime5">
              <a:rPr lang="en-US" smtClean="0"/>
              <a:t>7-Mar-25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65850-E065-46A5-AFAB-25EE1243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0E02CAF-4CC0-4859-963B-FC187D3C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237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ayout">
    <p:bg bwMode="gray">
      <p:bgPr>
        <a:solidFill>
          <a:srgbClr val="009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380173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528" y="3726878"/>
            <a:ext cx="1188720" cy="130205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B7AF3-6EAA-4E53-822C-0EC8E7CEFD8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Proprietary and confidential — do not distribute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831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C12FC6-CE3D-4CC3-A382-14A18C7C6B1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A7879-8A49-4492-B223-248AB688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F63CE-B088-4A27-BB4B-4B13AAF7E195}" type="datetime5">
              <a:rPr lang="en-US" smtClean="0"/>
              <a:t>7-Mar-25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08BD4-DA66-4BD1-91B7-E89327F3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73C706-89A1-4AA5-9321-7F4CB3A9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2726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Mint">
    <p:bg bwMode="auto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EF2-FECD-4ED1-BD47-FF58F25B75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FC3C2-5069-4B7A-9F14-6E1032BB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94BD6-673B-41E2-94C7-6638405B680E}" type="datetime5">
              <a:rPr lang="en-US" smtClean="0"/>
              <a:t>7-Mar-25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2EC12-3F0B-463D-AC15-E276D69D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4A8CC4-8FBE-45E1-BB15-2672002D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5746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EF2-FECD-4ED1-BD47-FF58F25B75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8435C-7AB2-499D-B9D2-7646859B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fld id="{ACEC4565-E794-48DA-B884-2B66FC38042E}" type="datetime5">
              <a:rPr lang="en-US" sz="1000" smtClean="0"/>
              <a:t>7-Mar-25</a:t>
            </a:fld>
            <a:endParaRPr lang="en-IN" sz="10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953D83-DC20-4A71-BEBA-E5BD8133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F502C7-63A6-4765-B23E-CD59D755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1227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1600" y="1508760"/>
            <a:ext cx="6858000" cy="26746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  <a:lvl2pPr marL="1371600" indent="-2286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edit quote text</a:t>
            </a:r>
          </a:p>
          <a:p>
            <a:pPr lvl="1"/>
            <a:r>
              <a:rPr lang="en-US" dirty="0"/>
              <a:t>Second level for attribution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B97B-43D6-430D-9C83-B8A0A56555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167058" y="4690736"/>
            <a:ext cx="568102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B9E77-EC4C-E37C-CC97-8EECBCF4E98C}"/>
              </a:ext>
            </a:extLst>
          </p:cNvPr>
          <p:cNvSpPr txBox="1"/>
          <p:nvPr userDrawn="1"/>
        </p:nvSpPr>
        <p:spPr>
          <a:xfrm>
            <a:off x="408840" y="4566444"/>
            <a:ext cx="7663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.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Any photos and images displayed are for illustrative purposes only. ©2023 Abbott. All rights reserved.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1"/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i-STAT System Orientation | i-STAT 1 Wireless Analyzer| NPE-4852-REV1-APOC-EN</a:t>
            </a:r>
            <a:r>
              <a:rPr lang="en-US" sz="700" dirty="0">
                <a:solidFill>
                  <a:schemeClr val="bg1"/>
                </a:solidFill>
                <a:latin typeface="Calibri" pitchFamily="34" charset="0"/>
                <a:cs typeface="Calibri" panose="020F0502020204030204" pitchFamily="34" charset="0"/>
                <a:sym typeface="Calibri" pitchFamily="34" charset="0"/>
              </a:rPr>
              <a:t> (v1.3)</a:t>
            </a:r>
            <a:endParaRPr lang="en-US" sz="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624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41" y="1206347"/>
            <a:ext cx="2509119" cy="2730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178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E25BFE-C141-9744-B07B-AF2EDC4463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642" y="939843"/>
            <a:ext cx="3782715" cy="3263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943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D5804C8-119A-4621-B885-F0B59F0C23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38" y="1064196"/>
            <a:ext cx="2753140" cy="2998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7027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A73EC50-27B9-4304-8A26-2A1CE79D6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0" y="393405"/>
            <a:ext cx="4735158" cy="4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90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2" y="600077"/>
            <a:ext cx="8138159" cy="360045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F1B05F3-90A1-4152-BCA8-1DCF75454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3" y="338465"/>
            <a:ext cx="5241925" cy="261610"/>
          </a:xfrm>
        </p:spPr>
        <p:txBody>
          <a:bodyPr wrap="square">
            <a:spAutoFit/>
          </a:bodyPr>
          <a:lstStyle>
            <a:lvl1pPr>
              <a:defRPr sz="1400" b="0" cap="all" spc="15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6AFCB9-C05F-694F-AF31-48D81C23BC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DA0A3E-BCC5-471F-AF04-A7BFBC05C0F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8000"/>
    </mc:Choice>
    <mc:Fallback xmlns="">
      <p:transition spd="slow" advTm="98000"/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2330054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0" y="65675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86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1380173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93F5A5-751C-47D5-AD67-F5C13DA7D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45" y="3651299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680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DCEC16E3-E9C3-470B-B2C9-CBD23EA986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487804"/>
            <a:ext cx="8145780" cy="3174922"/>
          </a:xfr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D5EEAD8-45FF-4137-A993-0E3B0A63B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1097279"/>
            <a:ext cx="814546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CALIBRI 18PT BOLD, ABBOTT PRIMARY BLUE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25CAD-0E7F-412A-A2E4-ACA5E42AF8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071053-E294-48B6-82D4-81528F06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56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18" y="1097279"/>
            <a:ext cx="8145781" cy="356615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DBEC-A477-4721-9AEB-6DA5B1D8A3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466CF-9DE4-42FD-B4BE-4661481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27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2367392-CE3F-4A36-802E-43D377135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84001D6-32AA-4130-AA76-37D05FF0E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3460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18PT, BOLD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1F77A952-6CFD-4B10-A39C-FBF9CCB45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2919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0756EC84-5A13-4571-BFB7-247BD6E93F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23460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479ED3-E6FF-4DA0-B9B5-59809FFAE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E6C4-2B39-46A3-861C-1D8545DFDAF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8E1389-D875-4A3C-85CC-2FF6F879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09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9A84B86-6CE3-4715-A01A-FECF8E99E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84EA7A-C14A-435C-84F4-DB8BC3A9A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1097280"/>
            <a:ext cx="8129016" cy="8229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D0068BB-B539-4488-911A-96DC071FE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C1F4580-228D-4976-BFA8-C2248824F3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3460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4073EB3D-18BB-4E2C-9D12-E03D0B6131B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112F3581-3732-4A0B-8F51-60DBC2912C0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3460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E347A-2097-4DC1-8FC4-1FBFBC563FC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079F95-85C8-47A7-9EDE-B17DE1BC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10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8B40350-90AF-4369-8B21-A237E4585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84C29-B1D2-4169-8C59-6E4C6B7D22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238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312D5F6-81FC-4261-AED0-88E16C3727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02919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59128-8C19-4115-801D-638E5DDDF8D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67DE3C-68DE-43DF-A233-910AFDC7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85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http://www.globalpointofcare.abbott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69594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42C3B-6191-4FCC-892C-38AF4234E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111624"/>
            <a:ext cx="8145780" cy="352070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IN" dirty="0"/>
          </a:p>
        </p:txBody>
      </p:sp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id="{B0C0A961-4760-478B-92D9-DFE0D6E83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7058" y="4758249"/>
            <a:ext cx="568102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242050-6C23-4592-808A-FD6A67FA7325}"/>
              </a:ext>
            </a:extLst>
          </p:cNvPr>
          <p:cNvSpPr txBox="1"/>
          <p:nvPr userDrawn="1"/>
        </p:nvSpPr>
        <p:spPr>
          <a:xfrm>
            <a:off x="408840" y="4687818"/>
            <a:ext cx="76635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. Any photos and images displayed are for illustrative purposes only.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i-STAT System Orientation | i-STAT 1 Wireless Analyzer| NPE-4852-REV1-APOC-EN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  <a:sym typeface="Calibri" pitchFamily="34" charset="0"/>
              </a:rPr>
              <a:t>(v1.3)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29"/>
    </p:custDataLst>
    <p:extLst>
      <p:ext uri="{BB962C8B-B14F-4D97-AF65-F5344CB8AC3E}">
        <p14:creationId xmlns:p14="http://schemas.microsoft.com/office/powerpoint/2010/main" val="30386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10" r:id="rId2"/>
    <p:sldLayoutId id="2147483703" r:id="rId3"/>
    <p:sldLayoutId id="2147483811" r:id="rId4"/>
    <p:sldLayoutId id="2147483748" r:id="rId5"/>
    <p:sldLayoutId id="2147483749" r:id="rId6"/>
    <p:sldLayoutId id="2147483752" r:id="rId7"/>
    <p:sldLayoutId id="2147483753" r:id="rId8"/>
    <p:sldLayoutId id="2147483754" r:id="rId9"/>
    <p:sldLayoutId id="2147483755" r:id="rId10"/>
    <p:sldLayoutId id="2147483804" r:id="rId11"/>
    <p:sldLayoutId id="2147483805" r:id="rId12"/>
    <p:sldLayoutId id="2147483758" r:id="rId13"/>
    <p:sldLayoutId id="2147483798" r:id="rId14"/>
    <p:sldLayoutId id="2147483750" r:id="rId15"/>
    <p:sldLayoutId id="2147483751" r:id="rId16"/>
    <p:sldLayoutId id="2147483756" r:id="rId17"/>
    <p:sldLayoutId id="2147483669" r:id="rId18"/>
    <p:sldLayoutId id="2147483672" r:id="rId19"/>
    <p:sldLayoutId id="2147483675" r:id="rId20"/>
    <p:sldLayoutId id="2147483676" r:id="rId21"/>
    <p:sldLayoutId id="2147483799" r:id="rId22"/>
    <p:sldLayoutId id="2147483678" r:id="rId23"/>
    <p:sldLayoutId id="2147483680" r:id="rId24"/>
    <p:sldLayoutId id="2147483705" r:id="rId25"/>
    <p:sldLayoutId id="2147483800" r:id="rId26"/>
    <p:sldLayoutId id="2147483801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 cap="none" spc="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1698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4000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5762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744538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pos="5448" userDrawn="1">
          <p15:clr>
            <a:srgbClr val="F26B43"/>
          </p15:clr>
        </p15:guide>
        <p15:guide id="3" orient="horz" pos="168" userDrawn="1">
          <p15:clr>
            <a:srgbClr val="F26B43"/>
          </p15:clr>
        </p15:guide>
        <p15:guide id="4" orient="horz" pos="30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23240"/>
            <a:ext cx="8138160" cy="366529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7280"/>
            <a:ext cx="8138160" cy="356616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E86C8D-6EF0-DF4C-AC6E-231FCE8968BE}"/>
              </a:ext>
            </a:extLst>
          </p:cNvPr>
          <p:cNvSpPr txBox="1">
            <a:spLocks/>
          </p:cNvSpPr>
          <p:nvPr/>
        </p:nvSpPr>
        <p:spPr bwMode="gray">
          <a:xfrm>
            <a:off x="502922" y="4675984"/>
            <a:ext cx="3131627" cy="365125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198503" algn="ctr"/>
                <a:tab pos="8229189" algn="r"/>
              </a:tabLst>
              <a:defRPr/>
            </a:pP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B726491-C1D9-E845-AF10-E7A934AAC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290" y="4767264"/>
            <a:ext cx="292608" cy="27384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2DA0A3E-BCC5-471F-AF04-A7BFBC05C0F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10439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mc:AlternateContent xmlns:mc="http://schemas.openxmlformats.org/markup-compatibility/2006" xmlns:p14="http://schemas.microsoft.com/office/powerpoint/2010/main">
    <mc:Choice Requires="p14">
      <p:transition spd="slow" p14:dur="1600" advTm="98000"/>
    </mc:Choice>
    <mc:Fallback xmlns="">
      <p:transition spd="slow" advTm="98000"/>
    </mc:Fallback>
  </mc:AlternateConten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467" b="0" kern="1200" cap="none" spc="0" baseline="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b="1" kern="1200">
          <a:solidFill>
            <a:schemeClr val="accent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69854" indent="-169854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133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465643" indent="-23705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tabLst/>
        <a:defRPr sz="1867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627031" indent="-169854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857208" indent="-171442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orient="horz" pos="3114" userDrawn="1">
          <p15:clr>
            <a:srgbClr val="F26B43"/>
          </p15:clr>
        </p15:guide>
        <p15:guide id="4" orient="horz" pos="378" userDrawn="1">
          <p15:clr>
            <a:srgbClr val="F26B43"/>
          </p15:clr>
        </p15:guide>
        <p15:guide id="5" pos="22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5" Type="http://schemas.openxmlformats.org/officeDocument/2006/relationships/image" Target="../media/image16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5" Type="http://schemas.openxmlformats.org/officeDocument/2006/relationships/image" Target="../media/image7.png"/><Relationship Id="rId4" Type="http://schemas.openxmlformats.org/officeDocument/2006/relationships/hyperlink" Target="http://www.globalpointofcare.abbot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hyperlink" Target="http://www.globalpointofcare.abbott/" TargetMode="Externa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16.png"/><Relationship Id="rId5" Type="http://schemas.openxmlformats.org/officeDocument/2006/relationships/image" Target="../media/image17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7" Type="http://schemas.microsoft.com/office/2007/relationships/hdphoto" Target="../media/hdphoto1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12CB-31F1-423B-A7AC-7D9144AB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19" y="2330054"/>
            <a:ext cx="6335203" cy="12344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/>
              <a:t>i-STAT 1 Wireless Analyzer</a:t>
            </a:r>
            <a:endParaRPr lang="en-IN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16B34-11B8-4B22-A017-D105A1BA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19" y="1749981"/>
            <a:ext cx="8138159" cy="480060"/>
          </a:xfrm>
        </p:spPr>
        <p:txBody>
          <a:bodyPr/>
          <a:lstStyle/>
          <a:p>
            <a:r>
              <a:rPr lang="en-US" cap="none" dirty="0"/>
              <a:t>i-STAT 1 System Orientation</a:t>
            </a:r>
            <a:endParaRPr lang="en-US" dirty="0"/>
          </a:p>
        </p:txBody>
      </p:sp>
      <p:pic>
        <p:nvPicPr>
          <p:cNvPr id="8" name="Picture 7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4F923DF2-05A4-4B55-8CFE-D91EBC0992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9" t="-2910" r="-7203" b="26440"/>
          <a:stretch/>
        </p:blipFill>
        <p:spPr>
          <a:xfrm>
            <a:off x="6660567" y="568915"/>
            <a:ext cx="2164717" cy="46126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498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10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316228"/>
            <a:ext cx="8138160" cy="390526"/>
          </a:xfrm>
        </p:spPr>
        <p:txBody>
          <a:bodyPr/>
          <a:lstStyle/>
          <a:p>
            <a:r>
              <a:rPr lang="en-US" dirty="0"/>
              <a:t>Anatomy of the wireless analyzer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sz="1800" i="1" dirty="0"/>
          </a:p>
        </p:txBody>
      </p:sp>
      <p:pic>
        <p:nvPicPr>
          <p:cNvPr id="29" name="Picture 28" descr="Icon&#10;&#10;Description automatically generated with medium confidence">
            <a:extLst>
              <a:ext uri="{FF2B5EF4-FFF2-40B4-BE49-F238E27FC236}">
                <a16:creationId xmlns:a16="http://schemas.microsoft.com/office/drawing/2014/main" id="{436BCD29-744D-4CE6-866C-15DFBCEC4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283FB7F-E1F3-4EE2-8A92-AC57AD077A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 b="19260"/>
          <a:stretch/>
        </p:blipFill>
        <p:spPr>
          <a:xfrm>
            <a:off x="4049671" y="1248058"/>
            <a:ext cx="3132236" cy="25308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5551B4A-3F17-5AE4-E1FC-0759FC161BB3}"/>
              </a:ext>
            </a:extLst>
          </p:cNvPr>
          <p:cNvGrpSpPr/>
          <p:nvPr/>
        </p:nvGrpSpPr>
        <p:grpSpPr>
          <a:xfrm rot="16200000">
            <a:off x="6983270" y="2015503"/>
            <a:ext cx="230832" cy="2067280"/>
            <a:chOff x="6504935" y="1015799"/>
            <a:chExt cx="230832" cy="2067280"/>
          </a:xfrm>
        </p:grpSpPr>
        <p:sp>
          <p:nvSpPr>
            <p:cNvPr id="4" name="Line 16">
              <a:extLst>
                <a:ext uri="{FF2B5EF4-FFF2-40B4-BE49-F238E27FC236}">
                  <a16:creationId xmlns:a16="http://schemas.microsoft.com/office/drawing/2014/main" id="{E9D61A03-4035-2B5D-607B-31FC153A9E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20351" y="1015799"/>
              <a:ext cx="15" cy="16882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id="{9B1B2784-F989-A513-157E-1A2E5F080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29657" y="2376969"/>
              <a:ext cx="1181388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WARNING LABEL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ABF08F-C8B0-31A8-79BA-CF6B6F24DF55}"/>
              </a:ext>
            </a:extLst>
          </p:cNvPr>
          <p:cNvGrpSpPr/>
          <p:nvPr/>
        </p:nvGrpSpPr>
        <p:grpSpPr>
          <a:xfrm>
            <a:off x="5746106" y="3422473"/>
            <a:ext cx="2386220" cy="712432"/>
            <a:chOff x="4454206" y="3441889"/>
            <a:chExt cx="2386220" cy="71243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7808453-0B44-FE91-24A2-E532A3CC8F69}"/>
                </a:ext>
              </a:extLst>
            </p:cNvPr>
            <p:cNvGrpSpPr/>
            <p:nvPr/>
          </p:nvGrpSpPr>
          <p:grpSpPr>
            <a:xfrm rot="16200000">
              <a:off x="5531901" y="2845795"/>
              <a:ext cx="230832" cy="2386219"/>
              <a:chOff x="6064267" y="3876614"/>
              <a:chExt cx="230832" cy="2386219"/>
            </a:xfrm>
          </p:grpSpPr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123DCB00-5DBE-D458-2002-A7D631685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179684" y="3876614"/>
                <a:ext cx="9768" cy="1671279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8" name="Text Box 19">
                <a:extLst>
                  <a:ext uri="{FF2B5EF4-FFF2-40B4-BE49-F238E27FC236}">
                    <a16:creationId xmlns:a16="http://schemas.microsoft.com/office/drawing/2014/main" id="{87D09FAF-5AB9-50B0-6447-22F674B4CB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5588989" y="5556723"/>
                <a:ext cx="1181388" cy="23083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900" b="1" cap="all" dirty="0">
                    <a:solidFill>
                      <a:schemeClr val="bg1"/>
                    </a:solidFill>
                  </a:rPr>
                  <a:t>CARTRIDGE PORT</a:t>
                </a:r>
              </a:p>
            </p:txBody>
          </p:sp>
        </p:grpSp>
        <p:sp>
          <p:nvSpPr>
            <p:cNvPr id="8" name="Line 16">
              <a:extLst>
                <a:ext uri="{FF2B5EF4-FFF2-40B4-BE49-F238E27FC236}">
                  <a16:creationId xmlns:a16="http://schemas.microsoft.com/office/drawing/2014/main" id="{3F0E76AD-2B35-6664-D0BB-6799C29BB8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161969" y="3734126"/>
              <a:ext cx="590085" cy="561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0BACC5F-075C-442D-E144-29C68CED095D}"/>
              </a:ext>
            </a:extLst>
          </p:cNvPr>
          <p:cNvSpPr txBox="1"/>
          <p:nvPr/>
        </p:nvSpPr>
        <p:spPr>
          <a:xfrm>
            <a:off x="1411414" y="2566134"/>
            <a:ext cx="2984686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4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Propofol, Thiopental Sodium &amp; Hydroxyurea cause interference. See manual for complete interference information.</a:t>
            </a:r>
          </a:p>
          <a:p>
            <a:pPr algn="l"/>
            <a:endParaRPr lang="en-US" sz="1050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C27C631-628B-4D7B-2E99-2CE96C53FF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3" y="2560250"/>
            <a:ext cx="812842" cy="8128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219996-89FE-DD4B-0E89-ACF84137F766}"/>
              </a:ext>
            </a:extLst>
          </p:cNvPr>
          <p:cNvSpPr txBox="1"/>
          <p:nvPr/>
        </p:nvSpPr>
        <p:spPr>
          <a:xfrm>
            <a:off x="409575" y="4344883"/>
            <a:ext cx="41624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i-STAT Analyzer.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4.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EC8+ Cartridge Instructions for Use (IFU);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CREA Cartridge Instructions for Use (IFU).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E35156E-62FC-5CE3-A4C2-ABE71A652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1" y="1009175"/>
            <a:ext cx="4074406" cy="1326100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Bottom of wireless analyzer</a:t>
            </a:r>
            <a:endParaRPr lang="en-US" sz="1400" dirty="0">
              <a:solidFill>
                <a:schemeClr val="accent3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Warning label (</a:t>
            </a:r>
            <a:r>
              <a:rPr lang="en-US" sz="1400" b="0" i="1">
                <a:solidFill>
                  <a:schemeClr val="tx1"/>
                </a:solidFill>
              </a:rPr>
              <a:t>i-STAT EC8+ </a:t>
            </a:r>
            <a:r>
              <a:rPr lang="en-US" sz="1400" b="0" dirty="0">
                <a:solidFill>
                  <a:schemeClr val="tx1"/>
                </a:solidFill>
              </a:rPr>
              <a:t>and </a:t>
            </a:r>
            <a:br>
              <a:rPr lang="en-US" sz="1400" b="0" dirty="0">
                <a:solidFill>
                  <a:schemeClr val="tx1"/>
                </a:solidFill>
              </a:rPr>
            </a:br>
            <a:r>
              <a:rPr lang="en-US" sz="1400" b="0" i="1">
                <a:solidFill>
                  <a:schemeClr val="tx1"/>
                </a:solidFill>
              </a:rPr>
              <a:t>i-STAT CREA </a:t>
            </a:r>
            <a:r>
              <a:rPr lang="en-US" sz="1400" b="0" dirty="0">
                <a:solidFill>
                  <a:schemeClr val="tx1"/>
                </a:solidFill>
              </a:rPr>
              <a:t>cartridges)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Cartridge port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926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6E33492-1122-4F67-2D2A-000648176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5"/>
          <a:stretch/>
        </p:blipFill>
        <p:spPr bwMode="auto">
          <a:xfrm>
            <a:off x="4584947" y="180908"/>
            <a:ext cx="3139688" cy="44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1" y="1009174"/>
            <a:ext cx="4074406" cy="1892101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Back of wireless analyzer</a:t>
            </a:r>
            <a:endParaRPr lang="en-US" sz="1400" dirty="0">
              <a:solidFill>
                <a:schemeClr val="accent3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Model number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Wireless module </a:t>
            </a:r>
            <a:r>
              <a:rPr lang="en-US" sz="1400" dirty="0"/>
              <a:t>t</a:t>
            </a:r>
            <a:r>
              <a:rPr lang="en-US" sz="1400" b="0" dirty="0">
                <a:solidFill>
                  <a:schemeClr val="tx1"/>
                </a:solidFill>
              </a:rPr>
              <a:t>ype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Warning label (barcode </a:t>
            </a:r>
            <a:r>
              <a:rPr lang="en-US" sz="1400" dirty="0"/>
              <a:t>s</a:t>
            </a:r>
            <a:r>
              <a:rPr lang="en-US" sz="1400" b="0" dirty="0">
                <a:solidFill>
                  <a:schemeClr val="tx1"/>
                </a:solidFill>
              </a:rPr>
              <a:t>canner)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Serial number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11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1" y="309337"/>
            <a:ext cx="8138160" cy="390526"/>
          </a:xfrm>
        </p:spPr>
        <p:txBody>
          <a:bodyPr/>
          <a:lstStyle/>
          <a:p>
            <a:r>
              <a:rPr lang="en-US" dirty="0"/>
              <a:t>Anatomy of the wireless analyzer - </a:t>
            </a:r>
            <a:r>
              <a:rPr lang="en-US" sz="2400" i="1" dirty="0"/>
              <a:t>cont’d</a:t>
            </a:r>
            <a:endParaRPr lang="en-US" sz="18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C63EE1-DF46-459A-9EB0-D7ADAC02CD5E}"/>
              </a:ext>
            </a:extLst>
          </p:cNvPr>
          <p:cNvSpPr txBox="1"/>
          <p:nvPr/>
        </p:nvSpPr>
        <p:spPr>
          <a:xfrm>
            <a:off x="408840" y="4354292"/>
            <a:ext cx="3322366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i-STAT 1 Analyzer. </a:t>
            </a: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5.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i-STAT 1 Analyzer, Laser Barcode Scanner.</a:t>
            </a:r>
          </a:p>
          <a:p>
            <a:pPr defTabSz="514350"/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 descr="Icon&#10;&#10;Description automatically generated with medium confidence">
            <a:extLst>
              <a:ext uri="{FF2B5EF4-FFF2-40B4-BE49-F238E27FC236}">
                <a16:creationId xmlns:a16="http://schemas.microsoft.com/office/drawing/2014/main" id="{436BCD29-744D-4CE6-866C-15DFBCEC4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6593B-3F69-3A00-9C23-CA2132863C28}"/>
              </a:ext>
            </a:extLst>
          </p:cNvPr>
          <p:cNvGrpSpPr/>
          <p:nvPr/>
        </p:nvGrpSpPr>
        <p:grpSpPr>
          <a:xfrm rot="16200000">
            <a:off x="5058964" y="532707"/>
            <a:ext cx="230832" cy="1552348"/>
            <a:chOff x="6473318" y="3619618"/>
            <a:chExt cx="230832" cy="1552348"/>
          </a:xfrm>
        </p:grpSpPr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CE3BBBD0-B17E-C938-E09C-0E9F710B09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4100403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785A312A-1A62-5FB1-231F-093AB9805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74384" y="4018552"/>
              <a:ext cx="1028700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Model Number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36DF13-C38F-DB07-A565-5BD2A1F739A8}"/>
              </a:ext>
            </a:extLst>
          </p:cNvPr>
          <p:cNvGrpSpPr/>
          <p:nvPr/>
        </p:nvGrpSpPr>
        <p:grpSpPr>
          <a:xfrm rot="16200000">
            <a:off x="7365974" y="2397958"/>
            <a:ext cx="230832" cy="1939439"/>
            <a:chOff x="6473319" y="2708879"/>
            <a:chExt cx="230832" cy="1939439"/>
          </a:xfrm>
        </p:grpSpPr>
        <p:sp>
          <p:nvSpPr>
            <p:cNvPr id="27" name="Line 16">
              <a:extLst>
                <a:ext uri="{FF2B5EF4-FFF2-40B4-BE49-F238E27FC236}">
                  <a16:creationId xmlns:a16="http://schemas.microsoft.com/office/drawing/2014/main" id="{AFC34DB2-3216-A023-11BF-9CEFCE1A35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8" name="Text Box 19">
              <a:extLst>
                <a:ext uri="{FF2B5EF4-FFF2-40B4-BE49-F238E27FC236}">
                  <a16:creationId xmlns:a16="http://schemas.microsoft.com/office/drawing/2014/main" id="{4BB7D447-FF2F-D3EB-B5C4-C9F08E6FC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74385" y="4018552"/>
              <a:ext cx="1028700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WARNING LABEL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15B0304-2BD5-56CB-A2D3-F4A8EA433B74}"/>
              </a:ext>
            </a:extLst>
          </p:cNvPr>
          <p:cNvGrpSpPr/>
          <p:nvPr/>
        </p:nvGrpSpPr>
        <p:grpSpPr>
          <a:xfrm rot="16200000">
            <a:off x="7365974" y="3189019"/>
            <a:ext cx="230832" cy="1939440"/>
            <a:chOff x="6473319" y="2708879"/>
            <a:chExt cx="230832" cy="1939440"/>
          </a:xfrm>
        </p:grpSpPr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BC5AC5D1-DD87-FDFC-40BF-23FF109AD8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id="{BD58D549-C672-29F5-1F11-2A9DB7AC2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74385" y="4018553"/>
              <a:ext cx="1028700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Serial Number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B8E4F4D-66D6-B03A-F178-365DE8C290F7}"/>
              </a:ext>
            </a:extLst>
          </p:cNvPr>
          <p:cNvSpPr txBox="1"/>
          <p:nvPr/>
        </p:nvSpPr>
        <p:spPr>
          <a:xfrm>
            <a:off x="1411414" y="2566134"/>
            <a:ext cx="3467577" cy="1459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5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DO NOT stare into the laser aperture or the laser beam or point the laser beam at others.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Class 2 laser scanners use a low power, visible light diode. As with any bright light source, such as the sun, the user should avoid staring directly into the laser beam. Momentary exposure to a Class 2 laser is not known to be harmful.</a:t>
            </a:r>
          </a:p>
          <a:p>
            <a:pPr algn="l"/>
            <a:endParaRPr lang="en-US" sz="1050" dirty="0"/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80066F13-C846-D3EB-0729-A7C0FF5F23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3" y="2560250"/>
            <a:ext cx="812842" cy="8128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66F82A0-610D-77C6-048C-0B8D13B2B74C}"/>
              </a:ext>
            </a:extLst>
          </p:cNvPr>
          <p:cNvGrpSpPr/>
          <p:nvPr/>
        </p:nvGrpSpPr>
        <p:grpSpPr>
          <a:xfrm rot="16200000">
            <a:off x="7338416" y="232489"/>
            <a:ext cx="369332" cy="1939440"/>
            <a:chOff x="6334818" y="2708879"/>
            <a:chExt cx="369332" cy="1939440"/>
          </a:xfrm>
        </p:grpSpPr>
        <p:sp>
          <p:nvSpPr>
            <p:cNvPr id="4" name="Line 16">
              <a:extLst>
                <a:ext uri="{FF2B5EF4-FFF2-40B4-BE49-F238E27FC236}">
                  <a16:creationId xmlns:a16="http://schemas.microsoft.com/office/drawing/2014/main" id="{CB119181-3AA1-37F1-16E2-4C4E9609AA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id="{5CF811C0-9474-9D59-A1D7-7A7A0446D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05134" y="3949303"/>
              <a:ext cx="1028700" cy="3693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Wireless Module type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200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51802A0-EC4E-D184-10B5-9C1B8E9C7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5"/>
          <a:stretch/>
        </p:blipFill>
        <p:spPr bwMode="auto">
          <a:xfrm>
            <a:off x="4584947" y="180908"/>
            <a:ext cx="3139688" cy="44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1" y="1041598"/>
            <a:ext cx="4078224" cy="2233836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Wireless module type (optional)</a:t>
            </a:r>
            <a:endParaRPr lang="en-US" sz="1400" dirty="0">
              <a:solidFill>
                <a:schemeClr val="accent3"/>
              </a:solidFill>
            </a:endParaRPr>
          </a:p>
          <a:p>
            <a:pPr defTabSz="385763">
              <a:spcBef>
                <a:spcPts val="254"/>
              </a:spcBef>
            </a:pPr>
            <a:r>
              <a:rPr lang="en-US" sz="1400" dirty="0"/>
              <a:t>I</a:t>
            </a:r>
            <a:r>
              <a:rPr lang="en-US" sz="1400" b="0" dirty="0">
                <a:solidFill>
                  <a:schemeClr val="tx1"/>
                </a:solidFill>
              </a:rPr>
              <a:t>ndicated by color designation on top corner or both top corners of the label.</a:t>
            </a:r>
          </a:p>
          <a:p>
            <a:pPr defTabSz="385763">
              <a:spcBef>
                <a:spcPts val="254"/>
              </a:spcBef>
            </a:pPr>
            <a:r>
              <a:rPr lang="en-US" sz="1400" dirty="0"/>
              <a:t>Module type is used</a:t>
            </a:r>
            <a:r>
              <a:rPr lang="en-US" sz="1400" b="0" dirty="0">
                <a:solidFill>
                  <a:schemeClr val="tx1"/>
                </a:solidFill>
              </a:rPr>
              <a:t> for:</a:t>
            </a:r>
          </a:p>
          <a:p>
            <a:pPr marL="384176" lvl="1" indent="-214313" defTabSz="385763">
              <a:spcBef>
                <a:spcPts val="254"/>
              </a:spcBef>
            </a:pPr>
            <a:r>
              <a:rPr lang="en-US" sz="1400" dirty="0"/>
              <a:t>configuring the wireless analyzer for wireless network communication</a:t>
            </a:r>
          </a:p>
          <a:p>
            <a:pPr marL="384176" lvl="1" indent="-214313" defTabSz="385763">
              <a:spcBef>
                <a:spcPts val="254"/>
              </a:spcBef>
            </a:pPr>
            <a:r>
              <a:rPr lang="en-US" sz="1400" dirty="0"/>
              <a:t>identifying security updates and supported algorithms</a:t>
            </a:r>
          </a:p>
          <a:p>
            <a:pPr marL="384176" lvl="1" indent="-214313" defTabSz="385763">
              <a:spcBef>
                <a:spcPts val="254"/>
              </a:spcBef>
            </a:pPr>
            <a:r>
              <a:rPr lang="en-US" sz="1400" dirty="0"/>
              <a:t>troubleshooting wireless transmission of test results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12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1" y="309337"/>
            <a:ext cx="8138160" cy="390526"/>
          </a:xfrm>
        </p:spPr>
        <p:txBody>
          <a:bodyPr/>
          <a:lstStyle/>
          <a:p>
            <a:r>
              <a:rPr lang="en-US" dirty="0"/>
              <a:t>Identify a wireless analyzer</a:t>
            </a:r>
            <a:endParaRPr lang="en-US" sz="1800" i="1" dirty="0"/>
          </a:p>
        </p:txBody>
      </p:sp>
      <p:pic>
        <p:nvPicPr>
          <p:cNvPr id="29" name="Picture 28" descr="Icon&#10;&#10;Description automatically generated with medium confidence">
            <a:extLst>
              <a:ext uri="{FF2B5EF4-FFF2-40B4-BE49-F238E27FC236}">
                <a16:creationId xmlns:a16="http://schemas.microsoft.com/office/drawing/2014/main" id="{436BCD29-744D-4CE6-866C-15DFBCEC4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84365D-D2B4-F04B-F1EF-19B9C773496D}"/>
              </a:ext>
            </a:extLst>
          </p:cNvPr>
          <p:cNvSpPr txBox="1"/>
          <p:nvPr/>
        </p:nvSpPr>
        <p:spPr>
          <a:xfrm>
            <a:off x="408840" y="4354292"/>
            <a:ext cx="33223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Wireless User Guide. </a:t>
            </a:r>
          </a:p>
          <a:p>
            <a:pPr defTabSz="514350"/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125C9E-ED17-3089-7703-EF702E12C44C}"/>
              </a:ext>
            </a:extLst>
          </p:cNvPr>
          <p:cNvGrpSpPr/>
          <p:nvPr/>
        </p:nvGrpSpPr>
        <p:grpSpPr>
          <a:xfrm rot="16200000">
            <a:off x="7338416" y="232489"/>
            <a:ext cx="369332" cy="1939440"/>
            <a:chOff x="6334818" y="2708879"/>
            <a:chExt cx="369332" cy="1939440"/>
          </a:xfrm>
        </p:grpSpPr>
        <p:sp>
          <p:nvSpPr>
            <p:cNvPr id="8" name="Line 16">
              <a:extLst>
                <a:ext uri="{FF2B5EF4-FFF2-40B4-BE49-F238E27FC236}">
                  <a16:creationId xmlns:a16="http://schemas.microsoft.com/office/drawing/2014/main" id="{0CB9FDCF-EA29-536F-002A-20BDDBC3A4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9" name="Text Box 19">
              <a:extLst>
                <a:ext uri="{FF2B5EF4-FFF2-40B4-BE49-F238E27FC236}">
                  <a16:creationId xmlns:a16="http://schemas.microsoft.com/office/drawing/2014/main" id="{2CBEE0C6-226C-1DCB-44EB-149CF6D15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05134" y="3949303"/>
              <a:ext cx="1028700" cy="3693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Wireless Module type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0364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13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3554" y="728272"/>
            <a:ext cx="8137525" cy="3905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Training Complete | Congratulations!</a:t>
            </a:r>
            <a:endParaRPr lang="en-US" sz="1800" i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60439D-BC81-4BCE-9EC1-F560D4BB5066}"/>
              </a:ext>
            </a:extLst>
          </p:cNvPr>
          <p:cNvCxnSpPr>
            <a:cxnSpLocks/>
          </p:cNvCxnSpPr>
          <p:nvPr/>
        </p:nvCxnSpPr>
        <p:spPr>
          <a:xfrm>
            <a:off x="4676775" y="1185249"/>
            <a:ext cx="0" cy="329565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3A5EFF8B-15F0-4137-924F-ABFDC6FB2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9" t="-2910" r="-7203" b="26440"/>
          <a:stretch/>
        </p:blipFill>
        <p:spPr>
          <a:xfrm>
            <a:off x="6660567" y="539179"/>
            <a:ext cx="2164717" cy="46126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E4EF57E-DC53-4117-8128-1E307744228D}"/>
              </a:ext>
            </a:extLst>
          </p:cNvPr>
          <p:cNvSpPr txBox="1">
            <a:spLocks/>
          </p:cNvSpPr>
          <p:nvPr/>
        </p:nvSpPr>
        <p:spPr>
          <a:xfrm>
            <a:off x="502919" y="2330054"/>
            <a:ext cx="5746805" cy="1234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i-STAT 1 Wireless Analyzer 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18DD961-B42C-4608-9792-EE5BF89C568F}"/>
              </a:ext>
            </a:extLst>
          </p:cNvPr>
          <p:cNvSpPr txBox="1">
            <a:spLocks/>
          </p:cNvSpPr>
          <p:nvPr/>
        </p:nvSpPr>
        <p:spPr>
          <a:xfrm>
            <a:off x="502920" y="1496096"/>
            <a:ext cx="8138159" cy="4800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/>
                </a:solidFill>
              </a:rPr>
              <a:t>You have just completed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i-STAT 1 System Orientation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98B4268-B3F1-44EC-B89E-545774759F30}"/>
              </a:ext>
            </a:extLst>
          </p:cNvPr>
          <p:cNvSpPr txBox="1">
            <a:spLocks/>
          </p:cNvSpPr>
          <p:nvPr/>
        </p:nvSpPr>
        <p:spPr>
          <a:xfrm>
            <a:off x="439308" y="268844"/>
            <a:ext cx="5746805" cy="2616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+mn-lt"/>
              </a:rPr>
              <a:t>i</a:t>
            </a:r>
            <a:r>
              <a:rPr lang="en-US" cap="all" dirty="0">
                <a:solidFill>
                  <a:schemeClr val="accent1"/>
                </a:solidFill>
                <a:latin typeface="+mn-lt"/>
              </a:rPr>
              <a:t>-stat 1 system orientation |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i</a:t>
            </a:r>
            <a:r>
              <a:rPr lang="en-US" cap="all" dirty="0">
                <a:solidFill>
                  <a:schemeClr val="accent1"/>
                </a:solidFill>
                <a:latin typeface="+mn-lt"/>
              </a:rPr>
              <a:t>-STAT 1 WIRELESS ANALYZER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316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3446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842AB8-3C83-494A-B877-E58A687224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142" y="285235"/>
            <a:ext cx="5754756" cy="261610"/>
          </a:xfrm>
        </p:spPr>
        <p:txBody>
          <a:bodyPr/>
          <a:lstStyle/>
          <a:p>
            <a:r>
              <a:rPr lang="en-US" cap="none" dirty="0"/>
              <a:t>i</a:t>
            </a:r>
            <a:r>
              <a:rPr lang="en-US" dirty="0"/>
              <a:t>-stat 1 system orientation | </a:t>
            </a:r>
            <a:r>
              <a:rPr lang="en-US" cap="none" dirty="0"/>
              <a:t>i</a:t>
            </a:r>
            <a:r>
              <a:rPr lang="en-US" dirty="0"/>
              <a:t>-STAT 1 wireless ANALYZER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D263F-1A12-455F-90C9-850801530D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142" y="2318561"/>
            <a:ext cx="5919880" cy="1498567"/>
          </a:xfrm>
        </p:spPr>
        <p:txBody>
          <a:bodyPr/>
          <a:lstStyle/>
          <a:p>
            <a:pPr marL="0" lvl="1" indent="0">
              <a:lnSpc>
                <a:spcPts val="1500"/>
              </a:lnSpc>
              <a:buNone/>
            </a:pPr>
            <a:r>
              <a:rPr lang="en-US" i="1" dirty="0"/>
              <a:t>i-STAT 1 </a:t>
            </a:r>
            <a:r>
              <a:rPr lang="en-US" dirty="0"/>
              <a:t>analyzer and system components</a:t>
            </a:r>
            <a:endParaRPr lang="en-US" i="1" dirty="0"/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Anatomy of the </a:t>
            </a:r>
            <a:r>
              <a:rPr lang="en-US" i="1" dirty="0"/>
              <a:t>i-STAT 1 Wireless </a:t>
            </a:r>
            <a:r>
              <a:rPr lang="en-US" dirty="0"/>
              <a:t>analyzer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Warning label locations on the analyzer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Identify a wireless analyzer (optional)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8F3517-44E2-4233-B114-C13D442988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300" y="1512044"/>
            <a:ext cx="3935451" cy="603754"/>
          </a:xfrm>
        </p:spPr>
        <p:txBody>
          <a:bodyPr/>
          <a:lstStyle/>
          <a:p>
            <a:r>
              <a:rPr lang="en-US" dirty="0"/>
              <a:t>Understand the following: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136DD46-C3C8-4B36-AD55-D168BDA47B0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167058" y="4767263"/>
            <a:ext cx="568102" cy="274637"/>
          </a:xfrm>
        </p:spPr>
        <p:txBody>
          <a:bodyPr/>
          <a:lstStyle/>
          <a:p>
            <a:r>
              <a:rPr lang="en-IN" dirty="0"/>
              <a:t>|    </a:t>
            </a:r>
            <a:fld id="{7B2119CD-3B2D-4CEB-B404-D2E3F8CD6D69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0600D3-65C9-485A-AE39-9B6BD672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61910"/>
            <a:ext cx="8138160" cy="390526"/>
          </a:xfrm>
        </p:spPr>
        <p:txBody>
          <a:bodyPr/>
          <a:lstStyle/>
          <a:p>
            <a:r>
              <a:rPr lang="en-US" dirty="0"/>
              <a:t>Learning Objectives</a:t>
            </a:r>
            <a:endParaRPr lang="en-IN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75778F-09FE-4262-9558-E4D1DA3CE59B}"/>
              </a:ext>
            </a:extLst>
          </p:cNvPr>
          <p:cNvCxnSpPr>
            <a:cxnSpLocks/>
          </p:cNvCxnSpPr>
          <p:nvPr/>
        </p:nvCxnSpPr>
        <p:spPr>
          <a:xfrm>
            <a:off x="495300" y="2668249"/>
            <a:ext cx="508635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16FB086B-D873-4025-BDF4-2E46277A0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99E7BDE-E749-1472-403C-36DE8A505698}"/>
              </a:ext>
            </a:extLst>
          </p:cNvPr>
          <p:cNvCxnSpPr>
            <a:cxnSpLocks/>
          </p:cNvCxnSpPr>
          <p:nvPr/>
        </p:nvCxnSpPr>
        <p:spPr>
          <a:xfrm>
            <a:off x="495300" y="3192124"/>
            <a:ext cx="508635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4BB9CE-84C4-9EA7-F984-83CA992A7AD4}"/>
              </a:ext>
            </a:extLst>
          </p:cNvPr>
          <p:cNvCxnSpPr>
            <a:cxnSpLocks/>
          </p:cNvCxnSpPr>
          <p:nvPr/>
        </p:nvCxnSpPr>
        <p:spPr>
          <a:xfrm>
            <a:off x="495300" y="3731099"/>
            <a:ext cx="508635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0474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ue and white handheld device&#10;&#10;Description automatically generated with low confidence">
            <a:extLst>
              <a:ext uri="{FF2B5EF4-FFF2-40B4-BE49-F238E27FC236}">
                <a16:creationId xmlns:a16="http://schemas.microsoft.com/office/drawing/2014/main" id="{9D5BCC75-F414-623E-32E4-CC9EA0AD7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13" y="513518"/>
            <a:ext cx="2650097" cy="41164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1042247"/>
            <a:ext cx="4078224" cy="1767859"/>
          </a:xfrm>
        </p:spPr>
        <p:txBody>
          <a:bodyPr/>
          <a:lstStyle/>
          <a:p>
            <a:pPr marL="342900" indent="-342900" defTabSz="385763">
              <a:spcBef>
                <a:spcPts val="254"/>
              </a:spcBef>
              <a:buFont typeface="+mj-lt"/>
              <a:buAutoNum type="arabicPeriod"/>
            </a:pPr>
            <a:r>
              <a:rPr lang="en-US" sz="1400" b="1" dirty="0">
                <a:solidFill>
                  <a:schemeClr val="accent3"/>
                </a:solidFill>
              </a:rPr>
              <a:t>i-STAT 1 Wireless Analyzer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Used to perform blood analysis testing with </a:t>
            </a:r>
            <a:br>
              <a:rPr lang="en-US" sz="1400" b="0" dirty="0">
                <a:solidFill>
                  <a:schemeClr val="tx1"/>
                </a:solidFill>
              </a:rPr>
            </a:br>
            <a:r>
              <a:rPr lang="en-US" sz="1400" b="0" i="1" dirty="0">
                <a:solidFill>
                  <a:schemeClr val="tx1"/>
                </a:solidFill>
              </a:rPr>
              <a:t>i-STAT</a:t>
            </a:r>
            <a:r>
              <a:rPr lang="en-US" sz="1400" b="0" dirty="0">
                <a:solidFill>
                  <a:schemeClr val="tx1"/>
                </a:solidFill>
              </a:rPr>
              <a:t> cartridges, and conduct quality control (QC) testing.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Optional ability to transmit results via the </a:t>
            </a:r>
            <a:br>
              <a:rPr lang="en-US" sz="1400" b="0" dirty="0">
                <a:solidFill>
                  <a:schemeClr val="tx1"/>
                </a:solidFill>
              </a:rPr>
            </a:br>
            <a:r>
              <a:rPr lang="en-US" sz="1400" b="0" i="1" dirty="0">
                <a:solidFill>
                  <a:schemeClr val="tx1"/>
                </a:solidFill>
              </a:rPr>
              <a:t>i-STAT 1 Downloader/Recharger</a:t>
            </a:r>
            <a:r>
              <a:rPr lang="en-US" sz="1400" b="0" dirty="0">
                <a:solidFill>
                  <a:schemeClr val="tx1"/>
                </a:solidFill>
              </a:rPr>
              <a:t>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Optional ability to transmit results via wireless network connectivity.</a:t>
            </a:r>
            <a:endParaRPr lang="en-US" sz="1600" dirty="0">
              <a:solidFill>
                <a:srgbClr val="470A68"/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3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System Components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D0665E-B7D6-F5B5-59A0-D61A36237F8D}"/>
              </a:ext>
            </a:extLst>
          </p:cNvPr>
          <p:cNvSpPr txBox="1"/>
          <p:nvPr/>
        </p:nvSpPr>
        <p:spPr>
          <a:xfrm>
            <a:off x="409575" y="4344883"/>
            <a:ext cx="416242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i-STAT 1 Analyzer.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64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esign&#10;&#10;Description automatically generated with low confidence">
            <a:extLst>
              <a:ext uri="{FF2B5EF4-FFF2-40B4-BE49-F238E27FC236}">
                <a16:creationId xmlns:a16="http://schemas.microsoft.com/office/drawing/2014/main" id="{9795D8F8-1CEE-1483-B5BA-037D74951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43" y="2200050"/>
            <a:ext cx="2099166" cy="20844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605" y="975129"/>
            <a:ext cx="4078224" cy="1728711"/>
          </a:xfrm>
        </p:spPr>
        <p:txBody>
          <a:bodyPr/>
          <a:lstStyle/>
          <a:p>
            <a:pPr marL="342900" indent="-342900" defTabSz="385763">
              <a:spcBef>
                <a:spcPts val="254"/>
              </a:spcBef>
              <a:buFont typeface="+mj-lt"/>
              <a:buAutoNum type="arabicPeriod" startAt="2"/>
            </a:pPr>
            <a:r>
              <a:rPr lang="en-US" sz="1400" b="1" dirty="0">
                <a:solidFill>
                  <a:schemeClr val="accent3"/>
                </a:solidFill>
              </a:rPr>
              <a:t>i-STAT 1 Downloader/Recharger</a:t>
            </a:r>
            <a:endParaRPr lang="en-US" sz="1400" b="0" dirty="0">
              <a:solidFill>
                <a:schemeClr val="tx1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Used to perform analyzer software updates. 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</a:t>
            </a:r>
            <a:r>
              <a:rPr lang="en-US" sz="1400" b="0" dirty="0">
                <a:solidFill>
                  <a:schemeClr val="tx1"/>
                </a:solidFill>
              </a:rPr>
              <a:t>echarges the </a:t>
            </a:r>
            <a:r>
              <a:rPr lang="en-US" sz="1400" b="0" i="1" dirty="0">
                <a:solidFill>
                  <a:schemeClr val="tx1"/>
                </a:solidFill>
              </a:rPr>
              <a:t>i-STAT 1 9-Volt NiMH Rechargeable Battery 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Transmits results </a:t>
            </a:r>
            <a:r>
              <a:rPr lang="en-US" sz="1400" dirty="0"/>
              <a:t>via wired network connection</a:t>
            </a:r>
            <a:r>
              <a:rPr lang="en-US" sz="1400" b="0" dirty="0">
                <a:solidFill>
                  <a:schemeClr val="tx1"/>
                </a:solidFill>
              </a:rPr>
              <a:t> (Optional).</a:t>
            </a:r>
            <a:endParaRPr lang="en-US" sz="1600" dirty="0">
              <a:solidFill>
                <a:srgbClr val="470A68"/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4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System Components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76A791-EA1A-4FD1-BE0D-656B61078017}"/>
              </a:ext>
            </a:extLst>
          </p:cNvPr>
          <p:cNvCxnSpPr>
            <a:cxnSpLocks/>
          </p:cNvCxnSpPr>
          <p:nvPr/>
        </p:nvCxnSpPr>
        <p:spPr>
          <a:xfrm>
            <a:off x="4572000" y="1063107"/>
            <a:ext cx="0" cy="311401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B34CB1-1938-F1AA-C96F-A8F887B4E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1751" y="2630820"/>
            <a:ext cx="863513" cy="12634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079703-72C8-5029-3DA9-000FECBADD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9559" y="2768769"/>
            <a:ext cx="797243" cy="1030278"/>
          </a:xfrm>
          <a:prstGeom prst="rect">
            <a:avLst/>
          </a:prstGeom>
        </p:spPr>
      </p:pic>
      <p:pic>
        <p:nvPicPr>
          <p:cNvPr id="20" name="Picture 19" descr="A picture containing plastic&#10;&#10;Description automatically generated">
            <a:extLst>
              <a:ext uri="{FF2B5EF4-FFF2-40B4-BE49-F238E27FC236}">
                <a16:creationId xmlns:a16="http://schemas.microsoft.com/office/drawing/2014/main" id="{BFC41EF6-8F59-6FBF-883D-D6BD7E8638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10" y="2637444"/>
            <a:ext cx="863513" cy="1246649"/>
          </a:xfrm>
          <a:prstGeom prst="rect">
            <a:avLst/>
          </a:prstGeom>
        </p:spPr>
      </p:pic>
      <p:pic>
        <p:nvPicPr>
          <p:cNvPr id="22" name="Picture 21" descr="A picture containing bathroom, razor, tool&#10;&#10;Description automatically generated">
            <a:extLst>
              <a:ext uri="{FF2B5EF4-FFF2-40B4-BE49-F238E27FC236}">
                <a16:creationId xmlns:a16="http://schemas.microsoft.com/office/drawing/2014/main" id="{D16AD06E-1A6B-948D-D744-67021ECB2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03" y="2368033"/>
            <a:ext cx="814656" cy="1523494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1BF85AC-935D-5C23-2615-752C83C49BFB}"/>
              </a:ext>
            </a:extLst>
          </p:cNvPr>
          <p:cNvSpPr txBox="1">
            <a:spLocks/>
          </p:cNvSpPr>
          <p:nvPr/>
        </p:nvSpPr>
        <p:spPr>
          <a:xfrm>
            <a:off x="4724647" y="975129"/>
            <a:ext cx="4078224" cy="105058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385763">
              <a:spcBef>
                <a:spcPts val="254"/>
              </a:spcBef>
              <a:buFont typeface="+mj-lt"/>
              <a:buAutoNum type="arabicPeriod" startAt="3"/>
            </a:pPr>
            <a:r>
              <a:rPr lang="en-US" sz="1400" b="1" dirty="0">
                <a:solidFill>
                  <a:schemeClr val="accent3"/>
                </a:solidFill>
              </a:rPr>
              <a:t>i-STAT Cartridges</a:t>
            </a:r>
            <a:endParaRPr lang="en-US" sz="1400" dirty="0"/>
          </a:p>
          <a:p>
            <a:pPr marL="214313" marR="0" lvl="0" indent="-214313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Unit-use design</a:t>
            </a:r>
          </a:p>
          <a:p>
            <a:pPr marL="214313" marR="0" lvl="0" indent="-214313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Contains sensors and reagents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for testing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patient samples and quality control fluids.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6BA326-B58B-5C67-CE33-29A3C338A2AC}"/>
              </a:ext>
            </a:extLst>
          </p:cNvPr>
          <p:cNvSpPr txBox="1"/>
          <p:nvPr/>
        </p:nvSpPr>
        <p:spPr>
          <a:xfrm>
            <a:off x="4647008" y="4344883"/>
            <a:ext cx="390627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i-STAT Cartridge.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DC30D-D7EE-D319-6366-E2207D4FC45A}"/>
              </a:ext>
            </a:extLst>
          </p:cNvPr>
          <p:cNvSpPr txBox="1"/>
          <p:nvPr/>
        </p:nvSpPr>
        <p:spPr>
          <a:xfrm>
            <a:off x="409575" y="4344883"/>
            <a:ext cx="416242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i-STAT 1 Downloader/Recharger.</a:t>
            </a:r>
            <a:endParaRPr lang="en-US" sz="675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498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605" y="1042248"/>
            <a:ext cx="4078224" cy="1479496"/>
          </a:xfrm>
        </p:spPr>
        <p:txBody>
          <a:bodyPr/>
          <a:lstStyle/>
          <a:p>
            <a:pPr marL="365760" indent="-342900" defTabSz="385763">
              <a:spcBef>
                <a:spcPts val="254"/>
              </a:spcBef>
              <a:buFont typeface="+mj-lt"/>
              <a:buAutoNum type="arabicPeriod" startAt="4"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Disposable Batteries and the </a:t>
            </a:r>
            <a:br>
              <a:rPr lang="en-US" sz="1400" b="1" dirty="0">
                <a:solidFill>
                  <a:schemeClr val="accent3"/>
                </a:solidFill>
                <a:latin typeface="+mj-lt"/>
              </a:rPr>
            </a:br>
            <a:r>
              <a:rPr lang="en-US" sz="1400" b="1" dirty="0">
                <a:solidFill>
                  <a:schemeClr val="accent3"/>
                </a:solidFill>
                <a:latin typeface="+mj-lt"/>
              </a:rPr>
              <a:t>i-STAT 1 </a:t>
            </a:r>
            <a:r>
              <a:rPr lang="en-US" sz="1400" b="1" dirty="0">
                <a:solidFill>
                  <a:schemeClr val="accent3"/>
                </a:solidFill>
              </a:rPr>
              <a:t>Battery Carrier</a:t>
            </a:r>
            <a:r>
              <a:rPr lang="en-US" sz="1400" b="1" dirty="0">
                <a:solidFill>
                  <a:schemeClr val="accent3"/>
                </a:solidFill>
                <a:latin typeface="+mj-lt"/>
              </a:rPr>
              <a:t>:</a:t>
            </a:r>
          </a:p>
          <a:p>
            <a:pPr marL="285750" indent="-285750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j-lt"/>
              </a:rPr>
              <a:t>The analyzer requires two Ultralife 9-Volt lithium batteries for use with the </a:t>
            </a:r>
            <a:r>
              <a:rPr lang="en-US" sz="1400" b="0" i="1" dirty="0">
                <a:solidFill>
                  <a:schemeClr val="tx1"/>
                </a:solidFill>
                <a:latin typeface="+mj-lt"/>
              </a:rPr>
              <a:t>i-STAT 1 Battery Carrier.</a:t>
            </a:r>
            <a:endParaRPr lang="en-US" sz="1400" b="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5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System Components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12" name="Picture 11" descr="A picture containing screenshot, text&#10;&#10;Description automatically generated">
            <a:extLst>
              <a:ext uri="{FF2B5EF4-FFF2-40B4-BE49-F238E27FC236}">
                <a16:creationId xmlns:a16="http://schemas.microsoft.com/office/drawing/2014/main" id="{2DE8EDFF-CB58-8BE0-B875-EEEC1BAE3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15" y="1847753"/>
            <a:ext cx="953837" cy="1447993"/>
          </a:xfrm>
          <a:prstGeom prst="rect">
            <a:avLst/>
          </a:prstGeom>
        </p:spPr>
      </p:pic>
      <p:pic>
        <p:nvPicPr>
          <p:cNvPr id="14" name="Picture 13" descr="A picture containing screenshot, mobile phone, night&#10;&#10;Description automatically generated">
            <a:extLst>
              <a:ext uri="{FF2B5EF4-FFF2-40B4-BE49-F238E27FC236}">
                <a16:creationId xmlns:a16="http://schemas.microsoft.com/office/drawing/2014/main" id="{7CC9389A-EA92-3EE3-339A-339255800E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0" t="25650" r="32053" b="11721"/>
          <a:stretch/>
        </p:blipFill>
        <p:spPr>
          <a:xfrm>
            <a:off x="4578518" y="1456885"/>
            <a:ext cx="2630097" cy="22067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5E1D8D-0550-FD46-1C4F-AA0998897A7F}"/>
              </a:ext>
            </a:extLst>
          </p:cNvPr>
          <p:cNvSpPr txBox="1"/>
          <p:nvPr/>
        </p:nvSpPr>
        <p:spPr>
          <a:xfrm>
            <a:off x="1411414" y="2566134"/>
            <a:ext cx="3359369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1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Battery carrier for use with two disposable Ultralife 9-volt lithium batteries; purchase from Abbott (List Number: 06F21-26). 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The Ultralife 9-volt lithium battery has a safety feature that provides protection preventing the </a:t>
            </a:r>
            <a:r>
              <a:rPr lang="en-US" sz="1000" i="1" dirty="0">
                <a:cs typeface="Calibri" panose="020F0502020204030204" pitchFamily="34" charset="0"/>
              </a:rPr>
              <a:t>i-STAT 1 </a:t>
            </a:r>
            <a:r>
              <a:rPr lang="en-US" sz="1000" dirty="0">
                <a:cs typeface="Calibri" panose="020F0502020204030204" pitchFamily="34" charset="0"/>
              </a:rPr>
              <a:t>analyzer</a:t>
            </a:r>
            <a:r>
              <a:rPr lang="en-US" sz="1000" i="1" dirty="0">
                <a:cs typeface="Calibri" panose="020F0502020204030204" pitchFamily="34" charset="0"/>
              </a:rPr>
              <a:t> </a:t>
            </a:r>
            <a:r>
              <a:rPr lang="en-US" sz="1000" dirty="0">
                <a:cs typeface="Calibri" panose="020F0502020204030204" pitchFamily="34" charset="0"/>
              </a:rPr>
              <a:t>from overheating due to component failure within the analyzer circuitry.</a:t>
            </a:r>
            <a:endParaRPr lang="en-US" sz="1050" dirty="0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3A5FC8A4-9CF7-134E-7E26-63BDEEDA78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3" y="2560250"/>
            <a:ext cx="812842" cy="8128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C8E6C2-578A-98A7-128A-08B22F3F815A}"/>
              </a:ext>
            </a:extLst>
          </p:cNvPr>
          <p:cNvSpPr txBox="1"/>
          <p:nvPr/>
        </p:nvSpPr>
        <p:spPr>
          <a:xfrm>
            <a:off x="409575" y="4344883"/>
            <a:ext cx="41624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i-STAT 1 Analyzer.</a:t>
            </a: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i-STAT 1 Analyzer, Power.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30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604" y="1042248"/>
            <a:ext cx="4078224" cy="1479496"/>
          </a:xfrm>
        </p:spPr>
        <p:txBody>
          <a:bodyPr/>
          <a:lstStyle/>
          <a:p>
            <a:pPr marL="342900" indent="-342900" defTabSz="385763">
              <a:spcBef>
                <a:spcPts val="254"/>
              </a:spcBef>
              <a:buFont typeface="+mj-lt"/>
              <a:buAutoNum type="arabicPeriod" startAt="5"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i-STAT 1 9-Volt NiMH Rechargeable </a:t>
            </a:r>
            <a:r>
              <a:rPr lang="en-US" sz="1400" b="1" dirty="0">
                <a:solidFill>
                  <a:schemeClr val="accent3"/>
                </a:solidFill>
              </a:rPr>
              <a:t>Battery (optional</a:t>
            </a:r>
            <a:r>
              <a:rPr lang="en-US" sz="1400" b="1" dirty="0">
                <a:solidFill>
                  <a:schemeClr val="accent3"/>
                </a:solidFill>
                <a:latin typeface="+mj-lt"/>
              </a:rPr>
              <a:t>):</a:t>
            </a:r>
          </a:p>
          <a:p>
            <a:pPr marL="285750" marR="0" lvl="0" indent="-285750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Alternate power source that can be charged using the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i-STAT 1 Downloader/Recharger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6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System Components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9D2060-DA82-4420-BE72-622C55F21C83}"/>
              </a:ext>
            </a:extLst>
          </p:cNvPr>
          <p:cNvSpPr txBox="1"/>
          <p:nvPr/>
        </p:nvSpPr>
        <p:spPr>
          <a:xfrm>
            <a:off x="5177984" y="975129"/>
            <a:ext cx="347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63">
              <a:spcBef>
                <a:spcPts val="254"/>
              </a:spcBef>
            </a:pPr>
            <a:endParaRPr lang="en-US" dirty="0"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540398-C676-81D2-93F6-A8AC1B455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899" y="1658821"/>
            <a:ext cx="1976196" cy="2284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8B6934-92EE-5B11-2DE9-5FAC42BDDB0B}"/>
              </a:ext>
            </a:extLst>
          </p:cNvPr>
          <p:cNvSpPr txBox="1"/>
          <p:nvPr/>
        </p:nvSpPr>
        <p:spPr>
          <a:xfrm>
            <a:off x="1402755" y="2566134"/>
            <a:ext cx="357622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2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270" indent="-12827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/>
              </a:rPr>
              <a:t>Use only a rechargeable battery pack purchased from Abbott.</a:t>
            </a:r>
            <a:endParaRPr lang="en-US" sz="1000" dirty="0">
              <a:ea typeface="Calibri"/>
              <a:cs typeface="Calibri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0289A25-B234-FFB0-1A21-0F4820DEF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3" y="2560250"/>
            <a:ext cx="812842" cy="8128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E8B32B-F799-5D83-700E-544759CE3A8B}"/>
              </a:ext>
            </a:extLst>
          </p:cNvPr>
          <p:cNvSpPr txBox="1"/>
          <p:nvPr/>
        </p:nvSpPr>
        <p:spPr>
          <a:xfrm>
            <a:off x="409575" y="4344883"/>
            <a:ext cx="41624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i-STAT 1 Analyzer.</a:t>
            </a: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2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i-STAT 1 Analyzer, Rechargeable Battery.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92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605" y="1042248"/>
            <a:ext cx="4078224" cy="1040202"/>
          </a:xfrm>
        </p:spPr>
        <p:txBody>
          <a:bodyPr/>
          <a:lstStyle/>
          <a:p>
            <a:pPr marL="342900" indent="-342900" defTabSz="385763">
              <a:spcBef>
                <a:spcPts val="254"/>
              </a:spcBef>
              <a:buFont typeface="+mj-lt"/>
              <a:buAutoNum type="arabicPeriod" startAt="6"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i-STAT 1 Electronic Simulator:</a:t>
            </a:r>
          </a:p>
          <a:p>
            <a:pPr marL="285750" indent="-285750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j-lt"/>
              </a:rPr>
              <a:t>A quality control device for the analyzer’s cartridge signal-reading function.</a:t>
            </a:r>
            <a:endParaRPr lang="en-US" sz="14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7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System Components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76A791-EA1A-4FD1-BE0D-656B61078017}"/>
              </a:ext>
            </a:extLst>
          </p:cNvPr>
          <p:cNvCxnSpPr>
            <a:cxnSpLocks/>
          </p:cNvCxnSpPr>
          <p:nvPr/>
        </p:nvCxnSpPr>
        <p:spPr>
          <a:xfrm>
            <a:off x="4572000" y="1063107"/>
            <a:ext cx="0" cy="311401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5" name="Picture 4" descr="A close-up of a device&#10;&#10;Description automatically generated with low confidence">
            <a:extLst>
              <a:ext uri="{FF2B5EF4-FFF2-40B4-BE49-F238E27FC236}">
                <a16:creationId xmlns:a16="http://schemas.microsoft.com/office/drawing/2014/main" id="{83D85B0F-AAC3-3AAF-AA6F-2E1AD8E22C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19" y="2143564"/>
            <a:ext cx="1138146" cy="1378305"/>
          </a:xfrm>
          <a:prstGeom prst="rect">
            <a:avLst/>
          </a:prstGeom>
        </p:spPr>
      </p:pic>
      <p:pic>
        <p:nvPicPr>
          <p:cNvPr id="11" name="Picture 10" descr="A picture containing gadget, electronic device, watch, electronics&#10;&#10;Description automatically generated">
            <a:extLst>
              <a:ext uri="{FF2B5EF4-FFF2-40B4-BE49-F238E27FC236}">
                <a16:creationId xmlns:a16="http://schemas.microsoft.com/office/drawing/2014/main" id="{202EC72F-9E42-BC2A-8721-04DC5442A8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39" b="89910" l="9917" r="91598">
                        <a14:foregroundMark x1="10744" y1="43124" x2="10537" y2="51417"/>
                        <a14:foregroundMark x1="91598" y1="53974" x2="89945" y2="44299"/>
                        <a14:foregroundMark x1="37534" y1="9122" x2="45868" y2="8639"/>
                        <a14:foregroundMark x1="51515" y1="86040" x2="52635" y2="87011"/>
                        <a14:foregroundMark x1="49105" y1="84934" x2="50154" y2="85600"/>
                        <a14:foregroundMark x1="50758" y1="86247" x2="54752" y2="86524"/>
                        <a14:backgroundMark x1="12190" y1="56393" x2="32645" y2="72771"/>
                        <a14:backgroundMark x1="33127" y1="73601" x2="51377" y2="88804"/>
                        <a14:backgroundMark x1="51377" y1="88804" x2="52548" y2="94817"/>
                        <a14:backgroundMark x1="53821" y1="87927" x2="54545" y2="88321"/>
                        <a14:backgroundMark x1="44146" y1="82654" x2="48834" y2="85209"/>
                        <a14:backgroundMark x1="54545" y1="88321" x2="77686" y2="69730"/>
                        <a14:backgroundMark x1="55441" y1="86040" x2="90634" y2="57567"/>
                        <a14:backgroundMark x1="60744" y1="80857" x2="90427" y2="57222"/>
                        <a14:backgroundMark x1="7507" y1="51555" x2="12948" y2="56254"/>
                        <a14:backgroundMark x1="7300" y1="50242" x2="7989" y2="51555"/>
                        <a14:backgroundMark x1="7300" y1="49482" x2="7300" y2="51900"/>
                        <a14:backgroundMark x1="7025" y1="49965" x2="7989" y2="53352"/>
                        <a14:backgroundMark x1="55923" y1="85280" x2="59917" y2="81824"/>
                        <a14:backgroundMark x1="90152" y1="57706" x2="93871" y2="56393"/>
                        <a14:backgroundMark x1="50745" y1="87270" x2="53030" y2="88459"/>
                        <a14:backgroundMark x1="49311" y1="86524" x2="50250" y2="87012"/>
                        <a14:backgroundMark x1="53512" y1="87837" x2="52824" y2="8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97" y="1707080"/>
            <a:ext cx="2685053" cy="26758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4A5446-2C03-74F4-1DD1-2A7B40905755}"/>
              </a:ext>
            </a:extLst>
          </p:cNvPr>
          <p:cNvSpPr txBox="1"/>
          <p:nvPr/>
        </p:nvSpPr>
        <p:spPr>
          <a:xfrm>
            <a:off x="4647008" y="4344883"/>
            <a:ext cx="390627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Portable Printer.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9DAA96-6159-C16B-7253-2402A4A567A2}"/>
              </a:ext>
            </a:extLst>
          </p:cNvPr>
          <p:cNvSpPr txBox="1">
            <a:spLocks/>
          </p:cNvSpPr>
          <p:nvPr/>
        </p:nvSpPr>
        <p:spPr>
          <a:xfrm>
            <a:off x="4748122" y="1042248"/>
            <a:ext cx="4078224" cy="1040202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385763">
              <a:spcBef>
                <a:spcPts val="254"/>
              </a:spcBef>
              <a:buFont typeface="+mj-lt"/>
              <a:buAutoNum type="arabicPeriod" startAt="7"/>
            </a:pPr>
            <a:r>
              <a:rPr lang="en-US" sz="1400" b="1" dirty="0">
                <a:solidFill>
                  <a:schemeClr val="accent3"/>
                </a:solidFill>
              </a:rPr>
              <a:t>i-STAT 1 Printer:</a:t>
            </a:r>
          </a:p>
          <a:p>
            <a:pPr marL="285750" indent="-285750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j-lt"/>
              </a:rPr>
              <a:t>Portable printer used to print records from the analyzer.</a:t>
            </a:r>
            <a:endParaRPr lang="en-US" sz="14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61019-51DB-F0A0-1256-2FB5D46A3CCD}"/>
              </a:ext>
            </a:extLst>
          </p:cNvPr>
          <p:cNvSpPr txBox="1"/>
          <p:nvPr/>
        </p:nvSpPr>
        <p:spPr>
          <a:xfrm>
            <a:off x="409575" y="4344883"/>
            <a:ext cx="416242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Electronic Simulator.</a:t>
            </a:r>
            <a:endParaRPr lang="en-US" sz="675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1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577167-C4B5-071B-84E6-AEF20A51B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358" y="988404"/>
            <a:ext cx="2676311" cy="36906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8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1" y="309337"/>
            <a:ext cx="8138160" cy="390526"/>
          </a:xfrm>
        </p:spPr>
        <p:txBody>
          <a:bodyPr/>
          <a:lstStyle/>
          <a:p>
            <a:r>
              <a:rPr lang="en-US" dirty="0"/>
              <a:t>Anatomy of the wireless analyzer</a:t>
            </a:r>
            <a:endParaRPr lang="en-US" sz="1800" i="1" dirty="0"/>
          </a:p>
        </p:txBody>
      </p:sp>
      <p:pic>
        <p:nvPicPr>
          <p:cNvPr id="29" name="Picture 28" descr="Icon&#10;&#10;Description automatically generated with medium confidence">
            <a:extLst>
              <a:ext uri="{FF2B5EF4-FFF2-40B4-BE49-F238E27FC236}">
                <a16:creationId xmlns:a16="http://schemas.microsoft.com/office/drawing/2014/main" id="{436BCD29-744D-4CE6-866C-15DFBCEC4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E1C71E9-5D44-3E8E-6C37-5B6F294D080A}"/>
              </a:ext>
            </a:extLst>
          </p:cNvPr>
          <p:cNvGrpSpPr/>
          <p:nvPr/>
        </p:nvGrpSpPr>
        <p:grpSpPr>
          <a:xfrm rot="16200000">
            <a:off x="3075982" y="2868385"/>
            <a:ext cx="1059657" cy="1523481"/>
            <a:chOff x="6091053" y="2594579"/>
            <a:chExt cx="1059657" cy="1523481"/>
          </a:xfrm>
        </p:grpSpPr>
        <p:sp>
          <p:nvSpPr>
            <p:cNvPr id="9" name="Line 13">
              <a:extLst>
                <a:ext uri="{FF2B5EF4-FFF2-40B4-BE49-F238E27FC236}">
                  <a16:creationId xmlns:a16="http://schemas.microsoft.com/office/drawing/2014/main" id="{987D8C63-B1D4-C5B6-B330-FB3983D9F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1053" y="2708879"/>
              <a:ext cx="105965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1" name="Line 14">
              <a:extLst>
                <a:ext uri="{FF2B5EF4-FFF2-40B4-BE49-F238E27FC236}">
                  <a16:creationId xmlns:a16="http://schemas.microsoft.com/office/drawing/2014/main" id="{B6540CE2-77B1-51AD-7C33-A726895C21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1053" y="2594579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7B608AF3-193D-5555-D49C-9F37619D6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777963E9-3127-EAC5-2AF9-0AA2C2C038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50710" y="2594581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4" name="Text Box 19">
              <a:extLst>
                <a:ext uri="{FF2B5EF4-FFF2-40B4-BE49-F238E27FC236}">
                  <a16:creationId xmlns:a16="http://schemas.microsoft.com/office/drawing/2014/main" id="{35EF1E44-4DEA-3A57-4B89-390B0CE24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77965" y="3488294"/>
              <a:ext cx="1028700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Keypad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6593B-3F69-3A00-9C23-CA2132863C28}"/>
              </a:ext>
            </a:extLst>
          </p:cNvPr>
          <p:cNvGrpSpPr/>
          <p:nvPr/>
        </p:nvGrpSpPr>
        <p:grpSpPr>
          <a:xfrm rot="16200000">
            <a:off x="3075984" y="1544572"/>
            <a:ext cx="1059657" cy="1523487"/>
            <a:chOff x="6091053" y="2594579"/>
            <a:chExt cx="1059657" cy="1523487"/>
          </a:xfrm>
        </p:grpSpPr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94376251-06CF-A92B-198F-0BA2D5583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1053" y="2708879"/>
              <a:ext cx="105965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DEC82BB2-0B57-C823-6514-7B92225359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1053" y="2594579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CE3BBBD0-B17E-C938-E09C-0E9F710B09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E826F851-CF53-564C-89B2-43EF577572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50710" y="2594581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785A312A-1A62-5FB1-231F-093AB9805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77958" y="3488300"/>
              <a:ext cx="1028700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Display SCREEN</a:t>
              </a:r>
            </a:p>
          </p:txBody>
        </p:sp>
      </p:grp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FE99370D-5E52-8C82-030C-A92DE40F2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111721"/>
              </p:ext>
            </p:extLst>
          </p:nvPr>
        </p:nvGraphicFramePr>
        <p:xfrm>
          <a:off x="4686298" y="1011044"/>
          <a:ext cx="3962404" cy="358794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681156">
                  <a:extLst>
                    <a:ext uri="{9D8B030D-6E8A-4147-A177-3AD203B41FA5}">
                      <a16:colId xmlns:a16="http://schemas.microsoft.com/office/drawing/2014/main" val="2903846938"/>
                    </a:ext>
                  </a:extLst>
                </a:gridCol>
                <a:gridCol w="3281248">
                  <a:extLst>
                    <a:ext uri="{9D8B030D-6E8A-4147-A177-3AD203B41FA5}">
                      <a16:colId xmlns:a16="http://schemas.microsoft.com/office/drawing/2014/main" val="3306678423"/>
                    </a:ext>
                  </a:extLst>
                </a:gridCol>
              </a:tblGrid>
              <a:tr h="274177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/>
                        <a:t>KEYPAD KEY &amp; FUNCTION</a:t>
                      </a:r>
                      <a:r>
                        <a:rPr lang="en-US" sz="1200" b="1" baseline="30000" dirty="0">
                          <a:solidFill>
                            <a:schemeClr val="bg1"/>
                          </a:solidFill>
                          <a:cs typeface="Calibri" panose="020F050202020403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402275"/>
                  </a:ext>
                </a:extLst>
              </a:tr>
              <a:tr h="27417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SCAN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u="none" strike="noStrike" kern="1200" baseline="0" dirty="0">
                          <a:solidFill>
                            <a:schemeClr val="dk1"/>
                          </a:solidFill>
                        </a:rPr>
                        <a:t>Activates the barcode scanner.</a:t>
                      </a:r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8267596"/>
                  </a:ext>
                </a:extLst>
              </a:tr>
              <a:tr h="335105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0" u="none" strike="noStrike" kern="1200" baseline="0" dirty="0">
                          <a:solidFill>
                            <a:schemeClr val="dk1"/>
                          </a:solidFill>
                        </a:rPr>
                        <a:t>Used as a page key to move from one screen to the next and navigate the alphabet when the ABC key is pressed.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322871"/>
                  </a:ext>
                </a:extLst>
              </a:tr>
              <a:tr h="27417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u="none" strike="noStrike" kern="1200" baseline="0" dirty="0">
                          <a:solidFill>
                            <a:schemeClr val="dk1"/>
                          </a:solidFill>
                        </a:rPr>
                        <a:t>Used to enter alpha characters on data entry screens.</a:t>
                      </a:r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0437190"/>
                  </a:ext>
                </a:extLst>
              </a:tr>
              <a:tr h="33510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0-9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u="none" strike="noStrike" kern="1200" baseline="0" dirty="0">
                          <a:solidFill>
                            <a:schemeClr val="dk1"/>
                          </a:solidFill>
                        </a:rPr>
                        <a:t>Used to enter a number or digits on data entry screen and to select menu options and stored records.</a:t>
                      </a:r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0586995"/>
                  </a:ext>
                </a:extLst>
              </a:tr>
              <a:tr h="335105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baseline="0" dirty="0">
                          <a:solidFill>
                            <a:schemeClr val="dk1"/>
                          </a:solidFill>
                        </a:rPr>
                        <a:t>.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u="none" strike="noStrike" kern="1200" baseline="0" dirty="0">
                          <a:solidFill>
                            <a:schemeClr val="dk1"/>
                          </a:solidFill>
                        </a:rPr>
                        <a:t>Enters a decimal point or a comma separator based on customization.</a:t>
                      </a:r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581776"/>
                  </a:ext>
                </a:extLst>
              </a:tr>
              <a:tr h="355966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u="none" strike="noStrike" kern="1200" baseline="0" dirty="0">
                          <a:solidFill>
                            <a:schemeClr val="dk1"/>
                          </a:solidFill>
                        </a:rPr>
                        <a:t>The back-light for the display is turned on and off by pressing the “0” key for one second.</a:t>
                      </a:r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790223"/>
                  </a:ext>
                </a:extLst>
              </a:tr>
              <a:tr h="355966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Used to respond to a prompt to complete an action, such as entering an operator or patient ID via the keypad.</a:t>
                      </a:r>
                      <a:endParaRPr lang="en-US" sz="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9929226"/>
                  </a:ext>
                </a:extLst>
              </a:tr>
              <a:tr h="33510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MENU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Used to return to the previous menu and switch between the Test and Administration Menus.</a:t>
                      </a:r>
                      <a:endParaRPr lang="en-US" sz="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830497"/>
                  </a:ext>
                </a:extLst>
              </a:tr>
              <a:tr h="355966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Used to print either directly to the i-STAT 1 Printer or to the i-STAT 1 Printer attached to the i-STAT 1 Downloader/Recharger.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0259794"/>
                  </a:ext>
                </a:extLst>
              </a:tr>
              <a:tr h="355966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Turns the analyzer on or off.</a:t>
                      </a:r>
                      <a:endParaRPr lang="en-US" sz="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3704018"/>
                  </a:ext>
                </a:extLst>
              </a:tr>
            </a:tbl>
          </a:graphicData>
        </a:graphic>
      </p:graphicFrame>
      <p:sp>
        <p:nvSpPr>
          <p:cNvPr id="35" name="Arrow: Right 34">
            <a:extLst>
              <a:ext uri="{FF2B5EF4-FFF2-40B4-BE49-F238E27FC236}">
                <a16:creationId xmlns:a16="http://schemas.microsoft.com/office/drawing/2014/main" id="{2F6EA2F2-9BC8-F281-903D-EAA8DACBB063}"/>
              </a:ext>
            </a:extLst>
          </p:cNvPr>
          <p:cNvSpPr>
            <a:spLocks noChangeAspect="1"/>
          </p:cNvSpPr>
          <p:nvPr/>
        </p:nvSpPr>
        <p:spPr>
          <a:xfrm>
            <a:off x="5053526" y="1648824"/>
            <a:ext cx="191768" cy="152349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 descr="A white square with black text&#10;&#10;Description automatically generated with low confidence">
            <a:extLst>
              <a:ext uri="{FF2B5EF4-FFF2-40B4-BE49-F238E27FC236}">
                <a16:creationId xmlns:a16="http://schemas.microsoft.com/office/drawing/2014/main" id="{A937F1AC-0A01-1E59-29CD-99FE7FC264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73" y="3936525"/>
            <a:ext cx="266983" cy="266983"/>
          </a:xfrm>
          <a:prstGeom prst="rect">
            <a:avLst/>
          </a:prstGeom>
        </p:spPr>
      </p:pic>
      <p:pic>
        <p:nvPicPr>
          <p:cNvPr id="44" name="Picture 43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1913BA8D-72C6-767D-1BC5-21947AA7DD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53" y="3299598"/>
            <a:ext cx="266983" cy="175008"/>
          </a:xfrm>
          <a:prstGeom prst="rect">
            <a:avLst/>
          </a:prstGeom>
        </p:spPr>
      </p:pic>
      <p:pic>
        <p:nvPicPr>
          <p:cNvPr id="46" name="Picture 4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81F6869F-0BD0-E6E2-38CF-8FA0448F96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25" y="4299793"/>
            <a:ext cx="266983" cy="266983"/>
          </a:xfrm>
          <a:prstGeom prst="rect">
            <a:avLst/>
          </a:prstGeom>
        </p:spPr>
      </p:pic>
      <p:pic>
        <p:nvPicPr>
          <p:cNvPr id="48" name="Picture 47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6551BB16-9DB0-1FF1-6BA6-0D9BD51C75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48" y="2886981"/>
            <a:ext cx="266983" cy="266983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8E2AA6E-7A55-A9DC-6454-9A91E0CD94EC}"/>
              </a:ext>
            </a:extLst>
          </p:cNvPr>
          <p:cNvSpPr>
            <a:spLocks noChangeAspect="1"/>
          </p:cNvSpPr>
          <p:nvPr/>
        </p:nvSpPr>
        <p:spPr>
          <a:xfrm rot="10800000">
            <a:off x="4815638" y="1648824"/>
            <a:ext cx="191768" cy="152349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247E54-E719-1C62-7A2E-110A84C64B3B}"/>
              </a:ext>
            </a:extLst>
          </p:cNvPr>
          <p:cNvSpPr txBox="1">
            <a:spLocks/>
          </p:cNvSpPr>
          <p:nvPr/>
        </p:nvSpPr>
        <p:spPr>
          <a:xfrm>
            <a:off x="510541" y="1009175"/>
            <a:ext cx="4074406" cy="78371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Front of wireless analyzer</a:t>
            </a:r>
            <a:endParaRPr lang="en-US" sz="1400" dirty="0">
              <a:solidFill>
                <a:schemeClr val="accent3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Display screen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Keypad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098F77-12E2-E7FF-E76D-6E6DD914026F}"/>
              </a:ext>
            </a:extLst>
          </p:cNvPr>
          <p:cNvSpPr txBox="1"/>
          <p:nvPr/>
        </p:nvSpPr>
        <p:spPr>
          <a:xfrm>
            <a:off x="409575" y="4344883"/>
            <a:ext cx="41624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i-STAT 1 Analyzer.</a:t>
            </a: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i-STAT 1 Analyzer, Keypad.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04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C976E7F-007F-A57A-2BFE-6D154EC64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" b="1311"/>
          <a:stretch/>
        </p:blipFill>
        <p:spPr>
          <a:xfrm>
            <a:off x="3073984" y="1087619"/>
            <a:ext cx="4099837" cy="267127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9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316228"/>
            <a:ext cx="8138160" cy="390526"/>
          </a:xfrm>
        </p:spPr>
        <p:txBody>
          <a:bodyPr/>
          <a:lstStyle/>
          <a:p>
            <a:r>
              <a:rPr lang="en-US" dirty="0"/>
              <a:t>Anatomy of the wireless analyzer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sz="1800" i="1" dirty="0"/>
          </a:p>
        </p:txBody>
      </p:sp>
      <p:pic>
        <p:nvPicPr>
          <p:cNvPr id="29" name="Picture 28" descr="Icon&#10;&#10;Description automatically generated with medium confidence">
            <a:extLst>
              <a:ext uri="{FF2B5EF4-FFF2-40B4-BE49-F238E27FC236}">
                <a16:creationId xmlns:a16="http://schemas.microsoft.com/office/drawing/2014/main" id="{436BCD29-744D-4CE6-866C-15DFBCEC4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ADC7C9D-270A-D6A8-277D-8A07D6D04109}"/>
              </a:ext>
            </a:extLst>
          </p:cNvPr>
          <p:cNvGrpSpPr/>
          <p:nvPr/>
        </p:nvGrpSpPr>
        <p:grpSpPr>
          <a:xfrm>
            <a:off x="6438258" y="1655008"/>
            <a:ext cx="1393993" cy="916742"/>
            <a:chOff x="6720751" y="2355368"/>
            <a:chExt cx="1393993" cy="916742"/>
          </a:xfrm>
        </p:grpSpPr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3D6C7A04-949A-5912-2404-6634743457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157368" y="2908840"/>
              <a:ext cx="711915" cy="714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6666CE0-DB12-CF8E-EDEC-ABEE1C413912}"/>
                </a:ext>
              </a:extLst>
            </p:cNvPr>
            <p:cNvGrpSpPr/>
            <p:nvPr/>
          </p:nvGrpSpPr>
          <p:grpSpPr>
            <a:xfrm rot="16200000">
              <a:off x="6959377" y="2116742"/>
              <a:ext cx="916742" cy="1393993"/>
              <a:chOff x="6620718" y="2594648"/>
              <a:chExt cx="916742" cy="1393993"/>
            </a:xfrm>
          </p:grpSpPr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9953548D-C0FD-0523-6AB5-6DBFD826B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20718" y="2594648"/>
                <a:ext cx="3735" cy="79614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8" name="Text Box 19">
                <a:extLst>
                  <a:ext uri="{FF2B5EF4-FFF2-40B4-BE49-F238E27FC236}">
                    <a16:creationId xmlns:a16="http://schemas.microsoft.com/office/drawing/2014/main" id="{6944EB88-3BAE-90DA-E69C-244238221F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6692851" y="3144031"/>
                <a:ext cx="1181388" cy="50783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900" b="1" cap="all" dirty="0">
                    <a:solidFill>
                      <a:schemeClr val="bg1"/>
                    </a:solidFill>
                  </a:rPr>
                  <a:t>Infrared communication window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0F93A0-5562-4246-CDDE-219104A5E83F}"/>
              </a:ext>
            </a:extLst>
          </p:cNvPr>
          <p:cNvGrpSpPr/>
          <p:nvPr/>
        </p:nvGrpSpPr>
        <p:grpSpPr>
          <a:xfrm rot="16200000">
            <a:off x="6934790" y="2163128"/>
            <a:ext cx="369332" cy="1483564"/>
            <a:chOff x="6446735" y="2516064"/>
            <a:chExt cx="369332" cy="1483564"/>
          </a:xfrm>
        </p:grpSpPr>
        <p:sp>
          <p:nvSpPr>
            <p:cNvPr id="27" name="Line 16">
              <a:extLst>
                <a:ext uri="{FF2B5EF4-FFF2-40B4-BE49-F238E27FC236}">
                  <a16:creationId xmlns:a16="http://schemas.microsoft.com/office/drawing/2014/main" id="{FEDE1E65-6F8E-C579-5430-2BD6F22E27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20718" y="2516064"/>
              <a:ext cx="3735" cy="79614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8" name="Text Box 19">
              <a:extLst>
                <a:ext uri="{FF2B5EF4-FFF2-40B4-BE49-F238E27FC236}">
                  <a16:creationId xmlns:a16="http://schemas.microsoft.com/office/drawing/2014/main" id="{05D2341A-36FC-8A5D-1170-581CE3EA1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40707" y="3224268"/>
              <a:ext cx="1181388" cy="3693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Laser BARCODE SCAN WINDOW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C65E06-752C-E256-0BB5-2D83614FD3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1" y="1009175"/>
            <a:ext cx="4074406" cy="1326100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Top of wireless analyzer</a:t>
            </a:r>
            <a:endParaRPr lang="en-US" sz="1400" dirty="0">
              <a:solidFill>
                <a:schemeClr val="accent3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Battery </a:t>
            </a:r>
            <a:r>
              <a:rPr lang="en-US" sz="1400" dirty="0"/>
              <a:t>compartment</a:t>
            </a:r>
            <a:endParaRPr lang="en-US" sz="1400" b="0" dirty="0">
              <a:solidFill>
                <a:schemeClr val="tx1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Infrared communication window</a:t>
            </a:r>
            <a:endParaRPr lang="en-US" sz="1400" dirty="0"/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Laser barcode scan window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20EC5-762E-917B-6C0B-989AE5BCC60E}"/>
              </a:ext>
            </a:extLst>
          </p:cNvPr>
          <p:cNvSpPr txBox="1"/>
          <p:nvPr/>
        </p:nvSpPr>
        <p:spPr>
          <a:xfrm>
            <a:off x="409575" y="4344883"/>
            <a:ext cx="416242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i-STAT Analyzer.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FC1747-86E5-ACCB-F9F4-E2C3D806AD20}"/>
              </a:ext>
            </a:extLst>
          </p:cNvPr>
          <p:cNvGrpSpPr/>
          <p:nvPr/>
        </p:nvGrpSpPr>
        <p:grpSpPr>
          <a:xfrm rot="16200000">
            <a:off x="4337240" y="1975103"/>
            <a:ext cx="369332" cy="2232071"/>
            <a:chOff x="6430730" y="1158723"/>
            <a:chExt cx="369332" cy="2232071"/>
          </a:xfrm>
        </p:grpSpPr>
        <p:sp>
          <p:nvSpPr>
            <p:cNvPr id="3" name="Line 16">
              <a:extLst>
                <a:ext uri="{FF2B5EF4-FFF2-40B4-BE49-F238E27FC236}">
                  <a16:creationId xmlns:a16="http://schemas.microsoft.com/office/drawing/2014/main" id="{4F6C0BC3-A220-8723-B69A-2B4AD4BB4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24452" y="2147231"/>
              <a:ext cx="5683" cy="1243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4" name="Text Box 19">
              <a:extLst>
                <a:ext uri="{FF2B5EF4-FFF2-40B4-BE49-F238E27FC236}">
                  <a16:creationId xmlns:a16="http://schemas.microsoft.com/office/drawing/2014/main" id="{5D3874E5-D88E-1051-ABCE-22BE2388B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24702" y="1564751"/>
              <a:ext cx="1181388" cy="3693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Battery compartment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916958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PPT BASIC WHITE_DEC 2020" val="HEo7nw8C"/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PT Basic White_Dec 2020">
  <a:themeElements>
    <a:clrScheme name="Abbott Brand Colors">
      <a:dk1>
        <a:srgbClr val="000000"/>
      </a:dk1>
      <a:lt1>
        <a:sysClr val="window" lastClr="FFFFFF"/>
      </a:lt1>
      <a:dk2>
        <a:srgbClr val="E4002B"/>
      </a:dk2>
      <a:lt2>
        <a:srgbClr val="D9D9D6"/>
      </a:lt2>
      <a:accent1>
        <a:srgbClr val="004F71"/>
      </a:accent1>
      <a:accent2>
        <a:srgbClr val="64CCC9"/>
      </a:accent2>
      <a:accent3>
        <a:srgbClr val="009CDE"/>
      </a:accent3>
      <a:accent4>
        <a:srgbClr val="FFD100"/>
      </a:accent4>
      <a:accent5>
        <a:srgbClr val="470A68"/>
      </a:accent5>
      <a:accent6>
        <a:srgbClr val="00B140"/>
      </a:accent6>
      <a:hlink>
        <a:srgbClr val="009CDE"/>
      </a:hlink>
      <a:folHlink>
        <a:srgbClr val="63666A"/>
      </a:folHlink>
    </a:clrScheme>
    <a:fontScheme name="Abbot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16x9_Dec_2020_ABT_Primary_Template_Basic_Blue-Purple.potx" id="{173F3A8B-7306-48AF-8FED-6D4C0BA67F7D}" vid="{EC90C983-3E87-4402-BA1C-B15D84509C73}"/>
    </a:ext>
  </a:extLst>
</a:theme>
</file>

<file path=ppt/theme/theme2.xml><?xml version="1.0" encoding="utf-8"?>
<a:theme xmlns:a="http://schemas.openxmlformats.org/drawingml/2006/main" name="PPT_16x9_2020_ABT_Alt_Gradient_Blue-Magenta">
  <a:themeElements>
    <a:clrScheme name="Abbott Brand 2016">
      <a:dk1>
        <a:srgbClr val="000000"/>
      </a:dk1>
      <a:lt1>
        <a:sysClr val="window" lastClr="FFFFFF"/>
      </a:lt1>
      <a:dk2>
        <a:srgbClr val="004F71"/>
      </a:dk2>
      <a:lt2>
        <a:srgbClr val="D9D9D6"/>
      </a:lt2>
      <a:accent1>
        <a:srgbClr val="E4002B"/>
      </a:accent1>
      <a:accent2>
        <a:srgbClr val="470A68"/>
      </a:accent2>
      <a:accent3>
        <a:srgbClr val="64CCC9"/>
      </a:accent3>
      <a:accent4>
        <a:srgbClr val="FFD100"/>
      </a:accent4>
      <a:accent5>
        <a:srgbClr val="009CDE"/>
      </a:accent5>
      <a:accent6>
        <a:srgbClr val="00B140"/>
      </a:accent6>
      <a:hlink>
        <a:srgbClr val="009CDE"/>
      </a:hlink>
      <a:folHlink>
        <a:srgbClr val="63666A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Georgia" panose="02040502050405020303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PPT_16x9_Dec_2020_ABT_Primary_Template_Basic_Blue-Purple</Template>
  <TotalTime>33663</TotalTime>
  <Words>1393</Words>
  <Application>Microsoft Office PowerPoint</Application>
  <PresentationFormat>On-screen Show (16:9)</PresentationFormat>
  <Paragraphs>150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PPT Basic White_Dec 2020</vt:lpstr>
      <vt:lpstr>PPT_16x9_2020_ABT_Alt_Gradient_Blue-Magenta</vt:lpstr>
      <vt:lpstr>i-STAT 1 Wireless Analyzer</vt:lpstr>
      <vt:lpstr>Learning Objectives</vt:lpstr>
      <vt:lpstr>System Components</vt:lpstr>
      <vt:lpstr>System Components - cont’d</vt:lpstr>
      <vt:lpstr>System Components - cont’d</vt:lpstr>
      <vt:lpstr>System Components - cont’d</vt:lpstr>
      <vt:lpstr>System Components - cont’d</vt:lpstr>
      <vt:lpstr>Anatomy of the wireless analyzer</vt:lpstr>
      <vt:lpstr>Anatomy of the wireless analyzer - cont’d</vt:lpstr>
      <vt:lpstr>Anatomy of the wireless analyzer - cont’d</vt:lpstr>
      <vt:lpstr>Anatomy of the wireless analyzer - cont’d</vt:lpstr>
      <vt:lpstr>Identify a wireless analyzer</vt:lpstr>
      <vt:lpstr>Training Complete | Congratulations!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delete this slide after reading through before working on your slides</dc:title>
  <dc:creator>Jefferson, Denise</dc:creator>
  <cp:lastModifiedBy>Solanick, Sherilyn</cp:lastModifiedBy>
  <cp:revision>18</cp:revision>
  <cp:lastPrinted>2015-05-11T20:24:53Z</cp:lastPrinted>
  <dcterms:created xsi:type="dcterms:W3CDTF">2023-03-23T13:53:45Z</dcterms:created>
  <dcterms:modified xsi:type="dcterms:W3CDTF">2025-03-07T20:49:36Z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1FDA53D1-3504-4747-8C2A-7299E2B2A6E8</vt:lpwstr>
  </property>
  <property fmtid="{D5CDD505-2E9C-101B-9397-08002B2CF9AE}" pid="3" name="ArticulatePath">
    <vt:lpwstr>DRAFT-ILS template (002)</vt:lpwstr>
  </property>
  <property fmtid="{D5CDD505-2E9C-101B-9397-08002B2CF9AE}" pid="4" name="MSIP_Label_5e4b1be8-281e-475d-98b0-21c3457e5a46_Enabled">
    <vt:lpwstr>true</vt:lpwstr>
  </property>
  <property fmtid="{D5CDD505-2E9C-101B-9397-08002B2CF9AE}" pid="5" name="MSIP_Label_5e4b1be8-281e-475d-98b0-21c3457e5a46_SetDate">
    <vt:lpwstr>2025-03-07T20:49:05Z</vt:lpwstr>
  </property>
  <property fmtid="{D5CDD505-2E9C-101B-9397-08002B2CF9AE}" pid="6" name="MSIP_Label_5e4b1be8-281e-475d-98b0-21c3457e5a46_Method">
    <vt:lpwstr>Standard</vt:lpwstr>
  </property>
  <property fmtid="{D5CDD505-2E9C-101B-9397-08002B2CF9AE}" pid="7" name="MSIP_Label_5e4b1be8-281e-475d-98b0-21c3457e5a46_Name">
    <vt:lpwstr>Public</vt:lpwstr>
  </property>
  <property fmtid="{D5CDD505-2E9C-101B-9397-08002B2CF9AE}" pid="8" name="MSIP_Label_5e4b1be8-281e-475d-98b0-21c3457e5a46_SiteId">
    <vt:lpwstr>8b3dd73e-4e72-4679-b191-56da1588712b</vt:lpwstr>
  </property>
  <property fmtid="{D5CDD505-2E9C-101B-9397-08002B2CF9AE}" pid="9" name="MSIP_Label_5e4b1be8-281e-475d-98b0-21c3457e5a46_ActionId">
    <vt:lpwstr>4eacf016-e1b8-4f08-ae46-2aaeb2e769a1</vt:lpwstr>
  </property>
  <property fmtid="{D5CDD505-2E9C-101B-9397-08002B2CF9AE}" pid="10" name="MSIP_Label_5e4b1be8-281e-475d-98b0-21c3457e5a46_ContentBits">
    <vt:lpwstr>0</vt:lpwstr>
  </property>
  <property fmtid="{D5CDD505-2E9C-101B-9397-08002B2CF9AE}" pid="11" name="MSIP_Label_5e4b1be8-281e-475d-98b0-21c3457e5a46_Tag">
    <vt:lpwstr>10, 3, 0, 1</vt:lpwstr>
  </property>
</Properties>
</file>