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3" r:id="rId2"/>
  </p:sldMasterIdLst>
  <p:notesMasterIdLst>
    <p:notesMasterId r:id="rId20"/>
  </p:notesMasterIdLst>
  <p:handoutMasterIdLst>
    <p:handoutMasterId r:id="rId21"/>
  </p:handoutMasterIdLst>
  <p:sldIdLst>
    <p:sldId id="360" r:id="rId3"/>
    <p:sldId id="259" r:id="rId4"/>
    <p:sldId id="365" r:id="rId5"/>
    <p:sldId id="382" r:id="rId6"/>
    <p:sldId id="402" r:id="rId7"/>
    <p:sldId id="367" r:id="rId8"/>
    <p:sldId id="368" r:id="rId9"/>
    <p:sldId id="369" r:id="rId10"/>
    <p:sldId id="396" r:id="rId11"/>
    <p:sldId id="397" r:id="rId12"/>
    <p:sldId id="401" r:id="rId13"/>
    <p:sldId id="405" r:id="rId14"/>
    <p:sldId id="407" r:id="rId15"/>
    <p:sldId id="399" r:id="rId16"/>
    <p:sldId id="404" r:id="rId17"/>
    <p:sldId id="381" r:id="rId18"/>
    <p:sldId id="361" r:id="rId19"/>
  </p:sldIdLst>
  <p:sldSz cx="9144000" cy="5143500" type="screen16x9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2A3A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87597-5A02-4531-90BC-6F1293233876}" vWet="4" dt="2023-06-26T14:31:01.676"/>
    <p1510:client id="{8BD469F7-112A-4983-A920-5509CC016D5A}" v="2" dt="2023-06-26T16:57:11.706"/>
    <p1510:client id="{E10CF0D1-5A06-4C39-8DF5-6B9A63DC3F72}" v="62" dt="2023-06-26T14:34:29.840"/>
    <p1510:client id="{EDE9EC3A-9B12-4CA1-A199-DB4C3BC7A095}" v="2" dt="2023-06-26T18:42:07.709"/>
  </p1510:revLst>
</p1510:revInfo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3" autoAdjust="0"/>
    <p:restoredTop sz="92818" autoAdjust="0"/>
  </p:normalViewPr>
  <p:slideViewPr>
    <p:cSldViewPr snapToGrid="0">
      <p:cViewPr varScale="1">
        <p:scale>
          <a:sx n="135" d="100"/>
          <a:sy n="135" d="100"/>
        </p:scale>
        <p:origin x="88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77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1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19" y="4526280"/>
            <a:ext cx="7139827" cy="480060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  <a:b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8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Quality Testing | External Electronic Simulator | i-STAT 1 Electronic Simulator | NPE-4860-REV1-APOC-EN (v1.4)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DESCRIPTOR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58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349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335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16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67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EB25F-FA40-4727-8C63-0FB00C65B1F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2E3F27D6-5AB9-4FDB-A20C-E44F2284AF59}" type="datetime5">
              <a:rPr lang="en-US" sz="1000" smtClean="0"/>
              <a:t>7-Mar-25</a:t>
            </a:fld>
            <a:endParaRPr lang="en-IN" sz="1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76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9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5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624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B31BE-5499-438F-8FC9-24D8712E9F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9463D-7256-4F94-B053-694230D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71D01-0526-4002-B34C-9D4A9C73B7A7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65850-E065-46A5-AFAB-25EE124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3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83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12FC6-CE3D-4CC3-A382-14A18C7C6B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7879-8A49-4492-B223-248AB688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F63CE-B088-4A27-BB4B-4B13AAF7E195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8BD4-DA66-4BD1-91B7-E89327F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72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3C2-5069-4B7A-9F14-6E1032B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94BD6-673B-41E2-94C7-6638405B680E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EC12-3F0B-463D-AC15-E276D69D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574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435C-7AB2-499D-B9D2-7646859B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ACEC4565-E794-48DA-B884-2B66FC38042E}" type="datetime5">
              <a:rPr lang="en-US" sz="1000" smtClean="0"/>
              <a:t>7-Mar-25</a:t>
            </a:fld>
            <a:endParaRPr lang="en-IN" sz="1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53D83-DC20-4A71-BEBA-E5BD813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22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7058" y="4690736"/>
            <a:ext cx="568102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B9E77-EC4C-E37C-CC97-8EECBCF4E98C}"/>
              </a:ext>
            </a:extLst>
          </p:cNvPr>
          <p:cNvSpPr txBox="1"/>
          <p:nvPr userDrawn="1"/>
        </p:nvSpPr>
        <p:spPr>
          <a:xfrm>
            <a:off x="408840" y="4566444"/>
            <a:ext cx="766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Quality Testing | External Electronic Simulator | i-STAT 1 Electronic Simulator | NPE-4860-REV1-APOC-EN (v1.1)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62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1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94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02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2" y="600077"/>
            <a:ext cx="8138159" cy="36004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F1B05F3-90A1-4152-BCA8-1DCF75454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3" y="338465"/>
            <a:ext cx="5241925" cy="261610"/>
          </a:xfrm>
        </p:spPr>
        <p:txBody>
          <a:bodyPr wrap="square">
            <a:spAutoFit/>
          </a:bodyPr>
          <a:lstStyle>
            <a:lvl1pPr>
              <a:defRPr sz="1400" b="0" cap="all" spc="15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AFCB9-C05F-694F-AF31-48D81C23BC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86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80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6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2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9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0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8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http://www.globalpointofcare.abbott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6959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IN" dirty="0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58249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42050-6C23-4592-808A-FD6A67FA7325}"/>
              </a:ext>
            </a:extLst>
          </p:cNvPr>
          <p:cNvSpPr txBox="1"/>
          <p:nvPr userDrawn="1"/>
        </p:nvSpPr>
        <p:spPr>
          <a:xfrm>
            <a:off x="408840" y="4687818"/>
            <a:ext cx="7663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Any photos and images displayed are for illustrative purposes only.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Quality Testing | External Electronic Simulator | i-STAT 1 Electronic Simulator | NPE-4860-REV1-APOC-EN (v1.4)</a:t>
            </a:r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3038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0" r:id="rId2"/>
    <p:sldLayoutId id="2147483703" r:id="rId3"/>
    <p:sldLayoutId id="2147483811" r:id="rId4"/>
    <p:sldLayoutId id="2147483748" r:id="rId5"/>
    <p:sldLayoutId id="2147483749" r:id="rId6"/>
    <p:sldLayoutId id="2147483752" r:id="rId7"/>
    <p:sldLayoutId id="2147483753" r:id="rId8"/>
    <p:sldLayoutId id="2147483754" r:id="rId9"/>
    <p:sldLayoutId id="2147483755" r:id="rId10"/>
    <p:sldLayoutId id="2147483804" r:id="rId11"/>
    <p:sldLayoutId id="2147483805" r:id="rId12"/>
    <p:sldLayoutId id="2147483758" r:id="rId13"/>
    <p:sldLayoutId id="2147483798" r:id="rId14"/>
    <p:sldLayoutId id="2147483750" r:id="rId15"/>
    <p:sldLayoutId id="2147483751" r:id="rId16"/>
    <p:sldLayoutId id="2147483756" r:id="rId17"/>
    <p:sldLayoutId id="2147483669" r:id="rId18"/>
    <p:sldLayoutId id="2147483672" r:id="rId19"/>
    <p:sldLayoutId id="2147483675" r:id="rId20"/>
    <p:sldLayoutId id="2147483676" r:id="rId21"/>
    <p:sldLayoutId id="2147483799" r:id="rId22"/>
    <p:sldLayoutId id="2147483678" r:id="rId23"/>
    <p:sldLayoutId id="2147483680" r:id="rId24"/>
    <p:sldLayoutId id="2147483705" r:id="rId25"/>
    <p:sldLayoutId id="2147483800" r:id="rId26"/>
    <p:sldLayoutId id="2147483801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5448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23240"/>
            <a:ext cx="8138160" cy="36652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7280"/>
            <a:ext cx="8138160" cy="356616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E86C8D-6EF0-DF4C-AC6E-231FCE8968BE}"/>
              </a:ext>
            </a:extLst>
          </p:cNvPr>
          <p:cNvSpPr txBox="1">
            <a:spLocks/>
          </p:cNvSpPr>
          <p:nvPr/>
        </p:nvSpPr>
        <p:spPr bwMode="gray">
          <a:xfrm>
            <a:off x="502922" y="4675984"/>
            <a:ext cx="3131627" cy="365125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198503" algn="ctr"/>
                <a:tab pos="8229189" algn="r"/>
              </a:tabLst>
              <a:defRPr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726491-C1D9-E845-AF10-E7A934AA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290" y="4767264"/>
            <a:ext cx="292608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10439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467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54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65643" indent="-23705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tabLst/>
        <a:defRPr sz="1867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27031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7208" indent="-17144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orient="horz" pos="3114" userDrawn="1">
          <p15:clr>
            <a:srgbClr val="F26B43"/>
          </p15:clr>
        </p15:guide>
        <p15:guide id="4" orient="horz" pos="378" userDrawn="1">
          <p15:clr>
            <a:srgbClr val="F26B43"/>
          </p15:clr>
        </p15:guide>
        <p15:guide id="5" pos="22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330054"/>
            <a:ext cx="6335203" cy="12344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i-STAT 1 Electronic Simulator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1749981"/>
            <a:ext cx="8138159" cy="480060"/>
          </a:xfrm>
        </p:spPr>
        <p:txBody>
          <a:bodyPr/>
          <a:lstStyle/>
          <a:p>
            <a:r>
              <a:rPr lang="en-US" cap="none" dirty="0"/>
              <a:t>Quality Testing</a:t>
            </a:r>
            <a:endParaRPr lang="en-US" dirty="0"/>
          </a:p>
        </p:txBody>
      </p:sp>
      <p:pic>
        <p:nvPicPr>
          <p:cNvPr id="14" name="Picture 13" descr="A picture containing symbol, screenshot, design&#10;&#10;Description automatically generated">
            <a:extLst>
              <a:ext uri="{FF2B5EF4-FFF2-40B4-BE49-F238E27FC236}">
                <a16:creationId xmlns:a16="http://schemas.microsoft.com/office/drawing/2014/main" id="{D453FC90-2BDA-1151-1745-BBD89FC49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1" b="11250"/>
          <a:stretch/>
        </p:blipFill>
        <p:spPr>
          <a:xfrm>
            <a:off x="7122319" y="1216535"/>
            <a:ext cx="2101390" cy="3926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98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41598"/>
            <a:ext cx="4610100" cy="1804217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6. Time to results: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Immediately after inserting the simulator, the message “Simulator Locked” will display.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The test cycle for the external electronic simulator is about 60 seconds.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Perform an external simulator test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C0294-CE54-2EDE-F536-DC1126515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535" y="848795"/>
            <a:ext cx="2230523" cy="3343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19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22F39-5F7A-EF2C-3C77-83F3583FB191}"/>
              </a:ext>
            </a:extLst>
          </p:cNvPr>
          <p:cNvSpPr txBox="1">
            <a:spLocks/>
          </p:cNvSpPr>
          <p:nvPr/>
        </p:nvSpPr>
        <p:spPr>
          <a:xfrm>
            <a:off x="484605" y="937375"/>
            <a:ext cx="3774240" cy="12343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7. If PASS is displayed,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continue to use the analyzer.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Remove the simulator and return it to its protective case.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Interpret external simulator test result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76A791-EA1A-4FD1-BE0D-656B61078017}"/>
              </a:ext>
            </a:extLst>
          </p:cNvPr>
          <p:cNvCxnSpPr>
            <a:cxnSpLocks/>
          </p:cNvCxnSpPr>
          <p:nvPr/>
        </p:nvCxnSpPr>
        <p:spPr>
          <a:xfrm>
            <a:off x="4572000" y="1063107"/>
            <a:ext cx="0" cy="31140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BF85AC-935D-5C23-2615-752C83C49BFB}"/>
              </a:ext>
            </a:extLst>
          </p:cNvPr>
          <p:cNvSpPr txBox="1">
            <a:spLocks/>
          </p:cNvSpPr>
          <p:nvPr/>
        </p:nvSpPr>
        <p:spPr>
          <a:xfrm>
            <a:off x="4885155" y="975128"/>
            <a:ext cx="3769245" cy="167520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8. If FAIL is displayed,</a:t>
            </a:r>
            <a:endParaRPr lang="en-US" sz="1400" dirty="0"/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run the test again.</a:t>
            </a:r>
          </a:p>
          <a:p>
            <a:pPr marL="384176" lvl="1" indent="-214313" defTabSz="385763">
              <a:spcBef>
                <a:spcPts val="254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If PASS is displayed, continue to use the analyzer.</a:t>
            </a:r>
          </a:p>
          <a:p>
            <a:pPr marL="384176" lvl="1" indent="-214313" defTabSz="385763">
              <a:spcBef>
                <a:spcPts val="254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If FAIL is displayed, troubleshoot.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C682DF-5C87-7C27-0E29-EDF4ED60D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715" y="2237339"/>
            <a:ext cx="1462360" cy="20983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440F30-BE5E-E9BF-B784-B95B02586842}"/>
              </a:ext>
            </a:extLst>
          </p:cNvPr>
          <p:cNvSpPr txBox="1"/>
          <p:nvPr/>
        </p:nvSpPr>
        <p:spPr>
          <a:xfrm>
            <a:off x="419100" y="4401323"/>
            <a:ext cx="37579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Quality Control.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B50CBC-101C-3D6E-8707-1B71AE82FEF2}"/>
              </a:ext>
            </a:extLst>
          </p:cNvPr>
          <p:cNvSpPr txBox="1"/>
          <p:nvPr/>
        </p:nvSpPr>
        <p:spPr>
          <a:xfrm>
            <a:off x="4807744" y="4397428"/>
            <a:ext cx="37579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Quality Control.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C88786-CF91-CC78-8439-253E4FADC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139" y="2171700"/>
            <a:ext cx="1393023" cy="2086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02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01_04_030_1">
            <a:extLst>
              <a:ext uri="{FF2B5EF4-FFF2-40B4-BE49-F238E27FC236}">
                <a16:creationId xmlns:a16="http://schemas.microsoft.com/office/drawing/2014/main" id="{EC638B45-72A8-3B2E-AB5C-F622507C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7459065" y="3141363"/>
            <a:ext cx="1209572" cy="14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C79BFEF-4F70-50BE-5928-9467687C69AB}"/>
              </a:ext>
            </a:extLst>
          </p:cNvPr>
          <p:cNvGrpSpPr>
            <a:grpSpLocks noChangeAspect="1"/>
          </p:cNvGrpSpPr>
          <p:nvPr/>
        </p:nvGrpSpPr>
        <p:grpSpPr>
          <a:xfrm>
            <a:off x="3306533" y="2885085"/>
            <a:ext cx="1247153" cy="1889399"/>
            <a:chOff x="6767060" y="3311435"/>
            <a:chExt cx="1675004" cy="2537581"/>
          </a:xfrm>
        </p:grpSpPr>
        <p:pic>
          <p:nvPicPr>
            <p:cNvPr id="17" name="Picture 5" descr="01_04_030_1_zoom">
              <a:extLst>
                <a:ext uri="{FF2B5EF4-FFF2-40B4-BE49-F238E27FC236}">
                  <a16:creationId xmlns:a16="http://schemas.microsoft.com/office/drawing/2014/main" id="{A3416DB1-A316-0771-59E5-730B6194A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060" y="3311435"/>
              <a:ext cx="1675004" cy="253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E4B68E-8944-ADB8-47EC-B9358CA29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6718" y="3807114"/>
              <a:ext cx="939480" cy="15064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179" y="1073774"/>
            <a:ext cx="3032542" cy="1511333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1. Turn on the analyzer: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the power key, </a:t>
            </a:r>
            <a:r>
              <a:rPr lang="en-US" sz="1400" b="0" i="1" dirty="0">
                <a:solidFill>
                  <a:schemeClr val="tx1"/>
                </a:solidFill>
              </a:rPr>
              <a:t>Test Menu </a:t>
            </a:r>
            <a:r>
              <a:rPr lang="en-US" sz="1400" b="0" dirty="0">
                <a:solidFill>
                  <a:schemeClr val="tx1"/>
                </a:solidFill>
              </a:rPr>
              <a:t>will be displayed.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the </a:t>
            </a:r>
            <a:r>
              <a:rPr lang="en-US" sz="1400" b="0" i="1" dirty="0">
                <a:solidFill>
                  <a:schemeClr val="tx1"/>
                </a:solidFill>
              </a:rPr>
              <a:t>MENU</a:t>
            </a:r>
            <a:r>
              <a:rPr lang="en-US" sz="1400" b="0" dirty="0">
                <a:solidFill>
                  <a:schemeClr val="tx1"/>
                </a:solidFill>
              </a:rPr>
              <a:t> key for </a:t>
            </a:r>
            <a:r>
              <a:rPr lang="en-US" sz="1400" b="0" i="1" dirty="0">
                <a:solidFill>
                  <a:schemeClr val="tx1"/>
                </a:solidFill>
              </a:rPr>
              <a:t>Administration Menu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rgbClr val="470A6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</a:t>
            </a:r>
            <a:fld id="{7B2119CD-3B2D-4CEB-B404-D2E3F8CD6D69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Review stored simulator results</a:t>
            </a:r>
            <a:endParaRPr lang="en-US" sz="2400" dirty="0"/>
          </a:p>
        </p:txBody>
      </p:sp>
      <p:pic>
        <p:nvPicPr>
          <p:cNvPr id="29" name="Picture 7" descr="01_04_030_1">
            <a:extLst>
              <a:ext uri="{FF2B5EF4-FFF2-40B4-BE49-F238E27FC236}">
                <a16:creationId xmlns:a16="http://schemas.microsoft.com/office/drawing/2014/main" id="{35BBAA74-1452-4789-9F6A-E2632D39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3290367" y="1102696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8">
            <a:extLst>
              <a:ext uri="{FF2B5EF4-FFF2-40B4-BE49-F238E27FC236}">
                <a16:creationId xmlns:a16="http://schemas.microsoft.com/office/drawing/2014/main" id="{18714BF6-B5E9-4A26-BC5A-7BF1BE1E3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982" y="2178182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5" descr="01_04_030_1_zoom">
            <a:extLst>
              <a:ext uri="{FF2B5EF4-FFF2-40B4-BE49-F238E27FC236}">
                <a16:creationId xmlns:a16="http://schemas.microsoft.com/office/drawing/2014/main" id="{CDBDA010-329C-4BDC-9D06-C37597BE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57" y="999995"/>
            <a:ext cx="1100359" cy="16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01_04_030_2_zoom">
            <a:extLst>
              <a:ext uri="{FF2B5EF4-FFF2-40B4-BE49-F238E27FC236}">
                <a16:creationId xmlns:a16="http://schemas.microsoft.com/office/drawing/2014/main" id="{629AF1E9-33B6-4939-9530-9164ED9C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7" y="981400"/>
            <a:ext cx="1127408" cy="17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01_04_030_3_zoom">
            <a:extLst>
              <a:ext uri="{FF2B5EF4-FFF2-40B4-BE49-F238E27FC236}">
                <a16:creationId xmlns:a16="http://schemas.microsoft.com/office/drawing/2014/main" id="{2401F451-9182-4AF4-A654-2A17A343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61" y="928086"/>
            <a:ext cx="1184765" cy="17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9">
            <a:extLst>
              <a:ext uri="{FF2B5EF4-FFF2-40B4-BE49-F238E27FC236}">
                <a16:creationId xmlns:a16="http://schemas.microsoft.com/office/drawing/2014/main" id="{20E72A7E-2270-434C-8776-3D3E124E84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4826" y="3607117"/>
            <a:ext cx="710565" cy="97353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7" descr="01_04_030_1">
            <a:extLst>
              <a:ext uri="{FF2B5EF4-FFF2-40B4-BE49-F238E27FC236}">
                <a16:creationId xmlns:a16="http://schemas.microsoft.com/office/drawing/2014/main" id="{0A4129EA-5455-44B4-ABD8-B6AA9829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4678626" y="3121368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8">
            <a:extLst>
              <a:ext uri="{FF2B5EF4-FFF2-40B4-BE49-F238E27FC236}">
                <a16:creationId xmlns:a16="http://schemas.microsoft.com/office/drawing/2014/main" id="{E93867A2-462A-4E24-B16A-EB358D340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267" y="3537053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EF2A1FB-7C4E-4AEC-B880-5CB6D7CC5F09}"/>
              </a:ext>
            </a:extLst>
          </p:cNvPr>
          <p:cNvSpPr/>
          <p:nvPr/>
        </p:nvSpPr>
        <p:spPr>
          <a:xfrm rot="5400000">
            <a:off x="4562166" y="1682036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839B081-7808-4B3C-879A-6A35FDD16F51}"/>
              </a:ext>
            </a:extLst>
          </p:cNvPr>
          <p:cNvSpPr/>
          <p:nvPr/>
        </p:nvSpPr>
        <p:spPr>
          <a:xfrm rot="5400000">
            <a:off x="6004771" y="1656423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C5239AB-A30B-45E1-9507-29E171D45CBA}"/>
              </a:ext>
            </a:extLst>
          </p:cNvPr>
          <p:cNvSpPr/>
          <p:nvPr/>
        </p:nvSpPr>
        <p:spPr>
          <a:xfrm rot="5400000">
            <a:off x="4562132" y="347557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A68F55B-A537-4436-800C-5B7981A26080}"/>
              </a:ext>
            </a:extLst>
          </p:cNvPr>
          <p:cNvSpPr/>
          <p:nvPr/>
        </p:nvSpPr>
        <p:spPr>
          <a:xfrm rot="5400000">
            <a:off x="7442144" y="1682036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135569F-CD79-C015-95AA-2DC1C77C8E11}"/>
              </a:ext>
            </a:extLst>
          </p:cNvPr>
          <p:cNvSpPr/>
          <p:nvPr/>
        </p:nvSpPr>
        <p:spPr>
          <a:xfrm rot="5400000">
            <a:off x="5999702" y="347557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EA64DE-1FF1-6880-0F34-B7081D039B81}"/>
              </a:ext>
            </a:extLst>
          </p:cNvPr>
          <p:cNvSpPr txBox="1">
            <a:spLocks/>
          </p:cNvSpPr>
          <p:nvPr/>
        </p:nvSpPr>
        <p:spPr>
          <a:xfrm>
            <a:off x="430179" y="2883311"/>
            <a:ext cx="3032542" cy="161670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2. Select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Data Review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option:</a:t>
            </a:r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Select option </a:t>
            </a:r>
            <a:r>
              <a:rPr lang="en-US" sz="1400" i="1" dirty="0">
                <a:solidFill>
                  <a:srgbClr val="000000"/>
                </a:solidFill>
                <a:latin typeface="Georgia"/>
              </a:rPr>
              <a:t>2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- Data Review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by selecting ‘</a:t>
            </a:r>
            <a:r>
              <a:rPr lang="en-US" sz="1400" b="1" dirty="0">
                <a:solidFill>
                  <a:srgbClr val="000000"/>
                </a:solidFill>
                <a:latin typeface="Georgia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’ on the keypad of the analyzer.</a:t>
            </a:r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Select option 5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- Simulator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by selecting ‘</a:t>
            </a:r>
            <a:r>
              <a:rPr lang="en-US" sz="1400" b="1" dirty="0">
                <a:solidFill>
                  <a:srgbClr val="000000"/>
                </a:solidFill>
                <a:latin typeface="Georgia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’ on the keypad of analyzer.</a:t>
            </a:r>
          </a:p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70A68"/>
              </a:solidFill>
              <a:effectLst/>
              <a:uLnTx/>
              <a:uFillTx/>
              <a:latin typeface="Georgia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AF880C3-DEB7-B65D-1726-11057450C3F8}"/>
              </a:ext>
            </a:extLst>
          </p:cNvPr>
          <p:cNvSpPr/>
          <p:nvPr/>
        </p:nvSpPr>
        <p:spPr>
          <a:xfrm rot="5400000">
            <a:off x="7441492" y="347902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3A4361A6-1FC4-77E2-4836-55633EA1D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089" y="3729686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DCCE19-B163-6D4E-7312-75F5F3AAED64}"/>
              </a:ext>
            </a:extLst>
          </p:cNvPr>
          <p:cNvSpPr txBox="1"/>
          <p:nvPr/>
        </p:nvSpPr>
        <p:spPr>
          <a:xfrm>
            <a:off x="428383" y="4507335"/>
            <a:ext cx="29546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Analyzer.</a:t>
            </a: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100E3D-CD7B-9932-3D66-831DDA282377}"/>
              </a:ext>
            </a:extLst>
          </p:cNvPr>
          <p:cNvCxnSpPr/>
          <p:nvPr/>
        </p:nvCxnSpPr>
        <p:spPr>
          <a:xfrm>
            <a:off x="484606" y="2800353"/>
            <a:ext cx="829602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DEE3D6-3F23-89A9-2946-6722BFFD1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031" y="2909613"/>
            <a:ext cx="1186359" cy="1796407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5DADFE09-F47C-FF0A-6427-CADFDCC00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2888" y="3829784"/>
            <a:ext cx="710565" cy="97353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8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179" y="1073774"/>
            <a:ext cx="3032542" cy="1511333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3. Select result to review: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Most recent result is first. To go to the next record, press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‘</a:t>
            </a:r>
            <a:r>
              <a:rPr lang="en-US" sz="1400" b="1" dirty="0">
                <a:solidFill>
                  <a:srgbClr val="000000"/>
                </a:solidFill>
                <a:latin typeface="Georgia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’ on the keypad of the analyzer.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To return to the previous record, </a:t>
            </a:r>
            <a:r>
              <a:rPr lang="en-US" sz="1400" b="0" dirty="0">
                <a:solidFill>
                  <a:schemeClr val="tx1"/>
                </a:solidFill>
              </a:rPr>
              <a:t>press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‘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’ on the keypad of the analyzer.</a:t>
            </a:r>
            <a:r>
              <a:rPr lang="en-US" sz="1400" dirty="0"/>
              <a:t>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</a:t>
            </a:r>
            <a:fld id="{7B2119CD-3B2D-4CEB-B404-D2E3F8CD6D69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Review stored simulator results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2400" dirty="0"/>
          </a:p>
        </p:txBody>
      </p:sp>
      <p:pic>
        <p:nvPicPr>
          <p:cNvPr id="29" name="Picture 7" descr="01_04_030_1">
            <a:extLst>
              <a:ext uri="{FF2B5EF4-FFF2-40B4-BE49-F238E27FC236}">
                <a16:creationId xmlns:a16="http://schemas.microsoft.com/office/drawing/2014/main" id="{35BBAA74-1452-4789-9F6A-E2632D39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4665861" y="1175092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8">
            <a:extLst>
              <a:ext uri="{FF2B5EF4-FFF2-40B4-BE49-F238E27FC236}">
                <a16:creationId xmlns:a16="http://schemas.microsoft.com/office/drawing/2014/main" id="{18714BF6-B5E9-4A26-BC5A-7BF1BE1E3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924" y="1591036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EF2A1FB-7C4E-4AEC-B880-5CB6D7CC5F09}"/>
              </a:ext>
            </a:extLst>
          </p:cNvPr>
          <p:cNvSpPr/>
          <p:nvPr/>
        </p:nvSpPr>
        <p:spPr>
          <a:xfrm rot="5400000">
            <a:off x="4562166" y="1682036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839B081-7808-4B3C-879A-6A35FDD16F51}"/>
              </a:ext>
            </a:extLst>
          </p:cNvPr>
          <p:cNvSpPr/>
          <p:nvPr/>
        </p:nvSpPr>
        <p:spPr>
          <a:xfrm rot="5400000">
            <a:off x="6004771" y="1656423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5" name="AutoShape 11">
            <a:extLst>
              <a:ext uri="{FF2B5EF4-FFF2-40B4-BE49-F238E27FC236}">
                <a16:creationId xmlns:a16="http://schemas.microsoft.com/office/drawing/2014/main" id="{CAB2CA4E-140C-6056-A1EE-810F67E4AD9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0039944" y="4218448"/>
            <a:ext cx="353079" cy="288886"/>
          </a:xfrm>
          <a:prstGeom prst="leftArrow">
            <a:avLst>
              <a:gd name="adj1" fmla="val 50000"/>
              <a:gd name="adj2" fmla="val 30556"/>
            </a:avLst>
          </a:prstGeom>
          <a:solidFill>
            <a:schemeClr val="tx2">
              <a:lumMod val="60000"/>
              <a:lumOff val="40000"/>
              <a:alpha val="67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DCCE19-B163-6D4E-7312-75F5F3AAED64}"/>
              </a:ext>
            </a:extLst>
          </p:cNvPr>
          <p:cNvSpPr txBox="1"/>
          <p:nvPr/>
        </p:nvSpPr>
        <p:spPr>
          <a:xfrm>
            <a:off x="428383" y="4507335"/>
            <a:ext cx="29546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</a:t>
            </a: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262CC-9517-0E50-91E7-80B6BDB48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533" y="931891"/>
            <a:ext cx="1234188" cy="1844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72B81C-968E-46B6-A3F1-C5FB287A6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04" y="928086"/>
            <a:ext cx="1074214" cy="1845120"/>
          </a:xfrm>
          <a:prstGeom prst="rect">
            <a:avLst/>
          </a:prstGeom>
        </p:spPr>
      </p:pic>
      <p:pic>
        <p:nvPicPr>
          <p:cNvPr id="31" name="Picture 4" descr="01_04_030_3_zoom">
            <a:extLst>
              <a:ext uri="{FF2B5EF4-FFF2-40B4-BE49-F238E27FC236}">
                <a16:creationId xmlns:a16="http://schemas.microsoft.com/office/drawing/2014/main" id="{7FC8FCD9-CC67-B77B-8B1E-59E6992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33" y="2931011"/>
            <a:ext cx="1184765" cy="17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9">
            <a:extLst>
              <a:ext uri="{FF2B5EF4-FFF2-40B4-BE49-F238E27FC236}">
                <a16:creationId xmlns:a16="http://schemas.microsoft.com/office/drawing/2014/main" id="{B31B34C4-CA3E-CD3C-55A0-8AA72BE239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1966" y="3453614"/>
            <a:ext cx="710565" cy="97353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Slide Number Placeholder 6">
            <a:extLst>
              <a:ext uri="{FF2B5EF4-FFF2-40B4-BE49-F238E27FC236}">
                <a16:creationId xmlns:a16="http://schemas.microsoft.com/office/drawing/2014/main" id="{62EB7EFF-CD22-1D74-2C28-CB3C74227473}"/>
              </a:ext>
            </a:extLst>
          </p:cNvPr>
          <p:cNvSpPr txBox="1">
            <a:spLocks/>
          </p:cNvSpPr>
          <p:nvPr/>
        </p:nvSpPr>
        <p:spPr>
          <a:xfrm>
            <a:off x="8212524" y="4358214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 smtClean="0">
                <a:solidFill>
                  <a:srgbClr val="000000"/>
                </a:solidFill>
                <a:latin typeface="Calibri"/>
              </a:rPr>
              <a:pPr>
                <a:defRPr/>
              </a:pPr>
              <a:t>13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" name="Picture 7" descr="01_04_030_1">
            <a:extLst>
              <a:ext uri="{FF2B5EF4-FFF2-40B4-BE49-F238E27FC236}">
                <a16:creationId xmlns:a16="http://schemas.microsoft.com/office/drawing/2014/main" id="{F8D68353-65CE-48EB-9533-8EEA2668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3327721" y="3146898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8">
            <a:extLst>
              <a:ext uri="{FF2B5EF4-FFF2-40B4-BE49-F238E27FC236}">
                <a16:creationId xmlns:a16="http://schemas.microsoft.com/office/drawing/2014/main" id="{87D46121-EE1D-31F9-2E65-14B310F78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088" y="4218448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A916F0C-B74D-9F51-F80A-C9AEB8E7A868}"/>
              </a:ext>
            </a:extLst>
          </p:cNvPr>
          <p:cNvSpPr/>
          <p:nvPr/>
        </p:nvSpPr>
        <p:spPr>
          <a:xfrm rot="5400000">
            <a:off x="4562132" y="347557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34B6F731-D2F4-C44F-596F-AEBB6F111FF8}"/>
              </a:ext>
            </a:extLst>
          </p:cNvPr>
          <p:cNvSpPr txBox="1">
            <a:spLocks/>
          </p:cNvSpPr>
          <p:nvPr/>
        </p:nvSpPr>
        <p:spPr>
          <a:xfrm>
            <a:off x="430179" y="2883311"/>
            <a:ext cx="3032542" cy="161670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srgbClr val="009CDE"/>
                </a:solidFill>
                <a:latin typeface="Georgia"/>
              </a:rPr>
              <a:t>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. Return to the Test </a:t>
            </a:r>
            <a:r>
              <a:rPr lang="en-US" sz="1400" b="1" dirty="0">
                <a:solidFill>
                  <a:srgbClr val="009CDE"/>
                </a:solidFill>
                <a:latin typeface="Georgia"/>
              </a:rPr>
              <a:t>M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enu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the </a:t>
            </a:r>
            <a:r>
              <a:rPr lang="en-US" sz="1400" b="0" i="1" dirty="0">
                <a:solidFill>
                  <a:schemeClr val="tx1"/>
                </a:solidFill>
              </a:rPr>
              <a:t>MENU</a:t>
            </a:r>
            <a:r>
              <a:rPr lang="en-US" sz="1400" b="0" dirty="0">
                <a:solidFill>
                  <a:schemeClr val="tx1"/>
                </a:solidFill>
              </a:rPr>
              <a:t> key, to return to the </a:t>
            </a:r>
            <a:r>
              <a:rPr lang="en-US" sz="1400" b="0" i="1" dirty="0">
                <a:solidFill>
                  <a:schemeClr val="tx1"/>
                </a:solidFill>
              </a:rPr>
              <a:t>Test Menu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70A68"/>
              </a:solidFill>
              <a:effectLst/>
              <a:uLnTx/>
              <a:uFillTx/>
              <a:latin typeface="Georgia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D37A85C-E7DD-8F7C-F065-DE569D2A9CDA}"/>
              </a:ext>
            </a:extLst>
          </p:cNvPr>
          <p:cNvCxnSpPr/>
          <p:nvPr/>
        </p:nvCxnSpPr>
        <p:spPr>
          <a:xfrm>
            <a:off x="484606" y="2800353"/>
            <a:ext cx="829602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2" name="Picture 7" descr="01_04_030_1">
            <a:extLst>
              <a:ext uri="{FF2B5EF4-FFF2-40B4-BE49-F238E27FC236}">
                <a16:creationId xmlns:a16="http://schemas.microsoft.com/office/drawing/2014/main" id="{ADE54A79-F895-2F89-16FA-B3F94C59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7631124" y="1178535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F450C499-4993-A26E-46F1-B9C61C5365E2}"/>
              </a:ext>
            </a:extLst>
          </p:cNvPr>
          <p:cNvSpPr/>
          <p:nvPr/>
        </p:nvSpPr>
        <p:spPr>
          <a:xfrm rot="5400000">
            <a:off x="7500495" y="1656423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8">
            <a:extLst>
              <a:ext uri="{FF2B5EF4-FFF2-40B4-BE49-F238E27FC236}">
                <a16:creationId xmlns:a16="http://schemas.microsoft.com/office/drawing/2014/main" id="{D9E491D9-F39D-1AF9-1FCD-7BDCA331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740" y="1598180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94A5341-B6F4-1F9A-05E2-475A8CD57DAF}"/>
              </a:ext>
            </a:extLst>
          </p:cNvPr>
          <p:cNvCxnSpPr/>
          <p:nvPr/>
        </p:nvCxnSpPr>
        <p:spPr>
          <a:xfrm>
            <a:off x="6478074" y="2235995"/>
            <a:ext cx="548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9">
            <a:extLst>
              <a:ext uri="{FF2B5EF4-FFF2-40B4-BE49-F238E27FC236}">
                <a16:creationId xmlns:a16="http://schemas.microsoft.com/office/drawing/2014/main" id="{DD26EE95-5CFF-380E-3497-92D5673B9B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7943" y="2202236"/>
            <a:ext cx="710565" cy="148457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0FE5D39-1DB9-E0D1-C7F0-0FE5CAD87C44}"/>
              </a:ext>
            </a:extLst>
          </p:cNvPr>
          <p:cNvCxnSpPr/>
          <p:nvPr/>
        </p:nvCxnSpPr>
        <p:spPr>
          <a:xfrm>
            <a:off x="3659582" y="2269479"/>
            <a:ext cx="548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9">
            <a:extLst>
              <a:ext uri="{FF2B5EF4-FFF2-40B4-BE49-F238E27FC236}">
                <a16:creationId xmlns:a16="http://schemas.microsoft.com/office/drawing/2014/main" id="{BDDDA997-521D-71A8-3F56-38012D1C30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8696" y="2235995"/>
            <a:ext cx="710565" cy="148457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41598"/>
            <a:ext cx="4761548" cy="1804217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FAIL “L”: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Can occur if moisture collects on the contact pins inside the analyzer when the analyzer is subjected to ambient temperature change.</a:t>
            </a:r>
            <a:endParaRPr lang="en-US" sz="1400" b="0" dirty="0">
              <a:solidFill>
                <a:schemeClr val="tx1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Allow the analyzer to sit for half an hour to allow the moisture to evaporate, then repeat test. 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b="0" dirty="0">
                <a:solidFill>
                  <a:schemeClr val="tx1"/>
                </a:solidFill>
              </a:rPr>
              <a:t>If the analyzer passes the second external </a:t>
            </a:r>
            <a:r>
              <a:rPr lang="en-US" sz="1400" b="0">
                <a:solidFill>
                  <a:schemeClr val="tx1"/>
                </a:solidFill>
              </a:rPr>
              <a:t>electronic simulator </a:t>
            </a:r>
            <a:r>
              <a:rPr lang="en-US" sz="1400" b="0" dirty="0">
                <a:solidFill>
                  <a:schemeClr val="tx1"/>
                </a:solidFill>
              </a:rPr>
              <a:t>test, continue using it.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14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Troubleshoot simulator results </a:t>
            </a:r>
            <a:endParaRPr lang="en-US" sz="1800" i="1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0C815D6-83B6-4D09-9E3C-FDB68BF17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266477"/>
            <a:ext cx="788130" cy="81284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F1319-B7AB-41F1-BB52-F5A58C435DAB}"/>
              </a:ext>
            </a:extLst>
          </p:cNvPr>
          <p:cNvCxnSpPr/>
          <p:nvPr/>
        </p:nvCxnSpPr>
        <p:spPr>
          <a:xfrm>
            <a:off x="419100" y="3193261"/>
            <a:ext cx="46101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EE17BC-443D-44CC-9682-11E1CD023955}"/>
              </a:ext>
            </a:extLst>
          </p:cNvPr>
          <p:cNvSpPr txBox="1"/>
          <p:nvPr/>
        </p:nvSpPr>
        <p:spPr>
          <a:xfrm>
            <a:off x="1278970" y="3266477"/>
            <a:ext cx="375023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5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Electronic Simulator test will fail if high humidity interferes with the measurements.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The test can also fail if the external Electronic Simulator is malfunctioning such as after being dropped.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419100" y="4401323"/>
            <a:ext cx="3757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Electronic Simulator. i-STAT 1 System Manual, Quality Control.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Electronic Simulator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Quality Control.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F33F1E-83F2-567B-954B-52D7C4E71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059" y="871257"/>
            <a:ext cx="2356999" cy="3530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2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41598"/>
            <a:ext cx="4761548" cy="3166071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Quality check code (QCC) #58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QCC related to an electronic or mechanical failure in the analyzer.</a:t>
            </a:r>
            <a:endParaRPr lang="en-US" sz="1400" b="0" dirty="0">
              <a:solidFill>
                <a:schemeClr val="tx1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Repeat the external electronic simulator test. 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b="0" dirty="0">
                <a:solidFill>
                  <a:schemeClr val="tx1"/>
                </a:solidFill>
              </a:rPr>
              <a:t>If PASS is displayed, continue to use the analyzer.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b="0" dirty="0">
                <a:solidFill>
                  <a:schemeClr val="tx1"/>
                </a:solidFill>
              </a:rPr>
              <a:t>If FAIL, is displayed, check the battery voltage and use another external electronic simulator to rule out a simulator problem. 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b="0" dirty="0">
                <a:solidFill>
                  <a:schemeClr val="tx1"/>
                </a:solidFill>
              </a:rPr>
              <a:t>If the code persists, contact your support representative. </a:t>
            </a:r>
          </a:p>
          <a:p>
            <a:pPr lvl="1" indent="0" defTabSz="385763">
              <a:spcBef>
                <a:spcPts val="254"/>
              </a:spcBef>
              <a:buNone/>
            </a:pPr>
            <a:endParaRPr lang="en-US" sz="1400" dirty="0"/>
          </a:p>
          <a:p>
            <a:pPr lvl="1" indent="0" defTabSz="385763">
              <a:spcBef>
                <a:spcPts val="254"/>
              </a:spcBef>
              <a:buNone/>
            </a:pPr>
            <a:r>
              <a:rPr lang="en-US" sz="1400" b="0" dirty="0">
                <a:solidFill>
                  <a:schemeClr val="tx1"/>
                </a:solidFill>
              </a:rPr>
              <a:t>Additional information on QCC’s can be found in the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i-STAT 1</a:t>
            </a:r>
            <a:r>
              <a:rPr lang="en-US" sz="1400" b="0" dirty="0">
                <a:solidFill>
                  <a:schemeClr val="tx1"/>
                </a:solidFill>
              </a:rPr>
              <a:t> System Manual.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15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Troubleshoot simulator results </a:t>
            </a:r>
            <a:r>
              <a:rPr lang="en-US" sz="2400" dirty="0"/>
              <a:t>– </a:t>
            </a:r>
            <a:r>
              <a:rPr lang="en-US" sz="2400" i="1" dirty="0"/>
              <a:t>cont’d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419100" y="4401323"/>
            <a:ext cx="37579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Analyzer Coded Messages.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E5A1E5-FD1E-C96A-9E79-8131FDBA3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39" y="975320"/>
            <a:ext cx="2298303" cy="3438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3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16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554" y="728272"/>
            <a:ext cx="8137525" cy="3905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Complete | Congratulations!</a:t>
            </a:r>
            <a:endParaRPr lang="en-US" sz="1800" i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0439D-BC81-4BCE-9EC1-F560D4BB5066}"/>
              </a:ext>
            </a:extLst>
          </p:cNvPr>
          <p:cNvCxnSpPr>
            <a:cxnSpLocks/>
          </p:cNvCxnSpPr>
          <p:nvPr/>
        </p:nvCxnSpPr>
        <p:spPr>
          <a:xfrm>
            <a:off x="4676775" y="1185249"/>
            <a:ext cx="0" cy="329565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7E4EF57E-DC53-4117-8128-1E307744228D}"/>
              </a:ext>
            </a:extLst>
          </p:cNvPr>
          <p:cNvSpPr txBox="1">
            <a:spLocks/>
          </p:cNvSpPr>
          <p:nvPr/>
        </p:nvSpPr>
        <p:spPr>
          <a:xfrm>
            <a:off x="502919" y="2330054"/>
            <a:ext cx="5746805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i-STAT 1 Electronic Simulator 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18DD961-B42C-4608-9792-EE5BF89C568F}"/>
              </a:ext>
            </a:extLst>
          </p:cNvPr>
          <p:cNvSpPr txBox="1">
            <a:spLocks/>
          </p:cNvSpPr>
          <p:nvPr/>
        </p:nvSpPr>
        <p:spPr>
          <a:xfrm>
            <a:off x="502920" y="1496096"/>
            <a:ext cx="8138159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You have just completed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Quality Testing, External Simulator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98B4268-B3F1-44EC-B89E-545774759F30}"/>
              </a:ext>
            </a:extLst>
          </p:cNvPr>
          <p:cNvSpPr txBox="1">
            <a:spLocks/>
          </p:cNvSpPr>
          <p:nvPr/>
        </p:nvSpPr>
        <p:spPr>
          <a:xfrm>
            <a:off x="439308" y="268844"/>
            <a:ext cx="5746805" cy="2616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>
                <a:solidFill>
                  <a:schemeClr val="accent1"/>
                </a:solidFill>
                <a:latin typeface="+mn-lt"/>
              </a:rPr>
              <a:t>QUALITY TESTING|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cap="all" dirty="0">
                <a:solidFill>
                  <a:schemeClr val="accent1"/>
                </a:solidFill>
                <a:latin typeface="+mn-lt"/>
              </a:rPr>
              <a:t>-STAT 1 ELECTRONIC SIMULATOR</a:t>
            </a:r>
          </a:p>
        </p:txBody>
      </p:sp>
      <p:pic>
        <p:nvPicPr>
          <p:cNvPr id="3" name="Picture 2" descr="A picture containing symbol, screenshot, design&#10;&#10;Description automatically generated">
            <a:extLst>
              <a:ext uri="{FF2B5EF4-FFF2-40B4-BE49-F238E27FC236}">
                <a16:creationId xmlns:a16="http://schemas.microsoft.com/office/drawing/2014/main" id="{667788F6-4C33-153B-5661-FD5A5781B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1" b="11250"/>
          <a:stretch/>
        </p:blipFill>
        <p:spPr>
          <a:xfrm>
            <a:off x="7122319" y="1216535"/>
            <a:ext cx="2101390" cy="3926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31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3446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42AB8-3C83-494A-B877-E58A68722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141" y="285235"/>
            <a:ext cx="6889953" cy="261610"/>
          </a:xfrm>
        </p:spPr>
        <p:txBody>
          <a:bodyPr/>
          <a:lstStyle/>
          <a:p>
            <a:r>
              <a:rPr lang="en-US" cap="none" dirty="0"/>
              <a:t>QUALITY TESTING</a:t>
            </a:r>
            <a:r>
              <a:rPr lang="en-US" dirty="0"/>
              <a:t> | </a:t>
            </a:r>
            <a:r>
              <a:rPr lang="en-US" cap="none" dirty="0"/>
              <a:t>i</a:t>
            </a:r>
            <a:r>
              <a:rPr lang="en-US" dirty="0"/>
              <a:t>-STAT 1 ELECTRONIC SIMULATOR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D263F-1A12-455F-90C9-850801530D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42" y="2318561"/>
            <a:ext cx="5919880" cy="1498567"/>
          </a:xfrm>
        </p:spPr>
        <p:txBody>
          <a:bodyPr/>
          <a:lstStyle/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Perform an external simulator test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Interpret external simulator results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Review stored simulator results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Troubleshoot simulator results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8F3517-44E2-4233-B114-C13D44298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300" y="1512044"/>
            <a:ext cx="3935451" cy="603754"/>
          </a:xfrm>
        </p:spPr>
        <p:txBody>
          <a:bodyPr/>
          <a:lstStyle/>
          <a:p>
            <a:r>
              <a:rPr lang="en-US" dirty="0"/>
              <a:t>Understand the following: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136DD46-C3C8-4B36-AD55-D168BDA47B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167058" y="4767263"/>
            <a:ext cx="568102" cy="274637"/>
          </a:xfrm>
        </p:spPr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600D3-65C9-485A-AE39-9B6BD672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1910"/>
            <a:ext cx="8138160" cy="390526"/>
          </a:xfrm>
        </p:spPr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75778F-09FE-4262-9558-E4D1DA3CE59B}"/>
              </a:ext>
            </a:extLst>
          </p:cNvPr>
          <p:cNvCxnSpPr>
            <a:cxnSpLocks/>
          </p:cNvCxnSpPr>
          <p:nvPr/>
        </p:nvCxnSpPr>
        <p:spPr>
          <a:xfrm>
            <a:off x="495300" y="2668249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16FB086B-D873-4025-BDF4-2E46277A0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9E7BDE-E749-1472-403C-36DE8A505698}"/>
              </a:ext>
            </a:extLst>
          </p:cNvPr>
          <p:cNvCxnSpPr>
            <a:cxnSpLocks/>
          </p:cNvCxnSpPr>
          <p:nvPr/>
        </p:nvCxnSpPr>
        <p:spPr>
          <a:xfrm>
            <a:off x="495300" y="3192124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666FB4-4A8F-7487-E13E-97DD2BEB3FFC}"/>
              </a:ext>
            </a:extLst>
          </p:cNvPr>
          <p:cNvCxnSpPr>
            <a:cxnSpLocks/>
          </p:cNvCxnSpPr>
          <p:nvPr/>
        </p:nvCxnSpPr>
        <p:spPr>
          <a:xfrm>
            <a:off x="495300" y="3680280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474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Prepare the analyzer</a:t>
            </a:r>
            <a:endParaRPr lang="en-US" sz="18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10FED7-DB71-48A5-AAF6-1FEAC45175CF}"/>
              </a:ext>
            </a:extLst>
          </p:cNvPr>
          <p:cNvSpPr txBox="1"/>
          <p:nvPr/>
        </p:nvSpPr>
        <p:spPr>
          <a:xfrm>
            <a:off x="1332832" y="1423121"/>
            <a:ext cx="4652035" cy="166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4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4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</a:t>
            </a:r>
            <a:r>
              <a:rPr lang="en-US" sz="14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4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When an analyzer is moved from a cold environment to a warm, humid environment, moisture may condense on the internal connector and may cause a quality check code or test failure.</a:t>
            </a:r>
          </a:p>
          <a:p>
            <a:pPr marL="585788" lvl="1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Allow the analyzer and external electronic simulator to sit for half an hour at room temperature.</a:t>
            </a:r>
            <a:endParaRPr lang="en-US" sz="1600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0C815D6-83B6-4D09-9E3C-FDB68BF17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1" y="1417237"/>
            <a:ext cx="851875" cy="8128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C63EE1-DF46-459A-9EB0-D7ADAC02CD5E}"/>
              </a:ext>
            </a:extLst>
          </p:cNvPr>
          <p:cNvSpPr txBox="1"/>
          <p:nvPr/>
        </p:nvSpPr>
        <p:spPr>
          <a:xfrm>
            <a:off x="418430" y="4474692"/>
            <a:ext cx="431051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Quality Control, Troubleshooting Failed Electronic Simulator Test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F46B601C-5DCA-4A60-B4E0-82AA31670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2" name="Picture 1" descr="Icon&#10;&#10;Description automatically generated with low confidence">
            <a:extLst>
              <a:ext uri="{FF2B5EF4-FFF2-40B4-BE49-F238E27FC236}">
                <a16:creationId xmlns:a16="http://schemas.microsoft.com/office/drawing/2014/main" id="{6C53D000-A3F3-F218-CB6B-0D04A35CB9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15009" r="29155" b="11051"/>
          <a:stretch/>
        </p:blipFill>
        <p:spPr>
          <a:xfrm>
            <a:off x="6876005" y="946580"/>
            <a:ext cx="1155243" cy="3382569"/>
          </a:xfrm>
          <a:prstGeom prst="rect">
            <a:avLst/>
          </a:prstGeom>
        </p:spPr>
      </p:pic>
      <p:pic>
        <p:nvPicPr>
          <p:cNvPr id="4" name="Picture 3" descr="A picture containing text, white&#10;&#10;Description automatically generated">
            <a:extLst>
              <a:ext uri="{FF2B5EF4-FFF2-40B4-BE49-F238E27FC236}">
                <a16:creationId xmlns:a16="http://schemas.microsoft.com/office/drawing/2014/main" id="{84D733A5-F9B4-148E-F65D-51D0BAF2B4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67" y="3103488"/>
            <a:ext cx="988925" cy="1197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4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01_04_030_1">
            <a:extLst>
              <a:ext uri="{FF2B5EF4-FFF2-40B4-BE49-F238E27FC236}">
                <a16:creationId xmlns:a16="http://schemas.microsoft.com/office/drawing/2014/main" id="{EC638B45-72A8-3B2E-AB5C-F622507C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7459065" y="3141363"/>
            <a:ext cx="1209572" cy="14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C79BFEF-4F70-50BE-5928-9467687C69AB}"/>
              </a:ext>
            </a:extLst>
          </p:cNvPr>
          <p:cNvGrpSpPr>
            <a:grpSpLocks noChangeAspect="1"/>
          </p:cNvGrpSpPr>
          <p:nvPr/>
        </p:nvGrpSpPr>
        <p:grpSpPr>
          <a:xfrm>
            <a:off x="3306533" y="2885085"/>
            <a:ext cx="1247153" cy="1889399"/>
            <a:chOff x="6767060" y="3311435"/>
            <a:chExt cx="1675004" cy="2537581"/>
          </a:xfrm>
        </p:grpSpPr>
        <p:pic>
          <p:nvPicPr>
            <p:cNvPr id="17" name="Picture 5" descr="01_04_030_1_zoom">
              <a:extLst>
                <a:ext uri="{FF2B5EF4-FFF2-40B4-BE49-F238E27FC236}">
                  <a16:creationId xmlns:a16="http://schemas.microsoft.com/office/drawing/2014/main" id="{A3416DB1-A316-0771-59E5-730B6194A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060" y="3311435"/>
              <a:ext cx="1675004" cy="253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E4B68E-8944-ADB8-47EC-B9358CA29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6718" y="3807114"/>
              <a:ext cx="939480" cy="15064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179" y="1073774"/>
            <a:ext cx="3032542" cy="1511333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1. Turn on the analyzer: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the power key, </a:t>
            </a:r>
            <a:r>
              <a:rPr lang="en-US" sz="1400" b="0" i="1" dirty="0">
                <a:solidFill>
                  <a:schemeClr val="tx1"/>
                </a:solidFill>
              </a:rPr>
              <a:t>Test Menu </a:t>
            </a:r>
            <a:r>
              <a:rPr lang="en-US" sz="1400" b="0" dirty="0">
                <a:solidFill>
                  <a:schemeClr val="tx1"/>
                </a:solidFill>
              </a:rPr>
              <a:t>will be displayed.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the </a:t>
            </a:r>
            <a:r>
              <a:rPr lang="en-US" sz="1400" b="0" i="1" dirty="0">
                <a:solidFill>
                  <a:schemeClr val="tx1"/>
                </a:solidFill>
              </a:rPr>
              <a:t>MENU</a:t>
            </a:r>
            <a:r>
              <a:rPr lang="en-US" sz="1400" b="0" dirty="0">
                <a:solidFill>
                  <a:schemeClr val="tx1"/>
                </a:solidFill>
              </a:rPr>
              <a:t> key for </a:t>
            </a:r>
            <a:r>
              <a:rPr lang="en-US" sz="1400" b="0" i="1" dirty="0">
                <a:solidFill>
                  <a:schemeClr val="tx1"/>
                </a:solidFill>
              </a:rPr>
              <a:t>Administration Menu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rgbClr val="470A6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4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Prepare the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2400" dirty="0"/>
          </a:p>
        </p:txBody>
      </p:sp>
      <p:pic>
        <p:nvPicPr>
          <p:cNvPr id="29" name="Picture 7" descr="01_04_030_1">
            <a:extLst>
              <a:ext uri="{FF2B5EF4-FFF2-40B4-BE49-F238E27FC236}">
                <a16:creationId xmlns:a16="http://schemas.microsoft.com/office/drawing/2014/main" id="{35BBAA74-1452-4789-9F6A-E2632D39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3290367" y="1102696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8">
            <a:extLst>
              <a:ext uri="{FF2B5EF4-FFF2-40B4-BE49-F238E27FC236}">
                <a16:creationId xmlns:a16="http://schemas.microsoft.com/office/drawing/2014/main" id="{18714BF6-B5E9-4A26-BC5A-7BF1BE1E3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982" y="2178182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2" name="Picture 5" descr="01_04_030_1_zoom">
            <a:extLst>
              <a:ext uri="{FF2B5EF4-FFF2-40B4-BE49-F238E27FC236}">
                <a16:creationId xmlns:a16="http://schemas.microsoft.com/office/drawing/2014/main" id="{CDBDA010-329C-4BDC-9D06-C37597BE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57" y="999995"/>
            <a:ext cx="1100359" cy="16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01_04_030_2_zoom">
            <a:extLst>
              <a:ext uri="{FF2B5EF4-FFF2-40B4-BE49-F238E27FC236}">
                <a16:creationId xmlns:a16="http://schemas.microsoft.com/office/drawing/2014/main" id="{629AF1E9-33B6-4939-9530-9164ED9C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7" y="981400"/>
            <a:ext cx="1127408" cy="17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01_04_030_3_zoom">
            <a:extLst>
              <a:ext uri="{FF2B5EF4-FFF2-40B4-BE49-F238E27FC236}">
                <a16:creationId xmlns:a16="http://schemas.microsoft.com/office/drawing/2014/main" id="{2401F451-9182-4AF4-A654-2A17A343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61" y="928086"/>
            <a:ext cx="1184765" cy="17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9">
            <a:extLst>
              <a:ext uri="{FF2B5EF4-FFF2-40B4-BE49-F238E27FC236}">
                <a16:creationId xmlns:a16="http://schemas.microsoft.com/office/drawing/2014/main" id="{20E72A7E-2270-434C-8776-3D3E124E84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8862" y="3668931"/>
            <a:ext cx="710565" cy="97353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0" name="Picture 7" descr="01_04_030_1">
            <a:extLst>
              <a:ext uri="{FF2B5EF4-FFF2-40B4-BE49-F238E27FC236}">
                <a16:creationId xmlns:a16="http://schemas.microsoft.com/office/drawing/2014/main" id="{0A4129EA-5455-44B4-ABD8-B6AA9829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4678626" y="3121368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8">
            <a:extLst>
              <a:ext uri="{FF2B5EF4-FFF2-40B4-BE49-F238E27FC236}">
                <a16:creationId xmlns:a16="http://schemas.microsoft.com/office/drawing/2014/main" id="{E93867A2-462A-4E24-B16A-EB358D340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295" y="3537053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EF2A1FB-7C4E-4AEC-B880-5CB6D7CC5F09}"/>
              </a:ext>
            </a:extLst>
          </p:cNvPr>
          <p:cNvSpPr/>
          <p:nvPr/>
        </p:nvSpPr>
        <p:spPr>
          <a:xfrm rot="5400000">
            <a:off x="4562166" y="1682036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839B081-7808-4B3C-879A-6A35FDD16F51}"/>
              </a:ext>
            </a:extLst>
          </p:cNvPr>
          <p:cNvSpPr/>
          <p:nvPr/>
        </p:nvSpPr>
        <p:spPr>
          <a:xfrm rot="5400000">
            <a:off x="6004771" y="1656423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C5239AB-A30B-45E1-9507-29E171D45CBA}"/>
              </a:ext>
            </a:extLst>
          </p:cNvPr>
          <p:cNvSpPr/>
          <p:nvPr/>
        </p:nvSpPr>
        <p:spPr>
          <a:xfrm rot="5400000">
            <a:off x="4562132" y="347557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A68F55B-A537-4436-800C-5B7981A26080}"/>
              </a:ext>
            </a:extLst>
          </p:cNvPr>
          <p:cNvSpPr/>
          <p:nvPr/>
        </p:nvSpPr>
        <p:spPr>
          <a:xfrm rot="5400000">
            <a:off x="7442144" y="1682036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F0467-E00B-4D07-BB3B-A9DFFDE873FB}"/>
              </a:ext>
            </a:extLst>
          </p:cNvPr>
          <p:cNvCxnSpPr>
            <a:cxnSpLocks/>
          </p:cNvCxnSpPr>
          <p:nvPr/>
        </p:nvCxnSpPr>
        <p:spPr>
          <a:xfrm>
            <a:off x="428383" y="2716046"/>
            <a:ext cx="8287235" cy="381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135569F-CD79-C015-95AA-2DC1C77C8E11}"/>
              </a:ext>
            </a:extLst>
          </p:cNvPr>
          <p:cNvSpPr/>
          <p:nvPr/>
        </p:nvSpPr>
        <p:spPr>
          <a:xfrm rot="5400000">
            <a:off x="5999702" y="347557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144FA8-41C8-F047-3AA2-9C34F36BCC2B}"/>
              </a:ext>
            </a:extLst>
          </p:cNvPr>
          <p:cNvGrpSpPr>
            <a:grpSpLocks noChangeAspect="1"/>
          </p:cNvGrpSpPr>
          <p:nvPr/>
        </p:nvGrpSpPr>
        <p:grpSpPr>
          <a:xfrm>
            <a:off x="6183245" y="2874395"/>
            <a:ext cx="1266421" cy="1918589"/>
            <a:chOff x="10285848" y="3448657"/>
            <a:chExt cx="1675004" cy="2537581"/>
          </a:xfrm>
        </p:grpSpPr>
        <p:pic>
          <p:nvPicPr>
            <p:cNvPr id="11" name="Picture 5" descr="01_04_030_1_zoom">
              <a:extLst>
                <a:ext uri="{FF2B5EF4-FFF2-40B4-BE49-F238E27FC236}">
                  <a16:creationId xmlns:a16="http://schemas.microsoft.com/office/drawing/2014/main" id="{1CD90A68-B29E-FEA7-4D49-5779751C2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5848" y="3448657"/>
              <a:ext cx="1675004" cy="253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AEDAF3-60A3-08D1-EF53-A55C005F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72532" y="3886201"/>
              <a:ext cx="986068" cy="16001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EA64DE-1FF1-6880-0F34-B7081D039B81}"/>
              </a:ext>
            </a:extLst>
          </p:cNvPr>
          <p:cNvSpPr txBox="1">
            <a:spLocks/>
          </p:cNvSpPr>
          <p:nvPr/>
        </p:nvSpPr>
        <p:spPr>
          <a:xfrm>
            <a:off x="430179" y="2883311"/>
            <a:ext cx="3032542" cy="161670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2. Select </a:t>
            </a:r>
            <a:r>
              <a:rPr lang="en-US" sz="1400" b="1" i="1" dirty="0">
                <a:solidFill>
                  <a:schemeClr val="accent3"/>
                </a:solidFill>
              </a:rPr>
              <a:t>Quality Tests </a:t>
            </a:r>
            <a:r>
              <a:rPr lang="en-US" sz="1400" b="1" dirty="0">
                <a:solidFill>
                  <a:schemeClr val="accent3"/>
                </a:solidFill>
              </a:rPr>
              <a:t>option: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Select option </a:t>
            </a:r>
            <a:r>
              <a:rPr lang="en-US" sz="1400" i="1" dirty="0"/>
              <a:t>3- Quality Tests </a:t>
            </a:r>
            <a:r>
              <a:rPr lang="en-US" sz="1400" dirty="0"/>
              <a:t>by selecting ‘</a:t>
            </a:r>
            <a:r>
              <a:rPr lang="en-US" sz="1400" b="1" dirty="0"/>
              <a:t>3</a:t>
            </a:r>
            <a:r>
              <a:rPr lang="en-US" sz="1400" dirty="0"/>
              <a:t>’ on the keypad of the analyzer.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Select option </a:t>
            </a:r>
            <a:r>
              <a:rPr lang="en-US" sz="1400" i="1" dirty="0"/>
              <a:t>4- Simulator </a:t>
            </a:r>
            <a:r>
              <a:rPr lang="en-US" sz="1400" dirty="0"/>
              <a:t>by selecting ‘</a:t>
            </a:r>
            <a:r>
              <a:rPr lang="en-US" sz="1400" b="1" dirty="0"/>
              <a:t>4</a:t>
            </a:r>
            <a:r>
              <a:rPr lang="en-US" sz="1400" dirty="0"/>
              <a:t>’ on the keypad of analyzer.</a:t>
            </a:r>
          </a:p>
          <a:p>
            <a:pPr defTabSz="385763">
              <a:spcBef>
                <a:spcPts val="254"/>
              </a:spcBef>
            </a:pPr>
            <a:endParaRPr lang="en-US" dirty="0">
              <a:solidFill>
                <a:srgbClr val="470A68"/>
              </a:solidFill>
            </a:endParaRPr>
          </a:p>
          <a:p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AF880C3-DEB7-B65D-1726-11057450C3F8}"/>
              </a:ext>
            </a:extLst>
          </p:cNvPr>
          <p:cNvSpPr/>
          <p:nvPr/>
        </p:nvSpPr>
        <p:spPr>
          <a:xfrm rot="5400000">
            <a:off x="7441492" y="347902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3A4361A6-1FC4-77E2-4836-55633EA1D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93" y="3701883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DCCE19-B163-6D4E-7312-75F5F3AAED64}"/>
              </a:ext>
            </a:extLst>
          </p:cNvPr>
          <p:cNvSpPr txBox="1"/>
          <p:nvPr/>
        </p:nvSpPr>
        <p:spPr>
          <a:xfrm>
            <a:off x="428383" y="4507335"/>
            <a:ext cx="29546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Quality Control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CF1C30B-1C3B-6798-2638-76E9E0310A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6206" y="3766284"/>
            <a:ext cx="710565" cy="97353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1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0" y="1041598"/>
            <a:ext cx="4823487" cy="3174922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3. Scan Operator ID: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Hold the analyzer 3 to 12 inches away from the barcode.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and hold down the </a:t>
            </a:r>
            <a:r>
              <a:rPr lang="en-US" sz="1400" b="0" i="1" dirty="0">
                <a:solidFill>
                  <a:schemeClr val="tx1"/>
                </a:solidFill>
              </a:rPr>
              <a:t>SCAN</a:t>
            </a:r>
            <a:r>
              <a:rPr lang="en-US" sz="1400" b="0" dirty="0">
                <a:solidFill>
                  <a:schemeClr val="tx1"/>
                </a:solidFill>
              </a:rPr>
              <a:t> key.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Laser beam must cover the entire length of the barcode.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Wait for the beep or for laser beam to disappear.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Release the </a:t>
            </a:r>
            <a:r>
              <a:rPr lang="en-US" sz="1400" b="0" i="1" dirty="0">
                <a:solidFill>
                  <a:schemeClr val="tx1"/>
                </a:solidFill>
              </a:rPr>
              <a:t>SCAN</a:t>
            </a:r>
            <a:r>
              <a:rPr lang="en-US" sz="1400" b="0" dirty="0">
                <a:solidFill>
                  <a:schemeClr val="tx1"/>
                </a:solidFill>
              </a:rPr>
              <a:t> key.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Repeat if prompted.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Prepare the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A9B4DD-4A62-46A0-88DD-40120AD7520D}"/>
              </a:ext>
            </a:extLst>
          </p:cNvPr>
          <p:cNvGrpSpPr/>
          <p:nvPr/>
        </p:nvGrpSpPr>
        <p:grpSpPr>
          <a:xfrm>
            <a:off x="5349716" y="1041598"/>
            <a:ext cx="3794284" cy="3289540"/>
            <a:chOff x="5349716" y="641230"/>
            <a:chExt cx="3794284" cy="32895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692409-4831-4371-B17D-A8581389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9716" y="641230"/>
              <a:ext cx="3794284" cy="3289540"/>
            </a:xfrm>
            <a:prstGeom prst="rect">
              <a:avLst/>
            </a:prstGeom>
          </p:spPr>
        </p:pic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5D2A9127-85D5-463C-BA35-B04BF8E11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4052" y="2286000"/>
              <a:ext cx="82496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24D74B94-CD3A-46A0-BA86-3D664E6CC2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7481" y="2171700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1D9BB120-4571-4F75-97DA-E2AB27690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38962" y="2286000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B8B7C11E-752A-451B-A51A-3AD1E7E69A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9013" y="2171702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0C2E5ECD-B961-44C7-A200-FB00B4C98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12" y="3357563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3 – 9 inches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810FED7-DB71-48A5-AAF6-1FEAC45175CF}"/>
              </a:ext>
            </a:extLst>
          </p:cNvPr>
          <p:cNvSpPr txBox="1"/>
          <p:nvPr/>
        </p:nvSpPr>
        <p:spPr>
          <a:xfrm>
            <a:off x="1161380" y="3180492"/>
            <a:ext cx="3867820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DO NOT stare into the laser aperture or the laser beam or point the laser beam at others.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Class 2 laser scanners use a low power, visible light diode. As with any bright light source, such as the sun, the user should avoid staring directly into the laser beam. Momentary exposure to a Class 2 laser is not known to be harmful.</a:t>
            </a:r>
            <a:endParaRPr lang="en-US" sz="1050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0C815D6-83B6-4D09-9E3C-FDB68BF17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9" y="3188896"/>
            <a:ext cx="812842" cy="8128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C63EE1-DF46-459A-9EB0-D7ADAC02CD5E}"/>
              </a:ext>
            </a:extLst>
          </p:cNvPr>
          <p:cNvSpPr txBox="1"/>
          <p:nvPr/>
        </p:nvSpPr>
        <p:spPr>
          <a:xfrm>
            <a:off x="419100" y="4420635"/>
            <a:ext cx="4152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Quality Control, Troubleshooting Failed Electronic Simulator Test.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2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1 Analyzer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F1319-B7AB-41F1-BB52-F5A58C435DAB}"/>
              </a:ext>
            </a:extLst>
          </p:cNvPr>
          <p:cNvCxnSpPr/>
          <p:nvPr/>
        </p:nvCxnSpPr>
        <p:spPr>
          <a:xfrm>
            <a:off x="419100" y="3057525"/>
            <a:ext cx="46101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F46B601C-5DCA-4A60-B4E0-82AA316707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6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0" y="1112556"/>
            <a:ext cx="4823487" cy="3174922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3. Or, manually enter the Operator ID: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Use number keys on the keypad.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</a:t>
            </a:r>
            <a:r>
              <a:rPr lang="en-US" sz="1400" b="0" i="1" dirty="0">
                <a:solidFill>
                  <a:schemeClr val="tx1"/>
                </a:solidFill>
              </a:rPr>
              <a:t>ENT</a:t>
            </a:r>
            <a:r>
              <a:rPr lang="en-US" sz="1400" b="0" dirty="0">
                <a:solidFill>
                  <a:schemeClr val="tx1"/>
                </a:solidFill>
              </a:rPr>
              <a:t> key.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Repeat if prompted.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Prepare the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7B98BE47-C924-4F3F-B5B3-E4EACC5F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"/>
          <a:stretch>
            <a:fillRect/>
          </a:stretch>
        </p:blipFill>
        <p:spPr bwMode="auto">
          <a:xfrm>
            <a:off x="4946038" y="965093"/>
            <a:ext cx="3702662" cy="372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Icon&#10;&#10;Description automatically generated with medium confidence">
            <a:extLst>
              <a:ext uri="{FF2B5EF4-FFF2-40B4-BE49-F238E27FC236}">
                <a16:creationId xmlns:a16="http://schemas.microsoft.com/office/drawing/2014/main" id="{8DF8C0C7-0843-41BE-888A-B47DEDA29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90EB44-759C-BA60-A8AA-158BFA29F9B9}"/>
              </a:ext>
            </a:extLst>
          </p:cNvPr>
          <p:cNvSpPr txBox="1"/>
          <p:nvPr/>
        </p:nvSpPr>
        <p:spPr>
          <a:xfrm>
            <a:off x="419100" y="4420635"/>
            <a:ext cx="29546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Quality Control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6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0C60559D-D6A0-3305-9DB0-7CC98455A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18" y="1041598"/>
            <a:ext cx="3565212" cy="29126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0" y="1041598"/>
            <a:ext cx="4718685" cy="3174922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4. Scan Simulator ID: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Hold the analyzer 3 to 12 inches away from the barcode.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and hold down the </a:t>
            </a:r>
            <a:r>
              <a:rPr lang="en-US" sz="1400" b="0" i="1" dirty="0">
                <a:solidFill>
                  <a:schemeClr val="tx1"/>
                </a:solidFill>
              </a:rPr>
              <a:t>SCAN</a:t>
            </a:r>
            <a:r>
              <a:rPr lang="en-US" sz="1400" b="0" dirty="0">
                <a:solidFill>
                  <a:schemeClr val="tx1"/>
                </a:solidFill>
              </a:rPr>
              <a:t> key.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Laser beam must cover the entire length of the barcode.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Wait for the beep and the laser beam to disappear.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Release the </a:t>
            </a:r>
            <a:r>
              <a:rPr lang="en-US" sz="1400" b="0" i="1" dirty="0">
                <a:solidFill>
                  <a:schemeClr val="tx1"/>
                </a:solidFill>
              </a:rPr>
              <a:t>SCAN</a:t>
            </a:r>
            <a:r>
              <a:rPr lang="en-US" sz="1400" b="0" dirty="0">
                <a:solidFill>
                  <a:schemeClr val="tx1"/>
                </a:solidFill>
              </a:rPr>
              <a:t> key.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Repeat if prompted.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Prepare the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DE760-AC0E-4227-BD78-5CEF45938D62}"/>
              </a:ext>
            </a:extLst>
          </p:cNvPr>
          <p:cNvGrpSpPr/>
          <p:nvPr/>
        </p:nvGrpSpPr>
        <p:grpSpPr>
          <a:xfrm>
            <a:off x="6012469" y="2411221"/>
            <a:ext cx="1059657" cy="1395207"/>
            <a:chOff x="6091053" y="2594579"/>
            <a:chExt cx="1059657" cy="1395207"/>
          </a:xfrm>
        </p:grpSpPr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5D2A9127-85D5-463C-BA35-B04BF8E11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24D74B94-CD3A-46A0-BA86-3D664E6CC2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1D9BB120-4571-4F75-97DA-E2AB27690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B8B7C11E-752A-451B-A51A-3AD1E7E69A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0C2E5ECD-B961-44C7-A200-FB00B4C98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6531" y="3758954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3 – 9 inches</a:t>
              </a:r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0C815D6-83B6-4D09-9E3C-FDB68BF17D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9" y="3203184"/>
            <a:ext cx="812842" cy="81284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F1319-B7AB-41F1-BB52-F5A58C435DAB}"/>
              </a:ext>
            </a:extLst>
          </p:cNvPr>
          <p:cNvCxnSpPr/>
          <p:nvPr/>
        </p:nvCxnSpPr>
        <p:spPr>
          <a:xfrm>
            <a:off x="510540" y="3050382"/>
            <a:ext cx="46101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EE17BC-443D-44CC-9682-11E1CD023955}"/>
              </a:ext>
            </a:extLst>
          </p:cNvPr>
          <p:cNvSpPr txBox="1"/>
          <p:nvPr/>
        </p:nvSpPr>
        <p:spPr>
          <a:xfrm>
            <a:off x="1192719" y="3217472"/>
            <a:ext cx="3867820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3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DO NOT stare into the laser aperture or the laser beam or point the laser beam at others.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Class 2 laser scanners use a low power, visible light diode. As with any bright light source, such as the sun, the user should avoid staring directly into the laser beam. Momentary exposure to a Class 2 laser is not known to be harmful.</a:t>
            </a: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C41676C-BD00-4E04-7F1E-2D0DF2D17C54}"/>
              </a:ext>
            </a:extLst>
          </p:cNvPr>
          <p:cNvSpPr/>
          <p:nvPr/>
        </p:nvSpPr>
        <p:spPr>
          <a:xfrm rot="7997445">
            <a:off x="6344185" y="1761307"/>
            <a:ext cx="541654" cy="1105249"/>
          </a:xfrm>
          <a:custGeom>
            <a:avLst/>
            <a:gdLst>
              <a:gd name="connsiteX0" fmla="*/ 0 w 541654"/>
              <a:gd name="connsiteY0" fmla="*/ 1546783 h 1546783"/>
              <a:gd name="connsiteX1" fmla="*/ 270827 w 541654"/>
              <a:gd name="connsiteY1" fmla="*/ 0 h 1546783"/>
              <a:gd name="connsiteX2" fmla="*/ 541654 w 541654"/>
              <a:gd name="connsiteY2" fmla="*/ 1546783 h 1546783"/>
              <a:gd name="connsiteX3" fmla="*/ 0 w 541654"/>
              <a:gd name="connsiteY3" fmla="*/ 1546783 h 1546783"/>
              <a:gd name="connsiteX0" fmla="*/ 0 w 541654"/>
              <a:gd name="connsiteY0" fmla="*/ 1101555 h 1101555"/>
              <a:gd name="connsiteX1" fmla="*/ 287863 w 541654"/>
              <a:gd name="connsiteY1" fmla="*/ 0 h 1101555"/>
              <a:gd name="connsiteX2" fmla="*/ 541654 w 541654"/>
              <a:gd name="connsiteY2" fmla="*/ 1101555 h 1101555"/>
              <a:gd name="connsiteX3" fmla="*/ 0 w 541654"/>
              <a:gd name="connsiteY3" fmla="*/ 1101555 h 1101555"/>
              <a:gd name="connsiteX0" fmla="*/ 0 w 541654"/>
              <a:gd name="connsiteY0" fmla="*/ 914285 h 914285"/>
              <a:gd name="connsiteX1" fmla="*/ 297436 w 541654"/>
              <a:gd name="connsiteY1" fmla="*/ 0 h 914285"/>
              <a:gd name="connsiteX2" fmla="*/ 541654 w 541654"/>
              <a:gd name="connsiteY2" fmla="*/ 914285 h 914285"/>
              <a:gd name="connsiteX3" fmla="*/ 0 w 541654"/>
              <a:gd name="connsiteY3" fmla="*/ 914285 h 914285"/>
              <a:gd name="connsiteX0" fmla="*/ 0 w 541654"/>
              <a:gd name="connsiteY0" fmla="*/ 1105249 h 1105249"/>
              <a:gd name="connsiteX1" fmla="*/ 333456 w 541654"/>
              <a:gd name="connsiteY1" fmla="*/ 0 h 1105249"/>
              <a:gd name="connsiteX2" fmla="*/ 541654 w 541654"/>
              <a:gd name="connsiteY2" fmla="*/ 1105249 h 1105249"/>
              <a:gd name="connsiteX3" fmla="*/ 0 w 541654"/>
              <a:gd name="connsiteY3" fmla="*/ 1105249 h 110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4" h="1105249">
                <a:moveTo>
                  <a:pt x="0" y="1105249"/>
                </a:moveTo>
                <a:lnTo>
                  <a:pt x="333456" y="0"/>
                </a:lnTo>
                <a:lnTo>
                  <a:pt x="541654" y="1105249"/>
                </a:lnTo>
                <a:lnTo>
                  <a:pt x="0" y="110524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DFCB32-A6DE-061A-847B-9AAEB996875E}"/>
              </a:ext>
            </a:extLst>
          </p:cNvPr>
          <p:cNvSpPr txBox="1"/>
          <p:nvPr/>
        </p:nvSpPr>
        <p:spPr>
          <a:xfrm>
            <a:off x="419100" y="4420635"/>
            <a:ext cx="2954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Quality Control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3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1 Analyzer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8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3A452C-D8DC-BC26-07D3-51B71B1DC7C0}"/>
              </a:ext>
            </a:extLst>
          </p:cNvPr>
          <p:cNvGrpSpPr/>
          <p:nvPr/>
        </p:nvGrpSpPr>
        <p:grpSpPr>
          <a:xfrm>
            <a:off x="4614860" y="799042"/>
            <a:ext cx="3948112" cy="3680091"/>
            <a:chOff x="6889726" y="1192836"/>
            <a:chExt cx="4203748" cy="41709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CCC04E-075E-EF37-884A-9E070312F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1" b="96204" l="519" r="98442">
                          <a14:foregroundMark x1="15325" y1="2749" x2="81169" y2="78796"/>
                          <a14:foregroundMark x1="81169" y1="78796" x2="91948" y2="32723"/>
                          <a14:foregroundMark x1="82400" y1="1659" x2="86234" y2="1571"/>
                          <a14:foregroundMark x1="74935" y1="1832" x2="78751" y2="1744"/>
                          <a14:foregroundMark x1="86234" y1="1571" x2="87403" y2="131"/>
                          <a14:foregroundMark x1="72078" y1="2487" x2="83506" y2="9293"/>
                          <a14:foregroundMark x1="83506" y1="9293" x2="98831" y2="10602"/>
                          <a14:foregroundMark x1="3377" y1="5628" x2="91299" y2="13743"/>
                          <a14:foregroundMark x1="16883" y1="4450" x2="33896" y2="14005"/>
                          <a14:foregroundMark x1="33896" y1="14005" x2="92338" y2="77618"/>
                          <a14:foregroundMark x1="92338" y1="77618" x2="96494" y2="91230"/>
                          <a14:foregroundMark x1="96494" y1="91230" x2="24675" y2="94503"/>
                          <a14:foregroundMark x1="24675" y1="94503" x2="8961" y2="80366"/>
                          <a14:foregroundMark x1="8961" y1="80366" x2="9481" y2="32199"/>
                          <a14:foregroundMark x1="9481" y1="32199" x2="5714" y2="8901"/>
                          <a14:foregroundMark x1="11169" y1="88482" x2="68442" y2="94634"/>
                          <a14:foregroundMark x1="68442" y1="94634" x2="87922" y2="94634"/>
                          <a14:foregroundMark x1="87922" y1="94634" x2="88052" y2="94634"/>
                          <a14:foregroundMark x1="14026" y1="7199" x2="9091" y2="16754"/>
                          <a14:foregroundMark x1="69740" y1="6283" x2="70779" y2="9293"/>
                          <a14:foregroundMark x1="87532" y1="6414" x2="93247" y2="7853"/>
                          <a14:foregroundMark x1="96494" y1="38874" x2="90000" y2="49215"/>
                          <a14:foregroundMark x1="97143" y1="11911" x2="91299" y2="75916"/>
                          <a14:foregroundMark x1="91299" y1="75916" x2="95584" y2="88613"/>
                          <a14:foregroundMark x1="95584" y1="88613" x2="38701" y2="98429"/>
                          <a14:foregroundMark x1="38701" y1="98429" x2="9610" y2="94241"/>
                          <a14:foregroundMark x1="9610" y1="94241" x2="8312" y2="75654"/>
                          <a14:foregroundMark x1="8312" y1="75654" x2="2987" y2="81675"/>
                          <a14:foregroundMark x1="5584" y1="96335" x2="65714" y2="91754"/>
                          <a14:foregroundMark x1="65714" y1="91754" x2="72597" y2="92801"/>
                          <a14:foregroundMark x1="56883" y1="70550" x2="44286" y2="80759"/>
                          <a14:foregroundMark x1="52987" y1="97644" x2="12727" y2="96073"/>
                          <a14:foregroundMark x1="12727" y1="96073" x2="519" y2="93455"/>
                          <a14:backgroundMark x1="79091" y1="2749" x2="80130" y2="3403"/>
                          <a14:backgroundMark x1="79351" y1="3141" x2="81948" y2="2487"/>
                          <a14:backgroundMark x1="78701" y1="1832" x2="82338" y2="11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89726" y="1192836"/>
              <a:ext cx="4203748" cy="4170992"/>
            </a:xfrm>
            <a:prstGeom prst="rect">
              <a:avLst/>
            </a:prstGeom>
          </p:spPr>
        </p:pic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60754F79-808D-06F4-0B39-162041BE2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9800" y="3886200"/>
              <a:ext cx="990600" cy="83820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2C3A6B05-0C85-A9CD-C79F-66DDB9D2B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5107" y="4724400"/>
              <a:ext cx="685800" cy="22860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5CCF8D-346C-E41F-28D3-7283C00AD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15200" y="1981200"/>
              <a:ext cx="1576722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C3598D-7381-E2B7-9784-CA9A07EC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03560" y="1612652"/>
              <a:ext cx="944326" cy="15060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0" y="1041598"/>
            <a:ext cx="4823487" cy="3174922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5. Manually enter the Simulator ID: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Use number keys on the keypad.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</a:t>
            </a:r>
            <a:r>
              <a:rPr lang="en-US" sz="1400" b="0" i="1" dirty="0">
                <a:solidFill>
                  <a:schemeClr val="tx1"/>
                </a:solidFill>
              </a:rPr>
              <a:t>ENT</a:t>
            </a:r>
            <a:r>
              <a:rPr lang="en-US" sz="1400" b="0" dirty="0">
                <a:solidFill>
                  <a:schemeClr val="tx1"/>
                </a:solidFill>
              </a:rPr>
              <a:t> key.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Repeat if prompted.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8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Prepare the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</a:p>
        </p:txBody>
      </p:sp>
      <p:pic>
        <p:nvPicPr>
          <p:cNvPr id="30" name="Picture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230249A4-11CE-4DF3-A84F-A49EE90E8F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F85322-A66C-45E0-A4A6-ADA44A0D7980}"/>
              </a:ext>
            </a:extLst>
          </p:cNvPr>
          <p:cNvSpPr/>
          <p:nvPr/>
        </p:nvSpPr>
        <p:spPr>
          <a:xfrm>
            <a:off x="7284243" y="3114675"/>
            <a:ext cx="1085850" cy="11018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text, drive&#10;&#10;Description automatically generated">
            <a:extLst>
              <a:ext uri="{FF2B5EF4-FFF2-40B4-BE49-F238E27FC236}">
                <a16:creationId xmlns:a16="http://schemas.microsoft.com/office/drawing/2014/main" id="{B7701893-D577-D06E-5884-0B4CA5D6A7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3" y="2354285"/>
            <a:ext cx="1578702" cy="19693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7B30F1B-2A8B-A95B-4EA7-3B87E84CFC76}"/>
              </a:ext>
            </a:extLst>
          </p:cNvPr>
          <p:cNvGrpSpPr/>
          <p:nvPr/>
        </p:nvGrpSpPr>
        <p:grpSpPr>
          <a:xfrm rot="16200000">
            <a:off x="2497307" y="2904663"/>
            <a:ext cx="369332" cy="1679842"/>
            <a:chOff x="6395542" y="2708879"/>
            <a:chExt cx="369332" cy="1679842"/>
          </a:xfrm>
        </p:grpSpPr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B262FFC2-35CE-5446-85A6-BEAC9F36D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8DA017A2-F7EF-415B-23F1-9DE476E1A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65858" y="3689705"/>
              <a:ext cx="1028700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Simulator id number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53EE260-CC8C-9908-33F7-BC3811F142A0}"/>
              </a:ext>
            </a:extLst>
          </p:cNvPr>
          <p:cNvSpPr txBox="1"/>
          <p:nvPr/>
        </p:nvSpPr>
        <p:spPr>
          <a:xfrm>
            <a:off x="419100" y="4420635"/>
            <a:ext cx="29546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Quality Control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23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hite, device&#10;&#10;Description automatically generated">
            <a:extLst>
              <a:ext uri="{FF2B5EF4-FFF2-40B4-BE49-F238E27FC236}">
                <a16:creationId xmlns:a16="http://schemas.microsoft.com/office/drawing/2014/main" id="{C2BA3BDB-4B8C-7568-6337-9D00D9A14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82" y="1041598"/>
            <a:ext cx="3484218" cy="27580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41598"/>
            <a:ext cx="4610100" cy="3174922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6. Insert the external electronic simulator: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Remove the cover protecting the contact pads.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</a:t>
            </a:r>
            <a:r>
              <a:rPr lang="en-US" sz="1400" b="0" dirty="0">
                <a:solidFill>
                  <a:schemeClr val="tx1"/>
                </a:solidFill>
              </a:rPr>
              <a:t>nsert the simulator straight into the analyzer. Avoid touching the contact pads.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Perform an external simulator test</a:t>
            </a:r>
            <a:endParaRPr lang="en-US" sz="1800" i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F1319-B7AB-41F1-BB52-F5A58C435DAB}"/>
              </a:ext>
            </a:extLst>
          </p:cNvPr>
          <p:cNvCxnSpPr/>
          <p:nvPr/>
        </p:nvCxnSpPr>
        <p:spPr>
          <a:xfrm>
            <a:off x="419100" y="3057525"/>
            <a:ext cx="46101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BAFF73-2676-EA28-F524-EFE30D282375}"/>
              </a:ext>
            </a:extLst>
          </p:cNvPr>
          <p:cNvGrpSpPr/>
          <p:nvPr/>
        </p:nvGrpSpPr>
        <p:grpSpPr>
          <a:xfrm rot="16200000">
            <a:off x="5802688" y="1912968"/>
            <a:ext cx="230832" cy="1634868"/>
            <a:chOff x="6398306" y="3360021"/>
            <a:chExt cx="230832" cy="1634868"/>
          </a:xfrm>
        </p:grpSpPr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F3414171-0FD9-DDF3-ED3C-24644B888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7294" y="3923326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3DA8DAB1-2C99-5FFA-635F-0EF69FC30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999372" y="3758955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Contact pads</a:t>
              </a: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CCC03A9-4DF9-78A5-7D19-BCD49A70D8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9" y="3266477"/>
            <a:ext cx="788130" cy="812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D7115A-F77B-61A2-20BD-B4ED04F4B170}"/>
              </a:ext>
            </a:extLst>
          </p:cNvPr>
          <p:cNvSpPr txBox="1"/>
          <p:nvPr/>
        </p:nvSpPr>
        <p:spPr>
          <a:xfrm>
            <a:off x="1278970" y="3266477"/>
            <a:ext cx="375023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4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Electronic Simulator test will fail if high humidity interferes with the measurements.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Inserting the simulator at an angle may cause a Quality Check message to be displayed.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35898-A292-3E2F-DD29-20C4174DF189}"/>
              </a:ext>
            </a:extLst>
          </p:cNvPr>
          <p:cNvSpPr txBox="1"/>
          <p:nvPr/>
        </p:nvSpPr>
        <p:spPr>
          <a:xfrm>
            <a:off x="419100" y="4401323"/>
            <a:ext cx="3757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Electronic Simulator. i-STAT 1 System Manual, Quality Control.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Electronic Simulator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Quality Control.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57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PT BASIC WHITE_DEC 2020" val="HEo7nw8C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EC90C983-3E87-4402-BA1C-B15D84509C73}"/>
    </a:ext>
  </a:extLst>
</a:theme>
</file>

<file path=ppt/theme/theme2.xml><?xml version="1.0" encoding="utf-8"?>
<a:theme xmlns:a="http://schemas.openxmlformats.org/drawingml/2006/main" name="PPT_16x9_2020_ABT_Alt_Gradient_Blue-Magenta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PPT_16x9_Dec_2020_ABT_Primary_Template_Basic_Blue-Purple</Template>
  <TotalTime>43460</TotalTime>
  <Words>1285</Words>
  <Application>Microsoft Office PowerPoint</Application>
  <PresentationFormat>On-screen Show (16:9)</PresentationFormat>
  <Paragraphs>147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PPT Basic White_Dec 2020</vt:lpstr>
      <vt:lpstr>PPT_16x9_2020_ABT_Alt_Gradient_Blue-Magenta</vt:lpstr>
      <vt:lpstr>i-STAT 1 Electronic Simulator</vt:lpstr>
      <vt:lpstr>Learning Objectives</vt:lpstr>
      <vt:lpstr>Prepare the analyzer</vt:lpstr>
      <vt:lpstr>Prepare the analyzer - cont’d</vt:lpstr>
      <vt:lpstr>Prepare the analyzer - cont’d</vt:lpstr>
      <vt:lpstr>Prepare the analyzer - cont’d</vt:lpstr>
      <vt:lpstr>Prepare the analyzer - cont’d</vt:lpstr>
      <vt:lpstr>Prepare the analyzer - cont’d</vt:lpstr>
      <vt:lpstr>Perform an external simulator test</vt:lpstr>
      <vt:lpstr>Perform an external simulator test - cont’d</vt:lpstr>
      <vt:lpstr>Interpret external simulator test result</vt:lpstr>
      <vt:lpstr>Review stored simulator results</vt:lpstr>
      <vt:lpstr>Review stored simulator results - cont’d</vt:lpstr>
      <vt:lpstr>Troubleshoot simulator results </vt:lpstr>
      <vt:lpstr>Troubleshoot simulator results – cont’d</vt:lpstr>
      <vt:lpstr>Training Complete | Congratulations!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delete this slide after reading through before working on your slides</dc:title>
  <dc:creator>Jefferson, Denise</dc:creator>
  <cp:lastModifiedBy>Solanick, Sherilyn</cp:lastModifiedBy>
  <cp:revision>20</cp:revision>
  <cp:lastPrinted>2015-05-11T20:24:53Z</cp:lastPrinted>
  <dcterms:created xsi:type="dcterms:W3CDTF">2023-03-23T13:53:45Z</dcterms:created>
  <dcterms:modified xsi:type="dcterms:W3CDTF">2025-03-07T20:55:13Z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1FDA53D1-3504-4747-8C2A-7299E2B2A6E8</vt:lpwstr>
  </property>
  <property fmtid="{D5CDD505-2E9C-101B-9397-08002B2CF9AE}" pid="3" name="ArticulatePath">
    <vt:lpwstr>DRAFT-ILS template (002)</vt:lpwstr>
  </property>
  <property fmtid="{D5CDD505-2E9C-101B-9397-08002B2CF9AE}" pid="4" name="MSIP_Label_5e4b1be8-281e-475d-98b0-21c3457e5a46_Enabled">
    <vt:lpwstr>true</vt:lpwstr>
  </property>
  <property fmtid="{D5CDD505-2E9C-101B-9397-08002B2CF9AE}" pid="5" name="MSIP_Label_5e4b1be8-281e-475d-98b0-21c3457e5a46_SetDate">
    <vt:lpwstr>2025-03-07T20:54:30Z</vt:lpwstr>
  </property>
  <property fmtid="{D5CDD505-2E9C-101B-9397-08002B2CF9AE}" pid="6" name="MSIP_Label_5e4b1be8-281e-475d-98b0-21c3457e5a46_Method">
    <vt:lpwstr>Standard</vt:lpwstr>
  </property>
  <property fmtid="{D5CDD505-2E9C-101B-9397-08002B2CF9AE}" pid="7" name="MSIP_Label_5e4b1be8-281e-475d-98b0-21c3457e5a46_Name">
    <vt:lpwstr>Public</vt:lpwstr>
  </property>
  <property fmtid="{D5CDD505-2E9C-101B-9397-08002B2CF9AE}" pid="8" name="MSIP_Label_5e4b1be8-281e-475d-98b0-21c3457e5a46_SiteId">
    <vt:lpwstr>8b3dd73e-4e72-4679-b191-56da1588712b</vt:lpwstr>
  </property>
  <property fmtid="{D5CDD505-2E9C-101B-9397-08002B2CF9AE}" pid="9" name="MSIP_Label_5e4b1be8-281e-475d-98b0-21c3457e5a46_ActionId">
    <vt:lpwstr>e6b48b62-72ac-4755-8576-5301077f8c3b</vt:lpwstr>
  </property>
  <property fmtid="{D5CDD505-2E9C-101B-9397-08002B2CF9AE}" pid="10" name="MSIP_Label_5e4b1be8-281e-475d-98b0-21c3457e5a46_ContentBits">
    <vt:lpwstr>0</vt:lpwstr>
  </property>
  <property fmtid="{D5CDD505-2E9C-101B-9397-08002B2CF9AE}" pid="11" name="MSIP_Label_5e4b1be8-281e-475d-98b0-21c3457e5a46_Tag">
    <vt:lpwstr>10, 3, 0, 1</vt:lpwstr>
  </property>
</Properties>
</file>