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903" r:id="rId5"/>
  </p:sldMasterIdLst>
  <p:notesMasterIdLst>
    <p:notesMasterId r:id="rId18"/>
  </p:notesMasterIdLst>
  <p:handoutMasterIdLst>
    <p:handoutMasterId r:id="rId19"/>
  </p:handoutMasterIdLst>
  <p:sldIdLst>
    <p:sldId id="360" r:id="rId6"/>
    <p:sldId id="259" r:id="rId7"/>
    <p:sldId id="408" r:id="rId8"/>
    <p:sldId id="397" r:id="rId9"/>
    <p:sldId id="401" r:id="rId10"/>
    <p:sldId id="409" r:id="rId11"/>
    <p:sldId id="405" r:id="rId12"/>
    <p:sldId id="407" r:id="rId13"/>
    <p:sldId id="399" r:id="rId14"/>
    <p:sldId id="404" r:id="rId15"/>
    <p:sldId id="381" r:id="rId16"/>
    <p:sldId id="361" r:id="rId17"/>
  </p:sldIdLst>
  <p:sldSz cx="9144000" cy="5143500" type="screen16x9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34E3A-CA1F-434B-8527-2B3EF897B675}" v="1" dt="2023-06-26T15:14:05.054"/>
  </p1510:revLst>
</p1510:revInfo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3" autoAdjust="0"/>
    <p:restoredTop sz="91912" autoAdjust="0"/>
  </p:normalViewPr>
  <p:slideViewPr>
    <p:cSldViewPr snapToGrid="0">
      <p:cViewPr varScale="1">
        <p:scale>
          <a:sx n="134" d="100"/>
          <a:sy n="134" d="100"/>
        </p:scale>
        <p:origin x="9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77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1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19" y="4526280"/>
            <a:ext cx="7139827" cy="480060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  <a:b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8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Quality Testing | i-STAT 1 Internal Electronic Simulator | i-STAT Cartridge | NPE-4861-REV1-APOC-EN (v1.2)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DESCRIPTOR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58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4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35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7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2E3F27D6-5AB9-4FDB-A20C-E44F2284AF59}" type="datetime5">
              <a:rPr lang="en-US" sz="1000" smtClean="0"/>
              <a:t>7-Mar-25</a:t>
            </a:fld>
            <a:endParaRPr lang="en-IN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76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9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5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624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71D01-0526-4002-B34C-9D4A9C73B7A7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3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83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F63CE-B088-4A27-BB4B-4B13AAF7E195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72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94BD6-673B-41E2-94C7-6638405B680E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74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ACEC4565-E794-48DA-B884-2B66FC38042E}" type="datetime5">
              <a:rPr lang="en-US" sz="1000" smtClean="0"/>
              <a:t>7-Mar-25</a:t>
            </a:fld>
            <a:endParaRPr lang="en-IN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2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7058" y="4690736"/>
            <a:ext cx="568102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B9E77-EC4C-E37C-CC97-8EECBCF4E98C}"/>
              </a:ext>
            </a:extLst>
          </p:cNvPr>
          <p:cNvSpPr txBox="1"/>
          <p:nvPr userDrawn="1"/>
        </p:nvSpPr>
        <p:spPr>
          <a:xfrm>
            <a:off x="408840" y="4566444"/>
            <a:ext cx="766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Quality Testing | i-STAT 1 Internal Electronic Simulator | i-STAT Cartridge | NPE-4861-REV1-APOC-EN (v1.0)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62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1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02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2" y="600077"/>
            <a:ext cx="8138159" cy="36004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F1B05F3-90A1-4152-BCA8-1DCF75454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3" y="338465"/>
            <a:ext cx="5241925" cy="261610"/>
          </a:xfrm>
        </p:spPr>
        <p:txBody>
          <a:bodyPr wrap="square">
            <a:spAutoFit/>
          </a:bodyPr>
          <a:lstStyle>
            <a:lvl1pPr>
              <a:defRPr sz="1400" b="0" cap="all" spc="15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AFCB9-C05F-694F-AF31-48D81C23BC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86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8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2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8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http://www.globalpointofcare.abbott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6959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IN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58249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42050-6C23-4592-808A-FD6A67FA7325}"/>
              </a:ext>
            </a:extLst>
          </p:cNvPr>
          <p:cNvSpPr txBox="1"/>
          <p:nvPr userDrawn="1"/>
        </p:nvSpPr>
        <p:spPr>
          <a:xfrm>
            <a:off x="408840" y="4687818"/>
            <a:ext cx="7663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Any photos and images displayed are for illustrative purposes only.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Quality Testing | i-STAT 1 Internal Electronic Simulator | i-STAT Cartridge | NPE-4861-REV1-APOC-EN (v1.2)</a:t>
            </a:r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0" r:id="rId2"/>
    <p:sldLayoutId id="2147483703" r:id="rId3"/>
    <p:sldLayoutId id="2147483811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804" r:id="rId11"/>
    <p:sldLayoutId id="2147483805" r:id="rId12"/>
    <p:sldLayoutId id="2147483758" r:id="rId13"/>
    <p:sldLayoutId id="2147483798" r:id="rId14"/>
    <p:sldLayoutId id="2147483750" r:id="rId15"/>
    <p:sldLayoutId id="2147483751" r:id="rId16"/>
    <p:sldLayoutId id="2147483756" r:id="rId17"/>
    <p:sldLayoutId id="2147483669" r:id="rId18"/>
    <p:sldLayoutId id="2147483672" r:id="rId19"/>
    <p:sldLayoutId id="2147483675" r:id="rId20"/>
    <p:sldLayoutId id="2147483676" r:id="rId21"/>
    <p:sldLayoutId id="2147483799" r:id="rId22"/>
    <p:sldLayoutId id="2147483678" r:id="rId23"/>
    <p:sldLayoutId id="2147483680" r:id="rId24"/>
    <p:sldLayoutId id="2147483705" r:id="rId25"/>
    <p:sldLayoutId id="2147483800" r:id="rId26"/>
    <p:sldLayoutId id="214748380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23240"/>
            <a:ext cx="8138160" cy="3665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7280"/>
            <a:ext cx="8138160" cy="356616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E86C8D-6EF0-DF4C-AC6E-231FCE8968BE}"/>
              </a:ext>
            </a:extLst>
          </p:cNvPr>
          <p:cNvSpPr txBox="1">
            <a:spLocks/>
          </p:cNvSpPr>
          <p:nvPr/>
        </p:nvSpPr>
        <p:spPr bwMode="gray">
          <a:xfrm>
            <a:off x="502922" y="4675984"/>
            <a:ext cx="3131627" cy="365125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198503" algn="ctr"/>
                <a:tab pos="8229189" algn="r"/>
              </a:tabLst>
              <a:defRPr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726491-C1D9-E845-AF10-E7A934AA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290" y="4767264"/>
            <a:ext cx="292608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10439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4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65643" indent="-23705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tabLst/>
        <a:defRPr sz="1867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27031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7208" indent="-17144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114" userDrawn="1">
          <p15:clr>
            <a:srgbClr val="F26B43"/>
          </p15:clr>
        </p15:guide>
        <p15:guide id="4" orient="horz" pos="378" userDrawn="1">
          <p15:clr>
            <a:srgbClr val="F26B43"/>
          </p15:clr>
        </p15:guide>
        <p15:guide id="5" pos="22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Internal Electronic Simulator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 dirty="0"/>
              <a:t>Quality Testing, i-STAT 1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1EE028-C6E0-D10B-5349-27117D65EC9D}"/>
              </a:ext>
            </a:extLst>
          </p:cNvPr>
          <p:cNvGrpSpPr/>
          <p:nvPr/>
        </p:nvGrpSpPr>
        <p:grpSpPr>
          <a:xfrm>
            <a:off x="5671660" y="1858058"/>
            <a:ext cx="3657607" cy="3292758"/>
            <a:chOff x="5415630" y="914403"/>
            <a:chExt cx="3657607" cy="3292758"/>
          </a:xfrm>
        </p:grpSpPr>
        <p:pic>
          <p:nvPicPr>
            <p:cNvPr id="16" name="Picture 15" descr="A white outline of a hair clipper&#10;&#10;Description automatically generated with low confidence">
              <a:extLst>
                <a:ext uri="{FF2B5EF4-FFF2-40B4-BE49-F238E27FC236}">
                  <a16:creationId xmlns:a16="http://schemas.microsoft.com/office/drawing/2014/main" id="{682574AC-5A3C-EDB0-7230-66F896657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01" b="9975"/>
            <a:stretch/>
          </p:blipFill>
          <p:spPr>
            <a:xfrm>
              <a:off x="6550813" y="914403"/>
              <a:ext cx="2337157" cy="329275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FBF569-AE46-A482-D632-E573FD949D02}"/>
                </a:ext>
              </a:extLst>
            </p:cNvPr>
            <p:cNvSpPr/>
            <p:nvPr/>
          </p:nvSpPr>
          <p:spPr>
            <a:xfrm>
              <a:off x="6550813" y="2143353"/>
              <a:ext cx="1431133" cy="2063807"/>
            </a:xfrm>
            <a:prstGeom prst="rect">
              <a:avLst/>
            </a:prstGeom>
            <a:solidFill>
              <a:srgbClr val="00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 descr="A picture containing text, screenshot, diagram, font&#10;&#10;Description automatically generated">
              <a:extLst>
                <a:ext uri="{FF2B5EF4-FFF2-40B4-BE49-F238E27FC236}">
                  <a16:creationId xmlns:a16="http://schemas.microsoft.com/office/drawing/2014/main" id="{1557A90C-29F4-FBBA-CFCB-5009C6A9E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99"/>
            <a:stretch/>
          </p:blipFill>
          <p:spPr>
            <a:xfrm>
              <a:off x="5415630" y="1515151"/>
              <a:ext cx="3657607" cy="269200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498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41598"/>
            <a:ext cx="4761548" cy="3166071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Quality check code (QCC) #58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QCC related to an electronic or mechanical failure in the analyzer.</a:t>
            </a:r>
            <a:endParaRPr lang="en-US" sz="1400" b="0" dirty="0">
              <a:solidFill>
                <a:schemeClr val="tx1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Perform test with the external electronic simulator. 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b="0" dirty="0">
                <a:solidFill>
                  <a:schemeClr val="tx1"/>
                </a:solidFill>
              </a:rPr>
              <a:t>If PASS is displayed, continue to use the analyzer.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b="0" dirty="0">
                <a:solidFill>
                  <a:schemeClr val="tx1"/>
                </a:solidFill>
              </a:rPr>
              <a:t>If FAIL, is displayed, check the battery voltage and use another external electronic simulator to rule out a simulator problem. 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b="0" dirty="0">
                <a:solidFill>
                  <a:schemeClr val="tx1"/>
                </a:solidFill>
              </a:rPr>
              <a:t>If the code persists, contact your support representative. </a:t>
            </a:r>
          </a:p>
          <a:p>
            <a:pPr lvl="1" indent="0" defTabSz="385763">
              <a:spcBef>
                <a:spcPts val="254"/>
              </a:spcBef>
              <a:buNone/>
            </a:pPr>
            <a:endParaRPr lang="en-US" sz="1400" dirty="0"/>
          </a:p>
          <a:p>
            <a:pPr lvl="1" indent="0" defTabSz="385763">
              <a:spcBef>
                <a:spcPts val="254"/>
              </a:spcBef>
              <a:buNone/>
            </a:pPr>
            <a:r>
              <a:rPr lang="en-US" sz="1400" b="0" dirty="0">
                <a:solidFill>
                  <a:schemeClr val="tx1"/>
                </a:solidFill>
              </a:rPr>
              <a:t>Additional information on QCC’s can be found in the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i-STAT 1</a:t>
            </a:r>
            <a:r>
              <a:rPr lang="en-US" sz="1400" b="0" dirty="0">
                <a:solidFill>
                  <a:schemeClr val="tx1"/>
                </a:solidFill>
              </a:rPr>
              <a:t> System Manual.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Troubleshoot simulator results </a:t>
            </a:r>
            <a:r>
              <a:rPr lang="en-US" sz="2400" dirty="0"/>
              <a:t>– </a:t>
            </a:r>
            <a:r>
              <a:rPr lang="en-US" sz="2400" i="1" dirty="0"/>
              <a:t>cont’d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419100" y="4401323"/>
            <a:ext cx="37579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Analyzer Coded Messages.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E5A1E5-FD1E-C96A-9E79-8131FDBA3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39" y="975320"/>
            <a:ext cx="2298303" cy="3438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3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554" y="728272"/>
            <a:ext cx="8137525" cy="3905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Complete | Congratulations!</a:t>
            </a:r>
            <a:endParaRPr lang="en-US" sz="1800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0439D-BC81-4BCE-9EC1-F560D4BB5066}"/>
              </a:ext>
            </a:extLst>
          </p:cNvPr>
          <p:cNvCxnSpPr>
            <a:cxnSpLocks/>
          </p:cNvCxnSpPr>
          <p:nvPr/>
        </p:nvCxnSpPr>
        <p:spPr>
          <a:xfrm>
            <a:off x="4676775" y="1185249"/>
            <a:ext cx="0" cy="329565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7E4EF57E-DC53-4117-8128-1E307744228D}"/>
              </a:ext>
            </a:extLst>
          </p:cNvPr>
          <p:cNvSpPr txBox="1">
            <a:spLocks/>
          </p:cNvSpPr>
          <p:nvPr/>
        </p:nvSpPr>
        <p:spPr>
          <a:xfrm>
            <a:off x="502919" y="2330054"/>
            <a:ext cx="5746805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Internal Electronic Simulator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18DD961-B42C-4608-9792-EE5BF89C568F}"/>
              </a:ext>
            </a:extLst>
          </p:cNvPr>
          <p:cNvSpPr txBox="1">
            <a:spLocks/>
          </p:cNvSpPr>
          <p:nvPr/>
        </p:nvSpPr>
        <p:spPr>
          <a:xfrm>
            <a:off x="502920" y="1496096"/>
            <a:ext cx="8138159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You have just completed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Quality Testing, External Simulator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98B4268-B3F1-44EC-B89E-545774759F30}"/>
              </a:ext>
            </a:extLst>
          </p:cNvPr>
          <p:cNvSpPr txBox="1">
            <a:spLocks/>
          </p:cNvSpPr>
          <p:nvPr/>
        </p:nvSpPr>
        <p:spPr>
          <a:xfrm>
            <a:off x="439308" y="268844"/>
            <a:ext cx="5746805" cy="261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>
                <a:solidFill>
                  <a:schemeClr val="accent1"/>
                </a:solidFill>
                <a:latin typeface="+mn-lt"/>
              </a:rPr>
              <a:t>QUALITY TESTING|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-STAT 1 ELECTRONIC SIMULATOR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F75F23-60CE-9A5C-90C1-9122881B4C2D}"/>
              </a:ext>
            </a:extLst>
          </p:cNvPr>
          <p:cNvGrpSpPr/>
          <p:nvPr/>
        </p:nvGrpSpPr>
        <p:grpSpPr>
          <a:xfrm>
            <a:off x="5671660" y="1858058"/>
            <a:ext cx="3657607" cy="3292758"/>
            <a:chOff x="5415630" y="914403"/>
            <a:chExt cx="3657607" cy="3292758"/>
          </a:xfrm>
        </p:grpSpPr>
        <p:pic>
          <p:nvPicPr>
            <p:cNvPr id="4" name="Picture 3" descr="A white outline of a hair clipper&#10;&#10;Description automatically generated with low confidence">
              <a:extLst>
                <a:ext uri="{FF2B5EF4-FFF2-40B4-BE49-F238E27FC236}">
                  <a16:creationId xmlns:a16="http://schemas.microsoft.com/office/drawing/2014/main" id="{E2AE0162-B3CA-2FB3-059F-F6815C8A5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01" b="9975"/>
            <a:stretch/>
          </p:blipFill>
          <p:spPr>
            <a:xfrm>
              <a:off x="6550814" y="914403"/>
              <a:ext cx="2337156" cy="329275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413090-11AB-E552-CB97-2BE5A7A26BD1}"/>
                </a:ext>
              </a:extLst>
            </p:cNvPr>
            <p:cNvSpPr/>
            <p:nvPr/>
          </p:nvSpPr>
          <p:spPr>
            <a:xfrm>
              <a:off x="6550813" y="2143353"/>
              <a:ext cx="1431133" cy="2063807"/>
            </a:xfrm>
            <a:prstGeom prst="rect">
              <a:avLst/>
            </a:prstGeom>
            <a:solidFill>
              <a:srgbClr val="00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picture containing text, screenshot, diagram, font&#10;&#10;Description automatically generated">
              <a:extLst>
                <a:ext uri="{FF2B5EF4-FFF2-40B4-BE49-F238E27FC236}">
                  <a16:creationId xmlns:a16="http://schemas.microsoft.com/office/drawing/2014/main" id="{1C97B367-7997-CBD0-C4EC-B6C6A33FD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99"/>
            <a:stretch/>
          </p:blipFill>
          <p:spPr>
            <a:xfrm>
              <a:off x="5415630" y="1515151"/>
              <a:ext cx="3657607" cy="269200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9631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344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42AB8-3C83-494A-B877-E58A68722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41" y="285235"/>
            <a:ext cx="6889953" cy="261610"/>
          </a:xfrm>
        </p:spPr>
        <p:txBody>
          <a:bodyPr/>
          <a:lstStyle/>
          <a:p>
            <a:r>
              <a:rPr lang="en-US" cap="none" dirty="0"/>
              <a:t>QUALITY TESTING</a:t>
            </a:r>
            <a:r>
              <a:rPr lang="en-US" dirty="0"/>
              <a:t> | </a:t>
            </a:r>
            <a:r>
              <a:rPr lang="en-US" cap="none" dirty="0"/>
              <a:t>INTERNAL </a:t>
            </a:r>
            <a:r>
              <a:rPr lang="en-US" dirty="0"/>
              <a:t>ELECTRONIC SIMULATOR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D263F-1A12-455F-90C9-850801530D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42" y="2318561"/>
            <a:ext cx="5919880" cy="1498567"/>
          </a:xfrm>
        </p:spPr>
        <p:txBody>
          <a:bodyPr/>
          <a:lstStyle/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Internal simulator testing process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Interpret internal simulator results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Review stored simulator results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Troubleshoot simulator results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8F3517-44E2-4233-B114-C13D44298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300" y="1512044"/>
            <a:ext cx="3935451" cy="603754"/>
          </a:xfrm>
        </p:spPr>
        <p:txBody>
          <a:bodyPr/>
          <a:lstStyle/>
          <a:p>
            <a:r>
              <a:rPr lang="en-US" dirty="0"/>
              <a:t>Understand the following: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136DD46-C3C8-4B36-AD55-D168BDA47B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167058" y="4767263"/>
            <a:ext cx="568102" cy="274637"/>
          </a:xfrm>
        </p:spPr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00D3-65C9-485A-AE39-9B6BD672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1910"/>
            <a:ext cx="8138160" cy="390526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5778F-09FE-4262-9558-E4D1DA3CE59B}"/>
              </a:ext>
            </a:extLst>
          </p:cNvPr>
          <p:cNvCxnSpPr>
            <a:cxnSpLocks/>
          </p:cNvCxnSpPr>
          <p:nvPr/>
        </p:nvCxnSpPr>
        <p:spPr>
          <a:xfrm>
            <a:off x="495300" y="266824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16FB086B-D873-4025-BDF4-2E46277A0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9E7BDE-E749-1472-403C-36DE8A505698}"/>
              </a:ext>
            </a:extLst>
          </p:cNvPr>
          <p:cNvCxnSpPr>
            <a:cxnSpLocks/>
          </p:cNvCxnSpPr>
          <p:nvPr/>
        </p:nvCxnSpPr>
        <p:spPr>
          <a:xfrm>
            <a:off x="495300" y="3192124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666FB4-4A8F-7487-E13E-97DD2BEB3FFC}"/>
              </a:ext>
            </a:extLst>
          </p:cNvPr>
          <p:cNvCxnSpPr>
            <a:cxnSpLocks/>
          </p:cNvCxnSpPr>
          <p:nvPr/>
        </p:nvCxnSpPr>
        <p:spPr>
          <a:xfrm>
            <a:off x="495300" y="3680280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74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0" y="1041598"/>
            <a:ext cx="4823487" cy="1607259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The internal electronic simulator test: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is performed automatically when a cartridge is inserted before the sample is tested</a:t>
            </a:r>
            <a:r>
              <a:rPr lang="en-US" sz="1400" i="1" dirty="0"/>
              <a:t>.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b="0" dirty="0">
                <a:solidFill>
                  <a:schemeClr val="tx1"/>
                </a:solidFill>
              </a:rPr>
              <a:t>The connector pins inside the analyzer, contact the biosensor chips in the cartridge.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default setting is to run every 24 hours of testing.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Internal simulator testing process</a:t>
            </a:r>
            <a:endParaRPr lang="en-US" sz="24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C63EE1-DF46-459A-9EB0-D7ADAC02CD5E}"/>
              </a:ext>
            </a:extLst>
          </p:cNvPr>
          <p:cNvSpPr txBox="1"/>
          <p:nvPr/>
        </p:nvSpPr>
        <p:spPr>
          <a:xfrm>
            <a:off x="419100" y="4420635"/>
            <a:ext cx="2954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514350"/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F46B601C-5DCA-4A60-B4E0-82AA31670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2" name="Picture 1" descr="Icon&#10;&#10;Description automatically generated with low confidence">
            <a:extLst>
              <a:ext uri="{FF2B5EF4-FFF2-40B4-BE49-F238E27FC236}">
                <a16:creationId xmlns:a16="http://schemas.microsoft.com/office/drawing/2014/main" id="{137B4C40-0C9C-722E-006B-0E6B8DBA9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15009" r="29155" b="11051"/>
          <a:stretch/>
        </p:blipFill>
        <p:spPr>
          <a:xfrm>
            <a:off x="6876005" y="917552"/>
            <a:ext cx="1291053" cy="37802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0871DB-E98E-36A1-A9DB-9FC5ACE6E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3975" y="3397359"/>
            <a:ext cx="863513" cy="1263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1D1CF-7376-CB3A-0908-DCB7AC3FA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1783" y="3535308"/>
            <a:ext cx="797243" cy="1030278"/>
          </a:xfrm>
          <a:prstGeom prst="rect">
            <a:avLst/>
          </a:prstGeom>
        </p:spPr>
      </p:pic>
      <p:pic>
        <p:nvPicPr>
          <p:cNvPr id="15" name="Picture 14" descr="A picture containing plastic&#10;&#10;Description automatically generated">
            <a:extLst>
              <a:ext uri="{FF2B5EF4-FFF2-40B4-BE49-F238E27FC236}">
                <a16:creationId xmlns:a16="http://schemas.microsoft.com/office/drawing/2014/main" id="{65C01535-C098-759A-CB05-A3D050339C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34" y="3403983"/>
            <a:ext cx="863513" cy="1246649"/>
          </a:xfrm>
          <a:prstGeom prst="rect">
            <a:avLst/>
          </a:prstGeom>
        </p:spPr>
      </p:pic>
      <p:pic>
        <p:nvPicPr>
          <p:cNvPr id="17" name="Picture 16" descr="A picture containing bathroom, razor, tool&#10;&#10;Description automatically generated">
            <a:extLst>
              <a:ext uri="{FF2B5EF4-FFF2-40B4-BE49-F238E27FC236}">
                <a16:creationId xmlns:a16="http://schemas.microsoft.com/office/drawing/2014/main" id="{5B1255EA-C54F-88D4-8038-8F45EBDBE8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27" y="3134572"/>
            <a:ext cx="814656" cy="1523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6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41598"/>
            <a:ext cx="4610100" cy="1804217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Time to results: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During sample testing with an </a:t>
            </a:r>
            <a:r>
              <a:rPr lang="en-US" sz="1400" b="0" i="1" dirty="0">
                <a:solidFill>
                  <a:schemeClr val="tx1"/>
                </a:solidFill>
              </a:rPr>
              <a:t>i-STAT</a:t>
            </a:r>
            <a:r>
              <a:rPr lang="en-US" sz="1400" b="0" dirty="0">
                <a:solidFill>
                  <a:schemeClr val="tx1"/>
                </a:solidFill>
              </a:rPr>
              <a:t> cartridge, the internal simulator test adds 20 seconds to the test cycle.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Internal simulator testing process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0C815D6-83B6-4D09-9E3C-FDB68BF17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266477"/>
            <a:ext cx="788130" cy="81284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F1319-B7AB-41F1-BB52-F5A58C435DAB}"/>
              </a:ext>
            </a:extLst>
          </p:cNvPr>
          <p:cNvCxnSpPr/>
          <p:nvPr/>
        </p:nvCxnSpPr>
        <p:spPr>
          <a:xfrm>
            <a:off x="419100" y="3057525"/>
            <a:ext cx="46101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EE17BC-443D-44CC-9682-11E1CD023955}"/>
              </a:ext>
            </a:extLst>
          </p:cNvPr>
          <p:cNvSpPr txBox="1"/>
          <p:nvPr/>
        </p:nvSpPr>
        <p:spPr>
          <a:xfrm>
            <a:off x="1278970" y="3266477"/>
            <a:ext cx="3750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Electronic Simulator test will fail if high humidity interferes with the measurements.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419100" y="4401323"/>
            <a:ext cx="495118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REOURCES AND REFERENCE: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Electronic Simulator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Quality Control.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7BE8F0-1619-8445-3F86-F39D1C7AD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691" y="1188332"/>
            <a:ext cx="2188367" cy="3311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1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22F39-5F7A-EF2C-3C77-83F3583FB191}"/>
              </a:ext>
            </a:extLst>
          </p:cNvPr>
          <p:cNvSpPr txBox="1">
            <a:spLocks/>
          </p:cNvSpPr>
          <p:nvPr/>
        </p:nvSpPr>
        <p:spPr>
          <a:xfrm>
            <a:off x="484605" y="937375"/>
            <a:ext cx="4704252" cy="12343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If  the internal simulator passes, cartridge test results are displayed.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Review test results.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Remove the cartridge and continue using the analyzer.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Interpret internal simulator results</a:t>
            </a: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440F30-BE5E-E9BF-B784-B95B02586842}"/>
              </a:ext>
            </a:extLst>
          </p:cNvPr>
          <p:cNvSpPr txBox="1"/>
          <p:nvPr/>
        </p:nvSpPr>
        <p:spPr>
          <a:xfrm>
            <a:off x="419100" y="4401323"/>
            <a:ext cx="37579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01_04_310_1_zoom">
            <a:extLst>
              <a:ext uri="{FF2B5EF4-FFF2-40B4-BE49-F238E27FC236}">
                <a16:creationId xmlns:a16="http://schemas.microsoft.com/office/drawing/2014/main" id="{E03A7A87-89C9-4C4D-A6BD-EE845D0E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23" y="1073203"/>
            <a:ext cx="21939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02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22F39-5F7A-EF2C-3C77-83F3583FB191}"/>
              </a:ext>
            </a:extLst>
          </p:cNvPr>
          <p:cNvSpPr txBox="1">
            <a:spLocks/>
          </p:cNvSpPr>
          <p:nvPr/>
        </p:nvSpPr>
        <p:spPr>
          <a:xfrm>
            <a:off x="484604" y="937375"/>
            <a:ext cx="4542287" cy="323974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If the internal simulator fails, and lockout is enabled, FAIL is displayed.</a:t>
            </a:r>
            <a:endParaRPr lang="en-US" sz="1400" dirty="0"/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If another analyzer is immediately available, rerun the patient test using the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i-STAT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 cartridge that has been filled with the patient sample.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Georgia"/>
              </a:rPr>
              <a:t>If not, v</a:t>
            </a:r>
            <a:r>
              <a:rPr lang="en-US" sz="1400" dirty="0"/>
              <a:t>erify the analyzer using an external Electronic Simulator and fill a new </a:t>
            </a:r>
            <a:r>
              <a:rPr lang="en-US" sz="1400" i="1" dirty="0"/>
              <a:t>i-STAT </a:t>
            </a:r>
            <a:r>
              <a:rPr lang="en-US" sz="1400" dirty="0"/>
              <a:t>cartridge to perform the patient test.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Interpret internal simulator results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BF85AC-935D-5C23-2615-752C83C49BFB}"/>
              </a:ext>
            </a:extLst>
          </p:cNvPr>
          <p:cNvSpPr txBox="1">
            <a:spLocks/>
          </p:cNvSpPr>
          <p:nvPr/>
        </p:nvSpPr>
        <p:spPr>
          <a:xfrm>
            <a:off x="4885155" y="975128"/>
            <a:ext cx="3769245" cy="167520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763">
              <a:spcBef>
                <a:spcPts val="254"/>
              </a:spcBef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40F30-BE5E-E9BF-B784-B95B02586842}"/>
              </a:ext>
            </a:extLst>
          </p:cNvPr>
          <p:cNvSpPr txBox="1"/>
          <p:nvPr/>
        </p:nvSpPr>
        <p:spPr>
          <a:xfrm>
            <a:off x="419100" y="4401323"/>
            <a:ext cx="37579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 AND REFERENCE: 2.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Quality Control.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22581A1-ED0F-0804-4034-2ADB8D13B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266477"/>
            <a:ext cx="788130" cy="81284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15A06C-8E49-FC4F-D3EE-91981E43D496}"/>
              </a:ext>
            </a:extLst>
          </p:cNvPr>
          <p:cNvCxnSpPr/>
          <p:nvPr/>
        </p:nvCxnSpPr>
        <p:spPr>
          <a:xfrm>
            <a:off x="419100" y="3057525"/>
            <a:ext cx="46101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F8568B-13C5-0EF0-D42D-08BCDBF5D9BC}"/>
              </a:ext>
            </a:extLst>
          </p:cNvPr>
          <p:cNvSpPr txBox="1"/>
          <p:nvPr/>
        </p:nvSpPr>
        <p:spPr>
          <a:xfrm>
            <a:off x="1272734" y="3156952"/>
            <a:ext cx="375023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DO NOT run the cartridge if there is more than a three-minute delay from the time it is filled.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test can fail if the contact pads have been contaminated in some way.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1AD430-33C9-9B9B-8B8F-C9B9983C0127}"/>
              </a:ext>
            </a:extLst>
          </p:cNvPr>
          <p:cNvGrpSpPr/>
          <p:nvPr/>
        </p:nvGrpSpPr>
        <p:grpSpPr>
          <a:xfrm>
            <a:off x="5895108" y="1122028"/>
            <a:ext cx="2136140" cy="3236186"/>
            <a:chOff x="5771511" y="1122028"/>
            <a:chExt cx="2136140" cy="3236186"/>
          </a:xfrm>
        </p:grpSpPr>
        <p:pic>
          <p:nvPicPr>
            <p:cNvPr id="18" name="Picture 5" descr="01_04_030_1_zoom">
              <a:extLst>
                <a:ext uri="{FF2B5EF4-FFF2-40B4-BE49-F238E27FC236}">
                  <a16:creationId xmlns:a16="http://schemas.microsoft.com/office/drawing/2014/main" id="{DB0DA507-B61C-2AB8-A7D3-162C6DC89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511" y="1122028"/>
              <a:ext cx="2136140" cy="3236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E9B698-4E08-D000-B522-3381D8C14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17120" y="1751100"/>
              <a:ext cx="1244922" cy="19780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5C83528D-F771-636F-7E7C-D9218B31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7471" y="1824516"/>
              <a:ext cx="1147199" cy="168122"/>
            </a:xfrm>
            <a:prstGeom prst="rect">
              <a:avLst/>
            </a:prstGeom>
            <a:solidFill>
              <a:srgbClr val="FFFF99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A994D4C-E29B-C88D-222D-C118F1621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275" y="2453268"/>
              <a:ext cx="1147199" cy="234816"/>
            </a:xfrm>
            <a:prstGeom prst="rect">
              <a:avLst/>
            </a:prstGeom>
            <a:solidFill>
              <a:srgbClr val="FFFF99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80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01_04_030_1">
            <a:extLst>
              <a:ext uri="{FF2B5EF4-FFF2-40B4-BE49-F238E27FC236}">
                <a16:creationId xmlns:a16="http://schemas.microsoft.com/office/drawing/2014/main" id="{EC638B45-72A8-3B2E-AB5C-F622507C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7459065" y="3141363"/>
            <a:ext cx="1209572" cy="14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C79BFEF-4F70-50BE-5928-9467687C69AB}"/>
              </a:ext>
            </a:extLst>
          </p:cNvPr>
          <p:cNvGrpSpPr>
            <a:grpSpLocks noChangeAspect="1"/>
          </p:cNvGrpSpPr>
          <p:nvPr/>
        </p:nvGrpSpPr>
        <p:grpSpPr>
          <a:xfrm>
            <a:off x="3306533" y="2885085"/>
            <a:ext cx="1247153" cy="1889399"/>
            <a:chOff x="6767060" y="3311435"/>
            <a:chExt cx="1675004" cy="2537581"/>
          </a:xfrm>
        </p:grpSpPr>
        <p:pic>
          <p:nvPicPr>
            <p:cNvPr id="17" name="Picture 5" descr="01_04_030_1_zoom">
              <a:extLst>
                <a:ext uri="{FF2B5EF4-FFF2-40B4-BE49-F238E27FC236}">
                  <a16:creationId xmlns:a16="http://schemas.microsoft.com/office/drawing/2014/main" id="{A3416DB1-A316-0771-59E5-730B6194A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060" y="3311435"/>
              <a:ext cx="1675004" cy="253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E4B68E-8944-ADB8-47EC-B9358CA29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6718" y="3807114"/>
              <a:ext cx="939480" cy="1506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179" y="1073774"/>
            <a:ext cx="3032542" cy="1511333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1. Turn on the analyzer: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the power key, </a:t>
            </a:r>
            <a:r>
              <a:rPr lang="en-US" sz="1400" b="0" i="1" dirty="0">
                <a:solidFill>
                  <a:schemeClr val="tx1"/>
                </a:solidFill>
              </a:rPr>
              <a:t>Test Menu </a:t>
            </a:r>
            <a:r>
              <a:rPr lang="en-US" sz="1400" b="0" dirty="0">
                <a:solidFill>
                  <a:schemeClr val="tx1"/>
                </a:solidFill>
              </a:rPr>
              <a:t>will be displayed.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the </a:t>
            </a:r>
            <a:r>
              <a:rPr lang="en-US" sz="1400" b="0" i="1" dirty="0">
                <a:solidFill>
                  <a:schemeClr val="tx1"/>
                </a:solidFill>
              </a:rPr>
              <a:t>MENU</a:t>
            </a:r>
            <a:r>
              <a:rPr lang="en-US" sz="1400" b="0" dirty="0">
                <a:solidFill>
                  <a:schemeClr val="tx1"/>
                </a:solidFill>
              </a:rPr>
              <a:t> key for </a:t>
            </a:r>
            <a:r>
              <a:rPr lang="en-US" sz="1400" b="0" i="1" dirty="0">
                <a:solidFill>
                  <a:schemeClr val="tx1"/>
                </a:solidFill>
              </a:rPr>
              <a:t>Administration Menu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rgbClr val="470A6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</a:t>
            </a:r>
            <a:fld id="{7B2119CD-3B2D-4CEB-B404-D2E3F8CD6D69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Review stored simulator results</a:t>
            </a:r>
            <a:endParaRPr lang="en-US" sz="2400" dirty="0"/>
          </a:p>
        </p:txBody>
      </p:sp>
      <p:pic>
        <p:nvPicPr>
          <p:cNvPr id="29" name="Picture 7" descr="01_04_030_1">
            <a:extLst>
              <a:ext uri="{FF2B5EF4-FFF2-40B4-BE49-F238E27FC236}">
                <a16:creationId xmlns:a16="http://schemas.microsoft.com/office/drawing/2014/main" id="{35BBAA74-1452-4789-9F6A-E2632D39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3290367" y="1102696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8">
            <a:extLst>
              <a:ext uri="{FF2B5EF4-FFF2-40B4-BE49-F238E27FC236}">
                <a16:creationId xmlns:a16="http://schemas.microsoft.com/office/drawing/2014/main" id="{18714BF6-B5E9-4A26-BC5A-7BF1BE1E3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982" y="2178182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5" descr="01_04_030_1_zoom">
            <a:extLst>
              <a:ext uri="{FF2B5EF4-FFF2-40B4-BE49-F238E27FC236}">
                <a16:creationId xmlns:a16="http://schemas.microsoft.com/office/drawing/2014/main" id="{CDBDA010-329C-4BDC-9D06-C37597BE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57" y="999995"/>
            <a:ext cx="1100359" cy="16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01_04_030_2_zoom">
            <a:extLst>
              <a:ext uri="{FF2B5EF4-FFF2-40B4-BE49-F238E27FC236}">
                <a16:creationId xmlns:a16="http://schemas.microsoft.com/office/drawing/2014/main" id="{629AF1E9-33B6-4939-9530-9164ED9C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7" y="981400"/>
            <a:ext cx="1127408" cy="17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01_04_030_3_zoom">
            <a:extLst>
              <a:ext uri="{FF2B5EF4-FFF2-40B4-BE49-F238E27FC236}">
                <a16:creationId xmlns:a16="http://schemas.microsoft.com/office/drawing/2014/main" id="{2401F451-9182-4AF4-A654-2A17A343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61" y="928086"/>
            <a:ext cx="1184765" cy="1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9">
            <a:extLst>
              <a:ext uri="{FF2B5EF4-FFF2-40B4-BE49-F238E27FC236}">
                <a16:creationId xmlns:a16="http://schemas.microsoft.com/office/drawing/2014/main" id="{20E72A7E-2270-434C-8776-3D3E124E84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50309" y="3596868"/>
            <a:ext cx="710565" cy="97353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7" descr="01_04_030_1">
            <a:extLst>
              <a:ext uri="{FF2B5EF4-FFF2-40B4-BE49-F238E27FC236}">
                <a16:creationId xmlns:a16="http://schemas.microsoft.com/office/drawing/2014/main" id="{0A4129EA-5455-44B4-ABD8-B6AA9829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4678626" y="3121368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8">
            <a:extLst>
              <a:ext uri="{FF2B5EF4-FFF2-40B4-BE49-F238E27FC236}">
                <a16:creationId xmlns:a16="http://schemas.microsoft.com/office/drawing/2014/main" id="{E93867A2-462A-4E24-B16A-EB358D340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267" y="3537053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EF2A1FB-7C4E-4AEC-B880-5CB6D7CC5F09}"/>
              </a:ext>
            </a:extLst>
          </p:cNvPr>
          <p:cNvSpPr/>
          <p:nvPr/>
        </p:nvSpPr>
        <p:spPr>
          <a:xfrm rot="5400000">
            <a:off x="4562166" y="1682036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839B081-7808-4B3C-879A-6A35FDD16F51}"/>
              </a:ext>
            </a:extLst>
          </p:cNvPr>
          <p:cNvSpPr/>
          <p:nvPr/>
        </p:nvSpPr>
        <p:spPr>
          <a:xfrm rot="5400000">
            <a:off x="6004771" y="1656423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C5239AB-A30B-45E1-9507-29E171D45CBA}"/>
              </a:ext>
            </a:extLst>
          </p:cNvPr>
          <p:cNvSpPr/>
          <p:nvPr/>
        </p:nvSpPr>
        <p:spPr>
          <a:xfrm rot="5400000">
            <a:off x="4562132" y="347557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A68F55B-A537-4436-800C-5B7981A26080}"/>
              </a:ext>
            </a:extLst>
          </p:cNvPr>
          <p:cNvSpPr/>
          <p:nvPr/>
        </p:nvSpPr>
        <p:spPr>
          <a:xfrm rot="5400000">
            <a:off x="7442144" y="1682036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135569F-CD79-C015-95AA-2DC1C77C8E11}"/>
              </a:ext>
            </a:extLst>
          </p:cNvPr>
          <p:cNvSpPr/>
          <p:nvPr/>
        </p:nvSpPr>
        <p:spPr>
          <a:xfrm rot="5400000">
            <a:off x="5999702" y="347557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EA64DE-1FF1-6880-0F34-B7081D039B81}"/>
              </a:ext>
            </a:extLst>
          </p:cNvPr>
          <p:cNvSpPr txBox="1">
            <a:spLocks/>
          </p:cNvSpPr>
          <p:nvPr/>
        </p:nvSpPr>
        <p:spPr>
          <a:xfrm>
            <a:off x="430179" y="2883311"/>
            <a:ext cx="3032542" cy="161670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2. Select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Data Review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option:</a:t>
            </a:r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Select option </a:t>
            </a:r>
            <a:r>
              <a:rPr lang="en-US" sz="1400" i="1" dirty="0">
                <a:solidFill>
                  <a:srgbClr val="000000"/>
                </a:solidFill>
                <a:latin typeface="Georgia"/>
              </a:rPr>
              <a:t>2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- Data Review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by selecting ‘</a:t>
            </a:r>
            <a:r>
              <a:rPr lang="en-US" sz="1400" b="1" dirty="0">
                <a:solidFill>
                  <a:srgbClr val="000000"/>
                </a:solidFill>
                <a:latin typeface="Georgia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’ on the keypad of the analyzer.</a:t>
            </a:r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Select option 5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- Simulator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by selecting ‘</a:t>
            </a:r>
            <a:r>
              <a:rPr lang="en-US" sz="1400" b="1" dirty="0">
                <a:solidFill>
                  <a:srgbClr val="000000"/>
                </a:solidFill>
                <a:latin typeface="Georgia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’ on the keypad of analyzer.</a:t>
            </a:r>
          </a:p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70A68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AF880C3-DEB7-B65D-1726-11057450C3F8}"/>
              </a:ext>
            </a:extLst>
          </p:cNvPr>
          <p:cNvSpPr/>
          <p:nvPr/>
        </p:nvSpPr>
        <p:spPr>
          <a:xfrm rot="5400000">
            <a:off x="7441492" y="347902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3A4361A6-1FC4-77E2-4836-55633EA1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089" y="3729686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DCCE19-B163-6D4E-7312-75F5F3AAED64}"/>
              </a:ext>
            </a:extLst>
          </p:cNvPr>
          <p:cNvSpPr txBox="1"/>
          <p:nvPr/>
        </p:nvSpPr>
        <p:spPr>
          <a:xfrm>
            <a:off x="428383" y="4507335"/>
            <a:ext cx="29546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Analyzer.</a:t>
            </a: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00E3D-CD7B-9932-3D66-831DDA282377}"/>
              </a:ext>
            </a:extLst>
          </p:cNvPr>
          <p:cNvCxnSpPr/>
          <p:nvPr/>
        </p:nvCxnSpPr>
        <p:spPr>
          <a:xfrm>
            <a:off x="484606" y="2800353"/>
            <a:ext cx="829602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DEE3D6-3F23-89A9-2946-6722BFFD1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031" y="2909613"/>
            <a:ext cx="1186359" cy="1796407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5DADFE09-F47C-FF0A-6427-CADFDCC00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2888" y="3818094"/>
            <a:ext cx="710565" cy="97353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8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179" y="1073774"/>
            <a:ext cx="3032542" cy="1511333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3. Select result to review: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Most recent result is first. To go to the next record, press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‘</a:t>
            </a:r>
            <a:r>
              <a:rPr lang="en-US" sz="1400" b="1" dirty="0">
                <a:solidFill>
                  <a:srgbClr val="000000"/>
                </a:solidFill>
                <a:latin typeface="Georgia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’ on the keypad of the analyzer.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To return to the previous record, </a:t>
            </a:r>
            <a:r>
              <a:rPr lang="en-US" sz="1400" b="0" dirty="0">
                <a:solidFill>
                  <a:schemeClr val="tx1"/>
                </a:solidFill>
              </a:rPr>
              <a:t>press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‘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’ on the keypad of the analyzer.</a:t>
            </a:r>
            <a:r>
              <a:rPr lang="en-US" sz="1400" dirty="0"/>
              <a:t>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</a:t>
            </a:r>
            <a:fld id="{7B2119CD-3B2D-4CEB-B404-D2E3F8CD6D69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Review stored simulator results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2400" dirty="0"/>
          </a:p>
        </p:txBody>
      </p:sp>
      <p:pic>
        <p:nvPicPr>
          <p:cNvPr id="29" name="Picture 7" descr="01_04_030_1">
            <a:extLst>
              <a:ext uri="{FF2B5EF4-FFF2-40B4-BE49-F238E27FC236}">
                <a16:creationId xmlns:a16="http://schemas.microsoft.com/office/drawing/2014/main" id="{35BBAA74-1452-4789-9F6A-E2632D39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4665861" y="1175092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8">
            <a:extLst>
              <a:ext uri="{FF2B5EF4-FFF2-40B4-BE49-F238E27FC236}">
                <a16:creationId xmlns:a16="http://schemas.microsoft.com/office/drawing/2014/main" id="{18714BF6-B5E9-4A26-BC5A-7BF1BE1E3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924" y="1591036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EF2A1FB-7C4E-4AEC-B880-5CB6D7CC5F09}"/>
              </a:ext>
            </a:extLst>
          </p:cNvPr>
          <p:cNvSpPr/>
          <p:nvPr/>
        </p:nvSpPr>
        <p:spPr>
          <a:xfrm rot="5400000">
            <a:off x="4562166" y="1682036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839B081-7808-4B3C-879A-6A35FDD16F51}"/>
              </a:ext>
            </a:extLst>
          </p:cNvPr>
          <p:cNvSpPr/>
          <p:nvPr/>
        </p:nvSpPr>
        <p:spPr>
          <a:xfrm rot="5400000">
            <a:off x="6004771" y="1656423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5" name="AutoShape 11">
            <a:extLst>
              <a:ext uri="{FF2B5EF4-FFF2-40B4-BE49-F238E27FC236}">
                <a16:creationId xmlns:a16="http://schemas.microsoft.com/office/drawing/2014/main" id="{CAB2CA4E-140C-6056-A1EE-810F67E4AD9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0039944" y="4218448"/>
            <a:ext cx="353079" cy="288886"/>
          </a:xfrm>
          <a:prstGeom prst="leftArrow">
            <a:avLst>
              <a:gd name="adj1" fmla="val 50000"/>
              <a:gd name="adj2" fmla="val 30556"/>
            </a:avLst>
          </a:prstGeom>
          <a:solidFill>
            <a:schemeClr val="tx2">
              <a:lumMod val="60000"/>
              <a:lumOff val="40000"/>
              <a:alpha val="67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DCCE19-B163-6D4E-7312-75F5F3AAED64}"/>
              </a:ext>
            </a:extLst>
          </p:cNvPr>
          <p:cNvSpPr txBox="1"/>
          <p:nvPr/>
        </p:nvSpPr>
        <p:spPr>
          <a:xfrm>
            <a:off x="428383" y="4507335"/>
            <a:ext cx="29546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</a:t>
            </a: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262CC-9517-0E50-91E7-80B6BDB48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533" y="931891"/>
            <a:ext cx="1234188" cy="1844963"/>
          </a:xfrm>
          <a:prstGeom prst="rect">
            <a:avLst/>
          </a:prstGeom>
        </p:spPr>
      </p:pic>
      <p:pic>
        <p:nvPicPr>
          <p:cNvPr id="31" name="Picture 4" descr="01_04_030_3_zoom">
            <a:extLst>
              <a:ext uri="{FF2B5EF4-FFF2-40B4-BE49-F238E27FC236}">
                <a16:creationId xmlns:a16="http://schemas.microsoft.com/office/drawing/2014/main" id="{7FC8FCD9-CC67-B77B-8B1E-59E6992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33" y="2931011"/>
            <a:ext cx="1184765" cy="1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9">
            <a:extLst>
              <a:ext uri="{FF2B5EF4-FFF2-40B4-BE49-F238E27FC236}">
                <a16:creationId xmlns:a16="http://schemas.microsoft.com/office/drawing/2014/main" id="{B31B34C4-CA3E-CD3C-55A0-8AA72BE239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1966" y="3453614"/>
            <a:ext cx="710565" cy="97353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Slide Number Placeholder 6">
            <a:extLst>
              <a:ext uri="{FF2B5EF4-FFF2-40B4-BE49-F238E27FC236}">
                <a16:creationId xmlns:a16="http://schemas.microsoft.com/office/drawing/2014/main" id="{62EB7EFF-CD22-1D74-2C28-CB3C74227473}"/>
              </a:ext>
            </a:extLst>
          </p:cNvPr>
          <p:cNvSpPr txBox="1">
            <a:spLocks/>
          </p:cNvSpPr>
          <p:nvPr/>
        </p:nvSpPr>
        <p:spPr>
          <a:xfrm>
            <a:off x="8212524" y="4358214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>
                <a:solidFill>
                  <a:srgbClr val="000000"/>
                </a:solidFill>
                <a:latin typeface="Calibri"/>
              </a:rPr>
              <a:t>|    </a:t>
            </a:r>
            <a:fld id="{7B2119CD-3B2D-4CEB-B404-D2E3F8CD6D69}" type="slidenum">
              <a:rPr lang="en-IN" smtClean="0">
                <a:solidFill>
                  <a:srgbClr val="000000"/>
                </a:solidFill>
                <a:latin typeface="Calibri"/>
              </a:rPr>
              <a:pPr>
                <a:defRPr/>
              </a:pPr>
              <a:t>8</a:t>
            </a:fld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Picture 7" descr="01_04_030_1">
            <a:extLst>
              <a:ext uri="{FF2B5EF4-FFF2-40B4-BE49-F238E27FC236}">
                <a16:creationId xmlns:a16="http://schemas.microsoft.com/office/drawing/2014/main" id="{F8D68353-65CE-48EB-9533-8EEA2668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3327721" y="3146898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8">
            <a:extLst>
              <a:ext uri="{FF2B5EF4-FFF2-40B4-BE49-F238E27FC236}">
                <a16:creationId xmlns:a16="http://schemas.microsoft.com/office/drawing/2014/main" id="{87D46121-EE1D-31F9-2E65-14B310F78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088" y="4218448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A916F0C-B74D-9F51-F80A-C9AEB8E7A868}"/>
              </a:ext>
            </a:extLst>
          </p:cNvPr>
          <p:cNvSpPr/>
          <p:nvPr/>
        </p:nvSpPr>
        <p:spPr>
          <a:xfrm rot="5400000">
            <a:off x="4562132" y="3475570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34B6F731-D2F4-C44F-596F-AEBB6F111FF8}"/>
              </a:ext>
            </a:extLst>
          </p:cNvPr>
          <p:cNvSpPr txBox="1">
            <a:spLocks/>
          </p:cNvSpPr>
          <p:nvPr/>
        </p:nvSpPr>
        <p:spPr>
          <a:xfrm>
            <a:off x="430179" y="2883311"/>
            <a:ext cx="3032542" cy="161670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srgbClr val="009CDE"/>
                </a:solidFill>
                <a:latin typeface="Georgia"/>
              </a:rPr>
              <a:t>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. Return to the Test </a:t>
            </a:r>
            <a:r>
              <a:rPr lang="en-US" sz="1400" b="1" dirty="0">
                <a:solidFill>
                  <a:srgbClr val="009CDE"/>
                </a:solidFill>
                <a:latin typeface="Georgia"/>
              </a:rPr>
              <a:t>M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enu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Press the </a:t>
            </a:r>
            <a:r>
              <a:rPr lang="en-US" sz="1400" b="0" i="1" dirty="0">
                <a:solidFill>
                  <a:schemeClr val="tx1"/>
                </a:solidFill>
              </a:rPr>
              <a:t>MENU</a:t>
            </a:r>
            <a:r>
              <a:rPr lang="en-US" sz="1400" b="0" dirty="0">
                <a:solidFill>
                  <a:schemeClr val="tx1"/>
                </a:solidFill>
              </a:rPr>
              <a:t> key, to return to the </a:t>
            </a:r>
            <a:r>
              <a:rPr lang="en-US" sz="1400" b="0" i="1" dirty="0">
                <a:solidFill>
                  <a:schemeClr val="tx1"/>
                </a:solidFill>
              </a:rPr>
              <a:t>Test Menu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70A68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D37A85C-E7DD-8F7C-F065-DE569D2A9CDA}"/>
              </a:ext>
            </a:extLst>
          </p:cNvPr>
          <p:cNvCxnSpPr/>
          <p:nvPr/>
        </p:nvCxnSpPr>
        <p:spPr>
          <a:xfrm>
            <a:off x="484606" y="2800353"/>
            <a:ext cx="829602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2" name="Picture 7" descr="01_04_030_1">
            <a:extLst>
              <a:ext uri="{FF2B5EF4-FFF2-40B4-BE49-F238E27FC236}">
                <a16:creationId xmlns:a16="http://schemas.microsoft.com/office/drawing/2014/main" id="{ADE54A79-F895-2F89-16FA-B3F94C59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6"/>
          <a:stretch>
            <a:fillRect/>
          </a:stretch>
        </p:blipFill>
        <p:spPr bwMode="auto">
          <a:xfrm>
            <a:off x="7631124" y="1178535"/>
            <a:ext cx="1226651" cy="1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F450C499-4993-A26E-46F1-B9C61C5365E2}"/>
              </a:ext>
            </a:extLst>
          </p:cNvPr>
          <p:cNvSpPr/>
          <p:nvPr/>
        </p:nvSpPr>
        <p:spPr>
          <a:xfrm rot="5400000">
            <a:off x="7500495" y="1656423"/>
            <a:ext cx="195398" cy="2425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8">
            <a:extLst>
              <a:ext uri="{FF2B5EF4-FFF2-40B4-BE49-F238E27FC236}">
                <a16:creationId xmlns:a16="http://schemas.microsoft.com/office/drawing/2014/main" id="{D9E491D9-F39D-1AF9-1FCD-7BDCA331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740" y="1598180"/>
            <a:ext cx="205154" cy="205154"/>
          </a:xfrm>
          <a:prstGeom prst="ellipse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0FE5D39-1DB9-E0D1-C7F0-0FE5CAD87C44}"/>
              </a:ext>
            </a:extLst>
          </p:cNvPr>
          <p:cNvCxnSpPr/>
          <p:nvPr/>
        </p:nvCxnSpPr>
        <p:spPr>
          <a:xfrm>
            <a:off x="3659582" y="2269479"/>
            <a:ext cx="548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9">
            <a:extLst>
              <a:ext uri="{FF2B5EF4-FFF2-40B4-BE49-F238E27FC236}">
                <a16:creationId xmlns:a16="http://schemas.microsoft.com/office/drawing/2014/main" id="{BDDDA997-521D-71A8-3F56-38012D1C30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8696" y="2235995"/>
            <a:ext cx="710565" cy="148457"/>
          </a:xfrm>
          <a:prstGeom prst="rect">
            <a:avLst/>
          </a:prstGeom>
          <a:solidFill>
            <a:srgbClr val="FFFF99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FC7AC3-EC56-7179-0B07-8FF29F69A13A}"/>
              </a:ext>
            </a:extLst>
          </p:cNvPr>
          <p:cNvGrpSpPr/>
          <p:nvPr/>
        </p:nvGrpSpPr>
        <p:grpSpPr>
          <a:xfrm>
            <a:off x="6246373" y="970571"/>
            <a:ext cx="1074214" cy="1845120"/>
            <a:chOff x="6246373" y="970571"/>
            <a:chExt cx="1074214" cy="18451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72B81C-968E-46B6-A3F1-C5FB287A6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6373" y="970571"/>
              <a:ext cx="1074214" cy="1845120"/>
            </a:xfrm>
            <a:prstGeom prst="rect">
              <a:avLst/>
            </a:prstGeom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94A5341-B6F4-1F9A-05E2-475A8CD57DAF}"/>
                </a:ext>
              </a:extLst>
            </p:cNvPr>
            <p:cNvCxnSpPr/>
            <p:nvPr/>
          </p:nvCxnSpPr>
          <p:spPr>
            <a:xfrm>
              <a:off x="6478074" y="2235995"/>
              <a:ext cx="548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DD26EE95-5CFF-380E-3497-92D5673B9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97111" y="2224007"/>
              <a:ext cx="710565" cy="148457"/>
            </a:xfrm>
            <a:prstGeom prst="rect">
              <a:avLst/>
            </a:prstGeom>
            <a:solidFill>
              <a:srgbClr val="FFFF99">
                <a:alpha val="3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8211D5B-70E5-8E70-12AB-8E886A544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b="41172"/>
            <a:stretch/>
          </p:blipFill>
          <p:spPr>
            <a:xfrm>
              <a:off x="6397110" y="1290384"/>
              <a:ext cx="772947" cy="7971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4F86CA0E-DE7B-05B2-94E8-8BFE3C006F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28197" y="1373584"/>
              <a:ext cx="710565" cy="74228"/>
            </a:xfrm>
            <a:prstGeom prst="rect">
              <a:avLst/>
            </a:prstGeom>
            <a:solidFill>
              <a:srgbClr val="FFFF99">
                <a:alpha val="3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7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41598"/>
            <a:ext cx="4761548" cy="1804217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FAIL “L”: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Can occur if moisture collects on the contact pins inside the analyzer when the analyzer is subjected to ambient temperature change.</a:t>
            </a:r>
            <a:endParaRPr lang="en-US" sz="1400" b="0" dirty="0">
              <a:solidFill>
                <a:schemeClr val="tx1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Allow the analyzer to sit for half an hour to allow the moisture to evaporate, then repeat test. 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b="0" dirty="0">
                <a:solidFill>
                  <a:schemeClr val="tx1"/>
                </a:solidFill>
              </a:rPr>
              <a:t>If the analyzer passes the second internal electronic simulator test, continue using it.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Troubleshoot simulator results </a:t>
            </a:r>
            <a:endParaRPr lang="en-US" sz="1800" i="1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0C815D6-83B6-4D09-9E3C-FDB68BF17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266477"/>
            <a:ext cx="788130" cy="81284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F1319-B7AB-41F1-BB52-F5A58C435DAB}"/>
              </a:ext>
            </a:extLst>
          </p:cNvPr>
          <p:cNvCxnSpPr/>
          <p:nvPr/>
        </p:nvCxnSpPr>
        <p:spPr>
          <a:xfrm>
            <a:off x="419100" y="3193261"/>
            <a:ext cx="46101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EE17BC-443D-44CC-9682-11E1CD023955}"/>
              </a:ext>
            </a:extLst>
          </p:cNvPr>
          <p:cNvSpPr txBox="1"/>
          <p:nvPr/>
        </p:nvSpPr>
        <p:spPr>
          <a:xfrm>
            <a:off x="1278970" y="3266477"/>
            <a:ext cx="3750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3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Electronic Simulator test will fail if high humidity interferes with the measurements.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02560-830E-4D69-931F-C1C221FA07FD}"/>
              </a:ext>
            </a:extLst>
          </p:cNvPr>
          <p:cNvSpPr txBox="1"/>
          <p:nvPr/>
        </p:nvSpPr>
        <p:spPr>
          <a:xfrm>
            <a:off x="419099" y="4401323"/>
            <a:ext cx="461009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 AND REFERENCE: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Quality Control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1BCE714F-F362-4B5A-8FE3-14976DB20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A69DB0-9C08-5E8F-1CAC-3F4CC283E24D}"/>
              </a:ext>
            </a:extLst>
          </p:cNvPr>
          <p:cNvGrpSpPr/>
          <p:nvPr/>
        </p:nvGrpSpPr>
        <p:grpSpPr>
          <a:xfrm>
            <a:off x="5895108" y="1122028"/>
            <a:ext cx="2136140" cy="3236186"/>
            <a:chOff x="5771511" y="1122028"/>
            <a:chExt cx="2136140" cy="3236186"/>
          </a:xfrm>
        </p:grpSpPr>
        <p:pic>
          <p:nvPicPr>
            <p:cNvPr id="4" name="Picture 5" descr="01_04_030_1_zoom">
              <a:extLst>
                <a:ext uri="{FF2B5EF4-FFF2-40B4-BE49-F238E27FC236}">
                  <a16:creationId xmlns:a16="http://schemas.microsoft.com/office/drawing/2014/main" id="{C62D9034-660E-314B-6C2D-4D47B081E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511" y="1122028"/>
              <a:ext cx="2136140" cy="3236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6D98CF-7EE3-F049-03FC-9DA2BD6F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17120" y="1751100"/>
              <a:ext cx="1244922" cy="19780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3B10B98-2B1B-11FC-71F8-57CFA0371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7471" y="1824516"/>
              <a:ext cx="1147199" cy="168122"/>
            </a:xfrm>
            <a:prstGeom prst="rect">
              <a:avLst/>
            </a:prstGeom>
            <a:solidFill>
              <a:srgbClr val="FFFF99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BBCF5546-869F-ED19-3F13-7E9E5677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275" y="2453268"/>
              <a:ext cx="1147199" cy="234816"/>
            </a:xfrm>
            <a:prstGeom prst="rect">
              <a:avLst/>
            </a:prstGeom>
            <a:solidFill>
              <a:srgbClr val="FFFF99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82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PT BASIC WHITE_DEC 2020" val="HEo7nw8C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PPT_16x9_2020_ABT_Alt_Gradient_Blue-Magenta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3411A113A624DAB96800F75A90204" ma:contentTypeVersion="15" ma:contentTypeDescription="Create a new document." ma:contentTypeScope="" ma:versionID="30ff0e3cee7fe487fd89fb493a26a738">
  <xsd:schema xmlns:xsd="http://www.w3.org/2001/XMLSchema" xmlns:xs="http://www.w3.org/2001/XMLSchema" xmlns:p="http://schemas.microsoft.com/office/2006/metadata/properties" xmlns:ns3="9a1520b3-ef03-4ea7-ba59-629b1b59f47b" xmlns:ns4="0a6f3d5f-8ea0-4dbd-bbd1-c790050fd15c" targetNamespace="http://schemas.microsoft.com/office/2006/metadata/properties" ma:root="true" ma:fieldsID="9f2c22017ac73078d4129942f4450025" ns3:_="" ns4:_="">
    <xsd:import namespace="9a1520b3-ef03-4ea7-ba59-629b1b59f47b"/>
    <xsd:import namespace="0a6f3d5f-8ea0-4dbd-bbd1-c790050fd1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520b3-ef03-4ea7-ba59-629b1b59f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f3d5f-8ea0-4dbd-bbd1-c790050fd1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1520b3-ef03-4ea7-ba59-629b1b59f47b" xsi:nil="true"/>
  </documentManagement>
</p:properties>
</file>

<file path=customXml/itemProps1.xml><?xml version="1.0" encoding="utf-8"?>
<ds:datastoreItem xmlns:ds="http://schemas.openxmlformats.org/officeDocument/2006/customXml" ds:itemID="{D9B2EB83-3BF6-4BAF-939D-01C2ED8930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A9C9F-B17D-4F5F-9F98-6B5D6F21E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520b3-ef03-4ea7-ba59-629b1b59f47b"/>
    <ds:schemaRef ds:uri="0a6f3d5f-8ea0-4dbd-bbd1-c790050fd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B40140-0513-45B5-AD26-F511D6491A4F}">
  <ds:schemaRefs>
    <ds:schemaRef ds:uri="http://schemas.openxmlformats.org/package/2006/metadata/core-properties"/>
    <ds:schemaRef ds:uri="0a6f3d5f-8ea0-4dbd-bbd1-c790050fd15c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9a1520b3-ef03-4ea7-ba59-629b1b59f47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PPT_16x9_Dec_2020_ABT_Primary_Template_Basic_Blue-Purple</Template>
  <TotalTime>35388</TotalTime>
  <Words>734</Words>
  <Application>Microsoft Office PowerPoint</Application>
  <PresentationFormat>On-screen Show (16:9)</PresentationFormat>
  <Paragraphs>87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PPT Basic White_Dec 2020</vt:lpstr>
      <vt:lpstr>PPT_16x9_2020_ABT_Alt_Gradient_Blue-Magenta</vt:lpstr>
      <vt:lpstr>Internal Electronic Simulator</vt:lpstr>
      <vt:lpstr>Learning Objectives</vt:lpstr>
      <vt:lpstr>Internal simulator testing process</vt:lpstr>
      <vt:lpstr>Internal simulator testing process - cont’d</vt:lpstr>
      <vt:lpstr>Interpret internal simulator results</vt:lpstr>
      <vt:lpstr>Interpret internal simulator results - cont’d</vt:lpstr>
      <vt:lpstr>Review stored simulator results</vt:lpstr>
      <vt:lpstr>Review stored simulator results - cont’d</vt:lpstr>
      <vt:lpstr>Troubleshoot simulator results </vt:lpstr>
      <vt:lpstr>Troubleshoot simulator results – cont’d</vt:lpstr>
      <vt:lpstr>Training Complete | Congratulations!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delete this slide after reading through before working on your slides</dc:title>
  <dc:creator>Jefferson, Denise</dc:creator>
  <cp:lastModifiedBy>Solanick, Sherilyn</cp:lastModifiedBy>
  <cp:revision>17</cp:revision>
  <cp:lastPrinted>2015-05-11T20:24:53Z</cp:lastPrinted>
  <dcterms:created xsi:type="dcterms:W3CDTF">2023-03-23T13:53:45Z</dcterms:created>
  <dcterms:modified xsi:type="dcterms:W3CDTF">2025-03-07T20:58:13Z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1FDA53D1-3504-4747-8C2A-7299E2B2A6E8</vt:lpwstr>
  </property>
  <property fmtid="{D5CDD505-2E9C-101B-9397-08002B2CF9AE}" pid="3" name="ArticulatePath">
    <vt:lpwstr>DRAFT-ILS template (002)</vt:lpwstr>
  </property>
  <property fmtid="{D5CDD505-2E9C-101B-9397-08002B2CF9AE}" pid="4" name="ContentTypeId">
    <vt:lpwstr>0x01010048D3411A113A624DAB96800F75A90204</vt:lpwstr>
  </property>
  <property fmtid="{D5CDD505-2E9C-101B-9397-08002B2CF9AE}" pid="5" name="MSIP_Label_5e4b1be8-281e-475d-98b0-21c3457e5a46_Enabled">
    <vt:lpwstr>true</vt:lpwstr>
  </property>
  <property fmtid="{D5CDD505-2E9C-101B-9397-08002B2CF9AE}" pid="6" name="MSIP_Label_5e4b1be8-281e-475d-98b0-21c3457e5a46_SetDate">
    <vt:lpwstr>2025-03-07T20:57:20Z</vt:lpwstr>
  </property>
  <property fmtid="{D5CDD505-2E9C-101B-9397-08002B2CF9AE}" pid="7" name="MSIP_Label_5e4b1be8-281e-475d-98b0-21c3457e5a46_Method">
    <vt:lpwstr>Standard</vt:lpwstr>
  </property>
  <property fmtid="{D5CDD505-2E9C-101B-9397-08002B2CF9AE}" pid="8" name="MSIP_Label_5e4b1be8-281e-475d-98b0-21c3457e5a46_Name">
    <vt:lpwstr>Public</vt:lpwstr>
  </property>
  <property fmtid="{D5CDD505-2E9C-101B-9397-08002B2CF9AE}" pid="9" name="MSIP_Label_5e4b1be8-281e-475d-98b0-21c3457e5a46_SiteId">
    <vt:lpwstr>8b3dd73e-4e72-4679-b191-56da1588712b</vt:lpwstr>
  </property>
  <property fmtid="{D5CDD505-2E9C-101B-9397-08002B2CF9AE}" pid="10" name="MSIP_Label_5e4b1be8-281e-475d-98b0-21c3457e5a46_ActionId">
    <vt:lpwstr>83cbc84f-3518-4624-a7e0-ad8a90db3739</vt:lpwstr>
  </property>
  <property fmtid="{D5CDD505-2E9C-101B-9397-08002B2CF9AE}" pid="11" name="MSIP_Label_5e4b1be8-281e-475d-98b0-21c3457e5a46_ContentBits">
    <vt:lpwstr>0</vt:lpwstr>
  </property>
  <property fmtid="{D5CDD505-2E9C-101B-9397-08002B2CF9AE}" pid="12" name="MSIP_Label_5e4b1be8-281e-475d-98b0-21c3457e5a46_Tag">
    <vt:lpwstr>10, 3, 0, 1</vt:lpwstr>
  </property>
</Properties>
</file>