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60" r:id="rId2"/>
    <p:sldId id="259" r:id="rId3"/>
    <p:sldId id="408" r:id="rId4"/>
    <p:sldId id="410" r:id="rId5"/>
    <p:sldId id="412" r:id="rId6"/>
    <p:sldId id="414" r:id="rId7"/>
    <p:sldId id="411" r:id="rId8"/>
    <p:sldId id="409" r:id="rId9"/>
    <p:sldId id="415" r:id="rId10"/>
    <p:sldId id="404" r:id="rId11"/>
    <p:sldId id="381" r:id="rId12"/>
    <p:sldId id="36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593CA-5299-4B45-9182-A73DBD298D66}" v="2" dt="2023-06-16T09:52:04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1553E-2EC8-47D1-8B6C-125EA513E3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CC000-427B-42D2-816D-8D5096970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EEE18-8F3D-4CB3-B090-6249C20A5A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81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EEE18-8F3D-4CB3-B090-6249C20A5A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41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hyperlink" Target="http://www.globalpointofcare.abbot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0560" y="3106739"/>
            <a:ext cx="10850880" cy="1645920"/>
          </a:xfrm>
        </p:spPr>
        <p:txBody>
          <a:bodyPr/>
          <a:lstStyle>
            <a:lvl1pPr algn="l">
              <a:lnSpc>
                <a:spcPct val="90000"/>
              </a:lnSpc>
              <a:defRPr sz="5867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559" y="2333308"/>
            <a:ext cx="10850879" cy="64008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2400" b="1" cap="all" spc="20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6" y="182880"/>
            <a:ext cx="1584960" cy="173607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0" y="6035040"/>
            <a:ext cx="9519769" cy="640080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1067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1067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1067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1067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1067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  <a:br>
              <a:rPr lang="en-US" altLang="en-US" sz="1067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1067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1067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1067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1067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1219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10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10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Troubleshooting | i-STAT 1 Analyzer | NPE-4872-REV1-APOC-EN (v1.1)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4879" y="272249"/>
            <a:ext cx="4123267" cy="429684"/>
          </a:xfrm>
          <a:prstGeom prst="rect">
            <a:avLst/>
          </a:prstGeom>
        </p:spPr>
        <p:txBody>
          <a:bodyPr anchor="ctr"/>
          <a:lstStyle>
            <a:lvl1pPr algn="r">
              <a:defRPr sz="1867" b="1" cap="all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DESCRIPTOR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26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7532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333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346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5768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5768" y="2159957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5343" y="2610322"/>
            <a:ext cx="5089735" cy="1442031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5768" y="4316768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35343" y="4767134"/>
            <a:ext cx="5089735" cy="1442029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84" y="759459"/>
            <a:ext cx="5096256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441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25185" y="0"/>
            <a:ext cx="576681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562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984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0559" y="2159958"/>
            <a:ext cx="5089735" cy="4060927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59459"/>
            <a:ext cx="5089733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198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7532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333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346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5768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5343" y="2159958"/>
            <a:ext cx="5089735" cy="4060927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85" y="759459"/>
            <a:ext cx="5096255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700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615" y="1463943"/>
            <a:ext cx="10850880" cy="365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13" y="1826008"/>
            <a:ext cx="10850880" cy="365760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pPr lvl="0"/>
            <a:r>
              <a:rPr lang="en-US" dirty="0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70560" y="2286000"/>
            <a:ext cx="10861040" cy="36576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560" y="6171250"/>
            <a:ext cx="10850880" cy="2123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67"/>
              </a:spcBef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23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615" y="1463943"/>
            <a:ext cx="10850880" cy="365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13" y="1826008"/>
            <a:ext cx="10850880" cy="365760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pPr lvl="0"/>
            <a:r>
              <a:rPr lang="en-US" dirty="0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670560" y="2286000"/>
            <a:ext cx="10867987" cy="36576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560" y="6171250"/>
            <a:ext cx="10850880" cy="2123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67"/>
              </a:spcBef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24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5035425" indent="0" algn="l">
              <a:tabLst/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B7A96-E0C8-46F1-B070-891752D196D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333" dirty="0"/>
              <a:t>Proprietary and confidential — do not distribute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562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0559" y="1882587"/>
            <a:ext cx="5096255" cy="433533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EB25F-FA40-4727-8C63-0FB00C65B1F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042016" y="6356351"/>
            <a:ext cx="1050505" cy="366183"/>
          </a:xfrm>
          <a:prstGeom prst="rect">
            <a:avLst/>
          </a:prstGeom>
        </p:spPr>
        <p:txBody>
          <a:bodyPr/>
          <a:lstStyle/>
          <a:p>
            <a:fld id="{2E3F27D6-5AB9-4FDB-A20C-E44F2284AF59}" type="datetime5">
              <a:rPr lang="en-US" sz="1333" smtClean="0"/>
              <a:t>7-Mar-25</a:t>
            </a:fld>
            <a:endParaRPr lang="en-IN" sz="1333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59459"/>
            <a:ext cx="5096253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498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927077" indent="0" algn="l">
              <a:tabLst/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FC738-9BF3-4608-8B8E-05D0C5B5F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333" dirty="0"/>
              <a:t>Proprietary and confidential — do not distribute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5185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25182" y="1882587"/>
            <a:ext cx="5096255" cy="433533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81" y="759459"/>
            <a:ext cx="5096259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441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392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804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70560" y="3108959"/>
            <a:ext cx="10850880" cy="164592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5867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670560" y="2331720"/>
            <a:ext cx="10850880" cy="64008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B31BE-5499-438F-8FC9-24D8712E9F2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9463D-7256-4F94-B053-694230DD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42016" y="6356351"/>
            <a:ext cx="1050505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71D01-0526-4002-B34C-9D4A9C73B7A7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65850-E065-46A5-AFAB-25EE1243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076" y="6356351"/>
            <a:ext cx="5242561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66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0560" y="1840231"/>
            <a:ext cx="10850880" cy="1645920"/>
          </a:xfrm>
        </p:spPr>
        <p:txBody>
          <a:bodyPr/>
          <a:lstStyle>
            <a:lvl1pPr algn="l">
              <a:lnSpc>
                <a:spcPct val="90000"/>
              </a:lnSpc>
              <a:defRPr sz="5867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559" y="1066800"/>
            <a:ext cx="10850879" cy="64008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2400" b="1" cap="all" spc="20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560" y="3669031"/>
            <a:ext cx="6461760" cy="640080"/>
          </a:xfrm>
          <a:prstGeom prst="rect">
            <a:avLst/>
          </a:prstGeom>
        </p:spPr>
        <p:txBody>
          <a:bodyPr/>
          <a:lstStyle>
            <a:lvl1pPr>
              <a:defRPr sz="1867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037" y="4969171"/>
            <a:ext cx="1584960" cy="173607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481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70560" y="3108959"/>
            <a:ext cx="10850880" cy="164592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5867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670560" y="2331720"/>
            <a:ext cx="10850880" cy="64008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12FC6-CE3D-4CC3-A382-14A18C7C6B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7879-8A49-4492-B223-248AB688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42016" y="6356351"/>
            <a:ext cx="1050505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F63CE-B088-4A27-BB4B-4B13AAF7E195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08BD4-DA66-4BD1-91B7-E89327F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076" y="6356351"/>
            <a:ext cx="5242561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4179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70560" y="3108959"/>
            <a:ext cx="10850880" cy="164592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5867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670560" y="2331720"/>
            <a:ext cx="10850880" cy="64008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3C2-5069-4B7A-9F14-6E1032BB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42016" y="6356351"/>
            <a:ext cx="1050505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94BD6-673B-41E2-94C7-6638405B680E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2EC12-3F0B-463D-AC15-E276D69D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076" y="6356351"/>
            <a:ext cx="5242561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787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70560" y="3108959"/>
            <a:ext cx="10850880" cy="164592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5867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670560" y="2331720"/>
            <a:ext cx="10850880" cy="64008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8435C-7AB2-499D-B9D2-7646859B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42016" y="6356351"/>
            <a:ext cx="1050505" cy="366183"/>
          </a:xfrm>
          <a:prstGeom prst="rect">
            <a:avLst/>
          </a:prstGeom>
        </p:spPr>
        <p:txBody>
          <a:bodyPr/>
          <a:lstStyle/>
          <a:p>
            <a:fld id="{ACEC4565-E794-48DA-B884-2B66FC38042E}" type="datetime5">
              <a:rPr lang="en-US" sz="1333" smtClean="0"/>
              <a:t>7-Mar-25</a:t>
            </a:fld>
            <a:endParaRPr lang="en-IN" sz="1333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53D83-DC20-4A71-BEBA-E5BD813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076" y="6356351"/>
            <a:ext cx="5242561" cy="3661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312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28800" y="2011680"/>
            <a:ext cx="9144000" cy="356616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 marL="1828754" indent="-304792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89411" y="6254315"/>
            <a:ext cx="757469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B9E77-EC4C-E37C-CC97-8EECBCF4E98C}"/>
              </a:ext>
            </a:extLst>
          </p:cNvPr>
          <p:cNvSpPr txBox="1"/>
          <p:nvPr userDrawn="1"/>
        </p:nvSpPr>
        <p:spPr>
          <a:xfrm>
            <a:off x="545120" y="6088593"/>
            <a:ext cx="10218131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933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933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933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933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933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</a:p>
          <a:p>
            <a:pPr marL="0" marR="0" lvl="0" indent="0" algn="l" defTabSz="1219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933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933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933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933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1219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9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9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Troubleshooting | i-STAT 1 Analyzer | NPE-4872-REV1-APOC-EN (v1.1)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366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255" y="1608463"/>
            <a:ext cx="3345492" cy="3641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902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190" y="1253124"/>
            <a:ext cx="5043620" cy="435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694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1" y="1418928"/>
            <a:ext cx="3670853" cy="3998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784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47" y="524540"/>
            <a:ext cx="6313544" cy="5812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36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0560" y="3106739"/>
            <a:ext cx="10850881" cy="1645920"/>
          </a:xfrm>
        </p:spPr>
        <p:txBody>
          <a:bodyPr/>
          <a:lstStyle>
            <a:lvl1pPr algn="l">
              <a:lnSpc>
                <a:spcPct val="90000"/>
              </a:lnSpc>
              <a:defRPr sz="5867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560" y="2333308"/>
            <a:ext cx="10850881" cy="64008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2400" b="1" cap="all" spc="20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560" y="4935539"/>
            <a:ext cx="6461760" cy="640080"/>
          </a:xfrm>
          <a:prstGeom prst="rect">
            <a:avLst/>
          </a:prstGeom>
        </p:spPr>
        <p:txBody>
          <a:bodyPr/>
          <a:lstStyle>
            <a:lvl1pPr>
              <a:defRPr sz="1867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" y="87567"/>
            <a:ext cx="1781155" cy="1936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79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0560" y="1840231"/>
            <a:ext cx="10850881" cy="1645920"/>
          </a:xfrm>
        </p:spPr>
        <p:txBody>
          <a:bodyPr/>
          <a:lstStyle>
            <a:lvl1pPr algn="l">
              <a:lnSpc>
                <a:spcPct val="90000"/>
              </a:lnSpc>
              <a:defRPr sz="5867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560" y="1066800"/>
            <a:ext cx="10850881" cy="64008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2400" b="1" cap="all" spc="20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560" y="3669031"/>
            <a:ext cx="6461760" cy="640080"/>
          </a:xfrm>
          <a:prstGeom prst="rect">
            <a:avLst/>
          </a:prstGeom>
        </p:spPr>
        <p:txBody>
          <a:bodyPr/>
          <a:lstStyle>
            <a:lvl1pPr>
              <a:defRPr sz="1867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527" y="4868399"/>
            <a:ext cx="1781155" cy="1936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26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0560" y="1983739"/>
            <a:ext cx="10861040" cy="4233229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1463039"/>
            <a:ext cx="1086061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0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0558" y="1463039"/>
            <a:ext cx="10861041" cy="4754879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16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5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984" y="1463039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1280" y="1463039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70559" y="1983739"/>
            <a:ext cx="5089735" cy="4234179"/>
          </a:xfrm>
        </p:spPr>
        <p:txBody>
          <a:bodyPr>
            <a:noAutofit/>
          </a:bodyPr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31281" y="1983739"/>
            <a:ext cx="5089735" cy="4234179"/>
          </a:xfrm>
        </p:spPr>
        <p:txBody>
          <a:bodyPr>
            <a:noAutofit/>
          </a:bodyPr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9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560" y="1463040"/>
            <a:ext cx="10838688" cy="10972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2743201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280" y="2743201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0559" y="3263901"/>
            <a:ext cx="5089735" cy="2954017"/>
          </a:xfrm>
        </p:spPr>
        <p:txBody>
          <a:bodyPr>
            <a:noAutofit/>
          </a:bodyPr>
          <a:lstStyle>
            <a:lvl1pPr>
              <a:defRPr sz="1867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1281" y="3263901"/>
            <a:ext cx="5089735" cy="2954017"/>
          </a:xfrm>
        </p:spPr>
        <p:txBody>
          <a:bodyPr>
            <a:noAutofit/>
          </a:bodyPr>
          <a:lstStyle>
            <a:lvl1pPr>
              <a:defRPr sz="1867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61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25185" y="0"/>
            <a:ext cx="576681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562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984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2159957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0559" y="2610322"/>
            <a:ext cx="5089735" cy="1442031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0984" y="4316768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0559" y="4767134"/>
            <a:ext cx="5089735" cy="1442029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59459"/>
            <a:ext cx="5089733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941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http://www.globalpointofcare.abbot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759459"/>
            <a:ext cx="10850880" cy="52070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482166"/>
            <a:ext cx="10861040" cy="469426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IN" dirty="0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411" y="6344333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42050-6C23-4592-808A-FD6A67FA7325}"/>
              </a:ext>
            </a:extLst>
          </p:cNvPr>
          <p:cNvSpPr txBox="1"/>
          <p:nvPr userDrawn="1"/>
        </p:nvSpPr>
        <p:spPr>
          <a:xfrm>
            <a:off x="545120" y="6250424"/>
            <a:ext cx="10218131" cy="52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933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933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933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933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933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. Any photos and images displayed are for illustrative purposes only. </a:t>
            </a:r>
          </a:p>
          <a:p>
            <a:pPr marL="0" marR="0" lvl="0" indent="0" algn="l" defTabSz="1219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933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933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933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933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  <a:r>
              <a:rPr lang="en-US" altLang="en-US" sz="933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933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33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Troubleshooting | i-STAT 1 Analyzer | NPE-4872-REV1-APOC-EN (v1.1)</a:t>
            </a:r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122770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67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133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226478" indent="-226478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67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533387" indent="-228594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768331" indent="-226478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67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992693" indent="-228594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»"/>
        <a:defRPr sz="1467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5448">
          <p15:clr>
            <a:srgbClr val="F26B43"/>
          </p15:clr>
        </p15:guide>
        <p15:guide id="3" orient="horz" pos="168">
          <p15:clr>
            <a:srgbClr val="F26B43"/>
          </p15:clr>
        </p15:guide>
        <p15:guide id="4" orient="horz" pos="30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12CB-31F1-423B-A7AC-7D9144AB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" y="3106739"/>
            <a:ext cx="8446937" cy="1645920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sz="4800" dirty="0"/>
              <a:t>i-STAT 1 Analyzer</a:t>
            </a:r>
            <a:endParaRPr lang="en-IN" sz="5333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6B34-11B8-4B22-A017-D105A1BA7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/>
              <a:t>Troubleshooting</a:t>
            </a:r>
            <a:endParaRPr lang="en-US" dirty="0"/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6280D1B-400B-EDBD-6100-99F6B3285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" t="-2910" r="-7203" b="26440"/>
          <a:stretch/>
        </p:blipFill>
        <p:spPr>
          <a:xfrm>
            <a:off x="8827352" y="870438"/>
            <a:ext cx="2814086" cy="5996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98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721" y="1388798"/>
            <a:ext cx="6348731" cy="4221428"/>
          </a:xfrm>
        </p:spPr>
        <p:txBody>
          <a:bodyPr/>
          <a:lstStyle/>
          <a:p>
            <a:pPr defTabSz="514338">
              <a:spcBef>
                <a:spcPts val="339"/>
              </a:spcBef>
            </a:pPr>
            <a:r>
              <a:rPr lang="en-US" sz="1867" b="1" dirty="0">
                <a:solidFill>
                  <a:schemeClr val="accent3"/>
                </a:solidFill>
              </a:rPr>
              <a:t>Code # 58, Analyzer: </a:t>
            </a:r>
          </a:p>
          <a:p>
            <a:pPr defTabSz="514338">
              <a:spcBef>
                <a:spcPts val="339"/>
              </a:spcBef>
            </a:pPr>
            <a:r>
              <a:rPr lang="en-US" sz="1867" dirty="0"/>
              <a:t>Occurs when there is an electronic or mechanical failure in the analyzer.</a:t>
            </a:r>
          </a:p>
          <a:p>
            <a:pPr marL="285744" indent="-285744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Perform test with the external electronic simulator. </a:t>
            </a:r>
          </a:p>
          <a:p>
            <a:pPr marL="512222" lvl="1" indent="-285744" defTabSz="514338">
              <a:spcBef>
                <a:spcPts val="339"/>
              </a:spcBef>
            </a:pPr>
            <a:r>
              <a:rPr lang="en-US" sz="1867" dirty="0"/>
              <a:t>If PASS is displayed, continue to use the analyzer.</a:t>
            </a:r>
          </a:p>
          <a:p>
            <a:pPr marL="512222" lvl="1" indent="-285744" defTabSz="514338">
              <a:spcBef>
                <a:spcPts val="339"/>
              </a:spcBef>
            </a:pPr>
            <a:r>
              <a:rPr lang="en-US" sz="1867" dirty="0"/>
              <a:t>If FAIL, is displayed, check the battery voltage and use another external electronic simulator to rule out a simulator problem. </a:t>
            </a:r>
          </a:p>
          <a:p>
            <a:pPr marL="512222" lvl="1" indent="-285744" defTabSz="514338">
              <a:spcBef>
                <a:spcPts val="339"/>
              </a:spcBef>
            </a:pPr>
            <a:r>
              <a:rPr lang="en-US" sz="1867" dirty="0"/>
              <a:t>If the code persists, contact your support representative.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9170">
              <a:defRPr/>
            </a:pPr>
            <a:r>
              <a:rPr lang="en-IN">
                <a:solidFill>
                  <a:srgbClr val="000000"/>
                </a:solidFill>
                <a:latin typeface="Calibri"/>
              </a:rPr>
              <a:t>|    </a:t>
            </a:r>
            <a:fld id="{7B2119CD-3B2D-4CEB-B404-D2E3F8CD6D69}" type="slidenum">
              <a:rPr lang="en-IN">
                <a:solidFill>
                  <a:srgbClr val="000000"/>
                </a:solidFill>
                <a:latin typeface="Calibri"/>
              </a:rPr>
              <a:pPr defTabSz="1219170">
                <a:defRPr/>
              </a:pPr>
              <a:t>10</a:t>
            </a:fld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421638"/>
            <a:ext cx="10850880" cy="520701"/>
          </a:xfrm>
        </p:spPr>
        <p:txBody>
          <a:bodyPr/>
          <a:lstStyle/>
          <a:p>
            <a:r>
              <a:rPr lang="en-US" dirty="0"/>
              <a:t>Quality Check Codes </a:t>
            </a:r>
            <a:r>
              <a:rPr lang="en-US" sz="3200" i="1" dirty="0"/>
              <a:t>– cont’d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558800" y="5868431"/>
            <a:ext cx="50105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Analyzer Coded Messages.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60" y="297966"/>
            <a:ext cx="1661741" cy="543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E5A1E5-FD1E-C96A-9E79-8131FDBA3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653" y="1300427"/>
            <a:ext cx="3064404" cy="4584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3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r>
              <a:rPr lang="en-IN" dirty="0">
                <a:solidFill>
                  <a:prstClr val="white"/>
                </a:solidFill>
                <a:latin typeface="Calibri"/>
              </a:rPr>
              <a:t>|    </a:t>
            </a:r>
            <a:fld id="{7B2119CD-3B2D-4CEB-B404-D2E3F8CD6D69}" type="slidenum">
              <a:rPr lang="en-IN">
                <a:solidFill>
                  <a:prstClr val="white"/>
                </a:solidFill>
                <a:latin typeface="Calibri"/>
              </a:rPr>
              <a:pPr defTabSz="1219170">
                <a:defRPr/>
              </a:pPr>
              <a:t>11</a:t>
            </a:fld>
            <a:endParaRPr lang="en-IN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1438" y="971550"/>
            <a:ext cx="10850562" cy="520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Complete | Congratulations!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0439D-BC81-4BCE-9EC1-F560D4BB5066}"/>
              </a:ext>
            </a:extLst>
          </p:cNvPr>
          <p:cNvCxnSpPr>
            <a:cxnSpLocks/>
          </p:cNvCxnSpPr>
          <p:nvPr/>
        </p:nvCxnSpPr>
        <p:spPr>
          <a:xfrm>
            <a:off x="6235700" y="1580332"/>
            <a:ext cx="0" cy="439420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7E4EF57E-DC53-4117-8128-1E307744228D}"/>
              </a:ext>
            </a:extLst>
          </p:cNvPr>
          <p:cNvSpPr txBox="1">
            <a:spLocks/>
          </p:cNvSpPr>
          <p:nvPr/>
        </p:nvSpPr>
        <p:spPr>
          <a:xfrm>
            <a:off x="670559" y="3106739"/>
            <a:ext cx="7662407" cy="1645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800" dirty="0">
                <a:solidFill>
                  <a:prstClr val="white"/>
                </a:solidFill>
                <a:latin typeface="Georgia"/>
              </a:rPr>
              <a:t>i-STAT 1 Analyzer</a:t>
            </a:r>
            <a:br>
              <a:rPr lang="en-US" sz="4800" dirty="0">
                <a:solidFill>
                  <a:prstClr val="white"/>
                </a:solidFill>
                <a:latin typeface="Georgia"/>
              </a:rPr>
            </a:br>
            <a:endParaRPr lang="en-IN" sz="480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18DD961-B42C-4608-9792-EE5BF89C568F}"/>
              </a:ext>
            </a:extLst>
          </p:cNvPr>
          <p:cNvSpPr txBox="1">
            <a:spLocks/>
          </p:cNvSpPr>
          <p:nvPr/>
        </p:nvSpPr>
        <p:spPr>
          <a:xfrm>
            <a:off x="670561" y="1994795"/>
            <a:ext cx="10850879" cy="64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US" sz="2667" b="1" dirty="0">
                <a:solidFill>
                  <a:srgbClr val="004F71"/>
                </a:solidFill>
                <a:latin typeface="Georgia"/>
              </a:rPr>
              <a:t>You have just completed</a:t>
            </a:r>
            <a:br>
              <a:rPr lang="en-US" sz="2667" b="1" dirty="0">
                <a:solidFill>
                  <a:srgbClr val="004F71"/>
                </a:solidFill>
                <a:latin typeface="Georgia"/>
              </a:rPr>
            </a:br>
            <a:r>
              <a:rPr lang="en-US" sz="2667" b="1" dirty="0">
                <a:solidFill>
                  <a:srgbClr val="004F71"/>
                </a:solidFill>
                <a:latin typeface="Georgia"/>
              </a:rPr>
              <a:t>Troubleshooting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98B4268-B3F1-44EC-B89E-545774759F30}"/>
              </a:ext>
            </a:extLst>
          </p:cNvPr>
          <p:cNvSpPr txBox="1">
            <a:spLocks/>
          </p:cNvSpPr>
          <p:nvPr/>
        </p:nvSpPr>
        <p:spPr>
          <a:xfrm>
            <a:off x="585745" y="358459"/>
            <a:ext cx="7662407" cy="3488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US" sz="2133" cap="all" dirty="0">
                <a:solidFill>
                  <a:srgbClr val="004F71"/>
                </a:solidFill>
                <a:latin typeface="Calibri"/>
              </a:rPr>
              <a:t>TROUBLESHOOTING | i-STAT 1 ANALYZER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F75F23-60CE-9A5C-90C1-9122881B4C2D}"/>
              </a:ext>
            </a:extLst>
          </p:cNvPr>
          <p:cNvGrpSpPr/>
          <p:nvPr/>
        </p:nvGrpSpPr>
        <p:grpSpPr>
          <a:xfrm>
            <a:off x="7562214" y="2477411"/>
            <a:ext cx="4876809" cy="4390344"/>
            <a:chOff x="5415630" y="914403"/>
            <a:chExt cx="3657607" cy="3292758"/>
          </a:xfrm>
        </p:grpSpPr>
        <p:pic>
          <p:nvPicPr>
            <p:cNvPr id="4" name="Picture 3" descr="A white outline of a hair clipper&#10;&#10;Description automatically generated with low confidence">
              <a:extLst>
                <a:ext uri="{FF2B5EF4-FFF2-40B4-BE49-F238E27FC236}">
                  <a16:creationId xmlns:a16="http://schemas.microsoft.com/office/drawing/2014/main" id="{E2AE0162-B3CA-2FB3-059F-F6815C8A5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01" b="9975"/>
            <a:stretch/>
          </p:blipFill>
          <p:spPr>
            <a:xfrm>
              <a:off x="6550814" y="914403"/>
              <a:ext cx="2337156" cy="329275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413090-11AB-E552-CB97-2BE5A7A26BD1}"/>
                </a:ext>
              </a:extLst>
            </p:cNvPr>
            <p:cNvSpPr/>
            <p:nvPr/>
          </p:nvSpPr>
          <p:spPr>
            <a:xfrm>
              <a:off x="6550813" y="2143353"/>
              <a:ext cx="1431133" cy="2063807"/>
            </a:xfrm>
            <a:prstGeom prst="rect">
              <a:avLst/>
            </a:prstGeom>
            <a:solidFill>
              <a:srgbClr val="00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8" name="Picture 7" descr="A picture containing text, screenshot, diagram, font&#10;&#10;Description automatically generated">
              <a:extLst>
                <a:ext uri="{FF2B5EF4-FFF2-40B4-BE49-F238E27FC236}">
                  <a16:creationId xmlns:a16="http://schemas.microsoft.com/office/drawing/2014/main" id="{1C97B367-7997-CBD0-C4EC-B6C6A33FD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99"/>
            <a:stretch/>
          </p:blipFill>
          <p:spPr>
            <a:xfrm>
              <a:off x="5415630" y="1515151"/>
              <a:ext cx="3657607" cy="269200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9631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3446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42AB8-3C83-494A-B877-E58A68722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855" y="380314"/>
            <a:ext cx="9186604" cy="348813"/>
          </a:xfrm>
        </p:spPr>
        <p:txBody>
          <a:bodyPr/>
          <a:lstStyle/>
          <a:p>
            <a:r>
              <a:rPr lang="en-US" cap="none" dirty="0"/>
              <a:t>TROUBLESHOOTING </a:t>
            </a:r>
            <a:r>
              <a:rPr lang="en-US" dirty="0"/>
              <a:t>| </a:t>
            </a:r>
            <a:r>
              <a:rPr lang="en-US" cap="none" dirty="0"/>
              <a:t>i-STAT 1 ANALYZER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D263F-1A12-455F-90C9-850801530D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56" y="3091416"/>
            <a:ext cx="7893173" cy="1998089"/>
          </a:xfrm>
        </p:spPr>
        <p:txBody>
          <a:bodyPr/>
          <a:lstStyle/>
          <a:p>
            <a:pPr marL="0" lvl="1" indent="0">
              <a:lnSpc>
                <a:spcPts val="2000"/>
              </a:lnSpc>
              <a:buNone/>
            </a:pPr>
            <a:r>
              <a:rPr lang="en-US" dirty="0"/>
              <a:t>Key elements and Operations monitored by the analyzer</a:t>
            </a:r>
          </a:p>
          <a:p>
            <a:pPr marL="0" lvl="1" indent="0">
              <a:lnSpc>
                <a:spcPts val="2000"/>
              </a:lnSpc>
              <a:buNone/>
            </a:pPr>
            <a:endParaRPr lang="en-US" dirty="0"/>
          </a:p>
          <a:p>
            <a:pPr marL="0" lvl="1" indent="0">
              <a:lnSpc>
                <a:spcPts val="2000"/>
              </a:lnSpc>
              <a:buNone/>
            </a:pPr>
            <a:r>
              <a:rPr lang="en-US" dirty="0"/>
              <a:t>Conditions related the battery</a:t>
            </a:r>
          </a:p>
          <a:p>
            <a:pPr marL="0" lvl="1" indent="0">
              <a:lnSpc>
                <a:spcPts val="2000"/>
              </a:lnSpc>
              <a:buNone/>
            </a:pPr>
            <a:endParaRPr lang="en-US" dirty="0"/>
          </a:p>
          <a:p>
            <a:pPr marL="0" lvl="1" indent="0">
              <a:lnSpc>
                <a:spcPts val="2000"/>
              </a:lnSpc>
              <a:buNone/>
            </a:pPr>
            <a:r>
              <a:rPr lang="en-US" dirty="0"/>
              <a:t>Startup and Alert messages</a:t>
            </a:r>
          </a:p>
          <a:p>
            <a:pPr marL="0" lvl="1" indent="0">
              <a:lnSpc>
                <a:spcPts val="2000"/>
              </a:lnSpc>
              <a:buNone/>
            </a:pPr>
            <a:endParaRPr lang="en-US" dirty="0"/>
          </a:p>
          <a:p>
            <a:pPr marL="0" lvl="1" indent="0">
              <a:lnSpc>
                <a:spcPts val="2000"/>
              </a:lnSpc>
              <a:buNone/>
            </a:pPr>
            <a:r>
              <a:rPr lang="en-US" dirty="0"/>
              <a:t>Quality check codes</a:t>
            </a:r>
          </a:p>
          <a:p>
            <a:pPr marL="0" lvl="1" indent="0">
              <a:lnSpc>
                <a:spcPts val="2000"/>
              </a:lnSpc>
              <a:buNone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8F3517-44E2-4233-B114-C13D44298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1" y="2016059"/>
            <a:ext cx="5247268" cy="805005"/>
          </a:xfrm>
        </p:spPr>
        <p:txBody>
          <a:bodyPr/>
          <a:lstStyle/>
          <a:p>
            <a:r>
              <a:rPr lang="en-US" dirty="0"/>
              <a:t>Understand the following: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136DD46-C3C8-4B36-AD55-D168BDA47B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889411" y="6356351"/>
            <a:ext cx="757469" cy="366183"/>
          </a:xfrm>
        </p:spPr>
        <p:txBody>
          <a:bodyPr/>
          <a:lstStyle/>
          <a:p>
            <a:pPr defTabSz="1219170"/>
            <a:r>
              <a:rPr lang="en-IN" dirty="0">
                <a:solidFill>
                  <a:srgbClr val="000000"/>
                </a:solidFill>
                <a:latin typeface="Calibri"/>
              </a:rPr>
              <a:t>|    </a:t>
            </a:r>
            <a:fld id="{7B2119CD-3B2D-4CEB-B404-D2E3F8CD6D69}" type="slidenum">
              <a:rPr lang="en-IN">
                <a:solidFill>
                  <a:srgbClr val="000000"/>
                </a:solidFill>
                <a:latin typeface="Calibri"/>
              </a:rPr>
              <a:pPr defTabSz="1219170"/>
              <a:t>2</a:t>
            </a:fld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600D3-65C9-485A-AE39-9B6BD672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749214"/>
            <a:ext cx="10850880" cy="520701"/>
          </a:xfrm>
        </p:spPr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75778F-09FE-4262-9558-E4D1DA3CE59B}"/>
              </a:ext>
            </a:extLst>
          </p:cNvPr>
          <p:cNvCxnSpPr>
            <a:cxnSpLocks/>
          </p:cNvCxnSpPr>
          <p:nvPr/>
        </p:nvCxnSpPr>
        <p:spPr>
          <a:xfrm>
            <a:off x="660400" y="3557665"/>
            <a:ext cx="67818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16FB086B-D873-4025-BDF4-2E46277A0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60" y="297966"/>
            <a:ext cx="1661741" cy="54305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9E7BDE-E749-1472-403C-36DE8A505698}"/>
              </a:ext>
            </a:extLst>
          </p:cNvPr>
          <p:cNvCxnSpPr>
            <a:cxnSpLocks/>
          </p:cNvCxnSpPr>
          <p:nvPr/>
        </p:nvCxnSpPr>
        <p:spPr>
          <a:xfrm>
            <a:off x="660400" y="4256165"/>
            <a:ext cx="67818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666FB4-4A8F-7487-E13E-97DD2BEB3FFC}"/>
              </a:ext>
            </a:extLst>
          </p:cNvPr>
          <p:cNvCxnSpPr>
            <a:cxnSpLocks/>
          </p:cNvCxnSpPr>
          <p:nvPr/>
        </p:nvCxnSpPr>
        <p:spPr>
          <a:xfrm>
            <a:off x="660400" y="4907040"/>
            <a:ext cx="67818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E3E466-3F0A-9601-BAEC-DDE7A932594A}"/>
              </a:ext>
            </a:extLst>
          </p:cNvPr>
          <p:cNvCxnSpPr>
            <a:cxnSpLocks/>
          </p:cNvCxnSpPr>
          <p:nvPr/>
        </p:nvCxnSpPr>
        <p:spPr>
          <a:xfrm>
            <a:off x="660400" y="5639732"/>
            <a:ext cx="67818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474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9170">
              <a:defRPr/>
            </a:pPr>
            <a:r>
              <a:rPr lang="en-IN">
                <a:solidFill>
                  <a:srgbClr val="000000"/>
                </a:solidFill>
                <a:latin typeface="Calibri"/>
              </a:rPr>
              <a:t>|    </a:t>
            </a:r>
            <a:fld id="{7B2119CD-3B2D-4CEB-B404-D2E3F8CD6D69}" type="slidenum">
              <a:rPr lang="en-IN">
                <a:solidFill>
                  <a:srgbClr val="000000"/>
                </a:solidFill>
                <a:latin typeface="Calibri"/>
              </a:rPr>
              <a:pPr defTabSz="1219170">
                <a:defRPr/>
              </a:pPr>
              <a:t>3</a:t>
            </a:fld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421638"/>
            <a:ext cx="10850880" cy="520701"/>
          </a:xfrm>
        </p:spPr>
        <p:txBody>
          <a:bodyPr/>
          <a:lstStyle/>
          <a:p>
            <a:r>
              <a:rPr lang="en-US" dirty="0"/>
              <a:t>Verification of key elements and operations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C63EE1-DF46-459A-9EB0-D7ADAC02CD5E}"/>
              </a:ext>
            </a:extLst>
          </p:cNvPr>
          <p:cNvSpPr txBox="1"/>
          <p:nvPr/>
        </p:nvSpPr>
        <p:spPr>
          <a:xfrm>
            <a:off x="558800" y="5894180"/>
            <a:ext cx="5110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Theory; i-STAT 1 System Manual, Procedure for Handling Cartridges.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F46B601C-5DCA-4A60-B4E0-82AA31670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60" y="297966"/>
            <a:ext cx="1661741" cy="543052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9D3FB72-1A12-0382-438E-E147F077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2740"/>
              </p:ext>
            </p:extLst>
          </p:nvPr>
        </p:nvGraphicFramePr>
        <p:xfrm>
          <a:off x="5389686" y="3573622"/>
          <a:ext cx="3005800" cy="14921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5800">
                  <a:extLst>
                    <a:ext uri="{9D8B030D-6E8A-4147-A177-3AD203B41FA5}">
                      <a16:colId xmlns:a16="http://schemas.microsoft.com/office/drawing/2014/main" val="4237638707"/>
                    </a:ext>
                  </a:extLst>
                </a:gridCol>
              </a:tblGrid>
              <a:tr h="575546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i-STAT cartridge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353507"/>
                  </a:ext>
                </a:extLst>
              </a:tr>
              <a:tr h="59049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Sensors are present and characteristics are acceptable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426169"/>
                  </a:ext>
                </a:extLst>
              </a:tr>
              <a:tr h="3261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Proper fluidic system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867373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B4A15C67-5410-33F8-C74D-AF381D8B6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3806"/>
              </p:ext>
            </p:extLst>
          </p:nvPr>
        </p:nvGraphicFramePr>
        <p:xfrm>
          <a:off x="5389685" y="1466747"/>
          <a:ext cx="6257195" cy="18319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57195">
                  <a:extLst>
                    <a:ext uri="{9D8B030D-6E8A-4147-A177-3AD203B41FA5}">
                      <a16:colId xmlns:a16="http://schemas.microsoft.com/office/drawing/2014/main" val="4042315813"/>
                    </a:ext>
                  </a:extLst>
                </a:gridCol>
              </a:tblGrid>
              <a:tr h="372787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Analyzer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353507"/>
                  </a:ext>
                </a:extLst>
              </a:tr>
              <a:tr h="31543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Proper function of the motorized mechanical system.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426169"/>
                  </a:ext>
                </a:extLst>
              </a:tr>
              <a:tr h="315435">
                <a:tc>
                  <a:txBody>
                    <a:bodyPr/>
                    <a:lstStyle/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Electrical measurement systems are acceptable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88161"/>
                  </a:ext>
                </a:extLst>
              </a:tr>
              <a:tr h="765188">
                <a:tc>
                  <a:txBody>
                    <a:bodyPr/>
                    <a:lstStyle/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Proper control of chip temperature by the thermistors verified by using the </a:t>
                      </a:r>
                      <a:r>
                        <a:rPr lang="en-US" sz="1600" i="1" dirty="0"/>
                        <a:t>i-STAT Electronic Simulator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074481"/>
                  </a:ext>
                </a:extLst>
              </a:tr>
            </a:tbl>
          </a:graphicData>
        </a:graphic>
      </p:graphicFrame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EBC8E79B-1C01-49BF-2091-F1061379B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40608"/>
              </p:ext>
            </p:extLst>
          </p:nvPr>
        </p:nvGraphicFramePr>
        <p:xfrm>
          <a:off x="8641080" y="3573623"/>
          <a:ext cx="3005800" cy="1982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5800">
                  <a:extLst>
                    <a:ext uri="{9D8B030D-6E8A-4147-A177-3AD203B41FA5}">
                      <a16:colId xmlns:a16="http://schemas.microsoft.com/office/drawing/2014/main" val="4062825522"/>
                    </a:ext>
                  </a:extLst>
                </a:gridCol>
              </a:tblGrid>
              <a:tr h="532525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Operator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353507"/>
                  </a:ext>
                </a:extLst>
              </a:tr>
              <a:tr h="4133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Sample quality is acceptable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355126"/>
                  </a:ext>
                </a:extLst>
              </a:tr>
              <a:tr h="4133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Avoid touching the cartridge sensors and contact pads.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436790"/>
                  </a:ext>
                </a:extLst>
              </a:tr>
              <a:tr h="413361">
                <a:tc>
                  <a:txBody>
                    <a:bodyPr/>
                    <a:lstStyle/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Fill cartridge to the fill line and properly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18306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2E7D4F-4942-C594-BFA7-BA4143ED9693}"/>
              </a:ext>
            </a:extLst>
          </p:cNvPr>
          <p:cNvSpPr txBox="1">
            <a:spLocks/>
          </p:cNvSpPr>
          <p:nvPr/>
        </p:nvSpPr>
        <p:spPr>
          <a:xfrm>
            <a:off x="718122" y="1471590"/>
            <a:ext cx="4671563" cy="87399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133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226478" indent="-22647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133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33387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67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68331" indent="-22647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92693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38">
              <a:spcBef>
                <a:spcPts val="339"/>
              </a:spcBef>
            </a:pPr>
            <a:r>
              <a:rPr lang="en-US" sz="1867" b="1" dirty="0">
                <a:solidFill>
                  <a:schemeClr val="accent3"/>
                </a:solidFill>
              </a:rPr>
              <a:t>Key elements and Operations monitored by the analyzer: </a:t>
            </a:r>
          </a:p>
          <a:p>
            <a:pPr defTabSz="514338">
              <a:spcBef>
                <a:spcPts val="339"/>
              </a:spcBef>
            </a:pPr>
            <a:r>
              <a:rPr lang="en-US" sz="1867" dirty="0"/>
              <a:t>A series of automatic checks is performed each time a cartridge is used that verifies </a:t>
            </a:r>
          </a:p>
          <a:p>
            <a:pPr marL="342900" indent="-342900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the function of the analyzer and cartridge.</a:t>
            </a:r>
          </a:p>
          <a:p>
            <a:pPr marL="342900" indent="-342900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handling of the cartridge by the operator.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6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721" y="1388798"/>
            <a:ext cx="6348731" cy="2405623"/>
          </a:xfrm>
        </p:spPr>
        <p:txBody>
          <a:bodyPr/>
          <a:lstStyle/>
          <a:p>
            <a:pPr defTabSz="514338">
              <a:spcBef>
                <a:spcPts val="339"/>
              </a:spcBef>
            </a:pPr>
            <a:r>
              <a:rPr lang="en-US" sz="1867" b="1" dirty="0">
                <a:solidFill>
                  <a:schemeClr val="accent3"/>
                </a:solidFill>
              </a:rPr>
              <a:t>No display:</a:t>
            </a:r>
          </a:p>
          <a:p>
            <a:pPr marL="342900" indent="-342900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Change disposable batteries or recharge battery.</a:t>
            </a:r>
          </a:p>
          <a:p>
            <a:pPr marL="342900" indent="-342900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Data is not lost when batteries are fully discharged.</a:t>
            </a:r>
          </a:p>
          <a:p>
            <a:pPr marL="342900" indent="-342900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If issue persists, contact you support representative.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9170">
              <a:defRPr/>
            </a:pPr>
            <a:r>
              <a:rPr lang="en-IN">
                <a:solidFill>
                  <a:srgbClr val="000000"/>
                </a:solidFill>
                <a:latin typeface="Calibri"/>
              </a:rPr>
              <a:t>|    </a:t>
            </a:r>
            <a:fld id="{7B2119CD-3B2D-4CEB-B404-D2E3F8CD6D69}" type="slidenum">
              <a:rPr lang="en-IN">
                <a:solidFill>
                  <a:srgbClr val="000000"/>
                </a:solidFill>
                <a:latin typeface="Calibri"/>
              </a:rPr>
              <a:pPr defTabSz="1219170">
                <a:defRPr/>
              </a:pPr>
              <a:t>4</a:t>
            </a:fld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421638"/>
            <a:ext cx="10850880" cy="520701"/>
          </a:xfrm>
        </p:spPr>
        <p:txBody>
          <a:bodyPr/>
          <a:lstStyle/>
          <a:p>
            <a:r>
              <a:rPr lang="en-US" dirty="0"/>
              <a:t>Conditions related to the battery</a:t>
            </a:r>
            <a:endParaRPr lang="en-US" sz="2400" i="1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0C815D6-83B6-4D09-9E3C-FDB68BF17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355303"/>
            <a:ext cx="1050840" cy="108378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F1319-B7AB-41F1-BB52-F5A58C435DAB}"/>
              </a:ext>
            </a:extLst>
          </p:cNvPr>
          <p:cNvCxnSpPr/>
          <p:nvPr/>
        </p:nvCxnSpPr>
        <p:spPr>
          <a:xfrm>
            <a:off x="558800" y="4257681"/>
            <a:ext cx="61468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EE17BC-443D-44CC-9682-11E1CD023955}"/>
              </a:ext>
            </a:extLst>
          </p:cNvPr>
          <p:cNvSpPr txBox="1"/>
          <p:nvPr/>
        </p:nvSpPr>
        <p:spPr>
          <a:xfrm>
            <a:off x="1705293" y="4355303"/>
            <a:ext cx="5250678" cy="12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333" b="1" dirty="0">
                <a:solidFill>
                  <a:srgbClr val="009CDE"/>
                </a:solidFill>
                <a:latin typeface="Calibri"/>
                <a:cs typeface="Calibri" panose="020F0502020204030204" pitchFamily="34" charset="0"/>
              </a:rPr>
              <a:t>CAUTIONS</a:t>
            </a:r>
            <a:r>
              <a:rPr lang="en-US" sz="1333" b="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</a:t>
            </a:r>
            <a:r>
              <a:rPr lang="en-US" sz="1333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:</a:t>
            </a:r>
            <a:endParaRPr lang="en-US" sz="1333" dirty="0">
              <a:solidFill>
                <a:srgbClr val="000000"/>
              </a:solidFill>
              <a:latin typeface="Calibri"/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Battery carrier for use with two disposable Ultralife 9-volt lithium batteries; purchase from Abbott (List Number: 06F21-26). </a:t>
            </a:r>
          </a:p>
          <a:p>
            <a:pPr marL="171446" indent="-171446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Use only a rechargeable battery pack purchased from Abbott (List Number: 06F23-55).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558799" y="5868431"/>
            <a:ext cx="614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User Guide; i-STAT 1 System Manual, Analyzer.</a:t>
            </a:r>
          </a:p>
          <a:p>
            <a:pPr defTabSz="685783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1</a:t>
            </a: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Analyzer, Power</a:t>
            </a: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900" dirty="0">
              <a:cs typeface="Calibri" panose="020F0502020204030204" pitchFamily="34" charset="0"/>
            </a:endParaRP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60" y="297966"/>
            <a:ext cx="1661741" cy="543052"/>
          </a:xfrm>
          <a:prstGeom prst="rect">
            <a:avLst/>
          </a:prstGeom>
        </p:spPr>
      </p:pic>
      <p:pic>
        <p:nvPicPr>
          <p:cNvPr id="4" name="Picture 5" descr="01_04_030_1_zoom">
            <a:extLst>
              <a:ext uri="{FF2B5EF4-FFF2-40B4-BE49-F238E27FC236}">
                <a16:creationId xmlns:a16="http://schemas.microsoft.com/office/drawing/2014/main" id="{C62D9034-660E-314B-6C2D-4D47B081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43" y="1553516"/>
            <a:ext cx="2848187" cy="43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2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721" y="1388798"/>
            <a:ext cx="6348731" cy="2405623"/>
          </a:xfrm>
        </p:spPr>
        <p:txBody>
          <a:bodyPr/>
          <a:lstStyle/>
          <a:p>
            <a:pPr defTabSz="514338">
              <a:spcBef>
                <a:spcPts val="339"/>
              </a:spcBef>
            </a:pPr>
            <a:r>
              <a:rPr lang="en-US" sz="1867" b="1" dirty="0">
                <a:solidFill>
                  <a:schemeClr val="accent3"/>
                </a:solidFill>
              </a:rPr>
              <a:t>Startup and Alert Messages:</a:t>
            </a:r>
          </a:p>
          <a:p>
            <a:pPr marL="285744" indent="-285744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The analyzer performs self-checks when it is turned on. If a condition that should be corrected soon, but that will not affect results, is detected, a warning is displayed. </a:t>
            </a:r>
          </a:p>
          <a:p>
            <a:pPr marL="512222" lvl="1" indent="-285744" defTabSz="514338">
              <a:spcBef>
                <a:spcPts val="339"/>
              </a:spcBef>
            </a:pPr>
            <a:r>
              <a:rPr lang="en-US" sz="1867" dirty="0"/>
              <a:t>The operator presses the </a:t>
            </a:r>
            <a:r>
              <a:rPr lang="en-US" sz="1867" b="1" dirty="0"/>
              <a:t>1</a:t>
            </a:r>
            <a:r>
              <a:rPr lang="en-US" sz="1867" dirty="0"/>
              <a:t> key on the analyzer keypad to continue to access the </a:t>
            </a:r>
            <a:r>
              <a:rPr lang="en-US" sz="1867" i="1" dirty="0"/>
              <a:t>Test Menu</a:t>
            </a:r>
            <a:r>
              <a:rPr lang="en-US" sz="1867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9170">
              <a:defRPr/>
            </a:pPr>
            <a:r>
              <a:rPr lang="en-IN">
                <a:solidFill>
                  <a:srgbClr val="000000"/>
                </a:solidFill>
                <a:latin typeface="Calibri"/>
              </a:rPr>
              <a:t>|    </a:t>
            </a:r>
            <a:fld id="{7B2119CD-3B2D-4CEB-B404-D2E3F8CD6D69}" type="slidenum">
              <a:rPr lang="en-IN">
                <a:solidFill>
                  <a:srgbClr val="000000"/>
                </a:solidFill>
                <a:latin typeface="Calibri"/>
              </a:rPr>
              <a:pPr defTabSz="1219170">
                <a:defRPr/>
              </a:pPr>
              <a:t>5</a:t>
            </a:fld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421638"/>
            <a:ext cx="10850880" cy="520701"/>
          </a:xfrm>
        </p:spPr>
        <p:txBody>
          <a:bodyPr/>
          <a:lstStyle/>
          <a:p>
            <a:r>
              <a:rPr lang="en-US" dirty="0"/>
              <a:t>Startup and Alert Messages</a:t>
            </a:r>
            <a:endParaRPr lang="en-US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558799" y="5868431"/>
            <a:ext cx="6146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Troubleshooting.</a:t>
            </a: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60" y="297966"/>
            <a:ext cx="1661741" cy="543052"/>
          </a:xfrm>
          <a:prstGeom prst="rect">
            <a:avLst/>
          </a:prstGeom>
        </p:spPr>
      </p:pic>
      <p:pic>
        <p:nvPicPr>
          <p:cNvPr id="9" name="Picture 8" descr="A close-up of a device&#10;&#10;Description automatically generated with low confidence">
            <a:extLst>
              <a:ext uri="{FF2B5EF4-FFF2-40B4-BE49-F238E27FC236}">
                <a16:creationId xmlns:a16="http://schemas.microsoft.com/office/drawing/2014/main" id="{5F633CC2-0F37-70F7-3545-8B0BBE7AF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5" y="1503485"/>
            <a:ext cx="4415820" cy="4364946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32569166-9BA9-CCD2-8169-B3CADE0CF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591" y="2837135"/>
            <a:ext cx="1529599" cy="224163"/>
          </a:xfrm>
          <a:prstGeom prst="rect">
            <a:avLst/>
          </a:prstGeom>
          <a:solidFill>
            <a:srgbClr val="FFFF99">
              <a:alpha val="20000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endParaRPr lang="en-US" alt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4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721" y="1388798"/>
            <a:ext cx="6348731" cy="2405623"/>
          </a:xfrm>
        </p:spPr>
        <p:txBody>
          <a:bodyPr/>
          <a:lstStyle/>
          <a:p>
            <a:pPr defTabSz="514338">
              <a:spcBef>
                <a:spcPts val="339"/>
              </a:spcBef>
            </a:pPr>
            <a:r>
              <a:rPr lang="en-US" sz="1867" b="1" dirty="0">
                <a:solidFill>
                  <a:schemeClr val="accent3"/>
                </a:solidFill>
              </a:rPr>
              <a:t>Battery Low:</a:t>
            </a:r>
          </a:p>
          <a:p>
            <a:pPr marL="285744" indent="-285744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Occurs when battery voltage has dropped to 7.4 volts.</a:t>
            </a:r>
          </a:p>
          <a:p>
            <a:pPr marL="512222" lvl="1" indent="-285744" defTabSz="514338">
              <a:spcBef>
                <a:spcPts val="339"/>
              </a:spcBef>
            </a:pPr>
            <a:r>
              <a:rPr lang="en-US" sz="1867" dirty="0"/>
              <a:t>Change the Ultralife 9-volt lithium batteries or recharge the i-STAT rechargeable battery.</a:t>
            </a:r>
          </a:p>
          <a:p>
            <a:pPr marL="512222" lvl="1" indent="-285744" defTabSz="514338">
              <a:spcBef>
                <a:spcPts val="339"/>
              </a:spcBef>
            </a:pPr>
            <a:r>
              <a:rPr lang="en-US" sz="1867" dirty="0"/>
              <a:t>If issue persists, contact you support representative.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9170">
              <a:defRPr/>
            </a:pPr>
            <a:r>
              <a:rPr lang="en-IN">
                <a:solidFill>
                  <a:srgbClr val="000000"/>
                </a:solidFill>
                <a:latin typeface="Calibri"/>
              </a:rPr>
              <a:t>|    </a:t>
            </a:r>
            <a:fld id="{7B2119CD-3B2D-4CEB-B404-D2E3F8CD6D69}" type="slidenum">
              <a:rPr lang="en-IN">
                <a:solidFill>
                  <a:srgbClr val="000000"/>
                </a:solidFill>
                <a:latin typeface="Calibri"/>
              </a:rPr>
              <a:pPr defTabSz="1219170">
                <a:defRPr/>
              </a:pPr>
              <a:t>6</a:t>
            </a:fld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421638"/>
            <a:ext cx="10850880" cy="520701"/>
          </a:xfrm>
        </p:spPr>
        <p:txBody>
          <a:bodyPr/>
          <a:lstStyle/>
          <a:p>
            <a:r>
              <a:rPr lang="en-US" dirty="0"/>
              <a:t>Startup and Alert Messages </a:t>
            </a:r>
            <a:r>
              <a:rPr lang="en-US" sz="3200" i="1" dirty="0"/>
              <a:t>– cont’d</a:t>
            </a:r>
            <a:endParaRPr lang="en-US" sz="2400" i="1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0C815D6-83B6-4D09-9E3C-FDB68BF17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355303"/>
            <a:ext cx="1050840" cy="108378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F1319-B7AB-41F1-BB52-F5A58C435DAB}"/>
              </a:ext>
            </a:extLst>
          </p:cNvPr>
          <p:cNvCxnSpPr/>
          <p:nvPr/>
        </p:nvCxnSpPr>
        <p:spPr>
          <a:xfrm>
            <a:off x="558800" y="4257681"/>
            <a:ext cx="61468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EE17BC-443D-44CC-9682-11E1CD023955}"/>
              </a:ext>
            </a:extLst>
          </p:cNvPr>
          <p:cNvSpPr txBox="1"/>
          <p:nvPr/>
        </p:nvSpPr>
        <p:spPr>
          <a:xfrm>
            <a:off x="1705293" y="4355303"/>
            <a:ext cx="5218021" cy="12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333" b="1" dirty="0">
                <a:solidFill>
                  <a:srgbClr val="009CDE"/>
                </a:solidFill>
                <a:latin typeface="Calibri"/>
                <a:cs typeface="Calibri" panose="020F0502020204030204" pitchFamily="34" charset="0"/>
              </a:rPr>
              <a:t>CAUTIONS</a:t>
            </a:r>
            <a:r>
              <a:rPr lang="en-US" sz="1333" b="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3</a:t>
            </a:r>
            <a:r>
              <a:rPr lang="en-US" sz="1333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:</a:t>
            </a:r>
            <a:endParaRPr lang="en-US" sz="1333" dirty="0">
              <a:solidFill>
                <a:srgbClr val="000000"/>
              </a:solidFill>
              <a:latin typeface="Calibri"/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Battery carrier for use with two disposable Ultralife 9-volt lithium batteries; purchase from Abbott (List Number: 06F21-26). </a:t>
            </a:r>
          </a:p>
          <a:p>
            <a:pPr marL="171446" indent="-171446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Use only a rechargeable battery pack purchased from Abbott (List Number: 06F23-55).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558799" y="5868431"/>
            <a:ext cx="614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Troubleshooting.</a:t>
            </a:r>
          </a:p>
          <a:p>
            <a:pPr defTabSz="685783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3</a:t>
            </a: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Analyzer, Power</a:t>
            </a: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dirty="0">
              <a:cs typeface="Calibri" panose="020F0502020204030204" pitchFamily="34" charset="0"/>
            </a:endParaRP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60" y="297966"/>
            <a:ext cx="1661741" cy="543052"/>
          </a:xfrm>
          <a:prstGeom prst="rect">
            <a:avLst/>
          </a:prstGeom>
        </p:spPr>
      </p:pic>
      <p:pic>
        <p:nvPicPr>
          <p:cNvPr id="9" name="Picture 8" descr="A close-up of a device&#10;&#10;Description automatically generated with low confidence">
            <a:extLst>
              <a:ext uri="{FF2B5EF4-FFF2-40B4-BE49-F238E27FC236}">
                <a16:creationId xmlns:a16="http://schemas.microsoft.com/office/drawing/2014/main" id="{5F633CC2-0F37-70F7-3545-8B0BBE7AF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5" y="1503485"/>
            <a:ext cx="4415820" cy="4364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5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721" y="1388798"/>
            <a:ext cx="6348731" cy="2405623"/>
          </a:xfrm>
        </p:spPr>
        <p:txBody>
          <a:bodyPr/>
          <a:lstStyle/>
          <a:p>
            <a:pPr defTabSz="514338">
              <a:spcBef>
                <a:spcPts val="339"/>
              </a:spcBef>
            </a:pPr>
            <a:r>
              <a:rPr lang="en-US" sz="1867" b="1" dirty="0">
                <a:solidFill>
                  <a:schemeClr val="accent3"/>
                </a:solidFill>
              </a:rPr>
              <a:t>Lot Expired, See Admin:</a:t>
            </a:r>
          </a:p>
          <a:p>
            <a:pPr marL="285744" indent="-285744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Occurs when the cartridge lot number scanned is expired.</a:t>
            </a:r>
          </a:p>
          <a:p>
            <a:pPr marL="512222" lvl="1" indent="-285744" defTabSz="514338">
              <a:spcBef>
                <a:spcPts val="339"/>
              </a:spcBef>
            </a:pPr>
            <a:r>
              <a:rPr lang="en-US" sz="1867" dirty="0"/>
              <a:t>Scan a cartridge lot number that is not expired.</a:t>
            </a:r>
          </a:p>
          <a:p>
            <a:pPr marL="512222" lvl="1" indent="-285744" defTabSz="514338">
              <a:spcBef>
                <a:spcPts val="339"/>
              </a:spcBef>
            </a:pPr>
            <a:r>
              <a:rPr lang="en-US" sz="1867" dirty="0"/>
              <a:t>If issue persists, contact you support representative.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9170">
              <a:defRPr/>
            </a:pPr>
            <a:r>
              <a:rPr lang="en-IN">
                <a:solidFill>
                  <a:srgbClr val="000000"/>
                </a:solidFill>
                <a:latin typeface="Calibri"/>
              </a:rPr>
              <a:t>|    </a:t>
            </a:r>
            <a:fld id="{7B2119CD-3B2D-4CEB-B404-D2E3F8CD6D69}" type="slidenum">
              <a:rPr lang="en-IN">
                <a:solidFill>
                  <a:srgbClr val="000000"/>
                </a:solidFill>
                <a:latin typeface="Calibri"/>
              </a:rPr>
              <a:pPr defTabSz="1219170">
                <a:defRPr/>
              </a:pPr>
              <a:t>7</a:t>
            </a:fld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421638"/>
            <a:ext cx="10850880" cy="520701"/>
          </a:xfrm>
        </p:spPr>
        <p:txBody>
          <a:bodyPr/>
          <a:lstStyle/>
          <a:p>
            <a:r>
              <a:rPr lang="en-US" dirty="0"/>
              <a:t>Startup and Alert Messages </a:t>
            </a:r>
            <a:r>
              <a:rPr lang="en-US" sz="3200" i="1" dirty="0"/>
              <a:t>– cont’d</a:t>
            </a:r>
            <a:endParaRPr lang="en-US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558799" y="5868431"/>
            <a:ext cx="614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Troubleshooting.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dirty="0">
              <a:cs typeface="Calibri" panose="020F0502020204030204" pitchFamily="34" charset="0"/>
            </a:endParaRP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60" y="297966"/>
            <a:ext cx="1661741" cy="543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D0C2E9-46E5-632D-6A82-34102F231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236" y="1736755"/>
            <a:ext cx="2853175" cy="4316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66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722" y="1388798"/>
            <a:ext cx="5579402" cy="2405623"/>
          </a:xfrm>
        </p:spPr>
        <p:txBody>
          <a:bodyPr/>
          <a:lstStyle/>
          <a:p>
            <a:pPr defTabSz="514338">
              <a:spcBef>
                <a:spcPts val="339"/>
              </a:spcBef>
            </a:pPr>
            <a:r>
              <a:rPr lang="en-US" sz="1867" b="1" dirty="0">
                <a:solidFill>
                  <a:schemeClr val="accent3"/>
                </a:solidFill>
              </a:rPr>
              <a:t>Quality Check Codes:</a:t>
            </a:r>
          </a:p>
          <a:p>
            <a:pPr defTabSz="514338">
              <a:spcBef>
                <a:spcPts val="339"/>
              </a:spcBef>
            </a:pPr>
            <a:endParaRPr lang="en-US" sz="1867" dirty="0"/>
          </a:p>
          <a:p>
            <a:pPr defTabSz="514338">
              <a:spcBef>
                <a:spcPts val="339"/>
              </a:spcBef>
            </a:pPr>
            <a:r>
              <a:rPr lang="en-US" sz="1867" dirty="0"/>
              <a:t>The Numeric Code:</a:t>
            </a:r>
          </a:p>
          <a:p>
            <a:pPr marL="342900" indent="-342900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This is a numeric code associated with the failed quality check. </a:t>
            </a:r>
          </a:p>
          <a:p>
            <a:pPr marL="342900" indent="-342900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Since multiple codes can be associated with a single cause message, this is essential information when contacting your support representative.</a:t>
            </a:r>
          </a:p>
          <a:p>
            <a:pPr defTabSz="514338">
              <a:spcBef>
                <a:spcPts val="339"/>
              </a:spcBef>
            </a:pPr>
            <a:r>
              <a:rPr lang="en-US" sz="1867" dirty="0"/>
              <a:t>The Cause Message:</a:t>
            </a:r>
          </a:p>
          <a:p>
            <a:pPr marL="512222" lvl="1" indent="-285744" defTabSz="514338">
              <a:spcBef>
                <a:spcPts val="339"/>
              </a:spcBef>
            </a:pPr>
            <a:r>
              <a:rPr lang="en-US" sz="1867" dirty="0"/>
              <a:t>This message describes the likely cause of the failed quality check. </a:t>
            </a:r>
          </a:p>
          <a:p>
            <a:pPr marL="285744" indent="-285744" defTabSz="514338">
              <a:spcBef>
                <a:spcPts val="339"/>
              </a:spcBef>
            </a:pPr>
            <a:r>
              <a:rPr lang="en-US" sz="1867" dirty="0"/>
              <a:t>The Action Message:</a:t>
            </a:r>
          </a:p>
          <a:p>
            <a:pPr marL="512222" lvl="1" indent="-285744" defTabSz="514338">
              <a:spcBef>
                <a:spcPts val="339"/>
              </a:spcBef>
            </a:pPr>
            <a:r>
              <a:rPr lang="en-US" sz="1867" dirty="0"/>
              <a:t>This message indicates the appropriate action.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9170">
              <a:defRPr/>
            </a:pPr>
            <a:r>
              <a:rPr lang="en-IN">
                <a:solidFill>
                  <a:srgbClr val="000000"/>
                </a:solidFill>
                <a:latin typeface="Calibri"/>
              </a:rPr>
              <a:t>|    </a:t>
            </a:r>
            <a:fld id="{7B2119CD-3B2D-4CEB-B404-D2E3F8CD6D69}" type="slidenum">
              <a:rPr lang="en-IN">
                <a:solidFill>
                  <a:srgbClr val="000000"/>
                </a:solidFill>
                <a:latin typeface="Calibri"/>
              </a:rPr>
              <a:pPr defTabSz="1219170">
                <a:defRPr/>
              </a:pPr>
              <a:t>8</a:t>
            </a:fld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421638"/>
            <a:ext cx="10850880" cy="520701"/>
          </a:xfrm>
        </p:spPr>
        <p:txBody>
          <a:bodyPr/>
          <a:lstStyle/>
          <a:p>
            <a:r>
              <a:rPr lang="en-US" dirty="0"/>
              <a:t>Quality Check Codes</a:t>
            </a:r>
            <a:endParaRPr lang="en-US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558799" y="5868431"/>
            <a:ext cx="6146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 : </a:t>
            </a: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Analyzer Coded Messages</a:t>
            </a: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60" y="297966"/>
            <a:ext cx="1661741" cy="543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BEE585-37E8-EB3D-FE53-00A2677EF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975" y="2039938"/>
            <a:ext cx="2345490" cy="350896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62644E7-6622-B8A3-D83F-F3F42DBBD574}"/>
              </a:ext>
            </a:extLst>
          </p:cNvPr>
          <p:cNvGrpSpPr/>
          <p:nvPr/>
        </p:nvGrpSpPr>
        <p:grpSpPr>
          <a:xfrm rot="16200000">
            <a:off x="8233054" y="1693543"/>
            <a:ext cx="307777" cy="2460005"/>
            <a:chOff x="6429340" y="3619619"/>
            <a:chExt cx="307777" cy="1552347"/>
          </a:xfrm>
        </p:grpSpPr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1F4C7C50-4191-C2D5-9FB6-8348BA262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4100403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03910C9F-4ECE-1E5D-D59C-50CB79E0E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68879" y="3980080"/>
              <a:ext cx="1028700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="1" cap="all" dirty="0">
                  <a:solidFill>
                    <a:schemeClr val="bg1"/>
                  </a:solidFill>
                </a:rPr>
                <a:t>Numeric Code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58B4D0-B371-03B5-F6D4-342B468D0B56}"/>
              </a:ext>
            </a:extLst>
          </p:cNvPr>
          <p:cNvGrpSpPr/>
          <p:nvPr/>
        </p:nvGrpSpPr>
        <p:grpSpPr>
          <a:xfrm rot="16200000">
            <a:off x="8233053" y="2294536"/>
            <a:ext cx="307777" cy="2460005"/>
            <a:chOff x="6429340" y="3619619"/>
            <a:chExt cx="307777" cy="1552347"/>
          </a:xfrm>
        </p:grpSpPr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4A8F4957-A85A-304E-8208-C0CF67BC4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4100403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2DFF7EF6-4EB6-9BB0-98E4-6154125F9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68879" y="3980080"/>
              <a:ext cx="1028700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="1" cap="all" dirty="0">
                  <a:solidFill>
                    <a:schemeClr val="bg1"/>
                  </a:solidFill>
                </a:rPr>
                <a:t>Cause Message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10015C-E85C-DDBC-A66B-0743DE97E844}"/>
              </a:ext>
            </a:extLst>
          </p:cNvPr>
          <p:cNvGrpSpPr/>
          <p:nvPr/>
        </p:nvGrpSpPr>
        <p:grpSpPr>
          <a:xfrm rot="16200000">
            <a:off x="8233052" y="2849580"/>
            <a:ext cx="307777" cy="2460005"/>
            <a:chOff x="6429340" y="3619619"/>
            <a:chExt cx="307777" cy="1552347"/>
          </a:xfrm>
        </p:grpSpPr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FFE2FFE-E187-2E3C-AB2D-F604F3DBC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4100403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id="{2E254086-BCD9-B24D-849E-3D9DAD23A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68879" y="3980080"/>
              <a:ext cx="1028700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="1" cap="all" dirty="0">
                  <a:solidFill>
                    <a:schemeClr val="bg1"/>
                  </a:solidFill>
                </a:rPr>
                <a:t>Action Message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93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721" y="1388798"/>
            <a:ext cx="6348731" cy="2405623"/>
          </a:xfrm>
        </p:spPr>
        <p:txBody>
          <a:bodyPr/>
          <a:lstStyle/>
          <a:p>
            <a:pPr defTabSz="514338">
              <a:spcBef>
                <a:spcPts val="339"/>
              </a:spcBef>
            </a:pPr>
            <a:r>
              <a:rPr lang="en-US" sz="1867" b="1" dirty="0">
                <a:solidFill>
                  <a:schemeClr val="accent3"/>
                </a:solidFill>
              </a:rPr>
              <a:t>Code # 31, Unable to Position Sample:</a:t>
            </a:r>
          </a:p>
          <a:p>
            <a:pPr defTabSz="514338">
              <a:spcBef>
                <a:spcPts val="339"/>
              </a:spcBef>
            </a:pPr>
            <a:r>
              <a:rPr lang="en-US" sz="1867" dirty="0"/>
              <a:t>The analyzer did not detect movement of sample across</a:t>
            </a:r>
          </a:p>
          <a:p>
            <a:pPr defTabSz="514338">
              <a:spcBef>
                <a:spcPts val="339"/>
              </a:spcBef>
            </a:pPr>
            <a:r>
              <a:rPr lang="en-US" sz="1867" dirty="0"/>
              <a:t>the sensors. </a:t>
            </a:r>
          </a:p>
          <a:p>
            <a:pPr lvl="1" defTabSz="514338">
              <a:spcBef>
                <a:spcPts val="339"/>
              </a:spcBef>
            </a:pPr>
            <a:r>
              <a:rPr lang="en-US" sz="1867" dirty="0"/>
              <a:t>This could be due to </a:t>
            </a:r>
          </a:p>
          <a:p>
            <a:pPr lvl="2" defTabSz="514338">
              <a:spcBef>
                <a:spcPts val="339"/>
              </a:spcBef>
            </a:pPr>
            <a:r>
              <a:rPr lang="en-US" sz="1800" dirty="0"/>
              <a:t>a clot in the sample</a:t>
            </a:r>
          </a:p>
          <a:p>
            <a:pPr lvl="2" defTabSz="514338">
              <a:spcBef>
                <a:spcPts val="339"/>
              </a:spcBef>
            </a:pPr>
            <a:r>
              <a:rPr lang="en-US" sz="1800" dirty="0"/>
              <a:t>not closing the closure of the cartridge</a:t>
            </a:r>
          </a:p>
          <a:p>
            <a:pPr marL="285744" indent="-285744" defTabSz="514338">
              <a:spcBef>
                <a:spcPts val="339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Repeat test using another cartridge</a:t>
            </a:r>
          </a:p>
          <a:p>
            <a:pPr lvl="2" defTabSz="514338">
              <a:spcBef>
                <a:spcPts val="339"/>
              </a:spcBef>
            </a:pPr>
            <a:r>
              <a:rPr lang="en-US" sz="1800" dirty="0"/>
              <a:t>if clot is suspected use another sample</a:t>
            </a:r>
          </a:p>
          <a:p>
            <a:pPr lvl="2" defTabSz="514338">
              <a:spcBef>
                <a:spcPts val="339"/>
              </a:spcBef>
            </a:pPr>
            <a:r>
              <a:rPr lang="en-US" sz="1800" dirty="0"/>
              <a:t>Ensure that the closure of the cartridge is closed.</a:t>
            </a:r>
          </a:p>
          <a:p>
            <a:pPr lvl="1" defTabSz="514338">
              <a:spcBef>
                <a:spcPts val="339"/>
              </a:spcBef>
            </a:pPr>
            <a:r>
              <a:rPr lang="en-US" sz="1870" dirty="0"/>
              <a:t>If issue persists, contact you support representative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9170">
              <a:defRPr/>
            </a:pPr>
            <a:r>
              <a:rPr lang="en-IN">
                <a:solidFill>
                  <a:srgbClr val="000000"/>
                </a:solidFill>
                <a:latin typeface="Calibri"/>
              </a:rPr>
              <a:t>|    </a:t>
            </a:r>
            <a:fld id="{7B2119CD-3B2D-4CEB-B404-D2E3F8CD6D69}" type="slidenum">
              <a:rPr lang="en-IN">
                <a:solidFill>
                  <a:srgbClr val="000000"/>
                </a:solidFill>
                <a:latin typeface="Calibri"/>
              </a:rPr>
              <a:pPr defTabSz="1219170">
                <a:defRPr/>
              </a:pPr>
              <a:t>9</a:t>
            </a:fld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421638"/>
            <a:ext cx="10850880" cy="520701"/>
          </a:xfrm>
        </p:spPr>
        <p:txBody>
          <a:bodyPr/>
          <a:lstStyle/>
          <a:p>
            <a:r>
              <a:rPr lang="en-US" dirty="0"/>
              <a:t>Quality Check Codes </a:t>
            </a:r>
            <a:r>
              <a:rPr lang="en-US" sz="3200" i="1" dirty="0"/>
              <a:t>– cont’d</a:t>
            </a:r>
            <a:endParaRPr lang="en-US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558799" y="5868431"/>
            <a:ext cx="6146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Analyzer Coded Messages</a:t>
            </a: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60" y="297966"/>
            <a:ext cx="1661741" cy="543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2952A4-2D79-60E4-3AF0-1E8114565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236" y="1552089"/>
            <a:ext cx="2853175" cy="4316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1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PPT BASIC WHITE_DEC 2020" val="nqRvHgJJ"/>
  <p:tag name="ARTICULATE_DESIGN_ID_1_PPT BASIC WHITE_DEC 2020" val="mQbESM55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.potx" id="{173F3A8B-7306-48AF-8FED-6D4C0BA67F7D}" vid="{EC90C983-3E87-4402-BA1C-B15D84509C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793</Words>
  <Application>Microsoft Office PowerPoint</Application>
  <PresentationFormat>Widescreen</PresentationFormat>
  <Paragraphs>111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PPT Basic White_Dec 2020</vt:lpstr>
      <vt:lpstr>i-STAT 1 Analyzer</vt:lpstr>
      <vt:lpstr>Learning Objectives</vt:lpstr>
      <vt:lpstr>Verification of key elements and operations</vt:lpstr>
      <vt:lpstr>Conditions related to the battery</vt:lpstr>
      <vt:lpstr>Startup and Alert Messages</vt:lpstr>
      <vt:lpstr>Startup and Alert Messages – cont’d</vt:lpstr>
      <vt:lpstr>Startup and Alert Messages – cont’d</vt:lpstr>
      <vt:lpstr>Quality Check Codes</vt:lpstr>
      <vt:lpstr>Quality Check Codes – cont’d</vt:lpstr>
      <vt:lpstr>Quality Check Codes – cont’d</vt:lpstr>
      <vt:lpstr>Training Complete | Congratulations!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delete this slide after reading through and before working on your slides</dc:title>
  <dc:creator>Gonzalez, Louise M</dc:creator>
  <cp:lastModifiedBy>Solanick, Sherilyn</cp:lastModifiedBy>
  <cp:revision>8</cp:revision>
  <dcterms:created xsi:type="dcterms:W3CDTF">2023-06-15T16:16:40Z</dcterms:created>
  <dcterms:modified xsi:type="dcterms:W3CDTF">2025-03-07T21:20:28Z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D26008AE-8BDE-4C11-A395-8AAA6D35AA4B</vt:lpwstr>
  </property>
  <property fmtid="{D5CDD505-2E9C-101B-9397-08002B2CF9AE}" pid="3" name="ArticulatePath">
    <vt:lpwstr>Presentation1</vt:lpwstr>
  </property>
  <property fmtid="{D5CDD505-2E9C-101B-9397-08002B2CF9AE}" pid="4" name="MSIP_Label_5e4b1be8-281e-475d-98b0-21c3457e5a46_Enabled">
    <vt:lpwstr>true</vt:lpwstr>
  </property>
  <property fmtid="{D5CDD505-2E9C-101B-9397-08002B2CF9AE}" pid="5" name="MSIP_Label_5e4b1be8-281e-475d-98b0-21c3457e5a46_SetDate">
    <vt:lpwstr>2025-03-07T21:20:09Z</vt:lpwstr>
  </property>
  <property fmtid="{D5CDD505-2E9C-101B-9397-08002B2CF9AE}" pid="6" name="MSIP_Label_5e4b1be8-281e-475d-98b0-21c3457e5a46_Method">
    <vt:lpwstr>Standard</vt:lpwstr>
  </property>
  <property fmtid="{D5CDD505-2E9C-101B-9397-08002B2CF9AE}" pid="7" name="MSIP_Label_5e4b1be8-281e-475d-98b0-21c3457e5a46_Name">
    <vt:lpwstr>Public</vt:lpwstr>
  </property>
  <property fmtid="{D5CDD505-2E9C-101B-9397-08002B2CF9AE}" pid="8" name="MSIP_Label_5e4b1be8-281e-475d-98b0-21c3457e5a46_SiteId">
    <vt:lpwstr>8b3dd73e-4e72-4679-b191-56da1588712b</vt:lpwstr>
  </property>
  <property fmtid="{D5CDD505-2E9C-101B-9397-08002B2CF9AE}" pid="9" name="MSIP_Label_5e4b1be8-281e-475d-98b0-21c3457e5a46_ActionId">
    <vt:lpwstr>6beaba49-d788-49be-9936-e1689c1e5169</vt:lpwstr>
  </property>
  <property fmtid="{D5CDD505-2E9C-101B-9397-08002B2CF9AE}" pid="10" name="MSIP_Label_5e4b1be8-281e-475d-98b0-21c3457e5a46_ContentBits">
    <vt:lpwstr>0</vt:lpwstr>
  </property>
  <property fmtid="{D5CDD505-2E9C-101B-9397-08002B2CF9AE}" pid="11" name="MSIP_Label_5e4b1be8-281e-475d-98b0-21c3457e5a46_Tag">
    <vt:lpwstr>10, 3, 0, 1</vt:lpwstr>
  </property>
</Properties>
</file>