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03" r:id="rId5"/>
  </p:sldMasterIdLst>
  <p:notesMasterIdLst>
    <p:notesMasterId r:id="rId19"/>
  </p:notesMasterIdLst>
  <p:handoutMasterIdLst>
    <p:handoutMasterId r:id="rId20"/>
  </p:handoutMasterIdLst>
  <p:sldIdLst>
    <p:sldId id="360" r:id="rId6"/>
    <p:sldId id="259" r:id="rId7"/>
    <p:sldId id="386" r:id="rId8"/>
    <p:sldId id="397" r:id="rId9"/>
    <p:sldId id="398" r:id="rId10"/>
    <p:sldId id="400" r:id="rId11"/>
    <p:sldId id="401" r:id="rId12"/>
    <p:sldId id="402" r:id="rId13"/>
    <p:sldId id="403" r:id="rId14"/>
    <p:sldId id="404" r:id="rId15"/>
    <p:sldId id="409" r:id="rId16"/>
    <p:sldId id="381" r:id="rId17"/>
    <p:sldId id="361" r:id="rId18"/>
  </p:sldIdLst>
  <p:sldSz cx="9144000" cy="5143500" type="screen16x9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92818" autoAdjust="0"/>
  </p:normalViewPr>
  <p:slideViewPr>
    <p:cSldViewPr snapToGrid="0">
      <p:cViewPr varScale="1">
        <p:scale>
          <a:sx n="88" d="100"/>
          <a:sy n="88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77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19" y="4526280"/>
            <a:ext cx="7139827" cy="480060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  <a:b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8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Cleaning and Disinfecting| i-STAT 1 System| NPE-4873-REV1-APOC-EN (v1.2)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2E3F27D6-5AB9-4FDB-A20C-E44F2284AF59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7-Mar-25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ACEC4565-E794-48DA-B884-2B66FC38042E}" type="datetime5">
              <a:rPr lang="en-US" sz="1000" smtClean="0"/>
              <a:t>7-Mar-25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9E77-EC4C-E37C-CC97-8EECBCF4E98C}"/>
              </a:ext>
            </a:extLst>
          </p:cNvPr>
          <p:cNvSpPr txBox="1"/>
          <p:nvPr userDrawn="1"/>
        </p:nvSpPr>
        <p:spPr>
          <a:xfrm>
            <a:off x="408840" y="4566444"/>
            <a:ext cx="76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Cleaning and Disinfecting| i-STAT 1 System| NPE-4873-REV1-APOC-EN (v1.2)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2" y="600077"/>
            <a:ext cx="8138159" cy="36004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F1B05F3-90A1-4152-BCA8-1DCF75454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3" y="338465"/>
            <a:ext cx="5241925" cy="261610"/>
          </a:xfrm>
        </p:spPr>
        <p:txBody>
          <a:bodyPr wrap="square">
            <a:spAutoFit/>
          </a:bodyPr>
          <a:lstStyle>
            <a:lvl1pPr>
              <a:defRPr sz="1400" b="0" cap="all" spc="15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FCB9-C05F-694F-AF31-48D81C23BC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://www.globalpointofcare.abbott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42050-6C23-4592-808A-FD6A67FA7325}"/>
              </a:ext>
            </a:extLst>
          </p:cNvPr>
          <p:cNvSpPr txBox="1"/>
          <p:nvPr userDrawn="1"/>
        </p:nvSpPr>
        <p:spPr>
          <a:xfrm>
            <a:off x="408840" y="4687818"/>
            <a:ext cx="7663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Any photos and images displayed are for illustrative purposes only.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Cleaning and Disinfecting| i-STAT 1 System| NPE-4873-REV1-APOC-EN (v1.2)</a:t>
            </a: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3240"/>
            <a:ext cx="8138160" cy="3665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13816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86C8D-6EF0-DF4C-AC6E-231FCE8968BE}"/>
              </a:ext>
            </a:extLst>
          </p:cNvPr>
          <p:cNvSpPr txBox="1">
            <a:spLocks/>
          </p:cNvSpPr>
          <p:nvPr/>
        </p:nvSpPr>
        <p:spPr bwMode="gray">
          <a:xfrm>
            <a:off x="502922" y="4675984"/>
            <a:ext cx="3131627" cy="365125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198503" algn="ctr"/>
                <a:tab pos="8229189" algn="r"/>
              </a:tabLst>
              <a:defRPr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26491-C1D9-E845-AF10-E7A934A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290" y="4767264"/>
            <a:ext cx="292608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0439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4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65643" indent="-23705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27031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08" indent="-17144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14" userDrawn="1">
          <p15:clr>
            <a:srgbClr val="F26B43"/>
          </p15:clr>
        </p15:guide>
        <p15:guide id="4" orient="horz" pos="378" userDrawn="1">
          <p15:clr>
            <a:srgbClr val="F26B43"/>
          </p15:clr>
        </p15:guide>
        <p15:guide id="5" pos="2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i-STAT 1 Analyzer and</a:t>
            </a:r>
            <a:br>
              <a:rPr lang="en-US" sz="3600" dirty="0"/>
            </a:br>
            <a:r>
              <a:rPr lang="en-US" sz="3600" dirty="0"/>
              <a:t>System Components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/>
              <a:t>CLEANING AND DISINFECTING</a:t>
            </a:r>
            <a:endParaRPr lang="en-US" dirty="0"/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4F923DF2-05A4-4B55-8CFE-D91EBC09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68915"/>
            <a:ext cx="2164717" cy="4612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17678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Cleaning the electronic simulator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Clean the electronic simulator with any of the following:</a:t>
            </a:r>
          </a:p>
          <a:p>
            <a:pPr marL="342900" indent="-34290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gauze pad moistened with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dirty="0"/>
              <a:t>i</a:t>
            </a:r>
            <a:r>
              <a:rPr lang="en-US" sz="1200" b="0" dirty="0">
                <a:solidFill>
                  <a:schemeClr val="tx1"/>
                </a:solidFill>
              </a:rPr>
              <a:t>sopropyl alcohol (IPA) or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b="0" dirty="0">
                <a:solidFill>
                  <a:schemeClr val="tx1"/>
                </a:solidFill>
              </a:rPr>
              <a:t>10% bleach</a:t>
            </a:r>
          </a:p>
          <a:p>
            <a:pPr marL="342900" indent="-342900" defTabSz="3857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PDI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r>
              <a:rPr lang="en-US" sz="1400" b="0" dirty="0">
                <a:solidFill>
                  <a:schemeClr val="tx1"/>
                </a:solidFill>
              </a:rPr>
              <a:t> Super Sani-Cloth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endParaRPr lang="en-US" sz="1400" dirty="0"/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 startAt="2"/>
            </a:pPr>
            <a:r>
              <a:rPr lang="en-US" sz="1400" dirty="0"/>
              <a:t>Rinse using a gauze pad moistened with water and dry.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B7BD5E-7608-0BED-95F9-C75147674CC1}"/>
              </a:ext>
            </a:extLst>
          </p:cNvPr>
          <p:cNvSpPr txBox="1"/>
          <p:nvPr/>
        </p:nvSpPr>
        <p:spPr>
          <a:xfrm>
            <a:off x="409575" y="4344883"/>
            <a:ext cx="49577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Routine Care of the Analyzer and Downloader. i-STAT 1 System Manual, Electronic Simulator.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8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Electronic Simulator, Cleaning the Simulator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58713-A2CA-7CC5-9A44-137000252A6E}"/>
              </a:ext>
            </a:extLst>
          </p:cNvPr>
          <p:cNvSpPr txBox="1"/>
          <p:nvPr/>
        </p:nvSpPr>
        <p:spPr>
          <a:xfrm>
            <a:off x="1411415" y="3116210"/>
            <a:ext cx="3160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8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Before cleaning, cover the connector area with the blue rubber boot. This will minimize the possibility of any cleaning fluid getting into the simulator housing, thus contaminating the internal circuitry.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8E7FC5B-27CF-E715-0D12-DA540CD9E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9B811A3-892E-7B6E-E7BF-EBF6B5ACC6CA}"/>
              </a:ext>
            </a:extLst>
          </p:cNvPr>
          <p:cNvGrpSpPr/>
          <p:nvPr/>
        </p:nvGrpSpPr>
        <p:grpSpPr>
          <a:xfrm>
            <a:off x="4560269" y="2930312"/>
            <a:ext cx="2234627" cy="1600619"/>
            <a:chOff x="5194112" y="886112"/>
            <a:chExt cx="2234627" cy="1600619"/>
          </a:xfrm>
        </p:grpSpPr>
        <p:pic>
          <p:nvPicPr>
            <p:cNvPr id="4" name="Picture 3" descr="A picture containing text, drive&#10;&#10;Description automatically generated">
              <a:extLst>
                <a:ext uri="{FF2B5EF4-FFF2-40B4-BE49-F238E27FC236}">
                  <a16:creationId xmlns:a16="http://schemas.microsoft.com/office/drawing/2014/main" id="{CDE20583-AF8A-1286-5E76-E200844AF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652" y="886112"/>
              <a:ext cx="1283087" cy="1600619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0F283A-C424-C786-A69B-7823E0FB64A0}"/>
                </a:ext>
              </a:extLst>
            </p:cNvPr>
            <p:cNvGrpSpPr/>
            <p:nvPr/>
          </p:nvGrpSpPr>
          <p:grpSpPr>
            <a:xfrm rot="16200000">
              <a:off x="5860636" y="266111"/>
              <a:ext cx="230832" cy="1563879"/>
              <a:chOff x="6476892" y="2375026"/>
              <a:chExt cx="230832" cy="1405417"/>
            </a:xfrm>
          </p:grpSpPr>
          <p:sp>
            <p:nvSpPr>
              <p:cNvPr id="13" name="Line 16">
                <a:extLst>
                  <a:ext uri="{FF2B5EF4-FFF2-40B4-BE49-F238E27FC236}">
                    <a16:creationId xmlns:a16="http://schemas.microsoft.com/office/drawing/2014/main" id="{86D0A828-EF54-1147-A719-5AE256229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88734" y="2708880"/>
                <a:ext cx="0" cy="107156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5" name="Text Box 19">
                <a:extLst>
                  <a:ext uri="{FF2B5EF4-FFF2-40B4-BE49-F238E27FC236}">
                    <a16:creationId xmlns:a16="http://schemas.microsoft.com/office/drawing/2014/main" id="{124A7027-B86B-6264-1E59-F34B3B54B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077958" y="2773960"/>
                <a:ext cx="1028700" cy="2308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900" b="1" cap="all" dirty="0">
                    <a:solidFill>
                      <a:schemeClr val="bg1"/>
                    </a:solidFill>
                  </a:rPr>
                  <a:t>Rubber boot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795B1D-4345-84E2-FFB0-A28890526EC6}"/>
              </a:ext>
            </a:extLst>
          </p:cNvPr>
          <p:cNvGrpSpPr/>
          <p:nvPr/>
        </p:nvGrpSpPr>
        <p:grpSpPr>
          <a:xfrm>
            <a:off x="5552000" y="1362367"/>
            <a:ext cx="3007807" cy="2013152"/>
            <a:chOff x="5209717" y="2552178"/>
            <a:chExt cx="3007807" cy="2013152"/>
          </a:xfrm>
        </p:grpSpPr>
        <p:pic>
          <p:nvPicPr>
            <p:cNvPr id="2" name="Picture 1" descr="A picture containing cable, plastic&#10;&#10;Description automatically generated">
              <a:extLst>
                <a:ext uri="{FF2B5EF4-FFF2-40B4-BE49-F238E27FC236}">
                  <a16:creationId xmlns:a16="http://schemas.microsoft.com/office/drawing/2014/main" id="{51541204-8991-346E-713D-9AB001B3A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85"/>
            <a:stretch/>
          </p:blipFill>
          <p:spPr>
            <a:xfrm>
              <a:off x="5757367" y="2552178"/>
              <a:ext cx="2460157" cy="1989838"/>
            </a:xfrm>
            <a:prstGeom prst="rect">
              <a:avLst/>
            </a:prstGeom>
          </p:spPr>
        </p:pic>
        <p:pic>
          <p:nvPicPr>
            <p:cNvPr id="6" name="Picture 5" descr="A picture containing text, drive&#10;&#10;Description automatically generated">
              <a:extLst>
                <a:ext uri="{FF2B5EF4-FFF2-40B4-BE49-F238E27FC236}">
                  <a16:creationId xmlns:a16="http://schemas.microsoft.com/office/drawing/2014/main" id="{7176DA8A-441D-A6C0-9619-12C173BB8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6" t="47194" r="3768" b="3069"/>
            <a:stretch/>
          </p:blipFill>
          <p:spPr>
            <a:xfrm>
              <a:off x="6288531" y="3642081"/>
              <a:ext cx="1360891" cy="9232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95B06E-FB2F-2895-2F01-1726E6D17AF9}"/>
                </a:ext>
              </a:extLst>
            </p:cNvPr>
            <p:cNvGrpSpPr/>
            <p:nvPr/>
          </p:nvGrpSpPr>
          <p:grpSpPr>
            <a:xfrm>
              <a:off x="5209717" y="2859988"/>
              <a:ext cx="1376838" cy="656680"/>
              <a:chOff x="5098839" y="2864650"/>
              <a:chExt cx="1376838" cy="65668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BA6088A-8B97-F645-F778-2DABA3C14319}"/>
                  </a:ext>
                </a:extLst>
              </p:cNvPr>
              <p:cNvGrpSpPr/>
              <p:nvPr/>
            </p:nvGrpSpPr>
            <p:grpSpPr>
              <a:xfrm rot="16200000">
                <a:off x="5582545" y="2588735"/>
                <a:ext cx="230832" cy="1198244"/>
                <a:chOff x="6476891" y="2582199"/>
                <a:chExt cx="230832" cy="1198244"/>
              </a:xfrm>
            </p:grpSpPr>
            <p:sp>
              <p:nvSpPr>
                <p:cNvPr id="12" name="Line 16">
                  <a:extLst>
                    <a:ext uri="{FF2B5EF4-FFF2-40B4-BE49-F238E27FC236}">
                      <a16:creationId xmlns:a16="http://schemas.microsoft.com/office/drawing/2014/main" id="{0CCA92F5-202C-55AA-655F-4353F46153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88734" y="2708880"/>
                  <a:ext cx="0" cy="1071563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 dirty="0"/>
                </a:p>
              </p:txBody>
            </p:sp>
            <p:sp>
              <p:nvSpPr>
                <p:cNvPr id="14" name="Text Box 19">
                  <a:extLst>
                    <a:ext uri="{FF2B5EF4-FFF2-40B4-BE49-F238E27FC236}">
                      <a16:creationId xmlns:a16="http://schemas.microsoft.com/office/drawing/2014/main" id="{684F34F3-EDC6-4555-08C0-920EE8AAEF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6077957" y="2981133"/>
                  <a:ext cx="1028700" cy="23083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900" b="1" cap="all" dirty="0">
                      <a:solidFill>
                        <a:schemeClr val="bg1"/>
                      </a:solidFill>
                    </a:rPr>
                    <a:t>Connector</a:t>
                  </a:r>
                </a:p>
              </p:txBody>
            </p:sp>
          </p:grp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757AE051-948F-C35F-6CF9-42028088F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5971602" y="3192990"/>
                <a:ext cx="6566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F3348749-4377-C3EB-B671-DA6A43194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89939" y="2864673"/>
                <a:ext cx="1828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C38D266A-8029-223D-939E-C855E89C9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92797" y="3515848"/>
                <a:ext cx="1828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</p:grpSp>
      <p:sp>
        <p:nvSpPr>
          <p:cNvPr id="25" name="Line 16">
            <a:extLst>
              <a:ext uri="{FF2B5EF4-FFF2-40B4-BE49-F238E27FC236}">
                <a16:creationId xmlns:a16="http://schemas.microsoft.com/office/drawing/2014/main" id="{C59DFC94-4EFD-5469-4072-3E9A05A06D43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095397" y="878645"/>
            <a:ext cx="0" cy="119238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 dirty="0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9B5C4D72-61C1-F603-163A-813E933B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389" y="1362185"/>
            <a:ext cx="1144687" cy="2308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 cap="all" dirty="0">
                <a:solidFill>
                  <a:schemeClr val="bg1"/>
                </a:solidFill>
              </a:rPr>
              <a:t>Rubber boot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91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17678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Cleaning the printer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Clean the printer using a with any of the following:</a:t>
            </a:r>
          </a:p>
          <a:p>
            <a:pPr marL="342900" indent="-34290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gauze pad moistened with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dirty="0"/>
              <a:t>i</a:t>
            </a:r>
            <a:r>
              <a:rPr lang="en-US" sz="1200" b="0" dirty="0">
                <a:solidFill>
                  <a:schemeClr val="tx1"/>
                </a:solidFill>
              </a:rPr>
              <a:t>sopropyl alcohol (IPA) or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b="0" dirty="0">
                <a:solidFill>
                  <a:schemeClr val="tx1"/>
                </a:solidFill>
              </a:rPr>
              <a:t>10% bleach</a:t>
            </a:r>
          </a:p>
          <a:p>
            <a:pPr marL="342900" indent="-342900" defTabSz="3857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PDI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r>
              <a:rPr lang="en-US" sz="1400" b="0" dirty="0">
                <a:solidFill>
                  <a:schemeClr val="tx1"/>
                </a:solidFill>
              </a:rPr>
              <a:t> Super Sani-Cloth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endParaRPr lang="en-US" sz="1400" dirty="0"/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Rinse the printer using another gauze pad moistened with water and dry.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B7BD5E-7608-0BED-95F9-C75147674CC1}"/>
              </a:ext>
            </a:extLst>
          </p:cNvPr>
          <p:cNvSpPr txBox="1"/>
          <p:nvPr/>
        </p:nvSpPr>
        <p:spPr>
          <a:xfrm>
            <a:off x="409575" y="4344883"/>
            <a:ext cx="495776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 AND REFERENCE: 11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Portable Printer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58713-A2CA-7CC5-9A44-137000252A6E}"/>
              </a:ext>
            </a:extLst>
          </p:cNvPr>
          <p:cNvSpPr txBox="1"/>
          <p:nvPr/>
        </p:nvSpPr>
        <p:spPr>
          <a:xfrm>
            <a:off x="1411415" y="3116210"/>
            <a:ext cx="316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11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Do not immerse the printer in any fluid, at any time.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8E7FC5B-27CF-E715-0D12-DA540CD9E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pic>
        <p:nvPicPr>
          <p:cNvPr id="2" name="Picture 1" descr="A picture containing gadget, electronic device, watch, electronics&#10;&#10;Description automatically generated">
            <a:extLst>
              <a:ext uri="{FF2B5EF4-FFF2-40B4-BE49-F238E27FC236}">
                <a16:creationId xmlns:a16="http://schemas.microsoft.com/office/drawing/2014/main" id="{810DF4C5-28BF-F400-A14C-89A02A95B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39" b="89910" l="9917" r="91598">
                        <a14:foregroundMark x1="10744" y1="43124" x2="10537" y2="51417"/>
                        <a14:foregroundMark x1="91598" y1="53974" x2="89945" y2="44299"/>
                        <a14:foregroundMark x1="37534" y1="9122" x2="45868" y2="8639"/>
                        <a14:foregroundMark x1="51515" y1="86040" x2="52635" y2="87011"/>
                        <a14:foregroundMark x1="49105" y1="84934" x2="50154" y2="85600"/>
                        <a14:foregroundMark x1="50758" y1="86247" x2="54752" y2="86524"/>
                        <a14:backgroundMark x1="12190" y1="56393" x2="32645" y2="72771"/>
                        <a14:backgroundMark x1="33127" y1="73601" x2="51377" y2="88804"/>
                        <a14:backgroundMark x1="51377" y1="88804" x2="52548" y2="94817"/>
                        <a14:backgroundMark x1="53821" y1="87927" x2="54545" y2="88321"/>
                        <a14:backgroundMark x1="44146" y1="82654" x2="48834" y2="85209"/>
                        <a14:backgroundMark x1="54545" y1="88321" x2="77686" y2="69730"/>
                        <a14:backgroundMark x1="55441" y1="86040" x2="90634" y2="57567"/>
                        <a14:backgroundMark x1="60744" y1="80857" x2="90427" y2="57222"/>
                        <a14:backgroundMark x1="7507" y1="51555" x2="12948" y2="56254"/>
                        <a14:backgroundMark x1="7300" y1="50242" x2="7989" y2="51555"/>
                        <a14:backgroundMark x1="7300" y1="49482" x2="7300" y2="51900"/>
                        <a14:backgroundMark x1="7025" y1="49965" x2="7989" y2="53352"/>
                        <a14:backgroundMark x1="55923" y1="85280" x2="59917" y2="81824"/>
                        <a14:backgroundMark x1="90152" y1="57706" x2="93871" y2="56393"/>
                        <a14:backgroundMark x1="50745" y1="87270" x2="53030" y2="88459"/>
                        <a14:backgroundMark x1="49311" y1="86524" x2="50250" y2="87012"/>
                        <a14:backgroundMark x1="53512" y1="87837" x2="52824" y2="8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78" y="1392768"/>
            <a:ext cx="2844472" cy="2834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63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554" y="728272"/>
            <a:ext cx="8137525" cy="3905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Complete | Congratulations!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0439D-BC81-4BCE-9EC1-F560D4BB5066}"/>
              </a:ext>
            </a:extLst>
          </p:cNvPr>
          <p:cNvCxnSpPr>
            <a:cxnSpLocks/>
          </p:cNvCxnSpPr>
          <p:nvPr/>
        </p:nvCxnSpPr>
        <p:spPr>
          <a:xfrm>
            <a:off x="4676775" y="1185249"/>
            <a:ext cx="0" cy="32956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A5EFF8B-15F0-4137-924F-ABFDC6FB2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39179"/>
            <a:ext cx="2164717" cy="46126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E4EF57E-DC53-4117-8128-1E307744228D}"/>
              </a:ext>
            </a:extLst>
          </p:cNvPr>
          <p:cNvSpPr txBox="1">
            <a:spLocks/>
          </p:cNvSpPr>
          <p:nvPr/>
        </p:nvSpPr>
        <p:spPr>
          <a:xfrm>
            <a:off x="502919" y="2330054"/>
            <a:ext cx="5746805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i-STAT 1 Analyzer and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System Components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8DD961-B42C-4608-9792-EE5BF89C568F}"/>
              </a:ext>
            </a:extLst>
          </p:cNvPr>
          <p:cNvSpPr txBox="1">
            <a:spLocks/>
          </p:cNvSpPr>
          <p:nvPr/>
        </p:nvSpPr>
        <p:spPr>
          <a:xfrm>
            <a:off x="502920" y="1496096"/>
            <a:ext cx="8138159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You have just completed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Cleaning and Disinfecting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8B4268-B3F1-44EC-B89E-545774759F30}"/>
              </a:ext>
            </a:extLst>
          </p:cNvPr>
          <p:cNvSpPr txBox="1">
            <a:spLocks/>
          </p:cNvSpPr>
          <p:nvPr/>
        </p:nvSpPr>
        <p:spPr>
          <a:xfrm>
            <a:off x="439308" y="268844"/>
            <a:ext cx="6740161" cy="261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+mn-lt"/>
              </a:rPr>
              <a:t>CLEANING AND DISINFECTING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|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Analyzer &amp; system components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31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44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2AB8-3C83-494A-B877-E58A68722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42" y="285235"/>
            <a:ext cx="6804202" cy="261610"/>
          </a:xfrm>
        </p:spPr>
        <p:txBody>
          <a:bodyPr/>
          <a:lstStyle/>
          <a:p>
            <a:r>
              <a:rPr lang="en-US" cap="none" dirty="0"/>
              <a:t>CLEANING AND DISINFECTING</a:t>
            </a:r>
            <a:r>
              <a:rPr lang="en-US" dirty="0"/>
              <a:t>| </a:t>
            </a:r>
            <a:r>
              <a:rPr lang="en-US" cap="none" dirty="0"/>
              <a:t>i</a:t>
            </a:r>
            <a:r>
              <a:rPr lang="en-US" dirty="0"/>
              <a:t>-STAT 1 Analyzer &amp; system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42" y="2318561"/>
            <a:ext cx="6804202" cy="1498567"/>
          </a:xfrm>
        </p:spPr>
        <p:txBody>
          <a:bodyPr/>
          <a:lstStyle/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Cleaning and disinfecting the analyzer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Cleaning and disinfecting the downloader/recharger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Cleaning the electronic simulator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Cleaning the printer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300" y="1512044"/>
            <a:ext cx="3935451" cy="603754"/>
          </a:xfrm>
        </p:spPr>
        <p:txBody>
          <a:bodyPr/>
          <a:lstStyle/>
          <a:p>
            <a:r>
              <a:rPr lang="en-US" dirty="0"/>
              <a:t>Understand the following: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7058" y="4767263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1910"/>
            <a:ext cx="8138160" cy="390526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495300" y="266824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FB086B-D873-4025-BDF4-2E46277A0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495300" y="3192124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4BB9CE-84C4-9EA7-F984-83CA992A7AD4}"/>
              </a:ext>
            </a:extLst>
          </p:cNvPr>
          <p:cNvCxnSpPr>
            <a:cxnSpLocks/>
          </p:cNvCxnSpPr>
          <p:nvPr/>
        </p:nvCxnSpPr>
        <p:spPr>
          <a:xfrm>
            <a:off x="495300" y="373109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C4C35D-8672-E538-83F5-C0B960DB448A}"/>
              </a:ext>
            </a:extLst>
          </p:cNvPr>
          <p:cNvSpPr txBox="1"/>
          <p:nvPr/>
        </p:nvSpPr>
        <p:spPr>
          <a:xfrm>
            <a:off x="1287639" y="1153208"/>
            <a:ext cx="6741936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4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4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4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Always exercise universal safety precautions, when handling the analyzer, cartridges, and peripherals to prevent exposure to blood-born pathogens.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The use of any unapproved product to clean the i-STAT System may result in damage to system components.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The analyzer and downloader/recharger are NOT designed to be autoclaved or sterilized by any other method, including high heat, irradiation, or gaseous chemical processes.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51D1BC7-3A1E-A21F-616A-CE6D6E016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8" y="1147323"/>
            <a:ext cx="812842" cy="8128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B7BD5E-7608-0BED-95F9-C75147674CC1}"/>
              </a:ext>
            </a:extLst>
          </p:cNvPr>
          <p:cNvSpPr txBox="1"/>
          <p:nvPr/>
        </p:nvSpPr>
        <p:spPr>
          <a:xfrm>
            <a:off x="409574" y="4344883"/>
            <a:ext cx="7527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Routine Care of the Analyzer and Downloader, Cleaning the Analyzer and Downloader. i-STAT 1 System Manual, Routine Care of the Analyzer and Downloader, Caution.</a:t>
            </a:r>
          </a:p>
          <a:p>
            <a:pPr defTabSz="514350"/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4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842F1B-97A1-50AB-DEBF-A46A961C2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075" y="564911"/>
            <a:ext cx="3061722" cy="40679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20391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Cleaning the analyzer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Clean the display screen and the case with any of the following:</a:t>
            </a:r>
          </a:p>
          <a:p>
            <a:pPr marL="342900" indent="-34290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gauze pad moistened with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dirty="0"/>
              <a:t>i</a:t>
            </a:r>
            <a:r>
              <a:rPr lang="en-US" sz="1200" b="0" dirty="0">
                <a:solidFill>
                  <a:schemeClr val="tx1"/>
                </a:solidFill>
              </a:rPr>
              <a:t>sopropyl alcohol (IPA) or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b="0" dirty="0">
                <a:solidFill>
                  <a:schemeClr val="tx1"/>
                </a:solidFill>
              </a:rPr>
              <a:t>10% bleach</a:t>
            </a:r>
          </a:p>
          <a:p>
            <a:pPr marL="342900" indent="-342900" defTabSz="3857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PDI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r>
              <a:rPr lang="en-US" sz="1400" b="0" dirty="0">
                <a:solidFill>
                  <a:schemeClr val="tx1"/>
                </a:solidFill>
              </a:rPr>
              <a:t> Super Sani-Cloth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endParaRPr lang="en-US" sz="1400" dirty="0"/>
          </a:p>
          <a:p>
            <a:pPr marL="342900" indent="-342900" defTabSz="385763">
              <a:buFont typeface="+mj-lt"/>
              <a:buAutoNum type="arabicPeriod" startAt="2"/>
            </a:pPr>
            <a:r>
              <a:rPr lang="en-US" sz="1400" dirty="0"/>
              <a:t>Rinse using a gauze pad moistened with water and dry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B7BD5E-7608-0BED-95F9-C75147674CC1}"/>
              </a:ext>
            </a:extLst>
          </p:cNvPr>
          <p:cNvSpPr txBox="1"/>
          <p:nvPr/>
        </p:nvSpPr>
        <p:spPr>
          <a:xfrm>
            <a:off x="409575" y="4344883"/>
            <a:ext cx="495776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RESROUCE AND REFERENCE: 2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Routine Care of the Analyzer and Downloader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986E6-E199-1F89-FB38-CE5B8BB9ABD1}"/>
              </a:ext>
            </a:extLst>
          </p:cNvPr>
          <p:cNvSpPr txBox="1"/>
          <p:nvPr/>
        </p:nvSpPr>
        <p:spPr>
          <a:xfrm>
            <a:off x="1411414" y="3116210"/>
            <a:ext cx="335936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Avoid getting excess fluids in the seam between the display screen and the case.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analyzer and downloader/recharger MUST NOT be immersed in any liquid.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9DBE050-4B4C-13CF-0D7A-6BD6441D7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B5C9B5D-5DAC-778C-1A29-209C6D40DCF7}"/>
              </a:ext>
            </a:extLst>
          </p:cNvPr>
          <p:cNvGrpSpPr/>
          <p:nvPr/>
        </p:nvGrpSpPr>
        <p:grpSpPr>
          <a:xfrm rot="16200000">
            <a:off x="6903032" y="1199832"/>
            <a:ext cx="1059657" cy="1737807"/>
            <a:chOff x="6091053" y="2594579"/>
            <a:chExt cx="1059657" cy="1737807"/>
          </a:xfrm>
        </p:grpSpPr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29D3B688-6238-784C-5898-863F33C61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582397AC-BA1B-2BE8-327E-3E0001678E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F26D8457-836F-FD1A-5ED6-7B92DDDAC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7FB63D3A-381B-F240-5DA5-0778A5990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B398D29F-A5A4-4479-616D-3EC64661A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58" y="3702620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Display SCREEN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C1BC3D-DE12-3F38-C981-854B64735942}"/>
              </a:ext>
            </a:extLst>
          </p:cNvPr>
          <p:cNvGrpSpPr/>
          <p:nvPr/>
        </p:nvGrpSpPr>
        <p:grpSpPr>
          <a:xfrm rot="16200000">
            <a:off x="6149347" y="1878289"/>
            <a:ext cx="2809903" cy="1523487"/>
            <a:chOff x="6091053" y="2594579"/>
            <a:chExt cx="1059657" cy="1523487"/>
          </a:xfrm>
        </p:grpSpPr>
        <p:sp>
          <p:nvSpPr>
            <p:cNvPr id="25" name="Line 13">
              <a:extLst>
                <a:ext uri="{FF2B5EF4-FFF2-40B4-BE49-F238E27FC236}">
                  <a16:creationId xmlns:a16="http://schemas.microsoft.com/office/drawing/2014/main" id="{EA4183C2-9E35-AF06-A0B3-78C4D1D0D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6" name="Line 14">
              <a:extLst>
                <a:ext uri="{FF2B5EF4-FFF2-40B4-BE49-F238E27FC236}">
                  <a16:creationId xmlns:a16="http://schemas.microsoft.com/office/drawing/2014/main" id="{965E9EA2-7492-CC04-0A2F-EE195A704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BA4802B4-918F-63FC-08CF-42DF16CB7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7DC4E7F1-CB74-32C6-D5F2-C911B5C45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9" name="Text Box 19">
              <a:extLst>
                <a:ext uri="{FF2B5EF4-FFF2-40B4-BE49-F238E27FC236}">
                  <a16:creationId xmlns:a16="http://schemas.microsoft.com/office/drawing/2014/main" id="{1F709794-04E1-EE61-CF84-BE055C5B6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111" y="3560191"/>
              <a:ext cx="1028700" cy="87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Case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242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17678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Decontaminating the analyzer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Prepare a 10% solution of bleach.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Soak a few gauze pads in the bleach solution. Squeeze the pads to remove excess solution.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Soften, then remove any dried blood with one or two of the gauze pads soaked in the bleach solution. Avoid scraping dried blood as contaminated particles may become airborne.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986E6-E199-1F89-FB38-CE5B8BB9ABD1}"/>
              </a:ext>
            </a:extLst>
          </p:cNvPr>
          <p:cNvSpPr txBox="1"/>
          <p:nvPr/>
        </p:nvSpPr>
        <p:spPr>
          <a:xfrm>
            <a:off x="1411415" y="3116210"/>
            <a:ext cx="316058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3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Decontaminate the analyzer whenever a specimen is spilled onto it or if the item is to be returned to Abbott. 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Wear gloves while performing the procedure.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9DBE050-4B4C-13CF-0D7A-6BD6441D7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1E8DCE-8DBB-202F-F27C-4E08202C0D43}"/>
              </a:ext>
            </a:extLst>
          </p:cNvPr>
          <p:cNvSpPr txBox="1"/>
          <p:nvPr/>
        </p:nvSpPr>
        <p:spPr>
          <a:xfrm>
            <a:off x="409575" y="4344883"/>
            <a:ext cx="495776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 AND REFERENCE: 3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Routine Care of the Analyzer and Downloader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 descr="A gloved hand holding a stack of white gauze&#10;&#10;Description automatically generated with medium confidence">
            <a:extLst>
              <a:ext uri="{FF2B5EF4-FFF2-40B4-BE49-F238E27FC236}">
                <a16:creationId xmlns:a16="http://schemas.microsoft.com/office/drawing/2014/main" id="{91575D74-D01B-972A-3CF8-2F00DF127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54" y="1201131"/>
            <a:ext cx="3182471" cy="2840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87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79A6A2-BB06-36CF-8DF6-01C6542D9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075" y="564911"/>
            <a:ext cx="3061722" cy="40679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17678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Decontaminating the analyzer – cont’d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 startAt="4"/>
            </a:pPr>
            <a:r>
              <a:rPr lang="en-US" sz="1400" dirty="0"/>
              <a:t>Clean the entire surface of the device twice with gauze pads soaked in the bleach solution.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 startAt="4"/>
            </a:pPr>
            <a:r>
              <a:rPr lang="en-US" sz="1400" dirty="0"/>
              <a:t>Rinse the surface of the device with gauze pads moistened with tap water and dry. If the device is to be shipped, place it in a plastic bag.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986E6-E199-1F89-FB38-CE5B8BB9ABD1}"/>
              </a:ext>
            </a:extLst>
          </p:cNvPr>
          <p:cNvSpPr txBox="1"/>
          <p:nvPr/>
        </p:nvSpPr>
        <p:spPr>
          <a:xfrm>
            <a:off x="1411415" y="3116210"/>
            <a:ext cx="3160586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4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To protect from nosocomial infections, decontaminate analyzers periodically and whenever blood is spilled or transferred to an analyzer.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Avoid getting excess fluids in the seam between the display screen and the case.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9DBE050-4B4C-13CF-0D7A-6BD6441D7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1E8DCE-8DBB-202F-F27C-4E08202C0D43}"/>
              </a:ext>
            </a:extLst>
          </p:cNvPr>
          <p:cNvSpPr txBox="1"/>
          <p:nvPr/>
        </p:nvSpPr>
        <p:spPr>
          <a:xfrm>
            <a:off x="409574" y="4344883"/>
            <a:ext cx="72056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Routine Care of the Analyzer and Downloader.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4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Procedure for Cartridge Testing, Caution. i-STAT 1 System Manual, Routine Care of the Analyzer and Downloader, Cleaning the Analyzer and Downloader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D5D3D-2641-012E-02C5-A1DFCA21B516}"/>
              </a:ext>
            </a:extLst>
          </p:cNvPr>
          <p:cNvGrpSpPr/>
          <p:nvPr/>
        </p:nvGrpSpPr>
        <p:grpSpPr>
          <a:xfrm rot="16200000">
            <a:off x="6149347" y="1878289"/>
            <a:ext cx="2809903" cy="1523487"/>
            <a:chOff x="6091053" y="2594579"/>
            <a:chExt cx="1059657" cy="1523487"/>
          </a:xfrm>
        </p:grpSpPr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B2D73164-5F29-ECDC-027B-C367F6C15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73E7DBC6-F747-5CFE-E447-0A0336B08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4A6C8247-C988-D6B8-CE01-6B577DD3D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7A210029-A336-383E-FC66-6C33E5D7A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3629540A-4EF5-0253-02ED-364C51A20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111" y="3560191"/>
              <a:ext cx="1028700" cy="87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Case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E200CD-8591-AD11-FCEA-12592E8435E5}"/>
              </a:ext>
            </a:extLst>
          </p:cNvPr>
          <p:cNvGrpSpPr/>
          <p:nvPr/>
        </p:nvGrpSpPr>
        <p:grpSpPr>
          <a:xfrm rot="16200000">
            <a:off x="6917310" y="1203899"/>
            <a:ext cx="1059657" cy="1737807"/>
            <a:chOff x="6091053" y="2594579"/>
            <a:chExt cx="1059657" cy="1737807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D83D14FA-2AA1-BE1A-64E0-D13AE9707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9A0EAA8A-5C38-CC36-5A09-6D6E50BD9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526F9C59-7027-E265-291A-71C968F52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F48A6E81-6C7C-B1A0-D9E4-ACA5B4444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9A7A11BA-078D-EBB9-E363-7D445EDB5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58" y="3702620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Display SCREEN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682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B7BD5E-7608-0BED-95F9-C75147674CC1}"/>
              </a:ext>
            </a:extLst>
          </p:cNvPr>
          <p:cNvSpPr txBox="1"/>
          <p:nvPr/>
        </p:nvSpPr>
        <p:spPr>
          <a:xfrm>
            <a:off x="409575" y="4344883"/>
            <a:ext cx="495776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REOURCE AND REFERENCE: 5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Routine Care of the Analyzer and Downloader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E106A8C5-99B7-67FC-642D-28B0696DDA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42" y="1215237"/>
            <a:ext cx="2606776" cy="2588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658713-A2CA-7CC5-9A44-137000252A6E}"/>
              </a:ext>
            </a:extLst>
          </p:cNvPr>
          <p:cNvSpPr txBox="1"/>
          <p:nvPr/>
        </p:nvSpPr>
        <p:spPr>
          <a:xfrm>
            <a:off x="1411415" y="3116210"/>
            <a:ext cx="3160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5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downloader/recharger may also be damaged by liquid contamination. Unplug the power supply from the outlet and dry the downloader/recharger completely.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8E7FC5B-27CF-E715-0D12-DA540CD9E0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1A47A-D4A1-DAE7-EA0C-5F74A1804D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20391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Cleaning the downloader/recharger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Clean the downloader/recharger with any of the following:</a:t>
            </a:r>
          </a:p>
          <a:p>
            <a:pPr marL="342900" indent="-34290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gauze pad moistened with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dirty="0"/>
              <a:t>i</a:t>
            </a:r>
            <a:r>
              <a:rPr lang="en-US" sz="1200" b="0" dirty="0">
                <a:solidFill>
                  <a:schemeClr val="tx1"/>
                </a:solidFill>
              </a:rPr>
              <a:t>sopropyl alcohol (IPA) or </a:t>
            </a:r>
          </a:p>
          <a:p>
            <a:pPr marL="742950" lvl="2" indent="-342900" defTabSz="385763">
              <a:spcBef>
                <a:spcPts val="0"/>
              </a:spcBef>
            </a:pPr>
            <a:r>
              <a:rPr lang="en-US" sz="1200" b="0" dirty="0">
                <a:solidFill>
                  <a:schemeClr val="tx1"/>
                </a:solidFill>
              </a:rPr>
              <a:t>10% bleach</a:t>
            </a:r>
          </a:p>
          <a:p>
            <a:pPr marL="342900" indent="-342900" defTabSz="3857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PDI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r>
              <a:rPr lang="en-US" sz="1400" b="0" dirty="0">
                <a:solidFill>
                  <a:schemeClr val="tx1"/>
                </a:solidFill>
              </a:rPr>
              <a:t> Super Sani-Cloth</a:t>
            </a:r>
            <a:r>
              <a:rPr lang="en-US" sz="1400" b="0" baseline="30000" dirty="0">
                <a:solidFill>
                  <a:schemeClr val="tx1"/>
                </a:solidFill>
              </a:rPr>
              <a:t>®</a:t>
            </a:r>
            <a:endParaRPr lang="en-US" sz="1400" dirty="0"/>
          </a:p>
          <a:p>
            <a:pPr marL="342900" indent="-342900" defTabSz="385763">
              <a:buFont typeface="+mj-lt"/>
              <a:buAutoNum type="arabicPeriod" startAt="2"/>
            </a:pPr>
            <a:r>
              <a:rPr lang="en-US" sz="1400" dirty="0"/>
              <a:t>Rinse using a gauze pad moistened with water and dry.</a:t>
            </a:r>
            <a:endParaRPr lang="en-US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81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17678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Decontaminating the downloader/recharger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Prepare a 10% solution of bleach.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Soak a few gauze pads in the bleach solution. Squeeze the pads to remove excess solution.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dirty="0"/>
              <a:t>Soften, then remove any dried blood with one or two of the gauze pads soaked in the bleach solution. Avoid scraping dried blood as contaminated particles may become airborne.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986E6-E199-1F89-FB38-CE5B8BB9ABD1}"/>
              </a:ext>
            </a:extLst>
          </p:cNvPr>
          <p:cNvSpPr txBox="1"/>
          <p:nvPr/>
        </p:nvSpPr>
        <p:spPr>
          <a:xfrm>
            <a:off x="1411415" y="3116210"/>
            <a:ext cx="316058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6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Decontaminate the downloader/recharger whenever a specimen is spilled onto it or if the item is to be returned to Abbott. 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Wear gloves while performing the procedure.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9DBE050-4B4C-13CF-0D7A-6BD6441D7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1E8DCE-8DBB-202F-F27C-4E08202C0D43}"/>
              </a:ext>
            </a:extLst>
          </p:cNvPr>
          <p:cNvSpPr txBox="1"/>
          <p:nvPr/>
        </p:nvSpPr>
        <p:spPr>
          <a:xfrm>
            <a:off x="409575" y="4344883"/>
            <a:ext cx="495776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RESORUCE AND REFERENCE: 6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Routine Care of the Analyzer and Downloader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 descr="A gloved hand holding a stack of white gauze&#10;&#10;Description automatically generated with medium confidence">
            <a:extLst>
              <a:ext uri="{FF2B5EF4-FFF2-40B4-BE49-F238E27FC236}">
                <a16:creationId xmlns:a16="http://schemas.microsoft.com/office/drawing/2014/main" id="{91575D74-D01B-972A-3CF8-2F00DF127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54" y="1201131"/>
            <a:ext cx="3182471" cy="2840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15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957764" cy="1767859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Decontaminating the downloader/recharger – cont’d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 startAt="4"/>
            </a:pPr>
            <a:r>
              <a:rPr lang="en-US" sz="1400" dirty="0"/>
              <a:t>Clean the entire surface of the device twice with gauze pads soaked in the bleach solution.</a:t>
            </a:r>
          </a:p>
          <a:p>
            <a:pPr marL="342900" indent="-342900" defTabSz="385763">
              <a:spcBef>
                <a:spcPts val="254"/>
              </a:spcBef>
              <a:buFont typeface="+mj-lt"/>
              <a:buAutoNum type="arabicPeriod" startAt="4"/>
            </a:pPr>
            <a:r>
              <a:rPr lang="en-US" sz="1400" dirty="0"/>
              <a:t>Rinse the surface of the device with gauze pads moistened with tap water and dry. If the device is to be shipped, place it in a plastic bag.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Cleaning and Disinfecting </a:t>
            </a:r>
            <a:r>
              <a:rPr lang="en-US" sz="2800" dirty="0"/>
              <a:t>- </a:t>
            </a:r>
            <a:r>
              <a:rPr lang="en-US" sz="2800" i="1" dirty="0"/>
              <a:t>cont’d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986E6-E199-1F89-FB38-CE5B8BB9ABD1}"/>
              </a:ext>
            </a:extLst>
          </p:cNvPr>
          <p:cNvSpPr txBox="1"/>
          <p:nvPr/>
        </p:nvSpPr>
        <p:spPr>
          <a:xfrm>
            <a:off x="1411415" y="3116210"/>
            <a:ext cx="3160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7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downloader/recharger may also be damaged by liquid contamination. Unplug the power supply from the outlet and dry the downloader/recharger completely.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9DBE050-4B4C-13CF-0D7A-6BD6441D7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9" y="3116210"/>
            <a:ext cx="812842" cy="812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1E8DCE-8DBB-202F-F27C-4E08202C0D43}"/>
              </a:ext>
            </a:extLst>
          </p:cNvPr>
          <p:cNvSpPr txBox="1"/>
          <p:nvPr/>
        </p:nvSpPr>
        <p:spPr>
          <a:xfrm>
            <a:off x="409575" y="4344883"/>
            <a:ext cx="495776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 AND REFERENCE: 7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Routine Care of the Analyzer and Downloader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2" name="Picture 21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32702179-EFBC-09B0-A081-F6B139F53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42" y="1215237"/>
            <a:ext cx="2606776" cy="2588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851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PPT_16x9_2020_ABT_Alt_Gradient_Blue-Magenta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3411A113A624DAB96800F75A90204" ma:contentTypeVersion="15" ma:contentTypeDescription="Create a new document." ma:contentTypeScope="" ma:versionID="30ff0e3cee7fe487fd89fb493a26a738">
  <xsd:schema xmlns:xsd="http://www.w3.org/2001/XMLSchema" xmlns:xs="http://www.w3.org/2001/XMLSchema" xmlns:p="http://schemas.microsoft.com/office/2006/metadata/properties" xmlns:ns3="9a1520b3-ef03-4ea7-ba59-629b1b59f47b" xmlns:ns4="0a6f3d5f-8ea0-4dbd-bbd1-c790050fd15c" targetNamespace="http://schemas.microsoft.com/office/2006/metadata/properties" ma:root="true" ma:fieldsID="9f2c22017ac73078d4129942f4450025" ns3:_="" ns4:_="">
    <xsd:import namespace="9a1520b3-ef03-4ea7-ba59-629b1b59f47b"/>
    <xsd:import namespace="0a6f3d5f-8ea0-4dbd-bbd1-c790050fd1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520b3-ef03-4ea7-ba59-629b1b59f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f3d5f-8ea0-4dbd-bbd1-c790050fd1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1520b3-ef03-4ea7-ba59-629b1b59f47b" xsi:nil="true"/>
  </documentManagement>
</p:properties>
</file>

<file path=customXml/itemProps1.xml><?xml version="1.0" encoding="utf-8"?>
<ds:datastoreItem xmlns:ds="http://schemas.openxmlformats.org/officeDocument/2006/customXml" ds:itemID="{5ADD24D1-BECA-4526-99D6-A7FD73FB3D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57F7FF-E0E9-449C-B23A-91302A70E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520b3-ef03-4ea7-ba59-629b1b59f47b"/>
    <ds:schemaRef ds:uri="0a6f3d5f-8ea0-4dbd-bbd1-c790050fd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930DFB-7FD2-4B0C-AF6E-E8D26A43C718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a6f3d5f-8ea0-4dbd-bbd1-c790050fd15c"/>
    <ds:schemaRef ds:uri="9a1520b3-ef03-4ea7-ba59-629b1b59f47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36233</TotalTime>
  <Words>1832</Words>
  <Application>Microsoft Office PowerPoint</Application>
  <PresentationFormat>On-screen Show (16:9)</PresentationFormat>
  <Paragraphs>149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PPT Basic White_Dec 2020</vt:lpstr>
      <vt:lpstr>PPT_16x9_2020_ABT_Alt_Gradient_Blue-Magenta</vt:lpstr>
      <vt:lpstr>i-STAT 1 Analyzer and System Components</vt:lpstr>
      <vt:lpstr>Learning Objectives</vt:lpstr>
      <vt:lpstr>Cleaning and Disinfecting</vt:lpstr>
      <vt:lpstr>Cleaning and Disinfecting - cont’d </vt:lpstr>
      <vt:lpstr>Cleaning and Disinfecting - cont’d </vt:lpstr>
      <vt:lpstr>Cleaning and Disinfecting - cont’d </vt:lpstr>
      <vt:lpstr>Cleaning and Disinfecting - cont’d </vt:lpstr>
      <vt:lpstr>Cleaning and Disinfecting - cont’d </vt:lpstr>
      <vt:lpstr>Cleaning and Disinfecting - cont’d </vt:lpstr>
      <vt:lpstr>Cleaning and Disinfecting - cont’d </vt:lpstr>
      <vt:lpstr>Cleaning and Disinfecting - cont’d </vt:lpstr>
      <vt:lpstr>Training Complete | Congratulations!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delete this slide after reading through before working on your slides</dc:title>
  <dc:creator>Jefferson, Denise</dc:creator>
  <cp:lastModifiedBy>Solanick, Sherilyn</cp:lastModifiedBy>
  <cp:revision>21</cp:revision>
  <cp:lastPrinted>2015-05-11T20:24:53Z</cp:lastPrinted>
  <dcterms:created xsi:type="dcterms:W3CDTF">2023-03-23T13:53:45Z</dcterms:created>
  <dcterms:modified xsi:type="dcterms:W3CDTF">2025-03-07T21:25:48Z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  <property fmtid="{D5CDD505-2E9C-101B-9397-08002B2CF9AE}" pid="4" name="ContentTypeId">
    <vt:lpwstr>0x01010048D3411A113A624DAB96800F75A90204</vt:lpwstr>
  </property>
  <property fmtid="{D5CDD505-2E9C-101B-9397-08002B2CF9AE}" pid="5" name="MSIP_Label_5e4b1be8-281e-475d-98b0-21c3457e5a46_Enabled">
    <vt:lpwstr>true</vt:lpwstr>
  </property>
  <property fmtid="{D5CDD505-2E9C-101B-9397-08002B2CF9AE}" pid="6" name="MSIP_Label_5e4b1be8-281e-475d-98b0-21c3457e5a46_SetDate">
    <vt:lpwstr>2025-03-07T21:24:13Z</vt:lpwstr>
  </property>
  <property fmtid="{D5CDD505-2E9C-101B-9397-08002B2CF9AE}" pid="7" name="MSIP_Label_5e4b1be8-281e-475d-98b0-21c3457e5a46_Method">
    <vt:lpwstr>Standard</vt:lpwstr>
  </property>
  <property fmtid="{D5CDD505-2E9C-101B-9397-08002B2CF9AE}" pid="8" name="MSIP_Label_5e4b1be8-281e-475d-98b0-21c3457e5a46_Name">
    <vt:lpwstr>Public</vt:lpwstr>
  </property>
  <property fmtid="{D5CDD505-2E9C-101B-9397-08002B2CF9AE}" pid="9" name="MSIP_Label_5e4b1be8-281e-475d-98b0-21c3457e5a46_SiteId">
    <vt:lpwstr>8b3dd73e-4e72-4679-b191-56da1588712b</vt:lpwstr>
  </property>
  <property fmtid="{D5CDD505-2E9C-101B-9397-08002B2CF9AE}" pid="10" name="MSIP_Label_5e4b1be8-281e-475d-98b0-21c3457e5a46_ActionId">
    <vt:lpwstr>b94e164b-4fe6-4356-8ea4-ee29b15c0a9e</vt:lpwstr>
  </property>
  <property fmtid="{D5CDD505-2E9C-101B-9397-08002B2CF9AE}" pid="11" name="MSIP_Label_5e4b1be8-281e-475d-98b0-21c3457e5a46_ContentBits">
    <vt:lpwstr>0</vt:lpwstr>
  </property>
  <property fmtid="{D5CDD505-2E9C-101B-9397-08002B2CF9AE}" pid="12" name="MSIP_Label_5e4b1be8-281e-475d-98b0-21c3457e5a46_Tag">
    <vt:lpwstr>10, 3, 0, 1</vt:lpwstr>
  </property>
</Properties>
</file>