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1"/>
  </p:sldMasterIdLst>
  <p:notesMasterIdLst>
    <p:notesMasterId r:id="rId71"/>
  </p:notesMasterIdLst>
  <p:handoutMasterIdLst>
    <p:handoutMasterId r:id="rId72"/>
  </p:handoutMasterIdLst>
  <p:sldIdLst>
    <p:sldId id="258" r:id="rId2"/>
    <p:sldId id="529" r:id="rId3"/>
    <p:sldId id="497" r:id="rId4"/>
    <p:sldId id="459" r:id="rId5"/>
    <p:sldId id="474" r:id="rId6"/>
    <p:sldId id="525" r:id="rId7"/>
    <p:sldId id="581" r:id="rId8"/>
    <p:sldId id="582" r:id="rId9"/>
    <p:sldId id="583" r:id="rId10"/>
    <p:sldId id="585" r:id="rId11"/>
    <p:sldId id="586" r:id="rId12"/>
    <p:sldId id="589" r:id="rId13"/>
    <p:sldId id="587" r:id="rId14"/>
    <p:sldId id="588" r:id="rId15"/>
    <p:sldId id="527" r:id="rId16"/>
    <p:sldId id="528" r:id="rId17"/>
    <p:sldId id="594" r:id="rId18"/>
    <p:sldId id="584" r:id="rId19"/>
    <p:sldId id="593" r:id="rId20"/>
    <p:sldId id="591" r:id="rId21"/>
    <p:sldId id="590" r:id="rId22"/>
    <p:sldId id="592" r:id="rId23"/>
    <p:sldId id="513" r:id="rId24"/>
    <p:sldId id="531" r:id="rId25"/>
    <p:sldId id="532" r:id="rId26"/>
    <p:sldId id="533" r:id="rId27"/>
    <p:sldId id="574" r:id="rId28"/>
    <p:sldId id="575" r:id="rId29"/>
    <p:sldId id="577" r:id="rId30"/>
    <p:sldId id="578" r:id="rId31"/>
    <p:sldId id="576" r:id="rId32"/>
    <p:sldId id="579" r:id="rId33"/>
    <p:sldId id="538" r:id="rId34"/>
    <p:sldId id="515" r:id="rId35"/>
    <p:sldId id="520" r:id="rId36"/>
    <p:sldId id="521" r:id="rId37"/>
    <p:sldId id="530" r:id="rId38"/>
    <p:sldId id="536" r:id="rId39"/>
    <p:sldId id="522" r:id="rId40"/>
    <p:sldId id="566" r:id="rId41"/>
    <p:sldId id="537" r:id="rId42"/>
    <p:sldId id="551" r:id="rId43"/>
    <p:sldId id="562" r:id="rId44"/>
    <p:sldId id="540" r:id="rId45"/>
    <p:sldId id="541" r:id="rId46"/>
    <p:sldId id="539" r:id="rId47"/>
    <p:sldId id="542" r:id="rId48"/>
    <p:sldId id="543" r:id="rId49"/>
    <p:sldId id="567" r:id="rId50"/>
    <p:sldId id="568" r:id="rId51"/>
    <p:sldId id="547" r:id="rId52"/>
    <p:sldId id="580" r:id="rId53"/>
    <p:sldId id="548" r:id="rId54"/>
    <p:sldId id="565" r:id="rId55"/>
    <p:sldId id="549" r:id="rId56"/>
    <p:sldId id="550" r:id="rId57"/>
    <p:sldId id="563" r:id="rId58"/>
    <p:sldId id="564" r:id="rId59"/>
    <p:sldId id="569" r:id="rId60"/>
    <p:sldId id="570" r:id="rId61"/>
    <p:sldId id="552" r:id="rId62"/>
    <p:sldId id="553" r:id="rId63"/>
    <p:sldId id="558" r:id="rId64"/>
    <p:sldId id="559" r:id="rId65"/>
    <p:sldId id="560" r:id="rId66"/>
    <p:sldId id="561" r:id="rId67"/>
    <p:sldId id="519" r:id="rId68"/>
    <p:sldId id="517" r:id="rId69"/>
    <p:sldId id="523" r:id="rId70"/>
  </p:sldIdLst>
  <p:sldSz cx="9144000" cy="6858000" type="screen4x3"/>
  <p:notesSz cx="7010400" cy="9296400"/>
  <p:custDataLst>
    <p:tags r:id="rId73"/>
  </p:custDataLst>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il Christian" initials="PC"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482" autoAdjust="0"/>
    <p:restoredTop sz="85817" autoAdjust="0"/>
  </p:normalViewPr>
  <p:slideViewPr>
    <p:cSldViewPr snapToGrid="0" snapToObjects="1">
      <p:cViewPr varScale="1">
        <p:scale>
          <a:sx n="58" d="100"/>
          <a:sy n="58" d="100"/>
        </p:scale>
        <p:origin x="1064" y="48"/>
      </p:cViewPr>
      <p:guideLst/>
    </p:cSldViewPr>
  </p:slideViewPr>
  <p:outlineViewPr>
    <p:cViewPr>
      <p:scale>
        <a:sx n="33" d="100"/>
        <a:sy n="33" d="100"/>
      </p:scale>
      <p:origin x="0" y="-13218"/>
    </p:cViewPr>
  </p:outlineViewPr>
  <p:notesTextViewPr>
    <p:cViewPr>
      <p:scale>
        <a:sx n="1" d="1"/>
        <a:sy n="1" d="1"/>
      </p:scale>
      <p:origin x="0" y="0"/>
    </p:cViewPr>
  </p:notesTextViewPr>
  <p:sorterViewPr>
    <p:cViewPr>
      <p:scale>
        <a:sx n="75" d="100"/>
        <a:sy n="75" d="100"/>
      </p:scale>
      <p:origin x="0" y="-3312"/>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79"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gs" Target="tags/tag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s>
</file>

<file path=ppt/diagrams/_rels/data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7AB621-488C-4D63-B8DC-19EBCE01ED28}"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0C7161EE-4F60-4752-BB5B-6D60DAEB1873}">
      <dgm:prSet phldrT="[Text]"/>
      <dgm:spPr/>
      <dgm:t>
        <a:bodyPr/>
        <a:lstStyle/>
        <a:p>
          <a:r>
            <a:rPr lang="en-US" dirty="0"/>
            <a:t>Sample Receipt</a:t>
          </a:r>
        </a:p>
      </dgm:t>
    </dgm:pt>
    <dgm:pt modelId="{DB4293AB-9D91-46AF-907D-0434A7A02CBF}" type="parTrans" cxnId="{318FF543-17E6-4925-809D-C64B21C7F4B0}">
      <dgm:prSet/>
      <dgm:spPr/>
      <dgm:t>
        <a:bodyPr/>
        <a:lstStyle/>
        <a:p>
          <a:endParaRPr lang="en-US"/>
        </a:p>
      </dgm:t>
    </dgm:pt>
    <dgm:pt modelId="{C3C4B444-B195-43AB-80F2-BC92DFD4365B}" type="sibTrans" cxnId="{318FF543-17E6-4925-809D-C64B21C7F4B0}">
      <dgm:prSet/>
      <dgm:spPr/>
      <dgm:t>
        <a:bodyPr/>
        <a:lstStyle/>
        <a:p>
          <a:endParaRPr lang="en-US"/>
        </a:p>
      </dgm:t>
    </dgm:pt>
    <dgm:pt modelId="{A84A63EE-9CCE-421B-AC8A-68502BFE850D}">
      <dgm:prSet phldrT="[Text]"/>
      <dgm:spPr/>
      <dgm:t>
        <a:bodyPr/>
        <a:lstStyle/>
        <a:p>
          <a:r>
            <a:rPr lang="en-US" dirty="0"/>
            <a:t>DNA Extraction</a:t>
          </a:r>
        </a:p>
      </dgm:t>
    </dgm:pt>
    <dgm:pt modelId="{D32516DC-9AD5-48FD-8957-22494F9426DD}" type="parTrans" cxnId="{A00579D1-D12C-4046-8967-85A240864BE1}">
      <dgm:prSet/>
      <dgm:spPr/>
      <dgm:t>
        <a:bodyPr/>
        <a:lstStyle/>
        <a:p>
          <a:endParaRPr lang="en-US"/>
        </a:p>
      </dgm:t>
    </dgm:pt>
    <dgm:pt modelId="{DBA02885-9CBD-4B78-BFEB-671D63B7FB39}" type="sibTrans" cxnId="{A00579D1-D12C-4046-8967-85A240864BE1}">
      <dgm:prSet/>
      <dgm:spPr/>
      <dgm:t>
        <a:bodyPr/>
        <a:lstStyle/>
        <a:p>
          <a:endParaRPr lang="en-US"/>
        </a:p>
      </dgm:t>
    </dgm:pt>
    <dgm:pt modelId="{1F62499F-52D5-4F2B-A4BB-873EA6F16275}">
      <dgm:prSet phldrT="[Text]"/>
      <dgm:spPr/>
      <dgm:t>
        <a:bodyPr/>
        <a:lstStyle/>
        <a:p>
          <a:r>
            <a:rPr lang="en-US" dirty="0"/>
            <a:t>Amplification: 19 different loci + </a:t>
          </a:r>
          <a:r>
            <a:rPr lang="en-US" dirty="0" err="1"/>
            <a:t>Amelogenin</a:t>
          </a:r>
          <a:r>
            <a:rPr lang="en-US" dirty="0"/>
            <a:t> (Sex)</a:t>
          </a:r>
        </a:p>
      </dgm:t>
    </dgm:pt>
    <dgm:pt modelId="{646ED002-9435-4A20-8CE0-E767D3A3D88C}" type="parTrans" cxnId="{91360C73-45DE-4E08-A403-45B05ADA35A2}">
      <dgm:prSet/>
      <dgm:spPr/>
      <dgm:t>
        <a:bodyPr/>
        <a:lstStyle/>
        <a:p>
          <a:endParaRPr lang="en-US"/>
        </a:p>
      </dgm:t>
    </dgm:pt>
    <dgm:pt modelId="{5C6B4B5F-1E9C-44B9-AC85-732038468B1D}" type="sibTrans" cxnId="{91360C73-45DE-4E08-A403-45B05ADA35A2}">
      <dgm:prSet/>
      <dgm:spPr/>
      <dgm:t>
        <a:bodyPr/>
        <a:lstStyle/>
        <a:p>
          <a:endParaRPr lang="en-US"/>
        </a:p>
      </dgm:t>
    </dgm:pt>
    <dgm:pt modelId="{7DAB835D-7504-4630-A4D5-CBE192E6C707}">
      <dgm:prSet phldrT="[Text]"/>
      <dgm:spPr>
        <a:blipFill rotWithShape="0">
          <a:blip xmlns:r="http://schemas.openxmlformats.org/officeDocument/2006/relationships" r:embed="rId1"/>
          <a:srcRect/>
          <a:stretch>
            <a:fillRect l="-4000" r="-4000"/>
          </a:stretch>
        </a:blipFill>
      </dgm:spPr>
      <dgm:t>
        <a:bodyPr/>
        <a:lstStyle/>
        <a:p>
          <a:endParaRPr lang="en-US" dirty="0"/>
        </a:p>
      </dgm:t>
    </dgm:pt>
    <dgm:pt modelId="{1895B045-8AA4-471E-91F2-5B3A8E668261}" type="parTrans" cxnId="{5DB83BD2-4479-4D6A-8A21-D6D8AA6FFC8B}">
      <dgm:prSet/>
      <dgm:spPr/>
      <dgm:t>
        <a:bodyPr/>
        <a:lstStyle/>
        <a:p>
          <a:endParaRPr lang="en-US"/>
        </a:p>
      </dgm:t>
    </dgm:pt>
    <dgm:pt modelId="{AED610F1-A340-44E4-9641-A21589CAFDA8}" type="sibTrans" cxnId="{5DB83BD2-4479-4D6A-8A21-D6D8AA6FFC8B}">
      <dgm:prSet/>
      <dgm:spPr/>
      <dgm:t>
        <a:bodyPr/>
        <a:lstStyle/>
        <a:p>
          <a:endParaRPr lang="en-US"/>
        </a:p>
      </dgm:t>
    </dgm:pt>
    <dgm:pt modelId="{0E8E024F-D706-4A87-8E4A-7C54BE0BFEFF}">
      <dgm:prSet phldrT="[Text]" phldr="1"/>
      <dgm:spPr>
        <a:blipFill rotWithShape="0">
          <a:blip xmlns:r="http://schemas.openxmlformats.org/officeDocument/2006/relationships" r:embed="rId2"/>
          <a:srcRect/>
          <a:stretch>
            <a:fillRect l="-33000" r="-33000"/>
          </a:stretch>
        </a:blipFill>
      </dgm:spPr>
      <dgm:t>
        <a:bodyPr/>
        <a:lstStyle/>
        <a:p>
          <a:endParaRPr lang="en-US" dirty="0"/>
        </a:p>
      </dgm:t>
    </dgm:pt>
    <dgm:pt modelId="{11BDB97C-83EC-4CB9-A165-336FD134D394}" type="parTrans" cxnId="{31895761-E323-4D66-B482-63E3F57EC2D1}">
      <dgm:prSet/>
      <dgm:spPr/>
      <dgm:t>
        <a:bodyPr/>
        <a:lstStyle/>
        <a:p>
          <a:endParaRPr lang="en-US"/>
        </a:p>
      </dgm:t>
    </dgm:pt>
    <dgm:pt modelId="{558434FF-6E16-44FD-A014-C0B139DCBE60}" type="sibTrans" cxnId="{31895761-E323-4D66-B482-63E3F57EC2D1}">
      <dgm:prSet/>
      <dgm:spPr/>
      <dgm:t>
        <a:bodyPr/>
        <a:lstStyle/>
        <a:p>
          <a:endParaRPr lang="en-US"/>
        </a:p>
      </dgm:t>
    </dgm:pt>
    <dgm:pt modelId="{23BB0805-6E0D-4B49-A253-8E3216B208A0}">
      <dgm:prSet/>
      <dgm:spPr/>
      <dgm:t>
        <a:bodyPr/>
        <a:lstStyle/>
        <a:p>
          <a:r>
            <a:rPr lang="en-US" dirty="0"/>
            <a:t>Report</a:t>
          </a:r>
        </a:p>
      </dgm:t>
    </dgm:pt>
    <dgm:pt modelId="{CE635030-14F8-4C13-B86F-65B561030703}" type="parTrans" cxnId="{D29FE3FA-3494-440E-ACCB-1BD25ED6B24F}">
      <dgm:prSet/>
      <dgm:spPr/>
      <dgm:t>
        <a:bodyPr/>
        <a:lstStyle/>
        <a:p>
          <a:endParaRPr lang="en-US"/>
        </a:p>
      </dgm:t>
    </dgm:pt>
    <dgm:pt modelId="{F88FCFB8-CEF3-439B-A27F-DF2F4ACE128F}" type="sibTrans" cxnId="{D29FE3FA-3494-440E-ACCB-1BD25ED6B24F}">
      <dgm:prSet/>
      <dgm:spPr/>
      <dgm:t>
        <a:bodyPr/>
        <a:lstStyle/>
        <a:p>
          <a:endParaRPr lang="en-US"/>
        </a:p>
      </dgm:t>
    </dgm:pt>
    <dgm:pt modelId="{F5CD03D0-25DD-47A8-BAD2-E04F4243EA30}" type="pres">
      <dgm:prSet presAssocID="{9A7AB621-488C-4D63-B8DC-19EBCE01ED28}" presName="diagram" presStyleCnt="0">
        <dgm:presLayoutVars>
          <dgm:dir/>
          <dgm:resizeHandles val="exact"/>
        </dgm:presLayoutVars>
      </dgm:prSet>
      <dgm:spPr/>
    </dgm:pt>
    <dgm:pt modelId="{FBC4B34A-6AAA-4F18-B433-FA1DD5959151}" type="pres">
      <dgm:prSet presAssocID="{0C7161EE-4F60-4752-BB5B-6D60DAEB1873}" presName="node" presStyleLbl="node1" presStyleIdx="0" presStyleCnt="6">
        <dgm:presLayoutVars>
          <dgm:bulletEnabled val="1"/>
        </dgm:presLayoutVars>
      </dgm:prSet>
      <dgm:spPr/>
    </dgm:pt>
    <dgm:pt modelId="{620CE698-53DB-4463-9E53-08AE6D8E65ED}" type="pres">
      <dgm:prSet presAssocID="{C3C4B444-B195-43AB-80F2-BC92DFD4365B}" presName="sibTrans" presStyleLbl="sibTrans2D1" presStyleIdx="0" presStyleCnt="5"/>
      <dgm:spPr/>
    </dgm:pt>
    <dgm:pt modelId="{E63E9673-7FD9-4E28-A5BD-5B183EC759ED}" type="pres">
      <dgm:prSet presAssocID="{C3C4B444-B195-43AB-80F2-BC92DFD4365B}" presName="connectorText" presStyleLbl="sibTrans2D1" presStyleIdx="0" presStyleCnt="5"/>
      <dgm:spPr/>
    </dgm:pt>
    <dgm:pt modelId="{D31BA6B7-6204-4CA1-AD12-EEC3524CD709}" type="pres">
      <dgm:prSet presAssocID="{A84A63EE-9CCE-421B-AC8A-68502BFE850D}" presName="node" presStyleLbl="node1" presStyleIdx="1" presStyleCnt="6">
        <dgm:presLayoutVars>
          <dgm:bulletEnabled val="1"/>
        </dgm:presLayoutVars>
      </dgm:prSet>
      <dgm:spPr/>
    </dgm:pt>
    <dgm:pt modelId="{54D29545-069E-4AC9-9E66-7070D696308D}" type="pres">
      <dgm:prSet presAssocID="{DBA02885-9CBD-4B78-BFEB-671D63B7FB39}" presName="sibTrans" presStyleLbl="sibTrans2D1" presStyleIdx="1" presStyleCnt="5"/>
      <dgm:spPr/>
    </dgm:pt>
    <dgm:pt modelId="{727814DA-90C7-4DFD-BE79-4A77235C34A3}" type="pres">
      <dgm:prSet presAssocID="{DBA02885-9CBD-4B78-BFEB-671D63B7FB39}" presName="connectorText" presStyleLbl="sibTrans2D1" presStyleIdx="1" presStyleCnt="5"/>
      <dgm:spPr/>
    </dgm:pt>
    <dgm:pt modelId="{D68A52E4-19ED-4399-B5C2-160B674D3DB7}" type="pres">
      <dgm:prSet presAssocID="{1F62499F-52D5-4F2B-A4BB-873EA6F16275}" presName="node" presStyleLbl="node1" presStyleIdx="2" presStyleCnt="6">
        <dgm:presLayoutVars>
          <dgm:bulletEnabled val="1"/>
        </dgm:presLayoutVars>
      </dgm:prSet>
      <dgm:spPr/>
    </dgm:pt>
    <dgm:pt modelId="{C2156176-25C5-458B-918C-FAD73F6689A7}" type="pres">
      <dgm:prSet presAssocID="{5C6B4B5F-1E9C-44B9-AC85-732038468B1D}" presName="sibTrans" presStyleLbl="sibTrans2D1" presStyleIdx="2" presStyleCnt="5"/>
      <dgm:spPr/>
    </dgm:pt>
    <dgm:pt modelId="{8AA75FA3-ED24-49C2-B657-FDAE07693B61}" type="pres">
      <dgm:prSet presAssocID="{5C6B4B5F-1E9C-44B9-AC85-732038468B1D}" presName="connectorText" presStyleLbl="sibTrans2D1" presStyleIdx="2" presStyleCnt="5"/>
      <dgm:spPr/>
    </dgm:pt>
    <dgm:pt modelId="{DF868F96-1105-4126-9835-6F3AA4248B32}" type="pres">
      <dgm:prSet presAssocID="{7DAB835D-7504-4630-A4D5-CBE192E6C707}" presName="node" presStyleLbl="node1" presStyleIdx="3" presStyleCnt="6" custScaleY="136638">
        <dgm:presLayoutVars>
          <dgm:bulletEnabled val="1"/>
        </dgm:presLayoutVars>
      </dgm:prSet>
      <dgm:spPr/>
    </dgm:pt>
    <dgm:pt modelId="{0DFF78FC-8843-40D2-BF55-D420786D011E}" type="pres">
      <dgm:prSet presAssocID="{AED610F1-A340-44E4-9641-A21589CAFDA8}" presName="sibTrans" presStyleLbl="sibTrans2D1" presStyleIdx="3" presStyleCnt="5"/>
      <dgm:spPr/>
    </dgm:pt>
    <dgm:pt modelId="{327BCD75-41D6-4750-8AA9-6C7909F32F3B}" type="pres">
      <dgm:prSet presAssocID="{AED610F1-A340-44E4-9641-A21589CAFDA8}" presName="connectorText" presStyleLbl="sibTrans2D1" presStyleIdx="3" presStyleCnt="5"/>
      <dgm:spPr/>
    </dgm:pt>
    <dgm:pt modelId="{166BDD60-9E50-484A-A0B9-32894DE0EFFB}" type="pres">
      <dgm:prSet presAssocID="{0E8E024F-D706-4A87-8E4A-7C54BE0BFEFF}" presName="node" presStyleLbl="node1" presStyleIdx="4" presStyleCnt="6">
        <dgm:presLayoutVars>
          <dgm:bulletEnabled val="1"/>
        </dgm:presLayoutVars>
      </dgm:prSet>
      <dgm:spPr/>
    </dgm:pt>
    <dgm:pt modelId="{AEA191CF-5A82-45D0-B88F-BE0A31B8B51D}" type="pres">
      <dgm:prSet presAssocID="{558434FF-6E16-44FD-A014-C0B139DCBE60}" presName="sibTrans" presStyleLbl="sibTrans2D1" presStyleIdx="4" presStyleCnt="5"/>
      <dgm:spPr/>
    </dgm:pt>
    <dgm:pt modelId="{2E727FFC-A851-461C-A35A-6087799C031A}" type="pres">
      <dgm:prSet presAssocID="{558434FF-6E16-44FD-A014-C0B139DCBE60}" presName="connectorText" presStyleLbl="sibTrans2D1" presStyleIdx="4" presStyleCnt="5"/>
      <dgm:spPr/>
    </dgm:pt>
    <dgm:pt modelId="{AAEC32F2-197E-4F1E-BEAF-376936FD7DB5}" type="pres">
      <dgm:prSet presAssocID="{23BB0805-6E0D-4B49-A253-8E3216B208A0}" presName="node" presStyleLbl="node1" presStyleIdx="5" presStyleCnt="6">
        <dgm:presLayoutVars>
          <dgm:bulletEnabled val="1"/>
        </dgm:presLayoutVars>
      </dgm:prSet>
      <dgm:spPr/>
    </dgm:pt>
  </dgm:ptLst>
  <dgm:cxnLst>
    <dgm:cxn modelId="{452A3C0C-7DDB-4EF4-B860-96E55F86DAA6}" type="presOf" srcId="{9A7AB621-488C-4D63-B8DC-19EBCE01ED28}" destId="{F5CD03D0-25DD-47A8-BAD2-E04F4243EA30}" srcOrd="0" destOrd="0" presId="urn:microsoft.com/office/officeart/2005/8/layout/process5"/>
    <dgm:cxn modelId="{B366891B-DC84-4140-BDF8-EF2D5A666C4F}" type="presOf" srcId="{558434FF-6E16-44FD-A014-C0B139DCBE60}" destId="{AEA191CF-5A82-45D0-B88F-BE0A31B8B51D}" srcOrd="0" destOrd="0" presId="urn:microsoft.com/office/officeart/2005/8/layout/process5"/>
    <dgm:cxn modelId="{0C4E8531-71B6-4385-81D1-E50A5ADAF923}" type="presOf" srcId="{A84A63EE-9CCE-421B-AC8A-68502BFE850D}" destId="{D31BA6B7-6204-4CA1-AD12-EEC3524CD709}" srcOrd="0" destOrd="0" presId="urn:microsoft.com/office/officeart/2005/8/layout/process5"/>
    <dgm:cxn modelId="{BF2A403A-A585-43FC-946E-B7A8489CF934}" type="presOf" srcId="{7DAB835D-7504-4630-A4D5-CBE192E6C707}" destId="{DF868F96-1105-4126-9835-6F3AA4248B32}" srcOrd="0" destOrd="0" presId="urn:microsoft.com/office/officeart/2005/8/layout/process5"/>
    <dgm:cxn modelId="{9854143E-3429-4085-8DF5-A39884F922E8}" type="presOf" srcId="{0E8E024F-D706-4A87-8E4A-7C54BE0BFEFF}" destId="{166BDD60-9E50-484A-A0B9-32894DE0EFFB}" srcOrd="0" destOrd="0" presId="urn:microsoft.com/office/officeart/2005/8/layout/process5"/>
    <dgm:cxn modelId="{1076EB3E-31FF-4E0C-9C75-CEB6C63FA86C}" type="presOf" srcId="{558434FF-6E16-44FD-A014-C0B139DCBE60}" destId="{2E727FFC-A851-461C-A35A-6087799C031A}" srcOrd="1" destOrd="0" presId="urn:microsoft.com/office/officeart/2005/8/layout/process5"/>
    <dgm:cxn modelId="{31895761-E323-4D66-B482-63E3F57EC2D1}" srcId="{9A7AB621-488C-4D63-B8DC-19EBCE01ED28}" destId="{0E8E024F-D706-4A87-8E4A-7C54BE0BFEFF}" srcOrd="4" destOrd="0" parTransId="{11BDB97C-83EC-4CB9-A165-336FD134D394}" sibTransId="{558434FF-6E16-44FD-A014-C0B139DCBE60}"/>
    <dgm:cxn modelId="{318FF543-17E6-4925-809D-C64B21C7F4B0}" srcId="{9A7AB621-488C-4D63-B8DC-19EBCE01ED28}" destId="{0C7161EE-4F60-4752-BB5B-6D60DAEB1873}" srcOrd="0" destOrd="0" parTransId="{DB4293AB-9D91-46AF-907D-0434A7A02CBF}" sibTransId="{C3C4B444-B195-43AB-80F2-BC92DFD4365B}"/>
    <dgm:cxn modelId="{F1871647-8862-43D3-AD9E-77D19374CF36}" type="presOf" srcId="{C3C4B444-B195-43AB-80F2-BC92DFD4365B}" destId="{620CE698-53DB-4463-9E53-08AE6D8E65ED}" srcOrd="0" destOrd="0" presId="urn:microsoft.com/office/officeart/2005/8/layout/process5"/>
    <dgm:cxn modelId="{91360C73-45DE-4E08-A403-45B05ADA35A2}" srcId="{9A7AB621-488C-4D63-B8DC-19EBCE01ED28}" destId="{1F62499F-52D5-4F2B-A4BB-873EA6F16275}" srcOrd="2" destOrd="0" parTransId="{646ED002-9435-4A20-8CE0-E767D3A3D88C}" sibTransId="{5C6B4B5F-1E9C-44B9-AC85-732038468B1D}"/>
    <dgm:cxn modelId="{B6BC5D78-EEED-4813-B0F7-B680A177B42B}" type="presOf" srcId="{DBA02885-9CBD-4B78-BFEB-671D63B7FB39}" destId="{54D29545-069E-4AC9-9E66-7070D696308D}" srcOrd="0" destOrd="0" presId="urn:microsoft.com/office/officeart/2005/8/layout/process5"/>
    <dgm:cxn modelId="{0EDBB181-2E2D-4FD1-804C-FFA624E65471}" type="presOf" srcId="{AED610F1-A340-44E4-9641-A21589CAFDA8}" destId="{0DFF78FC-8843-40D2-BF55-D420786D011E}" srcOrd="0" destOrd="0" presId="urn:microsoft.com/office/officeart/2005/8/layout/process5"/>
    <dgm:cxn modelId="{8242DEA2-3509-4826-BBFF-1184175403D3}" type="presOf" srcId="{5C6B4B5F-1E9C-44B9-AC85-732038468B1D}" destId="{8AA75FA3-ED24-49C2-B657-FDAE07693B61}" srcOrd="1" destOrd="0" presId="urn:microsoft.com/office/officeart/2005/8/layout/process5"/>
    <dgm:cxn modelId="{14AE86A5-F430-446C-8FF5-FB1627A48832}" type="presOf" srcId="{AED610F1-A340-44E4-9641-A21589CAFDA8}" destId="{327BCD75-41D6-4750-8AA9-6C7909F32F3B}" srcOrd="1" destOrd="0" presId="urn:microsoft.com/office/officeart/2005/8/layout/process5"/>
    <dgm:cxn modelId="{228EF2A5-9141-491C-BB34-2F6D4241C6E0}" type="presOf" srcId="{1F62499F-52D5-4F2B-A4BB-873EA6F16275}" destId="{D68A52E4-19ED-4399-B5C2-160B674D3DB7}" srcOrd="0" destOrd="0" presId="urn:microsoft.com/office/officeart/2005/8/layout/process5"/>
    <dgm:cxn modelId="{BFEAA6AB-39CE-4205-BCB7-B6C63C3A0B15}" type="presOf" srcId="{23BB0805-6E0D-4B49-A253-8E3216B208A0}" destId="{AAEC32F2-197E-4F1E-BEAF-376936FD7DB5}" srcOrd="0" destOrd="0" presId="urn:microsoft.com/office/officeart/2005/8/layout/process5"/>
    <dgm:cxn modelId="{5AFE04BE-F12A-4E23-AE41-FFBCB3B46F8D}" type="presOf" srcId="{5C6B4B5F-1E9C-44B9-AC85-732038468B1D}" destId="{C2156176-25C5-458B-918C-FAD73F6689A7}" srcOrd="0" destOrd="0" presId="urn:microsoft.com/office/officeart/2005/8/layout/process5"/>
    <dgm:cxn modelId="{8B866DCB-8BD6-449E-861D-01682AF0CC64}" type="presOf" srcId="{C3C4B444-B195-43AB-80F2-BC92DFD4365B}" destId="{E63E9673-7FD9-4E28-A5BD-5B183EC759ED}" srcOrd="1" destOrd="0" presId="urn:microsoft.com/office/officeart/2005/8/layout/process5"/>
    <dgm:cxn modelId="{A00579D1-D12C-4046-8967-85A240864BE1}" srcId="{9A7AB621-488C-4D63-B8DC-19EBCE01ED28}" destId="{A84A63EE-9CCE-421B-AC8A-68502BFE850D}" srcOrd="1" destOrd="0" parTransId="{D32516DC-9AD5-48FD-8957-22494F9426DD}" sibTransId="{DBA02885-9CBD-4B78-BFEB-671D63B7FB39}"/>
    <dgm:cxn modelId="{5DB83BD2-4479-4D6A-8A21-D6D8AA6FFC8B}" srcId="{9A7AB621-488C-4D63-B8DC-19EBCE01ED28}" destId="{7DAB835D-7504-4630-A4D5-CBE192E6C707}" srcOrd="3" destOrd="0" parTransId="{1895B045-8AA4-471E-91F2-5B3A8E668261}" sibTransId="{AED610F1-A340-44E4-9641-A21589CAFDA8}"/>
    <dgm:cxn modelId="{954F05D9-AF61-4CBF-95C4-E837E95F89E1}" type="presOf" srcId="{0C7161EE-4F60-4752-BB5B-6D60DAEB1873}" destId="{FBC4B34A-6AAA-4F18-B433-FA1DD5959151}" srcOrd="0" destOrd="0" presId="urn:microsoft.com/office/officeart/2005/8/layout/process5"/>
    <dgm:cxn modelId="{F621A0F4-F74A-4012-B1BE-795A8B86E39F}" type="presOf" srcId="{DBA02885-9CBD-4B78-BFEB-671D63B7FB39}" destId="{727814DA-90C7-4DFD-BE79-4A77235C34A3}" srcOrd="1" destOrd="0" presId="urn:microsoft.com/office/officeart/2005/8/layout/process5"/>
    <dgm:cxn modelId="{D29FE3FA-3494-440E-ACCB-1BD25ED6B24F}" srcId="{9A7AB621-488C-4D63-B8DC-19EBCE01ED28}" destId="{23BB0805-6E0D-4B49-A253-8E3216B208A0}" srcOrd="5" destOrd="0" parTransId="{CE635030-14F8-4C13-B86F-65B561030703}" sibTransId="{F88FCFB8-CEF3-439B-A27F-DF2F4ACE128F}"/>
    <dgm:cxn modelId="{4ABB5194-02BD-4DA0-935A-9AC23ED36463}" type="presParOf" srcId="{F5CD03D0-25DD-47A8-BAD2-E04F4243EA30}" destId="{FBC4B34A-6AAA-4F18-B433-FA1DD5959151}" srcOrd="0" destOrd="0" presId="urn:microsoft.com/office/officeart/2005/8/layout/process5"/>
    <dgm:cxn modelId="{951E51EB-AFF2-4AEF-AA01-86C7490CDFFF}" type="presParOf" srcId="{F5CD03D0-25DD-47A8-BAD2-E04F4243EA30}" destId="{620CE698-53DB-4463-9E53-08AE6D8E65ED}" srcOrd="1" destOrd="0" presId="urn:microsoft.com/office/officeart/2005/8/layout/process5"/>
    <dgm:cxn modelId="{80E2B57C-98FB-400C-A1C6-6B5A134DCD3D}" type="presParOf" srcId="{620CE698-53DB-4463-9E53-08AE6D8E65ED}" destId="{E63E9673-7FD9-4E28-A5BD-5B183EC759ED}" srcOrd="0" destOrd="0" presId="urn:microsoft.com/office/officeart/2005/8/layout/process5"/>
    <dgm:cxn modelId="{C7C15E70-68B5-4981-A233-A62C03737B79}" type="presParOf" srcId="{F5CD03D0-25DD-47A8-BAD2-E04F4243EA30}" destId="{D31BA6B7-6204-4CA1-AD12-EEC3524CD709}" srcOrd="2" destOrd="0" presId="urn:microsoft.com/office/officeart/2005/8/layout/process5"/>
    <dgm:cxn modelId="{4498DB1D-5DCE-4C36-B881-AED25407C02B}" type="presParOf" srcId="{F5CD03D0-25DD-47A8-BAD2-E04F4243EA30}" destId="{54D29545-069E-4AC9-9E66-7070D696308D}" srcOrd="3" destOrd="0" presId="urn:microsoft.com/office/officeart/2005/8/layout/process5"/>
    <dgm:cxn modelId="{4D6B3C36-94DB-4F9C-81B3-270C0D7DEAE1}" type="presParOf" srcId="{54D29545-069E-4AC9-9E66-7070D696308D}" destId="{727814DA-90C7-4DFD-BE79-4A77235C34A3}" srcOrd="0" destOrd="0" presId="urn:microsoft.com/office/officeart/2005/8/layout/process5"/>
    <dgm:cxn modelId="{DB382F5B-15B4-43B1-832A-32DDC5168E7C}" type="presParOf" srcId="{F5CD03D0-25DD-47A8-BAD2-E04F4243EA30}" destId="{D68A52E4-19ED-4399-B5C2-160B674D3DB7}" srcOrd="4" destOrd="0" presId="urn:microsoft.com/office/officeart/2005/8/layout/process5"/>
    <dgm:cxn modelId="{E5042347-601C-48A8-BD83-F53305F82722}" type="presParOf" srcId="{F5CD03D0-25DD-47A8-BAD2-E04F4243EA30}" destId="{C2156176-25C5-458B-918C-FAD73F6689A7}" srcOrd="5" destOrd="0" presId="urn:microsoft.com/office/officeart/2005/8/layout/process5"/>
    <dgm:cxn modelId="{D342077F-0F26-47FC-AC3F-E4D9676152CC}" type="presParOf" srcId="{C2156176-25C5-458B-918C-FAD73F6689A7}" destId="{8AA75FA3-ED24-49C2-B657-FDAE07693B61}" srcOrd="0" destOrd="0" presId="urn:microsoft.com/office/officeart/2005/8/layout/process5"/>
    <dgm:cxn modelId="{D0BE09BA-79C2-462A-AAE6-626EDB48185F}" type="presParOf" srcId="{F5CD03D0-25DD-47A8-BAD2-E04F4243EA30}" destId="{DF868F96-1105-4126-9835-6F3AA4248B32}" srcOrd="6" destOrd="0" presId="urn:microsoft.com/office/officeart/2005/8/layout/process5"/>
    <dgm:cxn modelId="{4048D02E-3AAD-4BF9-B187-3D510D62A156}" type="presParOf" srcId="{F5CD03D0-25DD-47A8-BAD2-E04F4243EA30}" destId="{0DFF78FC-8843-40D2-BF55-D420786D011E}" srcOrd="7" destOrd="0" presId="urn:microsoft.com/office/officeart/2005/8/layout/process5"/>
    <dgm:cxn modelId="{3917618B-78FC-4742-A32F-ACCE6F9C0859}" type="presParOf" srcId="{0DFF78FC-8843-40D2-BF55-D420786D011E}" destId="{327BCD75-41D6-4750-8AA9-6C7909F32F3B}" srcOrd="0" destOrd="0" presId="urn:microsoft.com/office/officeart/2005/8/layout/process5"/>
    <dgm:cxn modelId="{55CCFAE4-1165-43A2-ADAD-34067A2AE4A9}" type="presParOf" srcId="{F5CD03D0-25DD-47A8-BAD2-E04F4243EA30}" destId="{166BDD60-9E50-484A-A0B9-32894DE0EFFB}" srcOrd="8" destOrd="0" presId="urn:microsoft.com/office/officeart/2005/8/layout/process5"/>
    <dgm:cxn modelId="{2A82A0B8-6C88-4E93-B9B5-A0B7BAA8AD04}" type="presParOf" srcId="{F5CD03D0-25DD-47A8-BAD2-E04F4243EA30}" destId="{AEA191CF-5A82-45D0-B88F-BE0A31B8B51D}" srcOrd="9" destOrd="0" presId="urn:microsoft.com/office/officeart/2005/8/layout/process5"/>
    <dgm:cxn modelId="{0CC2FB86-E7E4-45E9-AB7A-7631723AF4CA}" type="presParOf" srcId="{AEA191CF-5A82-45D0-B88F-BE0A31B8B51D}" destId="{2E727FFC-A851-461C-A35A-6087799C031A}" srcOrd="0" destOrd="0" presId="urn:microsoft.com/office/officeart/2005/8/layout/process5"/>
    <dgm:cxn modelId="{EE82A4FF-7A50-4AB3-AF06-8268716E7538}" type="presParOf" srcId="{F5CD03D0-25DD-47A8-BAD2-E04F4243EA30}" destId="{AAEC32F2-197E-4F1E-BEAF-376936FD7DB5}"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82FA94-78BE-461C-8AE6-CA830309E64E}" type="doc">
      <dgm:prSet loTypeId="urn:microsoft.com/office/officeart/2005/8/layout/process5" loCatId="process" qsTypeId="urn:microsoft.com/office/officeart/2005/8/quickstyle/simple1" qsCatId="simple" csTypeId="urn:microsoft.com/office/officeart/2005/8/colors/accent1_2" csCatId="accent1" phldr="1"/>
      <dgm:spPr/>
    </dgm:pt>
    <dgm:pt modelId="{5BE9A46B-6BFA-43AC-A81E-3F9BE150DCC1}">
      <dgm:prSet phldrT="[Text]"/>
      <dgm:spPr/>
      <dgm:t>
        <a:bodyPr/>
        <a:lstStyle/>
        <a:p>
          <a:r>
            <a:rPr lang="en-US" dirty="0"/>
            <a:t>Sample Receipt	</a:t>
          </a:r>
        </a:p>
      </dgm:t>
    </dgm:pt>
    <dgm:pt modelId="{F7FFF0FD-7BE7-4DFF-91BA-7FCE88D830A1}" type="parTrans" cxnId="{68B01F31-57F4-4018-81B1-4769BB631868}">
      <dgm:prSet/>
      <dgm:spPr/>
      <dgm:t>
        <a:bodyPr/>
        <a:lstStyle/>
        <a:p>
          <a:endParaRPr lang="en-US"/>
        </a:p>
      </dgm:t>
    </dgm:pt>
    <dgm:pt modelId="{18E59B8A-4C04-4532-8EA9-934004CA3418}" type="sibTrans" cxnId="{68B01F31-57F4-4018-81B1-4769BB631868}">
      <dgm:prSet/>
      <dgm:spPr/>
      <dgm:t>
        <a:bodyPr/>
        <a:lstStyle/>
        <a:p>
          <a:endParaRPr lang="en-US"/>
        </a:p>
      </dgm:t>
    </dgm:pt>
    <dgm:pt modelId="{0B794CC2-B2FC-4365-8E89-E54990D4980E}">
      <dgm:prSet phldrT="[Text]"/>
      <dgm:spPr/>
      <dgm:t>
        <a:bodyPr/>
        <a:lstStyle/>
        <a:p>
          <a:r>
            <a:rPr lang="en-US" dirty="0"/>
            <a:t>Registration</a:t>
          </a:r>
        </a:p>
      </dgm:t>
    </dgm:pt>
    <dgm:pt modelId="{339969F7-DCF3-4D0B-BB71-52F983C7C636}" type="parTrans" cxnId="{9B84845C-6BBA-4DB8-9E5C-E05FD612DCCF}">
      <dgm:prSet/>
      <dgm:spPr/>
      <dgm:t>
        <a:bodyPr/>
        <a:lstStyle/>
        <a:p>
          <a:endParaRPr lang="en-US"/>
        </a:p>
      </dgm:t>
    </dgm:pt>
    <dgm:pt modelId="{5568889B-FCE0-4625-B530-949298CC4CC8}" type="sibTrans" cxnId="{9B84845C-6BBA-4DB8-9E5C-E05FD612DCCF}">
      <dgm:prSet/>
      <dgm:spPr/>
      <dgm:t>
        <a:bodyPr/>
        <a:lstStyle/>
        <a:p>
          <a:endParaRPr lang="en-US"/>
        </a:p>
      </dgm:t>
    </dgm:pt>
    <dgm:pt modelId="{AC35F617-FA60-497F-940A-5DF7E51698E3}">
      <dgm:prSet phldrT="[Text]"/>
      <dgm:spPr/>
      <dgm:t>
        <a:bodyPr/>
        <a:lstStyle/>
        <a:p>
          <a:r>
            <a:rPr lang="en-US" dirty="0"/>
            <a:t>DNA extraction</a:t>
          </a:r>
        </a:p>
      </dgm:t>
    </dgm:pt>
    <dgm:pt modelId="{754C1E85-E4AB-4BBC-9977-619A8F020449}" type="parTrans" cxnId="{CCA34305-85D2-42B5-A995-E06DB0C285EA}">
      <dgm:prSet/>
      <dgm:spPr/>
      <dgm:t>
        <a:bodyPr/>
        <a:lstStyle/>
        <a:p>
          <a:endParaRPr lang="en-US"/>
        </a:p>
      </dgm:t>
    </dgm:pt>
    <dgm:pt modelId="{F6CF5381-338A-49EF-99CC-49FA6B866155}" type="sibTrans" cxnId="{CCA34305-85D2-42B5-A995-E06DB0C285EA}">
      <dgm:prSet/>
      <dgm:spPr/>
      <dgm:t>
        <a:bodyPr/>
        <a:lstStyle/>
        <a:p>
          <a:endParaRPr lang="en-US"/>
        </a:p>
      </dgm:t>
    </dgm:pt>
    <dgm:pt modelId="{24F64E89-A7F0-4375-ADA2-C8F6280B0552}">
      <dgm:prSet phldrT="[Text]"/>
      <dgm:spPr/>
      <dgm:t>
        <a:bodyPr/>
        <a:lstStyle/>
        <a:p>
          <a:r>
            <a:rPr lang="en-US" dirty="0"/>
            <a:t>SNP Genotyping</a:t>
          </a:r>
        </a:p>
      </dgm:t>
    </dgm:pt>
    <dgm:pt modelId="{191D008A-ADA5-4E95-9D89-7A3901320FCC}" type="parTrans" cxnId="{F70BD1F2-ADD7-45D1-A233-FE08B8E67FD8}">
      <dgm:prSet/>
      <dgm:spPr/>
      <dgm:t>
        <a:bodyPr/>
        <a:lstStyle/>
        <a:p>
          <a:endParaRPr lang="en-US"/>
        </a:p>
      </dgm:t>
    </dgm:pt>
    <dgm:pt modelId="{D6C80289-648C-4FDD-8127-8FCFB2B3E794}" type="sibTrans" cxnId="{F70BD1F2-ADD7-45D1-A233-FE08B8E67FD8}">
      <dgm:prSet/>
      <dgm:spPr/>
      <dgm:t>
        <a:bodyPr/>
        <a:lstStyle/>
        <a:p>
          <a:endParaRPr lang="en-US"/>
        </a:p>
      </dgm:t>
    </dgm:pt>
    <dgm:pt modelId="{EDE5692F-9144-487E-B6FE-407A9346FE0C}">
      <dgm:prSet phldrT="[Text]"/>
      <dgm:spPr/>
      <dgm:t>
        <a:bodyPr/>
        <a:lstStyle/>
        <a:p>
          <a:r>
            <a:rPr lang="en-US" dirty="0"/>
            <a:t>Copy Number analysis</a:t>
          </a:r>
        </a:p>
      </dgm:t>
    </dgm:pt>
    <dgm:pt modelId="{C37D9E51-F6E4-42D9-BE01-E499915E96D3}" type="parTrans" cxnId="{02EA116F-9F1F-4CC3-A64D-96E0F371A8E1}">
      <dgm:prSet/>
      <dgm:spPr/>
      <dgm:t>
        <a:bodyPr/>
        <a:lstStyle/>
        <a:p>
          <a:endParaRPr lang="en-US"/>
        </a:p>
      </dgm:t>
    </dgm:pt>
    <dgm:pt modelId="{359C2167-72E6-43D4-B7E9-68BC40EE8D5B}" type="sibTrans" cxnId="{02EA116F-9F1F-4CC3-A64D-96E0F371A8E1}">
      <dgm:prSet/>
      <dgm:spPr/>
      <dgm:t>
        <a:bodyPr/>
        <a:lstStyle/>
        <a:p>
          <a:endParaRPr lang="en-US"/>
        </a:p>
      </dgm:t>
    </dgm:pt>
    <dgm:pt modelId="{D58C33FF-EA9A-40D2-8BB8-DC529ABD9376}">
      <dgm:prSet phldrT="[Text]"/>
      <dgm:spPr/>
      <dgm:t>
        <a:bodyPr/>
        <a:lstStyle/>
        <a:p>
          <a:r>
            <a:rPr lang="en-US" dirty="0"/>
            <a:t>Data Analysis</a:t>
          </a:r>
        </a:p>
      </dgm:t>
    </dgm:pt>
    <dgm:pt modelId="{F43D107E-190A-4139-9D9D-491DF8B00B03}" type="parTrans" cxnId="{94068618-AB9A-468A-8C1C-543EE2949E58}">
      <dgm:prSet/>
      <dgm:spPr/>
      <dgm:t>
        <a:bodyPr/>
        <a:lstStyle/>
        <a:p>
          <a:endParaRPr lang="en-US"/>
        </a:p>
      </dgm:t>
    </dgm:pt>
    <dgm:pt modelId="{91D9D858-1326-4F0E-98CD-0048A998D09B}" type="sibTrans" cxnId="{94068618-AB9A-468A-8C1C-543EE2949E58}">
      <dgm:prSet/>
      <dgm:spPr/>
      <dgm:t>
        <a:bodyPr/>
        <a:lstStyle/>
        <a:p>
          <a:endParaRPr lang="en-US"/>
        </a:p>
      </dgm:t>
    </dgm:pt>
    <dgm:pt modelId="{27F91514-658D-4C9A-BCFC-3BC926DF3056}">
      <dgm:prSet/>
      <dgm:spPr/>
      <dgm:t>
        <a:bodyPr/>
        <a:lstStyle/>
        <a:p>
          <a:r>
            <a:rPr lang="en-US" dirty="0"/>
            <a:t>Upload into LIMS</a:t>
          </a:r>
        </a:p>
      </dgm:t>
    </dgm:pt>
    <dgm:pt modelId="{7B737A78-75CE-43BF-9E97-3F684EB6BD12}" type="parTrans" cxnId="{ECFFB5D0-C602-4080-9BF3-D79E2FEAF6F1}">
      <dgm:prSet/>
      <dgm:spPr/>
      <dgm:t>
        <a:bodyPr/>
        <a:lstStyle/>
        <a:p>
          <a:endParaRPr lang="en-US"/>
        </a:p>
      </dgm:t>
    </dgm:pt>
    <dgm:pt modelId="{4A2816C2-0B4A-4FFC-ABF9-827EFDC4F8B2}" type="sibTrans" cxnId="{ECFFB5D0-C602-4080-9BF3-D79E2FEAF6F1}">
      <dgm:prSet/>
      <dgm:spPr/>
      <dgm:t>
        <a:bodyPr/>
        <a:lstStyle/>
        <a:p>
          <a:endParaRPr lang="en-US"/>
        </a:p>
      </dgm:t>
    </dgm:pt>
    <dgm:pt modelId="{EEF9ECCE-3A21-4FF1-A80F-E0E79E06921D}">
      <dgm:prSet/>
      <dgm:spPr/>
      <dgm:t>
        <a:bodyPr/>
        <a:lstStyle/>
        <a:p>
          <a:r>
            <a:rPr lang="en-US" dirty="0"/>
            <a:t>Review by Technologist</a:t>
          </a:r>
        </a:p>
      </dgm:t>
    </dgm:pt>
    <dgm:pt modelId="{648E3228-FCC8-4DE4-816F-35DCE9121B40}" type="parTrans" cxnId="{2EF27702-6AA3-48C2-8573-9248AF94EC24}">
      <dgm:prSet/>
      <dgm:spPr/>
      <dgm:t>
        <a:bodyPr/>
        <a:lstStyle/>
        <a:p>
          <a:endParaRPr lang="en-US"/>
        </a:p>
      </dgm:t>
    </dgm:pt>
    <dgm:pt modelId="{0ADD04AF-3DD4-45C0-BB27-CDB707F9B32F}" type="sibTrans" cxnId="{2EF27702-6AA3-48C2-8573-9248AF94EC24}">
      <dgm:prSet/>
      <dgm:spPr/>
      <dgm:t>
        <a:bodyPr/>
        <a:lstStyle/>
        <a:p>
          <a:endParaRPr lang="en-US"/>
        </a:p>
      </dgm:t>
    </dgm:pt>
    <dgm:pt modelId="{D6FE4A38-A005-4252-AA59-C8D3C5B48E73}">
      <dgm:prSet/>
      <dgm:spPr/>
      <dgm:t>
        <a:bodyPr/>
        <a:lstStyle/>
        <a:p>
          <a:r>
            <a:rPr lang="en-US" dirty="0"/>
            <a:t>Review By Pharmacist</a:t>
          </a:r>
        </a:p>
      </dgm:t>
    </dgm:pt>
    <dgm:pt modelId="{490C856A-43FC-4E2E-9A56-BC0A184D85CB}" type="parTrans" cxnId="{4D5B83C8-99E4-4E99-9884-A57077D447D4}">
      <dgm:prSet/>
      <dgm:spPr/>
      <dgm:t>
        <a:bodyPr/>
        <a:lstStyle/>
        <a:p>
          <a:endParaRPr lang="en-US"/>
        </a:p>
      </dgm:t>
    </dgm:pt>
    <dgm:pt modelId="{6ED5D397-D8B5-4FAA-85FD-5A707B49E44D}" type="sibTrans" cxnId="{4D5B83C8-99E4-4E99-9884-A57077D447D4}">
      <dgm:prSet/>
      <dgm:spPr/>
      <dgm:t>
        <a:bodyPr/>
        <a:lstStyle/>
        <a:p>
          <a:endParaRPr lang="en-US"/>
        </a:p>
      </dgm:t>
    </dgm:pt>
    <dgm:pt modelId="{4E48811E-1532-4B5B-8712-C5080EA93826}">
      <dgm:prSet/>
      <dgm:spPr/>
      <dgm:t>
        <a:bodyPr/>
        <a:lstStyle/>
        <a:p>
          <a:r>
            <a:rPr lang="en-US" dirty="0"/>
            <a:t>Report Released</a:t>
          </a:r>
        </a:p>
      </dgm:t>
    </dgm:pt>
    <dgm:pt modelId="{047A5449-EC58-4A8C-B3AF-F09624956193}" type="parTrans" cxnId="{37304067-A2D4-4530-BEF7-9E2E45B810CB}">
      <dgm:prSet/>
      <dgm:spPr/>
      <dgm:t>
        <a:bodyPr/>
        <a:lstStyle/>
        <a:p>
          <a:endParaRPr lang="en-US"/>
        </a:p>
      </dgm:t>
    </dgm:pt>
    <dgm:pt modelId="{0A04DC27-EC87-4DB6-AEED-83B5EE9548CA}" type="sibTrans" cxnId="{37304067-A2D4-4530-BEF7-9E2E45B810CB}">
      <dgm:prSet/>
      <dgm:spPr/>
      <dgm:t>
        <a:bodyPr/>
        <a:lstStyle/>
        <a:p>
          <a:endParaRPr lang="en-US"/>
        </a:p>
      </dgm:t>
    </dgm:pt>
    <dgm:pt modelId="{AA4B0112-0761-47A9-8138-FA8DD4B0C6D0}" type="pres">
      <dgm:prSet presAssocID="{E582FA94-78BE-461C-8AE6-CA830309E64E}" presName="diagram" presStyleCnt="0">
        <dgm:presLayoutVars>
          <dgm:dir/>
          <dgm:resizeHandles val="exact"/>
        </dgm:presLayoutVars>
      </dgm:prSet>
      <dgm:spPr/>
    </dgm:pt>
    <dgm:pt modelId="{57A1417D-5A63-43AB-A356-7C66398A5E93}" type="pres">
      <dgm:prSet presAssocID="{5BE9A46B-6BFA-43AC-A81E-3F9BE150DCC1}" presName="node" presStyleLbl="node1" presStyleIdx="0" presStyleCnt="10">
        <dgm:presLayoutVars>
          <dgm:bulletEnabled val="1"/>
        </dgm:presLayoutVars>
      </dgm:prSet>
      <dgm:spPr/>
    </dgm:pt>
    <dgm:pt modelId="{F3DBFF74-E0B4-43C0-82DC-814A74307D85}" type="pres">
      <dgm:prSet presAssocID="{18E59B8A-4C04-4532-8EA9-934004CA3418}" presName="sibTrans" presStyleLbl="sibTrans2D1" presStyleIdx="0" presStyleCnt="9"/>
      <dgm:spPr/>
    </dgm:pt>
    <dgm:pt modelId="{0AF98F2C-4A76-4D16-9F08-752FA852839B}" type="pres">
      <dgm:prSet presAssocID="{18E59B8A-4C04-4532-8EA9-934004CA3418}" presName="connectorText" presStyleLbl="sibTrans2D1" presStyleIdx="0" presStyleCnt="9"/>
      <dgm:spPr/>
    </dgm:pt>
    <dgm:pt modelId="{357C4998-BB09-4796-A119-E103450BDF89}" type="pres">
      <dgm:prSet presAssocID="{0B794CC2-B2FC-4365-8E89-E54990D4980E}" presName="node" presStyleLbl="node1" presStyleIdx="1" presStyleCnt="10">
        <dgm:presLayoutVars>
          <dgm:bulletEnabled val="1"/>
        </dgm:presLayoutVars>
      </dgm:prSet>
      <dgm:spPr/>
    </dgm:pt>
    <dgm:pt modelId="{9D6C6921-08FC-4339-B132-614F21E5690B}" type="pres">
      <dgm:prSet presAssocID="{5568889B-FCE0-4625-B530-949298CC4CC8}" presName="sibTrans" presStyleLbl="sibTrans2D1" presStyleIdx="1" presStyleCnt="9"/>
      <dgm:spPr/>
    </dgm:pt>
    <dgm:pt modelId="{32F2F0D6-8C73-4F29-B098-934078AD95FA}" type="pres">
      <dgm:prSet presAssocID="{5568889B-FCE0-4625-B530-949298CC4CC8}" presName="connectorText" presStyleLbl="sibTrans2D1" presStyleIdx="1" presStyleCnt="9"/>
      <dgm:spPr/>
    </dgm:pt>
    <dgm:pt modelId="{57FA72B1-2B91-417F-A399-E306848B000A}" type="pres">
      <dgm:prSet presAssocID="{AC35F617-FA60-497F-940A-5DF7E51698E3}" presName="node" presStyleLbl="node1" presStyleIdx="2" presStyleCnt="10">
        <dgm:presLayoutVars>
          <dgm:bulletEnabled val="1"/>
        </dgm:presLayoutVars>
      </dgm:prSet>
      <dgm:spPr/>
    </dgm:pt>
    <dgm:pt modelId="{E7A003CB-C567-410F-B917-425FCD2A75D4}" type="pres">
      <dgm:prSet presAssocID="{F6CF5381-338A-49EF-99CC-49FA6B866155}" presName="sibTrans" presStyleLbl="sibTrans2D1" presStyleIdx="2" presStyleCnt="9"/>
      <dgm:spPr/>
    </dgm:pt>
    <dgm:pt modelId="{7F08DC56-5BAC-4DC1-833C-9F12F1B4A1AC}" type="pres">
      <dgm:prSet presAssocID="{F6CF5381-338A-49EF-99CC-49FA6B866155}" presName="connectorText" presStyleLbl="sibTrans2D1" presStyleIdx="2" presStyleCnt="9"/>
      <dgm:spPr/>
    </dgm:pt>
    <dgm:pt modelId="{4EA3B5FE-00E6-4568-A52F-026396F2A340}" type="pres">
      <dgm:prSet presAssocID="{24F64E89-A7F0-4375-ADA2-C8F6280B0552}" presName="node" presStyleLbl="node1" presStyleIdx="3" presStyleCnt="10">
        <dgm:presLayoutVars>
          <dgm:bulletEnabled val="1"/>
        </dgm:presLayoutVars>
      </dgm:prSet>
      <dgm:spPr/>
    </dgm:pt>
    <dgm:pt modelId="{C62A7DA5-CF57-4B11-811F-3C33B0B2B1DE}" type="pres">
      <dgm:prSet presAssocID="{D6C80289-648C-4FDD-8127-8FCFB2B3E794}" presName="sibTrans" presStyleLbl="sibTrans2D1" presStyleIdx="3" presStyleCnt="9"/>
      <dgm:spPr/>
    </dgm:pt>
    <dgm:pt modelId="{E21EDB0C-9A0B-41F5-A6FB-06B5F8035F3B}" type="pres">
      <dgm:prSet presAssocID="{D6C80289-648C-4FDD-8127-8FCFB2B3E794}" presName="connectorText" presStyleLbl="sibTrans2D1" presStyleIdx="3" presStyleCnt="9"/>
      <dgm:spPr/>
    </dgm:pt>
    <dgm:pt modelId="{505C8CF5-A7C4-4497-A6D3-9E6A24BFE723}" type="pres">
      <dgm:prSet presAssocID="{EDE5692F-9144-487E-B6FE-407A9346FE0C}" presName="node" presStyleLbl="node1" presStyleIdx="4" presStyleCnt="10">
        <dgm:presLayoutVars>
          <dgm:bulletEnabled val="1"/>
        </dgm:presLayoutVars>
      </dgm:prSet>
      <dgm:spPr/>
    </dgm:pt>
    <dgm:pt modelId="{A5EEB4F1-ED02-48B3-9575-037A1E3DB336}" type="pres">
      <dgm:prSet presAssocID="{359C2167-72E6-43D4-B7E9-68BC40EE8D5B}" presName="sibTrans" presStyleLbl="sibTrans2D1" presStyleIdx="4" presStyleCnt="9"/>
      <dgm:spPr/>
    </dgm:pt>
    <dgm:pt modelId="{30483D21-B328-4808-B681-16DB6FDE667C}" type="pres">
      <dgm:prSet presAssocID="{359C2167-72E6-43D4-B7E9-68BC40EE8D5B}" presName="connectorText" presStyleLbl="sibTrans2D1" presStyleIdx="4" presStyleCnt="9"/>
      <dgm:spPr/>
    </dgm:pt>
    <dgm:pt modelId="{3B4619B8-9F70-4AAC-9E3B-59D9AB3E7D2E}" type="pres">
      <dgm:prSet presAssocID="{D58C33FF-EA9A-40D2-8BB8-DC529ABD9376}" presName="node" presStyleLbl="node1" presStyleIdx="5" presStyleCnt="10">
        <dgm:presLayoutVars>
          <dgm:bulletEnabled val="1"/>
        </dgm:presLayoutVars>
      </dgm:prSet>
      <dgm:spPr/>
    </dgm:pt>
    <dgm:pt modelId="{049C61ED-DD5A-471E-B700-F3BF9A827A14}" type="pres">
      <dgm:prSet presAssocID="{91D9D858-1326-4F0E-98CD-0048A998D09B}" presName="sibTrans" presStyleLbl="sibTrans2D1" presStyleIdx="5" presStyleCnt="9"/>
      <dgm:spPr/>
    </dgm:pt>
    <dgm:pt modelId="{1B50819D-1442-44F5-9E62-731E6494BBCD}" type="pres">
      <dgm:prSet presAssocID="{91D9D858-1326-4F0E-98CD-0048A998D09B}" presName="connectorText" presStyleLbl="sibTrans2D1" presStyleIdx="5" presStyleCnt="9"/>
      <dgm:spPr/>
    </dgm:pt>
    <dgm:pt modelId="{7EB3938A-620B-4485-ABA8-D7E392BBFDA9}" type="pres">
      <dgm:prSet presAssocID="{27F91514-658D-4C9A-BCFC-3BC926DF3056}" presName="node" presStyleLbl="node1" presStyleIdx="6" presStyleCnt="10">
        <dgm:presLayoutVars>
          <dgm:bulletEnabled val="1"/>
        </dgm:presLayoutVars>
      </dgm:prSet>
      <dgm:spPr/>
    </dgm:pt>
    <dgm:pt modelId="{183A4123-DCDF-4EBA-873B-0C5BC9310E2C}" type="pres">
      <dgm:prSet presAssocID="{4A2816C2-0B4A-4FFC-ABF9-827EFDC4F8B2}" presName="sibTrans" presStyleLbl="sibTrans2D1" presStyleIdx="6" presStyleCnt="9"/>
      <dgm:spPr/>
    </dgm:pt>
    <dgm:pt modelId="{738B9BC8-D30D-4B3A-9172-4F92397198CE}" type="pres">
      <dgm:prSet presAssocID="{4A2816C2-0B4A-4FFC-ABF9-827EFDC4F8B2}" presName="connectorText" presStyleLbl="sibTrans2D1" presStyleIdx="6" presStyleCnt="9"/>
      <dgm:spPr/>
    </dgm:pt>
    <dgm:pt modelId="{2F42E24B-7F13-4833-B5F7-1162EEE94D70}" type="pres">
      <dgm:prSet presAssocID="{EEF9ECCE-3A21-4FF1-A80F-E0E79E06921D}" presName="node" presStyleLbl="node1" presStyleIdx="7" presStyleCnt="10">
        <dgm:presLayoutVars>
          <dgm:bulletEnabled val="1"/>
        </dgm:presLayoutVars>
      </dgm:prSet>
      <dgm:spPr/>
    </dgm:pt>
    <dgm:pt modelId="{6ACA87C6-A9AF-4D64-A493-F322C8F0B047}" type="pres">
      <dgm:prSet presAssocID="{0ADD04AF-3DD4-45C0-BB27-CDB707F9B32F}" presName="sibTrans" presStyleLbl="sibTrans2D1" presStyleIdx="7" presStyleCnt="9"/>
      <dgm:spPr/>
    </dgm:pt>
    <dgm:pt modelId="{E8DFD713-1B84-4016-8E81-91AE743B7353}" type="pres">
      <dgm:prSet presAssocID="{0ADD04AF-3DD4-45C0-BB27-CDB707F9B32F}" presName="connectorText" presStyleLbl="sibTrans2D1" presStyleIdx="7" presStyleCnt="9"/>
      <dgm:spPr/>
    </dgm:pt>
    <dgm:pt modelId="{FC11BCBA-4416-42A2-A457-3434B27A93D4}" type="pres">
      <dgm:prSet presAssocID="{D6FE4A38-A005-4252-AA59-C8D3C5B48E73}" presName="node" presStyleLbl="node1" presStyleIdx="8" presStyleCnt="10">
        <dgm:presLayoutVars>
          <dgm:bulletEnabled val="1"/>
        </dgm:presLayoutVars>
      </dgm:prSet>
      <dgm:spPr/>
    </dgm:pt>
    <dgm:pt modelId="{5A336A91-6411-417D-AD0E-8AA8586C604E}" type="pres">
      <dgm:prSet presAssocID="{6ED5D397-D8B5-4FAA-85FD-5A707B49E44D}" presName="sibTrans" presStyleLbl="sibTrans2D1" presStyleIdx="8" presStyleCnt="9"/>
      <dgm:spPr/>
    </dgm:pt>
    <dgm:pt modelId="{3497AFA7-4A70-4BAD-9BF9-F09FB57E3BA1}" type="pres">
      <dgm:prSet presAssocID="{6ED5D397-D8B5-4FAA-85FD-5A707B49E44D}" presName="connectorText" presStyleLbl="sibTrans2D1" presStyleIdx="8" presStyleCnt="9"/>
      <dgm:spPr/>
    </dgm:pt>
    <dgm:pt modelId="{3AAC6042-1B14-43CB-A4F9-48A0431CED78}" type="pres">
      <dgm:prSet presAssocID="{4E48811E-1532-4B5B-8712-C5080EA93826}" presName="node" presStyleLbl="node1" presStyleIdx="9" presStyleCnt="10">
        <dgm:presLayoutVars>
          <dgm:bulletEnabled val="1"/>
        </dgm:presLayoutVars>
      </dgm:prSet>
      <dgm:spPr/>
    </dgm:pt>
  </dgm:ptLst>
  <dgm:cxnLst>
    <dgm:cxn modelId="{2EF27702-6AA3-48C2-8573-9248AF94EC24}" srcId="{E582FA94-78BE-461C-8AE6-CA830309E64E}" destId="{EEF9ECCE-3A21-4FF1-A80F-E0E79E06921D}" srcOrd="7" destOrd="0" parTransId="{648E3228-FCC8-4DE4-816F-35DCE9121B40}" sibTransId="{0ADD04AF-3DD4-45C0-BB27-CDB707F9B32F}"/>
    <dgm:cxn modelId="{CCA34305-85D2-42B5-A995-E06DB0C285EA}" srcId="{E582FA94-78BE-461C-8AE6-CA830309E64E}" destId="{AC35F617-FA60-497F-940A-5DF7E51698E3}" srcOrd="2" destOrd="0" parTransId="{754C1E85-E4AB-4BBC-9977-619A8F020449}" sibTransId="{F6CF5381-338A-49EF-99CC-49FA6B866155}"/>
    <dgm:cxn modelId="{75144906-9505-47D1-BB05-E4F21B0C2058}" type="presOf" srcId="{D58C33FF-EA9A-40D2-8BB8-DC529ABD9376}" destId="{3B4619B8-9F70-4AAC-9E3B-59D9AB3E7D2E}" srcOrd="0" destOrd="0" presId="urn:microsoft.com/office/officeart/2005/8/layout/process5"/>
    <dgm:cxn modelId="{A868B20D-25EE-4784-A274-25BFF0D5E7B1}" type="presOf" srcId="{18E59B8A-4C04-4532-8EA9-934004CA3418}" destId="{0AF98F2C-4A76-4D16-9F08-752FA852839B}" srcOrd="1" destOrd="0" presId="urn:microsoft.com/office/officeart/2005/8/layout/process5"/>
    <dgm:cxn modelId="{33D2730E-7015-4A14-BC15-29204133F316}" type="presOf" srcId="{F6CF5381-338A-49EF-99CC-49FA6B866155}" destId="{E7A003CB-C567-410F-B917-425FCD2A75D4}" srcOrd="0" destOrd="0" presId="urn:microsoft.com/office/officeart/2005/8/layout/process5"/>
    <dgm:cxn modelId="{94068618-AB9A-468A-8C1C-543EE2949E58}" srcId="{E582FA94-78BE-461C-8AE6-CA830309E64E}" destId="{D58C33FF-EA9A-40D2-8BB8-DC529ABD9376}" srcOrd="5" destOrd="0" parTransId="{F43D107E-190A-4139-9D9D-491DF8B00B03}" sibTransId="{91D9D858-1326-4F0E-98CD-0048A998D09B}"/>
    <dgm:cxn modelId="{57674619-1521-4346-97BC-02376702844F}" type="presOf" srcId="{24F64E89-A7F0-4375-ADA2-C8F6280B0552}" destId="{4EA3B5FE-00E6-4568-A52F-026396F2A340}" srcOrd="0" destOrd="0" presId="urn:microsoft.com/office/officeart/2005/8/layout/process5"/>
    <dgm:cxn modelId="{06B38623-B238-4D52-A572-1026E2C2C789}" type="presOf" srcId="{D6C80289-648C-4FDD-8127-8FCFB2B3E794}" destId="{E21EDB0C-9A0B-41F5-A6FB-06B5F8035F3B}" srcOrd="1" destOrd="0" presId="urn:microsoft.com/office/officeart/2005/8/layout/process5"/>
    <dgm:cxn modelId="{D032DA23-4348-41F3-B3B2-A73B0CC4C921}" type="presOf" srcId="{0ADD04AF-3DD4-45C0-BB27-CDB707F9B32F}" destId="{E8DFD713-1B84-4016-8E81-91AE743B7353}" srcOrd="1" destOrd="0" presId="urn:microsoft.com/office/officeart/2005/8/layout/process5"/>
    <dgm:cxn modelId="{68B01F31-57F4-4018-81B1-4769BB631868}" srcId="{E582FA94-78BE-461C-8AE6-CA830309E64E}" destId="{5BE9A46B-6BFA-43AC-A81E-3F9BE150DCC1}" srcOrd="0" destOrd="0" parTransId="{F7FFF0FD-7BE7-4DFF-91BA-7FCE88D830A1}" sibTransId="{18E59B8A-4C04-4532-8EA9-934004CA3418}"/>
    <dgm:cxn modelId="{FC4E6A33-BC60-4684-A887-78C0F87DC9ED}" type="presOf" srcId="{0ADD04AF-3DD4-45C0-BB27-CDB707F9B32F}" destId="{6ACA87C6-A9AF-4D64-A493-F322C8F0B047}" srcOrd="0" destOrd="0" presId="urn:microsoft.com/office/officeart/2005/8/layout/process5"/>
    <dgm:cxn modelId="{D20EB934-1C08-4EE1-9856-EA72B557E02F}" type="presOf" srcId="{EEF9ECCE-3A21-4FF1-A80F-E0E79E06921D}" destId="{2F42E24B-7F13-4833-B5F7-1162EEE94D70}" srcOrd="0" destOrd="0" presId="urn:microsoft.com/office/officeart/2005/8/layout/process5"/>
    <dgm:cxn modelId="{0A0C443C-2DBA-42EC-9627-33120CAA6B5A}" type="presOf" srcId="{EDE5692F-9144-487E-B6FE-407A9346FE0C}" destId="{505C8CF5-A7C4-4497-A6D3-9E6A24BFE723}" srcOrd="0" destOrd="0" presId="urn:microsoft.com/office/officeart/2005/8/layout/process5"/>
    <dgm:cxn modelId="{9B84845C-6BBA-4DB8-9E5C-E05FD612DCCF}" srcId="{E582FA94-78BE-461C-8AE6-CA830309E64E}" destId="{0B794CC2-B2FC-4365-8E89-E54990D4980E}" srcOrd="1" destOrd="0" parTransId="{339969F7-DCF3-4D0B-BB71-52F983C7C636}" sibTransId="{5568889B-FCE0-4625-B530-949298CC4CC8}"/>
    <dgm:cxn modelId="{68338441-2452-4DDE-8C09-02BF3B244806}" type="presOf" srcId="{359C2167-72E6-43D4-B7E9-68BC40EE8D5B}" destId="{A5EEB4F1-ED02-48B3-9575-037A1E3DB336}" srcOrd="0" destOrd="0" presId="urn:microsoft.com/office/officeart/2005/8/layout/process5"/>
    <dgm:cxn modelId="{37304067-A2D4-4530-BEF7-9E2E45B810CB}" srcId="{E582FA94-78BE-461C-8AE6-CA830309E64E}" destId="{4E48811E-1532-4B5B-8712-C5080EA93826}" srcOrd="9" destOrd="0" parTransId="{047A5449-EC58-4A8C-B3AF-F09624956193}" sibTransId="{0A04DC27-EC87-4DB6-AEED-83B5EE9548CA}"/>
    <dgm:cxn modelId="{51B29A4B-D377-4874-B7F9-EE7979525463}" type="presOf" srcId="{4E48811E-1532-4B5B-8712-C5080EA93826}" destId="{3AAC6042-1B14-43CB-A4F9-48A0431CED78}" srcOrd="0" destOrd="0" presId="urn:microsoft.com/office/officeart/2005/8/layout/process5"/>
    <dgm:cxn modelId="{C12DCB4B-2252-4420-A65C-760998276801}" type="presOf" srcId="{0B794CC2-B2FC-4365-8E89-E54990D4980E}" destId="{357C4998-BB09-4796-A119-E103450BDF89}" srcOrd="0" destOrd="0" presId="urn:microsoft.com/office/officeart/2005/8/layout/process5"/>
    <dgm:cxn modelId="{3A37C46D-F09D-4746-BA14-8123BAD07869}" type="presOf" srcId="{D6FE4A38-A005-4252-AA59-C8D3C5B48E73}" destId="{FC11BCBA-4416-42A2-A457-3434B27A93D4}" srcOrd="0" destOrd="0" presId="urn:microsoft.com/office/officeart/2005/8/layout/process5"/>
    <dgm:cxn modelId="{02EA116F-9F1F-4CC3-A64D-96E0F371A8E1}" srcId="{E582FA94-78BE-461C-8AE6-CA830309E64E}" destId="{EDE5692F-9144-487E-B6FE-407A9346FE0C}" srcOrd="4" destOrd="0" parTransId="{C37D9E51-F6E4-42D9-BE01-E499915E96D3}" sibTransId="{359C2167-72E6-43D4-B7E9-68BC40EE8D5B}"/>
    <dgm:cxn modelId="{0E311676-1074-47D1-ADAA-D14EDB88D924}" type="presOf" srcId="{18E59B8A-4C04-4532-8EA9-934004CA3418}" destId="{F3DBFF74-E0B4-43C0-82DC-814A74307D85}" srcOrd="0" destOrd="0" presId="urn:microsoft.com/office/officeart/2005/8/layout/process5"/>
    <dgm:cxn modelId="{DAEEB15A-BEE6-4C15-8092-1D3B3E8322F8}" type="presOf" srcId="{AC35F617-FA60-497F-940A-5DF7E51698E3}" destId="{57FA72B1-2B91-417F-A399-E306848B000A}" srcOrd="0" destOrd="0" presId="urn:microsoft.com/office/officeart/2005/8/layout/process5"/>
    <dgm:cxn modelId="{0F67BC7C-8B1B-4D43-836E-2E5F88362B91}" type="presOf" srcId="{359C2167-72E6-43D4-B7E9-68BC40EE8D5B}" destId="{30483D21-B328-4808-B681-16DB6FDE667C}" srcOrd="1" destOrd="0" presId="urn:microsoft.com/office/officeart/2005/8/layout/process5"/>
    <dgm:cxn modelId="{9F168785-FCB9-482E-93F0-50AE286C3A4A}" type="presOf" srcId="{4A2816C2-0B4A-4FFC-ABF9-827EFDC4F8B2}" destId="{183A4123-DCDF-4EBA-873B-0C5BC9310E2C}" srcOrd="0" destOrd="0" presId="urn:microsoft.com/office/officeart/2005/8/layout/process5"/>
    <dgm:cxn modelId="{30780F86-1DBE-4D60-9C2F-6D2FCB9C89E7}" type="presOf" srcId="{5BE9A46B-6BFA-43AC-A81E-3F9BE150DCC1}" destId="{57A1417D-5A63-43AB-A356-7C66398A5E93}" srcOrd="0" destOrd="0" presId="urn:microsoft.com/office/officeart/2005/8/layout/process5"/>
    <dgm:cxn modelId="{033BD090-6A54-46F0-B4AB-E9671A9B3CE9}" type="presOf" srcId="{F6CF5381-338A-49EF-99CC-49FA6B866155}" destId="{7F08DC56-5BAC-4DC1-833C-9F12F1B4A1AC}" srcOrd="1" destOrd="0" presId="urn:microsoft.com/office/officeart/2005/8/layout/process5"/>
    <dgm:cxn modelId="{13EB4D94-4415-4A07-9C8A-CDB0359B5004}" type="presOf" srcId="{4A2816C2-0B4A-4FFC-ABF9-827EFDC4F8B2}" destId="{738B9BC8-D30D-4B3A-9172-4F92397198CE}" srcOrd="1" destOrd="0" presId="urn:microsoft.com/office/officeart/2005/8/layout/process5"/>
    <dgm:cxn modelId="{25D32796-B5D4-4892-BD71-A5507945E690}" type="presOf" srcId="{6ED5D397-D8B5-4FAA-85FD-5A707B49E44D}" destId="{5A336A91-6411-417D-AD0E-8AA8586C604E}" srcOrd="0" destOrd="0" presId="urn:microsoft.com/office/officeart/2005/8/layout/process5"/>
    <dgm:cxn modelId="{FBD7AC97-1C87-42F3-BC34-2CD8871EA892}" type="presOf" srcId="{91D9D858-1326-4F0E-98CD-0048A998D09B}" destId="{1B50819D-1442-44F5-9E62-731E6494BBCD}" srcOrd="1" destOrd="0" presId="urn:microsoft.com/office/officeart/2005/8/layout/process5"/>
    <dgm:cxn modelId="{3F4B329A-D16B-49FE-B1E3-86F7908A3F9C}" type="presOf" srcId="{91D9D858-1326-4F0E-98CD-0048A998D09B}" destId="{049C61ED-DD5A-471E-B700-F3BF9A827A14}" srcOrd="0" destOrd="0" presId="urn:microsoft.com/office/officeart/2005/8/layout/process5"/>
    <dgm:cxn modelId="{13D60FB8-151C-428C-9A10-4FD06A5B8BF6}" type="presOf" srcId="{E582FA94-78BE-461C-8AE6-CA830309E64E}" destId="{AA4B0112-0761-47A9-8138-FA8DD4B0C6D0}" srcOrd="0" destOrd="0" presId="urn:microsoft.com/office/officeart/2005/8/layout/process5"/>
    <dgm:cxn modelId="{4D5B83C8-99E4-4E99-9884-A57077D447D4}" srcId="{E582FA94-78BE-461C-8AE6-CA830309E64E}" destId="{D6FE4A38-A005-4252-AA59-C8D3C5B48E73}" srcOrd="8" destOrd="0" parTransId="{490C856A-43FC-4E2E-9A56-BC0A184D85CB}" sibTransId="{6ED5D397-D8B5-4FAA-85FD-5A707B49E44D}"/>
    <dgm:cxn modelId="{ECFFB5D0-C602-4080-9BF3-D79E2FEAF6F1}" srcId="{E582FA94-78BE-461C-8AE6-CA830309E64E}" destId="{27F91514-658D-4C9A-BCFC-3BC926DF3056}" srcOrd="6" destOrd="0" parTransId="{7B737A78-75CE-43BF-9E97-3F684EB6BD12}" sibTransId="{4A2816C2-0B4A-4FFC-ABF9-827EFDC4F8B2}"/>
    <dgm:cxn modelId="{03ECCED0-CB05-4DA1-9921-61726CD3ED4C}" type="presOf" srcId="{5568889B-FCE0-4625-B530-949298CC4CC8}" destId="{32F2F0D6-8C73-4F29-B098-934078AD95FA}" srcOrd="1" destOrd="0" presId="urn:microsoft.com/office/officeart/2005/8/layout/process5"/>
    <dgm:cxn modelId="{52B4FDE0-14D8-43C9-BB34-2AF26EBE1C46}" type="presOf" srcId="{D6C80289-648C-4FDD-8127-8FCFB2B3E794}" destId="{C62A7DA5-CF57-4B11-811F-3C33B0B2B1DE}" srcOrd="0" destOrd="0" presId="urn:microsoft.com/office/officeart/2005/8/layout/process5"/>
    <dgm:cxn modelId="{E7C701EF-6D94-424E-90EE-0D591EA2F394}" type="presOf" srcId="{5568889B-FCE0-4625-B530-949298CC4CC8}" destId="{9D6C6921-08FC-4339-B132-614F21E5690B}" srcOrd="0" destOrd="0" presId="urn:microsoft.com/office/officeart/2005/8/layout/process5"/>
    <dgm:cxn modelId="{F70BD1F2-ADD7-45D1-A233-FE08B8E67FD8}" srcId="{E582FA94-78BE-461C-8AE6-CA830309E64E}" destId="{24F64E89-A7F0-4375-ADA2-C8F6280B0552}" srcOrd="3" destOrd="0" parTransId="{191D008A-ADA5-4E95-9D89-7A3901320FCC}" sibTransId="{D6C80289-648C-4FDD-8127-8FCFB2B3E794}"/>
    <dgm:cxn modelId="{F12B25F9-8538-4D53-BF23-30D728720D55}" type="presOf" srcId="{6ED5D397-D8B5-4FAA-85FD-5A707B49E44D}" destId="{3497AFA7-4A70-4BAD-9BF9-F09FB57E3BA1}" srcOrd="1" destOrd="0" presId="urn:microsoft.com/office/officeart/2005/8/layout/process5"/>
    <dgm:cxn modelId="{546C8AFC-7437-44E3-8424-C437F6984299}" type="presOf" srcId="{27F91514-658D-4C9A-BCFC-3BC926DF3056}" destId="{7EB3938A-620B-4485-ABA8-D7E392BBFDA9}" srcOrd="0" destOrd="0" presId="urn:microsoft.com/office/officeart/2005/8/layout/process5"/>
    <dgm:cxn modelId="{1A2F7E2B-06DA-4BFB-A2F3-119CB4B40C5C}" type="presParOf" srcId="{AA4B0112-0761-47A9-8138-FA8DD4B0C6D0}" destId="{57A1417D-5A63-43AB-A356-7C66398A5E93}" srcOrd="0" destOrd="0" presId="urn:microsoft.com/office/officeart/2005/8/layout/process5"/>
    <dgm:cxn modelId="{B560801D-EFEA-403A-9DA5-B289836EEB8F}" type="presParOf" srcId="{AA4B0112-0761-47A9-8138-FA8DD4B0C6D0}" destId="{F3DBFF74-E0B4-43C0-82DC-814A74307D85}" srcOrd="1" destOrd="0" presId="urn:microsoft.com/office/officeart/2005/8/layout/process5"/>
    <dgm:cxn modelId="{4935BBD9-5414-467C-8C5C-4636D858A498}" type="presParOf" srcId="{F3DBFF74-E0B4-43C0-82DC-814A74307D85}" destId="{0AF98F2C-4A76-4D16-9F08-752FA852839B}" srcOrd="0" destOrd="0" presId="urn:microsoft.com/office/officeart/2005/8/layout/process5"/>
    <dgm:cxn modelId="{7554E934-CEB2-4DC4-A9D0-39CF1CACD3B6}" type="presParOf" srcId="{AA4B0112-0761-47A9-8138-FA8DD4B0C6D0}" destId="{357C4998-BB09-4796-A119-E103450BDF89}" srcOrd="2" destOrd="0" presId="urn:microsoft.com/office/officeart/2005/8/layout/process5"/>
    <dgm:cxn modelId="{AB8743D7-476B-4749-996B-E5E8C3B61B11}" type="presParOf" srcId="{AA4B0112-0761-47A9-8138-FA8DD4B0C6D0}" destId="{9D6C6921-08FC-4339-B132-614F21E5690B}" srcOrd="3" destOrd="0" presId="urn:microsoft.com/office/officeart/2005/8/layout/process5"/>
    <dgm:cxn modelId="{3B4EE433-61AA-41BF-A572-48DA7F73CCA7}" type="presParOf" srcId="{9D6C6921-08FC-4339-B132-614F21E5690B}" destId="{32F2F0D6-8C73-4F29-B098-934078AD95FA}" srcOrd="0" destOrd="0" presId="urn:microsoft.com/office/officeart/2005/8/layout/process5"/>
    <dgm:cxn modelId="{7CA988AB-2F61-4E8A-9787-9B76F8475AD7}" type="presParOf" srcId="{AA4B0112-0761-47A9-8138-FA8DD4B0C6D0}" destId="{57FA72B1-2B91-417F-A399-E306848B000A}" srcOrd="4" destOrd="0" presId="urn:microsoft.com/office/officeart/2005/8/layout/process5"/>
    <dgm:cxn modelId="{6981DB96-2C80-4BF9-AC06-D0DC5ED939EA}" type="presParOf" srcId="{AA4B0112-0761-47A9-8138-FA8DD4B0C6D0}" destId="{E7A003CB-C567-410F-B917-425FCD2A75D4}" srcOrd="5" destOrd="0" presId="urn:microsoft.com/office/officeart/2005/8/layout/process5"/>
    <dgm:cxn modelId="{7E7837B2-B689-47FC-A8D2-4E0F2A4E575A}" type="presParOf" srcId="{E7A003CB-C567-410F-B917-425FCD2A75D4}" destId="{7F08DC56-5BAC-4DC1-833C-9F12F1B4A1AC}" srcOrd="0" destOrd="0" presId="urn:microsoft.com/office/officeart/2005/8/layout/process5"/>
    <dgm:cxn modelId="{ADC47697-C08A-49D6-99A5-DF8A57A3D226}" type="presParOf" srcId="{AA4B0112-0761-47A9-8138-FA8DD4B0C6D0}" destId="{4EA3B5FE-00E6-4568-A52F-026396F2A340}" srcOrd="6" destOrd="0" presId="urn:microsoft.com/office/officeart/2005/8/layout/process5"/>
    <dgm:cxn modelId="{264E6AFF-71CF-4708-94B9-94CDBD2D3168}" type="presParOf" srcId="{AA4B0112-0761-47A9-8138-FA8DD4B0C6D0}" destId="{C62A7DA5-CF57-4B11-811F-3C33B0B2B1DE}" srcOrd="7" destOrd="0" presId="urn:microsoft.com/office/officeart/2005/8/layout/process5"/>
    <dgm:cxn modelId="{2A2806F3-A0F2-4CF1-85C3-8D81AF88EAB9}" type="presParOf" srcId="{C62A7DA5-CF57-4B11-811F-3C33B0B2B1DE}" destId="{E21EDB0C-9A0B-41F5-A6FB-06B5F8035F3B}" srcOrd="0" destOrd="0" presId="urn:microsoft.com/office/officeart/2005/8/layout/process5"/>
    <dgm:cxn modelId="{E83CAF27-27B7-41B4-B0CD-C84F9E680923}" type="presParOf" srcId="{AA4B0112-0761-47A9-8138-FA8DD4B0C6D0}" destId="{505C8CF5-A7C4-4497-A6D3-9E6A24BFE723}" srcOrd="8" destOrd="0" presId="urn:microsoft.com/office/officeart/2005/8/layout/process5"/>
    <dgm:cxn modelId="{6A18015D-9D54-42CD-A02B-DA1005FC2182}" type="presParOf" srcId="{AA4B0112-0761-47A9-8138-FA8DD4B0C6D0}" destId="{A5EEB4F1-ED02-48B3-9575-037A1E3DB336}" srcOrd="9" destOrd="0" presId="urn:microsoft.com/office/officeart/2005/8/layout/process5"/>
    <dgm:cxn modelId="{E07FCB6B-E8C7-4BDE-84F6-FBE6CC502FAB}" type="presParOf" srcId="{A5EEB4F1-ED02-48B3-9575-037A1E3DB336}" destId="{30483D21-B328-4808-B681-16DB6FDE667C}" srcOrd="0" destOrd="0" presId="urn:microsoft.com/office/officeart/2005/8/layout/process5"/>
    <dgm:cxn modelId="{15082129-E07B-44A6-9E77-CCF8FFBA22B5}" type="presParOf" srcId="{AA4B0112-0761-47A9-8138-FA8DD4B0C6D0}" destId="{3B4619B8-9F70-4AAC-9E3B-59D9AB3E7D2E}" srcOrd="10" destOrd="0" presId="urn:microsoft.com/office/officeart/2005/8/layout/process5"/>
    <dgm:cxn modelId="{AF68D071-A4E6-4A1A-A8B4-3E250E9A1AEB}" type="presParOf" srcId="{AA4B0112-0761-47A9-8138-FA8DD4B0C6D0}" destId="{049C61ED-DD5A-471E-B700-F3BF9A827A14}" srcOrd="11" destOrd="0" presId="urn:microsoft.com/office/officeart/2005/8/layout/process5"/>
    <dgm:cxn modelId="{560CAFD7-342F-4A8D-A105-4D01C9172A59}" type="presParOf" srcId="{049C61ED-DD5A-471E-B700-F3BF9A827A14}" destId="{1B50819D-1442-44F5-9E62-731E6494BBCD}" srcOrd="0" destOrd="0" presId="urn:microsoft.com/office/officeart/2005/8/layout/process5"/>
    <dgm:cxn modelId="{1B7805C9-7629-4CD5-BCBE-F4880B613B9C}" type="presParOf" srcId="{AA4B0112-0761-47A9-8138-FA8DD4B0C6D0}" destId="{7EB3938A-620B-4485-ABA8-D7E392BBFDA9}" srcOrd="12" destOrd="0" presId="urn:microsoft.com/office/officeart/2005/8/layout/process5"/>
    <dgm:cxn modelId="{5ABF6FD0-9240-492D-8C4A-1CBF966A46C2}" type="presParOf" srcId="{AA4B0112-0761-47A9-8138-FA8DD4B0C6D0}" destId="{183A4123-DCDF-4EBA-873B-0C5BC9310E2C}" srcOrd="13" destOrd="0" presId="urn:microsoft.com/office/officeart/2005/8/layout/process5"/>
    <dgm:cxn modelId="{C5A574BD-A5E4-4A0F-BDAB-EB2B70D4DF15}" type="presParOf" srcId="{183A4123-DCDF-4EBA-873B-0C5BC9310E2C}" destId="{738B9BC8-D30D-4B3A-9172-4F92397198CE}" srcOrd="0" destOrd="0" presId="urn:microsoft.com/office/officeart/2005/8/layout/process5"/>
    <dgm:cxn modelId="{71A209C0-F3AB-49A8-B569-1AC18862DCC8}" type="presParOf" srcId="{AA4B0112-0761-47A9-8138-FA8DD4B0C6D0}" destId="{2F42E24B-7F13-4833-B5F7-1162EEE94D70}" srcOrd="14" destOrd="0" presId="urn:microsoft.com/office/officeart/2005/8/layout/process5"/>
    <dgm:cxn modelId="{6DD13FB2-B9A8-4853-A904-83149E3F1F3E}" type="presParOf" srcId="{AA4B0112-0761-47A9-8138-FA8DD4B0C6D0}" destId="{6ACA87C6-A9AF-4D64-A493-F322C8F0B047}" srcOrd="15" destOrd="0" presId="urn:microsoft.com/office/officeart/2005/8/layout/process5"/>
    <dgm:cxn modelId="{344C02C5-DE5D-4907-8532-AFF309D4DDD9}" type="presParOf" srcId="{6ACA87C6-A9AF-4D64-A493-F322C8F0B047}" destId="{E8DFD713-1B84-4016-8E81-91AE743B7353}" srcOrd="0" destOrd="0" presId="urn:microsoft.com/office/officeart/2005/8/layout/process5"/>
    <dgm:cxn modelId="{9CA4DCD9-051A-4F23-A0D1-D2414E57A5FD}" type="presParOf" srcId="{AA4B0112-0761-47A9-8138-FA8DD4B0C6D0}" destId="{FC11BCBA-4416-42A2-A457-3434B27A93D4}" srcOrd="16" destOrd="0" presId="urn:microsoft.com/office/officeart/2005/8/layout/process5"/>
    <dgm:cxn modelId="{FEBAC76D-B2E5-4908-B3C3-EDA59EC2E7B4}" type="presParOf" srcId="{AA4B0112-0761-47A9-8138-FA8DD4B0C6D0}" destId="{5A336A91-6411-417D-AD0E-8AA8586C604E}" srcOrd="17" destOrd="0" presId="urn:microsoft.com/office/officeart/2005/8/layout/process5"/>
    <dgm:cxn modelId="{9294CF53-E0C0-4C90-AECB-093392C7FBDC}" type="presParOf" srcId="{5A336A91-6411-417D-AD0E-8AA8586C604E}" destId="{3497AFA7-4A70-4BAD-9BF9-F09FB57E3BA1}" srcOrd="0" destOrd="0" presId="urn:microsoft.com/office/officeart/2005/8/layout/process5"/>
    <dgm:cxn modelId="{3B0E2E90-8B02-4D38-9E51-0E06FBC0D8A8}" type="presParOf" srcId="{AA4B0112-0761-47A9-8138-FA8DD4B0C6D0}" destId="{3AAC6042-1B14-43CB-A4F9-48A0431CED78}" srcOrd="1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1E9614-38E4-4B89-B661-6A52D256669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704B685-AD83-4454-BC07-8BB8DDE10599}">
      <dgm:prSet phldrT="[Text]"/>
      <dgm:spPr/>
      <dgm:t>
        <a:bodyPr/>
        <a:lstStyle/>
        <a:p>
          <a:r>
            <a:rPr lang="en-US" dirty="0"/>
            <a:t>Women’s Health</a:t>
          </a:r>
        </a:p>
      </dgm:t>
    </dgm:pt>
    <dgm:pt modelId="{B01903A3-3414-4604-A34A-56E6FD5A30DE}" type="parTrans" cxnId="{22BA889D-3968-4368-8043-94B11FEB1ABA}">
      <dgm:prSet/>
      <dgm:spPr/>
      <dgm:t>
        <a:bodyPr/>
        <a:lstStyle/>
        <a:p>
          <a:endParaRPr lang="en-US"/>
        </a:p>
      </dgm:t>
    </dgm:pt>
    <dgm:pt modelId="{08CFDF8D-9F34-471D-9999-31D4C5CACC33}" type="sibTrans" cxnId="{22BA889D-3968-4368-8043-94B11FEB1ABA}">
      <dgm:prSet/>
      <dgm:spPr/>
      <dgm:t>
        <a:bodyPr/>
        <a:lstStyle/>
        <a:p>
          <a:endParaRPr lang="en-US"/>
        </a:p>
      </dgm:t>
    </dgm:pt>
    <dgm:pt modelId="{10A98820-FA5A-49A5-A3B2-1EE866FED230}">
      <dgm:prSet phldrT="[Text]"/>
      <dgm:spPr/>
      <dgm:t>
        <a:bodyPr/>
        <a:lstStyle/>
        <a:p>
          <a:r>
            <a:rPr lang="en-US" dirty="0" err="1"/>
            <a:t>Leukorrhea</a:t>
          </a:r>
          <a:r>
            <a:rPr lang="en-US" dirty="0"/>
            <a:t>, BV, CV, HSV</a:t>
          </a:r>
        </a:p>
      </dgm:t>
    </dgm:pt>
    <dgm:pt modelId="{76964EAF-AC2E-4B9C-B2DD-D17B5EE603DD}" type="parTrans" cxnId="{DFAA69D1-EE0C-4A15-AC65-EE6B0020AEE8}">
      <dgm:prSet/>
      <dgm:spPr/>
      <dgm:t>
        <a:bodyPr/>
        <a:lstStyle/>
        <a:p>
          <a:endParaRPr lang="en-US"/>
        </a:p>
      </dgm:t>
    </dgm:pt>
    <dgm:pt modelId="{1A0542D5-2B0C-4CEB-88FF-47893376EAF4}" type="sibTrans" cxnId="{DFAA69D1-EE0C-4A15-AC65-EE6B0020AEE8}">
      <dgm:prSet/>
      <dgm:spPr/>
      <dgm:t>
        <a:bodyPr/>
        <a:lstStyle/>
        <a:p>
          <a:endParaRPr lang="en-US"/>
        </a:p>
      </dgm:t>
    </dgm:pt>
    <dgm:pt modelId="{3D3F35CC-5907-46CA-9424-40CA5315195D}">
      <dgm:prSet phldrT="[Text]"/>
      <dgm:spPr/>
      <dgm:t>
        <a:bodyPr/>
        <a:lstStyle/>
        <a:p>
          <a:r>
            <a:rPr lang="en-US" dirty="0"/>
            <a:t>Gastrointestinal Pathogen Testing</a:t>
          </a:r>
        </a:p>
      </dgm:t>
    </dgm:pt>
    <dgm:pt modelId="{867F8F4C-48DE-44FB-9A95-AF65439AC8F7}" type="parTrans" cxnId="{0B8C61B3-BB81-4CF9-A72C-5C2D599C439E}">
      <dgm:prSet/>
      <dgm:spPr/>
      <dgm:t>
        <a:bodyPr/>
        <a:lstStyle/>
        <a:p>
          <a:endParaRPr lang="en-US"/>
        </a:p>
      </dgm:t>
    </dgm:pt>
    <dgm:pt modelId="{E2743D48-B3E7-470A-8541-D8CF32BA8233}" type="sibTrans" cxnId="{0B8C61B3-BB81-4CF9-A72C-5C2D599C439E}">
      <dgm:prSet/>
      <dgm:spPr/>
      <dgm:t>
        <a:bodyPr/>
        <a:lstStyle/>
        <a:p>
          <a:endParaRPr lang="en-US"/>
        </a:p>
      </dgm:t>
    </dgm:pt>
    <dgm:pt modelId="{C7A1E8EF-4A4B-43A7-8C59-E9E73129FA5C}">
      <dgm:prSet phldrT="[Text]"/>
      <dgm:spPr/>
      <dgm:t>
        <a:bodyPr/>
        <a:lstStyle/>
        <a:p>
          <a:r>
            <a:rPr lang="en-US" dirty="0" err="1"/>
            <a:t>Luminex</a:t>
          </a:r>
          <a:r>
            <a:rPr lang="en-US" dirty="0"/>
            <a:t> GPP</a:t>
          </a:r>
        </a:p>
      </dgm:t>
    </dgm:pt>
    <dgm:pt modelId="{5B990345-6865-4573-BC03-8F701B68EA23}" type="parTrans" cxnId="{E8D80949-5702-4FAA-BB7D-943F2867DE53}">
      <dgm:prSet/>
      <dgm:spPr/>
      <dgm:t>
        <a:bodyPr/>
        <a:lstStyle/>
        <a:p>
          <a:endParaRPr lang="en-US"/>
        </a:p>
      </dgm:t>
    </dgm:pt>
    <dgm:pt modelId="{26E8BCB3-6C8A-4038-8CA4-309A391477B9}" type="sibTrans" cxnId="{E8D80949-5702-4FAA-BB7D-943F2867DE53}">
      <dgm:prSet/>
      <dgm:spPr/>
      <dgm:t>
        <a:bodyPr/>
        <a:lstStyle/>
        <a:p>
          <a:endParaRPr lang="en-US"/>
        </a:p>
      </dgm:t>
    </dgm:pt>
    <dgm:pt modelId="{5232B32F-BF33-4083-8F98-6876FA7CC1F1}">
      <dgm:prSet phldrT="[Text]"/>
      <dgm:spPr/>
      <dgm:t>
        <a:bodyPr/>
        <a:lstStyle/>
        <a:p>
          <a:r>
            <a:rPr lang="en-US" dirty="0"/>
            <a:t>Wound Care Analysis</a:t>
          </a:r>
        </a:p>
      </dgm:t>
    </dgm:pt>
    <dgm:pt modelId="{4A435481-3FB6-4103-8D9C-966906B13D66}" type="parTrans" cxnId="{36B76330-950B-4FDD-86A7-B08555E5F6EA}">
      <dgm:prSet/>
      <dgm:spPr/>
      <dgm:t>
        <a:bodyPr/>
        <a:lstStyle/>
        <a:p>
          <a:endParaRPr lang="en-US"/>
        </a:p>
      </dgm:t>
    </dgm:pt>
    <dgm:pt modelId="{060B6608-E0A5-4298-97B1-5AE42A143E02}" type="sibTrans" cxnId="{36B76330-950B-4FDD-86A7-B08555E5F6EA}">
      <dgm:prSet/>
      <dgm:spPr/>
      <dgm:t>
        <a:bodyPr/>
        <a:lstStyle/>
        <a:p>
          <a:endParaRPr lang="en-US"/>
        </a:p>
      </dgm:t>
    </dgm:pt>
    <dgm:pt modelId="{B1722B7B-EA36-4916-B147-338923DAD223}">
      <dgm:prSet phldrT="[Text]"/>
      <dgm:spPr/>
      <dgm:t>
        <a:bodyPr/>
        <a:lstStyle/>
        <a:p>
          <a:r>
            <a:rPr lang="en-US" dirty="0" err="1"/>
            <a:t>Intelliqube</a:t>
          </a:r>
          <a:endParaRPr lang="en-US" dirty="0"/>
        </a:p>
      </dgm:t>
    </dgm:pt>
    <dgm:pt modelId="{02F7A26B-3F3D-4BAD-B0D6-A98DE70ECABD}" type="parTrans" cxnId="{9AE5E179-D428-430C-B461-6B9F7AB22AAE}">
      <dgm:prSet/>
      <dgm:spPr/>
      <dgm:t>
        <a:bodyPr/>
        <a:lstStyle/>
        <a:p>
          <a:endParaRPr lang="en-US"/>
        </a:p>
      </dgm:t>
    </dgm:pt>
    <dgm:pt modelId="{5F219CCE-014A-4A92-8A59-464A50D3C0E0}" type="sibTrans" cxnId="{9AE5E179-D428-430C-B461-6B9F7AB22AAE}">
      <dgm:prSet/>
      <dgm:spPr/>
      <dgm:t>
        <a:bodyPr/>
        <a:lstStyle/>
        <a:p>
          <a:endParaRPr lang="en-US"/>
        </a:p>
      </dgm:t>
    </dgm:pt>
    <dgm:pt modelId="{44C6A816-60EC-414F-A51C-B340046EBE39}">
      <dgm:prSet/>
      <dgm:spPr/>
      <dgm:t>
        <a:bodyPr/>
        <a:lstStyle/>
        <a:p>
          <a:r>
            <a:rPr lang="en-US" dirty="0"/>
            <a:t>Nail Fungal Analysis</a:t>
          </a:r>
        </a:p>
      </dgm:t>
    </dgm:pt>
    <dgm:pt modelId="{5D704EBF-30A3-4538-B8C9-CA3F848E4CD9}" type="parTrans" cxnId="{5F55346E-7104-40D1-8774-EB2F80D4D86D}">
      <dgm:prSet/>
      <dgm:spPr/>
      <dgm:t>
        <a:bodyPr/>
        <a:lstStyle/>
        <a:p>
          <a:endParaRPr lang="en-US"/>
        </a:p>
      </dgm:t>
    </dgm:pt>
    <dgm:pt modelId="{060C0F06-632B-4CCC-816F-440240F0F550}" type="sibTrans" cxnId="{5F55346E-7104-40D1-8774-EB2F80D4D86D}">
      <dgm:prSet/>
      <dgm:spPr/>
      <dgm:t>
        <a:bodyPr/>
        <a:lstStyle/>
        <a:p>
          <a:endParaRPr lang="en-US"/>
        </a:p>
      </dgm:t>
    </dgm:pt>
    <dgm:pt modelId="{F2380686-E9B8-4D97-8C3C-07B153AA89FD}">
      <dgm:prSet/>
      <dgm:spPr/>
      <dgm:t>
        <a:bodyPr/>
        <a:lstStyle/>
        <a:p>
          <a:r>
            <a:rPr lang="en-US" dirty="0"/>
            <a:t>Respiratory Pathogens</a:t>
          </a:r>
        </a:p>
      </dgm:t>
    </dgm:pt>
    <dgm:pt modelId="{878A9F01-DFB7-40C7-B261-A888940D200F}" type="parTrans" cxnId="{F2FEE810-AF43-465C-910A-A5734B57AFBA}">
      <dgm:prSet/>
      <dgm:spPr/>
      <dgm:t>
        <a:bodyPr/>
        <a:lstStyle/>
        <a:p>
          <a:endParaRPr lang="en-US"/>
        </a:p>
      </dgm:t>
    </dgm:pt>
    <dgm:pt modelId="{05D41B95-0410-407A-A05B-CB737A7BB5A6}" type="sibTrans" cxnId="{F2FEE810-AF43-465C-910A-A5734B57AFBA}">
      <dgm:prSet/>
      <dgm:spPr/>
      <dgm:t>
        <a:bodyPr/>
        <a:lstStyle/>
        <a:p>
          <a:endParaRPr lang="en-US"/>
        </a:p>
      </dgm:t>
    </dgm:pt>
    <dgm:pt modelId="{93AB9569-5A42-43DA-A95A-CE4250E6988A}" type="pres">
      <dgm:prSet presAssocID="{791E9614-38E4-4B89-B661-6A52D2566695}" presName="diagram" presStyleCnt="0">
        <dgm:presLayoutVars>
          <dgm:dir/>
          <dgm:resizeHandles val="exact"/>
        </dgm:presLayoutVars>
      </dgm:prSet>
      <dgm:spPr/>
    </dgm:pt>
    <dgm:pt modelId="{83AF6711-88C2-48D5-9371-A750276F2A72}" type="pres">
      <dgm:prSet presAssocID="{2704B685-AD83-4454-BC07-8BB8DDE10599}" presName="node" presStyleLbl="node1" presStyleIdx="0" presStyleCnt="5">
        <dgm:presLayoutVars>
          <dgm:bulletEnabled val="1"/>
        </dgm:presLayoutVars>
      </dgm:prSet>
      <dgm:spPr/>
    </dgm:pt>
    <dgm:pt modelId="{A5AF92E3-EC0F-4A9A-8CCF-E74EC1518B2F}" type="pres">
      <dgm:prSet presAssocID="{08CFDF8D-9F34-471D-9999-31D4C5CACC33}" presName="sibTrans" presStyleCnt="0"/>
      <dgm:spPr/>
    </dgm:pt>
    <dgm:pt modelId="{53B61F37-1A32-4B60-9821-C3122DEC0A9F}" type="pres">
      <dgm:prSet presAssocID="{3D3F35CC-5907-46CA-9424-40CA5315195D}" presName="node" presStyleLbl="node1" presStyleIdx="1" presStyleCnt="5">
        <dgm:presLayoutVars>
          <dgm:bulletEnabled val="1"/>
        </dgm:presLayoutVars>
      </dgm:prSet>
      <dgm:spPr/>
    </dgm:pt>
    <dgm:pt modelId="{E86D0A68-254A-4850-8B4C-BF4080E6078B}" type="pres">
      <dgm:prSet presAssocID="{E2743D48-B3E7-470A-8541-D8CF32BA8233}" presName="sibTrans" presStyleCnt="0"/>
      <dgm:spPr/>
    </dgm:pt>
    <dgm:pt modelId="{7A7D6611-6D9A-42BD-8BC4-634C4A9E1A93}" type="pres">
      <dgm:prSet presAssocID="{5232B32F-BF33-4083-8F98-6876FA7CC1F1}" presName="node" presStyleLbl="node1" presStyleIdx="2" presStyleCnt="5">
        <dgm:presLayoutVars>
          <dgm:bulletEnabled val="1"/>
        </dgm:presLayoutVars>
      </dgm:prSet>
      <dgm:spPr/>
    </dgm:pt>
    <dgm:pt modelId="{E042D11A-DC03-40FB-8CCD-71AC1E2E5F73}" type="pres">
      <dgm:prSet presAssocID="{060B6608-E0A5-4298-97B1-5AE42A143E02}" presName="sibTrans" presStyleCnt="0"/>
      <dgm:spPr/>
    </dgm:pt>
    <dgm:pt modelId="{CC442FA5-4AC5-459C-9AB0-22F9597EB0C9}" type="pres">
      <dgm:prSet presAssocID="{44C6A816-60EC-414F-A51C-B340046EBE39}" presName="node" presStyleLbl="node1" presStyleIdx="3" presStyleCnt="5">
        <dgm:presLayoutVars>
          <dgm:bulletEnabled val="1"/>
        </dgm:presLayoutVars>
      </dgm:prSet>
      <dgm:spPr/>
    </dgm:pt>
    <dgm:pt modelId="{4151BC8B-CC42-4687-99ED-9B6D479557D7}" type="pres">
      <dgm:prSet presAssocID="{060C0F06-632B-4CCC-816F-440240F0F550}" presName="sibTrans" presStyleCnt="0"/>
      <dgm:spPr/>
    </dgm:pt>
    <dgm:pt modelId="{825540B9-9995-426D-8308-CBBAEE046B5D}" type="pres">
      <dgm:prSet presAssocID="{F2380686-E9B8-4D97-8C3C-07B153AA89FD}" presName="node" presStyleLbl="node1" presStyleIdx="4" presStyleCnt="5">
        <dgm:presLayoutVars>
          <dgm:bulletEnabled val="1"/>
        </dgm:presLayoutVars>
      </dgm:prSet>
      <dgm:spPr/>
    </dgm:pt>
  </dgm:ptLst>
  <dgm:cxnLst>
    <dgm:cxn modelId="{F2FEE810-AF43-465C-910A-A5734B57AFBA}" srcId="{791E9614-38E4-4B89-B661-6A52D2566695}" destId="{F2380686-E9B8-4D97-8C3C-07B153AA89FD}" srcOrd="4" destOrd="0" parTransId="{878A9F01-DFB7-40C7-B261-A888940D200F}" sibTransId="{05D41B95-0410-407A-A05B-CB737A7BB5A6}"/>
    <dgm:cxn modelId="{BF1D7526-B30F-42D1-80DB-4A9B85DA1A91}" type="presOf" srcId="{10A98820-FA5A-49A5-A3B2-1EE866FED230}" destId="{83AF6711-88C2-48D5-9371-A750276F2A72}" srcOrd="0" destOrd="1" presId="urn:microsoft.com/office/officeart/2005/8/layout/default"/>
    <dgm:cxn modelId="{F170682B-2C82-4908-9B00-9FE6FC72FD93}" type="presOf" srcId="{F2380686-E9B8-4D97-8C3C-07B153AA89FD}" destId="{825540B9-9995-426D-8308-CBBAEE046B5D}" srcOrd="0" destOrd="0" presId="urn:microsoft.com/office/officeart/2005/8/layout/default"/>
    <dgm:cxn modelId="{36B76330-950B-4FDD-86A7-B08555E5F6EA}" srcId="{791E9614-38E4-4B89-B661-6A52D2566695}" destId="{5232B32F-BF33-4083-8F98-6876FA7CC1F1}" srcOrd="2" destOrd="0" parTransId="{4A435481-3FB6-4103-8D9C-966906B13D66}" sibTransId="{060B6608-E0A5-4298-97B1-5AE42A143E02}"/>
    <dgm:cxn modelId="{B1378632-07F8-4E1A-8D9C-FA5F153B2831}" type="presOf" srcId="{3D3F35CC-5907-46CA-9424-40CA5315195D}" destId="{53B61F37-1A32-4B60-9821-C3122DEC0A9F}" srcOrd="0" destOrd="0" presId="urn:microsoft.com/office/officeart/2005/8/layout/default"/>
    <dgm:cxn modelId="{66863B38-1E87-4AA2-A370-55CFD2F92742}" type="presOf" srcId="{B1722B7B-EA36-4916-B147-338923DAD223}" destId="{7A7D6611-6D9A-42BD-8BC4-634C4A9E1A93}" srcOrd="0" destOrd="1" presId="urn:microsoft.com/office/officeart/2005/8/layout/default"/>
    <dgm:cxn modelId="{E8D80949-5702-4FAA-BB7D-943F2867DE53}" srcId="{3D3F35CC-5907-46CA-9424-40CA5315195D}" destId="{C7A1E8EF-4A4B-43A7-8C59-E9E73129FA5C}" srcOrd="0" destOrd="0" parTransId="{5B990345-6865-4573-BC03-8F701B68EA23}" sibTransId="{26E8BCB3-6C8A-4038-8CA4-309A391477B9}"/>
    <dgm:cxn modelId="{5F55346E-7104-40D1-8774-EB2F80D4D86D}" srcId="{791E9614-38E4-4B89-B661-6A52D2566695}" destId="{44C6A816-60EC-414F-A51C-B340046EBE39}" srcOrd="3" destOrd="0" parTransId="{5D704EBF-30A3-4538-B8C9-CA3F848E4CD9}" sibTransId="{060C0F06-632B-4CCC-816F-440240F0F550}"/>
    <dgm:cxn modelId="{7B3E8376-B6A5-4F90-AEB3-EDFE9E644050}" type="presOf" srcId="{44C6A816-60EC-414F-A51C-B340046EBE39}" destId="{CC442FA5-4AC5-459C-9AB0-22F9597EB0C9}" srcOrd="0" destOrd="0" presId="urn:microsoft.com/office/officeart/2005/8/layout/default"/>
    <dgm:cxn modelId="{9AE5E179-D428-430C-B461-6B9F7AB22AAE}" srcId="{5232B32F-BF33-4083-8F98-6876FA7CC1F1}" destId="{B1722B7B-EA36-4916-B147-338923DAD223}" srcOrd="0" destOrd="0" parTransId="{02F7A26B-3F3D-4BAD-B0D6-A98DE70ECABD}" sibTransId="{5F219CCE-014A-4A92-8A59-464A50D3C0E0}"/>
    <dgm:cxn modelId="{2093198B-733F-48D4-BF59-E24D376A7FDD}" type="presOf" srcId="{791E9614-38E4-4B89-B661-6A52D2566695}" destId="{93AB9569-5A42-43DA-A95A-CE4250E6988A}" srcOrd="0" destOrd="0" presId="urn:microsoft.com/office/officeart/2005/8/layout/default"/>
    <dgm:cxn modelId="{69257C90-A3E2-4686-96ED-AF42CC18A6E3}" type="presOf" srcId="{2704B685-AD83-4454-BC07-8BB8DDE10599}" destId="{83AF6711-88C2-48D5-9371-A750276F2A72}" srcOrd="0" destOrd="0" presId="urn:microsoft.com/office/officeart/2005/8/layout/default"/>
    <dgm:cxn modelId="{22BA889D-3968-4368-8043-94B11FEB1ABA}" srcId="{791E9614-38E4-4B89-B661-6A52D2566695}" destId="{2704B685-AD83-4454-BC07-8BB8DDE10599}" srcOrd="0" destOrd="0" parTransId="{B01903A3-3414-4604-A34A-56E6FD5A30DE}" sibTransId="{08CFDF8D-9F34-471D-9999-31D4C5CACC33}"/>
    <dgm:cxn modelId="{0B8C61B3-BB81-4CF9-A72C-5C2D599C439E}" srcId="{791E9614-38E4-4B89-B661-6A52D2566695}" destId="{3D3F35CC-5907-46CA-9424-40CA5315195D}" srcOrd="1" destOrd="0" parTransId="{867F8F4C-48DE-44FB-9A95-AF65439AC8F7}" sibTransId="{E2743D48-B3E7-470A-8541-D8CF32BA8233}"/>
    <dgm:cxn modelId="{47932BB9-1927-4DE9-9733-D62162BDE8DF}" type="presOf" srcId="{C7A1E8EF-4A4B-43A7-8C59-E9E73129FA5C}" destId="{53B61F37-1A32-4B60-9821-C3122DEC0A9F}" srcOrd="0" destOrd="1" presId="urn:microsoft.com/office/officeart/2005/8/layout/default"/>
    <dgm:cxn modelId="{DFAA69D1-EE0C-4A15-AC65-EE6B0020AEE8}" srcId="{2704B685-AD83-4454-BC07-8BB8DDE10599}" destId="{10A98820-FA5A-49A5-A3B2-1EE866FED230}" srcOrd="0" destOrd="0" parTransId="{76964EAF-AC2E-4B9C-B2DD-D17B5EE603DD}" sibTransId="{1A0542D5-2B0C-4CEB-88FF-47893376EAF4}"/>
    <dgm:cxn modelId="{5FED14D9-2F6D-4C04-A2D1-7390BEBEEC1E}" type="presOf" srcId="{5232B32F-BF33-4083-8F98-6876FA7CC1F1}" destId="{7A7D6611-6D9A-42BD-8BC4-634C4A9E1A93}" srcOrd="0" destOrd="0" presId="urn:microsoft.com/office/officeart/2005/8/layout/default"/>
    <dgm:cxn modelId="{8ECA52AA-3BD8-4D9F-B6F1-02ED2CE4C2B4}" type="presParOf" srcId="{93AB9569-5A42-43DA-A95A-CE4250E6988A}" destId="{83AF6711-88C2-48D5-9371-A750276F2A72}" srcOrd="0" destOrd="0" presId="urn:microsoft.com/office/officeart/2005/8/layout/default"/>
    <dgm:cxn modelId="{9F01B49C-60CA-40CE-96B8-18C1595CB737}" type="presParOf" srcId="{93AB9569-5A42-43DA-A95A-CE4250E6988A}" destId="{A5AF92E3-EC0F-4A9A-8CCF-E74EC1518B2F}" srcOrd="1" destOrd="0" presId="urn:microsoft.com/office/officeart/2005/8/layout/default"/>
    <dgm:cxn modelId="{0F246A89-21E6-49F3-9395-10E988A937EB}" type="presParOf" srcId="{93AB9569-5A42-43DA-A95A-CE4250E6988A}" destId="{53B61F37-1A32-4B60-9821-C3122DEC0A9F}" srcOrd="2" destOrd="0" presId="urn:microsoft.com/office/officeart/2005/8/layout/default"/>
    <dgm:cxn modelId="{4B0E778F-0859-4BA5-B792-E1D0C5807566}" type="presParOf" srcId="{93AB9569-5A42-43DA-A95A-CE4250E6988A}" destId="{E86D0A68-254A-4850-8B4C-BF4080E6078B}" srcOrd="3" destOrd="0" presId="urn:microsoft.com/office/officeart/2005/8/layout/default"/>
    <dgm:cxn modelId="{D23E66FE-1DA5-423E-A4C8-959AFF87DD82}" type="presParOf" srcId="{93AB9569-5A42-43DA-A95A-CE4250E6988A}" destId="{7A7D6611-6D9A-42BD-8BC4-634C4A9E1A93}" srcOrd="4" destOrd="0" presId="urn:microsoft.com/office/officeart/2005/8/layout/default"/>
    <dgm:cxn modelId="{7933C79F-D83B-440F-A425-98597F5336E1}" type="presParOf" srcId="{93AB9569-5A42-43DA-A95A-CE4250E6988A}" destId="{E042D11A-DC03-40FB-8CCD-71AC1E2E5F73}" srcOrd="5" destOrd="0" presId="urn:microsoft.com/office/officeart/2005/8/layout/default"/>
    <dgm:cxn modelId="{36C9636D-3284-4B01-9CD5-7982D81D18EA}" type="presParOf" srcId="{93AB9569-5A42-43DA-A95A-CE4250E6988A}" destId="{CC442FA5-4AC5-459C-9AB0-22F9597EB0C9}" srcOrd="6" destOrd="0" presId="urn:microsoft.com/office/officeart/2005/8/layout/default"/>
    <dgm:cxn modelId="{267B57F6-936E-48F6-BA60-059C435D3DF2}" type="presParOf" srcId="{93AB9569-5A42-43DA-A95A-CE4250E6988A}" destId="{4151BC8B-CC42-4687-99ED-9B6D479557D7}" srcOrd="7" destOrd="0" presId="urn:microsoft.com/office/officeart/2005/8/layout/default"/>
    <dgm:cxn modelId="{5BA04DF1-AC7B-471C-99EE-3DB359AB2920}" type="presParOf" srcId="{93AB9569-5A42-43DA-A95A-CE4250E6988A}" destId="{825540B9-9995-426D-8308-CBBAEE046B5D}"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D02827-595E-4E64-B355-008C8A6A641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5821BD88-7551-4C84-92C5-28BE50582063}">
      <dgm:prSet phldrT="[Text]"/>
      <dgm:spPr/>
      <dgm:t>
        <a:bodyPr/>
        <a:lstStyle/>
        <a:p>
          <a:r>
            <a:rPr lang="en-US" dirty="0"/>
            <a:t>Sample Receipt</a:t>
          </a:r>
        </a:p>
      </dgm:t>
    </dgm:pt>
    <dgm:pt modelId="{D997C3E7-1B87-47B3-A4AC-0513747BDDD3}" type="parTrans" cxnId="{096B6E20-91C0-49FC-B915-BEFFF48FEB13}">
      <dgm:prSet/>
      <dgm:spPr/>
      <dgm:t>
        <a:bodyPr/>
        <a:lstStyle/>
        <a:p>
          <a:endParaRPr lang="en-US"/>
        </a:p>
      </dgm:t>
    </dgm:pt>
    <dgm:pt modelId="{56620062-287A-4540-A8BC-F021F694A5CE}" type="sibTrans" cxnId="{096B6E20-91C0-49FC-B915-BEFFF48FEB13}">
      <dgm:prSet/>
      <dgm:spPr/>
      <dgm:t>
        <a:bodyPr/>
        <a:lstStyle/>
        <a:p>
          <a:endParaRPr lang="en-US"/>
        </a:p>
      </dgm:t>
    </dgm:pt>
    <dgm:pt modelId="{64F4D84D-2449-4943-9916-9A6E8A160CBA}">
      <dgm:prSet phldrT="[Text]"/>
      <dgm:spPr/>
      <dgm:t>
        <a:bodyPr/>
        <a:lstStyle/>
        <a:p>
          <a:r>
            <a:rPr lang="en-US" dirty="0"/>
            <a:t>Registration</a:t>
          </a:r>
        </a:p>
      </dgm:t>
    </dgm:pt>
    <dgm:pt modelId="{A5474DDE-D412-46CB-8549-62B70709EECB}" type="parTrans" cxnId="{993742F6-C339-48D3-B0AA-520A27DACF9B}">
      <dgm:prSet/>
      <dgm:spPr/>
      <dgm:t>
        <a:bodyPr/>
        <a:lstStyle/>
        <a:p>
          <a:endParaRPr lang="en-US"/>
        </a:p>
      </dgm:t>
    </dgm:pt>
    <dgm:pt modelId="{676A5DB6-756D-4D49-90FB-CA10CB59408E}" type="sibTrans" cxnId="{993742F6-C339-48D3-B0AA-520A27DACF9B}">
      <dgm:prSet/>
      <dgm:spPr/>
      <dgm:t>
        <a:bodyPr/>
        <a:lstStyle/>
        <a:p>
          <a:endParaRPr lang="en-US"/>
        </a:p>
      </dgm:t>
    </dgm:pt>
    <dgm:pt modelId="{28E5911B-CBD5-4131-BB12-1C4DC3D8DB89}">
      <dgm:prSet/>
      <dgm:spPr/>
      <dgm:t>
        <a:bodyPr/>
        <a:lstStyle/>
        <a:p>
          <a:r>
            <a:rPr lang="en-US" dirty="0"/>
            <a:t>DNA Extraction</a:t>
          </a:r>
        </a:p>
      </dgm:t>
    </dgm:pt>
    <dgm:pt modelId="{8AC64BFF-7070-4B8E-A87E-6FE1E18C00A6}" type="parTrans" cxnId="{1C37FC8D-DEF4-4BCC-A4B5-58C080F1ADE7}">
      <dgm:prSet/>
      <dgm:spPr/>
      <dgm:t>
        <a:bodyPr/>
        <a:lstStyle/>
        <a:p>
          <a:endParaRPr lang="en-US"/>
        </a:p>
      </dgm:t>
    </dgm:pt>
    <dgm:pt modelId="{F677122F-73F6-4F1F-AC41-7A826500047E}" type="sibTrans" cxnId="{1C37FC8D-DEF4-4BCC-A4B5-58C080F1ADE7}">
      <dgm:prSet/>
      <dgm:spPr/>
      <dgm:t>
        <a:bodyPr/>
        <a:lstStyle/>
        <a:p>
          <a:endParaRPr lang="en-US"/>
        </a:p>
      </dgm:t>
    </dgm:pt>
    <dgm:pt modelId="{C91B42D1-0F14-49B2-A8D2-4AEB01D8FF55}">
      <dgm:prSet/>
      <dgm:spPr/>
      <dgm:t>
        <a:bodyPr/>
        <a:lstStyle/>
        <a:p>
          <a:r>
            <a:rPr lang="en-US" dirty="0" err="1"/>
            <a:t>Leukorhea</a:t>
          </a:r>
          <a:endParaRPr lang="en-US" dirty="0"/>
        </a:p>
      </dgm:t>
    </dgm:pt>
    <dgm:pt modelId="{FA2167E0-6829-43FC-9AD1-E5F6DFFCD205}" type="parTrans" cxnId="{05664F04-2E7A-4F41-BFA8-613A0281486B}">
      <dgm:prSet/>
      <dgm:spPr/>
      <dgm:t>
        <a:bodyPr/>
        <a:lstStyle/>
        <a:p>
          <a:endParaRPr lang="en-US"/>
        </a:p>
      </dgm:t>
    </dgm:pt>
    <dgm:pt modelId="{C033C4D8-D02A-455D-BE28-31522789ED25}" type="sibTrans" cxnId="{05664F04-2E7A-4F41-BFA8-613A0281486B}">
      <dgm:prSet/>
      <dgm:spPr/>
      <dgm:t>
        <a:bodyPr/>
        <a:lstStyle/>
        <a:p>
          <a:endParaRPr lang="en-US"/>
        </a:p>
      </dgm:t>
    </dgm:pt>
    <dgm:pt modelId="{FF8DE17C-9364-4E1E-ABAC-845BB82C8277}">
      <dgm:prSet/>
      <dgm:spPr/>
      <dgm:t>
        <a:bodyPr/>
        <a:lstStyle/>
        <a:p>
          <a:r>
            <a:rPr lang="en-US" dirty="0"/>
            <a:t>Bacterial Vaginosis</a:t>
          </a:r>
        </a:p>
      </dgm:t>
    </dgm:pt>
    <dgm:pt modelId="{45D1B77A-9E95-4BD2-BD07-CB8F790149AA}" type="parTrans" cxnId="{EF1BB63E-C40D-4052-84F3-DFD83D3B554F}">
      <dgm:prSet/>
      <dgm:spPr/>
      <dgm:t>
        <a:bodyPr/>
        <a:lstStyle/>
        <a:p>
          <a:endParaRPr lang="en-US"/>
        </a:p>
      </dgm:t>
    </dgm:pt>
    <dgm:pt modelId="{F24C410F-4BB1-45F3-8014-CF98AD0F04EC}" type="sibTrans" cxnId="{EF1BB63E-C40D-4052-84F3-DFD83D3B554F}">
      <dgm:prSet/>
      <dgm:spPr/>
      <dgm:t>
        <a:bodyPr/>
        <a:lstStyle/>
        <a:p>
          <a:endParaRPr lang="en-US"/>
        </a:p>
      </dgm:t>
    </dgm:pt>
    <dgm:pt modelId="{DF13DA5E-71BB-4E65-9D4A-89B588632799}">
      <dgm:prSet/>
      <dgm:spPr/>
      <dgm:t>
        <a:bodyPr/>
        <a:lstStyle/>
        <a:p>
          <a:r>
            <a:rPr lang="en-US" dirty="0" err="1"/>
            <a:t>Urogen</a:t>
          </a:r>
          <a:endParaRPr lang="en-US" dirty="0"/>
        </a:p>
      </dgm:t>
    </dgm:pt>
    <dgm:pt modelId="{F95EE866-9A7A-423B-9085-5FC5BD6B163B}" type="parTrans" cxnId="{DB721E1C-2663-4028-BAA3-B6B2C1F5D90C}">
      <dgm:prSet/>
      <dgm:spPr/>
      <dgm:t>
        <a:bodyPr/>
        <a:lstStyle/>
        <a:p>
          <a:endParaRPr lang="en-US"/>
        </a:p>
      </dgm:t>
    </dgm:pt>
    <dgm:pt modelId="{2B47DE5F-FD98-4D66-B338-A641AE5E7EB0}" type="sibTrans" cxnId="{DB721E1C-2663-4028-BAA3-B6B2C1F5D90C}">
      <dgm:prSet/>
      <dgm:spPr/>
      <dgm:t>
        <a:bodyPr/>
        <a:lstStyle/>
        <a:p>
          <a:endParaRPr lang="en-US"/>
        </a:p>
      </dgm:t>
    </dgm:pt>
    <dgm:pt modelId="{C0FA76D4-4EEB-4005-8C99-741ABA9F4A77}">
      <dgm:prSet/>
      <dgm:spPr/>
      <dgm:t>
        <a:bodyPr/>
        <a:lstStyle/>
        <a:p>
          <a:r>
            <a:rPr lang="en-US" dirty="0"/>
            <a:t>HSV</a:t>
          </a:r>
        </a:p>
      </dgm:t>
    </dgm:pt>
    <dgm:pt modelId="{0F657367-04E2-4566-9F7F-BF36BB99D2C7}" type="parTrans" cxnId="{B7BB6948-C43C-421D-B6AA-A25F04EF0317}">
      <dgm:prSet/>
      <dgm:spPr/>
      <dgm:t>
        <a:bodyPr/>
        <a:lstStyle/>
        <a:p>
          <a:endParaRPr lang="en-US"/>
        </a:p>
      </dgm:t>
    </dgm:pt>
    <dgm:pt modelId="{0945482E-978D-4AFA-92B5-3037AEA90DE6}" type="sibTrans" cxnId="{B7BB6948-C43C-421D-B6AA-A25F04EF0317}">
      <dgm:prSet/>
      <dgm:spPr/>
      <dgm:t>
        <a:bodyPr/>
        <a:lstStyle/>
        <a:p>
          <a:endParaRPr lang="en-US"/>
        </a:p>
      </dgm:t>
    </dgm:pt>
    <dgm:pt modelId="{A64E9D99-F953-48E3-B807-C1B6A94A75FF}">
      <dgm:prSet/>
      <dgm:spPr/>
      <dgm:t>
        <a:bodyPr/>
        <a:lstStyle/>
        <a:p>
          <a:r>
            <a:rPr lang="en-US" dirty="0"/>
            <a:t>HPV</a:t>
          </a:r>
        </a:p>
      </dgm:t>
    </dgm:pt>
    <dgm:pt modelId="{03D81B07-225F-402C-A331-DD151CE9CE3A}" type="parTrans" cxnId="{5D2D6765-E427-4496-A19E-B8EBC25B92F5}">
      <dgm:prSet/>
      <dgm:spPr/>
      <dgm:t>
        <a:bodyPr/>
        <a:lstStyle/>
        <a:p>
          <a:endParaRPr lang="en-US"/>
        </a:p>
      </dgm:t>
    </dgm:pt>
    <dgm:pt modelId="{CF3AA176-3CE9-489F-9666-0B5FEBFED507}" type="sibTrans" cxnId="{5D2D6765-E427-4496-A19E-B8EBC25B92F5}">
      <dgm:prSet/>
      <dgm:spPr/>
      <dgm:t>
        <a:bodyPr/>
        <a:lstStyle/>
        <a:p>
          <a:endParaRPr lang="en-US"/>
        </a:p>
      </dgm:t>
    </dgm:pt>
    <dgm:pt modelId="{685F06D9-AE40-4CB2-8B5C-115516D1CE82}">
      <dgm:prSet/>
      <dgm:spPr/>
      <dgm:t>
        <a:bodyPr/>
        <a:lstStyle/>
        <a:p>
          <a:r>
            <a:rPr lang="en-US" dirty="0"/>
            <a:t>Candida</a:t>
          </a:r>
        </a:p>
      </dgm:t>
    </dgm:pt>
    <dgm:pt modelId="{C1642963-9C1B-4D13-95FE-67F6260EF55A}" type="parTrans" cxnId="{2EDE4353-076D-4D76-BACB-9D68CF06951D}">
      <dgm:prSet/>
      <dgm:spPr/>
      <dgm:t>
        <a:bodyPr/>
        <a:lstStyle/>
        <a:p>
          <a:endParaRPr lang="en-US"/>
        </a:p>
      </dgm:t>
    </dgm:pt>
    <dgm:pt modelId="{6A0C37C0-00BD-49CB-BD4B-65D351E30F96}" type="sibTrans" cxnId="{2EDE4353-076D-4D76-BACB-9D68CF06951D}">
      <dgm:prSet/>
      <dgm:spPr/>
      <dgm:t>
        <a:bodyPr/>
        <a:lstStyle/>
        <a:p>
          <a:endParaRPr lang="en-US"/>
        </a:p>
      </dgm:t>
    </dgm:pt>
    <dgm:pt modelId="{C4A11A8E-CAA7-4D93-AF62-800323BE0DB5}">
      <dgm:prSet/>
      <dgm:spPr/>
      <dgm:t>
        <a:bodyPr/>
        <a:lstStyle/>
        <a:p>
          <a:r>
            <a:rPr lang="en-US" dirty="0"/>
            <a:t>Gastrointestinal Pathogen Panel</a:t>
          </a:r>
        </a:p>
      </dgm:t>
    </dgm:pt>
    <dgm:pt modelId="{66C431FB-7E59-41E1-85C4-C851025ED359}" type="parTrans" cxnId="{1B64FC95-A93A-47D5-AA91-F99EB6938E30}">
      <dgm:prSet/>
      <dgm:spPr/>
      <dgm:t>
        <a:bodyPr/>
        <a:lstStyle/>
        <a:p>
          <a:endParaRPr lang="en-US"/>
        </a:p>
      </dgm:t>
    </dgm:pt>
    <dgm:pt modelId="{41CEBAAF-7061-4378-84E0-6DBCA74067F5}" type="sibTrans" cxnId="{1B64FC95-A93A-47D5-AA91-F99EB6938E30}">
      <dgm:prSet/>
      <dgm:spPr/>
      <dgm:t>
        <a:bodyPr/>
        <a:lstStyle/>
        <a:p>
          <a:endParaRPr lang="en-US"/>
        </a:p>
      </dgm:t>
    </dgm:pt>
    <dgm:pt modelId="{EE62E525-B8A4-43F7-924D-E0D87639EBF1}">
      <dgm:prSet/>
      <dgm:spPr/>
      <dgm:t>
        <a:bodyPr/>
        <a:lstStyle/>
        <a:p>
          <a:r>
            <a:rPr lang="en-US" dirty="0"/>
            <a:t>H pylori</a:t>
          </a:r>
        </a:p>
        <a:p>
          <a:r>
            <a:rPr lang="en-US" dirty="0"/>
            <a:t>GBS</a:t>
          </a:r>
        </a:p>
      </dgm:t>
    </dgm:pt>
    <dgm:pt modelId="{41DBA080-F60E-46A6-BAED-432D9BEFBAE9}" type="parTrans" cxnId="{5466A43F-2562-494C-8F82-383CC5493C45}">
      <dgm:prSet/>
      <dgm:spPr/>
      <dgm:t>
        <a:bodyPr/>
        <a:lstStyle/>
        <a:p>
          <a:endParaRPr lang="en-US"/>
        </a:p>
      </dgm:t>
    </dgm:pt>
    <dgm:pt modelId="{A7068076-2E40-4B4A-B4B5-F8BF5183A2AD}" type="sibTrans" cxnId="{5466A43F-2562-494C-8F82-383CC5493C45}">
      <dgm:prSet/>
      <dgm:spPr/>
      <dgm:t>
        <a:bodyPr/>
        <a:lstStyle/>
        <a:p>
          <a:endParaRPr lang="en-US"/>
        </a:p>
      </dgm:t>
    </dgm:pt>
    <dgm:pt modelId="{0174FA92-419E-4262-A3BF-ACBCA7C67108}" type="pres">
      <dgm:prSet presAssocID="{3CD02827-595E-4E64-B355-008C8A6A641B}" presName="diagram" presStyleCnt="0">
        <dgm:presLayoutVars>
          <dgm:chPref val="1"/>
          <dgm:dir/>
          <dgm:animOne val="branch"/>
          <dgm:animLvl val="lvl"/>
          <dgm:resizeHandles val="exact"/>
        </dgm:presLayoutVars>
      </dgm:prSet>
      <dgm:spPr/>
    </dgm:pt>
    <dgm:pt modelId="{23217124-2917-4556-8D07-8CF3B7BE5600}" type="pres">
      <dgm:prSet presAssocID="{5821BD88-7551-4C84-92C5-28BE50582063}" presName="root1" presStyleCnt="0"/>
      <dgm:spPr/>
    </dgm:pt>
    <dgm:pt modelId="{849A6DF4-2EBC-49B9-A391-E91379329B75}" type="pres">
      <dgm:prSet presAssocID="{5821BD88-7551-4C84-92C5-28BE50582063}" presName="LevelOneTextNode" presStyleLbl="node0" presStyleIdx="0" presStyleCnt="1" custLinFactY="-27994" custLinFactNeighborX="-305" custLinFactNeighborY="-100000">
        <dgm:presLayoutVars>
          <dgm:chPref val="3"/>
        </dgm:presLayoutVars>
      </dgm:prSet>
      <dgm:spPr/>
    </dgm:pt>
    <dgm:pt modelId="{20DF5D3A-49D4-426B-86A4-0207D54FFC76}" type="pres">
      <dgm:prSet presAssocID="{5821BD88-7551-4C84-92C5-28BE50582063}" presName="level2hierChild" presStyleCnt="0"/>
      <dgm:spPr/>
    </dgm:pt>
    <dgm:pt modelId="{667B1E36-C32D-4B6D-ACA7-6F6FC2119693}" type="pres">
      <dgm:prSet presAssocID="{A5474DDE-D412-46CB-8549-62B70709EECB}" presName="conn2-1" presStyleLbl="parChTrans1D2" presStyleIdx="0" presStyleCnt="1"/>
      <dgm:spPr/>
    </dgm:pt>
    <dgm:pt modelId="{7EC0C1C9-5654-4A44-8ABE-E0846FC0D934}" type="pres">
      <dgm:prSet presAssocID="{A5474DDE-D412-46CB-8549-62B70709EECB}" presName="connTx" presStyleLbl="parChTrans1D2" presStyleIdx="0" presStyleCnt="1"/>
      <dgm:spPr/>
    </dgm:pt>
    <dgm:pt modelId="{BBA16663-902D-4A69-ACA0-65C11F995DE5}" type="pres">
      <dgm:prSet presAssocID="{64F4D84D-2449-4943-9916-9A6E8A160CBA}" presName="root2" presStyleCnt="0"/>
      <dgm:spPr/>
    </dgm:pt>
    <dgm:pt modelId="{989BA26A-EEA8-48B2-B54D-B39829F7F509}" type="pres">
      <dgm:prSet presAssocID="{64F4D84D-2449-4943-9916-9A6E8A160CBA}" presName="LevelTwoTextNode" presStyleLbl="node2" presStyleIdx="0" presStyleCnt="1" custLinFactY="-12066" custLinFactNeighborX="-8000" custLinFactNeighborY="-100000">
        <dgm:presLayoutVars>
          <dgm:chPref val="3"/>
        </dgm:presLayoutVars>
      </dgm:prSet>
      <dgm:spPr/>
    </dgm:pt>
    <dgm:pt modelId="{2F237ED9-CDD9-4DEB-A517-39AA2BB3C6EB}" type="pres">
      <dgm:prSet presAssocID="{64F4D84D-2449-4943-9916-9A6E8A160CBA}" presName="level3hierChild" presStyleCnt="0"/>
      <dgm:spPr/>
    </dgm:pt>
    <dgm:pt modelId="{6FA1F64F-BE78-4070-BF2E-BC22EFDDF062}" type="pres">
      <dgm:prSet presAssocID="{8AC64BFF-7070-4B8E-A87E-6FE1E18C00A6}" presName="conn2-1" presStyleLbl="parChTrans1D3" presStyleIdx="0" presStyleCnt="3"/>
      <dgm:spPr/>
    </dgm:pt>
    <dgm:pt modelId="{D83EB62D-C25B-47DE-94B2-AE50AB51CBA4}" type="pres">
      <dgm:prSet presAssocID="{8AC64BFF-7070-4B8E-A87E-6FE1E18C00A6}" presName="connTx" presStyleLbl="parChTrans1D3" presStyleIdx="0" presStyleCnt="3"/>
      <dgm:spPr/>
    </dgm:pt>
    <dgm:pt modelId="{2CF0D87E-47D2-4F86-A91E-17179133F861}" type="pres">
      <dgm:prSet presAssocID="{28E5911B-CBD5-4131-BB12-1C4DC3D8DB89}" presName="root2" presStyleCnt="0"/>
      <dgm:spPr/>
    </dgm:pt>
    <dgm:pt modelId="{57969400-FE36-43F2-A2D7-29FAD914A380}" type="pres">
      <dgm:prSet presAssocID="{28E5911B-CBD5-4131-BB12-1C4DC3D8DB89}" presName="LevelTwoTextNode" presStyleLbl="node3" presStyleIdx="0" presStyleCnt="3" custLinFactNeighborX="-2909" custLinFactNeighborY="-97066">
        <dgm:presLayoutVars>
          <dgm:chPref val="3"/>
        </dgm:presLayoutVars>
      </dgm:prSet>
      <dgm:spPr/>
    </dgm:pt>
    <dgm:pt modelId="{B643F8A2-FE4B-48CF-83E1-93DCBCFEB4D1}" type="pres">
      <dgm:prSet presAssocID="{28E5911B-CBD5-4131-BB12-1C4DC3D8DB89}" presName="level3hierChild" presStyleCnt="0"/>
      <dgm:spPr/>
    </dgm:pt>
    <dgm:pt modelId="{7CF28AE7-DC65-4102-8FB3-6D71B1556C1D}" type="pres">
      <dgm:prSet presAssocID="{41DBA080-F60E-46A6-BAED-432D9BEFBAE9}" presName="conn2-1" presStyleLbl="parChTrans1D4" presStyleIdx="0" presStyleCnt="6"/>
      <dgm:spPr/>
    </dgm:pt>
    <dgm:pt modelId="{CD0256C8-FCB7-4410-9BA4-9C61F0F6FE88}" type="pres">
      <dgm:prSet presAssocID="{41DBA080-F60E-46A6-BAED-432D9BEFBAE9}" presName="connTx" presStyleLbl="parChTrans1D4" presStyleIdx="0" presStyleCnt="6"/>
      <dgm:spPr/>
    </dgm:pt>
    <dgm:pt modelId="{43B54F94-82B2-4ED9-89C4-D5C20E6E5DB6}" type="pres">
      <dgm:prSet presAssocID="{EE62E525-B8A4-43F7-924D-E0D87639EBF1}" presName="root2" presStyleCnt="0"/>
      <dgm:spPr/>
    </dgm:pt>
    <dgm:pt modelId="{8B01A9D5-6C07-41E6-89B9-0D922E0A7782}" type="pres">
      <dgm:prSet presAssocID="{EE62E525-B8A4-43F7-924D-E0D87639EBF1}" presName="LevelTwoTextNode" presStyleLbl="node4" presStyleIdx="0" presStyleCnt="6">
        <dgm:presLayoutVars>
          <dgm:chPref val="3"/>
        </dgm:presLayoutVars>
      </dgm:prSet>
      <dgm:spPr/>
    </dgm:pt>
    <dgm:pt modelId="{D0E4E659-6785-4063-BA9B-F73C0378F63F}" type="pres">
      <dgm:prSet presAssocID="{EE62E525-B8A4-43F7-924D-E0D87639EBF1}" presName="level3hierChild" presStyleCnt="0"/>
      <dgm:spPr/>
    </dgm:pt>
    <dgm:pt modelId="{14125378-E000-4F7A-94C3-3C4315DF88F0}" type="pres">
      <dgm:prSet presAssocID="{FA2167E0-6829-43FC-9AD1-E5F6DFFCD205}" presName="conn2-1" presStyleLbl="parChTrans1D4" presStyleIdx="1" presStyleCnt="6"/>
      <dgm:spPr/>
    </dgm:pt>
    <dgm:pt modelId="{7BC61D3E-8068-471F-A474-48291120DE50}" type="pres">
      <dgm:prSet presAssocID="{FA2167E0-6829-43FC-9AD1-E5F6DFFCD205}" presName="connTx" presStyleLbl="parChTrans1D4" presStyleIdx="1" presStyleCnt="6"/>
      <dgm:spPr/>
    </dgm:pt>
    <dgm:pt modelId="{6614AEFB-C686-4E41-83B2-EAB5071EDDEE}" type="pres">
      <dgm:prSet presAssocID="{C91B42D1-0F14-49B2-A8D2-4AEB01D8FF55}" presName="root2" presStyleCnt="0"/>
      <dgm:spPr/>
    </dgm:pt>
    <dgm:pt modelId="{1A21A629-768A-42AD-871B-293426580216}" type="pres">
      <dgm:prSet presAssocID="{C91B42D1-0F14-49B2-A8D2-4AEB01D8FF55}" presName="LevelTwoTextNode" presStyleLbl="node4" presStyleIdx="1" presStyleCnt="6">
        <dgm:presLayoutVars>
          <dgm:chPref val="3"/>
        </dgm:presLayoutVars>
      </dgm:prSet>
      <dgm:spPr/>
    </dgm:pt>
    <dgm:pt modelId="{674D238B-CD36-4EC0-ACF1-F6E6B9E33974}" type="pres">
      <dgm:prSet presAssocID="{C91B42D1-0F14-49B2-A8D2-4AEB01D8FF55}" presName="level3hierChild" presStyleCnt="0"/>
      <dgm:spPr/>
    </dgm:pt>
    <dgm:pt modelId="{AC0C07B8-E9FD-456C-9B23-100B7A0DD816}" type="pres">
      <dgm:prSet presAssocID="{45D1B77A-9E95-4BD2-BD07-CB8F790149AA}" presName="conn2-1" presStyleLbl="parChTrans1D4" presStyleIdx="2" presStyleCnt="6"/>
      <dgm:spPr/>
    </dgm:pt>
    <dgm:pt modelId="{44C24013-73CA-4F0B-92B3-F80D02C4EDC2}" type="pres">
      <dgm:prSet presAssocID="{45D1B77A-9E95-4BD2-BD07-CB8F790149AA}" presName="connTx" presStyleLbl="parChTrans1D4" presStyleIdx="2" presStyleCnt="6"/>
      <dgm:spPr/>
    </dgm:pt>
    <dgm:pt modelId="{B178C906-BFE9-420F-BF6C-F7AB1B52E99B}" type="pres">
      <dgm:prSet presAssocID="{FF8DE17C-9364-4E1E-ABAC-845BB82C8277}" presName="root2" presStyleCnt="0"/>
      <dgm:spPr/>
    </dgm:pt>
    <dgm:pt modelId="{233E5286-F9BF-4B39-8C47-C580CF3494D7}" type="pres">
      <dgm:prSet presAssocID="{FF8DE17C-9364-4E1E-ABAC-845BB82C8277}" presName="LevelTwoTextNode" presStyleLbl="node4" presStyleIdx="2" presStyleCnt="6">
        <dgm:presLayoutVars>
          <dgm:chPref val="3"/>
        </dgm:presLayoutVars>
      </dgm:prSet>
      <dgm:spPr/>
    </dgm:pt>
    <dgm:pt modelId="{9458C810-B365-4BFB-BD0A-D553594BF7D3}" type="pres">
      <dgm:prSet presAssocID="{FF8DE17C-9364-4E1E-ABAC-845BB82C8277}" presName="level3hierChild" presStyleCnt="0"/>
      <dgm:spPr/>
    </dgm:pt>
    <dgm:pt modelId="{5A66F5BD-CEC6-435F-9A7C-D351241134A5}" type="pres">
      <dgm:prSet presAssocID="{F95EE866-9A7A-423B-9085-5FC5BD6B163B}" presName="conn2-1" presStyleLbl="parChTrans1D4" presStyleIdx="3" presStyleCnt="6"/>
      <dgm:spPr/>
    </dgm:pt>
    <dgm:pt modelId="{9993985C-4E89-46FE-BB84-572A8471BCC2}" type="pres">
      <dgm:prSet presAssocID="{F95EE866-9A7A-423B-9085-5FC5BD6B163B}" presName="connTx" presStyleLbl="parChTrans1D4" presStyleIdx="3" presStyleCnt="6"/>
      <dgm:spPr/>
    </dgm:pt>
    <dgm:pt modelId="{BE7A3652-6F7A-4B66-AB79-45081AB412A5}" type="pres">
      <dgm:prSet presAssocID="{DF13DA5E-71BB-4E65-9D4A-89B588632799}" presName="root2" presStyleCnt="0"/>
      <dgm:spPr/>
    </dgm:pt>
    <dgm:pt modelId="{923A2EED-2A22-4BAC-BFCF-CE49271ADE47}" type="pres">
      <dgm:prSet presAssocID="{DF13DA5E-71BB-4E65-9D4A-89B588632799}" presName="LevelTwoTextNode" presStyleLbl="node4" presStyleIdx="3" presStyleCnt="6">
        <dgm:presLayoutVars>
          <dgm:chPref val="3"/>
        </dgm:presLayoutVars>
      </dgm:prSet>
      <dgm:spPr/>
    </dgm:pt>
    <dgm:pt modelId="{BA4FD6FD-7097-4E3A-A4E4-DA5128F86EC9}" type="pres">
      <dgm:prSet presAssocID="{DF13DA5E-71BB-4E65-9D4A-89B588632799}" presName="level3hierChild" presStyleCnt="0"/>
      <dgm:spPr/>
    </dgm:pt>
    <dgm:pt modelId="{3F07BD53-9DA5-48DD-9C10-E03157F1757E}" type="pres">
      <dgm:prSet presAssocID="{03D81B07-225F-402C-A331-DD151CE9CE3A}" presName="conn2-1" presStyleLbl="parChTrans1D4" presStyleIdx="4" presStyleCnt="6"/>
      <dgm:spPr/>
    </dgm:pt>
    <dgm:pt modelId="{D3281206-7F37-44AE-A867-BA017C2F5196}" type="pres">
      <dgm:prSet presAssocID="{03D81B07-225F-402C-A331-DD151CE9CE3A}" presName="connTx" presStyleLbl="parChTrans1D4" presStyleIdx="4" presStyleCnt="6"/>
      <dgm:spPr/>
    </dgm:pt>
    <dgm:pt modelId="{315462C8-98C4-4C5D-B93E-6C9F026F3659}" type="pres">
      <dgm:prSet presAssocID="{A64E9D99-F953-48E3-B807-C1B6A94A75FF}" presName="root2" presStyleCnt="0"/>
      <dgm:spPr/>
    </dgm:pt>
    <dgm:pt modelId="{405721E3-81DC-4B77-987D-DB4AD024EA7F}" type="pres">
      <dgm:prSet presAssocID="{A64E9D99-F953-48E3-B807-C1B6A94A75FF}" presName="LevelTwoTextNode" presStyleLbl="node4" presStyleIdx="4" presStyleCnt="6">
        <dgm:presLayoutVars>
          <dgm:chPref val="3"/>
        </dgm:presLayoutVars>
      </dgm:prSet>
      <dgm:spPr/>
    </dgm:pt>
    <dgm:pt modelId="{A63DED5F-B120-483B-88F2-2519EB9475B9}" type="pres">
      <dgm:prSet presAssocID="{A64E9D99-F953-48E3-B807-C1B6A94A75FF}" presName="level3hierChild" presStyleCnt="0"/>
      <dgm:spPr/>
    </dgm:pt>
    <dgm:pt modelId="{A39F9D17-ADD1-4C32-B83B-5EFB496C75DE}" type="pres">
      <dgm:prSet presAssocID="{C1642963-9C1B-4D13-95FE-67F6260EF55A}" presName="conn2-1" presStyleLbl="parChTrans1D4" presStyleIdx="5" presStyleCnt="6"/>
      <dgm:spPr/>
    </dgm:pt>
    <dgm:pt modelId="{C6E21A26-FFE5-4BB2-B87E-70C5ADB30C84}" type="pres">
      <dgm:prSet presAssocID="{C1642963-9C1B-4D13-95FE-67F6260EF55A}" presName="connTx" presStyleLbl="parChTrans1D4" presStyleIdx="5" presStyleCnt="6"/>
      <dgm:spPr/>
    </dgm:pt>
    <dgm:pt modelId="{283EC7F1-1607-402F-B2A2-BAAAC190AA26}" type="pres">
      <dgm:prSet presAssocID="{685F06D9-AE40-4CB2-8B5C-115516D1CE82}" presName="root2" presStyleCnt="0"/>
      <dgm:spPr/>
    </dgm:pt>
    <dgm:pt modelId="{F765CF21-94CE-401A-8F9E-F8B1420A3549}" type="pres">
      <dgm:prSet presAssocID="{685F06D9-AE40-4CB2-8B5C-115516D1CE82}" presName="LevelTwoTextNode" presStyleLbl="node4" presStyleIdx="5" presStyleCnt="6">
        <dgm:presLayoutVars>
          <dgm:chPref val="3"/>
        </dgm:presLayoutVars>
      </dgm:prSet>
      <dgm:spPr/>
    </dgm:pt>
    <dgm:pt modelId="{C8D3B0A1-DE4F-443E-8741-B854D557D398}" type="pres">
      <dgm:prSet presAssocID="{685F06D9-AE40-4CB2-8B5C-115516D1CE82}" presName="level3hierChild" presStyleCnt="0"/>
      <dgm:spPr/>
    </dgm:pt>
    <dgm:pt modelId="{246BD3C3-CCB6-4549-9006-FAA825524AD1}" type="pres">
      <dgm:prSet presAssocID="{0F657367-04E2-4566-9F7F-BF36BB99D2C7}" presName="conn2-1" presStyleLbl="parChTrans1D3" presStyleIdx="1" presStyleCnt="3"/>
      <dgm:spPr/>
    </dgm:pt>
    <dgm:pt modelId="{160E525E-22FB-4AA7-B822-2D6F70A1F7D3}" type="pres">
      <dgm:prSet presAssocID="{0F657367-04E2-4566-9F7F-BF36BB99D2C7}" presName="connTx" presStyleLbl="parChTrans1D3" presStyleIdx="1" presStyleCnt="3"/>
      <dgm:spPr/>
    </dgm:pt>
    <dgm:pt modelId="{53D7F63F-8634-41F4-9C51-D85C1B21D785}" type="pres">
      <dgm:prSet presAssocID="{C0FA76D4-4EEB-4005-8C99-741ABA9F4A77}" presName="root2" presStyleCnt="0"/>
      <dgm:spPr/>
    </dgm:pt>
    <dgm:pt modelId="{AC9C44D9-2208-491F-A98E-F8760833399E}" type="pres">
      <dgm:prSet presAssocID="{C0FA76D4-4EEB-4005-8C99-741ABA9F4A77}" presName="LevelTwoTextNode" presStyleLbl="node3" presStyleIdx="1" presStyleCnt="3" custLinFactNeighborX="-727" custLinFactNeighborY="-78542">
        <dgm:presLayoutVars>
          <dgm:chPref val="3"/>
        </dgm:presLayoutVars>
      </dgm:prSet>
      <dgm:spPr/>
    </dgm:pt>
    <dgm:pt modelId="{C8292376-8852-4640-9F0F-2D3E1A850413}" type="pres">
      <dgm:prSet presAssocID="{C0FA76D4-4EEB-4005-8C99-741ABA9F4A77}" presName="level3hierChild" presStyleCnt="0"/>
      <dgm:spPr/>
    </dgm:pt>
    <dgm:pt modelId="{05E1B68D-720B-4892-96D1-7E32FF288D2B}" type="pres">
      <dgm:prSet presAssocID="{66C431FB-7E59-41E1-85C4-C851025ED359}" presName="conn2-1" presStyleLbl="parChTrans1D3" presStyleIdx="2" presStyleCnt="3"/>
      <dgm:spPr/>
    </dgm:pt>
    <dgm:pt modelId="{DB562045-E665-4082-AFE1-36E5D27DCE1D}" type="pres">
      <dgm:prSet presAssocID="{66C431FB-7E59-41E1-85C4-C851025ED359}" presName="connTx" presStyleLbl="parChTrans1D3" presStyleIdx="2" presStyleCnt="3"/>
      <dgm:spPr/>
    </dgm:pt>
    <dgm:pt modelId="{7207CCDE-C666-494B-A3DD-97251ADAA4B6}" type="pres">
      <dgm:prSet presAssocID="{C4A11A8E-CAA7-4D93-AF62-800323BE0DB5}" presName="root2" presStyleCnt="0"/>
      <dgm:spPr/>
    </dgm:pt>
    <dgm:pt modelId="{775C180B-B428-4B98-AE31-047C9ABAAE39}" type="pres">
      <dgm:prSet presAssocID="{C4A11A8E-CAA7-4D93-AF62-800323BE0DB5}" presName="LevelTwoTextNode" presStyleLbl="node3" presStyleIdx="2" presStyleCnt="3" custLinFactNeighborX="4494" custLinFactNeighborY="-43634">
        <dgm:presLayoutVars>
          <dgm:chPref val="3"/>
        </dgm:presLayoutVars>
      </dgm:prSet>
      <dgm:spPr/>
    </dgm:pt>
    <dgm:pt modelId="{5F3B198D-BA21-42A1-8AA8-FA15EECB8BE0}" type="pres">
      <dgm:prSet presAssocID="{C4A11A8E-CAA7-4D93-AF62-800323BE0DB5}" presName="level3hierChild" presStyleCnt="0"/>
      <dgm:spPr/>
    </dgm:pt>
  </dgm:ptLst>
  <dgm:cxnLst>
    <dgm:cxn modelId="{32CE8300-BDE3-4FBC-9760-CAF687534461}" type="presOf" srcId="{41DBA080-F60E-46A6-BAED-432D9BEFBAE9}" destId="{7CF28AE7-DC65-4102-8FB3-6D71B1556C1D}" srcOrd="0" destOrd="0" presId="urn:microsoft.com/office/officeart/2005/8/layout/hierarchy2"/>
    <dgm:cxn modelId="{05664F04-2E7A-4F41-BFA8-613A0281486B}" srcId="{28E5911B-CBD5-4131-BB12-1C4DC3D8DB89}" destId="{C91B42D1-0F14-49B2-A8D2-4AEB01D8FF55}" srcOrd="1" destOrd="0" parTransId="{FA2167E0-6829-43FC-9AD1-E5F6DFFCD205}" sibTransId="{C033C4D8-D02A-455D-BE28-31522789ED25}"/>
    <dgm:cxn modelId="{DFDA7709-004F-4F9A-8362-01AFA4854863}" type="presOf" srcId="{66C431FB-7E59-41E1-85C4-C851025ED359}" destId="{05E1B68D-720B-4892-96D1-7E32FF288D2B}" srcOrd="0" destOrd="0" presId="urn:microsoft.com/office/officeart/2005/8/layout/hierarchy2"/>
    <dgm:cxn modelId="{CBF6670E-BBE5-477F-B37B-A9AD691F0280}" type="presOf" srcId="{3CD02827-595E-4E64-B355-008C8A6A641B}" destId="{0174FA92-419E-4262-A3BF-ACBCA7C67108}" srcOrd="0" destOrd="0" presId="urn:microsoft.com/office/officeart/2005/8/layout/hierarchy2"/>
    <dgm:cxn modelId="{DB721E1C-2663-4028-BAA3-B6B2C1F5D90C}" srcId="{28E5911B-CBD5-4131-BB12-1C4DC3D8DB89}" destId="{DF13DA5E-71BB-4E65-9D4A-89B588632799}" srcOrd="3" destOrd="0" parTransId="{F95EE866-9A7A-423B-9085-5FC5BD6B163B}" sibTransId="{2B47DE5F-FD98-4D66-B338-A641AE5E7EB0}"/>
    <dgm:cxn modelId="{096B6E20-91C0-49FC-B915-BEFFF48FEB13}" srcId="{3CD02827-595E-4E64-B355-008C8A6A641B}" destId="{5821BD88-7551-4C84-92C5-28BE50582063}" srcOrd="0" destOrd="0" parTransId="{D997C3E7-1B87-47B3-A4AC-0513747BDDD3}" sibTransId="{56620062-287A-4540-A8BC-F021F694A5CE}"/>
    <dgm:cxn modelId="{2AFA9D24-C969-4926-8972-03C7885DF04D}" type="presOf" srcId="{03D81B07-225F-402C-A331-DD151CE9CE3A}" destId="{3F07BD53-9DA5-48DD-9C10-E03157F1757E}" srcOrd="0" destOrd="0" presId="urn:microsoft.com/office/officeart/2005/8/layout/hierarchy2"/>
    <dgm:cxn modelId="{EB4A0F2B-3F6B-47B4-8965-F4B38286FC63}" type="presOf" srcId="{685F06D9-AE40-4CB2-8B5C-115516D1CE82}" destId="{F765CF21-94CE-401A-8F9E-F8B1420A3549}" srcOrd="0" destOrd="0" presId="urn:microsoft.com/office/officeart/2005/8/layout/hierarchy2"/>
    <dgm:cxn modelId="{51C68833-4988-4D8E-89C4-6ADDE419E421}" type="presOf" srcId="{8AC64BFF-7070-4B8E-A87E-6FE1E18C00A6}" destId="{D83EB62D-C25B-47DE-94B2-AE50AB51CBA4}" srcOrd="1" destOrd="0" presId="urn:microsoft.com/office/officeart/2005/8/layout/hierarchy2"/>
    <dgm:cxn modelId="{4ADDE233-E61E-4421-9FD0-A9657697EF8A}" type="presOf" srcId="{45D1B77A-9E95-4BD2-BD07-CB8F790149AA}" destId="{AC0C07B8-E9FD-456C-9B23-100B7A0DD816}" srcOrd="0" destOrd="0" presId="urn:microsoft.com/office/officeart/2005/8/layout/hierarchy2"/>
    <dgm:cxn modelId="{7A805B36-E686-4178-8933-C84E93FF69B1}" type="presOf" srcId="{FF8DE17C-9364-4E1E-ABAC-845BB82C8277}" destId="{233E5286-F9BF-4B39-8C47-C580CF3494D7}" srcOrd="0" destOrd="0" presId="urn:microsoft.com/office/officeart/2005/8/layout/hierarchy2"/>
    <dgm:cxn modelId="{EF1BB63E-C40D-4052-84F3-DFD83D3B554F}" srcId="{28E5911B-CBD5-4131-BB12-1C4DC3D8DB89}" destId="{FF8DE17C-9364-4E1E-ABAC-845BB82C8277}" srcOrd="2" destOrd="0" parTransId="{45D1B77A-9E95-4BD2-BD07-CB8F790149AA}" sibTransId="{F24C410F-4BB1-45F3-8014-CF98AD0F04EC}"/>
    <dgm:cxn modelId="{5466A43F-2562-494C-8F82-383CC5493C45}" srcId="{28E5911B-CBD5-4131-BB12-1C4DC3D8DB89}" destId="{EE62E525-B8A4-43F7-924D-E0D87639EBF1}" srcOrd="0" destOrd="0" parTransId="{41DBA080-F60E-46A6-BAED-432D9BEFBAE9}" sibTransId="{A7068076-2E40-4B4A-B4B5-F8BF5183A2AD}"/>
    <dgm:cxn modelId="{636A1363-8C3D-4F3A-A677-6B57AB1BDDA5}" type="presOf" srcId="{45D1B77A-9E95-4BD2-BD07-CB8F790149AA}" destId="{44C24013-73CA-4F0B-92B3-F80D02C4EDC2}" srcOrd="1" destOrd="0" presId="urn:microsoft.com/office/officeart/2005/8/layout/hierarchy2"/>
    <dgm:cxn modelId="{5F580044-602D-4D37-88CC-7886038CF561}" type="presOf" srcId="{C91B42D1-0F14-49B2-A8D2-4AEB01D8FF55}" destId="{1A21A629-768A-42AD-871B-293426580216}" srcOrd="0" destOrd="0" presId="urn:microsoft.com/office/officeart/2005/8/layout/hierarchy2"/>
    <dgm:cxn modelId="{5D2D6765-E427-4496-A19E-B8EBC25B92F5}" srcId="{28E5911B-CBD5-4131-BB12-1C4DC3D8DB89}" destId="{A64E9D99-F953-48E3-B807-C1B6A94A75FF}" srcOrd="4" destOrd="0" parTransId="{03D81B07-225F-402C-A331-DD151CE9CE3A}" sibTransId="{CF3AA176-3CE9-489F-9666-0B5FEBFED507}"/>
    <dgm:cxn modelId="{B7BB6948-C43C-421D-B6AA-A25F04EF0317}" srcId="{64F4D84D-2449-4943-9916-9A6E8A160CBA}" destId="{C0FA76D4-4EEB-4005-8C99-741ABA9F4A77}" srcOrd="1" destOrd="0" parTransId="{0F657367-04E2-4566-9F7F-BF36BB99D2C7}" sibTransId="{0945482E-978D-4AFA-92B5-3037AEA90DE6}"/>
    <dgm:cxn modelId="{2EDE4353-076D-4D76-BACB-9D68CF06951D}" srcId="{28E5911B-CBD5-4131-BB12-1C4DC3D8DB89}" destId="{685F06D9-AE40-4CB2-8B5C-115516D1CE82}" srcOrd="5" destOrd="0" parTransId="{C1642963-9C1B-4D13-95FE-67F6260EF55A}" sibTransId="{6A0C37C0-00BD-49CB-BD4B-65D351E30F96}"/>
    <dgm:cxn modelId="{EE804675-4F0C-49B3-B092-3A9E7D99D8E9}" type="presOf" srcId="{03D81B07-225F-402C-A331-DD151CE9CE3A}" destId="{D3281206-7F37-44AE-A867-BA017C2F5196}" srcOrd="1" destOrd="0" presId="urn:microsoft.com/office/officeart/2005/8/layout/hierarchy2"/>
    <dgm:cxn modelId="{4442FC55-3D7E-4521-891F-11DA4B28D682}" type="presOf" srcId="{A64E9D99-F953-48E3-B807-C1B6A94A75FF}" destId="{405721E3-81DC-4B77-987D-DB4AD024EA7F}" srcOrd="0" destOrd="0" presId="urn:microsoft.com/office/officeart/2005/8/layout/hierarchy2"/>
    <dgm:cxn modelId="{19CE057A-3AE7-43B3-BDFD-3F40D58DC338}" type="presOf" srcId="{66C431FB-7E59-41E1-85C4-C851025ED359}" destId="{DB562045-E665-4082-AFE1-36E5D27DCE1D}" srcOrd="1" destOrd="0" presId="urn:microsoft.com/office/officeart/2005/8/layout/hierarchy2"/>
    <dgm:cxn modelId="{E6CADC80-EFF2-4374-B254-DAC6132DC10A}" type="presOf" srcId="{C1642963-9C1B-4D13-95FE-67F6260EF55A}" destId="{C6E21A26-FFE5-4BB2-B87E-70C5ADB30C84}" srcOrd="1" destOrd="0" presId="urn:microsoft.com/office/officeart/2005/8/layout/hierarchy2"/>
    <dgm:cxn modelId="{1C37FC8D-DEF4-4BCC-A4B5-58C080F1ADE7}" srcId="{64F4D84D-2449-4943-9916-9A6E8A160CBA}" destId="{28E5911B-CBD5-4131-BB12-1C4DC3D8DB89}" srcOrd="0" destOrd="0" parTransId="{8AC64BFF-7070-4B8E-A87E-6FE1E18C00A6}" sibTransId="{F677122F-73F6-4F1F-AC41-7A826500047E}"/>
    <dgm:cxn modelId="{1B64FC95-A93A-47D5-AA91-F99EB6938E30}" srcId="{64F4D84D-2449-4943-9916-9A6E8A160CBA}" destId="{C4A11A8E-CAA7-4D93-AF62-800323BE0DB5}" srcOrd="2" destOrd="0" parTransId="{66C431FB-7E59-41E1-85C4-C851025ED359}" sibTransId="{41CEBAAF-7061-4378-84E0-6DBCA74067F5}"/>
    <dgm:cxn modelId="{1BECFF95-4985-472A-8DA9-C61CE2197A8A}" type="presOf" srcId="{A5474DDE-D412-46CB-8549-62B70709EECB}" destId="{667B1E36-C32D-4B6D-ACA7-6F6FC2119693}" srcOrd="0" destOrd="0" presId="urn:microsoft.com/office/officeart/2005/8/layout/hierarchy2"/>
    <dgm:cxn modelId="{C187EC97-FD96-454E-AE4A-15C8A930AC87}" type="presOf" srcId="{C1642963-9C1B-4D13-95FE-67F6260EF55A}" destId="{A39F9D17-ADD1-4C32-B83B-5EFB496C75DE}" srcOrd="0" destOrd="0" presId="urn:microsoft.com/office/officeart/2005/8/layout/hierarchy2"/>
    <dgm:cxn modelId="{29603099-B9AF-4529-AC31-4FE789299CF6}" type="presOf" srcId="{0F657367-04E2-4566-9F7F-BF36BB99D2C7}" destId="{246BD3C3-CCB6-4549-9006-FAA825524AD1}" srcOrd="0" destOrd="0" presId="urn:microsoft.com/office/officeart/2005/8/layout/hierarchy2"/>
    <dgm:cxn modelId="{25FD6A9A-84A8-4F23-A6F7-3B5918EF5E41}" type="presOf" srcId="{FA2167E0-6829-43FC-9AD1-E5F6DFFCD205}" destId="{14125378-E000-4F7A-94C3-3C4315DF88F0}" srcOrd="0" destOrd="0" presId="urn:microsoft.com/office/officeart/2005/8/layout/hierarchy2"/>
    <dgm:cxn modelId="{7BE3FF9E-1B87-4F1A-AF1F-9116FE13095E}" type="presOf" srcId="{5821BD88-7551-4C84-92C5-28BE50582063}" destId="{849A6DF4-2EBC-49B9-A391-E91379329B75}" srcOrd="0" destOrd="0" presId="urn:microsoft.com/office/officeart/2005/8/layout/hierarchy2"/>
    <dgm:cxn modelId="{D71D6BA0-1E8A-435E-B7F6-25D5F41D57B5}" type="presOf" srcId="{FA2167E0-6829-43FC-9AD1-E5F6DFFCD205}" destId="{7BC61D3E-8068-471F-A474-48291120DE50}" srcOrd="1" destOrd="0" presId="urn:microsoft.com/office/officeart/2005/8/layout/hierarchy2"/>
    <dgm:cxn modelId="{0CD9C9A9-AAFF-4955-8797-AA371FBE5691}" type="presOf" srcId="{F95EE866-9A7A-423B-9085-5FC5BD6B163B}" destId="{5A66F5BD-CEC6-435F-9A7C-D351241134A5}" srcOrd="0" destOrd="0" presId="urn:microsoft.com/office/officeart/2005/8/layout/hierarchy2"/>
    <dgm:cxn modelId="{E74D8AAE-F20F-4E78-816D-AC5F49C13E7C}" type="presOf" srcId="{DF13DA5E-71BB-4E65-9D4A-89B588632799}" destId="{923A2EED-2A22-4BAC-BFCF-CE49271ADE47}" srcOrd="0" destOrd="0" presId="urn:microsoft.com/office/officeart/2005/8/layout/hierarchy2"/>
    <dgm:cxn modelId="{365550C0-2727-40FC-A42B-603D753BE055}" type="presOf" srcId="{41DBA080-F60E-46A6-BAED-432D9BEFBAE9}" destId="{CD0256C8-FCB7-4410-9BA4-9C61F0F6FE88}" srcOrd="1" destOrd="0" presId="urn:microsoft.com/office/officeart/2005/8/layout/hierarchy2"/>
    <dgm:cxn modelId="{F0DDF6C0-D183-48EB-B429-9AC10899E176}" type="presOf" srcId="{C0FA76D4-4EEB-4005-8C99-741ABA9F4A77}" destId="{AC9C44D9-2208-491F-A98E-F8760833399E}" srcOrd="0" destOrd="0" presId="urn:microsoft.com/office/officeart/2005/8/layout/hierarchy2"/>
    <dgm:cxn modelId="{F3C051C6-ABE4-46ED-B70C-BFFADE622332}" type="presOf" srcId="{C4A11A8E-CAA7-4D93-AF62-800323BE0DB5}" destId="{775C180B-B428-4B98-AE31-047C9ABAAE39}" srcOrd="0" destOrd="0" presId="urn:microsoft.com/office/officeart/2005/8/layout/hierarchy2"/>
    <dgm:cxn modelId="{638D17C7-0F86-4C53-9AE9-D8A2597CADB3}" type="presOf" srcId="{8AC64BFF-7070-4B8E-A87E-6FE1E18C00A6}" destId="{6FA1F64F-BE78-4070-BF2E-BC22EFDDF062}" srcOrd="0" destOrd="0" presId="urn:microsoft.com/office/officeart/2005/8/layout/hierarchy2"/>
    <dgm:cxn modelId="{C5A681DA-88F6-4111-9599-D70B873FC009}" type="presOf" srcId="{A5474DDE-D412-46CB-8549-62B70709EECB}" destId="{7EC0C1C9-5654-4A44-8ABE-E0846FC0D934}" srcOrd="1" destOrd="0" presId="urn:microsoft.com/office/officeart/2005/8/layout/hierarchy2"/>
    <dgm:cxn modelId="{B02FE4E8-5ED7-4BB0-9D0C-E9E1C7D2F388}" type="presOf" srcId="{EE62E525-B8A4-43F7-924D-E0D87639EBF1}" destId="{8B01A9D5-6C07-41E6-89B9-0D922E0A7782}" srcOrd="0" destOrd="0" presId="urn:microsoft.com/office/officeart/2005/8/layout/hierarchy2"/>
    <dgm:cxn modelId="{DA81F8ED-9513-4DA7-8596-6F0F3B34AFD0}" type="presOf" srcId="{64F4D84D-2449-4943-9916-9A6E8A160CBA}" destId="{989BA26A-EEA8-48B2-B54D-B39829F7F509}" srcOrd="0" destOrd="0" presId="urn:microsoft.com/office/officeart/2005/8/layout/hierarchy2"/>
    <dgm:cxn modelId="{1D751CEF-79B7-4354-BC0B-5969BA3656A7}" type="presOf" srcId="{F95EE866-9A7A-423B-9085-5FC5BD6B163B}" destId="{9993985C-4E89-46FE-BB84-572A8471BCC2}" srcOrd="1" destOrd="0" presId="urn:microsoft.com/office/officeart/2005/8/layout/hierarchy2"/>
    <dgm:cxn modelId="{22253EF1-CD77-4E6A-83A9-03A58B647FBB}" type="presOf" srcId="{0F657367-04E2-4566-9F7F-BF36BB99D2C7}" destId="{160E525E-22FB-4AA7-B822-2D6F70A1F7D3}" srcOrd="1" destOrd="0" presId="urn:microsoft.com/office/officeart/2005/8/layout/hierarchy2"/>
    <dgm:cxn modelId="{6B0D77F4-06D6-4B07-A43C-4A45326DF7B5}" type="presOf" srcId="{28E5911B-CBD5-4131-BB12-1C4DC3D8DB89}" destId="{57969400-FE36-43F2-A2D7-29FAD914A380}" srcOrd="0" destOrd="0" presId="urn:microsoft.com/office/officeart/2005/8/layout/hierarchy2"/>
    <dgm:cxn modelId="{993742F6-C339-48D3-B0AA-520A27DACF9B}" srcId="{5821BD88-7551-4C84-92C5-28BE50582063}" destId="{64F4D84D-2449-4943-9916-9A6E8A160CBA}" srcOrd="0" destOrd="0" parTransId="{A5474DDE-D412-46CB-8549-62B70709EECB}" sibTransId="{676A5DB6-756D-4D49-90FB-CA10CB59408E}"/>
    <dgm:cxn modelId="{AD9A4C3B-3D45-4399-948F-02AD0CAAF628}" type="presParOf" srcId="{0174FA92-419E-4262-A3BF-ACBCA7C67108}" destId="{23217124-2917-4556-8D07-8CF3B7BE5600}" srcOrd="0" destOrd="0" presId="urn:microsoft.com/office/officeart/2005/8/layout/hierarchy2"/>
    <dgm:cxn modelId="{6F483FD2-AA39-488F-A852-E52B7F65B4FC}" type="presParOf" srcId="{23217124-2917-4556-8D07-8CF3B7BE5600}" destId="{849A6DF4-2EBC-49B9-A391-E91379329B75}" srcOrd="0" destOrd="0" presId="urn:microsoft.com/office/officeart/2005/8/layout/hierarchy2"/>
    <dgm:cxn modelId="{8B1EDCA6-7AD3-4A45-B991-85C811C4103E}" type="presParOf" srcId="{23217124-2917-4556-8D07-8CF3B7BE5600}" destId="{20DF5D3A-49D4-426B-86A4-0207D54FFC76}" srcOrd="1" destOrd="0" presId="urn:microsoft.com/office/officeart/2005/8/layout/hierarchy2"/>
    <dgm:cxn modelId="{A24D8E7A-54C2-41D5-B5CB-D2E38DBC1682}" type="presParOf" srcId="{20DF5D3A-49D4-426B-86A4-0207D54FFC76}" destId="{667B1E36-C32D-4B6D-ACA7-6F6FC2119693}" srcOrd="0" destOrd="0" presId="urn:microsoft.com/office/officeart/2005/8/layout/hierarchy2"/>
    <dgm:cxn modelId="{5CF30AA8-3938-421B-8532-7AD6D5695ADE}" type="presParOf" srcId="{667B1E36-C32D-4B6D-ACA7-6F6FC2119693}" destId="{7EC0C1C9-5654-4A44-8ABE-E0846FC0D934}" srcOrd="0" destOrd="0" presId="urn:microsoft.com/office/officeart/2005/8/layout/hierarchy2"/>
    <dgm:cxn modelId="{2FB90D82-3F48-485F-9DD9-FE087E0D224A}" type="presParOf" srcId="{20DF5D3A-49D4-426B-86A4-0207D54FFC76}" destId="{BBA16663-902D-4A69-ACA0-65C11F995DE5}" srcOrd="1" destOrd="0" presId="urn:microsoft.com/office/officeart/2005/8/layout/hierarchy2"/>
    <dgm:cxn modelId="{A64061FC-4546-4163-A4F9-D01E7E7CE18F}" type="presParOf" srcId="{BBA16663-902D-4A69-ACA0-65C11F995DE5}" destId="{989BA26A-EEA8-48B2-B54D-B39829F7F509}" srcOrd="0" destOrd="0" presId="urn:microsoft.com/office/officeart/2005/8/layout/hierarchy2"/>
    <dgm:cxn modelId="{F18A51BE-6064-4267-A66A-358A53647608}" type="presParOf" srcId="{BBA16663-902D-4A69-ACA0-65C11F995DE5}" destId="{2F237ED9-CDD9-4DEB-A517-39AA2BB3C6EB}" srcOrd="1" destOrd="0" presId="urn:microsoft.com/office/officeart/2005/8/layout/hierarchy2"/>
    <dgm:cxn modelId="{0C31D0CB-5FB7-4565-9D67-F092649FF64D}" type="presParOf" srcId="{2F237ED9-CDD9-4DEB-A517-39AA2BB3C6EB}" destId="{6FA1F64F-BE78-4070-BF2E-BC22EFDDF062}" srcOrd="0" destOrd="0" presId="urn:microsoft.com/office/officeart/2005/8/layout/hierarchy2"/>
    <dgm:cxn modelId="{74230F28-E8DD-4171-A7AE-2BF1A617EBAA}" type="presParOf" srcId="{6FA1F64F-BE78-4070-BF2E-BC22EFDDF062}" destId="{D83EB62D-C25B-47DE-94B2-AE50AB51CBA4}" srcOrd="0" destOrd="0" presId="urn:microsoft.com/office/officeart/2005/8/layout/hierarchy2"/>
    <dgm:cxn modelId="{4EAFC687-2762-4552-B35E-35FEAA1E277E}" type="presParOf" srcId="{2F237ED9-CDD9-4DEB-A517-39AA2BB3C6EB}" destId="{2CF0D87E-47D2-4F86-A91E-17179133F861}" srcOrd="1" destOrd="0" presId="urn:microsoft.com/office/officeart/2005/8/layout/hierarchy2"/>
    <dgm:cxn modelId="{247F791A-D461-49DE-9923-AD468DD12341}" type="presParOf" srcId="{2CF0D87E-47D2-4F86-A91E-17179133F861}" destId="{57969400-FE36-43F2-A2D7-29FAD914A380}" srcOrd="0" destOrd="0" presId="urn:microsoft.com/office/officeart/2005/8/layout/hierarchy2"/>
    <dgm:cxn modelId="{140C311E-2CF7-47CC-9CA3-D8883E386126}" type="presParOf" srcId="{2CF0D87E-47D2-4F86-A91E-17179133F861}" destId="{B643F8A2-FE4B-48CF-83E1-93DCBCFEB4D1}" srcOrd="1" destOrd="0" presId="urn:microsoft.com/office/officeart/2005/8/layout/hierarchy2"/>
    <dgm:cxn modelId="{2B6A3E11-2D49-4285-87F3-C3CCB91C2C73}" type="presParOf" srcId="{B643F8A2-FE4B-48CF-83E1-93DCBCFEB4D1}" destId="{7CF28AE7-DC65-4102-8FB3-6D71B1556C1D}" srcOrd="0" destOrd="0" presId="urn:microsoft.com/office/officeart/2005/8/layout/hierarchy2"/>
    <dgm:cxn modelId="{E8633A96-9D72-4688-B132-A2E1F1DA1A74}" type="presParOf" srcId="{7CF28AE7-DC65-4102-8FB3-6D71B1556C1D}" destId="{CD0256C8-FCB7-4410-9BA4-9C61F0F6FE88}" srcOrd="0" destOrd="0" presId="urn:microsoft.com/office/officeart/2005/8/layout/hierarchy2"/>
    <dgm:cxn modelId="{543D027B-F9A7-4DC4-8132-2278B0CFC6D9}" type="presParOf" srcId="{B643F8A2-FE4B-48CF-83E1-93DCBCFEB4D1}" destId="{43B54F94-82B2-4ED9-89C4-D5C20E6E5DB6}" srcOrd="1" destOrd="0" presId="urn:microsoft.com/office/officeart/2005/8/layout/hierarchy2"/>
    <dgm:cxn modelId="{8938D1EE-9546-4874-8EA6-ED11DE95BDA5}" type="presParOf" srcId="{43B54F94-82B2-4ED9-89C4-D5C20E6E5DB6}" destId="{8B01A9D5-6C07-41E6-89B9-0D922E0A7782}" srcOrd="0" destOrd="0" presId="urn:microsoft.com/office/officeart/2005/8/layout/hierarchy2"/>
    <dgm:cxn modelId="{987AD93B-4F07-4E89-9328-18C178606266}" type="presParOf" srcId="{43B54F94-82B2-4ED9-89C4-D5C20E6E5DB6}" destId="{D0E4E659-6785-4063-BA9B-F73C0378F63F}" srcOrd="1" destOrd="0" presId="urn:microsoft.com/office/officeart/2005/8/layout/hierarchy2"/>
    <dgm:cxn modelId="{FCD60087-AAF0-42FE-8BFF-762D2F7AD975}" type="presParOf" srcId="{B643F8A2-FE4B-48CF-83E1-93DCBCFEB4D1}" destId="{14125378-E000-4F7A-94C3-3C4315DF88F0}" srcOrd="2" destOrd="0" presId="urn:microsoft.com/office/officeart/2005/8/layout/hierarchy2"/>
    <dgm:cxn modelId="{2A05ED95-A0C4-4118-90FE-A4D7E2367735}" type="presParOf" srcId="{14125378-E000-4F7A-94C3-3C4315DF88F0}" destId="{7BC61D3E-8068-471F-A474-48291120DE50}" srcOrd="0" destOrd="0" presId="urn:microsoft.com/office/officeart/2005/8/layout/hierarchy2"/>
    <dgm:cxn modelId="{BB6B70A2-992B-4780-B7DC-66D570BBC837}" type="presParOf" srcId="{B643F8A2-FE4B-48CF-83E1-93DCBCFEB4D1}" destId="{6614AEFB-C686-4E41-83B2-EAB5071EDDEE}" srcOrd="3" destOrd="0" presId="urn:microsoft.com/office/officeart/2005/8/layout/hierarchy2"/>
    <dgm:cxn modelId="{E91E7178-B958-43EF-8A19-72601C0A6BFE}" type="presParOf" srcId="{6614AEFB-C686-4E41-83B2-EAB5071EDDEE}" destId="{1A21A629-768A-42AD-871B-293426580216}" srcOrd="0" destOrd="0" presId="urn:microsoft.com/office/officeart/2005/8/layout/hierarchy2"/>
    <dgm:cxn modelId="{FE65B5B9-16B7-4499-878B-DCAB32B3DF39}" type="presParOf" srcId="{6614AEFB-C686-4E41-83B2-EAB5071EDDEE}" destId="{674D238B-CD36-4EC0-ACF1-F6E6B9E33974}" srcOrd="1" destOrd="0" presId="urn:microsoft.com/office/officeart/2005/8/layout/hierarchy2"/>
    <dgm:cxn modelId="{B8438E94-0C39-4400-B461-2BADF1B06C04}" type="presParOf" srcId="{B643F8A2-FE4B-48CF-83E1-93DCBCFEB4D1}" destId="{AC0C07B8-E9FD-456C-9B23-100B7A0DD816}" srcOrd="4" destOrd="0" presId="urn:microsoft.com/office/officeart/2005/8/layout/hierarchy2"/>
    <dgm:cxn modelId="{7BEFE7D4-41A9-46AF-8261-851830FB0B76}" type="presParOf" srcId="{AC0C07B8-E9FD-456C-9B23-100B7A0DD816}" destId="{44C24013-73CA-4F0B-92B3-F80D02C4EDC2}" srcOrd="0" destOrd="0" presId="urn:microsoft.com/office/officeart/2005/8/layout/hierarchy2"/>
    <dgm:cxn modelId="{C6F653CE-F03E-4AB8-85C4-7ED6F53B3EF6}" type="presParOf" srcId="{B643F8A2-FE4B-48CF-83E1-93DCBCFEB4D1}" destId="{B178C906-BFE9-420F-BF6C-F7AB1B52E99B}" srcOrd="5" destOrd="0" presId="urn:microsoft.com/office/officeart/2005/8/layout/hierarchy2"/>
    <dgm:cxn modelId="{81973EB1-857B-4831-8470-C781EAEA8816}" type="presParOf" srcId="{B178C906-BFE9-420F-BF6C-F7AB1B52E99B}" destId="{233E5286-F9BF-4B39-8C47-C580CF3494D7}" srcOrd="0" destOrd="0" presId="urn:microsoft.com/office/officeart/2005/8/layout/hierarchy2"/>
    <dgm:cxn modelId="{3DBF2B6A-173C-4A5B-BEC1-0E89BCE687E0}" type="presParOf" srcId="{B178C906-BFE9-420F-BF6C-F7AB1B52E99B}" destId="{9458C810-B365-4BFB-BD0A-D553594BF7D3}" srcOrd="1" destOrd="0" presId="urn:microsoft.com/office/officeart/2005/8/layout/hierarchy2"/>
    <dgm:cxn modelId="{65802BF0-D83C-4A56-A88C-DDABB97AB827}" type="presParOf" srcId="{B643F8A2-FE4B-48CF-83E1-93DCBCFEB4D1}" destId="{5A66F5BD-CEC6-435F-9A7C-D351241134A5}" srcOrd="6" destOrd="0" presId="urn:microsoft.com/office/officeart/2005/8/layout/hierarchy2"/>
    <dgm:cxn modelId="{38BFCD63-99B9-43E2-BECF-D2C43E03064F}" type="presParOf" srcId="{5A66F5BD-CEC6-435F-9A7C-D351241134A5}" destId="{9993985C-4E89-46FE-BB84-572A8471BCC2}" srcOrd="0" destOrd="0" presId="urn:microsoft.com/office/officeart/2005/8/layout/hierarchy2"/>
    <dgm:cxn modelId="{4F1B6E6B-0DCC-4DF0-9DC3-174AEC413F26}" type="presParOf" srcId="{B643F8A2-FE4B-48CF-83E1-93DCBCFEB4D1}" destId="{BE7A3652-6F7A-4B66-AB79-45081AB412A5}" srcOrd="7" destOrd="0" presId="urn:microsoft.com/office/officeart/2005/8/layout/hierarchy2"/>
    <dgm:cxn modelId="{6DB69674-AD48-4217-9EB1-26349054C249}" type="presParOf" srcId="{BE7A3652-6F7A-4B66-AB79-45081AB412A5}" destId="{923A2EED-2A22-4BAC-BFCF-CE49271ADE47}" srcOrd="0" destOrd="0" presId="urn:microsoft.com/office/officeart/2005/8/layout/hierarchy2"/>
    <dgm:cxn modelId="{8DEB6C6C-39A7-452C-A03E-5834542C527C}" type="presParOf" srcId="{BE7A3652-6F7A-4B66-AB79-45081AB412A5}" destId="{BA4FD6FD-7097-4E3A-A4E4-DA5128F86EC9}" srcOrd="1" destOrd="0" presId="urn:microsoft.com/office/officeart/2005/8/layout/hierarchy2"/>
    <dgm:cxn modelId="{850A5D95-1AF5-43FD-B3BF-84FBE33A64BC}" type="presParOf" srcId="{B643F8A2-FE4B-48CF-83E1-93DCBCFEB4D1}" destId="{3F07BD53-9DA5-48DD-9C10-E03157F1757E}" srcOrd="8" destOrd="0" presId="urn:microsoft.com/office/officeart/2005/8/layout/hierarchy2"/>
    <dgm:cxn modelId="{4B3FDD6D-C4E3-448F-A8C8-5F0CADEDCBC9}" type="presParOf" srcId="{3F07BD53-9DA5-48DD-9C10-E03157F1757E}" destId="{D3281206-7F37-44AE-A867-BA017C2F5196}" srcOrd="0" destOrd="0" presId="urn:microsoft.com/office/officeart/2005/8/layout/hierarchy2"/>
    <dgm:cxn modelId="{BCB24FE2-2CCD-4A87-83FD-8D580E3304D2}" type="presParOf" srcId="{B643F8A2-FE4B-48CF-83E1-93DCBCFEB4D1}" destId="{315462C8-98C4-4C5D-B93E-6C9F026F3659}" srcOrd="9" destOrd="0" presId="urn:microsoft.com/office/officeart/2005/8/layout/hierarchy2"/>
    <dgm:cxn modelId="{EDF45979-6871-4EE0-A360-E0FD98985D11}" type="presParOf" srcId="{315462C8-98C4-4C5D-B93E-6C9F026F3659}" destId="{405721E3-81DC-4B77-987D-DB4AD024EA7F}" srcOrd="0" destOrd="0" presId="urn:microsoft.com/office/officeart/2005/8/layout/hierarchy2"/>
    <dgm:cxn modelId="{5FA7151D-36D4-4844-B37D-B0217BC6A060}" type="presParOf" srcId="{315462C8-98C4-4C5D-B93E-6C9F026F3659}" destId="{A63DED5F-B120-483B-88F2-2519EB9475B9}" srcOrd="1" destOrd="0" presId="urn:microsoft.com/office/officeart/2005/8/layout/hierarchy2"/>
    <dgm:cxn modelId="{3388E8C6-6D24-42E3-BB86-549E406A5F49}" type="presParOf" srcId="{B643F8A2-FE4B-48CF-83E1-93DCBCFEB4D1}" destId="{A39F9D17-ADD1-4C32-B83B-5EFB496C75DE}" srcOrd="10" destOrd="0" presId="urn:microsoft.com/office/officeart/2005/8/layout/hierarchy2"/>
    <dgm:cxn modelId="{D306AC96-F5F5-4417-9304-7004BAE15798}" type="presParOf" srcId="{A39F9D17-ADD1-4C32-B83B-5EFB496C75DE}" destId="{C6E21A26-FFE5-4BB2-B87E-70C5ADB30C84}" srcOrd="0" destOrd="0" presId="urn:microsoft.com/office/officeart/2005/8/layout/hierarchy2"/>
    <dgm:cxn modelId="{C9CDBE70-5C69-439A-85AF-11C9FAB6B5C1}" type="presParOf" srcId="{B643F8A2-FE4B-48CF-83E1-93DCBCFEB4D1}" destId="{283EC7F1-1607-402F-B2A2-BAAAC190AA26}" srcOrd="11" destOrd="0" presId="urn:microsoft.com/office/officeart/2005/8/layout/hierarchy2"/>
    <dgm:cxn modelId="{BFE78B8C-F4DC-4C12-8F00-BE2564FD9E3A}" type="presParOf" srcId="{283EC7F1-1607-402F-B2A2-BAAAC190AA26}" destId="{F765CF21-94CE-401A-8F9E-F8B1420A3549}" srcOrd="0" destOrd="0" presId="urn:microsoft.com/office/officeart/2005/8/layout/hierarchy2"/>
    <dgm:cxn modelId="{EA9DDECC-FA63-4FBA-A48F-558F8AD7B10E}" type="presParOf" srcId="{283EC7F1-1607-402F-B2A2-BAAAC190AA26}" destId="{C8D3B0A1-DE4F-443E-8741-B854D557D398}" srcOrd="1" destOrd="0" presId="urn:microsoft.com/office/officeart/2005/8/layout/hierarchy2"/>
    <dgm:cxn modelId="{0A6D97DB-4469-403F-AC9F-8CC64D1D0DE5}" type="presParOf" srcId="{2F237ED9-CDD9-4DEB-A517-39AA2BB3C6EB}" destId="{246BD3C3-CCB6-4549-9006-FAA825524AD1}" srcOrd="2" destOrd="0" presId="urn:microsoft.com/office/officeart/2005/8/layout/hierarchy2"/>
    <dgm:cxn modelId="{A703E1E1-1D26-4119-B209-B1DE0E009832}" type="presParOf" srcId="{246BD3C3-CCB6-4549-9006-FAA825524AD1}" destId="{160E525E-22FB-4AA7-B822-2D6F70A1F7D3}" srcOrd="0" destOrd="0" presId="urn:microsoft.com/office/officeart/2005/8/layout/hierarchy2"/>
    <dgm:cxn modelId="{3A7AC5C5-A9B4-43D1-BE5F-3069DB35E63C}" type="presParOf" srcId="{2F237ED9-CDD9-4DEB-A517-39AA2BB3C6EB}" destId="{53D7F63F-8634-41F4-9C51-D85C1B21D785}" srcOrd="3" destOrd="0" presId="urn:microsoft.com/office/officeart/2005/8/layout/hierarchy2"/>
    <dgm:cxn modelId="{4BAB5BF7-5B17-487E-A752-6256F91FAFF8}" type="presParOf" srcId="{53D7F63F-8634-41F4-9C51-D85C1B21D785}" destId="{AC9C44D9-2208-491F-A98E-F8760833399E}" srcOrd="0" destOrd="0" presId="urn:microsoft.com/office/officeart/2005/8/layout/hierarchy2"/>
    <dgm:cxn modelId="{F7F84729-E2DE-4C4E-9E02-A2E2318DB833}" type="presParOf" srcId="{53D7F63F-8634-41F4-9C51-D85C1B21D785}" destId="{C8292376-8852-4640-9F0F-2D3E1A850413}" srcOrd="1" destOrd="0" presId="urn:microsoft.com/office/officeart/2005/8/layout/hierarchy2"/>
    <dgm:cxn modelId="{68FE7EA9-5F7B-47DD-8CCC-AF89BA6DCBF3}" type="presParOf" srcId="{2F237ED9-CDD9-4DEB-A517-39AA2BB3C6EB}" destId="{05E1B68D-720B-4892-96D1-7E32FF288D2B}" srcOrd="4" destOrd="0" presId="urn:microsoft.com/office/officeart/2005/8/layout/hierarchy2"/>
    <dgm:cxn modelId="{C710AE65-4990-4EDF-ADA1-BD58996200B7}" type="presParOf" srcId="{05E1B68D-720B-4892-96D1-7E32FF288D2B}" destId="{DB562045-E665-4082-AFE1-36E5D27DCE1D}" srcOrd="0" destOrd="0" presId="urn:microsoft.com/office/officeart/2005/8/layout/hierarchy2"/>
    <dgm:cxn modelId="{26B9CF37-887A-4265-915E-82A5A5C1E31F}" type="presParOf" srcId="{2F237ED9-CDD9-4DEB-A517-39AA2BB3C6EB}" destId="{7207CCDE-C666-494B-A3DD-97251ADAA4B6}" srcOrd="5" destOrd="0" presId="urn:microsoft.com/office/officeart/2005/8/layout/hierarchy2"/>
    <dgm:cxn modelId="{F9126EEE-625A-461A-BD5E-3896C76C8111}" type="presParOf" srcId="{7207CCDE-C666-494B-A3DD-97251ADAA4B6}" destId="{775C180B-B428-4B98-AE31-047C9ABAAE39}" srcOrd="0" destOrd="0" presId="urn:microsoft.com/office/officeart/2005/8/layout/hierarchy2"/>
    <dgm:cxn modelId="{E8E7C09D-5357-47B1-889E-1EF0A9CE0065}" type="presParOf" srcId="{7207CCDE-C666-494B-A3DD-97251ADAA4B6}" destId="{5F3B198D-BA21-42A1-8AA8-FA15EECB8BE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D02827-595E-4E64-B355-008C8A6A641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5821BD88-7551-4C84-92C5-28BE50582063}">
      <dgm:prSet phldrT="[Text]"/>
      <dgm:spPr/>
      <dgm:t>
        <a:bodyPr/>
        <a:lstStyle/>
        <a:p>
          <a:r>
            <a:rPr lang="en-US" dirty="0"/>
            <a:t>Data Review by Technologist</a:t>
          </a:r>
        </a:p>
      </dgm:t>
    </dgm:pt>
    <dgm:pt modelId="{D997C3E7-1B87-47B3-A4AC-0513747BDDD3}" type="parTrans" cxnId="{096B6E20-91C0-49FC-B915-BEFFF48FEB13}">
      <dgm:prSet/>
      <dgm:spPr/>
      <dgm:t>
        <a:bodyPr/>
        <a:lstStyle/>
        <a:p>
          <a:endParaRPr lang="en-US"/>
        </a:p>
      </dgm:t>
    </dgm:pt>
    <dgm:pt modelId="{56620062-287A-4540-A8BC-F021F694A5CE}" type="sibTrans" cxnId="{096B6E20-91C0-49FC-B915-BEFFF48FEB13}">
      <dgm:prSet/>
      <dgm:spPr/>
      <dgm:t>
        <a:bodyPr/>
        <a:lstStyle/>
        <a:p>
          <a:endParaRPr lang="en-US"/>
        </a:p>
      </dgm:t>
    </dgm:pt>
    <dgm:pt modelId="{64F4D84D-2449-4943-9916-9A6E8A160CBA}">
      <dgm:prSet phldrT="[Text]"/>
      <dgm:spPr/>
      <dgm:t>
        <a:bodyPr/>
        <a:lstStyle/>
        <a:p>
          <a:r>
            <a:rPr lang="en-US" dirty="0"/>
            <a:t>Upload into LIMS</a:t>
          </a:r>
        </a:p>
      </dgm:t>
    </dgm:pt>
    <dgm:pt modelId="{A5474DDE-D412-46CB-8549-62B70709EECB}" type="parTrans" cxnId="{993742F6-C339-48D3-B0AA-520A27DACF9B}">
      <dgm:prSet/>
      <dgm:spPr/>
      <dgm:t>
        <a:bodyPr/>
        <a:lstStyle/>
        <a:p>
          <a:endParaRPr lang="en-US"/>
        </a:p>
      </dgm:t>
    </dgm:pt>
    <dgm:pt modelId="{676A5DB6-756D-4D49-90FB-CA10CB59408E}" type="sibTrans" cxnId="{993742F6-C339-48D3-B0AA-520A27DACF9B}">
      <dgm:prSet/>
      <dgm:spPr/>
      <dgm:t>
        <a:bodyPr/>
        <a:lstStyle/>
        <a:p>
          <a:endParaRPr lang="en-US"/>
        </a:p>
      </dgm:t>
    </dgm:pt>
    <dgm:pt modelId="{28E5911B-CBD5-4131-BB12-1C4DC3D8DB89}">
      <dgm:prSet/>
      <dgm:spPr/>
      <dgm:t>
        <a:bodyPr/>
        <a:lstStyle/>
        <a:p>
          <a:r>
            <a:rPr lang="en-US" dirty="0"/>
            <a:t>Data Results</a:t>
          </a:r>
        </a:p>
      </dgm:t>
    </dgm:pt>
    <dgm:pt modelId="{8AC64BFF-7070-4B8E-A87E-6FE1E18C00A6}" type="parTrans" cxnId="{1C37FC8D-DEF4-4BCC-A4B5-58C080F1ADE7}">
      <dgm:prSet/>
      <dgm:spPr/>
      <dgm:t>
        <a:bodyPr/>
        <a:lstStyle/>
        <a:p>
          <a:endParaRPr lang="en-US"/>
        </a:p>
      </dgm:t>
    </dgm:pt>
    <dgm:pt modelId="{F677122F-73F6-4F1F-AC41-7A826500047E}" type="sibTrans" cxnId="{1C37FC8D-DEF4-4BCC-A4B5-58C080F1ADE7}">
      <dgm:prSet/>
      <dgm:spPr/>
      <dgm:t>
        <a:bodyPr/>
        <a:lstStyle/>
        <a:p>
          <a:endParaRPr lang="en-US"/>
        </a:p>
      </dgm:t>
    </dgm:pt>
    <dgm:pt modelId="{C91B42D1-0F14-49B2-A8D2-4AEB01D8FF55}">
      <dgm:prSet/>
      <dgm:spPr/>
      <dgm:t>
        <a:bodyPr/>
        <a:lstStyle/>
        <a:p>
          <a:r>
            <a:rPr lang="en-US" dirty="0" err="1"/>
            <a:t>Leukorhea</a:t>
          </a:r>
          <a:endParaRPr lang="en-US" dirty="0"/>
        </a:p>
      </dgm:t>
    </dgm:pt>
    <dgm:pt modelId="{FA2167E0-6829-43FC-9AD1-E5F6DFFCD205}" type="parTrans" cxnId="{05664F04-2E7A-4F41-BFA8-613A0281486B}">
      <dgm:prSet/>
      <dgm:spPr/>
      <dgm:t>
        <a:bodyPr/>
        <a:lstStyle/>
        <a:p>
          <a:endParaRPr lang="en-US"/>
        </a:p>
      </dgm:t>
    </dgm:pt>
    <dgm:pt modelId="{C033C4D8-D02A-455D-BE28-31522789ED25}" type="sibTrans" cxnId="{05664F04-2E7A-4F41-BFA8-613A0281486B}">
      <dgm:prSet/>
      <dgm:spPr/>
      <dgm:t>
        <a:bodyPr/>
        <a:lstStyle/>
        <a:p>
          <a:endParaRPr lang="en-US"/>
        </a:p>
      </dgm:t>
    </dgm:pt>
    <dgm:pt modelId="{FF8DE17C-9364-4E1E-ABAC-845BB82C8277}">
      <dgm:prSet/>
      <dgm:spPr/>
      <dgm:t>
        <a:bodyPr/>
        <a:lstStyle/>
        <a:p>
          <a:r>
            <a:rPr lang="en-US" dirty="0"/>
            <a:t>Bacterial Vaginosis</a:t>
          </a:r>
        </a:p>
      </dgm:t>
    </dgm:pt>
    <dgm:pt modelId="{45D1B77A-9E95-4BD2-BD07-CB8F790149AA}" type="parTrans" cxnId="{EF1BB63E-C40D-4052-84F3-DFD83D3B554F}">
      <dgm:prSet/>
      <dgm:spPr/>
      <dgm:t>
        <a:bodyPr/>
        <a:lstStyle/>
        <a:p>
          <a:endParaRPr lang="en-US"/>
        </a:p>
      </dgm:t>
    </dgm:pt>
    <dgm:pt modelId="{F24C410F-4BB1-45F3-8014-CF98AD0F04EC}" type="sibTrans" cxnId="{EF1BB63E-C40D-4052-84F3-DFD83D3B554F}">
      <dgm:prSet/>
      <dgm:spPr/>
      <dgm:t>
        <a:bodyPr/>
        <a:lstStyle/>
        <a:p>
          <a:endParaRPr lang="en-US"/>
        </a:p>
      </dgm:t>
    </dgm:pt>
    <dgm:pt modelId="{DF13DA5E-71BB-4E65-9D4A-89B588632799}">
      <dgm:prSet/>
      <dgm:spPr/>
      <dgm:t>
        <a:bodyPr/>
        <a:lstStyle/>
        <a:p>
          <a:r>
            <a:rPr lang="en-US" dirty="0" err="1"/>
            <a:t>Urogen</a:t>
          </a:r>
          <a:endParaRPr lang="en-US" dirty="0"/>
        </a:p>
      </dgm:t>
    </dgm:pt>
    <dgm:pt modelId="{F95EE866-9A7A-423B-9085-5FC5BD6B163B}" type="parTrans" cxnId="{DB721E1C-2663-4028-BAA3-B6B2C1F5D90C}">
      <dgm:prSet/>
      <dgm:spPr/>
      <dgm:t>
        <a:bodyPr/>
        <a:lstStyle/>
        <a:p>
          <a:endParaRPr lang="en-US"/>
        </a:p>
      </dgm:t>
    </dgm:pt>
    <dgm:pt modelId="{2B47DE5F-FD98-4D66-B338-A641AE5E7EB0}" type="sibTrans" cxnId="{DB721E1C-2663-4028-BAA3-B6B2C1F5D90C}">
      <dgm:prSet/>
      <dgm:spPr/>
      <dgm:t>
        <a:bodyPr/>
        <a:lstStyle/>
        <a:p>
          <a:endParaRPr lang="en-US"/>
        </a:p>
      </dgm:t>
    </dgm:pt>
    <dgm:pt modelId="{C0FA76D4-4EEB-4005-8C99-741ABA9F4A77}">
      <dgm:prSet/>
      <dgm:spPr/>
      <dgm:t>
        <a:bodyPr/>
        <a:lstStyle/>
        <a:p>
          <a:r>
            <a:rPr lang="en-US" dirty="0"/>
            <a:t>HSV</a:t>
          </a:r>
        </a:p>
      </dgm:t>
    </dgm:pt>
    <dgm:pt modelId="{0F657367-04E2-4566-9F7F-BF36BB99D2C7}" type="parTrans" cxnId="{B7BB6948-C43C-421D-B6AA-A25F04EF0317}">
      <dgm:prSet/>
      <dgm:spPr/>
      <dgm:t>
        <a:bodyPr/>
        <a:lstStyle/>
        <a:p>
          <a:endParaRPr lang="en-US"/>
        </a:p>
      </dgm:t>
    </dgm:pt>
    <dgm:pt modelId="{0945482E-978D-4AFA-92B5-3037AEA90DE6}" type="sibTrans" cxnId="{B7BB6948-C43C-421D-B6AA-A25F04EF0317}">
      <dgm:prSet/>
      <dgm:spPr/>
      <dgm:t>
        <a:bodyPr/>
        <a:lstStyle/>
        <a:p>
          <a:endParaRPr lang="en-US"/>
        </a:p>
      </dgm:t>
    </dgm:pt>
    <dgm:pt modelId="{A64E9D99-F953-48E3-B807-C1B6A94A75FF}">
      <dgm:prSet/>
      <dgm:spPr/>
      <dgm:t>
        <a:bodyPr/>
        <a:lstStyle/>
        <a:p>
          <a:r>
            <a:rPr lang="en-US" dirty="0"/>
            <a:t>HPV</a:t>
          </a:r>
        </a:p>
      </dgm:t>
    </dgm:pt>
    <dgm:pt modelId="{03D81B07-225F-402C-A331-DD151CE9CE3A}" type="parTrans" cxnId="{5D2D6765-E427-4496-A19E-B8EBC25B92F5}">
      <dgm:prSet/>
      <dgm:spPr/>
      <dgm:t>
        <a:bodyPr/>
        <a:lstStyle/>
        <a:p>
          <a:endParaRPr lang="en-US"/>
        </a:p>
      </dgm:t>
    </dgm:pt>
    <dgm:pt modelId="{CF3AA176-3CE9-489F-9666-0B5FEBFED507}" type="sibTrans" cxnId="{5D2D6765-E427-4496-A19E-B8EBC25B92F5}">
      <dgm:prSet/>
      <dgm:spPr/>
      <dgm:t>
        <a:bodyPr/>
        <a:lstStyle/>
        <a:p>
          <a:endParaRPr lang="en-US"/>
        </a:p>
      </dgm:t>
    </dgm:pt>
    <dgm:pt modelId="{685F06D9-AE40-4CB2-8B5C-115516D1CE82}">
      <dgm:prSet/>
      <dgm:spPr/>
      <dgm:t>
        <a:bodyPr/>
        <a:lstStyle/>
        <a:p>
          <a:r>
            <a:rPr lang="en-US" dirty="0"/>
            <a:t>Candida</a:t>
          </a:r>
        </a:p>
      </dgm:t>
    </dgm:pt>
    <dgm:pt modelId="{C1642963-9C1B-4D13-95FE-67F6260EF55A}" type="parTrans" cxnId="{2EDE4353-076D-4D76-BACB-9D68CF06951D}">
      <dgm:prSet/>
      <dgm:spPr/>
      <dgm:t>
        <a:bodyPr/>
        <a:lstStyle/>
        <a:p>
          <a:endParaRPr lang="en-US"/>
        </a:p>
      </dgm:t>
    </dgm:pt>
    <dgm:pt modelId="{6A0C37C0-00BD-49CB-BD4B-65D351E30F96}" type="sibTrans" cxnId="{2EDE4353-076D-4D76-BACB-9D68CF06951D}">
      <dgm:prSet/>
      <dgm:spPr/>
      <dgm:t>
        <a:bodyPr/>
        <a:lstStyle/>
        <a:p>
          <a:endParaRPr lang="en-US"/>
        </a:p>
      </dgm:t>
    </dgm:pt>
    <dgm:pt modelId="{C4A11A8E-CAA7-4D93-AF62-800323BE0DB5}">
      <dgm:prSet/>
      <dgm:spPr/>
      <dgm:t>
        <a:bodyPr/>
        <a:lstStyle/>
        <a:p>
          <a:r>
            <a:rPr lang="en-US" dirty="0"/>
            <a:t>Gastrointestinal Pathogen Panel</a:t>
          </a:r>
        </a:p>
      </dgm:t>
    </dgm:pt>
    <dgm:pt modelId="{66C431FB-7E59-41E1-85C4-C851025ED359}" type="parTrans" cxnId="{1B64FC95-A93A-47D5-AA91-F99EB6938E30}">
      <dgm:prSet/>
      <dgm:spPr/>
      <dgm:t>
        <a:bodyPr/>
        <a:lstStyle/>
        <a:p>
          <a:endParaRPr lang="en-US"/>
        </a:p>
      </dgm:t>
    </dgm:pt>
    <dgm:pt modelId="{41CEBAAF-7061-4378-84E0-6DBCA74067F5}" type="sibTrans" cxnId="{1B64FC95-A93A-47D5-AA91-F99EB6938E30}">
      <dgm:prSet/>
      <dgm:spPr/>
      <dgm:t>
        <a:bodyPr/>
        <a:lstStyle/>
        <a:p>
          <a:endParaRPr lang="en-US"/>
        </a:p>
      </dgm:t>
    </dgm:pt>
    <dgm:pt modelId="{4DA52D2F-9029-4DAB-BB59-A1BBB509B545}">
      <dgm:prSet/>
      <dgm:spPr/>
      <dgm:t>
        <a:bodyPr/>
        <a:lstStyle/>
        <a:p>
          <a:r>
            <a:rPr lang="en-US" dirty="0"/>
            <a:t>REPORT RELEASED</a:t>
          </a:r>
        </a:p>
      </dgm:t>
    </dgm:pt>
    <dgm:pt modelId="{A23A5822-B3AF-4BF8-97C9-C1939045D7CA}" type="parTrans" cxnId="{E47F046D-69EF-4DC9-A912-AABB9A7F9B1D}">
      <dgm:prSet/>
      <dgm:spPr/>
      <dgm:t>
        <a:bodyPr/>
        <a:lstStyle/>
        <a:p>
          <a:endParaRPr lang="en-US"/>
        </a:p>
      </dgm:t>
    </dgm:pt>
    <dgm:pt modelId="{FAB202E8-1D7B-42EB-97D5-45573874F006}" type="sibTrans" cxnId="{E47F046D-69EF-4DC9-A912-AABB9A7F9B1D}">
      <dgm:prSet/>
      <dgm:spPr/>
    </dgm:pt>
    <dgm:pt modelId="{0174FA92-419E-4262-A3BF-ACBCA7C67108}" type="pres">
      <dgm:prSet presAssocID="{3CD02827-595E-4E64-B355-008C8A6A641B}" presName="diagram" presStyleCnt="0">
        <dgm:presLayoutVars>
          <dgm:chPref val="1"/>
          <dgm:dir val="rev"/>
          <dgm:animOne val="branch"/>
          <dgm:animLvl val="lvl"/>
          <dgm:resizeHandles val="exact"/>
        </dgm:presLayoutVars>
      </dgm:prSet>
      <dgm:spPr/>
    </dgm:pt>
    <dgm:pt modelId="{23217124-2917-4556-8D07-8CF3B7BE5600}" type="pres">
      <dgm:prSet presAssocID="{5821BD88-7551-4C84-92C5-28BE50582063}" presName="root1" presStyleCnt="0"/>
      <dgm:spPr/>
    </dgm:pt>
    <dgm:pt modelId="{849A6DF4-2EBC-49B9-A391-E91379329B75}" type="pres">
      <dgm:prSet presAssocID="{5821BD88-7551-4C84-92C5-28BE50582063}" presName="LevelOneTextNode" presStyleLbl="node0" presStyleIdx="0" presStyleCnt="1" custLinFactY="-27994" custLinFactNeighborX="-305" custLinFactNeighborY="-100000">
        <dgm:presLayoutVars>
          <dgm:chPref val="3"/>
        </dgm:presLayoutVars>
      </dgm:prSet>
      <dgm:spPr/>
    </dgm:pt>
    <dgm:pt modelId="{20DF5D3A-49D4-426B-86A4-0207D54FFC76}" type="pres">
      <dgm:prSet presAssocID="{5821BD88-7551-4C84-92C5-28BE50582063}" presName="level2hierChild" presStyleCnt="0"/>
      <dgm:spPr/>
    </dgm:pt>
    <dgm:pt modelId="{667B1E36-C32D-4B6D-ACA7-6F6FC2119693}" type="pres">
      <dgm:prSet presAssocID="{A5474DDE-D412-46CB-8549-62B70709EECB}" presName="conn2-1" presStyleLbl="parChTrans1D2" presStyleIdx="0" presStyleCnt="2"/>
      <dgm:spPr/>
    </dgm:pt>
    <dgm:pt modelId="{7EC0C1C9-5654-4A44-8ABE-E0846FC0D934}" type="pres">
      <dgm:prSet presAssocID="{A5474DDE-D412-46CB-8549-62B70709EECB}" presName="connTx" presStyleLbl="parChTrans1D2" presStyleIdx="0" presStyleCnt="2"/>
      <dgm:spPr/>
    </dgm:pt>
    <dgm:pt modelId="{BBA16663-902D-4A69-ACA0-65C11F995DE5}" type="pres">
      <dgm:prSet presAssocID="{64F4D84D-2449-4943-9916-9A6E8A160CBA}" presName="root2" presStyleCnt="0"/>
      <dgm:spPr/>
    </dgm:pt>
    <dgm:pt modelId="{989BA26A-EEA8-48B2-B54D-B39829F7F509}" type="pres">
      <dgm:prSet presAssocID="{64F4D84D-2449-4943-9916-9A6E8A160CBA}" presName="LevelTwoTextNode" presStyleLbl="node2" presStyleIdx="0" presStyleCnt="2" custLinFactY="-12066" custLinFactNeighborX="-8000" custLinFactNeighborY="-100000">
        <dgm:presLayoutVars>
          <dgm:chPref val="3"/>
        </dgm:presLayoutVars>
      </dgm:prSet>
      <dgm:spPr/>
    </dgm:pt>
    <dgm:pt modelId="{2F237ED9-CDD9-4DEB-A517-39AA2BB3C6EB}" type="pres">
      <dgm:prSet presAssocID="{64F4D84D-2449-4943-9916-9A6E8A160CBA}" presName="level3hierChild" presStyleCnt="0"/>
      <dgm:spPr/>
    </dgm:pt>
    <dgm:pt modelId="{6FA1F64F-BE78-4070-BF2E-BC22EFDDF062}" type="pres">
      <dgm:prSet presAssocID="{8AC64BFF-7070-4B8E-A87E-6FE1E18C00A6}" presName="conn2-1" presStyleLbl="parChTrans1D3" presStyleIdx="0" presStyleCnt="3"/>
      <dgm:spPr/>
    </dgm:pt>
    <dgm:pt modelId="{D83EB62D-C25B-47DE-94B2-AE50AB51CBA4}" type="pres">
      <dgm:prSet presAssocID="{8AC64BFF-7070-4B8E-A87E-6FE1E18C00A6}" presName="connTx" presStyleLbl="parChTrans1D3" presStyleIdx="0" presStyleCnt="3"/>
      <dgm:spPr/>
    </dgm:pt>
    <dgm:pt modelId="{2CF0D87E-47D2-4F86-A91E-17179133F861}" type="pres">
      <dgm:prSet presAssocID="{28E5911B-CBD5-4131-BB12-1C4DC3D8DB89}" presName="root2" presStyleCnt="0"/>
      <dgm:spPr/>
    </dgm:pt>
    <dgm:pt modelId="{57969400-FE36-43F2-A2D7-29FAD914A380}" type="pres">
      <dgm:prSet presAssocID="{28E5911B-CBD5-4131-BB12-1C4DC3D8DB89}" presName="LevelTwoTextNode" presStyleLbl="node3" presStyleIdx="0" presStyleCnt="3" custLinFactNeighborX="-2909" custLinFactNeighborY="-97066">
        <dgm:presLayoutVars>
          <dgm:chPref val="3"/>
        </dgm:presLayoutVars>
      </dgm:prSet>
      <dgm:spPr/>
    </dgm:pt>
    <dgm:pt modelId="{B643F8A2-FE4B-48CF-83E1-93DCBCFEB4D1}" type="pres">
      <dgm:prSet presAssocID="{28E5911B-CBD5-4131-BB12-1C4DC3D8DB89}" presName="level3hierChild" presStyleCnt="0"/>
      <dgm:spPr/>
    </dgm:pt>
    <dgm:pt modelId="{14125378-E000-4F7A-94C3-3C4315DF88F0}" type="pres">
      <dgm:prSet presAssocID="{FA2167E0-6829-43FC-9AD1-E5F6DFFCD205}" presName="conn2-1" presStyleLbl="parChTrans1D4" presStyleIdx="0" presStyleCnt="5"/>
      <dgm:spPr/>
    </dgm:pt>
    <dgm:pt modelId="{7BC61D3E-8068-471F-A474-48291120DE50}" type="pres">
      <dgm:prSet presAssocID="{FA2167E0-6829-43FC-9AD1-E5F6DFFCD205}" presName="connTx" presStyleLbl="parChTrans1D4" presStyleIdx="0" presStyleCnt="5"/>
      <dgm:spPr/>
    </dgm:pt>
    <dgm:pt modelId="{6614AEFB-C686-4E41-83B2-EAB5071EDDEE}" type="pres">
      <dgm:prSet presAssocID="{C91B42D1-0F14-49B2-A8D2-4AEB01D8FF55}" presName="root2" presStyleCnt="0"/>
      <dgm:spPr/>
    </dgm:pt>
    <dgm:pt modelId="{1A21A629-768A-42AD-871B-293426580216}" type="pres">
      <dgm:prSet presAssocID="{C91B42D1-0F14-49B2-A8D2-4AEB01D8FF55}" presName="LevelTwoTextNode" presStyleLbl="node4" presStyleIdx="0" presStyleCnt="5" custAng="0">
        <dgm:presLayoutVars>
          <dgm:chPref val="3"/>
        </dgm:presLayoutVars>
      </dgm:prSet>
      <dgm:spPr/>
    </dgm:pt>
    <dgm:pt modelId="{674D238B-CD36-4EC0-ACF1-F6E6B9E33974}" type="pres">
      <dgm:prSet presAssocID="{C91B42D1-0F14-49B2-A8D2-4AEB01D8FF55}" presName="level3hierChild" presStyleCnt="0"/>
      <dgm:spPr/>
    </dgm:pt>
    <dgm:pt modelId="{AC0C07B8-E9FD-456C-9B23-100B7A0DD816}" type="pres">
      <dgm:prSet presAssocID="{45D1B77A-9E95-4BD2-BD07-CB8F790149AA}" presName="conn2-1" presStyleLbl="parChTrans1D4" presStyleIdx="1" presStyleCnt="5"/>
      <dgm:spPr/>
    </dgm:pt>
    <dgm:pt modelId="{44C24013-73CA-4F0B-92B3-F80D02C4EDC2}" type="pres">
      <dgm:prSet presAssocID="{45D1B77A-9E95-4BD2-BD07-CB8F790149AA}" presName="connTx" presStyleLbl="parChTrans1D4" presStyleIdx="1" presStyleCnt="5"/>
      <dgm:spPr/>
    </dgm:pt>
    <dgm:pt modelId="{B178C906-BFE9-420F-BF6C-F7AB1B52E99B}" type="pres">
      <dgm:prSet presAssocID="{FF8DE17C-9364-4E1E-ABAC-845BB82C8277}" presName="root2" presStyleCnt="0"/>
      <dgm:spPr/>
    </dgm:pt>
    <dgm:pt modelId="{233E5286-F9BF-4B39-8C47-C580CF3494D7}" type="pres">
      <dgm:prSet presAssocID="{FF8DE17C-9364-4E1E-ABAC-845BB82C8277}" presName="LevelTwoTextNode" presStyleLbl="node4" presStyleIdx="1" presStyleCnt="5">
        <dgm:presLayoutVars>
          <dgm:chPref val="3"/>
        </dgm:presLayoutVars>
      </dgm:prSet>
      <dgm:spPr/>
    </dgm:pt>
    <dgm:pt modelId="{9458C810-B365-4BFB-BD0A-D553594BF7D3}" type="pres">
      <dgm:prSet presAssocID="{FF8DE17C-9364-4E1E-ABAC-845BB82C8277}" presName="level3hierChild" presStyleCnt="0"/>
      <dgm:spPr/>
    </dgm:pt>
    <dgm:pt modelId="{5A66F5BD-CEC6-435F-9A7C-D351241134A5}" type="pres">
      <dgm:prSet presAssocID="{F95EE866-9A7A-423B-9085-5FC5BD6B163B}" presName="conn2-1" presStyleLbl="parChTrans1D4" presStyleIdx="2" presStyleCnt="5"/>
      <dgm:spPr/>
    </dgm:pt>
    <dgm:pt modelId="{9993985C-4E89-46FE-BB84-572A8471BCC2}" type="pres">
      <dgm:prSet presAssocID="{F95EE866-9A7A-423B-9085-5FC5BD6B163B}" presName="connTx" presStyleLbl="parChTrans1D4" presStyleIdx="2" presStyleCnt="5"/>
      <dgm:spPr/>
    </dgm:pt>
    <dgm:pt modelId="{BE7A3652-6F7A-4B66-AB79-45081AB412A5}" type="pres">
      <dgm:prSet presAssocID="{DF13DA5E-71BB-4E65-9D4A-89B588632799}" presName="root2" presStyleCnt="0"/>
      <dgm:spPr/>
    </dgm:pt>
    <dgm:pt modelId="{923A2EED-2A22-4BAC-BFCF-CE49271ADE47}" type="pres">
      <dgm:prSet presAssocID="{DF13DA5E-71BB-4E65-9D4A-89B588632799}" presName="LevelTwoTextNode" presStyleLbl="node4" presStyleIdx="2" presStyleCnt="5">
        <dgm:presLayoutVars>
          <dgm:chPref val="3"/>
        </dgm:presLayoutVars>
      </dgm:prSet>
      <dgm:spPr/>
    </dgm:pt>
    <dgm:pt modelId="{BA4FD6FD-7097-4E3A-A4E4-DA5128F86EC9}" type="pres">
      <dgm:prSet presAssocID="{DF13DA5E-71BB-4E65-9D4A-89B588632799}" presName="level3hierChild" presStyleCnt="0"/>
      <dgm:spPr/>
    </dgm:pt>
    <dgm:pt modelId="{3F07BD53-9DA5-48DD-9C10-E03157F1757E}" type="pres">
      <dgm:prSet presAssocID="{03D81B07-225F-402C-A331-DD151CE9CE3A}" presName="conn2-1" presStyleLbl="parChTrans1D4" presStyleIdx="3" presStyleCnt="5"/>
      <dgm:spPr/>
    </dgm:pt>
    <dgm:pt modelId="{D3281206-7F37-44AE-A867-BA017C2F5196}" type="pres">
      <dgm:prSet presAssocID="{03D81B07-225F-402C-A331-DD151CE9CE3A}" presName="connTx" presStyleLbl="parChTrans1D4" presStyleIdx="3" presStyleCnt="5"/>
      <dgm:spPr/>
    </dgm:pt>
    <dgm:pt modelId="{315462C8-98C4-4C5D-B93E-6C9F026F3659}" type="pres">
      <dgm:prSet presAssocID="{A64E9D99-F953-48E3-B807-C1B6A94A75FF}" presName="root2" presStyleCnt="0"/>
      <dgm:spPr/>
    </dgm:pt>
    <dgm:pt modelId="{405721E3-81DC-4B77-987D-DB4AD024EA7F}" type="pres">
      <dgm:prSet presAssocID="{A64E9D99-F953-48E3-B807-C1B6A94A75FF}" presName="LevelTwoTextNode" presStyleLbl="node4" presStyleIdx="3" presStyleCnt="5">
        <dgm:presLayoutVars>
          <dgm:chPref val="3"/>
        </dgm:presLayoutVars>
      </dgm:prSet>
      <dgm:spPr/>
    </dgm:pt>
    <dgm:pt modelId="{A63DED5F-B120-483B-88F2-2519EB9475B9}" type="pres">
      <dgm:prSet presAssocID="{A64E9D99-F953-48E3-B807-C1B6A94A75FF}" presName="level3hierChild" presStyleCnt="0"/>
      <dgm:spPr/>
    </dgm:pt>
    <dgm:pt modelId="{A39F9D17-ADD1-4C32-B83B-5EFB496C75DE}" type="pres">
      <dgm:prSet presAssocID="{C1642963-9C1B-4D13-95FE-67F6260EF55A}" presName="conn2-1" presStyleLbl="parChTrans1D4" presStyleIdx="4" presStyleCnt="5"/>
      <dgm:spPr/>
    </dgm:pt>
    <dgm:pt modelId="{C6E21A26-FFE5-4BB2-B87E-70C5ADB30C84}" type="pres">
      <dgm:prSet presAssocID="{C1642963-9C1B-4D13-95FE-67F6260EF55A}" presName="connTx" presStyleLbl="parChTrans1D4" presStyleIdx="4" presStyleCnt="5"/>
      <dgm:spPr/>
    </dgm:pt>
    <dgm:pt modelId="{283EC7F1-1607-402F-B2A2-BAAAC190AA26}" type="pres">
      <dgm:prSet presAssocID="{685F06D9-AE40-4CB2-8B5C-115516D1CE82}" presName="root2" presStyleCnt="0"/>
      <dgm:spPr/>
    </dgm:pt>
    <dgm:pt modelId="{F765CF21-94CE-401A-8F9E-F8B1420A3549}" type="pres">
      <dgm:prSet presAssocID="{685F06D9-AE40-4CB2-8B5C-115516D1CE82}" presName="LevelTwoTextNode" presStyleLbl="node4" presStyleIdx="4" presStyleCnt="5">
        <dgm:presLayoutVars>
          <dgm:chPref val="3"/>
        </dgm:presLayoutVars>
      </dgm:prSet>
      <dgm:spPr/>
    </dgm:pt>
    <dgm:pt modelId="{C8D3B0A1-DE4F-443E-8741-B854D557D398}" type="pres">
      <dgm:prSet presAssocID="{685F06D9-AE40-4CB2-8B5C-115516D1CE82}" presName="level3hierChild" presStyleCnt="0"/>
      <dgm:spPr/>
    </dgm:pt>
    <dgm:pt modelId="{246BD3C3-CCB6-4549-9006-FAA825524AD1}" type="pres">
      <dgm:prSet presAssocID="{0F657367-04E2-4566-9F7F-BF36BB99D2C7}" presName="conn2-1" presStyleLbl="parChTrans1D3" presStyleIdx="1" presStyleCnt="3"/>
      <dgm:spPr/>
    </dgm:pt>
    <dgm:pt modelId="{160E525E-22FB-4AA7-B822-2D6F70A1F7D3}" type="pres">
      <dgm:prSet presAssocID="{0F657367-04E2-4566-9F7F-BF36BB99D2C7}" presName="connTx" presStyleLbl="parChTrans1D3" presStyleIdx="1" presStyleCnt="3"/>
      <dgm:spPr/>
    </dgm:pt>
    <dgm:pt modelId="{53D7F63F-8634-41F4-9C51-D85C1B21D785}" type="pres">
      <dgm:prSet presAssocID="{C0FA76D4-4EEB-4005-8C99-741ABA9F4A77}" presName="root2" presStyleCnt="0"/>
      <dgm:spPr/>
    </dgm:pt>
    <dgm:pt modelId="{AC9C44D9-2208-491F-A98E-F8760833399E}" type="pres">
      <dgm:prSet presAssocID="{C0FA76D4-4EEB-4005-8C99-741ABA9F4A77}" presName="LevelTwoTextNode" presStyleLbl="node3" presStyleIdx="1" presStyleCnt="3" custLinFactNeighborX="-727" custLinFactNeighborY="-78542">
        <dgm:presLayoutVars>
          <dgm:chPref val="3"/>
        </dgm:presLayoutVars>
      </dgm:prSet>
      <dgm:spPr/>
    </dgm:pt>
    <dgm:pt modelId="{C8292376-8852-4640-9F0F-2D3E1A850413}" type="pres">
      <dgm:prSet presAssocID="{C0FA76D4-4EEB-4005-8C99-741ABA9F4A77}" presName="level3hierChild" presStyleCnt="0"/>
      <dgm:spPr/>
    </dgm:pt>
    <dgm:pt modelId="{05E1B68D-720B-4892-96D1-7E32FF288D2B}" type="pres">
      <dgm:prSet presAssocID="{66C431FB-7E59-41E1-85C4-C851025ED359}" presName="conn2-1" presStyleLbl="parChTrans1D3" presStyleIdx="2" presStyleCnt="3"/>
      <dgm:spPr/>
    </dgm:pt>
    <dgm:pt modelId="{DB562045-E665-4082-AFE1-36E5D27DCE1D}" type="pres">
      <dgm:prSet presAssocID="{66C431FB-7E59-41E1-85C4-C851025ED359}" presName="connTx" presStyleLbl="parChTrans1D3" presStyleIdx="2" presStyleCnt="3"/>
      <dgm:spPr/>
    </dgm:pt>
    <dgm:pt modelId="{7207CCDE-C666-494B-A3DD-97251ADAA4B6}" type="pres">
      <dgm:prSet presAssocID="{C4A11A8E-CAA7-4D93-AF62-800323BE0DB5}" presName="root2" presStyleCnt="0"/>
      <dgm:spPr/>
    </dgm:pt>
    <dgm:pt modelId="{775C180B-B428-4B98-AE31-047C9ABAAE39}" type="pres">
      <dgm:prSet presAssocID="{C4A11A8E-CAA7-4D93-AF62-800323BE0DB5}" presName="LevelTwoTextNode" presStyleLbl="node3" presStyleIdx="2" presStyleCnt="3" custLinFactNeighborX="4494" custLinFactNeighborY="-43634">
        <dgm:presLayoutVars>
          <dgm:chPref val="3"/>
        </dgm:presLayoutVars>
      </dgm:prSet>
      <dgm:spPr/>
    </dgm:pt>
    <dgm:pt modelId="{5F3B198D-BA21-42A1-8AA8-FA15EECB8BE0}" type="pres">
      <dgm:prSet presAssocID="{C4A11A8E-CAA7-4D93-AF62-800323BE0DB5}" presName="level3hierChild" presStyleCnt="0"/>
      <dgm:spPr/>
    </dgm:pt>
    <dgm:pt modelId="{10DE87DC-A35F-4B8B-87DD-D7FB6AE4A19B}" type="pres">
      <dgm:prSet presAssocID="{A23A5822-B3AF-4BF8-97C9-C1939045D7CA}" presName="conn2-1" presStyleLbl="parChTrans1D2" presStyleIdx="1" presStyleCnt="2"/>
      <dgm:spPr/>
    </dgm:pt>
    <dgm:pt modelId="{CA95D2ED-B9DB-4C2B-89E5-7FEA39924D93}" type="pres">
      <dgm:prSet presAssocID="{A23A5822-B3AF-4BF8-97C9-C1939045D7CA}" presName="connTx" presStyleLbl="parChTrans1D2" presStyleIdx="1" presStyleCnt="2"/>
      <dgm:spPr/>
    </dgm:pt>
    <dgm:pt modelId="{60B73B70-535D-4F5D-A282-ED416649E32B}" type="pres">
      <dgm:prSet presAssocID="{4DA52D2F-9029-4DAB-BB59-A1BBB509B545}" presName="root2" presStyleCnt="0"/>
      <dgm:spPr/>
    </dgm:pt>
    <dgm:pt modelId="{CC9BB7F3-12DB-45DB-A820-4836DD3A365F}" type="pres">
      <dgm:prSet presAssocID="{4DA52D2F-9029-4DAB-BB59-A1BBB509B545}" presName="LevelTwoTextNode" presStyleLbl="node2" presStyleIdx="1" presStyleCnt="2">
        <dgm:presLayoutVars>
          <dgm:chPref val="3"/>
        </dgm:presLayoutVars>
      </dgm:prSet>
      <dgm:spPr/>
    </dgm:pt>
    <dgm:pt modelId="{3AA0DC7B-64D4-4EDC-B35A-70A42380F631}" type="pres">
      <dgm:prSet presAssocID="{4DA52D2F-9029-4DAB-BB59-A1BBB509B545}" presName="level3hierChild" presStyleCnt="0"/>
      <dgm:spPr/>
    </dgm:pt>
  </dgm:ptLst>
  <dgm:cxnLst>
    <dgm:cxn modelId="{60198101-E3C3-429C-B14B-3DC771197952}" type="presOf" srcId="{685F06D9-AE40-4CB2-8B5C-115516D1CE82}" destId="{F765CF21-94CE-401A-8F9E-F8B1420A3549}" srcOrd="0" destOrd="0" presId="urn:microsoft.com/office/officeart/2005/8/layout/hierarchy2"/>
    <dgm:cxn modelId="{05664F04-2E7A-4F41-BFA8-613A0281486B}" srcId="{28E5911B-CBD5-4131-BB12-1C4DC3D8DB89}" destId="{C91B42D1-0F14-49B2-A8D2-4AEB01D8FF55}" srcOrd="0" destOrd="0" parTransId="{FA2167E0-6829-43FC-9AD1-E5F6DFFCD205}" sibTransId="{C033C4D8-D02A-455D-BE28-31522789ED25}"/>
    <dgm:cxn modelId="{C36D3E0A-5795-4A66-9E91-473BB0A69957}" type="presOf" srcId="{66C431FB-7E59-41E1-85C4-C851025ED359}" destId="{05E1B68D-720B-4892-96D1-7E32FF288D2B}" srcOrd="0" destOrd="0" presId="urn:microsoft.com/office/officeart/2005/8/layout/hierarchy2"/>
    <dgm:cxn modelId="{CBF6670E-BBE5-477F-B37B-A9AD691F0280}" type="presOf" srcId="{3CD02827-595E-4E64-B355-008C8A6A641B}" destId="{0174FA92-419E-4262-A3BF-ACBCA7C67108}" srcOrd="0" destOrd="0" presId="urn:microsoft.com/office/officeart/2005/8/layout/hierarchy2"/>
    <dgm:cxn modelId="{26B9BE18-6282-4F82-81FC-09F2E241FAFC}" type="presOf" srcId="{0F657367-04E2-4566-9F7F-BF36BB99D2C7}" destId="{160E525E-22FB-4AA7-B822-2D6F70A1F7D3}" srcOrd="1" destOrd="0" presId="urn:microsoft.com/office/officeart/2005/8/layout/hierarchy2"/>
    <dgm:cxn modelId="{DB721E1C-2663-4028-BAA3-B6B2C1F5D90C}" srcId="{28E5911B-CBD5-4131-BB12-1C4DC3D8DB89}" destId="{DF13DA5E-71BB-4E65-9D4A-89B588632799}" srcOrd="2" destOrd="0" parTransId="{F95EE866-9A7A-423B-9085-5FC5BD6B163B}" sibTransId="{2B47DE5F-FD98-4D66-B338-A641AE5E7EB0}"/>
    <dgm:cxn modelId="{6AF1231C-3C3A-4573-BB33-E194FDF86D66}" type="presOf" srcId="{A23A5822-B3AF-4BF8-97C9-C1939045D7CA}" destId="{CA95D2ED-B9DB-4C2B-89E5-7FEA39924D93}" srcOrd="1" destOrd="0" presId="urn:microsoft.com/office/officeart/2005/8/layout/hierarchy2"/>
    <dgm:cxn modelId="{D8A58B1F-A074-4F63-B7E4-B1CC0AEA6CBA}" type="presOf" srcId="{A64E9D99-F953-48E3-B807-C1B6A94A75FF}" destId="{405721E3-81DC-4B77-987D-DB4AD024EA7F}" srcOrd="0" destOrd="0" presId="urn:microsoft.com/office/officeart/2005/8/layout/hierarchy2"/>
    <dgm:cxn modelId="{096B6E20-91C0-49FC-B915-BEFFF48FEB13}" srcId="{3CD02827-595E-4E64-B355-008C8A6A641B}" destId="{5821BD88-7551-4C84-92C5-28BE50582063}" srcOrd="0" destOrd="0" parTransId="{D997C3E7-1B87-47B3-A4AC-0513747BDDD3}" sibTransId="{56620062-287A-4540-A8BC-F021F694A5CE}"/>
    <dgm:cxn modelId="{56FD7B24-C562-4E07-AE13-C01787E0FD2B}" type="presOf" srcId="{03D81B07-225F-402C-A331-DD151CE9CE3A}" destId="{D3281206-7F37-44AE-A867-BA017C2F5196}" srcOrd="1" destOrd="0" presId="urn:microsoft.com/office/officeart/2005/8/layout/hierarchy2"/>
    <dgm:cxn modelId="{BF229031-E54E-40D8-9DD2-7CCBFA09F475}" type="presOf" srcId="{C0FA76D4-4EEB-4005-8C99-741ABA9F4A77}" destId="{AC9C44D9-2208-491F-A98E-F8760833399E}" srcOrd="0" destOrd="0" presId="urn:microsoft.com/office/officeart/2005/8/layout/hierarchy2"/>
    <dgm:cxn modelId="{EF1BB63E-C40D-4052-84F3-DFD83D3B554F}" srcId="{28E5911B-CBD5-4131-BB12-1C4DC3D8DB89}" destId="{FF8DE17C-9364-4E1E-ABAC-845BB82C8277}" srcOrd="1" destOrd="0" parTransId="{45D1B77A-9E95-4BD2-BD07-CB8F790149AA}" sibTransId="{F24C410F-4BB1-45F3-8014-CF98AD0F04EC}"/>
    <dgm:cxn modelId="{2D0CAD5F-1C94-4ED7-AAFE-55899F20AFE4}" type="presOf" srcId="{FA2167E0-6829-43FC-9AD1-E5F6DFFCD205}" destId="{14125378-E000-4F7A-94C3-3C4315DF88F0}" srcOrd="0" destOrd="0" presId="urn:microsoft.com/office/officeart/2005/8/layout/hierarchy2"/>
    <dgm:cxn modelId="{5F2E9864-0CCC-49E8-93B2-8E7711512ADF}" type="presOf" srcId="{4DA52D2F-9029-4DAB-BB59-A1BBB509B545}" destId="{CC9BB7F3-12DB-45DB-A820-4836DD3A365F}" srcOrd="0" destOrd="0" presId="urn:microsoft.com/office/officeart/2005/8/layout/hierarchy2"/>
    <dgm:cxn modelId="{5D2D6765-E427-4496-A19E-B8EBC25B92F5}" srcId="{28E5911B-CBD5-4131-BB12-1C4DC3D8DB89}" destId="{A64E9D99-F953-48E3-B807-C1B6A94A75FF}" srcOrd="3" destOrd="0" parTransId="{03D81B07-225F-402C-A331-DD151CE9CE3A}" sibTransId="{CF3AA176-3CE9-489F-9666-0B5FEBFED507}"/>
    <dgm:cxn modelId="{B7BB6948-C43C-421D-B6AA-A25F04EF0317}" srcId="{64F4D84D-2449-4943-9916-9A6E8A160CBA}" destId="{C0FA76D4-4EEB-4005-8C99-741ABA9F4A77}" srcOrd="1" destOrd="0" parTransId="{0F657367-04E2-4566-9F7F-BF36BB99D2C7}" sibTransId="{0945482E-978D-4AFA-92B5-3037AEA90DE6}"/>
    <dgm:cxn modelId="{7E48C469-D2EB-4E43-8113-4D027470A580}" type="presOf" srcId="{45D1B77A-9E95-4BD2-BD07-CB8F790149AA}" destId="{AC0C07B8-E9FD-456C-9B23-100B7A0DD816}" srcOrd="0" destOrd="0" presId="urn:microsoft.com/office/officeart/2005/8/layout/hierarchy2"/>
    <dgm:cxn modelId="{0B53F84A-B9E2-4EA0-B2C3-DC5F1F4FCFAA}" type="presOf" srcId="{8AC64BFF-7070-4B8E-A87E-6FE1E18C00A6}" destId="{D83EB62D-C25B-47DE-94B2-AE50AB51CBA4}" srcOrd="1" destOrd="0" presId="urn:microsoft.com/office/officeart/2005/8/layout/hierarchy2"/>
    <dgm:cxn modelId="{D153156B-0D25-4104-AFEF-77F587BFAF6F}" type="presOf" srcId="{A5474DDE-D412-46CB-8549-62B70709EECB}" destId="{7EC0C1C9-5654-4A44-8ABE-E0846FC0D934}" srcOrd="1" destOrd="0" presId="urn:microsoft.com/office/officeart/2005/8/layout/hierarchy2"/>
    <dgm:cxn modelId="{E47F046D-69EF-4DC9-A912-AABB9A7F9B1D}" srcId="{5821BD88-7551-4C84-92C5-28BE50582063}" destId="{4DA52D2F-9029-4DAB-BB59-A1BBB509B545}" srcOrd="1" destOrd="0" parTransId="{A23A5822-B3AF-4BF8-97C9-C1939045D7CA}" sibTransId="{FAB202E8-1D7B-42EB-97D5-45573874F006}"/>
    <dgm:cxn modelId="{500A936E-9671-4D2B-A7AC-D66395DEC328}" type="presOf" srcId="{C1642963-9C1B-4D13-95FE-67F6260EF55A}" destId="{A39F9D17-ADD1-4C32-B83B-5EFB496C75DE}" srcOrd="0" destOrd="0" presId="urn:microsoft.com/office/officeart/2005/8/layout/hierarchy2"/>
    <dgm:cxn modelId="{A9E30572-2D06-4889-ABEE-585D5627ADDD}" type="presOf" srcId="{C91B42D1-0F14-49B2-A8D2-4AEB01D8FF55}" destId="{1A21A629-768A-42AD-871B-293426580216}" srcOrd="0" destOrd="0" presId="urn:microsoft.com/office/officeart/2005/8/layout/hierarchy2"/>
    <dgm:cxn modelId="{2EDE4353-076D-4D76-BACB-9D68CF06951D}" srcId="{28E5911B-CBD5-4131-BB12-1C4DC3D8DB89}" destId="{685F06D9-AE40-4CB2-8B5C-115516D1CE82}" srcOrd="4" destOrd="0" parTransId="{C1642963-9C1B-4D13-95FE-67F6260EF55A}" sibTransId="{6A0C37C0-00BD-49CB-BD4B-65D351E30F96}"/>
    <dgm:cxn modelId="{891C6777-499F-4D58-8672-8195FD88C471}" type="presOf" srcId="{DF13DA5E-71BB-4E65-9D4A-89B588632799}" destId="{923A2EED-2A22-4BAC-BFCF-CE49271ADE47}" srcOrd="0" destOrd="0" presId="urn:microsoft.com/office/officeart/2005/8/layout/hierarchy2"/>
    <dgm:cxn modelId="{B189E978-F52B-4DE1-81A5-4AB0C9DB6B5C}" type="presOf" srcId="{FF8DE17C-9364-4E1E-ABAC-845BB82C8277}" destId="{233E5286-F9BF-4B39-8C47-C580CF3494D7}" srcOrd="0" destOrd="0" presId="urn:microsoft.com/office/officeart/2005/8/layout/hierarchy2"/>
    <dgm:cxn modelId="{7A2BFD78-D09A-4378-ACB0-0DE21587C7C4}" type="presOf" srcId="{C4A11A8E-CAA7-4D93-AF62-800323BE0DB5}" destId="{775C180B-B428-4B98-AE31-047C9ABAAE39}" srcOrd="0" destOrd="0" presId="urn:microsoft.com/office/officeart/2005/8/layout/hierarchy2"/>
    <dgm:cxn modelId="{0986CD79-7619-4757-941B-DD58FDCE3919}" type="presOf" srcId="{FA2167E0-6829-43FC-9AD1-E5F6DFFCD205}" destId="{7BC61D3E-8068-471F-A474-48291120DE50}" srcOrd="1" destOrd="0" presId="urn:microsoft.com/office/officeart/2005/8/layout/hierarchy2"/>
    <dgm:cxn modelId="{08F81E7B-C3DC-4743-8F58-AE1B1D8F27EB}" type="presOf" srcId="{A23A5822-B3AF-4BF8-97C9-C1939045D7CA}" destId="{10DE87DC-A35F-4B8B-87DD-D7FB6AE4A19B}" srcOrd="0" destOrd="0" presId="urn:microsoft.com/office/officeart/2005/8/layout/hierarchy2"/>
    <dgm:cxn modelId="{0E7B347C-66CE-4BE4-AF20-003BA0EED26A}" type="presOf" srcId="{A5474DDE-D412-46CB-8549-62B70709EECB}" destId="{667B1E36-C32D-4B6D-ACA7-6F6FC2119693}" srcOrd="0" destOrd="0" presId="urn:microsoft.com/office/officeart/2005/8/layout/hierarchy2"/>
    <dgm:cxn modelId="{1C37FC8D-DEF4-4BCC-A4B5-58C080F1ADE7}" srcId="{64F4D84D-2449-4943-9916-9A6E8A160CBA}" destId="{28E5911B-CBD5-4131-BB12-1C4DC3D8DB89}" srcOrd="0" destOrd="0" parTransId="{8AC64BFF-7070-4B8E-A87E-6FE1E18C00A6}" sibTransId="{F677122F-73F6-4F1F-AC41-7A826500047E}"/>
    <dgm:cxn modelId="{CD9FED91-4E3F-4B6A-AC08-7B44B5C181A1}" type="presOf" srcId="{C1642963-9C1B-4D13-95FE-67F6260EF55A}" destId="{C6E21A26-FFE5-4BB2-B87E-70C5ADB30C84}" srcOrd="1" destOrd="0" presId="urn:microsoft.com/office/officeart/2005/8/layout/hierarchy2"/>
    <dgm:cxn modelId="{1B64FC95-A93A-47D5-AA91-F99EB6938E30}" srcId="{64F4D84D-2449-4943-9916-9A6E8A160CBA}" destId="{C4A11A8E-CAA7-4D93-AF62-800323BE0DB5}" srcOrd="2" destOrd="0" parTransId="{66C431FB-7E59-41E1-85C4-C851025ED359}" sibTransId="{41CEBAAF-7061-4378-84E0-6DBCA74067F5}"/>
    <dgm:cxn modelId="{196A859E-17CA-47B1-9560-CFDB02587BED}" type="presOf" srcId="{66C431FB-7E59-41E1-85C4-C851025ED359}" destId="{DB562045-E665-4082-AFE1-36E5D27DCE1D}" srcOrd="1" destOrd="0" presId="urn:microsoft.com/office/officeart/2005/8/layout/hierarchy2"/>
    <dgm:cxn modelId="{61AE25A7-A670-4C06-B04C-B58FB81DE37F}" type="presOf" srcId="{03D81B07-225F-402C-A331-DD151CE9CE3A}" destId="{3F07BD53-9DA5-48DD-9C10-E03157F1757E}" srcOrd="0" destOrd="0" presId="urn:microsoft.com/office/officeart/2005/8/layout/hierarchy2"/>
    <dgm:cxn modelId="{1EF03BB0-6FF1-4742-8429-0C36F9654725}" type="presOf" srcId="{64F4D84D-2449-4943-9916-9A6E8A160CBA}" destId="{989BA26A-EEA8-48B2-B54D-B39829F7F509}" srcOrd="0" destOrd="0" presId="urn:microsoft.com/office/officeart/2005/8/layout/hierarchy2"/>
    <dgm:cxn modelId="{683CC9DB-41C0-49FB-8CA8-6554E686CD70}" type="presOf" srcId="{F95EE866-9A7A-423B-9085-5FC5BD6B163B}" destId="{9993985C-4E89-46FE-BB84-572A8471BCC2}" srcOrd="1" destOrd="0" presId="urn:microsoft.com/office/officeart/2005/8/layout/hierarchy2"/>
    <dgm:cxn modelId="{E222EDDB-A2BE-48F8-9865-9B480480CE5F}" type="presOf" srcId="{F95EE866-9A7A-423B-9085-5FC5BD6B163B}" destId="{5A66F5BD-CEC6-435F-9A7C-D351241134A5}" srcOrd="0" destOrd="0" presId="urn:microsoft.com/office/officeart/2005/8/layout/hierarchy2"/>
    <dgm:cxn modelId="{311985E4-FAF0-46DA-9B5F-172AD3980358}" type="presOf" srcId="{45D1B77A-9E95-4BD2-BD07-CB8F790149AA}" destId="{44C24013-73CA-4F0B-92B3-F80D02C4EDC2}" srcOrd="1" destOrd="0" presId="urn:microsoft.com/office/officeart/2005/8/layout/hierarchy2"/>
    <dgm:cxn modelId="{72391CE8-DD4A-42C8-91CA-59E698DA800D}" type="presOf" srcId="{5821BD88-7551-4C84-92C5-28BE50582063}" destId="{849A6DF4-2EBC-49B9-A391-E91379329B75}" srcOrd="0" destOrd="0" presId="urn:microsoft.com/office/officeart/2005/8/layout/hierarchy2"/>
    <dgm:cxn modelId="{112302EE-3989-40C0-8116-ECCEDCB388CF}" type="presOf" srcId="{0F657367-04E2-4566-9F7F-BF36BB99D2C7}" destId="{246BD3C3-CCB6-4549-9006-FAA825524AD1}" srcOrd="0" destOrd="0" presId="urn:microsoft.com/office/officeart/2005/8/layout/hierarchy2"/>
    <dgm:cxn modelId="{A7E0DAEF-E78D-48ED-8AF7-4A776A6BA8ED}" type="presOf" srcId="{8AC64BFF-7070-4B8E-A87E-6FE1E18C00A6}" destId="{6FA1F64F-BE78-4070-BF2E-BC22EFDDF062}" srcOrd="0" destOrd="0" presId="urn:microsoft.com/office/officeart/2005/8/layout/hierarchy2"/>
    <dgm:cxn modelId="{993742F6-C339-48D3-B0AA-520A27DACF9B}" srcId="{5821BD88-7551-4C84-92C5-28BE50582063}" destId="{64F4D84D-2449-4943-9916-9A6E8A160CBA}" srcOrd="0" destOrd="0" parTransId="{A5474DDE-D412-46CB-8549-62B70709EECB}" sibTransId="{676A5DB6-756D-4D49-90FB-CA10CB59408E}"/>
    <dgm:cxn modelId="{6E3649F9-6A85-45D9-8A73-7A9C5E14BF54}" type="presOf" srcId="{28E5911B-CBD5-4131-BB12-1C4DC3D8DB89}" destId="{57969400-FE36-43F2-A2D7-29FAD914A380}" srcOrd="0" destOrd="0" presId="urn:microsoft.com/office/officeart/2005/8/layout/hierarchy2"/>
    <dgm:cxn modelId="{3CD44BCE-C5E4-41CF-BD95-5E27D51F905C}" type="presParOf" srcId="{0174FA92-419E-4262-A3BF-ACBCA7C67108}" destId="{23217124-2917-4556-8D07-8CF3B7BE5600}" srcOrd="0" destOrd="0" presId="urn:microsoft.com/office/officeart/2005/8/layout/hierarchy2"/>
    <dgm:cxn modelId="{80C1A0B3-A9A9-4AD6-9A85-0C19C420544B}" type="presParOf" srcId="{23217124-2917-4556-8D07-8CF3B7BE5600}" destId="{849A6DF4-2EBC-49B9-A391-E91379329B75}" srcOrd="0" destOrd="0" presId="urn:microsoft.com/office/officeart/2005/8/layout/hierarchy2"/>
    <dgm:cxn modelId="{3A29C81F-5E35-43ED-A24B-9D83158BC228}" type="presParOf" srcId="{23217124-2917-4556-8D07-8CF3B7BE5600}" destId="{20DF5D3A-49D4-426B-86A4-0207D54FFC76}" srcOrd="1" destOrd="0" presId="urn:microsoft.com/office/officeart/2005/8/layout/hierarchy2"/>
    <dgm:cxn modelId="{39792EB9-B653-48CB-8B29-300B1BC1C2A1}" type="presParOf" srcId="{20DF5D3A-49D4-426B-86A4-0207D54FFC76}" destId="{667B1E36-C32D-4B6D-ACA7-6F6FC2119693}" srcOrd="0" destOrd="0" presId="urn:microsoft.com/office/officeart/2005/8/layout/hierarchy2"/>
    <dgm:cxn modelId="{9B691D73-A681-45EF-9C0C-BE6DA7F1F446}" type="presParOf" srcId="{667B1E36-C32D-4B6D-ACA7-6F6FC2119693}" destId="{7EC0C1C9-5654-4A44-8ABE-E0846FC0D934}" srcOrd="0" destOrd="0" presId="urn:microsoft.com/office/officeart/2005/8/layout/hierarchy2"/>
    <dgm:cxn modelId="{B01BCE43-ACA7-46E4-AC2F-AFA71631BD4C}" type="presParOf" srcId="{20DF5D3A-49D4-426B-86A4-0207D54FFC76}" destId="{BBA16663-902D-4A69-ACA0-65C11F995DE5}" srcOrd="1" destOrd="0" presId="urn:microsoft.com/office/officeart/2005/8/layout/hierarchy2"/>
    <dgm:cxn modelId="{F9A4340B-2BC3-49F5-B82D-60C9014D3F80}" type="presParOf" srcId="{BBA16663-902D-4A69-ACA0-65C11F995DE5}" destId="{989BA26A-EEA8-48B2-B54D-B39829F7F509}" srcOrd="0" destOrd="0" presId="urn:microsoft.com/office/officeart/2005/8/layout/hierarchy2"/>
    <dgm:cxn modelId="{EF2050F3-8FCE-4C20-ACB8-D64E10DE90F1}" type="presParOf" srcId="{BBA16663-902D-4A69-ACA0-65C11F995DE5}" destId="{2F237ED9-CDD9-4DEB-A517-39AA2BB3C6EB}" srcOrd="1" destOrd="0" presId="urn:microsoft.com/office/officeart/2005/8/layout/hierarchy2"/>
    <dgm:cxn modelId="{5AE5E310-30A2-4D44-BA9D-64E12AD56057}" type="presParOf" srcId="{2F237ED9-CDD9-4DEB-A517-39AA2BB3C6EB}" destId="{6FA1F64F-BE78-4070-BF2E-BC22EFDDF062}" srcOrd="0" destOrd="0" presId="urn:microsoft.com/office/officeart/2005/8/layout/hierarchy2"/>
    <dgm:cxn modelId="{11D30525-9469-4CDF-91D4-9814BBAEDD24}" type="presParOf" srcId="{6FA1F64F-BE78-4070-BF2E-BC22EFDDF062}" destId="{D83EB62D-C25B-47DE-94B2-AE50AB51CBA4}" srcOrd="0" destOrd="0" presId="urn:microsoft.com/office/officeart/2005/8/layout/hierarchy2"/>
    <dgm:cxn modelId="{655484E8-3C87-48CB-A48A-F0067648F631}" type="presParOf" srcId="{2F237ED9-CDD9-4DEB-A517-39AA2BB3C6EB}" destId="{2CF0D87E-47D2-4F86-A91E-17179133F861}" srcOrd="1" destOrd="0" presId="urn:microsoft.com/office/officeart/2005/8/layout/hierarchy2"/>
    <dgm:cxn modelId="{4EAA728D-7FFD-4274-832C-D5718348FB57}" type="presParOf" srcId="{2CF0D87E-47D2-4F86-A91E-17179133F861}" destId="{57969400-FE36-43F2-A2D7-29FAD914A380}" srcOrd="0" destOrd="0" presId="urn:microsoft.com/office/officeart/2005/8/layout/hierarchy2"/>
    <dgm:cxn modelId="{72C66D15-C7E1-4798-854C-73A0A12A8BEF}" type="presParOf" srcId="{2CF0D87E-47D2-4F86-A91E-17179133F861}" destId="{B643F8A2-FE4B-48CF-83E1-93DCBCFEB4D1}" srcOrd="1" destOrd="0" presId="urn:microsoft.com/office/officeart/2005/8/layout/hierarchy2"/>
    <dgm:cxn modelId="{0560BDC6-BB80-4DB7-A2E5-34A219B0B4E6}" type="presParOf" srcId="{B643F8A2-FE4B-48CF-83E1-93DCBCFEB4D1}" destId="{14125378-E000-4F7A-94C3-3C4315DF88F0}" srcOrd="0" destOrd="0" presId="urn:microsoft.com/office/officeart/2005/8/layout/hierarchy2"/>
    <dgm:cxn modelId="{B4CDE9D8-D01D-4ED3-B98C-86610E1D1934}" type="presParOf" srcId="{14125378-E000-4F7A-94C3-3C4315DF88F0}" destId="{7BC61D3E-8068-471F-A474-48291120DE50}" srcOrd="0" destOrd="0" presId="urn:microsoft.com/office/officeart/2005/8/layout/hierarchy2"/>
    <dgm:cxn modelId="{8EECA812-EB84-46E3-B429-0814F601BE53}" type="presParOf" srcId="{B643F8A2-FE4B-48CF-83E1-93DCBCFEB4D1}" destId="{6614AEFB-C686-4E41-83B2-EAB5071EDDEE}" srcOrd="1" destOrd="0" presId="urn:microsoft.com/office/officeart/2005/8/layout/hierarchy2"/>
    <dgm:cxn modelId="{8D0142E6-A843-4D38-966C-07D0BC247E25}" type="presParOf" srcId="{6614AEFB-C686-4E41-83B2-EAB5071EDDEE}" destId="{1A21A629-768A-42AD-871B-293426580216}" srcOrd="0" destOrd="0" presId="urn:microsoft.com/office/officeart/2005/8/layout/hierarchy2"/>
    <dgm:cxn modelId="{AEC90034-4DAC-41CA-BA47-5009D062CE7D}" type="presParOf" srcId="{6614AEFB-C686-4E41-83B2-EAB5071EDDEE}" destId="{674D238B-CD36-4EC0-ACF1-F6E6B9E33974}" srcOrd="1" destOrd="0" presId="urn:microsoft.com/office/officeart/2005/8/layout/hierarchy2"/>
    <dgm:cxn modelId="{9C652C47-8EFC-4E6D-AA12-F2DA25CA94E7}" type="presParOf" srcId="{B643F8A2-FE4B-48CF-83E1-93DCBCFEB4D1}" destId="{AC0C07B8-E9FD-456C-9B23-100B7A0DD816}" srcOrd="2" destOrd="0" presId="urn:microsoft.com/office/officeart/2005/8/layout/hierarchy2"/>
    <dgm:cxn modelId="{97559DE7-3867-48C4-96BC-303F2E983F7C}" type="presParOf" srcId="{AC0C07B8-E9FD-456C-9B23-100B7A0DD816}" destId="{44C24013-73CA-4F0B-92B3-F80D02C4EDC2}" srcOrd="0" destOrd="0" presId="urn:microsoft.com/office/officeart/2005/8/layout/hierarchy2"/>
    <dgm:cxn modelId="{67442939-1B70-47F4-8047-2C5A68C72F4B}" type="presParOf" srcId="{B643F8A2-FE4B-48CF-83E1-93DCBCFEB4D1}" destId="{B178C906-BFE9-420F-BF6C-F7AB1B52E99B}" srcOrd="3" destOrd="0" presId="urn:microsoft.com/office/officeart/2005/8/layout/hierarchy2"/>
    <dgm:cxn modelId="{02605B52-2366-47E7-B502-E1FED18552D3}" type="presParOf" srcId="{B178C906-BFE9-420F-BF6C-F7AB1B52E99B}" destId="{233E5286-F9BF-4B39-8C47-C580CF3494D7}" srcOrd="0" destOrd="0" presId="urn:microsoft.com/office/officeart/2005/8/layout/hierarchy2"/>
    <dgm:cxn modelId="{27B5D2A3-5591-4E76-8D8A-07F49F4A1F61}" type="presParOf" srcId="{B178C906-BFE9-420F-BF6C-F7AB1B52E99B}" destId="{9458C810-B365-4BFB-BD0A-D553594BF7D3}" srcOrd="1" destOrd="0" presId="urn:microsoft.com/office/officeart/2005/8/layout/hierarchy2"/>
    <dgm:cxn modelId="{05D6A7C6-D4DB-48E5-9EF2-5BB82F2CF9D3}" type="presParOf" srcId="{B643F8A2-FE4B-48CF-83E1-93DCBCFEB4D1}" destId="{5A66F5BD-CEC6-435F-9A7C-D351241134A5}" srcOrd="4" destOrd="0" presId="urn:microsoft.com/office/officeart/2005/8/layout/hierarchy2"/>
    <dgm:cxn modelId="{0D0F8F8A-489D-45F6-AEF0-F11EA2874051}" type="presParOf" srcId="{5A66F5BD-CEC6-435F-9A7C-D351241134A5}" destId="{9993985C-4E89-46FE-BB84-572A8471BCC2}" srcOrd="0" destOrd="0" presId="urn:microsoft.com/office/officeart/2005/8/layout/hierarchy2"/>
    <dgm:cxn modelId="{2DF5EE1E-956F-4D8D-9A9D-36E8A8A7FF39}" type="presParOf" srcId="{B643F8A2-FE4B-48CF-83E1-93DCBCFEB4D1}" destId="{BE7A3652-6F7A-4B66-AB79-45081AB412A5}" srcOrd="5" destOrd="0" presId="urn:microsoft.com/office/officeart/2005/8/layout/hierarchy2"/>
    <dgm:cxn modelId="{900D1A06-BE50-4662-8422-DE1688FC27A6}" type="presParOf" srcId="{BE7A3652-6F7A-4B66-AB79-45081AB412A5}" destId="{923A2EED-2A22-4BAC-BFCF-CE49271ADE47}" srcOrd="0" destOrd="0" presId="urn:microsoft.com/office/officeart/2005/8/layout/hierarchy2"/>
    <dgm:cxn modelId="{3DC623A2-D87A-4877-B34A-F13B4B64FF93}" type="presParOf" srcId="{BE7A3652-6F7A-4B66-AB79-45081AB412A5}" destId="{BA4FD6FD-7097-4E3A-A4E4-DA5128F86EC9}" srcOrd="1" destOrd="0" presId="urn:microsoft.com/office/officeart/2005/8/layout/hierarchy2"/>
    <dgm:cxn modelId="{0D36D1E8-09F3-4395-B12B-C5E237FA7B1F}" type="presParOf" srcId="{B643F8A2-FE4B-48CF-83E1-93DCBCFEB4D1}" destId="{3F07BD53-9DA5-48DD-9C10-E03157F1757E}" srcOrd="6" destOrd="0" presId="urn:microsoft.com/office/officeart/2005/8/layout/hierarchy2"/>
    <dgm:cxn modelId="{C2824827-4195-4096-BD33-6CE89F4C4561}" type="presParOf" srcId="{3F07BD53-9DA5-48DD-9C10-E03157F1757E}" destId="{D3281206-7F37-44AE-A867-BA017C2F5196}" srcOrd="0" destOrd="0" presId="urn:microsoft.com/office/officeart/2005/8/layout/hierarchy2"/>
    <dgm:cxn modelId="{5707EF50-A79F-459F-8348-573E63F0387D}" type="presParOf" srcId="{B643F8A2-FE4B-48CF-83E1-93DCBCFEB4D1}" destId="{315462C8-98C4-4C5D-B93E-6C9F026F3659}" srcOrd="7" destOrd="0" presId="urn:microsoft.com/office/officeart/2005/8/layout/hierarchy2"/>
    <dgm:cxn modelId="{44EE6276-1E21-4889-A4E9-099FED4A2E01}" type="presParOf" srcId="{315462C8-98C4-4C5D-B93E-6C9F026F3659}" destId="{405721E3-81DC-4B77-987D-DB4AD024EA7F}" srcOrd="0" destOrd="0" presId="urn:microsoft.com/office/officeart/2005/8/layout/hierarchy2"/>
    <dgm:cxn modelId="{281F5C53-373E-49B6-88E7-CAEC333739C8}" type="presParOf" srcId="{315462C8-98C4-4C5D-B93E-6C9F026F3659}" destId="{A63DED5F-B120-483B-88F2-2519EB9475B9}" srcOrd="1" destOrd="0" presId="urn:microsoft.com/office/officeart/2005/8/layout/hierarchy2"/>
    <dgm:cxn modelId="{15F823B7-1E85-4F17-BB59-DF299B8B3295}" type="presParOf" srcId="{B643F8A2-FE4B-48CF-83E1-93DCBCFEB4D1}" destId="{A39F9D17-ADD1-4C32-B83B-5EFB496C75DE}" srcOrd="8" destOrd="0" presId="urn:microsoft.com/office/officeart/2005/8/layout/hierarchy2"/>
    <dgm:cxn modelId="{1E796F89-2696-44DD-AFFA-5129219675F8}" type="presParOf" srcId="{A39F9D17-ADD1-4C32-B83B-5EFB496C75DE}" destId="{C6E21A26-FFE5-4BB2-B87E-70C5ADB30C84}" srcOrd="0" destOrd="0" presId="urn:microsoft.com/office/officeart/2005/8/layout/hierarchy2"/>
    <dgm:cxn modelId="{D06F012F-E69F-497E-BA10-708242041155}" type="presParOf" srcId="{B643F8A2-FE4B-48CF-83E1-93DCBCFEB4D1}" destId="{283EC7F1-1607-402F-B2A2-BAAAC190AA26}" srcOrd="9" destOrd="0" presId="urn:microsoft.com/office/officeart/2005/8/layout/hierarchy2"/>
    <dgm:cxn modelId="{3830FD88-56CC-44DB-B663-72B003D7CF13}" type="presParOf" srcId="{283EC7F1-1607-402F-B2A2-BAAAC190AA26}" destId="{F765CF21-94CE-401A-8F9E-F8B1420A3549}" srcOrd="0" destOrd="0" presId="urn:microsoft.com/office/officeart/2005/8/layout/hierarchy2"/>
    <dgm:cxn modelId="{E612F769-EA9F-44CE-BC18-B7A827C2F97A}" type="presParOf" srcId="{283EC7F1-1607-402F-B2A2-BAAAC190AA26}" destId="{C8D3B0A1-DE4F-443E-8741-B854D557D398}" srcOrd="1" destOrd="0" presId="urn:microsoft.com/office/officeart/2005/8/layout/hierarchy2"/>
    <dgm:cxn modelId="{08CB2A89-C434-48AB-B6E2-BD034B5CB0F3}" type="presParOf" srcId="{2F237ED9-CDD9-4DEB-A517-39AA2BB3C6EB}" destId="{246BD3C3-CCB6-4549-9006-FAA825524AD1}" srcOrd="2" destOrd="0" presId="urn:microsoft.com/office/officeart/2005/8/layout/hierarchy2"/>
    <dgm:cxn modelId="{500FB35B-5525-41FE-AC47-80137AB320CC}" type="presParOf" srcId="{246BD3C3-CCB6-4549-9006-FAA825524AD1}" destId="{160E525E-22FB-4AA7-B822-2D6F70A1F7D3}" srcOrd="0" destOrd="0" presId="urn:microsoft.com/office/officeart/2005/8/layout/hierarchy2"/>
    <dgm:cxn modelId="{169A5B24-D771-4BF1-9483-5F74CDC60258}" type="presParOf" srcId="{2F237ED9-CDD9-4DEB-A517-39AA2BB3C6EB}" destId="{53D7F63F-8634-41F4-9C51-D85C1B21D785}" srcOrd="3" destOrd="0" presId="urn:microsoft.com/office/officeart/2005/8/layout/hierarchy2"/>
    <dgm:cxn modelId="{BD9FD449-343E-4C96-AA8F-1719446632DD}" type="presParOf" srcId="{53D7F63F-8634-41F4-9C51-D85C1B21D785}" destId="{AC9C44D9-2208-491F-A98E-F8760833399E}" srcOrd="0" destOrd="0" presId="urn:microsoft.com/office/officeart/2005/8/layout/hierarchy2"/>
    <dgm:cxn modelId="{9A734112-704F-47BE-BE0A-94F88537D532}" type="presParOf" srcId="{53D7F63F-8634-41F4-9C51-D85C1B21D785}" destId="{C8292376-8852-4640-9F0F-2D3E1A850413}" srcOrd="1" destOrd="0" presId="urn:microsoft.com/office/officeart/2005/8/layout/hierarchy2"/>
    <dgm:cxn modelId="{B21BF50A-F385-47B9-B568-54FFE6642E80}" type="presParOf" srcId="{2F237ED9-CDD9-4DEB-A517-39AA2BB3C6EB}" destId="{05E1B68D-720B-4892-96D1-7E32FF288D2B}" srcOrd="4" destOrd="0" presId="urn:microsoft.com/office/officeart/2005/8/layout/hierarchy2"/>
    <dgm:cxn modelId="{36319193-D58A-4FF7-9C04-1FFC75ECDFA1}" type="presParOf" srcId="{05E1B68D-720B-4892-96D1-7E32FF288D2B}" destId="{DB562045-E665-4082-AFE1-36E5D27DCE1D}" srcOrd="0" destOrd="0" presId="urn:microsoft.com/office/officeart/2005/8/layout/hierarchy2"/>
    <dgm:cxn modelId="{44688A04-5027-42A9-B758-9346C4762A95}" type="presParOf" srcId="{2F237ED9-CDD9-4DEB-A517-39AA2BB3C6EB}" destId="{7207CCDE-C666-494B-A3DD-97251ADAA4B6}" srcOrd="5" destOrd="0" presId="urn:microsoft.com/office/officeart/2005/8/layout/hierarchy2"/>
    <dgm:cxn modelId="{EDDC5D03-184B-4C63-821A-4E92C0678F8F}" type="presParOf" srcId="{7207CCDE-C666-494B-A3DD-97251ADAA4B6}" destId="{775C180B-B428-4B98-AE31-047C9ABAAE39}" srcOrd="0" destOrd="0" presId="urn:microsoft.com/office/officeart/2005/8/layout/hierarchy2"/>
    <dgm:cxn modelId="{1D63583C-F533-4FEF-B4AB-DE01B9548DC1}" type="presParOf" srcId="{7207CCDE-C666-494B-A3DD-97251ADAA4B6}" destId="{5F3B198D-BA21-42A1-8AA8-FA15EECB8BE0}" srcOrd="1" destOrd="0" presId="urn:microsoft.com/office/officeart/2005/8/layout/hierarchy2"/>
    <dgm:cxn modelId="{2F13591E-E171-4781-82EB-99D42866C97E}" type="presParOf" srcId="{20DF5D3A-49D4-426B-86A4-0207D54FFC76}" destId="{10DE87DC-A35F-4B8B-87DD-D7FB6AE4A19B}" srcOrd="2" destOrd="0" presId="urn:microsoft.com/office/officeart/2005/8/layout/hierarchy2"/>
    <dgm:cxn modelId="{31691E5E-AAF0-4835-A217-BA961E614C5B}" type="presParOf" srcId="{10DE87DC-A35F-4B8B-87DD-D7FB6AE4A19B}" destId="{CA95D2ED-B9DB-4C2B-89E5-7FEA39924D93}" srcOrd="0" destOrd="0" presId="urn:microsoft.com/office/officeart/2005/8/layout/hierarchy2"/>
    <dgm:cxn modelId="{717703C2-2F56-4D3F-8972-1D2309DAD7B2}" type="presParOf" srcId="{20DF5D3A-49D4-426B-86A4-0207D54FFC76}" destId="{60B73B70-535D-4F5D-A282-ED416649E32B}" srcOrd="3" destOrd="0" presId="urn:microsoft.com/office/officeart/2005/8/layout/hierarchy2"/>
    <dgm:cxn modelId="{336582CA-EAA5-4BD2-B42D-C5D9CD2A6D92}" type="presParOf" srcId="{60B73B70-535D-4F5D-A282-ED416649E32B}" destId="{CC9BB7F3-12DB-45DB-A820-4836DD3A365F}" srcOrd="0" destOrd="0" presId="urn:microsoft.com/office/officeart/2005/8/layout/hierarchy2"/>
    <dgm:cxn modelId="{D938E539-54BB-4153-A931-C605A7F3798C}" type="presParOf" srcId="{60B73B70-535D-4F5D-A282-ED416649E32B}" destId="{3AA0DC7B-64D4-4EDC-B35A-70A42380F631}"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54B404F-3AC2-4376-B3F0-37E05B48CAA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8691B79-6484-4091-8B51-DDE13CA7C2EA}">
      <dgm:prSet phldrT="[Text]"/>
      <dgm:spPr/>
      <dgm:t>
        <a:bodyPr/>
        <a:lstStyle/>
        <a:p>
          <a:r>
            <a:rPr lang="en-US" dirty="0"/>
            <a:t>Bacterial Vaginosis</a:t>
          </a:r>
        </a:p>
      </dgm:t>
    </dgm:pt>
    <dgm:pt modelId="{54AB00B8-4B38-45BA-B5B5-C891BC04B320}" type="parTrans" cxnId="{C79169C0-D362-4993-8498-A8C76A9225E6}">
      <dgm:prSet/>
      <dgm:spPr/>
      <dgm:t>
        <a:bodyPr/>
        <a:lstStyle/>
        <a:p>
          <a:endParaRPr lang="en-US"/>
        </a:p>
      </dgm:t>
    </dgm:pt>
    <dgm:pt modelId="{F76FA9FB-C2A9-41CD-ABFB-F69D8BDB266F}" type="sibTrans" cxnId="{C79169C0-D362-4993-8498-A8C76A9225E6}">
      <dgm:prSet/>
      <dgm:spPr/>
      <dgm:t>
        <a:bodyPr/>
        <a:lstStyle/>
        <a:p>
          <a:endParaRPr lang="en-US"/>
        </a:p>
      </dgm:t>
    </dgm:pt>
    <dgm:pt modelId="{1E9D6307-31C6-43C7-A656-ADC75AB87E6C}">
      <dgm:prSet phldrT="[Text]"/>
      <dgm:spPr/>
      <dgm:t>
        <a:bodyPr/>
        <a:lstStyle/>
        <a:p>
          <a:r>
            <a:rPr lang="en-US" dirty="0"/>
            <a:t>6 Pathogens associated with BV</a:t>
          </a:r>
        </a:p>
      </dgm:t>
    </dgm:pt>
    <dgm:pt modelId="{454D9734-1449-452B-83D5-9618AC9A9593}" type="parTrans" cxnId="{4CF9FE94-9846-442A-B97D-CB4A87A6A5CD}">
      <dgm:prSet/>
      <dgm:spPr/>
      <dgm:t>
        <a:bodyPr/>
        <a:lstStyle/>
        <a:p>
          <a:endParaRPr lang="en-US"/>
        </a:p>
      </dgm:t>
    </dgm:pt>
    <dgm:pt modelId="{08B0B9A8-3828-4A3D-B8AC-21F0BE5B3937}" type="sibTrans" cxnId="{4CF9FE94-9846-442A-B97D-CB4A87A6A5CD}">
      <dgm:prSet/>
      <dgm:spPr/>
      <dgm:t>
        <a:bodyPr/>
        <a:lstStyle/>
        <a:p>
          <a:endParaRPr lang="en-US"/>
        </a:p>
      </dgm:t>
    </dgm:pt>
    <dgm:pt modelId="{14638901-B12A-45F9-ABAD-72972229F80A}">
      <dgm:prSet phldrT="[Text]"/>
      <dgm:spPr/>
      <dgm:t>
        <a:bodyPr/>
        <a:lstStyle/>
        <a:p>
          <a:r>
            <a:rPr lang="en-US" dirty="0" err="1"/>
            <a:t>Leukorrhea</a:t>
          </a:r>
          <a:endParaRPr lang="en-US" dirty="0"/>
        </a:p>
      </dgm:t>
    </dgm:pt>
    <dgm:pt modelId="{D09D8B9A-1DD4-4374-B074-2F0076D00F86}" type="parTrans" cxnId="{434463C0-98EA-4FE0-A3FE-308CD3537C45}">
      <dgm:prSet/>
      <dgm:spPr/>
      <dgm:t>
        <a:bodyPr/>
        <a:lstStyle/>
        <a:p>
          <a:endParaRPr lang="en-US"/>
        </a:p>
      </dgm:t>
    </dgm:pt>
    <dgm:pt modelId="{CF36C469-181B-4368-8C4E-DAE34F5448A9}" type="sibTrans" cxnId="{434463C0-98EA-4FE0-A3FE-308CD3537C45}">
      <dgm:prSet/>
      <dgm:spPr/>
      <dgm:t>
        <a:bodyPr/>
        <a:lstStyle/>
        <a:p>
          <a:endParaRPr lang="en-US"/>
        </a:p>
      </dgm:t>
    </dgm:pt>
    <dgm:pt modelId="{EB5EC125-D412-48C5-BC80-53C1A6382BA3}">
      <dgm:prSet phldrT="[Text]"/>
      <dgm:spPr/>
      <dgm:t>
        <a:bodyPr/>
        <a:lstStyle/>
        <a:p>
          <a:r>
            <a:rPr lang="en-US" dirty="0"/>
            <a:t>Chlamydia</a:t>
          </a:r>
        </a:p>
      </dgm:t>
    </dgm:pt>
    <dgm:pt modelId="{392B3506-0AE8-4E9B-8853-06B1A91EFB86}" type="parTrans" cxnId="{6E631ECD-6F22-4192-A370-7FF8C3AA95CF}">
      <dgm:prSet/>
      <dgm:spPr/>
      <dgm:t>
        <a:bodyPr/>
        <a:lstStyle/>
        <a:p>
          <a:endParaRPr lang="en-US"/>
        </a:p>
      </dgm:t>
    </dgm:pt>
    <dgm:pt modelId="{ED258CC9-128B-4F94-96F5-6D9C8CC031CE}" type="sibTrans" cxnId="{6E631ECD-6F22-4192-A370-7FF8C3AA95CF}">
      <dgm:prSet/>
      <dgm:spPr/>
      <dgm:t>
        <a:bodyPr/>
        <a:lstStyle/>
        <a:p>
          <a:endParaRPr lang="en-US"/>
        </a:p>
      </dgm:t>
    </dgm:pt>
    <dgm:pt modelId="{3C4D69D3-C21C-4087-BC5B-654B01EACD0B}">
      <dgm:prSet phldrT="[Text]"/>
      <dgm:spPr/>
      <dgm:t>
        <a:bodyPr/>
        <a:lstStyle/>
        <a:p>
          <a:r>
            <a:rPr lang="en-US" dirty="0"/>
            <a:t>Gonorrhea</a:t>
          </a:r>
        </a:p>
      </dgm:t>
    </dgm:pt>
    <dgm:pt modelId="{796667C7-4B86-4372-A5A2-25DC4D95B969}" type="parTrans" cxnId="{F3A99B92-C602-40A5-A93C-851829236A82}">
      <dgm:prSet/>
      <dgm:spPr/>
      <dgm:t>
        <a:bodyPr/>
        <a:lstStyle/>
        <a:p>
          <a:endParaRPr lang="en-US"/>
        </a:p>
      </dgm:t>
    </dgm:pt>
    <dgm:pt modelId="{324CE2C0-A83F-4521-9839-60F5CFEE6B10}" type="sibTrans" cxnId="{F3A99B92-C602-40A5-A93C-851829236A82}">
      <dgm:prSet/>
      <dgm:spPr/>
      <dgm:t>
        <a:bodyPr/>
        <a:lstStyle/>
        <a:p>
          <a:endParaRPr lang="en-US"/>
        </a:p>
      </dgm:t>
    </dgm:pt>
    <dgm:pt modelId="{EB95D01E-D3DF-4457-ABA5-96AB64BA9448}">
      <dgm:prSet phldrT="[Text]"/>
      <dgm:spPr/>
      <dgm:t>
        <a:bodyPr/>
        <a:lstStyle/>
        <a:p>
          <a:r>
            <a:rPr lang="en-US" dirty="0"/>
            <a:t>Candida </a:t>
          </a:r>
        </a:p>
      </dgm:t>
    </dgm:pt>
    <dgm:pt modelId="{00B6C2D5-89D1-486B-A153-5F1191B168DE}" type="parTrans" cxnId="{96C98C0E-69CF-4596-A953-C4C84C9ACC6E}">
      <dgm:prSet/>
      <dgm:spPr/>
      <dgm:t>
        <a:bodyPr/>
        <a:lstStyle/>
        <a:p>
          <a:endParaRPr lang="en-US"/>
        </a:p>
      </dgm:t>
    </dgm:pt>
    <dgm:pt modelId="{3BA996C7-8FAC-4E13-A9BD-7A0804FC7DE6}" type="sibTrans" cxnId="{96C98C0E-69CF-4596-A953-C4C84C9ACC6E}">
      <dgm:prSet/>
      <dgm:spPr/>
      <dgm:t>
        <a:bodyPr/>
        <a:lstStyle/>
        <a:p>
          <a:endParaRPr lang="en-US"/>
        </a:p>
      </dgm:t>
    </dgm:pt>
    <dgm:pt modelId="{E9C80EE7-F174-4848-88E3-9FD014AD9EDA}">
      <dgm:prSet phldrT="[Text]"/>
      <dgm:spPr/>
      <dgm:t>
        <a:bodyPr/>
        <a:lstStyle/>
        <a:p>
          <a:r>
            <a:rPr lang="en-US" dirty="0"/>
            <a:t>5 Candida species</a:t>
          </a:r>
        </a:p>
      </dgm:t>
    </dgm:pt>
    <dgm:pt modelId="{43BA1B05-C346-4DFB-A790-7D69FE7F6771}" type="parTrans" cxnId="{5D5EF156-C405-4C3D-8ADD-137C1D5EB3A6}">
      <dgm:prSet/>
      <dgm:spPr/>
      <dgm:t>
        <a:bodyPr/>
        <a:lstStyle/>
        <a:p>
          <a:endParaRPr lang="en-US"/>
        </a:p>
      </dgm:t>
    </dgm:pt>
    <dgm:pt modelId="{67C50CFE-9B50-4813-8268-8C3E2CBDDD63}" type="sibTrans" cxnId="{5D5EF156-C405-4C3D-8ADD-137C1D5EB3A6}">
      <dgm:prSet/>
      <dgm:spPr/>
      <dgm:t>
        <a:bodyPr/>
        <a:lstStyle/>
        <a:p>
          <a:endParaRPr lang="en-US"/>
        </a:p>
      </dgm:t>
    </dgm:pt>
    <dgm:pt modelId="{A9F605D6-A5C5-4C35-9B66-D9A0C5CFA4D8}">
      <dgm:prSet/>
      <dgm:spPr/>
      <dgm:t>
        <a:bodyPr/>
        <a:lstStyle/>
        <a:p>
          <a:r>
            <a:rPr lang="en-US" dirty="0"/>
            <a:t>HPV</a:t>
          </a:r>
        </a:p>
      </dgm:t>
    </dgm:pt>
    <dgm:pt modelId="{C39490A4-3BFF-443D-A6D7-B9948273A4AA}" type="parTrans" cxnId="{BA0C2A8B-6090-4C06-9A67-6C73BE6E5D2C}">
      <dgm:prSet/>
      <dgm:spPr/>
      <dgm:t>
        <a:bodyPr/>
        <a:lstStyle/>
        <a:p>
          <a:endParaRPr lang="en-US"/>
        </a:p>
      </dgm:t>
    </dgm:pt>
    <dgm:pt modelId="{286B3202-67AA-461E-8655-A5FE2D82A2F4}" type="sibTrans" cxnId="{BA0C2A8B-6090-4C06-9A67-6C73BE6E5D2C}">
      <dgm:prSet/>
      <dgm:spPr/>
      <dgm:t>
        <a:bodyPr/>
        <a:lstStyle/>
        <a:p>
          <a:endParaRPr lang="en-US"/>
        </a:p>
      </dgm:t>
    </dgm:pt>
    <dgm:pt modelId="{7D4CD4E5-BFD5-4A00-8668-B949FE41491C}">
      <dgm:prSet/>
      <dgm:spPr/>
      <dgm:t>
        <a:bodyPr/>
        <a:lstStyle/>
        <a:p>
          <a:r>
            <a:rPr lang="en-US" dirty="0" err="1"/>
            <a:t>Urogen</a:t>
          </a:r>
          <a:endParaRPr lang="en-US" dirty="0"/>
        </a:p>
      </dgm:t>
    </dgm:pt>
    <dgm:pt modelId="{EABA7D92-3670-42E0-AD06-3E9FD27DC821}" type="parTrans" cxnId="{907DB23B-8869-41ED-9638-FC260FDEFA3A}">
      <dgm:prSet/>
      <dgm:spPr/>
      <dgm:t>
        <a:bodyPr/>
        <a:lstStyle/>
        <a:p>
          <a:endParaRPr lang="en-US"/>
        </a:p>
      </dgm:t>
    </dgm:pt>
    <dgm:pt modelId="{5838A1E0-90FC-45F9-9308-696587DFA50A}" type="sibTrans" cxnId="{907DB23B-8869-41ED-9638-FC260FDEFA3A}">
      <dgm:prSet/>
      <dgm:spPr/>
      <dgm:t>
        <a:bodyPr/>
        <a:lstStyle/>
        <a:p>
          <a:endParaRPr lang="en-US"/>
        </a:p>
      </dgm:t>
    </dgm:pt>
    <dgm:pt modelId="{CFC16724-0A28-41C8-8D1C-B3ABD1AFDA04}">
      <dgm:prSet phldrT="[Text]"/>
      <dgm:spPr/>
      <dgm:t>
        <a:bodyPr/>
        <a:lstStyle/>
        <a:p>
          <a:r>
            <a:rPr lang="en-US" dirty="0"/>
            <a:t>Trichomonas vaginalis</a:t>
          </a:r>
        </a:p>
      </dgm:t>
    </dgm:pt>
    <dgm:pt modelId="{ECBA70CF-C79B-4FAF-B30D-8138619B79EA}" type="parTrans" cxnId="{BDE732D6-CDDF-4162-9C53-4E2921E25E06}">
      <dgm:prSet/>
      <dgm:spPr/>
      <dgm:t>
        <a:bodyPr/>
        <a:lstStyle/>
        <a:p>
          <a:endParaRPr lang="en-US"/>
        </a:p>
      </dgm:t>
    </dgm:pt>
    <dgm:pt modelId="{8C7CA047-BFBA-48A2-87CC-EF39890ADD77}" type="sibTrans" cxnId="{BDE732D6-CDDF-4162-9C53-4E2921E25E06}">
      <dgm:prSet/>
      <dgm:spPr/>
      <dgm:t>
        <a:bodyPr/>
        <a:lstStyle/>
        <a:p>
          <a:endParaRPr lang="en-US"/>
        </a:p>
      </dgm:t>
    </dgm:pt>
    <dgm:pt modelId="{80600F6A-6F9A-439A-9A88-7E1024CFAA6C}">
      <dgm:prSet/>
      <dgm:spPr/>
      <dgm:t>
        <a:bodyPr/>
        <a:lstStyle/>
        <a:p>
          <a:r>
            <a:rPr lang="en-US" dirty="0"/>
            <a:t>15 High Risk HPV including</a:t>
          </a:r>
        </a:p>
      </dgm:t>
    </dgm:pt>
    <dgm:pt modelId="{90DD4A48-8FB1-4C49-BF01-F62E1CB12FCB}" type="parTrans" cxnId="{6E29B61B-B66F-49EC-B3A0-B161CF668014}">
      <dgm:prSet/>
      <dgm:spPr/>
      <dgm:t>
        <a:bodyPr/>
        <a:lstStyle/>
        <a:p>
          <a:endParaRPr lang="en-US"/>
        </a:p>
      </dgm:t>
    </dgm:pt>
    <dgm:pt modelId="{FF194403-7F60-4771-B3A4-2DBC9D4D5914}" type="sibTrans" cxnId="{6E29B61B-B66F-49EC-B3A0-B161CF668014}">
      <dgm:prSet/>
      <dgm:spPr/>
      <dgm:t>
        <a:bodyPr/>
        <a:lstStyle/>
        <a:p>
          <a:endParaRPr lang="en-US"/>
        </a:p>
      </dgm:t>
    </dgm:pt>
    <dgm:pt modelId="{33202CCB-9CE4-4134-BC0C-504FE476E3B0}">
      <dgm:prSet/>
      <dgm:spPr/>
      <dgm:t>
        <a:bodyPr/>
        <a:lstStyle/>
        <a:p>
          <a:r>
            <a:rPr lang="en-US" dirty="0"/>
            <a:t> HPV 16</a:t>
          </a:r>
        </a:p>
      </dgm:t>
    </dgm:pt>
    <dgm:pt modelId="{3E84792C-DFA6-4695-9A24-06CE6CA46079}" type="parTrans" cxnId="{B167253D-BC35-4ED5-ADC2-EE586CF53C6C}">
      <dgm:prSet/>
      <dgm:spPr/>
      <dgm:t>
        <a:bodyPr/>
        <a:lstStyle/>
        <a:p>
          <a:endParaRPr lang="en-US"/>
        </a:p>
      </dgm:t>
    </dgm:pt>
    <dgm:pt modelId="{1709B412-0F09-4B48-AD5A-C8973D4C0D9A}" type="sibTrans" cxnId="{B167253D-BC35-4ED5-ADC2-EE586CF53C6C}">
      <dgm:prSet/>
      <dgm:spPr/>
      <dgm:t>
        <a:bodyPr/>
        <a:lstStyle/>
        <a:p>
          <a:endParaRPr lang="en-US"/>
        </a:p>
      </dgm:t>
    </dgm:pt>
    <dgm:pt modelId="{51DC9541-0BDB-4C3A-8083-A867AB4D9C5E}">
      <dgm:prSet/>
      <dgm:spPr/>
      <dgm:t>
        <a:bodyPr/>
        <a:lstStyle/>
        <a:p>
          <a:r>
            <a:rPr lang="en-US" dirty="0"/>
            <a:t>HPV18</a:t>
          </a:r>
        </a:p>
      </dgm:t>
    </dgm:pt>
    <dgm:pt modelId="{083752EE-B35B-4851-826F-970212BE9E3D}" type="parTrans" cxnId="{AC6EB4A2-8F0B-42B4-BF78-807D8980F3F9}">
      <dgm:prSet/>
      <dgm:spPr/>
      <dgm:t>
        <a:bodyPr/>
        <a:lstStyle/>
        <a:p>
          <a:endParaRPr lang="en-US"/>
        </a:p>
      </dgm:t>
    </dgm:pt>
    <dgm:pt modelId="{E7F3BDBE-C8DC-4CDD-BA07-6EE47B1BF2FB}" type="sibTrans" cxnId="{AC6EB4A2-8F0B-42B4-BF78-807D8980F3F9}">
      <dgm:prSet/>
      <dgm:spPr/>
      <dgm:t>
        <a:bodyPr/>
        <a:lstStyle/>
        <a:p>
          <a:endParaRPr lang="en-US"/>
        </a:p>
      </dgm:t>
    </dgm:pt>
    <dgm:pt modelId="{6057BA3F-669C-4B3E-83B1-3BF310BC830F}">
      <dgm:prSet/>
      <dgm:spPr/>
      <dgm:t>
        <a:bodyPr/>
        <a:lstStyle/>
        <a:p>
          <a:r>
            <a:rPr lang="en-US" dirty="0"/>
            <a:t>HPV45</a:t>
          </a:r>
        </a:p>
      </dgm:t>
    </dgm:pt>
    <dgm:pt modelId="{54640DAB-CBF5-417A-8EDA-81D9D38431BC}" type="parTrans" cxnId="{B5D34056-3D5C-43E8-86C7-4CE7EDC1F5A8}">
      <dgm:prSet/>
      <dgm:spPr/>
      <dgm:t>
        <a:bodyPr/>
        <a:lstStyle/>
        <a:p>
          <a:endParaRPr lang="en-US"/>
        </a:p>
      </dgm:t>
    </dgm:pt>
    <dgm:pt modelId="{DA32648E-D913-4548-B27E-8DD83F875DDC}" type="sibTrans" cxnId="{B5D34056-3D5C-43E8-86C7-4CE7EDC1F5A8}">
      <dgm:prSet/>
      <dgm:spPr/>
      <dgm:t>
        <a:bodyPr/>
        <a:lstStyle/>
        <a:p>
          <a:endParaRPr lang="en-US"/>
        </a:p>
      </dgm:t>
    </dgm:pt>
    <dgm:pt modelId="{AC684746-0602-455B-8A54-D15274B784C0}">
      <dgm:prSet/>
      <dgm:spPr/>
      <dgm:t>
        <a:bodyPr/>
        <a:lstStyle/>
        <a:p>
          <a:r>
            <a:rPr lang="en-US" dirty="0"/>
            <a:t>Four </a:t>
          </a:r>
          <a:r>
            <a:rPr lang="en-US" dirty="0" err="1"/>
            <a:t>Ureaplasma</a:t>
          </a:r>
          <a:r>
            <a:rPr lang="en-US" dirty="0"/>
            <a:t> Mycoplasma species</a:t>
          </a:r>
        </a:p>
      </dgm:t>
    </dgm:pt>
    <dgm:pt modelId="{691CD875-053F-44BF-9249-AC4D5DA38DB1}" type="parTrans" cxnId="{27B8050C-452D-4D78-B0C5-FFF42904E81C}">
      <dgm:prSet/>
      <dgm:spPr/>
      <dgm:t>
        <a:bodyPr/>
        <a:lstStyle/>
        <a:p>
          <a:endParaRPr lang="en-US"/>
        </a:p>
      </dgm:t>
    </dgm:pt>
    <dgm:pt modelId="{0B2D0FBC-62A4-4A19-A808-F6D15D694BDA}" type="sibTrans" cxnId="{27B8050C-452D-4D78-B0C5-FFF42904E81C}">
      <dgm:prSet/>
      <dgm:spPr/>
      <dgm:t>
        <a:bodyPr/>
        <a:lstStyle/>
        <a:p>
          <a:endParaRPr lang="en-US"/>
        </a:p>
      </dgm:t>
    </dgm:pt>
    <dgm:pt modelId="{FAB2B789-86F4-447B-890C-2FD3DB48E78E}" type="pres">
      <dgm:prSet presAssocID="{D54B404F-3AC2-4376-B3F0-37E05B48CAAA}" presName="Name0" presStyleCnt="0">
        <dgm:presLayoutVars>
          <dgm:dir/>
          <dgm:animLvl val="lvl"/>
          <dgm:resizeHandles val="exact"/>
        </dgm:presLayoutVars>
      </dgm:prSet>
      <dgm:spPr/>
    </dgm:pt>
    <dgm:pt modelId="{973DFBA4-1775-40C8-B95D-F41E712F7461}" type="pres">
      <dgm:prSet presAssocID="{68691B79-6484-4091-8B51-DDE13CA7C2EA}" presName="composite" presStyleCnt="0"/>
      <dgm:spPr/>
    </dgm:pt>
    <dgm:pt modelId="{F8EC53EC-2196-4DB4-B403-337B284F3EF1}" type="pres">
      <dgm:prSet presAssocID="{68691B79-6484-4091-8B51-DDE13CA7C2EA}" presName="parTx" presStyleLbl="alignNode1" presStyleIdx="0" presStyleCnt="5">
        <dgm:presLayoutVars>
          <dgm:chMax val="0"/>
          <dgm:chPref val="0"/>
          <dgm:bulletEnabled val="1"/>
        </dgm:presLayoutVars>
      </dgm:prSet>
      <dgm:spPr/>
    </dgm:pt>
    <dgm:pt modelId="{03F9F097-496A-470A-86A5-A48FCDB7DF14}" type="pres">
      <dgm:prSet presAssocID="{68691B79-6484-4091-8B51-DDE13CA7C2EA}" presName="desTx" presStyleLbl="alignAccFollowNode1" presStyleIdx="0" presStyleCnt="5">
        <dgm:presLayoutVars>
          <dgm:bulletEnabled val="1"/>
        </dgm:presLayoutVars>
      </dgm:prSet>
      <dgm:spPr/>
    </dgm:pt>
    <dgm:pt modelId="{F1EE15D3-DE67-40CB-8F41-0B9E8F999727}" type="pres">
      <dgm:prSet presAssocID="{F76FA9FB-C2A9-41CD-ABFB-F69D8BDB266F}" presName="space" presStyleCnt="0"/>
      <dgm:spPr/>
    </dgm:pt>
    <dgm:pt modelId="{995E5DC7-298E-436F-A7B0-897BB0AAD205}" type="pres">
      <dgm:prSet presAssocID="{14638901-B12A-45F9-ABAD-72972229F80A}" presName="composite" presStyleCnt="0"/>
      <dgm:spPr/>
    </dgm:pt>
    <dgm:pt modelId="{BEEBC633-D98D-48A9-BD83-20017736D102}" type="pres">
      <dgm:prSet presAssocID="{14638901-B12A-45F9-ABAD-72972229F80A}" presName="parTx" presStyleLbl="alignNode1" presStyleIdx="1" presStyleCnt="5">
        <dgm:presLayoutVars>
          <dgm:chMax val="0"/>
          <dgm:chPref val="0"/>
          <dgm:bulletEnabled val="1"/>
        </dgm:presLayoutVars>
      </dgm:prSet>
      <dgm:spPr/>
    </dgm:pt>
    <dgm:pt modelId="{B93DD384-DD83-44D1-AF09-B6B31B6B73A5}" type="pres">
      <dgm:prSet presAssocID="{14638901-B12A-45F9-ABAD-72972229F80A}" presName="desTx" presStyleLbl="alignAccFollowNode1" presStyleIdx="1" presStyleCnt="5">
        <dgm:presLayoutVars>
          <dgm:bulletEnabled val="1"/>
        </dgm:presLayoutVars>
      </dgm:prSet>
      <dgm:spPr/>
    </dgm:pt>
    <dgm:pt modelId="{78B6C834-0526-41EC-A539-4CBA5DA9FE03}" type="pres">
      <dgm:prSet presAssocID="{CF36C469-181B-4368-8C4E-DAE34F5448A9}" presName="space" presStyleCnt="0"/>
      <dgm:spPr/>
    </dgm:pt>
    <dgm:pt modelId="{7596B128-A783-4E12-A31C-D47EA61B00B5}" type="pres">
      <dgm:prSet presAssocID="{EB95D01E-D3DF-4457-ABA5-96AB64BA9448}" presName="composite" presStyleCnt="0"/>
      <dgm:spPr/>
    </dgm:pt>
    <dgm:pt modelId="{495EB4E1-D5F9-47B7-82FF-E8F172D3F6FD}" type="pres">
      <dgm:prSet presAssocID="{EB95D01E-D3DF-4457-ABA5-96AB64BA9448}" presName="parTx" presStyleLbl="alignNode1" presStyleIdx="2" presStyleCnt="5">
        <dgm:presLayoutVars>
          <dgm:chMax val="0"/>
          <dgm:chPref val="0"/>
          <dgm:bulletEnabled val="1"/>
        </dgm:presLayoutVars>
      </dgm:prSet>
      <dgm:spPr/>
    </dgm:pt>
    <dgm:pt modelId="{9FD07771-148B-4D8B-9D6A-C9EE7C20CB59}" type="pres">
      <dgm:prSet presAssocID="{EB95D01E-D3DF-4457-ABA5-96AB64BA9448}" presName="desTx" presStyleLbl="alignAccFollowNode1" presStyleIdx="2" presStyleCnt="5">
        <dgm:presLayoutVars>
          <dgm:bulletEnabled val="1"/>
        </dgm:presLayoutVars>
      </dgm:prSet>
      <dgm:spPr/>
    </dgm:pt>
    <dgm:pt modelId="{7D934241-9A45-4650-B52E-C880DD058F0B}" type="pres">
      <dgm:prSet presAssocID="{3BA996C7-8FAC-4E13-A9BD-7A0804FC7DE6}" presName="space" presStyleCnt="0"/>
      <dgm:spPr/>
    </dgm:pt>
    <dgm:pt modelId="{C1CF01F2-4B89-4E84-93CF-1BC8A7F402B2}" type="pres">
      <dgm:prSet presAssocID="{A9F605D6-A5C5-4C35-9B66-D9A0C5CFA4D8}" presName="composite" presStyleCnt="0"/>
      <dgm:spPr/>
    </dgm:pt>
    <dgm:pt modelId="{A5D66B1C-0201-4484-BD79-0B010B64A94F}" type="pres">
      <dgm:prSet presAssocID="{A9F605D6-A5C5-4C35-9B66-D9A0C5CFA4D8}" presName="parTx" presStyleLbl="alignNode1" presStyleIdx="3" presStyleCnt="5">
        <dgm:presLayoutVars>
          <dgm:chMax val="0"/>
          <dgm:chPref val="0"/>
          <dgm:bulletEnabled val="1"/>
        </dgm:presLayoutVars>
      </dgm:prSet>
      <dgm:spPr/>
    </dgm:pt>
    <dgm:pt modelId="{748A5F32-4FB4-4B4C-882D-6E25DFF9BD65}" type="pres">
      <dgm:prSet presAssocID="{A9F605D6-A5C5-4C35-9B66-D9A0C5CFA4D8}" presName="desTx" presStyleLbl="alignAccFollowNode1" presStyleIdx="3" presStyleCnt="5">
        <dgm:presLayoutVars>
          <dgm:bulletEnabled val="1"/>
        </dgm:presLayoutVars>
      </dgm:prSet>
      <dgm:spPr/>
    </dgm:pt>
    <dgm:pt modelId="{3F5534BF-B74A-4A93-B300-AE0F3F6054F3}" type="pres">
      <dgm:prSet presAssocID="{286B3202-67AA-461E-8655-A5FE2D82A2F4}" presName="space" presStyleCnt="0"/>
      <dgm:spPr/>
    </dgm:pt>
    <dgm:pt modelId="{6071B412-AED9-473A-AF5F-AA2F7495A2D6}" type="pres">
      <dgm:prSet presAssocID="{7D4CD4E5-BFD5-4A00-8668-B949FE41491C}" presName="composite" presStyleCnt="0"/>
      <dgm:spPr/>
    </dgm:pt>
    <dgm:pt modelId="{1DBEB8A7-21EB-4F37-8669-37E5985A3473}" type="pres">
      <dgm:prSet presAssocID="{7D4CD4E5-BFD5-4A00-8668-B949FE41491C}" presName="parTx" presStyleLbl="alignNode1" presStyleIdx="4" presStyleCnt="5">
        <dgm:presLayoutVars>
          <dgm:chMax val="0"/>
          <dgm:chPref val="0"/>
          <dgm:bulletEnabled val="1"/>
        </dgm:presLayoutVars>
      </dgm:prSet>
      <dgm:spPr/>
    </dgm:pt>
    <dgm:pt modelId="{F8526BCD-0AEC-4B97-ABF2-64534B3C4C88}" type="pres">
      <dgm:prSet presAssocID="{7D4CD4E5-BFD5-4A00-8668-B949FE41491C}" presName="desTx" presStyleLbl="alignAccFollowNode1" presStyleIdx="4" presStyleCnt="5">
        <dgm:presLayoutVars>
          <dgm:bulletEnabled val="1"/>
        </dgm:presLayoutVars>
      </dgm:prSet>
      <dgm:spPr/>
    </dgm:pt>
  </dgm:ptLst>
  <dgm:cxnLst>
    <dgm:cxn modelId="{77F09C06-0395-436F-B410-2F99ABEC41B7}" type="presOf" srcId="{33202CCB-9CE4-4134-BC0C-504FE476E3B0}" destId="{748A5F32-4FB4-4B4C-882D-6E25DFF9BD65}" srcOrd="0" destOrd="1" presId="urn:microsoft.com/office/officeart/2005/8/layout/hList1"/>
    <dgm:cxn modelId="{27B8050C-452D-4D78-B0C5-FFF42904E81C}" srcId="{7D4CD4E5-BFD5-4A00-8668-B949FE41491C}" destId="{AC684746-0602-455B-8A54-D15274B784C0}" srcOrd="0" destOrd="0" parTransId="{691CD875-053F-44BF-9249-AC4D5DA38DB1}" sibTransId="{0B2D0FBC-62A4-4A19-A808-F6D15D694BDA}"/>
    <dgm:cxn modelId="{96C98C0E-69CF-4596-A953-C4C84C9ACC6E}" srcId="{D54B404F-3AC2-4376-B3F0-37E05B48CAAA}" destId="{EB95D01E-D3DF-4457-ABA5-96AB64BA9448}" srcOrd="2" destOrd="0" parTransId="{00B6C2D5-89D1-486B-A153-5F1191B168DE}" sibTransId="{3BA996C7-8FAC-4E13-A9BD-7A0804FC7DE6}"/>
    <dgm:cxn modelId="{6E29B61B-B66F-49EC-B3A0-B161CF668014}" srcId="{A9F605D6-A5C5-4C35-9B66-D9A0C5CFA4D8}" destId="{80600F6A-6F9A-439A-9A88-7E1024CFAA6C}" srcOrd="0" destOrd="0" parTransId="{90DD4A48-8FB1-4C49-BF01-F62E1CB12FCB}" sibTransId="{FF194403-7F60-4771-B3A4-2DBC9D4D5914}"/>
    <dgm:cxn modelId="{1EFEF425-14D5-4A18-A25B-4E5CC1808B0C}" type="presOf" srcId="{E9C80EE7-F174-4848-88E3-9FD014AD9EDA}" destId="{9FD07771-148B-4D8B-9D6A-C9EE7C20CB59}" srcOrd="0" destOrd="0" presId="urn:microsoft.com/office/officeart/2005/8/layout/hList1"/>
    <dgm:cxn modelId="{84583632-C71D-4B37-949E-2651EDF690AA}" type="presOf" srcId="{A9F605D6-A5C5-4C35-9B66-D9A0C5CFA4D8}" destId="{A5D66B1C-0201-4484-BD79-0B010B64A94F}" srcOrd="0" destOrd="0" presId="urn:microsoft.com/office/officeart/2005/8/layout/hList1"/>
    <dgm:cxn modelId="{57658E34-EDD1-4C84-96AE-D6E2BE3808E9}" type="presOf" srcId="{7D4CD4E5-BFD5-4A00-8668-B949FE41491C}" destId="{1DBEB8A7-21EB-4F37-8669-37E5985A3473}" srcOrd="0" destOrd="0" presId="urn:microsoft.com/office/officeart/2005/8/layout/hList1"/>
    <dgm:cxn modelId="{907DB23B-8869-41ED-9638-FC260FDEFA3A}" srcId="{D54B404F-3AC2-4376-B3F0-37E05B48CAAA}" destId="{7D4CD4E5-BFD5-4A00-8668-B949FE41491C}" srcOrd="4" destOrd="0" parTransId="{EABA7D92-3670-42E0-AD06-3E9FD27DC821}" sibTransId="{5838A1E0-90FC-45F9-9308-696587DFA50A}"/>
    <dgm:cxn modelId="{B167253D-BC35-4ED5-ADC2-EE586CF53C6C}" srcId="{A9F605D6-A5C5-4C35-9B66-D9A0C5CFA4D8}" destId="{33202CCB-9CE4-4134-BC0C-504FE476E3B0}" srcOrd="1" destOrd="0" parTransId="{3E84792C-DFA6-4695-9A24-06CE6CA46079}" sibTransId="{1709B412-0F09-4B48-AD5A-C8973D4C0D9A}"/>
    <dgm:cxn modelId="{B3BEA75C-D6EA-4E05-9C9C-76D457AD84F2}" type="presOf" srcId="{1E9D6307-31C6-43C7-A656-ADC75AB87E6C}" destId="{03F9F097-496A-470A-86A5-A48FCDB7DF14}" srcOrd="0" destOrd="0" presId="urn:microsoft.com/office/officeart/2005/8/layout/hList1"/>
    <dgm:cxn modelId="{8D8FD366-1C1D-4FDF-BA7C-BAE082C549EF}" type="presOf" srcId="{6057BA3F-669C-4B3E-83B1-3BF310BC830F}" destId="{748A5F32-4FB4-4B4C-882D-6E25DFF9BD65}" srcOrd="0" destOrd="3" presId="urn:microsoft.com/office/officeart/2005/8/layout/hList1"/>
    <dgm:cxn modelId="{B6C95C67-945C-4267-83F1-94AEF78FD99C}" type="presOf" srcId="{3C4D69D3-C21C-4087-BC5B-654B01EACD0B}" destId="{B93DD384-DD83-44D1-AF09-B6B31B6B73A5}" srcOrd="0" destOrd="1" presId="urn:microsoft.com/office/officeart/2005/8/layout/hList1"/>
    <dgm:cxn modelId="{AE83DC4D-C99A-4C11-BB4D-5E61A1EC69F1}" type="presOf" srcId="{EB95D01E-D3DF-4457-ABA5-96AB64BA9448}" destId="{495EB4E1-D5F9-47B7-82FF-E8F172D3F6FD}" srcOrd="0" destOrd="0" presId="urn:microsoft.com/office/officeart/2005/8/layout/hList1"/>
    <dgm:cxn modelId="{B5D34056-3D5C-43E8-86C7-4CE7EDC1F5A8}" srcId="{A9F605D6-A5C5-4C35-9B66-D9A0C5CFA4D8}" destId="{6057BA3F-669C-4B3E-83B1-3BF310BC830F}" srcOrd="3" destOrd="0" parTransId="{54640DAB-CBF5-417A-8EDA-81D9D38431BC}" sibTransId="{DA32648E-D913-4548-B27E-8DD83F875DDC}"/>
    <dgm:cxn modelId="{5D5EF156-C405-4C3D-8ADD-137C1D5EB3A6}" srcId="{EB95D01E-D3DF-4457-ABA5-96AB64BA9448}" destId="{E9C80EE7-F174-4848-88E3-9FD014AD9EDA}" srcOrd="0" destOrd="0" parTransId="{43BA1B05-C346-4DFB-A790-7D69FE7F6771}" sibTransId="{67C50CFE-9B50-4813-8268-8C3E2CBDDD63}"/>
    <dgm:cxn modelId="{BA0C2A8B-6090-4C06-9A67-6C73BE6E5D2C}" srcId="{D54B404F-3AC2-4376-B3F0-37E05B48CAAA}" destId="{A9F605D6-A5C5-4C35-9B66-D9A0C5CFA4D8}" srcOrd="3" destOrd="0" parTransId="{C39490A4-3BFF-443D-A6D7-B9948273A4AA}" sibTransId="{286B3202-67AA-461E-8655-A5FE2D82A2F4}"/>
    <dgm:cxn modelId="{C3610692-F041-4FB4-AFB3-E086381D5F13}" type="presOf" srcId="{14638901-B12A-45F9-ABAD-72972229F80A}" destId="{BEEBC633-D98D-48A9-BD83-20017736D102}" srcOrd="0" destOrd="0" presId="urn:microsoft.com/office/officeart/2005/8/layout/hList1"/>
    <dgm:cxn modelId="{F3A99B92-C602-40A5-A93C-851829236A82}" srcId="{14638901-B12A-45F9-ABAD-72972229F80A}" destId="{3C4D69D3-C21C-4087-BC5B-654B01EACD0B}" srcOrd="1" destOrd="0" parTransId="{796667C7-4B86-4372-A5A2-25DC4D95B969}" sibTransId="{324CE2C0-A83F-4521-9839-60F5CFEE6B10}"/>
    <dgm:cxn modelId="{4CF9FE94-9846-442A-B97D-CB4A87A6A5CD}" srcId="{68691B79-6484-4091-8B51-DDE13CA7C2EA}" destId="{1E9D6307-31C6-43C7-A656-ADC75AB87E6C}" srcOrd="0" destOrd="0" parTransId="{454D9734-1449-452B-83D5-9618AC9A9593}" sibTransId="{08B0B9A8-3828-4A3D-B8AC-21F0BE5B3937}"/>
    <dgm:cxn modelId="{AC6EB4A2-8F0B-42B4-BF78-807D8980F3F9}" srcId="{A9F605D6-A5C5-4C35-9B66-D9A0C5CFA4D8}" destId="{51DC9541-0BDB-4C3A-8083-A867AB4D9C5E}" srcOrd="2" destOrd="0" parTransId="{083752EE-B35B-4851-826F-970212BE9E3D}" sibTransId="{E7F3BDBE-C8DC-4CDD-BA07-6EE47B1BF2FB}"/>
    <dgm:cxn modelId="{441F5AB3-11B7-4BA8-AB2E-68437936CEE4}" type="presOf" srcId="{AC684746-0602-455B-8A54-D15274B784C0}" destId="{F8526BCD-0AEC-4B97-ABF2-64534B3C4C88}" srcOrd="0" destOrd="0" presId="urn:microsoft.com/office/officeart/2005/8/layout/hList1"/>
    <dgm:cxn modelId="{97067CB7-E96D-42B8-8715-89870B49AA2D}" type="presOf" srcId="{51DC9541-0BDB-4C3A-8083-A867AB4D9C5E}" destId="{748A5F32-4FB4-4B4C-882D-6E25DFF9BD65}" srcOrd="0" destOrd="2" presId="urn:microsoft.com/office/officeart/2005/8/layout/hList1"/>
    <dgm:cxn modelId="{434463C0-98EA-4FE0-A3FE-308CD3537C45}" srcId="{D54B404F-3AC2-4376-B3F0-37E05B48CAAA}" destId="{14638901-B12A-45F9-ABAD-72972229F80A}" srcOrd="1" destOrd="0" parTransId="{D09D8B9A-1DD4-4374-B074-2F0076D00F86}" sibTransId="{CF36C469-181B-4368-8C4E-DAE34F5448A9}"/>
    <dgm:cxn modelId="{C79169C0-D362-4993-8498-A8C76A9225E6}" srcId="{D54B404F-3AC2-4376-B3F0-37E05B48CAAA}" destId="{68691B79-6484-4091-8B51-DDE13CA7C2EA}" srcOrd="0" destOrd="0" parTransId="{54AB00B8-4B38-45BA-B5B5-C891BC04B320}" sibTransId="{F76FA9FB-C2A9-41CD-ABFB-F69D8BDB266F}"/>
    <dgm:cxn modelId="{5C8ABEC5-49AD-491D-B0DC-9D9ED7535CF4}" type="presOf" srcId="{EB5EC125-D412-48C5-BC80-53C1A6382BA3}" destId="{B93DD384-DD83-44D1-AF09-B6B31B6B73A5}" srcOrd="0" destOrd="0" presId="urn:microsoft.com/office/officeart/2005/8/layout/hList1"/>
    <dgm:cxn modelId="{7B4FB5CA-94A1-4E56-A381-7EA32AEACC70}" type="presOf" srcId="{68691B79-6484-4091-8B51-DDE13CA7C2EA}" destId="{F8EC53EC-2196-4DB4-B403-337B284F3EF1}" srcOrd="0" destOrd="0" presId="urn:microsoft.com/office/officeart/2005/8/layout/hList1"/>
    <dgm:cxn modelId="{6E631ECD-6F22-4192-A370-7FF8C3AA95CF}" srcId="{14638901-B12A-45F9-ABAD-72972229F80A}" destId="{EB5EC125-D412-48C5-BC80-53C1A6382BA3}" srcOrd="0" destOrd="0" parTransId="{392B3506-0AE8-4E9B-8853-06B1A91EFB86}" sibTransId="{ED258CC9-128B-4F94-96F5-6D9C8CC031CE}"/>
    <dgm:cxn modelId="{BDE732D6-CDDF-4162-9C53-4E2921E25E06}" srcId="{14638901-B12A-45F9-ABAD-72972229F80A}" destId="{CFC16724-0A28-41C8-8D1C-B3ABD1AFDA04}" srcOrd="2" destOrd="0" parTransId="{ECBA70CF-C79B-4FAF-B30D-8138619B79EA}" sibTransId="{8C7CA047-BFBA-48A2-87CC-EF39890ADD77}"/>
    <dgm:cxn modelId="{FBC46BE2-CA8E-4652-827A-766E9D6DF518}" type="presOf" srcId="{D54B404F-3AC2-4376-B3F0-37E05B48CAAA}" destId="{FAB2B789-86F4-447B-890C-2FD3DB48E78E}" srcOrd="0" destOrd="0" presId="urn:microsoft.com/office/officeart/2005/8/layout/hList1"/>
    <dgm:cxn modelId="{CF92A9E8-B879-4FCB-8DAB-C4DB074128BA}" type="presOf" srcId="{CFC16724-0A28-41C8-8D1C-B3ABD1AFDA04}" destId="{B93DD384-DD83-44D1-AF09-B6B31B6B73A5}" srcOrd="0" destOrd="2" presId="urn:microsoft.com/office/officeart/2005/8/layout/hList1"/>
    <dgm:cxn modelId="{600172EC-194B-4E53-B613-9E4DDD12B08C}" type="presOf" srcId="{80600F6A-6F9A-439A-9A88-7E1024CFAA6C}" destId="{748A5F32-4FB4-4B4C-882D-6E25DFF9BD65}" srcOrd="0" destOrd="0" presId="urn:microsoft.com/office/officeart/2005/8/layout/hList1"/>
    <dgm:cxn modelId="{10C866BF-1493-4E08-AFA7-A0C391099701}" type="presParOf" srcId="{FAB2B789-86F4-447B-890C-2FD3DB48E78E}" destId="{973DFBA4-1775-40C8-B95D-F41E712F7461}" srcOrd="0" destOrd="0" presId="urn:microsoft.com/office/officeart/2005/8/layout/hList1"/>
    <dgm:cxn modelId="{5E673F53-751D-42D2-ACA2-278B2DAF2454}" type="presParOf" srcId="{973DFBA4-1775-40C8-B95D-F41E712F7461}" destId="{F8EC53EC-2196-4DB4-B403-337B284F3EF1}" srcOrd="0" destOrd="0" presId="urn:microsoft.com/office/officeart/2005/8/layout/hList1"/>
    <dgm:cxn modelId="{4355FD43-C604-46D4-B62E-5EF93D2E7B38}" type="presParOf" srcId="{973DFBA4-1775-40C8-B95D-F41E712F7461}" destId="{03F9F097-496A-470A-86A5-A48FCDB7DF14}" srcOrd="1" destOrd="0" presId="urn:microsoft.com/office/officeart/2005/8/layout/hList1"/>
    <dgm:cxn modelId="{BA273C85-F6A6-4E8A-89AC-C9F2DDA30AC0}" type="presParOf" srcId="{FAB2B789-86F4-447B-890C-2FD3DB48E78E}" destId="{F1EE15D3-DE67-40CB-8F41-0B9E8F999727}" srcOrd="1" destOrd="0" presId="urn:microsoft.com/office/officeart/2005/8/layout/hList1"/>
    <dgm:cxn modelId="{74EBDC9D-BEB1-4662-B1E4-2D0E716AEBDD}" type="presParOf" srcId="{FAB2B789-86F4-447B-890C-2FD3DB48E78E}" destId="{995E5DC7-298E-436F-A7B0-897BB0AAD205}" srcOrd="2" destOrd="0" presId="urn:microsoft.com/office/officeart/2005/8/layout/hList1"/>
    <dgm:cxn modelId="{66B125CE-5364-47B6-9470-6072E5DC98C9}" type="presParOf" srcId="{995E5DC7-298E-436F-A7B0-897BB0AAD205}" destId="{BEEBC633-D98D-48A9-BD83-20017736D102}" srcOrd="0" destOrd="0" presId="urn:microsoft.com/office/officeart/2005/8/layout/hList1"/>
    <dgm:cxn modelId="{303695DA-4534-45E5-9652-E51754CB75ED}" type="presParOf" srcId="{995E5DC7-298E-436F-A7B0-897BB0AAD205}" destId="{B93DD384-DD83-44D1-AF09-B6B31B6B73A5}" srcOrd="1" destOrd="0" presId="urn:microsoft.com/office/officeart/2005/8/layout/hList1"/>
    <dgm:cxn modelId="{64FE6A4C-E903-499B-9B2C-A8E18D2B513A}" type="presParOf" srcId="{FAB2B789-86F4-447B-890C-2FD3DB48E78E}" destId="{78B6C834-0526-41EC-A539-4CBA5DA9FE03}" srcOrd="3" destOrd="0" presId="urn:microsoft.com/office/officeart/2005/8/layout/hList1"/>
    <dgm:cxn modelId="{6754231E-1CEE-4921-BED1-5B3CA5B7FD7D}" type="presParOf" srcId="{FAB2B789-86F4-447B-890C-2FD3DB48E78E}" destId="{7596B128-A783-4E12-A31C-D47EA61B00B5}" srcOrd="4" destOrd="0" presId="urn:microsoft.com/office/officeart/2005/8/layout/hList1"/>
    <dgm:cxn modelId="{88519820-F173-448B-A69F-ED9C99B65AEA}" type="presParOf" srcId="{7596B128-A783-4E12-A31C-D47EA61B00B5}" destId="{495EB4E1-D5F9-47B7-82FF-E8F172D3F6FD}" srcOrd="0" destOrd="0" presId="urn:microsoft.com/office/officeart/2005/8/layout/hList1"/>
    <dgm:cxn modelId="{1EC3DBFE-44E0-4751-B45D-9C1D447CD618}" type="presParOf" srcId="{7596B128-A783-4E12-A31C-D47EA61B00B5}" destId="{9FD07771-148B-4D8B-9D6A-C9EE7C20CB59}" srcOrd="1" destOrd="0" presId="urn:microsoft.com/office/officeart/2005/8/layout/hList1"/>
    <dgm:cxn modelId="{B8B3491E-D28D-442A-A9CB-73FEB7DEA331}" type="presParOf" srcId="{FAB2B789-86F4-447B-890C-2FD3DB48E78E}" destId="{7D934241-9A45-4650-B52E-C880DD058F0B}" srcOrd="5" destOrd="0" presId="urn:microsoft.com/office/officeart/2005/8/layout/hList1"/>
    <dgm:cxn modelId="{1AEE6586-3B0A-4D31-AFC0-E1AF230E7A36}" type="presParOf" srcId="{FAB2B789-86F4-447B-890C-2FD3DB48E78E}" destId="{C1CF01F2-4B89-4E84-93CF-1BC8A7F402B2}" srcOrd="6" destOrd="0" presId="urn:microsoft.com/office/officeart/2005/8/layout/hList1"/>
    <dgm:cxn modelId="{A8193836-EE9F-443D-8F40-E27E0CA2EC8F}" type="presParOf" srcId="{C1CF01F2-4B89-4E84-93CF-1BC8A7F402B2}" destId="{A5D66B1C-0201-4484-BD79-0B010B64A94F}" srcOrd="0" destOrd="0" presId="urn:microsoft.com/office/officeart/2005/8/layout/hList1"/>
    <dgm:cxn modelId="{9712DCE5-E7E9-49CA-A19F-33601165BACF}" type="presParOf" srcId="{C1CF01F2-4B89-4E84-93CF-1BC8A7F402B2}" destId="{748A5F32-4FB4-4B4C-882D-6E25DFF9BD65}" srcOrd="1" destOrd="0" presId="urn:microsoft.com/office/officeart/2005/8/layout/hList1"/>
    <dgm:cxn modelId="{1606E9A3-A1ED-4670-8B93-1F62CD92454C}" type="presParOf" srcId="{FAB2B789-86F4-447B-890C-2FD3DB48E78E}" destId="{3F5534BF-B74A-4A93-B300-AE0F3F6054F3}" srcOrd="7" destOrd="0" presId="urn:microsoft.com/office/officeart/2005/8/layout/hList1"/>
    <dgm:cxn modelId="{3BDBFBA1-2313-47C1-955F-6495B03E513A}" type="presParOf" srcId="{FAB2B789-86F4-447B-890C-2FD3DB48E78E}" destId="{6071B412-AED9-473A-AF5F-AA2F7495A2D6}" srcOrd="8" destOrd="0" presId="urn:microsoft.com/office/officeart/2005/8/layout/hList1"/>
    <dgm:cxn modelId="{B4247A8D-45A1-4093-B57E-061A9A04205C}" type="presParOf" srcId="{6071B412-AED9-473A-AF5F-AA2F7495A2D6}" destId="{1DBEB8A7-21EB-4F37-8669-37E5985A3473}" srcOrd="0" destOrd="0" presId="urn:microsoft.com/office/officeart/2005/8/layout/hList1"/>
    <dgm:cxn modelId="{6E8A0BB9-EC8F-4281-8515-684A3941D2F2}" type="presParOf" srcId="{6071B412-AED9-473A-AF5F-AA2F7495A2D6}" destId="{F8526BCD-0AEC-4B97-ABF2-64534B3C4C8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50E3C0E-8FF0-479F-9F91-AB929E91685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B36294F-1D7A-44A6-8CAD-2CF50BB1F13B}">
      <dgm:prSet phldrT="[Text]"/>
      <dgm:spPr/>
      <dgm:t>
        <a:bodyPr/>
        <a:lstStyle/>
        <a:p>
          <a:r>
            <a:rPr lang="en-US" dirty="0"/>
            <a:t>7500 </a:t>
          </a:r>
          <a:r>
            <a:rPr lang="en-US" dirty="0" err="1"/>
            <a:t>rtPCR</a:t>
          </a:r>
          <a:r>
            <a:rPr lang="en-US" dirty="0"/>
            <a:t> </a:t>
          </a:r>
        </a:p>
      </dgm:t>
    </dgm:pt>
    <dgm:pt modelId="{BDEFD37C-B4B5-421E-9F7A-3E4B57BF5207}" type="parTrans" cxnId="{4583F2FF-DBE8-4347-AE2A-9EB3C8B62829}">
      <dgm:prSet/>
      <dgm:spPr/>
      <dgm:t>
        <a:bodyPr/>
        <a:lstStyle/>
        <a:p>
          <a:endParaRPr lang="en-US"/>
        </a:p>
      </dgm:t>
    </dgm:pt>
    <dgm:pt modelId="{B9BDAF11-0502-4A5E-9B95-A513FB567DEB}" type="sibTrans" cxnId="{4583F2FF-DBE8-4347-AE2A-9EB3C8B62829}">
      <dgm:prSet/>
      <dgm:spPr/>
      <dgm:t>
        <a:bodyPr/>
        <a:lstStyle/>
        <a:p>
          <a:endParaRPr lang="en-US"/>
        </a:p>
      </dgm:t>
    </dgm:pt>
    <dgm:pt modelId="{9F8C46A5-1444-4F5D-AFDB-58A680B44634}">
      <dgm:prSet phldrT="[Text]"/>
      <dgm:spPr/>
      <dgm:t>
        <a:bodyPr/>
        <a:lstStyle/>
        <a:p>
          <a:r>
            <a:rPr lang="en-US" dirty="0"/>
            <a:t>Aires</a:t>
          </a:r>
        </a:p>
      </dgm:t>
    </dgm:pt>
    <dgm:pt modelId="{18F93E15-52CD-4A97-95F0-F55C8965D573}" type="parTrans" cxnId="{F889BF64-8840-40B7-8BB9-9E8B4197E06D}">
      <dgm:prSet/>
      <dgm:spPr/>
      <dgm:t>
        <a:bodyPr/>
        <a:lstStyle/>
        <a:p>
          <a:endParaRPr lang="en-US"/>
        </a:p>
      </dgm:t>
    </dgm:pt>
    <dgm:pt modelId="{7481A393-E6CB-48F0-9228-64AD5F464C11}" type="sibTrans" cxnId="{F889BF64-8840-40B7-8BB9-9E8B4197E06D}">
      <dgm:prSet/>
      <dgm:spPr/>
      <dgm:t>
        <a:bodyPr/>
        <a:lstStyle/>
        <a:p>
          <a:endParaRPr lang="en-US"/>
        </a:p>
      </dgm:t>
    </dgm:pt>
    <dgm:pt modelId="{C75E98C4-5C50-4DB4-BF2C-F99D74A79C09}">
      <dgm:prSet phldrT="[Text]"/>
      <dgm:spPr/>
      <dgm:t>
        <a:bodyPr/>
        <a:lstStyle/>
        <a:p>
          <a:r>
            <a:rPr lang="en-US" dirty="0"/>
            <a:t>LX200</a:t>
          </a:r>
        </a:p>
      </dgm:t>
    </dgm:pt>
    <dgm:pt modelId="{7AC3124D-4BF2-4F9D-B5EB-1E69225F22DD}" type="parTrans" cxnId="{9D1B7808-08A0-464C-874E-7C483880CB02}">
      <dgm:prSet/>
      <dgm:spPr/>
      <dgm:t>
        <a:bodyPr/>
        <a:lstStyle/>
        <a:p>
          <a:endParaRPr lang="en-US"/>
        </a:p>
      </dgm:t>
    </dgm:pt>
    <dgm:pt modelId="{6FED063B-6134-4DDC-83C4-4ABCDC651B54}" type="sibTrans" cxnId="{9D1B7808-08A0-464C-874E-7C483880CB02}">
      <dgm:prSet/>
      <dgm:spPr/>
      <dgm:t>
        <a:bodyPr/>
        <a:lstStyle/>
        <a:p>
          <a:endParaRPr lang="en-US"/>
        </a:p>
      </dgm:t>
    </dgm:pt>
    <dgm:pt modelId="{D43D7198-9E9A-402F-8484-8A8086F58C31}">
      <dgm:prSet/>
      <dgm:spPr/>
      <dgm:t>
        <a:bodyPr/>
        <a:lstStyle/>
        <a:p>
          <a:r>
            <a:rPr lang="en-US" dirty="0"/>
            <a:t>GBS</a:t>
          </a:r>
        </a:p>
      </dgm:t>
    </dgm:pt>
    <dgm:pt modelId="{60DE9E34-347C-4264-A4ED-2879223869F7}" type="parTrans" cxnId="{5669E03E-503A-4F02-9B85-7974F8B3936E}">
      <dgm:prSet/>
      <dgm:spPr/>
      <dgm:t>
        <a:bodyPr/>
        <a:lstStyle/>
        <a:p>
          <a:endParaRPr lang="en-US"/>
        </a:p>
      </dgm:t>
    </dgm:pt>
    <dgm:pt modelId="{D7BA7D98-5F48-4C36-B855-7B067E018892}" type="sibTrans" cxnId="{5669E03E-503A-4F02-9B85-7974F8B3936E}">
      <dgm:prSet/>
      <dgm:spPr/>
      <dgm:t>
        <a:bodyPr/>
        <a:lstStyle/>
        <a:p>
          <a:endParaRPr lang="en-US"/>
        </a:p>
      </dgm:t>
    </dgm:pt>
    <dgm:pt modelId="{934D5ACA-3B22-4889-9C7B-3846D26478A3}">
      <dgm:prSet/>
      <dgm:spPr/>
      <dgm:t>
        <a:bodyPr/>
        <a:lstStyle/>
        <a:p>
          <a:r>
            <a:rPr lang="en-US" dirty="0"/>
            <a:t>H Pylori</a:t>
          </a:r>
        </a:p>
      </dgm:t>
    </dgm:pt>
    <dgm:pt modelId="{213BD87B-1FE5-4A0E-B131-9015C096CCAF}" type="parTrans" cxnId="{1B661B64-A304-4B13-8718-299A90AA269C}">
      <dgm:prSet/>
      <dgm:spPr/>
      <dgm:t>
        <a:bodyPr/>
        <a:lstStyle/>
        <a:p>
          <a:endParaRPr lang="en-US"/>
        </a:p>
      </dgm:t>
    </dgm:pt>
    <dgm:pt modelId="{0E470293-21DA-4FF0-9A1A-831A3D29CF10}" type="sibTrans" cxnId="{1B661B64-A304-4B13-8718-299A90AA269C}">
      <dgm:prSet/>
      <dgm:spPr/>
      <dgm:t>
        <a:bodyPr/>
        <a:lstStyle/>
        <a:p>
          <a:endParaRPr lang="en-US"/>
        </a:p>
      </dgm:t>
    </dgm:pt>
    <dgm:pt modelId="{BAAC3628-2511-40BD-A188-DA305900B32A}">
      <dgm:prSet/>
      <dgm:spPr/>
      <dgm:t>
        <a:bodyPr/>
        <a:lstStyle/>
        <a:p>
          <a:r>
            <a:rPr lang="en-US" dirty="0"/>
            <a:t>HSV1</a:t>
          </a:r>
        </a:p>
      </dgm:t>
    </dgm:pt>
    <dgm:pt modelId="{2365E7EC-0FEE-49DF-BA66-A71939233A74}" type="parTrans" cxnId="{2DB9AF84-9ED2-46C2-B11D-6FBB62752F68}">
      <dgm:prSet/>
      <dgm:spPr/>
      <dgm:t>
        <a:bodyPr/>
        <a:lstStyle/>
        <a:p>
          <a:endParaRPr lang="en-US"/>
        </a:p>
      </dgm:t>
    </dgm:pt>
    <dgm:pt modelId="{18713718-5ED5-46C5-ADA5-3E3FD6A2600A}" type="sibTrans" cxnId="{2DB9AF84-9ED2-46C2-B11D-6FBB62752F68}">
      <dgm:prSet/>
      <dgm:spPr/>
      <dgm:t>
        <a:bodyPr/>
        <a:lstStyle/>
        <a:p>
          <a:endParaRPr lang="en-US"/>
        </a:p>
      </dgm:t>
    </dgm:pt>
    <dgm:pt modelId="{0858F944-7FA2-4A1F-8130-D16AADAF2638}">
      <dgm:prSet/>
      <dgm:spPr/>
      <dgm:t>
        <a:bodyPr/>
        <a:lstStyle/>
        <a:p>
          <a:r>
            <a:rPr lang="en-US" dirty="0"/>
            <a:t>HSV2</a:t>
          </a:r>
        </a:p>
      </dgm:t>
    </dgm:pt>
    <dgm:pt modelId="{F62844DE-BB8D-430B-98BB-8B528DA6C95D}" type="parTrans" cxnId="{A1C51068-4E46-4241-8217-CBD9171B7DBD}">
      <dgm:prSet/>
      <dgm:spPr/>
      <dgm:t>
        <a:bodyPr/>
        <a:lstStyle/>
        <a:p>
          <a:endParaRPr lang="en-US"/>
        </a:p>
      </dgm:t>
    </dgm:pt>
    <dgm:pt modelId="{115092A5-B485-4F35-AB68-A33525F98B7B}" type="sibTrans" cxnId="{A1C51068-4E46-4241-8217-CBD9171B7DBD}">
      <dgm:prSet/>
      <dgm:spPr/>
      <dgm:t>
        <a:bodyPr/>
        <a:lstStyle/>
        <a:p>
          <a:endParaRPr lang="en-US"/>
        </a:p>
      </dgm:t>
    </dgm:pt>
    <dgm:pt modelId="{C3CA1F1C-5418-4F9F-BCE6-92F5DF97359B}">
      <dgm:prSet/>
      <dgm:spPr/>
      <dgm:t>
        <a:bodyPr/>
        <a:lstStyle/>
        <a:p>
          <a:r>
            <a:rPr lang="en-US" dirty="0"/>
            <a:t>Gastrointestinal Pathogen Panel</a:t>
          </a:r>
        </a:p>
      </dgm:t>
    </dgm:pt>
    <dgm:pt modelId="{8E017F2C-3922-487D-9C81-ECF11BB987E7}" type="parTrans" cxnId="{9AF8754B-A91A-465A-A126-7F6462B8A810}">
      <dgm:prSet/>
      <dgm:spPr/>
      <dgm:t>
        <a:bodyPr/>
        <a:lstStyle/>
        <a:p>
          <a:endParaRPr lang="en-US"/>
        </a:p>
      </dgm:t>
    </dgm:pt>
    <dgm:pt modelId="{F8B063DE-A0DF-48C5-AFC4-0AB465AF0DC7}" type="sibTrans" cxnId="{9AF8754B-A91A-465A-A126-7F6462B8A810}">
      <dgm:prSet/>
      <dgm:spPr/>
      <dgm:t>
        <a:bodyPr/>
        <a:lstStyle/>
        <a:p>
          <a:endParaRPr lang="en-US"/>
        </a:p>
      </dgm:t>
    </dgm:pt>
    <dgm:pt modelId="{DEC0235F-ECAF-437F-81EE-BDB522E0AA29}" type="pres">
      <dgm:prSet presAssocID="{150E3C0E-8FF0-479F-9F91-AB929E91685F}" presName="Name0" presStyleCnt="0">
        <dgm:presLayoutVars>
          <dgm:dir/>
          <dgm:animLvl val="lvl"/>
          <dgm:resizeHandles val="exact"/>
        </dgm:presLayoutVars>
      </dgm:prSet>
      <dgm:spPr/>
    </dgm:pt>
    <dgm:pt modelId="{F8173C59-656C-41BC-ABEF-5A86CCE5E183}" type="pres">
      <dgm:prSet presAssocID="{FB36294F-1D7A-44A6-8CAD-2CF50BB1F13B}" presName="composite" presStyleCnt="0"/>
      <dgm:spPr/>
    </dgm:pt>
    <dgm:pt modelId="{776BCE4B-BE4E-4A30-B465-F044775746CF}" type="pres">
      <dgm:prSet presAssocID="{FB36294F-1D7A-44A6-8CAD-2CF50BB1F13B}" presName="parTx" presStyleLbl="alignNode1" presStyleIdx="0" presStyleCnt="3">
        <dgm:presLayoutVars>
          <dgm:chMax val="0"/>
          <dgm:chPref val="0"/>
          <dgm:bulletEnabled val="1"/>
        </dgm:presLayoutVars>
      </dgm:prSet>
      <dgm:spPr/>
    </dgm:pt>
    <dgm:pt modelId="{AAF52663-72AB-4814-9B4F-C078CD0BA13F}" type="pres">
      <dgm:prSet presAssocID="{FB36294F-1D7A-44A6-8CAD-2CF50BB1F13B}" presName="desTx" presStyleLbl="alignAccFollowNode1" presStyleIdx="0" presStyleCnt="3">
        <dgm:presLayoutVars>
          <dgm:bulletEnabled val="1"/>
        </dgm:presLayoutVars>
      </dgm:prSet>
      <dgm:spPr/>
    </dgm:pt>
    <dgm:pt modelId="{267E46A5-37DD-48FD-B4D2-E48F7D5F3FF6}" type="pres">
      <dgm:prSet presAssocID="{B9BDAF11-0502-4A5E-9B95-A513FB567DEB}" presName="space" presStyleCnt="0"/>
      <dgm:spPr/>
    </dgm:pt>
    <dgm:pt modelId="{6E89D82C-BA51-41FF-BED1-57904A3A3B17}" type="pres">
      <dgm:prSet presAssocID="{9F8C46A5-1444-4F5D-AFDB-58A680B44634}" presName="composite" presStyleCnt="0"/>
      <dgm:spPr/>
    </dgm:pt>
    <dgm:pt modelId="{38FF0DFA-F146-4C3F-98A8-624A9918FEF0}" type="pres">
      <dgm:prSet presAssocID="{9F8C46A5-1444-4F5D-AFDB-58A680B44634}" presName="parTx" presStyleLbl="alignNode1" presStyleIdx="1" presStyleCnt="3">
        <dgm:presLayoutVars>
          <dgm:chMax val="0"/>
          <dgm:chPref val="0"/>
          <dgm:bulletEnabled val="1"/>
        </dgm:presLayoutVars>
      </dgm:prSet>
      <dgm:spPr/>
    </dgm:pt>
    <dgm:pt modelId="{414F256A-F4F7-4B85-A98E-4670D812A826}" type="pres">
      <dgm:prSet presAssocID="{9F8C46A5-1444-4F5D-AFDB-58A680B44634}" presName="desTx" presStyleLbl="alignAccFollowNode1" presStyleIdx="1" presStyleCnt="3">
        <dgm:presLayoutVars>
          <dgm:bulletEnabled val="1"/>
        </dgm:presLayoutVars>
      </dgm:prSet>
      <dgm:spPr/>
    </dgm:pt>
    <dgm:pt modelId="{FEEAB2EF-2036-491C-B67A-A76D7976E07B}" type="pres">
      <dgm:prSet presAssocID="{7481A393-E6CB-48F0-9228-64AD5F464C11}" presName="space" presStyleCnt="0"/>
      <dgm:spPr/>
    </dgm:pt>
    <dgm:pt modelId="{3198F701-E28E-450C-B769-8129D3EC3B22}" type="pres">
      <dgm:prSet presAssocID="{C75E98C4-5C50-4DB4-BF2C-F99D74A79C09}" presName="composite" presStyleCnt="0"/>
      <dgm:spPr/>
    </dgm:pt>
    <dgm:pt modelId="{D46B4516-33D5-4918-A63A-183D79F8F6F9}" type="pres">
      <dgm:prSet presAssocID="{C75E98C4-5C50-4DB4-BF2C-F99D74A79C09}" presName="parTx" presStyleLbl="alignNode1" presStyleIdx="2" presStyleCnt="3">
        <dgm:presLayoutVars>
          <dgm:chMax val="0"/>
          <dgm:chPref val="0"/>
          <dgm:bulletEnabled val="1"/>
        </dgm:presLayoutVars>
      </dgm:prSet>
      <dgm:spPr/>
    </dgm:pt>
    <dgm:pt modelId="{D6BF7D5B-2B33-4F4E-AC21-2C4A27E21598}" type="pres">
      <dgm:prSet presAssocID="{C75E98C4-5C50-4DB4-BF2C-F99D74A79C09}" presName="desTx" presStyleLbl="alignAccFollowNode1" presStyleIdx="2" presStyleCnt="3">
        <dgm:presLayoutVars>
          <dgm:bulletEnabled val="1"/>
        </dgm:presLayoutVars>
      </dgm:prSet>
      <dgm:spPr/>
    </dgm:pt>
  </dgm:ptLst>
  <dgm:cxnLst>
    <dgm:cxn modelId="{9273D007-9F25-45EE-B264-FD56B228B093}" type="presOf" srcId="{D43D7198-9E9A-402F-8484-8A8086F58C31}" destId="{AAF52663-72AB-4814-9B4F-C078CD0BA13F}" srcOrd="0" destOrd="0" presId="urn:microsoft.com/office/officeart/2005/8/layout/hList1"/>
    <dgm:cxn modelId="{9D1B7808-08A0-464C-874E-7C483880CB02}" srcId="{150E3C0E-8FF0-479F-9F91-AB929E91685F}" destId="{C75E98C4-5C50-4DB4-BF2C-F99D74A79C09}" srcOrd="2" destOrd="0" parTransId="{7AC3124D-4BF2-4F9D-B5EB-1E69225F22DD}" sibTransId="{6FED063B-6134-4DDC-83C4-4ABCDC651B54}"/>
    <dgm:cxn modelId="{5669E03E-503A-4F02-9B85-7974F8B3936E}" srcId="{FB36294F-1D7A-44A6-8CAD-2CF50BB1F13B}" destId="{D43D7198-9E9A-402F-8484-8A8086F58C31}" srcOrd="0" destOrd="0" parTransId="{60DE9E34-347C-4264-A4ED-2879223869F7}" sibTransId="{D7BA7D98-5F48-4C36-B855-7B067E018892}"/>
    <dgm:cxn modelId="{1B661B64-A304-4B13-8718-299A90AA269C}" srcId="{FB36294F-1D7A-44A6-8CAD-2CF50BB1F13B}" destId="{934D5ACA-3B22-4889-9C7B-3846D26478A3}" srcOrd="1" destOrd="0" parTransId="{213BD87B-1FE5-4A0E-B131-9015C096CCAF}" sibTransId="{0E470293-21DA-4FF0-9A1A-831A3D29CF10}"/>
    <dgm:cxn modelId="{F889BF64-8840-40B7-8BB9-9E8B4197E06D}" srcId="{150E3C0E-8FF0-479F-9F91-AB929E91685F}" destId="{9F8C46A5-1444-4F5D-AFDB-58A680B44634}" srcOrd="1" destOrd="0" parTransId="{18F93E15-52CD-4A97-95F0-F55C8965D573}" sibTransId="{7481A393-E6CB-48F0-9228-64AD5F464C11}"/>
    <dgm:cxn modelId="{DB6F0C48-82B0-4CEF-9B33-69CA5043DC90}" type="presOf" srcId="{C75E98C4-5C50-4DB4-BF2C-F99D74A79C09}" destId="{D46B4516-33D5-4918-A63A-183D79F8F6F9}" srcOrd="0" destOrd="0" presId="urn:microsoft.com/office/officeart/2005/8/layout/hList1"/>
    <dgm:cxn modelId="{A1C51068-4E46-4241-8217-CBD9171B7DBD}" srcId="{9F8C46A5-1444-4F5D-AFDB-58A680B44634}" destId="{0858F944-7FA2-4A1F-8130-D16AADAF2638}" srcOrd="1" destOrd="0" parTransId="{F62844DE-BB8D-430B-98BB-8B528DA6C95D}" sibTransId="{115092A5-B485-4F35-AB68-A33525F98B7B}"/>
    <dgm:cxn modelId="{9AF8754B-A91A-465A-A126-7F6462B8A810}" srcId="{C75E98C4-5C50-4DB4-BF2C-F99D74A79C09}" destId="{C3CA1F1C-5418-4F9F-BCE6-92F5DF97359B}" srcOrd="0" destOrd="0" parTransId="{8E017F2C-3922-487D-9C81-ECF11BB987E7}" sibTransId="{F8B063DE-A0DF-48C5-AFC4-0AB465AF0DC7}"/>
    <dgm:cxn modelId="{5D48B76E-ED63-4643-9B31-D35FA2ED191E}" type="presOf" srcId="{934D5ACA-3B22-4889-9C7B-3846D26478A3}" destId="{AAF52663-72AB-4814-9B4F-C078CD0BA13F}" srcOrd="0" destOrd="1" presId="urn:microsoft.com/office/officeart/2005/8/layout/hList1"/>
    <dgm:cxn modelId="{8C314073-7939-4DFD-A808-2C2DEB682AC7}" type="presOf" srcId="{150E3C0E-8FF0-479F-9F91-AB929E91685F}" destId="{DEC0235F-ECAF-437F-81EE-BDB522E0AA29}" srcOrd="0" destOrd="0" presId="urn:microsoft.com/office/officeart/2005/8/layout/hList1"/>
    <dgm:cxn modelId="{2DB9AF84-9ED2-46C2-B11D-6FBB62752F68}" srcId="{9F8C46A5-1444-4F5D-AFDB-58A680B44634}" destId="{BAAC3628-2511-40BD-A188-DA305900B32A}" srcOrd="0" destOrd="0" parTransId="{2365E7EC-0FEE-49DF-BA66-A71939233A74}" sibTransId="{18713718-5ED5-46C5-ADA5-3E3FD6A2600A}"/>
    <dgm:cxn modelId="{A6A2DCB7-811D-4C80-99D6-24390079C691}" type="presOf" srcId="{0858F944-7FA2-4A1F-8130-D16AADAF2638}" destId="{414F256A-F4F7-4B85-A98E-4670D812A826}" srcOrd="0" destOrd="1" presId="urn:microsoft.com/office/officeart/2005/8/layout/hList1"/>
    <dgm:cxn modelId="{BAECDACC-7F32-4287-829B-FC582FCC4985}" type="presOf" srcId="{9F8C46A5-1444-4F5D-AFDB-58A680B44634}" destId="{38FF0DFA-F146-4C3F-98A8-624A9918FEF0}" srcOrd="0" destOrd="0" presId="urn:microsoft.com/office/officeart/2005/8/layout/hList1"/>
    <dgm:cxn modelId="{32D89FD7-C943-44A6-A6A3-636AD3FA7094}" type="presOf" srcId="{FB36294F-1D7A-44A6-8CAD-2CF50BB1F13B}" destId="{776BCE4B-BE4E-4A30-B465-F044775746CF}" srcOrd="0" destOrd="0" presId="urn:microsoft.com/office/officeart/2005/8/layout/hList1"/>
    <dgm:cxn modelId="{862C77FE-3982-462E-A0D8-385D75133619}" type="presOf" srcId="{C3CA1F1C-5418-4F9F-BCE6-92F5DF97359B}" destId="{D6BF7D5B-2B33-4F4E-AC21-2C4A27E21598}" srcOrd="0" destOrd="0" presId="urn:microsoft.com/office/officeart/2005/8/layout/hList1"/>
    <dgm:cxn modelId="{E6E77DFE-4681-4447-82DF-72C181DDBC09}" type="presOf" srcId="{BAAC3628-2511-40BD-A188-DA305900B32A}" destId="{414F256A-F4F7-4B85-A98E-4670D812A826}" srcOrd="0" destOrd="0" presId="urn:microsoft.com/office/officeart/2005/8/layout/hList1"/>
    <dgm:cxn modelId="{4583F2FF-DBE8-4347-AE2A-9EB3C8B62829}" srcId="{150E3C0E-8FF0-479F-9F91-AB929E91685F}" destId="{FB36294F-1D7A-44A6-8CAD-2CF50BB1F13B}" srcOrd="0" destOrd="0" parTransId="{BDEFD37C-B4B5-421E-9F7A-3E4B57BF5207}" sibTransId="{B9BDAF11-0502-4A5E-9B95-A513FB567DEB}"/>
    <dgm:cxn modelId="{9A60579D-0F3B-4BFC-B957-558DA35732B9}" type="presParOf" srcId="{DEC0235F-ECAF-437F-81EE-BDB522E0AA29}" destId="{F8173C59-656C-41BC-ABEF-5A86CCE5E183}" srcOrd="0" destOrd="0" presId="urn:microsoft.com/office/officeart/2005/8/layout/hList1"/>
    <dgm:cxn modelId="{D211DABF-B7B4-4909-8557-0DDF4A14E3B0}" type="presParOf" srcId="{F8173C59-656C-41BC-ABEF-5A86CCE5E183}" destId="{776BCE4B-BE4E-4A30-B465-F044775746CF}" srcOrd="0" destOrd="0" presId="urn:microsoft.com/office/officeart/2005/8/layout/hList1"/>
    <dgm:cxn modelId="{77758E17-F9CA-4A86-9EED-69EF408E5879}" type="presParOf" srcId="{F8173C59-656C-41BC-ABEF-5A86CCE5E183}" destId="{AAF52663-72AB-4814-9B4F-C078CD0BA13F}" srcOrd="1" destOrd="0" presId="urn:microsoft.com/office/officeart/2005/8/layout/hList1"/>
    <dgm:cxn modelId="{BC180615-8E89-4A80-8581-30C305D69D10}" type="presParOf" srcId="{DEC0235F-ECAF-437F-81EE-BDB522E0AA29}" destId="{267E46A5-37DD-48FD-B4D2-E48F7D5F3FF6}" srcOrd="1" destOrd="0" presId="urn:microsoft.com/office/officeart/2005/8/layout/hList1"/>
    <dgm:cxn modelId="{A0F65AB0-352B-4EC2-A4A9-235BCA9D15FA}" type="presParOf" srcId="{DEC0235F-ECAF-437F-81EE-BDB522E0AA29}" destId="{6E89D82C-BA51-41FF-BED1-57904A3A3B17}" srcOrd="2" destOrd="0" presId="urn:microsoft.com/office/officeart/2005/8/layout/hList1"/>
    <dgm:cxn modelId="{7DC301F5-E42D-49C9-BFC1-5871B45ED7C4}" type="presParOf" srcId="{6E89D82C-BA51-41FF-BED1-57904A3A3B17}" destId="{38FF0DFA-F146-4C3F-98A8-624A9918FEF0}" srcOrd="0" destOrd="0" presId="urn:microsoft.com/office/officeart/2005/8/layout/hList1"/>
    <dgm:cxn modelId="{1BB8E98A-4D56-4D79-97C4-FD214E513B74}" type="presParOf" srcId="{6E89D82C-BA51-41FF-BED1-57904A3A3B17}" destId="{414F256A-F4F7-4B85-A98E-4670D812A826}" srcOrd="1" destOrd="0" presId="urn:microsoft.com/office/officeart/2005/8/layout/hList1"/>
    <dgm:cxn modelId="{5B6A18E3-A869-46C6-8130-0F19B96A1688}" type="presParOf" srcId="{DEC0235F-ECAF-437F-81EE-BDB522E0AA29}" destId="{FEEAB2EF-2036-491C-B67A-A76D7976E07B}" srcOrd="3" destOrd="0" presId="urn:microsoft.com/office/officeart/2005/8/layout/hList1"/>
    <dgm:cxn modelId="{EECECA71-46C4-4A83-9097-1DC4AAB8B781}" type="presParOf" srcId="{DEC0235F-ECAF-437F-81EE-BDB522E0AA29}" destId="{3198F701-E28E-450C-B769-8129D3EC3B22}" srcOrd="4" destOrd="0" presId="urn:microsoft.com/office/officeart/2005/8/layout/hList1"/>
    <dgm:cxn modelId="{7F35623E-4ED5-48F1-B0F3-D10D5ABC21CF}" type="presParOf" srcId="{3198F701-E28E-450C-B769-8129D3EC3B22}" destId="{D46B4516-33D5-4918-A63A-183D79F8F6F9}" srcOrd="0" destOrd="0" presId="urn:microsoft.com/office/officeart/2005/8/layout/hList1"/>
    <dgm:cxn modelId="{88555A4C-3BC7-4CFF-8B34-91EEE05509CF}" type="presParOf" srcId="{3198F701-E28E-450C-B769-8129D3EC3B22}" destId="{D6BF7D5B-2B33-4F4E-AC21-2C4A27E2159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4243FD8-AE2A-40F4-8873-C1B10A6CACF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3D2F27E-5615-4194-B084-57F25E883AFD}">
      <dgm:prSet phldrT="[Text]"/>
      <dgm:spPr/>
      <dgm:t>
        <a:bodyPr/>
        <a:lstStyle/>
        <a:p>
          <a:r>
            <a:rPr lang="en-US" dirty="0"/>
            <a:t>Gram Positive Bacteria</a:t>
          </a:r>
        </a:p>
      </dgm:t>
    </dgm:pt>
    <dgm:pt modelId="{F7584F68-5116-4199-BD5B-55EAE7CB4278}" type="parTrans" cxnId="{7378B2C3-6F5F-4A82-83DC-A8A85CEB6782}">
      <dgm:prSet/>
      <dgm:spPr/>
      <dgm:t>
        <a:bodyPr/>
        <a:lstStyle/>
        <a:p>
          <a:endParaRPr lang="en-US"/>
        </a:p>
      </dgm:t>
    </dgm:pt>
    <dgm:pt modelId="{79A1CD91-2825-45BE-BDB8-DBF8331AEAF3}" type="sibTrans" cxnId="{7378B2C3-6F5F-4A82-83DC-A8A85CEB6782}">
      <dgm:prSet/>
      <dgm:spPr/>
      <dgm:t>
        <a:bodyPr/>
        <a:lstStyle/>
        <a:p>
          <a:endParaRPr lang="en-US"/>
        </a:p>
      </dgm:t>
    </dgm:pt>
    <dgm:pt modelId="{67916D7B-A3A9-4919-AE14-A49436487B5E}">
      <dgm:prSet phldrT="[Text]"/>
      <dgm:spPr/>
      <dgm:t>
        <a:bodyPr/>
        <a:lstStyle/>
        <a:p>
          <a:r>
            <a:rPr lang="en-US" dirty="0"/>
            <a:t>Enterococcus </a:t>
          </a:r>
          <a:r>
            <a:rPr lang="en-US" dirty="0" err="1"/>
            <a:t>feacalis</a:t>
          </a:r>
          <a:r>
            <a:rPr lang="en-US" dirty="0"/>
            <a:t>, </a:t>
          </a:r>
        </a:p>
      </dgm:t>
    </dgm:pt>
    <dgm:pt modelId="{B3ABDE98-8539-4C9F-B544-55ADB0D10548}" type="parTrans" cxnId="{A388E5C4-C66E-4A7E-A291-55C5D4944DCA}">
      <dgm:prSet/>
      <dgm:spPr/>
      <dgm:t>
        <a:bodyPr/>
        <a:lstStyle/>
        <a:p>
          <a:endParaRPr lang="en-US"/>
        </a:p>
      </dgm:t>
    </dgm:pt>
    <dgm:pt modelId="{F733C891-4755-4BE4-9555-95C52E185AF9}" type="sibTrans" cxnId="{A388E5C4-C66E-4A7E-A291-55C5D4944DCA}">
      <dgm:prSet/>
      <dgm:spPr/>
      <dgm:t>
        <a:bodyPr/>
        <a:lstStyle/>
        <a:p>
          <a:endParaRPr lang="en-US"/>
        </a:p>
      </dgm:t>
    </dgm:pt>
    <dgm:pt modelId="{432A157F-6623-4DF3-AA31-8776C09B47AA}">
      <dgm:prSet phldrT="[Text]" phldr="1"/>
      <dgm:spPr/>
      <dgm:t>
        <a:bodyPr/>
        <a:lstStyle/>
        <a:p>
          <a:endParaRPr lang="en-US" dirty="0"/>
        </a:p>
      </dgm:t>
    </dgm:pt>
    <dgm:pt modelId="{882282A6-446F-42CD-8A6C-8097D8EA6C95}" type="parTrans" cxnId="{758A83AC-356A-43E4-B4A9-B73296410D8E}">
      <dgm:prSet/>
      <dgm:spPr/>
      <dgm:t>
        <a:bodyPr/>
        <a:lstStyle/>
        <a:p>
          <a:endParaRPr lang="en-US"/>
        </a:p>
      </dgm:t>
    </dgm:pt>
    <dgm:pt modelId="{01C84EDC-F0DD-40C8-8342-83A16F5D1B9C}" type="sibTrans" cxnId="{758A83AC-356A-43E4-B4A9-B73296410D8E}">
      <dgm:prSet/>
      <dgm:spPr/>
      <dgm:t>
        <a:bodyPr/>
        <a:lstStyle/>
        <a:p>
          <a:endParaRPr lang="en-US"/>
        </a:p>
      </dgm:t>
    </dgm:pt>
    <dgm:pt modelId="{C6BF80F1-2673-4960-8AEF-A8C2149720DD}">
      <dgm:prSet phldrT="[Text]"/>
      <dgm:spPr/>
      <dgm:t>
        <a:bodyPr/>
        <a:lstStyle/>
        <a:p>
          <a:r>
            <a:rPr lang="en-US" dirty="0"/>
            <a:t>Gram Negative Bacteria</a:t>
          </a:r>
        </a:p>
      </dgm:t>
    </dgm:pt>
    <dgm:pt modelId="{C8388368-4AA5-4FB1-87D1-4A3724D0A12A}" type="parTrans" cxnId="{D3ECA8A4-6A99-4E82-9D38-233CDCF2BB2E}">
      <dgm:prSet/>
      <dgm:spPr/>
      <dgm:t>
        <a:bodyPr/>
        <a:lstStyle/>
        <a:p>
          <a:endParaRPr lang="en-US"/>
        </a:p>
      </dgm:t>
    </dgm:pt>
    <dgm:pt modelId="{9183A3FC-DA70-4A74-B158-811457CE8F11}" type="sibTrans" cxnId="{D3ECA8A4-6A99-4E82-9D38-233CDCF2BB2E}">
      <dgm:prSet/>
      <dgm:spPr/>
      <dgm:t>
        <a:bodyPr/>
        <a:lstStyle/>
        <a:p>
          <a:endParaRPr lang="en-US"/>
        </a:p>
      </dgm:t>
    </dgm:pt>
    <dgm:pt modelId="{17679B79-E239-4919-BBC4-82BEA0E4DFE7}">
      <dgm:prSet phldrT="[Text]"/>
      <dgm:spPr/>
      <dgm:t>
        <a:bodyPr/>
        <a:lstStyle/>
        <a:p>
          <a:r>
            <a:rPr lang="en-US" dirty="0" err="1"/>
            <a:t>Bacteroides</a:t>
          </a:r>
          <a:r>
            <a:rPr lang="en-US" dirty="0"/>
            <a:t> </a:t>
          </a:r>
          <a:r>
            <a:rPr lang="en-US" dirty="0" err="1"/>
            <a:t>fragilis</a:t>
          </a:r>
          <a:r>
            <a:rPr lang="en-US" dirty="0"/>
            <a:t>, </a:t>
          </a:r>
        </a:p>
      </dgm:t>
    </dgm:pt>
    <dgm:pt modelId="{F200B520-BDD6-4168-A90C-B668FF7BE41E}" type="parTrans" cxnId="{2462E808-59AF-43CD-BFE7-5CF54D6BE69A}">
      <dgm:prSet/>
      <dgm:spPr/>
      <dgm:t>
        <a:bodyPr/>
        <a:lstStyle/>
        <a:p>
          <a:endParaRPr lang="en-US"/>
        </a:p>
      </dgm:t>
    </dgm:pt>
    <dgm:pt modelId="{A2C9ADCF-253A-4072-914D-9F2A5D463007}" type="sibTrans" cxnId="{2462E808-59AF-43CD-BFE7-5CF54D6BE69A}">
      <dgm:prSet/>
      <dgm:spPr/>
      <dgm:t>
        <a:bodyPr/>
        <a:lstStyle/>
        <a:p>
          <a:endParaRPr lang="en-US"/>
        </a:p>
      </dgm:t>
    </dgm:pt>
    <dgm:pt modelId="{DB694C58-95D9-4600-8B62-84711C189975}">
      <dgm:prSet phldrT="[Text]"/>
      <dgm:spPr/>
      <dgm:t>
        <a:bodyPr/>
        <a:lstStyle/>
        <a:p>
          <a:r>
            <a:rPr lang="en-US" dirty="0"/>
            <a:t>Viruses</a:t>
          </a:r>
        </a:p>
      </dgm:t>
    </dgm:pt>
    <dgm:pt modelId="{AB845E98-FA4B-4BA2-9DC1-D2941BAB75C6}" type="parTrans" cxnId="{359A2C00-0314-4104-B3FA-707BB2DD7C3D}">
      <dgm:prSet/>
      <dgm:spPr/>
      <dgm:t>
        <a:bodyPr/>
        <a:lstStyle/>
        <a:p>
          <a:endParaRPr lang="en-US"/>
        </a:p>
      </dgm:t>
    </dgm:pt>
    <dgm:pt modelId="{ECC6DBCF-CF6A-4E55-888C-79CC3B483AAC}" type="sibTrans" cxnId="{359A2C00-0314-4104-B3FA-707BB2DD7C3D}">
      <dgm:prSet/>
      <dgm:spPr/>
      <dgm:t>
        <a:bodyPr/>
        <a:lstStyle/>
        <a:p>
          <a:endParaRPr lang="en-US"/>
        </a:p>
      </dgm:t>
    </dgm:pt>
    <dgm:pt modelId="{B5020EB8-CEEB-4B50-BEB9-AF215BA09885}">
      <dgm:prSet phldrT="[Text]"/>
      <dgm:spPr/>
      <dgm:t>
        <a:bodyPr/>
        <a:lstStyle/>
        <a:p>
          <a:r>
            <a:rPr lang="en-US" dirty="0"/>
            <a:t>HSV1</a:t>
          </a:r>
        </a:p>
      </dgm:t>
    </dgm:pt>
    <dgm:pt modelId="{DD497610-F77B-470F-B9F6-FDDCD3F7544C}" type="parTrans" cxnId="{8C90935E-F4D0-43B8-8799-1C879DDAC160}">
      <dgm:prSet/>
      <dgm:spPr/>
      <dgm:t>
        <a:bodyPr/>
        <a:lstStyle/>
        <a:p>
          <a:endParaRPr lang="en-US"/>
        </a:p>
      </dgm:t>
    </dgm:pt>
    <dgm:pt modelId="{5B472F7C-209A-44E6-B08B-5D7172E8C54C}" type="sibTrans" cxnId="{8C90935E-F4D0-43B8-8799-1C879DDAC160}">
      <dgm:prSet/>
      <dgm:spPr/>
      <dgm:t>
        <a:bodyPr/>
        <a:lstStyle/>
        <a:p>
          <a:endParaRPr lang="en-US"/>
        </a:p>
      </dgm:t>
    </dgm:pt>
    <dgm:pt modelId="{580A6942-5B5E-4CC3-8FF9-AD4586E6B10F}">
      <dgm:prSet phldrT="[Text]"/>
      <dgm:spPr/>
      <dgm:t>
        <a:bodyPr/>
        <a:lstStyle/>
        <a:p>
          <a:endParaRPr lang="en-US" dirty="0"/>
        </a:p>
      </dgm:t>
    </dgm:pt>
    <dgm:pt modelId="{67031D44-0FB4-4DB3-92DD-F4293F8F2371}" type="parTrans" cxnId="{A0B876D9-F157-49DA-A75B-57CA2273162F}">
      <dgm:prSet/>
      <dgm:spPr/>
      <dgm:t>
        <a:bodyPr/>
        <a:lstStyle/>
        <a:p>
          <a:endParaRPr lang="en-US"/>
        </a:p>
      </dgm:t>
    </dgm:pt>
    <dgm:pt modelId="{51A34299-9E12-43B6-B118-A69CCAE5BFD6}" type="sibTrans" cxnId="{A0B876D9-F157-49DA-A75B-57CA2273162F}">
      <dgm:prSet/>
      <dgm:spPr/>
      <dgm:t>
        <a:bodyPr/>
        <a:lstStyle/>
        <a:p>
          <a:endParaRPr lang="en-US"/>
        </a:p>
      </dgm:t>
    </dgm:pt>
    <dgm:pt modelId="{BF4340CD-EA8C-457A-B2F2-BB5BD1B51FC8}">
      <dgm:prSet/>
      <dgm:spPr/>
      <dgm:t>
        <a:bodyPr/>
        <a:lstStyle/>
        <a:p>
          <a:r>
            <a:rPr lang="en-US" dirty="0"/>
            <a:t>Mycobacteria</a:t>
          </a:r>
        </a:p>
      </dgm:t>
    </dgm:pt>
    <dgm:pt modelId="{8B22D804-BDC4-414C-9A2E-DFE448EFF990}" type="parTrans" cxnId="{75883E9E-0044-4CD2-BBF9-1CD1057EE39C}">
      <dgm:prSet/>
      <dgm:spPr/>
      <dgm:t>
        <a:bodyPr/>
        <a:lstStyle/>
        <a:p>
          <a:endParaRPr lang="en-US"/>
        </a:p>
      </dgm:t>
    </dgm:pt>
    <dgm:pt modelId="{DF561D48-65C8-474B-AE35-B12752A042A6}" type="sibTrans" cxnId="{75883E9E-0044-4CD2-BBF9-1CD1057EE39C}">
      <dgm:prSet/>
      <dgm:spPr/>
      <dgm:t>
        <a:bodyPr/>
        <a:lstStyle/>
        <a:p>
          <a:endParaRPr lang="en-US"/>
        </a:p>
      </dgm:t>
    </dgm:pt>
    <dgm:pt modelId="{1BDF07D8-DC9F-4786-9131-EE80AE52EE9B}">
      <dgm:prSet phldrT="[Text]"/>
      <dgm:spPr/>
      <dgm:t>
        <a:bodyPr/>
        <a:lstStyle/>
        <a:p>
          <a:r>
            <a:rPr lang="en-US" dirty="0" err="1"/>
            <a:t>Methicilllin</a:t>
          </a:r>
          <a:r>
            <a:rPr lang="en-US" dirty="0"/>
            <a:t> Resistant </a:t>
          </a:r>
          <a:r>
            <a:rPr lang="en-US" dirty="0" err="1"/>
            <a:t>Staphloycoccus</a:t>
          </a:r>
          <a:r>
            <a:rPr lang="en-US" dirty="0"/>
            <a:t> aureus (MRSA), </a:t>
          </a:r>
        </a:p>
      </dgm:t>
    </dgm:pt>
    <dgm:pt modelId="{CF7F2709-8D92-464D-AAEA-0A4132621BFD}" type="parTrans" cxnId="{947B035D-089C-4AD5-914A-D1B3A14AC53A}">
      <dgm:prSet/>
      <dgm:spPr/>
      <dgm:t>
        <a:bodyPr/>
        <a:lstStyle/>
        <a:p>
          <a:endParaRPr lang="en-US"/>
        </a:p>
      </dgm:t>
    </dgm:pt>
    <dgm:pt modelId="{CF162915-B18D-4457-BB62-4214B6BD368C}" type="sibTrans" cxnId="{947B035D-089C-4AD5-914A-D1B3A14AC53A}">
      <dgm:prSet/>
      <dgm:spPr/>
      <dgm:t>
        <a:bodyPr/>
        <a:lstStyle/>
        <a:p>
          <a:endParaRPr lang="en-US"/>
        </a:p>
      </dgm:t>
    </dgm:pt>
    <dgm:pt modelId="{924156FC-2B21-46E3-B464-39621C160D55}">
      <dgm:prSet phldrT="[Text]"/>
      <dgm:spPr/>
      <dgm:t>
        <a:bodyPr/>
        <a:lstStyle/>
        <a:p>
          <a:r>
            <a:rPr lang="en-US" dirty="0" err="1"/>
            <a:t>Staphloycoccus</a:t>
          </a:r>
          <a:r>
            <a:rPr lang="en-US" dirty="0"/>
            <a:t> epidermidis, </a:t>
          </a:r>
        </a:p>
      </dgm:t>
    </dgm:pt>
    <dgm:pt modelId="{08B81BD3-4C8A-458A-BB69-A2D896119ADB}" type="parTrans" cxnId="{BB9F094F-A857-48F9-BFC6-CA6EED7312AC}">
      <dgm:prSet/>
      <dgm:spPr/>
      <dgm:t>
        <a:bodyPr/>
        <a:lstStyle/>
        <a:p>
          <a:endParaRPr lang="en-US"/>
        </a:p>
      </dgm:t>
    </dgm:pt>
    <dgm:pt modelId="{4470EC7E-D0B2-49F5-B2FB-68AFEE1D4C24}" type="sibTrans" cxnId="{BB9F094F-A857-48F9-BFC6-CA6EED7312AC}">
      <dgm:prSet/>
      <dgm:spPr/>
      <dgm:t>
        <a:bodyPr/>
        <a:lstStyle/>
        <a:p>
          <a:endParaRPr lang="en-US"/>
        </a:p>
      </dgm:t>
    </dgm:pt>
    <dgm:pt modelId="{BED679B7-DED9-4042-A3B7-E9BABD2A763F}">
      <dgm:prSet phldrT="[Text]"/>
      <dgm:spPr/>
      <dgm:t>
        <a:bodyPr/>
        <a:lstStyle/>
        <a:p>
          <a:r>
            <a:rPr lang="en-US" dirty="0"/>
            <a:t>Streptococcus pyogenes (Group A Strep), </a:t>
          </a:r>
        </a:p>
      </dgm:t>
    </dgm:pt>
    <dgm:pt modelId="{E5604797-C5E6-4ACE-96DA-0D5C58589C6F}" type="parTrans" cxnId="{2D6FE416-FE30-4E01-A202-FB55473DAEEE}">
      <dgm:prSet/>
      <dgm:spPr/>
      <dgm:t>
        <a:bodyPr/>
        <a:lstStyle/>
        <a:p>
          <a:endParaRPr lang="en-US"/>
        </a:p>
      </dgm:t>
    </dgm:pt>
    <dgm:pt modelId="{683D22F1-B0E3-4D92-BC34-31D88FCB90C8}" type="sibTrans" cxnId="{2D6FE416-FE30-4E01-A202-FB55473DAEEE}">
      <dgm:prSet/>
      <dgm:spPr/>
      <dgm:t>
        <a:bodyPr/>
        <a:lstStyle/>
        <a:p>
          <a:endParaRPr lang="en-US"/>
        </a:p>
      </dgm:t>
    </dgm:pt>
    <dgm:pt modelId="{7CDFD810-EBF3-4D6E-AEDE-49A6C1536715}">
      <dgm:prSet phldrT="[Text]"/>
      <dgm:spPr/>
      <dgm:t>
        <a:bodyPr/>
        <a:lstStyle/>
        <a:p>
          <a:r>
            <a:rPr lang="en-US" dirty="0"/>
            <a:t>Streptococcus </a:t>
          </a:r>
          <a:r>
            <a:rPr lang="en-US" dirty="0" err="1"/>
            <a:t>dysgalactiae</a:t>
          </a:r>
          <a:r>
            <a:rPr lang="en-US" dirty="0"/>
            <a:t> (Group A Strep), </a:t>
          </a:r>
        </a:p>
      </dgm:t>
    </dgm:pt>
    <dgm:pt modelId="{91C177B1-2157-4F92-9FB1-640C3434DA51}" type="parTrans" cxnId="{0DD86539-5FF0-4943-9215-6E3D5BDB02D0}">
      <dgm:prSet/>
      <dgm:spPr/>
      <dgm:t>
        <a:bodyPr/>
        <a:lstStyle/>
        <a:p>
          <a:endParaRPr lang="en-US"/>
        </a:p>
      </dgm:t>
    </dgm:pt>
    <dgm:pt modelId="{463D9973-B4AC-4A77-A0C5-D58C5AB7A45D}" type="sibTrans" cxnId="{0DD86539-5FF0-4943-9215-6E3D5BDB02D0}">
      <dgm:prSet/>
      <dgm:spPr/>
      <dgm:t>
        <a:bodyPr/>
        <a:lstStyle/>
        <a:p>
          <a:endParaRPr lang="en-US"/>
        </a:p>
      </dgm:t>
    </dgm:pt>
    <dgm:pt modelId="{37C46FAF-33EA-4E56-B7AC-9874ED0A96FB}">
      <dgm:prSet phldrT="[Text]"/>
      <dgm:spPr/>
      <dgm:t>
        <a:bodyPr/>
        <a:lstStyle/>
        <a:p>
          <a:r>
            <a:rPr lang="en-US" dirty="0"/>
            <a:t>Streptococcus </a:t>
          </a:r>
          <a:r>
            <a:rPr lang="en-US" dirty="0" err="1"/>
            <a:t>alagactiae</a:t>
          </a:r>
          <a:r>
            <a:rPr lang="en-US" dirty="0"/>
            <a:t> (Group B Strep)</a:t>
          </a:r>
        </a:p>
      </dgm:t>
    </dgm:pt>
    <dgm:pt modelId="{CF6A3AA2-D8EA-49E0-AA75-099CC5014A3C}" type="parTrans" cxnId="{520613F5-C656-4080-994A-23CAA2A3E8D0}">
      <dgm:prSet/>
      <dgm:spPr/>
      <dgm:t>
        <a:bodyPr/>
        <a:lstStyle/>
        <a:p>
          <a:endParaRPr lang="en-US"/>
        </a:p>
      </dgm:t>
    </dgm:pt>
    <dgm:pt modelId="{71E0EDBC-5C69-4E81-8682-92AE0C3C0AAA}" type="sibTrans" cxnId="{520613F5-C656-4080-994A-23CAA2A3E8D0}">
      <dgm:prSet/>
      <dgm:spPr/>
      <dgm:t>
        <a:bodyPr/>
        <a:lstStyle/>
        <a:p>
          <a:endParaRPr lang="en-US"/>
        </a:p>
      </dgm:t>
    </dgm:pt>
    <dgm:pt modelId="{E68A7047-E78E-4323-A2F7-1191814350A6}">
      <dgm:prSet phldrT="[Text]"/>
      <dgm:spPr/>
      <dgm:t>
        <a:bodyPr/>
        <a:lstStyle/>
        <a:p>
          <a:r>
            <a:rPr lang="en-US" dirty="0"/>
            <a:t>Bartonella </a:t>
          </a:r>
          <a:r>
            <a:rPr lang="en-US" dirty="0" err="1"/>
            <a:t>henselea</a:t>
          </a:r>
          <a:r>
            <a:rPr lang="en-US" dirty="0"/>
            <a:t>, </a:t>
          </a:r>
        </a:p>
      </dgm:t>
    </dgm:pt>
    <dgm:pt modelId="{161A5E96-2940-4FCA-B5A5-60CFFD7F43DF}" type="parTrans" cxnId="{06D6B17A-81BB-48AE-86D2-C6C3C4CDB19A}">
      <dgm:prSet/>
      <dgm:spPr/>
      <dgm:t>
        <a:bodyPr/>
        <a:lstStyle/>
        <a:p>
          <a:endParaRPr lang="en-US"/>
        </a:p>
      </dgm:t>
    </dgm:pt>
    <dgm:pt modelId="{36604106-D6A1-4A63-A26A-A35CACC117A7}" type="sibTrans" cxnId="{06D6B17A-81BB-48AE-86D2-C6C3C4CDB19A}">
      <dgm:prSet/>
      <dgm:spPr/>
      <dgm:t>
        <a:bodyPr/>
        <a:lstStyle/>
        <a:p>
          <a:endParaRPr lang="en-US"/>
        </a:p>
      </dgm:t>
    </dgm:pt>
    <dgm:pt modelId="{B54BA807-2714-43A6-8FFA-26AE3B5EBDF6}">
      <dgm:prSet phldrT="[Text]"/>
      <dgm:spPr/>
      <dgm:t>
        <a:bodyPr/>
        <a:lstStyle/>
        <a:p>
          <a:r>
            <a:rPr lang="en-US" dirty="0" err="1"/>
            <a:t>Klebsiella</a:t>
          </a:r>
          <a:r>
            <a:rPr lang="en-US" dirty="0"/>
            <a:t> pneumoniae, </a:t>
          </a:r>
        </a:p>
      </dgm:t>
    </dgm:pt>
    <dgm:pt modelId="{495B196D-ECE2-4D80-B86F-F5531E1BE602}" type="parTrans" cxnId="{2972229F-365B-42BC-AB90-79BF2EC6276D}">
      <dgm:prSet/>
      <dgm:spPr/>
      <dgm:t>
        <a:bodyPr/>
        <a:lstStyle/>
        <a:p>
          <a:endParaRPr lang="en-US"/>
        </a:p>
      </dgm:t>
    </dgm:pt>
    <dgm:pt modelId="{B92743FD-3A3B-4A66-98CC-C85EEBAC845B}" type="sibTrans" cxnId="{2972229F-365B-42BC-AB90-79BF2EC6276D}">
      <dgm:prSet/>
      <dgm:spPr/>
      <dgm:t>
        <a:bodyPr/>
        <a:lstStyle/>
        <a:p>
          <a:endParaRPr lang="en-US"/>
        </a:p>
      </dgm:t>
    </dgm:pt>
    <dgm:pt modelId="{2DAEAB5F-630A-44C2-8687-AE77463FFA96}">
      <dgm:prSet phldrT="[Text]"/>
      <dgm:spPr/>
      <dgm:t>
        <a:bodyPr/>
        <a:lstStyle/>
        <a:p>
          <a:r>
            <a:rPr lang="en-US" dirty="0"/>
            <a:t>Proteus mirabilis, </a:t>
          </a:r>
        </a:p>
      </dgm:t>
    </dgm:pt>
    <dgm:pt modelId="{7D9480F1-7D60-467A-B5CA-ACB733C07A11}" type="parTrans" cxnId="{B1CE9A7D-7858-4A8F-A43F-347A821DE84C}">
      <dgm:prSet/>
      <dgm:spPr/>
      <dgm:t>
        <a:bodyPr/>
        <a:lstStyle/>
        <a:p>
          <a:endParaRPr lang="en-US"/>
        </a:p>
      </dgm:t>
    </dgm:pt>
    <dgm:pt modelId="{4399597A-B76A-4110-953C-B5DC32A0D36C}" type="sibTrans" cxnId="{B1CE9A7D-7858-4A8F-A43F-347A821DE84C}">
      <dgm:prSet/>
      <dgm:spPr/>
      <dgm:t>
        <a:bodyPr/>
        <a:lstStyle/>
        <a:p>
          <a:endParaRPr lang="en-US"/>
        </a:p>
      </dgm:t>
    </dgm:pt>
    <dgm:pt modelId="{E94BFAB5-1E60-4FF9-BD37-E9C4B9CD6897}">
      <dgm:prSet phldrT="[Text]"/>
      <dgm:spPr/>
      <dgm:t>
        <a:bodyPr/>
        <a:lstStyle/>
        <a:p>
          <a:r>
            <a:rPr lang="en-US" dirty="0"/>
            <a:t>Pseudomonas </a:t>
          </a:r>
          <a:r>
            <a:rPr lang="en-US" dirty="0" err="1"/>
            <a:t>aeriginosa</a:t>
          </a:r>
          <a:r>
            <a:rPr lang="en-US" dirty="0"/>
            <a:t>, </a:t>
          </a:r>
        </a:p>
      </dgm:t>
    </dgm:pt>
    <dgm:pt modelId="{6C33CD85-F287-4E7F-9585-36DFC33D86AB}" type="parTrans" cxnId="{027F8FBE-7AF6-4C4D-BA9E-D6938BAEB88A}">
      <dgm:prSet/>
      <dgm:spPr/>
      <dgm:t>
        <a:bodyPr/>
        <a:lstStyle/>
        <a:p>
          <a:endParaRPr lang="en-US"/>
        </a:p>
      </dgm:t>
    </dgm:pt>
    <dgm:pt modelId="{A8EE38E2-4D46-4CF7-AEBB-E79F7A6F08D8}" type="sibTrans" cxnId="{027F8FBE-7AF6-4C4D-BA9E-D6938BAEB88A}">
      <dgm:prSet/>
      <dgm:spPr/>
      <dgm:t>
        <a:bodyPr/>
        <a:lstStyle/>
        <a:p>
          <a:endParaRPr lang="en-US"/>
        </a:p>
      </dgm:t>
    </dgm:pt>
    <dgm:pt modelId="{52990156-FE6B-4DC2-801B-437EF1F9FF8A}">
      <dgm:prSet phldrT="[Text]"/>
      <dgm:spPr/>
      <dgm:t>
        <a:bodyPr/>
        <a:lstStyle/>
        <a:p>
          <a:r>
            <a:rPr lang="en-US" dirty="0"/>
            <a:t>Bartonella </a:t>
          </a:r>
          <a:r>
            <a:rPr lang="en-US" dirty="0" err="1"/>
            <a:t>quintana</a:t>
          </a:r>
          <a:endParaRPr lang="en-US" dirty="0"/>
        </a:p>
      </dgm:t>
    </dgm:pt>
    <dgm:pt modelId="{FAB220DF-CAE6-49F5-AA82-F54205007C75}" type="parTrans" cxnId="{17B6B960-68CB-498F-8DB6-75F640580BA5}">
      <dgm:prSet/>
      <dgm:spPr/>
      <dgm:t>
        <a:bodyPr/>
        <a:lstStyle/>
        <a:p>
          <a:endParaRPr lang="en-US"/>
        </a:p>
      </dgm:t>
    </dgm:pt>
    <dgm:pt modelId="{670A4F1F-2DFB-4AD7-830F-5E2AB86CB48C}" type="sibTrans" cxnId="{17B6B960-68CB-498F-8DB6-75F640580BA5}">
      <dgm:prSet/>
      <dgm:spPr/>
      <dgm:t>
        <a:bodyPr/>
        <a:lstStyle/>
        <a:p>
          <a:endParaRPr lang="en-US"/>
        </a:p>
      </dgm:t>
    </dgm:pt>
    <dgm:pt modelId="{F6EAC6CC-2CE1-4A5A-AA0D-C8BABDBE660A}">
      <dgm:prSet/>
      <dgm:spPr/>
      <dgm:t>
        <a:bodyPr/>
        <a:lstStyle/>
        <a:p>
          <a:r>
            <a:rPr lang="en-US" dirty="0"/>
            <a:t>Fungi</a:t>
          </a:r>
        </a:p>
      </dgm:t>
    </dgm:pt>
    <dgm:pt modelId="{C589BCE2-838B-4741-9C02-9E859D81F39F}" type="parTrans" cxnId="{2D0AEFBA-BC2C-46FA-AF4C-2FA7EB8B7D0F}">
      <dgm:prSet/>
      <dgm:spPr/>
      <dgm:t>
        <a:bodyPr/>
        <a:lstStyle/>
        <a:p>
          <a:endParaRPr lang="en-US"/>
        </a:p>
      </dgm:t>
    </dgm:pt>
    <dgm:pt modelId="{58FF90B2-B853-4C8A-A087-A86F566267AD}" type="sibTrans" cxnId="{2D0AEFBA-BC2C-46FA-AF4C-2FA7EB8B7D0F}">
      <dgm:prSet/>
      <dgm:spPr/>
      <dgm:t>
        <a:bodyPr/>
        <a:lstStyle/>
        <a:p>
          <a:endParaRPr lang="en-US"/>
        </a:p>
      </dgm:t>
    </dgm:pt>
    <dgm:pt modelId="{869414F8-BBBB-490F-A905-12F1941867E4}">
      <dgm:prSet/>
      <dgm:spPr/>
      <dgm:t>
        <a:bodyPr/>
        <a:lstStyle/>
        <a:p>
          <a:r>
            <a:rPr lang="en-US" dirty="0"/>
            <a:t>Candida </a:t>
          </a:r>
          <a:r>
            <a:rPr lang="en-US" dirty="0" err="1"/>
            <a:t>albicans</a:t>
          </a:r>
          <a:r>
            <a:rPr lang="en-US" dirty="0"/>
            <a:t>, </a:t>
          </a:r>
        </a:p>
      </dgm:t>
    </dgm:pt>
    <dgm:pt modelId="{EE5B0B5F-B8F1-4852-9A3B-951FA474B617}" type="parTrans" cxnId="{8FF0E427-6A5E-4529-AA3C-D6AA26D54DB8}">
      <dgm:prSet/>
      <dgm:spPr/>
      <dgm:t>
        <a:bodyPr/>
        <a:lstStyle/>
        <a:p>
          <a:endParaRPr lang="en-US"/>
        </a:p>
      </dgm:t>
    </dgm:pt>
    <dgm:pt modelId="{AE8C0B77-AE6F-4BFD-A55E-5253AF1334B8}" type="sibTrans" cxnId="{8FF0E427-6A5E-4529-AA3C-D6AA26D54DB8}">
      <dgm:prSet/>
      <dgm:spPr/>
      <dgm:t>
        <a:bodyPr/>
        <a:lstStyle/>
        <a:p>
          <a:endParaRPr lang="en-US"/>
        </a:p>
      </dgm:t>
    </dgm:pt>
    <dgm:pt modelId="{06DEF44F-26EF-4220-B28E-CA42878212DA}">
      <dgm:prSet/>
      <dgm:spPr/>
      <dgm:t>
        <a:bodyPr/>
        <a:lstStyle/>
        <a:p>
          <a:r>
            <a:rPr lang="en-US" dirty="0"/>
            <a:t>Candida </a:t>
          </a:r>
          <a:r>
            <a:rPr lang="en-US" dirty="0" err="1"/>
            <a:t>glabrata</a:t>
          </a:r>
          <a:r>
            <a:rPr lang="en-US" dirty="0"/>
            <a:t>, </a:t>
          </a:r>
        </a:p>
      </dgm:t>
    </dgm:pt>
    <dgm:pt modelId="{DC37A451-0438-4E17-B164-4B05A6320004}" type="parTrans" cxnId="{50A90D9B-F4E8-400D-83B8-257A66BAB9C6}">
      <dgm:prSet/>
      <dgm:spPr/>
      <dgm:t>
        <a:bodyPr/>
        <a:lstStyle/>
        <a:p>
          <a:endParaRPr lang="en-US"/>
        </a:p>
      </dgm:t>
    </dgm:pt>
    <dgm:pt modelId="{FD0594DB-8FFD-4C08-A34D-C37A3C9414D2}" type="sibTrans" cxnId="{50A90D9B-F4E8-400D-83B8-257A66BAB9C6}">
      <dgm:prSet/>
      <dgm:spPr/>
      <dgm:t>
        <a:bodyPr/>
        <a:lstStyle/>
        <a:p>
          <a:endParaRPr lang="en-US"/>
        </a:p>
      </dgm:t>
    </dgm:pt>
    <dgm:pt modelId="{0B26A8EB-5448-4844-996B-DD4101B85E82}">
      <dgm:prSet/>
      <dgm:spPr/>
      <dgm:t>
        <a:bodyPr/>
        <a:lstStyle/>
        <a:p>
          <a:r>
            <a:rPr lang="en-US" dirty="0"/>
            <a:t>Candida </a:t>
          </a:r>
          <a:r>
            <a:rPr lang="en-US" dirty="0" err="1"/>
            <a:t>parapsilopsis</a:t>
          </a:r>
          <a:r>
            <a:rPr lang="en-US" dirty="0"/>
            <a:t>, </a:t>
          </a:r>
        </a:p>
      </dgm:t>
    </dgm:pt>
    <dgm:pt modelId="{9BD023BB-BFEC-4E74-B77A-64A713984CC2}" type="parTrans" cxnId="{6FDE0C92-B0DA-45AC-9106-3D0F327E8418}">
      <dgm:prSet/>
      <dgm:spPr/>
      <dgm:t>
        <a:bodyPr/>
        <a:lstStyle/>
        <a:p>
          <a:endParaRPr lang="en-US"/>
        </a:p>
      </dgm:t>
    </dgm:pt>
    <dgm:pt modelId="{BB425D95-DEA7-438F-8176-E43B2A419712}" type="sibTrans" cxnId="{6FDE0C92-B0DA-45AC-9106-3D0F327E8418}">
      <dgm:prSet/>
      <dgm:spPr/>
      <dgm:t>
        <a:bodyPr/>
        <a:lstStyle/>
        <a:p>
          <a:endParaRPr lang="en-US"/>
        </a:p>
      </dgm:t>
    </dgm:pt>
    <dgm:pt modelId="{55DE8932-CCB0-4CC0-BAAC-2D83FEE4AB19}">
      <dgm:prSet/>
      <dgm:spPr/>
      <dgm:t>
        <a:bodyPr/>
        <a:lstStyle/>
        <a:p>
          <a:r>
            <a:rPr lang="en-US" dirty="0"/>
            <a:t>Candida </a:t>
          </a:r>
          <a:r>
            <a:rPr lang="en-US" dirty="0" err="1"/>
            <a:t>dubliniensis</a:t>
          </a:r>
          <a:r>
            <a:rPr lang="en-US" dirty="0"/>
            <a:t>, </a:t>
          </a:r>
        </a:p>
      </dgm:t>
    </dgm:pt>
    <dgm:pt modelId="{D07AD9F8-B8B1-45CB-A35F-5F20AA491A3D}" type="parTrans" cxnId="{006D2D1D-3AD1-4C17-9F49-5FF76EF78EB0}">
      <dgm:prSet/>
      <dgm:spPr/>
      <dgm:t>
        <a:bodyPr/>
        <a:lstStyle/>
        <a:p>
          <a:endParaRPr lang="en-US"/>
        </a:p>
      </dgm:t>
    </dgm:pt>
    <dgm:pt modelId="{12231F0C-81EC-4EC8-ACB7-AA226B29C03E}" type="sibTrans" cxnId="{006D2D1D-3AD1-4C17-9F49-5FF76EF78EB0}">
      <dgm:prSet/>
      <dgm:spPr/>
      <dgm:t>
        <a:bodyPr/>
        <a:lstStyle/>
        <a:p>
          <a:endParaRPr lang="en-US"/>
        </a:p>
      </dgm:t>
    </dgm:pt>
    <dgm:pt modelId="{F936DC9C-B415-4778-A7FB-72FB19CC26AC}">
      <dgm:prSet/>
      <dgm:spPr/>
      <dgm:t>
        <a:bodyPr/>
        <a:lstStyle/>
        <a:p>
          <a:r>
            <a:rPr lang="en-US" dirty="0"/>
            <a:t>Candida </a:t>
          </a:r>
          <a:r>
            <a:rPr lang="en-US" dirty="0" err="1"/>
            <a:t>tropicalis</a:t>
          </a:r>
          <a:endParaRPr lang="en-US" dirty="0"/>
        </a:p>
      </dgm:t>
    </dgm:pt>
    <dgm:pt modelId="{EB4AB67E-635B-4EA6-9B5A-EDFC64316EDB}" type="parTrans" cxnId="{968826EE-EDA3-48BF-BD83-DF95C5A42053}">
      <dgm:prSet/>
      <dgm:spPr/>
      <dgm:t>
        <a:bodyPr/>
        <a:lstStyle/>
        <a:p>
          <a:endParaRPr lang="en-US"/>
        </a:p>
      </dgm:t>
    </dgm:pt>
    <dgm:pt modelId="{839A9E34-4827-4D33-A35F-2F41E2A0E4B7}" type="sibTrans" cxnId="{968826EE-EDA3-48BF-BD83-DF95C5A42053}">
      <dgm:prSet/>
      <dgm:spPr/>
      <dgm:t>
        <a:bodyPr/>
        <a:lstStyle/>
        <a:p>
          <a:endParaRPr lang="en-US"/>
        </a:p>
      </dgm:t>
    </dgm:pt>
    <dgm:pt modelId="{3E7B834A-B576-4016-8CF7-03A22DC384AD}">
      <dgm:prSet/>
      <dgm:spPr/>
      <dgm:t>
        <a:bodyPr/>
        <a:lstStyle/>
        <a:p>
          <a:r>
            <a:rPr lang="en-US" dirty="0"/>
            <a:t>Mycobacteria </a:t>
          </a:r>
          <a:r>
            <a:rPr lang="en-US" dirty="0" err="1"/>
            <a:t>fortuitum</a:t>
          </a:r>
          <a:endParaRPr lang="en-US" dirty="0"/>
        </a:p>
      </dgm:t>
    </dgm:pt>
    <dgm:pt modelId="{77F2EAA3-9CA7-43DD-9349-3C263F602F99}" type="parTrans" cxnId="{C08371C1-8D91-4DE5-B25A-B872C9652B4E}">
      <dgm:prSet/>
      <dgm:spPr/>
      <dgm:t>
        <a:bodyPr/>
        <a:lstStyle/>
        <a:p>
          <a:endParaRPr lang="en-US"/>
        </a:p>
      </dgm:t>
    </dgm:pt>
    <dgm:pt modelId="{A9737CC7-B150-4F78-8F82-8434B94DD423}" type="sibTrans" cxnId="{C08371C1-8D91-4DE5-B25A-B872C9652B4E}">
      <dgm:prSet/>
      <dgm:spPr/>
      <dgm:t>
        <a:bodyPr/>
        <a:lstStyle/>
        <a:p>
          <a:endParaRPr lang="en-US"/>
        </a:p>
      </dgm:t>
    </dgm:pt>
    <dgm:pt modelId="{A7FCF24F-E305-47AB-A1B4-7440F438EFFC}">
      <dgm:prSet/>
      <dgm:spPr/>
      <dgm:t>
        <a:bodyPr/>
        <a:lstStyle/>
        <a:p>
          <a:r>
            <a:rPr lang="en-US" dirty="0"/>
            <a:t>Mycoplasma </a:t>
          </a:r>
          <a:r>
            <a:rPr lang="en-US" dirty="0" err="1"/>
            <a:t>hominus</a:t>
          </a:r>
          <a:endParaRPr lang="en-US" dirty="0"/>
        </a:p>
      </dgm:t>
    </dgm:pt>
    <dgm:pt modelId="{8F92A3ED-3F29-4AE2-BC80-B8733656047B}" type="parTrans" cxnId="{118226B3-F64B-46EB-AB12-0E9260FF5236}">
      <dgm:prSet/>
      <dgm:spPr/>
      <dgm:t>
        <a:bodyPr/>
        <a:lstStyle/>
        <a:p>
          <a:endParaRPr lang="en-US"/>
        </a:p>
      </dgm:t>
    </dgm:pt>
    <dgm:pt modelId="{07E3D9E4-78EA-4824-99C9-5EA91E4351CB}" type="sibTrans" cxnId="{118226B3-F64B-46EB-AB12-0E9260FF5236}">
      <dgm:prSet/>
      <dgm:spPr/>
      <dgm:t>
        <a:bodyPr/>
        <a:lstStyle/>
        <a:p>
          <a:endParaRPr lang="en-US"/>
        </a:p>
      </dgm:t>
    </dgm:pt>
    <dgm:pt modelId="{738A1649-0946-48D8-A42F-CD14083CA50C}">
      <dgm:prSet/>
      <dgm:spPr/>
      <dgm:t>
        <a:bodyPr/>
        <a:lstStyle/>
        <a:p>
          <a:r>
            <a:rPr lang="en-US" dirty="0" err="1"/>
            <a:t>Ureaplasma</a:t>
          </a:r>
          <a:r>
            <a:rPr lang="en-US" dirty="0"/>
            <a:t> </a:t>
          </a:r>
          <a:r>
            <a:rPr lang="en-US" dirty="0" err="1"/>
            <a:t>urealyticum</a:t>
          </a:r>
          <a:endParaRPr lang="en-US" dirty="0"/>
        </a:p>
      </dgm:t>
    </dgm:pt>
    <dgm:pt modelId="{5DF10048-F64D-46AB-9608-124209E3230D}" type="parTrans" cxnId="{C6E80621-091A-4440-ABC9-7A790C0E5806}">
      <dgm:prSet/>
      <dgm:spPr/>
      <dgm:t>
        <a:bodyPr/>
        <a:lstStyle/>
        <a:p>
          <a:endParaRPr lang="en-US"/>
        </a:p>
      </dgm:t>
    </dgm:pt>
    <dgm:pt modelId="{983C685E-C1F9-4089-80C6-56A282DEE909}" type="sibTrans" cxnId="{C6E80621-091A-4440-ABC9-7A790C0E5806}">
      <dgm:prSet/>
      <dgm:spPr/>
      <dgm:t>
        <a:bodyPr/>
        <a:lstStyle/>
        <a:p>
          <a:endParaRPr lang="en-US"/>
        </a:p>
      </dgm:t>
    </dgm:pt>
    <dgm:pt modelId="{AF0FFD17-A8C1-4D4E-9719-FA6C812E3E9F}">
      <dgm:prSet/>
      <dgm:spPr/>
      <dgm:t>
        <a:bodyPr/>
        <a:lstStyle/>
        <a:p>
          <a:r>
            <a:rPr lang="en-US" dirty="0" err="1"/>
            <a:t>Ureaplasma</a:t>
          </a:r>
          <a:r>
            <a:rPr lang="en-US" dirty="0"/>
            <a:t> </a:t>
          </a:r>
          <a:r>
            <a:rPr lang="en-US" dirty="0" err="1"/>
            <a:t>parvum</a:t>
          </a:r>
          <a:endParaRPr lang="en-US" dirty="0"/>
        </a:p>
      </dgm:t>
    </dgm:pt>
    <dgm:pt modelId="{14E78199-414E-4098-924B-A13D40B7FB8D}" type="parTrans" cxnId="{B97254D6-7E65-41C4-BDEE-4D7BEA170F39}">
      <dgm:prSet/>
      <dgm:spPr/>
      <dgm:t>
        <a:bodyPr/>
        <a:lstStyle/>
        <a:p>
          <a:endParaRPr lang="en-US"/>
        </a:p>
      </dgm:t>
    </dgm:pt>
    <dgm:pt modelId="{EDF1FCE2-E524-4558-9490-9F54E06DC0B2}" type="sibTrans" cxnId="{B97254D6-7E65-41C4-BDEE-4D7BEA170F39}">
      <dgm:prSet/>
      <dgm:spPr/>
      <dgm:t>
        <a:bodyPr/>
        <a:lstStyle/>
        <a:p>
          <a:endParaRPr lang="en-US"/>
        </a:p>
      </dgm:t>
    </dgm:pt>
    <dgm:pt modelId="{7AB6DD59-63A1-4BFE-A68F-57C4A986F26A}">
      <dgm:prSet phldrT="[Text]"/>
      <dgm:spPr/>
      <dgm:t>
        <a:bodyPr/>
        <a:lstStyle/>
        <a:p>
          <a:r>
            <a:rPr lang="en-US" dirty="0"/>
            <a:t>HSV2</a:t>
          </a:r>
        </a:p>
      </dgm:t>
    </dgm:pt>
    <dgm:pt modelId="{997C8154-9CCD-4E62-B858-D51D3F00A2E6}" type="parTrans" cxnId="{6FA3FC1B-3655-47F8-9FCE-F2CBA3F560CD}">
      <dgm:prSet/>
      <dgm:spPr/>
      <dgm:t>
        <a:bodyPr/>
        <a:lstStyle/>
        <a:p>
          <a:endParaRPr lang="en-US"/>
        </a:p>
      </dgm:t>
    </dgm:pt>
    <dgm:pt modelId="{72D7FF83-5F78-42ED-85BF-BA3FE09442E8}" type="sibTrans" cxnId="{6FA3FC1B-3655-47F8-9FCE-F2CBA3F560CD}">
      <dgm:prSet/>
      <dgm:spPr/>
      <dgm:t>
        <a:bodyPr/>
        <a:lstStyle/>
        <a:p>
          <a:endParaRPr lang="en-US"/>
        </a:p>
      </dgm:t>
    </dgm:pt>
    <dgm:pt modelId="{756FFBE5-A7ED-41C4-93E3-C410CBC915CB}">
      <dgm:prSet phldrT="[Text]"/>
      <dgm:spPr/>
      <dgm:t>
        <a:bodyPr/>
        <a:lstStyle/>
        <a:p>
          <a:r>
            <a:rPr lang="en-US" dirty="0"/>
            <a:t>HSV-3(Varicella zoster)</a:t>
          </a:r>
        </a:p>
      </dgm:t>
    </dgm:pt>
    <dgm:pt modelId="{CB487FED-4B6C-4AF9-95D2-2EFA586D2C12}" type="parTrans" cxnId="{DF791206-FAA5-4888-9E81-076B74264AE7}">
      <dgm:prSet/>
      <dgm:spPr/>
      <dgm:t>
        <a:bodyPr/>
        <a:lstStyle/>
        <a:p>
          <a:endParaRPr lang="en-US"/>
        </a:p>
      </dgm:t>
    </dgm:pt>
    <dgm:pt modelId="{651B0F57-03BB-4A17-8EAC-AC55B10F22B5}" type="sibTrans" cxnId="{DF791206-FAA5-4888-9E81-076B74264AE7}">
      <dgm:prSet/>
      <dgm:spPr/>
      <dgm:t>
        <a:bodyPr/>
        <a:lstStyle/>
        <a:p>
          <a:endParaRPr lang="en-US"/>
        </a:p>
      </dgm:t>
    </dgm:pt>
    <dgm:pt modelId="{F4D58181-4226-4888-86AE-47F42E3CC743}" type="pres">
      <dgm:prSet presAssocID="{B4243FD8-AE2A-40F4-8873-C1B10A6CACF2}" presName="Name0" presStyleCnt="0">
        <dgm:presLayoutVars>
          <dgm:dir/>
          <dgm:animLvl val="lvl"/>
          <dgm:resizeHandles val="exact"/>
        </dgm:presLayoutVars>
      </dgm:prSet>
      <dgm:spPr/>
    </dgm:pt>
    <dgm:pt modelId="{0121F03E-5314-47E3-A878-8DE9E0420608}" type="pres">
      <dgm:prSet presAssocID="{63D2F27E-5615-4194-B084-57F25E883AFD}" presName="composite" presStyleCnt="0"/>
      <dgm:spPr/>
    </dgm:pt>
    <dgm:pt modelId="{1735D905-9D4A-49CB-A230-167FBE49450D}" type="pres">
      <dgm:prSet presAssocID="{63D2F27E-5615-4194-B084-57F25E883AFD}" presName="parTx" presStyleLbl="alignNode1" presStyleIdx="0" presStyleCnt="5">
        <dgm:presLayoutVars>
          <dgm:chMax val="0"/>
          <dgm:chPref val="0"/>
          <dgm:bulletEnabled val="1"/>
        </dgm:presLayoutVars>
      </dgm:prSet>
      <dgm:spPr/>
    </dgm:pt>
    <dgm:pt modelId="{4E02F23B-8200-4A43-8026-2A0613804011}" type="pres">
      <dgm:prSet presAssocID="{63D2F27E-5615-4194-B084-57F25E883AFD}" presName="desTx" presStyleLbl="alignAccFollowNode1" presStyleIdx="0" presStyleCnt="5">
        <dgm:presLayoutVars>
          <dgm:bulletEnabled val="1"/>
        </dgm:presLayoutVars>
      </dgm:prSet>
      <dgm:spPr/>
    </dgm:pt>
    <dgm:pt modelId="{DAC415F9-941E-41AA-9D2D-F4AC7E7328EF}" type="pres">
      <dgm:prSet presAssocID="{79A1CD91-2825-45BE-BDB8-DBF8331AEAF3}" presName="space" presStyleCnt="0"/>
      <dgm:spPr/>
    </dgm:pt>
    <dgm:pt modelId="{0AA79EE3-B581-45AD-A7DE-EBA1BBE45F66}" type="pres">
      <dgm:prSet presAssocID="{C6BF80F1-2673-4960-8AEF-A8C2149720DD}" presName="composite" presStyleCnt="0"/>
      <dgm:spPr/>
    </dgm:pt>
    <dgm:pt modelId="{2C950621-76EA-4D59-BA4D-7B7D1A720DCE}" type="pres">
      <dgm:prSet presAssocID="{C6BF80F1-2673-4960-8AEF-A8C2149720DD}" presName="parTx" presStyleLbl="alignNode1" presStyleIdx="1" presStyleCnt="5">
        <dgm:presLayoutVars>
          <dgm:chMax val="0"/>
          <dgm:chPref val="0"/>
          <dgm:bulletEnabled val="1"/>
        </dgm:presLayoutVars>
      </dgm:prSet>
      <dgm:spPr/>
    </dgm:pt>
    <dgm:pt modelId="{5A398B44-71CB-41EA-B14E-03C98D1B2467}" type="pres">
      <dgm:prSet presAssocID="{C6BF80F1-2673-4960-8AEF-A8C2149720DD}" presName="desTx" presStyleLbl="alignAccFollowNode1" presStyleIdx="1" presStyleCnt="5">
        <dgm:presLayoutVars>
          <dgm:bulletEnabled val="1"/>
        </dgm:presLayoutVars>
      </dgm:prSet>
      <dgm:spPr/>
    </dgm:pt>
    <dgm:pt modelId="{39E8C277-4768-4885-9556-863CB8CE1B6E}" type="pres">
      <dgm:prSet presAssocID="{9183A3FC-DA70-4A74-B158-811457CE8F11}" presName="space" presStyleCnt="0"/>
      <dgm:spPr/>
    </dgm:pt>
    <dgm:pt modelId="{70E38655-597D-4A2D-9250-BC0255332AAD}" type="pres">
      <dgm:prSet presAssocID="{DB694C58-95D9-4600-8B62-84711C189975}" presName="composite" presStyleCnt="0"/>
      <dgm:spPr/>
    </dgm:pt>
    <dgm:pt modelId="{5C3E4565-944B-40DB-AD46-A99617196442}" type="pres">
      <dgm:prSet presAssocID="{DB694C58-95D9-4600-8B62-84711C189975}" presName="parTx" presStyleLbl="alignNode1" presStyleIdx="2" presStyleCnt="5">
        <dgm:presLayoutVars>
          <dgm:chMax val="0"/>
          <dgm:chPref val="0"/>
          <dgm:bulletEnabled val="1"/>
        </dgm:presLayoutVars>
      </dgm:prSet>
      <dgm:spPr/>
    </dgm:pt>
    <dgm:pt modelId="{6DB61D21-C395-4631-AADC-F17ADF276DF4}" type="pres">
      <dgm:prSet presAssocID="{DB694C58-95D9-4600-8B62-84711C189975}" presName="desTx" presStyleLbl="alignAccFollowNode1" presStyleIdx="2" presStyleCnt="5">
        <dgm:presLayoutVars>
          <dgm:bulletEnabled val="1"/>
        </dgm:presLayoutVars>
      </dgm:prSet>
      <dgm:spPr/>
    </dgm:pt>
    <dgm:pt modelId="{2FFE0891-ADA6-4DE9-AF76-B32CB66AD003}" type="pres">
      <dgm:prSet presAssocID="{ECC6DBCF-CF6A-4E55-888C-79CC3B483AAC}" presName="space" presStyleCnt="0"/>
      <dgm:spPr/>
    </dgm:pt>
    <dgm:pt modelId="{2DE73130-7D7A-4F05-A70A-2F06DFCA8271}" type="pres">
      <dgm:prSet presAssocID="{BF4340CD-EA8C-457A-B2F2-BB5BD1B51FC8}" presName="composite" presStyleCnt="0"/>
      <dgm:spPr/>
    </dgm:pt>
    <dgm:pt modelId="{98B1A68E-916E-4B9F-8558-BA1C90C85F08}" type="pres">
      <dgm:prSet presAssocID="{BF4340CD-EA8C-457A-B2F2-BB5BD1B51FC8}" presName="parTx" presStyleLbl="alignNode1" presStyleIdx="3" presStyleCnt="5">
        <dgm:presLayoutVars>
          <dgm:chMax val="0"/>
          <dgm:chPref val="0"/>
          <dgm:bulletEnabled val="1"/>
        </dgm:presLayoutVars>
      </dgm:prSet>
      <dgm:spPr/>
    </dgm:pt>
    <dgm:pt modelId="{ADEDC5FC-A214-4FE3-869D-596B597B3445}" type="pres">
      <dgm:prSet presAssocID="{BF4340CD-EA8C-457A-B2F2-BB5BD1B51FC8}" presName="desTx" presStyleLbl="alignAccFollowNode1" presStyleIdx="3" presStyleCnt="5">
        <dgm:presLayoutVars>
          <dgm:bulletEnabled val="1"/>
        </dgm:presLayoutVars>
      </dgm:prSet>
      <dgm:spPr/>
    </dgm:pt>
    <dgm:pt modelId="{441211E3-4A6F-42AF-AE54-62904645CEBA}" type="pres">
      <dgm:prSet presAssocID="{DF561D48-65C8-474B-AE35-B12752A042A6}" presName="space" presStyleCnt="0"/>
      <dgm:spPr/>
    </dgm:pt>
    <dgm:pt modelId="{8A45759A-DE0A-49BB-9844-15453EA22B22}" type="pres">
      <dgm:prSet presAssocID="{F6EAC6CC-2CE1-4A5A-AA0D-C8BABDBE660A}" presName="composite" presStyleCnt="0"/>
      <dgm:spPr/>
    </dgm:pt>
    <dgm:pt modelId="{7C77E10F-5E8F-4020-B376-DDEC91B1DBE1}" type="pres">
      <dgm:prSet presAssocID="{F6EAC6CC-2CE1-4A5A-AA0D-C8BABDBE660A}" presName="parTx" presStyleLbl="alignNode1" presStyleIdx="4" presStyleCnt="5">
        <dgm:presLayoutVars>
          <dgm:chMax val="0"/>
          <dgm:chPref val="0"/>
          <dgm:bulletEnabled val="1"/>
        </dgm:presLayoutVars>
      </dgm:prSet>
      <dgm:spPr/>
    </dgm:pt>
    <dgm:pt modelId="{CC06EE5D-3F8C-451C-B6B4-21F6975ADFCA}" type="pres">
      <dgm:prSet presAssocID="{F6EAC6CC-2CE1-4A5A-AA0D-C8BABDBE660A}" presName="desTx" presStyleLbl="alignAccFollowNode1" presStyleIdx="4" presStyleCnt="5">
        <dgm:presLayoutVars>
          <dgm:bulletEnabled val="1"/>
        </dgm:presLayoutVars>
      </dgm:prSet>
      <dgm:spPr/>
    </dgm:pt>
  </dgm:ptLst>
  <dgm:cxnLst>
    <dgm:cxn modelId="{359A2C00-0314-4104-B3FA-707BB2DD7C3D}" srcId="{B4243FD8-AE2A-40F4-8873-C1B10A6CACF2}" destId="{DB694C58-95D9-4600-8B62-84711C189975}" srcOrd="2" destOrd="0" parTransId="{AB845E98-FA4B-4BA2-9DC1-D2941BAB75C6}" sibTransId="{ECC6DBCF-CF6A-4E55-888C-79CC3B483AAC}"/>
    <dgm:cxn modelId="{2FEB7505-AC8C-4304-9AFA-75EF9CEABF13}" type="presOf" srcId="{7AB6DD59-63A1-4BFE-A68F-57C4A986F26A}" destId="{6DB61D21-C395-4631-AADC-F17ADF276DF4}" srcOrd="0" destOrd="1" presId="urn:microsoft.com/office/officeart/2005/8/layout/hList1"/>
    <dgm:cxn modelId="{DF791206-FAA5-4888-9E81-076B74264AE7}" srcId="{DB694C58-95D9-4600-8B62-84711C189975}" destId="{756FFBE5-A7ED-41C4-93E3-C410CBC915CB}" srcOrd="2" destOrd="0" parTransId="{CB487FED-4B6C-4AF9-95D2-2EFA586D2C12}" sibTransId="{651B0F57-03BB-4A17-8EAC-AC55B10F22B5}"/>
    <dgm:cxn modelId="{E355B306-0CD5-4A6D-B4E3-A6DD22F53D1D}" type="presOf" srcId="{3E7B834A-B576-4016-8CF7-03A22DC384AD}" destId="{ADEDC5FC-A214-4FE3-869D-596B597B3445}" srcOrd="0" destOrd="0" presId="urn:microsoft.com/office/officeart/2005/8/layout/hList1"/>
    <dgm:cxn modelId="{2462E808-59AF-43CD-BFE7-5CF54D6BE69A}" srcId="{C6BF80F1-2673-4960-8AEF-A8C2149720DD}" destId="{17679B79-E239-4919-BBC4-82BEA0E4DFE7}" srcOrd="0" destOrd="0" parTransId="{F200B520-BDD6-4168-A90C-B668FF7BE41E}" sibTransId="{A2C9ADCF-253A-4072-914D-9F2A5D463007}"/>
    <dgm:cxn modelId="{31413109-8C5A-4260-80A9-FDB937A91504}" type="presOf" srcId="{E94BFAB5-1E60-4FF9-BD37-E9C4B9CD6897}" destId="{5A398B44-71CB-41EA-B14E-03C98D1B2467}" srcOrd="0" destOrd="4" presId="urn:microsoft.com/office/officeart/2005/8/layout/hList1"/>
    <dgm:cxn modelId="{2F72680A-CDCB-41EA-A79A-2964A3E46617}" type="presOf" srcId="{869414F8-BBBB-490F-A905-12F1941867E4}" destId="{CC06EE5D-3F8C-451C-B6B4-21F6975ADFCA}" srcOrd="0" destOrd="0" presId="urn:microsoft.com/office/officeart/2005/8/layout/hList1"/>
    <dgm:cxn modelId="{3E50660D-7198-41F0-BAE5-667A7007D714}" type="presOf" srcId="{55DE8932-CCB0-4CC0-BAAC-2D83FEE4AB19}" destId="{CC06EE5D-3F8C-451C-B6B4-21F6975ADFCA}" srcOrd="0" destOrd="3" presId="urn:microsoft.com/office/officeart/2005/8/layout/hList1"/>
    <dgm:cxn modelId="{2D6FE416-FE30-4E01-A202-FB55473DAEEE}" srcId="{63D2F27E-5615-4194-B084-57F25E883AFD}" destId="{BED679B7-DED9-4042-A3B7-E9BABD2A763F}" srcOrd="3" destOrd="0" parTransId="{E5604797-C5E6-4ACE-96DA-0D5C58589C6F}" sibTransId="{683D22F1-B0E3-4D92-BC34-31D88FCB90C8}"/>
    <dgm:cxn modelId="{6FA3FC1B-3655-47F8-9FCE-F2CBA3F560CD}" srcId="{DB694C58-95D9-4600-8B62-84711C189975}" destId="{7AB6DD59-63A1-4BFE-A68F-57C4A986F26A}" srcOrd="1" destOrd="0" parTransId="{997C8154-9CCD-4E62-B858-D51D3F00A2E6}" sibTransId="{72D7FF83-5F78-42ED-85BF-BA3FE09442E8}"/>
    <dgm:cxn modelId="{006D2D1D-3AD1-4C17-9F49-5FF76EF78EB0}" srcId="{F6EAC6CC-2CE1-4A5A-AA0D-C8BABDBE660A}" destId="{55DE8932-CCB0-4CC0-BAAC-2D83FEE4AB19}" srcOrd="3" destOrd="0" parTransId="{D07AD9F8-B8B1-45CB-A35F-5F20AA491A3D}" sibTransId="{12231F0C-81EC-4EC8-ACB7-AA226B29C03E}"/>
    <dgm:cxn modelId="{2F7E761E-57A8-4545-A63B-E290C2881B0F}" type="presOf" srcId="{BF4340CD-EA8C-457A-B2F2-BB5BD1B51FC8}" destId="{98B1A68E-916E-4B9F-8558-BA1C90C85F08}" srcOrd="0" destOrd="0" presId="urn:microsoft.com/office/officeart/2005/8/layout/hList1"/>
    <dgm:cxn modelId="{C6E80621-091A-4440-ABC9-7A790C0E5806}" srcId="{BF4340CD-EA8C-457A-B2F2-BB5BD1B51FC8}" destId="{738A1649-0946-48D8-A42F-CD14083CA50C}" srcOrd="2" destOrd="0" parTransId="{5DF10048-F64D-46AB-9608-124209E3230D}" sibTransId="{983C685E-C1F9-4089-80C6-56A282DEE909}"/>
    <dgm:cxn modelId="{8FF0E427-6A5E-4529-AA3C-D6AA26D54DB8}" srcId="{F6EAC6CC-2CE1-4A5A-AA0D-C8BABDBE660A}" destId="{869414F8-BBBB-490F-A905-12F1941867E4}" srcOrd="0" destOrd="0" parTransId="{EE5B0B5F-B8F1-4852-9A3B-951FA474B617}" sibTransId="{AE8C0B77-AE6F-4BFD-A55E-5253AF1334B8}"/>
    <dgm:cxn modelId="{EFFFA636-AEEE-4BD9-9B06-080E4C09C761}" type="presOf" srcId="{738A1649-0946-48D8-A42F-CD14083CA50C}" destId="{ADEDC5FC-A214-4FE3-869D-596B597B3445}" srcOrd="0" destOrd="2" presId="urn:microsoft.com/office/officeart/2005/8/layout/hList1"/>
    <dgm:cxn modelId="{0DD86539-5FF0-4943-9215-6E3D5BDB02D0}" srcId="{63D2F27E-5615-4194-B084-57F25E883AFD}" destId="{7CDFD810-EBF3-4D6E-AEDE-49A6C1536715}" srcOrd="4" destOrd="0" parTransId="{91C177B1-2157-4F92-9FB1-640C3434DA51}" sibTransId="{463D9973-B4AC-4A77-A0C5-D58C5AB7A45D}"/>
    <dgm:cxn modelId="{CAE4F439-B016-427C-A784-CC7A0BB99321}" type="presOf" srcId="{E68A7047-E78E-4323-A2F7-1191814350A6}" destId="{5A398B44-71CB-41EA-B14E-03C98D1B2467}" srcOrd="0" destOrd="1" presId="urn:microsoft.com/office/officeart/2005/8/layout/hList1"/>
    <dgm:cxn modelId="{947B035D-089C-4AD5-914A-D1B3A14AC53A}" srcId="{63D2F27E-5615-4194-B084-57F25E883AFD}" destId="{1BDF07D8-DC9F-4786-9131-EE80AE52EE9B}" srcOrd="1" destOrd="0" parTransId="{CF7F2709-8D92-464D-AAEA-0A4132621BFD}" sibTransId="{CF162915-B18D-4457-BB62-4214B6BD368C}"/>
    <dgm:cxn modelId="{8C90935E-F4D0-43B8-8799-1C879DDAC160}" srcId="{DB694C58-95D9-4600-8B62-84711C189975}" destId="{B5020EB8-CEEB-4B50-BEB9-AF215BA09885}" srcOrd="0" destOrd="0" parTransId="{DD497610-F77B-470F-B9F6-FDDCD3F7544C}" sibTransId="{5B472F7C-209A-44E6-B08B-5D7172E8C54C}"/>
    <dgm:cxn modelId="{17B6B960-68CB-498F-8DB6-75F640580BA5}" srcId="{C6BF80F1-2673-4960-8AEF-A8C2149720DD}" destId="{52990156-FE6B-4DC2-801B-437EF1F9FF8A}" srcOrd="5" destOrd="0" parTransId="{FAB220DF-CAE6-49F5-AA82-F54205007C75}" sibTransId="{670A4F1F-2DFB-4AD7-830F-5E2AB86CB48C}"/>
    <dgm:cxn modelId="{3F656762-9E06-4E40-A12E-7AEC63D39BE4}" type="presOf" srcId="{63D2F27E-5615-4194-B084-57F25E883AFD}" destId="{1735D905-9D4A-49CB-A230-167FBE49450D}" srcOrd="0" destOrd="0" presId="urn:microsoft.com/office/officeart/2005/8/layout/hList1"/>
    <dgm:cxn modelId="{494EB065-7ABD-4380-85F0-4F5881CB4318}" type="presOf" srcId="{1BDF07D8-DC9F-4786-9131-EE80AE52EE9B}" destId="{4E02F23B-8200-4A43-8026-2A0613804011}" srcOrd="0" destOrd="1" presId="urn:microsoft.com/office/officeart/2005/8/layout/hList1"/>
    <dgm:cxn modelId="{31EE866C-721B-4029-97DB-A05BC620498E}" type="presOf" srcId="{924156FC-2B21-46E3-B464-39621C160D55}" destId="{4E02F23B-8200-4A43-8026-2A0613804011}" srcOrd="0" destOrd="2" presId="urn:microsoft.com/office/officeart/2005/8/layout/hList1"/>
    <dgm:cxn modelId="{D285104D-F06E-4B5A-98AB-F235A25979BA}" type="presOf" srcId="{F6EAC6CC-2CE1-4A5A-AA0D-C8BABDBE660A}" destId="{7C77E10F-5E8F-4020-B376-DDEC91B1DBE1}" srcOrd="0" destOrd="0" presId="urn:microsoft.com/office/officeart/2005/8/layout/hList1"/>
    <dgm:cxn modelId="{BB9F094F-A857-48F9-BFC6-CA6EED7312AC}" srcId="{63D2F27E-5615-4194-B084-57F25E883AFD}" destId="{924156FC-2B21-46E3-B464-39621C160D55}" srcOrd="2" destOrd="0" parTransId="{08B81BD3-4C8A-458A-BB69-A2D896119ADB}" sibTransId="{4470EC7E-D0B2-49F5-B2FB-68AFEE1D4C24}"/>
    <dgm:cxn modelId="{3C61AA6F-4AC8-4F70-9B8E-71F4F6B39729}" type="presOf" srcId="{2DAEAB5F-630A-44C2-8687-AE77463FFA96}" destId="{5A398B44-71CB-41EA-B14E-03C98D1B2467}" srcOrd="0" destOrd="3" presId="urn:microsoft.com/office/officeart/2005/8/layout/hList1"/>
    <dgm:cxn modelId="{6E7C5F54-6C3C-4C89-B8E9-10E2EDA68E24}" type="presOf" srcId="{B4243FD8-AE2A-40F4-8873-C1B10A6CACF2}" destId="{F4D58181-4226-4888-86AE-47F42E3CC743}" srcOrd="0" destOrd="0" presId="urn:microsoft.com/office/officeart/2005/8/layout/hList1"/>
    <dgm:cxn modelId="{0DBF107A-5207-4B4E-A31B-25AD7AF91B58}" type="presOf" srcId="{7CDFD810-EBF3-4D6E-AEDE-49A6C1536715}" destId="{4E02F23B-8200-4A43-8026-2A0613804011}" srcOrd="0" destOrd="4" presId="urn:microsoft.com/office/officeart/2005/8/layout/hList1"/>
    <dgm:cxn modelId="{06D6B17A-81BB-48AE-86D2-C6C3C4CDB19A}" srcId="{C6BF80F1-2673-4960-8AEF-A8C2149720DD}" destId="{E68A7047-E78E-4323-A2F7-1191814350A6}" srcOrd="1" destOrd="0" parTransId="{161A5E96-2940-4FCA-B5A5-60CFFD7F43DF}" sibTransId="{36604106-D6A1-4A63-A26A-A35CACC117A7}"/>
    <dgm:cxn modelId="{B1CE9A7D-7858-4A8F-A43F-347A821DE84C}" srcId="{C6BF80F1-2673-4960-8AEF-A8C2149720DD}" destId="{2DAEAB5F-630A-44C2-8687-AE77463FFA96}" srcOrd="3" destOrd="0" parTransId="{7D9480F1-7D60-467A-B5CA-ACB733C07A11}" sibTransId="{4399597A-B76A-4110-953C-B5DC32A0D36C}"/>
    <dgm:cxn modelId="{7739797E-F8B9-443A-BCCA-61945C339B93}" type="presOf" srcId="{C6BF80F1-2673-4960-8AEF-A8C2149720DD}" destId="{2C950621-76EA-4D59-BA4D-7B7D1A720DCE}" srcOrd="0" destOrd="0" presId="urn:microsoft.com/office/officeart/2005/8/layout/hList1"/>
    <dgm:cxn modelId="{54DD838D-D74F-448D-9D10-2382EE1FAB18}" type="presOf" srcId="{BED679B7-DED9-4042-A3B7-E9BABD2A763F}" destId="{4E02F23B-8200-4A43-8026-2A0613804011}" srcOrd="0" destOrd="3" presId="urn:microsoft.com/office/officeart/2005/8/layout/hList1"/>
    <dgm:cxn modelId="{08F12591-1D84-4B6F-95FF-632EAC19D807}" type="presOf" srcId="{A7FCF24F-E305-47AB-A1B4-7440F438EFFC}" destId="{ADEDC5FC-A214-4FE3-869D-596B597B3445}" srcOrd="0" destOrd="1" presId="urn:microsoft.com/office/officeart/2005/8/layout/hList1"/>
    <dgm:cxn modelId="{6FDE0C92-B0DA-45AC-9106-3D0F327E8418}" srcId="{F6EAC6CC-2CE1-4A5A-AA0D-C8BABDBE660A}" destId="{0B26A8EB-5448-4844-996B-DD4101B85E82}" srcOrd="2" destOrd="0" parTransId="{9BD023BB-BFEC-4E74-B77A-64A713984CC2}" sibTransId="{BB425D95-DEA7-438F-8176-E43B2A419712}"/>
    <dgm:cxn modelId="{5619BE94-CB69-41F8-A0CE-F11ACE805399}" type="presOf" srcId="{17679B79-E239-4919-BBC4-82BEA0E4DFE7}" destId="{5A398B44-71CB-41EA-B14E-03C98D1B2467}" srcOrd="0" destOrd="0" presId="urn:microsoft.com/office/officeart/2005/8/layout/hList1"/>
    <dgm:cxn modelId="{BD1DE994-5FE3-489C-A14B-C52D10C5DD7A}" type="presOf" srcId="{F936DC9C-B415-4778-A7FB-72FB19CC26AC}" destId="{CC06EE5D-3F8C-451C-B6B4-21F6975ADFCA}" srcOrd="0" destOrd="4" presId="urn:microsoft.com/office/officeart/2005/8/layout/hList1"/>
    <dgm:cxn modelId="{34795A97-9EB4-4602-8730-4D87FBC5BD37}" type="presOf" srcId="{67916D7B-A3A9-4919-AE14-A49436487B5E}" destId="{4E02F23B-8200-4A43-8026-2A0613804011}" srcOrd="0" destOrd="0" presId="urn:microsoft.com/office/officeart/2005/8/layout/hList1"/>
    <dgm:cxn modelId="{50A90D9B-F4E8-400D-83B8-257A66BAB9C6}" srcId="{F6EAC6CC-2CE1-4A5A-AA0D-C8BABDBE660A}" destId="{06DEF44F-26EF-4220-B28E-CA42878212DA}" srcOrd="1" destOrd="0" parTransId="{DC37A451-0438-4E17-B164-4B05A6320004}" sibTransId="{FD0594DB-8FFD-4C08-A34D-C37A3C9414D2}"/>
    <dgm:cxn modelId="{75883E9E-0044-4CD2-BBF9-1CD1057EE39C}" srcId="{B4243FD8-AE2A-40F4-8873-C1B10A6CACF2}" destId="{BF4340CD-EA8C-457A-B2F2-BB5BD1B51FC8}" srcOrd="3" destOrd="0" parTransId="{8B22D804-BDC4-414C-9A2E-DFE448EFF990}" sibTransId="{DF561D48-65C8-474B-AE35-B12752A042A6}"/>
    <dgm:cxn modelId="{2972229F-365B-42BC-AB90-79BF2EC6276D}" srcId="{C6BF80F1-2673-4960-8AEF-A8C2149720DD}" destId="{B54BA807-2714-43A6-8FFA-26AE3B5EBDF6}" srcOrd="2" destOrd="0" parTransId="{495B196D-ECE2-4D80-B86F-F5531E1BE602}" sibTransId="{B92743FD-3A3B-4A66-98CC-C85EEBAC845B}"/>
    <dgm:cxn modelId="{3AECAE9F-7B65-4A18-A0D4-770688577BD4}" type="presOf" srcId="{B54BA807-2714-43A6-8FFA-26AE3B5EBDF6}" destId="{5A398B44-71CB-41EA-B14E-03C98D1B2467}" srcOrd="0" destOrd="2" presId="urn:microsoft.com/office/officeart/2005/8/layout/hList1"/>
    <dgm:cxn modelId="{ACD780A0-4C70-417F-8F73-6E1C9E7272C6}" type="presOf" srcId="{37C46FAF-33EA-4E56-B7AC-9874ED0A96FB}" destId="{4E02F23B-8200-4A43-8026-2A0613804011}" srcOrd="0" destOrd="5" presId="urn:microsoft.com/office/officeart/2005/8/layout/hList1"/>
    <dgm:cxn modelId="{D3ECA8A4-6A99-4E82-9D38-233CDCF2BB2E}" srcId="{B4243FD8-AE2A-40F4-8873-C1B10A6CACF2}" destId="{C6BF80F1-2673-4960-8AEF-A8C2149720DD}" srcOrd="1" destOrd="0" parTransId="{C8388368-4AA5-4FB1-87D1-4A3724D0A12A}" sibTransId="{9183A3FC-DA70-4A74-B158-811457CE8F11}"/>
    <dgm:cxn modelId="{758A83AC-356A-43E4-B4A9-B73296410D8E}" srcId="{63D2F27E-5615-4194-B084-57F25E883AFD}" destId="{432A157F-6623-4DF3-AA31-8776C09B47AA}" srcOrd="6" destOrd="0" parTransId="{882282A6-446F-42CD-8A6C-8097D8EA6C95}" sibTransId="{01C84EDC-F0DD-40C8-8342-83A16F5D1B9C}"/>
    <dgm:cxn modelId="{36AAA3AD-0CA5-4E52-A8EA-7158A1C6C1C4}" type="presOf" srcId="{52990156-FE6B-4DC2-801B-437EF1F9FF8A}" destId="{5A398B44-71CB-41EA-B14E-03C98D1B2467}" srcOrd="0" destOrd="5" presId="urn:microsoft.com/office/officeart/2005/8/layout/hList1"/>
    <dgm:cxn modelId="{118226B3-F64B-46EB-AB12-0E9260FF5236}" srcId="{BF4340CD-EA8C-457A-B2F2-BB5BD1B51FC8}" destId="{A7FCF24F-E305-47AB-A1B4-7440F438EFFC}" srcOrd="1" destOrd="0" parTransId="{8F92A3ED-3F29-4AE2-BC80-B8733656047B}" sibTransId="{07E3D9E4-78EA-4824-99C9-5EA91E4351CB}"/>
    <dgm:cxn modelId="{2D0AEFBA-BC2C-46FA-AF4C-2FA7EB8B7D0F}" srcId="{B4243FD8-AE2A-40F4-8873-C1B10A6CACF2}" destId="{F6EAC6CC-2CE1-4A5A-AA0D-C8BABDBE660A}" srcOrd="4" destOrd="0" parTransId="{C589BCE2-838B-4741-9C02-9E859D81F39F}" sibTransId="{58FF90B2-B853-4C8A-A087-A86F566267AD}"/>
    <dgm:cxn modelId="{9CF493BC-4A25-49DA-9587-BB2A648B9559}" type="presOf" srcId="{580A6942-5B5E-4CC3-8FF9-AD4586E6B10F}" destId="{6DB61D21-C395-4631-AADC-F17ADF276DF4}" srcOrd="0" destOrd="3" presId="urn:microsoft.com/office/officeart/2005/8/layout/hList1"/>
    <dgm:cxn modelId="{027F8FBE-7AF6-4C4D-BA9E-D6938BAEB88A}" srcId="{C6BF80F1-2673-4960-8AEF-A8C2149720DD}" destId="{E94BFAB5-1E60-4FF9-BD37-E9C4B9CD6897}" srcOrd="4" destOrd="0" parTransId="{6C33CD85-F287-4E7F-9585-36DFC33D86AB}" sibTransId="{A8EE38E2-4D46-4CF7-AEBB-E79F7A6F08D8}"/>
    <dgm:cxn modelId="{C08371C1-8D91-4DE5-B25A-B872C9652B4E}" srcId="{BF4340CD-EA8C-457A-B2F2-BB5BD1B51FC8}" destId="{3E7B834A-B576-4016-8CF7-03A22DC384AD}" srcOrd="0" destOrd="0" parTransId="{77F2EAA3-9CA7-43DD-9349-3C263F602F99}" sibTransId="{A9737CC7-B150-4F78-8F82-8434B94DD423}"/>
    <dgm:cxn modelId="{7378B2C3-6F5F-4A82-83DC-A8A85CEB6782}" srcId="{B4243FD8-AE2A-40F4-8873-C1B10A6CACF2}" destId="{63D2F27E-5615-4194-B084-57F25E883AFD}" srcOrd="0" destOrd="0" parTransId="{F7584F68-5116-4199-BD5B-55EAE7CB4278}" sibTransId="{79A1CD91-2825-45BE-BDB8-DBF8331AEAF3}"/>
    <dgm:cxn modelId="{A388E5C4-C66E-4A7E-A291-55C5D4944DCA}" srcId="{63D2F27E-5615-4194-B084-57F25E883AFD}" destId="{67916D7B-A3A9-4919-AE14-A49436487B5E}" srcOrd="0" destOrd="0" parTransId="{B3ABDE98-8539-4C9F-B544-55ADB0D10548}" sibTransId="{F733C891-4755-4BE4-9555-95C52E185AF9}"/>
    <dgm:cxn modelId="{B97254D6-7E65-41C4-BDEE-4D7BEA170F39}" srcId="{BF4340CD-EA8C-457A-B2F2-BB5BD1B51FC8}" destId="{AF0FFD17-A8C1-4D4E-9719-FA6C812E3E9F}" srcOrd="3" destOrd="0" parTransId="{14E78199-414E-4098-924B-A13D40B7FB8D}" sibTransId="{EDF1FCE2-E524-4558-9490-9F54E06DC0B2}"/>
    <dgm:cxn modelId="{1748F3D6-4558-4271-9CE9-C1A945247C38}" type="presOf" srcId="{0B26A8EB-5448-4844-996B-DD4101B85E82}" destId="{CC06EE5D-3F8C-451C-B6B4-21F6975ADFCA}" srcOrd="0" destOrd="2" presId="urn:microsoft.com/office/officeart/2005/8/layout/hList1"/>
    <dgm:cxn modelId="{A0B876D9-F157-49DA-A75B-57CA2273162F}" srcId="{DB694C58-95D9-4600-8B62-84711C189975}" destId="{580A6942-5B5E-4CC3-8FF9-AD4586E6B10F}" srcOrd="3" destOrd="0" parTransId="{67031D44-0FB4-4DB3-92DD-F4293F8F2371}" sibTransId="{51A34299-9E12-43B6-B118-A69CCAE5BFD6}"/>
    <dgm:cxn modelId="{5D9FBEE2-1E6F-4E2E-82C9-C47C5E38686D}" type="presOf" srcId="{756FFBE5-A7ED-41C4-93E3-C410CBC915CB}" destId="{6DB61D21-C395-4631-AADC-F17ADF276DF4}" srcOrd="0" destOrd="2" presId="urn:microsoft.com/office/officeart/2005/8/layout/hList1"/>
    <dgm:cxn modelId="{336A17E6-3AC5-4FFB-AD25-81D8C5103F82}" type="presOf" srcId="{432A157F-6623-4DF3-AA31-8776C09B47AA}" destId="{4E02F23B-8200-4A43-8026-2A0613804011}" srcOrd="0" destOrd="6" presId="urn:microsoft.com/office/officeart/2005/8/layout/hList1"/>
    <dgm:cxn modelId="{4D6064ED-4DE2-450A-B2BA-66A2DA9A05F4}" type="presOf" srcId="{DB694C58-95D9-4600-8B62-84711C189975}" destId="{5C3E4565-944B-40DB-AD46-A99617196442}" srcOrd="0" destOrd="0" presId="urn:microsoft.com/office/officeart/2005/8/layout/hList1"/>
    <dgm:cxn modelId="{DADEA6ED-A654-4C5B-B787-B7E67E218EB1}" type="presOf" srcId="{AF0FFD17-A8C1-4D4E-9719-FA6C812E3E9F}" destId="{ADEDC5FC-A214-4FE3-869D-596B597B3445}" srcOrd="0" destOrd="3" presId="urn:microsoft.com/office/officeart/2005/8/layout/hList1"/>
    <dgm:cxn modelId="{968826EE-EDA3-48BF-BD83-DF95C5A42053}" srcId="{F6EAC6CC-2CE1-4A5A-AA0D-C8BABDBE660A}" destId="{F936DC9C-B415-4778-A7FB-72FB19CC26AC}" srcOrd="4" destOrd="0" parTransId="{EB4AB67E-635B-4EA6-9B5A-EDFC64316EDB}" sibTransId="{839A9E34-4827-4D33-A35F-2F41E2A0E4B7}"/>
    <dgm:cxn modelId="{C7399DF0-8C9F-41F6-8CB9-65C5B26E7BB2}" type="presOf" srcId="{B5020EB8-CEEB-4B50-BEB9-AF215BA09885}" destId="{6DB61D21-C395-4631-AADC-F17ADF276DF4}" srcOrd="0" destOrd="0" presId="urn:microsoft.com/office/officeart/2005/8/layout/hList1"/>
    <dgm:cxn modelId="{520613F5-C656-4080-994A-23CAA2A3E8D0}" srcId="{63D2F27E-5615-4194-B084-57F25E883AFD}" destId="{37C46FAF-33EA-4E56-B7AC-9874ED0A96FB}" srcOrd="5" destOrd="0" parTransId="{CF6A3AA2-D8EA-49E0-AA75-099CC5014A3C}" sibTransId="{71E0EDBC-5C69-4E81-8682-92AE0C3C0AAA}"/>
    <dgm:cxn modelId="{586E96F6-AA64-4280-8367-85C066053AAB}" type="presOf" srcId="{06DEF44F-26EF-4220-B28E-CA42878212DA}" destId="{CC06EE5D-3F8C-451C-B6B4-21F6975ADFCA}" srcOrd="0" destOrd="1" presId="urn:microsoft.com/office/officeart/2005/8/layout/hList1"/>
    <dgm:cxn modelId="{145D1AC6-C68C-4598-93AE-C7D009F786DE}" type="presParOf" srcId="{F4D58181-4226-4888-86AE-47F42E3CC743}" destId="{0121F03E-5314-47E3-A878-8DE9E0420608}" srcOrd="0" destOrd="0" presId="urn:microsoft.com/office/officeart/2005/8/layout/hList1"/>
    <dgm:cxn modelId="{B6C7B675-A8AD-4289-83A8-3AD1ADB0FE40}" type="presParOf" srcId="{0121F03E-5314-47E3-A878-8DE9E0420608}" destId="{1735D905-9D4A-49CB-A230-167FBE49450D}" srcOrd="0" destOrd="0" presId="urn:microsoft.com/office/officeart/2005/8/layout/hList1"/>
    <dgm:cxn modelId="{86ABC0BC-D099-4581-BE4C-2F276673A276}" type="presParOf" srcId="{0121F03E-5314-47E3-A878-8DE9E0420608}" destId="{4E02F23B-8200-4A43-8026-2A0613804011}" srcOrd="1" destOrd="0" presId="urn:microsoft.com/office/officeart/2005/8/layout/hList1"/>
    <dgm:cxn modelId="{3CC98872-95AD-4B15-9530-C70F9ACB4BE6}" type="presParOf" srcId="{F4D58181-4226-4888-86AE-47F42E3CC743}" destId="{DAC415F9-941E-41AA-9D2D-F4AC7E7328EF}" srcOrd="1" destOrd="0" presId="urn:microsoft.com/office/officeart/2005/8/layout/hList1"/>
    <dgm:cxn modelId="{D359606B-61DC-4312-9F74-9A246B854FA3}" type="presParOf" srcId="{F4D58181-4226-4888-86AE-47F42E3CC743}" destId="{0AA79EE3-B581-45AD-A7DE-EBA1BBE45F66}" srcOrd="2" destOrd="0" presId="urn:microsoft.com/office/officeart/2005/8/layout/hList1"/>
    <dgm:cxn modelId="{94591D34-0A80-4DD1-9068-32C77A3375F5}" type="presParOf" srcId="{0AA79EE3-B581-45AD-A7DE-EBA1BBE45F66}" destId="{2C950621-76EA-4D59-BA4D-7B7D1A720DCE}" srcOrd="0" destOrd="0" presId="urn:microsoft.com/office/officeart/2005/8/layout/hList1"/>
    <dgm:cxn modelId="{A88F2B5D-3FDB-4AA9-A46C-B48D259C000B}" type="presParOf" srcId="{0AA79EE3-B581-45AD-A7DE-EBA1BBE45F66}" destId="{5A398B44-71CB-41EA-B14E-03C98D1B2467}" srcOrd="1" destOrd="0" presId="urn:microsoft.com/office/officeart/2005/8/layout/hList1"/>
    <dgm:cxn modelId="{896D44EE-10F8-4073-86C1-B1FB40CAB9A6}" type="presParOf" srcId="{F4D58181-4226-4888-86AE-47F42E3CC743}" destId="{39E8C277-4768-4885-9556-863CB8CE1B6E}" srcOrd="3" destOrd="0" presId="urn:microsoft.com/office/officeart/2005/8/layout/hList1"/>
    <dgm:cxn modelId="{4A894908-B19F-4EFF-8BE3-AF1B52E2DC10}" type="presParOf" srcId="{F4D58181-4226-4888-86AE-47F42E3CC743}" destId="{70E38655-597D-4A2D-9250-BC0255332AAD}" srcOrd="4" destOrd="0" presId="urn:microsoft.com/office/officeart/2005/8/layout/hList1"/>
    <dgm:cxn modelId="{5B42BFC0-AA97-4102-BE70-50A9DFE0B134}" type="presParOf" srcId="{70E38655-597D-4A2D-9250-BC0255332AAD}" destId="{5C3E4565-944B-40DB-AD46-A99617196442}" srcOrd="0" destOrd="0" presId="urn:microsoft.com/office/officeart/2005/8/layout/hList1"/>
    <dgm:cxn modelId="{FB3A94AA-3356-4321-BAF2-6942272283AB}" type="presParOf" srcId="{70E38655-597D-4A2D-9250-BC0255332AAD}" destId="{6DB61D21-C395-4631-AADC-F17ADF276DF4}" srcOrd="1" destOrd="0" presId="urn:microsoft.com/office/officeart/2005/8/layout/hList1"/>
    <dgm:cxn modelId="{BEF5575C-A587-4BA8-98A6-8787CA585055}" type="presParOf" srcId="{F4D58181-4226-4888-86AE-47F42E3CC743}" destId="{2FFE0891-ADA6-4DE9-AF76-B32CB66AD003}" srcOrd="5" destOrd="0" presId="urn:microsoft.com/office/officeart/2005/8/layout/hList1"/>
    <dgm:cxn modelId="{EE747645-DB8A-4CDD-92E7-5587E6B0A37C}" type="presParOf" srcId="{F4D58181-4226-4888-86AE-47F42E3CC743}" destId="{2DE73130-7D7A-4F05-A70A-2F06DFCA8271}" srcOrd="6" destOrd="0" presId="urn:microsoft.com/office/officeart/2005/8/layout/hList1"/>
    <dgm:cxn modelId="{D90FE64B-A2E2-4886-8BC0-ED555B7B5074}" type="presParOf" srcId="{2DE73130-7D7A-4F05-A70A-2F06DFCA8271}" destId="{98B1A68E-916E-4B9F-8558-BA1C90C85F08}" srcOrd="0" destOrd="0" presId="urn:microsoft.com/office/officeart/2005/8/layout/hList1"/>
    <dgm:cxn modelId="{384333B9-15A9-4B61-94AA-8E7953E65F97}" type="presParOf" srcId="{2DE73130-7D7A-4F05-A70A-2F06DFCA8271}" destId="{ADEDC5FC-A214-4FE3-869D-596B597B3445}" srcOrd="1" destOrd="0" presId="urn:microsoft.com/office/officeart/2005/8/layout/hList1"/>
    <dgm:cxn modelId="{1500ED60-54FB-4D2D-A65D-8A1D847E0F73}" type="presParOf" srcId="{F4D58181-4226-4888-86AE-47F42E3CC743}" destId="{441211E3-4A6F-42AF-AE54-62904645CEBA}" srcOrd="7" destOrd="0" presId="urn:microsoft.com/office/officeart/2005/8/layout/hList1"/>
    <dgm:cxn modelId="{42EA7FA1-440C-4422-B805-843DD2D42766}" type="presParOf" srcId="{F4D58181-4226-4888-86AE-47F42E3CC743}" destId="{8A45759A-DE0A-49BB-9844-15453EA22B22}" srcOrd="8" destOrd="0" presId="urn:microsoft.com/office/officeart/2005/8/layout/hList1"/>
    <dgm:cxn modelId="{2EDB9C72-21F6-4DCB-9D54-E7AF8FCD702C}" type="presParOf" srcId="{8A45759A-DE0A-49BB-9844-15453EA22B22}" destId="{7C77E10F-5E8F-4020-B376-DDEC91B1DBE1}" srcOrd="0" destOrd="0" presId="urn:microsoft.com/office/officeart/2005/8/layout/hList1"/>
    <dgm:cxn modelId="{49F2496E-B910-487A-8CB1-0F8F19C104C3}" type="presParOf" srcId="{8A45759A-DE0A-49BB-9844-15453EA22B22}" destId="{CC06EE5D-3F8C-451C-B6B4-21F6975ADFC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C4B34A-6AAA-4F18-B433-FA1DD5959151}">
      <dsp:nvSpPr>
        <dsp:cNvPr id="0" name=""/>
        <dsp:cNvSpPr/>
      </dsp:nvSpPr>
      <dsp:spPr>
        <a:xfrm>
          <a:off x="6931" y="290509"/>
          <a:ext cx="2071799" cy="12430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Sample Receipt</a:t>
          </a:r>
        </a:p>
      </dsp:txBody>
      <dsp:txXfrm>
        <a:off x="43340" y="326918"/>
        <a:ext cx="1998981" cy="1170261"/>
      </dsp:txXfrm>
    </dsp:sp>
    <dsp:sp modelId="{620CE698-53DB-4463-9E53-08AE6D8E65ED}">
      <dsp:nvSpPr>
        <dsp:cNvPr id="0" name=""/>
        <dsp:cNvSpPr/>
      </dsp:nvSpPr>
      <dsp:spPr>
        <a:xfrm>
          <a:off x="2261049" y="655146"/>
          <a:ext cx="439221" cy="5138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261049" y="757907"/>
        <a:ext cx="307455" cy="308284"/>
      </dsp:txXfrm>
    </dsp:sp>
    <dsp:sp modelId="{D31BA6B7-6204-4CA1-AD12-EEC3524CD709}">
      <dsp:nvSpPr>
        <dsp:cNvPr id="0" name=""/>
        <dsp:cNvSpPr/>
      </dsp:nvSpPr>
      <dsp:spPr>
        <a:xfrm>
          <a:off x="2907450" y="290509"/>
          <a:ext cx="2071799" cy="12430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DNA Extraction</a:t>
          </a:r>
        </a:p>
      </dsp:txBody>
      <dsp:txXfrm>
        <a:off x="2943859" y="326918"/>
        <a:ext cx="1998981" cy="1170261"/>
      </dsp:txXfrm>
    </dsp:sp>
    <dsp:sp modelId="{54D29545-069E-4AC9-9E66-7070D696308D}">
      <dsp:nvSpPr>
        <dsp:cNvPr id="0" name=""/>
        <dsp:cNvSpPr/>
      </dsp:nvSpPr>
      <dsp:spPr>
        <a:xfrm>
          <a:off x="5161567" y="655146"/>
          <a:ext cx="439221" cy="5138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161567" y="757907"/>
        <a:ext cx="307455" cy="308284"/>
      </dsp:txXfrm>
    </dsp:sp>
    <dsp:sp modelId="{D68A52E4-19ED-4399-B5C2-160B674D3DB7}">
      <dsp:nvSpPr>
        <dsp:cNvPr id="0" name=""/>
        <dsp:cNvSpPr/>
      </dsp:nvSpPr>
      <dsp:spPr>
        <a:xfrm>
          <a:off x="5807969" y="290509"/>
          <a:ext cx="2071799" cy="12430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Amplification: 19 different loci + </a:t>
          </a:r>
          <a:r>
            <a:rPr lang="en-US" sz="2000" kern="1200" dirty="0" err="1"/>
            <a:t>Amelogenin</a:t>
          </a:r>
          <a:r>
            <a:rPr lang="en-US" sz="2000" kern="1200" dirty="0"/>
            <a:t> (Sex)</a:t>
          </a:r>
        </a:p>
      </dsp:txBody>
      <dsp:txXfrm>
        <a:off x="5844378" y="326918"/>
        <a:ext cx="1998981" cy="1170261"/>
      </dsp:txXfrm>
    </dsp:sp>
    <dsp:sp modelId="{C2156176-25C5-458B-918C-FAD73F6689A7}">
      <dsp:nvSpPr>
        <dsp:cNvPr id="0" name=""/>
        <dsp:cNvSpPr/>
      </dsp:nvSpPr>
      <dsp:spPr>
        <a:xfrm rot="5400000">
          <a:off x="6624258" y="1678615"/>
          <a:ext cx="439221" cy="5138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5400000">
        <a:off x="6689727" y="1715907"/>
        <a:ext cx="308284" cy="307455"/>
      </dsp:txXfrm>
    </dsp:sp>
    <dsp:sp modelId="{DF868F96-1105-4126-9835-6F3AA4248B32}">
      <dsp:nvSpPr>
        <dsp:cNvPr id="0" name=""/>
        <dsp:cNvSpPr/>
      </dsp:nvSpPr>
      <dsp:spPr>
        <a:xfrm>
          <a:off x="5807969" y="2362309"/>
          <a:ext cx="2071799" cy="1698518"/>
        </a:xfrm>
        <a:prstGeom prst="roundRect">
          <a:avLst>
            <a:gd name="adj" fmla="val 10000"/>
          </a:avLst>
        </a:prstGeom>
        <a:blipFill rotWithShape="0">
          <a:blip xmlns:r="http://schemas.openxmlformats.org/officeDocument/2006/relationships" r:embed="rId1"/>
          <a:srcRect/>
          <a:stretch>
            <a:fillRect l="-4000" r="-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5857717" y="2412057"/>
        <a:ext cx="1972303" cy="1599022"/>
      </dsp:txXfrm>
    </dsp:sp>
    <dsp:sp modelId="{0DFF78FC-8843-40D2-BF55-D420786D011E}">
      <dsp:nvSpPr>
        <dsp:cNvPr id="0" name=""/>
        <dsp:cNvSpPr/>
      </dsp:nvSpPr>
      <dsp:spPr>
        <a:xfrm rot="10800000">
          <a:off x="5186429" y="2954665"/>
          <a:ext cx="439221" cy="5138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5318195" y="3057426"/>
        <a:ext cx="307455" cy="308284"/>
      </dsp:txXfrm>
    </dsp:sp>
    <dsp:sp modelId="{166BDD60-9E50-484A-A0B9-32894DE0EFFB}">
      <dsp:nvSpPr>
        <dsp:cNvPr id="0" name=""/>
        <dsp:cNvSpPr/>
      </dsp:nvSpPr>
      <dsp:spPr>
        <a:xfrm>
          <a:off x="2907450" y="2590028"/>
          <a:ext cx="2071799" cy="1243079"/>
        </a:xfrm>
        <a:prstGeom prst="roundRect">
          <a:avLst>
            <a:gd name="adj" fmla="val 10000"/>
          </a:avLst>
        </a:prstGeom>
        <a:blipFill rotWithShape="0">
          <a:blip xmlns:r="http://schemas.openxmlformats.org/officeDocument/2006/relationships" r:embed="rId2"/>
          <a:srcRect/>
          <a:stretch>
            <a:fillRect l="-33000" r="-3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2943859" y="2626437"/>
        <a:ext cx="1998981" cy="1170261"/>
      </dsp:txXfrm>
    </dsp:sp>
    <dsp:sp modelId="{AEA191CF-5A82-45D0-B88F-BE0A31B8B51D}">
      <dsp:nvSpPr>
        <dsp:cNvPr id="0" name=""/>
        <dsp:cNvSpPr/>
      </dsp:nvSpPr>
      <dsp:spPr>
        <a:xfrm rot="10800000">
          <a:off x="2285910" y="2954665"/>
          <a:ext cx="439221" cy="5138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2417676" y="3057426"/>
        <a:ext cx="307455" cy="308284"/>
      </dsp:txXfrm>
    </dsp:sp>
    <dsp:sp modelId="{AAEC32F2-197E-4F1E-BEAF-376936FD7DB5}">
      <dsp:nvSpPr>
        <dsp:cNvPr id="0" name=""/>
        <dsp:cNvSpPr/>
      </dsp:nvSpPr>
      <dsp:spPr>
        <a:xfrm>
          <a:off x="6931" y="2590028"/>
          <a:ext cx="2071799" cy="12430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Report</a:t>
          </a:r>
        </a:p>
      </dsp:txBody>
      <dsp:txXfrm>
        <a:off x="43340" y="2626437"/>
        <a:ext cx="1998981" cy="11702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A1417D-5A63-43AB-A356-7C66398A5E93}">
      <dsp:nvSpPr>
        <dsp:cNvPr id="0" name=""/>
        <dsp:cNvSpPr/>
      </dsp:nvSpPr>
      <dsp:spPr>
        <a:xfrm>
          <a:off x="3465" y="205726"/>
          <a:ext cx="1515340" cy="909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Sample Receipt	</a:t>
          </a:r>
        </a:p>
      </dsp:txBody>
      <dsp:txXfrm>
        <a:off x="30095" y="232356"/>
        <a:ext cx="1462080" cy="855944"/>
      </dsp:txXfrm>
    </dsp:sp>
    <dsp:sp modelId="{F3DBFF74-E0B4-43C0-82DC-814A74307D85}">
      <dsp:nvSpPr>
        <dsp:cNvPr id="0" name=""/>
        <dsp:cNvSpPr/>
      </dsp:nvSpPr>
      <dsp:spPr>
        <a:xfrm>
          <a:off x="1652155" y="472426"/>
          <a:ext cx="321252" cy="3758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1652155" y="547587"/>
        <a:ext cx="224876" cy="225482"/>
      </dsp:txXfrm>
    </dsp:sp>
    <dsp:sp modelId="{357C4998-BB09-4796-A119-E103450BDF89}">
      <dsp:nvSpPr>
        <dsp:cNvPr id="0" name=""/>
        <dsp:cNvSpPr/>
      </dsp:nvSpPr>
      <dsp:spPr>
        <a:xfrm>
          <a:off x="2124941" y="205726"/>
          <a:ext cx="1515340" cy="909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Registration</a:t>
          </a:r>
        </a:p>
      </dsp:txBody>
      <dsp:txXfrm>
        <a:off x="2151571" y="232356"/>
        <a:ext cx="1462080" cy="855944"/>
      </dsp:txXfrm>
    </dsp:sp>
    <dsp:sp modelId="{9D6C6921-08FC-4339-B132-614F21E5690B}">
      <dsp:nvSpPr>
        <dsp:cNvPr id="0" name=""/>
        <dsp:cNvSpPr/>
      </dsp:nvSpPr>
      <dsp:spPr>
        <a:xfrm>
          <a:off x="3773631" y="472426"/>
          <a:ext cx="321252" cy="3758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3773631" y="547587"/>
        <a:ext cx="224876" cy="225482"/>
      </dsp:txXfrm>
    </dsp:sp>
    <dsp:sp modelId="{57FA72B1-2B91-417F-A399-E306848B000A}">
      <dsp:nvSpPr>
        <dsp:cNvPr id="0" name=""/>
        <dsp:cNvSpPr/>
      </dsp:nvSpPr>
      <dsp:spPr>
        <a:xfrm>
          <a:off x="4246418" y="205726"/>
          <a:ext cx="1515340" cy="909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DNA extraction</a:t>
          </a:r>
        </a:p>
      </dsp:txBody>
      <dsp:txXfrm>
        <a:off x="4273048" y="232356"/>
        <a:ext cx="1462080" cy="855944"/>
      </dsp:txXfrm>
    </dsp:sp>
    <dsp:sp modelId="{E7A003CB-C567-410F-B917-425FCD2A75D4}">
      <dsp:nvSpPr>
        <dsp:cNvPr id="0" name=""/>
        <dsp:cNvSpPr/>
      </dsp:nvSpPr>
      <dsp:spPr>
        <a:xfrm>
          <a:off x="5895108" y="472426"/>
          <a:ext cx="321252" cy="3758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5895108" y="547587"/>
        <a:ext cx="224876" cy="225482"/>
      </dsp:txXfrm>
    </dsp:sp>
    <dsp:sp modelId="{4EA3B5FE-00E6-4568-A52F-026396F2A340}">
      <dsp:nvSpPr>
        <dsp:cNvPr id="0" name=""/>
        <dsp:cNvSpPr/>
      </dsp:nvSpPr>
      <dsp:spPr>
        <a:xfrm>
          <a:off x="6367894" y="205726"/>
          <a:ext cx="1515340" cy="909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SNP Genotyping</a:t>
          </a:r>
        </a:p>
      </dsp:txBody>
      <dsp:txXfrm>
        <a:off x="6394524" y="232356"/>
        <a:ext cx="1462080" cy="855944"/>
      </dsp:txXfrm>
    </dsp:sp>
    <dsp:sp modelId="{C62A7DA5-CF57-4B11-811F-3C33B0B2B1DE}">
      <dsp:nvSpPr>
        <dsp:cNvPr id="0" name=""/>
        <dsp:cNvSpPr/>
      </dsp:nvSpPr>
      <dsp:spPr>
        <a:xfrm rot="5400000">
          <a:off x="6964938" y="1221004"/>
          <a:ext cx="321252" cy="3758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5400000">
        <a:off x="7012823" y="1248280"/>
        <a:ext cx="225482" cy="224876"/>
      </dsp:txXfrm>
    </dsp:sp>
    <dsp:sp modelId="{505C8CF5-A7C4-4497-A6D3-9E6A24BFE723}">
      <dsp:nvSpPr>
        <dsp:cNvPr id="0" name=""/>
        <dsp:cNvSpPr/>
      </dsp:nvSpPr>
      <dsp:spPr>
        <a:xfrm>
          <a:off x="6367894" y="1721066"/>
          <a:ext cx="1515340" cy="909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Copy Number analysis</a:t>
          </a:r>
        </a:p>
      </dsp:txBody>
      <dsp:txXfrm>
        <a:off x="6394524" y="1747696"/>
        <a:ext cx="1462080" cy="855944"/>
      </dsp:txXfrm>
    </dsp:sp>
    <dsp:sp modelId="{A5EEB4F1-ED02-48B3-9575-037A1E3DB336}">
      <dsp:nvSpPr>
        <dsp:cNvPr id="0" name=""/>
        <dsp:cNvSpPr/>
      </dsp:nvSpPr>
      <dsp:spPr>
        <a:xfrm rot="10800000">
          <a:off x="5913292" y="1987766"/>
          <a:ext cx="321252" cy="3758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6009668" y="2062927"/>
        <a:ext cx="224876" cy="225482"/>
      </dsp:txXfrm>
    </dsp:sp>
    <dsp:sp modelId="{3B4619B8-9F70-4AAC-9E3B-59D9AB3E7D2E}">
      <dsp:nvSpPr>
        <dsp:cNvPr id="0" name=""/>
        <dsp:cNvSpPr/>
      </dsp:nvSpPr>
      <dsp:spPr>
        <a:xfrm>
          <a:off x="4246418" y="1721066"/>
          <a:ext cx="1515340" cy="909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Data Analysis</a:t>
          </a:r>
        </a:p>
      </dsp:txBody>
      <dsp:txXfrm>
        <a:off x="4273048" y="1747696"/>
        <a:ext cx="1462080" cy="855944"/>
      </dsp:txXfrm>
    </dsp:sp>
    <dsp:sp modelId="{049C61ED-DD5A-471E-B700-F3BF9A827A14}">
      <dsp:nvSpPr>
        <dsp:cNvPr id="0" name=""/>
        <dsp:cNvSpPr/>
      </dsp:nvSpPr>
      <dsp:spPr>
        <a:xfrm rot="10800000">
          <a:off x="3791815" y="1987766"/>
          <a:ext cx="321252" cy="3758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3888191" y="2062927"/>
        <a:ext cx="224876" cy="225482"/>
      </dsp:txXfrm>
    </dsp:sp>
    <dsp:sp modelId="{7EB3938A-620B-4485-ABA8-D7E392BBFDA9}">
      <dsp:nvSpPr>
        <dsp:cNvPr id="0" name=""/>
        <dsp:cNvSpPr/>
      </dsp:nvSpPr>
      <dsp:spPr>
        <a:xfrm>
          <a:off x="2124941" y="1721066"/>
          <a:ext cx="1515340" cy="909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Upload into LIMS</a:t>
          </a:r>
        </a:p>
      </dsp:txBody>
      <dsp:txXfrm>
        <a:off x="2151571" y="1747696"/>
        <a:ext cx="1462080" cy="855944"/>
      </dsp:txXfrm>
    </dsp:sp>
    <dsp:sp modelId="{183A4123-DCDF-4EBA-873B-0C5BC9310E2C}">
      <dsp:nvSpPr>
        <dsp:cNvPr id="0" name=""/>
        <dsp:cNvSpPr/>
      </dsp:nvSpPr>
      <dsp:spPr>
        <a:xfrm rot="10800000">
          <a:off x="1670339" y="1987766"/>
          <a:ext cx="321252" cy="3758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1766715" y="2062927"/>
        <a:ext cx="224876" cy="225482"/>
      </dsp:txXfrm>
    </dsp:sp>
    <dsp:sp modelId="{2F42E24B-7F13-4833-B5F7-1162EEE94D70}">
      <dsp:nvSpPr>
        <dsp:cNvPr id="0" name=""/>
        <dsp:cNvSpPr/>
      </dsp:nvSpPr>
      <dsp:spPr>
        <a:xfrm>
          <a:off x="3465" y="1721066"/>
          <a:ext cx="1515340" cy="909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Review by Technologist</a:t>
          </a:r>
        </a:p>
      </dsp:txBody>
      <dsp:txXfrm>
        <a:off x="30095" y="1747696"/>
        <a:ext cx="1462080" cy="855944"/>
      </dsp:txXfrm>
    </dsp:sp>
    <dsp:sp modelId="{6ACA87C6-A9AF-4D64-A493-F322C8F0B047}">
      <dsp:nvSpPr>
        <dsp:cNvPr id="0" name=""/>
        <dsp:cNvSpPr/>
      </dsp:nvSpPr>
      <dsp:spPr>
        <a:xfrm rot="5400000">
          <a:off x="600509" y="2736344"/>
          <a:ext cx="321252" cy="3758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5400000">
        <a:off x="648394" y="2763620"/>
        <a:ext cx="225482" cy="224876"/>
      </dsp:txXfrm>
    </dsp:sp>
    <dsp:sp modelId="{FC11BCBA-4416-42A2-A457-3434B27A93D4}">
      <dsp:nvSpPr>
        <dsp:cNvPr id="0" name=""/>
        <dsp:cNvSpPr/>
      </dsp:nvSpPr>
      <dsp:spPr>
        <a:xfrm>
          <a:off x="3465" y="3236406"/>
          <a:ext cx="1515340" cy="909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Review By Pharmacist</a:t>
          </a:r>
        </a:p>
      </dsp:txBody>
      <dsp:txXfrm>
        <a:off x="30095" y="3263036"/>
        <a:ext cx="1462080" cy="855944"/>
      </dsp:txXfrm>
    </dsp:sp>
    <dsp:sp modelId="{5A336A91-6411-417D-AD0E-8AA8586C604E}">
      <dsp:nvSpPr>
        <dsp:cNvPr id="0" name=""/>
        <dsp:cNvSpPr/>
      </dsp:nvSpPr>
      <dsp:spPr>
        <a:xfrm>
          <a:off x="1652155" y="3503106"/>
          <a:ext cx="321252" cy="3758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1652155" y="3578267"/>
        <a:ext cx="224876" cy="225482"/>
      </dsp:txXfrm>
    </dsp:sp>
    <dsp:sp modelId="{3AAC6042-1B14-43CB-A4F9-48A0431CED78}">
      <dsp:nvSpPr>
        <dsp:cNvPr id="0" name=""/>
        <dsp:cNvSpPr/>
      </dsp:nvSpPr>
      <dsp:spPr>
        <a:xfrm>
          <a:off x="2124941" y="3236406"/>
          <a:ext cx="1515340" cy="909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Report Released</a:t>
          </a:r>
        </a:p>
      </dsp:txBody>
      <dsp:txXfrm>
        <a:off x="2151571" y="3263036"/>
        <a:ext cx="1462080" cy="8559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AF6711-88C2-48D5-9371-A750276F2A72}">
      <dsp:nvSpPr>
        <dsp:cNvPr id="0" name=""/>
        <dsp:cNvSpPr/>
      </dsp:nvSpPr>
      <dsp:spPr>
        <a:xfrm>
          <a:off x="916483" y="1984"/>
          <a:ext cx="2030015" cy="12180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Women’s Health</a:t>
          </a:r>
        </a:p>
        <a:p>
          <a:pPr marL="171450" lvl="1" indent="-171450" algn="l" defTabSz="711200">
            <a:lnSpc>
              <a:spcPct val="90000"/>
            </a:lnSpc>
            <a:spcBef>
              <a:spcPct val="0"/>
            </a:spcBef>
            <a:spcAft>
              <a:spcPct val="15000"/>
            </a:spcAft>
            <a:buChar char="•"/>
          </a:pPr>
          <a:r>
            <a:rPr lang="en-US" sz="1600" kern="1200" dirty="0" err="1"/>
            <a:t>Leukorrhea</a:t>
          </a:r>
          <a:r>
            <a:rPr lang="en-US" sz="1600" kern="1200" dirty="0"/>
            <a:t>, BV, CV, HSV</a:t>
          </a:r>
        </a:p>
      </dsp:txBody>
      <dsp:txXfrm>
        <a:off x="916483" y="1984"/>
        <a:ext cx="2030015" cy="1218009"/>
      </dsp:txXfrm>
    </dsp:sp>
    <dsp:sp modelId="{53B61F37-1A32-4B60-9821-C3122DEC0A9F}">
      <dsp:nvSpPr>
        <dsp:cNvPr id="0" name=""/>
        <dsp:cNvSpPr/>
      </dsp:nvSpPr>
      <dsp:spPr>
        <a:xfrm>
          <a:off x="3149500" y="1984"/>
          <a:ext cx="2030015" cy="12180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Gastrointestinal Pathogen Testing</a:t>
          </a:r>
        </a:p>
        <a:p>
          <a:pPr marL="171450" lvl="1" indent="-171450" algn="l" defTabSz="711200">
            <a:lnSpc>
              <a:spcPct val="90000"/>
            </a:lnSpc>
            <a:spcBef>
              <a:spcPct val="0"/>
            </a:spcBef>
            <a:spcAft>
              <a:spcPct val="15000"/>
            </a:spcAft>
            <a:buChar char="•"/>
          </a:pPr>
          <a:r>
            <a:rPr lang="en-US" sz="1600" kern="1200" dirty="0" err="1"/>
            <a:t>Luminex</a:t>
          </a:r>
          <a:r>
            <a:rPr lang="en-US" sz="1600" kern="1200" dirty="0"/>
            <a:t> GPP</a:t>
          </a:r>
        </a:p>
      </dsp:txBody>
      <dsp:txXfrm>
        <a:off x="3149500" y="1984"/>
        <a:ext cx="2030015" cy="1218009"/>
      </dsp:txXfrm>
    </dsp:sp>
    <dsp:sp modelId="{7A7D6611-6D9A-42BD-8BC4-634C4A9E1A93}">
      <dsp:nvSpPr>
        <dsp:cNvPr id="0" name=""/>
        <dsp:cNvSpPr/>
      </dsp:nvSpPr>
      <dsp:spPr>
        <a:xfrm>
          <a:off x="916483" y="1422995"/>
          <a:ext cx="2030015" cy="12180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Wound Care Analysis</a:t>
          </a:r>
        </a:p>
        <a:p>
          <a:pPr marL="171450" lvl="1" indent="-171450" algn="l" defTabSz="711200">
            <a:lnSpc>
              <a:spcPct val="90000"/>
            </a:lnSpc>
            <a:spcBef>
              <a:spcPct val="0"/>
            </a:spcBef>
            <a:spcAft>
              <a:spcPct val="15000"/>
            </a:spcAft>
            <a:buChar char="•"/>
          </a:pPr>
          <a:r>
            <a:rPr lang="en-US" sz="1600" kern="1200" dirty="0" err="1"/>
            <a:t>Intelliqube</a:t>
          </a:r>
          <a:endParaRPr lang="en-US" sz="1600" kern="1200" dirty="0"/>
        </a:p>
      </dsp:txBody>
      <dsp:txXfrm>
        <a:off x="916483" y="1422995"/>
        <a:ext cx="2030015" cy="1218009"/>
      </dsp:txXfrm>
    </dsp:sp>
    <dsp:sp modelId="{CC442FA5-4AC5-459C-9AB0-22F9597EB0C9}">
      <dsp:nvSpPr>
        <dsp:cNvPr id="0" name=""/>
        <dsp:cNvSpPr/>
      </dsp:nvSpPr>
      <dsp:spPr>
        <a:xfrm>
          <a:off x="3149500" y="1422995"/>
          <a:ext cx="2030015" cy="12180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Nail Fungal Analysis</a:t>
          </a:r>
        </a:p>
      </dsp:txBody>
      <dsp:txXfrm>
        <a:off x="3149500" y="1422995"/>
        <a:ext cx="2030015" cy="1218009"/>
      </dsp:txXfrm>
    </dsp:sp>
    <dsp:sp modelId="{825540B9-9995-426D-8308-CBBAEE046B5D}">
      <dsp:nvSpPr>
        <dsp:cNvPr id="0" name=""/>
        <dsp:cNvSpPr/>
      </dsp:nvSpPr>
      <dsp:spPr>
        <a:xfrm>
          <a:off x="2032992" y="2844006"/>
          <a:ext cx="2030015" cy="12180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Respiratory Pathogens</a:t>
          </a:r>
        </a:p>
      </dsp:txBody>
      <dsp:txXfrm>
        <a:off x="2032992" y="2844006"/>
        <a:ext cx="2030015" cy="12180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9A6DF4-2EBC-49B9-A391-E91379329B75}">
      <dsp:nvSpPr>
        <dsp:cNvPr id="0" name=""/>
        <dsp:cNvSpPr/>
      </dsp:nvSpPr>
      <dsp:spPr>
        <a:xfrm>
          <a:off x="591782" y="1770128"/>
          <a:ext cx="1287554" cy="6437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Sample Receipt</a:t>
          </a:r>
        </a:p>
      </dsp:txBody>
      <dsp:txXfrm>
        <a:off x="610638" y="1788984"/>
        <a:ext cx="1249842" cy="606065"/>
      </dsp:txXfrm>
    </dsp:sp>
    <dsp:sp modelId="{667B1E36-C32D-4B6D-ACA7-6F6FC2119693}">
      <dsp:nvSpPr>
        <dsp:cNvPr id="0" name=""/>
        <dsp:cNvSpPr/>
      </dsp:nvSpPr>
      <dsp:spPr>
        <a:xfrm rot="830923">
          <a:off x="1873109" y="2129971"/>
          <a:ext cx="428397" cy="26630"/>
        </a:xfrm>
        <a:custGeom>
          <a:avLst/>
          <a:gdLst/>
          <a:ahLst/>
          <a:cxnLst/>
          <a:rect l="0" t="0" r="0" b="0"/>
          <a:pathLst>
            <a:path>
              <a:moveTo>
                <a:pt x="0" y="13315"/>
              </a:moveTo>
              <a:lnTo>
                <a:pt x="428397" y="133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76598" y="2132577"/>
        <a:ext cx="21419" cy="21419"/>
      </dsp:txXfrm>
    </dsp:sp>
    <dsp:sp modelId="{989BA26A-EEA8-48B2-B54D-B39829F7F509}">
      <dsp:nvSpPr>
        <dsp:cNvPr id="0" name=""/>
        <dsp:cNvSpPr/>
      </dsp:nvSpPr>
      <dsp:spPr>
        <a:xfrm>
          <a:off x="2295280" y="1872668"/>
          <a:ext cx="1287554" cy="6437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Registration</a:t>
          </a:r>
        </a:p>
      </dsp:txBody>
      <dsp:txXfrm>
        <a:off x="2314136" y="1891524"/>
        <a:ext cx="1249842" cy="606065"/>
      </dsp:txXfrm>
    </dsp:sp>
    <dsp:sp modelId="{6FA1F64F-BE78-4070-BF2E-BC22EFDDF062}">
      <dsp:nvSpPr>
        <dsp:cNvPr id="0" name=""/>
        <dsp:cNvSpPr/>
      </dsp:nvSpPr>
      <dsp:spPr>
        <a:xfrm rot="18722686">
          <a:off x="3439671" y="1859353"/>
          <a:ext cx="866897" cy="26630"/>
        </a:xfrm>
        <a:custGeom>
          <a:avLst/>
          <a:gdLst/>
          <a:ahLst/>
          <a:cxnLst/>
          <a:rect l="0" t="0" r="0" b="0"/>
          <a:pathLst>
            <a:path>
              <a:moveTo>
                <a:pt x="0" y="13315"/>
              </a:moveTo>
              <a:lnTo>
                <a:pt x="866897" y="133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51447" y="1850996"/>
        <a:ext cx="43344" cy="43344"/>
      </dsp:txXfrm>
    </dsp:sp>
    <dsp:sp modelId="{57969400-FE36-43F2-A2D7-29FAD914A380}">
      <dsp:nvSpPr>
        <dsp:cNvPr id="0" name=""/>
        <dsp:cNvSpPr/>
      </dsp:nvSpPr>
      <dsp:spPr>
        <a:xfrm>
          <a:off x="4163405" y="1228891"/>
          <a:ext cx="1287554" cy="6437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DNA Extraction</a:t>
          </a:r>
        </a:p>
      </dsp:txBody>
      <dsp:txXfrm>
        <a:off x="4182261" y="1247747"/>
        <a:ext cx="1249842" cy="606065"/>
      </dsp:txXfrm>
    </dsp:sp>
    <dsp:sp modelId="{7CF28AE7-DC65-4102-8FB3-6D71B1556C1D}">
      <dsp:nvSpPr>
        <dsp:cNvPr id="0" name=""/>
        <dsp:cNvSpPr/>
      </dsp:nvSpPr>
      <dsp:spPr>
        <a:xfrm rot="17655506">
          <a:off x="5054845" y="924479"/>
          <a:ext cx="1344705" cy="26630"/>
        </a:xfrm>
        <a:custGeom>
          <a:avLst/>
          <a:gdLst/>
          <a:ahLst/>
          <a:cxnLst/>
          <a:rect l="0" t="0" r="0" b="0"/>
          <a:pathLst>
            <a:path>
              <a:moveTo>
                <a:pt x="0" y="13315"/>
              </a:moveTo>
              <a:lnTo>
                <a:pt x="1344705" y="133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93580" y="904177"/>
        <a:ext cx="67235" cy="67235"/>
      </dsp:txXfrm>
    </dsp:sp>
    <dsp:sp modelId="{8B01A9D5-6C07-41E6-89B9-0D922E0A7782}">
      <dsp:nvSpPr>
        <dsp:cNvPr id="0" name=""/>
        <dsp:cNvSpPr/>
      </dsp:nvSpPr>
      <dsp:spPr>
        <a:xfrm>
          <a:off x="6003436" y="2921"/>
          <a:ext cx="1287554" cy="6437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H pylori</a:t>
          </a:r>
        </a:p>
        <a:p>
          <a:pPr marL="0" lvl="0" indent="0" algn="ctr" defTabSz="666750">
            <a:lnSpc>
              <a:spcPct val="90000"/>
            </a:lnSpc>
            <a:spcBef>
              <a:spcPct val="0"/>
            </a:spcBef>
            <a:spcAft>
              <a:spcPct val="35000"/>
            </a:spcAft>
            <a:buNone/>
          </a:pPr>
          <a:r>
            <a:rPr lang="en-US" sz="1500" kern="1200" dirty="0"/>
            <a:t>GBS</a:t>
          </a:r>
        </a:p>
      </dsp:txBody>
      <dsp:txXfrm>
        <a:off x="6022292" y="21777"/>
        <a:ext cx="1249842" cy="606065"/>
      </dsp:txXfrm>
    </dsp:sp>
    <dsp:sp modelId="{14125378-E000-4F7A-94C3-3C4315DF88F0}">
      <dsp:nvSpPr>
        <dsp:cNvPr id="0" name=""/>
        <dsp:cNvSpPr/>
      </dsp:nvSpPr>
      <dsp:spPr>
        <a:xfrm rot="19121072">
          <a:off x="5359413" y="1294651"/>
          <a:ext cx="735570" cy="26630"/>
        </a:xfrm>
        <a:custGeom>
          <a:avLst/>
          <a:gdLst/>
          <a:ahLst/>
          <a:cxnLst/>
          <a:rect l="0" t="0" r="0" b="0"/>
          <a:pathLst>
            <a:path>
              <a:moveTo>
                <a:pt x="0" y="13315"/>
              </a:moveTo>
              <a:lnTo>
                <a:pt x="735570" y="133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708809" y="1289577"/>
        <a:ext cx="36778" cy="36778"/>
      </dsp:txXfrm>
    </dsp:sp>
    <dsp:sp modelId="{1A21A629-768A-42AD-871B-293426580216}">
      <dsp:nvSpPr>
        <dsp:cNvPr id="0" name=""/>
        <dsp:cNvSpPr/>
      </dsp:nvSpPr>
      <dsp:spPr>
        <a:xfrm>
          <a:off x="6003436" y="743265"/>
          <a:ext cx="1287554" cy="6437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err="1"/>
            <a:t>Leukorhea</a:t>
          </a:r>
          <a:endParaRPr lang="en-US" sz="1500" kern="1200" dirty="0"/>
        </a:p>
      </dsp:txBody>
      <dsp:txXfrm>
        <a:off x="6022292" y="762121"/>
        <a:ext cx="1249842" cy="606065"/>
      </dsp:txXfrm>
    </dsp:sp>
    <dsp:sp modelId="{AC0C07B8-E9FD-456C-9B23-100B7A0DD816}">
      <dsp:nvSpPr>
        <dsp:cNvPr id="0" name=""/>
        <dsp:cNvSpPr/>
      </dsp:nvSpPr>
      <dsp:spPr>
        <a:xfrm rot="1485111">
          <a:off x="5423014" y="1664823"/>
          <a:ext cx="608367" cy="26630"/>
        </a:xfrm>
        <a:custGeom>
          <a:avLst/>
          <a:gdLst/>
          <a:ahLst/>
          <a:cxnLst/>
          <a:rect l="0" t="0" r="0" b="0"/>
          <a:pathLst>
            <a:path>
              <a:moveTo>
                <a:pt x="0" y="13315"/>
              </a:moveTo>
              <a:lnTo>
                <a:pt x="608367" y="133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711989" y="1662929"/>
        <a:ext cx="30418" cy="30418"/>
      </dsp:txXfrm>
    </dsp:sp>
    <dsp:sp modelId="{233E5286-F9BF-4B39-8C47-C580CF3494D7}">
      <dsp:nvSpPr>
        <dsp:cNvPr id="0" name=""/>
        <dsp:cNvSpPr/>
      </dsp:nvSpPr>
      <dsp:spPr>
        <a:xfrm>
          <a:off x="6003436" y="1483608"/>
          <a:ext cx="1287554" cy="6437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Bacterial Vaginosis</a:t>
          </a:r>
        </a:p>
      </dsp:txBody>
      <dsp:txXfrm>
        <a:off x="6022292" y="1502464"/>
        <a:ext cx="1249842" cy="606065"/>
      </dsp:txXfrm>
    </dsp:sp>
    <dsp:sp modelId="{5A66F5BD-CEC6-435F-9A7C-D351241134A5}">
      <dsp:nvSpPr>
        <dsp:cNvPr id="0" name=""/>
        <dsp:cNvSpPr/>
      </dsp:nvSpPr>
      <dsp:spPr>
        <a:xfrm rot="3657608">
          <a:off x="5158125" y="2034995"/>
          <a:ext cx="1138145" cy="26630"/>
        </a:xfrm>
        <a:custGeom>
          <a:avLst/>
          <a:gdLst/>
          <a:ahLst/>
          <a:cxnLst/>
          <a:rect l="0" t="0" r="0" b="0"/>
          <a:pathLst>
            <a:path>
              <a:moveTo>
                <a:pt x="0" y="13315"/>
              </a:moveTo>
              <a:lnTo>
                <a:pt x="1138145" y="133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98744" y="2019856"/>
        <a:ext cx="56907" cy="56907"/>
      </dsp:txXfrm>
    </dsp:sp>
    <dsp:sp modelId="{923A2EED-2A22-4BAC-BFCF-CE49271ADE47}">
      <dsp:nvSpPr>
        <dsp:cNvPr id="0" name=""/>
        <dsp:cNvSpPr/>
      </dsp:nvSpPr>
      <dsp:spPr>
        <a:xfrm>
          <a:off x="6003436" y="2223952"/>
          <a:ext cx="1287554" cy="6437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err="1"/>
            <a:t>Urogen</a:t>
          </a:r>
          <a:endParaRPr lang="en-US" sz="1500" kern="1200" dirty="0"/>
        </a:p>
      </dsp:txBody>
      <dsp:txXfrm>
        <a:off x="6022292" y="2242808"/>
        <a:ext cx="1249842" cy="606065"/>
      </dsp:txXfrm>
    </dsp:sp>
    <dsp:sp modelId="{3F07BD53-9DA5-48DD-9C10-E03157F1757E}">
      <dsp:nvSpPr>
        <dsp:cNvPr id="0" name=""/>
        <dsp:cNvSpPr/>
      </dsp:nvSpPr>
      <dsp:spPr>
        <a:xfrm rot="4340448">
          <a:off x="4816586" y="2405166"/>
          <a:ext cx="1821224" cy="26630"/>
        </a:xfrm>
        <a:custGeom>
          <a:avLst/>
          <a:gdLst/>
          <a:ahLst/>
          <a:cxnLst/>
          <a:rect l="0" t="0" r="0" b="0"/>
          <a:pathLst>
            <a:path>
              <a:moveTo>
                <a:pt x="0" y="13315"/>
              </a:moveTo>
              <a:lnTo>
                <a:pt x="1821224" y="133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5681667" y="2372951"/>
        <a:ext cx="91061" cy="91061"/>
      </dsp:txXfrm>
    </dsp:sp>
    <dsp:sp modelId="{405721E3-81DC-4B77-987D-DB4AD024EA7F}">
      <dsp:nvSpPr>
        <dsp:cNvPr id="0" name=""/>
        <dsp:cNvSpPr/>
      </dsp:nvSpPr>
      <dsp:spPr>
        <a:xfrm>
          <a:off x="6003436" y="2964295"/>
          <a:ext cx="1287554" cy="6437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HPV</a:t>
          </a:r>
        </a:p>
      </dsp:txBody>
      <dsp:txXfrm>
        <a:off x="6022292" y="2983151"/>
        <a:ext cx="1249842" cy="606065"/>
      </dsp:txXfrm>
    </dsp:sp>
    <dsp:sp modelId="{A39F9D17-ADD1-4C32-B83B-5EFB496C75DE}">
      <dsp:nvSpPr>
        <dsp:cNvPr id="0" name=""/>
        <dsp:cNvSpPr/>
      </dsp:nvSpPr>
      <dsp:spPr>
        <a:xfrm rot="4645215">
          <a:off x="4458876" y="2775338"/>
          <a:ext cx="2536642" cy="26630"/>
        </a:xfrm>
        <a:custGeom>
          <a:avLst/>
          <a:gdLst/>
          <a:ahLst/>
          <a:cxnLst/>
          <a:rect l="0" t="0" r="0" b="0"/>
          <a:pathLst>
            <a:path>
              <a:moveTo>
                <a:pt x="0" y="13315"/>
              </a:moveTo>
              <a:lnTo>
                <a:pt x="2536642" y="133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5663782" y="2725238"/>
        <a:ext cx="126832" cy="126832"/>
      </dsp:txXfrm>
    </dsp:sp>
    <dsp:sp modelId="{F765CF21-94CE-401A-8F9E-F8B1420A3549}">
      <dsp:nvSpPr>
        <dsp:cNvPr id="0" name=""/>
        <dsp:cNvSpPr/>
      </dsp:nvSpPr>
      <dsp:spPr>
        <a:xfrm>
          <a:off x="6003436" y="3704639"/>
          <a:ext cx="1287554" cy="6437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Candida</a:t>
          </a:r>
        </a:p>
      </dsp:txBody>
      <dsp:txXfrm>
        <a:off x="6022292" y="3723495"/>
        <a:ext cx="1249842" cy="606065"/>
      </dsp:txXfrm>
    </dsp:sp>
    <dsp:sp modelId="{246BD3C3-CCB6-4549-9006-FAA825524AD1}">
      <dsp:nvSpPr>
        <dsp:cNvPr id="0" name=""/>
        <dsp:cNvSpPr/>
      </dsp:nvSpPr>
      <dsp:spPr>
        <a:xfrm rot="1171405">
          <a:off x="3564269" y="2289151"/>
          <a:ext cx="645795" cy="26630"/>
        </a:xfrm>
        <a:custGeom>
          <a:avLst/>
          <a:gdLst/>
          <a:ahLst/>
          <a:cxnLst/>
          <a:rect l="0" t="0" r="0" b="0"/>
          <a:pathLst>
            <a:path>
              <a:moveTo>
                <a:pt x="0" y="13315"/>
              </a:moveTo>
              <a:lnTo>
                <a:pt x="645795" y="133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71022" y="2286322"/>
        <a:ext cx="32289" cy="32289"/>
      </dsp:txXfrm>
    </dsp:sp>
    <dsp:sp modelId="{AC9C44D9-2208-491F-A98E-F8760833399E}">
      <dsp:nvSpPr>
        <dsp:cNvPr id="0" name=""/>
        <dsp:cNvSpPr/>
      </dsp:nvSpPr>
      <dsp:spPr>
        <a:xfrm>
          <a:off x="4191500" y="2088488"/>
          <a:ext cx="1287554" cy="6437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HSV</a:t>
          </a:r>
        </a:p>
      </dsp:txBody>
      <dsp:txXfrm>
        <a:off x="4210356" y="2107344"/>
        <a:ext cx="1249842" cy="606065"/>
      </dsp:txXfrm>
    </dsp:sp>
    <dsp:sp modelId="{05E1B68D-720B-4892-96D1-7E32FF288D2B}">
      <dsp:nvSpPr>
        <dsp:cNvPr id="0" name=""/>
        <dsp:cNvSpPr/>
      </dsp:nvSpPr>
      <dsp:spPr>
        <a:xfrm rot="3612910">
          <a:off x="3240460" y="2771688"/>
          <a:ext cx="1360637" cy="26630"/>
        </a:xfrm>
        <a:custGeom>
          <a:avLst/>
          <a:gdLst/>
          <a:ahLst/>
          <a:cxnLst/>
          <a:rect l="0" t="0" r="0" b="0"/>
          <a:pathLst>
            <a:path>
              <a:moveTo>
                <a:pt x="0" y="13315"/>
              </a:moveTo>
              <a:lnTo>
                <a:pt x="1360637" y="133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86763" y="2750988"/>
        <a:ext cx="68031" cy="68031"/>
      </dsp:txXfrm>
    </dsp:sp>
    <dsp:sp modelId="{775C180B-B428-4B98-AE31-047C9ABAAE39}">
      <dsp:nvSpPr>
        <dsp:cNvPr id="0" name=""/>
        <dsp:cNvSpPr/>
      </dsp:nvSpPr>
      <dsp:spPr>
        <a:xfrm>
          <a:off x="4258723" y="3053562"/>
          <a:ext cx="1287554" cy="6437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Gastrointestinal Pathogen Panel</a:t>
          </a:r>
        </a:p>
      </dsp:txBody>
      <dsp:txXfrm>
        <a:off x="4277579" y="3072418"/>
        <a:ext cx="1249842" cy="6060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9A6DF4-2EBC-49B9-A391-E91379329B75}">
      <dsp:nvSpPr>
        <dsp:cNvPr id="0" name=""/>
        <dsp:cNvSpPr/>
      </dsp:nvSpPr>
      <dsp:spPr>
        <a:xfrm>
          <a:off x="6362560" y="2134054"/>
          <a:ext cx="1514894" cy="7574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Data Review by Technologist</a:t>
          </a:r>
        </a:p>
      </dsp:txBody>
      <dsp:txXfrm>
        <a:off x="6384745" y="2156239"/>
        <a:ext cx="1470524" cy="713077"/>
      </dsp:txXfrm>
    </dsp:sp>
    <dsp:sp modelId="{667B1E36-C32D-4B6D-ACA7-6F6FC2119693}">
      <dsp:nvSpPr>
        <dsp:cNvPr id="0" name=""/>
        <dsp:cNvSpPr/>
      </dsp:nvSpPr>
      <dsp:spPr>
        <a:xfrm rot="12212886">
          <a:off x="5607214" y="2339668"/>
          <a:ext cx="788163" cy="31333"/>
        </a:xfrm>
        <a:custGeom>
          <a:avLst/>
          <a:gdLst/>
          <a:ahLst/>
          <a:cxnLst/>
          <a:rect l="0" t="0" r="0" b="0"/>
          <a:pathLst>
            <a:path>
              <a:moveTo>
                <a:pt x="0" y="15666"/>
              </a:moveTo>
              <a:lnTo>
                <a:pt x="788163" y="1566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5981592" y="2335631"/>
        <a:ext cx="39408" cy="39408"/>
      </dsp:txXfrm>
    </dsp:sp>
    <dsp:sp modelId="{989BA26A-EEA8-48B2-B54D-B39829F7F509}">
      <dsp:nvSpPr>
        <dsp:cNvPr id="0" name=""/>
        <dsp:cNvSpPr/>
      </dsp:nvSpPr>
      <dsp:spPr>
        <a:xfrm>
          <a:off x="4125137" y="1819168"/>
          <a:ext cx="1514894" cy="7574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Upload into LIMS</a:t>
          </a:r>
        </a:p>
      </dsp:txBody>
      <dsp:txXfrm>
        <a:off x="4147322" y="1841353"/>
        <a:ext cx="1470524" cy="713077"/>
      </dsp:txXfrm>
    </dsp:sp>
    <dsp:sp modelId="{6FA1F64F-BE78-4070-BF2E-BC22EFDDF062}">
      <dsp:nvSpPr>
        <dsp:cNvPr id="0" name=""/>
        <dsp:cNvSpPr/>
      </dsp:nvSpPr>
      <dsp:spPr>
        <a:xfrm rot="14104682">
          <a:off x="3398823" y="1803502"/>
          <a:ext cx="923792" cy="31333"/>
        </a:xfrm>
        <a:custGeom>
          <a:avLst/>
          <a:gdLst/>
          <a:ahLst/>
          <a:cxnLst/>
          <a:rect l="0" t="0" r="0" b="0"/>
          <a:pathLst>
            <a:path>
              <a:moveTo>
                <a:pt x="0" y="15666"/>
              </a:moveTo>
              <a:lnTo>
                <a:pt x="923792" y="1566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837625" y="1796074"/>
        <a:ext cx="46189" cy="46189"/>
      </dsp:txXfrm>
    </dsp:sp>
    <dsp:sp modelId="{57969400-FE36-43F2-A2D7-29FAD914A380}">
      <dsp:nvSpPr>
        <dsp:cNvPr id="0" name=""/>
        <dsp:cNvSpPr/>
      </dsp:nvSpPr>
      <dsp:spPr>
        <a:xfrm>
          <a:off x="2081408" y="1061721"/>
          <a:ext cx="1514894" cy="7574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Data Results</a:t>
          </a:r>
        </a:p>
      </dsp:txBody>
      <dsp:txXfrm>
        <a:off x="2103593" y="1083906"/>
        <a:ext cx="1470524" cy="713077"/>
      </dsp:txXfrm>
    </dsp:sp>
    <dsp:sp modelId="{14125378-E000-4F7A-94C3-3C4315DF88F0}">
      <dsp:nvSpPr>
        <dsp:cNvPr id="0" name=""/>
        <dsp:cNvSpPr/>
      </dsp:nvSpPr>
      <dsp:spPr>
        <a:xfrm rot="14450214">
          <a:off x="1223927" y="921326"/>
          <a:ext cx="1153073" cy="31333"/>
        </a:xfrm>
        <a:custGeom>
          <a:avLst/>
          <a:gdLst/>
          <a:ahLst/>
          <a:cxnLst/>
          <a:rect l="0" t="0" r="0" b="0"/>
          <a:pathLst>
            <a:path>
              <a:moveTo>
                <a:pt x="0" y="15666"/>
              </a:moveTo>
              <a:lnTo>
                <a:pt x="1153073" y="1566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771636" y="908165"/>
        <a:ext cx="57653" cy="57653"/>
      </dsp:txXfrm>
    </dsp:sp>
    <dsp:sp modelId="{1A21A629-768A-42AD-871B-293426580216}">
      <dsp:nvSpPr>
        <dsp:cNvPr id="0" name=""/>
        <dsp:cNvSpPr/>
      </dsp:nvSpPr>
      <dsp:spPr>
        <a:xfrm>
          <a:off x="4624" y="54816"/>
          <a:ext cx="1514894" cy="7574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err="1"/>
            <a:t>Leukorhea</a:t>
          </a:r>
          <a:endParaRPr lang="en-US" sz="1700" kern="1200" dirty="0"/>
        </a:p>
      </dsp:txBody>
      <dsp:txXfrm>
        <a:off x="26809" y="77001"/>
        <a:ext cx="1470524" cy="713077"/>
      </dsp:txXfrm>
    </dsp:sp>
    <dsp:sp modelId="{AC0C07B8-E9FD-456C-9B23-100B7A0DD816}">
      <dsp:nvSpPr>
        <dsp:cNvPr id="0" name=""/>
        <dsp:cNvSpPr/>
      </dsp:nvSpPr>
      <dsp:spPr>
        <a:xfrm rot="11615452">
          <a:off x="1511425" y="1356858"/>
          <a:ext cx="578076" cy="31333"/>
        </a:xfrm>
        <a:custGeom>
          <a:avLst/>
          <a:gdLst/>
          <a:ahLst/>
          <a:cxnLst/>
          <a:rect l="0" t="0" r="0" b="0"/>
          <a:pathLst>
            <a:path>
              <a:moveTo>
                <a:pt x="0" y="15666"/>
              </a:moveTo>
              <a:lnTo>
                <a:pt x="578076" y="1566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786011" y="1358073"/>
        <a:ext cx="28903" cy="28903"/>
      </dsp:txXfrm>
    </dsp:sp>
    <dsp:sp modelId="{233E5286-F9BF-4B39-8C47-C580CF3494D7}">
      <dsp:nvSpPr>
        <dsp:cNvPr id="0" name=""/>
        <dsp:cNvSpPr/>
      </dsp:nvSpPr>
      <dsp:spPr>
        <a:xfrm>
          <a:off x="4624" y="925881"/>
          <a:ext cx="1514894" cy="7574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Bacterial Vaginosis</a:t>
          </a:r>
        </a:p>
      </dsp:txBody>
      <dsp:txXfrm>
        <a:off x="26809" y="948066"/>
        <a:ext cx="1470524" cy="713077"/>
      </dsp:txXfrm>
    </dsp:sp>
    <dsp:sp modelId="{5A66F5BD-CEC6-435F-9A7C-D351241134A5}">
      <dsp:nvSpPr>
        <dsp:cNvPr id="0" name=""/>
        <dsp:cNvSpPr/>
      </dsp:nvSpPr>
      <dsp:spPr>
        <a:xfrm rot="7643317">
          <a:off x="1337788" y="1792390"/>
          <a:ext cx="925350" cy="31333"/>
        </a:xfrm>
        <a:custGeom>
          <a:avLst/>
          <a:gdLst/>
          <a:ahLst/>
          <a:cxnLst/>
          <a:rect l="0" t="0" r="0" b="0"/>
          <a:pathLst>
            <a:path>
              <a:moveTo>
                <a:pt x="0" y="15666"/>
              </a:moveTo>
              <a:lnTo>
                <a:pt x="925350" y="1566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777329" y="1784923"/>
        <a:ext cx="46267" cy="46267"/>
      </dsp:txXfrm>
    </dsp:sp>
    <dsp:sp modelId="{923A2EED-2A22-4BAC-BFCF-CE49271ADE47}">
      <dsp:nvSpPr>
        <dsp:cNvPr id="0" name=""/>
        <dsp:cNvSpPr/>
      </dsp:nvSpPr>
      <dsp:spPr>
        <a:xfrm>
          <a:off x="4624" y="1796945"/>
          <a:ext cx="1514894" cy="7574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err="1"/>
            <a:t>Urogen</a:t>
          </a:r>
          <a:endParaRPr lang="en-US" sz="1700" kern="1200" dirty="0"/>
        </a:p>
      </dsp:txBody>
      <dsp:txXfrm>
        <a:off x="26809" y="1819130"/>
        <a:ext cx="1470524" cy="713077"/>
      </dsp:txXfrm>
    </dsp:sp>
    <dsp:sp modelId="{3F07BD53-9DA5-48DD-9C10-E03157F1757E}">
      <dsp:nvSpPr>
        <dsp:cNvPr id="0" name=""/>
        <dsp:cNvSpPr/>
      </dsp:nvSpPr>
      <dsp:spPr>
        <a:xfrm rot="6556809">
          <a:off x="949599" y="2227922"/>
          <a:ext cx="1701728" cy="31333"/>
        </a:xfrm>
        <a:custGeom>
          <a:avLst/>
          <a:gdLst/>
          <a:ahLst/>
          <a:cxnLst/>
          <a:rect l="0" t="0" r="0" b="0"/>
          <a:pathLst>
            <a:path>
              <a:moveTo>
                <a:pt x="0" y="15666"/>
              </a:moveTo>
              <a:lnTo>
                <a:pt x="1701728" y="1566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rot="10800000">
        <a:off x="1757920" y="2201046"/>
        <a:ext cx="85086" cy="85086"/>
      </dsp:txXfrm>
    </dsp:sp>
    <dsp:sp modelId="{405721E3-81DC-4B77-987D-DB4AD024EA7F}">
      <dsp:nvSpPr>
        <dsp:cNvPr id="0" name=""/>
        <dsp:cNvSpPr/>
      </dsp:nvSpPr>
      <dsp:spPr>
        <a:xfrm>
          <a:off x="4624" y="2668009"/>
          <a:ext cx="1514894" cy="7574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HPV</a:t>
          </a:r>
        </a:p>
      </dsp:txBody>
      <dsp:txXfrm>
        <a:off x="26809" y="2690194"/>
        <a:ext cx="1470524" cy="713077"/>
      </dsp:txXfrm>
    </dsp:sp>
    <dsp:sp modelId="{A39F9D17-ADD1-4C32-B83B-5EFB496C75DE}">
      <dsp:nvSpPr>
        <dsp:cNvPr id="0" name=""/>
        <dsp:cNvSpPr/>
      </dsp:nvSpPr>
      <dsp:spPr>
        <a:xfrm rot="6166745">
          <a:off x="530326" y="2663454"/>
          <a:ext cx="2540274" cy="31333"/>
        </a:xfrm>
        <a:custGeom>
          <a:avLst/>
          <a:gdLst/>
          <a:ahLst/>
          <a:cxnLst/>
          <a:rect l="0" t="0" r="0" b="0"/>
          <a:pathLst>
            <a:path>
              <a:moveTo>
                <a:pt x="0" y="15666"/>
              </a:moveTo>
              <a:lnTo>
                <a:pt x="2540274" y="1566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1736956" y="2615614"/>
        <a:ext cx="127013" cy="127013"/>
      </dsp:txXfrm>
    </dsp:sp>
    <dsp:sp modelId="{F765CF21-94CE-401A-8F9E-F8B1420A3549}">
      <dsp:nvSpPr>
        <dsp:cNvPr id="0" name=""/>
        <dsp:cNvSpPr/>
      </dsp:nvSpPr>
      <dsp:spPr>
        <a:xfrm>
          <a:off x="4624" y="3539074"/>
          <a:ext cx="1514894" cy="7574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Candida</a:t>
          </a:r>
        </a:p>
      </dsp:txBody>
      <dsp:txXfrm>
        <a:off x="26809" y="3561259"/>
        <a:ext cx="1470524" cy="713077"/>
      </dsp:txXfrm>
    </dsp:sp>
    <dsp:sp modelId="{246BD3C3-CCB6-4549-9006-FAA825524AD1}">
      <dsp:nvSpPr>
        <dsp:cNvPr id="0" name=""/>
        <dsp:cNvSpPr/>
      </dsp:nvSpPr>
      <dsp:spPr>
        <a:xfrm rot="9172773">
          <a:off x="3598735" y="2309189"/>
          <a:ext cx="557024" cy="31333"/>
        </a:xfrm>
        <a:custGeom>
          <a:avLst/>
          <a:gdLst/>
          <a:ahLst/>
          <a:cxnLst/>
          <a:rect l="0" t="0" r="0" b="0"/>
          <a:pathLst>
            <a:path>
              <a:moveTo>
                <a:pt x="0" y="15666"/>
              </a:moveTo>
              <a:lnTo>
                <a:pt x="557024" y="1566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863321" y="2310930"/>
        <a:ext cx="27851" cy="27851"/>
      </dsp:txXfrm>
    </dsp:sp>
    <dsp:sp modelId="{AC9C44D9-2208-491F-A98E-F8760833399E}">
      <dsp:nvSpPr>
        <dsp:cNvPr id="0" name=""/>
        <dsp:cNvSpPr/>
      </dsp:nvSpPr>
      <dsp:spPr>
        <a:xfrm>
          <a:off x="2114463" y="2073095"/>
          <a:ext cx="1514894" cy="7574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HSV</a:t>
          </a:r>
        </a:p>
      </dsp:txBody>
      <dsp:txXfrm>
        <a:off x="2136648" y="2095280"/>
        <a:ext cx="1470524" cy="713077"/>
      </dsp:txXfrm>
    </dsp:sp>
    <dsp:sp modelId="{05E1B68D-720B-4892-96D1-7E32FF288D2B}">
      <dsp:nvSpPr>
        <dsp:cNvPr id="0" name=""/>
        <dsp:cNvSpPr/>
      </dsp:nvSpPr>
      <dsp:spPr>
        <a:xfrm rot="6401652">
          <a:off x="3191524" y="2876926"/>
          <a:ext cx="1450538" cy="31333"/>
        </a:xfrm>
        <a:custGeom>
          <a:avLst/>
          <a:gdLst/>
          <a:ahLst/>
          <a:cxnLst/>
          <a:rect l="0" t="0" r="0" b="0"/>
          <a:pathLst>
            <a:path>
              <a:moveTo>
                <a:pt x="0" y="15666"/>
              </a:moveTo>
              <a:lnTo>
                <a:pt x="1450538" y="1566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880530" y="2856329"/>
        <a:ext cx="72526" cy="72526"/>
      </dsp:txXfrm>
    </dsp:sp>
    <dsp:sp modelId="{775C180B-B428-4B98-AE31-047C9ABAAE39}">
      <dsp:nvSpPr>
        <dsp:cNvPr id="0" name=""/>
        <dsp:cNvSpPr/>
      </dsp:nvSpPr>
      <dsp:spPr>
        <a:xfrm>
          <a:off x="2193555" y="3208569"/>
          <a:ext cx="1514894" cy="7574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Gastrointestinal Pathogen Panel</a:t>
          </a:r>
        </a:p>
      </dsp:txBody>
      <dsp:txXfrm>
        <a:off x="2215740" y="3230754"/>
        <a:ext cx="1470524" cy="713077"/>
      </dsp:txXfrm>
    </dsp:sp>
    <dsp:sp modelId="{10DE87DC-A35F-4B8B-87DD-D7FB6AE4A19B}">
      <dsp:nvSpPr>
        <dsp:cNvPr id="0" name=""/>
        <dsp:cNvSpPr/>
      </dsp:nvSpPr>
      <dsp:spPr>
        <a:xfrm rot="6790233">
          <a:off x="5297744" y="3199621"/>
          <a:ext cx="1528295" cy="31333"/>
        </a:xfrm>
        <a:custGeom>
          <a:avLst/>
          <a:gdLst/>
          <a:ahLst/>
          <a:cxnLst/>
          <a:rect l="0" t="0" r="0" b="0"/>
          <a:pathLst>
            <a:path>
              <a:moveTo>
                <a:pt x="0" y="15666"/>
              </a:moveTo>
              <a:lnTo>
                <a:pt x="1528295" y="1566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6023684" y="3177080"/>
        <a:ext cx="76414" cy="76414"/>
      </dsp:txXfrm>
    </dsp:sp>
    <dsp:sp modelId="{CC9BB7F3-12DB-45DB-A820-4836DD3A365F}">
      <dsp:nvSpPr>
        <dsp:cNvPr id="0" name=""/>
        <dsp:cNvSpPr/>
      </dsp:nvSpPr>
      <dsp:spPr>
        <a:xfrm>
          <a:off x="4246328" y="3539074"/>
          <a:ext cx="1514894" cy="7574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REPORT RELEASED</a:t>
          </a:r>
        </a:p>
      </dsp:txBody>
      <dsp:txXfrm>
        <a:off x="4268513" y="3561259"/>
        <a:ext cx="1470524" cy="7130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EC53EC-2196-4DB4-B403-337B284F3EF1}">
      <dsp:nvSpPr>
        <dsp:cNvPr id="0" name=""/>
        <dsp:cNvSpPr/>
      </dsp:nvSpPr>
      <dsp:spPr>
        <a:xfrm>
          <a:off x="3696" y="1212467"/>
          <a:ext cx="1417141" cy="54157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Bacterial Vaginosis</a:t>
          </a:r>
        </a:p>
      </dsp:txBody>
      <dsp:txXfrm>
        <a:off x="3696" y="1212467"/>
        <a:ext cx="1417141" cy="541570"/>
      </dsp:txXfrm>
    </dsp:sp>
    <dsp:sp modelId="{03F9F097-496A-470A-86A5-A48FCDB7DF14}">
      <dsp:nvSpPr>
        <dsp:cNvPr id="0" name=""/>
        <dsp:cNvSpPr/>
      </dsp:nvSpPr>
      <dsp:spPr>
        <a:xfrm>
          <a:off x="3696" y="1754038"/>
          <a:ext cx="1417141" cy="138483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6 Pathogens associated with BV</a:t>
          </a:r>
        </a:p>
      </dsp:txBody>
      <dsp:txXfrm>
        <a:off x="3696" y="1754038"/>
        <a:ext cx="1417141" cy="1384831"/>
      </dsp:txXfrm>
    </dsp:sp>
    <dsp:sp modelId="{BEEBC633-D98D-48A9-BD83-20017736D102}">
      <dsp:nvSpPr>
        <dsp:cNvPr id="0" name=""/>
        <dsp:cNvSpPr/>
      </dsp:nvSpPr>
      <dsp:spPr>
        <a:xfrm>
          <a:off x="1619238" y="1212467"/>
          <a:ext cx="1417141" cy="54157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err="1"/>
            <a:t>Leukorrhea</a:t>
          </a:r>
          <a:endParaRPr lang="en-US" sz="1500" kern="1200" dirty="0"/>
        </a:p>
      </dsp:txBody>
      <dsp:txXfrm>
        <a:off x="1619238" y="1212467"/>
        <a:ext cx="1417141" cy="541570"/>
      </dsp:txXfrm>
    </dsp:sp>
    <dsp:sp modelId="{B93DD384-DD83-44D1-AF09-B6B31B6B73A5}">
      <dsp:nvSpPr>
        <dsp:cNvPr id="0" name=""/>
        <dsp:cNvSpPr/>
      </dsp:nvSpPr>
      <dsp:spPr>
        <a:xfrm>
          <a:off x="1619238" y="1754038"/>
          <a:ext cx="1417141" cy="138483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Chlamydia</a:t>
          </a:r>
        </a:p>
        <a:p>
          <a:pPr marL="114300" lvl="1" indent="-114300" algn="l" defTabSz="666750">
            <a:lnSpc>
              <a:spcPct val="90000"/>
            </a:lnSpc>
            <a:spcBef>
              <a:spcPct val="0"/>
            </a:spcBef>
            <a:spcAft>
              <a:spcPct val="15000"/>
            </a:spcAft>
            <a:buChar char="•"/>
          </a:pPr>
          <a:r>
            <a:rPr lang="en-US" sz="1500" kern="1200" dirty="0"/>
            <a:t>Gonorrhea</a:t>
          </a:r>
        </a:p>
        <a:p>
          <a:pPr marL="114300" lvl="1" indent="-114300" algn="l" defTabSz="666750">
            <a:lnSpc>
              <a:spcPct val="90000"/>
            </a:lnSpc>
            <a:spcBef>
              <a:spcPct val="0"/>
            </a:spcBef>
            <a:spcAft>
              <a:spcPct val="15000"/>
            </a:spcAft>
            <a:buChar char="•"/>
          </a:pPr>
          <a:r>
            <a:rPr lang="en-US" sz="1500" kern="1200" dirty="0"/>
            <a:t>Trichomonas vaginalis</a:t>
          </a:r>
        </a:p>
      </dsp:txBody>
      <dsp:txXfrm>
        <a:off x="1619238" y="1754038"/>
        <a:ext cx="1417141" cy="1384831"/>
      </dsp:txXfrm>
    </dsp:sp>
    <dsp:sp modelId="{495EB4E1-D5F9-47B7-82FF-E8F172D3F6FD}">
      <dsp:nvSpPr>
        <dsp:cNvPr id="0" name=""/>
        <dsp:cNvSpPr/>
      </dsp:nvSpPr>
      <dsp:spPr>
        <a:xfrm>
          <a:off x="3234779" y="1212467"/>
          <a:ext cx="1417141" cy="54157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Candida </a:t>
          </a:r>
        </a:p>
      </dsp:txBody>
      <dsp:txXfrm>
        <a:off x="3234779" y="1212467"/>
        <a:ext cx="1417141" cy="541570"/>
      </dsp:txXfrm>
    </dsp:sp>
    <dsp:sp modelId="{9FD07771-148B-4D8B-9D6A-C9EE7C20CB59}">
      <dsp:nvSpPr>
        <dsp:cNvPr id="0" name=""/>
        <dsp:cNvSpPr/>
      </dsp:nvSpPr>
      <dsp:spPr>
        <a:xfrm>
          <a:off x="3234779" y="1754038"/>
          <a:ext cx="1417141" cy="138483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5 Candida species</a:t>
          </a:r>
        </a:p>
      </dsp:txBody>
      <dsp:txXfrm>
        <a:off x="3234779" y="1754038"/>
        <a:ext cx="1417141" cy="1384831"/>
      </dsp:txXfrm>
    </dsp:sp>
    <dsp:sp modelId="{A5D66B1C-0201-4484-BD79-0B010B64A94F}">
      <dsp:nvSpPr>
        <dsp:cNvPr id="0" name=""/>
        <dsp:cNvSpPr/>
      </dsp:nvSpPr>
      <dsp:spPr>
        <a:xfrm>
          <a:off x="4850320" y="1212467"/>
          <a:ext cx="1417141" cy="54157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HPV</a:t>
          </a:r>
        </a:p>
      </dsp:txBody>
      <dsp:txXfrm>
        <a:off x="4850320" y="1212467"/>
        <a:ext cx="1417141" cy="541570"/>
      </dsp:txXfrm>
    </dsp:sp>
    <dsp:sp modelId="{748A5F32-4FB4-4B4C-882D-6E25DFF9BD65}">
      <dsp:nvSpPr>
        <dsp:cNvPr id="0" name=""/>
        <dsp:cNvSpPr/>
      </dsp:nvSpPr>
      <dsp:spPr>
        <a:xfrm>
          <a:off x="4850320" y="1754038"/>
          <a:ext cx="1417141" cy="138483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15 High Risk HPV including</a:t>
          </a:r>
        </a:p>
        <a:p>
          <a:pPr marL="114300" lvl="1" indent="-114300" algn="l" defTabSz="666750">
            <a:lnSpc>
              <a:spcPct val="90000"/>
            </a:lnSpc>
            <a:spcBef>
              <a:spcPct val="0"/>
            </a:spcBef>
            <a:spcAft>
              <a:spcPct val="15000"/>
            </a:spcAft>
            <a:buChar char="•"/>
          </a:pPr>
          <a:r>
            <a:rPr lang="en-US" sz="1500" kern="1200" dirty="0"/>
            <a:t> HPV 16</a:t>
          </a:r>
        </a:p>
        <a:p>
          <a:pPr marL="114300" lvl="1" indent="-114300" algn="l" defTabSz="666750">
            <a:lnSpc>
              <a:spcPct val="90000"/>
            </a:lnSpc>
            <a:spcBef>
              <a:spcPct val="0"/>
            </a:spcBef>
            <a:spcAft>
              <a:spcPct val="15000"/>
            </a:spcAft>
            <a:buChar char="•"/>
          </a:pPr>
          <a:r>
            <a:rPr lang="en-US" sz="1500" kern="1200" dirty="0"/>
            <a:t>HPV18</a:t>
          </a:r>
        </a:p>
        <a:p>
          <a:pPr marL="114300" lvl="1" indent="-114300" algn="l" defTabSz="666750">
            <a:lnSpc>
              <a:spcPct val="90000"/>
            </a:lnSpc>
            <a:spcBef>
              <a:spcPct val="0"/>
            </a:spcBef>
            <a:spcAft>
              <a:spcPct val="15000"/>
            </a:spcAft>
            <a:buChar char="•"/>
          </a:pPr>
          <a:r>
            <a:rPr lang="en-US" sz="1500" kern="1200" dirty="0"/>
            <a:t>HPV45</a:t>
          </a:r>
        </a:p>
      </dsp:txBody>
      <dsp:txXfrm>
        <a:off x="4850320" y="1754038"/>
        <a:ext cx="1417141" cy="1384831"/>
      </dsp:txXfrm>
    </dsp:sp>
    <dsp:sp modelId="{1DBEB8A7-21EB-4F37-8669-37E5985A3473}">
      <dsp:nvSpPr>
        <dsp:cNvPr id="0" name=""/>
        <dsp:cNvSpPr/>
      </dsp:nvSpPr>
      <dsp:spPr>
        <a:xfrm>
          <a:off x="6465861" y="1212467"/>
          <a:ext cx="1417141" cy="54157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err="1"/>
            <a:t>Urogen</a:t>
          </a:r>
          <a:endParaRPr lang="en-US" sz="1500" kern="1200" dirty="0"/>
        </a:p>
      </dsp:txBody>
      <dsp:txXfrm>
        <a:off x="6465861" y="1212467"/>
        <a:ext cx="1417141" cy="541570"/>
      </dsp:txXfrm>
    </dsp:sp>
    <dsp:sp modelId="{F8526BCD-0AEC-4B97-ABF2-64534B3C4C88}">
      <dsp:nvSpPr>
        <dsp:cNvPr id="0" name=""/>
        <dsp:cNvSpPr/>
      </dsp:nvSpPr>
      <dsp:spPr>
        <a:xfrm>
          <a:off x="6465861" y="1754038"/>
          <a:ext cx="1417141" cy="138483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Four </a:t>
          </a:r>
          <a:r>
            <a:rPr lang="en-US" sz="1500" kern="1200" dirty="0" err="1"/>
            <a:t>Ureaplasma</a:t>
          </a:r>
          <a:r>
            <a:rPr lang="en-US" sz="1500" kern="1200" dirty="0"/>
            <a:t> Mycoplasma species</a:t>
          </a:r>
        </a:p>
      </dsp:txBody>
      <dsp:txXfrm>
        <a:off x="6465861" y="1754038"/>
        <a:ext cx="1417141" cy="138483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BCE4B-BE4E-4A30-B465-F044775746CF}">
      <dsp:nvSpPr>
        <dsp:cNvPr id="0" name=""/>
        <dsp:cNvSpPr/>
      </dsp:nvSpPr>
      <dsp:spPr>
        <a:xfrm>
          <a:off x="2464" y="1339389"/>
          <a:ext cx="2402978" cy="662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7500 </a:t>
          </a:r>
          <a:r>
            <a:rPr lang="en-US" sz="2300" kern="1200" dirty="0" err="1"/>
            <a:t>rtPCR</a:t>
          </a:r>
          <a:r>
            <a:rPr lang="en-US" sz="2300" kern="1200" dirty="0"/>
            <a:t> </a:t>
          </a:r>
        </a:p>
      </dsp:txBody>
      <dsp:txXfrm>
        <a:off x="2464" y="1339389"/>
        <a:ext cx="2402978" cy="662400"/>
      </dsp:txXfrm>
    </dsp:sp>
    <dsp:sp modelId="{AAF52663-72AB-4814-9B4F-C078CD0BA13F}">
      <dsp:nvSpPr>
        <dsp:cNvPr id="0" name=""/>
        <dsp:cNvSpPr/>
      </dsp:nvSpPr>
      <dsp:spPr>
        <a:xfrm>
          <a:off x="2464" y="2001789"/>
          <a:ext cx="2402978" cy="10101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GBS</a:t>
          </a:r>
        </a:p>
        <a:p>
          <a:pPr marL="228600" lvl="1" indent="-228600" algn="l" defTabSz="1022350">
            <a:lnSpc>
              <a:spcPct val="90000"/>
            </a:lnSpc>
            <a:spcBef>
              <a:spcPct val="0"/>
            </a:spcBef>
            <a:spcAft>
              <a:spcPct val="15000"/>
            </a:spcAft>
            <a:buChar char="•"/>
          </a:pPr>
          <a:r>
            <a:rPr lang="en-US" sz="2300" kern="1200" dirty="0"/>
            <a:t>H Pylori</a:t>
          </a:r>
        </a:p>
      </dsp:txBody>
      <dsp:txXfrm>
        <a:off x="2464" y="2001789"/>
        <a:ext cx="2402978" cy="1010160"/>
      </dsp:txXfrm>
    </dsp:sp>
    <dsp:sp modelId="{38FF0DFA-F146-4C3F-98A8-624A9918FEF0}">
      <dsp:nvSpPr>
        <dsp:cNvPr id="0" name=""/>
        <dsp:cNvSpPr/>
      </dsp:nvSpPr>
      <dsp:spPr>
        <a:xfrm>
          <a:off x="2741860" y="1339389"/>
          <a:ext cx="2402978" cy="662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Aires</a:t>
          </a:r>
        </a:p>
      </dsp:txBody>
      <dsp:txXfrm>
        <a:off x="2741860" y="1339389"/>
        <a:ext cx="2402978" cy="662400"/>
      </dsp:txXfrm>
    </dsp:sp>
    <dsp:sp modelId="{414F256A-F4F7-4B85-A98E-4670D812A826}">
      <dsp:nvSpPr>
        <dsp:cNvPr id="0" name=""/>
        <dsp:cNvSpPr/>
      </dsp:nvSpPr>
      <dsp:spPr>
        <a:xfrm>
          <a:off x="2741860" y="2001789"/>
          <a:ext cx="2402978" cy="10101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HSV1</a:t>
          </a:r>
        </a:p>
        <a:p>
          <a:pPr marL="228600" lvl="1" indent="-228600" algn="l" defTabSz="1022350">
            <a:lnSpc>
              <a:spcPct val="90000"/>
            </a:lnSpc>
            <a:spcBef>
              <a:spcPct val="0"/>
            </a:spcBef>
            <a:spcAft>
              <a:spcPct val="15000"/>
            </a:spcAft>
            <a:buChar char="•"/>
          </a:pPr>
          <a:r>
            <a:rPr lang="en-US" sz="2300" kern="1200" dirty="0"/>
            <a:t>HSV2</a:t>
          </a:r>
        </a:p>
      </dsp:txBody>
      <dsp:txXfrm>
        <a:off x="2741860" y="2001789"/>
        <a:ext cx="2402978" cy="1010160"/>
      </dsp:txXfrm>
    </dsp:sp>
    <dsp:sp modelId="{D46B4516-33D5-4918-A63A-183D79F8F6F9}">
      <dsp:nvSpPr>
        <dsp:cNvPr id="0" name=""/>
        <dsp:cNvSpPr/>
      </dsp:nvSpPr>
      <dsp:spPr>
        <a:xfrm>
          <a:off x="5481256" y="1339389"/>
          <a:ext cx="2402978" cy="662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LX200</a:t>
          </a:r>
        </a:p>
      </dsp:txBody>
      <dsp:txXfrm>
        <a:off x="5481256" y="1339389"/>
        <a:ext cx="2402978" cy="662400"/>
      </dsp:txXfrm>
    </dsp:sp>
    <dsp:sp modelId="{D6BF7D5B-2B33-4F4E-AC21-2C4A27E21598}">
      <dsp:nvSpPr>
        <dsp:cNvPr id="0" name=""/>
        <dsp:cNvSpPr/>
      </dsp:nvSpPr>
      <dsp:spPr>
        <a:xfrm>
          <a:off x="5481256" y="2001789"/>
          <a:ext cx="2402978" cy="10101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Gastrointestinal Pathogen Panel</a:t>
          </a:r>
        </a:p>
      </dsp:txBody>
      <dsp:txXfrm>
        <a:off x="5481256" y="2001789"/>
        <a:ext cx="2402978" cy="10101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5D905-9D4A-49CB-A230-167FBE49450D}">
      <dsp:nvSpPr>
        <dsp:cNvPr id="0" name=""/>
        <dsp:cNvSpPr/>
      </dsp:nvSpPr>
      <dsp:spPr>
        <a:xfrm>
          <a:off x="2857" y="142862"/>
          <a:ext cx="1095374" cy="39643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US" sz="1100" kern="1200" dirty="0"/>
            <a:t>Gram Positive Bacteria</a:t>
          </a:r>
        </a:p>
      </dsp:txBody>
      <dsp:txXfrm>
        <a:off x="2857" y="142862"/>
        <a:ext cx="1095374" cy="396435"/>
      </dsp:txXfrm>
    </dsp:sp>
    <dsp:sp modelId="{4E02F23B-8200-4A43-8026-2A0613804011}">
      <dsp:nvSpPr>
        <dsp:cNvPr id="0" name=""/>
        <dsp:cNvSpPr/>
      </dsp:nvSpPr>
      <dsp:spPr>
        <a:xfrm>
          <a:off x="2857" y="539297"/>
          <a:ext cx="1095374" cy="33818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kern="1200" dirty="0"/>
            <a:t>Enterococcus </a:t>
          </a:r>
          <a:r>
            <a:rPr lang="en-US" sz="1100" kern="1200" dirty="0" err="1"/>
            <a:t>feacalis</a:t>
          </a:r>
          <a:r>
            <a:rPr lang="en-US" sz="1100" kern="1200" dirty="0"/>
            <a:t>, </a:t>
          </a:r>
        </a:p>
        <a:p>
          <a:pPr marL="57150" lvl="1" indent="-57150" algn="l" defTabSz="488950">
            <a:lnSpc>
              <a:spcPct val="90000"/>
            </a:lnSpc>
            <a:spcBef>
              <a:spcPct val="0"/>
            </a:spcBef>
            <a:spcAft>
              <a:spcPct val="15000"/>
            </a:spcAft>
            <a:buChar char="•"/>
          </a:pPr>
          <a:r>
            <a:rPr lang="en-US" sz="1100" kern="1200" dirty="0" err="1"/>
            <a:t>Methicilllin</a:t>
          </a:r>
          <a:r>
            <a:rPr lang="en-US" sz="1100" kern="1200" dirty="0"/>
            <a:t> Resistant </a:t>
          </a:r>
          <a:r>
            <a:rPr lang="en-US" sz="1100" kern="1200" dirty="0" err="1"/>
            <a:t>Staphloycoccus</a:t>
          </a:r>
          <a:r>
            <a:rPr lang="en-US" sz="1100" kern="1200" dirty="0"/>
            <a:t> aureus (MRSA), </a:t>
          </a:r>
        </a:p>
        <a:p>
          <a:pPr marL="57150" lvl="1" indent="-57150" algn="l" defTabSz="488950">
            <a:lnSpc>
              <a:spcPct val="90000"/>
            </a:lnSpc>
            <a:spcBef>
              <a:spcPct val="0"/>
            </a:spcBef>
            <a:spcAft>
              <a:spcPct val="15000"/>
            </a:spcAft>
            <a:buChar char="•"/>
          </a:pPr>
          <a:r>
            <a:rPr lang="en-US" sz="1100" kern="1200" dirty="0" err="1"/>
            <a:t>Staphloycoccus</a:t>
          </a:r>
          <a:r>
            <a:rPr lang="en-US" sz="1100" kern="1200" dirty="0"/>
            <a:t> epidermidis, </a:t>
          </a:r>
        </a:p>
        <a:p>
          <a:pPr marL="57150" lvl="1" indent="-57150" algn="l" defTabSz="488950">
            <a:lnSpc>
              <a:spcPct val="90000"/>
            </a:lnSpc>
            <a:spcBef>
              <a:spcPct val="0"/>
            </a:spcBef>
            <a:spcAft>
              <a:spcPct val="15000"/>
            </a:spcAft>
            <a:buChar char="•"/>
          </a:pPr>
          <a:r>
            <a:rPr lang="en-US" sz="1100" kern="1200" dirty="0"/>
            <a:t>Streptococcus pyogenes (Group A Strep), </a:t>
          </a:r>
        </a:p>
        <a:p>
          <a:pPr marL="57150" lvl="1" indent="-57150" algn="l" defTabSz="488950">
            <a:lnSpc>
              <a:spcPct val="90000"/>
            </a:lnSpc>
            <a:spcBef>
              <a:spcPct val="0"/>
            </a:spcBef>
            <a:spcAft>
              <a:spcPct val="15000"/>
            </a:spcAft>
            <a:buChar char="•"/>
          </a:pPr>
          <a:r>
            <a:rPr lang="en-US" sz="1100" kern="1200" dirty="0"/>
            <a:t>Streptococcus </a:t>
          </a:r>
          <a:r>
            <a:rPr lang="en-US" sz="1100" kern="1200" dirty="0" err="1"/>
            <a:t>dysgalactiae</a:t>
          </a:r>
          <a:r>
            <a:rPr lang="en-US" sz="1100" kern="1200" dirty="0"/>
            <a:t> (Group A Strep), </a:t>
          </a:r>
        </a:p>
        <a:p>
          <a:pPr marL="57150" lvl="1" indent="-57150" algn="l" defTabSz="488950">
            <a:lnSpc>
              <a:spcPct val="90000"/>
            </a:lnSpc>
            <a:spcBef>
              <a:spcPct val="0"/>
            </a:spcBef>
            <a:spcAft>
              <a:spcPct val="15000"/>
            </a:spcAft>
            <a:buChar char="•"/>
          </a:pPr>
          <a:r>
            <a:rPr lang="en-US" sz="1100" kern="1200" dirty="0"/>
            <a:t>Streptococcus </a:t>
          </a:r>
          <a:r>
            <a:rPr lang="en-US" sz="1100" kern="1200" dirty="0" err="1"/>
            <a:t>alagactiae</a:t>
          </a:r>
          <a:r>
            <a:rPr lang="en-US" sz="1100" kern="1200" dirty="0"/>
            <a:t> (Group B Strep)</a:t>
          </a:r>
        </a:p>
        <a:p>
          <a:pPr marL="57150" lvl="1" indent="-57150" algn="l" defTabSz="488950">
            <a:lnSpc>
              <a:spcPct val="90000"/>
            </a:lnSpc>
            <a:spcBef>
              <a:spcPct val="0"/>
            </a:spcBef>
            <a:spcAft>
              <a:spcPct val="15000"/>
            </a:spcAft>
            <a:buChar char="•"/>
          </a:pPr>
          <a:endParaRPr lang="en-US" sz="1100" kern="1200" dirty="0"/>
        </a:p>
      </dsp:txBody>
      <dsp:txXfrm>
        <a:off x="2857" y="539297"/>
        <a:ext cx="1095374" cy="3381840"/>
      </dsp:txXfrm>
    </dsp:sp>
    <dsp:sp modelId="{2C950621-76EA-4D59-BA4D-7B7D1A720DCE}">
      <dsp:nvSpPr>
        <dsp:cNvPr id="0" name=""/>
        <dsp:cNvSpPr/>
      </dsp:nvSpPr>
      <dsp:spPr>
        <a:xfrm>
          <a:off x="1251585" y="142862"/>
          <a:ext cx="1095374" cy="39643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US" sz="1100" kern="1200" dirty="0"/>
            <a:t>Gram Negative Bacteria</a:t>
          </a:r>
        </a:p>
      </dsp:txBody>
      <dsp:txXfrm>
        <a:off x="1251585" y="142862"/>
        <a:ext cx="1095374" cy="396435"/>
      </dsp:txXfrm>
    </dsp:sp>
    <dsp:sp modelId="{5A398B44-71CB-41EA-B14E-03C98D1B2467}">
      <dsp:nvSpPr>
        <dsp:cNvPr id="0" name=""/>
        <dsp:cNvSpPr/>
      </dsp:nvSpPr>
      <dsp:spPr>
        <a:xfrm>
          <a:off x="1251585" y="539297"/>
          <a:ext cx="1095374" cy="33818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kern="1200" dirty="0" err="1"/>
            <a:t>Bacteroides</a:t>
          </a:r>
          <a:r>
            <a:rPr lang="en-US" sz="1100" kern="1200" dirty="0"/>
            <a:t> </a:t>
          </a:r>
          <a:r>
            <a:rPr lang="en-US" sz="1100" kern="1200" dirty="0" err="1"/>
            <a:t>fragilis</a:t>
          </a:r>
          <a:r>
            <a:rPr lang="en-US" sz="1100" kern="1200" dirty="0"/>
            <a:t>, </a:t>
          </a:r>
        </a:p>
        <a:p>
          <a:pPr marL="57150" lvl="1" indent="-57150" algn="l" defTabSz="488950">
            <a:lnSpc>
              <a:spcPct val="90000"/>
            </a:lnSpc>
            <a:spcBef>
              <a:spcPct val="0"/>
            </a:spcBef>
            <a:spcAft>
              <a:spcPct val="15000"/>
            </a:spcAft>
            <a:buChar char="•"/>
          </a:pPr>
          <a:r>
            <a:rPr lang="en-US" sz="1100" kern="1200" dirty="0"/>
            <a:t>Bartonella </a:t>
          </a:r>
          <a:r>
            <a:rPr lang="en-US" sz="1100" kern="1200" dirty="0" err="1"/>
            <a:t>henselea</a:t>
          </a:r>
          <a:r>
            <a:rPr lang="en-US" sz="1100" kern="1200" dirty="0"/>
            <a:t>, </a:t>
          </a:r>
        </a:p>
        <a:p>
          <a:pPr marL="57150" lvl="1" indent="-57150" algn="l" defTabSz="488950">
            <a:lnSpc>
              <a:spcPct val="90000"/>
            </a:lnSpc>
            <a:spcBef>
              <a:spcPct val="0"/>
            </a:spcBef>
            <a:spcAft>
              <a:spcPct val="15000"/>
            </a:spcAft>
            <a:buChar char="•"/>
          </a:pPr>
          <a:r>
            <a:rPr lang="en-US" sz="1100" kern="1200" dirty="0" err="1"/>
            <a:t>Klebsiella</a:t>
          </a:r>
          <a:r>
            <a:rPr lang="en-US" sz="1100" kern="1200" dirty="0"/>
            <a:t> pneumoniae, </a:t>
          </a:r>
        </a:p>
        <a:p>
          <a:pPr marL="57150" lvl="1" indent="-57150" algn="l" defTabSz="488950">
            <a:lnSpc>
              <a:spcPct val="90000"/>
            </a:lnSpc>
            <a:spcBef>
              <a:spcPct val="0"/>
            </a:spcBef>
            <a:spcAft>
              <a:spcPct val="15000"/>
            </a:spcAft>
            <a:buChar char="•"/>
          </a:pPr>
          <a:r>
            <a:rPr lang="en-US" sz="1100" kern="1200" dirty="0"/>
            <a:t>Proteus mirabilis, </a:t>
          </a:r>
        </a:p>
        <a:p>
          <a:pPr marL="57150" lvl="1" indent="-57150" algn="l" defTabSz="488950">
            <a:lnSpc>
              <a:spcPct val="90000"/>
            </a:lnSpc>
            <a:spcBef>
              <a:spcPct val="0"/>
            </a:spcBef>
            <a:spcAft>
              <a:spcPct val="15000"/>
            </a:spcAft>
            <a:buChar char="•"/>
          </a:pPr>
          <a:r>
            <a:rPr lang="en-US" sz="1100" kern="1200" dirty="0"/>
            <a:t>Pseudomonas </a:t>
          </a:r>
          <a:r>
            <a:rPr lang="en-US" sz="1100" kern="1200" dirty="0" err="1"/>
            <a:t>aeriginosa</a:t>
          </a:r>
          <a:r>
            <a:rPr lang="en-US" sz="1100" kern="1200" dirty="0"/>
            <a:t>, </a:t>
          </a:r>
        </a:p>
        <a:p>
          <a:pPr marL="57150" lvl="1" indent="-57150" algn="l" defTabSz="488950">
            <a:lnSpc>
              <a:spcPct val="90000"/>
            </a:lnSpc>
            <a:spcBef>
              <a:spcPct val="0"/>
            </a:spcBef>
            <a:spcAft>
              <a:spcPct val="15000"/>
            </a:spcAft>
            <a:buChar char="•"/>
          </a:pPr>
          <a:r>
            <a:rPr lang="en-US" sz="1100" kern="1200" dirty="0"/>
            <a:t>Bartonella </a:t>
          </a:r>
          <a:r>
            <a:rPr lang="en-US" sz="1100" kern="1200" dirty="0" err="1"/>
            <a:t>quintana</a:t>
          </a:r>
          <a:endParaRPr lang="en-US" sz="1100" kern="1200" dirty="0"/>
        </a:p>
      </dsp:txBody>
      <dsp:txXfrm>
        <a:off x="1251585" y="539297"/>
        <a:ext cx="1095374" cy="3381840"/>
      </dsp:txXfrm>
    </dsp:sp>
    <dsp:sp modelId="{5C3E4565-944B-40DB-AD46-A99617196442}">
      <dsp:nvSpPr>
        <dsp:cNvPr id="0" name=""/>
        <dsp:cNvSpPr/>
      </dsp:nvSpPr>
      <dsp:spPr>
        <a:xfrm>
          <a:off x="2500312" y="142862"/>
          <a:ext cx="1095374" cy="39643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US" sz="1100" kern="1200" dirty="0"/>
            <a:t>Viruses</a:t>
          </a:r>
        </a:p>
      </dsp:txBody>
      <dsp:txXfrm>
        <a:off x="2500312" y="142862"/>
        <a:ext cx="1095374" cy="396435"/>
      </dsp:txXfrm>
    </dsp:sp>
    <dsp:sp modelId="{6DB61D21-C395-4631-AADC-F17ADF276DF4}">
      <dsp:nvSpPr>
        <dsp:cNvPr id="0" name=""/>
        <dsp:cNvSpPr/>
      </dsp:nvSpPr>
      <dsp:spPr>
        <a:xfrm>
          <a:off x="2500312" y="539297"/>
          <a:ext cx="1095374" cy="33818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kern="1200" dirty="0"/>
            <a:t>HSV1</a:t>
          </a:r>
        </a:p>
        <a:p>
          <a:pPr marL="57150" lvl="1" indent="-57150" algn="l" defTabSz="488950">
            <a:lnSpc>
              <a:spcPct val="90000"/>
            </a:lnSpc>
            <a:spcBef>
              <a:spcPct val="0"/>
            </a:spcBef>
            <a:spcAft>
              <a:spcPct val="15000"/>
            </a:spcAft>
            <a:buChar char="•"/>
          </a:pPr>
          <a:r>
            <a:rPr lang="en-US" sz="1100" kern="1200" dirty="0"/>
            <a:t>HSV2</a:t>
          </a:r>
        </a:p>
        <a:p>
          <a:pPr marL="57150" lvl="1" indent="-57150" algn="l" defTabSz="488950">
            <a:lnSpc>
              <a:spcPct val="90000"/>
            </a:lnSpc>
            <a:spcBef>
              <a:spcPct val="0"/>
            </a:spcBef>
            <a:spcAft>
              <a:spcPct val="15000"/>
            </a:spcAft>
            <a:buChar char="•"/>
          </a:pPr>
          <a:r>
            <a:rPr lang="en-US" sz="1100" kern="1200" dirty="0"/>
            <a:t>HSV-3(Varicella zoster)</a:t>
          </a:r>
        </a:p>
        <a:p>
          <a:pPr marL="57150" lvl="1" indent="-57150" algn="l" defTabSz="488950">
            <a:lnSpc>
              <a:spcPct val="90000"/>
            </a:lnSpc>
            <a:spcBef>
              <a:spcPct val="0"/>
            </a:spcBef>
            <a:spcAft>
              <a:spcPct val="15000"/>
            </a:spcAft>
            <a:buChar char="•"/>
          </a:pPr>
          <a:endParaRPr lang="en-US" sz="1100" kern="1200" dirty="0"/>
        </a:p>
      </dsp:txBody>
      <dsp:txXfrm>
        <a:off x="2500312" y="539297"/>
        <a:ext cx="1095374" cy="3381840"/>
      </dsp:txXfrm>
    </dsp:sp>
    <dsp:sp modelId="{98B1A68E-916E-4B9F-8558-BA1C90C85F08}">
      <dsp:nvSpPr>
        <dsp:cNvPr id="0" name=""/>
        <dsp:cNvSpPr/>
      </dsp:nvSpPr>
      <dsp:spPr>
        <a:xfrm>
          <a:off x="3749040" y="142862"/>
          <a:ext cx="1095374" cy="39643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US" sz="1100" kern="1200" dirty="0"/>
            <a:t>Mycobacteria</a:t>
          </a:r>
        </a:p>
      </dsp:txBody>
      <dsp:txXfrm>
        <a:off x="3749040" y="142862"/>
        <a:ext cx="1095374" cy="396435"/>
      </dsp:txXfrm>
    </dsp:sp>
    <dsp:sp modelId="{ADEDC5FC-A214-4FE3-869D-596B597B3445}">
      <dsp:nvSpPr>
        <dsp:cNvPr id="0" name=""/>
        <dsp:cNvSpPr/>
      </dsp:nvSpPr>
      <dsp:spPr>
        <a:xfrm>
          <a:off x="3749040" y="539297"/>
          <a:ext cx="1095374" cy="33818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kern="1200" dirty="0"/>
            <a:t>Mycobacteria </a:t>
          </a:r>
          <a:r>
            <a:rPr lang="en-US" sz="1100" kern="1200" dirty="0" err="1"/>
            <a:t>fortuitum</a:t>
          </a:r>
          <a:endParaRPr lang="en-US" sz="1100" kern="1200" dirty="0"/>
        </a:p>
        <a:p>
          <a:pPr marL="57150" lvl="1" indent="-57150" algn="l" defTabSz="488950">
            <a:lnSpc>
              <a:spcPct val="90000"/>
            </a:lnSpc>
            <a:spcBef>
              <a:spcPct val="0"/>
            </a:spcBef>
            <a:spcAft>
              <a:spcPct val="15000"/>
            </a:spcAft>
            <a:buChar char="•"/>
          </a:pPr>
          <a:r>
            <a:rPr lang="en-US" sz="1100" kern="1200" dirty="0"/>
            <a:t>Mycoplasma </a:t>
          </a:r>
          <a:r>
            <a:rPr lang="en-US" sz="1100" kern="1200" dirty="0" err="1"/>
            <a:t>hominus</a:t>
          </a:r>
          <a:endParaRPr lang="en-US" sz="1100" kern="1200" dirty="0"/>
        </a:p>
        <a:p>
          <a:pPr marL="57150" lvl="1" indent="-57150" algn="l" defTabSz="488950">
            <a:lnSpc>
              <a:spcPct val="90000"/>
            </a:lnSpc>
            <a:spcBef>
              <a:spcPct val="0"/>
            </a:spcBef>
            <a:spcAft>
              <a:spcPct val="15000"/>
            </a:spcAft>
            <a:buChar char="•"/>
          </a:pPr>
          <a:r>
            <a:rPr lang="en-US" sz="1100" kern="1200" dirty="0" err="1"/>
            <a:t>Ureaplasma</a:t>
          </a:r>
          <a:r>
            <a:rPr lang="en-US" sz="1100" kern="1200" dirty="0"/>
            <a:t> </a:t>
          </a:r>
          <a:r>
            <a:rPr lang="en-US" sz="1100" kern="1200" dirty="0" err="1"/>
            <a:t>urealyticum</a:t>
          </a:r>
          <a:endParaRPr lang="en-US" sz="1100" kern="1200" dirty="0"/>
        </a:p>
        <a:p>
          <a:pPr marL="57150" lvl="1" indent="-57150" algn="l" defTabSz="488950">
            <a:lnSpc>
              <a:spcPct val="90000"/>
            </a:lnSpc>
            <a:spcBef>
              <a:spcPct val="0"/>
            </a:spcBef>
            <a:spcAft>
              <a:spcPct val="15000"/>
            </a:spcAft>
            <a:buChar char="•"/>
          </a:pPr>
          <a:r>
            <a:rPr lang="en-US" sz="1100" kern="1200" dirty="0" err="1"/>
            <a:t>Ureaplasma</a:t>
          </a:r>
          <a:r>
            <a:rPr lang="en-US" sz="1100" kern="1200" dirty="0"/>
            <a:t> </a:t>
          </a:r>
          <a:r>
            <a:rPr lang="en-US" sz="1100" kern="1200" dirty="0" err="1"/>
            <a:t>parvum</a:t>
          </a:r>
          <a:endParaRPr lang="en-US" sz="1100" kern="1200" dirty="0"/>
        </a:p>
      </dsp:txBody>
      <dsp:txXfrm>
        <a:off x="3749040" y="539297"/>
        <a:ext cx="1095374" cy="3381840"/>
      </dsp:txXfrm>
    </dsp:sp>
    <dsp:sp modelId="{7C77E10F-5E8F-4020-B376-DDEC91B1DBE1}">
      <dsp:nvSpPr>
        <dsp:cNvPr id="0" name=""/>
        <dsp:cNvSpPr/>
      </dsp:nvSpPr>
      <dsp:spPr>
        <a:xfrm>
          <a:off x="4997767" y="142862"/>
          <a:ext cx="1095374" cy="39643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US" sz="1100" kern="1200" dirty="0"/>
            <a:t>Fungi</a:t>
          </a:r>
        </a:p>
      </dsp:txBody>
      <dsp:txXfrm>
        <a:off x="4997767" y="142862"/>
        <a:ext cx="1095374" cy="396435"/>
      </dsp:txXfrm>
    </dsp:sp>
    <dsp:sp modelId="{CC06EE5D-3F8C-451C-B6B4-21F6975ADFCA}">
      <dsp:nvSpPr>
        <dsp:cNvPr id="0" name=""/>
        <dsp:cNvSpPr/>
      </dsp:nvSpPr>
      <dsp:spPr>
        <a:xfrm>
          <a:off x="4997767" y="539297"/>
          <a:ext cx="1095374" cy="33818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kern="1200" dirty="0"/>
            <a:t>Candida </a:t>
          </a:r>
          <a:r>
            <a:rPr lang="en-US" sz="1100" kern="1200" dirty="0" err="1"/>
            <a:t>albicans</a:t>
          </a:r>
          <a:r>
            <a:rPr lang="en-US" sz="1100" kern="1200" dirty="0"/>
            <a:t>, </a:t>
          </a:r>
        </a:p>
        <a:p>
          <a:pPr marL="57150" lvl="1" indent="-57150" algn="l" defTabSz="488950">
            <a:lnSpc>
              <a:spcPct val="90000"/>
            </a:lnSpc>
            <a:spcBef>
              <a:spcPct val="0"/>
            </a:spcBef>
            <a:spcAft>
              <a:spcPct val="15000"/>
            </a:spcAft>
            <a:buChar char="•"/>
          </a:pPr>
          <a:r>
            <a:rPr lang="en-US" sz="1100" kern="1200" dirty="0"/>
            <a:t>Candida </a:t>
          </a:r>
          <a:r>
            <a:rPr lang="en-US" sz="1100" kern="1200" dirty="0" err="1"/>
            <a:t>glabrata</a:t>
          </a:r>
          <a:r>
            <a:rPr lang="en-US" sz="1100" kern="1200" dirty="0"/>
            <a:t>, </a:t>
          </a:r>
        </a:p>
        <a:p>
          <a:pPr marL="57150" lvl="1" indent="-57150" algn="l" defTabSz="488950">
            <a:lnSpc>
              <a:spcPct val="90000"/>
            </a:lnSpc>
            <a:spcBef>
              <a:spcPct val="0"/>
            </a:spcBef>
            <a:spcAft>
              <a:spcPct val="15000"/>
            </a:spcAft>
            <a:buChar char="•"/>
          </a:pPr>
          <a:r>
            <a:rPr lang="en-US" sz="1100" kern="1200" dirty="0"/>
            <a:t>Candida </a:t>
          </a:r>
          <a:r>
            <a:rPr lang="en-US" sz="1100" kern="1200" dirty="0" err="1"/>
            <a:t>parapsilopsis</a:t>
          </a:r>
          <a:r>
            <a:rPr lang="en-US" sz="1100" kern="1200" dirty="0"/>
            <a:t>, </a:t>
          </a:r>
        </a:p>
        <a:p>
          <a:pPr marL="57150" lvl="1" indent="-57150" algn="l" defTabSz="488950">
            <a:lnSpc>
              <a:spcPct val="90000"/>
            </a:lnSpc>
            <a:spcBef>
              <a:spcPct val="0"/>
            </a:spcBef>
            <a:spcAft>
              <a:spcPct val="15000"/>
            </a:spcAft>
            <a:buChar char="•"/>
          </a:pPr>
          <a:r>
            <a:rPr lang="en-US" sz="1100" kern="1200" dirty="0"/>
            <a:t>Candida </a:t>
          </a:r>
          <a:r>
            <a:rPr lang="en-US" sz="1100" kern="1200" dirty="0" err="1"/>
            <a:t>dubliniensis</a:t>
          </a:r>
          <a:r>
            <a:rPr lang="en-US" sz="1100" kern="1200" dirty="0"/>
            <a:t>, </a:t>
          </a:r>
        </a:p>
        <a:p>
          <a:pPr marL="57150" lvl="1" indent="-57150" algn="l" defTabSz="488950">
            <a:lnSpc>
              <a:spcPct val="90000"/>
            </a:lnSpc>
            <a:spcBef>
              <a:spcPct val="0"/>
            </a:spcBef>
            <a:spcAft>
              <a:spcPct val="15000"/>
            </a:spcAft>
            <a:buChar char="•"/>
          </a:pPr>
          <a:r>
            <a:rPr lang="en-US" sz="1100" kern="1200" dirty="0"/>
            <a:t>Candida </a:t>
          </a:r>
          <a:r>
            <a:rPr lang="en-US" sz="1100" kern="1200" dirty="0" err="1"/>
            <a:t>tropicalis</a:t>
          </a:r>
          <a:endParaRPr lang="en-US" sz="1100" kern="1200" dirty="0"/>
        </a:p>
      </dsp:txBody>
      <dsp:txXfrm>
        <a:off x="4997767" y="539297"/>
        <a:ext cx="1095374" cy="3381840"/>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732256A2-2CE9-46AA-84D3-7F3F9215A6A6}" type="datetimeFigureOut">
              <a:rPr lang="en-US"/>
              <a:pPr>
                <a:defRPr/>
              </a:pPr>
              <a:t>10/26/2017</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eaLnBrk="1" fontAlgn="auto" hangingPunct="1">
              <a:spcBef>
                <a:spcPts val="0"/>
              </a:spcBef>
              <a:spcAft>
                <a:spcPts val="0"/>
              </a:spcAft>
              <a:defRPr sz="1200">
                <a:latin typeface="+mn-lt"/>
              </a:defRPr>
            </a:lvl1pPr>
          </a:lstStyle>
          <a:p>
            <a:pPr>
              <a:defRPr/>
            </a:pPr>
            <a:fld id="{737330F3-75E1-47BC-853B-068DD07F3503}" type="slidenum">
              <a:rPr lang="en-US"/>
              <a:pPr>
                <a:defRPr/>
              </a:pPr>
              <a:t>‹#›</a:t>
            </a:fld>
            <a:endParaRPr lang="en-US" dirty="0"/>
          </a:p>
        </p:txBody>
      </p:sp>
    </p:spTree>
    <p:extLst>
      <p:ext uri="{BB962C8B-B14F-4D97-AF65-F5344CB8AC3E}">
        <p14:creationId xmlns:p14="http://schemas.microsoft.com/office/powerpoint/2010/main" val="997667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0CAE12A5-F762-4EBE-965C-1A90ED280081}" type="datetimeFigureOut">
              <a:rPr lang="en-US"/>
              <a:pPr>
                <a:defRPr/>
              </a:pPr>
              <a:t>10/26/2017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eaLnBrk="1" fontAlgn="auto" hangingPunct="1">
              <a:spcBef>
                <a:spcPts val="0"/>
              </a:spcBef>
              <a:spcAft>
                <a:spcPts val="0"/>
              </a:spcAft>
              <a:defRPr sz="1200">
                <a:latin typeface="+mn-lt"/>
              </a:defRPr>
            </a:lvl1pPr>
          </a:lstStyle>
          <a:p>
            <a:pPr>
              <a:defRPr/>
            </a:pPr>
            <a:fld id="{295C1F6A-2545-4199-B649-E997F668F535}" type="slidenum">
              <a:rPr lang="en-US"/>
              <a:pPr>
                <a:defRPr/>
              </a:pPr>
              <a:t>‹#›</a:t>
            </a:fld>
            <a:endParaRPr lang="en-US" dirty="0"/>
          </a:p>
        </p:txBody>
      </p:sp>
    </p:spTree>
    <p:extLst>
      <p:ext uri="{BB962C8B-B14F-4D97-AF65-F5344CB8AC3E}">
        <p14:creationId xmlns:p14="http://schemas.microsoft.com/office/powerpoint/2010/main" val="116582314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638BB20-FE83-4272-B01A-F8E6FF2C7F72}" type="slidenum">
              <a:rPr lang="en-US" altLang="en-US" smtClean="0"/>
              <a:pPr fontAlgn="base">
                <a:spcBef>
                  <a:spcPct val="0"/>
                </a:spcBef>
                <a:spcAft>
                  <a:spcPct val="0"/>
                </a:spcAft>
              </a:pPr>
              <a:t>1</a:t>
            </a:fld>
            <a:endParaRPr lang="en-US" altLang="en-US" dirty="0"/>
          </a:p>
        </p:txBody>
      </p:sp>
    </p:spTree>
    <p:extLst>
      <p:ext uri="{BB962C8B-B14F-4D97-AF65-F5344CB8AC3E}">
        <p14:creationId xmlns:p14="http://schemas.microsoft.com/office/powerpoint/2010/main" val="2371625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fontAlgn="auto" hangingPunct="1">
              <a:spcAft>
                <a:spcPts val="0"/>
              </a:spcAft>
              <a:buFont typeface="Arial" panose="020B0604020202020204" pitchFamily="34" charset="0"/>
              <a:buNone/>
              <a:defRPr/>
            </a:pPr>
            <a:r>
              <a:rPr lang="en-US" sz="800" kern="1200" cap="all" dirty="0" err="1">
                <a:solidFill>
                  <a:schemeClr val="tx1"/>
                </a:solidFill>
                <a:latin typeface="+mn-lt"/>
                <a:ea typeface="+mn-ea"/>
                <a:cs typeface="+mn-cs"/>
              </a:rPr>
              <a:t>GENETWOR</a:t>
            </a:r>
            <a:r>
              <a:rPr lang="en-US" sz="800" kern="1200" baseline="-25000" dirty="0" err="1">
                <a:solidFill>
                  <a:schemeClr val="tx1"/>
                </a:solidFill>
                <a:latin typeface="+mn-lt"/>
                <a:ea typeface="+mn-ea"/>
                <a:cs typeface="+mn-cs"/>
              </a:rPr>
              <a:t>x</a:t>
            </a:r>
            <a:r>
              <a:rPr lang="en-US" sz="800" kern="1200" dirty="0">
                <a:solidFill>
                  <a:schemeClr val="tx1"/>
                </a:solidFill>
                <a:latin typeface="+mn-lt"/>
                <a:ea typeface="+mn-ea"/>
                <a:cs typeface="+mn-cs"/>
              </a:rPr>
              <a:t> Pharmacogenetics is the identification of genetic was formed with patients as our central focus and the ultimate goal of improving patient care by empowering healthcare practitioners with information to optimize drug therapy for increased efficacy, and reduced adverse events.</a:t>
            </a:r>
          </a:p>
          <a:p>
            <a:pPr marL="0" indent="0" eaLnBrk="1" fontAlgn="auto" hangingPunct="1">
              <a:spcAft>
                <a:spcPts val="0"/>
              </a:spcAft>
              <a:buFont typeface="Arial" panose="020B0604020202020204" pitchFamily="34" charset="0"/>
              <a:buNone/>
              <a:defRPr/>
            </a:pPr>
            <a:endParaRPr lang="en-US" sz="800" kern="1200" dirty="0">
              <a:solidFill>
                <a:schemeClr val="tx1"/>
              </a:solidFill>
              <a:latin typeface="+mn-lt"/>
              <a:ea typeface="+mn-ea"/>
              <a:cs typeface="+mn-cs"/>
            </a:endParaRPr>
          </a:p>
          <a:p>
            <a:pPr marL="0" indent="0" eaLnBrk="1" fontAlgn="auto" hangingPunct="1">
              <a:spcAft>
                <a:spcPts val="0"/>
              </a:spcAft>
              <a:buFont typeface="Arial" panose="020B0604020202020204" pitchFamily="34" charset="0"/>
              <a:buNone/>
              <a:defRPr/>
            </a:pPr>
            <a:r>
              <a:rPr lang="en-US" sz="800" kern="1200" dirty="0">
                <a:solidFill>
                  <a:schemeClr val="tx1"/>
                </a:solidFill>
                <a:latin typeface="+mn-lt"/>
                <a:ea typeface="+mn-ea"/>
                <a:cs typeface="+mn-cs"/>
              </a:rPr>
              <a:t>Delivering targeted therapy to patients, based on their individual genetic profile.</a:t>
            </a:r>
          </a:p>
          <a:p>
            <a:pPr marL="0" indent="0" eaLnBrk="1" fontAlgn="auto" hangingPunct="1">
              <a:spcAft>
                <a:spcPts val="0"/>
              </a:spcAft>
              <a:buFont typeface="Arial" panose="020B0604020202020204" pitchFamily="34" charset="0"/>
              <a:buNone/>
              <a:defRPr/>
            </a:pPr>
            <a:endParaRPr lang="en-US" sz="800" kern="1200" dirty="0">
              <a:solidFill>
                <a:schemeClr val="tx1"/>
              </a:solidFill>
              <a:latin typeface="+mn-lt"/>
              <a:ea typeface="+mn-ea"/>
              <a:cs typeface="+mn-cs"/>
            </a:endParaRPr>
          </a:p>
          <a:p>
            <a:pPr marL="0" indent="0" eaLnBrk="1" fontAlgn="auto" hangingPunct="1">
              <a:spcAft>
                <a:spcPts val="0"/>
              </a:spcAft>
              <a:buFont typeface="Arial" panose="020B0604020202020204" pitchFamily="34" charset="0"/>
              <a:buNone/>
              <a:defRPr/>
            </a:pPr>
            <a:r>
              <a:rPr lang="en-US" sz="800" kern="1200" dirty="0">
                <a:solidFill>
                  <a:schemeClr val="tx1"/>
                </a:solidFill>
                <a:latin typeface="+mn-lt"/>
                <a:ea typeface="+mn-ea"/>
                <a:cs typeface="+mn-cs"/>
              </a:rPr>
              <a:t>Utilize collective knowledge to develop new assays that will improve patient outcome</a:t>
            </a:r>
          </a:p>
          <a:p>
            <a:pPr marL="0" indent="0" eaLnBrk="1" fontAlgn="auto" hangingPunct="1">
              <a:spcAft>
                <a:spcPts val="0"/>
              </a:spcAft>
              <a:buFont typeface="Arial" panose="020B0604020202020204" pitchFamily="34" charset="0"/>
              <a:buNone/>
              <a:defRPr/>
            </a:pPr>
            <a:endParaRPr lang="en-US" sz="800" kern="1200" dirty="0">
              <a:solidFill>
                <a:schemeClr val="tx1"/>
              </a:solidFill>
              <a:latin typeface="+mn-lt"/>
              <a:ea typeface="+mn-ea"/>
              <a:cs typeface="+mn-cs"/>
            </a:endParaRPr>
          </a:p>
          <a:p>
            <a:pPr marL="0" indent="0" eaLnBrk="1" fontAlgn="auto" hangingPunct="1">
              <a:spcAft>
                <a:spcPts val="0"/>
              </a:spcAft>
              <a:buFont typeface="Arial" panose="020B0604020202020204" pitchFamily="34" charset="0"/>
              <a:buNone/>
              <a:defRPr/>
            </a:pPr>
            <a:r>
              <a:rPr lang="en-US" sz="800" kern="1200" dirty="0">
                <a:solidFill>
                  <a:schemeClr val="tx1"/>
                </a:solidFill>
                <a:latin typeface="+mn-lt"/>
                <a:ea typeface="+mn-ea"/>
                <a:cs typeface="+mn-cs"/>
              </a:rPr>
              <a:t>Collaborate with strategic partners to drive assays from R&amp;D to commercialization</a:t>
            </a:r>
          </a:p>
          <a:p>
            <a:endParaRPr lang="en-US" dirty="0"/>
          </a:p>
        </p:txBody>
      </p:sp>
      <p:sp>
        <p:nvSpPr>
          <p:cNvPr id="4" name="Slide Number Placeholder 3"/>
          <p:cNvSpPr>
            <a:spLocks noGrp="1"/>
          </p:cNvSpPr>
          <p:nvPr>
            <p:ph type="sldNum" sz="quarter" idx="10"/>
          </p:nvPr>
        </p:nvSpPr>
        <p:spPr/>
        <p:txBody>
          <a:bodyPr/>
          <a:lstStyle/>
          <a:p>
            <a:pPr>
              <a:defRPr/>
            </a:pPr>
            <a:fld id="{295C1F6A-2545-4199-B649-E997F668F535}" type="slidenum">
              <a:rPr lang="en-US" smtClean="0"/>
              <a:pPr>
                <a:defRPr/>
              </a:pPr>
              <a:t>24</a:t>
            </a:fld>
            <a:endParaRPr lang="en-US" dirty="0"/>
          </a:p>
        </p:txBody>
      </p:sp>
    </p:spTree>
    <p:extLst>
      <p:ext uri="{BB962C8B-B14F-4D97-AF65-F5344CB8AC3E}">
        <p14:creationId xmlns:p14="http://schemas.microsoft.com/office/powerpoint/2010/main" val="3848055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5C1F6A-2545-4199-B649-E997F668F535}" type="slidenum">
              <a:rPr lang="en-US" smtClean="0"/>
              <a:pPr>
                <a:defRPr/>
              </a:pPr>
              <a:t>26</a:t>
            </a:fld>
            <a:endParaRPr lang="en-US" dirty="0"/>
          </a:p>
        </p:txBody>
      </p:sp>
    </p:spTree>
    <p:extLst>
      <p:ext uri="{BB962C8B-B14F-4D97-AF65-F5344CB8AC3E}">
        <p14:creationId xmlns:p14="http://schemas.microsoft.com/office/powerpoint/2010/main" val="1034251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5C1F6A-2545-4199-B649-E997F668F535}" type="slidenum">
              <a:rPr lang="en-US" smtClean="0"/>
              <a:pPr>
                <a:defRPr/>
              </a:pPr>
              <a:t>36</a:t>
            </a:fld>
            <a:endParaRPr lang="en-US" dirty="0"/>
          </a:p>
        </p:txBody>
      </p:sp>
    </p:spTree>
    <p:extLst>
      <p:ext uri="{BB962C8B-B14F-4D97-AF65-F5344CB8AC3E}">
        <p14:creationId xmlns:p14="http://schemas.microsoft.com/office/powerpoint/2010/main" val="1470588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fontAlgn="auto" hangingPunct="1">
              <a:spcAft>
                <a:spcPts val="0"/>
              </a:spcAft>
              <a:buFont typeface="Arial" panose="020B0604020202020204" pitchFamily="34" charset="0"/>
              <a:buNone/>
              <a:defRPr/>
            </a:pPr>
            <a:r>
              <a:rPr lang="en-US" sz="800" kern="1200" cap="all" dirty="0" err="1">
                <a:solidFill>
                  <a:schemeClr val="tx1"/>
                </a:solidFill>
                <a:latin typeface="+mn-lt"/>
                <a:ea typeface="+mn-ea"/>
                <a:cs typeface="+mn-cs"/>
              </a:rPr>
              <a:t>GENETWOR</a:t>
            </a:r>
            <a:r>
              <a:rPr lang="en-US" sz="800" kern="1200" baseline="-25000" dirty="0" err="1">
                <a:solidFill>
                  <a:schemeClr val="tx1"/>
                </a:solidFill>
                <a:latin typeface="+mn-lt"/>
                <a:ea typeface="+mn-ea"/>
                <a:cs typeface="+mn-cs"/>
              </a:rPr>
              <a:t>x</a:t>
            </a:r>
            <a:r>
              <a:rPr lang="en-US" sz="800" kern="1200" dirty="0">
                <a:solidFill>
                  <a:schemeClr val="tx1"/>
                </a:solidFill>
                <a:latin typeface="+mn-lt"/>
                <a:ea typeface="+mn-ea"/>
                <a:cs typeface="+mn-cs"/>
              </a:rPr>
              <a:t> Pharmacogenetics is the identification of genetic was formed with patients as our central focus and the ultimate goal of improving patient care by empowering healthcare practitioners with information to optimize drug therapy for increased efficacy, and reduced adverse events.</a:t>
            </a:r>
          </a:p>
          <a:p>
            <a:pPr marL="0" indent="0" eaLnBrk="1" fontAlgn="auto" hangingPunct="1">
              <a:spcAft>
                <a:spcPts val="0"/>
              </a:spcAft>
              <a:buFont typeface="Arial" panose="020B0604020202020204" pitchFamily="34" charset="0"/>
              <a:buNone/>
              <a:defRPr/>
            </a:pPr>
            <a:endParaRPr lang="en-US" sz="800" kern="1200" dirty="0">
              <a:solidFill>
                <a:schemeClr val="tx1"/>
              </a:solidFill>
              <a:latin typeface="+mn-lt"/>
              <a:ea typeface="+mn-ea"/>
              <a:cs typeface="+mn-cs"/>
            </a:endParaRPr>
          </a:p>
          <a:p>
            <a:pPr marL="0" indent="0" eaLnBrk="1" fontAlgn="auto" hangingPunct="1">
              <a:spcAft>
                <a:spcPts val="0"/>
              </a:spcAft>
              <a:buFont typeface="Arial" panose="020B0604020202020204" pitchFamily="34" charset="0"/>
              <a:buNone/>
              <a:defRPr/>
            </a:pPr>
            <a:r>
              <a:rPr lang="en-US" sz="800" kern="1200" dirty="0">
                <a:solidFill>
                  <a:schemeClr val="tx1"/>
                </a:solidFill>
                <a:latin typeface="+mn-lt"/>
                <a:ea typeface="+mn-ea"/>
                <a:cs typeface="+mn-cs"/>
              </a:rPr>
              <a:t>Delivering targeted therapy to patients, based on their individual genetic profile.</a:t>
            </a:r>
          </a:p>
          <a:p>
            <a:pPr marL="0" indent="0" eaLnBrk="1" fontAlgn="auto" hangingPunct="1">
              <a:spcAft>
                <a:spcPts val="0"/>
              </a:spcAft>
              <a:buFont typeface="Arial" panose="020B0604020202020204" pitchFamily="34" charset="0"/>
              <a:buNone/>
              <a:defRPr/>
            </a:pPr>
            <a:endParaRPr lang="en-US" sz="800" kern="1200" dirty="0">
              <a:solidFill>
                <a:schemeClr val="tx1"/>
              </a:solidFill>
              <a:latin typeface="+mn-lt"/>
              <a:ea typeface="+mn-ea"/>
              <a:cs typeface="+mn-cs"/>
            </a:endParaRPr>
          </a:p>
          <a:p>
            <a:pPr marL="0" indent="0" eaLnBrk="1" fontAlgn="auto" hangingPunct="1">
              <a:spcAft>
                <a:spcPts val="0"/>
              </a:spcAft>
              <a:buFont typeface="Arial" panose="020B0604020202020204" pitchFamily="34" charset="0"/>
              <a:buNone/>
              <a:defRPr/>
            </a:pPr>
            <a:r>
              <a:rPr lang="en-US" sz="800" kern="1200" dirty="0">
                <a:solidFill>
                  <a:schemeClr val="tx1"/>
                </a:solidFill>
                <a:latin typeface="+mn-lt"/>
                <a:ea typeface="+mn-ea"/>
                <a:cs typeface="+mn-cs"/>
              </a:rPr>
              <a:t>Utilize collective knowledge to develop new assays that will improve patient outcome</a:t>
            </a:r>
          </a:p>
          <a:p>
            <a:pPr marL="0" indent="0" eaLnBrk="1" fontAlgn="auto" hangingPunct="1">
              <a:spcAft>
                <a:spcPts val="0"/>
              </a:spcAft>
              <a:buFont typeface="Arial" panose="020B0604020202020204" pitchFamily="34" charset="0"/>
              <a:buNone/>
              <a:defRPr/>
            </a:pPr>
            <a:endParaRPr lang="en-US" sz="800" kern="1200" dirty="0">
              <a:solidFill>
                <a:schemeClr val="tx1"/>
              </a:solidFill>
              <a:latin typeface="+mn-lt"/>
              <a:ea typeface="+mn-ea"/>
              <a:cs typeface="+mn-cs"/>
            </a:endParaRPr>
          </a:p>
          <a:p>
            <a:pPr marL="0" indent="0" eaLnBrk="1" fontAlgn="auto" hangingPunct="1">
              <a:spcAft>
                <a:spcPts val="0"/>
              </a:spcAft>
              <a:buFont typeface="Arial" panose="020B0604020202020204" pitchFamily="34" charset="0"/>
              <a:buNone/>
              <a:defRPr/>
            </a:pPr>
            <a:r>
              <a:rPr lang="en-US" sz="800" kern="1200" dirty="0">
                <a:solidFill>
                  <a:schemeClr val="tx1"/>
                </a:solidFill>
                <a:latin typeface="+mn-lt"/>
                <a:ea typeface="+mn-ea"/>
                <a:cs typeface="+mn-cs"/>
              </a:rPr>
              <a:t>Collaborate with strategic partners to drive assays from R&amp;D to commercialization</a:t>
            </a:r>
          </a:p>
          <a:p>
            <a:endParaRPr lang="en-US" dirty="0"/>
          </a:p>
        </p:txBody>
      </p:sp>
      <p:sp>
        <p:nvSpPr>
          <p:cNvPr id="4" name="Slide Number Placeholder 3"/>
          <p:cNvSpPr>
            <a:spLocks noGrp="1"/>
          </p:cNvSpPr>
          <p:nvPr>
            <p:ph type="sldNum" sz="quarter" idx="10"/>
          </p:nvPr>
        </p:nvSpPr>
        <p:spPr/>
        <p:txBody>
          <a:bodyPr/>
          <a:lstStyle/>
          <a:p>
            <a:pPr>
              <a:defRPr/>
            </a:pPr>
            <a:fld id="{295C1F6A-2545-4199-B649-E997F668F535}" type="slidenum">
              <a:rPr lang="en-US" smtClean="0"/>
              <a:pPr>
                <a:defRPr/>
              </a:pPr>
              <a:t>55</a:t>
            </a:fld>
            <a:endParaRPr lang="en-US" dirty="0"/>
          </a:p>
        </p:txBody>
      </p:sp>
    </p:spTree>
    <p:extLst>
      <p:ext uri="{BB962C8B-B14F-4D97-AF65-F5344CB8AC3E}">
        <p14:creationId xmlns:p14="http://schemas.microsoft.com/office/powerpoint/2010/main" val="2668280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fontAlgn="auto" hangingPunct="1">
              <a:spcAft>
                <a:spcPts val="0"/>
              </a:spcAft>
              <a:buFont typeface="Arial" panose="020B0604020202020204" pitchFamily="34" charset="0"/>
              <a:buNone/>
              <a:defRPr/>
            </a:pPr>
            <a:r>
              <a:rPr lang="en-US" sz="800" kern="1200" cap="all" dirty="0" err="1">
                <a:solidFill>
                  <a:schemeClr val="tx1"/>
                </a:solidFill>
                <a:latin typeface="+mn-lt"/>
                <a:ea typeface="+mn-ea"/>
                <a:cs typeface="+mn-cs"/>
              </a:rPr>
              <a:t>GENETWOR</a:t>
            </a:r>
            <a:r>
              <a:rPr lang="en-US" sz="800" kern="1200" baseline="-25000" dirty="0" err="1">
                <a:solidFill>
                  <a:schemeClr val="tx1"/>
                </a:solidFill>
                <a:latin typeface="+mn-lt"/>
                <a:ea typeface="+mn-ea"/>
                <a:cs typeface="+mn-cs"/>
              </a:rPr>
              <a:t>x</a:t>
            </a:r>
            <a:r>
              <a:rPr lang="en-US" sz="800" kern="1200" dirty="0">
                <a:solidFill>
                  <a:schemeClr val="tx1"/>
                </a:solidFill>
                <a:latin typeface="+mn-lt"/>
                <a:ea typeface="+mn-ea"/>
                <a:cs typeface="+mn-cs"/>
              </a:rPr>
              <a:t> Pharmacogenetics is the identification of genetic was formed with patients as our central focus and the ultimate goal of improving patient care by empowering healthcare practitioners with information to optimize drug therapy for increased efficacy, and reduced adverse events.</a:t>
            </a:r>
          </a:p>
          <a:p>
            <a:pPr marL="0" indent="0" eaLnBrk="1" fontAlgn="auto" hangingPunct="1">
              <a:spcAft>
                <a:spcPts val="0"/>
              </a:spcAft>
              <a:buFont typeface="Arial" panose="020B0604020202020204" pitchFamily="34" charset="0"/>
              <a:buNone/>
              <a:defRPr/>
            </a:pPr>
            <a:endParaRPr lang="en-US" sz="800" kern="1200" dirty="0">
              <a:solidFill>
                <a:schemeClr val="tx1"/>
              </a:solidFill>
              <a:latin typeface="+mn-lt"/>
              <a:ea typeface="+mn-ea"/>
              <a:cs typeface="+mn-cs"/>
            </a:endParaRPr>
          </a:p>
          <a:p>
            <a:pPr marL="0" indent="0" eaLnBrk="1" fontAlgn="auto" hangingPunct="1">
              <a:spcAft>
                <a:spcPts val="0"/>
              </a:spcAft>
              <a:buFont typeface="Arial" panose="020B0604020202020204" pitchFamily="34" charset="0"/>
              <a:buNone/>
              <a:defRPr/>
            </a:pPr>
            <a:r>
              <a:rPr lang="en-US" sz="800" kern="1200" dirty="0">
                <a:solidFill>
                  <a:schemeClr val="tx1"/>
                </a:solidFill>
                <a:latin typeface="+mn-lt"/>
                <a:ea typeface="+mn-ea"/>
                <a:cs typeface="+mn-cs"/>
              </a:rPr>
              <a:t>Delivering targeted therapy to patients, based on their individual genetic profile.</a:t>
            </a:r>
          </a:p>
          <a:p>
            <a:pPr marL="0" indent="0" eaLnBrk="1" fontAlgn="auto" hangingPunct="1">
              <a:spcAft>
                <a:spcPts val="0"/>
              </a:spcAft>
              <a:buFont typeface="Arial" panose="020B0604020202020204" pitchFamily="34" charset="0"/>
              <a:buNone/>
              <a:defRPr/>
            </a:pPr>
            <a:endParaRPr lang="en-US" sz="800" kern="1200" dirty="0">
              <a:solidFill>
                <a:schemeClr val="tx1"/>
              </a:solidFill>
              <a:latin typeface="+mn-lt"/>
              <a:ea typeface="+mn-ea"/>
              <a:cs typeface="+mn-cs"/>
            </a:endParaRPr>
          </a:p>
          <a:p>
            <a:pPr marL="0" indent="0" eaLnBrk="1" fontAlgn="auto" hangingPunct="1">
              <a:spcAft>
                <a:spcPts val="0"/>
              </a:spcAft>
              <a:buFont typeface="Arial" panose="020B0604020202020204" pitchFamily="34" charset="0"/>
              <a:buNone/>
              <a:defRPr/>
            </a:pPr>
            <a:r>
              <a:rPr lang="en-US" sz="800" kern="1200" dirty="0">
                <a:solidFill>
                  <a:schemeClr val="tx1"/>
                </a:solidFill>
                <a:latin typeface="+mn-lt"/>
                <a:ea typeface="+mn-ea"/>
                <a:cs typeface="+mn-cs"/>
              </a:rPr>
              <a:t>Utilize collective knowledge to develop new assays that will improve patient outcome</a:t>
            </a:r>
          </a:p>
          <a:p>
            <a:pPr marL="0" indent="0" eaLnBrk="1" fontAlgn="auto" hangingPunct="1">
              <a:spcAft>
                <a:spcPts val="0"/>
              </a:spcAft>
              <a:buFont typeface="Arial" panose="020B0604020202020204" pitchFamily="34" charset="0"/>
              <a:buNone/>
              <a:defRPr/>
            </a:pPr>
            <a:endParaRPr lang="en-US" sz="800" kern="1200" dirty="0">
              <a:solidFill>
                <a:schemeClr val="tx1"/>
              </a:solidFill>
              <a:latin typeface="+mn-lt"/>
              <a:ea typeface="+mn-ea"/>
              <a:cs typeface="+mn-cs"/>
            </a:endParaRPr>
          </a:p>
          <a:p>
            <a:pPr marL="0" indent="0" eaLnBrk="1" fontAlgn="auto" hangingPunct="1">
              <a:spcAft>
                <a:spcPts val="0"/>
              </a:spcAft>
              <a:buFont typeface="Arial" panose="020B0604020202020204" pitchFamily="34" charset="0"/>
              <a:buNone/>
              <a:defRPr/>
            </a:pPr>
            <a:r>
              <a:rPr lang="en-US" sz="800" kern="1200" dirty="0">
                <a:solidFill>
                  <a:schemeClr val="tx1"/>
                </a:solidFill>
                <a:latin typeface="+mn-lt"/>
                <a:ea typeface="+mn-ea"/>
                <a:cs typeface="+mn-cs"/>
              </a:rPr>
              <a:t>Collaborate with strategic partners to drive assays from R&amp;D to commercialization</a:t>
            </a:r>
          </a:p>
          <a:p>
            <a:endParaRPr lang="en-US" dirty="0"/>
          </a:p>
        </p:txBody>
      </p:sp>
      <p:sp>
        <p:nvSpPr>
          <p:cNvPr id="4" name="Slide Number Placeholder 3"/>
          <p:cNvSpPr>
            <a:spLocks noGrp="1"/>
          </p:cNvSpPr>
          <p:nvPr>
            <p:ph type="sldNum" sz="quarter" idx="10"/>
          </p:nvPr>
        </p:nvSpPr>
        <p:spPr/>
        <p:txBody>
          <a:bodyPr/>
          <a:lstStyle/>
          <a:p>
            <a:pPr>
              <a:defRPr/>
            </a:pPr>
            <a:fld id="{295C1F6A-2545-4199-B649-E997F668F535}" type="slidenum">
              <a:rPr lang="en-US" smtClean="0"/>
              <a:pPr>
                <a:defRPr/>
              </a:pPr>
              <a:t>2</a:t>
            </a:fld>
            <a:endParaRPr lang="en-US" dirty="0"/>
          </a:p>
        </p:txBody>
      </p:sp>
    </p:spTree>
    <p:extLst>
      <p:ext uri="{BB962C8B-B14F-4D97-AF65-F5344CB8AC3E}">
        <p14:creationId xmlns:p14="http://schemas.microsoft.com/office/powerpoint/2010/main" val="1511346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Core Success of </a:t>
            </a:r>
            <a:r>
              <a:rPr lang="en-US" dirty="0" err="1"/>
              <a:t>GENETWORx</a:t>
            </a:r>
            <a:r>
              <a:rPr lang="en-US" dirty="0"/>
              <a:t> is in the laboratory. </a:t>
            </a:r>
            <a:r>
              <a:rPr lang="en-US" sz="800" kern="1200" dirty="0">
                <a:solidFill>
                  <a:schemeClr val="tx1"/>
                </a:solidFill>
                <a:latin typeface="+mn-lt"/>
                <a:ea typeface="+mn-ea"/>
                <a:cs typeface="+mn-cs"/>
              </a:rPr>
              <a:t>Executive Team has decades of business experience in managing day to day operations across all facets of healthcare bases organizations.  Managed national reference laboratories, clinical chemistry laboratories, research laboratories. Our operational expertise is in not only day to day operations, but also billing and laboratory logistics from kit building to sales distribution. One of the things that differentiates </a:t>
            </a:r>
            <a:r>
              <a:rPr lang="en-US" sz="800" kern="1200" dirty="0" err="1">
                <a:solidFill>
                  <a:schemeClr val="tx1"/>
                </a:solidFill>
                <a:latin typeface="+mn-lt"/>
                <a:ea typeface="+mn-ea"/>
                <a:cs typeface="+mn-cs"/>
              </a:rPr>
              <a:t>GENETWORx</a:t>
            </a:r>
            <a:r>
              <a:rPr lang="en-US" sz="800" kern="1200" dirty="0">
                <a:solidFill>
                  <a:schemeClr val="tx1"/>
                </a:solidFill>
                <a:latin typeface="+mn-lt"/>
                <a:ea typeface="+mn-ea"/>
                <a:cs typeface="+mn-cs"/>
              </a:rPr>
              <a:t> from other clinical laboratories. Is that most of the assays in place here were developed by either Matt or myself. So we have the potential to develop an assay and take it from implementation to validation to clinical practice. </a:t>
            </a:r>
          </a:p>
          <a:p>
            <a:endParaRPr lang="en-US" dirty="0"/>
          </a:p>
        </p:txBody>
      </p:sp>
      <p:sp>
        <p:nvSpPr>
          <p:cNvPr id="4" name="Slide Number Placeholder 3"/>
          <p:cNvSpPr>
            <a:spLocks noGrp="1"/>
          </p:cNvSpPr>
          <p:nvPr>
            <p:ph type="sldNum" sz="quarter" idx="10"/>
          </p:nvPr>
        </p:nvSpPr>
        <p:spPr/>
        <p:txBody>
          <a:bodyPr/>
          <a:lstStyle/>
          <a:p>
            <a:pPr>
              <a:defRPr/>
            </a:pPr>
            <a:fld id="{295C1F6A-2545-4199-B649-E997F668F535}" type="slidenum">
              <a:rPr lang="en-US" smtClean="0"/>
              <a:pPr>
                <a:defRPr/>
              </a:pPr>
              <a:t>4</a:t>
            </a:fld>
            <a:endParaRPr lang="en-US" dirty="0"/>
          </a:p>
        </p:txBody>
      </p:sp>
    </p:spTree>
    <p:extLst>
      <p:ext uri="{BB962C8B-B14F-4D97-AF65-F5344CB8AC3E}">
        <p14:creationId xmlns:p14="http://schemas.microsoft.com/office/powerpoint/2010/main" val="508377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mn-lt"/>
                <a:ea typeface="+mn-ea"/>
                <a:cs typeface="+mn-cs"/>
              </a:rPr>
              <a:t>Brings the best of research and clinical together for an ideal combination for future growth.</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mn-lt"/>
                <a:ea typeface="+mn-ea"/>
                <a:cs typeface="+mn-cs"/>
              </a:rPr>
              <a:t>Lori- Already assembled an amazing team that are working on the current build out. </a:t>
            </a:r>
          </a:p>
          <a:p>
            <a:r>
              <a:rPr lang="en-US" dirty="0"/>
              <a:t>Char- understanding of </a:t>
            </a:r>
            <a:r>
              <a:rPr lang="en-US" dirty="0" err="1"/>
              <a:t>logisitics</a:t>
            </a:r>
            <a:r>
              <a:rPr lang="en-US" dirty="0"/>
              <a:t> within the lab and coordinates sample shipment, accessioning and delivery to the laboratory to insure patient results are reported in a timely and accurate manner.</a:t>
            </a:r>
          </a:p>
        </p:txBody>
      </p:sp>
      <p:sp>
        <p:nvSpPr>
          <p:cNvPr id="4" name="Slide Number Placeholder 3"/>
          <p:cNvSpPr>
            <a:spLocks noGrp="1"/>
          </p:cNvSpPr>
          <p:nvPr>
            <p:ph type="sldNum" sz="quarter" idx="10"/>
          </p:nvPr>
        </p:nvSpPr>
        <p:spPr/>
        <p:txBody>
          <a:bodyPr/>
          <a:lstStyle/>
          <a:p>
            <a:pPr>
              <a:defRPr/>
            </a:pPr>
            <a:fld id="{295C1F6A-2545-4199-B649-E997F668F535}" type="slidenum">
              <a:rPr lang="en-US" smtClean="0"/>
              <a:pPr>
                <a:defRPr/>
              </a:pPr>
              <a:t>5</a:t>
            </a:fld>
            <a:endParaRPr lang="en-US" dirty="0"/>
          </a:p>
        </p:txBody>
      </p:sp>
    </p:spTree>
    <p:extLst>
      <p:ext uri="{BB962C8B-B14F-4D97-AF65-F5344CB8AC3E}">
        <p14:creationId xmlns:p14="http://schemas.microsoft.com/office/powerpoint/2010/main" val="3047073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one gene from Mother and one gene from father</a:t>
            </a:r>
          </a:p>
        </p:txBody>
      </p:sp>
      <p:sp>
        <p:nvSpPr>
          <p:cNvPr id="4" name="Slide Number Placeholder 3"/>
          <p:cNvSpPr>
            <a:spLocks noGrp="1"/>
          </p:cNvSpPr>
          <p:nvPr>
            <p:ph type="sldNum" sz="quarter" idx="10"/>
          </p:nvPr>
        </p:nvSpPr>
        <p:spPr/>
        <p:txBody>
          <a:bodyPr/>
          <a:lstStyle/>
          <a:p>
            <a:pPr>
              <a:defRPr/>
            </a:pPr>
            <a:fld id="{295C1F6A-2545-4199-B649-E997F668F535}" type="slidenum">
              <a:rPr lang="en-US" smtClean="0"/>
              <a:pPr>
                <a:defRPr/>
              </a:pPr>
              <a:t>6</a:t>
            </a:fld>
            <a:endParaRPr lang="en-US" dirty="0"/>
          </a:p>
        </p:txBody>
      </p:sp>
    </p:spTree>
    <p:extLst>
      <p:ext uri="{BB962C8B-B14F-4D97-AF65-F5344CB8AC3E}">
        <p14:creationId xmlns:p14="http://schemas.microsoft.com/office/powerpoint/2010/main" val="4268192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1" i="0" kern="1200" dirty="0" err="1">
                <a:solidFill>
                  <a:schemeClr val="tx1"/>
                </a:solidFill>
                <a:effectLst/>
                <a:latin typeface="+mn-lt"/>
                <a:ea typeface="+mn-ea"/>
                <a:cs typeface="+mn-cs"/>
              </a:rPr>
              <a:t>hort</a:t>
            </a:r>
            <a:r>
              <a:rPr lang="en-US" sz="1200" b="1" i="0" kern="1200" dirty="0">
                <a:solidFill>
                  <a:schemeClr val="tx1"/>
                </a:solidFill>
                <a:effectLst/>
                <a:latin typeface="+mn-lt"/>
                <a:ea typeface="+mn-ea"/>
                <a:cs typeface="+mn-cs"/>
              </a:rPr>
              <a:t> Tandem Repeats (STRs)</a:t>
            </a:r>
          </a:p>
          <a:p>
            <a:r>
              <a:rPr lang="en-US" sz="1200" b="0" i="0" kern="1200" dirty="0">
                <a:solidFill>
                  <a:schemeClr val="tx1"/>
                </a:solidFill>
                <a:effectLst/>
                <a:latin typeface="+mn-lt"/>
                <a:ea typeface="+mn-ea"/>
                <a:cs typeface="+mn-cs"/>
              </a:rPr>
              <a:t>The human genome is full of repeated DNA sequences. These repeated sequences come in various sizes and are classified according to the length of the core repeat units, the number of contiguous repeat units, and/or the overall length of the repeat region. DNA regions with short repeat units (usually 2-6 </a:t>
            </a:r>
            <a:r>
              <a:rPr lang="en-US" sz="1200" b="0" i="0" kern="1200" dirty="0" err="1">
                <a:solidFill>
                  <a:schemeClr val="tx1"/>
                </a:solidFill>
                <a:effectLst/>
                <a:latin typeface="+mn-lt"/>
                <a:ea typeface="+mn-ea"/>
                <a:cs typeface="+mn-cs"/>
              </a:rPr>
              <a:t>bp</a:t>
            </a:r>
            <a:r>
              <a:rPr lang="en-US" sz="1200" b="0" i="0" kern="1200" dirty="0">
                <a:solidFill>
                  <a:schemeClr val="tx1"/>
                </a:solidFill>
                <a:effectLst/>
                <a:latin typeface="+mn-lt"/>
                <a:ea typeface="+mn-ea"/>
                <a:cs typeface="+mn-cs"/>
              </a:rPr>
              <a:t> in length) are called Short Tandem Repeats (STR). STRs are found surrounding the chromosomal centromere (the structural center of the chromosomes). STRs have proven to have several benefits that make them especially suitable for human identification.</a:t>
            </a:r>
          </a:p>
          <a:p>
            <a:r>
              <a:rPr lang="en-US" sz="1200" b="0" i="0" kern="1200" dirty="0">
                <a:solidFill>
                  <a:schemeClr val="tx1"/>
                </a:solidFill>
                <a:effectLst/>
                <a:latin typeface="+mn-lt"/>
                <a:ea typeface="+mn-ea"/>
                <a:cs typeface="+mn-cs"/>
              </a:rPr>
              <a:t>STRs have become popular DNA markers because they are easily amplified by polymerase chain reaction (PCR) without the problem of differential amplification; that is, the PCR products for STRs are generally similar in amount, making analysis easier. An individual inherits one copy of an STR from each parent, which may or may not have similar repeat sizes. The number of repeats in STR markers can be highly variable among individuals, which make these STRs effective for human identification purposes.</a:t>
            </a:r>
          </a:p>
          <a:p>
            <a:r>
              <a:rPr lang="en-US" sz="1200" b="0" i="0" kern="1200" dirty="0">
                <a:solidFill>
                  <a:schemeClr val="tx1"/>
                </a:solidFill>
                <a:effectLst/>
                <a:latin typeface="+mn-lt"/>
                <a:ea typeface="+mn-ea"/>
                <a:cs typeface="+mn-cs"/>
              </a:rPr>
              <a:t>For human identification purposes, it is important to have DNA markers that exhibit the highest possible variation in order to discriminate between samples. It is often challenging to obtain PCR amplification products from forensic samples because either the DNA in those samples is degraded, or mixed, such as in a sexual assault case.</a:t>
            </a:r>
          </a:p>
          <a:p>
            <a:r>
              <a:rPr lang="en-US" sz="1200" b="0" i="0" kern="1200" dirty="0">
                <a:solidFill>
                  <a:schemeClr val="tx1"/>
                </a:solidFill>
                <a:effectLst/>
                <a:latin typeface="+mn-lt"/>
                <a:ea typeface="+mn-ea"/>
                <a:cs typeface="+mn-cs"/>
              </a:rPr>
              <a:t>The smaller size of STR alleles make STR markers better candidates for use in forensic applications, in which degraded DNA is common. PCR amplification of degraded DNA samples can be better accomplished with smaller target product sizes.</a:t>
            </a:r>
          </a:p>
          <a:p>
            <a:r>
              <a:rPr lang="en-US" sz="1200" b="0" i="0" kern="1200" dirty="0">
                <a:solidFill>
                  <a:schemeClr val="tx1"/>
                </a:solidFill>
                <a:effectLst/>
                <a:latin typeface="+mn-lt"/>
                <a:ea typeface="+mn-ea"/>
                <a:cs typeface="+mn-cs"/>
              </a:rPr>
              <a:t>Because of their smaller size, STR alleles can also be separated from other chromosomal locations more </a:t>
            </a:r>
            <a:r>
              <a:rPr lang="en-US" sz="1200" b="0" i="0" kern="1200" dirty="0" err="1">
                <a:solidFill>
                  <a:schemeClr val="tx1"/>
                </a:solidFill>
                <a:effectLst/>
                <a:latin typeface="+mn-lt"/>
                <a:ea typeface="+mn-ea"/>
                <a:cs typeface="+mn-cs"/>
              </a:rPr>
              <a:t>easilyto</a:t>
            </a:r>
            <a:r>
              <a:rPr lang="en-US" sz="1200" b="0" i="0" kern="1200" dirty="0">
                <a:solidFill>
                  <a:schemeClr val="tx1"/>
                </a:solidFill>
                <a:effectLst/>
                <a:latin typeface="+mn-lt"/>
                <a:ea typeface="+mn-ea"/>
                <a:cs typeface="+mn-cs"/>
              </a:rPr>
              <a:t> ensure closely linked loci are not chosen. Closely linked loci do not follow the predictable pattern of random distribution in the population, making statistical analysis difficult.</a:t>
            </a:r>
          </a:p>
          <a:p>
            <a:r>
              <a:rPr lang="en-US" sz="1200" b="0" i="0" kern="1200" dirty="0">
                <a:solidFill>
                  <a:schemeClr val="tx1"/>
                </a:solidFill>
                <a:effectLst/>
                <a:latin typeface="+mn-lt"/>
                <a:ea typeface="+mn-ea"/>
                <a:cs typeface="+mn-cs"/>
              </a:rPr>
              <a:t>STR alleles also have lower mutation rates, which makes the data more stable and predictable.</a:t>
            </a:r>
          </a:p>
          <a:p>
            <a:r>
              <a:rPr lang="en-US" sz="1200" b="0" i="0" kern="1200" dirty="0">
                <a:solidFill>
                  <a:schemeClr val="tx1"/>
                </a:solidFill>
                <a:effectLst/>
                <a:latin typeface="+mn-lt"/>
                <a:ea typeface="+mn-ea"/>
                <a:cs typeface="+mn-cs"/>
              </a:rPr>
              <a:t>Because of these characteristics, STRs with higher power of discrimination are chosen for human identification in forensic cases on a regular basis. It is used to identify victim, perpetrator, missing persons, and others.</a:t>
            </a:r>
          </a:p>
          <a:p>
            <a:r>
              <a:rPr lang="en-US" sz="1200" b="0" i="0" kern="1200" dirty="0">
                <a:solidFill>
                  <a:schemeClr val="tx1"/>
                </a:solidFill>
                <a:effectLst/>
                <a:latin typeface="+mn-lt"/>
                <a:ea typeface="+mn-ea"/>
                <a:cs typeface="+mn-cs"/>
              </a:rPr>
              <a:t>Beginning in 1996, the FBI Laboratory launched a nationwide forensic science effort to establish core STR loci for inclusion within the national database known as CODIS (Combined DNA Index System). The 13 CODIS loci are CSF1PO, FGA, TH01, TPOX, VWA, D3S1358, D5S818, D7S820, D8S1179, D13S317, D16S539, D18S51 and D21S11. These loci are nationally and internationally recognized as the standard for human identification.</a:t>
            </a:r>
          </a:p>
          <a:p>
            <a:r>
              <a:rPr lang="en-US" sz="1200" b="0" i="0" kern="1200" dirty="0">
                <a:solidFill>
                  <a:schemeClr val="tx1"/>
                </a:solidFill>
                <a:effectLst/>
                <a:latin typeface="+mn-lt"/>
                <a:ea typeface="+mn-ea"/>
                <a:cs typeface="+mn-cs"/>
              </a:rPr>
              <a:t>The DDC Forensic Laboratory routinely uses the 13 CODIS loci and has additional loci for an extensive and powerful STR testing battery if required.</a:t>
            </a:r>
          </a:p>
          <a:p>
            <a:r>
              <a:rPr lang="en-US" sz="1200" b="0" i="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pPr>
              <a:defRPr/>
            </a:pPr>
            <a:fld id="{295C1F6A-2545-4199-B649-E997F668F535}" type="slidenum">
              <a:rPr lang="en-US" smtClean="0"/>
              <a:pPr>
                <a:defRPr/>
              </a:pPr>
              <a:t>8</a:t>
            </a:fld>
            <a:endParaRPr lang="en-US" dirty="0"/>
          </a:p>
        </p:txBody>
      </p:sp>
    </p:spTree>
    <p:extLst>
      <p:ext uri="{BB962C8B-B14F-4D97-AF65-F5344CB8AC3E}">
        <p14:creationId xmlns:p14="http://schemas.microsoft.com/office/powerpoint/2010/main" val="2550916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1" i="0" kern="1200" dirty="0" err="1">
                <a:solidFill>
                  <a:schemeClr val="tx1"/>
                </a:solidFill>
                <a:effectLst/>
                <a:latin typeface="+mn-lt"/>
                <a:ea typeface="+mn-ea"/>
                <a:cs typeface="+mn-cs"/>
              </a:rPr>
              <a:t>hort</a:t>
            </a:r>
            <a:r>
              <a:rPr lang="en-US" sz="1200" b="1" i="0" kern="1200" dirty="0">
                <a:solidFill>
                  <a:schemeClr val="tx1"/>
                </a:solidFill>
                <a:effectLst/>
                <a:latin typeface="+mn-lt"/>
                <a:ea typeface="+mn-ea"/>
                <a:cs typeface="+mn-cs"/>
              </a:rPr>
              <a:t> Tandem Repeats (STRs)</a:t>
            </a:r>
          </a:p>
          <a:p>
            <a:r>
              <a:rPr lang="en-US" sz="1200" b="0" i="0" kern="1200" dirty="0">
                <a:solidFill>
                  <a:schemeClr val="tx1"/>
                </a:solidFill>
                <a:effectLst/>
                <a:latin typeface="+mn-lt"/>
                <a:ea typeface="+mn-ea"/>
                <a:cs typeface="+mn-cs"/>
              </a:rPr>
              <a:t>The human genome is full of repeated DNA sequences. These repeated sequences come in various sizes and are classified according to the length of the core repeat units, the number of contiguous repeat units, and/or the overall length of the repeat region. DNA regions with short repeat units (usually 2-6 </a:t>
            </a:r>
            <a:r>
              <a:rPr lang="en-US" sz="1200" b="0" i="0" kern="1200" dirty="0" err="1">
                <a:solidFill>
                  <a:schemeClr val="tx1"/>
                </a:solidFill>
                <a:effectLst/>
                <a:latin typeface="+mn-lt"/>
                <a:ea typeface="+mn-ea"/>
                <a:cs typeface="+mn-cs"/>
              </a:rPr>
              <a:t>bp</a:t>
            </a:r>
            <a:r>
              <a:rPr lang="en-US" sz="1200" b="0" i="0" kern="1200" dirty="0">
                <a:solidFill>
                  <a:schemeClr val="tx1"/>
                </a:solidFill>
                <a:effectLst/>
                <a:latin typeface="+mn-lt"/>
                <a:ea typeface="+mn-ea"/>
                <a:cs typeface="+mn-cs"/>
              </a:rPr>
              <a:t> in length) are called Short Tandem Repeats (STR). STRs are found surrounding the chromosomal centromere (the structural center of the chromosomes). STRs have proven to have several benefits that make them especially suitable for human identification.</a:t>
            </a:r>
          </a:p>
          <a:p>
            <a:r>
              <a:rPr lang="en-US" sz="1200" b="0" i="0" kern="1200" dirty="0">
                <a:solidFill>
                  <a:schemeClr val="tx1"/>
                </a:solidFill>
                <a:effectLst/>
                <a:latin typeface="+mn-lt"/>
                <a:ea typeface="+mn-ea"/>
                <a:cs typeface="+mn-cs"/>
              </a:rPr>
              <a:t>STRs have become popular DNA markers because they are easily amplified by polymerase chain reaction (PCR) without the problem of differential amplification; that is, the PCR products for STRs are generally similar in amount, making analysis easier. An individual inherits one copy of an STR from each parent, which may or may not have similar repeat sizes. The number of repeats in STR markers can be highly variable among individuals, which make these STRs effective for human identification purposes.</a:t>
            </a:r>
          </a:p>
          <a:p>
            <a:r>
              <a:rPr lang="en-US" sz="1200" b="0" i="0" kern="1200" dirty="0">
                <a:solidFill>
                  <a:schemeClr val="tx1"/>
                </a:solidFill>
                <a:effectLst/>
                <a:latin typeface="+mn-lt"/>
                <a:ea typeface="+mn-ea"/>
                <a:cs typeface="+mn-cs"/>
              </a:rPr>
              <a:t>For human identification purposes, it is important to have DNA markers that exhibit the highest possible variation in order to discriminate between samples. It is often challenging to obtain PCR amplification products from forensic samples because either the DNA in those samples is degraded, or mixed, such as in a sexual assault case.</a:t>
            </a:r>
          </a:p>
          <a:p>
            <a:r>
              <a:rPr lang="en-US" sz="1200" b="0" i="0" kern="1200" dirty="0">
                <a:solidFill>
                  <a:schemeClr val="tx1"/>
                </a:solidFill>
                <a:effectLst/>
                <a:latin typeface="+mn-lt"/>
                <a:ea typeface="+mn-ea"/>
                <a:cs typeface="+mn-cs"/>
              </a:rPr>
              <a:t>The smaller size of STR alleles make STR markers better candidates for use in forensic applications, in which degraded DNA is common. PCR amplification of degraded DNA samples can be better accomplished with smaller target product sizes.</a:t>
            </a:r>
          </a:p>
          <a:p>
            <a:r>
              <a:rPr lang="en-US" sz="1200" b="0" i="0" kern="1200" dirty="0">
                <a:solidFill>
                  <a:schemeClr val="tx1"/>
                </a:solidFill>
                <a:effectLst/>
                <a:latin typeface="+mn-lt"/>
                <a:ea typeface="+mn-ea"/>
                <a:cs typeface="+mn-cs"/>
              </a:rPr>
              <a:t>Because of their smaller size, STR alleles can also be separated from other chromosomal locations more </a:t>
            </a:r>
            <a:r>
              <a:rPr lang="en-US" sz="1200" b="0" i="0" kern="1200" dirty="0" err="1">
                <a:solidFill>
                  <a:schemeClr val="tx1"/>
                </a:solidFill>
                <a:effectLst/>
                <a:latin typeface="+mn-lt"/>
                <a:ea typeface="+mn-ea"/>
                <a:cs typeface="+mn-cs"/>
              </a:rPr>
              <a:t>easilyto</a:t>
            </a:r>
            <a:r>
              <a:rPr lang="en-US" sz="1200" b="0" i="0" kern="1200" dirty="0">
                <a:solidFill>
                  <a:schemeClr val="tx1"/>
                </a:solidFill>
                <a:effectLst/>
                <a:latin typeface="+mn-lt"/>
                <a:ea typeface="+mn-ea"/>
                <a:cs typeface="+mn-cs"/>
              </a:rPr>
              <a:t> ensure closely linked loci are not chosen. Closely linked loci do not follow the predictable pattern of random distribution in the population, making statistical analysis difficult.</a:t>
            </a:r>
          </a:p>
          <a:p>
            <a:r>
              <a:rPr lang="en-US" sz="1200" b="0" i="0" kern="1200" dirty="0">
                <a:solidFill>
                  <a:schemeClr val="tx1"/>
                </a:solidFill>
                <a:effectLst/>
                <a:latin typeface="+mn-lt"/>
                <a:ea typeface="+mn-ea"/>
                <a:cs typeface="+mn-cs"/>
              </a:rPr>
              <a:t>STR alleles also have lower mutation rates, which makes the data more stable and predictable.</a:t>
            </a:r>
          </a:p>
          <a:p>
            <a:r>
              <a:rPr lang="en-US" sz="1200" b="0" i="0" kern="1200" dirty="0">
                <a:solidFill>
                  <a:schemeClr val="tx1"/>
                </a:solidFill>
                <a:effectLst/>
                <a:latin typeface="+mn-lt"/>
                <a:ea typeface="+mn-ea"/>
                <a:cs typeface="+mn-cs"/>
              </a:rPr>
              <a:t>Because of these characteristics, STRs with higher power of discrimination are chosen for human identification in forensic cases on a regular basis. It is used to identify victim, perpetrator, missing persons, and others.</a:t>
            </a:r>
          </a:p>
          <a:p>
            <a:r>
              <a:rPr lang="en-US" sz="1200" b="0" i="0" kern="1200" dirty="0">
                <a:solidFill>
                  <a:schemeClr val="tx1"/>
                </a:solidFill>
                <a:effectLst/>
                <a:latin typeface="+mn-lt"/>
                <a:ea typeface="+mn-ea"/>
                <a:cs typeface="+mn-cs"/>
              </a:rPr>
              <a:t>Beginning in 1996, the FBI Laboratory launched a nationwide forensic science effort to establish core STR loci for inclusion within the national database known as CODIS (Combined DNA Index System). The 13 CODIS loci are CSF1PO, FGA, TH01, TPOX, VWA, D3S1358, D5S818, D7S820, D8S1179, D13S317, D16S539, D18S51 and D21S11. These loci are nationally and internationally recognized as the standard for human identification.</a:t>
            </a:r>
          </a:p>
          <a:p>
            <a:r>
              <a:rPr lang="en-US" sz="1200" b="0" i="0" kern="1200" dirty="0">
                <a:solidFill>
                  <a:schemeClr val="tx1"/>
                </a:solidFill>
                <a:effectLst/>
                <a:latin typeface="+mn-lt"/>
                <a:ea typeface="+mn-ea"/>
                <a:cs typeface="+mn-cs"/>
              </a:rPr>
              <a:t>The DDC Forensic Laboratory routinely uses the 13 CODIS loci and has additional loci for an extensive and powerful STR testing battery if required.</a:t>
            </a:r>
          </a:p>
          <a:p>
            <a:r>
              <a:rPr lang="en-US" sz="1200" b="0" i="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pPr>
              <a:defRPr/>
            </a:pPr>
            <a:fld id="{295C1F6A-2545-4199-B649-E997F668F535}" type="slidenum">
              <a:rPr lang="en-US" smtClean="0"/>
              <a:pPr>
                <a:defRPr/>
              </a:pPr>
              <a:t>12</a:t>
            </a:fld>
            <a:endParaRPr lang="en-US" dirty="0"/>
          </a:p>
        </p:txBody>
      </p:sp>
    </p:spTree>
    <p:extLst>
      <p:ext uri="{BB962C8B-B14F-4D97-AF65-F5344CB8AC3E}">
        <p14:creationId xmlns:p14="http://schemas.microsoft.com/office/powerpoint/2010/main" val="476606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Capabilities lie </a:t>
            </a:r>
          </a:p>
        </p:txBody>
      </p:sp>
      <p:sp>
        <p:nvSpPr>
          <p:cNvPr id="4" name="Slide Number Placeholder 3"/>
          <p:cNvSpPr>
            <a:spLocks noGrp="1"/>
          </p:cNvSpPr>
          <p:nvPr>
            <p:ph type="sldNum" sz="quarter" idx="10"/>
          </p:nvPr>
        </p:nvSpPr>
        <p:spPr/>
        <p:txBody>
          <a:bodyPr/>
          <a:lstStyle/>
          <a:p>
            <a:pPr>
              <a:defRPr/>
            </a:pPr>
            <a:fld id="{295C1F6A-2545-4199-B649-E997F668F535}" type="slidenum">
              <a:rPr lang="en-US" smtClean="0"/>
              <a:pPr>
                <a:defRPr/>
              </a:pPr>
              <a:t>15</a:t>
            </a:fld>
            <a:endParaRPr lang="en-US" dirty="0"/>
          </a:p>
        </p:txBody>
      </p:sp>
    </p:spTree>
    <p:extLst>
      <p:ext uri="{BB962C8B-B14F-4D97-AF65-F5344CB8AC3E}">
        <p14:creationId xmlns:p14="http://schemas.microsoft.com/office/powerpoint/2010/main" val="139393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5C1F6A-2545-4199-B649-E997F668F535}" type="slidenum">
              <a:rPr lang="en-US" smtClean="0"/>
              <a:pPr>
                <a:defRPr/>
              </a:pPr>
              <a:t>16</a:t>
            </a:fld>
            <a:endParaRPr lang="en-US" dirty="0"/>
          </a:p>
        </p:txBody>
      </p:sp>
    </p:spTree>
    <p:extLst>
      <p:ext uri="{BB962C8B-B14F-4D97-AF65-F5344CB8AC3E}">
        <p14:creationId xmlns:p14="http://schemas.microsoft.com/office/powerpoint/2010/main" val="52431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BA1D441-1E2C-4A15-A739-D7441EA1A12E}" type="slidenum">
              <a:rPr lang="en-US"/>
              <a:pPr>
                <a:defRPr/>
              </a:pPr>
              <a:t>‹#›</a:t>
            </a:fld>
            <a:endParaRPr lang="en-US" dirty="0"/>
          </a:p>
        </p:txBody>
      </p:sp>
    </p:spTree>
    <p:extLst>
      <p:ext uri="{BB962C8B-B14F-4D97-AF65-F5344CB8AC3E}">
        <p14:creationId xmlns:p14="http://schemas.microsoft.com/office/powerpoint/2010/main" val="162554112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ED97E78-671F-4D09-B0E4-708069473963}" type="slidenum">
              <a:rPr lang="en-US"/>
              <a:pPr>
                <a:defRPr/>
              </a:pPr>
              <a:t>‹#›</a:t>
            </a:fld>
            <a:endParaRPr lang="en-US" dirty="0"/>
          </a:p>
        </p:txBody>
      </p:sp>
    </p:spTree>
    <p:extLst>
      <p:ext uri="{BB962C8B-B14F-4D97-AF65-F5344CB8AC3E}">
        <p14:creationId xmlns:p14="http://schemas.microsoft.com/office/powerpoint/2010/main" val="1415164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215027F-AEA1-4C76-9A57-33CBB3CEA445}" type="slidenum">
              <a:rPr lang="en-US"/>
              <a:pPr>
                <a:defRPr/>
              </a:pPr>
              <a:t>‹#›</a:t>
            </a:fld>
            <a:endParaRPr lang="en-US" dirty="0"/>
          </a:p>
        </p:txBody>
      </p:sp>
    </p:spTree>
    <p:extLst>
      <p:ext uri="{BB962C8B-B14F-4D97-AF65-F5344CB8AC3E}">
        <p14:creationId xmlns:p14="http://schemas.microsoft.com/office/powerpoint/2010/main" val="978432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7" descr="MoleculeTrac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4813" y="225425"/>
            <a:ext cx="5795962"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Genetworx logo cmyk.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13650" y="6148388"/>
            <a:ext cx="13128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820738" y="4155141"/>
            <a:ext cx="7542212" cy="1013012"/>
          </a:xfrm>
        </p:spPr>
        <p:txBody>
          <a:bodyPr anchor="b">
            <a:noAutofit/>
          </a:bodyPr>
          <a:lstStyle/>
          <a:p>
            <a:r>
              <a:rPr lang="en-US"/>
              <a:t>Click to edit Master title style</a:t>
            </a:r>
            <a:endParaRPr/>
          </a:p>
        </p:txBody>
      </p:sp>
      <p:sp>
        <p:nvSpPr>
          <p:cNvPr id="3" name="Subtitle 2"/>
          <p:cNvSpPr>
            <a:spLocks noGrp="1"/>
          </p:cNvSpPr>
          <p:nvPr>
            <p:ph type="subTitle" idx="1"/>
          </p:nvPr>
        </p:nvSpPr>
        <p:spPr>
          <a:xfrm>
            <a:off x="820738" y="5230906"/>
            <a:ext cx="7542212" cy="1030942"/>
          </a:xfrm>
        </p:spPr>
        <p:txBody>
          <a:bodyPr/>
          <a:lstStyle>
            <a:lvl1pPr marL="0" indent="0" algn="ctr">
              <a:spcBef>
                <a:spcPct val="30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15" name="Picture Placeholder 14"/>
          <p:cNvSpPr>
            <a:spLocks noGrp="1"/>
          </p:cNvSpPr>
          <p:nvPr>
            <p:ph type="pic" sz="quarter" idx="13"/>
          </p:nvPr>
        </p:nvSpPr>
        <p:spPr>
          <a:xfrm>
            <a:off x="354013" y="6261100"/>
            <a:ext cx="2125662" cy="460375"/>
          </a:xfrm>
        </p:spPr>
        <p:txBody>
          <a:bodyPr rtlCol="0">
            <a:normAutofit/>
          </a:bodyPr>
          <a:lstStyle/>
          <a:p>
            <a:pPr lvl="0"/>
            <a:r>
              <a:rPr lang="en-US" noProof="0" dirty="0"/>
              <a:t>Click icon to add picture</a:t>
            </a:r>
          </a:p>
        </p:txBody>
      </p:sp>
      <p:sp>
        <p:nvSpPr>
          <p:cNvPr id="7" name="Date Placeholder 7"/>
          <p:cNvSpPr>
            <a:spLocks noGrp="1"/>
          </p:cNvSpPr>
          <p:nvPr>
            <p:ph type="dt" sz="half" idx="14"/>
          </p:nvPr>
        </p:nvSpPr>
        <p:spPr/>
        <p:txBody>
          <a:bodyPr/>
          <a:lstStyle>
            <a:lvl1pPr>
              <a:defRPr/>
            </a:lvl1pPr>
          </a:lstStyle>
          <a:p>
            <a:pPr>
              <a:defRPr/>
            </a:pPr>
            <a:endParaRPr lang="en-US" dirty="0"/>
          </a:p>
        </p:txBody>
      </p:sp>
      <p:sp>
        <p:nvSpPr>
          <p:cNvPr id="8" name="Slide Number Placeholder 8"/>
          <p:cNvSpPr>
            <a:spLocks noGrp="1"/>
          </p:cNvSpPr>
          <p:nvPr>
            <p:ph type="sldNum" sz="quarter" idx="15"/>
          </p:nvPr>
        </p:nvSpPr>
        <p:spPr/>
        <p:txBody>
          <a:bodyPr/>
          <a:lstStyle>
            <a:lvl1pPr>
              <a:defRPr/>
            </a:lvl1pPr>
          </a:lstStyle>
          <a:p>
            <a:pPr>
              <a:defRPr/>
            </a:pPr>
            <a:fld id="{00A375C6-DBAD-49A3-B512-CECD9B552FFD}" type="slidenum">
              <a:rPr lang="en-US"/>
              <a:pPr>
                <a:defRPr/>
              </a:pPr>
              <a:t>‹#›</a:t>
            </a:fld>
            <a:endParaRPr lang="en-US" dirty="0"/>
          </a:p>
        </p:txBody>
      </p:sp>
      <p:sp>
        <p:nvSpPr>
          <p:cNvPr id="9" name="Footer Placeholder 9"/>
          <p:cNvSpPr>
            <a:spLocks noGrp="1"/>
          </p:cNvSpPr>
          <p:nvPr>
            <p:ph type="ftr" sz="quarter" idx="16"/>
          </p:nvPr>
        </p:nvSpPr>
        <p:spPr/>
        <p:txBody>
          <a:bodyPr/>
          <a:lstStyle>
            <a:lvl1pPr>
              <a:defRPr/>
            </a:lvl1pPr>
          </a:lstStyle>
          <a:p>
            <a:pPr>
              <a:defRPr/>
            </a:pPr>
            <a:endParaRPr lang="en-US" dirty="0"/>
          </a:p>
        </p:txBody>
      </p:sp>
    </p:spTree>
    <p:extLst>
      <p:ext uri="{BB962C8B-B14F-4D97-AF65-F5344CB8AC3E}">
        <p14:creationId xmlns:p14="http://schemas.microsoft.com/office/powerpoint/2010/main" val="74377806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Genetworx logo cmyk.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97763" y="6053138"/>
            <a:ext cx="1463675"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CE0CCFF-C19C-495C-8E2B-ECDF805DCBDC}" type="slidenum">
              <a:rPr lang="en-US"/>
              <a:pPr>
                <a:defRPr/>
              </a:pPr>
              <a:t>‹#›</a:t>
            </a:fld>
            <a:endParaRPr lang="en-US" dirty="0"/>
          </a:p>
        </p:txBody>
      </p:sp>
    </p:spTree>
    <p:extLst>
      <p:ext uri="{BB962C8B-B14F-4D97-AF65-F5344CB8AC3E}">
        <p14:creationId xmlns:p14="http://schemas.microsoft.com/office/powerpoint/2010/main" val="1104694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descr="Genetworx logo cmyk.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99350" y="6080125"/>
            <a:ext cx="1452563"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BBC74E0-82E1-49B4-80E9-81E5A8199970}" type="slidenum">
              <a:rPr lang="en-US"/>
              <a:pPr>
                <a:defRPr/>
              </a:pPr>
              <a:t>‹#›</a:t>
            </a:fld>
            <a:endParaRPr lang="en-US" dirty="0"/>
          </a:p>
        </p:txBody>
      </p:sp>
    </p:spTree>
    <p:extLst>
      <p:ext uri="{BB962C8B-B14F-4D97-AF65-F5344CB8AC3E}">
        <p14:creationId xmlns:p14="http://schemas.microsoft.com/office/powerpoint/2010/main" val="3530736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Genetworx logo cmyk.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88263" y="6105525"/>
            <a:ext cx="13462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a:lvl1pPr>
          </a:lstStyle>
          <a:p>
            <a:pPr>
              <a:defRPr/>
            </a:pPr>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ED9AD934-0105-4591-AF70-B5F24E04A32B}" type="slidenum">
              <a:rPr lang="en-US"/>
              <a:pPr>
                <a:defRPr/>
              </a:pPr>
              <a:t>‹#›</a:t>
            </a:fld>
            <a:endParaRPr lang="en-US" dirty="0"/>
          </a:p>
        </p:txBody>
      </p:sp>
    </p:spTree>
    <p:extLst>
      <p:ext uri="{BB962C8B-B14F-4D97-AF65-F5344CB8AC3E}">
        <p14:creationId xmlns:p14="http://schemas.microsoft.com/office/powerpoint/2010/main" val="3095868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7" descr="Genetworx logo cmyk.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40625" y="6084888"/>
            <a:ext cx="1393825"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p:cNvSpPr>
            <a:spLocks noGrp="1"/>
          </p:cNvSpPr>
          <p:nvPr>
            <p:ph type="dt" sz="half" idx="10"/>
          </p:nvPr>
        </p:nvSpPr>
        <p:spPr/>
        <p:txBody>
          <a:bodyPr/>
          <a:lstStyle>
            <a:lvl1pPr>
              <a:defRPr/>
            </a:lvl1pPr>
          </a:lstStyle>
          <a:p>
            <a:pPr>
              <a:defRPr/>
            </a:pPr>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dirty="0"/>
          </a:p>
        </p:txBody>
      </p:sp>
      <p:sp>
        <p:nvSpPr>
          <p:cNvPr id="10" name="Slide Number Placeholder 8"/>
          <p:cNvSpPr>
            <a:spLocks noGrp="1"/>
          </p:cNvSpPr>
          <p:nvPr>
            <p:ph type="sldNum" sz="quarter" idx="12"/>
          </p:nvPr>
        </p:nvSpPr>
        <p:spPr/>
        <p:txBody>
          <a:bodyPr/>
          <a:lstStyle>
            <a:lvl1pPr>
              <a:defRPr/>
            </a:lvl1pPr>
          </a:lstStyle>
          <a:p>
            <a:pPr>
              <a:defRPr/>
            </a:pPr>
            <a:fld id="{6F6F22BA-76D0-4890-B2C2-64E13F2C0012}" type="slidenum">
              <a:rPr lang="en-US"/>
              <a:pPr>
                <a:defRPr/>
              </a:pPr>
              <a:t>‹#›</a:t>
            </a:fld>
            <a:endParaRPr lang="en-US" dirty="0"/>
          </a:p>
        </p:txBody>
      </p:sp>
    </p:spTree>
    <p:extLst>
      <p:ext uri="{BB962C8B-B14F-4D97-AF65-F5344CB8AC3E}">
        <p14:creationId xmlns:p14="http://schemas.microsoft.com/office/powerpoint/2010/main" val="512260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descr="Genetworx logo cmyk.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39025" y="6145213"/>
            <a:ext cx="1557338"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a:lvl1pPr>
          </a:lstStyle>
          <a:p>
            <a:pPr>
              <a:defRPr/>
            </a:pPr>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dirty="0"/>
          </a:p>
        </p:txBody>
      </p:sp>
      <p:sp>
        <p:nvSpPr>
          <p:cNvPr id="6" name="Slide Number Placeholder 4"/>
          <p:cNvSpPr>
            <a:spLocks noGrp="1"/>
          </p:cNvSpPr>
          <p:nvPr>
            <p:ph type="sldNum" sz="quarter" idx="12"/>
          </p:nvPr>
        </p:nvSpPr>
        <p:spPr/>
        <p:txBody>
          <a:bodyPr/>
          <a:lstStyle>
            <a:lvl1pPr>
              <a:defRPr/>
            </a:lvl1pPr>
          </a:lstStyle>
          <a:p>
            <a:pPr>
              <a:defRPr/>
            </a:pPr>
            <a:fld id="{F020EAD0-EF9C-41BF-8796-19479043B8B5}" type="slidenum">
              <a:rPr lang="en-US"/>
              <a:pPr>
                <a:defRPr/>
              </a:pPr>
              <a:t>‹#›</a:t>
            </a:fld>
            <a:endParaRPr lang="en-US" dirty="0"/>
          </a:p>
        </p:txBody>
      </p:sp>
    </p:spTree>
    <p:extLst>
      <p:ext uri="{BB962C8B-B14F-4D97-AF65-F5344CB8AC3E}">
        <p14:creationId xmlns:p14="http://schemas.microsoft.com/office/powerpoint/2010/main" val="3457908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Genetworx logo cmyk.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08875" y="6084888"/>
            <a:ext cx="1443038"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3"/>
          <p:cNvSpPr>
            <a:spLocks noGrp="1"/>
          </p:cNvSpPr>
          <p:nvPr>
            <p:ph type="sldNum" sz="quarter" idx="12"/>
          </p:nvPr>
        </p:nvSpPr>
        <p:spPr/>
        <p:txBody>
          <a:bodyPr/>
          <a:lstStyle>
            <a:lvl1pPr>
              <a:defRPr/>
            </a:lvl1pPr>
          </a:lstStyle>
          <a:p>
            <a:pPr>
              <a:defRPr/>
            </a:pPr>
            <a:fld id="{08F47449-B06E-4B87-B95B-3F785F34A1D5}" type="slidenum">
              <a:rPr lang="en-US"/>
              <a:pPr>
                <a:defRPr/>
              </a:pPr>
              <a:t>‹#›</a:t>
            </a:fld>
            <a:endParaRPr lang="en-US" dirty="0"/>
          </a:p>
        </p:txBody>
      </p:sp>
    </p:spTree>
    <p:extLst>
      <p:ext uri="{BB962C8B-B14F-4D97-AF65-F5344CB8AC3E}">
        <p14:creationId xmlns:p14="http://schemas.microsoft.com/office/powerpoint/2010/main" val="3496217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89FB2D5-3142-4F54-A174-E941D2358A9D}" type="slidenum">
              <a:rPr lang="en-US"/>
              <a:pPr>
                <a:defRPr/>
              </a:pPr>
              <a:t>‹#›</a:t>
            </a:fld>
            <a:endParaRPr lang="en-US" dirty="0"/>
          </a:p>
        </p:txBody>
      </p:sp>
    </p:spTree>
    <p:extLst>
      <p:ext uri="{BB962C8B-B14F-4D97-AF65-F5344CB8AC3E}">
        <p14:creationId xmlns:p14="http://schemas.microsoft.com/office/powerpoint/2010/main" val="4179573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9916ABB-42CC-411C-8166-03B7C61B9508}" type="slidenum">
              <a:rPr lang="en-US"/>
              <a:pPr>
                <a:defRPr/>
              </a:pPr>
              <a:t>‹#›</a:t>
            </a:fld>
            <a:endParaRPr lang="en-US" dirty="0"/>
          </a:p>
        </p:txBody>
      </p:sp>
    </p:spTree>
    <p:extLst>
      <p:ext uri="{BB962C8B-B14F-4D97-AF65-F5344CB8AC3E}">
        <p14:creationId xmlns:p14="http://schemas.microsoft.com/office/powerpoint/2010/main" val="3546389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727BF394-AD18-4B60-90CE-7317B3CC1B4A}" type="slidenum">
              <a:rPr lang="en-US"/>
              <a:pPr>
                <a:defRPr/>
              </a:pPr>
              <a:t>‹#›</a:t>
            </a:fld>
            <a:endParaRPr lang="en-US" dirty="0"/>
          </a:p>
        </p:txBody>
      </p:sp>
      <p:pic>
        <p:nvPicPr>
          <p:cNvPr id="1031" name="Picture 6" descr="Genetworx logo cmyk.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7508875" y="6064250"/>
            <a:ext cx="1487488"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0" r:id="rId1"/>
    <p:sldLayoutId id="2147483735" r:id="rId2"/>
    <p:sldLayoutId id="2147483736" r:id="rId3"/>
    <p:sldLayoutId id="2147483737" r:id="rId4"/>
    <p:sldLayoutId id="2147483738" r:id="rId5"/>
    <p:sldLayoutId id="2147483739" r:id="rId6"/>
    <p:sldLayoutId id="2147483740" r:id="rId7"/>
    <p:sldLayoutId id="2147483731" r:id="rId8"/>
    <p:sldLayoutId id="2147483732" r:id="rId9"/>
    <p:sldLayoutId id="2147483733" r:id="rId10"/>
    <p:sldLayoutId id="2147483734" r:id="rId11"/>
    <p:sldLayoutId id="2147483741" r:id="rId12"/>
  </p:sldLayoutIdLst>
  <p:hf hdr="0" ftr="0" dt="0"/>
  <p:txStyles>
    <p:title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en.wikipedia.org/wiki/Locus_(genetics)"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gif"/><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genomicglossaries.com/content/Targets.asp"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6" name="Title 4"/>
          <p:cNvSpPr>
            <a:spLocks noGrp="1"/>
          </p:cNvSpPr>
          <p:nvPr>
            <p:ph type="ctrTitle"/>
          </p:nvPr>
        </p:nvSpPr>
        <p:spPr>
          <a:xfrm>
            <a:off x="1079500" y="4375150"/>
            <a:ext cx="7862888" cy="1885950"/>
          </a:xfrm>
        </p:spPr>
        <p:txBody>
          <a:bodyPr/>
          <a:lstStyle/>
          <a:p>
            <a:pPr eaLnBrk="1" hangingPunct="1"/>
            <a:r>
              <a:rPr lang="en-US" altLang="en-US" sz="3600" dirty="0"/>
              <a:t>Principles of Paternity Testing</a:t>
            </a:r>
          </a:p>
        </p:txBody>
      </p:sp>
      <p:sp>
        <p:nvSpPr>
          <p:cNvPr id="10" name="Slide Number Placeholder 9"/>
          <p:cNvSpPr>
            <a:spLocks noGrp="1"/>
          </p:cNvSpPr>
          <p:nvPr>
            <p:ph type="sldNum" sz="quarter" idx="15"/>
          </p:nvPr>
        </p:nvSpPr>
        <p:spPr/>
        <p:txBody>
          <a:bodyPr/>
          <a:lstStyle/>
          <a:p>
            <a:pPr>
              <a:defRPr/>
            </a:pPr>
            <a:fld id="{8BA359AE-5DB5-4034-847C-88C1B11C6D2C}" type="slidenum">
              <a:rPr lang="en-US" sz="1200" b="1">
                <a:solidFill>
                  <a:schemeClr val="accent3"/>
                </a:solidFill>
              </a:rPr>
              <a:pPr>
                <a:defRPr/>
              </a:pPr>
              <a:t>1</a:t>
            </a:fld>
            <a:endParaRPr lang="en-US" sz="1200" b="1" dirty="0">
              <a:solidFill>
                <a:schemeClr val="accent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Laboratory Process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2116991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3CE0CCFF-C19C-495C-8E2B-ECDF805DCBDC}" type="slidenum">
              <a:rPr lang="en-US" smtClean="0"/>
              <a:pPr>
                <a:defRPr/>
              </a:pPr>
              <a:t>10</a:t>
            </a:fld>
            <a:endParaRPr lang="en-US" dirty="0"/>
          </a:p>
        </p:txBody>
      </p:sp>
    </p:spTree>
    <p:extLst>
      <p:ext uri="{BB962C8B-B14F-4D97-AF65-F5344CB8AC3E}">
        <p14:creationId xmlns:p14="http://schemas.microsoft.com/office/powerpoint/2010/main" val="1264634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How Do we Make Sure that the Parties are All Who They Say They Are?</a:t>
            </a:r>
          </a:p>
        </p:txBody>
      </p:sp>
      <p:sp>
        <p:nvSpPr>
          <p:cNvPr id="9" name="Content Placeholder 8"/>
          <p:cNvSpPr>
            <a:spLocks noGrp="1"/>
          </p:cNvSpPr>
          <p:nvPr>
            <p:ph sz="half" idx="1"/>
          </p:nvPr>
        </p:nvSpPr>
        <p:spPr/>
        <p:txBody>
          <a:bodyPr/>
          <a:lstStyle/>
          <a:p>
            <a:pPr marL="0" indent="0" algn="ctr">
              <a:buNone/>
            </a:pPr>
            <a:r>
              <a:rPr lang="en-US" sz="3200" dirty="0"/>
              <a:t>Chain of Custody</a:t>
            </a:r>
          </a:p>
          <a:p>
            <a:r>
              <a:rPr lang="en-US" dirty="0"/>
              <a:t>All samples must be collected according to AABB guidelines</a:t>
            </a:r>
          </a:p>
          <a:p>
            <a:r>
              <a:rPr lang="en-US" dirty="0"/>
              <a:t>Photographs</a:t>
            </a:r>
          </a:p>
          <a:p>
            <a:r>
              <a:rPr lang="en-US" dirty="0"/>
              <a:t>Picture Identification</a:t>
            </a:r>
          </a:p>
          <a:p>
            <a:r>
              <a:rPr lang="en-US" dirty="0"/>
              <a:t>Signatures</a:t>
            </a:r>
          </a:p>
          <a:p>
            <a:r>
              <a:rPr lang="en-US" dirty="0"/>
              <a:t>Parties MUST be collected by trained, impartial individual</a:t>
            </a:r>
          </a:p>
          <a:p>
            <a:pPr marL="0" indent="0">
              <a:buNone/>
            </a:pPr>
            <a:endParaRPr lang="en-US" dirty="0"/>
          </a:p>
          <a:p>
            <a:endParaRPr lang="en-US" dirty="0"/>
          </a:p>
        </p:txBody>
      </p:sp>
      <p:pic>
        <p:nvPicPr>
          <p:cNvPr id="11" name="Content Placeholder 10"/>
          <p:cNvPicPr>
            <a:picLocks noGrp="1" noChangeAspect="1"/>
          </p:cNvPicPr>
          <p:nvPr>
            <p:ph sz="half" idx="2"/>
          </p:nvPr>
        </p:nvPicPr>
        <p:blipFill>
          <a:blip r:embed="rId2"/>
          <a:stretch>
            <a:fillRect/>
          </a:stretch>
        </p:blipFill>
        <p:spPr>
          <a:xfrm>
            <a:off x="5025603" y="1527175"/>
            <a:ext cx="3398093" cy="4351338"/>
          </a:xfrm>
          <a:prstGeom prst="rect">
            <a:avLst/>
          </a:prstGeom>
        </p:spPr>
      </p:pic>
      <p:sp>
        <p:nvSpPr>
          <p:cNvPr id="7" name="Slide Number Placeholder 6"/>
          <p:cNvSpPr>
            <a:spLocks noGrp="1"/>
          </p:cNvSpPr>
          <p:nvPr>
            <p:ph type="sldNum" sz="quarter" idx="12"/>
          </p:nvPr>
        </p:nvSpPr>
        <p:spPr/>
        <p:txBody>
          <a:bodyPr/>
          <a:lstStyle/>
          <a:p>
            <a:pPr>
              <a:defRPr/>
            </a:pPr>
            <a:fld id="{6F6F22BA-76D0-4890-B2C2-64E13F2C0012}" type="slidenum">
              <a:rPr lang="en-US" smtClean="0"/>
              <a:pPr>
                <a:defRPr/>
              </a:pPr>
              <a:t>11</a:t>
            </a:fld>
            <a:endParaRPr lang="en-US" dirty="0"/>
          </a:p>
        </p:txBody>
      </p:sp>
    </p:spTree>
    <p:extLst>
      <p:ext uri="{BB962C8B-B14F-4D97-AF65-F5344CB8AC3E}">
        <p14:creationId xmlns:p14="http://schemas.microsoft.com/office/powerpoint/2010/main" val="1802173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 Tandem Repeat (STR) Analysis</a:t>
            </a:r>
          </a:p>
        </p:txBody>
      </p:sp>
      <p:sp>
        <p:nvSpPr>
          <p:cNvPr id="4" name="Slide Number Placeholder 3"/>
          <p:cNvSpPr>
            <a:spLocks noGrp="1"/>
          </p:cNvSpPr>
          <p:nvPr>
            <p:ph type="sldNum" sz="quarter" idx="12"/>
          </p:nvPr>
        </p:nvSpPr>
        <p:spPr/>
        <p:txBody>
          <a:bodyPr/>
          <a:lstStyle/>
          <a:p>
            <a:pPr>
              <a:defRPr/>
            </a:pPr>
            <a:fld id="{3CE0CCFF-C19C-495C-8E2B-ECDF805DCBDC}" type="slidenum">
              <a:rPr lang="en-US" smtClean="0"/>
              <a:pPr>
                <a:defRPr/>
              </a:pPr>
              <a:t>12</a:t>
            </a:fld>
            <a:endParaRPr lang="en-US" dirty="0"/>
          </a:p>
        </p:txBody>
      </p:sp>
      <p:sp>
        <p:nvSpPr>
          <p:cNvPr id="8" name="Content Placeholder 7"/>
          <p:cNvSpPr>
            <a:spLocks noGrp="1"/>
          </p:cNvSpPr>
          <p:nvPr>
            <p:ph sz="half" idx="1"/>
          </p:nvPr>
        </p:nvSpPr>
        <p:spPr>
          <a:xfrm>
            <a:off x="469900" y="1825625"/>
            <a:ext cx="3886200" cy="4351338"/>
          </a:xfrm>
        </p:spPr>
        <p:txBody>
          <a:bodyPr/>
          <a:lstStyle/>
          <a:p>
            <a:endParaRPr lang="en-US" dirty="0"/>
          </a:p>
        </p:txBody>
      </p:sp>
      <p:sp>
        <p:nvSpPr>
          <p:cNvPr id="9" name="Rectangle 8"/>
          <p:cNvSpPr/>
          <p:nvPr/>
        </p:nvSpPr>
        <p:spPr>
          <a:xfrm>
            <a:off x="921876" y="4896128"/>
            <a:ext cx="3067050" cy="190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345738" y="4896128"/>
            <a:ext cx="457200" cy="1905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842626" y="4896128"/>
            <a:ext cx="457200" cy="1905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401426" y="4889778"/>
            <a:ext cx="457200" cy="1905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960226" y="4896128"/>
            <a:ext cx="457200" cy="1905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77400" y="5632728"/>
            <a:ext cx="3362325" cy="190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856788" y="5632728"/>
            <a:ext cx="457200" cy="1905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464007" y="5632728"/>
            <a:ext cx="457200" cy="1905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007726" y="5632728"/>
            <a:ext cx="457200" cy="1905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537950" y="5626378"/>
            <a:ext cx="457200" cy="1905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039600" y="5632728"/>
            <a:ext cx="457200" cy="1905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531726" y="5632728"/>
            <a:ext cx="457200" cy="1905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a:cxnSpLocks/>
          </p:cNvCxnSpPr>
          <p:nvPr/>
        </p:nvCxnSpPr>
        <p:spPr>
          <a:xfrm>
            <a:off x="856788" y="4800878"/>
            <a:ext cx="42703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flipH="1">
            <a:off x="3595226" y="5208072"/>
            <a:ext cx="3937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863518" y="4399557"/>
            <a:ext cx="420308" cy="369332"/>
          </a:xfrm>
          <a:prstGeom prst="rect">
            <a:avLst/>
          </a:prstGeom>
          <a:noFill/>
        </p:spPr>
        <p:txBody>
          <a:bodyPr wrap="none" rtlCol="0">
            <a:spAutoFit/>
          </a:bodyPr>
          <a:lstStyle/>
          <a:p>
            <a:r>
              <a:rPr lang="en-US" dirty="0"/>
              <a:t>P3</a:t>
            </a:r>
          </a:p>
        </p:txBody>
      </p:sp>
      <p:sp>
        <p:nvSpPr>
          <p:cNvPr id="29" name="TextBox 28"/>
          <p:cNvSpPr txBox="1"/>
          <p:nvPr/>
        </p:nvSpPr>
        <p:spPr>
          <a:xfrm>
            <a:off x="605369" y="5215771"/>
            <a:ext cx="420308" cy="369332"/>
          </a:xfrm>
          <a:prstGeom prst="rect">
            <a:avLst/>
          </a:prstGeom>
          <a:noFill/>
        </p:spPr>
        <p:txBody>
          <a:bodyPr wrap="none" rtlCol="0">
            <a:spAutoFit/>
          </a:bodyPr>
          <a:lstStyle/>
          <a:p>
            <a:r>
              <a:rPr lang="en-US" dirty="0"/>
              <a:t>P3</a:t>
            </a:r>
          </a:p>
        </p:txBody>
      </p:sp>
      <p:sp>
        <p:nvSpPr>
          <p:cNvPr id="30" name="TextBox 29"/>
          <p:cNvSpPr txBox="1"/>
          <p:nvPr/>
        </p:nvSpPr>
        <p:spPr>
          <a:xfrm>
            <a:off x="3528929" y="5144610"/>
            <a:ext cx="420308" cy="369332"/>
          </a:xfrm>
          <a:prstGeom prst="rect">
            <a:avLst/>
          </a:prstGeom>
          <a:noFill/>
        </p:spPr>
        <p:txBody>
          <a:bodyPr wrap="none" rtlCol="0">
            <a:spAutoFit/>
          </a:bodyPr>
          <a:lstStyle/>
          <a:p>
            <a:r>
              <a:rPr lang="en-US" dirty="0"/>
              <a:t>P4</a:t>
            </a:r>
          </a:p>
        </p:txBody>
      </p:sp>
      <p:sp>
        <p:nvSpPr>
          <p:cNvPr id="31" name="TextBox 30"/>
          <p:cNvSpPr txBox="1"/>
          <p:nvPr/>
        </p:nvSpPr>
        <p:spPr>
          <a:xfrm>
            <a:off x="3694427" y="5807631"/>
            <a:ext cx="420308" cy="369332"/>
          </a:xfrm>
          <a:prstGeom prst="rect">
            <a:avLst/>
          </a:prstGeom>
          <a:noFill/>
        </p:spPr>
        <p:txBody>
          <a:bodyPr wrap="none" rtlCol="0">
            <a:spAutoFit/>
          </a:bodyPr>
          <a:lstStyle/>
          <a:p>
            <a:r>
              <a:rPr lang="en-US" dirty="0"/>
              <a:t>P4</a:t>
            </a:r>
          </a:p>
        </p:txBody>
      </p:sp>
      <p:cxnSp>
        <p:nvCxnSpPr>
          <p:cNvPr id="32" name="Straight Arrow Connector 31"/>
          <p:cNvCxnSpPr/>
          <p:nvPr/>
        </p:nvCxnSpPr>
        <p:spPr>
          <a:xfrm flipH="1">
            <a:off x="3646025" y="5881172"/>
            <a:ext cx="3937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p:cNvCxnSpPr>
            <a:cxnSpLocks/>
          </p:cNvCxnSpPr>
          <p:nvPr/>
        </p:nvCxnSpPr>
        <p:spPr>
          <a:xfrm>
            <a:off x="677400" y="5585103"/>
            <a:ext cx="42703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4" name="TextBox 33"/>
          <p:cNvSpPr txBox="1"/>
          <p:nvPr/>
        </p:nvSpPr>
        <p:spPr>
          <a:xfrm>
            <a:off x="1903679" y="4449802"/>
            <a:ext cx="1103444" cy="369332"/>
          </a:xfrm>
          <a:prstGeom prst="rect">
            <a:avLst/>
          </a:prstGeom>
          <a:noFill/>
        </p:spPr>
        <p:txBody>
          <a:bodyPr wrap="none" rtlCol="0">
            <a:spAutoFit/>
          </a:bodyPr>
          <a:lstStyle/>
          <a:p>
            <a:r>
              <a:rPr lang="en-US" dirty="0"/>
              <a:t>4 Repeats</a:t>
            </a:r>
          </a:p>
        </p:txBody>
      </p:sp>
      <p:sp>
        <p:nvSpPr>
          <p:cNvPr id="35" name="TextBox 34"/>
          <p:cNvSpPr txBox="1"/>
          <p:nvPr/>
        </p:nvSpPr>
        <p:spPr>
          <a:xfrm>
            <a:off x="1848976" y="5243789"/>
            <a:ext cx="1103444" cy="369332"/>
          </a:xfrm>
          <a:prstGeom prst="rect">
            <a:avLst/>
          </a:prstGeom>
          <a:noFill/>
        </p:spPr>
        <p:txBody>
          <a:bodyPr wrap="none" rtlCol="0">
            <a:spAutoFit/>
          </a:bodyPr>
          <a:lstStyle/>
          <a:p>
            <a:r>
              <a:rPr lang="en-US" dirty="0"/>
              <a:t>6 Repeats</a:t>
            </a:r>
          </a:p>
        </p:txBody>
      </p:sp>
      <p:sp>
        <p:nvSpPr>
          <p:cNvPr id="36" name="Arrow: Right 35"/>
          <p:cNvSpPr/>
          <p:nvPr/>
        </p:nvSpPr>
        <p:spPr>
          <a:xfrm>
            <a:off x="4175196" y="5087560"/>
            <a:ext cx="768351" cy="501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Content Placeholder 39"/>
          <p:cNvPicPr>
            <a:picLocks noGrp="1" noChangeAspect="1"/>
          </p:cNvPicPr>
          <p:nvPr>
            <p:ph sz="half" idx="2"/>
          </p:nvPr>
        </p:nvPicPr>
        <p:blipFill>
          <a:blip r:embed="rId3"/>
          <a:stretch>
            <a:fillRect/>
          </a:stretch>
        </p:blipFill>
        <p:spPr>
          <a:xfrm>
            <a:off x="5563308" y="4606409"/>
            <a:ext cx="1847850" cy="1323975"/>
          </a:xfrm>
          <a:prstGeom prst="rect">
            <a:avLst/>
          </a:prstGeom>
        </p:spPr>
      </p:pic>
      <p:sp>
        <p:nvSpPr>
          <p:cNvPr id="41" name="TextBox 40"/>
          <p:cNvSpPr txBox="1"/>
          <p:nvPr/>
        </p:nvSpPr>
        <p:spPr>
          <a:xfrm>
            <a:off x="5949033" y="5941497"/>
            <a:ext cx="894797" cy="369332"/>
          </a:xfrm>
          <a:prstGeom prst="rect">
            <a:avLst/>
          </a:prstGeom>
          <a:noFill/>
        </p:spPr>
        <p:txBody>
          <a:bodyPr wrap="none" rtlCol="0">
            <a:spAutoFit/>
          </a:bodyPr>
          <a:lstStyle/>
          <a:p>
            <a:r>
              <a:rPr lang="en-US" dirty="0"/>
              <a:t>4         6</a:t>
            </a:r>
          </a:p>
        </p:txBody>
      </p:sp>
      <p:sp>
        <p:nvSpPr>
          <p:cNvPr id="42" name="Explosion: 8 Points 41"/>
          <p:cNvSpPr/>
          <p:nvPr/>
        </p:nvSpPr>
        <p:spPr>
          <a:xfrm>
            <a:off x="645649" y="4606409"/>
            <a:ext cx="253207" cy="375960"/>
          </a:xfrm>
          <a:prstGeom prst="irregularSeal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Explosion: 8 Points 42"/>
          <p:cNvSpPr/>
          <p:nvPr/>
        </p:nvSpPr>
        <p:spPr>
          <a:xfrm>
            <a:off x="457927" y="5394563"/>
            <a:ext cx="265907" cy="383937"/>
          </a:xfrm>
          <a:prstGeom prst="irregularSeal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4445000" y="1239491"/>
            <a:ext cx="4572000" cy="1169551"/>
          </a:xfrm>
          <a:prstGeom prst="rect">
            <a:avLst/>
          </a:prstGeom>
        </p:spPr>
        <p:txBody>
          <a:bodyPr>
            <a:spAutoFit/>
          </a:bodyPr>
          <a:lstStyle/>
          <a:p>
            <a:r>
              <a:rPr lang="en-US" sz="1400" dirty="0"/>
              <a:t>Polymerase Chain Reaction (PCR)</a:t>
            </a:r>
          </a:p>
          <a:p>
            <a:r>
              <a:rPr lang="en-US" sz="1400" dirty="0"/>
              <a:t>Uses fluorescently labeled Primer to generate labeled Products</a:t>
            </a:r>
          </a:p>
          <a:p>
            <a:r>
              <a:rPr lang="en-US" sz="1400" dirty="0"/>
              <a:t>DNA fragments are separated by size and detected by a laser that identifies the fluorescently labeled DNA fragment</a:t>
            </a:r>
          </a:p>
        </p:txBody>
      </p:sp>
      <p:sp>
        <p:nvSpPr>
          <p:cNvPr id="45" name="Rectangle 44"/>
          <p:cNvSpPr/>
          <p:nvPr/>
        </p:nvSpPr>
        <p:spPr>
          <a:xfrm>
            <a:off x="990518" y="3274020"/>
            <a:ext cx="3067050" cy="190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1454920" y="3267670"/>
            <a:ext cx="310618" cy="1968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1876862" y="3277790"/>
            <a:ext cx="279006" cy="1968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2249003" y="3267670"/>
            <a:ext cx="284949" cy="203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746042" y="4010620"/>
            <a:ext cx="3362325" cy="190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7" name="Straight Arrow Connector 56"/>
          <p:cNvCxnSpPr>
            <a:cxnSpLocks/>
          </p:cNvCxnSpPr>
          <p:nvPr/>
        </p:nvCxnSpPr>
        <p:spPr>
          <a:xfrm>
            <a:off x="925430" y="3178770"/>
            <a:ext cx="42703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8" name="Straight Arrow Connector 57"/>
          <p:cNvCxnSpPr>
            <a:cxnSpLocks/>
          </p:cNvCxnSpPr>
          <p:nvPr/>
        </p:nvCxnSpPr>
        <p:spPr>
          <a:xfrm flipH="1">
            <a:off x="3663868" y="3585964"/>
            <a:ext cx="3937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9" name="TextBox 58"/>
          <p:cNvSpPr txBox="1"/>
          <p:nvPr/>
        </p:nvSpPr>
        <p:spPr>
          <a:xfrm>
            <a:off x="940965" y="2732761"/>
            <a:ext cx="420308" cy="369332"/>
          </a:xfrm>
          <a:prstGeom prst="rect">
            <a:avLst/>
          </a:prstGeom>
          <a:noFill/>
        </p:spPr>
        <p:txBody>
          <a:bodyPr wrap="square" rtlCol="0">
            <a:spAutoFit/>
          </a:bodyPr>
          <a:lstStyle/>
          <a:p>
            <a:r>
              <a:rPr lang="en-US" dirty="0"/>
              <a:t>P1</a:t>
            </a:r>
          </a:p>
        </p:txBody>
      </p:sp>
      <p:sp>
        <p:nvSpPr>
          <p:cNvPr id="60" name="TextBox 59"/>
          <p:cNvSpPr txBox="1"/>
          <p:nvPr/>
        </p:nvSpPr>
        <p:spPr>
          <a:xfrm>
            <a:off x="675768" y="3612157"/>
            <a:ext cx="420308" cy="369332"/>
          </a:xfrm>
          <a:prstGeom prst="rect">
            <a:avLst/>
          </a:prstGeom>
          <a:noFill/>
        </p:spPr>
        <p:txBody>
          <a:bodyPr wrap="square" rtlCol="0">
            <a:spAutoFit/>
          </a:bodyPr>
          <a:lstStyle/>
          <a:p>
            <a:r>
              <a:rPr lang="en-US" dirty="0"/>
              <a:t>P1</a:t>
            </a:r>
          </a:p>
        </p:txBody>
      </p:sp>
      <p:sp>
        <p:nvSpPr>
          <p:cNvPr id="61" name="TextBox 60"/>
          <p:cNvSpPr txBox="1"/>
          <p:nvPr/>
        </p:nvSpPr>
        <p:spPr>
          <a:xfrm>
            <a:off x="3632450" y="3549460"/>
            <a:ext cx="420308" cy="369332"/>
          </a:xfrm>
          <a:prstGeom prst="rect">
            <a:avLst/>
          </a:prstGeom>
          <a:noFill/>
        </p:spPr>
        <p:txBody>
          <a:bodyPr wrap="square" rtlCol="0">
            <a:spAutoFit/>
          </a:bodyPr>
          <a:lstStyle/>
          <a:p>
            <a:r>
              <a:rPr lang="en-US" dirty="0"/>
              <a:t>P2</a:t>
            </a:r>
          </a:p>
        </p:txBody>
      </p:sp>
      <p:sp>
        <p:nvSpPr>
          <p:cNvPr id="62" name="TextBox 61"/>
          <p:cNvSpPr txBox="1"/>
          <p:nvPr/>
        </p:nvSpPr>
        <p:spPr>
          <a:xfrm>
            <a:off x="3782100" y="4185523"/>
            <a:ext cx="420308" cy="369332"/>
          </a:xfrm>
          <a:prstGeom prst="rect">
            <a:avLst/>
          </a:prstGeom>
          <a:noFill/>
        </p:spPr>
        <p:txBody>
          <a:bodyPr wrap="square" rtlCol="0">
            <a:spAutoFit/>
          </a:bodyPr>
          <a:lstStyle/>
          <a:p>
            <a:r>
              <a:rPr lang="en-US" dirty="0"/>
              <a:t>P2</a:t>
            </a:r>
          </a:p>
        </p:txBody>
      </p:sp>
      <p:cxnSp>
        <p:nvCxnSpPr>
          <p:cNvPr id="63" name="Straight Arrow Connector 62"/>
          <p:cNvCxnSpPr>
            <a:cxnSpLocks/>
          </p:cNvCxnSpPr>
          <p:nvPr/>
        </p:nvCxnSpPr>
        <p:spPr>
          <a:xfrm flipH="1">
            <a:off x="3714667" y="4259064"/>
            <a:ext cx="3937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4" name="Straight Arrow Connector 63"/>
          <p:cNvCxnSpPr>
            <a:cxnSpLocks/>
          </p:cNvCxnSpPr>
          <p:nvPr/>
        </p:nvCxnSpPr>
        <p:spPr>
          <a:xfrm>
            <a:off x="746042" y="3962995"/>
            <a:ext cx="42703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5" name="TextBox 64"/>
          <p:cNvSpPr txBox="1"/>
          <p:nvPr/>
        </p:nvSpPr>
        <p:spPr>
          <a:xfrm>
            <a:off x="1972321" y="2827694"/>
            <a:ext cx="1103444" cy="369332"/>
          </a:xfrm>
          <a:prstGeom prst="rect">
            <a:avLst/>
          </a:prstGeom>
          <a:noFill/>
        </p:spPr>
        <p:txBody>
          <a:bodyPr wrap="square" rtlCol="0">
            <a:spAutoFit/>
          </a:bodyPr>
          <a:lstStyle/>
          <a:p>
            <a:r>
              <a:rPr lang="en-US" dirty="0"/>
              <a:t>6 Repeats</a:t>
            </a:r>
          </a:p>
        </p:txBody>
      </p:sp>
      <p:sp>
        <p:nvSpPr>
          <p:cNvPr id="66" name="TextBox 65"/>
          <p:cNvSpPr txBox="1"/>
          <p:nvPr/>
        </p:nvSpPr>
        <p:spPr>
          <a:xfrm>
            <a:off x="1917618" y="3621681"/>
            <a:ext cx="1103444" cy="369332"/>
          </a:xfrm>
          <a:prstGeom prst="rect">
            <a:avLst/>
          </a:prstGeom>
          <a:noFill/>
        </p:spPr>
        <p:txBody>
          <a:bodyPr wrap="square" rtlCol="0">
            <a:spAutoFit/>
          </a:bodyPr>
          <a:lstStyle/>
          <a:p>
            <a:r>
              <a:rPr lang="en-US" dirty="0"/>
              <a:t>8 Repeats</a:t>
            </a:r>
          </a:p>
        </p:txBody>
      </p:sp>
      <p:sp>
        <p:nvSpPr>
          <p:cNvPr id="67" name="Arrow: Right 66"/>
          <p:cNvSpPr/>
          <p:nvPr/>
        </p:nvSpPr>
        <p:spPr>
          <a:xfrm>
            <a:off x="4243838" y="3465452"/>
            <a:ext cx="768351" cy="501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Explosion: 8 Points 67"/>
          <p:cNvSpPr/>
          <p:nvPr/>
        </p:nvSpPr>
        <p:spPr>
          <a:xfrm>
            <a:off x="714291" y="2984301"/>
            <a:ext cx="253207" cy="37596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Explosion: 8 Points 68"/>
          <p:cNvSpPr/>
          <p:nvPr/>
        </p:nvSpPr>
        <p:spPr>
          <a:xfrm>
            <a:off x="526569" y="3772455"/>
            <a:ext cx="265907" cy="383937"/>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2667471" y="3267670"/>
            <a:ext cx="284949" cy="203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3017767" y="3268484"/>
            <a:ext cx="284949" cy="203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3389251" y="3267670"/>
            <a:ext cx="284949" cy="203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1240309" y="4010620"/>
            <a:ext cx="310618" cy="1968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1597444" y="4010620"/>
            <a:ext cx="310618" cy="1968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1998760" y="4010620"/>
            <a:ext cx="310618" cy="1968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379154" y="4010620"/>
            <a:ext cx="310618" cy="1968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2784042" y="4004270"/>
            <a:ext cx="310618" cy="1968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3186182" y="4010620"/>
            <a:ext cx="310618" cy="1968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3574875" y="4004270"/>
            <a:ext cx="310618" cy="1968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897309" y="4004270"/>
            <a:ext cx="310618" cy="1968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4" name="Picture 113"/>
          <p:cNvPicPr>
            <a:picLocks noChangeAspect="1"/>
          </p:cNvPicPr>
          <p:nvPr/>
        </p:nvPicPr>
        <p:blipFill>
          <a:blip r:embed="rId4"/>
          <a:stretch>
            <a:fillRect/>
          </a:stretch>
        </p:blipFill>
        <p:spPr>
          <a:xfrm>
            <a:off x="5541348" y="2404121"/>
            <a:ext cx="2133600" cy="1571625"/>
          </a:xfrm>
          <a:prstGeom prst="rect">
            <a:avLst/>
          </a:prstGeom>
        </p:spPr>
      </p:pic>
      <p:sp>
        <p:nvSpPr>
          <p:cNvPr id="115" name="TextBox 114"/>
          <p:cNvSpPr txBox="1"/>
          <p:nvPr/>
        </p:nvSpPr>
        <p:spPr>
          <a:xfrm>
            <a:off x="6355041" y="3937079"/>
            <a:ext cx="577402" cy="369332"/>
          </a:xfrm>
          <a:prstGeom prst="rect">
            <a:avLst/>
          </a:prstGeom>
          <a:noFill/>
        </p:spPr>
        <p:txBody>
          <a:bodyPr wrap="none" rtlCol="0">
            <a:spAutoFit/>
          </a:bodyPr>
          <a:lstStyle/>
          <a:p>
            <a:r>
              <a:rPr lang="en-US" dirty="0"/>
              <a:t>6   8</a:t>
            </a:r>
          </a:p>
        </p:txBody>
      </p:sp>
    </p:spTree>
    <p:extLst>
      <p:ext uri="{BB962C8B-B14F-4D97-AF65-F5344CB8AC3E}">
        <p14:creationId xmlns:p14="http://schemas.microsoft.com/office/powerpoint/2010/main" val="60974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PowerPlex</a:t>
            </a:r>
            <a:r>
              <a:rPr lang="en-US" dirty="0"/>
              <a:t> 21 STR kit</a:t>
            </a:r>
          </a:p>
        </p:txBody>
      </p:sp>
      <p:pic>
        <p:nvPicPr>
          <p:cNvPr id="5" name="Content Placeholder 4"/>
          <p:cNvPicPr>
            <a:picLocks noGrp="1" noChangeAspect="1"/>
          </p:cNvPicPr>
          <p:nvPr>
            <p:ph sz="half" idx="1"/>
          </p:nvPr>
        </p:nvPicPr>
        <p:blipFill rotWithShape="1">
          <a:blip r:embed="rId2"/>
          <a:srcRect t="3867"/>
          <a:stretch/>
        </p:blipFill>
        <p:spPr>
          <a:xfrm>
            <a:off x="881721" y="1993899"/>
            <a:ext cx="3380057" cy="4183063"/>
          </a:xfrm>
          <a:prstGeom prst="rect">
            <a:avLst/>
          </a:prstGeom>
        </p:spPr>
      </p:pic>
      <p:sp>
        <p:nvSpPr>
          <p:cNvPr id="6" name="Content Placeholder 5"/>
          <p:cNvSpPr>
            <a:spLocks noGrp="1"/>
          </p:cNvSpPr>
          <p:nvPr>
            <p:ph sz="half" idx="2"/>
          </p:nvPr>
        </p:nvSpPr>
        <p:spPr/>
        <p:txBody>
          <a:bodyPr/>
          <a:lstStyle/>
          <a:p>
            <a:r>
              <a:rPr lang="en-US" dirty="0"/>
              <a:t>Amplifies 20 different STR Loci in one tube + </a:t>
            </a:r>
            <a:r>
              <a:rPr lang="en-US" dirty="0" err="1"/>
              <a:t>Amelogenin</a:t>
            </a:r>
            <a:r>
              <a:rPr lang="en-US" dirty="0"/>
              <a:t> (XY/XX)</a:t>
            </a:r>
          </a:p>
          <a:p>
            <a:r>
              <a:rPr lang="en-US" dirty="0"/>
              <a:t>Uses four different fluorescent dyes</a:t>
            </a:r>
          </a:p>
          <a:p>
            <a:r>
              <a:rPr lang="en-US" dirty="0"/>
              <a:t>Amplifies different size fragments for each locus so they can be separated</a:t>
            </a:r>
          </a:p>
          <a:p>
            <a:endParaRPr lang="en-US" dirty="0"/>
          </a:p>
        </p:txBody>
      </p:sp>
      <p:sp>
        <p:nvSpPr>
          <p:cNvPr id="4" name="Slide Number Placeholder 3"/>
          <p:cNvSpPr>
            <a:spLocks noGrp="1"/>
          </p:cNvSpPr>
          <p:nvPr>
            <p:ph type="sldNum" sz="quarter" idx="12"/>
          </p:nvPr>
        </p:nvSpPr>
        <p:spPr/>
        <p:txBody>
          <a:bodyPr/>
          <a:lstStyle/>
          <a:p>
            <a:pPr>
              <a:defRPr/>
            </a:pPr>
            <a:fld id="{3CE0CCFF-C19C-495C-8E2B-ECDF805DCBDC}" type="slidenum">
              <a:rPr lang="en-US" smtClean="0"/>
              <a:pPr>
                <a:defRPr/>
              </a:pPr>
              <a:t>13</a:t>
            </a:fld>
            <a:endParaRPr lang="en-US" dirty="0"/>
          </a:p>
        </p:txBody>
      </p:sp>
      <p:sp>
        <p:nvSpPr>
          <p:cNvPr id="7" name="TextBox 6"/>
          <p:cNvSpPr txBox="1"/>
          <p:nvPr/>
        </p:nvSpPr>
        <p:spPr>
          <a:xfrm>
            <a:off x="711200" y="1690688"/>
            <a:ext cx="3627916" cy="338554"/>
          </a:xfrm>
          <a:prstGeom prst="rect">
            <a:avLst/>
          </a:prstGeom>
          <a:noFill/>
        </p:spPr>
        <p:txBody>
          <a:bodyPr wrap="none" rtlCol="0">
            <a:spAutoFit/>
          </a:bodyPr>
          <a:lstStyle/>
          <a:p>
            <a:r>
              <a:rPr lang="en-US" sz="1600" dirty="0"/>
              <a:t>D3S1358        THO1	  PENTAD  D16S359</a:t>
            </a:r>
          </a:p>
        </p:txBody>
      </p:sp>
    </p:spTree>
    <p:extLst>
      <p:ext uri="{BB962C8B-B14F-4D97-AF65-F5344CB8AC3E}">
        <p14:creationId xmlns:p14="http://schemas.microsoft.com/office/powerpoint/2010/main" val="3817335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a:t>PowerPlex</a:t>
            </a:r>
            <a:r>
              <a:rPr lang="en-US" b="1" dirty="0"/>
              <a:t> 21</a:t>
            </a:r>
          </a:p>
        </p:txBody>
      </p:sp>
      <p:pic>
        <p:nvPicPr>
          <p:cNvPr id="5" name="Content Placeholder 4"/>
          <p:cNvPicPr>
            <a:picLocks noGrp="1" noChangeAspect="1"/>
          </p:cNvPicPr>
          <p:nvPr>
            <p:ph idx="1"/>
          </p:nvPr>
        </p:nvPicPr>
        <p:blipFill>
          <a:blip r:embed="rId2"/>
          <a:stretch>
            <a:fillRect/>
          </a:stretch>
        </p:blipFill>
        <p:spPr>
          <a:xfrm>
            <a:off x="628650" y="2929420"/>
            <a:ext cx="7886700" cy="2143748"/>
          </a:xfrm>
          <a:prstGeom prst="rect">
            <a:avLst/>
          </a:prstGeom>
        </p:spPr>
      </p:pic>
      <p:sp>
        <p:nvSpPr>
          <p:cNvPr id="4" name="Slide Number Placeholder 3"/>
          <p:cNvSpPr>
            <a:spLocks noGrp="1"/>
          </p:cNvSpPr>
          <p:nvPr>
            <p:ph type="sldNum" sz="quarter" idx="12"/>
          </p:nvPr>
        </p:nvSpPr>
        <p:spPr/>
        <p:txBody>
          <a:bodyPr/>
          <a:lstStyle/>
          <a:p>
            <a:pPr>
              <a:defRPr/>
            </a:pPr>
            <a:fld id="{3CE0CCFF-C19C-495C-8E2B-ECDF805DCBDC}" type="slidenum">
              <a:rPr lang="en-US" smtClean="0"/>
              <a:pPr>
                <a:defRPr/>
              </a:pPr>
              <a:t>14</a:t>
            </a:fld>
            <a:endParaRPr lang="en-US" dirty="0"/>
          </a:p>
        </p:txBody>
      </p:sp>
    </p:spTree>
    <p:extLst>
      <p:ext uri="{BB962C8B-B14F-4D97-AF65-F5344CB8AC3E}">
        <p14:creationId xmlns:p14="http://schemas.microsoft.com/office/powerpoint/2010/main" val="2923959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ctr" eaLnBrk="1" hangingPunct="1"/>
            <a:r>
              <a:rPr lang="en-US" altLang="en-US" b="1" dirty="0" err="1"/>
              <a:t>PowerPlex</a:t>
            </a:r>
            <a:r>
              <a:rPr lang="en-US" altLang="en-US" b="1" dirty="0"/>
              <a:t> 21 Profile </a:t>
            </a:r>
          </a:p>
        </p:txBody>
      </p:sp>
      <p:sp>
        <p:nvSpPr>
          <p:cNvPr id="4" name="Slide Number Placeholder 3"/>
          <p:cNvSpPr>
            <a:spLocks noGrp="1"/>
          </p:cNvSpPr>
          <p:nvPr>
            <p:ph type="sldNum" sz="quarter" idx="12"/>
          </p:nvPr>
        </p:nvSpPr>
        <p:spPr/>
        <p:txBody>
          <a:bodyPr/>
          <a:lstStyle/>
          <a:p>
            <a:pPr>
              <a:defRPr/>
            </a:pPr>
            <a:fld id="{659FC604-9AB9-474D-9201-2D9E2CCED312}" type="slidenum">
              <a:rPr lang="en-US"/>
              <a:pPr>
                <a:defRPr/>
              </a:pPr>
              <a:t>15</a:t>
            </a:fld>
            <a:endParaRPr lang="en-US" dirty="0"/>
          </a:p>
        </p:txBody>
      </p:sp>
      <p:sp>
        <p:nvSpPr>
          <p:cNvPr id="7" name="AutoShape 2" descr="Image result for powerplex21"/>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Content Placeholder 10"/>
          <p:cNvPicPr>
            <a:picLocks noGrp="1" noChangeAspect="1"/>
          </p:cNvPicPr>
          <p:nvPr>
            <p:ph idx="1"/>
          </p:nvPr>
        </p:nvPicPr>
        <p:blipFill>
          <a:blip r:embed="rId3"/>
          <a:stretch>
            <a:fillRect/>
          </a:stretch>
        </p:blipFill>
        <p:spPr>
          <a:xfrm>
            <a:off x="855125" y="1825625"/>
            <a:ext cx="7433749" cy="4351338"/>
          </a:xfrm>
          <a:prstGeom prst="rect">
            <a:avLst/>
          </a:prstGeom>
        </p:spPr>
      </p:pic>
    </p:spTree>
    <p:extLst>
      <p:ext uri="{BB962C8B-B14F-4D97-AF65-F5344CB8AC3E}">
        <p14:creationId xmlns:p14="http://schemas.microsoft.com/office/powerpoint/2010/main" val="3022330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b="1" dirty="0"/>
              <a:t>How Do We Compare the Profiles?</a:t>
            </a:r>
          </a:p>
        </p:txBody>
      </p:sp>
      <p:pic>
        <p:nvPicPr>
          <p:cNvPr id="2" name="Content Placeholder 1"/>
          <p:cNvPicPr>
            <a:picLocks noGrp="1" noChangeAspect="1"/>
          </p:cNvPicPr>
          <p:nvPr>
            <p:ph idx="1"/>
          </p:nvPr>
        </p:nvPicPr>
        <p:blipFill>
          <a:blip r:embed="rId3"/>
          <a:stretch>
            <a:fillRect/>
          </a:stretch>
        </p:blipFill>
        <p:spPr>
          <a:xfrm>
            <a:off x="393350" y="1195388"/>
            <a:ext cx="4305649" cy="5090180"/>
          </a:xfrm>
          <a:prstGeom prst="rect">
            <a:avLst/>
          </a:prstGeom>
        </p:spPr>
      </p:pic>
      <p:sp>
        <p:nvSpPr>
          <p:cNvPr id="4" name="Slide Number Placeholder 3"/>
          <p:cNvSpPr>
            <a:spLocks noGrp="1"/>
          </p:cNvSpPr>
          <p:nvPr>
            <p:ph type="sldNum" sz="quarter" idx="12"/>
          </p:nvPr>
        </p:nvSpPr>
        <p:spPr/>
        <p:txBody>
          <a:bodyPr/>
          <a:lstStyle/>
          <a:p>
            <a:pPr>
              <a:defRPr/>
            </a:pPr>
            <a:fld id="{659FC604-9AB9-474D-9201-2D9E2CCED312}" type="slidenum">
              <a:rPr lang="en-US"/>
              <a:pPr>
                <a:defRPr/>
              </a:pPr>
              <a:t>16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301456572"/>
              </p:ext>
            </p:extLst>
          </p:nvPr>
        </p:nvGraphicFramePr>
        <p:xfrm>
          <a:off x="4728989" y="1736726"/>
          <a:ext cx="4153184" cy="2516795"/>
        </p:xfrm>
        <a:graphic>
          <a:graphicData uri="http://schemas.openxmlformats.org/drawingml/2006/table">
            <a:tbl>
              <a:tblPr firstRow="1" firstCol="1" bandRow="1" bandCol="1">
                <a:tableStyleId>{5C22544A-7EE6-4342-B048-85BDC9FD1C3A}</a:tableStyleId>
              </a:tblPr>
              <a:tblGrid>
                <a:gridCol w="838483">
                  <a:extLst>
                    <a:ext uri="{9D8B030D-6E8A-4147-A177-3AD203B41FA5}">
                      <a16:colId xmlns:a16="http://schemas.microsoft.com/office/drawing/2014/main" val="3702803160"/>
                    </a:ext>
                  </a:extLst>
                </a:gridCol>
                <a:gridCol w="577850">
                  <a:extLst>
                    <a:ext uri="{9D8B030D-6E8A-4147-A177-3AD203B41FA5}">
                      <a16:colId xmlns:a16="http://schemas.microsoft.com/office/drawing/2014/main" val="3107165299"/>
                    </a:ext>
                  </a:extLst>
                </a:gridCol>
                <a:gridCol w="438150">
                  <a:extLst>
                    <a:ext uri="{9D8B030D-6E8A-4147-A177-3AD203B41FA5}">
                      <a16:colId xmlns:a16="http://schemas.microsoft.com/office/drawing/2014/main" val="1867859216"/>
                    </a:ext>
                  </a:extLst>
                </a:gridCol>
                <a:gridCol w="425450">
                  <a:extLst>
                    <a:ext uri="{9D8B030D-6E8A-4147-A177-3AD203B41FA5}">
                      <a16:colId xmlns:a16="http://schemas.microsoft.com/office/drawing/2014/main" val="3485326255"/>
                    </a:ext>
                  </a:extLst>
                </a:gridCol>
                <a:gridCol w="400050">
                  <a:extLst>
                    <a:ext uri="{9D8B030D-6E8A-4147-A177-3AD203B41FA5}">
                      <a16:colId xmlns:a16="http://schemas.microsoft.com/office/drawing/2014/main" val="842422357"/>
                    </a:ext>
                  </a:extLst>
                </a:gridCol>
                <a:gridCol w="412750">
                  <a:extLst>
                    <a:ext uri="{9D8B030D-6E8A-4147-A177-3AD203B41FA5}">
                      <a16:colId xmlns:a16="http://schemas.microsoft.com/office/drawing/2014/main" val="1056496433"/>
                    </a:ext>
                  </a:extLst>
                </a:gridCol>
                <a:gridCol w="361950">
                  <a:extLst>
                    <a:ext uri="{9D8B030D-6E8A-4147-A177-3AD203B41FA5}">
                      <a16:colId xmlns:a16="http://schemas.microsoft.com/office/drawing/2014/main" val="1694682919"/>
                    </a:ext>
                  </a:extLst>
                </a:gridCol>
                <a:gridCol w="698501">
                  <a:extLst>
                    <a:ext uri="{9D8B030D-6E8A-4147-A177-3AD203B41FA5}">
                      <a16:colId xmlns:a16="http://schemas.microsoft.com/office/drawing/2014/main" val="3730043180"/>
                    </a:ext>
                  </a:extLst>
                </a:gridCol>
              </a:tblGrid>
              <a:tr h="105827">
                <a:tc>
                  <a:txBody>
                    <a:bodyPr/>
                    <a:lstStyle/>
                    <a:p>
                      <a:endParaRPr lang="en-US" sz="1000" dirty="0"/>
                    </a:p>
                  </a:txBody>
                  <a:tcPr marL="52543" marR="52543" marT="0" marB="0"/>
                </a:tc>
                <a:tc>
                  <a:txBody>
                    <a:bodyPr/>
                    <a:lstStyle/>
                    <a:p>
                      <a:endParaRPr lang="en-US" sz="1000"/>
                    </a:p>
                  </a:txBody>
                  <a:tcPr marL="70057" marR="70057" marT="35029" marB="35029"/>
                </a:tc>
                <a:tc>
                  <a:txBody>
                    <a:bodyPr/>
                    <a:lstStyle/>
                    <a:p>
                      <a:endParaRPr lang="en-US" sz="1000"/>
                    </a:p>
                  </a:txBody>
                  <a:tcPr marL="70057" marR="70057" marT="35029" marB="35029"/>
                </a:tc>
                <a:tc>
                  <a:txBody>
                    <a:bodyPr/>
                    <a:lstStyle/>
                    <a:p>
                      <a:endParaRPr lang="en-US" sz="1000"/>
                    </a:p>
                  </a:txBody>
                  <a:tcPr marL="70057" marR="70057" marT="35029" marB="35029"/>
                </a:tc>
                <a:tc>
                  <a:txBody>
                    <a:bodyPr/>
                    <a:lstStyle/>
                    <a:p>
                      <a:endParaRPr lang="en-US" sz="1000"/>
                    </a:p>
                  </a:txBody>
                  <a:tcPr marL="70057" marR="70057" marT="35029" marB="35029"/>
                </a:tc>
                <a:tc>
                  <a:txBody>
                    <a:bodyPr/>
                    <a:lstStyle/>
                    <a:p>
                      <a:endParaRPr lang="en-US" sz="1000"/>
                    </a:p>
                  </a:txBody>
                  <a:tcPr marL="70057" marR="70057" marT="35029" marB="35029"/>
                </a:tc>
                <a:tc>
                  <a:txBody>
                    <a:bodyPr/>
                    <a:lstStyle/>
                    <a:p>
                      <a:endParaRPr lang="en-US" sz="1000"/>
                    </a:p>
                  </a:txBody>
                  <a:tcPr marL="70057" marR="70057" marT="35029" marB="35029"/>
                </a:tc>
                <a:tc>
                  <a:txBody>
                    <a:bodyPr/>
                    <a:lstStyle/>
                    <a:p>
                      <a:endParaRPr lang="en-US" sz="1000"/>
                    </a:p>
                  </a:txBody>
                  <a:tcPr marL="70057" marR="70057" marT="35029" marB="35029"/>
                </a:tc>
                <a:extLst>
                  <a:ext uri="{0D108BD9-81ED-4DB2-BD59-A6C34878D82A}">
                    <a16:rowId xmlns:a16="http://schemas.microsoft.com/office/drawing/2014/main" val="2885210048"/>
                  </a:ext>
                </a:extLst>
              </a:tr>
              <a:tr h="196278">
                <a:tc>
                  <a:txBody>
                    <a:bodyPr/>
                    <a:lstStyle/>
                    <a:p>
                      <a:pPr marL="0" marR="0" algn="ctr">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txBody>
                  <a:tcPr marL="52543" marR="52543" marT="0" marB="0"/>
                </a:tc>
                <a:tc gridSpan="2">
                  <a:txBody>
                    <a:bodyPr/>
                    <a:lstStyle/>
                    <a:p>
                      <a:pPr marL="0" marR="0" algn="ctr">
                        <a:spcBef>
                          <a:spcPts val="0"/>
                        </a:spcBef>
                        <a:spcAft>
                          <a:spcPts val="0"/>
                        </a:spcAft>
                      </a:pPr>
                      <a:r>
                        <a:rPr lang="en-US" sz="1000" dirty="0">
                          <a:effectLst/>
                        </a:rPr>
                        <a:t>Mother</a:t>
                      </a:r>
                      <a:endParaRPr lang="en-US" sz="1200" dirty="0">
                        <a:effectLst/>
                        <a:latin typeface="Times New Roman" panose="02020603050405020304" pitchFamily="18" charset="0"/>
                        <a:ea typeface="Times New Roman" panose="02020603050405020304" pitchFamily="18" charset="0"/>
                      </a:endParaRPr>
                    </a:p>
                  </a:txBody>
                  <a:tcPr marL="48651" marR="48651" marT="24325" marB="24325">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1000" dirty="0">
                          <a:effectLst/>
                        </a:rPr>
                        <a:t>Child</a:t>
                      </a:r>
                      <a:endParaRPr lang="en-US" sz="1200" dirty="0">
                        <a:effectLst/>
                        <a:latin typeface="Times New Roman" panose="02020603050405020304" pitchFamily="18" charset="0"/>
                        <a:ea typeface="Times New Roman" panose="02020603050405020304" pitchFamily="18" charset="0"/>
                      </a:endParaRPr>
                    </a:p>
                  </a:txBody>
                  <a:tcPr marL="48651" marR="48651" marT="24325" marB="243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1000">
                          <a:effectLst/>
                        </a:rPr>
                        <a:t>Alleged Father</a:t>
                      </a:r>
                      <a:endParaRPr lang="en-US" sz="1200">
                        <a:effectLst/>
                        <a:latin typeface="Times New Roman" panose="02020603050405020304" pitchFamily="18" charset="0"/>
                        <a:ea typeface="Times New Roman" panose="02020603050405020304" pitchFamily="18" charset="0"/>
                      </a:endParaRPr>
                    </a:p>
                  </a:txBody>
                  <a:tcPr marL="48651" marR="48651" marT="24325" marB="24325">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1000">
                          <a:effectLst/>
                        </a:rPr>
                        <a:t> </a:t>
                      </a:r>
                      <a:endParaRPr lang="en-US" sz="1200">
                        <a:effectLst/>
                        <a:latin typeface="Times New Roman" panose="02020603050405020304" pitchFamily="18" charset="0"/>
                        <a:ea typeface="Times New Roman" panose="02020603050405020304" pitchFamily="18" charset="0"/>
                      </a:endParaRPr>
                    </a:p>
                  </a:txBody>
                  <a:tcPr marL="52543" marR="52543" marT="0" marB="0"/>
                </a:tc>
                <a:extLst>
                  <a:ext uri="{0D108BD9-81ED-4DB2-BD59-A6C34878D82A}">
                    <a16:rowId xmlns:a16="http://schemas.microsoft.com/office/drawing/2014/main" val="3833644397"/>
                  </a:ext>
                </a:extLst>
              </a:tr>
              <a:tr h="196278">
                <a:tc>
                  <a:txBody>
                    <a:bodyPr/>
                    <a:lstStyle/>
                    <a:p>
                      <a:pPr marL="0" marR="0" algn="ctr">
                        <a:spcBef>
                          <a:spcPts val="0"/>
                        </a:spcBef>
                        <a:spcAft>
                          <a:spcPts val="0"/>
                        </a:spcAft>
                      </a:pPr>
                      <a:r>
                        <a:rPr lang="en-US" sz="1000" dirty="0">
                          <a:effectLst/>
                        </a:rPr>
                        <a:t>System</a:t>
                      </a:r>
                      <a:endParaRPr lang="en-US" sz="1200" dirty="0">
                        <a:effectLst/>
                        <a:latin typeface="Times New Roman" panose="02020603050405020304" pitchFamily="18" charset="0"/>
                        <a:ea typeface="Times New Roman" panose="02020603050405020304" pitchFamily="18" charset="0"/>
                      </a:endParaRPr>
                    </a:p>
                  </a:txBody>
                  <a:tcPr marL="48651" marR="48651" marT="24325" marB="24325"/>
                </a:tc>
                <a:tc>
                  <a:txBody>
                    <a:bodyPr/>
                    <a:lstStyle/>
                    <a:p>
                      <a:pPr marL="0" marR="0" algn="ctr">
                        <a:spcBef>
                          <a:spcPts val="0"/>
                        </a:spcBef>
                        <a:spcAft>
                          <a:spcPts val="0"/>
                        </a:spcAft>
                      </a:pPr>
                      <a:r>
                        <a:rPr lang="en-US" sz="1000">
                          <a:effectLst/>
                        </a:rPr>
                        <a:t>Allele</a:t>
                      </a:r>
                      <a:endParaRPr lang="en-US" sz="1200">
                        <a:effectLst/>
                        <a:latin typeface="Times New Roman" panose="02020603050405020304" pitchFamily="18" charset="0"/>
                        <a:ea typeface="Times New Roman" panose="02020603050405020304" pitchFamily="18" charset="0"/>
                      </a:endParaRPr>
                    </a:p>
                  </a:txBody>
                  <a:tcPr marL="48651" marR="48651" marT="24325" marB="24325">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000">
                          <a:effectLst/>
                        </a:rPr>
                        <a:t>Allele</a:t>
                      </a:r>
                      <a:endParaRPr lang="en-US" sz="1200">
                        <a:effectLst/>
                        <a:latin typeface="Times New Roman" panose="02020603050405020304" pitchFamily="18" charset="0"/>
                        <a:ea typeface="Times New Roman" panose="02020603050405020304" pitchFamily="18" charset="0"/>
                      </a:endParaRPr>
                    </a:p>
                  </a:txBody>
                  <a:tcPr marL="48651" marR="48651" marT="24325" marB="24325">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000" dirty="0">
                          <a:effectLst/>
                        </a:rPr>
                        <a:t>Allele</a:t>
                      </a:r>
                      <a:endParaRPr lang="en-US" sz="1200" dirty="0">
                        <a:effectLst/>
                        <a:latin typeface="Times New Roman" panose="02020603050405020304" pitchFamily="18" charset="0"/>
                        <a:ea typeface="Times New Roman" panose="02020603050405020304" pitchFamily="18" charset="0"/>
                      </a:endParaRPr>
                    </a:p>
                  </a:txBody>
                  <a:tcPr marL="48651" marR="48651" marT="24325" marB="24325">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000">
                          <a:effectLst/>
                        </a:rPr>
                        <a:t>Allele</a:t>
                      </a:r>
                      <a:endParaRPr lang="en-US" sz="1200">
                        <a:effectLst/>
                        <a:latin typeface="Times New Roman" panose="02020603050405020304" pitchFamily="18" charset="0"/>
                        <a:ea typeface="Times New Roman" panose="02020603050405020304" pitchFamily="18" charset="0"/>
                      </a:endParaRPr>
                    </a:p>
                  </a:txBody>
                  <a:tcPr marL="48651" marR="48651" marT="24325" marB="24325">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000">
                          <a:effectLst/>
                        </a:rPr>
                        <a:t>Allele</a:t>
                      </a:r>
                      <a:endParaRPr lang="en-US" sz="1200">
                        <a:effectLst/>
                        <a:latin typeface="Times New Roman" panose="02020603050405020304" pitchFamily="18" charset="0"/>
                        <a:ea typeface="Times New Roman" panose="02020603050405020304" pitchFamily="18" charset="0"/>
                      </a:endParaRPr>
                    </a:p>
                  </a:txBody>
                  <a:tcPr marL="48651" marR="48651" marT="24325" marB="24325">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000">
                          <a:effectLst/>
                        </a:rPr>
                        <a:t>Allele</a:t>
                      </a:r>
                      <a:endParaRPr lang="en-US" sz="1200">
                        <a:effectLst/>
                        <a:latin typeface="Times New Roman" panose="02020603050405020304" pitchFamily="18" charset="0"/>
                        <a:ea typeface="Times New Roman" panose="02020603050405020304" pitchFamily="18" charset="0"/>
                      </a:endParaRPr>
                    </a:p>
                  </a:txBody>
                  <a:tcPr marL="48651" marR="48651" marT="24325" marB="24325">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000">
                          <a:effectLst/>
                        </a:rPr>
                        <a:t>RI</a:t>
                      </a:r>
                      <a:endParaRPr lang="en-US" sz="1200">
                        <a:effectLst/>
                        <a:latin typeface="Times New Roman" panose="02020603050405020304" pitchFamily="18" charset="0"/>
                        <a:ea typeface="Times New Roman" panose="02020603050405020304" pitchFamily="18" charset="0"/>
                      </a:endParaRPr>
                    </a:p>
                  </a:txBody>
                  <a:tcPr marL="48651" marR="48651" marT="24325" marB="24325"/>
                </a:tc>
                <a:extLst>
                  <a:ext uri="{0D108BD9-81ED-4DB2-BD59-A6C34878D82A}">
                    <a16:rowId xmlns:a16="http://schemas.microsoft.com/office/drawing/2014/main" val="3953743451"/>
                  </a:ext>
                </a:extLst>
              </a:tr>
              <a:tr h="283110">
                <a:tc>
                  <a:txBody>
                    <a:bodyPr/>
                    <a:lstStyle/>
                    <a:p>
                      <a:pPr marL="0" marR="0" algn="ctr">
                        <a:spcBef>
                          <a:spcPts val="0"/>
                        </a:spcBef>
                        <a:spcAft>
                          <a:spcPts val="0"/>
                        </a:spcAft>
                      </a:pPr>
                      <a:r>
                        <a:rPr lang="en-US" sz="1000" dirty="0">
                          <a:effectLst/>
                        </a:rPr>
                        <a:t>D3S1358</a:t>
                      </a:r>
                      <a:endParaRPr lang="en-US" sz="1200" dirty="0">
                        <a:effectLst/>
                        <a:latin typeface="Times New Roman" panose="02020603050405020304" pitchFamily="18" charset="0"/>
                        <a:ea typeface="Times New Roman" panose="02020603050405020304" pitchFamily="18" charset="0"/>
                      </a:endParaRPr>
                    </a:p>
                  </a:txBody>
                  <a:tcPr marL="48651" marR="48651" marT="24325" marB="24325"/>
                </a:tc>
                <a:tc>
                  <a:txBody>
                    <a:bodyPr/>
                    <a:lstStyle/>
                    <a:p>
                      <a:pPr marL="0" marR="0" algn="ctr">
                        <a:spcBef>
                          <a:spcPts val="0"/>
                        </a:spcBef>
                        <a:spcAft>
                          <a:spcPts val="0"/>
                        </a:spcAft>
                      </a:pPr>
                      <a:r>
                        <a:rPr lang="en-US" sz="1000" dirty="0">
                          <a:solidFill>
                            <a:srgbClr val="FF0000"/>
                          </a:solidFill>
                          <a:effectLst/>
                        </a:rPr>
                        <a:t>16</a:t>
                      </a:r>
                      <a:endParaRPr lang="en-US" sz="1200" dirty="0">
                        <a:solidFill>
                          <a:srgbClr val="FF0000"/>
                        </a:solidFill>
                        <a:effectLst/>
                        <a:latin typeface="Times New Roman" panose="02020603050405020304" pitchFamily="18" charset="0"/>
                        <a:ea typeface="Times New Roman" panose="02020603050405020304" pitchFamily="18" charset="0"/>
                      </a:endParaRPr>
                    </a:p>
                  </a:txBody>
                  <a:tcPr marL="48651" marR="48651" marT="24325" marB="24325"/>
                </a:tc>
                <a:tc>
                  <a:txBody>
                    <a:bodyPr/>
                    <a:lstStyle/>
                    <a:p>
                      <a:pPr marL="0" marR="0" algn="ctr">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txBody>
                  <a:tcPr marL="48651" marR="48651" marT="24325" marB="24325">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000" dirty="0">
                          <a:effectLst/>
                        </a:rPr>
                        <a:t> </a:t>
                      </a:r>
                      <a:r>
                        <a:rPr lang="en-US" sz="1000" b="1" dirty="0">
                          <a:solidFill>
                            <a:srgbClr val="FF0000"/>
                          </a:solidFill>
                          <a:effectLst/>
                        </a:rPr>
                        <a:t>16</a:t>
                      </a:r>
                      <a:endParaRPr lang="en-US" sz="1200" b="1" dirty="0">
                        <a:solidFill>
                          <a:srgbClr val="FF0000"/>
                        </a:solidFill>
                        <a:effectLst/>
                        <a:latin typeface="Times New Roman" panose="02020603050405020304" pitchFamily="18" charset="0"/>
                        <a:ea typeface="Times New Roman" panose="02020603050405020304" pitchFamily="18" charset="0"/>
                      </a:endParaRPr>
                    </a:p>
                  </a:txBody>
                  <a:tcPr marL="48651" marR="48651" marT="24325" marB="24325">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200" b="1" u="none" baseline="0" dirty="0">
                          <a:effectLst/>
                        </a:rPr>
                        <a:t>17</a:t>
                      </a:r>
                      <a:endParaRPr lang="en-US" sz="1800" b="1" u="none" baseline="0" dirty="0">
                        <a:effectLst/>
                        <a:latin typeface="Times New Roman" panose="02020603050405020304" pitchFamily="18" charset="0"/>
                        <a:ea typeface="Times New Roman" panose="02020603050405020304" pitchFamily="18" charset="0"/>
                      </a:endParaRPr>
                    </a:p>
                  </a:txBody>
                  <a:tcPr marL="48651" marR="48651" marT="24325" marB="24325">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000" dirty="0">
                          <a:effectLst/>
                        </a:rPr>
                        <a:t>15</a:t>
                      </a:r>
                      <a:endParaRPr lang="en-US" sz="1200" dirty="0">
                        <a:effectLst/>
                        <a:latin typeface="Times New Roman" panose="02020603050405020304" pitchFamily="18" charset="0"/>
                        <a:ea typeface="Times New Roman" panose="02020603050405020304" pitchFamily="18" charset="0"/>
                      </a:endParaRPr>
                    </a:p>
                  </a:txBody>
                  <a:tcPr marL="48651" marR="48651" marT="24325" marB="24325">
                    <a:lnL w="12700" cap="flat" cmpd="sng" algn="ctr">
                      <a:solidFill>
                        <a:schemeClr val="tx1"/>
                      </a:solidFill>
                      <a:prstDash val="solid"/>
                      <a:round/>
                      <a:headEnd type="none" w="med" len="med"/>
                      <a:tailEnd type="none" w="med" len="med"/>
                    </a:lnL>
                  </a:tcPr>
                </a:tc>
                <a:tc>
                  <a:txBody>
                    <a:bodyPr/>
                    <a:lstStyle/>
                    <a:p>
                      <a:pPr marL="0" marR="0" algn="ctr" defTabSz="685800" rtl="0" eaLnBrk="1" latinLnBrk="0" hangingPunct="1">
                        <a:spcBef>
                          <a:spcPts val="0"/>
                        </a:spcBef>
                        <a:spcAft>
                          <a:spcPts val="0"/>
                        </a:spcAft>
                      </a:pPr>
                      <a:r>
                        <a:rPr lang="en-US" sz="1100" b="1" kern="1200" dirty="0">
                          <a:solidFill>
                            <a:schemeClr val="dk1"/>
                          </a:solidFill>
                          <a:effectLst/>
                          <a:latin typeface="+mn-lt"/>
                          <a:ea typeface="+mn-ea"/>
                          <a:cs typeface="+mn-cs"/>
                        </a:rPr>
                        <a:t>17</a:t>
                      </a:r>
                    </a:p>
                  </a:txBody>
                  <a:tcPr marL="48651" marR="48651" marT="24325" marB="24325"/>
                </a:tc>
                <a:tc>
                  <a:txBody>
                    <a:bodyPr/>
                    <a:lstStyle/>
                    <a:p>
                      <a:pPr marL="0" marR="0" algn="ctr">
                        <a:spcBef>
                          <a:spcPts val="0"/>
                        </a:spcBef>
                        <a:spcAft>
                          <a:spcPts val="0"/>
                        </a:spcAft>
                      </a:pPr>
                      <a:r>
                        <a:rPr lang="en-US" sz="1000">
                          <a:effectLst/>
                        </a:rPr>
                        <a:t>1.8325</a:t>
                      </a:r>
                      <a:endParaRPr lang="en-US" sz="1200">
                        <a:effectLst/>
                        <a:latin typeface="Times New Roman" panose="02020603050405020304" pitchFamily="18" charset="0"/>
                        <a:ea typeface="Times New Roman" panose="02020603050405020304" pitchFamily="18" charset="0"/>
                      </a:endParaRPr>
                    </a:p>
                  </a:txBody>
                  <a:tcPr marL="48651" marR="48651" marT="24325" marB="24325"/>
                </a:tc>
                <a:extLst>
                  <a:ext uri="{0D108BD9-81ED-4DB2-BD59-A6C34878D82A}">
                    <a16:rowId xmlns:a16="http://schemas.microsoft.com/office/drawing/2014/main" val="2485624833"/>
                  </a:ext>
                </a:extLst>
              </a:tr>
              <a:tr h="346456">
                <a:tc>
                  <a:txBody>
                    <a:bodyPr/>
                    <a:lstStyle/>
                    <a:p>
                      <a:pPr marL="0" marR="0" algn="ctr">
                        <a:spcBef>
                          <a:spcPts val="0"/>
                        </a:spcBef>
                        <a:spcAft>
                          <a:spcPts val="0"/>
                        </a:spcAft>
                      </a:pPr>
                      <a:r>
                        <a:rPr lang="en-US" sz="1000">
                          <a:effectLst/>
                        </a:rPr>
                        <a:t>D13S317</a:t>
                      </a:r>
                      <a:endParaRPr lang="en-US" sz="1200">
                        <a:effectLst/>
                        <a:latin typeface="Times New Roman" panose="02020603050405020304" pitchFamily="18" charset="0"/>
                        <a:ea typeface="Times New Roman" panose="02020603050405020304" pitchFamily="18" charset="0"/>
                      </a:endParaRPr>
                    </a:p>
                  </a:txBody>
                  <a:tcPr marL="48651" marR="48651" marT="24325" marB="24325"/>
                </a:tc>
                <a:tc>
                  <a:txBody>
                    <a:bodyPr/>
                    <a:lstStyle/>
                    <a:p>
                      <a:pPr marL="0" marR="0" algn="ctr">
                        <a:spcBef>
                          <a:spcPts val="0"/>
                        </a:spcBef>
                        <a:spcAft>
                          <a:spcPts val="0"/>
                        </a:spcAft>
                      </a:pPr>
                      <a:r>
                        <a:rPr lang="en-US" sz="1000" dirty="0">
                          <a:solidFill>
                            <a:srgbClr val="FF0000"/>
                          </a:solidFill>
                          <a:effectLst/>
                        </a:rPr>
                        <a:t>9</a:t>
                      </a:r>
                      <a:endParaRPr lang="en-US" sz="1200" dirty="0">
                        <a:solidFill>
                          <a:srgbClr val="FF0000"/>
                        </a:solidFill>
                        <a:effectLst/>
                        <a:latin typeface="Times New Roman" panose="02020603050405020304" pitchFamily="18" charset="0"/>
                        <a:ea typeface="Times New Roman" panose="02020603050405020304" pitchFamily="18" charset="0"/>
                      </a:endParaRPr>
                    </a:p>
                  </a:txBody>
                  <a:tcPr marL="48651" marR="48651" marT="24325" marB="24325"/>
                </a:tc>
                <a:tc>
                  <a:txBody>
                    <a:bodyPr/>
                    <a:lstStyle/>
                    <a:p>
                      <a:pPr marL="0" marR="0" algn="ctr">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txBody>
                  <a:tcPr marL="48651" marR="48651" marT="24325" marB="24325">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000" dirty="0">
                          <a:solidFill>
                            <a:srgbClr val="FF0000"/>
                          </a:solidFill>
                          <a:effectLst/>
                          <a:latin typeface="Times New Roman" panose="02020603050405020304" pitchFamily="18" charset="0"/>
                          <a:ea typeface="Times New Roman" panose="02020603050405020304" pitchFamily="18" charset="0"/>
                        </a:rPr>
                        <a:t>9</a:t>
                      </a:r>
                      <a:endParaRPr lang="en-US" sz="1200" dirty="0">
                        <a:solidFill>
                          <a:srgbClr val="FF0000"/>
                        </a:solidFill>
                        <a:effectLst/>
                        <a:latin typeface="Times New Roman" panose="02020603050405020304" pitchFamily="18" charset="0"/>
                        <a:ea typeface="Times New Roman" panose="02020603050405020304" pitchFamily="18" charset="0"/>
                      </a:endParaRPr>
                    </a:p>
                  </a:txBody>
                  <a:tcPr marL="48651" marR="48651" marT="24325" marB="24325">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100" b="1" dirty="0">
                          <a:effectLst/>
                        </a:rPr>
                        <a:t>11</a:t>
                      </a:r>
                      <a:endParaRPr lang="en-US" sz="1600" b="1" dirty="0">
                        <a:effectLst/>
                        <a:latin typeface="Times New Roman" panose="02020603050405020304" pitchFamily="18" charset="0"/>
                        <a:ea typeface="Times New Roman" panose="02020603050405020304" pitchFamily="18" charset="0"/>
                      </a:endParaRPr>
                    </a:p>
                  </a:txBody>
                  <a:tcPr marL="48651" marR="48651" marT="24325" marB="24325">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000" dirty="0">
                          <a:effectLst/>
                        </a:rPr>
                        <a:t>9</a:t>
                      </a:r>
                      <a:endParaRPr lang="en-US" sz="1200" dirty="0">
                        <a:effectLst/>
                        <a:latin typeface="Times New Roman" panose="02020603050405020304" pitchFamily="18" charset="0"/>
                        <a:ea typeface="Times New Roman" panose="02020603050405020304" pitchFamily="18" charset="0"/>
                      </a:endParaRPr>
                    </a:p>
                  </a:txBody>
                  <a:tcPr marL="48651" marR="48651" marT="24325" marB="24325">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100" b="1" dirty="0">
                          <a:effectLst/>
                        </a:rPr>
                        <a:t>11</a:t>
                      </a:r>
                      <a:endParaRPr lang="en-US" sz="1600" b="1" dirty="0">
                        <a:effectLst/>
                        <a:latin typeface="Times New Roman" panose="02020603050405020304" pitchFamily="18" charset="0"/>
                        <a:ea typeface="Times New Roman" panose="02020603050405020304" pitchFamily="18" charset="0"/>
                      </a:endParaRPr>
                    </a:p>
                  </a:txBody>
                  <a:tcPr marL="48651" marR="48651" marT="24325" marB="24325"/>
                </a:tc>
                <a:tc>
                  <a:txBody>
                    <a:bodyPr/>
                    <a:lstStyle/>
                    <a:p>
                      <a:pPr marL="0" marR="0" algn="ctr">
                        <a:spcBef>
                          <a:spcPts val="0"/>
                        </a:spcBef>
                        <a:spcAft>
                          <a:spcPts val="0"/>
                        </a:spcAft>
                      </a:pPr>
                      <a:r>
                        <a:rPr lang="en-US" sz="1000" dirty="0">
                          <a:effectLst/>
                        </a:rPr>
                        <a:t>1.5362</a:t>
                      </a:r>
                      <a:endParaRPr lang="en-US" sz="1200" dirty="0">
                        <a:effectLst/>
                        <a:latin typeface="Times New Roman" panose="02020603050405020304" pitchFamily="18" charset="0"/>
                        <a:ea typeface="Times New Roman" panose="02020603050405020304" pitchFamily="18" charset="0"/>
                      </a:endParaRPr>
                    </a:p>
                  </a:txBody>
                  <a:tcPr marL="48651" marR="48651" marT="24325" marB="24325"/>
                </a:tc>
                <a:extLst>
                  <a:ext uri="{0D108BD9-81ED-4DB2-BD59-A6C34878D82A}">
                    <a16:rowId xmlns:a16="http://schemas.microsoft.com/office/drawing/2014/main" val="2353407948"/>
                  </a:ext>
                </a:extLst>
              </a:tr>
              <a:tr h="283110">
                <a:tc>
                  <a:txBody>
                    <a:bodyPr/>
                    <a:lstStyle/>
                    <a:p>
                      <a:pPr marL="0" marR="0" algn="ctr">
                        <a:spcBef>
                          <a:spcPts val="0"/>
                        </a:spcBef>
                        <a:spcAft>
                          <a:spcPts val="0"/>
                        </a:spcAft>
                      </a:pPr>
                      <a:r>
                        <a:rPr lang="en-US" sz="1000">
                          <a:effectLst/>
                        </a:rPr>
                        <a:t>D16S539</a:t>
                      </a:r>
                      <a:endParaRPr lang="en-US" sz="1200">
                        <a:effectLst/>
                        <a:latin typeface="Times New Roman" panose="02020603050405020304" pitchFamily="18" charset="0"/>
                        <a:ea typeface="Times New Roman" panose="02020603050405020304" pitchFamily="18" charset="0"/>
                      </a:endParaRPr>
                    </a:p>
                  </a:txBody>
                  <a:tcPr marL="48651" marR="48651" marT="24325" marB="24325"/>
                </a:tc>
                <a:tc>
                  <a:txBody>
                    <a:bodyPr/>
                    <a:lstStyle/>
                    <a:p>
                      <a:pPr marL="0" marR="0" algn="ctr">
                        <a:spcBef>
                          <a:spcPts val="0"/>
                        </a:spcBef>
                        <a:spcAft>
                          <a:spcPts val="0"/>
                        </a:spcAft>
                      </a:pPr>
                      <a:r>
                        <a:rPr lang="en-US" sz="1000" dirty="0">
                          <a:solidFill>
                            <a:srgbClr val="FF0000"/>
                          </a:solidFill>
                          <a:effectLst/>
                          <a:latin typeface="Times New Roman" panose="02020603050405020304" pitchFamily="18" charset="0"/>
                          <a:ea typeface="Times New Roman" panose="02020603050405020304" pitchFamily="18" charset="0"/>
                        </a:rPr>
                        <a:t>10</a:t>
                      </a:r>
                      <a:endParaRPr lang="en-US" sz="1200" dirty="0">
                        <a:solidFill>
                          <a:srgbClr val="FF0000"/>
                        </a:solidFill>
                        <a:effectLst/>
                        <a:latin typeface="Times New Roman" panose="02020603050405020304" pitchFamily="18" charset="0"/>
                        <a:ea typeface="Times New Roman" panose="02020603050405020304" pitchFamily="18" charset="0"/>
                      </a:endParaRPr>
                    </a:p>
                  </a:txBody>
                  <a:tcPr marL="48651" marR="48651" marT="24325" marB="24325"/>
                </a:tc>
                <a:tc>
                  <a:txBody>
                    <a:bodyPr/>
                    <a:lstStyle/>
                    <a:p>
                      <a:pPr marL="0" marR="0" algn="ctr">
                        <a:spcBef>
                          <a:spcPts val="0"/>
                        </a:spcBef>
                        <a:spcAft>
                          <a:spcPts val="0"/>
                        </a:spcAft>
                      </a:pPr>
                      <a:r>
                        <a:rPr lang="en-US" sz="1000" dirty="0">
                          <a:effectLst/>
                        </a:rPr>
                        <a:t>11</a:t>
                      </a:r>
                      <a:endParaRPr lang="en-US" sz="1200" dirty="0">
                        <a:effectLst/>
                        <a:latin typeface="Times New Roman" panose="02020603050405020304" pitchFamily="18" charset="0"/>
                        <a:ea typeface="Times New Roman" panose="02020603050405020304" pitchFamily="18" charset="0"/>
                      </a:endParaRPr>
                    </a:p>
                  </a:txBody>
                  <a:tcPr marL="48651" marR="48651" marT="24325" marB="24325">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100" b="1" dirty="0">
                          <a:effectLst/>
                        </a:rPr>
                        <a:t>10</a:t>
                      </a:r>
                      <a:endParaRPr lang="en-US" sz="1600" b="1" dirty="0">
                        <a:effectLst/>
                        <a:latin typeface="Times New Roman" panose="02020603050405020304" pitchFamily="18" charset="0"/>
                        <a:ea typeface="Times New Roman" panose="02020603050405020304" pitchFamily="18" charset="0"/>
                      </a:endParaRPr>
                    </a:p>
                  </a:txBody>
                  <a:tcPr marL="48651" marR="48651" marT="24325" marB="24325">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000" dirty="0">
                          <a:solidFill>
                            <a:srgbClr val="FF0000"/>
                          </a:solidFill>
                          <a:effectLst/>
                        </a:rPr>
                        <a:t>11</a:t>
                      </a:r>
                      <a:endParaRPr lang="en-US" sz="1200" dirty="0">
                        <a:solidFill>
                          <a:srgbClr val="FF0000"/>
                        </a:solidFill>
                        <a:effectLst/>
                        <a:latin typeface="Times New Roman" panose="02020603050405020304" pitchFamily="18" charset="0"/>
                        <a:ea typeface="Times New Roman" panose="02020603050405020304" pitchFamily="18" charset="0"/>
                      </a:endParaRPr>
                    </a:p>
                  </a:txBody>
                  <a:tcPr marL="48651" marR="48651" marT="24325" marB="24325">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rPr>
                        <a:t>9</a:t>
                      </a:r>
                      <a:endParaRPr lang="en-US" sz="1200" dirty="0">
                        <a:effectLst/>
                        <a:latin typeface="Times New Roman" panose="02020603050405020304" pitchFamily="18" charset="0"/>
                        <a:ea typeface="Times New Roman" panose="02020603050405020304" pitchFamily="18" charset="0"/>
                      </a:endParaRPr>
                    </a:p>
                  </a:txBody>
                  <a:tcPr marL="48651" marR="48651" marT="24325" marB="24325">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200" b="1" dirty="0">
                          <a:effectLst/>
                        </a:rPr>
                        <a:t>10</a:t>
                      </a:r>
                      <a:endParaRPr lang="en-US" sz="1800" b="1" dirty="0">
                        <a:effectLst/>
                        <a:latin typeface="Times New Roman" panose="02020603050405020304" pitchFamily="18" charset="0"/>
                        <a:ea typeface="Times New Roman" panose="02020603050405020304" pitchFamily="18" charset="0"/>
                      </a:endParaRPr>
                    </a:p>
                  </a:txBody>
                  <a:tcPr marL="48651" marR="48651" marT="24325" marB="24325"/>
                </a:tc>
                <a:tc>
                  <a:txBody>
                    <a:bodyPr/>
                    <a:lstStyle/>
                    <a:p>
                      <a:pPr marL="0" marR="0" algn="ctr">
                        <a:spcBef>
                          <a:spcPts val="0"/>
                        </a:spcBef>
                        <a:spcAft>
                          <a:spcPts val="0"/>
                        </a:spcAft>
                      </a:pPr>
                      <a:r>
                        <a:rPr lang="en-US" sz="1000">
                          <a:effectLst/>
                        </a:rPr>
                        <a:t>1.5903</a:t>
                      </a:r>
                      <a:endParaRPr lang="en-US" sz="1200">
                        <a:effectLst/>
                        <a:latin typeface="Times New Roman" panose="02020603050405020304" pitchFamily="18" charset="0"/>
                        <a:ea typeface="Times New Roman" panose="02020603050405020304" pitchFamily="18" charset="0"/>
                      </a:endParaRPr>
                    </a:p>
                  </a:txBody>
                  <a:tcPr marL="48651" marR="48651" marT="24325" marB="24325"/>
                </a:tc>
                <a:extLst>
                  <a:ext uri="{0D108BD9-81ED-4DB2-BD59-A6C34878D82A}">
                    <a16:rowId xmlns:a16="http://schemas.microsoft.com/office/drawing/2014/main" val="3589592286"/>
                  </a:ext>
                </a:extLst>
              </a:tr>
              <a:tr h="283110">
                <a:tc>
                  <a:txBody>
                    <a:bodyPr/>
                    <a:lstStyle/>
                    <a:p>
                      <a:pPr marL="0" marR="0" algn="ctr">
                        <a:spcBef>
                          <a:spcPts val="0"/>
                        </a:spcBef>
                        <a:spcAft>
                          <a:spcPts val="0"/>
                        </a:spcAft>
                      </a:pPr>
                      <a:r>
                        <a:rPr lang="en-US" sz="1000" dirty="0">
                          <a:effectLst/>
                        </a:rPr>
                        <a:t>D2S1338</a:t>
                      </a:r>
                      <a:endParaRPr lang="en-US" sz="1200" dirty="0">
                        <a:effectLst/>
                        <a:latin typeface="Times New Roman" panose="02020603050405020304" pitchFamily="18" charset="0"/>
                        <a:ea typeface="Times New Roman" panose="02020603050405020304" pitchFamily="18" charset="0"/>
                      </a:endParaRPr>
                    </a:p>
                  </a:txBody>
                  <a:tcPr marL="48651" marR="48651" marT="24325" marB="24325"/>
                </a:tc>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rPr>
                        <a:t>18</a:t>
                      </a:r>
                      <a:endParaRPr lang="en-US" sz="1200" dirty="0">
                        <a:effectLst/>
                        <a:latin typeface="Times New Roman" panose="02020603050405020304" pitchFamily="18" charset="0"/>
                        <a:ea typeface="Times New Roman" panose="02020603050405020304" pitchFamily="18" charset="0"/>
                      </a:endParaRPr>
                    </a:p>
                  </a:txBody>
                  <a:tcPr marL="48651" marR="48651" marT="24325" marB="24325"/>
                </a:tc>
                <a:tc>
                  <a:txBody>
                    <a:bodyPr/>
                    <a:lstStyle/>
                    <a:p>
                      <a:pPr marL="0" marR="0" algn="ctr">
                        <a:spcBef>
                          <a:spcPts val="0"/>
                        </a:spcBef>
                        <a:spcAft>
                          <a:spcPts val="0"/>
                        </a:spcAft>
                      </a:pPr>
                      <a:r>
                        <a:rPr lang="en-US" sz="1000" dirty="0">
                          <a:solidFill>
                            <a:srgbClr val="FF0000"/>
                          </a:solidFill>
                          <a:effectLst/>
                        </a:rPr>
                        <a:t>24</a:t>
                      </a:r>
                      <a:endParaRPr lang="en-US" sz="1200" dirty="0">
                        <a:solidFill>
                          <a:srgbClr val="FF0000"/>
                        </a:solidFill>
                        <a:effectLst/>
                        <a:latin typeface="Times New Roman" panose="02020603050405020304" pitchFamily="18" charset="0"/>
                        <a:ea typeface="Times New Roman" panose="02020603050405020304" pitchFamily="18" charset="0"/>
                      </a:endParaRPr>
                    </a:p>
                  </a:txBody>
                  <a:tcPr marL="48651" marR="48651" marT="24325" marB="24325">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100" b="1" dirty="0">
                          <a:effectLst/>
                        </a:rPr>
                        <a:t>19</a:t>
                      </a:r>
                      <a:endParaRPr lang="en-US" sz="1600" b="1" dirty="0">
                        <a:effectLst/>
                        <a:latin typeface="Times New Roman" panose="02020603050405020304" pitchFamily="18" charset="0"/>
                        <a:ea typeface="Times New Roman" panose="02020603050405020304" pitchFamily="18" charset="0"/>
                      </a:endParaRPr>
                    </a:p>
                  </a:txBody>
                  <a:tcPr marL="48651" marR="48651" marT="24325" marB="24325">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000" dirty="0">
                          <a:solidFill>
                            <a:srgbClr val="FF0000"/>
                          </a:solidFill>
                          <a:effectLst/>
                        </a:rPr>
                        <a:t>24</a:t>
                      </a:r>
                      <a:endParaRPr lang="en-US" sz="1200" dirty="0">
                        <a:solidFill>
                          <a:srgbClr val="FF0000"/>
                        </a:solidFill>
                        <a:effectLst/>
                        <a:latin typeface="Times New Roman" panose="02020603050405020304" pitchFamily="18" charset="0"/>
                        <a:ea typeface="Times New Roman" panose="02020603050405020304" pitchFamily="18" charset="0"/>
                      </a:endParaRPr>
                    </a:p>
                  </a:txBody>
                  <a:tcPr marL="48651" marR="48651" marT="24325" marB="24325">
                    <a:lnR w="12700" cap="flat" cmpd="sng" algn="ctr">
                      <a:solidFill>
                        <a:schemeClr val="tx1"/>
                      </a:solidFill>
                      <a:prstDash val="solid"/>
                      <a:round/>
                      <a:headEnd type="none" w="med" len="med"/>
                      <a:tailEnd type="none" w="med" len="med"/>
                    </a:lnR>
                  </a:tcPr>
                </a:tc>
                <a:tc>
                  <a:txBody>
                    <a:bodyPr/>
                    <a:lstStyle/>
                    <a:p>
                      <a:pPr marL="0" marR="0" algn="ctr" defTabSz="685800" rtl="0" eaLnBrk="1" latinLnBrk="0" hangingPunct="1">
                        <a:spcBef>
                          <a:spcPts val="0"/>
                        </a:spcBef>
                        <a:spcAft>
                          <a:spcPts val="0"/>
                        </a:spcAft>
                      </a:pPr>
                      <a:r>
                        <a:rPr lang="en-US" sz="1100" b="1" kern="1200" dirty="0">
                          <a:solidFill>
                            <a:schemeClr val="dk1"/>
                          </a:solidFill>
                          <a:effectLst/>
                          <a:latin typeface="+mn-lt"/>
                          <a:ea typeface="+mn-ea"/>
                          <a:cs typeface="+mn-cs"/>
                        </a:rPr>
                        <a:t>19</a:t>
                      </a:r>
                    </a:p>
                  </a:txBody>
                  <a:tcPr marL="48651" marR="48651" marT="24325" marB="24325">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000" dirty="0">
                          <a:effectLst/>
                        </a:rPr>
                        <a:t>20</a:t>
                      </a:r>
                      <a:endParaRPr lang="en-US" sz="1200" dirty="0">
                        <a:effectLst/>
                        <a:latin typeface="Times New Roman" panose="02020603050405020304" pitchFamily="18" charset="0"/>
                        <a:ea typeface="Times New Roman" panose="02020603050405020304" pitchFamily="18" charset="0"/>
                      </a:endParaRPr>
                    </a:p>
                  </a:txBody>
                  <a:tcPr marL="48651" marR="48651" marT="24325" marB="24325"/>
                </a:tc>
                <a:tc>
                  <a:txBody>
                    <a:bodyPr/>
                    <a:lstStyle/>
                    <a:p>
                      <a:pPr marL="0" marR="0" algn="ctr">
                        <a:spcBef>
                          <a:spcPts val="0"/>
                        </a:spcBef>
                        <a:spcAft>
                          <a:spcPts val="0"/>
                        </a:spcAft>
                      </a:pPr>
                      <a:r>
                        <a:rPr lang="en-US" sz="1000" dirty="0">
                          <a:effectLst/>
                        </a:rPr>
                        <a:t>4.1494</a:t>
                      </a:r>
                      <a:endParaRPr lang="en-US" sz="1200" dirty="0">
                        <a:effectLst/>
                        <a:latin typeface="Times New Roman" panose="02020603050405020304" pitchFamily="18" charset="0"/>
                        <a:ea typeface="Times New Roman" panose="02020603050405020304" pitchFamily="18" charset="0"/>
                      </a:endParaRPr>
                    </a:p>
                  </a:txBody>
                  <a:tcPr marL="48651" marR="48651" marT="24325" marB="24325"/>
                </a:tc>
                <a:extLst>
                  <a:ext uri="{0D108BD9-81ED-4DB2-BD59-A6C34878D82A}">
                    <a16:rowId xmlns:a16="http://schemas.microsoft.com/office/drawing/2014/main" val="3218395990"/>
                  </a:ext>
                </a:extLst>
              </a:tr>
              <a:tr h="391651">
                <a:tc>
                  <a:txBody>
                    <a:bodyPr/>
                    <a:lstStyle/>
                    <a:p>
                      <a:pPr marL="0" marR="0" algn="ctr">
                        <a:spcBef>
                          <a:spcPts val="0"/>
                        </a:spcBef>
                        <a:spcAft>
                          <a:spcPts val="0"/>
                        </a:spcAft>
                      </a:pPr>
                      <a:r>
                        <a:rPr lang="en-US" sz="1000">
                          <a:effectLst/>
                        </a:rPr>
                        <a:t>TH01</a:t>
                      </a:r>
                      <a:endParaRPr lang="en-US" sz="1200">
                        <a:effectLst/>
                        <a:latin typeface="Times New Roman" panose="02020603050405020304" pitchFamily="18" charset="0"/>
                        <a:ea typeface="Times New Roman" panose="02020603050405020304" pitchFamily="18" charset="0"/>
                      </a:endParaRPr>
                    </a:p>
                  </a:txBody>
                  <a:tcPr marL="48651" marR="48651" marT="24325" marB="24325"/>
                </a:tc>
                <a:tc>
                  <a:txBody>
                    <a:bodyPr/>
                    <a:lstStyle/>
                    <a:p>
                      <a:pPr marL="0" marR="0" algn="ctr">
                        <a:spcBef>
                          <a:spcPts val="0"/>
                        </a:spcBef>
                        <a:spcAft>
                          <a:spcPts val="0"/>
                        </a:spcAft>
                      </a:pPr>
                      <a:r>
                        <a:rPr lang="en-US" sz="1000" dirty="0">
                          <a:solidFill>
                            <a:srgbClr val="FF0000"/>
                          </a:solidFill>
                          <a:effectLst/>
                          <a:latin typeface="Times New Roman" panose="02020603050405020304" pitchFamily="18" charset="0"/>
                          <a:ea typeface="Times New Roman" panose="02020603050405020304" pitchFamily="18" charset="0"/>
                        </a:rPr>
                        <a:t>8</a:t>
                      </a:r>
                      <a:endParaRPr lang="en-US" sz="1200" dirty="0">
                        <a:solidFill>
                          <a:srgbClr val="FF0000"/>
                        </a:solidFill>
                        <a:effectLst/>
                        <a:latin typeface="Times New Roman" panose="02020603050405020304" pitchFamily="18" charset="0"/>
                        <a:ea typeface="Times New Roman" panose="02020603050405020304" pitchFamily="18" charset="0"/>
                      </a:endParaRPr>
                    </a:p>
                  </a:txBody>
                  <a:tcPr marL="48651" marR="48651" marT="24325" marB="24325"/>
                </a:tc>
                <a:tc>
                  <a:txBody>
                    <a:bodyPr/>
                    <a:lstStyle/>
                    <a:p>
                      <a:pPr marL="0" marR="0" algn="ctr">
                        <a:spcBef>
                          <a:spcPts val="0"/>
                        </a:spcBef>
                        <a:spcAft>
                          <a:spcPts val="0"/>
                        </a:spcAft>
                      </a:pPr>
                      <a:r>
                        <a:rPr lang="en-US" sz="1000" dirty="0">
                          <a:effectLst/>
                        </a:rPr>
                        <a:t>9.3</a:t>
                      </a:r>
                      <a:endParaRPr lang="en-US" sz="1200" dirty="0">
                        <a:effectLst/>
                        <a:latin typeface="Times New Roman" panose="02020603050405020304" pitchFamily="18" charset="0"/>
                        <a:ea typeface="Times New Roman" panose="02020603050405020304" pitchFamily="18" charset="0"/>
                      </a:endParaRPr>
                    </a:p>
                  </a:txBody>
                  <a:tcPr marL="48651" marR="48651" marT="24325" marB="24325">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100" b="1" dirty="0">
                          <a:effectLst/>
                        </a:rPr>
                        <a:t>7</a:t>
                      </a:r>
                      <a:endParaRPr lang="en-US" sz="1600" b="1" dirty="0">
                        <a:effectLst/>
                        <a:latin typeface="Times New Roman" panose="02020603050405020304" pitchFamily="18" charset="0"/>
                        <a:ea typeface="Times New Roman" panose="02020603050405020304" pitchFamily="18" charset="0"/>
                      </a:endParaRPr>
                    </a:p>
                  </a:txBody>
                  <a:tcPr marL="48651" marR="48651" marT="24325" marB="24325">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000" dirty="0">
                          <a:solidFill>
                            <a:srgbClr val="FF0000"/>
                          </a:solidFill>
                          <a:effectLst/>
                        </a:rPr>
                        <a:t>8</a:t>
                      </a:r>
                      <a:endParaRPr lang="en-US" sz="1200" dirty="0">
                        <a:solidFill>
                          <a:srgbClr val="FF0000"/>
                        </a:solidFill>
                        <a:effectLst/>
                        <a:latin typeface="Times New Roman" panose="02020603050405020304" pitchFamily="18" charset="0"/>
                        <a:ea typeface="Times New Roman" panose="02020603050405020304" pitchFamily="18" charset="0"/>
                      </a:endParaRPr>
                    </a:p>
                  </a:txBody>
                  <a:tcPr marL="48651" marR="48651" marT="24325" marB="24325">
                    <a:lnR w="12700" cap="flat" cmpd="sng" algn="ctr">
                      <a:solidFill>
                        <a:schemeClr val="tx1"/>
                      </a:solidFill>
                      <a:prstDash val="solid"/>
                      <a:round/>
                      <a:headEnd type="none" w="med" len="med"/>
                      <a:tailEnd type="none" w="med" len="med"/>
                    </a:lnR>
                  </a:tcPr>
                </a:tc>
                <a:tc>
                  <a:txBody>
                    <a:bodyPr/>
                    <a:lstStyle/>
                    <a:p>
                      <a:pPr marL="0" marR="0" algn="ctr" defTabSz="685800" rtl="0" eaLnBrk="1" latinLnBrk="0" hangingPunct="1">
                        <a:spcBef>
                          <a:spcPts val="0"/>
                        </a:spcBef>
                        <a:spcAft>
                          <a:spcPts val="0"/>
                        </a:spcAft>
                      </a:pPr>
                      <a:r>
                        <a:rPr lang="en-US" sz="1100" b="1" kern="1200" dirty="0">
                          <a:solidFill>
                            <a:schemeClr val="dk1"/>
                          </a:solidFill>
                          <a:effectLst/>
                          <a:latin typeface="+mn-lt"/>
                          <a:ea typeface="+mn-ea"/>
                          <a:cs typeface="+mn-cs"/>
                        </a:rPr>
                        <a:t>7</a:t>
                      </a:r>
                    </a:p>
                  </a:txBody>
                  <a:tcPr marL="48651" marR="48651" marT="24325" marB="24325">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000" dirty="0">
                          <a:effectLst/>
                        </a:rPr>
                        <a:t>9</a:t>
                      </a:r>
                      <a:endParaRPr lang="en-US" sz="1200" dirty="0">
                        <a:effectLst/>
                        <a:latin typeface="Times New Roman" panose="02020603050405020304" pitchFamily="18" charset="0"/>
                        <a:ea typeface="Times New Roman" panose="02020603050405020304" pitchFamily="18" charset="0"/>
                      </a:endParaRPr>
                    </a:p>
                  </a:txBody>
                  <a:tcPr marL="48651" marR="48651" marT="24325" marB="24325"/>
                </a:tc>
                <a:tc>
                  <a:txBody>
                    <a:bodyPr/>
                    <a:lstStyle/>
                    <a:p>
                      <a:pPr marL="0" marR="0" algn="ctr">
                        <a:spcBef>
                          <a:spcPts val="0"/>
                        </a:spcBef>
                        <a:spcAft>
                          <a:spcPts val="0"/>
                        </a:spcAft>
                      </a:pPr>
                      <a:r>
                        <a:rPr lang="en-US" sz="1000" dirty="0">
                          <a:effectLst/>
                        </a:rPr>
                        <a:t>4.1978</a:t>
                      </a:r>
                      <a:endParaRPr lang="en-US" sz="1200" dirty="0">
                        <a:effectLst/>
                      </a:endParaRPr>
                    </a:p>
                    <a:p>
                      <a:r>
                        <a:rPr lang="en-US" sz="1100" dirty="0">
                          <a:effectLst/>
                        </a:rPr>
                        <a:t>    </a:t>
                      </a:r>
                      <a:endParaRPr lang="en-US" sz="1100" dirty="0">
                        <a:effectLst/>
                        <a:latin typeface="Times New Roman" panose="02020603050405020304" pitchFamily="18" charset="0"/>
                      </a:endParaRPr>
                    </a:p>
                  </a:txBody>
                  <a:tcPr marL="48651" marR="48651" marT="24325" marB="24325"/>
                </a:tc>
                <a:extLst>
                  <a:ext uri="{0D108BD9-81ED-4DB2-BD59-A6C34878D82A}">
                    <a16:rowId xmlns:a16="http://schemas.microsoft.com/office/drawing/2014/main" val="3522532571"/>
                  </a:ext>
                </a:extLst>
              </a:tr>
            </a:tbl>
          </a:graphicData>
        </a:graphic>
      </p:graphicFrame>
      <p:sp>
        <p:nvSpPr>
          <p:cNvPr id="6" name="TextBox 5"/>
          <p:cNvSpPr txBox="1"/>
          <p:nvPr/>
        </p:nvSpPr>
        <p:spPr>
          <a:xfrm>
            <a:off x="5092700" y="4658604"/>
            <a:ext cx="3560590" cy="646331"/>
          </a:xfrm>
          <a:prstGeom prst="rect">
            <a:avLst/>
          </a:prstGeom>
          <a:noFill/>
        </p:spPr>
        <p:txBody>
          <a:bodyPr wrap="none" rtlCol="0">
            <a:spAutoFit/>
          </a:bodyPr>
          <a:lstStyle/>
          <a:p>
            <a:r>
              <a:rPr lang="en-US" dirty="0">
                <a:solidFill>
                  <a:srgbClr val="FF0000"/>
                </a:solidFill>
              </a:rPr>
              <a:t>RED</a:t>
            </a:r>
            <a:r>
              <a:rPr lang="en-US" dirty="0"/>
              <a:t>-Contributed by Mother</a:t>
            </a:r>
          </a:p>
          <a:p>
            <a:r>
              <a:rPr lang="en-US" b="1" dirty="0"/>
              <a:t>Black</a:t>
            </a:r>
            <a:r>
              <a:rPr lang="en-US" dirty="0"/>
              <a:t>-Contributed by Alleged Father</a:t>
            </a:r>
          </a:p>
        </p:txBody>
      </p:sp>
    </p:spTree>
    <p:extLst>
      <p:ext uri="{BB962C8B-B14F-4D97-AF65-F5344CB8AC3E}">
        <p14:creationId xmlns:p14="http://schemas.microsoft.com/office/powerpoint/2010/main" val="1742179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26F1F-25CF-4EB4-A5F9-A3A0905DCBC3}"/>
              </a:ext>
            </a:extLst>
          </p:cNvPr>
          <p:cNvSpPr>
            <a:spLocks noGrp="1"/>
          </p:cNvSpPr>
          <p:nvPr>
            <p:ph type="title"/>
          </p:nvPr>
        </p:nvSpPr>
        <p:spPr/>
        <p:txBody>
          <a:bodyPr/>
          <a:lstStyle/>
          <a:p>
            <a:pPr algn="r"/>
            <a:r>
              <a:rPr lang="en-US" dirty="0"/>
              <a:t>Paternity Index and Combined Paternity Index</a:t>
            </a:r>
          </a:p>
        </p:txBody>
      </p:sp>
      <p:sp>
        <p:nvSpPr>
          <p:cNvPr id="3" name="Text Placeholder 2">
            <a:extLst>
              <a:ext uri="{FF2B5EF4-FFF2-40B4-BE49-F238E27FC236}">
                <a16:creationId xmlns:a16="http://schemas.microsoft.com/office/drawing/2014/main" id="{60F7180C-1140-42F0-AF32-178AD9325D9A}"/>
              </a:ext>
            </a:extLst>
          </p:cNvPr>
          <p:cNvSpPr>
            <a:spLocks noGrp="1"/>
          </p:cNvSpPr>
          <p:nvPr>
            <p:ph type="body" idx="1"/>
          </p:nvPr>
        </p:nvSpPr>
        <p:spPr/>
        <p:txBody>
          <a:bodyPr/>
          <a:lstStyle/>
          <a:p>
            <a:r>
              <a:rPr lang="en-US" dirty="0"/>
              <a:t>Paternity or Relationship Index:  </a:t>
            </a:r>
          </a:p>
        </p:txBody>
      </p:sp>
      <p:sp>
        <p:nvSpPr>
          <p:cNvPr id="4" name="Content Placeholder 3">
            <a:extLst>
              <a:ext uri="{FF2B5EF4-FFF2-40B4-BE49-F238E27FC236}">
                <a16:creationId xmlns:a16="http://schemas.microsoft.com/office/drawing/2014/main" id="{668E3C35-5C83-4AFD-8880-DE07C76028A7}"/>
              </a:ext>
            </a:extLst>
          </p:cNvPr>
          <p:cNvSpPr>
            <a:spLocks noGrp="1"/>
          </p:cNvSpPr>
          <p:nvPr>
            <p:ph sz="half" idx="2"/>
          </p:nvPr>
        </p:nvSpPr>
        <p:spPr/>
        <p:txBody>
          <a:bodyPr/>
          <a:lstStyle/>
          <a:p>
            <a:r>
              <a:rPr lang="en-US" sz="2000" dirty="0"/>
              <a:t>The value generated for a </a:t>
            </a:r>
            <a:r>
              <a:rPr lang="en-US" sz="2000" u="sng" dirty="0"/>
              <a:t>single genetic marker </a:t>
            </a:r>
            <a:r>
              <a:rPr lang="en-US" sz="2000" dirty="0"/>
              <a:t>or </a:t>
            </a:r>
            <a:r>
              <a:rPr lang="en-US" sz="2000" dirty="0">
                <a:hlinkClick r:id="rId2" tooltip="Locus (genetics)"/>
              </a:rPr>
              <a:t>locus</a:t>
            </a:r>
            <a:r>
              <a:rPr lang="en-US" sz="2000" dirty="0"/>
              <a:t> and is associated with the statistical strength or weight of that locus in favor of or against parentage given the phenotypes of the tested participants and the inheritance scenario. </a:t>
            </a:r>
          </a:p>
          <a:p>
            <a:r>
              <a:rPr lang="en-US" sz="2000" dirty="0"/>
              <a:t>Used to calculate the combined Paternity Index</a:t>
            </a:r>
          </a:p>
          <a:p>
            <a:r>
              <a:rPr lang="en-US" sz="2000" dirty="0"/>
              <a:t>Also known as the likelihood Ratio (LR)</a:t>
            </a:r>
          </a:p>
        </p:txBody>
      </p:sp>
      <p:sp>
        <p:nvSpPr>
          <p:cNvPr id="5" name="Text Placeholder 4">
            <a:extLst>
              <a:ext uri="{FF2B5EF4-FFF2-40B4-BE49-F238E27FC236}">
                <a16:creationId xmlns:a16="http://schemas.microsoft.com/office/drawing/2014/main" id="{84E5B462-A69B-4C30-A647-56B7833182EC}"/>
              </a:ext>
            </a:extLst>
          </p:cNvPr>
          <p:cNvSpPr>
            <a:spLocks noGrp="1"/>
          </p:cNvSpPr>
          <p:nvPr>
            <p:ph type="body" sz="quarter" idx="3"/>
          </p:nvPr>
        </p:nvSpPr>
        <p:spPr/>
        <p:txBody>
          <a:bodyPr/>
          <a:lstStyle/>
          <a:p>
            <a:r>
              <a:rPr lang="en-US" dirty="0"/>
              <a:t>Combined Paternity Index (CPI</a:t>
            </a:r>
          </a:p>
        </p:txBody>
      </p:sp>
      <p:sp>
        <p:nvSpPr>
          <p:cNvPr id="6" name="Content Placeholder 5">
            <a:extLst>
              <a:ext uri="{FF2B5EF4-FFF2-40B4-BE49-F238E27FC236}">
                <a16:creationId xmlns:a16="http://schemas.microsoft.com/office/drawing/2014/main" id="{07885694-A513-419B-8F98-859787F9EBD4}"/>
              </a:ext>
            </a:extLst>
          </p:cNvPr>
          <p:cNvSpPr>
            <a:spLocks noGrp="1"/>
          </p:cNvSpPr>
          <p:nvPr>
            <p:ph sz="quarter" idx="4"/>
          </p:nvPr>
        </p:nvSpPr>
        <p:spPr/>
        <p:txBody>
          <a:bodyPr/>
          <a:lstStyle/>
          <a:p>
            <a:r>
              <a:rPr lang="en-US" dirty="0"/>
              <a:t>Calculated by the product of the individual Paternity Index</a:t>
            </a:r>
          </a:p>
          <a:p>
            <a:r>
              <a:rPr lang="en-US" dirty="0"/>
              <a:t>More loci=higher CPI</a:t>
            </a:r>
          </a:p>
        </p:txBody>
      </p:sp>
      <p:sp>
        <p:nvSpPr>
          <p:cNvPr id="7" name="Slide Number Placeholder 6">
            <a:extLst>
              <a:ext uri="{FF2B5EF4-FFF2-40B4-BE49-F238E27FC236}">
                <a16:creationId xmlns:a16="http://schemas.microsoft.com/office/drawing/2014/main" id="{0EFFB2E9-7D55-4593-B235-21B82318D233}"/>
              </a:ext>
            </a:extLst>
          </p:cNvPr>
          <p:cNvSpPr>
            <a:spLocks noGrp="1"/>
          </p:cNvSpPr>
          <p:nvPr>
            <p:ph type="sldNum" sz="quarter" idx="12"/>
          </p:nvPr>
        </p:nvSpPr>
        <p:spPr/>
        <p:txBody>
          <a:bodyPr/>
          <a:lstStyle/>
          <a:p>
            <a:pPr>
              <a:defRPr/>
            </a:pPr>
            <a:fld id="{6F6F22BA-76D0-4890-B2C2-64E13F2C0012}" type="slidenum">
              <a:rPr lang="en-US" smtClean="0"/>
              <a:pPr>
                <a:defRPr/>
              </a:pPr>
              <a:t>17</a:t>
            </a:fld>
            <a:endParaRPr lang="en-US" dirty="0"/>
          </a:p>
        </p:txBody>
      </p:sp>
    </p:spTree>
    <p:extLst>
      <p:ext uri="{BB962C8B-B14F-4D97-AF65-F5344CB8AC3E}">
        <p14:creationId xmlns:p14="http://schemas.microsoft.com/office/powerpoint/2010/main" val="2803658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423864" y="842320"/>
            <a:ext cx="7886700" cy="1325563"/>
          </a:xfrm>
        </p:spPr>
        <p:txBody>
          <a:bodyPr/>
          <a:lstStyle/>
          <a:p>
            <a:r>
              <a:rPr lang="en-US" dirty="0"/>
              <a:t>How Do We Calculate Paternity? </a:t>
            </a:r>
          </a:p>
        </p:txBody>
      </p:sp>
      <p:sp>
        <p:nvSpPr>
          <p:cNvPr id="10" name="Text Placeholder 9"/>
          <p:cNvSpPr>
            <a:spLocks noGrp="1"/>
          </p:cNvSpPr>
          <p:nvPr>
            <p:ph type="body" idx="1"/>
          </p:nvPr>
        </p:nvSpPr>
        <p:spPr>
          <a:xfrm>
            <a:off x="498874" y="2246313"/>
            <a:ext cx="3868340" cy="823912"/>
          </a:xfrm>
        </p:spPr>
        <p:txBody>
          <a:bodyPr/>
          <a:lstStyle/>
          <a:p>
            <a:r>
              <a:rPr lang="en-US" dirty="0"/>
              <a:t>Not Excluded </a:t>
            </a:r>
          </a:p>
        </p:txBody>
      </p:sp>
      <p:sp>
        <p:nvSpPr>
          <p:cNvPr id="4" name="Content Placeholder 3"/>
          <p:cNvSpPr>
            <a:spLocks noGrp="1"/>
          </p:cNvSpPr>
          <p:nvPr>
            <p:ph sz="half" idx="2"/>
          </p:nvPr>
        </p:nvSpPr>
        <p:spPr/>
        <p:txBody>
          <a:bodyPr/>
          <a:lstStyle/>
          <a:p>
            <a:endParaRPr lang="en-US" dirty="0"/>
          </a:p>
          <a:p>
            <a:endParaRPr lang="en-US" dirty="0"/>
          </a:p>
        </p:txBody>
      </p:sp>
      <p:sp>
        <p:nvSpPr>
          <p:cNvPr id="11" name="Text Placeholder 10"/>
          <p:cNvSpPr>
            <a:spLocks noGrp="1"/>
          </p:cNvSpPr>
          <p:nvPr>
            <p:ph type="body" sz="quarter" idx="3"/>
          </p:nvPr>
        </p:nvSpPr>
        <p:spPr>
          <a:xfrm>
            <a:off x="4591304" y="2220584"/>
            <a:ext cx="3887391" cy="823912"/>
          </a:xfrm>
        </p:spPr>
        <p:txBody>
          <a:bodyPr/>
          <a:lstStyle/>
          <a:p>
            <a:r>
              <a:rPr lang="en-US" dirty="0"/>
              <a:t>Excluded</a:t>
            </a:r>
          </a:p>
        </p:txBody>
      </p:sp>
      <p:pic>
        <p:nvPicPr>
          <p:cNvPr id="3076" name="Picture 4" descr="Image result for str paternity"/>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tretch>
            <a:fillRect/>
          </a:stretch>
        </p:blipFill>
        <p:spPr bwMode="auto">
          <a:xfrm>
            <a:off x="4909044" y="3044496"/>
            <a:ext cx="4166279" cy="205482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a:defRPr/>
            </a:pPr>
            <a:fld id="{ED9AD934-0105-4591-AF70-B5F24E04A32B}" type="slidenum">
              <a:rPr lang="en-US" smtClean="0"/>
              <a:pPr>
                <a:defRPr/>
              </a:pPr>
              <a:t>18</a:t>
            </a:fld>
            <a:endParaRPr lang="en-US" dirty="0"/>
          </a:p>
        </p:txBody>
      </p:sp>
      <p:pic>
        <p:nvPicPr>
          <p:cNvPr id="16" name="Picture 15"/>
          <p:cNvPicPr>
            <a:picLocks noChangeAspect="1"/>
          </p:cNvPicPr>
          <p:nvPr/>
        </p:nvPicPr>
        <p:blipFill>
          <a:blip r:embed="rId3"/>
          <a:stretch>
            <a:fillRect/>
          </a:stretch>
        </p:blipFill>
        <p:spPr>
          <a:xfrm>
            <a:off x="336512" y="3070225"/>
            <a:ext cx="4161670" cy="2054825"/>
          </a:xfrm>
          <a:prstGeom prst="rect">
            <a:avLst/>
          </a:prstGeom>
        </p:spPr>
      </p:pic>
      <p:sp>
        <p:nvSpPr>
          <p:cNvPr id="17" name="TextBox 16"/>
          <p:cNvSpPr txBox="1"/>
          <p:nvPr/>
        </p:nvSpPr>
        <p:spPr>
          <a:xfrm>
            <a:off x="88012" y="5279034"/>
            <a:ext cx="5255170" cy="954107"/>
          </a:xfrm>
          <a:prstGeom prst="rect">
            <a:avLst/>
          </a:prstGeom>
          <a:noFill/>
        </p:spPr>
        <p:txBody>
          <a:bodyPr wrap="square" rtlCol="0">
            <a:spAutoFit/>
          </a:bodyPr>
          <a:lstStyle/>
          <a:p>
            <a:r>
              <a:rPr lang="en-US" sz="2000" b="1" dirty="0"/>
              <a:t>Products of all LR for all loci generates the CPI </a:t>
            </a:r>
          </a:p>
          <a:p>
            <a:r>
              <a:rPr lang="en-US" b="1" dirty="0"/>
              <a:t>CPI=1.845*2.714*3.635*8.338=153.435			</a:t>
            </a:r>
          </a:p>
          <a:p>
            <a:r>
              <a:rPr lang="en-US" b="1" dirty="0"/>
              <a:t>CPI&gt;100= Not Excluded</a:t>
            </a:r>
          </a:p>
        </p:txBody>
      </p:sp>
      <p:sp>
        <p:nvSpPr>
          <p:cNvPr id="3" name="TextBox 2">
            <a:extLst>
              <a:ext uri="{FF2B5EF4-FFF2-40B4-BE49-F238E27FC236}">
                <a16:creationId xmlns:a16="http://schemas.microsoft.com/office/drawing/2014/main" id="{4845EFFA-7DBF-475C-9269-783AEFD558EB}"/>
              </a:ext>
            </a:extLst>
          </p:cNvPr>
          <p:cNvSpPr txBox="1"/>
          <p:nvPr/>
        </p:nvSpPr>
        <p:spPr>
          <a:xfrm>
            <a:off x="5464366" y="5398265"/>
            <a:ext cx="3274935" cy="738664"/>
          </a:xfrm>
          <a:prstGeom prst="rect">
            <a:avLst/>
          </a:prstGeom>
          <a:noFill/>
        </p:spPr>
        <p:txBody>
          <a:bodyPr wrap="none" rtlCol="0">
            <a:spAutoFit/>
          </a:bodyPr>
          <a:lstStyle/>
          <a:p>
            <a:r>
              <a:rPr lang="en-US" b="1" dirty="0"/>
              <a:t>A likelihood ratio of 0 generates </a:t>
            </a:r>
          </a:p>
          <a:p>
            <a:r>
              <a:rPr lang="en-US" b="1" dirty="0"/>
              <a:t>a CPI of 0 </a:t>
            </a:r>
            <a:r>
              <a:rPr lang="en-US" sz="2400" b="1" dirty="0"/>
              <a:t>= </a:t>
            </a:r>
            <a:r>
              <a:rPr lang="en-US" b="1" dirty="0"/>
              <a:t>EXCLUSION</a:t>
            </a:r>
          </a:p>
        </p:txBody>
      </p:sp>
    </p:spTree>
    <p:extLst>
      <p:ext uri="{BB962C8B-B14F-4D97-AF65-F5344CB8AC3E}">
        <p14:creationId xmlns:p14="http://schemas.microsoft.com/office/powerpoint/2010/main" val="3990632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2A5D553-6A82-489A-BA03-D68BA2BC23BD}"/>
              </a:ext>
            </a:extLst>
          </p:cNvPr>
          <p:cNvSpPr>
            <a:spLocks noGrp="1"/>
          </p:cNvSpPr>
          <p:nvPr>
            <p:ph type="title"/>
          </p:nvPr>
        </p:nvSpPr>
        <p:spPr/>
        <p:txBody>
          <a:bodyPr/>
          <a:lstStyle/>
          <a:p>
            <a:r>
              <a:rPr lang="en-US" dirty="0"/>
              <a:t>Formulas used to Calculation RI</a:t>
            </a:r>
          </a:p>
        </p:txBody>
      </p:sp>
      <p:sp>
        <p:nvSpPr>
          <p:cNvPr id="7" name="Slide Number Placeholder 6">
            <a:extLst>
              <a:ext uri="{FF2B5EF4-FFF2-40B4-BE49-F238E27FC236}">
                <a16:creationId xmlns:a16="http://schemas.microsoft.com/office/drawing/2014/main" id="{342568FC-AC74-499F-9555-F16D5E3E338F}"/>
              </a:ext>
            </a:extLst>
          </p:cNvPr>
          <p:cNvSpPr>
            <a:spLocks noGrp="1"/>
          </p:cNvSpPr>
          <p:nvPr>
            <p:ph type="sldNum" sz="quarter" idx="12"/>
          </p:nvPr>
        </p:nvSpPr>
        <p:spPr/>
        <p:txBody>
          <a:bodyPr/>
          <a:lstStyle/>
          <a:p>
            <a:pPr>
              <a:defRPr/>
            </a:pPr>
            <a:fld id="{6F6F22BA-76D0-4890-B2C2-64E13F2C0012}" type="slidenum">
              <a:rPr lang="en-US" smtClean="0"/>
              <a:pPr>
                <a:defRPr/>
              </a:pPr>
              <a:t>19</a:t>
            </a:fld>
            <a:endParaRPr lang="en-US" dirty="0"/>
          </a:p>
        </p:txBody>
      </p:sp>
      <p:pic>
        <p:nvPicPr>
          <p:cNvPr id="9" name="Picture 8">
            <a:extLst>
              <a:ext uri="{FF2B5EF4-FFF2-40B4-BE49-F238E27FC236}">
                <a16:creationId xmlns:a16="http://schemas.microsoft.com/office/drawing/2014/main" id="{C2FEC2F9-1905-4661-B575-FD443B3DC118}"/>
              </a:ext>
            </a:extLst>
          </p:cNvPr>
          <p:cNvPicPr>
            <a:picLocks noChangeAspect="1"/>
          </p:cNvPicPr>
          <p:nvPr/>
        </p:nvPicPr>
        <p:blipFill rotWithShape="1">
          <a:blip r:embed="rId2"/>
          <a:srcRect l="5410"/>
          <a:stretch/>
        </p:blipFill>
        <p:spPr>
          <a:xfrm>
            <a:off x="1466850" y="1512623"/>
            <a:ext cx="3663949" cy="4112042"/>
          </a:xfrm>
          <a:prstGeom prst="rect">
            <a:avLst/>
          </a:prstGeom>
        </p:spPr>
      </p:pic>
      <p:cxnSp>
        <p:nvCxnSpPr>
          <p:cNvPr id="11" name="Straight Connector 10">
            <a:extLst>
              <a:ext uri="{FF2B5EF4-FFF2-40B4-BE49-F238E27FC236}">
                <a16:creationId xmlns:a16="http://schemas.microsoft.com/office/drawing/2014/main" id="{33A4B5C9-33FE-4EEC-891E-152EEE54C404}"/>
              </a:ext>
            </a:extLst>
          </p:cNvPr>
          <p:cNvCxnSpPr>
            <a:cxnSpLocks/>
          </p:cNvCxnSpPr>
          <p:nvPr/>
        </p:nvCxnSpPr>
        <p:spPr>
          <a:xfrm>
            <a:off x="1295400" y="1954185"/>
            <a:ext cx="0" cy="2445581"/>
          </a:xfrm>
          <a:prstGeom prst="line">
            <a:avLst/>
          </a:prstGeom>
          <a:ln/>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481F79D7-65CB-49AA-BF0E-C01725676346}"/>
              </a:ext>
            </a:extLst>
          </p:cNvPr>
          <p:cNvCxnSpPr>
            <a:cxnSpLocks/>
          </p:cNvCxnSpPr>
          <p:nvPr/>
        </p:nvCxnSpPr>
        <p:spPr>
          <a:xfrm>
            <a:off x="1295400" y="4665479"/>
            <a:ext cx="0" cy="678336"/>
          </a:xfrm>
          <a:prstGeom prst="line">
            <a:avLst/>
          </a:prstGeom>
          <a:ln/>
        </p:spPr>
        <p:style>
          <a:lnRef idx="3">
            <a:schemeClr val="dk1"/>
          </a:lnRef>
          <a:fillRef idx="0">
            <a:schemeClr val="dk1"/>
          </a:fillRef>
          <a:effectRef idx="2">
            <a:schemeClr val="dk1"/>
          </a:effectRef>
          <a:fontRef idx="minor">
            <a:schemeClr val="tx1"/>
          </a:fontRef>
        </p:style>
      </p:cxnSp>
      <p:sp>
        <p:nvSpPr>
          <p:cNvPr id="15" name="TextBox 14">
            <a:extLst>
              <a:ext uri="{FF2B5EF4-FFF2-40B4-BE49-F238E27FC236}">
                <a16:creationId xmlns:a16="http://schemas.microsoft.com/office/drawing/2014/main" id="{0CB433E3-F402-49FC-8B0C-D0DA6FC0802D}"/>
              </a:ext>
            </a:extLst>
          </p:cNvPr>
          <p:cNvSpPr txBox="1"/>
          <p:nvPr/>
        </p:nvSpPr>
        <p:spPr>
          <a:xfrm>
            <a:off x="285750" y="2754286"/>
            <a:ext cx="1009650" cy="923330"/>
          </a:xfrm>
          <a:prstGeom prst="rect">
            <a:avLst/>
          </a:prstGeom>
          <a:noFill/>
        </p:spPr>
        <p:txBody>
          <a:bodyPr wrap="square" rtlCol="0">
            <a:spAutoFit/>
          </a:bodyPr>
          <a:lstStyle/>
          <a:p>
            <a:r>
              <a:rPr lang="en-US" dirty="0"/>
              <a:t>Trio</a:t>
            </a:r>
          </a:p>
          <a:p>
            <a:r>
              <a:rPr lang="en-US" dirty="0"/>
              <a:t>Cases </a:t>
            </a:r>
          </a:p>
          <a:p>
            <a:r>
              <a:rPr lang="en-US" dirty="0"/>
              <a:t>(M,C,AF)</a:t>
            </a:r>
          </a:p>
        </p:txBody>
      </p:sp>
      <p:sp>
        <p:nvSpPr>
          <p:cNvPr id="16" name="TextBox 15">
            <a:extLst>
              <a:ext uri="{FF2B5EF4-FFF2-40B4-BE49-F238E27FC236}">
                <a16:creationId xmlns:a16="http://schemas.microsoft.com/office/drawing/2014/main" id="{81DCF3AF-52A0-4536-9ADD-245D553FCD3B}"/>
              </a:ext>
            </a:extLst>
          </p:cNvPr>
          <p:cNvSpPr txBox="1"/>
          <p:nvPr/>
        </p:nvSpPr>
        <p:spPr>
          <a:xfrm>
            <a:off x="374651" y="4424336"/>
            <a:ext cx="1009650" cy="1200329"/>
          </a:xfrm>
          <a:prstGeom prst="rect">
            <a:avLst/>
          </a:prstGeom>
          <a:noFill/>
        </p:spPr>
        <p:txBody>
          <a:bodyPr wrap="square" rtlCol="0">
            <a:spAutoFit/>
          </a:bodyPr>
          <a:lstStyle/>
          <a:p>
            <a:r>
              <a:rPr lang="en-US" dirty="0"/>
              <a:t>Single Parent Cases</a:t>
            </a:r>
          </a:p>
          <a:p>
            <a:r>
              <a:rPr lang="en-US" dirty="0"/>
              <a:t>(M/AF,C)</a:t>
            </a:r>
          </a:p>
        </p:txBody>
      </p:sp>
      <p:graphicFrame>
        <p:nvGraphicFramePr>
          <p:cNvPr id="18" name="Table 17">
            <a:extLst>
              <a:ext uri="{FF2B5EF4-FFF2-40B4-BE49-F238E27FC236}">
                <a16:creationId xmlns:a16="http://schemas.microsoft.com/office/drawing/2014/main" id="{021FDB83-0E8E-46A7-95BF-7E7EB4078BA5}"/>
              </a:ext>
            </a:extLst>
          </p:cNvPr>
          <p:cNvGraphicFramePr>
            <a:graphicFrameLocks noGrp="1"/>
          </p:cNvGraphicFramePr>
          <p:nvPr>
            <p:extLst>
              <p:ext uri="{D42A27DB-BD31-4B8C-83A1-F6EECF244321}">
                <p14:modId xmlns:p14="http://schemas.microsoft.com/office/powerpoint/2010/main" val="3373512"/>
              </p:ext>
            </p:extLst>
          </p:nvPr>
        </p:nvGraphicFramePr>
        <p:xfrm>
          <a:off x="4912707" y="3724618"/>
          <a:ext cx="3706434" cy="2001048"/>
        </p:xfrm>
        <a:graphic>
          <a:graphicData uri="http://schemas.openxmlformats.org/drawingml/2006/table">
            <a:tbl>
              <a:tblPr firstRow="1" bandRow="1">
                <a:tableStyleId>{5C22544A-7EE6-4342-B048-85BDC9FD1C3A}</a:tableStyleId>
              </a:tblPr>
              <a:tblGrid>
                <a:gridCol w="806450">
                  <a:extLst>
                    <a:ext uri="{9D8B030D-6E8A-4147-A177-3AD203B41FA5}">
                      <a16:colId xmlns:a16="http://schemas.microsoft.com/office/drawing/2014/main" val="3596226165"/>
                    </a:ext>
                  </a:extLst>
                </a:gridCol>
                <a:gridCol w="941993">
                  <a:extLst>
                    <a:ext uri="{9D8B030D-6E8A-4147-A177-3AD203B41FA5}">
                      <a16:colId xmlns:a16="http://schemas.microsoft.com/office/drawing/2014/main" val="2476392104"/>
                    </a:ext>
                  </a:extLst>
                </a:gridCol>
                <a:gridCol w="704850">
                  <a:extLst>
                    <a:ext uri="{9D8B030D-6E8A-4147-A177-3AD203B41FA5}">
                      <a16:colId xmlns:a16="http://schemas.microsoft.com/office/drawing/2014/main" val="3777713928"/>
                    </a:ext>
                  </a:extLst>
                </a:gridCol>
                <a:gridCol w="1253141">
                  <a:extLst>
                    <a:ext uri="{9D8B030D-6E8A-4147-A177-3AD203B41FA5}">
                      <a16:colId xmlns:a16="http://schemas.microsoft.com/office/drawing/2014/main" val="3463251571"/>
                    </a:ext>
                  </a:extLst>
                </a:gridCol>
              </a:tblGrid>
              <a:tr h="201228">
                <a:tc>
                  <a:txBody>
                    <a:bodyPr/>
                    <a:lstStyle/>
                    <a:p>
                      <a:r>
                        <a:rPr lang="en-US" dirty="0"/>
                        <a:t>Locus</a:t>
                      </a:r>
                    </a:p>
                  </a:txBody>
                  <a:tcPr/>
                </a:tc>
                <a:tc>
                  <a:txBody>
                    <a:bodyPr/>
                    <a:lstStyle/>
                    <a:p>
                      <a:r>
                        <a:rPr lang="en-US" dirty="0"/>
                        <a:t>Alleged Father</a:t>
                      </a:r>
                    </a:p>
                  </a:txBody>
                  <a:tcPr/>
                </a:tc>
                <a:tc>
                  <a:txBody>
                    <a:bodyPr/>
                    <a:lstStyle/>
                    <a:p>
                      <a:r>
                        <a:rPr lang="en-US" dirty="0"/>
                        <a:t>Child</a:t>
                      </a:r>
                    </a:p>
                  </a:txBody>
                  <a:tcPr/>
                </a:tc>
                <a:tc>
                  <a:txBody>
                    <a:bodyPr/>
                    <a:lstStyle/>
                    <a:p>
                      <a:r>
                        <a:rPr lang="en-US" dirty="0"/>
                        <a:t>Formula to use</a:t>
                      </a:r>
                    </a:p>
                  </a:txBody>
                  <a:tcPr/>
                </a:tc>
                <a:extLst>
                  <a:ext uri="{0D108BD9-81ED-4DB2-BD59-A6C34878D82A}">
                    <a16:rowId xmlns:a16="http://schemas.microsoft.com/office/drawing/2014/main" val="2299110490"/>
                  </a:ext>
                </a:extLst>
              </a:tr>
              <a:tr h="231593">
                <a:tc>
                  <a:txBody>
                    <a:bodyPr/>
                    <a:lstStyle/>
                    <a:p>
                      <a:pPr algn="ctr"/>
                      <a:r>
                        <a:rPr lang="en-US" dirty="0"/>
                        <a:t>D2S1338</a:t>
                      </a:r>
                    </a:p>
                  </a:txBody>
                  <a:tcPr/>
                </a:tc>
                <a:tc>
                  <a:txBody>
                    <a:bodyPr/>
                    <a:lstStyle/>
                    <a:p>
                      <a:pPr algn="ctr"/>
                      <a:r>
                        <a:rPr lang="en-US" dirty="0"/>
                        <a:t>A</a:t>
                      </a:r>
                    </a:p>
                  </a:txBody>
                  <a:tcPr/>
                </a:tc>
                <a:tc>
                  <a:txBody>
                    <a:bodyPr/>
                    <a:lstStyle/>
                    <a:p>
                      <a:pPr algn="ctr"/>
                      <a:r>
                        <a:rPr lang="en-US" dirty="0"/>
                        <a:t>AC</a:t>
                      </a:r>
                    </a:p>
                  </a:txBody>
                  <a:tcPr/>
                </a:tc>
                <a:tc>
                  <a:txBody>
                    <a:bodyPr/>
                    <a:lstStyle/>
                    <a:p>
                      <a:pPr algn="ctr"/>
                      <a:r>
                        <a:rPr lang="en-US" dirty="0"/>
                        <a:t>1/2a</a:t>
                      </a:r>
                    </a:p>
                  </a:txBody>
                  <a:tcPr/>
                </a:tc>
                <a:extLst>
                  <a:ext uri="{0D108BD9-81ED-4DB2-BD59-A6C34878D82A}">
                    <a16:rowId xmlns:a16="http://schemas.microsoft.com/office/drawing/2014/main" val="1950067312"/>
                  </a:ext>
                </a:extLst>
              </a:tr>
              <a:tr h="309408">
                <a:tc>
                  <a:txBody>
                    <a:bodyPr/>
                    <a:lstStyle/>
                    <a:p>
                      <a:pPr marL="0" marR="0" algn="ctr">
                        <a:spcBef>
                          <a:spcPts val="0"/>
                        </a:spcBef>
                        <a:spcAft>
                          <a:spcPts val="0"/>
                        </a:spcAft>
                      </a:pPr>
                      <a:r>
                        <a:rPr lang="en-US" sz="1350" kern="1200" dirty="0">
                          <a:solidFill>
                            <a:schemeClr val="dk1"/>
                          </a:solidFill>
                          <a:latin typeface="+mn-lt"/>
                          <a:ea typeface="+mn-ea"/>
                          <a:cs typeface="+mn-cs"/>
                        </a:rPr>
                        <a:t>D13S317</a:t>
                      </a:r>
                    </a:p>
                  </a:txBody>
                  <a:tcPr marL="48651" marR="48651" marT="24325" marB="24325"/>
                </a:tc>
                <a:tc>
                  <a:txBody>
                    <a:bodyPr/>
                    <a:lstStyle/>
                    <a:p>
                      <a:pPr algn="ctr"/>
                      <a:r>
                        <a:rPr lang="en-US" dirty="0"/>
                        <a:t>AB</a:t>
                      </a:r>
                    </a:p>
                  </a:txBody>
                  <a:tcPr/>
                </a:tc>
                <a:tc>
                  <a:txBody>
                    <a:bodyPr/>
                    <a:lstStyle/>
                    <a:p>
                      <a:pPr algn="ctr"/>
                      <a:r>
                        <a:rPr lang="en-US" dirty="0"/>
                        <a:t>AC</a:t>
                      </a:r>
                    </a:p>
                  </a:txBody>
                  <a:tcPr/>
                </a:tc>
                <a:tc>
                  <a:txBody>
                    <a:bodyPr/>
                    <a:lstStyle/>
                    <a:p>
                      <a:pPr algn="ctr"/>
                      <a:r>
                        <a:rPr lang="en-US" dirty="0"/>
                        <a:t>1/4a</a:t>
                      </a:r>
                    </a:p>
                  </a:txBody>
                  <a:tcPr/>
                </a:tc>
                <a:extLst>
                  <a:ext uri="{0D108BD9-81ED-4DB2-BD59-A6C34878D82A}">
                    <a16:rowId xmlns:a16="http://schemas.microsoft.com/office/drawing/2014/main" val="228448053"/>
                  </a:ext>
                </a:extLst>
              </a:tr>
              <a:tr h="275636">
                <a:tc>
                  <a:txBody>
                    <a:bodyPr/>
                    <a:lstStyle/>
                    <a:p>
                      <a:pPr marL="0" marR="0" algn="ctr">
                        <a:spcBef>
                          <a:spcPts val="0"/>
                        </a:spcBef>
                        <a:spcAft>
                          <a:spcPts val="0"/>
                        </a:spcAft>
                      </a:pPr>
                      <a:r>
                        <a:rPr lang="en-US" sz="1350" kern="1200" dirty="0">
                          <a:solidFill>
                            <a:schemeClr val="dk1"/>
                          </a:solidFill>
                          <a:latin typeface="+mn-lt"/>
                          <a:ea typeface="+mn-ea"/>
                          <a:cs typeface="+mn-cs"/>
                        </a:rPr>
                        <a:t>D16S539</a:t>
                      </a:r>
                    </a:p>
                  </a:txBody>
                  <a:tcPr marL="48651" marR="48651" marT="24325" marB="24325"/>
                </a:tc>
                <a:tc>
                  <a:txBody>
                    <a:bodyPr/>
                    <a:lstStyle/>
                    <a:p>
                      <a:pPr algn="ctr"/>
                      <a:r>
                        <a:rPr lang="en-US" dirty="0"/>
                        <a:t>AB</a:t>
                      </a:r>
                    </a:p>
                  </a:txBody>
                  <a:tcPr/>
                </a:tc>
                <a:tc>
                  <a:txBody>
                    <a:bodyPr/>
                    <a:lstStyle/>
                    <a:p>
                      <a:pPr algn="ctr"/>
                      <a:r>
                        <a:rPr lang="en-US" dirty="0"/>
                        <a:t>A</a:t>
                      </a:r>
                    </a:p>
                  </a:txBody>
                  <a:tcPr/>
                </a:tc>
                <a:tc>
                  <a:txBody>
                    <a:bodyPr/>
                    <a:lstStyle/>
                    <a:p>
                      <a:pPr algn="ctr"/>
                      <a:r>
                        <a:rPr lang="en-US" dirty="0"/>
                        <a:t>1/2a</a:t>
                      </a:r>
                    </a:p>
                  </a:txBody>
                  <a:tcPr/>
                </a:tc>
                <a:extLst>
                  <a:ext uri="{0D108BD9-81ED-4DB2-BD59-A6C34878D82A}">
                    <a16:rowId xmlns:a16="http://schemas.microsoft.com/office/drawing/2014/main" val="3021519207"/>
                  </a:ext>
                </a:extLst>
              </a:tr>
              <a:tr h="238707">
                <a:tc>
                  <a:txBody>
                    <a:bodyPr/>
                    <a:lstStyle/>
                    <a:p>
                      <a:pPr marL="0" marR="0" algn="ctr">
                        <a:spcBef>
                          <a:spcPts val="0"/>
                        </a:spcBef>
                        <a:spcAft>
                          <a:spcPts val="0"/>
                        </a:spcAft>
                      </a:pPr>
                      <a:r>
                        <a:rPr lang="en-US" sz="1350" kern="1200" dirty="0">
                          <a:solidFill>
                            <a:schemeClr val="dk1"/>
                          </a:solidFill>
                          <a:latin typeface="+mn-lt"/>
                          <a:ea typeface="+mn-ea"/>
                          <a:cs typeface="+mn-cs"/>
                        </a:rPr>
                        <a:t>D2S1338</a:t>
                      </a:r>
                    </a:p>
                  </a:txBody>
                  <a:tcPr marL="48651" marR="48651" marT="24325" marB="24325"/>
                </a:tc>
                <a:tc>
                  <a:txBody>
                    <a:bodyPr/>
                    <a:lstStyle/>
                    <a:p>
                      <a:pPr algn="ctr"/>
                      <a:r>
                        <a:rPr lang="en-US" dirty="0"/>
                        <a:t>AB</a:t>
                      </a:r>
                    </a:p>
                  </a:txBody>
                  <a:tcPr/>
                </a:tc>
                <a:tc>
                  <a:txBody>
                    <a:bodyPr/>
                    <a:lstStyle/>
                    <a:p>
                      <a:pPr algn="ctr"/>
                      <a:r>
                        <a:rPr lang="en-US" dirty="0"/>
                        <a:t>AC</a:t>
                      </a:r>
                    </a:p>
                  </a:txBody>
                  <a:tcPr/>
                </a:tc>
                <a:tc>
                  <a:txBody>
                    <a:bodyPr/>
                    <a:lstStyle/>
                    <a:p>
                      <a:pPr algn="ctr"/>
                      <a:r>
                        <a:rPr lang="en-US" dirty="0"/>
                        <a:t>1/4a</a:t>
                      </a:r>
                    </a:p>
                  </a:txBody>
                  <a:tcPr/>
                </a:tc>
                <a:extLst>
                  <a:ext uri="{0D108BD9-81ED-4DB2-BD59-A6C34878D82A}">
                    <a16:rowId xmlns:a16="http://schemas.microsoft.com/office/drawing/2014/main" val="3082276603"/>
                  </a:ext>
                </a:extLst>
              </a:tr>
              <a:tr h="231593">
                <a:tc>
                  <a:txBody>
                    <a:bodyPr/>
                    <a:lstStyle/>
                    <a:p>
                      <a:pPr marL="0" marR="0" algn="ctr">
                        <a:spcBef>
                          <a:spcPts val="0"/>
                        </a:spcBef>
                        <a:spcAft>
                          <a:spcPts val="0"/>
                        </a:spcAft>
                      </a:pPr>
                      <a:r>
                        <a:rPr lang="en-US" sz="1350" kern="1200" dirty="0">
                          <a:solidFill>
                            <a:schemeClr val="dk1"/>
                          </a:solidFill>
                          <a:latin typeface="+mn-lt"/>
                          <a:ea typeface="+mn-ea"/>
                          <a:cs typeface="+mn-cs"/>
                        </a:rPr>
                        <a:t>THOI</a:t>
                      </a:r>
                    </a:p>
                  </a:txBody>
                  <a:tcPr marL="48651" marR="48651" marT="24325" marB="24325"/>
                </a:tc>
                <a:tc>
                  <a:txBody>
                    <a:bodyPr/>
                    <a:lstStyle/>
                    <a:p>
                      <a:pPr algn="ctr"/>
                      <a:r>
                        <a:rPr lang="en-US" dirty="0"/>
                        <a:t>A</a:t>
                      </a:r>
                    </a:p>
                  </a:txBody>
                  <a:tcPr/>
                </a:tc>
                <a:tc>
                  <a:txBody>
                    <a:bodyPr/>
                    <a:lstStyle/>
                    <a:p>
                      <a:pPr algn="ctr"/>
                      <a:r>
                        <a:rPr lang="en-US" dirty="0"/>
                        <a:t>A</a:t>
                      </a:r>
                    </a:p>
                  </a:txBody>
                  <a:tcPr/>
                </a:tc>
                <a:tc>
                  <a:txBody>
                    <a:bodyPr/>
                    <a:lstStyle/>
                    <a:p>
                      <a:pPr algn="ctr"/>
                      <a:r>
                        <a:rPr lang="en-US" dirty="0"/>
                        <a:t>1/a</a:t>
                      </a:r>
                    </a:p>
                  </a:txBody>
                  <a:tcPr/>
                </a:tc>
                <a:extLst>
                  <a:ext uri="{0D108BD9-81ED-4DB2-BD59-A6C34878D82A}">
                    <a16:rowId xmlns:a16="http://schemas.microsoft.com/office/drawing/2014/main" val="479105797"/>
                  </a:ext>
                </a:extLst>
              </a:tr>
            </a:tbl>
          </a:graphicData>
        </a:graphic>
      </p:graphicFrame>
      <p:graphicFrame>
        <p:nvGraphicFramePr>
          <p:cNvPr id="21" name="Table 20">
            <a:extLst>
              <a:ext uri="{FF2B5EF4-FFF2-40B4-BE49-F238E27FC236}">
                <a16:creationId xmlns:a16="http://schemas.microsoft.com/office/drawing/2014/main" id="{2241400D-C176-44D0-B16E-D1B9EA0B7C48}"/>
              </a:ext>
            </a:extLst>
          </p:cNvPr>
          <p:cNvGraphicFramePr>
            <a:graphicFrameLocks noGrp="1"/>
          </p:cNvGraphicFramePr>
          <p:nvPr>
            <p:extLst>
              <p:ext uri="{D42A27DB-BD31-4B8C-83A1-F6EECF244321}">
                <p14:modId xmlns:p14="http://schemas.microsoft.com/office/powerpoint/2010/main" val="3633515167"/>
              </p:ext>
            </p:extLst>
          </p:nvPr>
        </p:nvGraphicFramePr>
        <p:xfrm>
          <a:off x="4728988" y="1277920"/>
          <a:ext cx="3786360" cy="2211995"/>
        </p:xfrm>
        <a:graphic>
          <a:graphicData uri="http://schemas.openxmlformats.org/drawingml/2006/table">
            <a:tbl>
              <a:tblPr firstRow="1" firstCol="1" bandRow="1" bandCol="1">
                <a:tableStyleId>{5C22544A-7EE6-4342-B048-85BDC9FD1C3A}</a:tableStyleId>
              </a:tblPr>
              <a:tblGrid>
                <a:gridCol w="1011990">
                  <a:extLst>
                    <a:ext uri="{9D8B030D-6E8A-4147-A177-3AD203B41FA5}">
                      <a16:colId xmlns:a16="http://schemas.microsoft.com/office/drawing/2014/main" val="3702803160"/>
                    </a:ext>
                  </a:extLst>
                </a:gridCol>
                <a:gridCol w="513488">
                  <a:extLst>
                    <a:ext uri="{9D8B030D-6E8A-4147-A177-3AD203B41FA5}">
                      <a16:colId xmlns:a16="http://schemas.microsoft.com/office/drawing/2014/main" val="3485326255"/>
                    </a:ext>
                  </a:extLst>
                </a:gridCol>
                <a:gridCol w="482832">
                  <a:extLst>
                    <a:ext uri="{9D8B030D-6E8A-4147-A177-3AD203B41FA5}">
                      <a16:colId xmlns:a16="http://schemas.microsoft.com/office/drawing/2014/main" val="842422357"/>
                    </a:ext>
                  </a:extLst>
                </a:gridCol>
                <a:gridCol w="498160">
                  <a:extLst>
                    <a:ext uri="{9D8B030D-6E8A-4147-A177-3AD203B41FA5}">
                      <a16:colId xmlns:a16="http://schemas.microsoft.com/office/drawing/2014/main" val="1056496433"/>
                    </a:ext>
                  </a:extLst>
                </a:gridCol>
                <a:gridCol w="436848">
                  <a:extLst>
                    <a:ext uri="{9D8B030D-6E8A-4147-A177-3AD203B41FA5}">
                      <a16:colId xmlns:a16="http://schemas.microsoft.com/office/drawing/2014/main" val="1694682919"/>
                    </a:ext>
                  </a:extLst>
                </a:gridCol>
                <a:gridCol w="843042">
                  <a:extLst>
                    <a:ext uri="{9D8B030D-6E8A-4147-A177-3AD203B41FA5}">
                      <a16:colId xmlns:a16="http://schemas.microsoft.com/office/drawing/2014/main" val="3730043180"/>
                    </a:ext>
                  </a:extLst>
                </a:gridCol>
              </a:tblGrid>
              <a:tr h="105827">
                <a:tc>
                  <a:txBody>
                    <a:bodyPr/>
                    <a:lstStyle/>
                    <a:p>
                      <a:endParaRPr lang="en-US" sz="1000" dirty="0"/>
                    </a:p>
                  </a:txBody>
                  <a:tcPr marL="52543" marR="52543" marT="0" marB="0"/>
                </a:tc>
                <a:tc>
                  <a:txBody>
                    <a:bodyPr/>
                    <a:lstStyle/>
                    <a:p>
                      <a:endParaRPr lang="en-US" sz="1000" dirty="0"/>
                    </a:p>
                  </a:txBody>
                  <a:tcPr marL="70057" marR="70057" marT="35029" marB="35029"/>
                </a:tc>
                <a:tc>
                  <a:txBody>
                    <a:bodyPr/>
                    <a:lstStyle/>
                    <a:p>
                      <a:endParaRPr lang="en-US" sz="1000"/>
                    </a:p>
                  </a:txBody>
                  <a:tcPr marL="70057" marR="70057" marT="35029" marB="35029"/>
                </a:tc>
                <a:tc>
                  <a:txBody>
                    <a:bodyPr/>
                    <a:lstStyle/>
                    <a:p>
                      <a:endParaRPr lang="en-US" sz="1000"/>
                    </a:p>
                  </a:txBody>
                  <a:tcPr marL="70057" marR="70057" marT="35029" marB="35029"/>
                </a:tc>
                <a:tc>
                  <a:txBody>
                    <a:bodyPr/>
                    <a:lstStyle/>
                    <a:p>
                      <a:endParaRPr lang="en-US" sz="1000"/>
                    </a:p>
                  </a:txBody>
                  <a:tcPr marL="70057" marR="70057" marT="35029" marB="35029"/>
                </a:tc>
                <a:tc>
                  <a:txBody>
                    <a:bodyPr/>
                    <a:lstStyle/>
                    <a:p>
                      <a:endParaRPr lang="en-US" sz="1000"/>
                    </a:p>
                  </a:txBody>
                  <a:tcPr marL="70057" marR="70057" marT="35029" marB="35029"/>
                </a:tc>
                <a:extLst>
                  <a:ext uri="{0D108BD9-81ED-4DB2-BD59-A6C34878D82A}">
                    <a16:rowId xmlns:a16="http://schemas.microsoft.com/office/drawing/2014/main" val="2885210048"/>
                  </a:ext>
                </a:extLst>
              </a:tr>
              <a:tr h="196278">
                <a:tc>
                  <a:txBody>
                    <a:bodyPr/>
                    <a:lstStyle/>
                    <a:p>
                      <a:pPr marL="0" marR="0" algn="ctr">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txBody>
                  <a:tcPr marL="52543" marR="52543" marT="0" marB="0"/>
                </a:tc>
                <a:tc gridSpan="2">
                  <a:txBody>
                    <a:bodyPr/>
                    <a:lstStyle/>
                    <a:p>
                      <a:pPr marL="0" marR="0" algn="ctr">
                        <a:spcBef>
                          <a:spcPts val="0"/>
                        </a:spcBef>
                        <a:spcAft>
                          <a:spcPts val="0"/>
                        </a:spcAft>
                      </a:pPr>
                      <a:r>
                        <a:rPr lang="en-US" sz="1000" dirty="0">
                          <a:effectLst/>
                        </a:rPr>
                        <a:t>Child</a:t>
                      </a:r>
                      <a:endParaRPr lang="en-US" sz="1200" dirty="0">
                        <a:effectLst/>
                        <a:latin typeface="Times New Roman" panose="02020603050405020304" pitchFamily="18" charset="0"/>
                        <a:ea typeface="Times New Roman" panose="02020603050405020304" pitchFamily="18" charset="0"/>
                      </a:endParaRPr>
                    </a:p>
                  </a:txBody>
                  <a:tcPr marL="48651" marR="48651" marT="24325" marB="24325">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1000">
                          <a:effectLst/>
                        </a:rPr>
                        <a:t>Alleged Father</a:t>
                      </a:r>
                      <a:endParaRPr lang="en-US" sz="1200">
                        <a:effectLst/>
                        <a:latin typeface="Times New Roman" panose="02020603050405020304" pitchFamily="18" charset="0"/>
                        <a:ea typeface="Times New Roman" panose="02020603050405020304" pitchFamily="18" charset="0"/>
                      </a:endParaRPr>
                    </a:p>
                  </a:txBody>
                  <a:tcPr marL="48651" marR="48651" marT="24325" marB="24325">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1000">
                          <a:effectLst/>
                        </a:rPr>
                        <a:t> </a:t>
                      </a:r>
                      <a:endParaRPr lang="en-US" sz="1200">
                        <a:effectLst/>
                        <a:latin typeface="Times New Roman" panose="02020603050405020304" pitchFamily="18" charset="0"/>
                        <a:ea typeface="Times New Roman" panose="02020603050405020304" pitchFamily="18" charset="0"/>
                      </a:endParaRPr>
                    </a:p>
                  </a:txBody>
                  <a:tcPr marL="52543" marR="52543" marT="0" marB="0"/>
                </a:tc>
                <a:extLst>
                  <a:ext uri="{0D108BD9-81ED-4DB2-BD59-A6C34878D82A}">
                    <a16:rowId xmlns:a16="http://schemas.microsoft.com/office/drawing/2014/main" val="3833644397"/>
                  </a:ext>
                </a:extLst>
              </a:tr>
              <a:tr h="196278">
                <a:tc>
                  <a:txBody>
                    <a:bodyPr/>
                    <a:lstStyle/>
                    <a:p>
                      <a:pPr marL="0" marR="0" algn="ctr">
                        <a:spcBef>
                          <a:spcPts val="0"/>
                        </a:spcBef>
                        <a:spcAft>
                          <a:spcPts val="0"/>
                        </a:spcAft>
                      </a:pPr>
                      <a:r>
                        <a:rPr lang="en-US" sz="1000" dirty="0">
                          <a:effectLst/>
                        </a:rPr>
                        <a:t>System</a:t>
                      </a:r>
                      <a:endParaRPr lang="en-US" sz="1200" dirty="0">
                        <a:effectLst/>
                        <a:latin typeface="Times New Roman" panose="02020603050405020304" pitchFamily="18" charset="0"/>
                        <a:ea typeface="Times New Roman" panose="02020603050405020304" pitchFamily="18" charset="0"/>
                      </a:endParaRPr>
                    </a:p>
                  </a:txBody>
                  <a:tcPr marL="48651" marR="48651" marT="24325" marB="24325"/>
                </a:tc>
                <a:tc>
                  <a:txBody>
                    <a:bodyPr/>
                    <a:lstStyle/>
                    <a:p>
                      <a:pPr marL="0" marR="0" algn="ctr">
                        <a:spcBef>
                          <a:spcPts val="0"/>
                        </a:spcBef>
                        <a:spcAft>
                          <a:spcPts val="0"/>
                        </a:spcAft>
                      </a:pPr>
                      <a:r>
                        <a:rPr lang="en-US" sz="1000" dirty="0">
                          <a:effectLst/>
                        </a:rPr>
                        <a:t>Allele</a:t>
                      </a:r>
                      <a:endParaRPr lang="en-US" sz="1200" dirty="0">
                        <a:effectLst/>
                        <a:latin typeface="Times New Roman" panose="02020603050405020304" pitchFamily="18" charset="0"/>
                        <a:ea typeface="Times New Roman" panose="02020603050405020304" pitchFamily="18" charset="0"/>
                      </a:endParaRPr>
                    </a:p>
                  </a:txBody>
                  <a:tcPr marL="48651" marR="48651" marT="24325" marB="24325">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000">
                          <a:effectLst/>
                        </a:rPr>
                        <a:t>Allele</a:t>
                      </a:r>
                      <a:endParaRPr lang="en-US" sz="1200">
                        <a:effectLst/>
                        <a:latin typeface="Times New Roman" panose="02020603050405020304" pitchFamily="18" charset="0"/>
                        <a:ea typeface="Times New Roman" panose="02020603050405020304" pitchFamily="18" charset="0"/>
                      </a:endParaRPr>
                    </a:p>
                  </a:txBody>
                  <a:tcPr marL="48651" marR="48651" marT="24325" marB="24325">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000">
                          <a:effectLst/>
                        </a:rPr>
                        <a:t>Allele</a:t>
                      </a:r>
                      <a:endParaRPr lang="en-US" sz="1200">
                        <a:effectLst/>
                        <a:latin typeface="Times New Roman" panose="02020603050405020304" pitchFamily="18" charset="0"/>
                        <a:ea typeface="Times New Roman" panose="02020603050405020304" pitchFamily="18" charset="0"/>
                      </a:endParaRPr>
                    </a:p>
                  </a:txBody>
                  <a:tcPr marL="48651" marR="48651" marT="24325" marB="24325">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000">
                          <a:effectLst/>
                        </a:rPr>
                        <a:t>Allele</a:t>
                      </a:r>
                      <a:endParaRPr lang="en-US" sz="1200">
                        <a:effectLst/>
                        <a:latin typeface="Times New Roman" panose="02020603050405020304" pitchFamily="18" charset="0"/>
                        <a:ea typeface="Times New Roman" panose="02020603050405020304" pitchFamily="18" charset="0"/>
                      </a:endParaRPr>
                    </a:p>
                  </a:txBody>
                  <a:tcPr marL="48651" marR="48651" marT="24325" marB="24325">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000">
                          <a:effectLst/>
                        </a:rPr>
                        <a:t>RI</a:t>
                      </a:r>
                      <a:endParaRPr lang="en-US" sz="1200">
                        <a:effectLst/>
                        <a:latin typeface="Times New Roman" panose="02020603050405020304" pitchFamily="18" charset="0"/>
                        <a:ea typeface="Times New Roman" panose="02020603050405020304" pitchFamily="18" charset="0"/>
                      </a:endParaRPr>
                    </a:p>
                  </a:txBody>
                  <a:tcPr marL="48651" marR="48651" marT="24325" marB="24325"/>
                </a:tc>
                <a:extLst>
                  <a:ext uri="{0D108BD9-81ED-4DB2-BD59-A6C34878D82A}">
                    <a16:rowId xmlns:a16="http://schemas.microsoft.com/office/drawing/2014/main" val="3953743451"/>
                  </a:ext>
                </a:extLst>
              </a:tr>
              <a:tr h="283110">
                <a:tc>
                  <a:txBody>
                    <a:bodyPr/>
                    <a:lstStyle/>
                    <a:p>
                      <a:pPr marL="0" marR="0" algn="ctr">
                        <a:spcBef>
                          <a:spcPts val="0"/>
                        </a:spcBef>
                        <a:spcAft>
                          <a:spcPts val="0"/>
                        </a:spcAft>
                      </a:pPr>
                      <a:r>
                        <a:rPr lang="en-US" sz="1000" dirty="0">
                          <a:effectLst/>
                        </a:rPr>
                        <a:t>D3S1358</a:t>
                      </a:r>
                      <a:endParaRPr lang="en-US" sz="1200" dirty="0">
                        <a:effectLst/>
                        <a:latin typeface="Times New Roman" panose="02020603050405020304" pitchFamily="18" charset="0"/>
                        <a:ea typeface="Times New Roman" panose="02020603050405020304" pitchFamily="18" charset="0"/>
                      </a:endParaRPr>
                    </a:p>
                  </a:txBody>
                  <a:tcPr marL="48651" marR="48651" marT="24325" marB="24325"/>
                </a:tc>
                <a:tc>
                  <a:txBody>
                    <a:bodyPr/>
                    <a:lstStyle/>
                    <a:p>
                      <a:pPr marL="0" marR="0" algn="ctr">
                        <a:spcBef>
                          <a:spcPts val="0"/>
                        </a:spcBef>
                        <a:spcAft>
                          <a:spcPts val="0"/>
                        </a:spcAft>
                      </a:pPr>
                      <a:r>
                        <a:rPr lang="en-US" sz="1000" dirty="0">
                          <a:effectLst/>
                        </a:rPr>
                        <a:t> </a:t>
                      </a:r>
                      <a:endParaRPr lang="en-US" sz="1200" b="1" dirty="0">
                        <a:solidFill>
                          <a:srgbClr val="FF0000"/>
                        </a:solidFill>
                        <a:effectLst/>
                        <a:latin typeface="Times New Roman" panose="02020603050405020304" pitchFamily="18" charset="0"/>
                        <a:ea typeface="Times New Roman" panose="02020603050405020304" pitchFamily="18" charset="0"/>
                      </a:endParaRPr>
                    </a:p>
                  </a:txBody>
                  <a:tcPr marL="48651" marR="48651" marT="24325" marB="24325"/>
                </a:tc>
                <a:tc>
                  <a:txBody>
                    <a:bodyPr/>
                    <a:lstStyle/>
                    <a:p>
                      <a:pPr marL="0" marR="0" algn="ctr">
                        <a:spcBef>
                          <a:spcPts val="0"/>
                        </a:spcBef>
                        <a:spcAft>
                          <a:spcPts val="0"/>
                        </a:spcAft>
                      </a:pPr>
                      <a:r>
                        <a:rPr lang="en-US" sz="1200" b="1" u="none" baseline="0" dirty="0">
                          <a:effectLst/>
                        </a:rPr>
                        <a:t>17</a:t>
                      </a:r>
                      <a:endParaRPr lang="en-US" sz="1800" b="1" u="none" baseline="0" dirty="0">
                        <a:effectLst/>
                        <a:latin typeface="Times New Roman" panose="02020603050405020304" pitchFamily="18" charset="0"/>
                        <a:ea typeface="Times New Roman" panose="02020603050405020304" pitchFamily="18" charset="0"/>
                      </a:endParaRPr>
                    </a:p>
                  </a:txBody>
                  <a:tcPr marL="48651" marR="48651" marT="24325" marB="24325">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000" dirty="0">
                          <a:effectLst/>
                        </a:rPr>
                        <a:t>15</a:t>
                      </a:r>
                      <a:endParaRPr lang="en-US" sz="1200" dirty="0">
                        <a:effectLst/>
                        <a:latin typeface="Times New Roman" panose="02020603050405020304" pitchFamily="18" charset="0"/>
                        <a:ea typeface="Times New Roman" panose="02020603050405020304" pitchFamily="18" charset="0"/>
                      </a:endParaRPr>
                    </a:p>
                  </a:txBody>
                  <a:tcPr marL="48651" marR="48651" marT="24325" marB="24325">
                    <a:lnL w="12700" cap="flat" cmpd="sng" algn="ctr">
                      <a:solidFill>
                        <a:schemeClr val="tx1"/>
                      </a:solidFill>
                      <a:prstDash val="solid"/>
                      <a:round/>
                      <a:headEnd type="none" w="med" len="med"/>
                      <a:tailEnd type="none" w="med" len="med"/>
                    </a:lnL>
                  </a:tcPr>
                </a:tc>
                <a:tc>
                  <a:txBody>
                    <a:bodyPr/>
                    <a:lstStyle/>
                    <a:p>
                      <a:pPr marL="0" marR="0" algn="ctr" defTabSz="685800" rtl="0" eaLnBrk="1" latinLnBrk="0" hangingPunct="1">
                        <a:spcBef>
                          <a:spcPts val="0"/>
                        </a:spcBef>
                        <a:spcAft>
                          <a:spcPts val="0"/>
                        </a:spcAft>
                      </a:pPr>
                      <a:r>
                        <a:rPr lang="en-US" sz="1100" b="1" kern="1200" dirty="0">
                          <a:solidFill>
                            <a:schemeClr val="dk1"/>
                          </a:solidFill>
                          <a:effectLst/>
                          <a:latin typeface="+mn-lt"/>
                          <a:ea typeface="+mn-ea"/>
                          <a:cs typeface="+mn-cs"/>
                        </a:rPr>
                        <a:t>17</a:t>
                      </a:r>
                    </a:p>
                  </a:txBody>
                  <a:tcPr marL="48651" marR="48651" marT="24325" marB="24325"/>
                </a:tc>
                <a:tc>
                  <a:txBody>
                    <a:bodyPr/>
                    <a:lstStyle/>
                    <a:p>
                      <a:pPr marL="0" marR="0" algn="ctr">
                        <a:spcBef>
                          <a:spcPts val="0"/>
                        </a:spcBef>
                        <a:spcAft>
                          <a:spcPts val="0"/>
                        </a:spcAft>
                      </a:pPr>
                      <a:r>
                        <a:rPr lang="en-US" sz="1000">
                          <a:effectLst/>
                        </a:rPr>
                        <a:t>1.8325</a:t>
                      </a:r>
                      <a:endParaRPr lang="en-US" sz="1200">
                        <a:effectLst/>
                        <a:latin typeface="Times New Roman" panose="02020603050405020304" pitchFamily="18" charset="0"/>
                        <a:ea typeface="Times New Roman" panose="02020603050405020304" pitchFamily="18" charset="0"/>
                      </a:endParaRPr>
                    </a:p>
                  </a:txBody>
                  <a:tcPr marL="48651" marR="48651" marT="24325" marB="24325"/>
                </a:tc>
                <a:extLst>
                  <a:ext uri="{0D108BD9-81ED-4DB2-BD59-A6C34878D82A}">
                    <a16:rowId xmlns:a16="http://schemas.microsoft.com/office/drawing/2014/main" val="2485624833"/>
                  </a:ext>
                </a:extLst>
              </a:tr>
              <a:tr h="346456">
                <a:tc>
                  <a:txBody>
                    <a:bodyPr/>
                    <a:lstStyle/>
                    <a:p>
                      <a:pPr marL="0" marR="0" algn="ctr">
                        <a:spcBef>
                          <a:spcPts val="0"/>
                        </a:spcBef>
                        <a:spcAft>
                          <a:spcPts val="0"/>
                        </a:spcAft>
                      </a:pPr>
                      <a:r>
                        <a:rPr lang="en-US" sz="1000" dirty="0">
                          <a:effectLst/>
                        </a:rPr>
                        <a:t>D13S317</a:t>
                      </a:r>
                      <a:endParaRPr lang="en-US" sz="1200" dirty="0">
                        <a:effectLst/>
                        <a:latin typeface="Times New Roman" panose="02020603050405020304" pitchFamily="18" charset="0"/>
                        <a:ea typeface="Times New Roman" panose="02020603050405020304" pitchFamily="18" charset="0"/>
                      </a:endParaRPr>
                    </a:p>
                  </a:txBody>
                  <a:tcPr marL="48651" marR="48651" marT="24325" marB="24325"/>
                </a:tc>
                <a:tc>
                  <a:txBody>
                    <a:bodyPr/>
                    <a:lstStyle/>
                    <a:p>
                      <a:pPr marL="0" marR="0" algn="ctr">
                        <a:spcBef>
                          <a:spcPts val="0"/>
                        </a:spcBef>
                        <a:spcAft>
                          <a:spcPts val="0"/>
                        </a:spcAft>
                      </a:pPr>
                      <a:r>
                        <a:rPr lang="en-US" sz="1000" dirty="0">
                          <a:solidFill>
                            <a:srgbClr val="FF0000"/>
                          </a:solidFill>
                          <a:effectLst/>
                          <a:latin typeface="Times New Roman" panose="02020603050405020304" pitchFamily="18" charset="0"/>
                          <a:ea typeface="Times New Roman" panose="02020603050405020304" pitchFamily="18" charset="0"/>
                        </a:rPr>
                        <a:t>9</a:t>
                      </a:r>
                      <a:endParaRPr lang="en-US" sz="1200" dirty="0">
                        <a:solidFill>
                          <a:srgbClr val="FF0000"/>
                        </a:solidFill>
                        <a:effectLst/>
                        <a:latin typeface="Times New Roman" panose="02020603050405020304" pitchFamily="18" charset="0"/>
                        <a:ea typeface="Times New Roman" panose="02020603050405020304" pitchFamily="18" charset="0"/>
                      </a:endParaRPr>
                    </a:p>
                  </a:txBody>
                  <a:tcPr marL="48651" marR="48651" marT="24325" marB="24325"/>
                </a:tc>
                <a:tc>
                  <a:txBody>
                    <a:bodyPr/>
                    <a:lstStyle/>
                    <a:p>
                      <a:pPr marL="0" marR="0" algn="ctr">
                        <a:spcBef>
                          <a:spcPts val="0"/>
                        </a:spcBef>
                        <a:spcAft>
                          <a:spcPts val="0"/>
                        </a:spcAft>
                      </a:pPr>
                      <a:r>
                        <a:rPr lang="en-US" sz="1100" b="1" dirty="0">
                          <a:effectLst/>
                        </a:rPr>
                        <a:t>11</a:t>
                      </a:r>
                      <a:endParaRPr lang="en-US" sz="1600" b="1" dirty="0">
                        <a:effectLst/>
                        <a:latin typeface="Times New Roman" panose="02020603050405020304" pitchFamily="18" charset="0"/>
                        <a:ea typeface="Times New Roman" panose="02020603050405020304" pitchFamily="18" charset="0"/>
                      </a:endParaRPr>
                    </a:p>
                  </a:txBody>
                  <a:tcPr marL="48651" marR="48651" marT="24325" marB="24325">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000" dirty="0">
                          <a:effectLst/>
                        </a:rPr>
                        <a:t>9</a:t>
                      </a:r>
                      <a:endParaRPr lang="en-US" sz="1200" dirty="0">
                        <a:effectLst/>
                        <a:latin typeface="Times New Roman" panose="02020603050405020304" pitchFamily="18" charset="0"/>
                        <a:ea typeface="Times New Roman" panose="02020603050405020304" pitchFamily="18" charset="0"/>
                      </a:endParaRPr>
                    </a:p>
                  </a:txBody>
                  <a:tcPr marL="48651" marR="48651" marT="24325" marB="24325">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100" b="1" dirty="0">
                          <a:effectLst/>
                        </a:rPr>
                        <a:t>11</a:t>
                      </a:r>
                      <a:endParaRPr lang="en-US" sz="1600" b="1" dirty="0">
                        <a:effectLst/>
                        <a:latin typeface="Times New Roman" panose="02020603050405020304" pitchFamily="18" charset="0"/>
                        <a:ea typeface="Times New Roman" panose="02020603050405020304" pitchFamily="18" charset="0"/>
                      </a:endParaRPr>
                    </a:p>
                  </a:txBody>
                  <a:tcPr marL="48651" marR="48651" marT="24325" marB="24325"/>
                </a:tc>
                <a:tc>
                  <a:txBody>
                    <a:bodyPr/>
                    <a:lstStyle/>
                    <a:p>
                      <a:pPr marL="0" marR="0" algn="ctr">
                        <a:spcBef>
                          <a:spcPts val="0"/>
                        </a:spcBef>
                        <a:spcAft>
                          <a:spcPts val="0"/>
                        </a:spcAft>
                      </a:pPr>
                      <a:r>
                        <a:rPr lang="en-US" sz="1000" dirty="0">
                          <a:effectLst/>
                        </a:rPr>
                        <a:t>1.5362</a:t>
                      </a:r>
                      <a:endParaRPr lang="en-US" sz="1200" dirty="0">
                        <a:effectLst/>
                        <a:latin typeface="Times New Roman" panose="02020603050405020304" pitchFamily="18" charset="0"/>
                        <a:ea typeface="Times New Roman" panose="02020603050405020304" pitchFamily="18" charset="0"/>
                      </a:endParaRPr>
                    </a:p>
                  </a:txBody>
                  <a:tcPr marL="48651" marR="48651" marT="24325" marB="24325"/>
                </a:tc>
                <a:extLst>
                  <a:ext uri="{0D108BD9-81ED-4DB2-BD59-A6C34878D82A}">
                    <a16:rowId xmlns:a16="http://schemas.microsoft.com/office/drawing/2014/main" val="2353407948"/>
                  </a:ext>
                </a:extLst>
              </a:tr>
              <a:tr h="283110">
                <a:tc>
                  <a:txBody>
                    <a:bodyPr/>
                    <a:lstStyle/>
                    <a:p>
                      <a:pPr marL="0" marR="0" algn="ctr">
                        <a:spcBef>
                          <a:spcPts val="0"/>
                        </a:spcBef>
                        <a:spcAft>
                          <a:spcPts val="0"/>
                        </a:spcAft>
                      </a:pPr>
                      <a:r>
                        <a:rPr lang="en-US" sz="1000" dirty="0">
                          <a:effectLst/>
                        </a:rPr>
                        <a:t>D16S539</a:t>
                      </a:r>
                      <a:endParaRPr lang="en-US" sz="1200" dirty="0">
                        <a:effectLst/>
                        <a:latin typeface="Times New Roman" panose="02020603050405020304" pitchFamily="18" charset="0"/>
                        <a:ea typeface="Times New Roman" panose="02020603050405020304" pitchFamily="18" charset="0"/>
                      </a:endParaRPr>
                    </a:p>
                  </a:txBody>
                  <a:tcPr marL="48651" marR="48651" marT="24325" marB="24325"/>
                </a:tc>
                <a:tc>
                  <a:txBody>
                    <a:bodyPr/>
                    <a:lstStyle/>
                    <a:p>
                      <a:pPr marL="0" marR="0" algn="ctr">
                        <a:spcBef>
                          <a:spcPts val="0"/>
                        </a:spcBef>
                        <a:spcAft>
                          <a:spcPts val="0"/>
                        </a:spcAft>
                      </a:pPr>
                      <a:r>
                        <a:rPr lang="en-US" sz="1100" b="1" dirty="0">
                          <a:effectLst/>
                        </a:rPr>
                        <a:t>10</a:t>
                      </a:r>
                      <a:endParaRPr lang="en-US" sz="1600" b="1" dirty="0">
                        <a:effectLst/>
                        <a:latin typeface="Times New Roman" panose="02020603050405020304" pitchFamily="18" charset="0"/>
                        <a:ea typeface="Times New Roman" panose="02020603050405020304" pitchFamily="18" charset="0"/>
                      </a:endParaRPr>
                    </a:p>
                  </a:txBody>
                  <a:tcPr marL="48651" marR="48651" marT="24325" marB="24325"/>
                </a:tc>
                <a:tc>
                  <a:txBody>
                    <a:bodyPr/>
                    <a:lstStyle/>
                    <a:p>
                      <a:pPr marL="0" marR="0" algn="ctr">
                        <a:spcBef>
                          <a:spcPts val="0"/>
                        </a:spcBef>
                        <a:spcAft>
                          <a:spcPts val="0"/>
                        </a:spcAft>
                      </a:pPr>
                      <a:r>
                        <a:rPr lang="en-US" sz="1000" dirty="0">
                          <a:solidFill>
                            <a:srgbClr val="FF0000"/>
                          </a:solidFill>
                          <a:effectLst/>
                        </a:rPr>
                        <a:t>11</a:t>
                      </a:r>
                      <a:endParaRPr lang="en-US" sz="1200" dirty="0">
                        <a:solidFill>
                          <a:srgbClr val="FF0000"/>
                        </a:solidFill>
                        <a:effectLst/>
                        <a:latin typeface="Times New Roman" panose="02020603050405020304" pitchFamily="18" charset="0"/>
                        <a:ea typeface="Times New Roman" panose="02020603050405020304" pitchFamily="18" charset="0"/>
                      </a:endParaRPr>
                    </a:p>
                  </a:txBody>
                  <a:tcPr marL="48651" marR="48651" marT="24325" marB="24325">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txBody>
                  <a:tcPr marL="48651" marR="48651" marT="24325" marB="24325">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200" b="1" dirty="0">
                          <a:effectLst/>
                        </a:rPr>
                        <a:t>10</a:t>
                      </a:r>
                      <a:endParaRPr lang="en-US" sz="1800" b="1" dirty="0">
                        <a:effectLst/>
                        <a:latin typeface="Times New Roman" panose="02020603050405020304" pitchFamily="18" charset="0"/>
                        <a:ea typeface="Times New Roman" panose="02020603050405020304" pitchFamily="18" charset="0"/>
                      </a:endParaRPr>
                    </a:p>
                  </a:txBody>
                  <a:tcPr marL="48651" marR="48651" marT="24325" marB="24325"/>
                </a:tc>
                <a:tc>
                  <a:txBody>
                    <a:bodyPr/>
                    <a:lstStyle/>
                    <a:p>
                      <a:pPr marL="0" marR="0" algn="ctr">
                        <a:spcBef>
                          <a:spcPts val="0"/>
                        </a:spcBef>
                        <a:spcAft>
                          <a:spcPts val="0"/>
                        </a:spcAft>
                      </a:pPr>
                      <a:r>
                        <a:rPr lang="en-US" sz="1000">
                          <a:effectLst/>
                        </a:rPr>
                        <a:t>1.5903</a:t>
                      </a:r>
                      <a:endParaRPr lang="en-US" sz="1200">
                        <a:effectLst/>
                        <a:latin typeface="Times New Roman" panose="02020603050405020304" pitchFamily="18" charset="0"/>
                        <a:ea typeface="Times New Roman" panose="02020603050405020304" pitchFamily="18" charset="0"/>
                      </a:endParaRPr>
                    </a:p>
                  </a:txBody>
                  <a:tcPr marL="48651" marR="48651" marT="24325" marB="24325"/>
                </a:tc>
                <a:extLst>
                  <a:ext uri="{0D108BD9-81ED-4DB2-BD59-A6C34878D82A}">
                    <a16:rowId xmlns:a16="http://schemas.microsoft.com/office/drawing/2014/main" val="3589592286"/>
                  </a:ext>
                </a:extLst>
              </a:tr>
              <a:tr h="283110">
                <a:tc>
                  <a:txBody>
                    <a:bodyPr/>
                    <a:lstStyle/>
                    <a:p>
                      <a:pPr marL="0" marR="0" algn="ctr">
                        <a:spcBef>
                          <a:spcPts val="0"/>
                        </a:spcBef>
                        <a:spcAft>
                          <a:spcPts val="0"/>
                        </a:spcAft>
                      </a:pPr>
                      <a:r>
                        <a:rPr lang="en-US" sz="1000" dirty="0">
                          <a:effectLst/>
                        </a:rPr>
                        <a:t>D2S1338</a:t>
                      </a:r>
                      <a:endParaRPr lang="en-US" sz="1200" dirty="0">
                        <a:effectLst/>
                        <a:latin typeface="Times New Roman" panose="02020603050405020304" pitchFamily="18" charset="0"/>
                        <a:ea typeface="Times New Roman" panose="02020603050405020304" pitchFamily="18" charset="0"/>
                      </a:endParaRPr>
                    </a:p>
                  </a:txBody>
                  <a:tcPr marL="48651" marR="48651" marT="24325" marB="24325"/>
                </a:tc>
                <a:tc>
                  <a:txBody>
                    <a:bodyPr/>
                    <a:lstStyle/>
                    <a:p>
                      <a:pPr marL="0" marR="0" algn="ctr">
                        <a:spcBef>
                          <a:spcPts val="0"/>
                        </a:spcBef>
                        <a:spcAft>
                          <a:spcPts val="0"/>
                        </a:spcAft>
                      </a:pPr>
                      <a:r>
                        <a:rPr lang="en-US" sz="1100" b="1" dirty="0">
                          <a:effectLst/>
                        </a:rPr>
                        <a:t>19</a:t>
                      </a:r>
                      <a:endParaRPr lang="en-US" sz="1600" b="1" dirty="0">
                        <a:effectLst/>
                        <a:latin typeface="Times New Roman" panose="02020603050405020304" pitchFamily="18" charset="0"/>
                        <a:ea typeface="Times New Roman" panose="02020603050405020304" pitchFamily="18" charset="0"/>
                      </a:endParaRPr>
                    </a:p>
                  </a:txBody>
                  <a:tcPr marL="48651" marR="48651" marT="24325" marB="24325"/>
                </a:tc>
                <a:tc>
                  <a:txBody>
                    <a:bodyPr/>
                    <a:lstStyle/>
                    <a:p>
                      <a:pPr marL="0" marR="0" algn="ctr">
                        <a:spcBef>
                          <a:spcPts val="0"/>
                        </a:spcBef>
                        <a:spcAft>
                          <a:spcPts val="0"/>
                        </a:spcAft>
                      </a:pPr>
                      <a:r>
                        <a:rPr lang="en-US" sz="1000" dirty="0">
                          <a:solidFill>
                            <a:srgbClr val="FF0000"/>
                          </a:solidFill>
                          <a:effectLst/>
                        </a:rPr>
                        <a:t>24</a:t>
                      </a:r>
                      <a:endParaRPr lang="en-US" sz="1200" dirty="0">
                        <a:solidFill>
                          <a:srgbClr val="FF0000"/>
                        </a:solidFill>
                        <a:effectLst/>
                        <a:latin typeface="Times New Roman" panose="02020603050405020304" pitchFamily="18" charset="0"/>
                        <a:ea typeface="Times New Roman" panose="02020603050405020304" pitchFamily="18" charset="0"/>
                      </a:endParaRPr>
                    </a:p>
                  </a:txBody>
                  <a:tcPr marL="48651" marR="48651" marT="24325" marB="24325">
                    <a:lnR w="12700" cap="flat" cmpd="sng" algn="ctr">
                      <a:solidFill>
                        <a:schemeClr val="tx1"/>
                      </a:solidFill>
                      <a:prstDash val="solid"/>
                      <a:round/>
                      <a:headEnd type="none" w="med" len="med"/>
                      <a:tailEnd type="none" w="med" len="med"/>
                    </a:lnR>
                  </a:tcPr>
                </a:tc>
                <a:tc>
                  <a:txBody>
                    <a:bodyPr/>
                    <a:lstStyle/>
                    <a:p>
                      <a:pPr marL="0" marR="0" algn="ctr" defTabSz="685800" rtl="0" eaLnBrk="1" latinLnBrk="0" hangingPunct="1">
                        <a:spcBef>
                          <a:spcPts val="0"/>
                        </a:spcBef>
                        <a:spcAft>
                          <a:spcPts val="0"/>
                        </a:spcAft>
                      </a:pPr>
                      <a:r>
                        <a:rPr lang="en-US" sz="1100" b="1" kern="1200" dirty="0">
                          <a:solidFill>
                            <a:schemeClr val="dk1"/>
                          </a:solidFill>
                          <a:effectLst/>
                          <a:latin typeface="+mn-lt"/>
                          <a:ea typeface="+mn-ea"/>
                          <a:cs typeface="+mn-cs"/>
                        </a:rPr>
                        <a:t>19</a:t>
                      </a:r>
                    </a:p>
                  </a:txBody>
                  <a:tcPr marL="48651" marR="48651" marT="24325" marB="24325">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000" dirty="0">
                          <a:effectLst/>
                        </a:rPr>
                        <a:t>20</a:t>
                      </a:r>
                      <a:endParaRPr lang="en-US" sz="1200" dirty="0">
                        <a:effectLst/>
                        <a:latin typeface="Times New Roman" panose="02020603050405020304" pitchFamily="18" charset="0"/>
                        <a:ea typeface="Times New Roman" panose="02020603050405020304" pitchFamily="18" charset="0"/>
                      </a:endParaRPr>
                    </a:p>
                  </a:txBody>
                  <a:tcPr marL="48651" marR="48651" marT="24325" marB="24325"/>
                </a:tc>
                <a:tc>
                  <a:txBody>
                    <a:bodyPr/>
                    <a:lstStyle/>
                    <a:p>
                      <a:pPr marL="0" marR="0" algn="ctr">
                        <a:spcBef>
                          <a:spcPts val="0"/>
                        </a:spcBef>
                        <a:spcAft>
                          <a:spcPts val="0"/>
                        </a:spcAft>
                      </a:pPr>
                      <a:r>
                        <a:rPr lang="en-US" sz="1000" dirty="0">
                          <a:effectLst/>
                        </a:rPr>
                        <a:t>4.1494</a:t>
                      </a:r>
                      <a:endParaRPr lang="en-US" sz="1200" dirty="0">
                        <a:effectLst/>
                        <a:latin typeface="Times New Roman" panose="02020603050405020304" pitchFamily="18" charset="0"/>
                        <a:ea typeface="Times New Roman" panose="02020603050405020304" pitchFamily="18" charset="0"/>
                      </a:endParaRPr>
                    </a:p>
                  </a:txBody>
                  <a:tcPr marL="48651" marR="48651" marT="24325" marB="24325"/>
                </a:tc>
                <a:extLst>
                  <a:ext uri="{0D108BD9-81ED-4DB2-BD59-A6C34878D82A}">
                    <a16:rowId xmlns:a16="http://schemas.microsoft.com/office/drawing/2014/main" val="3218395990"/>
                  </a:ext>
                </a:extLst>
              </a:tr>
              <a:tr h="391651">
                <a:tc>
                  <a:txBody>
                    <a:bodyPr/>
                    <a:lstStyle/>
                    <a:p>
                      <a:pPr marL="0" marR="0" algn="ctr">
                        <a:spcBef>
                          <a:spcPts val="0"/>
                        </a:spcBef>
                        <a:spcAft>
                          <a:spcPts val="0"/>
                        </a:spcAft>
                      </a:pPr>
                      <a:r>
                        <a:rPr lang="en-US" sz="1000" dirty="0">
                          <a:effectLst/>
                        </a:rPr>
                        <a:t>TH01</a:t>
                      </a:r>
                      <a:endParaRPr lang="en-US" sz="1200" dirty="0">
                        <a:effectLst/>
                        <a:latin typeface="Times New Roman" panose="02020603050405020304" pitchFamily="18" charset="0"/>
                        <a:ea typeface="Times New Roman" panose="02020603050405020304" pitchFamily="18" charset="0"/>
                      </a:endParaRPr>
                    </a:p>
                  </a:txBody>
                  <a:tcPr marL="48651" marR="48651" marT="24325" marB="24325"/>
                </a:tc>
                <a:tc>
                  <a:txBody>
                    <a:bodyPr/>
                    <a:lstStyle/>
                    <a:p>
                      <a:pPr marL="0" marR="0" algn="ctr">
                        <a:spcBef>
                          <a:spcPts val="0"/>
                        </a:spcBef>
                        <a:spcAft>
                          <a:spcPts val="0"/>
                        </a:spcAft>
                      </a:pPr>
                      <a:r>
                        <a:rPr lang="en-US" sz="1100" b="1" dirty="0">
                          <a:effectLst/>
                        </a:rPr>
                        <a:t>7</a:t>
                      </a:r>
                      <a:endParaRPr lang="en-US" sz="1600" b="1" dirty="0">
                        <a:effectLst/>
                        <a:latin typeface="Times New Roman" panose="02020603050405020304" pitchFamily="18" charset="0"/>
                        <a:ea typeface="Times New Roman" panose="02020603050405020304" pitchFamily="18" charset="0"/>
                      </a:endParaRPr>
                    </a:p>
                  </a:txBody>
                  <a:tcPr marL="48651" marR="48651" marT="24325" marB="24325"/>
                </a:tc>
                <a:tc>
                  <a:txBody>
                    <a:bodyPr/>
                    <a:lstStyle/>
                    <a:p>
                      <a:pPr marL="0" marR="0" algn="ctr">
                        <a:spcBef>
                          <a:spcPts val="0"/>
                        </a:spcBef>
                        <a:spcAft>
                          <a:spcPts val="0"/>
                        </a:spcAft>
                      </a:pPr>
                      <a:endParaRPr lang="en-US" sz="1200" dirty="0">
                        <a:solidFill>
                          <a:srgbClr val="FF0000"/>
                        </a:solidFill>
                        <a:effectLst/>
                        <a:latin typeface="Times New Roman" panose="02020603050405020304" pitchFamily="18" charset="0"/>
                        <a:ea typeface="Times New Roman" panose="02020603050405020304" pitchFamily="18" charset="0"/>
                      </a:endParaRPr>
                    </a:p>
                  </a:txBody>
                  <a:tcPr marL="48651" marR="48651" marT="24325" marB="24325">
                    <a:lnR w="12700" cap="flat" cmpd="sng" algn="ctr">
                      <a:solidFill>
                        <a:schemeClr val="tx1"/>
                      </a:solidFill>
                      <a:prstDash val="solid"/>
                      <a:round/>
                      <a:headEnd type="none" w="med" len="med"/>
                      <a:tailEnd type="none" w="med" len="med"/>
                    </a:lnR>
                  </a:tcPr>
                </a:tc>
                <a:tc>
                  <a:txBody>
                    <a:bodyPr/>
                    <a:lstStyle/>
                    <a:p>
                      <a:pPr marL="0" marR="0" algn="ctr" defTabSz="685800" rtl="0" eaLnBrk="1" latinLnBrk="0" hangingPunct="1">
                        <a:spcBef>
                          <a:spcPts val="0"/>
                        </a:spcBef>
                        <a:spcAft>
                          <a:spcPts val="0"/>
                        </a:spcAft>
                      </a:pPr>
                      <a:r>
                        <a:rPr lang="en-US" sz="1100" b="1" kern="1200" dirty="0">
                          <a:solidFill>
                            <a:schemeClr val="dk1"/>
                          </a:solidFill>
                          <a:effectLst/>
                          <a:latin typeface="+mn-lt"/>
                          <a:ea typeface="+mn-ea"/>
                          <a:cs typeface="+mn-cs"/>
                        </a:rPr>
                        <a:t>7</a:t>
                      </a:r>
                    </a:p>
                  </a:txBody>
                  <a:tcPr marL="48651" marR="48651" marT="24325" marB="24325">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txBody>
                  <a:tcPr marL="48651" marR="48651" marT="24325" marB="24325"/>
                </a:tc>
                <a:tc>
                  <a:txBody>
                    <a:bodyPr/>
                    <a:lstStyle/>
                    <a:p>
                      <a:pPr marL="0" marR="0" algn="ctr">
                        <a:spcBef>
                          <a:spcPts val="0"/>
                        </a:spcBef>
                        <a:spcAft>
                          <a:spcPts val="0"/>
                        </a:spcAft>
                      </a:pPr>
                      <a:r>
                        <a:rPr lang="en-US" sz="1000" dirty="0">
                          <a:effectLst/>
                        </a:rPr>
                        <a:t>4.1978</a:t>
                      </a:r>
                      <a:endParaRPr lang="en-US" sz="1200" dirty="0">
                        <a:effectLst/>
                      </a:endParaRPr>
                    </a:p>
                    <a:p>
                      <a:r>
                        <a:rPr lang="en-US" sz="1100" dirty="0">
                          <a:effectLst/>
                        </a:rPr>
                        <a:t>    </a:t>
                      </a:r>
                      <a:endParaRPr lang="en-US" sz="1100" dirty="0">
                        <a:effectLst/>
                        <a:latin typeface="Times New Roman" panose="02020603050405020304" pitchFamily="18" charset="0"/>
                      </a:endParaRPr>
                    </a:p>
                  </a:txBody>
                  <a:tcPr marL="48651" marR="48651" marT="24325" marB="24325"/>
                </a:tc>
                <a:extLst>
                  <a:ext uri="{0D108BD9-81ED-4DB2-BD59-A6C34878D82A}">
                    <a16:rowId xmlns:a16="http://schemas.microsoft.com/office/drawing/2014/main" val="3522532571"/>
                  </a:ext>
                </a:extLst>
              </a:tr>
            </a:tbl>
          </a:graphicData>
        </a:graphic>
      </p:graphicFrame>
    </p:spTree>
    <p:extLst>
      <p:ext uri="{BB962C8B-B14F-4D97-AF65-F5344CB8AC3E}">
        <p14:creationId xmlns:p14="http://schemas.microsoft.com/office/powerpoint/2010/main" val="2667899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baseline="-25000" dirty="0"/>
              <a:t> </a:t>
            </a:r>
            <a:endParaRPr lang="en-US" dirty="0"/>
          </a:p>
        </p:txBody>
      </p:sp>
      <p:sp>
        <p:nvSpPr>
          <p:cNvPr id="3" name="Content Placeholder 2"/>
          <p:cNvSpPr>
            <a:spLocks noGrp="1"/>
          </p:cNvSpPr>
          <p:nvPr>
            <p:ph idx="1"/>
          </p:nvPr>
        </p:nvSpPr>
        <p:spPr/>
        <p:txBody>
          <a:bodyPr rtlCol="0">
            <a:normAutofit fontScale="92500" lnSpcReduction="20000"/>
          </a:bodyPr>
          <a:lstStyle/>
          <a:p>
            <a:pPr marL="0" indent="0" eaLnBrk="1" fontAlgn="auto" hangingPunct="1">
              <a:spcAft>
                <a:spcPts val="0"/>
              </a:spcAft>
              <a:buFont typeface="Arial" panose="020B0604020202020204" pitchFamily="34" charset="0"/>
              <a:buNone/>
              <a:defRPr/>
            </a:pPr>
            <a:endParaRPr lang="en-US" dirty="0">
              <a:latin typeface="+mj-lt"/>
            </a:endParaRPr>
          </a:p>
          <a:p>
            <a:pPr marL="0" indent="0" algn="ctr" eaLnBrk="1" fontAlgn="auto" hangingPunct="1">
              <a:spcAft>
                <a:spcPts val="0"/>
              </a:spcAft>
              <a:buFont typeface="Arial" panose="020B0604020202020204" pitchFamily="34" charset="0"/>
              <a:buNone/>
              <a:defRPr/>
            </a:pPr>
            <a:r>
              <a:rPr lang="en-US" sz="2800" b="1" dirty="0">
                <a:latin typeface="+mj-lt"/>
              </a:rPr>
              <a:t>Performs Genetic Testing to establish relationships between family members</a:t>
            </a:r>
          </a:p>
          <a:p>
            <a:pPr marL="0" indent="0" algn="ctr" eaLnBrk="1" fontAlgn="auto" hangingPunct="1">
              <a:spcAft>
                <a:spcPts val="0"/>
              </a:spcAft>
              <a:buFont typeface="Arial" panose="020B0604020202020204" pitchFamily="34" charset="0"/>
              <a:buNone/>
              <a:defRPr/>
            </a:pPr>
            <a:endParaRPr lang="en-US" sz="2800" b="1" dirty="0">
              <a:latin typeface="+mj-lt"/>
            </a:endParaRPr>
          </a:p>
          <a:p>
            <a:pPr algn="ctr" fontAlgn="auto">
              <a:spcAft>
                <a:spcPts val="0"/>
              </a:spcAft>
              <a:defRPr/>
            </a:pPr>
            <a:r>
              <a:rPr lang="en-US" sz="2800" b="1" dirty="0">
                <a:latin typeface="+mj-lt"/>
              </a:rPr>
              <a:t>Paternity</a:t>
            </a:r>
          </a:p>
          <a:p>
            <a:pPr algn="ctr" fontAlgn="auto">
              <a:spcAft>
                <a:spcPts val="0"/>
              </a:spcAft>
              <a:defRPr/>
            </a:pPr>
            <a:r>
              <a:rPr lang="en-US" sz="2800" b="1" dirty="0">
                <a:latin typeface="+mj-lt"/>
              </a:rPr>
              <a:t>Maternity</a:t>
            </a:r>
          </a:p>
          <a:p>
            <a:pPr algn="ctr" fontAlgn="auto">
              <a:spcAft>
                <a:spcPts val="0"/>
              </a:spcAft>
              <a:defRPr/>
            </a:pPr>
            <a:r>
              <a:rPr lang="en-US" sz="2800" b="1" dirty="0">
                <a:latin typeface="+mj-lt"/>
              </a:rPr>
              <a:t>Siblings</a:t>
            </a:r>
          </a:p>
          <a:p>
            <a:pPr algn="ctr" fontAlgn="auto">
              <a:spcAft>
                <a:spcPts val="0"/>
              </a:spcAft>
              <a:defRPr/>
            </a:pPr>
            <a:r>
              <a:rPr lang="en-US" sz="2800" b="1" dirty="0">
                <a:latin typeface="+mj-lt"/>
              </a:rPr>
              <a:t>Uncle/Aunts</a:t>
            </a:r>
          </a:p>
          <a:p>
            <a:pPr algn="ctr" fontAlgn="auto">
              <a:spcAft>
                <a:spcPts val="0"/>
              </a:spcAft>
              <a:defRPr/>
            </a:pPr>
            <a:endParaRPr lang="en-US" sz="2800" b="1" dirty="0">
              <a:latin typeface="+mj-lt"/>
            </a:endParaRPr>
          </a:p>
          <a:p>
            <a:pPr algn="ctr" fontAlgn="auto">
              <a:spcAft>
                <a:spcPts val="0"/>
              </a:spcAft>
              <a:defRPr/>
            </a:pPr>
            <a:r>
              <a:rPr lang="en-US" sz="2800" b="1" dirty="0">
                <a:latin typeface="+mj-lt"/>
              </a:rPr>
              <a:t>For Immigration</a:t>
            </a:r>
          </a:p>
          <a:p>
            <a:pPr algn="ctr" fontAlgn="auto">
              <a:spcAft>
                <a:spcPts val="0"/>
              </a:spcAft>
              <a:defRPr/>
            </a:pPr>
            <a:r>
              <a:rPr lang="en-US" sz="2800" b="1" dirty="0">
                <a:latin typeface="+mj-lt"/>
              </a:rPr>
              <a:t>For child support or custody</a:t>
            </a:r>
          </a:p>
        </p:txBody>
      </p:sp>
      <p:sp>
        <p:nvSpPr>
          <p:cNvPr id="4" name="Slide Number Placeholder 3"/>
          <p:cNvSpPr>
            <a:spLocks noGrp="1"/>
          </p:cNvSpPr>
          <p:nvPr>
            <p:ph type="sldNum" sz="quarter" idx="12"/>
          </p:nvPr>
        </p:nvSpPr>
        <p:spPr/>
        <p:txBody>
          <a:bodyPr/>
          <a:lstStyle/>
          <a:p>
            <a:pPr>
              <a:defRPr/>
            </a:pPr>
            <a:fld id="{82E867D0-C78A-48FD-9E38-CE798A8BE28C}" type="slidenum">
              <a:rPr lang="en-US"/>
              <a:pPr>
                <a:defRPr/>
              </a:pPr>
              <a:t>2</a:t>
            </a:fld>
            <a:endParaRPr lang="en-US" dirty="0"/>
          </a:p>
        </p:txBody>
      </p:sp>
      <p:pic>
        <p:nvPicPr>
          <p:cNvPr id="7" name="Picture 6"/>
          <p:cNvPicPr>
            <a:picLocks noChangeAspect="1"/>
          </p:cNvPicPr>
          <p:nvPr/>
        </p:nvPicPr>
        <p:blipFill>
          <a:blip r:embed="rId3"/>
          <a:stretch>
            <a:fillRect/>
          </a:stretch>
        </p:blipFill>
        <p:spPr>
          <a:xfrm>
            <a:off x="1562100" y="250032"/>
            <a:ext cx="5715000" cy="1485900"/>
          </a:xfrm>
          <a:prstGeom prst="rect">
            <a:avLst/>
          </a:prstGeom>
        </p:spPr>
      </p:pic>
    </p:spTree>
    <p:extLst>
      <p:ext uri="{BB962C8B-B14F-4D97-AF65-F5344CB8AC3E}">
        <p14:creationId xmlns:p14="http://schemas.microsoft.com/office/powerpoint/2010/main" val="384568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Excluded: Requires &gt;99.5% Probability for Immigration</a:t>
            </a:r>
          </a:p>
        </p:txBody>
      </p:sp>
      <p:pic>
        <p:nvPicPr>
          <p:cNvPr id="5" name="Content Placeholder 4"/>
          <p:cNvPicPr>
            <a:picLocks noGrp="1" noChangeAspect="1"/>
          </p:cNvPicPr>
          <p:nvPr>
            <p:ph idx="1"/>
          </p:nvPr>
        </p:nvPicPr>
        <p:blipFill>
          <a:blip r:embed="rId2"/>
          <a:stretch>
            <a:fillRect/>
          </a:stretch>
        </p:blipFill>
        <p:spPr>
          <a:xfrm>
            <a:off x="863600" y="2003425"/>
            <a:ext cx="6975956" cy="3966533"/>
          </a:xfrm>
          <a:prstGeom prst="rect">
            <a:avLst/>
          </a:prstGeom>
        </p:spPr>
      </p:pic>
      <p:sp>
        <p:nvSpPr>
          <p:cNvPr id="4" name="Slide Number Placeholder 3"/>
          <p:cNvSpPr>
            <a:spLocks noGrp="1"/>
          </p:cNvSpPr>
          <p:nvPr>
            <p:ph type="sldNum" sz="quarter" idx="12"/>
          </p:nvPr>
        </p:nvSpPr>
        <p:spPr/>
        <p:txBody>
          <a:bodyPr/>
          <a:lstStyle/>
          <a:p>
            <a:pPr>
              <a:defRPr/>
            </a:pPr>
            <a:fld id="{3CE0CCFF-C19C-495C-8E2B-ECDF805DCBDC}" type="slidenum">
              <a:rPr lang="en-US" smtClean="0"/>
              <a:pPr>
                <a:defRPr/>
              </a:pPr>
              <a:t>20</a:t>
            </a:fld>
            <a:endParaRPr lang="en-US" dirty="0"/>
          </a:p>
        </p:txBody>
      </p:sp>
    </p:spTree>
    <p:extLst>
      <p:ext uri="{BB962C8B-B14F-4D97-AF65-F5344CB8AC3E}">
        <p14:creationId xmlns:p14="http://schemas.microsoft.com/office/powerpoint/2010/main" val="1953333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Exclusion-Minimum of 3 Inconsistencies</a:t>
            </a:r>
          </a:p>
        </p:txBody>
      </p:sp>
      <p:sp>
        <p:nvSpPr>
          <p:cNvPr id="3" name="Slide Number Placeholder 2"/>
          <p:cNvSpPr>
            <a:spLocks noGrp="1"/>
          </p:cNvSpPr>
          <p:nvPr>
            <p:ph type="sldNum" sz="quarter" idx="12"/>
          </p:nvPr>
        </p:nvSpPr>
        <p:spPr/>
        <p:txBody>
          <a:bodyPr/>
          <a:lstStyle/>
          <a:p>
            <a:pPr>
              <a:defRPr/>
            </a:pPr>
            <a:fld id="{F020EAD0-EF9C-41BF-8796-19479043B8B5}" type="slidenum">
              <a:rPr lang="en-US" smtClean="0"/>
              <a:pPr>
                <a:defRPr/>
              </a:pPr>
              <a:t>21</a:t>
            </a:fld>
            <a:endParaRPr lang="en-US" dirty="0"/>
          </a:p>
        </p:txBody>
      </p:sp>
      <p:pic>
        <p:nvPicPr>
          <p:cNvPr id="4" name="Picture 3"/>
          <p:cNvPicPr>
            <a:picLocks noChangeAspect="1"/>
          </p:cNvPicPr>
          <p:nvPr/>
        </p:nvPicPr>
        <p:blipFill>
          <a:blip r:embed="rId2"/>
          <a:stretch>
            <a:fillRect/>
          </a:stretch>
        </p:blipFill>
        <p:spPr>
          <a:xfrm>
            <a:off x="597012" y="1537013"/>
            <a:ext cx="7918338" cy="4387538"/>
          </a:xfrm>
          <a:prstGeom prst="rect">
            <a:avLst/>
          </a:prstGeom>
        </p:spPr>
      </p:pic>
    </p:spTree>
    <p:extLst>
      <p:ext uri="{BB962C8B-B14F-4D97-AF65-F5344CB8AC3E}">
        <p14:creationId xmlns:p14="http://schemas.microsoft.com/office/powerpoint/2010/main" val="2368002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Mutation: One or Two Inconsistencies</a:t>
            </a:r>
          </a:p>
        </p:txBody>
      </p:sp>
      <p:sp>
        <p:nvSpPr>
          <p:cNvPr id="3" name="Slide Number Placeholder 2"/>
          <p:cNvSpPr>
            <a:spLocks noGrp="1"/>
          </p:cNvSpPr>
          <p:nvPr>
            <p:ph type="sldNum" sz="quarter" idx="12"/>
          </p:nvPr>
        </p:nvSpPr>
        <p:spPr/>
        <p:txBody>
          <a:bodyPr/>
          <a:lstStyle/>
          <a:p>
            <a:pPr>
              <a:defRPr/>
            </a:pPr>
            <a:fld id="{F020EAD0-EF9C-41BF-8796-19479043B8B5}" type="slidenum">
              <a:rPr lang="en-US" smtClean="0"/>
              <a:pPr>
                <a:defRPr/>
              </a:pPr>
              <a:t>22</a:t>
            </a:fld>
            <a:endParaRPr lang="en-US" dirty="0"/>
          </a:p>
        </p:txBody>
      </p:sp>
      <p:pic>
        <p:nvPicPr>
          <p:cNvPr id="4" name="Content Placeholder 1"/>
          <p:cNvPicPr>
            <a:picLocks noChangeAspect="1"/>
          </p:cNvPicPr>
          <p:nvPr/>
        </p:nvPicPr>
        <p:blipFill>
          <a:blip r:embed="rId2"/>
          <a:stretch>
            <a:fillRect/>
          </a:stretch>
        </p:blipFill>
        <p:spPr>
          <a:xfrm>
            <a:off x="393350" y="1195388"/>
            <a:ext cx="4305649" cy="5090180"/>
          </a:xfrm>
          <a:prstGeom prst="rect">
            <a:avLst/>
          </a:prstGeom>
        </p:spPr>
      </p:pic>
      <p:cxnSp>
        <p:nvCxnSpPr>
          <p:cNvPr id="6" name="Straight Arrow Connector 5"/>
          <p:cNvCxnSpPr/>
          <p:nvPr/>
        </p:nvCxnSpPr>
        <p:spPr>
          <a:xfrm flipH="1">
            <a:off x="4000500" y="1690688"/>
            <a:ext cx="1752600" cy="4937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3886200" y="2928938"/>
            <a:ext cx="1752600" cy="4937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988400" y="1690688"/>
            <a:ext cx="2374550" cy="2308324"/>
          </a:xfrm>
          <a:prstGeom prst="rect">
            <a:avLst/>
          </a:prstGeom>
          <a:noFill/>
        </p:spPr>
        <p:txBody>
          <a:bodyPr wrap="square" rtlCol="0">
            <a:spAutoFit/>
          </a:bodyPr>
          <a:lstStyle/>
          <a:p>
            <a:pPr marL="285750" indent="-285750">
              <a:buFont typeface="Arial" panose="020B0604020202020204" pitchFamily="34" charset="0"/>
              <a:buChar char="•"/>
            </a:pPr>
            <a:r>
              <a:rPr lang="en-US" dirty="0"/>
              <a:t>Single or double  Locus inconsistency is considered a mutation</a:t>
            </a:r>
          </a:p>
          <a:p>
            <a:pPr marL="285750" indent="-285750">
              <a:buFont typeface="Arial" panose="020B0604020202020204" pitchFamily="34" charset="0"/>
              <a:buChar char="•"/>
            </a:pPr>
            <a:r>
              <a:rPr lang="en-US" dirty="0"/>
              <a:t>Probability and CRI is lower</a:t>
            </a:r>
          </a:p>
          <a:p>
            <a:pPr marL="285750" indent="-285750">
              <a:buFont typeface="Arial" panose="020B0604020202020204" pitchFamily="34" charset="0"/>
              <a:buChar char="•"/>
            </a:pPr>
            <a:r>
              <a:rPr lang="en-US"/>
              <a:t>Can drop below 99%</a:t>
            </a:r>
            <a:endParaRPr lang="en-US" dirty="0"/>
          </a:p>
        </p:txBody>
      </p:sp>
    </p:spTree>
    <p:extLst>
      <p:ext uri="{BB962C8B-B14F-4D97-AF65-F5344CB8AC3E}">
        <p14:creationId xmlns:p14="http://schemas.microsoft.com/office/powerpoint/2010/main" val="2245886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Pharmacogenetics</a:t>
            </a:r>
          </a:p>
        </p:txBody>
      </p:sp>
      <p:sp>
        <p:nvSpPr>
          <p:cNvPr id="3" name="Subtitle 2"/>
          <p:cNvSpPr>
            <a:spLocks noGrp="1"/>
          </p:cNvSpPr>
          <p:nvPr>
            <p:ph type="subTitle" idx="1"/>
          </p:nvPr>
        </p:nvSpPr>
        <p:spPr>
          <a:xfrm>
            <a:off x="820738" y="5206212"/>
            <a:ext cx="7542212" cy="1030942"/>
          </a:xfrm>
        </p:spPr>
        <p:txBody>
          <a:bodyPr/>
          <a:lstStyle/>
          <a:p>
            <a:r>
              <a:rPr lang="en-US" dirty="0"/>
              <a:t>Matthew J. Beckman, PhD</a:t>
            </a:r>
          </a:p>
          <a:p>
            <a:r>
              <a:rPr lang="en-US" dirty="0"/>
              <a:t>Manager – Molecular Diagnostics Division</a:t>
            </a:r>
          </a:p>
        </p:txBody>
      </p:sp>
    </p:spTree>
    <p:extLst>
      <p:ext uri="{BB962C8B-B14F-4D97-AF65-F5344CB8AC3E}">
        <p14:creationId xmlns:p14="http://schemas.microsoft.com/office/powerpoint/2010/main" val="888219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cap="all" dirty="0"/>
              <a:t>GENETWOR</a:t>
            </a:r>
            <a:r>
              <a:rPr lang="en-US" b="1" baseline="-25000" dirty="0"/>
              <a:t>x </a:t>
            </a:r>
            <a:r>
              <a:rPr lang="en-US" dirty="0"/>
              <a:t>:</a:t>
            </a:r>
          </a:p>
        </p:txBody>
      </p:sp>
      <p:sp>
        <p:nvSpPr>
          <p:cNvPr id="3" name="Content Placeholder 2"/>
          <p:cNvSpPr>
            <a:spLocks noGrp="1"/>
          </p:cNvSpPr>
          <p:nvPr>
            <p:ph idx="1"/>
          </p:nvPr>
        </p:nvSpPr>
        <p:spPr/>
        <p:txBody>
          <a:bodyPr rtlCol="0">
            <a:normAutofit lnSpcReduction="10000"/>
          </a:bodyPr>
          <a:lstStyle/>
          <a:p>
            <a:pPr marL="0" indent="0" fontAlgn="auto">
              <a:spcAft>
                <a:spcPts val="0"/>
              </a:spcAft>
              <a:buNone/>
              <a:defRPr/>
            </a:pPr>
            <a:r>
              <a:rPr lang="en-US" sz="3200" dirty="0"/>
              <a:t>Focus: Was formed with patients as our central focus and the ultimate goal of improving patient care </a:t>
            </a:r>
          </a:p>
          <a:p>
            <a:pPr marL="0" indent="0" fontAlgn="auto">
              <a:spcAft>
                <a:spcPts val="0"/>
              </a:spcAft>
              <a:buNone/>
              <a:defRPr/>
            </a:pPr>
            <a:r>
              <a:rPr lang="en-US" sz="3200" dirty="0"/>
              <a:t>Goal: Empower healthcare practitioners with information to optimize drug therapy for increased efficacy and reduced adverse events.</a:t>
            </a:r>
          </a:p>
          <a:p>
            <a:pPr marL="0" indent="0" eaLnBrk="1" fontAlgn="auto" hangingPunct="1">
              <a:spcAft>
                <a:spcPts val="0"/>
              </a:spcAft>
              <a:buFont typeface="Arial" panose="020B0604020202020204" pitchFamily="34" charset="0"/>
              <a:buNone/>
              <a:defRPr/>
            </a:pPr>
            <a:r>
              <a:rPr lang="en-US" sz="2400" b="1" dirty="0">
                <a:latin typeface="+mj-lt"/>
              </a:rPr>
              <a:t>Providing personalized diagnoses by combining clinical information with pharmacy driven therapeutic and drug recommendations.</a:t>
            </a:r>
          </a:p>
          <a:p>
            <a:pPr marL="0" indent="0" eaLnBrk="1" fontAlgn="auto" hangingPunct="1">
              <a:spcAft>
                <a:spcPts val="0"/>
              </a:spcAft>
              <a:buFont typeface="Arial" panose="020B0604020202020204" pitchFamily="34" charset="0"/>
              <a:buNone/>
              <a:defRPr/>
            </a:pPr>
            <a:endParaRPr lang="en-US" dirty="0">
              <a:latin typeface="+mj-lt"/>
            </a:endParaRPr>
          </a:p>
          <a:p>
            <a:pPr marL="0" indent="0" eaLnBrk="1" fontAlgn="auto" hangingPunct="1">
              <a:spcAft>
                <a:spcPts val="0"/>
              </a:spcAft>
              <a:buFont typeface="Arial" panose="020B0604020202020204" pitchFamily="34" charset="0"/>
              <a:buNone/>
              <a:defRPr/>
            </a:pPr>
            <a:endParaRPr lang="en-US" dirty="0">
              <a:latin typeface="+mj-lt"/>
            </a:endParaRPr>
          </a:p>
        </p:txBody>
      </p:sp>
      <p:sp>
        <p:nvSpPr>
          <p:cNvPr id="4" name="Slide Number Placeholder 3"/>
          <p:cNvSpPr>
            <a:spLocks noGrp="1"/>
          </p:cNvSpPr>
          <p:nvPr>
            <p:ph type="sldNum" sz="quarter" idx="12"/>
          </p:nvPr>
        </p:nvSpPr>
        <p:spPr/>
        <p:txBody>
          <a:bodyPr/>
          <a:lstStyle/>
          <a:p>
            <a:pPr>
              <a:defRPr/>
            </a:pPr>
            <a:fld id="{82E867D0-C78A-48FD-9E38-CE798A8BE28C}" type="slidenum">
              <a:rPr lang="en-US"/>
              <a:pPr>
                <a:defRPr/>
              </a:pPr>
              <a:t>24</a:t>
            </a:fld>
            <a:endParaRPr lang="en-US" dirty="0"/>
          </a:p>
        </p:txBody>
      </p:sp>
    </p:spTree>
    <p:extLst>
      <p:ext uri="{BB962C8B-B14F-4D97-AF65-F5344CB8AC3E}">
        <p14:creationId xmlns:p14="http://schemas.microsoft.com/office/powerpoint/2010/main" val="1586155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GENETWOR</a:t>
            </a:r>
            <a:r>
              <a:rPr lang="en-US" sz="3200" b="1" baseline="-25000" dirty="0"/>
              <a:t>x</a:t>
            </a:r>
            <a:r>
              <a:rPr lang="en-US" sz="3200" b="1" dirty="0"/>
              <a:t> History/Evolution</a:t>
            </a:r>
          </a:p>
        </p:txBody>
      </p:sp>
      <p:sp>
        <p:nvSpPr>
          <p:cNvPr id="6" name="Text Placeholder 5"/>
          <p:cNvSpPr>
            <a:spLocks noGrp="1"/>
          </p:cNvSpPr>
          <p:nvPr>
            <p:ph type="body" idx="1"/>
          </p:nvPr>
        </p:nvSpPr>
        <p:spPr/>
        <p:txBody>
          <a:bodyPr/>
          <a:lstStyle/>
          <a:p>
            <a:r>
              <a:rPr lang="en-US" dirty="0"/>
              <a:t>History	</a:t>
            </a:r>
          </a:p>
        </p:txBody>
      </p:sp>
      <p:sp>
        <p:nvSpPr>
          <p:cNvPr id="3" name="Content Placeholder 2"/>
          <p:cNvSpPr>
            <a:spLocks noGrp="1"/>
          </p:cNvSpPr>
          <p:nvPr>
            <p:ph sz="half" idx="2"/>
          </p:nvPr>
        </p:nvSpPr>
        <p:spPr/>
        <p:txBody>
          <a:bodyPr/>
          <a:lstStyle/>
          <a:p>
            <a:pPr>
              <a:buFontTx/>
              <a:buChar char="-"/>
            </a:pPr>
            <a:r>
              <a:rPr lang="en-US" sz="2400" dirty="0">
                <a:latin typeface="+mj-lt"/>
              </a:rPr>
              <a:t>2011 GENETWORx concept was born</a:t>
            </a:r>
          </a:p>
          <a:p>
            <a:pPr>
              <a:buFontTx/>
              <a:buChar char="-"/>
            </a:pPr>
            <a:r>
              <a:rPr lang="en-US" sz="2400" dirty="0">
                <a:latin typeface="+mj-lt"/>
              </a:rPr>
              <a:t>2012 Began to create and market services</a:t>
            </a:r>
          </a:p>
          <a:p>
            <a:pPr>
              <a:buFontTx/>
              <a:buChar char="-"/>
            </a:pPr>
            <a:r>
              <a:rPr lang="en-US" sz="2400" dirty="0">
                <a:latin typeface="+mj-lt"/>
              </a:rPr>
              <a:t>2013 Federal Licensure for Clinical Testing</a:t>
            </a:r>
          </a:p>
          <a:p>
            <a:pPr lvl="1">
              <a:buFontTx/>
              <a:buChar char="-"/>
            </a:pPr>
            <a:r>
              <a:rPr lang="en-US" dirty="0">
                <a:latin typeface="+mj-lt"/>
              </a:rPr>
              <a:t>CAP Accreditation November 2013</a:t>
            </a:r>
          </a:p>
          <a:p>
            <a:pPr>
              <a:buFontTx/>
              <a:buChar char="-"/>
            </a:pPr>
            <a:r>
              <a:rPr lang="en-US" dirty="0">
                <a:latin typeface="+mj-lt"/>
              </a:rPr>
              <a:t>2014 Completed all States individual certification	 </a:t>
            </a:r>
          </a:p>
        </p:txBody>
      </p:sp>
      <p:sp>
        <p:nvSpPr>
          <p:cNvPr id="7" name="Text Placeholder 6"/>
          <p:cNvSpPr>
            <a:spLocks noGrp="1"/>
          </p:cNvSpPr>
          <p:nvPr>
            <p:ph type="body" sz="quarter" idx="3"/>
          </p:nvPr>
        </p:nvSpPr>
        <p:spPr/>
        <p:txBody>
          <a:bodyPr/>
          <a:lstStyle/>
          <a:p>
            <a:r>
              <a:rPr lang="en-US" dirty="0"/>
              <a:t>Licensure</a:t>
            </a:r>
          </a:p>
        </p:txBody>
      </p:sp>
      <p:sp>
        <p:nvSpPr>
          <p:cNvPr id="5" name="Content Placeholder 4"/>
          <p:cNvSpPr>
            <a:spLocks noGrp="1"/>
          </p:cNvSpPr>
          <p:nvPr>
            <p:ph sz="quarter" idx="4"/>
          </p:nvPr>
        </p:nvSpPr>
        <p:spPr/>
        <p:txBody>
          <a:bodyPr/>
          <a:lstStyle/>
          <a:p>
            <a:r>
              <a:rPr lang="en-US" dirty="0"/>
              <a:t>Federal: College of American Pathologists (CAP)</a:t>
            </a:r>
          </a:p>
          <a:p>
            <a:r>
              <a:rPr lang="en-US" dirty="0"/>
              <a:t>American Association of Blood Banks</a:t>
            </a:r>
          </a:p>
          <a:p>
            <a:r>
              <a:rPr lang="en-US" dirty="0"/>
              <a:t>States</a:t>
            </a:r>
            <a:r>
              <a:rPr lang="en-US" b="1" dirty="0"/>
              <a:t>	</a:t>
            </a:r>
            <a:r>
              <a:rPr lang="en-US" dirty="0"/>
              <a:t> 	 </a:t>
            </a:r>
          </a:p>
          <a:p>
            <a:pPr lvl="1">
              <a:buFontTx/>
              <a:buChar char="-"/>
            </a:pPr>
            <a:r>
              <a:rPr lang="en-US" dirty="0"/>
              <a:t>California  </a:t>
            </a:r>
          </a:p>
          <a:p>
            <a:pPr lvl="1">
              <a:buFontTx/>
              <a:buChar char="-"/>
            </a:pPr>
            <a:r>
              <a:rPr lang="en-US" dirty="0"/>
              <a:t>Florida	   </a:t>
            </a:r>
          </a:p>
          <a:p>
            <a:pPr lvl="1">
              <a:buFontTx/>
              <a:buChar char="-"/>
            </a:pPr>
            <a:r>
              <a:rPr lang="en-US" dirty="0"/>
              <a:t>Maryland   </a:t>
            </a:r>
          </a:p>
          <a:p>
            <a:pPr lvl="1">
              <a:buFontTx/>
              <a:buChar char="-"/>
            </a:pPr>
            <a:r>
              <a:rPr lang="en-US" dirty="0"/>
              <a:t>New York  </a:t>
            </a:r>
          </a:p>
          <a:p>
            <a:pPr lvl="1">
              <a:buFontTx/>
              <a:buChar char="-"/>
            </a:pPr>
            <a:r>
              <a:rPr lang="en-US" dirty="0"/>
              <a:t>Rhode Island  </a:t>
            </a:r>
          </a:p>
          <a:p>
            <a:pPr lvl="1">
              <a:buFontTx/>
              <a:buChar char="-"/>
            </a:pPr>
            <a:r>
              <a:rPr lang="en-US" dirty="0"/>
              <a:t>Pennsylvania </a:t>
            </a:r>
          </a:p>
          <a:p>
            <a:pPr marL="0" indent="0">
              <a:buNone/>
            </a:pPr>
            <a:endParaRPr lang="en-US" dirty="0"/>
          </a:p>
        </p:txBody>
      </p:sp>
    </p:spTree>
    <p:extLst>
      <p:ext uri="{BB962C8B-B14F-4D97-AF65-F5344CB8AC3E}">
        <p14:creationId xmlns:p14="http://schemas.microsoft.com/office/powerpoint/2010/main" val="1101589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endParaRPr lang="en-US"/>
          </a:p>
        </p:txBody>
      </p:sp>
      <p:sp>
        <p:nvSpPr>
          <p:cNvPr id="11" name="Content Placeholder 10"/>
          <p:cNvSpPr>
            <a:spLocks noGrp="1"/>
          </p:cNvSpPr>
          <p:nvPr>
            <p:ph idx="1"/>
          </p:nvPr>
        </p:nvSpPr>
        <p:spPr>
          <a:xfrm>
            <a:off x="628650" y="2177447"/>
            <a:ext cx="7886700" cy="4351338"/>
          </a:xfrm>
        </p:spPr>
        <p:txBody>
          <a:bodyPr/>
          <a:lstStyle/>
          <a:p>
            <a:r>
              <a:rPr lang="en-US" dirty="0"/>
              <a:t>Proprietary Software developed by and owned exclusively by </a:t>
            </a:r>
            <a:r>
              <a:rPr lang="en-US" dirty="0" err="1"/>
              <a:t>GENETWORx</a:t>
            </a:r>
            <a:r>
              <a:rPr lang="en-US" dirty="0"/>
              <a:t>.</a:t>
            </a:r>
          </a:p>
          <a:p>
            <a:r>
              <a:rPr lang="en-US" dirty="0"/>
              <a:t>Captures patients’ prescription information from pharmaceutical administrators</a:t>
            </a:r>
          </a:p>
          <a:p>
            <a:r>
              <a:rPr lang="en-US" dirty="0"/>
              <a:t>Combines current and future drug history with patient diagnosis or pharmacogenetic information </a:t>
            </a:r>
          </a:p>
          <a:p>
            <a:r>
              <a:rPr lang="en-US" dirty="0"/>
              <a:t>Pharmacist provides personalized analysis of drug/drug, drug/genotype interactions and makes therapeutic recommendations</a:t>
            </a:r>
          </a:p>
          <a:p>
            <a:r>
              <a:rPr lang="en-US" dirty="0"/>
              <a:t>Applications in Pharmacogenetics, Molecular Diagnostics, Toxicology, Chemistry</a:t>
            </a:r>
          </a:p>
        </p:txBody>
      </p:sp>
      <p:pic>
        <p:nvPicPr>
          <p:cNvPr id="16" name="Content Placeholder 12"/>
          <p:cNvPicPr>
            <a:picLocks noChangeAspect="1"/>
          </p:cNvPicPr>
          <p:nvPr/>
        </p:nvPicPr>
        <p:blipFill>
          <a:blip r:embed="rId3"/>
          <a:stretch>
            <a:fillRect/>
          </a:stretch>
        </p:blipFill>
        <p:spPr bwMode="auto">
          <a:xfrm>
            <a:off x="2226096" y="268885"/>
            <a:ext cx="3886200" cy="1826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4007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Terminology</a:t>
            </a:r>
          </a:p>
        </p:txBody>
      </p:sp>
      <p:sp>
        <p:nvSpPr>
          <p:cNvPr id="3" name="Content Placeholder 2"/>
          <p:cNvSpPr>
            <a:spLocks noGrp="1"/>
          </p:cNvSpPr>
          <p:nvPr>
            <p:ph idx="1"/>
          </p:nvPr>
        </p:nvSpPr>
        <p:spPr/>
        <p:txBody>
          <a:bodyPr/>
          <a:lstStyle/>
          <a:p>
            <a:r>
              <a:rPr lang="en-US" b="1" dirty="0"/>
              <a:t>Amplification:</a:t>
            </a:r>
            <a:r>
              <a:rPr lang="en-US" dirty="0"/>
              <a:t> An event that produces multiple copies of a gene or of any sequence of DNA. Gene amplification plays a role in cancer. Amplification can occur in vivo (in the living individual) or in vitro (in the laboratory).</a:t>
            </a:r>
          </a:p>
          <a:p>
            <a:r>
              <a:rPr lang="en-US" b="1" dirty="0"/>
              <a:t>Polymerase chain reaction</a:t>
            </a:r>
            <a:r>
              <a:rPr lang="en-US" dirty="0"/>
              <a:t> (</a:t>
            </a:r>
            <a:r>
              <a:rPr lang="en-US" b="1" dirty="0"/>
              <a:t>PCR</a:t>
            </a:r>
            <a:r>
              <a:rPr lang="en-US" dirty="0"/>
              <a:t>) is a technique used in molecular biology to amplify a single copy or a few copies of a segment of DNA across several orders of magnitude, generating thousands to millions of copies of a particular DNA sequence.</a:t>
            </a:r>
          </a:p>
          <a:p>
            <a:r>
              <a:rPr lang="en-US" b="1" dirty="0"/>
              <a:t>Single Nucleotide Polymorphism (SNP) is </a:t>
            </a:r>
            <a:r>
              <a:rPr lang="en-US" dirty="0"/>
              <a:t>a variation in a single base pair in a DNA sequence.</a:t>
            </a:r>
          </a:p>
          <a:p>
            <a:r>
              <a:rPr lang="en-US" b="1" dirty="0"/>
              <a:t>Genotype- </a:t>
            </a:r>
            <a:r>
              <a:rPr lang="en-US" dirty="0"/>
              <a:t>The genetic constitution of an organism</a:t>
            </a:r>
          </a:p>
          <a:p>
            <a:r>
              <a:rPr lang="en-US" b="1" dirty="0"/>
              <a:t>Phenotype-</a:t>
            </a:r>
            <a:r>
              <a:rPr lang="en-US" dirty="0"/>
              <a:t> the set of observable characteristics of an individual resulting from the interaction of its genotype with the environment.</a:t>
            </a:r>
          </a:p>
          <a:p>
            <a:endParaRPr lang="en-US" dirty="0"/>
          </a:p>
        </p:txBody>
      </p:sp>
      <p:sp>
        <p:nvSpPr>
          <p:cNvPr id="4" name="Slide Number Placeholder 3"/>
          <p:cNvSpPr>
            <a:spLocks noGrp="1"/>
          </p:cNvSpPr>
          <p:nvPr>
            <p:ph type="sldNum" sz="quarter" idx="12"/>
          </p:nvPr>
        </p:nvSpPr>
        <p:spPr/>
        <p:txBody>
          <a:bodyPr/>
          <a:lstStyle/>
          <a:p>
            <a:pPr>
              <a:defRPr/>
            </a:pPr>
            <a:fld id="{3CE0CCFF-C19C-495C-8E2B-ECDF805DCBDC}" type="slidenum">
              <a:rPr lang="en-US" smtClean="0"/>
              <a:pPr>
                <a:defRPr/>
              </a:pPr>
              <a:t>27</a:t>
            </a:fld>
            <a:endParaRPr lang="en-US" dirty="0"/>
          </a:p>
        </p:txBody>
      </p:sp>
    </p:spTree>
    <p:extLst>
      <p:ext uri="{BB962C8B-B14F-4D97-AF65-F5344CB8AC3E}">
        <p14:creationId xmlns:p14="http://schemas.microsoft.com/office/powerpoint/2010/main" val="41407857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Polymerase Chain reaction</a:t>
            </a:r>
          </a:p>
        </p:txBody>
      </p:sp>
      <p:sp>
        <p:nvSpPr>
          <p:cNvPr id="4" name="Slide Number Placeholder 3"/>
          <p:cNvSpPr>
            <a:spLocks noGrp="1"/>
          </p:cNvSpPr>
          <p:nvPr>
            <p:ph type="sldNum" sz="quarter" idx="12"/>
          </p:nvPr>
        </p:nvSpPr>
        <p:spPr/>
        <p:txBody>
          <a:bodyPr/>
          <a:lstStyle/>
          <a:p>
            <a:pPr>
              <a:defRPr/>
            </a:pPr>
            <a:fld id="{3CE0CCFF-C19C-495C-8E2B-ECDF805DCBDC}" type="slidenum">
              <a:rPr lang="en-US" smtClean="0"/>
              <a:pPr>
                <a:defRPr/>
              </a:pPr>
              <a:t>28</a:t>
            </a:fld>
            <a:endParaRPr lang="en-US" dirty="0"/>
          </a:p>
        </p:txBody>
      </p:sp>
      <p:pic>
        <p:nvPicPr>
          <p:cNvPr id="1026" name="Picture 2" descr="Image resul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8650" y="1946974"/>
            <a:ext cx="7886700" cy="410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1588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 nucleotide polymorphism (SNP)</a:t>
            </a:r>
          </a:p>
        </p:txBody>
      </p:sp>
      <p:sp>
        <p:nvSpPr>
          <p:cNvPr id="7" name="Content Placeholder 6"/>
          <p:cNvSpPr>
            <a:spLocks noGrp="1"/>
          </p:cNvSpPr>
          <p:nvPr>
            <p:ph sz="half" idx="1"/>
          </p:nvPr>
        </p:nvSpPr>
        <p:spPr>
          <a:xfrm>
            <a:off x="628650" y="1825625"/>
            <a:ext cx="3886200" cy="4351338"/>
          </a:xfrm>
        </p:spPr>
        <p:txBody>
          <a:bodyPr/>
          <a:lstStyle/>
          <a:p>
            <a:r>
              <a:rPr lang="en-US" dirty="0"/>
              <a:t>Single Base differences</a:t>
            </a:r>
          </a:p>
          <a:p>
            <a:r>
              <a:rPr lang="en-US" dirty="0"/>
              <a:t>Two copies of each gene</a:t>
            </a:r>
          </a:p>
          <a:p>
            <a:r>
              <a:rPr lang="en-US" dirty="0"/>
              <a:t>So three possibilities</a:t>
            </a:r>
          </a:p>
          <a:p>
            <a:r>
              <a:rPr lang="en-US" dirty="0"/>
              <a:t>Both Wild type Homozygous WT</a:t>
            </a:r>
          </a:p>
          <a:p>
            <a:pPr marL="0" indent="0">
              <a:buNone/>
            </a:pPr>
            <a:r>
              <a:rPr lang="en-US" dirty="0"/>
              <a:t>Both mutant Homozygous Mutant</a:t>
            </a:r>
          </a:p>
          <a:p>
            <a:r>
              <a:rPr lang="en-US" dirty="0"/>
              <a:t>One of each: Heterozygote</a:t>
            </a:r>
          </a:p>
          <a:p>
            <a:r>
              <a:rPr lang="en-US" dirty="0"/>
              <a:t>For SNP genotyping:</a:t>
            </a:r>
          </a:p>
          <a:p>
            <a:pPr lvl="1"/>
            <a:r>
              <a:rPr lang="en-US" dirty="0"/>
              <a:t>One probe Fluorescent dye 1</a:t>
            </a:r>
          </a:p>
          <a:p>
            <a:pPr lvl="1"/>
            <a:r>
              <a:rPr lang="en-US" dirty="0"/>
              <a:t>Second probe dye 2</a:t>
            </a:r>
          </a:p>
          <a:p>
            <a:pPr lvl="1"/>
            <a:endParaRPr lang="en-US" dirty="0"/>
          </a:p>
        </p:txBody>
      </p:sp>
      <p:pic>
        <p:nvPicPr>
          <p:cNvPr id="9" name="Content Placeholder 8"/>
          <p:cNvPicPr>
            <a:picLocks noGrp="1" noChangeAspect="1"/>
          </p:cNvPicPr>
          <p:nvPr>
            <p:ph sz="half" idx="2"/>
          </p:nvPr>
        </p:nvPicPr>
        <p:blipFill>
          <a:blip r:embed="rId2"/>
          <a:stretch>
            <a:fillRect/>
          </a:stretch>
        </p:blipFill>
        <p:spPr>
          <a:xfrm>
            <a:off x="4865633" y="1690688"/>
            <a:ext cx="2640651" cy="3310970"/>
          </a:xfrm>
          <a:prstGeom prst="rect">
            <a:avLst/>
          </a:prstGeom>
        </p:spPr>
      </p:pic>
      <p:sp>
        <p:nvSpPr>
          <p:cNvPr id="4" name="Slide Number Placeholder 3"/>
          <p:cNvSpPr>
            <a:spLocks noGrp="1"/>
          </p:cNvSpPr>
          <p:nvPr>
            <p:ph type="sldNum" sz="quarter" idx="12"/>
          </p:nvPr>
        </p:nvSpPr>
        <p:spPr/>
        <p:txBody>
          <a:bodyPr/>
          <a:lstStyle/>
          <a:p>
            <a:pPr>
              <a:defRPr/>
            </a:pPr>
            <a:fld id="{3CE0CCFF-C19C-495C-8E2B-ECDF805DCBDC}" type="slidenum">
              <a:rPr lang="en-US" smtClean="0"/>
              <a:pPr>
                <a:defRPr/>
              </a:pPr>
              <a:t>29</a:t>
            </a:fld>
            <a:endParaRPr lang="en-US" dirty="0"/>
          </a:p>
        </p:txBody>
      </p:sp>
    </p:spTree>
    <p:extLst>
      <p:ext uri="{BB962C8B-B14F-4D97-AF65-F5344CB8AC3E}">
        <p14:creationId xmlns:p14="http://schemas.microsoft.com/office/powerpoint/2010/main" val="1544645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161"/>
            <a:ext cx="7886700" cy="1325563"/>
          </a:xfrm>
        </p:spPr>
        <p:txBody>
          <a:bodyPr/>
          <a:lstStyle/>
          <a:p>
            <a:pPr algn="ctr"/>
            <a:r>
              <a:rPr lang="en-US" sz="3200" b="1" dirty="0" err="1"/>
              <a:t>GENETWOR</a:t>
            </a:r>
            <a:r>
              <a:rPr lang="en-US" sz="3200" b="1" baseline="-25000" dirty="0" err="1"/>
              <a:t>x</a:t>
            </a:r>
            <a:r>
              <a:rPr lang="en-US" sz="3200" b="1" dirty="0"/>
              <a:t> History/Evolution</a:t>
            </a:r>
          </a:p>
        </p:txBody>
      </p:sp>
      <p:sp>
        <p:nvSpPr>
          <p:cNvPr id="3" name="Content Placeholder 2"/>
          <p:cNvSpPr>
            <a:spLocks noGrp="1"/>
          </p:cNvSpPr>
          <p:nvPr>
            <p:ph idx="1"/>
          </p:nvPr>
        </p:nvSpPr>
        <p:spPr>
          <a:xfrm>
            <a:off x="793542" y="914687"/>
            <a:ext cx="7886700" cy="5789378"/>
          </a:xfrm>
        </p:spPr>
        <p:txBody>
          <a:bodyPr/>
          <a:lstStyle/>
          <a:p>
            <a:pPr>
              <a:buFontTx/>
              <a:buChar char="-"/>
            </a:pPr>
            <a:r>
              <a:rPr lang="en-US" sz="2400" dirty="0">
                <a:latin typeface="+mj-lt"/>
              </a:rPr>
              <a:t>2011 </a:t>
            </a:r>
            <a:r>
              <a:rPr lang="en-US" sz="2400" dirty="0" err="1">
                <a:latin typeface="+mj-lt"/>
              </a:rPr>
              <a:t>GENETWORx</a:t>
            </a:r>
            <a:r>
              <a:rPr lang="en-US" sz="2400" dirty="0">
                <a:latin typeface="+mj-lt"/>
              </a:rPr>
              <a:t> concept was born</a:t>
            </a:r>
          </a:p>
          <a:p>
            <a:pPr>
              <a:buFontTx/>
              <a:buChar char="-"/>
            </a:pPr>
            <a:r>
              <a:rPr lang="en-US" sz="2400" dirty="0">
                <a:latin typeface="+mj-lt"/>
              </a:rPr>
              <a:t>2012 Began to create and market services</a:t>
            </a:r>
          </a:p>
          <a:p>
            <a:pPr>
              <a:buFontTx/>
              <a:buChar char="-"/>
            </a:pPr>
            <a:r>
              <a:rPr lang="en-US" sz="2400" dirty="0">
                <a:latin typeface="+mj-lt"/>
              </a:rPr>
              <a:t>2013 Federal Licensure for Clinical Testing</a:t>
            </a:r>
          </a:p>
          <a:p>
            <a:pPr lvl="1">
              <a:buFontTx/>
              <a:buChar char="-"/>
            </a:pPr>
            <a:r>
              <a:rPr lang="en-US" dirty="0">
                <a:latin typeface="+mj-lt"/>
              </a:rPr>
              <a:t>CAP Accreditation November 2013</a:t>
            </a:r>
          </a:p>
          <a:p>
            <a:pPr>
              <a:buFontTx/>
              <a:buChar char="-"/>
            </a:pPr>
            <a:r>
              <a:rPr lang="en-US" dirty="0">
                <a:latin typeface="+mj-lt"/>
              </a:rPr>
              <a:t>2014 Completed all States individual certification	 </a:t>
            </a:r>
          </a:p>
          <a:p>
            <a:pPr marL="342900" lvl="1" indent="0">
              <a:buNone/>
            </a:pPr>
            <a:r>
              <a:rPr lang="en-US" b="1" dirty="0">
                <a:latin typeface="+mj-lt"/>
              </a:rPr>
              <a:t>State	</a:t>
            </a:r>
            <a:r>
              <a:rPr lang="en-US" dirty="0">
                <a:latin typeface="+mj-lt"/>
              </a:rPr>
              <a:t> 	 </a:t>
            </a:r>
          </a:p>
          <a:p>
            <a:pPr lvl="1">
              <a:buFontTx/>
              <a:buChar char="-"/>
            </a:pPr>
            <a:r>
              <a:rPr lang="en-US" dirty="0">
                <a:latin typeface="+mj-lt"/>
              </a:rPr>
              <a:t>California  COS 00800451	1/28/2018</a:t>
            </a:r>
          </a:p>
          <a:p>
            <a:pPr lvl="1">
              <a:buFontTx/>
              <a:buChar char="-"/>
            </a:pPr>
            <a:r>
              <a:rPr lang="en-US" dirty="0">
                <a:latin typeface="+mj-lt"/>
              </a:rPr>
              <a:t>Florida	   800027056	          12/18/2018</a:t>
            </a:r>
          </a:p>
          <a:p>
            <a:pPr lvl="1">
              <a:buFontTx/>
              <a:buChar char="-"/>
            </a:pPr>
            <a:r>
              <a:rPr lang="en-US" dirty="0">
                <a:latin typeface="+mj-lt"/>
              </a:rPr>
              <a:t>Maryland   Approved      	7/24/2015</a:t>
            </a:r>
          </a:p>
          <a:p>
            <a:pPr lvl="1">
              <a:buFontTx/>
              <a:buChar char="-"/>
            </a:pPr>
            <a:r>
              <a:rPr lang="en-US" dirty="0">
                <a:latin typeface="+mj-lt"/>
              </a:rPr>
              <a:t>New York  8826	  		7/14/2015</a:t>
            </a:r>
          </a:p>
          <a:p>
            <a:pPr lvl="1">
              <a:buFontTx/>
              <a:buChar char="-"/>
            </a:pPr>
            <a:r>
              <a:rPr lang="en-US" dirty="0">
                <a:latin typeface="+mj-lt"/>
              </a:rPr>
              <a:t>Rhode Island  LCO00781	12/30/2014</a:t>
            </a:r>
          </a:p>
          <a:p>
            <a:pPr>
              <a:buFontTx/>
              <a:buChar char="-"/>
            </a:pPr>
            <a:r>
              <a:rPr lang="en-US" dirty="0">
                <a:latin typeface="+mj-lt"/>
              </a:rPr>
              <a:t>2015 – Opened </a:t>
            </a:r>
            <a:r>
              <a:rPr lang="en-US" dirty="0" err="1">
                <a:latin typeface="+mj-lt"/>
              </a:rPr>
              <a:t>GENETWORx</a:t>
            </a:r>
            <a:r>
              <a:rPr lang="en-US" dirty="0">
                <a:latin typeface="+mj-lt"/>
              </a:rPr>
              <a:t>-ID, division for relationship (paternity) testing</a:t>
            </a:r>
          </a:p>
          <a:p>
            <a:pPr lvl="1">
              <a:buFontTx/>
              <a:buChar char="-"/>
            </a:pPr>
            <a:r>
              <a:rPr lang="en-US" dirty="0">
                <a:latin typeface="+mj-lt"/>
              </a:rPr>
              <a:t>Obtained Certification from American Association of Blood Banks (AABB) in July 2015</a:t>
            </a:r>
          </a:p>
          <a:p>
            <a:pPr>
              <a:buFontTx/>
              <a:buChar char="-"/>
            </a:pPr>
            <a:r>
              <a:rPr lang="en-US" dirty="0">
                <a:latin typeface="+mj-lt"/>
              </a:rPr>
              <a:t>CAP Reaccreditation in December of 2015</a:t>
            </a:r>
          </a:p>
          <a:p>
            <a:pPr>
              <a:buFontTx/>
              <a:buChar char="-"/>
            </a:pPr>
            <a:r>
              <a:rPr lang="en-US" dirty="0">
                <a:latin typeface="+mj-lt"/>
              </a:rPr>
              <a:t>New York State Reaccreditation in July of 2016</a:t>
            </a:r>
          </a:p>
        </p:txBody>
      </p:sp>
      <p:sp>
        <p:nvSpPr>
          <p:cNvPr id="4" name="Slide Number Placeholder 3"/>
          <p:cNvSpPr>
            <a:spLocks noGrp="1"/>
          </p:cNvSpPr>
          <p:nvPr>
            <p:ph type="sldNum" sz="quarter" idx="12"/>
          </p:nvPr>
        </p:nvSpPr>
        <p:spPr/>
        <p:txBody>
          <a:bodyPr/>
          <a:lstStyle/>
          <a:p>
            <a:pPr>
              <a:defRPr/>
            </a:pPr>
            <a:fld id="{3CE0CCFF-C19C-495C-8E2B-ECDF805DCBDC}" type="slidenum">
              <a:rPr lang="en-US" smtClean="0"/>
              <a:pPr>
                <a:defRPr/>
              </a:pPr>
              <a:t>3</a:t>
            </a:fld>
            <a:endParaRPr lang="en-US" dirty="0"/>
          </a:p>
        </p:txBody>
      </p:sp>
    </p:spTree>
    <p:extLst>
      <p:ext uri="{BB962C8B-B14F-4D97-AF65-F5344CB8AC3E}">
        <p14:creationId xmlns:p14="http://schemas.microsoft.com/office/powerpoint/2010/main" val="11225068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Wild Type, Heterozygote, Homozygous Mutant</a:t>
            </a:r>
          </a:p>
        </p:txBody>
      </p:sp>
      <p:pic>
        <p:nvPicPr>
          <p:cNvPr id="6" name="Content Placeholder 5"/>
          <p:cNvPicPr>
            <a:picLocks noGrp="1" noChangeAspect="1"/>
          </p:cNvPicPr>
          <p:nvPr>
            <p:ph idx="1"/>
          </p:nvPr>
        </p:nvPicPr>
        <p:blipFill>
          <a:blip r:embed="rId2"/>
          <a:stretch>
            <a:fillRect/>
          </a:stretch>
        </p:blipFill>
        <p:spPr>
          <a:xfrm>
            <a:off x="1118557" y="1847659"/>
            <a:ext cx="6906885" cy="4351338"/>
          </a:xfrm>
        </p:spPr>
      </p:pic>
      <p:sp>
        <p:nvSpPr>
          <p:cNvPr id="4" name="Slide Number Placeholder 3"/>
          <p:cNvSpPr>
            <a:spLocks noGrp="1"/>
          </p:cNvSpPr>
          <p:nvPr>
            <p:ph type="sldNum" sz="quarter" idx="12"/>
          </p:nvPr>
        </p:nvSpPr>
        <p:spPr/>
        <p:txBody>
          <a:bodyPr/>
          <a:lstStyle/>
          <a:p>
            <a:pPr>
              <a:defRPr/>
            </a:pPr>
            <a:fld id="{3CE0CCFF-C19C-495C-8E2B-ECDF805DCBDC}" type="slidenum">
              <a:rPr lang="en-US" smtClean="0"/>
              <a:pPr>
                <a:defRPr/>
              </a:pPr>
              <a:t>30</a:t>
            </a:fld>
            <a:endParaRPr lang="en-US" dirty="0"/>
          </a:p>
        </p:txBody>
      </p:sp>
      <p:sp>
        <p:nvSpPr>
          <p:cNvPr id="7" name="TextBox 6"/>
          <p:cNvSpPr txBox="1"/>
          <p:nvPr/>
        </p:nvSpPr>
        <p:spPr>
          <a:xfrm>
            <a:off x="2897436" y="2533880"/>
            <a:ext cx="1581267" cy="369332"/>
          </a:xfrm>
          <a:prstGeom prst="rect">
            <a:avLst/>
          </a:prstGeom>
          <a:noFill/>
        </p:spPr>
        <p:txBody>
          <a:bodyPr wrap="none" rtlCol="0">
            <a:spAutoFit/>
          </a:bodyPr>
          <a:lstStyle/>
          <a:p>
            <a:r>
              <a:rPr lang="en-US" dirty="0"/>
              <a:t>A/A “Blue dye”</a:t>
            </a:r>
          </a:p>
        </p:txBody>
      </p:sp>
      <p:sp>
        <p:nvSpPr>
          <p:cNvPr id="8" name="TextBox 7"/>
          <p:cNvSpPr txBox="1"/>
          <p:nvPr/>
        </p:nvSpPr>
        <p:spPr>
          <a:xfrm>
            <a:off x="4109292" y="3053087"/>
            <a:ext cx="2755050" cy="369332"/>
          </a:xfrm>
          <a:prstGeom prst="rect">
            <a:avLst/>
          </a:prstGeom>
          <a:noFill/>
        </p:spPr>
        <p:txBody>
          <a:bodyPr wrap="none" rtlCol="0">
            <a:spAutoFit/>
          </a:bodyPr>
          <a:lstStyle/>
          <a:p>
            <a:r>
              <a:rPr lang="en-US" dirty="0"/>
              <a:t>A/G “Blue and Red=Purple”</a:t>
            </a:r>
          </a:p>
        </p:txBody>
      </p:sp>
      <p:sp>
        <p:nvSpPr>
          <p:cNvPr id="9" name="TextBox 8"/>
          <p:cNvSpPr txBox="1"/>
          <p:nvPr/>
        </p:nvSpPr>
        <p:spPr>
          <a:xfrm>
            <a:off x="5678954" y="4698960"/>
            <a:ext cx="1557991" cy="369332"/>
          </a:xfrm>
          <a:prstGeom prst="rect">
            <a:avLst/>
          </a:prstGeom>
          <a:noFill/>
        </p:spPr>
        <p:txBody>
          <a:bodyPr wrap="none" rtlCol="0">
            <a:spAutoFit/>
          </a:bodyPr>
          <a:lstStyle/>
          <a:p>
            <a:r>
              <a:rPr lang="en-US" dirty="0"/>
              <a:t>G/G “Red dye”</a:t>
            </a:r>
          </a:p>
        </p:txBody>
      </p:sp>
    </p:spTree>
    <p:extLst>
      <p:ext uri="{BB962C8B-B14F-4D97-AF65-F5344CB8AC3E}">
        <p14:creationId xmlns:p14="http://schemas.microsoft.com/office/powerpoint/2010/main" val="1793822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Pharmacogenetics Terminology</a:t>
            </a:r>
          </a:p>
        </p:txBody>
      </p:sp>
      <p:sp>
        <p:nvSpPr>
          <p:cNvPr id="3" name="Content Placeholder 2"/>
          <p:cNvSpPr>
            <a:spLocks noGrp="1"/>
          </p:cNvSpPr>
          <p:nvPr>
            <p:ph idx="1"/>
          </p:nvPr>
        </p:nvSpPr>
        <p:spPr/>
        <p:txBody>
          <a:bodyPr/>
          <a:lstStyle/>
          <a:p>
            <a:r>
              <a:rPr lang="en-US" b="1" dirty="0"/>
              <a:t>cytochrome P450 enzymes: </a:t>
            </a:r>
            <a:r>
              <a:rPr lang="en-US" dirty="0"/>
              <a:t> (found in the liver) are responsible for the metabolism of a large number of pharmaceutical compounds. These enzymes function to detoxify xenobiotics (foreign molecules in the body, including drugs). The various genetic polymorphisms in cytochrome P450 can result in increased enzymatic activity, decreased enzymatic activity, or complete loss of enzyme activity. These changes can, in turn, lead to increased (or decreased) activation of </a:t>
            </a:r>
            <a:r>
              <a:rPr lang="en-US" b="1" dirty="0"/>
              <a:t>pro- drugs</a:t>
            </a:r>
            <a:r>
              <a:rPr lang="en-US" dirty="0"/>
              <a:t>, or to increased (or decreased) metabolism and excretion of drugs. </a:t>
            </a:r>
          </a:p>
          <a:p>
            <a:r>
              <a:rPr lang="en-US" b="1" dirty="0"/>
              <a:t>drug response phenotype: </a:t>
            </a:r>
            <a:r>
              <a:rPr lang="en-US" dirty="0"/>
              <a:t>SNPs are also useful in pharmacogenomics for matching an individual’s</a:t>
            </a:r>
            <a:r>
              <a:rPr lang="en-US" b="1" dirty="0"/>
              <a:t> genotype</a:t>
            </a:r>
            <a:r>
              <a:rPr lang="en-US" dirty="0"/>
              <a:t> with a drug- response </a:t>
            </a:r>
            <a:r>
              <a:rPr lang="en-US" b="1" dirty="0"/>
              <a:t>phenotype</a:t>
            </a:r>
            <a:r>
              <a:rPr lang="en-US" dirty="0"/>
              <a:t>. It is possible, in this context, to identify individuals who cannot adequately metabolize the drug and must be dosed accordingly, or those with a compromised </a:t>
            </a:r>
            <a:r>
              <a:rPr lang="en-US" b="1" dirty="0"/>
              <a:t>drug </a:t>
            </a:r>
            <a:r>
              <a:rPr lang="en-US" b="1" dirty="0">
                <a:hlinkClick r:id="rId2"/>
              </a:rPr>
              <a:t>target</a:t>
            </a:r>
            <a:r>
              <a:rPr lang="en-US" dirty="0"/>
              <a:t>, who could not benefit from the drug. </a:t>
            </a:r>
          </a:p>
        </p:txBody>
      </p:sp>
      <p:sp>
        <p:nvSpPr>
          <p:cNvPr id="4" name="Slide Number Placeholder 3"/>
          <p:cNvSpPr>
            <a:spLocks noGrp="1"/>
          </p:cNvSpPr>
          <p:nvPr>
            <p:ph type="sldNum" sz="quarter" idx="12"/>
          </p:nvPr>
        </p:nvSpPr>
        <p:spPr/>
        <p:txBody>
          <a:bodyPr/>
          <a:lstStyle/>
          <a:p>
            <a:pPr>
              <a:defRPr/>
            </a:pPr>
            <a:fld id="{3CE0CCFF-C19C-495C-8E2B-ECDF805DCBDC}" type="slidenum">
              <a:rPr lang="en-US" smtClean="0"/>
              <a:pPr>
                <a:defRPr/>
              </a:pPr>
              <a:t>31</a:t>
            </a:fld>
            <a:endParaRPr lang="en-US" dirty="0"/>
          </a:p>
        </p:txBody>
      </p:sp>
    </p:spTree>
    <p:extLst>
      <p:ext uri="{BB962C8B-B14F-4D97-AF65-F5344CB8AC3E}">
        <p14:creationId xmlns:p14="http://schemas.microsoft.com/office/powerpoint/2010/main" val="13803767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GENOTYPE→Phenotype</a:t>
            </a:r>
            <a:endParaRPr lang="en-US" dirty="0"/>
          </a:p>
        </p:txBody>
      </p:sp>
      <p:sp>
        <p:nvSpPr>
          <p:cNvPr id="3" name="Content Placeholder 2"/>
          <p:cNvSpPr>
            <a:spLocks noGrp="1"/>
          </p:cNvSpPr>
          <p:nvPr>
            <p:ph idx="1"/>
          </p:nvPr>
        </p:nvSpPr>
        <p:spPr/>
        <p:txBody>
          <a:bodyPr/>
          <a:lstStyle/>
          <a:p>
            <a:pPr marL="0" indent="0">
              <a:buNone/>
            </a:pPr>
            <a:r>
              <a:rPr lang="en-US" dirty="0"/>
              <a:t>For CYP450 genes, the genotype translates to a metabolizer status (phenotype)</a:t>
            </a:r>
          </a:p>
          <a:p>
            <a:r>
              <a:rPr lang="en-US" dirty="0"/>
              <a:t>Normal Metabolizer</a:t>
            </a:r>
          </a:p>
          <a:p>
            <a:r>
              <a:rPr lang="en-US" dirty="0"/>
              <a:t>Intermediate Metabolizer</a:t>
            </a:r>
          </a:p>
          <a:p>
            <a:r>
              <a:rPr lang="en-US" dirty="0"/>
              <a:t>Poor Metabolizer</a:t>
            </a:r>
          </a:p>
          <a:p>
            <a:r>
              <a:rPr lang="en-US" dirty="0"/>
              <a:t>Rapid Metabolizer</a:t>
            </a:r>
          </a:p>
          <a:p>
            <a:pPr marL="0" indent="0">
              <a:buNone/>
            </a:pPr>
            <a:endParaRPr lang="en-US" dirty="0"/>
          </a:p>
          <a:p>
            <a:pPr marL="0" indent="0">
              <a:buNone/>
            </a:pPr>
            <a:r>
              <a:rPr lang="en-US" dirty="0"/>
              <a:t>For other genes that are not enzymes, results come through as WT, HET and MUT</a:t>
            </a:r>
          </a:p>
          <a:p>
            <a:pPr marL="0" indent="0">
              <a:buNone/>
            </a:pPr>
            <a:endParaRPr lang="en-US" dirty="0"/>
          </a:p>
          <a:p>
            <a:pPr marL="0" indent="0">
              <a:buNone/>
            </a:pPr>
            <a:r>
              <a:rPr lang="en-US" dirty="0"/>
              <a:t>May be transporter, receptor etc.</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3CE0CCFF-C19C-495C-8E2B-ECDF805DCBDC}" type="slidenum">
              <a:rPr lang="en-US" smtClean="0"/>
              <a:pPr>
                <a:defRPr/>
              </a:pPr>
              <a:t>32</a:t>
            </a:fld>
            <a:endParaRPr lang="en-US" dirty="0"/>
          </a:p>
        </p:txBody>
      </p:sp>
    </p:spTree>
    <p:extLst>
      <p:ext uri="{BB962C8B-B14F-4D97-AF65-F5344CB8AC3E}">
        <p14:creationId xmlns:p14="http://schemas.microsoft.com/office/powerpoint/2010/main" val="22485388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PGX Sample Workflow-Buccal Swab</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37883522"/>
              </p:ext>
            </p:extLst>
          </p:nvPr>
        </p:nvGraphicFramePr>
        <p:xfrm>
          <a:off x="511175" y="1395413"/>
          <a:ext cx="78867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3CE0CCFF-C19C-495C-8E2B-ECDF805DCBDC}" type="slidenum">
              <a:rPr lang="en-US" smtClean="0"/>
              <a:pPr>
                <a:defRPr/>
              </a:pPr>
              <a:t>33</a:t>
            </a:fld>
            <a:endParaRPr lang="en-US" dirty="0"/>
          </a:p>
        </p:txBody>
      </p:sp>
    </p:spTree>
    <p:extLst>
      <p:ext uri="{BB962C8B-B14F-4D97-AF65-F5344CB8AC3E}">
        <p14:creationId xmlns:p14="http://schemas.microsoft.com/office/powerpoint/2010/main" val="19012317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Rapid Extraction of Highly Purified DNA</a:t>
            </a:r>
          </a:p>
        </p:txBody>
      </p:sp>
      <p:sp>
        <p:nvSpPr>
          <p:cNvPr id="3" name="Slide Number Placeholder 2"/>
          <p:cNvSpPr>
            <a:spLocks noGrp="1"/>
          </p:cNvSpPr>
          <p:nvPr>
            <p:ph type="sldNum" sz="quarter" idx="12"/>
          </p:nvPr>
        </p:nvSpPr>
        <p:spPr/>
        <p:txBody>
          <a:bodyPr/>
          <a:lstStyle/>
          <a:p>
            <a:pPr>
              <a:defRPr/>
            </a:pPr>
            <a:fld id="{F020EAD0-EF9C-41BF-8796-19479043B8B5}" type="slidenum">
              <a:rPr lang="en-US" smtClean="0"/>
              <a:pPr>
                <a:defRPr/>
              </a:pPr>
              <a:t>34</a:t>
            </a:fld>
            <a:endParaRPr lang="en-US" dirty="0"/>
          </a:p>
        </p:txBody>
      </p:sp>
      <p:pic>
        <p:nvPicPr>
          <p:cNvPr id="1026" name="Picture 2" descr="Image result for promega maxw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1024" y="2105025"/>
            <a:ext cx="2286000" cy="19431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omega Maxwell®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934" y="1690688"/>
            <a:ext cx="4286250" cy="27717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272101" y="4967149"/>
            <a:ext cx="2526654" cy="1754326"/>
          </a:xfrm>
          <a:prstGeom prst="rect">
            <a:avLst/>
          </a:prstGeom>
          <a:noFill/>
        </p:spPr>
        <p:txBody>
          <a:bodyPr wrap="none" rtlCol="0">
            <a:spAutoFit/>
          </a:bodyPr>
          <a:lstStyle/>
          <a:p>
            <a:r>
              <a:rPr lang="en-US" u="sng" dirty="0"/>
              <a:t>Targeted Nucleic Acids</a:t>
            </a:r>
          </a:p>
          <a:p>
            <a:pPr marL="285750" indent="-285750">
              <a:buFontTx/>
              <a:buChar char="-"/>
            </a:pPr>
            <a:r>
              <a:rPr lang="en-US" dirty="0"/>
              <a:t>Human Genomic DNA</a:t>
            </a:r>
          </a:p>
          <a:p>
            <a:pPr marL="285750" indent="-285750">
              <a:buFontTx/>
              <a:buChar char="-"/>
            </a:pPr>
            <a:r>
              <a:rPr lang="en-US" dirty="0"/>
              <a:t>Human RNA</a:t>
            </a:r>
          </a:p>
          <a:p>
            <a:pPr marL="285750" indent="-285750">
              <a:buFontTx/>
              <a:buChar char="-"/>
            </a:pPr>
            <a:r>
              <a:rPr lang="en-US" dirty="0"/>
              <a:t>Viral DNA/RNA</a:t>
            </a:r>
          </a:p>
          <a:p>
            <a:pPr marL="285750" indent="-285750">
              <a:buFontTx/>
              <a:buChar char="-"/>
            </a:pPr>
            <a:r>
              <a:rPr lang="en-US" dirty="0"/>
              <a:t>Bacterial DNA</a:t>
            </a:r>
          </a:p>
          <a:p>
            <a:pPr marL="285750" indent="-285750">
              <a:buFontTx/>
              <a:buChar char="-"/>
            </a:pPr>
            <a:r>
              <a:rPr lang="en-US" dirty="0"/>
              <a:t>FFPE</a:t>
            </a:r>
          </a:p>
        </p:txBody>
      </p:sp>
      <p:sp>
        <p:nvSpPr>
          <p:cNvPr id="7" name="TextBox 6"/>
          <p:cNvSpPr txBox="1"/>
          <p:nvPr/>
        </p:nvSpPr>
        <p:spPr>
          <a:xfrm>
            <a:off x="1214285" y="5160810"/>
            <a:ext cx="3137782" cy="1477328"/>
          </a:xfrm>
          <a:prstGeom prst="rect">
            <a:avLst/>
          </a:prstGeom>
          <a:noFill/>
        </p:spPr>
        <p:txBody>
          <a:bodyPr wrap="none" rtlCol="0">
            <a:spAutoFit/>
          </a:bodyPr>
          <a:lstStyle/>
          <a:p>
            <a:r>
              <a:rPr lang="en-US" u="sng" dirty="0"/>
              <a:t>Wide Variety of Specimens</a:t>
            </a:r>
          </a:p>
          <a:p>
            <a:pPr marL="285750" indent="-285750">
              <a:buFontTx/>
              <a:buChar char="-"/>
            </a:pPr>
            <a:r>
              <a:rPr lang="en-US" dirty="0"/>
              <a:t>Buccal Swabs</a:t>
            </a:r>
          </a:p>
          <a:p>
            <a:pPr marL="285750" indent="-285750">
              <a:buFontTx/>
              <a:buChar char="-"/>
            </a:pPr>
            <a:r>
              <a:rPr lang="en-US" dirty="0"/>
              <a:t>Universal Transport Medium</a:t>
            </a:r>
          </a:p>
          <a:p>
            <a:pPr marL="285750" indent="-285750">
              <a:buFontTx/>
              <a:buChar char="-"/>
            </a:pPr>
            <a:r>
              <a:rPr lang="en-US" dirty="0"/>
              <a:t>PreservCyt</a:t>
            </a:r>
          </a:p>
          <a:p>
            <a:pPr marL="285750" indent="-285750">
              <a:buFontTx/>
              <a:buChar char="-"/>
            </a:pPr>
            <a:r>
              <a:rPr lang="en-US" dirty="0"/>
              <a:t>Urine/Blood</a:t>
            </a:r>
          </a:p>
        </p:txBody>
      </p:sp>
    </p:spTree>
    <p:extLst>
      <p:ext uri="{BB962C8B-B14F-4D97-AF65-F5344CB8AC3E}">
        <p14:creationId xmlns:p14="http://schemas.microsoft.com/office/powerpoint/2010/main" val="37434569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2143" y="457653"/>
            <a:ext cx="6173960" cy="760727"/>
          </a:xfrm>
        </p:spPr>
        <p:txBody>
          <a:bodyPr/>
          <a:lstStyle/>
          <a:p>
            <a:r>
              <a:rPr lang="en-US" dirty="0"/>
              <a:t>Platforms: Douglas Scientific </a:t>
            </a:r>
            <a:r>
              <a:rPr lang="en-US" dirty="0" err="1"/>
              <a:t>IntelliQube</a:t>
            </a:r>
            <a:r>
              <a:rPr lang="en-US" dirty="0"/>
              <a:t> </a:t>
            </a:r>
            <a:br>
              <a:rPr lang="en-US" dirty="0"/>
            </a:br>
            <a:r>
              <a:rPr lang="en-US" sz="2800" dirty="0"/>
              <a:t>Pharmacogenetics/Women’s Health</a:t>
            </a:r>
            <a:endParaRPr lang="en-US" dirty="0"/>
          </a:p>
        </p:txBody>
      </p:sp>
      <p:sp>
        <p:nvSpPr>
          <p:cNvPr id="3" name="Slide Number Placeholder 2"/>
          <p:cNvSpPr>
            <a:spLocks noGrp="1"/>
          </p:cNvSpPr>
          <p:nvPr>
            <p:ph type="sldNum" sz="quarter" idx="12"/>
          </p:nvPr>
        </p:nvSpPr>
        <p:spPr/>
        <p:txBody>
          <a:bodyPr/>
          <a:lstStyle/>
          <a:p>
            <a:pPr>
              <a:defRPr/>
            </a:pPr>
            <a:fld id="{F020EAD0-EF9C-41BF-8796-19479043B8B5}" type="slidenum">
              <a:rPr lang="en-US" smtClean="0"/>
              <a:pPr>
                <a:defRPr/>
              </a:pPr>
              <a:t>35</a:t>
            </a:fld>
            <a:endParaRPr lang="en-US" dirty="0"/>
          </a:p>
        </p:txBody>
      </p:sp>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077" y="2053964"/>
            <a:ext cx="4436602" cy="430238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427406" y="2197510"/>
            <a:ext cx="3736857" cy="3693319"/>
          </a:xfrm>
          <a:prstGeom prst="rect">
            <a:avLst/>
          </a:prstGeom>
          <a:noFill/>
        </p:spPr>
        <p:txBody>
          <a:bodyPr wrap="none" rtlCol="0">
            <a:spAutoFit/>
          </a:bodyPr>
          <a:lstStyle/>
          <a:p>
            <a:r>
              <a:rPr lang="en-US" dirty="0"/>
              <a:t>- Walk-away operation</a:t>
            </a:r>
          </a:p>
          <a:p>
            <a:endParaRPr lang="en-US" dirty="0"/>
          </a:p>
          <a:p>
            <a:r>
              <a:rPr lang="en-US" dirty="0"/>
              <a:t>- Increased efficiency of lab personnel</a:t>
            </a:r>
          </a:p>
          <a:p>
            <a:endParaRPr lang="en-US" dirty="0"/>
          </a:p>
          <a:p>
            <a:r>
              <a:rPr lang="en-US" dirty="0"/>
              <a:t>- Reduced reaction volume</a:t>
            </a:r>
          </a:p>
          <a:p>
            <a:endParaRPr lang="en-US" dirty="0"/>
          </a:p>
          <a:p>
            <a:r>
              <a:rPr lang="en-US" dirty="0"/>
              <a:t>- Increased throughput</a:t>
            </a:r>
          </a:p>
          <a:p>
            <a:endParaRPr lang="en-US" dirty="0"/>
          </a:p>
          <a:p>
            <a:r>
              <a:rPr lang="en-US" dirty="0"/>
              <a:t>- Reduced consumable costs</a:t>
            </a:r>
          </a:p>
          <a:p>
            <a:pPr marL="285750" indent="-285750">
              <a:buFontTx/>
              <a:buChar char="-"/>
            </a:pPr>
            <a:endParaRPr lang="en-US" dirty="0"/>
          </a:p>
          <a:p>
            <a:r>
              <a:rPr lang="en-US" dirty="0"/>
              <a:t>- Current Tests on the </a:t>
            </a:r>
            <a:r>
              <a:rPr lang="en-US" dirty="0" err="1"/>
              <a:t>IntelliQube</a:t>
            </a:r>
            <a:endParaRPr lang="en-US" dirty="0"/>
          </a:p>
          <a:p>
            <a:pPr marL="742950" lvl="1" indent="-285750">
              <a:buFontTx/>
              <a:buChar char="-"/>
            </a:pPr>
            <a:r>
              <a:rPr lang="en-US" dirty="0"/>
              <a:t>Pharmacogenetics</a:t>
            </a:r>
          </a:p>
          <a:p>
            <a:pPr marL="742950" lvl="1" indent="-285750">
              <a:buFontTx/>
              <a:buChar char="-"/>
            </a:pPr>
            <a:r>
              <a:rPr lang="en-US" dirty="0"/>
              <a:t>Personalized Health Panel</a:t>
            </a:r>
          </a:p>
        </p:txBody>
      </p:sp>
    </p:spTree>
    <p:extLst>
      <p:ext uri="{BB962C8B-B14F-4D97-AF65-F5344CB8AC3E}">
        <p14:creationId xmlns:p14="http://schemas.microsoft.com/office/powerpoint/2010/main" val="12157762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Platforms: Douglas Scientific </a:t>
            </a:r>
            <a:r>
              <a:rPr lang="en-US" dirty="0" err="1"/>
              <a:t>IntelliQube</a:t>
            </a:r>
            <a:endParaRPr lang="en-US" dirty="0"/>
          </a:p>
        </p:txBody>
      </p:sp>
      <p:sp>
        <p:nvSpPr>
          <p:cNvPr id="3" name="Slide Number Placeholder 2"/>
          <p:cNvSpPr>
            <a:spLocks noGrp="1"/>
          </p:cNvSpPr>
          <p:nvPr>
            <p:ph type="sldNum" sz="quarter" idx="12"/>
          </p:nvPr>
        </p:nvSpPr>
        <p:spPr/>
        <p:txBody>
          <a:bodyPr/>
          <a:lstStyle/>
          <a:p>
            <a:pPr>
              <a:defRPr/>
            </a:pPr>
            <a:fld id="{F020EAD0-EF9C-41BF-8796-19479043B8B5}" type="slidenum">
              <a:rPr lang="en-US" smtClean="0"/>
              <a:pPr>
                <a:defRPr/>
              </a:pPr>
              <a:t>36</a:t>
            </a:fld>
            <a:endParaRPr lang="en-US" dirty="0"/>
          </a:p>
        </p:txBody>
      </p:sp>
      <p:pic>
        <p:nvPicPr>
          <p:cNvPr id="4" name="Picture 4" descr="Image result for Douglas Scientific IntelliQ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1454403"/>
            <a:ext cx="3489327" cy="22594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338619" y="9582406"/>
            <a:ext cx="184731" cy="369332"/>
          </a:xfrm>
          <a:prstGeom prst="rect">
            <a:avLst/>
          </a:prstGeom>
          <a:noFill/>
        </p:spPr>
        <p:txBody>
          <a:bodyPr wrap="none" rtlCol="0">
            <a:spAutoFit/>
          </a:bodyPr>
          <a:lstStyle/>
          <a:p>
            <a:endParaRPr lang="en-US" dirty="0"/>
          </a:p>
        </p:txBody>
      </p:sp>
      <p:pic>
        <p:nvPicPr>
          <p:cNvPr id="6" name="Picture 6" descr="Image result for Douglas Scientific IntelliQu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6022" y="3891132"/>
            <a:ext cx="3489327" cy="232621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Douglas Scientific IntelliQub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50" y="3891132"/>
            <a:ext cx="3489327" cy="232621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Douglas Scientific IntelliQub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6022" y="1751064"/>
            <a:ext cx="3489328" cy="1962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7797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PGX Markers</a:t>
            </a:r>
          </a:p>
        </p:txBody>
      </p:sp>
      <p:graphicFrame>
        <p:nvGraphicFramePr>
          <p:cNvPr id="14" name="Content Placeholder 13"/>
          <p:cNvGraphicFramePr>
            <a:graphicFrameLocks noGrp="1"/>
          </p:cNvGraphicFramePr>
          <p:nvPr>
            <p:ph sz="half" idx="2"/>
            <p:extLst>
              <p:ext uri="{D42A27DB-BD31-4B8C-83A1-F6EECF244321}">
                <p14:modId xmlns:p14="http://schemas.microsoft.com/office/powerpoint/2010/main" val="1482925439"/>
              </p:ext>
            </p:extLst>
          </p:nvPr>
        </p:nvGraphicFramePr>
        <p:xfrm>
          <a:off x="4629150" y="1153596"/>
          <a:ext cx="3886200" cy="4536440"/>
        </p:xfrm>
        <a:graphic>
          <a:graphicData uri="http://schemas.openxmlformats.org/drawingml/2006/table">
            <a:tbl>
              <a:tblPr firstRow="1" bandRow="1">
                <a:tableStyleId>{5C22544A-7EE6-4342-B048-85BDC9FD1C3A}</a:tableStyleId>
              </a:tblPr>
              <a:tblGrid>
                <a:gridCol w="1943100">
                  <a:extLst>
                    <a:ext uri="{9D8B030D-6E8A-4147-A177-3AD203B41FA5}">
                      <a16:colId xmlns:a16="http://schemas.microsoft.com/office/drawing/2014/main" val="996624170"/>
                    </a:ext>
                  </a:extLst>
                </a:gridCol>
                <a:gridCol w="1943100">
                  <a:extLst>
                    <a:ext uri="{9D8B030D-6E8A-4147-A177-3AD203B41FA5}">
                      <a16:colId xmlns:a16="http://schemas.microsoft.com/office/drawing/2014/main" val="2794060196"/>
                    </a:ext>
                  </a:extLst>
                </a:gridCol>
              </a:tblGrid>
              <a:tr h="370840">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400" dirty="0"/>
                        <a:t>Additional Markers</a:t>
                      </a:r>
                    </a:p>
                  </a:txBody>
                  <a:tcPr marL="91403" marR="91403"/>
                </a:tc>
                <a:tc hMerge="1">
                  <a:txBody>
                    <a:bodyPr/>
                    <a:lstStyle/>
                    <a:p>
                      <a:endParaRPr lang="en-US" dirty="0"/>
                    </a:p>
                  </a:txBody>
                  <a:tcPr/>
                </a:tc>
                <a:extLst>
                  <a:ext uri="{0D108BD9-81ED-4DB2-BD59-A6C34878D82A}">
                    <a16:rowId xmlns:a16="http://schemas.microsoft.com/office/drawing/2014/main" val="2103845986"/>
                  </a:ext>
                </a:extLst>
              </a:tr>
              <a:tr h="370840">
                <a:tc>
                  <a:txBody>
                    <a:bodyPr/>
                    <a:lstStyle/>
                    <a:p>
                      <a:pPr algn="l" fontAlgn="t"/>
                      <a:r>
                        <a:rPr lang="en-US" sz="2000" b="1" i="0" u="none" strike="noStrike" dirty="0">
                          <a:solidFill>
                            <a:srgbClr val="000000"/>
                          </a:solidFill>
                          <a:effectLst/>
                          <a:latin typeface="Calibri" panose="020F0502020204030204" pitchFamily="34" charset="0"/>
                        </a:rPr>
                        <a:t>ABCB1**</a:t>
                      </a:r>
                    </a:p>
                  </a:txBody>
                  <a:tcPr marL="0" marR="0" marT="0" marB="0"/>
                </a:tc>
                <a:tc>
                  <a:txBody>
                    <a:bodyPr/>
                    <a:lstStyle/>
                    <a:p>
                      <a:pPr algn="l" fontAlgn="t"/>
                      <a:r>
                        <a:rPr lang="en-US" sz="2000" b="1" i="0" u="none" strike="noStrike" dirty="0">
                          <a:solidFill>
                            <a:srgbClr val="000000"/>
                          </a:solidFill>
                          <a:effectLst/>
                          <a:latin typeface="Calibri" panose="020F0502020204030204" pitchFamily="34" charset="0"/>
                        </a:rPr>
                        <a:t>GRIK4*</a:t>
                      </a:r>
                    </a:p>
                  </a:txBody>
                  <a:tcPr marL="0" marR="0" marT="0" marB="0"/>
                </a:tc>
                <a:extLst>
                  <a:ext uri="{0D108BD9-81ED-4DB2-BD59-A6C34878D82A}">
                    <a16:rowId xmlns:a16="http://schemas.microsoft.com/office/drawing/2014/main" val="579431093"/>
                  </a:ext>
                </a:extLst>
              </a:tr>
              <a:tr h="370840">
                <a:tc>
                  <a:txBody>
                    <a:bodyPr/>
                    <a:lstStyle/>
                    <a:p>
                      <a:pPr algn="l" fontAlgn="t"/>
                      <a:r>
                        <a:rPr lang="en-US" sz="2000" b="1" i="0" u="none" strike="noStrike" dirty="0">
                          <a:solidFill>
                            <a:srgbClr val="000000"/>
                          </a:solidFill>
                          <a:effectLst/>
                          <a:latin typeface="Calibri" panose="020F0502020204030204" pitchFamily="34" charset="0"/>
                        </a:rPr>
                        <a:t>ABCG2**</a:t>
                      </a:r>
                    </a:p>
                  </a:txBody>
                  <a:tcPr marL="0" marR="0" marT="0" marB="0"/>
                </a:tc>
                <a:tc>
                  <a:txBody>
                    <a:bodyPr/>
                    <a:lstStyle/>
                    <a:p>
                      <a:pPr algn="l" fontAlgn="t"/>
                      <a:r>
                        <a:rPr lang="en-US" sz="2000" b="1" i="0" u="none" strike="noStrike" dirty="0">
                          <a:solidFill>
                            <a:srgbClr val="000000"/>
                          </a:solidFill>
                          <a:effectLst/>
                          <a:latin typeface="Calibri" panose="020F0502020204030204" pitchFamily="34" charset="0"/>
                        </a:rPr>
                        <a:t>HTR2A* </a:t>
                      </a:r>
                    </a:p>
                  </a:txBody>
                  <a:tcPr marL="0" marR="0" marT="0" marB="0"/>
                </a:tc>
                <a:extLst>
                  <a:ext uri="{0D108BD9-81ED-4DB2-BD59-A6C34878D82A}">
                    <a16:rowId xmlns:a16="http://schemas.microsoft.com/office/drawing/2014/main" val="1156695082"/>
                  </a:ext>
                </a:extLst>
              </a:tr>
              <a:tr h="370840">
                <a:tc>
                  <a:txBody>
                    <a:bodyPr/>
                    <a:lstStyle/>
                    <a:p>
                      <a:pPr algn="l" fontAlgn="t"/>
                      <a:r>
                        <a:rPr lang="en-US" sz="2000" b="1" i="0" u="none" strike="noStrike" dirty="0">
                          <a:solidFill>
                            <a:srgbClr val="000000"/>
                          </a:solidFill>
                          <a:effectLst/>
                          <a:latin typeface="Calibri" panose="020F0502020204030204" pitchFamily="34" charset="0"/>
                        </a:rPr>
                        <a:t>ADRA2A*</a:t>
                      </a:r>
                    </a:p>
                  </a:txBody>
                  <a:tcPr marL="0" marR="0" marT="0" marB="0"/>
                </a:tc>
                <a:tc>
                  <a:txBody>
                    <a:bodyPr/>
                    <a:lstStyle/>
                    <a:p>
                      <a:pPr algn="l" fontAlgn="t"/>
                      <a:r>
                        <a:rPr lang="en-US" sz="2000" b="1" i="0" u="none" strike="noStrike" dirty="0">
                          <a:solidFill>
                            <a:srgbClr val="000000"/>
                          </a:solidFill>
                          <a:effectLst/>
                          <a:latin typeface="Calibri" panose="020F0502020204030204" pitchFamily="34" charset="0"/>
                        </a:rPr>
                        <a:t>HTR2C*</a:t>
                      </a:r>
                    </a:p>
                  </a:txBody>
                  <a:tcPr marL="0" marR="0" marT="0" marB="0"/>
                </a:tc>
                <a:extLst>
                  <a:ext uri="{0D108BD9-81ED-4DB2-BD59-A6C34878D82A}">
                    <a16:rowId xmlns:a16="http://schemas.microsoft.com/office/drawing/2014/main" val="2471737717"/>
                  </a:ext>
                </a:extLst>
              </a:tr>
              <a:tr h="370840">
                <a:tc>
                  <a:txBody>
                    <a:bodyPr/>
                    <a:lstStyle/>
                    <a:p>
                      <a:pPr algn="l" fontAlgn="t"/>
                      <a:r>
                        <a:rPr lang="en-US" sz="2000" b="1" i="0" u="none" strike="noStrike" dirty="0">
                          <a:solidFill>
                            <a:srgbClr val="000000"/>
                          </a:solidFill>
                          <a:effectLst/>
                          <a:latin typeface="Calibri" panose="020F0502020204030204" pitchFamily="34" charset="0"/>
                        </a:rPr>
                        <a:t>DRD2/TAQA*</a:t>
                      </a:r>
                    </a:p>
                  </a:txBody>
                  <a:tcPr marL="0" marR="0" marT="0" marB="0"/>
                </a:tc>
                <a:tc>
                  <a:txBody>
                    <a:bodyPr/>
                    <a:lstStyle/>
                    <a:p>
                      <a:pPr algn="l" fontAlgn="t"/>
                      <a:r>
                        <a:rPr lang="en-US" sz="2000" b="1" i="0" u="none" strike="noStrike" dirty="0">
                          <a:solidFill>
                            <a:srgbClr val="000000"/>
                          </a:solidFill>
                          <a:effectLst/>
                          <a:latin typeface="Calibri" panose="020F0502020204030204" pitchFamily="34" charset="0"/>
                        </a:rPr>
                        <a:t>IL28B</a:t>
                      </a:r>
                    </a:p>
                  </a:txBody>
                  <a:tcPr marL="0" marR="0" marT="0" marB="0"/>
                </a:tc>
                <a:extLst>
                  <a:ext uri="{0D108BD9-81ED-4DB2-BD59-A6C34878D82A}">
                    <a16:rowId xmlns:a16="http://schemas.microsoft.com/office/drawing/2014/main" val="2634903036"/>
                  </a:ext>
                </a:extLst>
              </a:tr>
              <a:tr h="370840">
                <a:tc>
                  <a:txBody>
                    <a:bodyPr/>
                    <a:lstStyle/>
                    <a:p>
                      <a:pPr algn="l" fontAlgn="t"/>
                      <a:r>
                        <a:rPr lang="en-US" sz="2000" b="1" i="0" u="none" strike="noStrike">
                          <a:solidFill>
                            <a:srgbClr val="000000"/>
                          </a:solidFill>
                          <a:effectLst/>
                          <a:latin typeface="Calibri" panose="020F0502020204030204" pitchFamily="34" charset="0"/>
                        </a:rPr>
                        <a:t>Apolipoprotein E</a:t>
                      </a:r>
                    </a:p>
                  </a:txBody>
                  <a:tcPr marL="0" marR="0" marT="0" marB="0"/>
                </a:tc>
                <a:tc>
                  <a:txBody>
                    <a:bodyPr/>
                    <a:lstStyle/>
                    <a:p>
                      <a:pPr algn="l" fontAlgn="t"/>
                      <a:r>
                        <a:rPr lang="en-US" sz="2000" b="1" i="0" u="none" strike="noStrike" dirty="0">
                          <a:solidFill>
                            <a:srgbClr val="000000"/>
                          </a:solidFill>
                          <a:effectLst/>
                          <a:latin typeface="Calibri" panose="020F0502020204030204" pitchFamily="34" charset="0"/>
                        </a:rPr>
                        <a:t>ITGB3*</a:t>
                      </a:r>
                    </a:p>
                  </a:txBody>
                  <a:tcPr marL="0" marR="0" marT="0" marB="0"/>
                </a:tc>
                <a:extLst>
                  <a:ext uri="{0D108BD9-81ED-4DB2-BD59-A6C34878D82A}">
                    <a16:rowId xmlns:a16="http://schemas.microsoft.com/office/drawing/2014/main" val="4026464233"/>
                  </a:ext>
                </a:extLst>
              </a:tr>
              <a:tr h="370840">
                <a:tc>
                  <a:txBody>
                    <a:bodyPr/>
                    <a:lstStyle/>
                    <a:p>
                      <a:pPr algn="l" fontAlgn="t"/>
                      <a:r>
                        <a:rPr lang="en-US" sz="2000" b="1" i="0" u="none" strike="noStrike">
                          <a:solidFill>
                            <a:srgbClr val="000000"/>
                          </a:solidFill>
                          <a:effectLst/>
                          <a:latin typeface="Calibri" panose="020F0502020204030204" pitchFamily="34" charset="0"/>
                        </a:rPr>
                        <a:t>COMT</a:t>
                      </a:r>
                    </a:p>
                  </a:txBody>
                  <a:tcPr marL="0" marR="0" marT="0" marB="0"/>
                </a:tc>
                <a:tc>
                  <a:txBody>
                    <a:bodyPr/>
                    <a:lstStyle/>
                    <a:p>
                      <a:pPr algn="l" fontAlgn="t"/>
                      <a:r>
                        <a:rPr lang="en-US" sz="2000" b="1" i="0" u="none" strike="noStrike" dirty="0">
                          <a:solidFill>
                            <a:srgbClr val="000000"/>
                          </a:solidFill>
                          <a:effectLst/>
                          <a:latin typeface="Calibri" panose="020F0502020204030204" pitchFamily="34" charset="0"/>
                        </a:rPr>
                        <a:t>OPRK1*</a:t>
                      </a:r>
                    </a:p>
                  </a:txBody>
                  <a:tcPr marL="0" marR="0" marT="0" marB="0"/>
                </a:tc>
                <a:extLst>
                  <a:ext uri="{0D108BD9-81ED-4DB2-BD59-A6C34878D82A}">
                    <a16:rowId xmlns:a16="http://schemas.microsoft.com/office/drawing/2014/main" val="3483776788"/>
                  </a:ext>
                </a:extLst>
              </a:tr>
              <a:tr h="370840">
                <a:tc>
                  <a:txBody>
                    <a:bodyPr/>
                    <a:lstStyle/>
                    <a:p>
                      <a:pPr algn="l" fontAlgn="t"/>
                      <a:r>
                        <a:rPr lang="en-US" sz="2000" b="1" i="0" u="none" strike="noStrike">
                          <a:solidFill>
                            <a:srgbClr val="000000"/>
                          </a:solidFill>
                          <a:effectLst/>
                          <a:latin typeface="Calibri" panose="020F0502020204030204" pitchFamily="34" charset="0"/>
                        </a:rPr>
                        <a:t>CYP1A2 </a:t>
                      </a:r>
                    </a:p>
                  </a:txBody>
                  <a:tcPr marL="0" marR="0" marT="0" marB="0"/>
                </a:tc>
                <a:tc>
                  <a:txBody>
                    <a:bodyPr/>
                    <a:lstStyle/>
                    <a:p>
                      <a:pPr algn="l" fontAlgn="t"/>
                      <a:r>
                        <a:rPr lang="en-US" sz="2000" b="1" i="0" u="none" strike="noStrike" dirty="0">
                          <a:solidFill>
                            <a:srgbClr val="000000"/>
                          </a:solidFill>
                          <a:effectLst/>
                          <a:latin typeface="Calibri" panose="020F0502020204030204" pitchFamily="34" charset="0"/>
                        </a:rPr>
                        <a:t>OPRM1*</a:t>
                      </a:r>
                    </a:p>
                  </a:txBody>
                  <a:tcPr marL="0" marR="0" marT="0" marB="0"/>
                </a:tc>
                <a:extLst>
                  <a:ext uri="{0D108BD9-81ED-4DB2-BD59-A6C34878D82A}">
                    <a16:rowId xmlns:a16="http://schemas.microsoft.com/office/drawing/2014/main" val="2855038201"/>
                  </a:ext>
                </a:extLst>
              </a:tr>
              <a:tr h="370840">
                <a:tc>
                  <a:txBody>
                    <a:bodyPr/>
                    <a:lstStyle/>
                    <a:p>
                      <a:pPr algn="l" fontAlgn="t"/>
                      <a:r>
                        <a:rPr lang="en-US" sz="2000" b="1" i="0" u="none" strike="noStrike">
                          <a:solidFill>
                            <a:srgbClr val="000000"/>
                          </a:solidFill>
                          <a:effectLst/>
                          <a:latin typeface="Calibri" panose="020F0502020204030204" pitchFamily="34" charset="0"/>
                        </a:rPr>
                        <a:t>CYP2B6 </a:t>
                      </a:r>
                    </a:p>
                  </a:txBody>
                  <a:tcPr marL="0" marR="0" marT="0" marB="0"/>
                </a:tc>
                <a:tc>
                  <a:txBody>
                    <a:bodyPr/>
                    <a:lstStyle/>
                    <a:p>
                      <a:pPr algn="l" fontAlgn="t"/>
                      <a:r>
                        <a:rPr lang="en-US" sz="2000" b="1" i="0" u="none" strike="noStrike" dirty="0">
                          <a:solidFill>
                            <a:srgbClr val="000000"/>
                          </a:solidFill>
                          <a:effectLst/>
                          <a:latin typeface="Calibri" panose="020F0502020204030204" pitchFamily="34" charset="0"/>
                        </a:rPr>
                        <a:t>SLCO1B1**</a:t>
                      </a:r>
                    </a:p>
                  </a:txBody>
                  <a:tcPr marL="0" marR="0" marT="0" marB="0"/>
                </a:tc>
                <a:extLst>
                  <a:ext uri="{0D108BD9-81ED-4DB2-BD59-A6C34878D82A}">
                    <a16:rowId xmlns:a16="http://schemas.microsoft.com/office/drawing/2014/main" val="760351345"/>
                  </a:ext>
                </a:extLst>
              </a:tr>
              <a:tr h="370840">
                <a:tc>
                  <a:txBody>
                    <a:bodyPr/>
                    <a:lstStyle/>
                    <a:p>
                      <a:pPr algn="l" fontAlgn="t"/>
                      <a:r>
                        <a:rPr lang="en-US" sz="2000" b="1" i="0" u="none" strike="noStrike">
                          <a:solidFill>
                            <a:srgbClr val="000000"/>
                          </a:solidFill>
                          <a:effectLst/>
                          <a:latin typeface="Calibri" panose="020F0502020204030204" pitchFamily="34" charset="0"/>
                        </a:rPr>
                        <a:t>CYP2C8 </a:t>
                      </a:r>
                    </a:p>
                  </a:txBody>
                  <a:tcPr marL="0" marR="0" marT="0" marB="0"/>
                </a:tc>
                <a:tc>
                  <a:txBody>
                    <a:bodyPr/>
                    <a:lstStyle/>
                    <a:p>
                      <a:pPr algn="l" fontAlgn="t"/>
                      <a:r>
                        <a:rPr lang="en-US" sz="2000" b="1" i="0" u="none" strike="noStrike" dirty="0">
                          <a:solidFill>
                            <a:srgbClr val="000000"/>
                          </a:solidFill>
                          <a:effectLst/>
                          <a:latin typeface="Calibri" panose="020F0502020204030204" pitchFamily="34" charset="0"/>
                        </a:rPr>
                        <a:t>UGT1A1**</a:t>
                      </a:r>
                    </a:p>
                  </a:txBody>
                  <a:tcPr marL="0" marR="0" marT="0" marB="0"/>
                </a:tc>
                <a:extLst>
                  <a:ext uri="{0D108BD9-81ED-4DB2-BD59-A6C34878D82A}">
                    <a16:rowId xmlns:a16="http://schemas.microsoft.com/office/drawing/2014/main" val="1484109011"/>
                  </a:ext>
                </a:extLst>
              </a:tr>
              <a:tr h="370840">
                <a:tc>
                  <a:txBody>
                    <a:bodyPr/>
                    <a:lstStyle/>
                    <a:p>
                      <a:pPr algn="l" fontAlgn="t"/>
                      <a:r>
                        <a:rPr lang="en-US" sz="2000" b="1" i="0" u="none" strike="noStrike">
                          <a:solidFill>
                            <a:srgbClr val="000000"/>
                          </a:solidFill>
                          <a:effectLst/>
                          <a:latin typeface="Calibri" panose="020F0502020204030204" pitchFamily="34" charset="0"/>
                        </a:rPr>
                        <a:t>DBH</a:t>
                      </a:r>
                    </a:p>
                  </a:txBody>
                  <a:tcPr marL="0" marR="0" marT="0" marB="0"/>
                </a:tc>
                <a:tc>
                  <a:txBody>
                    <a:bodyPr/>
                    <a:lstStyle/>
                    <a:p>
                      <a:pPr algn="l" fontAlgn="t"/>
                      <a:r>
                        <a:rPr lang="en-US" sz="2000" b="1" i="0" u="none" strike="noStrike" dirty="0">
                          <a:solidFill>
                            <a:srgbClr val="000000"/>
                          </a:solidFill>
                          <a:effectLst/>
                          <a:latin typeface="Calibri" panose="020F0502020204030204" pitchFamily="34" charset="0"/>
                        </a:rPr>
                        <a:t>UGT2B15**</a:t>
                      </a:r>
                    </a:p>
                  </a:txBody>
                  <a:tcPr marL="0" marR="0" marT="0" marB="0"/>
                </a:tc>
                <a:extLst>
                  <a:ext uri="{0D108BD9-81ED-4DB2-BD59-A6C34878D82A}">
                    <a16:rowId xmlns:a16="http://schemas.microsoft.com/office/drawing/2014/main" val="3913397117"/>
                  </a:ext>
                </a:extLst>
              </a:tr>
              <a:tr h="370840">
                <a:tc>
                  <a:txBody>
                    <a:bodyPr/>
                    <a:lstStyle/>
                    <a:p>
                      <a:pPr algn="l" fontAlgn="t"/>
                      <a:r>
                        <a:rPr lang="en-US" sz="2000" b="1" i="0" u="none" strike="noStrike" dirty="0">
                          <a:solidFill>
                            <a:srgbClr val="000000"/>
                          </a:solidFill>
                          <a:effectLst/>
                          <a:latin typeface="Calibri" panose="020F0502020204030204" pitchFamily="34" charset="0"/>
                        </a:rPr>
                        <a:t>DPYD</a:t>
                      </a:r>
                    </a:p>
                  </a:txBody>
                  <a:tcPr marL="0" marR="0" marT="0" marB="0"/>
                </a:tc>
                <a:tc>
                  <a:txBody>
                    <a:bodyPr/>
                    <a:lstStyle/>
                    <a:p>
                      <a:pPr algn="l" fontAlgn="t"/>
                      <a:r>
                        <a:rPr lang="en-US" sz="2000" b="1" i="0" u="none" strike="noStrike" dirty="0">
                          <a:solidFill>
                            <a:srgbClr val="000000"/>
                          </a:solidFill>
                          <a:effectLst/>
                          <a:latin typeface="Calibri" panose="020F0502020204030204" pitchFamily="34" charset="0"/>
                        </a:rPr>
                        <a:t> </a:t>
                      </a:r>
                    </a:p>
                  </a:txBody>
                  <a:tcPr marL="0" marR="0" marT="0" marB="0"/>
                </a:tc>
                <a:extLst>
                  <a:ext uri="{0D108BD9-81ED-4DB2-BD59-A6C34878D82A}">
                    <a16:rowId xmlns:a16="http://schemas.microsoft.com/office/drawing/2014/main" val="2345906621"/>
                  </a:ext>
                </a:extLst>
              </a:tr>
            </a:tbl>
          </a:graphicData>
        </a:graphic>
      </p:graphicFrame>
      <p:sp>
        <p:nvSpPr>
          <p:cNvPr id="5" name="Slide Number Placeholder 4"/>
          <p:cNvSpPr>
            <a:spLocks noGrp="1"/>
          </p:cNvSpPr>
          <p:nvPr>
            <p:ph type="sldNum" sz="quarter" idx="12"/>
          </p:nvPr>
        </p:nvSpPr>
        <p:spPr/>
        <p:txBody>
          <a:bodyPr/>
          <a:lstStyle/>
          <a:p>
            <a:pPr>
              <a:defRPr/>
            </a:pPr>
            <a:fld id="{ED9AD934-0105-4591-AF70-B5F24E04A32B}" type="slidenum">
              <a:rPr lang="en-US" smtClean="0"/>
              <a:pPr>
                <a:defRPr/>
              </a:pPr>
              <a:t>37</a:t>
            </a:fld>
            <a:endParaRPr lang="en-US" dirty="0"/>
          </a:p>
        </p:txBody>
      </p:sp>
      <p:graphicFrame>
        <p:nvGraphicFramePr>
          <p:cNvPr id="18" name="Content Placeholder 17"/>
          <p:cNvGraphicFramePr>
            <a:graphicFrameLocks noGrp="1"/>
          </p:cNvGraphicFramePr>
          <p:nvPr>
            <p:ph sz="half" idx="1"/>
            <p:extLst>
              <p:ext uri="{D42A27DB-BD31-4B8C-83A1-F6EECF244321}">
                <p14:modId xmlns:p14="http://schemas.microsoft.com/office/powerpoint/2010/main" val="1295946292"/>
              </p:ext>
            </p:extLst>
          </p:nvPr>
        </p:nvGraphicFramePr>
        <p:xfrm>
          <a:off x="628650" y="1825625"/>
          <a:ext cx="1943100" cy="3708400"/>
        </p:xfrm>
        <a:graphic>
          <a:graphicData uri="http://schemas.openxmlformats.org/drawingml/2006/table">
            <a:tbl>
              <a:tblPr firstRow="1" bandRow="1">
                <a:tableStyleId>{5C22544A-7EE6-4342-B048-85BDC9FD1C3A}</a:tableStyleId>
              </a:tblPr>
              <a:tblGrid>
                <a:gridCol w="1943100">
                  <a:extLst>
                    <a:ext uri="{9D8B030D-6E8A-4147-A177-3AD203B41FA5}">
                      <a16:colId xmlns:a16="http://schemas.microsoft.com/office/drawing/2014/main" val="1951514241"/>
                    </a:ext>
                  </a:extLst>
                </a:gridCol>
              </a:tblGrid>
              <a:tr h="370840">
                <a:tc>
                  <a:txBody>
                    <a:bodyPr/>
                    <a:lstStyle/>
                    <a:p>
                      <a:r>
                        <a:rPr lang="en-US" dirty="0"/>
                        <a:t>Previous Markers</a:t>
                      </a:r>
                    </a:p>
                  </a:txBody>
                  <a:tcPr/>
                </a:tc>
                <a:extLst>
                  <a:ext uri="{0D108BD9-81ED-4DB2-BD59-A6C34878D82A}">
                    <a16:rowId xmlns:a16="http://schemas.microsoft.com/office/drawing/2014/main" val="1869414626"/>
                  </a:ext>
                </a:extLst>
              </a:tr>
              <a:tr h="370840">
                <a:tc>
                  <a:txBody>
                    <a:bodyPr/>
                    <a:lstStyle/>
                    <a:p>
                      <a:pPr algn="l" fontAlgn="t"/>
                      <a:r>
                        <a:rPr lang="en-US" sz="2400" b="0" i="0" u="none" strike="noStrike">
                          <a:solidFill>
                            <a:srgbClr val="000000"/>
                          </a:solidFill>
                          <a:effectLst/>
                          <a:latin typeface="Calibri" panose="020F0502020204030204" pitchFamily="34" charset="0"/>
                        </a:rPr>
                        <a:t>CYP450 2C19</a:t>
                      </a:r>
                    </a:p>
                  </a:txBody>
                  <a:tcPr marL="0" marR="0" marT="0" marB="0"/>
                </a:tc>
                <a:extLst>
                  <a:ext uri="{0D108BD9-81ED-4DB2-BD59-A6C34878D82A}">
                    <a16:rowId xmlns:a16="http://schemas.microsoft.com/office/drawing/2014/main" val="438159075"/>
                  </a:ext>
                </a:extLst>
              </a:tr>
              <a:tr h="370840">
                <a:tc>
                  <a:txBody>
                    <a:bodyPr/>
                    <a:lstStyle/>
                    <a:p>
                      <a:pPr algn="l" fontAlgn="t"/>
                      <a:r>
                        <a:rPr lang="en-US" sz="2400" b="0" i="0" u="none" strike="noStrike">
                          <a:solidFill>
                            <a:srgbClr val="000000"/>
                          </a:solidFill>
                          <a:effectLst/>
                          <a:latin typeface="Calibri" panose="020F0502020204030204" pitchFamily="34" charset="0"/>
                        </a:rPr>
                        <a:t>CYP450 2D6</a:t>
                      </a:r>
                    </a:p>
                  </a:txBody>
                  <a:tcPr marL="0" marR="0" marT="0" marB="0"/>
                </a:tc>
                <a:extLst>
                  <a:ext uri="{0D108BD9-81ED-4DB2-BD59-A6C34878D82A}">
                    <a16:rowId xmlns:a16="http://schemas.microsoft.com/office/drawing/2014/main" val="3205756445"/>
                  </a:ext>
                </a:extLst>
              </a:tr>
              <a:tr h="370840">
                <a:tc>
                  <a:txBody>
                    <a:bodyPr/>
                    <a:lstStyle/>
                    <a:p>
                      <a:pPr algn="l" fontAlgn="t"/>
                      <a:r>
                        <a:rPr lang="en-US" sz="2400" b="0" i="0" u="none" strike="noStrike">
                          <a:solidFill>
                            <a:srgbClr val="000000"/>
                          </a:solidFill>
                          <a:effectLst/>
                          <a:latin typeface="Calibri" panose="020F0502020204030204" pitchFamily="34" charset="0"/>
                        </a:rPr>
                        <a:t>CYP450 2C9</a:t>
                      </a:r>
                    </a:p>
                  </a:txBody>
                  <a:tcPr marL="0" marR="0" marT="0" marB="0"/>
                </a:tc>
                <a:extLst>
                  <a:ext uri="{0D108BD9-81ED-4DB2-BD59-A6C34878D82A}">
                    <a16:rowId xmlns:a16="http://schemas.microsoft.com/office/drawing/2014/main" val="1392248526"/>
                  </a:ext>
                </a:extLst>
              </a:tr>
              <a:tr h="370840">
                <a:tc>
                  <a:txBody>
                    <a:bodyPr/>
                    <a:lstStyle/>
                    <a:p>
                      <a:pPr algn="l" fontAlgn="t"/>
                      <a:r>
                        <a:rPr lang="en-US" sz="2400" b="0" i="0" u="none" strike="noStrike">
                          <a:solidFill>
                            <a:srgbClr val="000000"/>
                          </a:solidFill>
                          <a:effectLst/>
                          <a:latin typeface="Calibri" panose="020F0502020204030204" pitchFamily="34" charset="0"/>
                        </a:rPr>
                        <a:t>VKORC1</a:t>
                      </a:r>
                    </a:p>
                  </a:txBody>
                  <a:tcPr marL="0" marR="0" marT="0" marB="0"/>
                </a:tc>
                <a:extLst>
                  <a:ext uri="{0D108BD9-81ED-4DB2-BD59-A6C34878D82A}">
                    <a16:rowId xmlns:a16="http://schemas.microsoft.com/office/drawing/2014/main" val="1296051929"/>
                  </a:ext>
                </a:extLst>
              </a:tr>
              <a:tr h="370840">
                <a:tc>
                  <a:txBody>
                    <a:bodyPr/>
                    <a:lstStyle/>
                    <a:p>
                      <a:pPr algn="l" fontAlgn="t"/>
                      <a:r>
                        <a:rPr lang="en-US" sz="2400" b="0" i="0" u="none" strike="noStrike">
                          <a:solidFill>
                            <a:srgbClr val="000000"/>
                          </a:solidFill>
                          <a:effectLst/>
                          <a:latin typeface="Calibri" panose="020F0502020204030204" pitchFamily="34" charset="0"/>
                        </a:rPr>
                        <a:t>CYP450 3A4</a:t>
                      </a:r>
                    </a:p>
                  </a:txBody>
                  <a:tcPr marL="0" marR="0" marT="0" marB="0"/>
                </a:tc>
                <a:extLst>
                  <a:ext uri="{0D108BD9-81ED-4DB2-BD59-A6C34878D82A}">
                    <a16:rowId xmlns:a16="http://schemas.microsoft.com/office/drawing/2014/main" val="2930097563"/>
                  </a:ext>
                </a:extLst>
              </a:tr>
              <a:tr h="370840">
                <a:tc>
                  <a:txBody>
                    <a:bodyPr/>
                    <a:lstStyle/>
                    <a:p>
                      <a:pPr algn="l" fontAlgn="t"/>
                      <a:r>
                        <a:rPr lang="en-US" sz="2400" b="0" i="0" u="none" strike="noStrike">
                          <a:solidFill>
                            <a:srgbClr val="000000"/>
                          </a:solidFill>
                          <a:effectLst/>
                          <a:latin typeface="Calibri" panose="020F0502020204030204" pitchFamily="34" charset="0"/>
                        </a:rPr>
                        <a:t>CYP450 3A5</a:t>
                      </a:r>
                    </a:p>
                  </a:txBody>
                  <a:tcPr marL="0" marR="0" marT="0" marB="0"/>
                </a:tc>
                <a:extLst>
                  <a:ext uri="{0D108BD9-81ED-4DB2-BD59-A6C34878D82A}">
                    <a16:rowId xmlns:a16="http://schemas.microsoft.com/office/drawing/2014/main" val="3067521644"/>
                  </a:ext>
                </a:extLst>
              </a:tr>
              <a:tr h="370840">
                <a:tc>
                  <a:txBody>
                    <a:bodyPr/>
                    <a:lstStyle/>
                    <a:p>
                      <a:pPr algn="l" fontAlgn="t"/>
                      <a:r>
                        <a:rPr lang="en-US" sz="2400" b="0" i="0" u="none" strike="noStrike">
                          <a:solidFill>
                            <a:srgbClr val="000000"/>
                          </a:solidFill>
                          <a:effectLst/>
                          <a:latin typeface="Calibri" panose="020F0502020204030204" pitchFamily="34" charset="0"/>
                        </a:rPr>
                        <a:t>Factor II</a:t>
                      </a:r>
                    </a:p>
                  </a:txBody>
                  <a:tcPr marL="0" marR="0" marT="0" marB="0"/>
                </a:tc>
                <a:extLst>
                  <a:ext uri="{0D108BD9-81ED-4DB2-BD59-A6C34878D82A}">
                    <a16:rowId xmlns:a16="http://schemas.microsoft.com/office/drawing/2014/main" val="4290510311"/>
                  </a:ext>
                </a:extLst>
              </a:tr>
              <a:tr h="370840">
                <a:tc>
                  <a:txBody>
                    <a:bodyPr/>
                    <a:lstStyle/>
                    <a:p>
                      <a:pPr algn="l" fontAlgn="t"/>
                      <a:r>
                        <a:rPr lang="en-US" sz="2400" b="0" i="0" u="none" strike="noStrike">
                          <a:solidFill>
                            <a:srgbClr val="000000"/>
                          </a:solidFill>
                          <a:effectLst/>
                          <a:latin typeface="Calibri" panose="020F0502020204030204" pitchFamily="34" charset="0"/>
                        </a:rPr>
                        <a:t>Factor V</a:t>
                      </a:r>
                    </a:p>
                  </a:txBody>
                  <a:tcPr marL="0" marR="0" marT="0" marB="0"/>
                </a:tc>
                <a:extLst>
                  <a:ext uri="{0D108BD9-81ED-4DB2-BD59-A6C34878D82A}">
                    <a16:rowId xmlns:a16="http://schemas.microsoft.com/office/drawing/2014/main" val="2192331419"/>
                  </a:ext>
                </a:extLst>
              </a:tr>
              <a:tr h="370840">
                <a:tc>
                  <a:txBody>
                    <a:bodyPr/>
                    <a:lstStyle/>
                    <a:p>
                      <a:pPr algn="l" fontAlgn="t"/>
                      <a:r>
                        <a:rPr lang="en-US" sz="2400" b="0" i="0" u="none" strike="noStrike" dirty="0">
                          <a:solidFill>
                            <a:srgbClr val="000000"/>
                          </a:solidFill>
                          <a:effectLst/>
                          <a:latin typeface="Calibri" panose="020F0502020204030204" pitchFamily="34" charset="0"/>
                        </a:rPr>
                        <a:t>MTHFR</a:t>
                      </a:r>
                    </a:p>
                  </a:txBody>
                  <a:tcPr marL="0" marR="0" marT="0" marB="0"/>
                </a:tc>
                <a:extLst>
                  <a:ext uri="{0D108BD9-81ED-4DB2-BD59-A6C34878D82A}">
                    <a16:rowId xmlns:a16="http://schemas.microsoft.com/office/drawing/2014/main" val="1799450343"/>
                  </a:ext>
                </a:extLst>
              </a:tr>
            </a:tbl>
          </a:graphicData>
        </a:graphic>
      </p:graphicFrame>
      <p:sp>
        <p:nvSpPr>
          <p:cNvPr id="2" name="TextBox 1"/>
          <p:cNvSpPr txBox="1"/>
          <p:nvPr/>
        </p:nvSpPr>
        <p:spPr>
          <a:xfrm>
            <a:off x="4726236" y="6136395"/>
            <a:ext cx="1846275" cy="646331"/>
          </a:xfrm>
          <a:prstGeom prst="rect">
            <a:avLst/>
          </a:prstGeom>
          <a:noFill/>
        </p:spPr>
        <p:txBody>
          <a:bodyPr wrap="none" rtlCol="0">
            <a:spAutoFit/>
          </a:bodyPr>
          <a:lstStyle/>
          <a:p>
            <a:pPr marL="285750" indent="-285750">
              <a:buFont typeface="Arial" panose="020B0604020202020204" pitchFamily="34" charset="0"/>
              <a:buChar char="•"/>
            </a:pPr>
            <a:r>
              <a:rPr lang="en-US"/>
              <a:t>*Receptor</a:t>
            </a:r>
            <a:endParaRPr lang="en-US" dirty="0"/>
          </a:p>
          <a:p>
            <a:pPr marL="285750" indent="-285750">
              <a:buFont typeface="Arial" panose="020B0604020202020204" pitchFamily="34" charset="0"/>
              <a:buChar char="•"/>
            </a:pPr>
            <a:r>
              <a:rPr lang="en-US" dirty="0"/>
              <a:t>** Transporter</a:t>
            </a:r>
          </a:p>
        </p:txBody>
      </p:sp>
    </p:spTree>
    <p:extLst>
      <p:ext uri="{BB962C8B-B14F-4D97-AF65-F5344CB8AC3E}">
        <p14:creationId xmlns:p14="http://schemas.microsoft.com/office/powerpoint/2010/main" val="13361746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Value of Expanded PGX Panel</a:t>
            </a:r>
          </a:p>
        </p:txBody>
      </p:sp>
      <p:graphicFrame>
        <p:nvGraphicFramePr>
          <p:cNvPr id="9" name="Content Placeholder 8"/>
          <p:cNvGraphicFramePr>
            <a:graphicFrameLocks noGrp="1"/>
          </p:cNvGraphicFramePr>
          <p:nvPr>
            <p:ph sz="half" idx="1"/>
            <p:extLst/>
          </p:nvPr>
        </p:nvGraphicFramePr>
        <p:xfrm>
          <a:off x="563680" y="1887130"/>
          <a:ext cx="5175384" cy="3966904"/>
        </p:xfrm>
        <a:graphic>
          <a:graphicData uri="http://schemas.openxmlformats.org/drawingml/2006/table">
            <a:tbl>
              <a:tblPr firstRow="1" bandRow="1">
                <a:tableStyleId>{5C22544A-7EE6-4342-B048-85BDC9FD1C3A}</a:tableStyleId>
              </a:tblPr>
              <a:tblGrid>
                <a:gridCol w="955899">
                  <a:extLst>
                    <a:ext uri="{9D8B030D-6E8A-4147-A177-3AD203B41FA5}">
                      <a16:colId xmlns:a16="http://schemas.microsoft.com/office/drawing/2014/main" val="1301564919"/>
                    </a:ext>
                  </a:extLst>
                </a:gridCol>
                <a:gridCol w="955699">
                  <a:extLst>
                    <a:ext uri="{9D8B030D-6E8A-4147-A177-3AD203B41FA5}">
                      <a16:colId xmlns:a16="http://schemas.microsoft.com/office/drawing/2014/main" val="1174089348"/>
                    </a:ext>
                  </a:extLst>
                </a:gridCol>
                <a:gridCol w="856454">
                  <a:extLst>
                    <a:ext uri="{9D8B030D-6E8A-4147-A177-3AD203B41FA5}">
                      <a16:colId xmlns:a16="http://schemas.microsoft.com/office/drawing/2014/main" val="151459289"/>
                    </a:ext>
                  </a:extLst>
                </a:gridCol>
                <a:gridCol w="712376">
                  <a:extLst>
                    <a:ext uri="{9D8B030D-6E8A-4147-A177-3AD203B41FA5}">
                      <a16:colId xmlns:a16="http://schemas.microsoft.com/office/drawing/2014/main" val="354455415"/>
                    </a:ext>
                  </a:extLst>
                </a:gridCol>
                <a:gridCol w="969670">
                  <a:extLst>
                    <a:ext uri="{9D8B030D-6E8A-4147-A177-3AD203B41FA5}">
                      <a16:colId xmlns:a16="http://schemas.microsoft.com/office/drawing/2014/main" val="920158047"/>
                    </a:ext>
                  </a:extLst>
                </a:gridCol>
                <a:gridCol w="725286">
                  <a:extLst>
                    <a:ext uri="{9D8B030D-6E8A-4147-A177-3AD203B41FA5}">
                      <a16:colId xmlns:a16="http://schemas.microsoft.com/office/drawing/2014/main" val="393830692"/>
                    </a:ext>
                  </a:extLst>
                </a:gridCol>
              </a:tblGrid>
              <a:tr h="249347">
                <a:tc>
                  <a:txBody>
                    <a:bodyPr/>
                    <a:lstStyle/>
                    <a:p>
                      <a:pPr algn="l" fontAlgn="t"/>
                      <a:r>
                        <a:rPr lang="en-US" sz="1400" b="1" i="0" u="none" strike="noStrike" dirty="0">
                          <a:solidFill>
                            <a:srgbClr val="000000"/>
                          </a:solidFill>
                          <a:effectLst/>
                          <a:latin typeface="Calibri" panose="020F0502020204030204" pitchFamily="34" charset="0"/>
                        </a:rPr>
                        <a:t>Gene</a:t>
                      </a:r>
                    </a:p>
                  </a:txBody>
                  <a:tcPr marL="11191" marR="11191" marT="4763" marB="0">
                    <a:solidFill>
                      <a:schemeClr val="accent1">
                        <a:lumMod val="20000"/>
                        <a:lumOff val="80000"/>
                      </a:schemeClr>
                    </a:solidFill>
                  </a:tcPr>
                </a:tc>
                <a:tc gridSpan="2">
                  <a:txBody>
                    <a:bodyPr/>
                    <a:lstStyle/>
                    <a:p>
                      <a:pPr algn="l" fontAlgn="t"/>
                      <a:r>
                        <a:rPr lang="en-US" sz="1400" b="1" i="0" u="none" strike="noStrike" dirty="0">
                          <a:solidFill>
                            <a:srgbClr val="000000"/>
                          </a:solidFill>
                          <a:effectLst/>
                          <a:latin typeface="Calibri" panose="020F0502020204030204" pitchFamily="34" charset="0"/>
                        </a:rPr>
                        <a:t>Drugs Affected</a:t>
                      </a:r>
                    </a:p>
                  </a:txBody>
                  <a:tcPr marL="11191" marR="11191" marT="4763" marB="0">
                    <a:solidFill>
                      <a:schemeClr val="accent1">
                        <a:lumMod val="20000"/>
                        <a:lumOff val="80000"/>
                      </a:schemeClr>
                    </a:solidFill>
                  </a:tcPr>
                </a:tc>
                <a:tc hMerge="1">
                  <a:txBody>
                    <a:bodyPr/>
                    <a:lstStyle/>
                    <a:p>
                      <a:pPr algn="l" fontAlgn="t"/>
                      <a:endParaRPr lang="en-US" sz="1800" b="0" i="0" u="none" strike="noStrike" dirty="0">
                        <a:solidFill>
                          <a:srgbClr val="000000"/>
                        </a:solidFill>
                        <a:effectLst/>
                        <a:latin typeface="Calibri" panose="020F0502020204030204" pitchFamily="34" charset="0"/>
                      </a:endParaRPr>
                    </a:p>
                  </a:txBody>
                  <a:tcPr marL="14921" marR="14921" marT="6350" marB="0">
                    <a:solidFill>
                      <a:schemeClr val="accent1">
                        <a:lumMod val="20000"/>
                        <a:lumOff val="80000"/>
                      </a:schemeClr>
                    </a:solidFill>
                  </a:tcPr>
                </a:tc>
                <a:tc>
                  <a:txBody>
                    <a:bodyPr/>
                    <a:lstStyle/>
                    <a:p>
                      <a:pPr algn="l" fontAlgn="t"/>
                      <a:r>
                        <a:rPr lang="en-US" sz="1400" b="1" i="0" u="none" strike="noStrike" dirty="0">
                          <a:solidFill>
                            <a:srgbClr val="000000"/>
                          </a:solidFill>
                          <a:effectLst/>
                          <a:latin typeface="Calibri" panose="020F0502020204030204" pitchFamily="34" charset="0"/>
                        </a:rPr>
                        <a:t>Gene</a:t>
                      </a:r>
                    </a:p>
                  </a:txBody>
                  <a:tcPr marL="11191" marR="11191" marT="4763" marB="0">
                    <a:solidFill>
                      <a:schemeClr val="accent1">
                        <a:lumMod val="20000"/>
                        <a:lumOff val="80000"/>
                      </a:schemeClr>
                    </a:solidFill>
                  </a:tcPr>
                </a:tc>
                <a:tc gridSpan="2">
                  <a:txBody>
                    <a:bodyPr/>
                    <a:lstStyle/>
                    <a:p>
                      <a:pPr algn="l" fontAlgn="t"/>
                      <a:r>
                        <a:rPr lang="en-US" sz="1400" b="1" i="0" u="none" strike="noStrike" dirty="0">
                          <a:solidFill>
                            <a:srgbClr val="000000"/>
                          </a:solidFill>
                          <a:effectLst/>
                          <a:latin typeface="Calibri" panose="020F0502020204030204" pitchFamily="34" charset="0"/>
                        </a:rPr>
                        <a:t>Drugs Affected</a:t>
                      </a:r>
                    </a:p>
                  </a:txBody>
                  <a:tcPr marL="11191" marR="11191" marT="4763" marB="0">
                    <a:solidFill>
                      <a:schemeClr val="accent1">
                        <a:lumMod val="20000"/>
                        <a:lumOff val="80000"/>
                      </a:schemeClr>
                    </a:solidFill>
                  </a:tcPr>
                </a:tc>
                <a:tc hMerge="1">
                  <a:txBody>
                    <a:bodyPr/>
                    <a:lstStyle/>
                    <a:p>
                      <a:pPr algn="l" fontAlgn="t"/>
                      <a:endParaRPr lang="en-US" sz="1800" b="0" i="0" u="none" strike="noStrike" dirty="0">
                        <a:solidFill>
                          <a:srgbClr val="000000"/>
                        </a:solidFill>
                        <a:effectLst/>
                        <a:latin typeface="Calibri" panose="020F0502020204030204" pitchFamily="34" charset="0"/>
                      </a:endParaRPr>
                    </a:p>
                  </a:txBody>
                  <a:tcPr marL="14921" marR="14921" marT="6350" marB="0">
                    <a:solidFill>
                      <a:schemeClr val="accent1">
                        <a:lumMod val="20000"/>
                        <a:lumOff val="80000"/>
                      </a:schemeClr>
                    </a:solidFill>
                  </a:tcPr>
                </a:tc>
                <a:extLst>
                  <a:ext uri="{0D108BD9-81ED-4DB2-BD59-A6C34878D82A}">
                    <a16:rowId xmlns:a16="http://schemas.microsoft.com/office/drawing/2014/main" val="2865772369"/>
                  </a:ext>
                </a:extLst>
              </a:tr>
              <a:tr h="331511">
                <a:tc>
                  <a:txBody>
                    <a:bodyPr/>
                    <a:lstStyle/>
                    <a:p>
                      <a:pPr algn="l" fontAlgn="t"/>
                      <a:r>
                        <a:rPr lang="en-US" sz="1400" b="1" i="0" u="none" strike="noStrike" dirty="0">
                          <a:solidFill>
                            <a:srgbClr val="000000"/>
                          </a:solidFill>
                          <a:effectLst/>
                          <a:latin typeface="Calibri" panose="020F0502020204030204" pitchFamily="34" charset="0"/>
                        </a:rPr>
                        <a:t>ABCG2</a:t>
                      </a:r>
                    </a:p>
                  </a:txBody>
                  <a:tcPr marL="11191" marR="11191" marT="4763" marB="0">
                    <a:solidFill>
                      <a:schemeClr val="accent1">
                        <a:lumMod val="20000"/>
                        <a:lumOff val="80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kern="1200" dirty="0">
                          <a:solidFill>
                            <a:srgbClr val="000000"/>
                          </a:solidFill>
                          <a:effectLst/>
                          <a:latin typeface="Calibri" panose="020F0502020204030204" pitchFamily="34" charset="0"/>
                          <a:ea typeface="+mn-ea"/>
                          <a:cs typeface="+mn-cs"/>
                        </a:rPr>
                        <a:t>Allopurinol</a:t>
                      </a:r>
                    </a:p>
                    <a:p>
                      <a:pPr algn="l" fontAlgn="t"/>
                      <a:endParaRPr lang="en-US" sz="1100" b="0" i="0" u="none" strike="noStrike" kern="1200" dirty="0">
                        <a:solidFill>
                          <a:srgbClr val="000000"/>
                        </a:solidFill>
                        <a:effectLst/>
                        <a:latin typeface="Calibri" panose="020F0502020204030204" pitchFamily="34" charset="0"/>
                        <a:ea typeface="+mn-ea"/>
                        <a:cs typeface="+mn-cs"/>
                      </a:endParaRPr>
                    </a:p>
                  </a:txBody>
                  <a:tcPr marL="11191" marR="11191" marT="4763" marB="0">
                    <a:solidFill>
                      <a:schemeClr val="accent1">
                        <a:lumMod val="20000"/>
                        <a:lumOff val="80000"/>
                      </a:schemeClr>
                    </a:solidFill>
                  </a:tcPr>
                </a:tc>
                <a:tc>
                  <a:txBody>
                    <a:bodyPr/>
                    <a:lstStyle/>
                    <a:p>
                      <a:pPr algn="l" fontAlgn="t"/>
                      <a:endParaRPr lang="en-US" sz="1500" b="0" i="0" u="none" strike="noStrike" dirty="0">
                        <a:solidFill>
                          <a:srgbClr val="000000"/>
                        </a:solidFill>
                        <a:effectLst/>
                        <a:latin typeface="Calibri" panose="020F0502020204030204" pitchFamily="34" charset="0"/>
                      </a:endParaRPr>
                    </a:p>
                  </a:txBody>
                  <a:tcPr marL="11191" marR="11191" marT="4763" marB="0">
                    <a:solidFill>
                      <a:schemeClr val="accent1">
                        <a:lumMod val="20000"/>
                        <a:lumOff val="80000"/>
                      </a:schemeClr>
                    </a:solidFill>
                  </a:tcPr>
                </a:tc>
                <a:tc>
                  <a:txBody>
                    <a:bodyPr/>
                    <a:lstStyle/>
                    <a:p>
                      <a:pPr algn="l" fontAlgn="t"/>
                      <a:r>
                        <a:rPr lang="en-US" sz="1200" b="1" i="0" u="none" strike="noStrike" dirty="0">
                          <a:solidFill>
                            <a:srgbClr val="000000"/>
                          </a:solidFill>
                          <a:effectLst/>
                          <a:latin typeface="Calibri" panose="020F0502020204030204" pitchFamily="34" charset="0"/>
                        </a:rPr>
                        <a:t>DPYD</a:t>
                      </a:r>
                    </a:p>
                  </a:txBody>
                  <a:tcPr marL="11191" marR="11191" marT="4763" marB="0">
                    <a:solidFill>
                      <a:schemeClr val="accent1">
                        <a:lumMod val="20000"/>
                        <a:lumOff val="80000"/>
                      </a:schemeClr>
                    </a:solidFill>
                  </a:tcPr>
                </a:tc>
                <a:tc>
                  <a:txBody>
                    <a:bodyPr/>
                    <a:lstStyle/>
                    <a:p>
                      <a:pPr algn="l" fontAlgn="t"/>
                      <a:r>
                        <a:rPr lang="en-US" sz="1100" b="0" i="0" u="none" strike="noStrike" dirty="0" err="1">
                          <a:solidFill>
                            <a:srgbClr val="000000"/>
                          </a:solidFill>
                          <a:effectLst/>
                          <a:latin typeface="Calibri" panose="020F0502020204030204" pitchFamily="34" charset="0"/>
                        </a:rPr>
                        <a:t>cepecitabine</a:t>
                      </a:r>
                      <a:endParaRPr lang="en-US" sz="1100" b="0" i="0" u="none" strike="noStrike" dirty="0">
                        <a:solidFill>
                          <a:srgbClr val="000000"/>
                        </a:solidFill>
                        <a:effectLst/>
                        <a:latin typeface="Calibri" panose="020F0502020204030204" pitchFamily="34" charset="0"/>
                      </a:endParaRPr>
                    </a:p>
                    <a:p>
                      <a:pPr algn="l" fontAlgn="t"/>
                      <a:r>
                        <a:rPr lang="en-US" sz="1100" b="0" i="0" u="none" strike="noStrike" dirty="0">
                          <a:solidFill>
                            <a:srgbClr val="000000"/>
                          </a:solidFill>
                          <a:effectLst/>
                          <a:latin typeface="Calibri" panose="020F0502020204030204" pitchFamily="34" charset="0"/>
                        </a:rPr>
                        <a:t>fluorouracil</a:t>
                      </a:r>
                    </a:p>
                  </a:txBody>
                  <a:tcPr marL="11191" marR="11191" marT="4763" marB="0">
                    <a:solidFill>
                      <a:schemeClr val="accent1">
                        <a:lumMod val="20000"/>
                        <a:lumOff val="80000"/>
                      </a:schemeClr>
                    </a:solidFill>
                  </a:tcPr>
                </a:tc>
                <a:tc>
                  <a:txBody>
                    <a:bodyPr/>
                    <a:lstStyle/>
                    <a:p>
                      <a:pPr algn="l" fontAlgn="t"/>
                      <a:endParaRPr lang="en-US" sz="1100" b="0" i="0" u="none" strike="noStrike" dirty="0">
                        <a:solidFill>
                          <a:srgbClr val="000000"/>
                        </a:solidFill>
                        <a:effectLst/>
                        <a:latin typeface="Calibri" panose="020F0502020204030204" pitchFamily="34" charset="0"/>
                      </a:endParaRPr>
                    </a:p>
                  </a:txBody>
                  <a:tcPr marL="11191" marR="11191" marT="4763" marB="0">
                    <a:solidFill>
                      <a:schemeClr val="accent1">
                        <a:lumMod val="20000"/>
                        <a:lumOff val="80000"/>
                      </a:schemeClr>
                    </a:solidFill>
                  </a:tcPr>
                </a:tc>
                <a:extLst>
                  <a:ext uri="{0D108BD9-81ED-4DB2-BD59-A6C34878D82A}">
                    <a16:rowId xmlns:a16="http://schemas.microsoft.com/office/drawing/2014/main" val="329627557"/>
                  </a:ext>
                </a:extLst>
              </a:tr>
              <a:tr h="619253">
                <a:tc>
                  <a:txBody>
                    <a:bodyPr/>
                    <a:lstStyle/>
                    <a:p>
                      <a:pPr algn="l" fontAlgn="t"/>
                      <a:r>
                        <a:rPr lang="en-US" sz="1200" b="1" i="0" u="none" strike="noStrike" dirty="0">
                          <a:solidFill>
                            <a:srgbClr val="000000"/>
                          </a:solidFill>
                          <a:effectLst/>
                          <a:latin typeface="Calibri" panose="020F0502020204030204" pitchFamily="34" charset="0"/>
                        </a:rPr>
                        <a:t>APOE</a:t>
                      </a:r>
                    </a:p>
                  </a:txBody>
                  <a:tcPr marL="11191" marR="11191" marT="4763" marB="0"/>
                </a:tc>
                <a:tc>
                  <a:txBody>
                    <a:bodyPr/>
                    <a:lstStyle/>
                    <a:p>
                      <a:pPr algn="l" fontAlgn="t"/>
                      <a:r>
                        <a:rPr lang="en-US" sz="1100" b="0" i="0" u="none" strike="noStrike" dirty="0">
                          <a:solidFill>
                            <a:srgbClr val="000000"/>
                          </a:solidFill>
                          <a:effectLst/>
                          <a:latin typeface="Calibri" panose="020F0502020204030204" pitchFamily="34" charset="0"/>
                        </a:rPr>
                        <a:t>atorvastatin</a:t>
                      </a:r>
                    </a:p>
                    <a:p>
                      <a:pPr algn="l" fontAlgn="t"/>
                      <a:r>
                        <a:rPr lang="en-US" sz="1100" b="0" i="0" u="none" strike="noStrike" dirty="0">
                          <a:solidFill>
                            <a:srgbClr val="000000"/>
                          </a:solidFill>
                          <a:effectLst/>
                          <a:latin typeface="Calibri" panose="020F0502020204030204" pitchFamily="34" charset="0"/>
                        </a:rPr>
                        <a:t>pravastatin</a:t>
                      </a:r>
                    </a:p>
                    <a:p>
                      <a:pPr algn="l" fontAlgn="t"/>
                      <a:r>
                        <a:rPr lang="en-US" sz="1100" b="0" i="0" u="none" strike="noStrike" dirty="0">
                          <a:solidFill>
                            <a:srgbClr val="000000"/>
                          </a:solidFill>
                          <a:effectLst/>
                          <a:latin typeface="Calibri" panose="020F0502020204030204" pitchFamily="34" charset="0"/>
                        </a:rPr>
                        <a:t>simvastatin</a:t>
                      </a:r>
                    </a:p>
                  </a:txBody>
                  <a:tcPr marL="11191" marR="11191" marT="4763" marB="0"/>
                </a:tc>
                <a:tc>
                  <a:txBody>
                    <a:bodyPr/>
                    <a:lstStyle/>
                    <a:p>
                      <a:pPr algn="l" fontAlgn="t"/>
                      <a:endParaRPr lang="en-US" sz="1100" b="0" i="0" u="none" strike="noStrike" dirty="0">
                        <a:solidFill>
                          <a:srgbClr val="000000"/>
                        </a:solidFill>
                        <a:effectLst/>
                        <a:latin typeface="Calibri" panose="020F0502020204030204" pitchFamily="34" charset="0"/>
                      </a:endParaRPr>
                    </a:p>
                  </a:txBody>
                  <a:tcPr marL="11191" marR="11191" marT="4763" marB="0"/>
                </a:tc>
                <a:tc>
                  <a:txBody>
                    <a:bodyPr/>
                    <a:lstStyle/>
                    <a:p>
                      <a:pPr algn="l" fontAlgn="t"/>
                      <a:r>
                        <a:rPr lang="en-US" sz="1200" b="1" i="0" u="none" strike="noStrike" dirty="0">
                          <a:solidFill>
                            <a:srgbClr val="000000"/>
                          </a:solidFill>
                          <a:effectLst/>
                          <a:latin typeface="Calibri" panose="020F0502020204030204" pitchFamily="34" charset="0"/>
                        </a:rPr>
                        <a:t>GRIK4 </a:t>
                      </a:r>
                    </a:p>
                  </a:txBody>
                  <a:tcPr marL="11191" marR="11191" marT="4763" marB="0"/>
                </a:tc>
                <a:tc>
                  <a:txBody>
                    <a:bodyPr/>
                    <a:lstStyle/>
                    <a:p>
                      <a:pPr marL="0" algn="l" defTabSz="914400" rtl="0" eaLnBrk="1" fontAlgn="t" latinLnBrk="0" hangingPunct="1"/>
                      <a:r>
                        <a:rPr lang="en-US" sz="1100" b="0" i="0" u="none" strike="noStrike" kern="1200" dirty="0">
                          <a:solidFill>
                            <a:srgbClr val="000000"/>
                          </a:solidFill>
                          <a:effectLst/>
                          <a:latin typeface="Calibri" panose="020F0502020204030204" pitchFamily="34" charset="0"/>
                          <a:ea typeface="+mn-ea"/>
                          <a:cs typeface="+mn-cs"/>
                        </a:rPr>
                        <a:t>fluvoxamine</a:t>
                      </a:r>
                    </a:p>
                    <a:p>
                      <a:pPr marL="0" algn="l" defTabSz="914400" rtl="0" eaLnBrk="1" fontAlgn="t" latinLnBrk="0" hangingPunct="1"/>
                      <a:r>
                        <a:rPr lang="en-US" sz="1100" b="0" i="0" u="none" strike="noStrike" kern="1200" dirty="0" err="1">
                          <a:solidFill>
                            <a:srgbClr val="000000"/>
                          </a:solidFill>
                          <a:effectLst/>
                          <a:latin typeface="Calibri" panose="020F0502020204030204" pitchFamily="34" charset="0"/>
                          <a:ea typeface="+mn-ea"/>
                          <a:cs typeface="+mn-cs"/>
                        </a:rPr>
                        <a:t>paroxitine</a:t>
                      </a:r>
                      <a:endParaRPr lang="en-US" sz="1100" b="0" i="0" u="none" strike="noStrike" kern="1200" dirty="0">
                        <a:solidFill>
                          <a:srgbClr val="000000"/>
                        </a:solidFill>
                        <a:effectLst/>
                        <a:latin typeface="Calibri" panose="020F0502020204030204" pitchFamily="34" charset="0"/>
                        <a:ea typeface="+mn-ea"/>
                        <a:cs typeface="+mn-cs"/>
                      </a:endParaRPr>
                    </a:p>
                    <a:p>
                      <a:pPr marL="0" algn="l" defTabSz="914400" rtl="0" eaLnBrk="1" fontAlgn="t" latinLnBrk="0" hangingPunct="1"/>
                      <a:r>
                        <a:rPr lang="en-US" sz="1100" b="0" i="0" u="none" strike="noStrike" kern="1200" dirty="0">
                          <a:solidFill>
                            <a:srgbClr val="000000"/>
                          </a:solidFill>
                          <a:effectLst/>
                          <a:latin typeface="Calibri" panose="020F0502020204030204" pitchFamily="34" charset="0"/>
                          <a:ea typeface="+mn-ea"/>
                          <a:cs typeface="+mn-cs"/>
                        </a:rPr>
                        <a:t>sertraline</a:t>
                      </a:r>
                    </a:p>
                  </a:txBody>
                  <a:tcPr marL="11191" marR="11191" marT="4763" marB="0"/>
                </a:tc>
                <a:tc>
                  <a:txBody>
                    <a:bodyPr/>
                    <a:lstStyle/>
                    <a:p>
                      <a:pPr algn="l" fontAlgn="t"/>
                      <a:r>
                        <a:rPr lang="en-US" sz="1100" b="0" i="0" u="none" strike="noStrike" dirty="0">
                          <a:solidFill>
                            <a:srgbClr val="000000"/>
                          </a:solidFill>
                          <a:effectLst/>
                          <a:latin typeface="Calibri" panose="020F0502020204030204" pitchFamily="34" charset="0"/>
                        </a:rPr>
                        <a:t>citalopram</a:t>
                      </a:r>
                    </a:p>
                    <a:p>
                      <a:pPr algn="l" fontAlgn="t"/>
                      <a:r>
                        <a:rPr lang="en-US" sz="1100" b="0" i="0" u="none" strike="noStrike" dirty="0">
                          <a:solidFill>
                            <a:srgbClr val="000000"/>
                          </a:solidFill>
                          <a:effectLst/>
                          <a:latin typeface="Calibri" panose="020F0502020204030204" pitchFamily="34" charset="0"/>
                        </a:rPr>
                        <a:t>escitalopram</a:t>
                      </a:r>
                    </a:p>
                    <a:p>
                      <a:pPr algn="l" fontAlgn="t"/>
                      <a:r>
                        <a:rPr lang="en-US" sz="1100" b="0" i="0" u="none" strike="noStrike" dirty="0" err="1">
                          <a:solidFill>
                            <a:srgbClr val="000000"/>
                          </a:solidFill>
                          <a:effectLst/>
                          <a:latin typeface="Calibri" panose="020F0502020204030204" pitchFamily="34" charset="0"/>
                        </a:rPr>
                        <a:t>fluoxamine</a:t>
                      </a:r>
                      <a:endParaRPr lang="en-US" sz="1100" b="0" i="0" u="none" strike="noStrike" dirty="0">
                        <a:solidFill>
                          <a:srgbClr val="000000"/>
                        </a:solidFill>
                        <a:effectLst/>
                        <a:latin typeface="Calibri" panose="020F0502020204030204" pitchFamily="34" charset="0"/>
                      </a:endParaRPr>
                    </a:p>
                  </a:txBody>
                  <a:tcPr marL="11191" marR="11191" marT="4763" marB="0"/>
                </a:tc>
                <a:extLst>
                  <a:ext uri="{0D108BD9-81ED-4DB2-BD59-A6C34878D82A}">
                    <a16:rowId xmlns:a16="http://schemas.microsoft.com/office/drawing/2014/main" val="1351130959"/>
                  </a:ext>
                </a:extLst>
              </a:tr>
              <a:tr h="484823">
                <a:tc>
                  <a:txBody>
                    <a:bodyPr/>
                    <a:lstStyle/>
                    <a:p>
                      <a:pPr algn="l" fontAlgn="t"/>
                      <a:r>
                        <a:rPr lang="en-US" sz="1200" b="1" i="0" u="none" strike="noStrike" dirty="0">
                          <a:solidFill>
                            <a:srgbClr val="000000"/>
                          </a:solidFill>
                          <a:effectLst/>
                          <a:latin typeface="Calibri" panose="020F0502020204030204" pitchFamily="34" charset="0"/>
                        </a:rPr>
                        <a:t>DRD2/TAQA</a:t>
                      </a:r>
                    </a:p>
                  </a:txBody>
                  <a:tcPr marL="11191" marR="11191" marT="4763" marB="0"/>
                </a:tc>
                <a:tc>
                  <a:txBody>
                    <a:bodyPr/>
                    <a:lstStyle/>
                    <a:p>
                      <a:pPr marL="0" algn="l" defTabSz="914400" rtl="0" eaLnBrk="1" fontAlgn="t" latinLnBrk="0" hangingPunct="1"/>
                      <a:r>
                        <a:rPr lang="en-US" sz="1100" b="0" i="0" u="none" strike="noStrike" kern="1200" dirty="0">
                          <a:solidFill>
                            <a:srgbClr val="000000"/>
                          </a:solidFill>
                          <a:effectLst/>
                          <a:latin typeface="Calibri" panose="020F0502020204030204" pitchFamily="34" charset="0"/>
                          <a:ea typeface="+mn-ea"/>
                          <a:cs typeface="+mn-cs"/>
                        </a:rPr>
                        <a:t>clozapine</a:t>
                      </a:r>
                    </a:p>
                    <a:p>
                      <a:pPr marL="0" algn="l" defTabSz="914400" rtl="0" eaLnBrk="1" fontAlgn="t" latinLnBrk="0" hangingPunct="1"/>
                      <a:r>
                        <a:rPr lang="en-US" sz="1100" b="0" i="0" u="none" strike="noStrike" kern="1200" dirty="0">
                          <a:solidFill>
                            <a:srgbClr val="000000"/>
                          </a:solidFill>
                          <a:effectLst/>
                          <a:latin typeface="Calibri" panose="020F0502020204030204" pitchFamily="34" charset="0"/>
                          <a:ea typeface="+mn-ea"/>
                          <a:cs typeface="+mn-cs"/>
                        </a:rPr>
                        <a:t>venlafaxine</a:t>
                      </a:r>
                    </a:p>
                    <a:p>
                      <a:pPr marL="0" algn="l" defTabSz="914400" rtl="0" eaLnBrk="1" fontAlgn="t" latinLnBrk="0" hangingPunct="1"/>
                      <a:r>
                        <a:rPr lang="en-US" sz="1100" b="0" i="0" u="none" strike="noStrike" kern="1200" dirty="0" err="1">
                          <a:solidFill>
                            <a:srgbClr val="000000"/>
                          </a:solidFill>
                          <a:effectLst/>
                          <a:latin typeface="Calibri" panose="020F0502020204030204" pitchFamily="34" charset="0"/>
                          <a:ea typeface="+mn-ea"/>
                          <a:cs typeface="+mn-cs"/>
                        </a:rPr>
                        <a:t>resipridone</a:t>
                      </a:r>
                      <a:endParaRPr lang="en-US" sz="1100" b="0" i="0" u="none" strike="noStrike" kern="1200" dirty="0">
                        <a:solidFill>
                          <a:srgbClr val="000000"/>
                        </a:solidFill>
                        <a:effectLst/>
                        <a:latin typeface="Calibri" panose="020F0502020204030204" pitchFamily="34" charset="0"/>
                        <a:ea typeface="+mn-ea"/>
                        <a:cs typeface="+mn-cs"/>
                      </a:endParaRPr>
                    </a:p>
                  </a:txBody>
                  <a:tcPr marL="11191" marR="11191" marT="4763" marB="0"/>
                </a:tc>
                <a:tc>
                  <a:txBody>
                    <a:bodyPr/>
                    <a:lstStyle/>
                    <a:p>
                      <a:pPr algn="l" fontAlgn="t"/>
                      <a:r>
                        <a:rPr lang="en-US" sz="1100" b="0" i="0" u="none" strike="noStrike" dirty="0">
                          <a:solidFill>
                            <a:srgbClr val="000000"/>
                          </a:solidFill>
                          <a:effectLst/>
                          <a:latin typeface="Calibri" panose="020F0502020204030204" pitchFamily="34" charset="0"/>
                        </a:rPr>
                        <a:t>Olanzapine</a:t>
                      </a:r>
                    </a:p>
                    <a:p>
                      <a:pPr algn="l" fontAlgn="t"/>
                      <a:r>
                        <a:rPr lang="en-US" sz="1100" b="0" i="0" u="none" strike="noStrike" dirty="0" err="1">
                          <a:solidFill>
                            <a:srgbClr val="000000"/>
                          </a:solidFill>
                          <a:effectLst/>
                          <a:latin typeface="Calibri" panose="020F0502020204030204" pitchFamily="34" charset="0"/>
                        </a:rPr>
                        <a:t>amisulpride</a:t>
                      </a:r>
                      <a:endParaRPr lang="en-US" sz="1100" b="0" i="0" u="none" strike="noStrike" dirty="0">
                        <a:solidFill>
                          <a:srgbClr val="000000"/>
                        </a:solidFill>
                        <a:effectLst/>
                        <a:latin typeface="Calibri" panose="020F0502020204030204" pitchFamily="34" charset="0"/>
                      </a:endParaRPr>
                    </a:p>
                    <a:p>
                      <a:pPr algn="l" fontAlgn="t"/>
                      <a:r>
                        <a:rPr lang="en-US" sz="1100" b="0" i="0" u="none" strike="noStrike" dirty="0">
                          <a:solidFill>
                            <a:srgbClr val="000000"/>
                          </a:solidFill>
                          <a:effectLst/>
                          <a:latin typeface="Calibri" panose="020F0502020204030204" pitchFamily="34" charset="0"/>
                        </a:rPr>
                        <a:t>haloperidol</a:t>
                      </a:r>
                    </a:p>
                  </a:txBody>
                  <a:tcPr marL="11191" marR="11191" marT="4763" marB="0"/>
                </a:tc>
                <a:tc>
                  <a:txBody>
                    <a:bodyPr/>
                    <a:lstStyle/>
                    <a:p>
                      <a:pPr algn="l" fontAlgn="t"/>
                      <a:r>
                        <a:rPr lang="en-US" sz="1200" b="1" i="0" u="none" strike="noStrike" dirty="0">
                          <a:solidFill>
                            <a:srgbClr val="000000"/>
                          </a:solidFill>
                          <a:effectLst/>
                          <a:latin typeface="Calibri" panose="020F0502020204030204" pitchFamily="34" charset="0"/>
                        </a:rPr>
                        <a:t>IL28B</a:t>
                      </a:r>
                    </a:p>
                  </a:txBody>
                  <a:tcPr marL="11191" marR="11191" marT="4763" marB="0"/>
                </a:tc>
                <a:tc>
                  <a:txBody>
                    <a:bodyPr/>
                    <a:lstStyle/>
                    <a:p>
                      <a:pPr algn="l" fontAlgn="t"/>
                      <a:r>
                        <a:rPr lang="en-US" sz="1100" b="0" i="0" u="none" strike="noStrike" kern="1200" dirty="0">
                          <a:solidFill>
                            <a:srgbClr val="000000"/>
                          </a:solidFill>
                          <a:effectLst/>
                          <a:latin typeface="Calibri" panose="020F0502020204030204" pitchFamily="34" charset="0"/>
                          <a:ea typeface="+mn-ea"/>
                          <a:cs typeface="+mn-cs"/>
                        </a:rPr>
                        <a:t>peginterferon alfa-2a</a:t>
                      </a:r>
                    </a:p>
                  </a:txBody>
                  <a:tcPr marL="11191" marR="11191" marT="4763" marB="0"/>
                </a:tc>
                <a:tc>
                  <a:txBody>
                    <a:bodyPr/>
                    <a:lstStyle/>
                    <a:p>
                      <a:pPr algn="l" fontAlgn="t"/>
                      <a:r>
                        <a:rPr lang="en-US" sz="1100" b="0" i="0" u="none" strike="noStrike" kern="1200" dirty="0">
                          <a:solidFill>
                            <a:srgbClr val="000000"/>
                          </a:solidFill>
                          <a:effectLst/>
                          <a:latin typeface="Calibri" panose="020F0502020204030204" pitchFamily="34" charset="0"/>
                          <a:ea typeface="+mn-ea"/>
                          <a:cs typeface="+mn-cs"/>
                        </a:rPr>
                        <a:t>peginterferon alfa-2b</a:t>
                      </a:r>
                    </a:p>
                    <a:p>
                      <a:pPr algn="l" fontAlgn="t"/>
                      <a:r>
                        <a:rPr lang="en-US" sz="1100" b="0" i="0" u="none" strike="noStrike" kern="1200" dirty="0">
                          <a:solidFill>
                            <a:srgbClr val="000000"/>
                          </a:solidFill>
                          <a:effectLst/>
                          <a:latin typeface="Calibri" panose="020F0502020204030204" pitchFamily="34" charset="0"/>
                          <a:ea typeface="+mn-ea"/>
                          <a:cs typeface="+mn-cs"/>
                        </a:rPr>
                        <a:t>ribavirin</a:t>
                      </a:r>
                    </a:p>
                  </a:txBody>
                  <a:tcPr marL="11191" marR="11191" marT="4763" marB="0"/>
                </a:tc>
                <a:extLst>
                  <a:ext uri="{0D108BD9-81ED-4DB2-BD59-A6C34878D82A}">
                    <a16:rowId xmlns:a16="http://schemas.microsoft.com/office/drawing/2014/main" val="3645751707"/>
                  </a:ext>
                </a:extLst>
              </a:tr>
              <a:tr h="484823">
                <a:tc>
                  <a:txBody>
                    <a:bodyPr/>
                    <a:lstStyle/>
                    <a:p>
                      <a:pPr algn="l" fontAlgn="t"/>
                      <a:r>
                        <a:rPr lang="en-US" sz="1200" b="1" i="0" u="none" strike="noStrike" dirty="0">
                          <a:solidFill>
                            <a:srgbClr val="000000"/>
                          </a:solidFill>
                          <a:effectLst/>
                          <a:latin typeface="Calibri" panose="020F0502020204030204" pitchFamily="34" charset="0"/>
                        </a:rPr>
                        <a:t>CYP2B6 </a:t>
                      </a:r>
                    </a:p>
                  </a:txBody>
                  <a:tcPr marL="11191" marR="11191" marT="4763" marB="0"/>
                </a:tc>
                <a:tc>
                  <a:txBody>
                    <a:bodyPr/>
                    <a:lstStyle/>
                    <a:p>
                      <a:pPr marL="0" algn="l" defTabSz="914400" rtl="0" eaLnBrk="1" fontAlgn="t" latinLnBrk="0" hangingPunct="1"/>
                      <a:r>
                        <a:rPr lang="en-US" sz="1100" b="0" i="0" u="none" strike="noStrike" kern="1200" dirty="0">
                          <a:solidFill>
                            <a:srgbClr val="000000"/>
                          </a:solidFill>
                          <a:effectLst/>
                          <a:latin typeface="Calibri" panose="020F0502020204030204" pitchFamily="34" charset="0"/>
                          <a:ea typeface="+mn-ea"/>
                          <a:cs typeface="+mn-cs"/>
                        </a:rPr>
                        <a:t>metoprolol</a:t>
                      </a:r>
                    </a:p>
                    <a:p>
                      <a:pPr marL="0" algn="l" defTabSz="914400" rtl="0" eaLnBrk="1" fontAlgn="t" latinLnBrk="0" hangingPunct="1"/>
                      <a:r>
                        <a:rPr lang="en-US" sz="1100" b="0" i="0" u="none" strike="noStrike" kern="1200" dirty="0">
                          <a:solidFill>
                            <a:srgbClr val="000000"/>
                          </a:solidFill>
                          <a:effectLst/>
                          <a:latin typeface="Calibri" panose="020F0502020204030204" pitchFamily="34" charset="0"/>
                          <a:ea typeface="+mn-ea"/>
                          <a:cs typeface="+mn-cs"/>
                        </a:rPr>
                        <a:t>paroxetine</a:t>
                      </a:r>
                    </a:p>
                    <a:p>
                      <a:pPr marL="0" algn="l" defTabSz="914400" rtl="0" eaLnBrk="1" fontAlgn="t" latinLnBrk="0" hangingPunct="1"/>
                      <a:r>
                        <a:rPr lang="en-US" sz="1100" b="0" i="0" u="none" strike="noStrike" kern="1200" dirty="0">
                          <a:solidFill>
                            <a:srgbClr val="000000"/>
                          </a:solidFill>
                          <a:effectLst/>
                          <a:latin typeface="Calibri" panose="020F0502020204030204" pitchFamily="34" charset="0"/>
                          <a:ea typeface="+mn-ea"/>
                          <a:cs typeface="+mn-cs"/>
                        </a:rPr>
                        <a:t>tamoxifen</a:t>
                      </a:r>
                    </a:p>
                  </a:txBody>
                  <a:tcPr marL="11191" marR="11191" marT="4763" marB="0"/>
                </a:tc>
                <a:tc>
                  <a:txBody>
                    <a:bodyPr/>
                    <a:lstStyle/>
                    <a:p>
                      <a:pPr algn="l" fontAlgn="t"/>
                      <a:r>
                        <a:rPr lang="en-US" sz="1100" b="0" i="0" u="none" strike="noStrike" dirty="0">
                          <a:solidFill>
                            <a:srgbClr val="000000"/>
                          </a:solidFill>
                          <a:effectLst/>
                          <a:latin typeface="Calibri" panose="020F0502020204030204" pitchFamily="34" charset="0"/>
                        </a:rPr>
                        <a:t>amitriptyline</a:t>
                      </a:r>
                    </a:p>
                    <a:p>
                      <a:pPr algn="l" fontAlgn="t"/>
                      <a:r>
                        <a:rPr lang="en-US" sz="1100" b="0" i="0" u="none" strike="noStrike" dirty="0">
                          <a:solidFill>
                            <a:srgbClr val="000000"/>
                          </a:solidFill>
                          <a:effectLst/>
                          <a:latin typeface="Calibri" panose="020F0502020204030204" pitchFamily="34" charset="0"/>
                        </a:rPr>
                        <a:t>doxepin</a:t>
                      </a:r>
                    </a:p>
                  </a:txBody>
                  <a:tcPr marL="11191" marR="11191" marT="4763" marB="0"/>
                </a:tc>
                <a:tc>
                  <a:txBody>
                    <a:bodyPr/>
                    <a:lstStyle/>
                    <a:p>
                      <a:pPr algn="l" fontAlgn="t"/>
                      <a:r>
                        <a:rPr lang="en-US" sz="1200" b="1" i="0" u="none" strike="noStrike" dirty="0">
                          <a:solidFill>
                            <a:srgbClr val="000000"/>
                          </a:solidFill>
                          <a:effectLst/>
                          <a:latin typeface="Calibri" panose="020F0502020204030204" pitchFamily="34" charset="0"/>
                        </a:rPr>
                        <a:t>ITGB3</a:t>
                      </a:r>
                    </a:p>
                  </a:txBody>
                  <a:tcPr marL="11191" marR="11191" marT="4763" marB="0"/>
                </a:tc>
                <a:tc>
                  <a:txBody>
                    <a:bodyPr/>
                    <a:lstStyle/>
                    <a:p>
                      <a:pPr algn="l" fontAlgn="t"/>
                      <a:r>
                        <a:rPr lang="en-US" sz="1100" b="0" i="0" u="none" strike="noStrike" kern="1200" dirty="0">
                          <a:solidFill>
                            <a:srgbClr val="000000"/>
                          </a:solidFill>
                          <a:effectLst/>
                          <a:latin typeface="Calibri" panose="020F0502020204030204" pitchFamily="34" charset="0"/>
                          <a:ea typeface="+mn-ea"/>
                          <a:cs typeface="+mn-cs"/>
                        </a:rPr>
                        <a:t>aspirin</a:t>
                      </a:r>
                    </a:p>
                  </a:txBody>
                  <a:tcPr marL="11191" marR="11191" marT="4763" marB="0"/>
                </a:tc>
                <a:tc>
                  <a:txBody>
                    <a:bodyPr/>
                    <a:lstStyle/>
                    <a:p>
                      <a:endParaRPr lang="en-US" sz="1500" dirty="0"/>
                    </a:p>
                  </a:txBody>
                  <a:tcPr marL="11191" marR="11191" marT="4763" marB="0"/>
                </a:tc>
                <a:extLst>
                  <a:ext uri="{0D108BD9-81ED-4DB2-BD59-A6C34878D82A}">
                    <a16:rowId xmlns:a16="http://schemas.microsoft.com/office/drawing/2014/main" val="2145774698"/>
                  </a:ext>
                </a:extLst>
              </a:tr>
              <a:tr h="465583">
                <a:tc>
                  <a:txBody>
                    <a:bodyPr/>
                    <a:lstStyle/>
                    <a:p>
                      <a:pPr algn="l" fontAlgn="t"/>
                      <a:r>
                        <a:rPr lang="en-US" sz="1200" b="1" i="0" u="none" strike="noStrike" dirty="0">
                          <a:solidFill>
                            <a:srgbClr val="000000"/>
                          </a:solidFill>
                          <a:effectLst/>
                          <a:latin typeface="Calibri" panose="020F0502020204030204" pitchFamily="34" charset="0"/>
                        </a:rPr>
                        <a:t>HTR2C</a:t>
                      </a:r>
                    </a:p>
                  </a:txBody>
                  <a:tcPr marL="11191" marR="11191" marT="4763" marB="0"/>
                </a:tc>
                <a:tc>
                  <a:txBody>
                    <a:bodyPr/>
                    <a:lstStyle/>
                    <a:p>
                      <a:pPr marL="0" algn="l" defTabSz="914400" rtl="0" eaLnBrk="1" fontAlgn="t" latinLnBrk="0" hangingPunct="1"/>
                      <a:r>
                        <a:rPr lang="en-US" sz="1100" b="0" i="0" u="none" strike="noStrike" kern="1200" dirty="0">
                          <a:solidFill>
                            <a:srgbClr val="000000"/>
                          </a:solidFill>
                          <a:effectLst/>
                          <a:latin typeface="Calibri" panose="020F0502020204030204" pitchFamily="34" charset="0"/>
                          <a:ea typeface="+mn-ea"/>
                          <a:cs typeface="+mn-cs"/>
                        </a:rPr>
                        <a:t>citalopram</a:t>
                      </a:r>
                    </a:p>
                  </a:txBody>
                  <a:tcPr marL="11191" marR="11191" marT="4763" marB="0"/>
                </a:tc>
                <a:tc>
                  <a:txBody>
                    <a:bodyPr/>
                    <a:lstStyle/>
                    <a:p>
                      <a:pPr algn="l" fontAlgn="t"/>
                      <a:endParaRPr lang="en-US" sz="1100" b="0" i="0" u="none" strike="noStrike" dirty="0">
                        <a:solidFill>
                          <a:srgbClr val="000000"/>
                        </a:solidFill>
                        <a:effectLst/>
                        <a:latin typeface="Calibri" panose="020F0502020204030204" pitchFamily="34" charset="0"/>
                      </a:endParaRPr>
                    </a:p>
                  </a:txBody>
                  <a:tcPr marL="11191" marR="11191" marT="4763" marB="0"/>
                </a:tc>
                <a:tc>
                  <a:txBody>
                    <a:bodyPr/>
                    <a:lstStyle/>
                    <a:p>
                      <a:pPr algn="l" fontAlgn="t"/>
                      <a:r>
                        <a:rPr lang="en-US" sz="1200" b="1" i="0" u="none" strike="noStrike" dirty="0">
                          <a:solidFill>
                            <a:srgbClr val="000000"/>
                          </a:solidFill>
                          <a:effectLst/>
                          <a:latin typeface="Calibri" panose="020F0502020204030204" pitchFamily="34" charset="0"/>
                        </a:rPr>
                        <a:t>OPRK1</a:t>
                      </a:r>
                    </a:p>
                  </a:txBody>
                  <a:tcPr marL="11191" marR="11191" marT="4763" marB="0"/>
                </a:tc>
                <a:tc>
                  <a:txBody>
                    <a:bodyPr/>
                    <a:lstStyle/>
                    <a:p>
                      <a:pPr algn="l" fontAlgn="t"/>
                      <a:r>
                        <a:rPr lang="en-US" sz="1100" b="0" i="0" u="none" strike="noStrike" kern="1200" dirty="0">
                          <a:solidFill>
                            <a:srgbClr val="000000"/>
                          </a:solidFill>
                          <a:effectLst/>
                          <a:latin typeface="Calibri" panose="020F0502020204030204" pitchFamily="34" charset="0"/>
                          <a:ea typeface="+mn-ea"/>
                          <a:cs typeface="+mn-cs"/>
                        </a:rPr>
                        <a:t>methadone</a:t>
                      </a:r>
                    </a:p>
                    <a:p>
                      <a:pPr algn="l" fontAlgn="t"/>
                      <a:r>
                        <a:rPr lang="en-US" sz="1100" b="0" i="0" u="none" strike="noStrike" kern="1200" dirty="0">
                          <a:solidFill>
                            <a:srgbClr val="000000"/>
                          </a:solidFill>
                          <a:effectLst/>
                          <a:latin typeface="Calibri" panose="020F0502020204030204" pitchFamily="34" charset="0"/>
                          <a:ea typeface="+mn-ea"/>
                          <a:cs typeface="+mn-cs"/>
                        </a:rPr>
                        <a:t>buprenorphine</a:t>
                      </a:r>
                    </a:p>
                  </a:txBody>
                  <a:tcPr marL="11191" marR="11191" marT="4763" marB="0"/>
                </a:tc>
                <a:tc>
                  <a:txBody>
                    <a:bodyPr/>
                    <a:lstStyle/>
                    <a:p>
                      <a:endParaRPr lang="en-US" sz="1500" dirty="0"/>
                    </a:p>
                  </a:txBody>
                  <a:tcPr marL="11191" marR="11191" marT="4763" marB="0"/>
                </a:tc>
                <a:extLst>
                  <a:ext uri="{0D108BD9-81ED-4DB2-BD59-A6C34878D82A}">
                    <a16:rowId xmlns:a16="http://schemas.microsoft.com/office/drawing/2014/main" val="1444897597"/>
                  </a:ext>
                </a:extLst>
              </a:tr>
              <a:tr h="378279">
                <a:tc>
                  <a:txBody>
                    <a:bodyPr/>
                    <a:lstStyle/>
                    <a:p>
                      <a:pPr algn="l" fontAlgn="t"/>
                      <a:r>
                        <a:rPr lang="en-US" sz="1200" b="1" i="0" u="none" strike="noStrike" dirty="0">
                          <a:solidFill>
                            <a:srgbClr val="000000"/>
                          </a:solidFill>
                          <a:effectLst/>
                          <a:latin typeface="Calibri" panose="020F0502020204030204" pitchFamily="34" charset="0"/>
                        </a:rPr>
                        <a:t>DBH</a:t>
                      </a:r>
                    </a:p>
                  </a:txBody>
                  <a:tcPr marL="11191" marR="11191" marT="4763" marB="0"/>
                </a:tc>
                <a:tc>
                  <a:txBody>
                    <a:bodyPr/>
                    <a:lstStyle/>
                    <a:p>
                      <a:pPr algn="l" fontAlgn="t"/>
                      <a:r>
                        <a:rPr lang="en-US" sz="1100" b="0" i="0" u="none" strike="noStrike" dirty="0">
                          <a:solidFill>
                            <a:srgbClr val="000000"/>
                          </a:solidFill>
                          <a:effectLst/>
                          <a:latin typeface="Calibri" panose="020F0502020204030204" pitchFamily="34" charset="0"/>
                        </a:rPr>
                        <a:t>levodopa</a:t>
                      </a:r>
                    </a:p>
                    <a:p>
                      <a:pPr algn="l" fontAlgn="t"/>
                      <a:r>
                        <a:rPr lang="en-US" sz="1100" b="0" i="0" u="none" strike="noStrike" dirty="0">
                          <a:solidFill>
                            <a:srgbClr val="000000"/>
                          </a:solidFill>
                          <a:effectLst/>
                          <a:latin typeface="Calibri" panose="020F0502020204030204" pitchFamily="34" charset="0"/>
                        </a:rPr>
                        <a:t>naltrexone</a:t>
                      </a:r>
                    </a:p>
                  </a:txBody>
                  <a:tcPr marL="11191" marR="11191" marT="4763" marB="0"/>
                </a:tc>
                <a:tc>
                  <a:txBody>
                    <a:bodyPr/>
                    <a:lstStyle/>
                    <a:p>
                      <a:endParaRPr lang="en-US" sz="1500" dirty="0"/>
                    </a:p>
                  </a:txBody>
                  <a:tcPr marL="11191" marR="11191" marT="4763" marB="0"/>
                </a:tc>
                <a:tc>
                  <a:txBody>
                    <a:bodyPr/>
                    <a:lstStyle/>
                    <a:p>
                      <a:pPr algn="l" fontAlgn="t"/>
                      <a:r>
                        <a:rPr lang="en-US" sz="1200" b="1" i="0" u="none" strike="noStrike" dirty="0">
                          <a:solidFill>
                            <a:srgbClr val="000000"/>
                          </a:solidFill>
                          <a:effectLst/>
                          <a:latin typeface="Calibri" panose="020F0502020204030204" pitchFamily="34" charset="0"/>
                        </a:rPr>
                        <a:t>UGT1A1</a:t>
                      </a:r>
                    </a:p>
                  </a:txBody>
                  <a:tcPr marL="11191" marR="11191" marT="4763" marB="0"/>
                </a:tc>
                <a:tc>
                  <a:txBody>
                    <a:bodyPr/>
                    <a:lstStyle/>
                    <a:p>
                      <a:pPr algn="l" fontAlgn="t"/>
                      <a:r>
                        <a:rPr lang="en-US" sz="1100" b="0" i="0" u="none" strike="noStrike" kern="1200" dirty="0">
                          <a:solidFill>
                            <a:srgbClr val="000000"/>
                          </a:solidFill>
                          <a:effectLst/>
                          <a:latin typeface="Calibri" panose="020F0502020204030204" pitchFamily="34" charset="0"/>
                          <a:ea typeface="+mn-ea"/>
                          <a:cs typeface="+mn-cs"/>
                        </a:rPr>
                        <a:t>irinotecan</a:t>
                      </a:r>
                    </a:p>
                  </a:txBody>
                  <a:tcPr marL="11191" marR="11191" marT="4763" marB="0"/>
                </a:tc>
                <a:tc>
                  <a:txBody>
                    <a:bodyPr/>
                    <a:lstStyle/>
                    <a:p>
                      <a:endParaRPr lang="en-US" sz="1500" dirty="0"/>
                    </a:p>
                  </a:txBody>
                  <a:tcPr marL="11191" marR="11191" marT="4763" marB="0"/>
                </a:tc>
                <a:extLst>
                  <a:ext uri="{0D108BD9-81ED-4DB2-BD59-A6C34878D82A}">
                    <a16:rowId xmlns:a16="http://schemas.microsoft.com/office/drawing/2014/main" val="2278796127"/>
                  </a:ext>
                </a:extLst>
              </a:tr>
              <a:tr h="804863">
                <a:tc>
                  <a:txBody>
                    <a:bodyPr/>
                    <a:lstStyle/>
                    <a:p>
                      <a:r>
                        <a:rPr lang="en-US" sz="1000" dirty="0"/>
                        <a:t>COMT</a:t>
                      </a:r>
                    </a:p>
                  </a:txBody>
                  <a:tcPr marL="11191" marR="11191" marT="4763" marB="0"/>
                </a:tc>
                <a:tc>
                  <a:txBody>
                    <a:bodyPr/>
                    <a:lstStyle/>
                    <a:p>
                      <a:r>
                        <a:rPr lang="en-US" sz="1100" b="0" i="0" u="none" strike="noStrike" kern="1200" dirty="0">
                          <a:solidFill>
                            <a:srgbClr val="000000"/>
                          </a:solidFill>
                          <a:effectLst/>
                          <a:latin typeface="Calibri" panose="020F0502020204030204" pitchFamily="34" charset="0"/>
                          <a:ea typeface="+mn-ea"/>
                          <a:cs typeface="+mn-cs"/>
                        </a:rPr>
                        <a:t>Nicotine dependence</a:t>
                      </a:r>
                    </a:p>
                    <a:p>
                      <a:r>
                        <a:rPr lang="en-US" sz="1100" b="0" i="0" u="none" strike="noStrike" kern="1200" dirty="0">
                          <a:solidFill>
                            <a:srgbClr val="000000"/>
                          </a:solidFill>
                          <a:effectLst/>
                          <a:latin typeface="Calibri" panose="020F0502020204030204" pitchFamily="34" charset="0"/>
                          <a:ea typeface="+mn-ea"/>
                          <a:cs typeface="+mn-cs"/>
                        </a:rPr>
                        <a:t>Oxycodone</a:t>
                      </a:r>
                    </a:p>
                    <a:p>
                      <a:r>
                        <a:rPr lang="en-US" sz="1100" b="0" i="0" u="none" strike="noStrike" kern="1200" dirty="0" err="1">
                          <a:solidFill>
                            <a:srgbClr val="000000"/>
                          </a:solidFill>
                          <a:effectLst/>
                          <a:latin typeface="Calibri" panose="020F0502020204030204" pitchFamily="34" charset="0"/>
                          <a:ea typeface="+mn-ea"/>
                          <a:cs typeface="+mn-cs"/>
                        </a:rPr>
                        <a:t>Antidepressents</a:t>
                      </a:r>
                      <a:endParaRPr lang="en-US" sz="1100" b="0" i="0" u="none" strike="noStrike" kern="1200" dirty="0">
                        <a:solidFill>
                          <a:srgbClr val="000000"/>
                        </a:solidFill>
                        <a:effectLst/>
                        <a:latin typeface="Calibri" panose="020F0502020204030204" pitchFamily="34" charset="0"/>
                        <a:ea typeface="+mn-ea"/>
                        <a:cs typeface="+mn-cs"/>
                      </a:endParaRPr>
                    </a:p>
                    <a:p>
                      <a:r>
                        <a:rPr lang="en-US" sz="1100" b="0" i="0" u="none" strike="noStrike" kern="1200" dirty="0">
                          <a:solidFill>
                            <a:srgbClr val="000000"/>
                          </a:solidFill>
                          <a:effectLst/>
                          <a:latin typeface="Calibri" panose="020F0502020204030204" pitchFamily="34" charset="0"/>
                          <a:ea typeface="+mn-ea"/>
                          <a:cs typeface="+mn-cs"/>
                        </a:rPr>
                        <a:t>opioids</a:t>
                      </a:r>
                    </a:p>
                  </a:txBody>
                  <a:tcPr marL="11191" marR="11191" marT="4763" marB="0"/>
                </a:tc>
                <a:tc>
                  <a:txBody>
                    <a:bodyPr/>
                    <a:lstStyle/>
                    <a:p>
                      <a:pPr algn="l" fontAlgn="t"/>
                      <a:endParaRPr lang="en-US" sz="900" b="0" i="0" u="none" strike="noStrike" dirty="0">
                        <a:solidFill>
                          <a:srgbClr val="000000"/>
                        </a:solidFill>
                        <a:effectLst/>
                        <a:latin typeface="Calibri" panose="020F0502020204030204" pitchFamily="34" charset="0"/>
                      </a:endParaRPr>
                    </a:p>
                  </a:txBody>
                  <a:tcPr marL="11191" marR="11191" marT="4763" marB="0"/>
                </a:tc>
                <a:tc>
                  <a:txBody>
                    <a:bodyPr/>
                    <a:lstStyle/>
                    <a:p>
                      <a:pPr algn="l" fontAlgn="t"/>
                      <a:r>
                        <a:rPr lang="en-US" sz="1200" b="1" i="0" u="none" strike="noStrike" dirty="0">
                          <a:solidFill>
                            <a:srgbClr val="000000"/>
                          </a:solidFill>
                          <a:effectLst/>
                          <a:latin typeface="Calibri" panose="020F0502020204030204" pitchFamily="34" charset="0"/>
                        </a:rPr>
                        <a:t>UGT2B15</a:t>
                      </a:r>
                    </a:p>
                  </a:txBody>
                  <a:tcPr marL="11191" marR="11191" marT="4763" marB="0"/>
                </a:tc>
                <a:tc>
                  <a:txBody>
                    <a:bodyPr/>
                    <a:lstStyle/>
                    <a:p>
                      <a:pPr algn="l" fontAlgn="t"/>
                      <a:r>
                        <a:rPr lang="en-US" sz="1100" b="0" i="0" u="none" strike="noStrike" kern="1200" dirty="0">
                          <a:solidFill>
                            <a:srgbClr val="000000"/>
                          </a:solidFill>
                          <a:effectLst/>
                          <a:latin typeface="Calibri" panose="020F0502020204030204" pitchFamily="34" charset="0"/>
                          <a:ea typeface="+mn-ea"/>
                          <a:cs typeface="+mn-cs"/>
                        </a:rPr>
                        <a:t>oxazepam</a:t>
                      </a:r>
                    </a:p>
                    <a:p>
                      <a:pPr algn="l" fontAlgn="t"/>
                      <a:r>
                        <a:rPr lang="en-US" sz="1100" b="0" i="0" u="none" strike="noStrike" kern="1200" dirty="0">
                          <a:solidFill>
                            <a:srgbClr val="000000"/>
                          </a:solidFill>
                          <a:effectLst/>
                          <a:latin typeface="Calibri" panose="020F0502020204030204" pitchFamily="34" charset="0"/>
                          <a:ea typeface="+mn-ea"/>
                          <a:cs typeface="+mn-cs"/>
                        </a:rPr>
                        <a:t>lorazepam</a:t>
                      </a:r>
                    </a:p>
                  </a:txBody>
                  <a:tcPr marL="11191" marR="11191" marT="4763" marB="0"/>
                </a:tc>
                <a:tc>
                  <a:txBody>
                    <a:bodyPr/>
                    <a:lstStyle/>
                    <a:p>
                      <a:pPr algn="l" fontAlgn="t"/>
                      <a:endParaRPr lang="en-US" sz="1400" b="1" i="0" u="none" strike="noStrike" dirty="0">
                        <a:solidFill>
                          <a:srgbClr val="000000"/>
                        </a:solidFill>
                        <a:effectLst/>
                        <a:latin typeface="Calibri" panose="020F0502020204030204" pitchFamily="34" charset="0"/>
                      </a:endParaRPr>
                    </a:p>
                  </a:txBody>
                  <a:tcPr marL="11191" marR="11191" marT="4763" marB="0"/>
                </a:tc>
                <a:extLst>
                  <a:ext uri="{0D108BD9-81ED-4DB2-BD59-A6C34878D82A}">
                    <a16:rowId xmlns:a16="http://schemas.microsoft.com/office/drawing/2014/main" val="77106116"/>
                  </a:ext>
                </a:extLst>
              </a:tr>
            </a:tbl>
          </a:graphicData>
        </a:graphic>
      </p:graphicFrame>
      <p:sp>
        <p:nvSpPr>
          <p:cNvPr id="5" name="Text Placeholder 4"/>
          <p:cNvSpPr>
            <a:spLocks noGrp="1"/>
          </p:cNvSpPr>
          <p:nvPr>
            <p:ph sz="half" idx="2"/>
          </p:nvPr>
        </p:nvSpPr>
        <p:spPr>
          <a:xfrm>
            <a:off x="6087360" y="2000225"/>
            <a:ext cx="2371430" cy="3263504"/>
          </a:xfrm>
        </p:spPr>
        <p:txBody>
          <a:bodyPr>
            <a:normAutofit fontScale="77500" lnSpcReduction="20000"/>
          </a:bodyPr>
          <a:lstStyle/>
          <a:p>
            <a:r>
              <a:rPr lang="en-US" dirty="0"/>
              <a:t>More Genes Surveyed</a:t>
            </a:r>
          </a:p>
          <a:p>
            <a:r>
              <a:rPr lang="en-US" dirty="0"/>
              <a:t>Additional Drugs Affected</a:t>
            </a:r>
          </a:p>
          <a:p>
            <a:r>
              <a:rPr lang="en-US" dirty="0"/>
              <a:t>Three additional CYP450 genes for drug metabolism</a:t>
            </a:r>
          </a:p>
          <a:p>
            <a:r>
              <a:rPr lang="en-US" dirty="0"/>
              <a:t>Additional Pharmacodynamic genes</a:t>
            </a:r>
          </a:p>
          <a:p>
            <a:r>
              <a:rPr lang="en-US" dirty="0"/>
              <a:t>Additional Drug classes</a:t>
            </a:r>
          </a:p>
          <a:p>
            <a:pPr lvl="1"/>
            <a:r>
              <a:rPr lang="en-US" dirty="0"/>
              <a:t>Statins</a:t>
            </a:r>
          </a:p>
          <a:p>
            <a:pPr lvl="1"/>
            <a:r>
              <a:rPr lang="en-US" dirty="0"/>
              <a:t>Anti inflammatory</a:t>
            </a:r>
          </a:p>
          <a:p>
            <a:pPr lvl="1"/>
            <a:r>
              <a:rPr lang="en-US" dirty="0"/>
              <a:t>Anti metabolites</a:t>
            </a:r>
          </a:p>
          <a:p>
            <a:r>
              <a:rPr lang="en-US" dirty="0"/>
              <a:t>Pharmacist review with current medications</a:t>
            </a:r>
          </a:p>
          <a:p>
            <a:endParaRPr lang="en-US" dirty="0"/>
          </a:p>
          <a:p>
            <a:pPr lvl="1"/>
            <a:endParaRPr lang="en-US" dirty="0"/>
          </a:p>
          <a:p>
            <a:endParaRPr lang="en-US" dirty="0"/>
          </a:p>
        </p:txBody>
      </p:sp>
    </p:spTree>
    <p:extLst>
      <p:ext uri="{BB962C8B-B14F-4D97-AF65-F5344CB8AC3E}">
        <p14:creationId xmlns:p14="http://schemas.microsoft.com/office/powerpoint/2010/main" val="11144047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Improved SNP Throughput: Douglas Scientific </a:t>
            </a:r>
            <a:r>
              <a:rPr lang="en-US" dirty="0" err="1"/>
              <a:t>IntelliCycler</a:t>
            </a:r>
            <a:endParaRPr lang="en-US" dirty="0"/>
          </a:p>
        </p:txBody>
      </p:sp>
      <p:sp>
        <p:nvSpPr>
          <p:cNvPr id="3" name="Slide Number Placeholder 2"/>
          <p:cNvSpPr>
            <a:spLocks noGrp="1"/>
          </p:cNvSpPr>
          <p:nvPr>
            <p:ph type="sldNum" sz="quarter" idx="12"/>
          </p:nvPr>
        </p:nvSpPr>
        <p:spPr/>
        <p:txBody>
          <a:bodyPr/>
          <a:lstStyle/>
          <a:p>
            <a:pPr>
              <a:defRPr/>
            </a:pPr>
            <a:fld id="{F020EAD0-EF9C-41BF-8796-19479043B8B5}" type="slidenum">
              <a:rPr lang="en-US" smtClean="0"/>
              <a:pPr>
                <a:defRPr/>
              </a:pPr>
              <a:t>39</a:t>
            </a:fld>
            <a:endParaRPr lang="en-US" dirty="0"/>
          </a:p>
        </p:txBody>
      </p:sp>
      <p:pic>
        <p:nvPicPr>
          <p:cNvPr id="4100" name="Picture 4" descr="Hydrocyc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569" y="1690688"/>
            <a:ext cx="4347948" cy="48870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999703" y="2453858"/>
            <a:ext cx="3967316" cy="3139321"/>
          </a:xfrm>
          <a:prstGeom prst="rect">
            <a:avLst/>
          </a:prstGeom>
          <a:noFill/>
        </p:spPr>
        <p:txBody>
          <a:bodyPr wrap="square" rtlCol="0">
            <a:spAutoFit/>
          </a:bodyPr>
          <a:lstStyle/>
          <a:p>
            <a:r>
              <a:rPr lang="en-US" dirty="0"/>
              <a:t>Ability to process more than 145,000 samples in an eight-hour day.</a:t>
            </a:r>
          </a:p>
          <a:p>
            <a:endParaRPr lang="en-US" dirty="0"/>
          </a:p>
          <a:p>
            <a:r>
              <a:rPr lang="en-US" dirty="0"/>
              <a:t>Multi-bath system delivers precise temperature control, enhances cycling time, and eliminates temperature fluctuations.</a:t>
            </a:r>
          </a:p>
          <a:p>
            <a:endParaRPr lang="en-US" dirty="0"/>
          </a:p>
          <a:p>
            <a:r>
              <a:rPr lang="en-US" dirty="0"/>
              <a:t>Supports all common end-point PCR chemistries and protocols as well as emulsion PCR (</a:t>
            </a:r>
            <a:r>
              <a:rPr lang="en-US" dirty="0" err="1"/>
              <a:t>ePCR</a:t>
            </a:r>
            <a:r>
              <a:rPr lang="en-US" dirty="0"/>
              <a:t>).</a:t>
            </a:r>
          </a:p>
        </p:txBody>
      </p:sp>
    </p:spTree>
    <p:extLst>
      <p:ext uri="{BB962C8B-B14F-4D97-AF65-F5344CB8AC3E}">
        <p14:creationId xmlns:p14="http://schemas.microsoft.com/office/powerpoint/2010/main" val="4186607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eaLnBrk="1" fontAlgn="auto" hangingPunct="1">
              <a:spcAft>
                <a:spcPts val="0"/>
              </a:spcAft>
              <a:defRPr/>
            </a:pPr>
            <a:r>
              <a:rPr lang="en-US" sz="3600" b="1" cap="all" dirty="0" err="1"/>
              <a:t>GENETWOR</a:t>
            </a:r>
            <a:r>
              <a:rPr lang="en-US" sz="3600" b="1" baseline="-25000" dirty="0" err="1"/>
              <a:t>x</a:t>
            </a:r>
            <a:r>
              <a:rPr lang="en-US" sz="3600" dirty="0"/>
              <a:t> </a:t>
            </a:r>
            <a:r>
              <a:rPr lang="en-US" sz="3600" b="1" cap="all" dirty="0"/>
              <a:t>Team</a:t>
            </a:r>
          </a:p>
        </p:txBody>
      </p:sp>
      <p:sp>
        <p:nvSpPr>
          <p:cNvPr id="4" name="Slide Number Placeholder 3"/>
          <p:cNvSpPr>
            <a:spLocks noGrp="1"/>
          </p:cNvSpPr>
          <p:nvPr>
            <p:ph type="sldNum" sz="quarter" idx="12"/>
          </p:nvPr>
        </p:nvSpPr>
        <p:spPr/>
        <p:txBody>
          <a:bodyPr/>
          <a:lstStyle/>
          <a:p>
            <a:pPr>
              <a:defRPr/>
            </a:pPr>
            <a:fld id="{5C6A741E-CC5B-473C-AEB7-3364F1862F9F}" type="slidenum">
              <a:rPr lang="en-US"/>
              <a:pPr>
                <a:defRPr/>
              </a:pPr>
              <a:t>4</a:t>
            </a:fld>
            <a:endParaRPr lang="en-US" dirty="0"/>
          </a:p>
        </p:txBody>
      </p:sp>
      <p:sp>
        <p:nvSpPr>
          <p:cNvPr id="5" name="AutoShape 4" descr="Image result for pharmacy"/>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stretch>
            <a:fillRect/>
          </a:stretch>
        </p:blipFill>
        <p:spPr>
          <a:xfrm>
            <a:off x="6376241" y="1048314"/>
            <a:ext cx="2220817" cy="1510482"/>
          </a:xfrm>
          <a:prstGeom prst="rect">
            <a:avLst/>
          </a:prstGeom>
        </p:spPr>
      </p:pic>
      <p:pic>
        <p:nvPicPr>
          <p:cNvPr id="7" name="Picture 6"/>
          <p:cNvPicPr>
            <a:picLocks noChangeAspect="1"/>
          </p:cNvPicPr>
          <p:nvPr/>
        </p:nvPicPr>
        <p:blipFill>
          <a:blip r:embed="rId4"/>
          <a:stretch>
            <a:fillRect/>
          </a:stretch>
        </p:blipFill>
        <p:spPr>
          <a:xfrm>
            <a:off x="3196728" y="2688158"/>
            <a:ext cx="2431506" cy="1618057"/>
          </a:xfrm>
          <a:prstGeom prst="rect">
            <a:avLst/>
          </a:prstGeom>
        </p:spPr>
      </p:pic>
      <p:pic>
        <p:nvPicPr>
          <p:cNvPr id="8" name="Picture 7"/>
          <p:cNvPicPr>
            <a:picLocks noChangeAspect="1"/>
          </p:cNvPicPr>
          <p:nvPr/>
        </p:nvPicPr>
        <p:blipFill>
          <a:blip r:embed="rId5"/>
          <a:stretch>
            <a:fillRect/>
          </a:stretch>
        </p:blipFill>
        <p:spPr>
          <a:xfrm>
            <a:off x="3038475" y="5359264"/>
            <a:ext cx="3419475" cy="1219200"/>
          </a:xfrm>
          <a:prstGeom prst="rect">
            <a:avLst/>
          </a:prstGeom>
        </p:spPr>
      </p:pic>
      <p:pic>
        <p:nvPicPr>
          <p:cNvPr id="9" name="Picture 8"/>
          <p:cNvPicPr>
            <a:picLocks noChangeAspect="1"/>
          </p:cNvPicPr>
          <p:nvPr/>
        </p:nvPicPr>
        <p:blipFill>
          <a:blip r:embed="rId6"/>
          <a:stretch>
            <a:fillRect/>
          </a:stretch>
        </p:blipFill>
        <p:spPr>
          <a:xfrm>
            <a:off x="335425" y="984015"/>
            <a:ext cx="2014963" cy="1311900"/>
          </a:xfrm>
          <a:prstGeom prst="rect">
            <a:avLst/>
          </a:prstGeom>
        </p:spPr>
      </p:pic>
      <p:pic>
        <p:nvPicPr>
          <p:cNvPr id="10" name="Picture 9"/>
          <p:cNvPicPr>
            <a:picLocks noChangeAspect="1"/>
          </p:cNvPicPr>
          <p:nvPr/>
        </p:nvPicPr>
        <p:blipFill>
          <a:blip r:embed="rId7"/>
          <a:stretch>
            <a:fillRect/>
          </a:stretch>
        </p:blipFill>
        <p:spPr>
          <a:xfrm>
            <a:off x="6757963" y="3833990"/>
            <a:ext cx="2210906" cy="1605639"/>
          </a:xfrm>
          <a:prstGeom prst="rect">
            <a:avLst/>
          </a:prstGeom>
        </p:spPr>
      </p:pic>
      <p:pic>
        <p:nvPicPr>
          <p:cNvPr id="11" name="Picture 10"/>
          <p:cNvPicPr>
            <a:picLocks noChangeAspect="1"/>
          </p:cNvPicPr>
          <p:nvPr/>
        </p:nvPicPr>
        <p:blipFill>
          <a:blip r:embed="rId8"/>
          <a:stretch>
            <a:fillRect/>
          </a:stretch>
        </p:blipFill>
        <p:spPr>
          <a:xfrm>
            <a:off x="467692" y="4630954"/>
            <a:ext cx="1750431" cy="1750431"/>
          </a:xfrm>
          <a:prstGeom prst="rect">
            <a:avLst/>
          </a:prstGeom>
        </p:spPr>
      </p:pic>
      <p:sp>
        <p:nvSpPr>
          <p:cNvPr id="12" name="Arrow: Down 11"/>
          <p:cNvSpPr/>
          <p:nvPr/>
        </p:nvSpPr>
        <p:spPr>
          <a:xfrm rot="2389435">
            <a:off x="2463825" y="4293851"/>
            <a:ext cx="454023" cy="7364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p:cNvSpPr/>
          <p:nvPr/>
        </p:nvSpPr>
        <p:spPr>
          <a:xfrm rot="7819528">
            <a:off x="2489908" y="2231732"/>
            <a:ext cx="344266" cy="7312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p:cNvSpPr/>
          <p:nvPr/>
        </p:nvSpPr>
        <p:spPr>
          <a:xfrm rot="14398592">
            <a:off x="5954417" y="2452155"/>
            <a:ext cx="390227" cy="7242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p:cNvSpPr/>
          <p:nvPr/>
        </p:nvSpPr>
        <p:spPr>
          <a:xfrm>
            <a:off x="4412481" y="4608039"/>
            <a:ext cx="364152" cy="7208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p:cNvSpPr/>
          <p:nvPr/>
        </p:nvSpPr>
        <p:spPr>
          <a:xfrm rot="18854541">
            <a:off x="5948492" y="4149528"/>
            <a:ext cx="454023" cy="7364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377223" y="5559369"/>
            <a:ext cx="1033232" cy="369332"/>
          </a:xfrm>
          <a:prstGeom prst="rect">
            <a:avLst/>
          </a:prstGeom>
          <a:noFill/>
        </p:spPr>
        <p:txBody>
          <a:bodyPr wrap="none" rtlCol="0">
            <a:spAutoFit/>
          </a:bodyPr>
          <a:lstStyle/>
          <a:p>
            <a:r>
              <a:rPr lang="en-US" dirty="0"/>
              <a:t>Research</a:t>
            </a:r>
          </a:p>
        </p:txBody>
      </p:sp>
      <p:sp>
        <p:nvSpPr>
          <p:cNvPr id="19" name="TextBox 18"/>
          <p:cNvSpPr txBox="1"/>
          <p:nvPr/>
        </p:nvSpPr>
        <p:spPr>
          <a:xfrm>
            <a:off x="7377223" y="2562345"/>
            <a:ext cx="1112805" cy="369332"/>
          </a:xfrm>
          <a:prstGeom prst="rect">
            <a:avLst/>
          </a:prstGeom>
          <a:noFill/>
        </p:spPr>
        <p:txBody>
          <a:bodyPr wrap="none" rtlCol="0">
            <a:spAutoFit/>
          </a:bodyPr>
          <a:lstStyle/>
          <a:p>
            <a:r>
              <a:rPr lang="en-US" dirty="0"/>
              <a:t>Pharmacy</a:t>
            </a:r>
          </a:p>
        </p:txBody>
      </p:sp>
      <p:sp>
        <p:nvSpPr>
          <p:cNvPr id="20" name="TextBox 19"/>
          <p:cNvSpPr txBox="1"/>
          <p:nvPr/>
        </p:nvSpPr>
        <p:spPr>
          <a:xfrm>
            <a:off x="3867754" y="2193013"/>
            <a:ext cx="1202637" cy="369332"/>
          </a:xfrm>
          <a:prstGeom prst="rect">
            <a:avLst/>
          </a:prstGeom>
          <a:noFill/>
        </p:spPr>
        <p:txBody>
          <a:bodyPr wrap="none" rtlCol="0">
            <a:spAutoFit/>
          </a:bodyPr>
          <a:lstStyle/>
          <a:p>
            <a:r>
              <a:rPr lang="en-US" dirty="0"/>
              <a:t>Laboratory</a:t>
            </a:r>
          </a:p>
        </p:txBody>
      </p:sp>
      <p:sp>
        <p:nvSpPr>
          <p:cNvPr id="21" name="TextBox 20"/>
          <p:cNvSpPr txBox="1"/>
          <p:nvPr/>
        </p:nvSpPr>
        <p:spPr>
          <a:xfrm>
            <a:off x="282926" y="2633069"/>
            <a:ext cx="2461956" cy="369332"/>
          </a:xfrm>
          <a:prstGeom prst="rect">
            <a:avLst/>
          </a:prstGeom>
          <a:noFill/>
        </p:spPr>
        <p:txBody>
          <a:bodyPr wrap="none" rtlCol="0">
            <a:spAutoFit/>
          </a:bodyPr>
          <a:lstStyle/>
          <a:p>
            <a:r>
              <a:rPr lang="en-US" dirty="0"/>
              <a:t>Chemistry/Hospital Labs</a:t>
            </a:r>
          </a:p>
        </p:txBody>
      </p:sp>
      <p:sp>
        <p:nvSpPr>
          <p:cNvPr id="22" name="TextBox 21"/>
          <p:cNvSpPr txBox="1"/>
          <p:nvPr/>
        </p:nvSpPr>
        <p:spPr>
          <a:xfrm>
            <a:off x="100263" y="6275485"/>
            <a:ext cx="2762679" cy="369332"/>
          </a:xfrm>
          <a:prstGeom prst="rect">
            <a:avLst/>
          </a:prstGeom>
          <a:noFill/>
        </p:spPr>
        <p:txBody>
          <a:bodyPr wrap="none" rtlCol="0">
            <a:spAutoFit/>
          </a:bodyPr>
          <a:lstStyle/>
          <a:p>
            <a:r>
              <a:rPr lang="en-US" dirty="0"/>
              <a:t>Operations/Billing/Logistics</a:t>
            </a:r>
          </a:p>
        </p:txBody>
      </p:sp>
      <p:pic>
        <p:nvPicPr>
          <p:cNvPr id="3" name="Picture 2"/>
          <p:cNvPicPr>
            <a:picLocks noChangeAspect="1"/>
          </p:cNvPicPr>
          <p:nvPr/>
        </p:nvPicPr>
        <p:blipFill>
          <a:blip r:embed="rId9"/>
          <a:stretch>
            <a:fillRect/>
          </a:stretch>
        </p:blipFill>
        <p:spPr>
          <a:xfrm>
            <a:off x="685040" y="3144925"/>
            <a:ext cx="1911919" cy="1161756"/>
          </a:xfrm>
          <a:prstGeom prst="rect">
            <a:avLst/>
          </a:prstGeom>
        </p:spPr>
      </p:pic>
      <p:sp>
        <p:nvSpPr>
          <p:cNvPr id="23" name="TextBox 22"/>
          <p:cNvSpPr txBox="1"/>
          <p:nvPr/>
        </p:nvSpPr>
        <p:spPr>
          <a:xfrm>
            <a:off x="785400" y="4284152"/>
            <a:ext cx="1385123" cy="369332"/>
          </a:xfrm>
          <a:prstGeom prst="rect">
            <a:avLst/>
          </a:prstGeom>
          <a:noFill/>
        </p:spPr>
        <p:txBody>
          <a:bodyPr wrap="none" rtlCol="0">
            <a:spAutoFit/>
          </a:bodyPr>
          <a:lstStyle/>
          <a:p>
            <a:r>
              <a:rPr lang="en-US" dirty="0"/>
              <a:t>Clinical Trials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Molecular Analysis</a:t>
            </a:r>
          </a:p>
        </p:txBody>
      </p:sp>
      <p:sp>
        <p:nvSpPr>
          <p:cNvPr id="5" name="Subtitle 4"/>
          <p:cNvSpPr>
            <a:spLocks noGrp="1"/>
          </p:cNvSpPr>
          <p:nvPr>
            <p:ph type="subTitle" idx="1"/>
          </p:nvPr>
        </p:nvSpPr>
        <p:spPr/>
        <p:txBody>
          <a:bodyPr/>
          <a:lstStyle/>
          <a:p>
            <a:r>
              <a:rPr lang="en-US" dirty="0"/>
              <a:t>Sarah Jacobs-Helber, PHD HCLD(ABB)</a:t>
            </a:r>
          </a:p>
          <a:p>
            <a:r>
              <a:rPr lang="en-US" dirty="0"/>
              <a:t>Laboratory Director</a:t>
            </a:r>
          </a:p>
        </p:txBody>
      </p:sp>
      <p:sp>
        <p:nvSpPr>
          <p:cNvPr id="7" name="Picture Placeholder 6"/>
          <p:cNvSpPr>
            <a:spLocks noGrp="1"/>
          </p:cNvSpPr>
          <p:nvPr>
            <p:ph type="pic" sz="quarter" idx="13"/>
          </p:nvPr>
        </p:nvSpPr>
        <p:spPr/>
      </p:sp>
      <p:sp>
        <p:nvSpPr>
          <p:cNvPr id="3" name="Slide Number Placeholder 2"/>
          <p:cNvSpPr>
            <a:spLocks noGrp="1"/>
          </p:cNvSpPr>
          <p:nvPr>
            <p:ph type="sldNum" sz="quarter" idx="15"/>
          </p:nvPr>
        </p:nvSpPr>
        <p:spPr/>
        <p:txBody>
          <a:bodyPr/>
          <a:lstStyle/>
          <a:p>
            <a:pPr>
              <a:defRPr/>
            </a:pPr>
            <a:fld id="{F020EAD0-EF9C-41BF-8796-19479043B8B5}" type="slidenum">
              <a:rPr lang="en-US" smtClean="0"/>
              <a:pPr>
                <a:defRPr/>
              </a:pPr>
              <a:t>40</a:t>
            </a:fld>
            <a:endParaRPr lang="en-US" dirty="0"/>
          </a:p>
        </p:txBody>
      </p:sp>
    </p:spTree>
    <p:extLst>
      <p:ext uri="{BB962C8B-B14F-4D97-AF65-F5344CB8AC3E}">
        <p14:creationId xmlns:p14="http://schemas.microsoft.com/office/powerpoint/2010/main" val="1451145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Molecular Diagnostics</a:t>
            </a:r>
          </a:p>
        </p:txBody>
      </p:sp>
      <p:sp>
        <p:nvSpPr>
          <p:cNvPr id="3" name="Slide Number Placeholder 2"/>
          <p:cNvSpPr>
            <a:spLocks noGrp="1"/>
          </p:cNvSpPr>
          <p:nvPr>
            <p:ph type="sldNum" sz="quarter" idx="12"/>
          </p:nvPr>
        </p:nvSpPr>
        <p:spPr/>
        <p:txBody>
          <a:bodyPr/>
          <a:lstStyle/>
          <a:p>
            <a:pPr>
              <a:defRPr/>
            </a:pPr>
            <a:fld id="{F020EAD0-EF9C-41BF-8796-19479043B8B5}" type="slidenum">
              <a:rPr lang="en-US" smtClean="0"/>
              <a:pPr>
                <a:defRPr/>
              </a:pPr>
              <a:t>41</a:t>
            </a:fld>
            <a:endParaRPr lang="en-US" dirty="0"/>
          </a:p>
        </p:txBody>
      </p:sp>
      <p:graphicFrame>
        <p:nvGraphicFramePr>
          <p:cNvPr id="4" name="Diagram 3"/>
          <p:cNvGraphicFramePr/>
          <p:nvPr>
            <p:extLst>
              <p:ext uri="{D42A27DB-BD31-4B8C-83A1-F6EECF244321}">
                <p14:modId xmlns:p14="http://schemas.microsoft.com/office/powerpoint/2010/main" val="3089838043"/>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95730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Culture Procedure</a:t>
            </a:r>
          </a:p>
        </p:txBody>
      </p:sp>
      <p:sp>
        <p:nvSpPr>
          <p:cNvPr id="3" name="Content Placeholder 2"/>
          <p:cNvSpPr>
            <a:spLocks noGrp="1"/>
          </p:cNvSpPr>
          <p:nvPr>
            <p:ph idx="1"/>
          </p:nvPr>
        </p:nvSpPr>
        <p:spPr>
          <a:xfrm>
            <a:off x="628650" y="1825625"/>
            <a:ext cx="7886700" cy="4351338"/>
          </a:xfrm>
        </p:spPr>
        <p:txBody>
          <a:bodyPr/>
          <a:lstStyle/>
          <a:p>
            <a:endParaRPr lang="en-US" dirty="0"/>
          </a:p>
        </p:txBody>
      </p:sp>
      <p:sp>
        <p:nvSpPr>
          <p:cNvPr id="4" name="Slide Number Placeholder 3"/>
          <p:cNvSpPr>
            <a:spLocks noGrp="1"/>
          </p:cNvSpPr>
          <p:nvPr>
            <p:ph type="sldNum" sz="quarter" idx="12"/>
          </p:nvPr>
        </p:nvSpPr>
        <p:spPr/>
        <p:txBody>
          <a:bodyPr/>
          <a:lstStyle/>
          <a:p>
            <a:pPr>
              <a:defRPr/>
            </a:pPr>
            <a:fld id="{3CE0CCFF-C19C-495C-8E2B-ECDF805DCBDC}" type="slidenum">
              <a:rPr lang="en-US" smtClean="0"/>
              <a:pPr>
                <a:defRPr/>
              </a:pPr>
              <a:t>42</a:t>
            </a:fld>
            <a:endParaRPr lang="en-US" dirty="0"/>
          </a:p>
        </p:txBody>
      </p:sp>
      <p:sp>
        <p:nvSpPr>
          <p:cNvPr id="5" name="Flowchart: Process 4"/>
          <p:cNvSpPr/>
          <p:nvPr/>
        </p:nvSpPr>
        <p:spPr>
          <a:xfrm>
            <a:off x="3393195" y="1983036"/>
            <a:ext cx="1872868" cy="63897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Collection</a:t>
            </a:r>
          </a:p>
        </p:txBody>
      </p:sp>
      <p:cxnSp>
        <p:nvCxnSpPr>
          <p:cNvPr id="7" name="Straight Arrow Connector 6"/>
          <p:cNvCxnSpPr>
            <a:cxnSpLocks/>
          </p:cNvCxnSpPr>
          <p:nvPr/>
        </p:nvCxnSpPr>
        <p:spPr>
          <a:xfrm flipH="1">
            <a:off x="2655065" y="2622015"/>
            <a:ext cx="7381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329629" y="2721166"/>
            <a:ext cx="0" cy="5728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080842" y="2622015"/>
            <a:ext cx="137710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366092" y="2536500"/>
            <a:ext cx="951607" cy="369332"/>
          </a:xfrm>
          <a:prstGeom prst="rect">
            <a:avLst/>
          </a:prstGeom>
          <a:noFill/>
        </p:spPr>
        <p:txBody>
          <a:bodyPr wrap="none" rtlCol="0">
            <a:spAutoFit/>
          </a:bodyPr>
          <a:lstStyle/>
          <a:p>
            <a:r>
              <a:rPr lang="en-US" dirty="0"/>
              <a:t>Bacteria</a:t>
            </a:r>
          </a:p>
        </p:txBody>
      </p:sp>
      <p:sp>
        <p:nvSpPr>
          <p:cNvPr id="16" name="Arrow: Down 15"/>
          <p:cNvSpPr/>
          <p:nvPr/>
        </p:nvSpPr>
        <p:spPr>
          <a:xfrm>
            <a:off x="1517396" y="3029637"/>
            <a:ext cx="591136" cy="9254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p:cNvSpPr/>
          <p:nvPr/>
        </p:nvSpPr>
        <p:spPr>
          <a:xfrm>
            <a:off x="4029605" y="3080381"/>
            <a:ext cx="591136" cy="9254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p:cNvSpPr/>
          <p:nvPr/>
        </p:nvSpPr>
        <p:spPr>
          <a:xfrm>
            <a:off x="5659049" y="3005453"/>
            <a:ext cx="591136" cy="9254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20"/>
          <p:cNvSpPr/>
          <p:nvPr/>
        </p:nvSpPr>
        <p:spPr>
          <a:xfrm>
            <a:off x="1510498" y="4421477"/>
            <a:ext cx="591136" cy="9254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994295" y="3212021"/>
            <a:ext cx="962123" cy="646331"/>
          </a:xfrm>
          <a:prstGeom prst="rect">
            <a:avLst/>
          </a:prstGeom>
          <a:noFill/>
        </p:spPr>
        <p:txBody>
          <a:bodyPr wrap="none" rtlCol="0">
            <a:spAutoFit/>
          </a:bodyPr>
          <a:lstStyle/>
          <a:p>
            <a:r>
              <a:rPr lang="en-US" dirty="0"/>
              <a:t>Culture</a:t>
            </a:r>
          </a:p>
          <a:p>
            <a:r>
              <a:rPr lang="en-US" dirty="0"/>
              <a:t>2-3 days</a:t>
            </a:r>
          </a:p>
        </p:txBody>
      </p:sp>
      <p:sp>
        <p:nvSpPr>
          <p:cNvPr id="23" name="TextBox 22"/>
          <p:cNvSpPr txBox="1"/>
          <p:nvPr/>
        </p:nvSpPr>
        <p:spPr>
          <a:xfrm>
            <a:off x="2034384" y="4421477"/>
            <a:ext cx="2130391" cy="646331"/>
          </a:xfrm>
          <a:prstGeom prst="rect">
            <a:avLst/>
          </a:prstGeom>
          <a:noFill/>
        </p:spPr>
        <p:txBody>
          <a:bodyPr wrap="none" rtlCol="0">
            <a:spAutoFit/>
          </a:bodyPr>
          <a:lstStyle/>
          <a:p>
            <a:r>
              <a:rPr lang="en-US" dirty="0"/>
              <a:t>Antibiotic Resistance</a:t>
            </a:r>
          </a:p>
          <a:p>
            <a:r>
              <a:rPr lang="en-US" dirty="0"/>
              <a:t>2-3 days</a:t>
            </a:r>
          </a:p>
        </p:txBody>
      </p:sp>
      <p:sp>
        <p:nvSpPr>
          <p:cNvPr id="24" name="TextBox 23"/>
          <p:cNvSpPr txBox="1"/>
          <p:nvPr/>
        </p:nvSpPr>
        <p:spPr>
          <a:xfrm>
            <a:off x="1417737" y="4001294"/>
            <a:ext cx="1000146" cy="369332"/>
          </a:xfrm>
          <a:prstGeom prst="rect">
            <a:avLst/>
          </a:prstGeom>
          <a:noFill/>
        </p:spPr>
        <p:txBody>
          <a:bodyPr wrap="none" rtlCol="0">
            <a:spAutoFit/>
          </a:bodyPr>
          <a:lstStyle/>
          <a:p>
            <a:r>
              <a:rPr lang="en-US" dirty="0"/>
              <a:t>Positives</a:t>
            </a:r>
          </a:p>
        </p:txBody>
      </p:sp>
      <p:sp>
        <p:nvSpPr>
          <p:cNvPr id="25" name="TextBox 24"/>
          <p:cNvSpPr txBox="1"/>
          <p:nvPr/>
        </p:nvSpPr>
        <p:spPr>
          <a:xfrm>
            <a:off x="3853481" y="2572286"/>
            <a:ext cx="865943" cy="369332"/>
          </a:xfrm>
          <a:prstGeom prst="rect">
            <a:avLst/>
          </a:prstGeom>
          <a:noFill/>
        </p:spPr>
        <p:txBody>
          <a:bodyPr wrap="none" rtlCol="0">
            <a:spAutoFit/>
          </a:bodyPr>
          <a:lstStyle/>
          <a:p>
            <a:r>
              <a:rPr lang="en-US" dirty="0"/>
              <a:t>Viruses</a:t>
            </a:r>
          </a:p>
        </p:txBody>
      </p:sp>
      <p:sp>
        <p:nvSpPr>
          <p:cNvPr id="26" name="TextBox 25"/>
          <p:cNvSpPr txBox="1"/>
          <p:nvPr/>
        </p:nvSpPr>
        <p:spPr>
          <a:xfrm>
            <a:off x="5614828" y="2608377"/>
            <a:ext cx="696024" cy="369332"/>
          </a:xfrm>
          <a:prstGeom prst="rect">
            <a:avLst/>
          </a:prstGeom>
          <a:noFill/>
        </p:spPr>
        <p:txBody>
          <a:bodyPr wrap="none" rtlCol="0">
            <a:spAutoFit/>
          </a:bodyPr>
          <a:lstStyle/>
          <a:p>
            <a:r>
              <a:rPr lang="en-US" dirty="0"/>
              <a:t>Fungi</a:t>
            </a:r>
          </a:p>
        </p:txBody>
      </p:sp>
      <p:sp>
        <p:nvSpPr>
          <p:cNvPr id="27" name="TextBox 26"/>
          <p:cNvSpPr txBox="1"/>
          <p:nvPr/>
        </p:nvSpPr>
        <p:spPr>
          <a:xfrm>
            <a:off x="6810285" y="2622015"/>
            <a:ext cx="1370824" cy="369332"/>
          </a:xfrm>
          <a:prstGeom prst="rect">
            <a:avLst/>
          </a:prstGeom>
          <a:noFill/>
        </p:spPr>
        <p:txBody>
          <a:bodyPr wrap="none" rtlCol="0">
            <a:spAutoFit/>
          </a:bodyPr>
          <a:lstStyle/>
          <a:p>
            <a:r>
              <a:rPr lang="en-US" dirty="0"/>
              <a:t>Mycoplasma</a:t>
            </a:r>
          </a:p>
        </p:txBody>
      </p:sp>
      <p:sp>
        <p:nvSpPr>
          <p:cNvPr id="28" name="Arrow: Down 27"/>
          <p:cNvSpPr/>
          <p:nvPr/>
        </p:nvSpPr>
        <p:spPr>
          <a:xfrm>
            <a:off x="7139847" y="2891152"/>
            <a:ext cx="591136" cy="9254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7613486" y="3031808"/>
            <a:ext cx="962123" cy="646331"/>
          </a:xfrm>
          <a:prstGeom prst="rect">
            <a:avLst/>
          </a:prstGeom>
          <a:noFill/>
        </p:spPr>
        <p:txBody>
          <a:bodyPr wrap="none" rtlCol="0">
            <a:spAutoFit/>
          </a:bodyPr>
          <a:lstStyle/>
          <a:p>
            <a:r>
              <a:rPr lang="en-US" dirty="0"/>
              <a:t>Culture</a:t>
            </a:r>
          </a:p>
          <a:p>
            <a:r>
              <a:rPr lang="en-US" dirty="0"/>
              <a:t>2-3 days</a:t>
            </a:r>
          </a:p>
        </p:txBody>
      </p:sp>
      <p:sp>
        <p:nvSpPr>
          <p:cNvPr id="31" name="Arrow: Down 30"/>
          <p:cNvSpPr/>
          <p:nvPr/>
        </p:nvSpPr>
        <p:spPr>
          <a:xfrm>
            <a:off x="7139847" y="3951506"/>
            <a:ext cx="591136" cy="9254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7689445" y="3970311"/>
            <a:ext cx="992772" cy="646331"/>
          </a:xfrm>
          <a:prstGeom prst="rect">
            <a:avLst/>
          </a:prstGeom>
          <a:noFill/>
        </p:spPr>
        <p:txBody>
          <a:bodyPr wrap="none" rtlCol="0">
            <a:spAutoFit/>
          </a:bodyPr>
          <a:lstStyle/>
          <a:p>
            <a:r>
              <a:rPr lang="en-US" dirty="0"/>
              <a:t>Plating</a:t>
            </a:r>
          </a:p>
          <a:p>
            <a:r>
              <a:rPr lang="en-US" dirty="0"/>
              <a:t>2-3 days</a:t>
            </a:r>
          </a:p>
        </p:txBody>
      </p:sp>
      <p:sp>
        <p:nvSpPr>
          <p:cNvPr id="36" name="TextBox 35"/>
          <p:cNvSpPr txBox="1"/>
          <p:nvPr/>
        </p:nvSpPr>
        <p:spPr>
          <a:xfrm>
            <a:off x="3974866" y="3926831"/>
            <a:ext cx="940322" cy="646331"/>
          </a:xfrm>
          <a:prstGeom prst="rect">
            <a:avLst/>
          </a:prstGeom>
          <a:noFill/>
        </p:spPr>
        <p:txBody>
          <a:bodyPr wrap="none" rtlCol="0">
            <a:spAutoFit/>
          </a:bodyPr>
          <a:lstStyle/>
          <a:p>
            <a:r>
              <a:rPr lang="en-US" dirty="0"/>
              <a:t>Culture</a:t>
            </a:r>
          </a:p>
          <a:p>
            <a:r>
              <a:rPr lang="en-US" dirty="0"/>
              <a:t>2 weeks</a:t>
            </a:r>
          </a:p>
        </p:txBody>
      </p:sp>
      <p:sp>
        <p:nvSpPr>
          <p:cNvPr id="38" name="TextBox 37"/>
          <p:cNvSpPr txBox="1"/>
          <p:nvPr/>
        </p:nvSpPr>
        <p:spPr>
          <a:xfrm>
            <a:off x="1774225" y="5603053"/>
            <a:ext cx="6080801" cy="400110"/>
          </a:xfrm>
          <a:prstGeom prst="rect">
            <a:avLst/>
          </a:prstGeom>
          <a:noFill/>
        </p:spPr>
        <p:txBody>
          <a:bodyPr wrap="square" rtlCol="0">
            <a:spAutoFit/>
          </a:bodyPr>
          <a:lstStyle/>
          <a:p>
            <a:r>
              <a:rPr lang="en-US" sz="2000" dirty="0"/>
              <a:t>Total Time: 1-2 weeks and multiple tests for one sample</a:t>
            </a:r>
          </a:p>
        </p:txBody>
      </p:sp>
    </p:spTree>
    <p:extLst>
      <p:ext uri="{BB962C8B-B14F-4D97-AF65-F5344CB8AC3E}">
        <p14:creationId xmlns:p14="http://schemas.microsoft.com/office/powerpoint/2010/main" val="19875401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Molecular testing</a:t>
            </a:r>
          </a:p>
        </p:txBody>
      </p:sp>
      <p:sp>
        <p:nvSpPr>
          <p:cNvPr id="3" name="Content Placeholder 2"/>
          <p:cNvSpPr>
            <a:spLocks noGrp="1"/>
          </p:cNvSpPr>
          <p:nvPr>
            <p:ph idx="1"/>
          </p:nvPr>
        </p:nvSpPr>
        <p:spPr>
          <a:xfrm>
            <a:off x="628650" y="1825625"/>
            <a:ext cx="7886700" cy="4351338"/>
          </a:xfrm>
        </p:spPr>
        <p:txBody>
          <a:bodyPr/>
          <a:lstStyle/>
          <a:p>
            <a:endParaRPr lang="en-US" dirty="0"/>
          </a:p>
        </p:txBody>
      </p:sp>
      <p:sp>
        <p:nvSpPr>
          <p:cNvPr id="4" name="Slide Number Placeholder 3"/>
          <p:cNvSpPr>
            <a:spLocks noGrp="1"/>
          </p:cNvSpPr>
          <p:nvPr>
            <p:ph type="sldNum" sz="quarter" idx="12"/>
          </p:nvPr>
        </p:nvSpPr>
        <p:spPr/>
        <p:txBody>
          <a:bodyPr/>
          <a:lstStyle/>
          <a:p>
            <a:pPr>
              <a:defRPr/>
            </a:pPr>
            <a:fld id="{3CE0CCFF-C19C-495C-8E2B-ECDF805DCBDC}" type="slidenum">
              <a:rPr lang="en-US" smtClean="0"/>
              <a:pPr>
                <a:defRPr/>
              </a:pPr>
              <a:t>43</a:t>
            </a:fld>
            <a:endParaRPr lang="en-US" dirty="0"/>
          </a:p>
        </p:txBody>
      </p:sp>
      <p:sp>
        <p:nvSpPr>
          <p:cNvPr id="5" name="Flowchart: Process 4"/>
          <p:cNvSpPr/>
          <p:nvPr/>
        </p:nvSpPr>
        <p:spPr>
          <a:xfrm>
            <a:off x="3393195" y="1983036"/>
            <a:ext cx="1872868" cy="63897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Collection</a:t>
            </a:r>
          </a:p>
        </p:txBody>
      </p:sp>
      <p:sp>
        <p:nvSpPr>
          <p:cNvPr id="19" name="Arrow: Down 18"/>
          <p:cNvSpPr/>
          <p:nvPr/>
        </p:nvSpPr>
        <p:spPr>
          <a:xfrm>
            <a:off x="4029605" y="3080381"/>
            <a:ext cx="591136" cy="9254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820758" y="3034517"/>
            <a:ext cx="2341084" cy="1200329"/>
          </a:xfrm>
          <a:prstGeom prst="rect">
            <a:avLst/>
          </a:prstGeom>
          <a:noFill/>
        </p:spPr>
        <p:txBody>
          <a:bodyPr wrap="square" rtlCol="0">
            <a:spAutoFit/>
          </a:bodyPr>
          <a:lstStyle/>
          <a:p>
            <a:r>
              <a:rPr lang="en-US" sz="3600" dirty="0"/>
              <a:t>Total Time: 1-2 DAYS</a:t>
            </a:r>
          </a:p>
        </p:txBody>
      </p:sp>
      <p:sp>
        <p:nvSpPr>
          <p:cNvPr id="33" name="Arrow: Down 32"/>
          <p:cNvSpPr/>
          <p:nvPr/>
        </p:nvSpPr>
        <p:spPr>
          <a:xfrm>
            <a:off x="3952641" y="4461940"/>
            <a:ext cx="591136" cy="9254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4620741" y="4506766"/>
            <a:ext cx="3215111" cy="646331"/>
          </a:xfrm>
          <a:prstGeom prst="rect">
            <a:avLst/>
          </a:prstGeom>
          <a:noFill/>
        </p:spPr>
        <p:txBody>
          <a:bodyPr wrap="none" rtlCol="0">
            <a:spAutoFit/>
          </a:bodyPr>
          <a:lstStyle/>
          <a:p>
            <a:r>
              <a:rPr lang="en-US" dirty="0"/>
              <a:t>Pharmacist Review/Therapeutic </a:t>
            </a:r>
          </a:p>
          <a:p>
            <a:r>
              <a:rPr lang="en-US" dirty="0"/>
              <a:t>Recommendations</a:t>
            </a:r>
          </a:p>
        </p:txBody>
      </p:sp>
      <p:sp>
        <p:nvSpPr>
          <p:cNvPr id="35" name="TextBox 34"/>
          <p:cNvSpPr txBox="1"/>
          <p:nvPr/>
        </p:nvSpPr>
        <p:spPr>
          <a:xfrm>
            <a:off x="5051668" y="3252273"/>
            <a:ext cx="1918602" cy="646331"/>
          </a:xfrm>
          <a:prstGeom prst="rect">
            <a:avLst/>
          </a:prstGeom>
          <a:noFill/>
        </p:spPr>
        <p:txBody>
          <a:bodyPr wrap="none" rtlCol="0">
            <a:spAutoFit/>
          </a:bodyPr>
          <a:lstStyle/>
          <a:p>
            <a:r>
              <a:rPr lang="en-US" dirty="0"/>
              <a:t>DNA Extraction</a:t>
            </a:r>
          </a:p>
          <a:p>
            <a:r>
              <a:rPr lang="en-US" dirty="0"/>
              <a:t>Molecular analysis</a:t>
            </a:r>
          </a:p>
        </p:txBody>
      </p:sp>
      <p:sp>
        <p:nvSpPr>
          <p:cNvPr id="37" name="TextBox 36"/>
          <p:cNvSpPr txBox="1"/>
          <p:nvPr/>
        </p:nvSpPr>
        <p:spPr>
          <a:xfrm>
            <a:off x="3706748" y="5518993"/>
            <a:ext cx="1344920" cy="523220"/>
          </a:xfrm>
          <a:prstGeom prst="rect">
            <a:avLst/>
          </a:prstGeom>
          <a:noFill/>
        </p:spPr>
        <p:txBody>
          <a:bodyPr wrap="none" rtlCol="0">
            <a:spAutoFit/>
          </a:bodyPr>
          <a:lstStyle/>
          <a:p>
            <a:r>
              <a:rPr lang="en-US" sz="2800" dirty="0"/>
              <a:t>REPORT</a:t>
            </a:r>
          </a:p>
        </p:txBody>
      </p:sp>
    </p:spTree>
    <p:extLst>
      <p:ext uri="{BB962C8B-B14F-4D97-AF65-F5344CB8AC3E}">
        <p14:creationId xmlns:p14="http://schemas.microsoft.com/office/powerpoint/2010/main" val="18896124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Type</a:t>
            </a:r>
          </a:p>
        </p:txBody>
      </p:sp>
      <p:sp>
        <p:nvSpPr>
          <p:cNvPr id="4" name="Content Placeholder 3"/>
          <p:cNvSpPr>
            <a:spLocks noGrp="1"/>
          </p:cNvSpPr>
          <p:nvPr>
            <p:ph idx="1"/>
          </p:nvPr>
        </p:nvSpPr>
        <p:spPr/>
        <p:txBody>
          <a:bodyPr/>
          <a:lstStyle/>
          <a:p>
            <a:r>
              <a:rPr lang="en-US" dirty="0"/>
              <a:t>GEN SWAB</a:t>
            </a:r>
          </a:p>
          <a:p>
            <a:pPr lvl="1"/>
            <a:r>
              <a:rPr lang="en-US" dirty="0"/>
              <a:t>Universal Transport Media with Collection swab</a:t>
            </a:r>
          </a:p>
          <a:p>
            <a:pPr lvl="1"/>
            <a:r>
              <a:rPr lang="en-US" dirty="0"/>
              <a:t>Can be used for all Molecular Diagnostic collections (Except Fungus)</a:t>
            </a:r>
          </a:p>
          <a:p>
            <a:pPr marL="342900" lvl="1" indent="0">
              <a:buNone/>
            </a:pPr>
            <a:endParaRPr lang="en-US" dirty="0"/>
          </a:p>
        </p:txBody>
      </p:sp>
      <p:sp>
        <p:nvSpPr>
          <p:cNvPr id="3" name="Slide Number Placeholder 2"/>
          <p:cNvSpPr>
            <a:spLocks noGrp="1"/>
          </p:cNvSpPr>
          <p:nvPr>
            <p:ph type="sldNum" sz="quarter" idx="12"/>
          </p:nvPr>
        </p:nvSpPr>
        <p:spPr/>
        <p:txBody>
          <a:bodyPr/>
          <a:lstStyle/>
          <a:p>
            <a:pPr>
              <a:defRPr/>
            </a:pPr>
            <a:fld id="{F020EAD0-EF9C-41BF-8796-19479043B8B5}" type="slidenum">
              <a:rPr lang="en-US" smtClean="0"/>
              <a:pPr>
                <a:defRPr/>
              </a:pPr>
              <a:t>44</a:t>
            </a:fld>
            <a:endParaRPr lang="en-US" dirty="0"/>
          </a:p>
        </p:txBody>
      </p:sp>
      <p:pic>
        <p:nvPicPr>
          <p:cNvPr id="6" name="Picture 5"/>
          <p:cNvPicPr>
            <a:picLocks noChangeAspect="1"/>
          </p:cNvPicPr>
          <p:nvPr/>
        </p:nvPicPr>
        <p:blipFill rotWithShape="1">
          <a:blip r:embed="rId2"/>
          <a:srcRect l="4818" t="3213" r="3736" b="7315"/>
          <a:stretch/>
        </p:blipFill>
        <p:spPr>
          <a:xfrm>
            <a:off x="2054646" y="2844369"/>
            <a:ext cx="5034708" cy="3694543"/>
          </a:xfrm>
          <a:prstGeom prst="rect">
            <a:avLst/>
          </a:prstGeom>
        </p:spPr>
      </p:pic>
    </p:spTree>
    <p:extLst>
      <p:ext uri="{BB962C8B-B14F-4D97-AF65-F5344CB8AC3E}">
        <p14:creationId xmlns:p14="http://schemas.microsoft.com/office/powerpoint/2010/main" val="36426061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Type</a:t>
            </a:r>
          </a:p>
        </p:txBody>
      </p:sp>
      <p:sp>
        <p:nvSpPr>
          <p:cNvPr id="4" name="Content Placeholder 3"/>
          <p:cNvSpPr>
            <a:spLocks noGrp="1"/>
          </p:cNvSpPr>
          <p:nvPr>
            <p:ph idx="1"/>
          </p:nvPr>
        </p:nvSpPr>
        <p:spPr/>
        <p:txBody>
          <a:bodyPr/>
          <a:lstStyle/>
          <a:p>
            <a:r>
              <a:rPr lang="en-US" dirty="0"/>
              <a:t>URINE</a:t>
            </a:r>
          </a:p>
          <a:p>
            <a:pPr lvl="1"/>
            <a:r>
              <a:rPr lang="en-US" dirty="0"/>
              <a:t>Do not instruct to dip swab in the urine cup and add to the UTM</a:t>
            </a:r>
          </a:p>
          <a:p>
            <a:pPr lvl="1"/>
            <a:r>
              <a:rPr lang="en-US" dirty="0"/>
              <a:t>May add 1-2 cc of urine to the UTM media and invert</a:t>
            </a:r>
          </a:p>
          <a:p>
            <a:pPr marL="342900" lvl="1" indent="0">
              <a:buNone/>
            </a:pPr>
            <a:endParaRPr lang="en-US" dirty="0"/>
          </a:p>
        </p:txBody>
      </p:sp>
      <p:sp>
        <p:nvSpPr>
          <p:cNvPr id="3" name="Slide Number Placeholder 2"/>
          <p:cNvSpPr>
            <a:spLocks noGrp="1"/>
          </p:cNvSpPr>
          <p:nvPr>
            <p:ph type="sldNum" sz="quarter" idx="12"/>
          </p:nvPr>
        </p:nvSpPr>
        <p:spPr/>
        <p:txBody>
          <a:bodyPr/>
          <a:lstStyle/>
          <a:p>
            <a:pPr>
              <a:defRPr/>
            </a:pPr>
            <a:fld id="{F020EAD0-EF9C-41BF-8796-19479043B8B5}" type="slidenum">
              <a:rPr lang="en-US" smtClean="0"/>
              <a:pPr>
                <a:defRPr/>
              </a:pPr>
              <a:t>45</a:t>
            </a:fld>
            <a:endParaRPr lang="en-US" dirty="0"/>
          </a:p>
        </p:txBody>
      </p:sp>
      <p:pic>
        <p:nvPicPr>
          <p:cNvPr id="6" name="Picture 5"/>
          <p:cNvPicPr>
            <a:picLocks noChangeAspect="1"/>
          </p:cNvPicPr>
          <p:nvPr/>
        </p:nvPicPr>
        <p:blipFill rotWithShape="1">
          <a:blip r:embed="rId2"/>
          <a:srcRect l="4818" t="3213" r="3736" b="7315"/>
          <a:stretch/>
        </p:blipFill>
        <p:spPr>
          <a:xfrm>
            <a:off x="2054646" y="2844369"/>
            <a:ext cx="5034708" cy="3694543"/>
          </a:xfrm>
          <a:prstGeom prst="rect">
            <a:avLst/>
          </a:prstGeom>
        </p:spPr>
      </p:pic>
    </p:spTree>
    <p:extLst>
      <p:ext uri="{BB962C8B-B14F-4D97-AF65-F5344CB8AC3E}">
        <p14:creationId xmlns:p14="http://schemas.microsoft.com/office/powerpoint/2010/main" val="26375684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Molecular Diagnostics Workflow</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19638659"/>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3CE0CCFF-C19C-495C-8E2B-ECDF805DCBDC}" type="slidenum">
              <a:rPr lang="en-US" smtClean="0"/>
              <a:pPr>
                <a:defRPr/>
              </a:pPr>
              <a:t>46</a:t>
            </a:fld>
            <a:endParaRPr lang="en-US" dirty="0"/>
          </a:p>
        </p:txBody>
      </p:sp>
    </p:spTree>
    <p:extLst>
      <p:ext uri="{BB962C8B-B14F-4D97-AF65-F5344CB8AC3E}">
        <p14:creationId xmlns:p14="http://schemas.microsoft.com/office/powerpoint/2010/main" val="15527993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Molecular Diagnostics Workflow</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9681242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3CE0CCFF-C19C-495C-8E2B-ECDF805DCBDC}" type="slidenum">
              <a:rPr lang="en-US" smtClean="0"/>
              <a:pPr>
                <a:defRPr/>
              </a:pPr>
              <a:t>47</a:t>
            </a:fld>
            <a:endParaRPr lang="en-US" dirty="0"/>
          </a:p>
        </p:txBody>
      </p:sp>
    </p:spTree>
    <p:extLst>
      <p:ext uri="{BB962C8B-B14F-4D97-AF65-F5344CB8AC3E}">
        <p14:creationId xmlns:p14="http://schemas.microsoft.com/office/powerpoint/2010/main" val="6136301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Women’s Health Testing-INTELLIQUBE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98130827"/>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3CE0CCFF-C19C-495C-8E2B-ECDF805DCBDC}" type="slidenum">
              <a:rPr lang="en-US" smtClean="0"/>
              <a:pPr>
                <a:defRPr/>
              </a:pPr>
              <a:t>48</a:t>
            </a:fld>
            <a:endParaRPr lang="en-US" dirty="0"/>
          </a:p>
        </p:txBody>
      </p:sp>
    </p:spTree>
    <p:extLst>
      <p:ext uri="{BB962C8B-B14F-4D97-AF65-F5344CB8AC3E}">
        <p14:creationId xmlns:p14="http://schemas.microsoft.com/office/powerpoint/2010/main" val="31052721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HOLOGIC-PANTHER</a:t>
            </a:r>
          </a:p>
        </p:txBody>
      </p:sp>
      <p:pic>
        <p:nvPicPr>
          <p:cNvPr id="7" name="Content Placeholder 6"/>
          <p:cNvPicPr>
            <a:picLocks noGrp="1" noChangeAspect="1"/>
          </p:cNvPicPr>
          <p:nvPr>
            <p:ph sz="half" idx="1"/>
          </p:nvPr>
        </p:nvPicPr>
        <p:blipFill rotWithShape="1">
          <a:blip r:embed="rId2"/>
          <a:srcRect l="25496" r="24043"/>
          <a:stretch/>
        </p:blipFill>
        <p:spPr>
          <a:xfrm>
            <a:off x="517792" y="1825624"/>
            <a:ext cx="4127033" cy="3936197"/>
          </a:xfrm>
          <a:prstGeom prst="rect">
            <a:avLst/>
          </a:prstGeom>
        </p:spPr>
      </p:pic>
      <p:sp>
        <p:nvSpPr>
          <p:cNvPr id="6" name="Content Placeholder 5"/>
          <p:cNvSpPr>
            <a:spLocks noGrp="1"/>
          </p:cNvSpPr>
          <p:nvPr>
            <p:ph sz="half" idx="2"/>
          </p:nvPr>
        </p:nvSpPr>
        <p:spPr/>
        <p:txBody>
          <a:bodyPr/>
          <a:lstStyle/>
          <a:p>
            <a:r>
              <a:rPr lang="en-US" dirty="0"/>
              <a:t>Sample to Answer Instrument</a:t>
            </a:r>
          </a:p>
          <a:p>
            <a:r>
              <a:rPr lang="en-US" dirty="0"/>
              <a:t>Fully Automated</a:t>
            </a:r>
          </a:p>
          <a:p>
            <a:r>
              <a:rPr lang="en-US" dirty="0"/>
              <a:t>FDA Approved</a:t>
            </a:r>
          </a:p>
          <a:p>
            <a:r>
              <a:rPr lang="en-US" dirty="0"/>
              <a:t>Move </a:t>
            </a:r>
            <a:r>
              <a:rPr lang="en-US" dirty="0" err="1"/>
              <a:t>Leukorrhea</a:t>
            </a:r>
            <a:r>
              <a:rPr lang="en-US" dirty="0"/>
              <a:t>, Candida, HPV Assays to free space on the </a:t>
            </a:r>
            <a:r>
              <a:rPr lang="en-US" dirty="0" err="1"/>
              <a:t>Intelliqube</a:t>
            </a:r>
            <a:endParaRPr lang="en-US" dirty="0"/>
          </a:p>
          <a:p>
            <a:r>
              <a:rPr lang="en-US" dirty="0"/>
              <a:t>Installation this week</a:t>
            </a:r>
          </a:p>
        </p:txBody>
      </p:sp>
      <p:sp>
        <p:nvSpPr>
          <p:cNvPr id="4" name="Slide Number Placeholder 3"/>
          <p:cNvSpPr>
            <a:spLocks noGrp="1"/>
          </p:cNvSpPr>
          <p:nvPr>
            <p:ph type="sldNum" sz="quarter" idx="12"/>
          </p:nvPr>
        </p:nvSpPr>
        <p:spPr/>
        <p:txBody>
          <a:bodyPr/>
          <a:lstStyle/>
          <a:p>
            <a:pPr>
              <a:defRPr/>
            </a:pPr>
            <a:fld id="{3CE0CCFF-C19C-495C-8E2B-ECDF805DCBDC}" type="slidenum">
              <a:rPr lang="en-US" smtClean="0"/>
              <a:pPr>
                <a:defRPr/>
              </a:pPr>
              <a:t>49</a:t>
            </a:fld>
            <a:endParaRPr lang="en-US" dirty="0"/>
          </a:p>
        </p:txBody>
      </p:sp>
    </p:spTree>
    <p:extLst>
      <p:ext uri="{BB962C8B-B14F-4D97-AF65-F5344CB8AC3E}">
        <p14:creationId xmlns:p14="http://schemas.microsoft.com/office/powerpoint/2010/main" val="471661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ctr" eaLnBrk="1" hangingPunct="1"/>
            <a:r>
              <a:rPr lang="en-US" altLang="en-US" b="1" dirty="0" err="1"/>
              <a:t>GENETWOR</a:t>
            </a:r>
            <a:r>
              <a:rPr lang="en-US" altLang="en-US" b="1" baseline="-25000" dirty="0" err="1"/>
              <a:t>x</a:t>
            </a:r>
            <a:r>
              <a:rPr lang="en-US" altLang="en-US" b="1" dirty="0"/>
              <a:t> Management</a:t>
            </a:r>
          </a:p>
        </p:txBody>
      </p:sp>
      <p:sp>
        <p:nvSpPr>
          <p:cNvPr id="3" name="Content Placeholder 2"/>
          <p:cNvSpPr>
            <a:spLocks noGrp="1"/>
          </p:cNvSpPr>
          <p:nvPr>
            <p:ph idx="1"/>
          </p:nvPr>
        </p:nvSpPr>
        <p:spPr>
          <a:xfrm>
            <a:off x="628650" y="1330325"/>
            <a:ext cx="7886700" cy="5026025"/>
          </a:xfrm>
        </p:spPr>
        <p:txBody>
          <a:bodyPr rtlCol="0">
            <a:normAutofit fontScale="92500" lnSpcReduction="20000"/>
          </a:bodyPr>
          <a:lstStyle/>
          <a:p>
            <a:pPr marL="0" indent="0" eaLnBrk="1" fontAlgn="auto" hangingPunct="1">
              <a:spcAft>
                <a:spcPts val="0"/>
              </a:spcAft>
              <a:buFont typeface="Arial" panose="020B0604020202020204" pitchFamily="34" charset="0"/>
              <a:buNone/>
              <a:defRPr/>
            </a:pPr>
            <a:endParaRPr lang="en-US" dirty="0"/>
          </a:p>
          <a:p>
            <a:pPr fontAlgn="auto">
              <a:spcAft>
                <a:spcPts val="0"/>
              </a:spcAft>
              <a:buFontTx/>
              <a:buChar char="-"/>
              <a:defRPr/>
            </a:pPr>
            <a:r>
              <a:rPr lang="en-US" sz="2400" b="1" dirty="0">
                <a:latin typeface="+mj-lt"/>
              </a:rPr>
              <a:t>Matthew J. Beckman PhD </a:t>
            </a:r>
            <a:r>
              <a:rPr lang="en-US" sz="2400" dirty="0">
                <a:latin typeface="+mj-lt"/>
              </a:rPr>
              <a:t>– </a:t>
            </a:r>
            <a:r>
              <a:rPr lang="en-US" sz="2400" b="1" dirty="0">
                <a:latin typeface="+mj-lt"/>
              </a:rPr>
              <a:t>Manager of Molecular Diagnostics: </a:t>
            </a:r>
            <a:r>
              <a:rPr lang="en-US" sz="2400" dirty="0">
                <a:latin typeface="+mj-lt"/>
              </a:rPr>
              <a:t>Dr. Beckman is the contact for questions on pharmacogenetics, women’s health testing, and wound panel analysis</a:t>
            </a:r>
          </a:p>
          <a:p>
            <a:pPr fontAlgn="auto">
              <a:spcAft>
                <a:spcPts val="0"/>
              </a:spcAft>
              <a:buFontTx/>
              <a:buChar char="-"/>
              <a:defRPr/>
            </a:pPr>
            <a:r>
              <a:rPr lang="en-US" sz="2400" b="1" dirty="0">
                <a:latin typeface="+mj-lt"/>
              </a:rPr>
              <a:t>Lori Downum, MT (ASCP) – Manager of Clinical Chemistry: </a:t>
            </a:r>
            <a:r>
              <a:rPr lang="en-US" sz="2400" dirty="0">
                <a:latin typeface="+mj-lt"/>
              </a:rPr>
              <a:t>Mrs. Downum is the contact for questions on clinical chemistry, blood analysis and urine drug analysis</a:t>
            </a:r>
          </a:p>
          <a:p>
            <a:pPr fontAlgn="auto">
              <a:spcAft>
                <a:spcPts val="0"/>
              </a:spcAft>
              <a:buFontTx/>
              <a:buChar char="-"/>
              <a:defRPr/>
            </a:pPr>
            <a:r>
              <a:rPr lang="en-US" sz="2400" b="1" dirty="0">
                <a:latin typeface="+mj-lt"/>
              </a:rPr>
              <a:t>Charnetta Williams </a:t>
            </a:r>
            <a:r>
              <a:rPr lang="en-US" sz="2400" dirty="0">
                <a:latin typeface="+mj-lt"/>
              </a:rPr>
              <a:t>– </a:t>
            </a:r>
            <a:r>
              <a:rPr lang="en-US" sz="2400" b="1" dirty="0">
                <a:latin typeface="+mj-lt"/>
              </a:rPr>
              <a:t>Director of Operations: </a:t>
            </a:r>
            <a:r>
              <a:rPr lang="en-US" sz="2400" dirty="0">
                <a:latin typeface="+mj-lt"/>
              </a:rPr>
              <a:t>Mrs. Williams will be the contact for all operations and logistical questions for customer service.</a:t>
            </a:r>
          </a:p>
          <a:p>
            <a:pPr eaLnBrk="1" fontAlgn="auto" hangingPunct="1">
              <a:spcAft>
                <a:spcPts val="0"/>
              </a:spcAft>
              <a:buFontTx/>
              <a:buChar char="-"/>
              <a:defRPr/>
            </a:pPr>
            <a:r>
              <a:rPr lang="en-US" sz="2400" b="1" dirty="0">
                <a:latin typeface="+mj-lt"/>
              </a:rPr>
              <a:t>Sarah Jacobs-Helber PhD, HCLD (ABB) </a:t>
            </a:r>
            <a:r>
              <a:rPr lang="en-US" sz="2400" dirty="0">
                <a:latin typeface="+mj-lt"/>
              </a:rPr>
              <a:t>- </a:t>
            </a:r>
            <a:r>
              <a:rPr lang="en-US" sz="2400" b="1" dirty="0">
                <a:latin typeface="+mj-lt"/>
              </a:rPr>
              <a:t>Laboratory Director: </a:t>
            </a:r>
            <a:r>
              <a:rPr lang="en-US" sz="2400" dirty="0">
                <a:latin typeface="+mj-lt"/>
              </a:rPr>
              <a:t>Dr. Jacobs-Helber is the contact for questions on laboratory operations,  compliance, certifications and the Human Identity Division</a:t>
            </a:r>
          </a:p>
          <a:p>
            <a:pPr eaLnBrk="1" fontAlgn="auto" hangingPunct="1">
              <a:spcAft>
                <a:spcPts val="0"/>
              </a:spcAft>
              <a:buFontTx/>
              <a:buChar char="-"/>
              <a:defRPr/>
            </a:pPr>
            <a:r>
              <a:rPr lang="en-US" sz="2400" b="1" dirty="0">
                <a:latin typeface="+mj-lt"/>
              </a:rPr>
              <a:t>Damon Faulkner- VP of Sales </a:t>
            </a:r>
            <a:r>
              <a:rPr lang="en-US" sz="2400" dirty="0">
                <a:latin typeface="+mj-lt"/>
              </a:rPr>
              <a:t>contact for business development</a:t>
            </a:r>
          </a:p>
          <a:p>
            <a:pPr fontAlgn="auto">
              <a:spcAft>
                <a:spcPts val="0"/>
              </a:spcAft>
              <a:buFontTx/>
              <a:buChar char="-"/>
              <a:defRPr/>
            </a:pPr>
            <a:r>
              <a:rPr lang="en-US" sz="2400" b="1" dirty="0">
                <a:latin typeface="+mj-lt"/>
              </a:rPr>
              <a:t>Bill Miller, HTL (ASCP), MBA – CEO:</a:t>
            </a:r>
            <a:r>
              <a:rPr lang="en-US" sz="2400" dirty="0">
                <a:latin typeface="+mj-lt"/>
              </a:rPr>
              <a:t> Fields questions on contracts and business development</a:t>
            </a:r>
          </a:p>
          <a:p>
            <a:pPr eaLnBrk="1" fontAlgn="auto" hangingPunct="1">
              <a:spcAft>
                <a:spcPts val="0"/>
              </a:spcAft>
              <a:buFontTx/>
              <a:buChar char="-"/>
              <a:defRPr/>
            </a:pPr>
            <a:endParaRPr lang="en-US" b="1" dirty="0"/>
          </a:p>
          <a:p>
            <a:pPr eaLnBrk="1" fontAlgn="auto" hangingPunct="1">
              <a:spcAft>
                <a:spcPts val="0"/>
              </a:spcAft>
              <a:buFontTx/>
              <a:buChar char="-"/>
              <a:defRPr/>
            </a:pPr>
            <a:endParaRPr lang="en-US" dirty="0"/>
          </a:p>
        </p:txBody>
      </p:sp>
      <p:sp>
        <p:nvSpPr>
          <p:cNvPr id="4" name="Slide Number Placeholder 3"/>
          <p:cNvSpPr>
            <a:spLocks noGrp="1"/>
          </p:cNvSpPr>
          <p:nvPr>
            <p:ph type="sldNum" sz="quarter" idx="12"/>
          </p:nvPr>
        </p:nvSpPr>
        <p:spPr/>
        <p:txBody>
          <a:bodyPr/>
          <a:lstStyle/>
          <a:p>
            <a:pPr>
              <a:defRPr/>
            </a:pPr>
            <a:fld id="{4F1F403B-A021-47C4-9018-5A1BFC18D3DB}" type="slidenum">
              <a:rPr lang="en-US"/>
              <a:pPr>
                <a:defRPr/>
              </a:pPr>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Hologic</a:t>
            </a:r>
            <a:r>
              <a:rPr lang="en-US" dirty="0"/>
              <a:t> Sample Types</a:t>
            </a:r>
          </a:p>
        </p:txBody>
      </p:sp>
      <p:sp>
        <p:nvSpPr>
          <p:cNvPr id="3" name="Text Placeholder 2"/>
          <p:cNvSpPr>
            <a:spLocks noGrp="1"/>
          </p:cNvSpPr>
          <p:nvPr>
            <p:ph type="body" idx="1"/>
          </p:nvPr>
        </p:nvSpPr>
        <p:spPr/>
        <p:txBody>
          <a:bodyPr/>
          <a:lstStyle/>
          <a:p>
            <a:endParaRPr lang="en-US"/>
          </a:p>
        </p:txBody>
      </p:sp>
      <p:pic>
        <p:nvPicPr>
          <p:cNvPr id="8" name="Content Placeholder 7"/>
          <p:cNvPicPr>
            <a:picLocks noGrp="1" noChangeAspect="1"/>
          </p:cNvPicPr>
          <p:nvPr>
            <p:ph sz="half" idx="2"/>
          </p:nvPr>
        </p:nvPicPr>
        <p:blipFill>
          <a:blip r:embed="rId2"/>
          <a:stretch>
            <a:fillRect/>
          </a:stretch>
        </p:blipFill>
        <p:spPr>
          <a:xfrm>
            <a:off x="630238" y="3060669"/>
            <a:ext cx="2901435" cy="1929972"/>
          </a:xfrm>
          <a:prstGeom prst="rect">
            <a:avLst/>
          </a:prstGeom>
        </p:spPr>
      </p:pic>
      <p:sp>
        <p:nvSpPr>
          <p:cNvPr id="5" name="Text Placeholder 4"/>
          <p:cNvSpPr>
            <a:spLocks noGrp="1"/>
          </p:cNvSpPr>
          <p:nvPr>
            <p:ph type="body" sz="quarter" idx="3"/>
          </p:nvPr>
        </p:nvSpPr>
        <p:spPr/>
        <p:txBody>
          <a:bodyPr/>
          <a:lstStyle/>
          <a:p>
            <a:endParaRPr lang="en-US"/>
          </a:p>
        </p:txBody>
      </p:sp>
      <p:pic>
        <p:nvPicPr>
          <p:cNvPr id="9" name="Content Placeholder 8"/>
          <p:cNvPicPr>
            <a:picLocks noGrp="1" noChangeAspect="1"/>
          </p:cNvPicPr>
          <p:nvPr>
            <p:ph sz="quarter" idx="4"/>
          </p:nvPr>
        </p:nvPicPr>
        <p:blipFill>
          <a:blip r:embed="rId3"/>
          <a:stretch>
            <a:fillRect/>
          </a:stretch>
        </p:blipFill>
        <p:spPr>
          <a:xfrm>
            <a:off x="3651778" y="2792892"/>
            <a:ext cx="1954744" cy="2638904"/>
          </a:xfrm>
          <a:prstGeom prst="rect">
            <a:avLst/>
          </a:prstGeom>
        </p:spPr>
      </p:pic>
      <p:sp>
        <p:nvSpPr>
          <p:cNvPr id="7" name="Slide Number Placeholder 6"/>
          <p:cNvSpPr>
            <a:spLocks noGrp="1"/>
          </p:cNvSpPr>
          <p:nvPr>
            <p:ph type="sldNum" sz="quarter" idx="12"/>
          </p:nvPr>
        </p:nvSpPr>
        <p:spPr/>
        <p:txBody>
          <a:bodyPr/>
          <a:lstStyle/>
          <a:p>
            <a:pPr>
              <a:defRPr/>
            </a:pPr>
            <a:fld id="{6F6F22BA-76D0-4890-B2C2-64E13F2C0012}" type="slidenum">
              <a:rPr lang="en-US" smtClean="0"/>
              <a:pPr>
                <a:defRPr/>
              </a:pPr>
              <a:t>50</a:t>
            </a:fld>
            <a:endParaRPr lang="en-US" dirty="0"/>
          </a:p>
        </p:txBody>
      </p:sp>
      <p:pic>
        <p:nvPicPr>
          <p:cNvPr id="10" name="Picture 9"/>
          <p:cNvPicPr>
            <a:picLocks noChangeAspect="1"/>
          </p:cNvPicPr>
          <p:nvPr/>
        </p:nvPicPr>
        <p:blipFill>
          <a:blip r:embed="rId4"/>
          <a:stretch>
            <a:fillRect/>
          </a:stretch>
        </p:blipFill>
        <p:spPr>
          <a:xfrm>
            <a:off x="6311518" y="3064594"/>
            <a:ext cx="2095500" cy="2095500"/>
          </a:xfrm>
          <a:prstGeom prst="rect">
            <a:avLst/>
          </a:prstGeom>
        </p:spPr>
      </p:pic>
    </p:spTree>
    <p:extLst>
      <p:ext uri="{BB962C8B-B14F-4D97-AF65-F5344CB8AC3E}">
        <p14:creationId xmlns:p14="http://schemas.microsoft.com/office/powerpoint/2010/main" val="26883949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Platforms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6191570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3CE0CCFF-C19C-495C-8E2B-ECDF805DCBDC}" type="slidenum">
              <a:rPr lang="en-US" smtClean="0"/>
              <a:pPr>
                <a:defRPr/>
              </a:pPr>
              <a:t>51</a:t>
            </a:fld>
            <a:endParaRPr lang="en-US" dirty="0"/>
          </a:p>
        </p:txBody>
      </p:sp>
    </p:spTree>
    <p:extLst>
      <p:ext uri="{BB962C8B-B14F-4D97-AF65-F5344CB8AC3E}">
        <p14:creationId xmlns:p14="http://schemas.microsoft.com/office/powerpoint/2010/main" val="40550630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Luminex</a:t>
            </a:r>
            <a:r>
              <a:rPr lang="en-US" dirty="0"/>
              <a:t> GPP vs </a:t>
            </a:r>
            <a:r>
              <a:rPr lang="en-US" dirty="0" err="1"/>
              <a:t>Biofire</a:t>
            </a:r>
            <a:endParaRPr lang="en-US" dirty="0"/>
          </a:p>
        </p:txBody>
      </p:sp>
      <p:pic>
        <p:nvPicPr>
          <p:cNvPr id="5" name="Content Placeholder 4"/>
          <p:cNvPicPr>
            <a:picLocks noGrp="1" noChangeAspect="1"/>
          </p:cNvPicPr>
          <p:nvPr>
            <p:ph idx="1"/>
          </p:nvPr>
        </p:nvPicPr>
        <p:blipFill>
          <a:blip r:embed="rId2"/>
          <a:stretch>
            <a:fillRect/>
          </a:stretch>
        </p:blipFill>
        <p:spPr>
          <a:xfrm>
            <a:off x="475399" y="1813218"/>
            <a:ext cx="3387210" cy="2618542"/>
          </a:xfrm>
          <a:prstGeom prst="rect">
            <a:avLst/>
          </a:prstGeom>
        </p:spPr>
      </p:pic>
      <p:sp>
        <p:nvSpPr>
          <p:cNvPr id="4" name="Slide Number Placeholder 3"/>
          <p:cNvSpPr>
            <a:spLocks noGrp="1"/>
          </p:cNvSpPr>
          <p:nvPr>
            <p:ph type="sldNum" sz="quarter" idx="12"/>
          </p:nvPr>
        </p:nvSpPr>
        <p:spPr/>
        <p:txBody>
          <a:bodyPr/>
          <a:lstStyle/>
          <a:p>
            <a:pPr>
              <a:defRPr/>
            </a:pPr>
            <a:fld id="{3CE0CCFF-C19C-495C-8E2B-ECDF805DCBDC}" type="slidenum">
              <a:rPr lang="en-US" smtClean="0"/>
              <a:pPr>
                <a:defRPr/>
              </a:pPr>
              <a:t>52</a:t>
            </a:fld>
            <a:endParaRPr lang="en-US" dirty="0"/>
          </a:p>
        </p:txBody>
      </p:sp>
      <p:pic>
        <p:nvPicPr>
          <p:cNvPr id="6" name="Picture 5"/>
          <p:cNvPicPr>
            <a:picLocks noChangeAspect="1"/>
          </p:cNvPicPr>
          <p:nvPr/>
        </p:nvPicPr>
        <p:blipFill rotWithShape="1">
          <a:blip r:embed="rId3"/>
          <a:srcRect r="33462"/>
          <a:stretch/>
        </p:blipFill>
        <p:spPr>
          <a:xfrm>
            <a:off x="475400" y="4431760"/>
            <a:ext cx="3387210" cy="2331847"/>
          </a:xfrm>
          <a:prstGeom prst="rect">
            <a:avLst/>
          </a:prstGeom>
        </p:spPr>
      </p:pic>
      <p:pic>
        <p:nvPicPr>
          <p:cNvPr id="7" name="Picture 6"/>
          <p:cNvPicPr>
            <a:picLocks noChangeAspect="1"/>
          </p:cNvPicPr>
          <p:nvPr/>
        </p:nvPicPr>
        <p:blipFill>
          <a:blip r:embed="rId4"/>
          <a:stretch>
            <a:fillRect/>
          </a:stretch>
        </p:blipFill>
        <p:spPr>
          <a:xfrm>
            <a:off x="3962090" y="1813218"/>
            <a:ext cx="4991719" cy="3126835"/>
          </a:xfrm>
          <a:prstGeom prst="rect">
            <a:avLst/>
          </a:prstGeom>
        </p:spPr>
      </p:pic>
    </p:spTree>
    <p:extLst>
      <p:ext uri="{BB962C8B-B14F-4D97-AF65-F5344CB8AC3E}">
        <p14:creationId xmlns:p14="http://schemas.microsoft.com/office/powerpoint/2010/main" val="14283054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Advantages of GENSWAB</a:t>
            </a:r>
          </a:p>
        </p:txBody>
      </p:sp>
      <p:sp>
        <p:nvSpPr>
          <p:cNvPr id="5" name="Content Placeholder 4"/>
          <p:cNvSpPr>
            <a:spLocks noGrp="1"/>
          </p:cNvSpPr>
          <p:nvPr>
            <p:ph idx="1"/>
          </p:nvPr>
        </p:nvSpPr>
        <p:spPr/>
        <p:txBody>
          <a:bodyPr/>
          <a:lstStyle/>
          <a:p>
            <a:r>
              <a:rPr lang="en-US" sz="4000" dirty="0"/>
              <a:t>One collection can be used to test all analytes</a:t>
            </a:r>
          </a:p>
          <a:p>
            <a:r>
              <a:rPr lang="en-US" sz="4000" dirty="0"/>
              <a:t>Positive results come with therapeutic recommendations</a:t>
            </a:r>
          </a:p>
        </p:txBody>
      </p:sp>
      <p:sp>
        <p:nvSpPr>
          <p:cNvPr id="3" name="Slide Number Placeholder 2"/>
          <p:cNvSpPr>
            <a:spLocks noGrp="1"/>
          </p:cNvSpPr>
          <p:nvPr>
            <p:ph type="sldNum" sz="quarter" idx="12"/>
          </p:nvPr>
        </p:nvSpPr>
        <p:spPr/>
        <p:txBody>
          <a:bodyPr/>
          <a:lstStyle/>
          <a:p>
            <a:pPr>
              <a:defRPr/>
            </a:pPr>
            <a:fld id="{F020EAD0-EF9C-41BF-8796-19479043B8B5}" type="slidenum">
              <a:rPr lang="en-US" smtClean="0"/>
              <a:pPr>
                <a:defRPr/>
              </a:pPr>
              <a:t>53</a:t>
            </a:fld>
            <a:endParaRPr lang="en-US" dirty="0"/>
          </a:p>
        </p:txBody>
      </p:sp>
    </p:spTree>
    <p:extLst>
      <p:ext uri="{BB962C8B-B14F-4D97-AF65-F5344CB8AC3E}">
        <p14:creationId xmlns:p14="http://schemas.microsoft.com/office/powerpoint/2010/main" val="18121431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WOUND CARE ANALYSIS</a:t>
            </a:r>
          </a:p>
        </p:txBody>
      </p:sp>
      <p:sp>
        <p:nvSpPr>
          <p:cNvPr id="5" name="Subtitle 4"/>
          <p:cNvSpPr>
            <a:spLocks noGrp="1"/>
          </p:cNvSpPr>
          <p:nvPr>
            <p:ph type="subTitle" idx="1"/>
          </p:nvPr>
        </p:nvSpPr>
        <p:spPr/>
        <p:txBody>
          <a:bodyPr/>
          <a:lstStyle/>
          <a:p>
            <a:r>
              <a:rPr lang="en-US" dirty="0"/>
              <a:t>Sarah Jacobs-Helber, PhD HCLD(ABB)</a:t>
            </a:r>
          </a:p>
        </p:txBody>
      </p:sp>
      <p:sp>
        <p:nvSpPr>
          <p:cNvPr id="6" name="Picture Placeholder 5"/>
          <p:cNvSpPr>
            <a:spLocks noGrp="1"/>
          </p:cNvSpPr>
          <p:nvPr>
            <p:ph type="pic" sz="quarter" idx="13"/>
          </p:nvPr>
        </p:nvSpPr>
        <p:spPr/>
      </p:sp>
      <p:sp>
        <p:nvSpPr>
          <p:cNvPr id="4" name="Slide Number Placeholder 3"/>
          <p:cNvSpPr>
            <a:spLocks noGrp="1"/>
          </p:cNvSpPr>
          <p:nvPr>
            <p:ph type="sldNum" sz="quarter" idx="15"/>
          </p:nvPr>
        </p:nvSpPr>
        <p:spPr/>
        <p:txBody>
          <a:bodyPr/>
          <a:lstStyle/>
          <a:p>
            <a:pPr>
              <a:defRPr/>
            </a:pPr>
            <a:fld id="{DBA1D441-1E2C-4A15-A739-D7441EA1A12E}" type="slidenum">
              <a:rPr lang="en-US" smtClean="0"/>
              <a:pPr>
                <a:defRPr/>
              </a:pPr>
              <a:t>54</a:t>
            </a:fld>
            <a:endParaRPr lang="en-US" dirty="0"/>
          </a:p>
        </p:txBody>
      </p:sp>
    </p:spTree>
    <p:extLst>
      <p:ext uri="{BB962C8B-B14F-4D97-AF65-F5344CB8AC3E}">
        <p14:creationId xmlns:p14="http://schemas.microsoft.com/office/powerpoint/2010/main" val="34831448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cap="all" dirty="0" err="1"/>
              <a:t>GENETWOR</a:t>
            </a:r>
            <a:r>
              <a:rPr lang="en-US" b="1" baseline="-25000" dirty="0" err="1"/>
              <a:t>x</a:t>
            </a:r>
            <a:r>
              <a:rPr lang="en-US" dirty="0"/>
              <a:t>: Wound Care Analysis</a:t>
            </a:r>
          </a:p>
        </p:txBody>
      </p:sp>
      <p:sp>
        <p:nvSpPr>
          <p:cNvPr id="3" name="Content Placeholder 2"/>
          <p:cNvSpPr>
            <a:spLocks noGrp="1"/>
          </p:cNvSpPr>
          <p:nvPr>
            <p:ph idx="1"/>
          </p:nvPr>
        </p:nvSpPr>
        <p:spPr/>
        <p:txBody>
          <a:bodyPr rtlCol="0">
            <a:normAutofit/>
          </a:bodyPr>
          <a:lstStyle/>
          <a:p>
            <a:pPr marL="0" indent="0" fontAlgn="auto">
              <a:spcAft>
                <a:spcPts val="0"/>
              </a:spcAft>
              <a:buNone/>
              <a:defRPr/>
            </a:pPr>
            <a:r>
              <a:rPr lang="en-US" sz="3200" dirty="0">
                <a:latin typeface="+mj-lt"/>
              </a:rPr>
              <a:t>Rapid, specific assessment of 25 infectious agent that prevent wound healing</a:t>
            </a:r>
          </a:p>
          <a:p>
            <a:pPr marL="0" indent="0" eaLnBrk="1" fontAlgn="auto" hangingPunct="1">
              <a:spcAft>
                <a:spcPts val="0"/>
              </a:spcAft>
              <a:buFont typeface="Arial" panose="020B0604020202020204" pitchFamily="34" charset="0"/>
              <a:buNone/>
              <a:defRPr/>
            </a:pPr>
            <a:r>
              <a:rPr lang="en-US" dirty="0">
                <a:latin typeface="+mj-lt"/>
              </a:rPr>
              <a:t>Reduces time to treatment</a:t>
            </a:r>
          </a:p>
          <a:p>
            <a:pPr marL="0" indent="0" eaLnBrk="1" fontAlgn="auto" hangingPunct="1">
              <a:spcAft>
                <a:spcPts val="0"/>
              </a:spcAft>
              <a:buFont typeface="Arial" panose="020B0604020202020204" pitchFamily="34" charset="0"/>
              <a:buNone/>
              <a:defRPr/>
            </a:pPr>
            <a:r>
              <a:rPr lang="en-US" dirty="0">
                <a:latin typeface="+mj-lt"/>
              </a:rPr>
              <a:t>Reduces costs</a:t>
            </a:r>
          </a:p>
          <a:p>
            <a:pPr marL="0" indent="0" eaLnBrk="1" fontAlgn="auto" hangingPunct="1">
              <a:spcAft>
                <a:spcPts val="0"/>
              </a:spcAft>
              <a:buFont typeface="Arial" panose="020B0604020202020204" pitchFamily="34" charset="0"/>
              <a:buNone/>
              <a:defRPr/>
            </a:pPr>
            <a:r>
              <a:rPr lang="en-US" dirty="0">
                <a:latin typeface="+mj-lt"/>
              </a:rPr>
              <a:t>Pharmacist –driven recommendations to assist in treatment</a:t>
            </a:r>
          </a:p>
          <a:p>
            <a:pPr marL="0" indent="0" eaLnBrk="1" fontAlgn="auto" hangingPunct="1">
              <a:spcAft>
                <a:spcPts val="0"/>
              </a:spcAft>
              <a:buFont typeface="Arial" panose="020B0604020202020204" pitchFamily="34" charset="0"/>
              <a:buNone/>
              <a:defRPr/>
            </a:pPr>
            <a:endParaRPr lang="en-US" dirty="0">
              <a:latin typeface="+mj-lt"/>
            </a:endParaRPr>
          </a:p>
          <a:p>
            <a:pPr marL="0" indent="0" eaLnBrk="1" fontAlgn="auto" hangingPunct="1">
              <a:spcAft>
                <a:spcPts val="0"/>
              </a:spcAft>
              <a:buFont typeface="Arial" panose="020B0604020202020204" pitchFamily="34" charset="0"/>
              <a:buNone/>
              <a:defRPr/>
            </a:pPr>
            <a:r>
              <a:rPr lang="en-US" sz="3200" dirty="0">
                <a:latin typeface="+mj-lt"/>
              </a:rPr>
              <a:t>Goal: Empower Health Care physicians to optimize drug therapy and improve patient care</a:t>
            </a:r>
          </a:p>
          <a:p>
            <a:pPr marL="0" indent="0" eaLnBrk="1" fontAlgn="auto" hangingPunct="1">
              <a:spcAft>
                <a:spcPts val="0"/>
              </a:spcAft>
              <a:buFont typeface="Arial" panose="020B0604020202020204" pitchFamily="34" charset="0"/>
              <a:buNone/>
              <a:defRPr/>
            </a:pPr>
            <a:endParaRPr lang="en-US" dirty="0">
              <a:latin typeface="+mj-lt"/>
            </a:endParaRPr>
          </a:p>
        </p:txBody>
      </p:sp>
      <p:sp>
        <p:nvSpPr>
          <p:cNvPr id="4" name="Slide Number Placeholder 3"/>
          <p:cNvSpPr>
            <a:spLocks noGrp="1"/>
          </p:cNvSpPr>
          <p:nvPr>
            <p:ph type="sldNum" sz="quarter" idx="12"/>
          </p:nvPr>
        </p:nvSpPr>
        <p:spPr/>
        <p:txBody>
          <a:bodyPr/>
          <a:lstStyle/>
          <a:p>
            <a:pPr>
              <a:defRPr/>
            </a:pPr>
            <a:fld id="{82E867D0-C78A-48FD-9E38-CE798A8BE28C}" type="slidenum">
              <a:rPr lang="en-US"/>
              <a:pPr>
                <a:defRPr/>
              </a:pPr>
              <a:t>55</a:t>
            </a:fld>
            <a:endParaRPr lang="en-US" dirty="0"/>
          </a:p>
        </p:txBody>
      </p:sp>
    </p:spTree>
    <p:extLst>
      <p:ext uri="{BB962C8B-B14F-4D97-AF65-F5344CB8AC3E}">
        <p14:creationId xmlns:p14="http://schemas.microsoft.com/office/powerpoint/2010/main" val="1172835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0" y="1752600"/>
            <a:ext cx="5334000" cy="3698558"/>
          </a:xfrm>
        </p:spPr>
        <p:txBody>
          <a:bodyPr/>
          <a:lstStyle/>
          <a:p>
            <a:r>
              <a:rPr lang="en-US" dirty="0"/>
              <a:t>2% of population in US has chronic non-healing wound</a:t>
            </a:r>
          </a:p>
          <a:p>
            <a:r>
              <a:rPr lang="en-US" dirty="0"/>
              <a:t>Average wound costs $4000.00 to heal</a:t>
            </a:r>
          </a:p>
          <a:p>
            <a:r>
              <a:rPr lang="en-US" dirty="0"/>
              <a:t>Annual cost to US is $25 billion</a:t>
            </a:r>
          </a:p>
          <a:p>
            <a:r>
              <a:rPr lang="en-US" dirty="0"/>
              <a:t>Incidence is increasing as boomers get older and rate of diabetes increases</a:t>
            </a:r>
          </a:p>
          <a:p>
            <a:r>
              <a:rPr lang="en-US" dirty="0"/>
              <a:t>Most improvements in care are in treatment not diagnostics</a:t>
            </a:r>
          </a:p>
        </p:txBody>
      </p:sp>
      <p:sp>
        <p:nvSpPr>
          <p:cNvPr id="3" name="Title 2"/>
          <p:cNvSpPr>
            <a:spLocks noGrp="1"/>
          </p:cNvSpPr>
          <p:nvPr>
            <p:ph type="title"/>
          </p:nvPr>
        </p:nvSpPr>
        <p:spPr/>
        <p:txBody>
          <a:bodyPr/>
          <a:lstStyle/>
          <a:p>
            <a:r>
              <a:rPr lang="en-US" dirty="0"/>
              <a:t>Cost of wound care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676399"/>
            <a:ext cx="3505200" cy="5036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04394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Wound Culture Procedure</a:t>
            </a:r>
          </a:p>
        </p:txBody>
      </p:sp>
      <p:sp>
        <p:nvSpPr>
          <p:cNvPr id="3" name="Content Placeholder 2"/>
          <p:cNvSpPr>
            <a:spLocks noGrp="1"/>
          </p:cNvSpPr>
          <p:nvPr>
            <p:ph idx="1"/>
          </p:nvPr>
        </p:nvSpPr>
        <p:spPr>
          <a:xfrm>
            <a:off x="628650" y="1825625"/>
            <a:ext cx="7886700" cy="4351338"/>
          </a:xfrm>
        </p:spPr>
        <p:txBody>
          <a:bodyPr/>
          <a:lstStyle/>
          <a:p>
            <a:endParaRPr lang="en-US" dirty="0"/>
          </a:p>
        </p:txBody>
      </p:sp>
      <p:sp>
        <p:nvSpPr>
          <p:cNvPr id="4" name="Slide Number Placeholder 3"/>
          <p:cNvSpPr>
            <a:spLocks noGrp="1"/>
          </p:cNvSpPr>
          <p:nvPr>
            <p:ph type="sldNum" sz="quarter" idx="12"/>
          </p:nvPr>
        </p:nvSpPr>
        <p:spPr/>
        <p:txBody>
          <a:bodyPr/>
          <a:lstStyle/>
          <a:p>
            <a:pPr>
              <a:defRPr/>
            </a:pPr>
            <a:fld id="{3CE0CCFF-C19C-495C-8E2B-ECDF805DCBDC}" type="slidenum">
              <a:rPr lang="en-US" smtClean="0"/>
              <a:pPr>
                <a:defRPr/>
              </a:pPr>
              <a:t>57</a:t>
            </a:fld>
            <a:endParaRPr lang="en-US" dirty="0"/>
          </a:p>
        </p:txBody>
      </p:sp>
      <p:sp>
        <p:nvSpPr>
          <p:cNvPr id="5" name="Flowchart: Process 4"/>
          <p:cNvSpPr/>
          <p:nvPr/>
        </p:nvSpPr>
        <p:spPr>
          <a:xfrm>
            <a:off x="3393195" y="1983036"/>
            <a:ext cx="1872868" cy="63897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Collection</a:t>
            </a:r>
          </a:p>
        </p:txBody>
      </p:sp>
      <p:cxnSp>
        <p:nvCxnSpPr>
          <p:cNvPr id="7" name="Straight Arrow Connector 6"/>
          <p:cNvCxnSpPr>
            <a:cxnSpLocks/>
          </p:cNvCxnSpPr>
          <p:nvPr/>
        </p:nvCxnSpPr>
        <p:spPr>
          <a:xfrm flipH="1">
            <a:off x="2655065" y="2655064"/>
            <a:ext cx="7381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329629" y="2721166"/>
            <a:ext cx="0" cy="5728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266063" y="2622015"/>
            <a:ext cx="137710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366092" y="2536500"/>
            <a:ext cx="951607" cy="369332"/>
          </a:xfrm>
          <a:prstGeom prst="rect">
            <a:avLst/>
          </a:prstGeom>
          <a:noFill/>
        </p:spPr>
        <p:txBody>
          <a:bodyPr wrap="none" rtlCol="0">
            <a:spAutoFit/>
          </a:bodyPr>
          <a:lstStyle/>
          <a:p>
            <a:r>
              <a:rPr lang="en-US" dirty="0"/>
              <a:t>Bacteria</a:t>
            </a:r>
          </a:p>
        </p:txBody>
      </p:sp>
      <p:sp>
        <p:nvSpPr>
          <p:cNvPr id="16" name="Arrow: Down 15"/>
          <p:cNvSpPr/>
          <p:nvPr/>
        </p:nvSpPr>
        <p:spPr>
          <a:xfrm>
            <a:off x="1517396" y="3029637"/>
            <a:ext cx="591136" cy="9254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p:cNvSpPr/>
          <p:nvPr/>
        </p:nvSpPr>
        <p:spPr>
          <a:xfrm>
            <a:off x="4029605" y="3080381"/>
            <a:ext cx="591136" cy="9254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p:cNvSpPr/>
          <p:nvPr/>
        </p:nvSpPr>
        <p:spPr>
          <a:xfrm>
            <a:off x="5659049" y="3005453"/>
            <a:ext cx="591136" cy="9254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20"/>
          <p:cNvSpPr/>
          <p:nvPr/>
        </p:nvSpPr>
        <p:spPr>
          <a:xfrm>
            <a:off x="1510498" y="4421477"/>
            <a:ext cx="591136" cy="9254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994295" y="3212021"/>
            <a:ext cx="962123" cy="646331"/>
          </a:xfrm>
          <a:prstGeom prst="rect">
            <a:avLst/>
          </a:prstGeom>
          <a:noFill/>
        </p:spPr>
        <p:txBody>
          <a:bodyPr wrap="none" rtlCol="0">
            <a:spAutoFit/>
          </a:bodyPr>
          <a:lstStyle/>
          <a:p>
            <a:r>
              <a:rPr lang="en-US" dirty="0"/>
              <a:t>Culture</a:t>
            </a:r>
          </a:p>
          <a:p>
            <a:r>
              <a:rPr lang="en-US" dirty="0"/>
              <a:t>2-3 days</a:t>
            </a:r>
          </a:p>
        </p:txBody>
      </p:sp>
      <p:sp>
        <p:nvSpPr>
          <p:cNvPr id="23" name="TextBox 22"/>
          <p:cNvSpPr txBox="1"/>
          <p:nvPr/>
        </p:nvSpPr>
        <p:spPr>
          <a:xfrm>
            <a:off x="2034384" y="4421477"/>
            <a:ext cx="2130391" cy="646331"/>
          </a:xfrm>
          <a:prstGeom prst="rect">
            <a:avLst/>
          </a:prstGeom>
          <a:noFill/>
        </p:spPr>
        <p:txBody>
          <a:bodyPr wrap="none" rtlCol="0">
            <a:spAutoFit/>
          </a:bodyPr>
          <a:lstStyle/>
          <a:p>
            <a:r>
              <a:rPr lang="en-US" dirty="0"/>
              <a:t>Antibiotic Resistance</a:t>
            </a:r>
          </a:p>
          <a:p>
            <a:r>
              <a:rPr lang="en-US" dirty="0"/>
              <a:t>2-3 days</a:t>
            </a:r>
          </a:p>
        </p:txBody>
      </p:sp>
      <p:sp>
        <p:nvSpPr>
          <p:cNvPr id="24" name="TextBox 23"/>
          <p:cNvSpPr txBox="1"/>
          <p:nvPr/>
        </p:nvSpPr>
        <p:spPr>
          <a:xfrm>
            <a:off x="1417737" y="4001294"/>
            <a:ext cx="1000146" cy="369332"/>
          </a:xfrm>
          <a:prstGeom prst="rect">
            <a:avLst/>
          </a:prstGeom>
          <a:noFill/>
        </p:spPr>
        <p:txBody>
          <a:bodyPr wrap="none" rtlCol="0">
            <a:spAutoFit/>
          </a:bodyPr>
          <a:lstStyle/>
          <a:p>
            <a:r>
              <a:rPr lang="en-US" dirty="0"/>
              <a:t>Positives</a:t>
            </a:r>
          </a:p>
        </p:txBody>
      </p:sp>
      <p:sp>
        <p:nvSpPr>
          <p:cNvPr id="25" name="TextBox 24"/>
          <p:cNvSpPr txBox="1"/>
          <p:nvPr/>
        </p:nvSpPr>
        <p:spPr>
          <a:xfrm>
            <a:off x="3853481" y="2572286"/>
            <a:ext cx="865943" cy="369332"/>
          </a:xfrm>
          <a:prstGeom prst="rect">
            <a:avLst/>
          </a:prstGeom>
          <a:noFill/>
        </p:spPr>
        <p:txBody>
          <a:bodyPr wrap="none" rtlCol="0">
            <a:spAutoFit/>
          </a:bodyPr>
          <a:lstStyle/>
          <a:p>
            <a:r>
              <a:rPr lang="en-US" dirty="0"/>
              <a:t>Viruses</a:t>
            </a:r>
          </a:p>
        </p:txBody>
      </p:sp>
      <p:sp>
        <p:nvSpPr>
          <p:cNvPr id="26" name="TextBox 25"/>
          <p:cNvSpPr txBox="1"/>
          <p:nvPr/>
        </p:nvSpPr>
        <p:spPr>
          <a:xfrm>
            <a:off x="5614828" y="2608377"/>
            <a:ext cx="696024" cy="369332"/>
          </a:xfrm>
          <a:prstGeom prst="rect">
            <a:avLst/>
          </a:prstGeom>
          <a:noFill/>
        </p:spPr>
        <p:txBody>
          <a:bodyPr wrap="none" rtlCol="0">
            <a:spAutoFit/>
          </a:bodyPr>
          <a:lstStyle/>
          <a:p>
            <a:r>
              <a:rPr lang="en-US" dirty="0"/>
              <a:t>Fungi</a:t>
            </a:r>
          </a:p>
        </p:txBody>
      </p:sp>
      <p:sp>
        <p:nvSpPr>
          <p:cNvPr id="27" name="TextBox 26"/>
          <p:cNvSpPr txBox="1"/>
          <p:nvPr/>
        </p:nvSpPr>
        <p:spPr>
          <a:xfrm>
            <a:off x="6810285" y="2622015"/>
            <a:ext cx="1370824" cy="369332"/>
          </a:xfrm>
          <a:prstGeom prst="rect">
            <a:avLst/>
          </a:prstGeom>
          <a:noFill/>
        </p:spPr>
        <p:txBody>
          <a:bodyPr wrap="none" rtlCol="0">
            <a:spAutoFit/>
          </a:bodyPr>
          <a:lstStyle/>
          <a:p>
            <a:r>
              <a:rPr lang="en-US" dirty="0"/>
              <a:t>Mycoplasma</a:t>
            </a:r>
          </a:p>
        </p:txBody>
      </p:sp>
      <p:sp>
        <p:nvSpPr>
          <p:cNvPr id="28" name="Arrow: Down 27"/>
          <p:cNvSpPr/>
          <p:nvPr/>
        </p:nvSpPr>
        <p:spPr>
          <a:xfrm>
            <a:off x="7139847" y="2891152"/>
            <a:ext cx="591136" cy="9254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7613486" y="3031808"/>
            <a:ext cx="962123" cy="646331"/>
          </a:xfrm>
          <a:prstGeom prst="rect">
            <a:avLst/>
          </a:prstGeom>
          <a:noFill/>
        </p:spPr>
        <p:txBody>
          <a:bodyPr wrap="none" rtlCol="0">
            <a:spAutoFit/>
          </a:bodyPr>
          <a:lstStyle/>
          <a:p>
            <a:r>
              <a:rPr lang="en-US" dirty="0"/>
              <a:t>Culture</a:t>
            </a:r>
          </a:p>
          <a:p>
            <a:r>
              <a:rPr lang="en-US" dirty="0"/>
              <a:t>2-3 days</a:t>
            </a:r>
          </a:p>
        </p:txBody>
      </p:sp>
      <p:sp>
        <p:nvSpPr>
          <p:cNvPr id="31" name="Arrow: Down 30"/>
          <p:cNvSpPr/>
          <p:nvPr/>
        </p:nvSpPr>
        <p:spPr>
          <a:xfrm>
            <a:off x="7139847" y="3951506"/>
            <a:ext cx="591136" cy="9254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7689445" y="3970311"/>
            <a:ext cx="992772" cy="646331"/>
          </a:xfrm>
          <a:prstGeom prst="rect">
            <a:avLst/>
          </a:prstGeom>
          <a:noFill/>
        </p:spPr>
        <p:txBody>
          <a:bodyPr wrap="none" rtlCol="0">
            <a:spAutoFit/>
          </a:bodyPr>
          <a:lstStyle/>
          <a:p>
            <a:r>
              <a:rPr lang="en-US" dirty="0"/>
              <a:t>Plating</a:t>
            </a:r>
          </a:p>
          <a:p>
            <a:r>
              <a:rPr lang="en-US" dirty="0"/>
              <a:t>2-3 days</a:t>
            </a:r>
          </a:p>
        </p:txBody>
      </p:sp>
      <p:sp>
        <p:nvSpPr>
          <p:cNvPr id="36" name="TextBox 35"/>
          <p:cNvSpPr txBox="1"/>
          <p:nvPr/>
        </p:nvSpPr>
        <p:spPr>
          <a:xfrm>
            <a:off x="3974866" y="3926831"/>
            <a:ext cx="940322" cy="646331"/>
          </a:xfrm>
          <a:prstGeom prst="rect">
            <a:avLst/>
          </a:prstGeom>
          <a:noFill/>
        </p:spPr>
        <p:txBody>
          <a:bodyPr wrap="none" rtlCol="0">
            <a:spAutoFit/>
          </a:bodyPr>
          <a:lstStyle/>
          <a:p>
            <a:r>
              <a:rPr lang="en-US" dirty="0"/>
              <a:t>Culture</a:t>
            </a:r>
          </a:p>
          <a:p>
            <a:r>
              <a:rPr lang="en-US" dirty="0"/>
              <a:t>2 weeks</a:t>
            </a:r>
          </a:p>
        </p:txBody>
      </p:sp>
      <p:sp>
        <p:nvSpPr>
          <p:cNvPr id="38" name="TextBox 37"/>
          <p:cNvSpPr txBox="1"/>
          <p:nvPr/>
        </p:nvSpPr>
        <p:spPr>
          <a:xfrm>
            <a:off x="1774225" y="5603053"/>
            <a:ext cx="6080801" cy="400110"/>
          </a:xfrm>
          <a:prstGeom prst="rect">
            <a:avLst/>
          </a:prstGeom>
          <a:noFill/>
        </p:spPr>
        <p:txBody>
          <a:bodyPr wrap="square" rtlCol="0">
            <a:spAutoFit/>
          </a:bodyPr>
          <a:lstStyle/>
          <a:p>
            <a:r>
              <a:rPr lang="en-US" sz="2000" dirty="0"/>
              <a:t>Total Time: 1-2 weeks and multiple tests for one sample</a:t>
            </a:r>
          </a:p>
        </p:txBody>
      </p:sp>
    </p:spTree>
    <p:extLst>
      <p:ext uri="{BB962C8B-B14F-4D97-AF65-F5344CB8AC3E}">
        <p14:creationId xmlns:p14="http://schemas.microsoft.com/office/powerpoint/2010/main" val="12053039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Wound GENIE</a:t>
            </a:r>
          </a:p>
        </p:txBody>
      </p:sp>
      <p:sp>
        <p:nvSpPr>
          <p:cNvPr id="3" name="Content Placeholder 2"/>
          <p:cNvSpPr>
            <a:spLocks noGrp="1"/>
          </p:cNvSpPr>
          <p:nvPr>
            <p:ph idx="1"/>
          </p:nvPr>
        </p:nvSpPr>
        <p:spPr>
          <a:xfrm>
            <a:off x="628650" y="1825625"/>
            <a:ext cx="7886700" cy="4351338"/>
          </a:xfrm>
        </p:spPr>
        <p:txBody>
          <a:bodyPr/>
          <a:lstStyle/>
          <a:p>
            <a:endParaRPr lang="en-US" dirty="0"/>
          </a:p>
        </p:txBody>
      </p:sp>
      <p:sp>
        <p:nvSpPr>
          <p:cNvPr id="4" name="Slide Number Placeholder 3"/>
          <p:cNvSpPr>
            <a:spLocks noGrp="1"/>
          </p:cNvSpPr>
          <p:nvPr>
            <p:ph type="sldNum" sz="quarter" idx="12"/>
          </p:nvPr>
        </p:nvSpPr>
        <p:spPr/>
        <p:txBody>
          <a:bodyPr/>
          <a:lstStyle/>
          <a:p>
            <a:pPr>
              <a:defRPr/>
            </a:pPr>
            <a:fld id="{3CE0CCFF-C19C-495C-8E2B-ECDF805DCBDC}" type="slidenum">
              <a:rPr lang="en-US" smtClean="0"/>
              <a:pPr>
                <a:defRPr/>
              </a:pPr>
              <a:t>58</a:t>
            </a:fld>
            <a:endParaRPr lang="en-US" dirty="0"/>
          </a:p>
        </p:txBody>
      </p:sp>
      <p:sp>
        <p:nvSpPr>
          <p:cNvPr id="5" name="Flowchart: Process 4"/>
          <p:cNvSpPr/>
          <p:nvPr/>
        </p:nvSpPr>
        <p:spPr>
          <a:xfrm>
            <a:off x="3393195" y="1983036"/>
            <a:ext cx="1872868" cy="63897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Collection</a:t>
            </a:r>
          </a:p>
        </p:txBody>
      </p:sp>
      <p:sp>
        <p:nvSpPr>
          <p:cNvPr id="19" name="Arrow: Down 18"/>
          <p:cNvSpPr/>
          <p:nvPr/>
        </p:nvSpPr>
        <p:spPr>
          <a:xfrm>
            <a:off x="4029605" y="3080381"/>
            <a:ext cx="591136" cy="9254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4620741" y="3159734"/>
            <a:ext cx="2280817" cy="646331"/>
          </a:xfrm>
          <a:prstGeom prst="rect">
            <a:avLst/>
          </a:prstGeom>
          <a:noFill/>
        </p:spPr>
        <p:txBody>
          <a:bodyPr wrap="none" rtlCol="0">
            <a:spAutoFit/>
          </a:bodyPr>
          <a:lstStyle/>
          <a:p>
            <a:r>
              <a:rPr lang="en-US" dirty="0"/>
              <a:t>DNA Extraction</a:t>
            </a:r>
          </a:p>
          <a:p>
            <a:r>
              <a:rPr lang="en-US" dirty="0"/>
              <a:t>Wound GENIE analysis</a:t>
            </a:r>
          </a:p>
        </p:txBody>
      </p:sp>
      <p:sp>
        <p:nvSpPr>
          <p:cNvPr id="38" name="TextBox 37"/>
          <p:cNvSpPr txBox="1"/>
          <p:nvPr/>
        </p:nvSpPr>
        <p:spPr>
          <a:xfrm>
            <a:off x="820758" y="3034517"/>
            <a:ext cx="2341084" cy="1200329"/>
          </a:xfrm>
          <a:prstGeom prst="rect">
            <a:avLst/>
          </a:prstGeom>
          <a:noFill/>
        </p:spPr>
        <p:txBody>
          <a:bodyPr wrap="square" rtlCol="0">
            <a:spAutoFit/>
          </a:bodyPr>
          <a:lstStyle/>
          <a:p>
            <a:r>
              <a:rPr lang="en-US" sz="3600" dirty="0"/>
              <a:t>Total Time: 1-2 DAYS</a:t>
            </a:r>
          </a:p>
        </p:txBody>
      </p:sp>
      <p:sp>
        <p:nvSpPr>
          <p:cNvPr id="33" name="Arrow: Down 32"/>
          <p:cNvSpPr/>
          <p:nvPr/>
        </p:nvSpPr>
        <p:spPr>
          <a:xfrm>
            <a:off x="3952641" y="4461940"/>
            <a:ext cx="591136" cy="9254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4620741" y="4506766"/>
            <a:ext cx="3215111" cy="646331"/>
          </a:xfrm>
          <a:prstGeom prst="rect">
            <a:avLst/>
          </a:prstGeom>
          <a:noFill/>
        </p:spPr>
        <p:txBody>
          <a:bodyPr wrap="none" rtlCol="0">
            <a:spAutoFit/>
          </a:bodyPr>
          <a:lstStyle/>
          <a:p>
            <a:r>
              <a:rPr lang="en-US" dirty="0"/>
              <a:t>Pharmacist Review/Therapeutic </a:t>
            </a:r>
          </a:p>
          <a:p>
            <a:r>
              <a:rPr lang="en-US" dirty="0"/>
              <a:t>Recommendations</a:t>
            </a:r>
          </a:p>
        </p:txBody>
      </p:sp>
      <p:sp>
        <p:nvSpPr>
          <p:cNvPr id="35" name="TextBox 34"/>
          <p:cNvSpPr txBox="1"/>
          <p:nvPr/>
        </p:nvSpPr>
        <p:spPr>
          <a:xfrm>
            <a:off x="4620741" y="3144990"/>
            <a:ext cx="2280817" cy="646331"/>
          </a:xfrm>
          <a:prstGeom prst="rect">
            <a:avLst/>
          </a:prstGeom>
          <a:noFill/>
        </p:spPr>
        <p:txBody>
          <a:bodyPr wrap="none" rtlCol="0">
            <a:spAutoFit/>
          </a:bodyPr>
          <a:lstStyle/>
          <a:p>
            <a:r>
              <a:rPr lang="en-US" dirty="0"/>
              <a:t>DNA Extraction</a:t>
            </a:r>
          </a:p>
          <a:p>
            <a:r>
              <a:rPr lang="en-US" dirty="0"/>
              <a:t>Wound GENIE analysis</a:t>
            </a:r>
          </a:p>
        </p:txBody>
      </p:sp>
      <p:sp>
        <p:nvSpPr>
          <p:cNvPr id="37" name="TextBox 36"/>
          <p:cNvSpPr txBox="1"/>
          <p:nvPr/>
        </p:nvSpPr>
        <p:spPr>
          <a:xfrm>
            <a:off x="3706748" y="5518993"/>
            <a:ext cx="1344920" cy="523220"/>
          </a:xfrm>
          <a:prstGeom prst="rect">
            <a:avLst/>
          </a:prstGeom>
          <a:noFill/>
        </p:spPr>
        <p:txBody>
          <a:bodyPr wrap="none" rtlCol="0">
            <a:spAutoFit/>
          </a:bodyPr>
          <a:lstStyle/>
          <a:p>
            <a:r>
              <a:rPr lang="en-US" sz="2800" dirty="0"/>
              <a:t>REPORT</a:t>
            </a:r>
          </a:p>
        </p:txBody>
      </p:sp>
    </p:spTree>
    <p:extLst>
      <p:ext uri="{BB962C8B-B14F-4D97-AF65-F5344CB8AC3E}">
        <p14:creationId xmlns:p14="http://schemas.microsoft.com/office/powerpoint/2010/main" val="15015513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Analytes</a:t>
            </a:r>
          </a:p>
        </p:txBody>
      </p:sp>
      <p:sp>
        <p:nvSpPr>
          <p:cNvPr id="3" name="Slide Number Placeholder 2"/>
          <p:cNvSpPr>
            <a:spLocks noGrp="1"/>
          </p:cNvSpPr>
          <p:nvPr>
            <p:ph type="sldNum" sz="quarter" idx="12"/>
          </p:nvPr>
        </p:nvSpPr>
        <p:spPr/>
        <p:txBody>
          <a:bodyPr/>
          <a:lstStyle/>
          <a:p>
            <a:pPr>
              <a:defRPr/>
            </a:pPr>
            <a:fld id="{F020EAD0-EF9C-41BF-8796-19479043B8B5}" type="slidenum">
              <a:rPr lang="en-US" smtClean="0"/>
              <a:pPr>
                <a:defRPr/>
              </a:pPr>
              <a:t>59</a:t>
            </a:fld>
            <a:endParaRPr lang="en-US" dirty="0"/>
          </a:p>
        </p:txBody>
      </p:sp>
      <p:graphicFrame>
        <p:nvGraphicFramePr>
          <p:cNvPr id="4" name="Diagram 3"/>
          <p:cNvGraphicFramePr/>
          <p:nvPr>
            <p:extLst>
              <p:ext uri="{D42A27DB-BD31-4B8C-83A1-F6EECF244321}">
                <p14:modId xmlns:p14="http://schemas.microsoft.com/office/powerpoint/2010/main" val="3512902510"/>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8956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sz="4400" b="1" dirty="0"/>
              <a:t>Establishing Paternity-Blood Type</a:t>
            </a:r>
          </a:p>
        </p:txBody>
      </p:sp>
      <p:pic>
        <p:nvPicPr>
          <p:cNvPr id="1028" name="Picture 4" descr="Image result for principles of paternity testing blood type"/>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387832" y="1825625"/>
            <a:ext cx="4368335"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659FC604-9AB9-474D-9201-2D9E2CCED312}" type="slidenum">
              <a:rPr lang="en-US"/>
              <a:pPr>
                <a:defRPr/>
              </a:pPr>
              <a:t>6</a:t>
            </a:fld>
            <a:endParaRPr lang="en-US" dirty="0"/>
          </a:p>
        </p:txBody>
      </p:sp>
    </p:spTree>
    <p:extLst>
      <p:ext uri="{BB962C8B-B14F-4D97-AF65-F5344CB8AC3E}">
        <p14:creationId xmlns:p14="http://schemas.microsoft.com/office/powerpoint/2010/main" val="5483930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Collection information	</a:t>
            </a:r>
          </a:p>
        </p:txBody>
      </p:sp>
      <p:sp>
        <p:nvSpPr>
          <p:cNvPr id="5" name="Content Placeholder 4"/>
          <p:cNvSpPr>
            <a:spLocks noGrp="1"/>
          </p:cNvSpPr>
          <p:nvPr>
            <p:ph idx="1"/>
          </p:nvPr>
        </p:nvSpPr>
        <p:spPr/>
        <p:txBody>
          <a:bodyPr/>
          <a:lstStyle/>
          <a:p>
            <a:r>
              <a:rPr lang="en-US" sz="4000" dirty="0"/>
              <a:t>GEN-Swab can be used for collection</a:t>
            </a:r>
          </a:p>
          <a:p>
            <a:r>
              <a:rPr lang="en-US" sz="4000" dirty="0"/>
              <a:t>Specific collection instructions will be provided for wound </a:t>
            </a:r>
          </a:p>
        </p:txBody>
      </p:sp>
      <p:sp>
        <p:nvSpPr>
          <p:cNvPr id="3" name="Slide Number Placeholder 2"/>
          <p:cNvSpPr>
            <a:spLocks noGrp="1"/>
          </p:cNvSpPr>
          <p:nvPr>
            <p:ph type="sldNum" sz="quarter" idx="12"/>
          </p:nvPr>
        </p:nvSpPr>
        <p:spPr/>
        <p:txBody>
          <a:bodyPr/>
          <a:lstStyle/>
          <a:p>
            <a:pPr>
              <a:defRPr/>
            </a:pPr>
            <a:fld id="{F020EAD0-EF9C-41BF-8796-19479043B8B5}" type="slidenum">
              <a:rPr lang="en-US" smtClean="0"/>
              <a:pPr>
                <a:defRPr/>
              </a:pPr>
              <a:t>60</a:t>
            </a:fld>
            <a:endParaRPr lang="en-US" dirty="0"/>
          </a:p>
        </p:txBody>
      </p:sp>
    </p:spTree>
    <p:extLst>
      <p:ext uri="{BB962C8B-B14F-4D97-AF65-F5344CB8AC3E}">
        <p14:creationId xmlns:p14="http://schemas.microsoft.com/office/powerpoint/2010/main" val="18183136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81000" y="1676400"/>
            <a:ext cx="4191000" cy="3774758"/>
          </a:xfrm>
        </p:spPr>
        <p:txBody>
          <a:bodyPr/>
          <a:lstStyle/>
          <a:p>
            <a:r>
              <a:rPr lang="en-US" dirty="0"/>
              <a:t>Molecular identification allows wound to be treated with greater accuracy </a:t>
            </a:r>
          </a:p>
          <a:p>
            <a:pPr lvl="1"/>
            <a:r>
              <a:rPr lang="en-US" dirty="0"/>
              <a:t>Wounds close faster!</a:t>
            </a:r>
          </a:p>
          <a:p>
            <a:pPr lvl="1"/>
            <a:r>
              <a:rPr lang="en-US" dirty="0"/>
              <a:t>Greater than 50% healed within one month</a:t>
            </a:r>
          </a:p>
          <a:p>
            <a:pPr lvl="1"/>
            <a:endParaRPr lang="en-US" dirty="0"/>
          </a:p>
        </p:txBody>
      </p:sp>
      <p:sp>
        <p:nvSpPr>
          <p:cNvPr id="3" name="Title 2"/>
          <p:cNvSpPr>
            <a:spLocks noGrp="1"/>
          </p:cNvSpPr>
          <p:nvPr>
            <p:ph type="title"/>
          </p:nvPr>
        </p:nvSpPr>
        <p:spPr/>
        <p:txBody>
          <a:bodyPr/>
          <a:lstStyle/>
          <a:p>
            <a:r>
              <a:rPr lang="en-US" dirty="0"/>
              <a:t>Advantages: Wounds close faster</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9714"/>
          <a:stretch/>
        </p:blipFill>
        <p:spPr bwMode="auto">
          <a:xfrm>
            <a:off x="5486400" y="1676401"/>
            <a:ext cx="3362325" cy="3479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3549"/>
          <a:stretch/>
        </p:blipFill>
        <p:spPr bwMode="auto">
          <a:xfrm>
            <a:off x="5486399" y="5171600"/>
            <a:ext cx="3362325" cy="279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a:cxnSpLocks/>
          </p:cNvCxnSpPr>
          <p:nvPr/>
        </p:nvCxnSpPr>
        <p:spPr>
          <a:xfrm flipV="1">
            <a:off x="4880472" y="3668617"/>
            <a:ext cx="1399142" cy="396607"/>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flipV="1">
            <a:off x="4880472" y="4221804"/>
            <a:ext cx="1399142" cy="396607"/>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flipH="1">
            <a:off x="2940414" y="3881453"/>
            <a:ext cx="2434727" cy="923330"/>
          </a:xfrm>
          <a:prstGeom prst="rect">
            <a:avLst/>
          </a:prstGeom>
          <a:noFill/>
        </p:spPr>
        <p:txBody>
          <a:bodyPr wrap="square" rtlCol="0">
            <a:spAutoFit/>
          </a:bodyPr>
          <a:lstStyle/>
          <a:p>
            <a:r>
              <a:rPr lang="en-US" dirty="0"/>
              <a:t>Molecular Analysis</a:t>
            </a:r>
          </a:p>
          <a:p>
            <a:endParaRPr lang="en-US" dirty="0"/>
          </a:p>
          <a:p>
            <a:r>
              <a:rPr lang="en-US" dirty="0"/>
              <a:t>Standard of Care</a:t>
            </a:r>
          </a:p>
        </p:txBody>
      </p:sp>
    </p:spTree>
    <p:extLst>
      <p:ext uri="{BB962C8B-B14F-4D97-AF65-F5344CB8AC3E}">
        <p14:creationId xmlns:p14="http://schemas.microsoft.com/office/powerpoint/2010/main" val="19951863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81000" y="1600200"/>
            <a:ext cx="6934200" cy="3850958"/>
          </a:xfrm>
        </p:spPr>
        <p:txBody>
          <a:bodyPr/>
          <a:lstStyle/>
          <a:p>
            <a:r>
              <a:rPr lang="en-US" sz="3200" dirty="0"/>
              <a:t>Personalized therapy of infected wound is 1/3 cost of normal treatment</a:t>
            </a:r>
          </a:p>
          <a:p>
            <a:pPr lvl="1"/>
            <a:r>
              <a:rPr lang="en-US" sz="2400" dirty="0"/>
              <a:t>Wolcott, R. J Wound Care 24:2015</a:t>
            </a:r>
          </a:p>
          <a:p>
            <a:r>
              <a:rPr lang="en-US" sz="3200" dirty="0"/>
              <a:t>Identification of multiple pathogens in wound results in more comprehensive treatment</a:t>
            </a:r>
          </a:p>
          <a:p>
            <a:pPr marL="0" indent="0">
              <a:buNone/>
            </a:pPr>
            <a:endParaRPr lang="en-US" dirty="0"/>
          </a:p>
          <a:p>
            <a:pPr marL="45720" indent="0">
              <a:buNone/>
            </a:pPr>
            <a:endParaRPr lang="en-US" dirty="0"/>
          </a:p>
        </p:txBody>
      </p:sp>
      <p:sp>
        <p:nvSpPr>
          <p:cNvPr id="3" name="Title 2"/>
          <p:cNvSpPr>
            <a:spLocks noGrp="1"/>
          </p:cNvSpPr>
          <p:nvPr>
            <p:ph type="title"/>
          </p:nvPr>
        </p:nvSpPr>
        <p:spPr/>
        <p:txBody>
          <a:bodyPr/>
          <a:lstStyle/>
          <a:p>
            <a:r>
              <a:rPr lang="en-US" dirty="0"/>
              <a:t>Advantages: Treatment costs less</a:t>
            </a:r>
          </a:p>
        </p:txBody>
      </p:sp>
    </p:spTree>
    <p:extLst>
      <p:ext uri="{BB962C8B-B14F-4D97-AF65-F5344CB8AC3E}">
        <p14:creationId xmlns:p14="http://schemas.microsoft.com/office/powerpoint/2010/main" val="16648237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Nail Fungal analysis</a:t>
            </a:r>
          </a:p>
        </p:txBody>
      </p:sp>
      <p:sp>
        <p:nvSpPr>
          <p:cNvPr id="3" name="Content Placeholder 2"/>
          <p:cNvSpPr>
            <a:spLocks noGrp="1"/>
          </p:cNvSpPr>
          <p:nvPr>
            <p:ph idx="1"/>
          </p:nvPr>
        </p:nvSpPr>
        <p:spPr/>
        <p:txBody>
          <a:bodyPr/>
          <a:lstStyle/>
          <a:p>
            <a:r>
              <a:rPr lang="en-US" sz="3200" dirty="0"/>
              <a:t>Sample type Toenail clippings</a:t>
            </a:r>
          </a:p>
          <a:p>
            <a:r>
              <a:rPr lang="en-US" sz="3200" dirty="0"/>
              <a:t>Analysis</a:t>
            </a:r>
          </a:p>
          <a:p>
            <a:pPr lvl="1"/>
            <a:r>
              <a:rPr lang="en-US" sz="2900" dirty="0" err="1"/>
              <a:t>Dermatophytic</a:t>
            </a:r>
            <a:r>
              <a:rPr lang="en-US" sz="2900" dirty="0"/>
              <a:t> fungi </a:t>
            </a:r>
          </a:p>
          <a:p>
            <a:pPr lvl="1"/>
            <a:r>
              <a:rPr lang="en-US" sz="2900" dirty="0"/>
              <a:t>Candida fungi</a:t>
            </a:r>
          </a:p>
          <a:p>
            <a:pPr lvl="1"/>
            <a:r>
              <a:rPr lang="en-US" sz="2900" dirty="0"/>
              <a:t>Aspergillus fungi</a:t>
            </a:r>
          </a:p>
          <a:p>
            <a:endParaRPr lang="en-US" dirty="0"/>
          </a:p>
        </p:txBody>
      </p:sp>
      <p:sp>
        <p:nvSpPr>
          <p:cNvPr id="4" name="Slide Number Placeholder 3"/>
          <p:cNvSpPr>
            <a:spLocks noGrp="1"/>
          </p:cNvSpPr>
          <p:nvPr>
            <p:ph type="sldNum" sz="quarter" idx="12"/>
          </p:nvPr>
        </p:nvSpPr>
        <p:spPr/>
        <p:txBody>
          <a:bodyPr/>
          <a:lstStyle/>
          <a:p>
            <a:pPr>
              <a:defRPr/>
            </a:pPr>
            <a:fld id="{3CE0CCFF-C19C-495C-8E2B-ECDF805DCBDC}" type="slidenum">
              <a:rPr lang="en-US" smtClean="0"/>
              <a:pPr>
                <a:defRPr/>
              </a:pPr>
              <a:t>63</a:t>
            </a:fld>
            <a:endParaRPr lang="en-US" dirty="0"/>
          </a:p>
        </p:txBody>
      </p:sp>
    </p:spTree>
    <p:extLst>
      <p:ext uri="{BB962C8B-B14F-4D97-AF65-F5344CB8AC3E}">
        <p14:creationId xmlns:p14="http://schemas.microsoft.com/office/powerpoint/2010/main" val="2306499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Respiratory Analysis</a:t>
            </a:r>
          </a:p>
        </p:txBody>
      </p:sp>
      <p:pic>
        <p:nvPicPr>
          <p:cNvPr id="5" name="Content Placeholder 4"/>
          <p:cNvPicPr>
            <a:picLocks noGrp="1" noChangeAspect="1"/>
          </p:cNvPicPr>
          <p:nvPr>
            <p:ph idx="1"/>
          </p:nvPr>
        </p:nvPicPr>
        <p:blipFill>
          <a:blip r:embed="rId2"/>
          <a:stretch>
            <a:fillRect/>
          </a:stretch>
        </p:blipFill>
        <p:spPr>
          <a:xfrm>
            <a:off x="878596" y="1825625"/>
            <a:ext cx="7386807" cy="4351338"/>
          </a:xfrm>
          <a:prstGeom prst="rect">
            <a:avLst/>
          </a:prstGeom>
        </p:spPr>
      </p:pic>
      <p:sp>
        <p:nvSpPr>
          <p:cNvPr id="4" name="Slide Number Placeholder 3"/>
          <p:cNvSpPr>
            <a:spLocks noGrp="1"/>
          </p:cNvSpPr>
          <p:nvPr>
            <p:ph type="sldNum" sz="quarter" idx="12"/>
          </p:nvPr>
        </p:nvSpPr>
        <p:spPr/>
        <p:txBody>
          <a:bodyPr/>
          <a:lstStyle/>
          <a:p>
            <a:pPr>
              <a:defRPr/>
            </a:pPr>
            <a:fld id="{3CE0CCFF-C19C-495C-8E2B-ECDF805DCBDC}" type="slidenum">
              <a:rPr lang="en-US" smtClean="0"/>
              <a:pPr>
                <a:defRPr/>
              </a:pPr>
              <a:t>64</a:t>
            </a:fld>
            <a:endParaRPr lang="en-US" dirty="0"/>
          </a:p>
        </p:txBody>
      </p:sp>
    </p:spTree>
    <p:extLst>
      <p:ext uri="{BB962C8B-B14F-4D97-AF65-F5344CB8AC3E}">
        <p14:creationId xmlns:p14="http://schemas.microsoft.com/office/powerpoint/2010/main" val="7381934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Respiratory Analysis</a:t>
            </a:r>
          </a:p>
        </p:txBody>
      </p:sp>
      <p:sp>
        <p:nvSpPr>
          <p:cNvPr id="6" name="Content Placeholder 5"/>
          <p:cNvSpPr>
            <a:spLocks noGrp="1"/>
          </p:cNvSpPr>
          <p:nvPr>
            <p:ph sz="half" idx="1"/>
          </p:nvPr>
        </p:nvSpPr>
        <p:spPr/>
        <p:txBody>
          <a:bodyPr/>
          <a:lstStyle/>
          <a:p>
            <a:r>
              <a:rPr lang="en-US" sz="4000" dirty="0"/>
              <a:t>Sample Type: UVT with flexible </a:t>
            </a:r>
            <a:r>
              <a:rPr lang="en-US" sz="4000" dirty="0" err="1"/>
              <a:t>Minitip</a:t>
            </a:r>
            <a:r>
              <a:rPr lang="en-US" sz="4000" dirty="0"/>
              <a:t> flocked swab for Nasopharyngeal collections</a:t>
            </a:r>
          </a:p>
        </p:txBody>
      </p:sp>
      <p:pic>
        <p:nvPicPr>
          <p:cNvPr id="8" name="Content Placeholder 7"/>
          <p:cNvPicPr>
            <a:picLocks noGrp="1" noChangeAspect="1"/>
          </p:cNvPicPr>
          <p:nvPr>
            <p:ph sz="half" idx="2"/>
          </p:nvPr>
        </p:nvPicPr>
        <p:blipFill rotWithShape="1">
          <a:blip r:embed="rId2"/>
          <a:srcRect l="2153" r="1"/>
          <a:stretch/>
        </p:blipFill>
        <p:spPr>
          <a:xfrm>
            <a:off x="5233012" y="1825625"/>
            <a:ext cx="2738748" cy="4351338"/>
          </a:xfrm>
          <a:prstGeom prst="rect">
            <a:avLst/>
          </a:prstGeom>
        </p:spPr>
      </p:pic>
      <p:sp>
        <p:nvSpPr>
          <p:cNvPr id="4" name="Slide Number Placeholder 3"/>
          <p:cNvSpPr>
            <a:spLocks noGrp="1"/>
          </p:cNvSpPr>
          <p:nvPr>
            <p:ph type="sldNum" sz="quarter" idx="12"/>
          </p:nvPr>
        </p:nvSpPr>
        <p:spPr/>
        <p:txBody>
          <a:bodyPr/>
          <a:lstStyle/>
          <a:p>
            <a:pPr>
              <a:defRPr/>
            </a:pPr>
            <a:fld id="{3CE0CCFF-C19C-495C-8E2B-ECDF805DCBDC}" type="slidenum">
              <a:rPr lang="en-US" smtClean="0"/>
              <a:pPr>
                <a:defRPr/>
              </a:pPr>
              <a:t>65</a:t>
            </a:fld>
            <a:endParaRPr lang="en-US" dirty="0"/>
          </a:p>
        </p:txBody>
      </p:sp>
    </p:spTree>
    <p:extLst>
      <p:ext uri="{BB962C8B-B14F-4D97-AF65-F5344CB8AC3E}">
        <p14:creationId xmlns:p14="http://schemas.microsoft.com/office/powerpoint/2010/main" val="11433817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a:t>
            </a:r>
            <a:r>
              <a:rPr lang="en-US" dirty="0" err="1"/>
              <a:t>Luminex</a:t>
            </a:r>
            <a:r>
              <a:rPr lang="en-US" dirty="0"/>
              <a:t> </a:t>
            </a:r>
            <a:r>
              <a:rPr lang="en-US" dirty="0" err="1"/>
              <a:t>MagPix</a:t>
            </a:r>
            <a:endParaRPr lang="en-US" dirty="0"/>
          </a:p>
        </p:txBody>
      </p:sp>
      <p:sp>
        <p:nvSpPr>
          <p:cNvPr id="3" name="Slide Number Placeholder 2"/>
          <p:cNvSpPr>
            <a:spLocks noGrp="1"/>
          </p:cNvSpPr>
          <p:nvPr>
            <p:ph type="sldNum" sz="quarter" idx="12"/>
          </p:nvPr>
        </p:nvSpPr>
        <p:spPr/>
        <p:txBody>
          <a:bodyPr/>
          <a:lstStyle/>
          <a:p>
            <a:pPr>
              <a:defRPr/>
            </a:pPr>
            <a:fld id="{F020EAD0-EF9C-41BF-8796-19479043B8B5}" type="slidenum">
              <a:rPr lang="en-US" smtClean="0"/>
              <a:pPr>
                <a:defRPr/>
              </a:pPr>
              <a:t>66</a:t>
            </a:fld>
            <a:endParaRPr lang="en-US" dirty="0"/>
          </a:p>
        </p:txBody>
      </p:sp>
      <p:pic>
        <p:nvPicPr>
          <p:cNvPr id="4098" name="Picture 2" descr="Image result for luminex technology AR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39" y="2687843"/>
            <a:ext cx="3810000" cy="34861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365523" y="3101379"/>
            <a:ext cx="4390304" cy="1754326"/>
          </a:xfrm>
          <a:prstGeom prst="rect">
            <a:avLst/>
          </a:prstGeom>
          <a:noFill/>
        </p:spPr>
        <p:txBody>
          <a:bodyPr wrap="none" rtlCol="0">
            <a:spAutoFit/>
          </a:bodyPr>
          <a:lstStyle/>
          <a:p>
            <a:r>
              <a:rPr lang="en-US" dirty="0"/>
              <a:t>- Multiplexing: Up to 50 </a:t>
            </a:r>
            <a:r>
              <a:rPr lang="en-US" dirty="0" err="1"/>
              <a:t>analytes</a:t>
            </a:r>
            <a:r>
              <a:rPr lang="en-US" dirty="0"/>
              <a:t> per sample.</a:t>
            </a:r>
          </a:p>
          <a:p>
            <a:pPr marL="285750" indent="-285750">
              <a:buFontTx/>
              <a:buChar char="-"/>
            </a:pPr>
            <a:endParaRPr lang="en-US" dirty="0"/>
          </a:p>
          <a:p>
            <a:r>
              <a:rPr lang="en-US" dirty="0"/>
              <a:t>- Read Time: 96-well plate in ≤ 60 min </a:t>
            </a:r>
          </a:p>
          <a:p>
            <a:r>
              <a:rPr lang="en-US" dirty="0"/>
              <a:t>(up to 4,800 tests/hour).</a:t>
            </a:r>
          </a:p>
          <a:p>
            <a:endParaRPr lang="en-US" dirty="0"/>
          </a:p>
          <a:p>
            <a:r>
              <a:rPr lang="en-US" dirty="0"/>
              <a:t>- Foot Print: three linear feet of bench space.</a:t>
            </a:r>
          </a:p>
        </p:txBody>
      </p:sp>
    </p:spTree>
    <p:extLst>
      <p:ext uri="{BB962C8B-B14F-4D97-AF65-F5344CB8AC3E}">
        <p14:creationId xmlns:p14="http://schemas.microsoft.com/office/powerpoint/2010/main" val="30413954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Platforms: </a:t>
            </a:r>
            <a:r>
              <a:rPr lang="en-US" dirty="0" err="1"/>
              <a:t>Luminex</a:t>
            </a:r>
            <a:r>
              <a:rPr lang="en-US" dirty="0"/>
              <a:t> ARIES and Melting Curve Analysis-HSV1</a:t>
            </a:r>
          </a:p>
        </p:txBody>
      </p:sp>
      <p:sp>
        <p:nvSpPr>
          <p:cNvPr id="3" name="Slide Number Placeholder 2"/>
          <p:cNvSpPr>
            <a:spLocks noGrp="1"/>
          </p:cNvSpPr>
          <p:nvPr>
            <p:ph type="sldNum" sz="quarter" idx="12"/>
          </p:nvPr>
        </p:nvSpPr>
        <p:spPr/>
        <p:txBody>
          <a:bodyPr/>
          <a:lstStyle/>
          <a:p>
            <a:pPr>
              <a:defRPr/>
            </a:pPr>
            <a:fld id="{F020EAD0-EF9C-41BF-8796-19479043B8B5}" type="slidenum">
              <a:rPr lang="en-US" smtClean="0"/>
              <a:pPr>
                <a:defRPr/>
              </a:pPr>
              <a:t>67</a:t>
            </a:fld>
            <a:endParaRPr lang="en-US" dirty="0"/>
          </a:p>
        </p:txBody>
      </p:sp>
      <p:pic>
        <p:nvPicPr>
          <p:cNvPr id="3074" name="Picture 2" descr="Image result for luminex technology AR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871" y="1571359"/>
            <a:ext cx="8616129" cy="270546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luminex technology AR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406" y="4276825"/>
            <a:ext cx="4172202" cy="24446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375608" y="4276825"/>
            <a:ext cx="4516429" cy="1200329"/>
          </a:xfrm>
          <a:prstGeom prst="rect">
            <a:avLst/>
          </a:prstGeom>
          <a:noFill/>
        </p:spPr>
        <p:txBody>
          <a:bodyPr wrap="none" rtlCol="0">
            <a:spAutoFit/>
          </a:bodyPr>
          <a:lstStyle/>
          <a:p>
            <a:r>
              <a:rPr lang="en-US" dirty="0"/>
              <a:t>- Sample to answer, real time PCR systems </a:t>
            </a:r>
          </a:p>
          <a:p>
            <a:r>
              <a:rPr lang="en-US" dirty="0"/>
              <a:t>crafted to increase laboratory efficiency, </a:t>
            </a:r>
          </a:p>
          <a:p>
            <a:r>
              <a:rPr lang="en-US" dirty="0"/>
              <a:t>ensure result accuracy, and fit seamlessly into </a:t>
            </a:r>
          </a:p>
          <a:p>
            <a:r>
              <a:rPr lang="en-US" dirty="0"/>
              <a:t>today’s lean laboratory.</a:t>
            </a:r>
          </a:p>
        </p:txBody>
      </p:sp>
    </p:spTree>
    <p:extLst>
      <p:ext uri="{BB962C8B-B14F-4D97-AF65-F5344CB8AC3E}">
        <p14:creationId xmlns:p14="http://schemas.microsoft.com/office/powerpoint/2010/main" val="20459852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Platforms: </a:t>
            </a:r>
            <a:r>
              <a:rPr lang="en-US" dirty="0" err="1"/>
              <a:t>Luminex</a:t>
            </a:r>
            <a:r>
              <a:rPr lang="en-US" dirty="0"/>
              <a:t> </a:t>
            </a:r>
            <a:r>
              <a:rPr lang="en-US" dirty="0" err="1"/>
              <a:t>xMAP</a:t>
            </a:r>
            <a:r>
              <a:rPr lang="en-US" dirty="0"/>
              <a:t>® (</a:t>
            </a:r>
            <a:r>
              <a:rPr lang="en-US" dirty="0" err="1"/>
              <a:t>Luminex</a:t>
            </a:r>
            <a:r>
              <a:rPr lang="en-US" dirty="0"/>
              <a:t>®) Technology-GI Pathogen Assay</a:t>
            </a:r>
          </a:p>
        </p:txBody>
      </p:sp>
      <p:sp>
        <p:nvSpPr>
          <p:cNvPr id="3" name="Slide Number Placeholder 2"/>
          <p:cNvSpPr>
            <a:spLocks noGrp="1"/>
          </p:cNvSpPr>
          <p:nvPr>
            <p:ph type="sldNum" sz="quarter" idx="12"/>
          </p:nvPr>
        </p:nvSpPr>
        <p:spPr/>
        <p:txBody>
          <a:bodyPr/>
          <a:lstStyle/>
          <a:p>
            <a:pPr>
              <a:defRPr/>
            </a:pPr>
            <a:fld id="{F020EAD0-EF9C-41BF-8796-19479043B8B5}" type="slidenum">
              <a:rPr lang="en-US" smtClean="0"/>
              <a:pPr>
                <a:defRPr/>
              </a:pPr>
              <a:t>68</a:t>
            </a:fld>
            <a:endParaRPr lang="en-US" dirty="0"/>
          </a:p>
        </p:txBody>
      </p:sp>
      <p:pic>
        <p:nvPicPr>
          <p:cNvPr id="2052" name="Picture 4" descr="Image result for luminex techn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53" y="1924127"/>
            <a:ext cx="4857750" cy="37521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02942" y="2049403"/>
            <a:ext cx="3864077" cy="3970318"/>
          </a:xfrm>
          <a:prstGeom prst="rect">
            <a:avLst/>
          </a:prstGeom>
          <a:noFill/>
        </p:spPr>
        <p:txBody>
          <a:bodyPr wrap="square" rtlCol="0">
            <a:spAutoFit/>
          </a:bodyPr>
          <a:lstStyle/>
          <a:p>
            <a:r>
              <a:rPr lang="en-US" dirty="0"/>
              <a:t>-Bead sets are used to immobilize </a:t>
            </a:r>
          </a:p>
          <a:p>
            <a:r>
              <a:rPr lang="en-US" dirty="0"/>
              <a:t>a probe to detect a specific </a:t>
            </a:r>
            <a:r>
              <a:rPr lang="en-US" dirty="0" err="1"/>
              <a:t>analyte</a:t>
            </a:r>
            <a:r>
              <a:rPr lang="en-US" dirty="0"/>
              <a:t>.</a:t>
            </a:r>
          </a:p>
          <a:p>
            <a:r>
              <a:rPr lang="en-US" dirty="0"/>
              <a:t>-DNA samples are amplified by PCR</a:t>
            </a:r>
          </a:p>
          <a:p>
            <a:r>
              <a:rPr lang="en-US" dirty="0"/>
              <a:t>using biotinylated primers.</a:t>
            </a:r>
          </a:p>
          <a:p>
            <a:r>
              <a:rPr lang="en-US" dirty="0"/>
              <a:t>-52 types of DNA probes can be </a:t>
            </a:r>
          </a:p>
          <a:p>
            <a:r>
              <a:rPr lang="en-US" dirty="0"/>
              <a:t>used in a multiplex assay of a single </a:t>
            </a:r>
          </a:p>
          <a:p>
            <a:r>
              <a:rPr lang="en-US" dirty="0"/>
              <a:t>specimen.</a:t>
            </a:r>
          </a:p>
          <a:p>
            <a:r>
              <a:rPr lang="en-US" dirty="0"/>
              <a:t>-streptavidin-</a:t>
            </a:r>
            <a:r>
              <a:rPr lang="en-US" dirty="0" err="1"/>
              <a:t>phycoerythrin</a:t>
            </a:r>
            <a:r>
              <a:rPr lang="en-US" dirty="0"/>
              <a:t> (SA-PE)</a:t>
            </a:r>
          </a:p>
          <a:p>
            <a:r>
              <a:rPr lang="en-US" dirty="0"/>
              <a:t>binds to the bead-amplification </a:t>
            </a:r>
          </a:p>
          <a:p>
            <a:r>
              <a:rPr lang="en-US" dirty="0"/>
              <a:t>product complex.</a:t>
            </a:r>
          </a:p>
          <a:p>
            <a:r>
              <a:rPr lang="en-US" dirty="0"/>
              <a:t>-A Red laser excites the internal </a:t>
            </a:r>
          </a:p>
          <a:p>
            <a:r>
              <a:rPr lang="en-US" dirty="0"/>
              <a:t>dyes of the bead set to identify </a:t>
            </a:r>
          </a:p>
          <a:p>
            <a:r>
              <a:rPr lang="en-US" dirty="0"/>
              <a:t>each bead.</a:t>
            </a:r>
          </a:p>
          <a:p>
            <a:r>
              <a:rPr lang="en-US" dirty="0"/>
              <a:t>-A green laser quantifies the </a:t>
            </a:r>
            <a:r>
              <a:rPr lang="en-US" dirty="0" err="1"/>
              <a:t>analyte</a:t>
            </a:r>
            <a:r>
              <a:rPr lang="en-US" dirty="0"/>
              <a:t>.</a:t>
            </a:r>
          </a:p>
        </p:txBody>
      </p:sp>
    </p:spTree>
    <p:extLst>
      <p:ext uri="{BB962C8B-B14F-4D97-AF65-F5344CB8AC3E}">
        <p14:creationId xmlns:p14="http://schemas.microsoft.com/office/powerpoint/2010/main" val="35359612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628650" y="1663397"/>
            <a:ext cx="7886700" cy="4351338"/>
          </a:xfrm>
        </p:spPr>
        <p:txBody>
          <a:bodyPr/>
          <a:lstStyle/>
          <a:p>
            <a:r>
              <a:rPr lang="en-US" dirty="0"/>
              <a:t>The Molecular Diagnostics Laboratory currently processes 100,000 tests per year in Pharmacogenetics and Personalized Health Panels.</a:t>
            </a:r>
          </a:p>
          <a:p>
            <a:r>
              <a:rPr lang="en-US" dirty="0"/>
              <a:t>Several state of the art platforms are being utilized to rapidly process and turnover </a:t>
            </a:r>
            <a:r>
              <a:rPr lang="en-US" dirty="0" err="1"/>
              <a:t>analyte</a:t>
            </a:r>
            <a:r>
              <a:rPr lang="en-US" dirty="0"/>
              <a:t> detection and reporting.</a:t>
            </a:r>
          </a:p>
          <a:p>
            <a:r>
              <a:rPr lang="en-US" dirty="0"/>
              <a:t>In the near term, test procedures will ramp to a 250,000 test per year rate. </a:t>
            </a:r>
          </a:p>
          <a:p>
            <a:r>
              <a:rPr lang="en-US" dirty="0"/>
              <a:t>Long range, we plan to see an even more dramatic expansion to both our test menu and test volume. </a:t>
            </a:r>
          </a:p>
          <a:p>
            <a:r>
              <a:rPr lang="en-US" dirty="0"/>
              <a:t>Projections have the lab reaching as much as 1,000,000 individual tests per year </a:t>
            </a:r>
            <a:r>
              <a:rPr lang="en-US"/>
              <a:t>within 1-2 </a:t>
            </a:r>
            <a:r>
              <a:rPr lang="en-US" dirty="0"/>
              <a:t>years time.</a:t>
            </a:r>
          </a:p>
          <a:p>
            <a:r>
              <a:rPr lang="en-US" dirty="0"/>
              <a:t>Advances in </a:t>
            </a:r>
            <a:r>
              <a:rPr lang="en-US" u="sng" dirty="0"/>
              <a:t>Platform</a:t>
            </a:r>
            <a:r>
              <a:rPr lang="en-US" dirty="0"/>
              <a:t> high throughput processing, multiplex operation, and walk-away robotics will </a:t>
            </a:r>
            <a:r>
              <a:rPr lang="en-US" u="sng" dirty="0"/>
              <a:t>bridge</a:t>
            </a:r>
            <a:r>
              <a:rPr lang="en-US" dirty="0"/>
              <a:t> our ability to  cope with significant increases in sample numbers and tests run.</a:t>
            </a:r>
          </a:p>
        </p:txBody>
      </p:sp>
      <p:sp>
        <p:nvSpPr>
          <p:cNvPr id="4" name="Slide Number Placeholder 3"/>
          <p:cNvSpPr>
            <a:spLocks noGrp="1"/>
          </p:cNvSpPr>
          <p:nvPr>
            <p:ph type="sldNum" sz="quarter" idx="12"/>
          </p:nvPr>
        </p:nvSpPr>
        <p:spPr/>
        <p:txBody>
          <a:bodyPr/>
          <a:lstStyle/>
          <a:p>
            <a:pPr>
              <a:defRPr/>
            </a:pPr>
            <a:fld id="{3CE0CCFF-C19C-495C-8E2B-ECDF805DCBDC}" type="slidenum">
              <a:rPr lang="en-US" smtClean="0"/>
              <a:pPr>
                <a:defRPr/>
              </a:pPr>
              <a:t>69</a:t>
            </a:fld>
            <a:endParaRPr lang="en-US" dirty="0"/>
          </a:p>
        </p:txBody>
      </p:sp>
    </p:spTree>
    <p:extLst>
      <p:ext uri="{BB962C8B-B14F-4D97-AF65-F5344CB8AC3E}">
        <p14:creationId xmlns:p14="http://schemas.microsoft.com/office/powerpoint/2010/main" val="486990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Restriction Fragment Length Polymorphisms (RFLP)</a:t>
            </a:r>
          </a:p>
        </p:txBody>
      </p:sp>
      <p:sp>
        <p:nvSpPr>
          <p:cNvPr id="3" name="Text Placeholder 2"/>
          <p:cNvSpPr>
            <a:spLocks noGrp="1"/>
          </p:cNvSpPr>
          <p:nvPr>
            <p:ph type="body" idx="1"/>
          </p:nvPr>
        </p:nvSpPr>
        <p:spPr/>
        <p:txBody>
          <a:bodyPr/>
          <a:lstStyle/>
          <a:p>
            <a:r>
              <a:rPr lang="en-US" dirty="0"/>
              <a:t>Process	</a:t>
            </a:r>
          </a:p>
        </p:txBody>
      </p:sp>
      <p:sp>
        <p:nvSpPr>
          <p:cNvPr id="5" name="Text Placeholder 4"/>
          <p:cNvSpPr>
            <a:spLocks noGrp="1"/>
          </p:cNvSpPr>
          <p:nvPr>
            <p:ph type="body" sz="quarter" idx="3"/>
          </p:nvPr>
        </p:nvSpPr>
        <p:spPr/>
        <p:txBody>
          <a:bodyPr/>
          <a:lstStyle/>
          <a:p>
            <a:r>
              <a:rPr lang="en-US" dirty="0"/>
              <a:t>Result</a:t>
            </a:r>
          </a:p>
        </p:txBody>
      </p:sp>
      <p:sp>
        <p:nvSpPr>
          <p:cNvPr id="7" name="Slide Number Placeholder 6"/>
          <p:cNvSpPr>
            <a:spLocks noGrp="1"/>
          </p:cNvSpPr>
          <p:nvPr>
            <p:ph type="sldNum" sz="quarter" idx="12"/>
          </p:nvPr>
        </p:nvSpPr>
        <p:spPr/>
        <p:txBody>
          <a:bodyPr/>
          <a:lstStyle/>
          <a:p>
            <a:pPr>
              <a:defRPr/>
            </a:pPr>
            <a:fld id="{6F6F22BA-76D0-4890-B2C2-64E13F2C0012}" type="slidenum">
              <a:rPr lang="en-US" smtClean="0"/>
              <a:pPr>
                <a:defRPr/>
              </a:pPr>
              <a:t>7</a:t>
            </a:fld>
            <a:endParaRPr lang="en-US" dirty="0"/>
          </a:p>
        </p:txBody>
      </p:sp>
      <p:pic>
        <p:nvPicPr>
          <p:cNvPr id="8" name="Picture 2" descr="Image result for principles of paternity testing"/>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895056" y="2626518"/>
            <a:ext cx="3270126" cy="31710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science.kennesaw.edu/~rrascati/images/RFLPProcess.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30238" y="2896593"/>
            <a:ext cx="3868737" cy="2901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225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 Tandem Repeat (STR) Analysis</a:t>
            </a:r>
          </a:p>
        </p:txBody>
      </p:sp>
      <p:sp>
        <p:nvSpPr>
          <p:cNvPr id="5" name="Content Placeholder 4"/>
          <p:cNvSpPr>
            <a:spLocks noGrp="1"/>
          </p:cNvSpPr>
          <p:nvPr>
            <p:ph sz="half" idx="1"/>
          </p:nvPr>
        </p:nvSpPr>
        <p:spPr/>
        <p:txBody>
          <a:bodyPr/>
          <a:lstStyle/>
          <a:p>
            <a:r>
              <a:rPr lang="en-US" dirty="0"/>
              <a:t>Repeated sequences in genome</a:t>
            </a:r>
          </a:p>
          <a:p>
            <a:r>
              <a:rPr lang="en-US" dirty="0"/>
              <a:t>One copy of the repeated sequences from each parent(may or may not be different numbers of repeats)</a:t>
            </a:r>
          </a:p>
          <a:p>
            <a:r>
              <a:rPr lang="en-US" dirty="0"/>
              <a:t>Easy to amplify</a:t>
            </a:r>
          </a:p>
          <a:p>
            <a:r>
              <a:rPr lang="en-US" dirty="0"/>
              <a:t>Low mutation rate so can be used for relationship testing</a:t>
            </a:r>
          </a:p>
          <a:p>
            <a:r>
              <a:rPr lang="en-US" dirty="0"/>
              <a:t>1996: FBI established 13 core STR loci that could be used for identification</a:t>
            </a:r>
          </a:p>
        </p:txBody>
      </p:sp>
      <p:pic>
        <p:nvPicPr>
          <p:cNvPr id="7" name="Content Placeholder 6"/>
          <p:cNvPicPr>
            <a:picLocks noGrp="1" noChangeAspect="1"/>
          </p:cNvPicPr>
          <p:nvPr>
            <p:ph sz="half" idx="2"/>
          </p:nvPr>
        </p:nvPicPr>
        <p:blipFill>
          <a:blip r:embed="rId3"/>
          <a:stretch>
            <a:fillRect/>
          </a:stretch>
        </p:blipFill>
        <p:spPr>
          <a:xfrm>
            <a:off x="4629150" y="2542446"/>
            <a:ext cx="3886200" cy="2917695"/>
          </a:xfrm>
          <a:prstGeom prst="rect">
            <a:avLst/>
          </a:prstGeom>
        </p:spPr>
      </p:pic>
      <p:sp>
        <p:nvSpPr>
          <p:cNvPr id="4" name="Slide Number Placeholder 3"/>
          <p:cNvSpPr>
            <a:spLocks noGrp="1"/>
          </p:cNvSpPr>
          <p:nvPr>
            <p:ph type="sldNum" sz="quarter" idx="12"/>
          </p:nvPr>
        </p:nvSpPr>
        <p:spPr/>
        <p:txBody>
          <a:bodyPr/>
          <a:lstStyle/>
          <a:p>
            <a:pPr>
              <a:defRPr/>
            </a:pPr>
            <a:fld id="{3CE0CCFF-C19C-495C-8E2B-ECDF805DCBDC}" type="slidenum">
              <a:rPr lang="en-US" smtClean="0"/>
              <a:pPr>
                <a:defRPr/>
              </a:pPr>
              <a:t>8</a:t>
            </a:fld>
            <a:endParaRPr lang="en-US" dirty="0"/>
          </a:p>
        </p:txBody>
      </p:sp>
    </p:spTree>
    <p:extLst>
      <p:ext uri="{BB962C8B-B14F-4D97-AF65-F5344CB8AC3E}">
        <p14:creationId xmlns:p14="http://schemas.microsoft.com/office/powerpoint/2010/main" val="2780358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13 Core CODIS LOCI (Alleles)</a:t>
            </a:r>
          </a:p>
        </p:txBody>
      </p:sp>
      <p:sp>
        <p:nvSpPr>
          <p:cNvPr id="5" name="Slide Number Placeholder 4"/>
          <p:cNvSpPr>
            <a:spLocks noGrp="1"/>
          </p:cNvSpPr>
          <p:nvPr>
            <p:ph type="sldNum" sz="quarter" idx="12"/>
          </p:nvPr>
        </p:nvSpPr>
        <p:spPr/>
        <p:txBody>
          <a:bodyPr/>
          <a:lstStyle/>
          <a:p>
            <a:pPr>
              <a:defRPr/>
            </a:pPr>
            <a:fld id="{ED9AD934-0105-4591-AF70-B5F24E04A32B}" type="slidenum">
              <a:rPr lang="en-US" smtClean="0"/>
              <a:pPr>
                <a:defRPr/>
              </a:pPr>
              <a:t>9</a:t>
            </a:fld>
            <a:endParaRPr lang="en-US" dirty="0"/>
          </a:p>
        </p:txBody>
      </p:sp>
      <p:pic>
        <p:nvPicPr>
          <p:cNvPr id="11" name="Content Placeholder 10"/>
          <p:cNvPicPr>
            <a:picLocks noGrp="1" noChangeAspect="1"/>
          </p:cNvPicPr>
          <p:nvPr>
            <p:ph idx="1"/>
          </p:nvPr>
        </p:nvPicPr>
        <p:blipFill>
          <a:blip r:embed="rId2"/>
          <a:stretch>
            <a:fillRect/>
          </a:stretch>
        </p:blipFill>
        <p:spPr>
          <a:xfrm>
            <a:off x="2319337" y="2096294"/>
            <a:ext cx="4505325" cy="3810000"/>
          </a:xfrm>
          <a:prstGeom prst="rect">
            <a:avLst/>
          </a:prstGeom>
        </p:spPr>
      </p:pic>
    </p:spTree>
    <p:extLst>
      <p:ext uri="{BB962C8B-B14F-4D97-AF65-F5344CB8AC3E}">
        <p14:creationId xmlns:p14="http://schemas.microsoft.com/office/powerpoint/2010/main" val="40893298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ac49fff84382d855a6e3a357a2bdcc8894b22f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NETWORx Howard University project 1 [Compatibility Mode]" id="{30386B27-C8A6-4316-96FE-3637DF30009F}" vid="{C66A51A6-3A17-4AFE-BBC3-9F6839E4E9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2551</TotalTime>
  <Words>3558</Words>
  <Application>Microsoft Office PowerPoint</Application>
  <PresentationFormat>On-screen Show (4:3)</PresentationFormat>
  <Paragraphs>806</Paragraphs>
  <Slides>69</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69</vt:i4>
      </vt:variant>
    </vt:vector>
  </HeadingPairs>
  <TitlesOfParts>
    <vt:vector size="74" baseType="lpstr">
      <vt:lpstr>Arial</vt:lpstr>
      <vt:lpstr>Calibri</vt:lpstr>
      <vt:lpstr>Calibri Light</vt:lpstr>
      <vt:lpstr>Times New Roman</vt:lpstr>
      <vt:lpstr>Office Theme</vt:lpstr>
      <vt:lpstr>Principles of Paternity Testing</vt:lpstr>
      <vt:lpstr> </vt:lpstr>
      <vt:lpstr>GENETWORx History/Evolution</vt:lpstr>
      <vt:lpstr>GENETWORx Team</vt:lpstr>
      <vt:lpstr>GENETWORx Management</vt:lpstr>
      <vt:lpstr>Establishing Paternity-Blood Type</vt:lpstr>
      <vt:lpstr>Restriction Fragment Length Polymorphisms (RFLP)</vt:lpstr>
      <vt:lpstr>Short Tandem Repeat (STR) Analysis</vt:lpstr>
      <vt:lpstr>13 Core CODIS LOCI (Alleles)</vt:lpstr>
      <vt:lpstr>Laboratory Process</vt:lpstr>
      <vt:lpstr>How Do we Make Sure that the Parties are All Who They Say They Are?</vt:lpstr>
      <vt:lpstr>Short Tandem Repeat (STR) Analysis</vt:lpstr>
      <vt:lpstr>PowerPlex 21 STR kit</vt:lpstr>
      <vt:lpstr>PowerPlex 21</vt:lpstr>
      <vt:lpstr>PowerPlex 21 Profile </vt:lpstr>
      <vt:lpstr>How Do We Compare the Profiles?</vt:lpstr>
      <vt:lpstr>Paternity Index and Combined Paternity Index</vt:lpstr>
      <vt:lpstr>How Do We Calculate Paternity? </vt:lpstr>
      <vt:lpstr>Formulas used to Calculation RI</vt:lpstr>
      <vt:lpstr>Not Excluded: Requires &gt;99.5% Probability for Immigration</vt:lpstr>
      <vt:lpstr>Exclusion-Minimum of 3 Inconsistencies</vt:lpstr>
      <vt:lpstr>Mutation: One or Two Inconsistencies</vt:lpstr>
      <vt:lpstr>Pharmacogenetics</vt:lpstr>
      <vt:lpstr>GENETWORx :</vt:lpstr>
      <vt:lpstr>GENETWORx History/Evolution</vt:lpstr>
      <vt:lpstr>PowerPoint Presentation</vt:lpstr>
      <vt:lpstr>Terminology</vt:lpstr>
      <vt:lpstr>Polymerase Chain reaction</vt:lpstr>
      <vt:lpstr>Single nucleotide polymorphism (SNP)</vt:lpstr>
      <vt:lpstr>Wild Type, Heterozygote, Homozygous Mutant</vt:lpstr>
      <vt:lpstr>Pharmacogenetics Terminology</vt:lpstr>
      <vt:lpstr>GENOTYPE→Phenotype</vt:lpstr>
      <vt:lpstr>PGX Sample Workflow-Buccal Swab</vt:lpstr>
      <vt:lpstr>Rapid Extraction of Highly Purified DNA</vt:lpstr>
      <vt:lpstr>Platforms: Douglas Scientific IntelliQube  Pharmacogenetics/Women’s Health</vt:lpstr>
      <vt:lpstr>Platforms: Douglas Scientific IntelliQube</vt:lpstr>
      <vt:lpstr>PGX Markers</vt:lpstr>
      <vt:lpstr>Value of Expanded PGX Panel</vt:lpstr>
      <vt:lpstr>Improved SNP Throughput: Douglas Scientific IntelliCycler</vt:lpstr>
      <vt:lpstr>Molecular Analysis</vt:lpstr>
      <vt:lpstr>Molecular Diagnostics</vt:lpstr>
      <vt:lpstr>Culture Procedure</vt:lpstr>
      <vt:lpstr>Molecular testing</vt:lpstr>
      <vt:lpstr>Sample Type</vt:lpstr>
      <vt:lpstr>Sample Type</vt:lpstr>
      <vt:lpstr>Molecular Diagnostics Workflow</vt:lpstr>
      <vt:lpstr>Molecular Diagnostics Workflow</vt:lpstr>
      <vt:lpstr>Women’s Health Testing-INTELLIQUBE</vt:lpstr>
      <vt:lpstr>HOLOGIC-PANTHER</vt:lpstr>
      <vt:lpstr>Hologic Sample Types</vt:lpstr>
      <vt:lpstr>Additional Platforms</vt:lpstr>
      <vt:lpstr>Luminex GPP vs Biofire</vt:lpstr>
      <vt:lpstr>Advantages of GENSWAB</vt:lpstr>
      <vt:lpstr>WOUND CARE ANALYSIS</vt:lpstr>
      <vt:lpstr>GENETWORx: Wound Care Analysis</vt:lpstr>
      <vt:lpstr>Cost of wound care</vt:lpstr>
      <vt:lpstr>Wound Culture Procedure</vt:lpstr>
      <vt:lpstr>Wound GENIE</vt:lpstr>
      <vt:lpstr>Analytes</vt:lpstr>
      <vt:lpstr>Collection information </vt:lpstr>
      <vt:lpstr>Advantages: Wounds close faster</vt:lpstr>
      <vt:lpstr>Advantages: Treatment costs less</vt:lpstr>
      <vt:lpstr>Nail Fungal analysis</vt:lpstr>
      <vt:lpstr>Respiratory Analysis</vt:lpstr>
      <vt:lpstr>Respiratory Analysis</vt:lpstr>
      <vt:lpstr>Analysis: Luminex MagPix</vt:lpstr>
      <vt:lpstr>Platforms: Luminex ARIES and Melting Curve Analysis-HSV1</vt:lpstr>
      <vt:lpstr>Platforms: Luminex xMAP® (Luminex®) Technology-GI Pathogen Assay</vt:lpstr>
      <vt:lpstr>Summary</vt:lpstr>
    </vt:vector>
  </TitlesOfParts>
  <Company>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Helber</dc:creator>
  <cp:lastModifiedBy>Sarah Jacobs-Helber</cp:lastModifiedBy>
  <cp:revision>144</cp:revision>
  <dcterms:created xsi:type="dcterms:W3CDTF">2014-08-01T20:38:26Z</dcterms:created>
  <dcterms:modified xsi:type="dcterms:W3CDTF">2017-10-26T18:36:07Z</dcterms:modified>
</cp:coreProperties>
</file>