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58" r:id="rId4"/>
    <p:sldId id="259" r:id="rId5"/>
    <p:sldId id="260" r:id="rId6"/>
    <p:sldId id="262" r:id="rId7"/>
    <p:sldId id="261" r:id="rId8"/>
    <p:sldId id="267" r:id="rId9"/>
    <p:sldId id="263" r:id="rId10"/>
    <p:sldId id="264" r:id="rId11"/>
    <p:sldId id="280" r:id="rId12"/>
    <p:sldId id="268" r:id="rId13"/>
    <p:sldId id="265" r:id="rId14"/>
    <p:sldId id="281" r:id="rId15"/>
    <p:sldId id="266" r:id="rId16"/>
    <p:sldId id="278" r:id="rId17"/>
    <p:sldId id="269" r:id="rId18"/>
    <p:sldId id="270" r:id="rId19"/>
    <p:sldId id="271" r:id="rId20"/>
    <p:sldId id="272" r:id="rId21"/>
    <p:sldId id="273" r:id="rId22"/>
    <p:sldId id="274" r:id="rId23"/>
    <p:sldId id="276" r:id="rId24"/>
    <p:sldId id="277" r:id="rId25"/>
    <p:sldId id="279" r:id="rId26"/>
  </p:sldIdLst>
  <p:sldSz cx="9144000" cy="6858000" type="screen4x3"/>
  <p:notesSz cx="7315200" cy="96012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CC"/>
    <a:srgbClr val="006699"/>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3" autoAdjust="0"/>
    <p:restoredTop sz="94651" autoAdjust="0"/>
  </p:normalViewPr>
  <p:slideViewPr>
    <p:cSldViewPr>
      <p:cViewPr varScale="1">
        <p:scale>
          <a:sx n="110" d="100"/>
          <a:sy n="110" d="100"/>
        </p:scale>
        <p:origin x="164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p:scale>
          <a:sx n="100" d="100"/>
          <a:sy n="100" d="100"/>
        </p:scale>
        <p:origin x="3500"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7EEB6850-0124-43BF-B2E9-F28E25EB4D49}" type="datetimeFigureOut">
              <a:rPr lang="en-US" smtClean="0"/>
              <a:t>12/22/2017</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1C82777B-9BF6-44EC-84D3-4F8F4F22A794}" type="slidenum">
              <a:rPr lang="en-US" smtClean="0"/>
              <a:t>‹#›</a:t>
            </a:fld>
            <a:endParaRPr lang="en-US"/>
          </a:p>
        </p:txBody>
      </p:sp>
    </p:spTree>
    <p:extLst>
      <p:ext uri="{BB962C8B-B14F-4D97-AF65-F5344CB8AC3E}">
        <p14:creationId xmlns:p14="http://schemas.microsoft.com/office/powerpoint/2010/main" val="3550333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5" indent="-181225">
              <a:buFont typeface="Arial" panose="020B0604020202020204" pitchFamily="34" charset="0"/>
              <a:buChar char="•"/>
            </a:pPr>
            <a:r>
              <a:rPr lang="en-US" dirty="0"/>
              <a:t>Welcome to GENETWORx ID Human Identity Services training on sample collection for relationship testing.</a:t>
            </a:r>
          </a:p>
          <a:p>
            <a:pPr marL="181225" indent="-181225">
              <a:buFont typeface="Arial" panose="020B0604020202020204" pitchFamily="34" charset="0"/>
              <a:buChar char="•"/>
            </a:pPr>
            <a:endParaRPr lang="en-US" dirty="0"/>
          </a:p>
          <a:p>
            <a:pPr marL="181225" indent="-181225">
              <a:buFont typeface="Arial" panose="020B0604020202020204" pitchFamily="34" charset="0"/>
              <a:buChar char="•"/>
            </a:pPr>
            <a:r>
              <a:rPr lang="en-US" dirty="0"/>
              <a:t>This training will prepare you to correctly and efficiently collect the necessary samples for relationship testing for paternity, maternity, sibship, avuncular, grandparentage, identical versus fraternal twin determination, tribal enrollment, and immigration. </a:t>
            </a:r>
          </a:p>
        </p:txBody>
      </p:sp>
      <p:sp>
        <p:nvSpPr>
          <p:cNvPr id="4" name="Slide Number Placeholder 3"/>
          <p:cNvSpPr>
            <a:spLocks noGrp="1"/>
          </p:cNvSpPr>
          <p:nvPr>
            <p:ph type="sldNum" sz="quarter" idx="10"/>
          </p:nvPr>
        </p:nvSpPr>
        <p:spPr/>
        <p:txBody>
          <a:bodyPr/>
          <a:lstStyle/>
          <a:p>
            <a:fld id="{1C82777B-9BF6-44EC-84D3-4F8F4F22A794}" type="slidenum">
              <a:rPr lang="en-US" smtClean="0"/>
              <a:t>1</a:t>
            </a:fld>
            <a:endParaRPr lang="en-US"/>
          </a:p>
        </p:txBody>
      </p:sp>
    </p:spTree>
    <p:extLst>
      <p:ext uri="{BB962C8B-B14F-4D97-AF65-F5344CB8AC3E}">
        <p14:creationId xmlns:p14="http://schemas.microsoft.com/office/powerpoint/2010/main" val="3305743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4340543"/>
          </a:xfrm>
        </p:spPr>
        <p:txBody>
          <a:bodyPr/>
          <a:lstStyle/>
          <a:p>
            <a:pPr marL="181225" indent="-181225">
              <a:buFont typeface="Arial" panose="020B0604020202020204" pitchFamily="34" charset="0"/>
              <a:buChar char="•"/>
            </a:pPr>
            <a:r>
              <a:rPr lang="en-US" dirty="0"/>
              <a:t>After you have verified the identification of the individual being tested, you will move on to completing the </a:t>
            </a:r>
            <a:r>
              <a:rPr lang="en-US" i="1" dirty="0"/>
              <a:t>DNA Test Submission Form. </a:t>
            </a:r>
            <a:r>
              <a:rPr lang="en-US" b="1" dirty="0"/>
              <a:t>(HIT ENTER)</a:t>
            </a:r>
            <a:endParaRPr lang="en-US" dirty="0"/>
          </a:p>
          <a:p>
            <a:pPr marL="181225" indent="-181225">
              <a:buFont typeface="Arial" panose="020B0604020202020204" pitchFamily="34" charset="0"/>
              <a:buChar char="•"/>
            </a:pPr>
            <a:endParaRPr lang="en-US" dirty="0"/>
          </a:p>
          <a:p>
            <a:pPr marL="181225" indent="-181225">
              <a:buFont typeface="Arial" panose="020B0604020202020204" pitchFamily="34" charset="0"/>
              <a:buChar char="•"/>
            </a:pPr>
            <a:r>
              <a:rPr lang="en-US" dirty="0"/>
              <a:t>Check the Purpose of the Test as a Legal case or as a non-legal/self collected case. </a:t>
            </a:r>
          </a:p>
          <a:p>
            <a:endParaRPr lang="en-US" dirty="0"/>
          </a:p>
        </p:txBody>
      </p:sp>
      <p:sp>
        <p:nvSpPr>
          <p:cNvPr id="4" name="Slide Number Placeholder 3"/>
          <p:cNvSpPr>
            <a:spLocks noGrp="1"/>
          </p:cNvSpPr>
          <p:nvPr>
            <p:ph type="sldNum" sz="quarter" idx="10"/>
          </p:nvPr>
        </p:nvSpPr>
        <p:spPr/>
        <p:txBody>
          <a:bodyPr/>
          <a:lstStyle/>
          <a:p>
            <a:fld id="{1C82777B-9BF6-44EC-84D3-4F8F4F22A794}" type="slidenum">
              <a:rPr lang="en-US" smtClean="0"/>
              <a:t>10</a:t>
            </a:fld>
            <a:endParaRPr lang="en-US"/>
          </a:p>
        </p:txBody>
      </p:sp>
    </p:spTree>
    <p:extLst>
      <p:ext uri="{BB962C8B-B14F-4D97-AF65-F5344CB8AC3E}">
        <p14:creationId xmlns:p14="http://schemas.microsoft.com/office/powerpoint/2010/main" val="1354987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5" indent="-181225">
              <a:buFont typeface="Arial" panose="020B0604020202020204" pitchFamily="34" charset="0"/>
              <a:buChar char="•"/>
            </a:pPr>
            <a:r>
              <a:rPr lang="en-US" dirty="0"/>
              <a:t>If a mistake is made in this section or any section of the form, do not use correction fluid and do not scribble through the mistake. Instead use a single cross out. Whoever makes the change should date and initial where the change has been made.  </a:t>
            </a:r>
          </a:p>
          <a:p>
            <a:endParaRPr lang="en-US" dirty="0">
              <a:solidFill>
                <a:srgbClr val="FF0000"/>
              </a:solidFill>
            </a:endParaRPr>
          </a:p>
          <a:p>
            <a:pPr marL="181225" indent="-181225">
              <a:buFont typeface="Arial" panose="020B0604020202020204" pitchFamily="34" charset="0"/>
              <a:buChar char="•"/>
            </a:pPr>
            <a:r>
              <a:rPr lang="en-US" dirty="0"/>
              <a:t>Be certain the person completing the form understands what to do in case they make a mistake. </a:t>
            </a:r>
          </a:p>
          <a:p>
            <a:endParaRPr lang="en-US" dirty="0"/>
          </a:p>
        </p:txBody>
      </p:sp>
      <p:sp>
        <p:nvSpPr>
          <p:cNvPr id="4" name="Slide Number Placeholder 3"/>
          <p:cNvSpPr>
            <a:spLocks noGrp="1"/>
          </p:cNvSpPr>
          <p:nvPr>
            <p:ph type="sldNum" sz="quarter" idx="10"/>
          </p:nvPr>
        </p:nvSpPr>
        <p:spPr/>
        <p:txBody>
          <a:bodyPr/>
          <a:lstStyle/>
          <a:p>
            <a:fld id="{1C82777B-9BF6-44EC-84D3-4F8F4F22A794}" type="slidenum">
              <a:rPr lang="en-US" smtClean="0"/>
              <a:t>11</a:t>
            </a:fld>
            <a:endParaRPr lang="en-US"/>
          </a:p>
        </p:txBody>
      </p:sp>
    </p:spTree>
    <p:extLst>
      <p:ext uri="{BB962C8B-B14F-4D97-AF65-F5344CB8AC3E}">
        <p14:creationId xmlns:p14="http://schemas.microsoft.com/office/powerpoint/2010/main" val="3205922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5" indent="-181225">
              <a:buFont typeface="Arial" panose="020B0604020202020204" pitchFamily="34" charset="0"/>
              <a:buChar char="•"/>
            </a:pPr>
            <a:r>
              <a:rPr lang="en-US" dirty="0"/>
              <a:t>You will now flip to the back of the </a:t>
            </a:r>
            <a:r>
              <a:rPr lang="en-US" i="1" dirty="0"/>
              <a:t>DNA Test Submission Form</a:t>
            </a:r>
            <a:r>
              <a:rPr lang="en-US" dirty="0"/>
              <a:t> and complete the section entitled </a:t>
            </a:r>
            <a:r>
              <a:rPr lang="en-US" i="1" dirty="0"/>
              <a:t>Person Collecting DNA Sample(s).</a:t>
            </a:r>
          </a:p>
          <a:p>
            <a:pPr marL="181225" indent="-181225">
              <a:buFont typeface="Arial" panose="020B0604020202020204" pitchFamily="34" charset="0"/>
              <a:buChar char="•"/>
            </a:pPr>
            <a:endParaRPr lang="en-US" i="1" dirty="0"/>
          </a:p>
          <a:p>
            <a:pPr marL="181225" indent="-181225">
              <a:buFont typeface="Arial" panose="020B0604020202020204" pitchFamily="34" charset="0"/>
              <a:buChar char="•"/>
            </a:pPr>
            <a:r>
              <a:rPr lang="en-US" dirty="0"/>
              <a:t>You will begin by indicating whether you are a medical </a:t>
            </a:r>
            <a:r>
              <a:rPr lang="en-US" dirty="0" err="1"/>
              <a:t>practioner</a:t>
            </a:r>
            <a:r>
              <a:rPr lang="en-US" dirty="0"/>
              <a:t>, attorney, or other specialty.  </a:t>
            </a:r>
          </a:p>
          <a:p>
            <a:endParaRPr lang="en-US" dirty="0"/>
          </a:p>
          <a:p>
            <a:pPr marL="181225" indent="-181225">
              <a:buFont typeface="Arial" panose="020B0604020202020204" pitchFamily="34" charset="0"/>
              <a:buChar char="•"/>
            </a:pPr>
            <a:r>
              <a:rPr lang="en-US" dirty="0"/>
              <a:t>Then, please record your name, address, email, phone, and fax. </a:t>
            </a:r>
            <a:r>
              <a:rPr lang="en-US" b="1" dirty="0"/>
              <a:t>(HIT ENTER)</a:t>
            </a:r>
            <a:endParaRPr lang="en-US" dirty="0"/>
          </a:p>
          <a:p>
            <a:pPr marL="181225" indent="-181225">
              <a:buFont typeface="Arial" panose="020B0604020202020204" pitchFamily="34" charset="0"/>
              <a:buChar char="•"/>
            </a:pPr>
            <a:endParaRPr lang="en-US" dirty="0"/>
          </a:p>
          <a:p>
            <a:pPr marL="181225" indent="-181225">
              <a:buFont typeface="Arial" panose="020B0604020202020204" pitchFamily="34" charset="0"/>
              <a:buChar char="•"/>
            </a:pPr>
            <a:r>
              <a:rPr lang="en-US" dirty="0"/>
              <a:t>Be certain to sign in the signature box verifying that you collected the DNA samples being submitted.</a:t>
            </a:r>
          </a:p>
          <a:p>
            <a:pPr marL="181225" indent="-181225">
              <a:buFont typeface="Arial" panose="020B0604020202020204" pitchFamily="34" charset="0"/>
              <a:buChar char="•"/>
            </a:pPr>
            <a:endParaRPr lang="en-US" dirty="0"/>
          </a:p>
          <a:p>
            <a:pPr marL="181225" indent="-181225">
              <a:buFont typeface="Arial" panose="020B0604020202020204" pitchFamily="34" charset="0"/>
              <a:buChar char="•"/>
            </a:pPr>
            <a:r>
              <a:rPr lang="en-US" dirty="0"/>
              <a:t>This information establishes you as the first custodian of the sample in the chain of custody. </a:t>
            </a:r>
          </a:p>
          <a:p>
            <a:endParaRPr lang="en-US" dirty="0"/>
          </a:p>
        </p:txBody>
      </p:sp>
      <p:sp>
        <p:nvSpPr>
          <p:cNvPr id="4" name="Slide Number Placeholder 3"/>
          <p:cNvSpPr>
            <a:spLocks noGrp="1"/>
          </p:cNvSpPr>
          <p:nvPr>
            <p:ph type="sldNum" sz="quarter" idx="10"/>
          </p:nvPr>
        </p:nvSpPr>
        <p:spPr/>
        <p:txBody>
          <a:bodyPr/>
          <a:lstStyle/>
          <a:p>
            <a:fld id="{1C82777B-9BF6-44EC-84D3-4F8F4F22A794}" type="slidenum">
              <a:rPr lang="en-US" smtClean="0"/>
              <a:t>12</a:t>
            </a:fld>
            <a:endParaRPr lang="en-US"/>
          </a:p>
        </p:txBody>
      </p:sp>
    </p:spTree>
    <p:extLst>
      <p:ext uri="{BB962C8B-B14F-4D97-AF65-F5344CB8AC3E}">
        <p14:creationId xmlns:p14="http://schemas.microsoft.com/office/powerpoint/2010/main" val="3883700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4665830"/>
          </a:xfrm>
        </p:spPr>
        <p:txBody>
          <a:bodyPr/>
          <a:lstStyle/>
          <a:p>
            <a:pPr marL="181225" indent="-181225">
              <a:buFont typeface="Arial" panose="020B0604020202020204" pitchFamily="34" charset="0"/>
              <a:buChar char="•"/>
            </a:pPr>
            <a:r>
              <a:rPr lang="en-US" sz="1100" dirty="0"/>
              <a:t>Next you’ll complete the information about each individual who is being tested.</a:t>
            </a:r>
          </a:p>
          <a:p>
            <a:endParaRPr lang="en-US" sz="1100" dirty="0">
              <a:solidFill>
                <a:srgbClr val="FF0000"/>
              </a:solidFill>
            </a:endParaRPr>
          </a:p>
          <a:p>
            <a:pPr marL="181225" indent="-181225">
              <a:buFont typeface="Arial" panose="020B0604020202020204" pitchFamily="34" charset="0"/>
              <a:buChar char="•"/>
            </a:pPr>
            <a:r>
              <a:rPr lang="en-US" sz="1100" dirty="0"/>
              <a:t>Be certain that the individual’s name is legible and accurately spelled. Compare the spelling on the form to the spelling on the identification they provided. An accurately spelled name is needed to ensure the final report is legal. </a:t>
            </a:r>
          </a:p>
          <a:p>
            <a:pPr marL="181225" indent="-181225">
              <a:buFont typeface="Arial" panose="020B0604020202020204" pitchFamily="34" charset="0"/>
              <a:buChar char="•"/>
            </a:pPr>
            <a:endParaRPr lang="en-US" sz="1100" dirty="0"/>
          </a:p>
          <a:p>
            <a:pPr marL="181225" indent="-181225">
              <a:buFont typeface="Arial" panose="020B0604020202020204" pitchFamily="34" charset="0"/>
              <a:buChar char="•"/>
            </a:pPr>
            <a:r>
              <a:rPr lang="en-US" sz="1100" dirty="0"/>
              <a:t>As you complete this section you will need to:  </a:t>
            </a:r>
            <a:r>
              <a:rPr lang="en-US" sz="1100" b="1" dirty="0"/>
              <a:t>(HIT ENTER)</a:t>
            </a:r>
            <a:endParaRPr lang="en-US" sz="1100" dirty="0"/>
          </a:p>
          <a:p>
            <a:pPr marL="664488" lvl="1" indent="-181225">
              <a:buFont typeface="Arial" panose="020B0604020202020204" pitchFamily="34" charset="0"/>
              <a:buChar char="•"/>
            </a:pPr>
            <a:r>
              <a:rPr lang="en-US" sz="1100" dirty="0"/>
              <a:t>record the race of the individual. This information is used in calculating the probability of a relationship. The individual being tested should provide the information about their racial background. Refrain from guessing their race.</a:t>
            </a:r>
            <a:r>
              <a:rPr lang="en-US" sz="1100" b="1" dirty="0"/>
              <a:t> (HIT ENTER)</a:t>
            </a:r>
          </a:p>
          <a:p>
            <a:pPr marL="664488" lvl="1" indent="-181225">
              <a:buFont typeface="Arial" panose="020B0604020202020204" pitchFamily="34" charset="0"/>
              <a:buChar char="•"/>
            </a:pPr>
            <a:endParaRPr lang="en-US" sz="1100" dirty="0"/>
          </a:p>
          <a:p>
            <a:pPr marL="664488" lvl="1" indent="-181225">
              <a:buFont typeface="Arial" panose="020B0604020202020204" pitchFamily="34" charset="0"/>
              <a:buChar char="•"/>
            </a:pPr>
            <a:r>
              <a:rPr lang="en-US" sz="1100" dirty="0"/>
              <a:t>have the individual sign the consent. If the individual being sampled is a child the consent signature must be obtained from the legal guardian. This consent should be obtained before collecting the sample. </a:t>
            </a:r>
          </a:p>
          <a:p>
            <a:pPr marL="302040" indent="-302040">
              <a:buFont typeface="Arial" panose="020B0604020202020204" pitchFamily="34" charset="0"/>
              <a:buChar char="•"/>
            </a:pPr>
            <a:endParaRPr lang="en-US" sz="1100" dirty="0"/>
          </a:p>
          <a:p>
            <a:pPr marL="302040" indent="-302040">
              <a:buFont typeface="Arial" panose="020B0604020202020204" pitchFamily="34" charset="0"/>
              <a:buChar char="•"/>
            </a:pPr>
            <a:r>
              <a:rPr lang="en-US" sz="1100" dirty="0"/>
              <a:t>You will also notice that in this section you are asked to indicate whether the individual has EVER had a stem cell transplant or undergone a blood transfusion within the last 90 days. If a blood sample is submitted this notifies the laboratory that there may be multiple DNA profiles present in the individual’s blood sample. Please complete this section, even when submitting a cheek swab because the presence of any blood in the mouth may also result in multiple profiles. </a:t>
            </a:r>
            <a:endParaRPr lang="en-US" dirty="0"/>
          </a:p>
        </p:txBody>
      </p:sp>
      <p:sp>
        <p:nvSpPr>
          <p:cNvPr id="4" name="Slide Number Placeholder 3"/>
          <p:cNvSpPr>
            <a:spLocks noGrp="1"/>
          </p:cNvSpPr>
          <p:nvPr>
            <p:ph type="sldNum" sz="quarter" idx="10"/>
          </p:nvPr>
        </p:nvSpPr>
        <p:spPr/>
        <p:txBody>
          <a:bodyPr/>
          <a:lstStyle/>
          <a:p>
            <a:fld id="{1C82777B-9BF6-44EC-84D3-4F8F4F22A794}" type="slidenum">
              <a:rPr lang="en-US" smtClean="0"/>
              <a:t>13</a:t>
            </a:fld>
            <a:endParaRPr lang="en-US" dirty="0"/>
          </a:p>
        </p:txBody>
      </p:sp>
    </p:spTree>
    <p:extLst>
      <p:ext uri="{BB962C8B-B14F-4D97-AF65-F5344CB8AC3E}">
        <p14:creationId xmlns:p14="http://schemas.microsoft.com/office/powerpoint/2010/main" val="3108314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panose="020B0604020202020204" pitchFamily="34" charset="0"/>
              <a:buChar char="•"/>
            </a:pPr>
            <a:r>
              <a:rPr lang="en-US" dirty="0"/>
              <a:t>Finally, you will complete the payment section of the </a:t>
            </a:r>
            <a:r>
              <a:rPr lang="en-US" i="1" dirty="0"/>
              <a:t>DNA Test Submission Form.</a:t>
            </a:r>
          </a:p>
          <a:p>
            <a:pPr marL="177845" indent="-177845">
              <a:buFont typeface="Arial" panose="020B0604020202020204" pitchFamily="34" charset="0"/>
              <a:buChar char="•"/>
            </a:pPr>
            <a:endParaRPr lang="en-US" i="1" dirty="0"/>
          </a:p>
          <a:p>
            <a:pPr marL="177845" indent="-177845">
              <a:buFont typeface="Arial" panose="020B0604020202020204" pitchFamily="34" charset="0"/>
              <a:buChar char="•"/>
            </a:pPr>
            <a:r>
              <a:rPr lang="en-US" dirty="0"/>
              <a:t>Payment must be sent with the sample. You may include a check or money order. If the individual is paying by credit card please double check the credit card information recorded on the form for accuracy.</a:t>
            </a:r>
          </a:p>
          <a:p>
            <a:pPr marL="177845" indent="-177845">
              <a:buFont typeface="Arial" panose="020B0604020202020204" pitchFamily="34" charset="0"/>
              <a:buChar char="•"/>
            </a:pPr>
            <a:endParaRPr lang="en-US" dirty="0"/>
          </a:p>
          <a:p>
            <a:pPr marL="177845" indent="-177845">
              <a:buFont typeface="Arial" panose="020B0604020202020204" pitchFamily="34" charset="0"/>
              <a:buChar char="•"/>
            </a:pPr>
            <a:r>
              <a:rPr lang="en-US" dirty="0"/>
              <a:t>Please note that case will not be processed without payment.</a:t>
            </a:r>
          </a:p>
          <a:p>
            <a:endParaRPr lang="en-US" dirty="0"/>
          </a:p>
        </p:txBody>
      </p:sp>
      <p:sp>
        <p:nvSpPr>
          <p:cNvPr id="4" name="Slide Number Placeholder 3"/>
          <p:cNvSpPr>
            <a:spLocks noGrp="1"/>
          </p:cNvSpPr>
          <p:nvPr>
            <p:ph type="sldNum" sz="quarter" idx="10"/>
          </p:nvPr>
        </p:nvSpPr>
        <p:spPr/>
        <p:txBody>
          <a:bodyPr/>
          <a:lstStyle/>
          <a:p>
            <a:fld id="{1C82777B-9BF6-44EC-84D3-4F8F4F22A794}" type="slidenum">
              <a:rPr lang="en-US" smtClean="0"/>
              <a:t>14</a:t>
            </a:fld>
            <a:endParaRPr lang="en-US"/>
          </a:p>
        </p:txBody>
      </p:sp>
    </p:spTree>
    <p:extLst>
      <p:ext uri="{BB962C8B-B14F-4D97-AF65-F5344CB8AC3E}">
        <p14:creationId xmlns:p14="http://schemas.microsoft.com/office/powerpoint/2010/main" val="36817378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5" indent="-181225">
              <a:buFont typeface="Arial" panose="020B0604020202020204" pitchFamily="34" charset="0"/>
              <a:buChar char="•"/>
            </a:pPr>
            <a:r>
              <a:rPr lang="en-US" dirty="0"/>
              <a:t>You are now ready to begin the actual sample collection. You will start by preparing the collection envelope.</a:t>
            </a:r>
          </a:p>
          <a:p>
            <a:pPr marL="181225" indent="-181225">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1C82777B-9BF6-44EC-84D3-4F8F4F22A794}" type="slidenum">
              <a:rPr lang="en-US" smtClean="0"/>
              <a:t>15</a:t>
            </a:fld>
            <a:endParaRPr lang="en-US"/>
          </a:p>
        </p:txBody>
      </p:sp>
    </p:spTree>
    <p:extLst>
      <p:ext uri="{BB962C8B-B14F-4D97-AF65-F5344CB8AC3E}">
        <p14:creationId xmlns:p14="http://schemas.microsoft.com/office/powerpoint/2010/main" val="143964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5" indent="-181225">
              <a:buFont typeface="Arial" panose="020B0604020202020204" pitchFamily="34" charset="0"/>
              <a:buChar char="•"/>
            </a:pPr>
            <a:r>
              <a:rPr lang="en-US" dirty="0"/>
              <a:t>You’ll record the following on the envelope: </a:t>
            </a:r>
            <a:r>
              <a:rPr lang="en-US" b="1" dirty="0"/>
              <a:t>(HIT</a:t>
            </a:r>
            <a:r>
              <a:rPr lang="en-US" b="1" baseline="0" dirty="0"/>
              <a:t> ENTER)</a:t>
            </a:r>
            <a:endParaRPr lang="en-US" dirty="0"/>
          </a:p>
          <a:p>
            <a:pPr marL="664488" lvl="1" indent="-181225">
              <a:buFont typeface="Arial" panose="020B0604020202020204" pitchFamily="34" charset="0"/>
              <a:buChar char="•"/>
            </a:pPr>
            <a:r>
              <a:rPr lang="en-US" dirty="0"/>
              <a:t>The name of the individual sampled for DNA testing</a:t>
            </a:r>
          </a:p>
          <a:p>
            <a:pPr marL="664488" lvl="1" indent="-181225">
              <a:buFont typeface="Arial" panose="020B0604020202020204" pitchFamily="34" charset="0"/>
              <a:buChar char="•"/>
            </a:pPr>
            <a:r>
              <a:rPr lang="en-US" dirty="0"/>
              <a:t>The date of the DNA collection. This date of collection initiates the chain of custody.</a:t>
            </a:r>
          </a:p>
          <a:p>
            <a:pPr marL="664488" lvl="1" indent="-181225">
              <a:buFont typeface="Arial" panose="020B0604020202020204" pitchFamily="34" charset="0"/>
              <a:buChar char="•"/>
            </a:pPr>
            <a:r>
              <a:rPr lang="en-US" dirty="0"/>
              <a:t>On the back initial and/or sign as the collector who performed the DNA collection</a:t>
            </a:r>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1C82777B-9BF6-44EC-84D3-4F8F4F22A794}" type="slidenum">
              <a:rPr lang="en-US" smtClean="0"/>
              <a:t>16</a:t>
            </a:fld>
            <a:endParaRPr lang="en-US"/>
          </a:p>
        </p:txBody>
      </p:sp>
    </p:spTree>
    <p:extLst>
      <p:ext uri="{BB962C8B-B14F-4D97-AF65-F5344CB8AC3E}">
        <p14:creationId xmlns:p14="http://schemas.microsoft.com/office/powerpoint/2010/main" val="468977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5" indent="-181225">
              <a:buFont typeface="Arial" panose="020B0604020202020204" pitchFamily="34" charset="0"/>
              <a:buChar char="•"/>
            </a:pPr>
            <a:r>
              <a:rPr lang="en-US">
                <a:solidFill>
                  <a:srgbClr val="000000"/>
                </a:solidFill>
                <a:latin typeface="Calibri" panose="020F0502020204030204" pitchFamily="34" charset="0"/>
                <a:sym typeface="Calibri" panose="020F0502020204030204" pitchFamily="34" charset="0"/>
              </a:rPr>
              <a:t>With the collection envelope complete you are ready to collect the actual sample. (HIT ENTER). </a:t>
            </a:r>
          </a:p>
          <a:p>
            <a:pPr marL="181225" indent="-181225">
              <a:buFont typeface="Arial" panose="020B0604020202020204" pitchFamily="34" charset="0"/>
              <a:buChar char="•"/>
            </a:pPr>
            <a:endParaRPr lang="en-US">
              <a:solidFill>
                <a:srgbClr val="000000"/>
              </a:solidFill>
              <a:latin typeface="Calibri" panose="020F0502020204030204" pitchFamily="34" charset="0"/>
              <a:sym typeface="Calibri" panose="020F0502020204030204" pitchFamily="34" charset="0"/>
            </a:endParaRPr>
          </a:p>
          <a:p>
            <a:pPr marL="181225" indent="-181225">
              <a:buFont typeface="Arial" panose="020B0604020202020204" pitchFamily="34" charset="0"/>
              <a:buChar char="•"/>
            </a:pPr>
            <a:r>
              <a:rPr lang="en-US">
                <a:solidFill>
                  <a:srgbClr val="000000"/>
                </a:solidFill>
                <a:latin typeface="Calibri" panose="020F0502020204030204" pitchFamily="34" charset="0"/>
                <a:sym typeface="Calibri" panose="020F0502020204030204" pitchFamily="34" charset="0"/>
              </a:rPr>
              <a:t>You will need to take care to avoid contamination. (HIT ENTER)</a:t>
            </a:r>
          </a:p>
          <a:p>
            <a:pPr marL="181225" indent="-181225">
              <a:buFont typeface="Arial" panose="020B0604020202020204" pitchFamily="34" charset="0"/>
              <a:buChar char="•"/>
            </a:pPr>
            <a:endParaRPr lang="en-US">
              <a:solidFill>
                <a:srgbClr val="000000"/>
              </a:solidFill>
              <a:latin typeface="Calibri" panose="020F0502020204030204" pitchFamily="34" charset="0"/>
              <a:sym typeface="Calibri" panose="020F0502020204030204" pitchFamily="34" charset="0"/>
            </a:endParaRPr>
          </a:p>
          <a:p>
            <a:pPr marL="181225" indent="-181225">
              <a:buFont typeface="Arial" panose="020B0604020202020204" pitchFamily="34" charset="0"/>
              <a:buChar char="•"/>
            </a:pPr>
            <a:r>
              <a:rPr lang="en-US">
                <a:solidFill>
                  <a:srgbClr val="000000"/>
                </a:solidFill>
                <a:latin typeface="Calibri" panose="020F0502020204030204" pitchFamily="34" charset="0"/>
                <a:sym typeface="Calibri" panose="020F0502020204030204" pitchFamily="34" charset="0"/>
              </a:rPr>
              <a:t>To do this, be certain to put gloves on to avoid contamination with your DNA. Even a single touch could leave behind enough DNA to create another DNA profile in the sample.</a:t>
            </a:r>
          </a:p>
          <a:p>
            <a:pPr marL="181225" indent="-181225">
              <a:buFont typeface="Arial" panose="020B0604020202020204" pitchFamily="34" charset="0"/>
              <a:buChar char="•"/>
            </a:pPr>
            <a:endParaRPr lang="en-US">
              <a:solidFill>
                <a:srgbClr val="000000"/>
              </a:solidFill>
              <a:latin typeface="Calibri" panose="020F0502020204030204" pitchFamily="34" charset="0"/>
              <a:sym typeface="Calibri" panose="020F0502020204030204" pitchFamily="34" charset="0"/>
            </a:endParaRPr>
          </a:p>
          <a:p>
            <a:pPr marL="181225" indent="-181225">
              <a:buFont typeface="Arial" panose="020B0604020202020204" pitchFamily="34" charset="0"/>
              <a:buChar char="•"/>
            </a:pPr>
            <a:r>
              <a:rPr lang="en-US">
                <a:solidFill>
                  <a:srgbClr val="000000"/>
                </a:solidFill>
                <a:latin typeface="Calibri" panose="020F0502020204030204" pitchFamily="34" charset="0"/>
                <a:sym typeface="Calibri" panose="020F0502020204030204" pitchFamily="34" charset="0"/>
              </a:rPr>
              <a:t>When multiple family members are being tested for one case, change your gloves after collecting each individual. (HIT ENTER)</a:t>
            </a:r>
          </a:p>
          <a:p>
            <a:pPr marL="181225" indent="-181225">
              <a:buFont typeface="Arial" panose="020B0604020202020204" pitchFamily="34" charset="0"/>
              <a:buChar char="•"/>
            </a:pPr>
            <a:endParaRPr lang="en-US">
              <a:solidFill>
                <a:srgbClr val="000000"/>
              </a:solidFill>
              <a:latin typeface="Calibri" panose="020F0502020204030204" pitchFamily="34" charset="0"/>
              <a:sym typeface="Calibri" panose="020F0502020204030204" pitchFamily="34" charset="0"/>
            </a:endParaRPr>
          </a:p>
          <a:p>
            <a:pPr marL="181225" indent="-181225">
              <a:buFont typeface="Arial" panose="020B0604020202020204" pitchFamily="34" charset="0"/>
              <a:buChar char="•"/>
            </a:pPr>
            <a:r>
              <a:rPr lang="en-US">
                <a:solidFill>
                  <a:srgbClr val="000000"/>
                </a:solidFill>
                <a:latin typeface="Calibri" panose="020F0502020204030204" pitchFamily="34" charset="0"/>
                <a:sym typeface="Calibri" panose="020F0502020204030204" pitchFamily="34" charset="0"/>
              </a:rPr>
              <a:t>Do your best to also avoid coughing, sneezing, or blowing on samples which can lead to aerosol contamination of the sample with your DNA.</a:t>
            </a:r>
          </a:p>
          <a:p>
            <a:pPr marL="181225" indent="-181225">
              <a:buFont typeface="Arial" panose="020B0604020202020204" pitchFamily="34" charset="0"/>
              <a:buChar char="•"/>
            </a:pPr>
            <a:endParaRPr lang="en-US">
              <a:solidFill>
                <a:srgbClr val="000000"/>
              </a:solidFill>
              <a:latin typeface="Calibri" panose="020F0502020204030204" pitchFamily="34" charset="0"/>
              <a:sym typeface="Calibri" panose="020F0502020204030204" pitchFamily="34" charset="0"/>
            </a:endParaRPr>
          </a:p>
          <a:p>
            <a:pPr marL="181225" indent="-181225">
              <a:buFont typeface="Arial" panose="020B0604020202020204" pitchFamily="34" charset="0"/>
              <a:buChar char="•"/>
            </a:pPr>
            <a:endParaRPr lang="en-US">
              <a:solidFill>
                <a:srgbClr val="000000"/>
              </a:solidFill>
              <a:latin typeface="Calibri" panose="020F0502020204030204" pitchFamily="34" charset="0"/>
              <a:sym typeface="Calibri" panose="020F0502020204030204" pitchFamily="34" charset="0"/>
            </a:endParaRPr>
          </a:p>
          <a:p>
            <a:endParaRPr lang="en-US" dirty="0">
              <a:solidFill>
                <a:srgbClr val="000000"/>
              </a:solidFill>
              <a:latin typeface="Calibri" panose="020F0502020204030204" pitchFamily="34" charset="0"/>
              <a:sym typeface="Calibri" panose="020F0502020204030204" pitchFamily="34" charset="0"/>
            </a:endParaRPr>
          </a:p>
        </p:txBody>
      </p:sp>
      <p:sp>
        <p:nvSpPr>
          <p:cNvPr id="4" name="Slide Number Placeholder 3"/>
          <p:cNvSpPr>
            <a:spLocks noGrp="1"/>
          </p:cNvSpPr>
          <p:nvPr>
            <p:ph type="sldNum" sz="quarter" idx="10"/>
          </p:nvPr>
        </p:nvSpPr>
        <p:spPr/>
        <p:txBody>
          <a:bodyPr/>
          <a:lstStyle/>
          <a:p>
            <a:fld id="{1C82777B-9BF6-44EC-84D3-4F8F4F22A794}" type="slidenum">
              <a:rPr lang="en-US" smtClean="0"/>
              <a:t>17</a:t>
            </a:fld>
            <a:endParaRPr lang="en-US"/>
          </a:p>
        </p:txBody>
      </p:sp>
    </p:spTree>
    <p:extLst>
      <p:ext uri="{BB962C8B-B14F-4D97-AF65-F5344CB8AC3E}">
        <p14:creationId xmlns:p14="http://schemas.microsoft.com/office/powerpoint/2010/main" val="2886215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5" indent="-181225">
              <a:buFont typeface="Arial" panose="020B0604020202020204" pitchFamily="34" charset="0"/>
              <a:buChar char="•"/>
            </a:pPr>
            <a:r>
              <a:rPr lang="en-US" dirty="0"/>
              <a:t>As you are preparing for the collection, you will need to explain the procedure to the individual being tested. </a:t>
            </a:r>
            <a:r>
              <a:rPr lang="en-US" b="1" dirty="0"/>
              <a:t>(HIT ENTER)</a:t>
            </a:r>
            <a:endParaRPr lang="en-US" dirty="0"/>
          </a:p>
          <a:p>
            <a:pPr marL="181225" indent="-181225">
              <a:buFont typeface="Arial" panose="020B0604020202020204" pitchFamily="34" charset="0"/>
              <a:buChar char="•"/>
            </a:pPr>
            <a:endParaRPr lang="en-US" dirty="0"/>
          </a:p>
          <a:p>
            <a:pPr marL="181225" indent="-181225">
              <a:buFont typeface="Arial" panose="020B0604020202020204" pitchFamily="34" charset="0"/>
              <a:buChar char="•"/>
            </a:pPr>
            <a:r>
              <a:rPr lang="en-US" dirty="0"/>
              <a:t>Notify them that you will be placing a cotton tipped swab on the inside of their check and gently rubbing to collect the DNA sample. </a:t>
            </a:r>
            <a:r>
              <a:rPr lang="en-US" b="1" dirty="0"/>
              <a:t>(HIT ENTER)</a:t>
            </a:r>
            <a:endParaRPr lang="en-US" dirty="0"/>
          </a:p>
          <a:p>
            <a:pPr marL="181225" indent="-181225">
              <a:buFont typeface="Arial" panose="020B0604020202020204" pitchFamily="34" charset="0"/>
              <a:buChar char="•"/>
            </a:pPr>
            <a:endParaRPr lang="en-US" dirty="0"/>
          </a:p>
          <a:p>
            <a:pPr marL="181225" indent="-181225">
              <a:buFont typeface="Arial" panose="020B0604020202020204" pitchFamily="34" charset="0"/>
              <a:buChar char="•"/>
            </a:pPr>
            <a:r>
              <a:rPr lang="en-US" dirty="0"/>
              <a:t>Make certain to tell them that the collection is non-invasive and they will not experience any pain.</a:t>
            </a:r>
          </a:p>
          <a:p>
            <a:endParaRPr lang="en-US" dirty="0"/>
          </a:p>
        </p:txBody>
      </p:sp>
      <p:sp>
        <p:nvSpPr>
          <p:cNvPr id="4" name="Slide Number Placeholder 3"/>
          <p:cNvSpPr>
            <a:spLocks noGrp="1"/>
          </p:cNvSpPr>
          <p:nvPr>
            <p:ph type="sldNum" sz="quarter" idx="10"/>
          </p:nvPr>
        </p:nvSpPr>
        <p:spPr/>
        <p:txBody>
          <a:bodyPr/>
          <a:lstStyle/>
          <a:p>
            <a:fld id="{1C82777B-9BF6-44EC-84D3-4F8F4F22A794}" type="slidenum">
              <a:rPr lang="en-US" smtClean="0"/>
              <a:t>18</a:t>
            </a:fld>
            <a:endParaRPr lang="en-US"/>
          </a:p>
        </p:txBody>
      </p:sp>
    </p:spTree>
    <p:extLst>
      <p:ext uri="{BB962C8B-B14F-4D97-AF65-F5344CB8AC3E}">
        <p14:creationId xmlns:p14="http://schemas.microsoft.com/office/powerpoint/2010/main" val="1586170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5" indent="-181225">
              <a:buFont typeface="Arial" panose="020B0604020202020204" pitchFamily="34" charset="0"/>
              <a:buChar char="•"/>
            </a:pPr>
            <a:r>
              <a:rPr lang="en-US" dirty="0"/>
              <a:t>Next, you’ll open the outer packaging of the swabs. </a:t>
            </a:r>
            <a:r>
              <a:rPr lang="en-US" b="1" dirty="0"/>
              <a:t>(HIT ENTER)</a:t>
            </a:r>
            <a:endParaRPr lang="en-US" dirty="0"/>
          </a:p>
          <a:p>
            <a:pPr marL="181225" indent="-181225">
              <a:buFont typeface="Arial" panose="020B0604020202020204" pitchFamily="34" charset="0"/>
              <a:buChar char="•"/>
            </a:pPr>
            <a:endParaRPr lang="en-US" dirty="0"/>
          </a:p>
          <a:p>
            <a:pPr marL="181225" indent="-181225">
              <a:buFont typeface="Arial" panose="020B0604020202020204" pitchFamily="34" charset="0"/>
              <a:buChar char="•"/>
            </a:pPr>
            <a:r>
              <a:rPr lang="en-US" dirty="0"/>
              <a:t>Remove the swabs completely from the sleeve without touching the cotton tipped swab. This will again reduce the risk of contamination.</a:t>
            </a:r>
          </a:p>
          <a:p>
            <a:endParaRPr lang="en-US" dirty="0"/>
          </a:p>
        </p:txBody>
      </p:sp>
      <p:sp>
        <p:nvSpPr>
          <p:cNvPr id="4" name="Slide Number Placeholder 3"/>
          <p:cNvSpPr>
            <a:spLocks noGrp="1"/>
          </p:cNvSpPr>
          <p:nvPr>
            <p:ph type="sldNum" sz="quarter" idx="10"/>
          </p:nvPr>
        </p:nvSpPr>
        <p:spPr/>
        <p:txBody>
          <a:bodyPr/>
          <a:lstStyle/>
          <a:p>
            <a:fld id="{1C82777B-9BF6-44EC-84D3-4F8F4F22A794}" type="slidenum">
              <a:rPr lang="en-US" smtClean="0"/>
              <a:t>19</a:t>
            </a:fld>
            <a:endParaRPr lang="en-US"/>
          </a:p>
        </p:txBody>
      </p:sp>
    </p:spTree>
    <p:extLst>
      <p:ext uri="{BB962C8B-B14F-4D97-AF65-F5344CB8AC3E}">
        <p14:creationId xmlns:p14="http://schemas.microsoft.com/office/powerpoint/2010/main" val="3374803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4820603"/>
          </a:xfrm>
        </p:spPr>
        <p:txBody>
          <a:bodyPr/>
          <a:lstStyle/>
          <a:p>
            <a:pPr marL="177845" indent="-177845">
              <a:buFont typeface="Arial" panose="020B0604020202020204" pitchFamily="34" charset="0"/>
              <a:buChar char="•"/>
            </a:pPr>
            <a:r>
              <a:rPr lang="en-US" dirty="0"/>
              <a:t>To begin, why is it important for sample collectors to be trained? </a:t>
            </a:r>
            <a:r>
              <a:rPr lang="en-US" b="1" dirty="0"/>
              <a:t>(HIT ENTER)</a:t>
            </a:r>
            <a:endParaRPr lang="en-US" dirty="0"/>
          </a:p>
          <a:p>
            <a:pPr marL="181225" indent="-181225">
              <a:buFont typeface="Arial" panose="020B0604020202020204" pitchFamily="34" charset="0"/>
              <a:buChar char="•"/>
            </a:pPr>
            <a:endParaRPr lang="en-US" dirty="0"/>
          </a:p>
          <a:p>
            <a:pPr marL="181225" indent="-181225">
              <a:buFont typeface="Arial" panose="020B0604020202020204" pitchFamily="34" charset="0"/>
              <a:buChar char="•"/>
            </a:pPr>
            <a:r>
              <a:rPr lang="en-US" dirty="0"/>
              <a:t>GENETWORx ID follows the AABB standards which state that laboratories should only provide relationship testing for samples with a valid chain of custody when submitting samples for immigration and legal purposes.</a:t>
            </a:r>
          </a:p>
          <a:p>
            <a:pPr marL="181225" indent="-181225">
              <a:buFont typeface="Arial" panose="020B0604020202020204" pitchFamily="34" charset="0"/>
              <a:buChar char="•"/>
            </a:pPr>
            <a:endParaRPr lang="en-US" dirty="0"/>
          </a:p>
          <a:p>
            <a:pPr marL="181225" indent="-181225">
              <a:buFont typeface="Arial" panose="020B0604020202020204" pitchFamily="34" charset="0"/>
              <a:buChar char="•"/>
            </a:pPr>
            <a:r>
              <a:rPr lang="en-US" dirty="0"/>
              <a:t>A valid chain of custody helps to assure that there is accuracy in the testing and sample collection. </a:t>
            </a:r>
            <a:r>
              <a:rPr lang="en-US" b="1" dirty="0"/>
              <a:t>(HIT ENTER)</a:t>
            </a:r>
            <a:endParaRPr lang="en-US" dirty="0"/>
          </a:p>
          <a:p>
            <a:pPr marL="181225" indent="-181225">
              <a:buFont typeface="Arial" panose="020B0604020202020204" pitchFamily="34" charset="0"/>
              <a:buChar char="•"/>
            </a:pPr>
            <a:endParaRPr lang="en-US" dirty="0"/>
          </a:p>
          <a:p>
            <a:pPr marL="181225" indent="-181225">
              <a:buFont typeface="Arial" panose="020B0604020202020204" pitchFamily="34" charset="0"/>
              <a:buChar char="•"/>
            </a:pPr>
            <a:r>
              <a:rPr lang="en-US" dirty="0"/>
              <a:t>This is critical to ensuring that the results of the relationship testing can be admitted in a court of law. </a:t>
            </a:r>
          </a:p>
          <a:p>
            <a:pPr marL="181225" indent="-181225">
              <a:buFont typeface="Arial" panose="020B0604020202020204" pitchFamily="34" charset="0"/>
              <a:buChar char="•"/>
            </a:pPr>
            <a:endParaRPr lang="en-US" dirty="0"/>
          </a:p>
          <a:p>
            <a:pPr marL="181225" indent="-181225">
              <a:buFont typeface="Arial" panose="020B0604020202020204" pitchFamily="34" charset="0"/>
              <a:buChar char="•"/>
            </a:pPr>
            <a:r>
              <a:rPr lang="en-US" dirty="0"/>
              <a:t>Having accurate sample collection also promotes quality control in our laboratory. </a:t>
            </a:r>
          </a:p>
          <a:p>
            <a:pPr marL="181225" indent="-181225">
              <a:buFont typeface="Arial" panose="020B0604020202020204" pitchFamily="34" charset="0"/>
              <a:buChar char="•"/>
            </a:pPr>
            <a:endParaRPr lang="en-US" dirty="0"/>
          </a:p>
          <a:p>
            <a:pPr marL="181225" indent="-181225">
              <a:buFont typeface="Arial" panose="020B0604020202020204" pitchFamily="34" charset="0"/>
              <a:buChar char="•"/>
            </a:pPr>
            <a:r>
              <a:rPr lang="en-US" dirty="0"/>
              <a:t>So to help guarantee this quality we will discuss step by step in this training what is needed for a complete and accurate sample collection. </a:t>
            </a:r>
          </a:p>
          <a:p>
            <a:pPr marL="181225" indent="-181225">
              <a:buFont typeface="Arial" panose="020B0604020202020204" pitchFamily="34" charset="0"/>
              <a:buChar char="•"/>
            </a:pPr>
            <a:endParaRPr lang="en-US" dirty="0"/>
          </a:p>
          <a:p>
            <a:pPr marL="181225" indent="-181225">
              <a:buFont typeface="Arial" panose="020B0604020202020204" pitchFamily="34" charset="0"/>
              <a:buChar char="•"/>
            </a:pPr>
            <a:r>
              <a:rPr lang="en-US" dirty="0"/>
              <a:t>We require that you follow each of these steps with every sample collection. </a:t>
            </a:r>
          </a:p>
          <a:p>
            <a:endParaRPr lang="en-US" dirty="0"/>
          </a:p>
          <a:p>
            <a:endParaRPr lang="en-US" dirty="0"/>
          </a:p>
        </p:txBody>
      </p:sp>
      <p:sp>
        <p:nvSpPr>
          <p:cNvPr id="4" name="Slide Number Placeholder 3"/>
          <p:cNvSpPr>
            <a:spLocks noGrp="1"/>
          </p:cNvSpPr>
          <p:nvPr>
            <p:ph type="sldNum" sz="quarter" idx="10"/>
          </p:nvPr>
        </p:nvSpPr>
        <p:spPr/>
        <p:txBody>
          <a:bodyPr/>
          <a:lstStyle/>
          <a:p>
            <a:fld id="{1C82777B-9BF6-44EC-84D3-4F8F4F22A794}" type="slidenum">
              <a:rPr lang="en-US" smtClean="0"/>
              <a:t>2</a:t>
            </a:fld>
            <a:endParaRPr lang="en-US"/>
          </a:p>
        </p:txBody>
      </p:sp>
    </p:spTree>
    <p:extLst>
      <p:ext uri="{BB962C8B-B14F-4D97-AF65-F5344CB8AC3E}">
        <p14:creationId xmlns:p14="http://schemas.microsoft.com/office/powerpoint/2010/main" val="37894126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5" indent="-181225">
              <a:buFont typeface="Arial" panose="020B0604020202020204" pitchFamily="34" charset="0"/>
              <a:buChar char="•"/>
            </a:pPr>
            <a:r>
              <a:rPr lang="en-US" dirty="0"/>
              <a:t>The swabs should not touch anything before entering the subjects mouth. </a:t>
            </a:r>
            <a:r>
              <a:rPr lang="en-US" b="1" dirty="0"/>
              <a:t>(HIT ENTER)</a:t>
            </a:r>
            <a:endParaRPr lang="en-US" dirty="0"/>
          </a:p>
          <a:p>
            <a:pPr marL="181225" indent="-181225">
              <a:buFont typeface="Arial" panose="020B0604020202020204" pitchFamily="34" charset="0"/>
              <a:buChar char="•"/>
            </a:pPr>
            <a:endParaRPr lang="en-US" dirty="0"/>
          </a:p>
          <a:p>
            <a:pPr marL="181225" indent="-181225">
              <a:buFont typeface="Arial" panose="020B0604020202020204" pitchFamily="34" charset="0"/>
              <a:buChar char="•"/>
            </a:pPr>
            <a:r>
              <a:rPr lang="en-US" dirty="0"/>
              <a:t>With the 1</a:t>
            </a:r>
            <a:r>
              <a:rPr lang="en-US" baseline="30000" dirty="0"/>
              <a:t>st</a:t>
            </a:r>
            <a:r>
              <a:rPr lang="en-US" dirty="0"/>
              <a:t> swab, swab the inside of the left cheek for 15 seconds rotating the swab in a circular motion to ensure the swab is moistened. </a:t>
            </a:r>
            <a:r>
              <a:rPr lang="en-US" b="1" dirty="0"/>
              <a:t>(HIT ENTER)</a:t>
            </a:r>
            <a:endParaRPr lang="en-US" dirty="0"/>
          </a:p>
          <a:p>
            <a:pPr marL="181225" indent="-181225">
              <a:buFont typeface="Arial" panose="020B0604020202020204" pitchFamily="34" charset="0"/>
              <a:buChar char="•"/>
            </a:pPr>
            <a:endParaRPr lang="en-US" dirty="0"/>
          </a:p>
          <a:p>
            <a:pPr marL="181225" indent="-181225">
              <a:buFont typeface="Arial" panose="020B0604020202020204" pitchFamily="34" charset="0"/>
              <a:buChar char="•"/>
            </a:pPr>
            <a:r>
              <a:rPr lang="en-US" dirty="0"/>
              <a:t>With the 2</a:t>
            </a:r>
            <a:r>
              <a:rPr lang="en-US" baseline="30000" dirty="0"/>
              <a:t>nd</a:t>
            </a:r>
            <a:r>
              <a:rPr lang="en-US" dirty="0"/>
              <a:t> swab, swab the inside of the right cheek in the same manner</a:t>
            </a:r>
          </a:p>
          <a:p>
            <a:endParaRPr lang="en-US" dirty="0"/>
          </a:p>
        </p:txBody>
      </p:sp>
      <p:sp>
        <p:nvSpPr>
          <p:cNvPr id="4" name="Slide Number Placeholder 3"/>
          <p:cNvSpPr>
            <a:spLocks noGrp="1"/>
          </p:cNvSpPr>
          <p:nvPr>
            <p:ph type="sldNum" sz="quarter" idx="10"/>
          </p:nvPr>
        </p:nvSpPr>
        <p:spPr/>
        <p:txBody>
          <a:bodyPr/>
          <a:lstStyle/>
          <a:p>
            <a:fld id="{1C82777B-9BF6-44EC-84D3-4F8F4F22A794}" type="slidenum">
              <a:rPr lang="en-US" smtClean="0"/>
              <a:t>20</a:t>
            </a:fld>
            <a:endParaRPr lang="en-US"/>
          </a:p>
        </p:txBody>
      </p:sp>
    </p:spTree>
    <p:extLst>
      <p:ext uri="{BB962C8B-B14F-4D97-AF65-F5344CB8AC3E}">
        <p14:creationId xmlns:p14="http://schemas.microsoft.com/office/powerpoint/2010/main" val="3803222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5" indent="-181225">
              <a:buFont typeface="Arial" panose="020B0604020202020204" pitchFamily="34" charset="0"/>
              <a:buChar char="•"/>
            </a:pPr>
            <a:r>
              <a:rPr lang="en-US" dirty="0"/>
              <a:t>After swabbing, place the swab directly into the appropriately labeled envelope. </a:t>
            </a:r>
            <a:r>
              <a:rPr lang="en-US" b="1" dirty="0"/>
              <a:t>(HIT ENTER)</a:t>
            </a:r>
            <a:r>
              <a:rPr lang="en-US" dirty="0"/>
              <a:t> </a:t>
            </a:r>
            <a:endParaRPr lang="en-US" dirty="0">
              <a:solidFill>
                <a:srgbClr val="FF0000"/>
              </a:solidFill>
            </a:endParaRPr>
          </a:p>
          <a:p>
            <a:endParaRPr lang="en-US" dirty="0">
              <a:solidFill>
                <a:srgbClr val="FF0000"/>
              </a:solidFill>
            </a:endParaRPr>
          </a:p>
          <a:p>
            <a:pPr marL="181225" indent="-181225">
              <a:buFont typeface="Arial" panose="020B0604020202020204" pitchFamily="34" charset="0"/>
              <a:buChar char="•"/>
            </a:pPr>
            <a:r>
              <a:rPr lang="en-US" dirty="0"/>
              <a:t>Be certain not to set the swab down on any surface. </a:t>
            </a:r>
            <a:r>
              <a:rPr lang="en-US" b="1" dirty="0"/>
              <a:t>(HIT ENTER)</a:t>
            </a:r>
            <a:endParaRPr lang="en-US" dirty="0"/>
          </a:p>
          <a:p>
            <a:pPr marL="181225" indent="-181225">
              <a:buFont typeface="Arial" panose="020B0604020202020204" pitchFamily="34" charset="0"/>
              <a:buChar char="•"/>
            </a:pPr>
            <a:endParaRPr lang="en-US" dirty="0"/>
          </a:p>
          <a:p>
            <a:pPr marL="181225" indent="-181225">
              <a:buFont typeface="Arial" panose="020B0604020202020204" pitchFamily="34" charset="0"/>
              <a:buChar char="•"/>
            </a:pPr>
            <a:r>
              <a:rPr lang="en-US" dirty="0"/>
              <a:t>Instead, place the swabs into the paper envelope, tip down, to dry.</a:t>
            </a:r>
          </a:p>
          <a:p>
            <a:endParaRPr lang="en-US" dirty="0"/>
          </a:p>
        </p:txBody>
      </p:sp>
      <p:sp>
        <p:nvSpPr>
          <p:cNvPr id="4" name="Slide Number Placeholder 3"/>
          <p:cNvSpPr>
            <a:spLocks noGrp="1"/>
          </p:cNvSpPr>
          <p:nvPr>
            <p:ph type="sldNum" sz="quarter" idx="10"/>
          </p:nvPr>
        </p:nvSpPr>
        <p:spPr/>
        <p:txBody>
          <a:bodyPr/>
          <a:lstStyle/>
          <a:p>
            <a:fld id="{1C82777B-9BF6-44EC-84D3-4F8F4F22A794}" type="slidenum">
              <a:rPr lang="en-US" smtClean="0"/>
              <a:t>21</a:t>
            </a:fld>
            <a:endParaRPr lang="en-US"/>
          </a:p>
        </p:txBody>
      </p:sp>
    </p:spTree>
    <p:extLst>
      <p:ext uri="{BB962C8B-B14F-4D97-AF65-F5344CB8AC3E}">
        <p14:creationId xmlns:p14="http://schemas.microsoft.com/office/powerpoint/2010/main" val="2259386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5" indent="-181225">
              <a:buFont typeface="Arial" panose="020B0604020202020204" pitchFamily="34" charset="0"/>
              <a:buChar char="•"/>
            </a:pPr>
            <a:r>
              <a:rPr lang="en-US" dirty="0"/>
              <a:t>Close the envelope using the self-adhesive strip. If necessary, you may also use tape. </a:t>
            </a:r>
            <a:r>
              <a:rPr lang="en-US" b="1" dirty="0"/>
              <a:t>(HIT ENTER)</a:t>
            </a:r>
            <a:endParaRPr lang="en-US" dirty="0"/>
          </a:p>
          <a:p>
            <a:pPr marL="181225" indent="-181225">
              <a:buFont typeface="Arial" panose="020B0604020202020204" pitchFamily="34" charset="0"/>
              <a:buChar char="•"/>
            </a:pPr>
            <a:endParaRPr lang="en-US" dirty="0"/>
          </a:p>
          <a:p>
            <a:pPr marL="181225" indent="-181225">
              <a:buFont typeface="Arial" panose="020B0604020202020204" pitchFamily="34" charset="0"/>
              <a:buChar char="•"/>
            </a:pPr>
            <a:r>
              <a:rPr lang="en-US" dirty="0"/>
              <a:t>Do not moisten the envelope with saliva to close.  This can lead to contamination. </a:t>
            </a:r>
            <a:r>
              <a:rPr lang="en-US" b="1" dirty="0"/>
              <a:t>(HIT ENTER)</a:t>
            </a:r>
            <a:endParaRPr lang="en-US" dirty="0"/>
          </a:p>
          <a:p>
            <a:pPr marL="181225" indent="-181225">
              <a:buFont typeface="Arial" panose="020B0604020202020204" pitchFamily="34" charset="0"/>
              <a:buChar char="•"/>
            </a:pPr>
            <a:endParaRPr lang="en-US" dirty="0"/>
          </a:p>
          <a:p>
            <a:pPr marL="181225" indent="-181225">
              <a:buFont typeface="Arial" panose="020B0604020202020204" pitchFamily="34" charset="0"/>
              <a:buChar char="•"/>
            </a:pPr>
            <a:r>
              <a:rPr lang="en-US" dirty="0"/>
              <a:t>Only one individual’s sample should be placed in a collection envelope. Use a separate envelope for each individual being sampled.  To avoid confusion, complete the collection of each individual and seal and label their envelope before beginning the collection of a sample from another individual. </a:t>
            </a:r>
          </a:p>
          <a:p>
            <a:endParaRPr lang="en-US" dirty="0"/>
          </a:p>
        </p:txBody>
      </p:sp>
      <p:sp>
        <p:nvSpPr>
          <p:cNvPr id="4" name="Slide Number Placeholder 3"/>
          <p:cNvSpPr>
            <a:spLocks noGrp="1"/>
          </p:cNvSpPr>
          <p:nvPr>
            <p:ph type="sldNum" sz="quarter" idx="10"/>
          </p:nvPr>
        </p:nvSpPr>
        <p:spPr/>
        <p:txBody>
          <a:bodyPr/>
          <a:lstStyle/>
          <a:p>
            <a:fld id="{1C82777B-9BF6-44EC-84D3-4F8F4F22A794}" type="slidenum">
              <a:rPr lang="en-US" smtClean="0"/>
              <a:t>22</a:t>
            </a:fld>
            <a:endParaRPr lang="en-US"/>
          </a:p>
        </p:txBody>
      </p:sp>
    </p:spTree>
    <p:extLst>
      <p:ext uri="{BB962C8B-B14F-4D97-AF65-F5344CB8AC3E}">
        <p14:creationId xmlns:p14="http://schemas.microsoft.com/office/powerpoint/2010/main" val="1980217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5" indent="-181225">
              <a:buFont typeface="Arial" panose="020B0604020202020204" pitchFamily="34" charset="0"/>
              <a:buChar char="•"/>
            </a:pPr>
            <a:r>
              <a:rPr lang="en-US" dirty="0"/>
              <a:t>Then, place each individually sealed collection envelope and the </a:t>
            </a:r>
            <a:r>
              <a:rPr lang="en-US" i="1" dirty="0"/>
              <a:t>DNA Test Submission Form </a:t>
            </a:r>
            <a:r>
              <a:rPr lang="en-US" dirty="0"/>
              <a:t>into the larger envelope. </a:t>
            </a:r>
            <a:r>
              <a:rPr lang="en-US" b="1" dirty="0"/>
              <a:t>(HIT ENTER)</a:t>
            </a:r>
            <a:endParaRPr lang="en-US" dirty="0"/>
          </a:p>
          <a:p>
            <a:pPr marL="181225" indent="-181225">
              <a:buFont typeface="Arial" panose="020B0604020202020204" pitchFamily="34" charset="0"/>
              <a:buChar char="•"/>
            </a:pPr>
            <a:endParaRPr lang="en-US" dirty="0"/>
          </a:p>
          <a:p>
            <a:pPr marL="181225" indent="-181225">
              <a:buFont typeface="Arial" panose="020B0604020202020204" pitchFamily="34" charset="0"/>
              <a:buChar char="•"/>
            </a:pPr>
            <a:r>
              <a:rPr lang="en-US" dirty="0"/>
              <a:t>Tape, seal, initial, and date the outer packaging for chain of custody purposes.</a:t>
            </a:r>
          </a:p>
          <a:p>
            <a:pPr marL="181225" indent="-181225">
              <a:buFont typeface="Arial" panose="020B0604020202020204" pitchFamily="34" charset="0"/>
              <a:buChar char="•"/>
            </a:pPr>
            <a:endParaRPr lang="en-US" dirty="0"/>
          </a:p>
          <a:p>
            <a:pPr marL="181225" indent="-181225">
              <a:buFont typeface="Arial" panose="020B0604020202020204" pitchFamily="34" charset="0"/>
              <a:buChar char="•"/>
            </a:pPr>
            <a:r>
              <a:rPr lang="en-US" dirty="0"/>
              <a:t>The outer package must be sealed so any tampering would be evident. </a:t>
            </a:r>
          </a:p>
          <a:p>
            <a:pPr marL="181225" indent="-181225">
              <a:buFont typeface="Arial" panose="020B0604020202020204" pitchFamily="34" charset="0"/>
              <a:buChar char="•"/>
            </a:pPr>
            <a:endParaRPr lang="en-US" dirty="0"/>
          </a:p>
          <a:p>
            <a:pPr marL="181225" indent="-181225">
              <a:buFont typeface="Arial" panose="020B0604020202020204" pitchFamily="34" charset="0"/>
              <a:buChar char="•"/>
            </a:pPr>
            <a:r>
              <a:rPr lang="en-US" dirty="0"/>
              <a:t>If the outer seal is not placed on this envelope the laboratory will not perform the DNA testing on the samples.</a:t>
            </a:r>
          </a:p>
          <a:p>
            <a:pPr marL="181225" indent="-181225">
              <a:buFont typeface="Arial" panose="020B0604020202020204" pitchFamily="34" charset="0"/>
              <a:buChar char="•"/>
            </a:pPr>
            <a:endParaRPr lang="en-US" dirty="0"/>
          </a:p>
          <a:p>
            <a:pPr marL="181225" indent="-181225">
              <a:buFont typeface="Arial" panose="020B0604020202020204" pitchFamily="34" charset="0"/>
              <a:buChar char="•"/>
            </a:pPr>
            <a:r>
              <a:rPr lang="en-US" dirty="0"/>
              <a:t>The collector must sign and date the tamper evident tape on the outer package. Make certain that the signature and date cross the tape as shown in the picture. </a:t>
            </a:r>
          </a:p>
          <a:p>
            <a:endParaRPr lang="en-US" dirty="0">
              <a:solidFill>
                <a:srgbClr val="FF0000"/>
              </a:solidFill>
            </a:endParaRPr>
          </a:p>
          <a:p>
            <a:pPr marL="181225" indent="-181225">
              <a:buFont typeface="Arial" panose="020B0604020202020204" pitchFamily="34" charset="0"/>
              <a:buChar char="•"/>
            </a:pPr>
            <a:r>
              <a:rPr lang="en-US" dirty="0"/>
              <a:t>Please note that the individual being tested should never handle the samples after they are collected or aid in the packaging of the samples. </a:t>
            </a:r>
          </a:p>
        </p:txBody>
      </p:sp>
      <p:sp>
        <p:nvSpPr>
          <p:cNvPr id="4" name="Slide Number Placeholder 3"/>
          <p:cNvSpPr>
            <a:spLocks noGrp="1"/>
          </p:cNvSpPr>
          <p:nvPr>
            <p:ph type="sldNum" sz="quarter" idx="10"/>
          </p:nvPr>
        </p:nvSpPr>
        <p:spPr/>
        <p:txBody>
          <a:bodyPr/>
          <a:lstStyle/>
          <a:p>
            <a:fld id="{1C82777B-9BF6-44EC-84D3-4F8F4F22A794}" type="slidenum">
              <a:rPr lang="en-US" smtClean="0"/>
              <a:t>23</a:t>
            </a:fld>
            <a:endParaRPr lang="en-US"/>
          </a:p>
        </p:txBody>
      </p:sp>
    </p:spTree>
    <p:extLst>
      <p:ext uri="{BB962C8B-B14F-4D97-AF65-F5344CB8AC3E}">
        <p14:creationId xmlns:p14="http://schemas.microsoft.com/office/powerpoint/2010/main" val="40271774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5" indent="-181225">
              <a:buFont typeface="Arial" panose="020B0604020202020204" pitchFamily="34" charset="0"/>
              <a:buChar char="•"/>
            </a:pPr>
            <a:r>
              <a:rPr lang="en-US" dirty="0"/>
              <a:t>The samples are now ready to ship to the lab. </a:t>
            </a:r>
            <a:r>
              <a:rPr lang="en-US" b="1" dirty="0"/>
              <a:t>(HIT ENTER)</a:t>
            </a:r>
            <a:endParaRPr lang="en-US" dirty="0"/>
          </a:p>
          <a:p>
            <a:pPr marL="181225" indent="-181225">
              <a:buFont typeface="Arial" panose="020B0604020202020204" pitchFamily="34" charset="0"/>
              <a:buChar char="•"/>
            </a:pPr>
            <a:endParaRPr lang="en-US" dirty="0"/>
          </a:p>
          <a:p>
            <a:pPr marL="181225" indent="-181225">
              <a:buFont typeface="Arial" panose="020B0604020202020204" pitchFamily="34" charset="0"/>
              <a:buChar char="•"/>
            </a:pPr>
            <a:r>
              <a:rPr lang="en-US" dirty="0"/>
              <a:t>Store the swab package at room temperature until it is shipped.</a:t>
            </a:r>
          </a:p>
          <a:p>
            <a:pPr marL="181225" indent="-181225">
              <a:buFont typeface="Arial" panose="020B0604020202020204" pitchFamily="34" charset="0"/>
              <a:buChar char="•"/>
            </a:pPr>
            <a:endParaRPr lang="en-US" dirty="0"/>
          </a:p>
          <a:p>
            <a:pPr marL="181225" indent="-181225">
              <a:buFont typeface="Arial" panose="020B0604020202020204" pitchFamily="34" charset="0"/>
              <a:buChar char="•"/>
            </a:pPr>
            <a:r>
              <a:rPr lang="en-US" dirty="0"/>
              <a:t>To ship the collection package, please place the sealed envelope into the FedEx packaging provided with your collection kit.</a:t>
            </a:r>
          </a:p>
          <a:p>
            <a:endParaRPr lang="en-US" dirty="0"/>
          </a:p>
        </p:txBody>
      </p:sp>
      <p:sp>
        <p:nvSpPr>
          <p:cNvPr id="4" name="Slide Number Placeholder 3"/>
          <p:cNvSpPr>
            <a:spLocks noGrp="1"/>
          </p:cNvSpPr>
          <p:nvPr>
            <p:ph type="sldNum" sz="quarter" idx="10"/>
          </p:nvPr>
        </p:nvSpPr>
        <p:spPr/>
        <p:txBody>
          <a:bodyPr/>
          <a:lstStyle/>
          <a:p>
            <a:fld id="{1C82777B-9BF6-44EC-84D3-4F8F4F22A794}" type="slidenum">
              <a:rPr lang="en-US" smtClean="0"/>
              <a:t>24</a:t>
            </a:fld>
            <a:endParaRPr lang="en-US"/>
          </a:p>
        </p:txBody>
      </p:sp>
    </p:spTree>
    <p:extLst>
      <p:ext uri="{BB962C8B-B14F-4D97-AF65-F5344CB8AC3E}">
        <p14:creationId xmlns:p14="http://schemas.microsoft.com/office/powerpoint/2010/main" val="1946712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5" indent="-181225">
              <a:buFont typeface="Arial" panose="020B0604020202020204" pitchFamily="34" charset="0"/>
              <a:buChar char="•"/>
            </a:pPr>
            <a:r>
              <a:rPr lang="en-US" dirty="0"/>
              <a:t>Following each of these steps, each and every time, leads to an accurate and complete sample collection.</a:t>
            </a:r>
          </a:p>
          <a:p>
            <a:pPr marL="181225" indent="-181225">
              <a:buFont typeface="Arial" panose="020B0604020202020204" pitchFamily="34" charset="0"/>
              <a:buChar char="•"/>
            </a:pPr>
            <a:endParaRPr lang="en-US" dirty="0"/>
          </a:p>
          <a:p>
            <a:pPr marL="181225" indent="-181225">
              <a:buFont typeface="Arial" panose="020B0604020202020204" pitchFamily="34" charset="0"/>
              <a:buChar char="•"/>
            </a:pPr>
            <a:r>
              <a:rPr lang="en-US" dirty="0"/>
              <a:t>Please use the DNA Collection checklist on the back of the </a:t>
            </a:r>
            <a:r>
              <a:rPr lang="en-US" i="1" dirty="0"/>
              <a:t>DNA Test Submission Form </a:t>
            </a:r>
            <a:r>
              <a:rPr lang="en-US" dirty="0"/>
              <a:t>to ensure that you have completed each important step.</a:t>
            </a:r>
          </a:p>
          <a:p>
            <a:pPr marL="181225" indent="-181225">
              <a:buFont typeface="Arial" panose="020B0604020202020204" pitchFamily="34" charset="0"/>
              <a:buChar char="•"/>
            </a:pPr>
            <a:endParaRPr lang="en-US" dirty="0"/>
          </a:p>
          <a:p>
            <a:pPr marL="181225" indent="-181225">
              <a:buFont typeface="Arial" panose="020B0604020202020204" pitchFamily="34" charset="0"/>
              <a:buChar char="•"/>
            </a:pPr>
            <a:r>
              <a:rPr lang="en-US" dirty="0"/>
              <a:t>If you have any questions about the collection process, please call us at 804-346-4363.</a:t>
            </a:r>
          </a:p>
          <a:p>
            <a:endParaRPr lang="en-US" dirty="0"/>
          </a:p>
          <a:p>
            <a:endParaRPr lang="en-US" dirty="0"/>
          </a:p>
        </p:txBody>
      </p:sp>
      <p:sp>
        <p:nvSpPr>
          <p:cNvPr id="4" name="Slide Number Placeholder 3"/>
          <p:cNvSpPr>
            <a:spLocks noGrp="1"/>
          </p:cNvSpPr>
          <p:nvPr>
            <p:ph type="sldNum" sz="quarter" idx="10"/>
          </p:nvPr>
        </p:nvSpPr>
        <p:spPr/>
        <p:txBody>
          <a:bodyPr/>
          <a:lstStyle/>
          <a:p>
            <a:fld id="{1C82777B-9BF6-44EC-84D3-4F8F4F22A794}" type="slidenum">
              <a:rPr lang="en-US" smtClean="0"/>
              <a:t>25</a:t>
            </a:fld>
            <a:endParaRPr lang="en-US"/>
          </a:p>
        </p:txBody>
      </p:sp>
    </p:spTree>
    <p:extLst>
      <p:ext uri="{BB962C8B-B14F-4D97-AF65-F5344CB8AC3E}">
        <p14:creationId xmlns:p14="http://schemas.microsoft.com/office/powerpoint/2010/main" val="900071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5" indent="-181225">
              <a:buFont typeface="Arial" panose="020B0604020202020204" pitchFamily="34" charset="0"/>
              <a:buChar char="•"/>
            </a:pPr>
            <a:r>
              <a:rPr lang="en-US" dirty="0"/>
              <a:t>Sample collection begins the chain of custody. </a:t>
            </a:r>
            <a:r>
              <a:rPr lang="en-US" b="1" dirty="0"/>
              <a:t>(HIT ENTER)</a:t>
            </a:r>
            <a:endParaRPr lang="en-US" dirty="0"/>
          </a:p>
          <a:p>
            <a:pPr marL="181225" indent="-181225">
              <a:buFont typeface="Arial" panose="020B0604020202020204" pitchFamily="34" charset="0"/>
              <a:buChar char="•"/>
            </a:pPr>
            <a:endParaRPr lang="en-US" dirty="0"/>
          </a:p>
          <a:p>
            <a:pPr marL="181225" indent="-181225">
              <a:buFont typeface="Arial" panose="020B0604020202020204" pitchFamily="34" charset="0"/>
              <a:buChar char="•"/>
            </a:pPr>
            <a:r>
              <a:rPr lang="en-US" dirty="0"/>
              <a:t>The chain of custody is the formal means of tracing a sample from its source to its final location. </a:t>
            </a:r>
            <a:r>
              <a:rPr lang="en-US" b="1" dirty="0"/>
              <a:t>(HIT ENTER)</a:t>
            </a:r>
            <a:endParaRPr lang="en-US" dirty="0"/>
          </a:p>
          <a:p>
            <a:pPr marL="181225" indent="-181225">
              <a:buFont typeface="Arial" panose="020B0604020202020204" pitchFamily="34" charset="0"/>
              <a:buChar char="•"/>
            </a:pPr>
            <a:endParaRPr lang="en-US" dirty="0"/>
          </a:p>
          <a:p>
            <a:pPr marL="181225" indent="-181225">
              <a:buFont typeface="Arial" panose="020B0604020202020204" pitchFamily="34" charset="0"/>
              <a:buChar char="•"/>
            </a:pPr>
            <a:r>
              <a:rPr lang="en-US" dirty="0"/>
              <a:t>It is a chronological record that documents in writing all the individuals whom have had custody of the samples from the time of collection and on. </a:t>
            </a:r>
            <a:r>
              <a:rPr lang="en-US" b="1" dirty="0"/>
              <a:t>(HIT ENTER)</a:t>
            </a:r>
            <a:endParaRPr lang="en-US" dirty="0"/>
          </a:p>
          <a:p>
            <a:pPr marL="181225" indent="-181225">
              <a:buFont typeface="Arial" panose="020B0604020202020204" pitchFamily="34" charset="0"/>
              <a:buChar char="•"/>
            </a:pPr>
            <a:endParaRPr lang="en-US" dirty="0"/>
          </a:p>
          <a:p>
            <a:pPr marL="181225" indent="-181225">
              <a:buFont typeface="Arial" panose="020B0604020202020204" pitchFamily="34" charset="0"/>
              <a:buChar char="•"/>
            </a:pPr>
            <a:r>
              <a:rPr lang="en-US" dirty="0"/>
              <a:t>This chain of custody is a legal document. </a:t>
            </a:r>
          </a:p>
          <a:p>
            <a:pPr marL="181225" indent="-181225">
              <a:buFont typeface="Arial" panose="020B0604020202020204" pitchFamily="34" charset="0"/>
              <a:buChar char="•"/>
            </a:pPr>
            <a:endParaRPr lang="en-US" dirty="0"/>
          </a:p>
          <a:p>
            <a:pPr marL="181225" indent="-181225">
              <a:buFont typeface="Arial" panose="020B0604020202020204" pitchFamily="34" charset="0"/>
              <a:buChar char="•"/>
            </a:pPr>
            <a:r>
              <a:rPr lang="en-US" dirty="0"/>
              <a:t>All individuals in the chain of custody must be identified.</a:t>
            </a:r>
          </a:p>
        </p:txBody>
      </p:sp>
      <p:sp>
        <p:nvSpPr>
          <p:cNvPr id="4" name="Slide Number Placeholder 3"/>
          <p:cNvSpPr>
            <a:spLocks noGrp="1"/>
          </p:cNvSpPr>
          <p:nvPr>
            <p:ph type="sldNum" sz="quarter" idx="10"/>
          </p:nvPr>
        </p:nvSpPr>
        <p:spPr/>
        <p:txBody>
          <a:bodyPr/>
          <a:lstStyle/>
          <a:p>
            <a:fld id="{1C82777B-9BF6-44EC-84D3-4F8F4F22A794}" type="slidenum">
              <a:rPr lang="en-US" smtClean="0"/>
              <a:t>3</a:t>
            </a:fld>
            <a:endParaRPr lang="en-US"/>
          </a:p>
        </p:txBody>
      </p:sp>
    </p:spTree>
    <p:extLst>
      <p:ext uri="{BB962C8B-B14F-4D97-AF65-F5344CB8AC3E}">
        <p14:creationId xmlns:p14="http://schemas.microsoft.com/office/powerpoint/2010/main" val="3357138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5" indent="-181225">
              <a:buFont typeface="Arial" panose="020B0604020202020204" pitchFamily="34" charset="0"/>
              <a:buChar char="•"/>
            </a:pPr>
            <a:r>
              <a:rPr lang="en-US" dirty="0"/>
              <a:t>This legal document if often scrutinized by lawyers looking to invalidate evidence. </a:t>
            </a:r>
            <a:r>
              <a:rPr lang="en-US" b="1" dirty="0"/>
              <a:t>(HIT ENTER)</a:t>
            </a:r>
            <a:r>
              <a:rPr lang="en-US" dirty="0"/>
              <a:t>.</a:t>
            </a:r>
          </a:p>
          <a:p>
            <a:pPr marL="181225" indent="-181225">
              <a:buFont typeface="Arial" panose="020B0604020202020204" pitchFamily="34" charset="0"/>
              <a:buChar char="•"/>
            </a:pPr>
            <a:endParaRPr lang="en-US" dirty="0"/>
          </a:p>
          <a:p>
            <a:pPr marL="181225" indent="-181225">
              <a:buFont typeface="Arial" panose="020B0604020202020204" pitchFamily="34" charset="0"/>
              <a:buChar char="•"/>
            </a:pPr>
            <a:r>
              <a:rPr lang="en-US" dirty="0"/>
              <a:t> If there are errors in the chain of custody or in sample collection it can result in the DNA results being excluded in court. </a:t>
            </a:r>
          </a:p>
          <a:p>
            <a:endParaRPr lang="en-US" dirty="0"/>
          </a:p>
        </p:txBody>
      </p:sp>
      <p:sp>
        <p:nvSpPr>
          <p:cNvPr id="4" name="Slide Number Placeholder 3"/>
          <p:cNvSpPr>
            <a:spLocks noGrp="1"/>
          </p:cNvSpPr>
          <p:nvPr>
            <p:ph type="sldNum" sz="quarter" idx="10"/>
          </p:nvPr>
        </p:nvSpPr>
        <p:spPr/>
        <p:txBody>
          <a:bodyPr/>
          <a:lstStyle/>
          <a:p>
            <a:fld id="{1C82777B-9BF6-44EC-84D3-4F8F4F22A794}" type="slidenum">
              <a:rPr lang="en-US" smtClean="0"/>
              <a:t>4</a:t>
            </a:fld>
            <a:endParaRPr lang="en-US"/>
          </a:p>
        </p:txBody>
      </p:sp>
    </p:spTree>
    <p:extLst>
      <p:ext uri="{BB962C8B-B14F-4D97-AF65-F5344CB8AC3E}">
        <p14:creationId xmlns:p14="http://schemas.microsoft.com/office/powerpoint/2010/main" val="2342885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5" indent="-181225">
              <a:buFont typeface="Arial" panose="020B0604020202020204" pitchFamily="34" charset="0"/>
              <a:buChar char="•"/>
            </a:pPr>
            <a:r>
              <a:rPr lang="en-US" dirty="0"/>
              <a:t>Therefore, the chain of custody is very important. To establish a chain of custody and ensure it’s integrity, sample collection needs to be performed by an individual without an interest in the outcome of testing. </a:t>
            </a:r>
          </a:p>
          <a:p>
            <a:endParaRPr lang="en-US" dirty="0"/>
          </a:p>
          <a:p>
            <a:pPr marL="181225" indent="-181225">
              <a:buFont typeface="Arial" panose="020B0604020202020204" pitchFamily="34" charset="0"/>
              <a:buChar char="•"/>
            </a:pPr>
            <a:r>
              <a:rPr lang="en-US" dirty="0"/>
              <a:t>That means that family members and friends cannot collect their own or their family/friends samples. </a:t>
            </a:r>
            <a:r>
              <a:rPr lang="en-US" b="1" dirty="0"/>
              <a:t>(HIT ENTER)</a:t>
            </a:r>
            <a:endParaRPr lang="en-US" dirty="0"/>
          </a:p>
          <a:p>
            <a:pPr marL="181225" indent="-181225">
              <a:buFont typeface="Arial" panose="020B0604020202020204" pitchFamily="34" charset="0"/>
              <a:buChar char="•"/>
            </a:pPr>
            <a:endParaRPr lang="en-US" dirty="0"/>
          </a:p>
          <a:p>
            <a:pPr marL="181225" indent="-181225">
              <a:buFont typeface="Arial" panose="020B0604020202020204" pitchFamily="34" charset="0"/>
              <a:buChar char="•"/>
            </a:pPr>
            <a:r>
              <a:rPr lang="en-US" dirty="0"/>
              <a:t>For legal and immigration casework, GENETWORx ID will only send collection materials to an authorized sample collector. We will not send collection kits to the individual being tested. They, or any individual with a relationship to them, should never have possession of the collection material before the time of collection. </a:t>
            </a:r>
          </a:p>
          <a:p>
            <a:pPr marL="181225" indent="-181225">
              <a:buFont typeface="Arial" panose="020B0604020202020204" pitchFamily="34" charset="0"/>
              <a:buChar char="•"/>
            </a:pPr>
            <a:endParaRPr lang="en-US" dirty="0"/>
          </a:p>
          <a:p>
            <a:pPr marL="181225" indent="-181225">
              <a:buFont typeface="Arial" panose="020B0604020202020204" pitchFamily="34" charset="0"/>
              <a:buChar char="•"/>
            </a:pPr>
            <a:r>
              <a:rPr lang="en-US" dirty="0"/>
              <a:t>This helps to reduce the chances of sample tampering and maintains the chain of custody. </a:t>
            </a:r>
          </a:p>
        </p:txBody>
      </p:sp>
      <p:sp>
        <p:nvSpPr>
          <p:cNvPr id="4" name="Slide Number Placeholder 3"/>
          <p:cNvSpPr>
            <a:spLocks noGrp="1"/>
          </p:cNvSpPr>
          <p:nvPr>
            <p:ph type="sldNum" sz="quarter" idx="10"/>
          </p:nvPr>
        </p:nvSpPr>
        <p:spPr/>
        <p:txBody>
          <a:bodyPr/>
          <a:lstStyle/>
          <a:p>
            <a:fld id="{1C82777B-9BF6-44EC-84D3-4F8F4F22A794}" type="slidenum">
              <a:rPr lang="en-US" smtClean="0"/>
              <a:t>5</a:t>
            </a:fld>
            <a:endParaRPr lang="en-US"/>
          </a:p>
        </p:txBody>
      </p:sp>
    </p:spTree>
    <p:extLst>
      <p:ext uri="{BB962C8B-B14F-4D97-AF65-F5344CB8AC3E}">
        <p14:creationId xmlns:p14="http://schemas.microsoft.com/office/powerpoint/2010/main" val="3566868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5" indent="-181225">
              <a:buFont typeface="Arial" panose="020B0604020202020204" pitchFamily="34" charset="0"/>
              <a:buChar char="•"/>
            </a:pPr>
            <a:r>
              <a:rPr lang="en-US" dirty="0"/>
              <a:t>Included in the collection kit sent to authorized sample collectors is the </a:t>
            </a:r>
            <a:r>
              <a:rPr lang="en-US" i="1" dirty="0"/>
              <a:t>DNA Test Submission Form. </a:t>
            </a:r>
            <a:r>
              <a:rPr lang="en-US" dirty="0"/>
              <a:t>This Submission Form requires multiple signatures and dates that help to document the collection process and is the collectors formal  chain of custody. </a:t>
            </a:r>
            <a:r>
              <a:rPr lang="en-US" b="1" dirty="0"/>
              <a:t>(HIT ENTER)</a:t>
            </a:r>
            <a:endParaRPr lang="en-US" dirty="0"/>
          </a:p>
          <a:p>
            <a:pPr marL="181225" indent="-181225">
              <a:buFont typeface="Arial" panose="020B0604020202020204" pitchFamily="34" charset="0"/>
              <a:buChar char="•"/>
            </a:pPr>
            <a:endParaRPr lang="en-US" dirty="0"/>
          </a:p>
          <a:p>
            <a:pPr marL="181225" indent="-181225">
              <a:buFont typeface="Arial" panose="020B0604020202020204" pitchFamily="34" charset="0"/>
              <a:buChar char="•"/>
            </a:pPr>
            <a:r>
              <a:rPr lang="en-US" dirty="0"/>
              <a:t>Because the chain of custody is so pivotal, GENETWORx ID will not perform testing on a sample that is received without an accurately completed submission form. If the form is not complete at the time of submission, a new sample would need to be collected. </a:t>
            </a:r>
          </a:p>
          <a:p>
            <a:endParaRPr lang="en-US" dirty="0"/>
          </a:p>
        </p:txBody>
      </p:sp>
      <p:sp>
        <p:nvSpPr>
          <p:cNvPr id="4" name="Slide Number Placeholder 3"/>
          <p:cNvSpPr>
            <a:spLocks noGrp="1"/>
          </p:cNvSpPr>
          <p:nvPr>
            <p:ph type="sldNum" sz="quarter" idx="10"/>
          </p:nvPr>
        </p:nvSpPr>
        <p:spPr/>
        <p:txBody>
          <a:bodyPr/>
          <a:lstStyle/>
          <a:p>
            <a:fld id="{1C82777B-9BF6-44EC-84D3-4F8F4F22A794}" type="slidenum">
              <a:rPr lang="en-US" smtClean="0"/>
              <a:t>6</a:t>
            </a:fld>
            <a:endParaRPr lang="en-US"/>
          </a:p>
        </p:txBody>
      </p:sp>
    </p:spTree>
    <p:extLst>
      <p:ext uri="{BB962C8B-B14F-4D97-AF65-F5344CB8AC3E}">
        <p14:creationId xmlns:p14="http://schemas.microsoft.com/office/powerpoint/2010/main" val="2183771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5" indent="-181225">
              <a:buFont typeface="Arial" panose="020B0604020202020204" pitchFamily="34" charset="0"/>
              <a:buChar char="•"/>
            </a:pPr>
            <a:r>
              <a:rPr lang="en-US" dirty="0"/>
              <a:t>To help reduce the chance that a new sample would need to be collected and to ensure a complete and accurate sample collection each time, we have included </a:t>
            </a:r>
            <a:r>
              <a:rPr lang="en-US" i="1" dirty="0"/>
              <a:t>DNA Collection Instructions </a:t>
            </a:r>
            <a:r>
              <a:rPr lang="en-US" dirty="0"/>
              <a:t>on the back of the DNA Test Submission Form.</a:t>
            </a:r>
          </a:p>
          <a:p>
            <a:pPr marL="181225" indent="-181225">
              <a:buFont typeface="Arial" panose="020B0604020202020204" pitchFamily="34" charset="0"/>
              <a:buChar char="•"/>
            </a:pPr>
            <a:endParaRPr lang="en-US" dirty="0"/>
          </a:p>
          <a:p>
            <a:pPr marL="181225" indent="-181225">
              <a:buFont typeface="Arial" panose="020B0604020202020204" pitchFamily="34" charset="0"/>
              <a:buChar char="•"/>
            </a:pPr>
            <a:r>
              <a:rPr lang="en-US" dirty="0"/>
              <a:t>Please use this checklist with each and every sample collection. </a:t>
            </a:r>
          </a:p>
          <a:p>
            <a:endParaRPr lang="en-US" dirty="0"/>
          </a:p>
        </p:txBody>
      </p:sp>
      <p:sp>
        <p:nvSpPr>
          <p:cNvPr id="4" name="Slide Number Placeholder 3"/>
          <p:cNvSpPr>
            <a:spLocks noGrp="1"/>
          </p:cNvSpPr>
          <p:nvPr>
            <p:ph type="sldNum" sz="quarter" idx="10"/>
          </p:nvPr>
        </p:nvSpPr>
        <p:spPr/>
        <p:txBody>
          <a:bodyPr/>
          <a:lstStyle/>
          <a:p>
            <a:fld id="{1C82777B-9BF6-44EC-84D3-4F8F4F22A794}" type="slidenum">
              <a:rPr lang="en-US" smtClean="0"/>
              <a:t>7</a:t>
            </a:fld>
            <a:endParaRPr lang="en-US"/>
          </a:p>
        </p:txBody>
      </p:sp>
    </p:spTree>
    <p:extLst>
      <p:ext uri="{BB962C8B-B14F-4D97-AF65-F5344CB8AC3E}">
        <p14:creationId xmlns:p14="http://schemas.microsoft.com/office/powerpoint/2010/main" val="498766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5" indent="-181225">
              <a:buFont typeface="Arial" panose="020B0604020202020204" pitchFamily="34" charset="0"/>
              <a:buChar char="•"/>
            </a:pPr>
            <a:r>
              <a:rPr lang="en-US" dirty="0"/>
              <a:t>As you begin the sample collection, please remember that the collection process should be confidential. </a:t>
            </a:r>
            <a:r>
              <a:rPr lang="en-US" b="1" dirty="0"/>
              <a:t>(HIT ENTER)</a:t>
            </a:r>
            <a:endParaRPr lang="en-US" dirty="0"/>
          </a:p>
          <a:p>
            <a:pPr marL="181225" indent="-181225">
              <a:buFont typeface="Arial" panose="020B0604020202020204" pitchFamily="34" charset="0"/>
              <a:buChar char="•"/>
            </a:pPr>
            <a:endParaRPr lang="en-US" dirty="0"/>
          </a:p>
          <a:p>
            <a:pPr marL="181225" indent="-181225">
              <a:buFont typeface="Arial" panose="020B0604020202020204" pitchFamily="34" charset="0"/>
              <a:buChar char="•"/>
            </a:pPr>
            <a:r>
              <a:rPr lang="en-US" dirty="0"/>
              <a:t>Discuss and perform the collection in an area where others will not overhear personal information. </a:t>
            </a:r>
            <a:r>
              <a:rPr lang="en-US" b="1" dirty="0"/>
              <a:t>(HIT ENTER)</a:t>
            </a:r>
            <a:endParaRPr lang="en-US" dirty="0"/>
          </a:p>
          <a:p>
            <a:pPr marL="181225" indent="-181225">
              <a:buFont typeface="Arial" panose="020B0604020202020204" pitchFamily="34" charset="0"/>
              <a:buChar char="•"/>
            </a:pPr>
            <a:endParaRPr lang="en-US" dirty="0"/>
          </a:p>
          <a:p>
            <a:pPr marL="181225" indent="-181225">
              <a:buFont typeface="Arial" panose="020B0604020202020204" pitchFamily="34" charset="0"/>
              <a:buChar char="•"/>
            </a:pPr>
            <a:r>
              <a:rPr lang="en-US" dirty="0"/>
              <a:t>Do not discuss the cases or individuals you meet for collection with others</a:t>
            </a:r>
          </a:p>
        </p:txBody>
      </p:sp>
      <p:sp>
        <p:nvSpPr>
          <p:cNvPr id="4" name="Slide Number Placeholder 3"/>
          <p:cNvSpPr>
            <a:spLocks noGrp="1"/>
          </p:cNvSpPr>
          <p:nvPr>
            <p:ph type="sldNum" sz="quarter" idx="10"/>
          </p:nvPr>
        </p:nvSpPr>
        <p:spPr/>
        <p:txBody>
          <a:bodyPr/>
          <a:lstStyle/>
          <a:p>
            <a:fld id="{1C82777B-9BF6-44EC-84D3-4F8F4F22A794}" type="slidenum">
              <a:rPr lang="en-US" smtClean="0"/>
              <a:t>8</a:t>
            </a:fld>
            <a:endParaRPr lang="en-US"/>
          </a:p>
        </p:txBody>
      </p:sp>
    </p:spTree>
    <p:extLst>
      <p:ext uri="{BB962C8B-B14F-4D97-AF65-F5344CB8AC3E}">
        <p14:creationId xmlns:p14="http://schemas.microsoft.com/office/powerpoint/2010/main" val="3731352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25" indent="-181225">
              <a:buFont typeface="Arial" panose="020B0604020202020204" pitchFamily="34" charset="0"/>
              <a:buChar char="•"/>
            </a:pPr>
            <a:r>
              <a:rPr lang="en-US" dirty="0"/>
              <a:t>With confidentiality in mind, you are now ready to begin the collection process. The first step is ID verification. </a:t>
            </a:r>
            <a:r>
              <a:rPr lang="en-US" b="1" dirty="0"/>
              <a:t>(HIT ENTER)</a:t>
            </a:r>
            <a:endParaRPr lang="en-US" dirty="0"/>
          </a:p>
          <a:p>
            <a:pPr marL="181225" indent="-181225">
              <a:buFont typeface="Arial" panose="020B0604020202020204" pitchFamily="34" charset="0"/>
              <a:buChar char="•"/>
            </a:pPr>
            <a:endParaRPr lang="en-US" dirty="0"/>
          </a:p>
          <a:p>
            <a:pPr marL="181225" indent="-181225">
              <a:buFont typeface="Arial" panose="020B0604020202020204" pitchFamily="34" charset="0"/>
              <a:buChar char="•"/>
            </a:pPr>
            <a:r>
              <a:rPr lang="en-US" dirty="0"/>
              <a:t>First you will verify that you are swabbing the correct individual. </a:t>
            </a:r>
            <a:r>
              <a:rPr lang="en-US" b="1" dirty="0"/>
              <a:t>(HIT ENTER)</a:t>
            </a:r>
            <a:endParaRPr lang="en-US" dirty="0"/>
          </a:p>
          <a:p>
            <a:pPr marL="181225" indent="-181225">
              <a:buFont typeface="Arial" panose="020B0604020202020204" pitchFamily="34" charset="0"/>
              <a:buChar char="•"/>
            </a:pPr>
            <a:endParaRPr lang="en-US" dirty="0"/>
          </a:p>
          <a:p>
            <a:pPr marL="181225" indent="-181225">
              <a:buFont typeface="Arial" panose="020B0604020202020204" pitchFamily="34" charset="0"/>
              <a:buChar char="•"/>
            </a:pPr>
            <a:r>
              <a:rPr lang="en-US" dirty="0"/>
              <a:t>Ask for a photo identification, such as a driver’s license or a passport. Photograph or copy this identification.</a:t>
            </a:r>
          </a:p>
          <a:p>
            <a:pPr marL="181225" indent="-181225">
              <a:buFont typeface="Arial" panose="020B0604020202020204" pitchFamily="34" charset="0"/>
              <a:buChar char="•"/>
            </a:pPr>
            <a:endParaRPr lang="en-US" dirty="0"/>
          </a:p>
          <a:p>
            <a:pPr marL="181225" indent="-181225">
              <a:buFont typeface="Arial" panose="020B0604020202020204" pitchFamily="34" charset="0"/>
              <a:buChar char="•"/>
            </a:pPr>
            <a:r>
              <a:rPr lang="en-US" dirty="0"/>
              <a:t>Be sure to look at the picture, name, description, and date of birth on the identification and look for anything that appears incorrect. </a:t>
            </a:r>
          </a:p>
          <a:p>
            <a:pPr marL="181225" indent="-181225">
              <a:buFont typeface="Arial" panose="020B0604020202020204" pitchFamily="34" charset="0"/>
              <a:buChar char="•"/>
            </a:pPr>
            <a:endParaRPr lang="en-US" dirty="0"/>
          </a:p>
          <a:p>
            <a:pPr marL="181225" indent="-181225">
              <a:buFont typeface="Arial" panose="020B0604020202020204" pitchFamily="34" charset="0"/>
              <a:buChar char="•"/>
            </a:pPr>
            <a:r>
              <a:rPr lang="en-US" dirty="0"/>
              <a:t>You will also need to photograph the individual(s) being sampled and attach the photographs to the submission form</a:t>
            </a:r>
          </a:p>
        </p:txBody>
      </p:sp>
      <p:sp>
        <p:nvSpPr>
          <p:cNvPr id="4" name="Slide Number Placeholder 3"/>
          <p:cNvSpPr>
            <a:spLocks noGrp="1"/>
          </p:cNvSpPr>
          <p:nvPr>
            <p:ph type="sldNum" sz="quarter" idx="10"/>
          </p:nvPr>
        </p:nvSpPr>
        <p:spPr/>
        <p:txBody>
          <a:bodyPr/>
          <a:lstStyle/>
          <a:p>
            <a:fld id="{1C82777B-9BF6-44EC-84D3-4F8F4F22A794}" type="slidenum">
              <a:rPr lang="en-US" smtClean="0"/>
              <a:t>9</a:t>
            </a:fld>
            <a:endParaRPr lang="en-US"/>
          </a:p>
        </p:txBody>
      </p:sp>
    </p:spTree>
    <p:extLst>
      <p:ext uri="{BB962C8B-B14F-4D97-AF65-F5344CB8AC3E}">
        <p14:creationId xmlns:p14="http://schemas.microsoft.com/office/powerpoint/2010/main" val="24107979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0"/>
            <a:ext cx="7772400" cy="1470025"/>
          </a:xfrm>
        </p:spPr>
        <p:txBody>
          <a:bodyPr/>
          <a:lstStyle/>
          <a:p>
            <a:r>
              <a:rPr lang="en-US"/>
              <a:t>Click to edit Master title style</a:t>
            </a:r>
          </a:p>
        </p:txBody>
      </p:sp>
      <p:sp>
        <p:nvSpPr>
          <p:cNvPr id="4" name="Date Placeholder 3"/>
          <p:cNvSpPr>
            <a:spLocks noGrp="1"/>
          </p:cNvSpPr>
          <p:nvPr>
            <p:ph type="dt" sz="half" idx="10"/>
          </p:nvPr>
        </p:nvSpPr>
        <p:spPr/>
        <p:txBody>
          <a:bodyPr/>
          <a:lstStyle/>
          <a:p>
            <a:fld id="{E9029548-96FD-42C3-8710-B522D76CFA17}" type="datetimeFigureOut">
              <a:rPr lang="en-US" smtClean="0"/>
              <a:t>12/22/2017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DA5AD-D397-4941-ADCA-867583E613F0}"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24588"/>
            <a:ext cx="9144000" cy="1600200"/>
          </a:xfrm>
          <a:prstGeom prst="rect">
            <a:avLst/>
          </a:prstGeom>
        </p:spPr>
      </p:pic>
      <p:pic>
        <p:nvPicPr>
          <p:cNvPr id="9" name="Picture 8" descr="C:\Users\sjohnson.GENETWORX\Desktop\Forensics\Logo\Logo v.2\GNXIDLogoLarge.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52722" y="3200400"/>
            <a:ext cx="5638555" cy="173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5425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029548-96FD-42C3-8710-B522D76CFA17}" type="datetimeFigureOut">
              <a:rPr lang="en-US" smtClean="0"/>
              <a:t>12/22/2017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DA5AD-D397-4941-ADCA-867583E613F0}" type="slidenum">
              <a:rPr lang="en-US" smtClean="0"/>
              <a:t>‹#›</a:t>
            </a:fld>
            <a:endParaRPr lang="en-US"/>
          </a:p>
        </p:txBody>
      </p:sp>
    </p:spTree>
    <p:extLst>
      <p:ext uri="{BB962C8B-B14F-4D97-AF65-F5344CB8AC3E}">
        <p14:creationId xmlns:p14="http://schemas.microsoft.com/office/powerpoint/2010/main" val="4034003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029548-96FD-42C3-8710-B522D76CFA17}" type="datetimeFigureOut">
              <a:rPr lang="en-US" smtClean="0"/>
              <a:t>12/22/2017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DA5AD-D397-4941-ADCA-867583E613F0}" type="slidenum">
              <a:rPr lang="en-US" smtClean="0"/>
              <a:t>‹#›</a:t>
            </a:fld>
            <a:endParaRPr lang="en-US"/>
          </a:p>
        </p:txBody>
      </p:sp>
    </p:spTree>
    <p:extLst>
      <p:ext uri="{BB962C8B-B14F-4D97-AF65-F5344CB8AC3E}">
        <p14:creationId xmlns:p14="http://schemas.microsoft.com/office/powerpoint/2010/main" val="3873856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029548-96FD-42C3-8710-B522D76CFA17}" type="datetimeFigureOut">
              <a:rPr lang="en-US" smtClean="0"/>
              <a:t>12/22/2017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DA5AD-D397-4941-ADCA-867583E613F0}" type="slidenum">
              <a:rPr lang="en-US" smtClean="0"/>
              <a:t>‹#›</a:t>
            </a:fld>
            <a:endParaRPr lang="en-US"/>
          </a:p>
        </p:txBody>
      </p:sp>
      <p:pic>
        <p:nvPicPr>
          <p:cNvPr id="8" name="Picture 7" descr="C:\Users\sjohnson.GENETWORX\Desktop\Forensics\Logo\Logo v.2\GNXIDLogoLarge.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3757" y="5139397"/>
            <a:ext cx="2295529" cy="986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7716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0099CC"/>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029548-96FD-42C3-8710-B522D76CFA17}" type="datetimeFigureOut">
              <a:rPr lang="en-US" smtClean="0"/>
              <a:t>12/22/2017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DA5AD-D397-4941-ADCA-867583E613F0}" type="slidenum">
              <a:rPr lang="en-US" smtClean="0"/>
              <a:t>‹#›</a:t>
            </a:fld>
            <a:endParaRPr lang="en-US"/>
          </a:p>
        </p:txBody>
      </p:sp>
      <p:pic>
        <p:nvPicPr>
          <p:cNvPr id="8" name="Picture 7" descr="C:\Users\sjohnson.GENETWORX\Desktop\Forensics\Logo\Logo v.2\GNXIDLogoLarge.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06440" y="762000"/>
            <a:ext cx="4235900" cy="18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6997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029548-96FD-42C3-8710-B522D76CFA17}" type="datetimeFigureOut">
              <a:rPr lang="en-US" smtClean="0"/>
              <a:t>12/22/2017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5DA5AD-D397-4941-ADCA-867583E613F0}" type="slidenum">
              <a:rPr lang="en-US" smtClean="0"/>
              <a:t>‹#›</a:t>
            </a:fld>
            <a:endParaRPr lang="en-US"/>
          </a:p>
        </p:txBody>
      </p:sp>
      <p:pic>
        <p:nvPicPr>
          <p:cNvPr id="9" name="Picture 8" descr="C:\Users\sjohnson.GENETWORX\Desktop\Forensics\Logo\Logo v.2\GNXIDLogoLarge.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53200" y="5191125"/>
            <a:ext cx="21050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3181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9029548-96FD-42C3-8710-B522D76CFA17}" type="datetimeFigureOut">
              <a:rPr lang="en-US" smtClean="0"/>
              <a:t>12/22/2017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5DA5AD-D397-4941-ADCA-867583E613F0}" type="slidenum">
              <a:rPr lang="en-US" smtClean="0"/>
              <a:t>‹#›</a:t>
            </a:fld>
            <a:endParaRPr lang="en-US"/>
          </a:p>
        </p:txBody>
      </p:sp>
      <p:pic>
        <p:nvPicPr>
          <p:cNvPr id="11" name="Picture 10" descr="C:\Users\sjohnson.GENETWORX\Desktop\Forensics\Logo\Logo v.2\GNXIDLogoLarge.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81775" y="5243562"/>
            <a:ext cx="21050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4375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029548-96FD-42C3-8710-B522D76CFA17}" type="datetimeFigureOut">
              <a:rPr lang="en-US" smtClean="0"/>
              <a:t>12/22/2017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5DA5AD-D397-4941-ADCA-867583E613F0}" type="slidenum">
              <a:rPr lang="en-US" smtClean="0"/>
              <a:t>‹#›</a:t>
            </a:fld>
            <a:endParaRPr lang="en-US"/>
          </a:p>
        </p:txBody>
      </p:sp>
      <p:pic>
        <p:nvPicPr>
          <p:cNvPr id="7" name="Picture 6" descr="C:\Users\sjohnson.GENETWORX\Desktop\Forensics\Logo\Logo v.2\GNXIDLogoLarge.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58000" y="5181600"/>
            <a:ext cx="21050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1736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029548-96FD-42C3-8710-B522D76CFA17}" type="datetimeFigureOut">
              <a:rPr lang="en-US" smtClean="0"/>
              <a:t>12/22/2017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5DA5AD-D397-4941-ADCA-867583E613F0}" type="slidenum">
              <a:rPr lang="en-US" smtClean="0"/>
              <a:t>‹#›</a:t>
            </a:fld>
            <a:endParaRPr lang="en-US"/>
          </a:p>
        </p:txBody>
      </p:sp>
      <p:pic>
        <p:nvPicPr>
          <p:cNvPr id="6" name="Picture 5" descr="C:\Users\sjohnson.GENETWORX\Desktop\Forensics\Logo\Logo v.2\GNXIDLogoLarge.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58000" y="5181600"/>
            <a:ext cx="21050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808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029548-96FD-42C3-8710-B522D76CFA17}" type="datetimeFigureOut">
              <a:rPr lang="en-US" smtClean="0"/>
              <a:t>12/22/2017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5DA5AD-D397-4941-ADCA-867583E613F0}" type="slidenum">
              <a:rPr lang="en-US" smtClean="0"/>
              <a:t>‹#›</a:t>
            </a:fld>
            <a:endParaRPr lang="en-US"/>
          </a:p>
        </p:txBody>
      </p:sp>
      <p:pic>
        <p:nvPicPr>
          <p:cNvPr id="9" name="Picture 8" descr="C:\Users\sjohnson.GENETWORX\Desktop\Forensics\Logo\Logo v.2\GNXIDLogoLarge.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46166" y="5211910"/>
            <a:ext cx="21050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9836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029548-96FD-42C3-8710-B522D76CFA17}" type="datetimeFigureOut">
              <a:rPr lang="en-US" smtClean="0"/>
              <a:t>12/22/2017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5DA5AD-D397-4941-ADCA-867583E613F0}" type="slidenum">
              <a:rPr lang="en-US" smtClean="0"/>
              <a:t>‹#›</a:t>
            </a:fld>
            <a:endParaRPr lang="en-US"/>
          </a:p>
        </p:txBody>
      </p:sp>
      <p:pic>
        <p:nvPicPr>
          <p:cNvPr id="9" name="Picture 8" descr="C:\Users\sjohnson.GENETWORX\Desktop\Forensics\Logo\Logo v.2\GNXIDLogoLarge.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81800" y="5148019"/>
            <a:ext cx="21050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2270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172200"/>
            <a:ext cx="9144000" cy="685800"/>
          </a:xfrm>
          <a:prstGeom prst="rect">
            <a:avLst/>
          </a:prstGeom>
          <a:gradFill flip="none" rotWithShape="1">
            <a:gsLst>
              <a:gs pos="38000">
                <a:srgbClr val="006699"/>
              </a:gs>
              <a:gs pos="417">
                <a:srgbClr val="003366"/>
              </a:gs>
              <a:gs pos="100000">
                <a:srgbClr val="0099CC"/>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solidFill>
              </a:defRPr>
            </a:lvl1pPr>
          </a:lstStyle>
          <a:p>
            <a:fld id="{E9029548-96FD-42C3-8710-B522D76CFA17}" type="datetimeFigureOut">
              <a:rPr lang="en-US" smtClean="0"/>
              <a:pPr/>
              <a:t>12/22/2017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3A5DA5AD-D397-4941-ADCA-867583E613F0}" type="slidenum">
              <a:rPr lang="en-US" smtClean="0"/>
              <a:pPr/>
              <a:t>‹#›</a:t>
            </a:fld>
            <a:endParaRPr lang="en-US" dirty="0"/>
          </a:p>
        </p:txBody>
      </p:sp>
    </p:spTree>
    <p:extLst>
      <p:ext uri="{BB962C8B-B14F-4D97-AF65-F5344CB8AC3E}">
        <p14:creationId xmlns:p14="http://schemas.microsoft.com/office/powerpoint/2010/main" val="18910793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3.png"/><Relationship Id="rId2" Type="http://schemas.microsoft.com/office/2007/relationships/media" Target="../media/media10.m4a"/><Relationship Id="rId1" Type="http://schemas.openxmlformats.org/officeDocument/2006/relationships/tags" Target="../tags/tag11.xml"/><Relationship Id="rId6" Type="http://schemas.openxmlformats.org/officeDocument/2006/relationships/image" Target="../media/image12.png"/><Relationship Id="rId5" Type="http://schemas.openxmlformats.org/officeDocument/2006/relationships/notesSlide" Target="../notesSlides/notesSlide10.xml"/><Relationship Id="rId4"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1.m4a"/><Relationship Id="rId7" Type="http://schemas.openxmlformats.org/officeDocument/2006/relationships/image" Target="../media/image14.jpg"/><Relationship Id="rId2" Type="http://schemas.microsoft.com/office/2007/relationships/media" Target="../media/media11.m4a"/><Relationship Id="rId1" Type="http://schemas.openxmlformats.org/officeDocument/2006/relationships/tags" Target="../tags/tag12.xml"/><Relationship Id="rId6" Type="http://schemas.openxmlformats.org/officeDocument/2006/relationships/image" Target="../media/image13.jp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3.png"/><Relationship Id="rId2" Type="http://schemas.microsoft.com/office/2007/relationships/media" Target="../media/media12.m4a"/><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notesSlide" Target="../notesSlides/notesSlide12.xml"/><Relationship Id="rId4"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3.png"/><Relationship Id="rId2" Type="http://schemas.microsoft.com/office/2007/relationships/media" Target="../media/media13.m4a"/><Relationship Id="rId1" Type="http://schemas.openxmlformats.org/officeDocument/2006/relationships/tags" Target="../tags/tag14.xml"/><Relationship Id="rId6" Type="http://schemas.openxmlformats.org/officeDocument/2006/relationships/image" Target="../media/image16.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3.png"/><Relationship Id="rId2" Type="http://schemas.microsoft.com/office/2007/relationships/media" Target="../media/media14.m4a"/><Relationship Id="rId1" Type="http://schemas.openxmlformats.org/officeDocument/2006/relationships/tags" Target="../tags/tag15.xml"/><Relationship Id="rId6" Type="http://schemas.openxmlformats.org/officeDocument/2006/relationships/image" Target="../media/image17.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3.png"/><Relationship Id="rId2" Type="http://schemas.microsoft.com/office/2007/relationships/media" Target="../media/media15.m4a"/><Relationship Id="rId1" Type="http://schemas.openxmlformats.org/officeDocument/2006/relationships/tags" Target="../tags/tag16.xml"/><Relationship Id="rId6" Type="http://schemas.openxmlformats.org/officeDocument/2006/relationships/image" Target="../media/image18.jp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3.png"/><Relationship Id="rId2" Type="http://schemas.microsoft.com/office/2007/relationships/media" Target="../media/media16.m4a"/><Relationship Id="rId1" Type="http://schemas.openxmlformats.org/officeDocument/2006/relationships/tags" Target="../tags/tag17.xml"/><Relationship Id="rId6" Type="http://schemas.openxmlformats.org/officeDocument/2006/relationships/image" Target="../media/image18.jp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3.png"/><Relationship Id="rId2" Type="http://schemas.microsoft.com/office/2007/relationships/media" Target="../media/media17.m4a"/><Relationship Id="rId1" Type="http://schemas.openxmlformats.org/officeDocument/2006/relationships/tags" Target="../tags/tag18.xml"/><Relationship Id="rId6" Type="http://schemas.openxmlformats.org/officeDocument/2006/relationships/image" Target="../media/image19.jpe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9.xml"/><Relationship Id="rId6" Type="http://schemas.openxmlformats.org/officeDocument/2006/relationships/image" Target="../media/image3.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3.png"/><Relationship Id="rId2" Type="http://schemas.microsoft.com/office/2007/relationships/media" Target="../media/media19.m4a"/><Relationship Id="rId1" Type="http://schemas.openxmlformats.org/officeDocument/2006/relationships/tags" Target="../tags/tag20.xml"/><Relationship Id="rId6" Type="http://schemas.openxmlformats.org/officeDocument/2006/relationships/image" Target="../media/image20.jp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3.png"/><Relationship Id="rId2" Type="http://schemas.microsoft.com/office/2007/relationships/media" Target="../media/media20.m4a"/><Relationship Id="rId1" Type="http://schemas.openxmlformats.org/officeDocument/2006/relationships/tags" Target="../tags/tag21.xml"/><Relationship Id="rId6" Type="http://schemas.openxmlformats.org/officeDocument/2006/relationships/image" Target="../media/image21.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3.png"/><Relationship Id="rId2" Type="http://schemas.microsoft.com/office/2007/relationships/media" Target="../media/media21.m4a"/><Relationship Id="rId1" Type="http://schemas.openxmlformats.org/officeDocument/2006/relationships/tags" Target="../tags/tag22.xml"/><Relationship Id="rId6" Type="http://schemas.openxmlformats.org/officeDocument/2006/relationships/image" Target="../media/image22.jp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23.xml"/><Relationship Id="rId6" Type="http://schemas.openxmlformats.org/officeDocument/2006/relationships/image" Target="../media/image3.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7" Type="http://schemas.openxmlformats.org/officeDocument/2006/relationships/image" Target="../media/image3.png"/><Relationship Id="rId2" Type="http://schemas.microsoft.com/office/2007/relationships/media" Target="../media/media23.m4a"/><Relationship Id="rId1" Type="http://schemas.openxmlformats.org/officeDocument/2006/relationships/tags" Target="../tags/tag24.xml"/><Relationship Id="rId6" Type="http://schemas.openxmlformats.org/officeDocument/2006/relationships/image" Target="../media/image23.jpg"/><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7" Type="http://schemas.openxmlformats.org/officeDocument/2006/relationships/image" Target="../media/image3.png"/><Relationship Id="rId2" Type="http://schemas.microsoft.com/office/2007/relationships/media" Target="../media/media24.m4a"/><Relationship Id="rId1" Type="http://schemas.openxmlformats.org/officeDocument/2006/relationships/tags" Target="../tags/tag25.xml"/><Relationship Id="rId6" Type="http://schemas.openxmlformats.org/officeDocument/2006/relationships/image" Target="../media/image24.jpe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7" Type="http://schemas.openxmlformats.org/officeDocument/2006/relationships/image" Target="../media/image3.png"/><Relationship Id="rId2" Type="http://schemas.microsoft.com/office/2007/relationships/media" Target="../media/media25.m4a"/><Relationship Id="rId1" Type="http://schemas.openxmlformats.org/officeDocument/2006/relationships/tags" Target="../tags/tag26.xml"/><Relationship Id="rId6" Type="http://schemas.openxmlformats.org/officeDocument/2006/relationships/image" Target="../media/image25.jpe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3.png"/><Relationship Id="rId2" Type="http://schemas.microsoft.com/office/2007/relationships/media" Target="../media/media3.m4a"/><Relationship Id="rId1" Type="http://schemas.openxmlformats.org/officeDocument/2006/relationships/tags" Target="../tags/tag4.xml"/><Relationship Id="rId6" Type="http://schemas.openxmlformats.org/officeDocument/2006/relationships/image" Target="../media/image4.jp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3.png"/><Relationship Id="rId2" Type="http://schemas.microsoft.com/office/2007/relationships/media" Target="../media/media4.m4a"/><Relationship Id="rId1" Type="http://schemas.openxmlformats.org/officeDocument/2006/relationships/tags" Target="../tags/tag5.xml"/><Relationship Id="rId6" Type="http://schemas.openxmlformats.org/officeDocument/2006/relationships/image" Target="../media/image5.jpe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3.png"/><Relationship Id="rId2" Type="http://schemas.microsoft.com/office/2007/relationships/media" Target="../media/media5.m4a"/><Relationship Id="rId1" Type="http://schemas.openxmlformats.org/officeDocument/2006/relationships/tags" Target="../tags/tag6.xml"/><Relationship Id="rId6" Type="http://schemas.openxmlformats.org/officeDocument/2006/relationships/image" Target="../media/image6.jp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3.png"/><Relationship Id="rId2" Type="http://schemas.microsoft.com/office/2007/relationships/media" Target="../media/media6.m4a"/><Relationship Id="rId1" Type="http://schemas.openxmlformats.org/officeDocument/2006/relationships/tags" Target="../tags/tag7.xml"/><Relationship Id="rId6" Type="http://schemas.openxmlformats.org/officeDocument/2006/relationships/image" Target="../media/image7.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3.png"/><Relationship Id="rId2" Type="http://schemas.microsoft.com/office/2007/relationships/media" Target="../media/media7.m4a"/><Relationship Id="rId1" Type="http://schemas.openxmlformats.org/officeDocument/2006/relationships/tags" Target="../tags/tag8.xml"/><Relationship Id="rId6" Type="http://schemas.openxmlformats.org/officeDocument/2006/relationships/image" Target="../media/image8.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3.png"/><Relationship Id="rId2" Type="http://schemas.microsoft.com/office/2007/relationships/media" Target="../media/media8.m4a"/><Relationship Id="rId1" Type="http://schemas.openxmlformats.org/officeDocument/2006/relationships/tags" Target="../tags/tag9.xml"/><Relationship Id="rId6" Type="http://schemas.openxmlformats.org/officeDocument/2006/relationships/image" Target="../media/image9.jp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9.m4a"/><Relationship Id="rId7" Type="http://schemas.openxmlformats.org/officeDocument/2006/relationships/image" Target="../media/image11.jpg"/><Relationship Id="rId2" Type="http://schemas.microsoft.com/office/2007/relationships/media" Target="../media/media9.m4a"/><Relationship Id="rId1" Type="http://schemas.openxmlformats.org/officeDocument/2006/relationships/tags" Target="../tags/tag10.xml"/><Relationship Id="rId6" Type="http://schemas.openxmlformats.org/officeDocument/2006/relationships/image" Target="../media/image10.jp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838200"/>
            <a:ext cx="7772400" cy="1470025"/>
          </a:xfrm>
        </p:spPr>
        <p:txBody>
          <a:bodyPr>
            <a:normAutofit fontScale="90000"/>
          </a:bodyPr>
          <a:lstStyle/>
          <a:p>
            <a:r>
              <a:rPr lang="en-US" sz="6600" dirty="0">
                <a:solidFill>
                  <a:srgbClr val="002060"/>
                </a:solidFill>
              </a:rPr>
              <a:t>Sample Collection for Relationship Testing</a:t>
            </a:r>
          </a:p>
        </p:txBody>
      </p:sp>
      <p:pic>
        <p:nvPicPr>
          <p:cNvPr id="5" name="Audio 4">
            <a:hlinkClick r:id="" action="ppaction://media"/>
            <a:extLst>
              <a:ext uri="{FF2B5EF4-FFF2-40B4-BE49-F238E27FC236}">
                <a16:creationId xmlns:a16="http://schemas.microsoft.com/office/drawing/2014/main" id="{71AA8448-E5F1-492D-BA3A-DAF1DA5F40F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3103986040"/>
      </p:ext>
    </p:extLst>
  </p:cSld>
  <p:clrMapOvr>
    <a:masterClrMapping/>
  </p:clrMapOvr>
  <mc:AlternateContent xmlns:mc="http://schemas.openxmlformats.org/markup-compatibility/2006" xmlns:p14="http://schemas.microsoft.com/office/powerpoint/2010/main">
    <mc:Choice Requires="p14">
      <p:transition spd="slow" p14:dur="2000" advTm="27772"/>
    </mc:Choice>
    <mc:Fallback xmlns="">
      <p:transition spd="slow" advTm="27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rgbClr val="002060"/>
                </a:solidFill>
              </a:rPr>
              <a:t>Form Completion</a:t>
            </a:r>
          </a:p>
        </p:txBody>
      </p:sp>
      <p:pic>
        <p:nvPicPr>
          <p:cNvPr id="11" name="Content Placeholder 10">
            <a:extLst>
              <a:ext uri="{FF2B5EF4-FFF2-40B4-BE49-F238E27FC236}">
                <a16:creationId xmlns:a16="http://schemas.microsoft.com/office/drawing/2014/main" id="{ED229265-7B6C-42AA-9C61-052AA9065AA5}"/>
              </a:ext>
            </a:extLst>
          </p:cNvPr>
          <p:cNvPicPr>
            <a:picLocks noGrp="1" noChangeAspect="1"/>
          </p:cNvPicPr>
          <p:nvPr>
            <p:ph sz="half" idx="1"/>
          </p:nvPr>
        </p:nvPicPr>
        <p:blipFill>
          <a:blip r:embed="rId6"/>
          <a:stretch>
            <a:fillRect/>
          </a:stretch>
        </p:blipFill>
        <p:spPr>
          <a:xfrm>
            <a:off x="228600" y="1295400"/>
            <a:ext cx="4038600" cy="3456656"/>
          </a:xfrm>
          <a:prstGeom prst="rect">
            <a:avLst/>
          </a:prstGeom>
        </p:spPr>
      </p:pic>
      <p:sp>
        <p:nvSpPr>
          <p:cNvPr id="10" name="Content Placeholder 9">
            <a:extLst>
              <a:ext uri="{FF2B5EF4-FFF2-40B4-BE49-F238E27FC236}">
                <a16:creationId xmlns:a16="http://schemas.microsoft.com/office/drawing/2014/main" id="{4F948309-6450-48AD-BD40-B881B64802CF}"/>
              </a:ext>
            </a:extLst>
          </p:cNvPr>
          <p:cNvSpPr>
            <a:spLocks noGrp="1"/>
          </p:cNvSpPr>
          <p:nvPr>
            <p:ph sz="half" idx="2"/>
          </p:nvPr>
        </p:nvSpPr>
        <p:spPr/>
        <p:txBody>
          <a:bodyPr/>
          <a:lstStyle/>
          <a:p>
            <a:pPr marL="0" indent="0">
              <a:buNone/>
            </a:pPr>
            <a:r>
              <a:rPr lang="en-US" dirty="0"/>
              <a:t>Ask the individual requesting the DNA test to complete the top portion of the DNA Test Submission Form.</a:t>
            </a:r>
          </a:p>
          <a:p>
            <a:endParaRPr lang="en-US" dirty="0"/>
          </a:p>
        </p:txBody>
      </p:sp>
      <p:sp>
        <p:nvSpPr>
          <p:cNvPr id="15" name="Right Arrow 7">
            <a:extLst>
              <a:ext uri="{FF2B5EF4-FFF2-40B4-BE49-F238E27FC236}">
                <a16:creationId xmlns:a16="http://schemas.microsoft.com/office/drawing/2014/main" id="{24CA5BDA-0268-43B8-878E-BC1413F87553}"/>
              </a:ext>
            </a:extLst>
          </p:cNvPr>
          <p:cNvSpPr/>
          <p:nvPr/>
        </p:nvSpPr>
        <p:spPr>
          <a:xfrm rot="12767269" flipV="1">
            <a:off x="4029868" y="2128958"/>
            <a:ext cx="623977" cy="266035"/>
          </a:xfrm>
          <a:prstGeom prst="rightArrow">
            <a:avLst>
              <a:gd name="adj1" fmla="val 50000"/>
              <a:gd name="adj2" fmla="val 7592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Audio 17">
            <a:hlinkClick r:id="" action="ppaction://media"/>
            <a:extLst>
              <a:ext uri="{FF2B5EF4-FFF2-40B4-BE49-F238E27FC236}">
                <a16:creationId xmlns:a16="http://schemas.microsoft.com/office/drawing/2014/main" id="{0D44DD5D-2DBE-4AEE-93A2-482966BCE6A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3483359270"/>
      </p:ext>
    </p:extLst>
  </p:cSld>
  <p:clrMapOvr>
    <a:masterClrMapping/>
  </p:clrMapOvr>
  <mc:AlternateContent xmlns:mc="http://schemas.openxmlformats.org/markup-compatibility/2006" xmlns:p14="http://schemas.microsoft.com/office/powerpoint/2010/main">
    <mc:Choice Requires="p14">
      <p:transition spd="slow" p14:dur="2000" advTm="17022"/>
    </mc:Choice>
    <mc:Fallback xmlns="">
      <p:transition spd="slow" advTm="17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8"/>
                </p:tgtEl>
              </p:cMediaNode>
            </p:audio>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pPr algn="l"/>
            <a:r>
              <a:rPr lang="en-US" dirty="0">
                <a:solidFill>
                  <a:srgbClr val="002060"/>
                </a:solidFill>
              </a:rPr>
              <a:t>Making a Change on the Form</a:t>
            </a:r>
          </a:p>
        </p:txBody>
      </p:sp>
      <p:pic>
        <p:nvPicPr>
          <p:cNvPr id="4"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414337" y="3454260"/>
            <a:ext cx="5821143" cy="715169"/>
          </a:xfrm>
          <a:ln>
            <a:solidFill>
              <a:schemeClr val="tx1"/>
            </a:solidFill>
          </a:ln>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 y="1921827"/>
            <a:ext cx="3252501" cy="516573"/>
          </a:xfrm>
          <a:prstGeom prst="rect">
            <a:avLst/>
          </a:prstGeom>
          <a:ln>
            <a:solidFill>
              <a:schemeClr val="tx1"/>
            </a:solidFill>
          </a:ln>
        </p:spPr>
      </p:pic>
      <p:sp>
        <p:nvSpPr>
          <p:cNvPr id="6" name="TextBox 5"/>
          <p:cNvSpPr txBox="1"/>
          <p:nvPr/>
        </p:nvSpPr>
        <p:spPr>
          <a:xfrm>
            <a:off x="5181600" y="1806714"/>
            <a:ext cx="3360958" cy="707886"/>
          </a:xfrm>
          <a:prstGeom prst="rect">
            <a:avLst/>
          </a:prstGeom>
          <a:noFill/>
        </p:spPr>
        <p:txBody>
          <a:bodyPr wrap="square" rtlCol="0">
            <a:spAutoFit/>
          </a:bodyPr>
          <a:lstStyle/>
          <a:p>
            <a:r>
              <a:rPr lang="en-US" sz="2000" dirty="0">
                <a:solidFill>
                  <a:srgbClr val="FF0000"/>
                </a:solidFill>
              </a:rPr>
              <a:t>WRONG</a:t>
            </a:r>
            <a:r>
              <a:rPr lang="en-US" sz="2000" dirty="0"/>
              <a:t> – Do not scribble through the mistake. </a:t>
            </a:r>
          </a:p>
        </p:txBody>
      </p:sp>
      <p:sp>
        <p:nvSpPr>
          <p:cNvPr id="7" name="TextBox 6"/>
          <p:cNvSpPr txBox="1"/>
          <p:nvPr/>
        </p:nvSpPr>
        <p:spPr>
          <a:xfrm>
            <a:off x="6477000" y="3153767"/>
            <a:ext cx="2438400" cy="1631216"/>
          </a:xfrm>
          <a:prstGeom prst="rect">
            <a:avLst/>
          </a:prstGeom>
          <a:noFill/>
        </p:spPr>
        <p:txBody>
          <a:bodyPr wrap="square" rtlCol="0">
            <a:spAutoFit/>
          </a:bodyPr>
          <a:lstStyle/>
          <a:p>
            <a:r>
              <a:rPr lang="en-US" sz="2000" dirty="0">
                <a:solidFill>
                  <a:srgbClr val="FF0000"/>
                </a:solidFill>
              </a:rPr>
              <a:t>RIGHT</a:t>
            </a:r>
            <a:r>
              <a:rPr lang="en-US" sz="2000" dirty="0"/>
              <a:t> – Draw a single line though the mistake and then initial and date the change.</a:t>
            </a:r>
          </a:p>
        </p:txBody>
      </p:sp>
      <p:pic>
        <p:nvPicPr>
          <p:cNvPr id="8" name="Audio 7">
            <a:hlinkClick r:id="" action="ppaction://media"/>
            <a:extLst>
              <a:ext uri="{FF2B5EF4-FFF2-40B4-BE49-F238E27FC236}">
                <a16:creationId xmlns:a16="http://schemas.microsoft.com/office/drawing/2014/main" id="{D9D1595B-EF02-4451-9BC9-F6DF12522BC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4066854732"/>
      </p:ext>
    </p:extLst>
  </p:cSld>
  <p:clrMapOvr>
    <a:masterClrMapping/>
  </p:clrMapOvr>
  <mc:AlternateContent xmlns:mc="http://schemas.openxmlformats.org/markup-compatibility/2006" xmlns:p14="http://schemas.microsoft.com/office/powerpoint/2010/main">
    <mc:Choice Requires="p14">
      <p:transition spd="slow" p14:dur="2000" advTm="22311"/>
    </mc:Choice>
    <mc:Fallback xmlns="">
      <p:transition spd="slow" advTm="22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solidFill>
                  <a:srgbClr val="002060"/>
                </a:solidFill>
              </a:rPr>
              <a:t>Person Collecting DNA Sample(s) </a:t>
            </a:r>
          </a:p>
        </p:txBody>
      </p:sp>
      <p:pic>
        <p:nvPicPr>
          <p:cNvPr id="12" name="Content Placeholder 11">
            <a:extLst>
              <a:ext uri="{FF2B5EF4-FFF2-40B4-BE49-F238E27FC236}">
                <a16:creationId xmlns:a16="http://schemas.microsoft.com/office/drawing/2014/main" id="{4B7D5562-7A24-4726-91D8-95A84649577C}"/>
              </a:ext>
            </a:extLst>
          </p:cNvPr>
          <p:cNvPicPr>
            <a:picLocks noGrp="1" noChangeAspect="1"/>
          </p:cNvPicPr>
          <p:nvPr>
            <p:ph sz="half" idx="1"/>
          </p:nvPr>
        </p:nvPicPr>
        <p:blipFill>
          <a:blip r:embed="rId6"/>
          <a:stretch>
            <a:fillRect/>
          </a:stretch>
        </p:blipFill>
        <p:spPr>
          <a:xfrm>
            <a:off x="533400" y="1308696"/>
            <a:ext cx="6604194" cy="2162175"/>
          </a:xfrm>
          <a:prstGeom prst="rect">
            <a:avLst/>
          </a:prstGeom>
        </p:spPr>
      </p:pic>
      <p:sp>
        <p:nvSpPr>
          <p:cNvPr id="11" name="Content Placeholder 10">
            <a:extLst>
              <a:ext uri="{FF2B5EF4-FFF2-40B4-BE49-F238E27FC236}">
                <a16:creationId xmlns:a16="http://schemas.microsoft.com/office/drawing/2014/main" id="{C9E799E7-0645-4BA9-9C08-3905F2A6F8D3}"/>
              </a:ext>
            </a:extLst>
          </p:cNvPr>
          <p:cNvSpPr>
            <a:spLocks noGrp="1"/>
          </p:cNvSpPr>
          <p:nvPr>
            <p:ph sz="half" idx="2"/>
          </p:nvPr>
        </p:nvSpPr>
        <p:spPr>
          <a:xfrm>
            <a:off x="489995" y="3579574"/>
            <a:ext cx="8229600" cy="2544763"/>
          </a:xfrm>
        </p:spPr>
        <p:txBody>
          <a:bodyPr/>
          <a:lstStyle/>
          <a:p>
            <a:pPr marL="0" indent="0">
              <a:buNone/>
            </a:pPr>
            <a:r>
              <a:rPr lang="en-US" dirty="0"/>
              <a:t>Sign in the signature box verifying that you collected the DNA samples being submitted.</a:t>
            </a:r>
          </a:p>
          <a:p>
            <a:endParaRPr lang="en-US" dirty="0"/>
          </a:p>
        </p:txBody>
      </p:sp>
      <p:sp>
        <p:nvSpPr>
          <p:cNvPr id="8" name="Right Arrow 7"/>
          <p:cNvSpPr/>
          <p:nvPr/>
        </p:nvSpPr>
        <p:spPr>
          <a:xfrm rot="20853883" flipV="1">
            <a:off x="183313" y="3227292"/>
            <a:ext cx="623977" cy="266035"/>
          </a:xfrm>
          <a:prstGeom prst="rightArrow">
            <a:avLst>
              <a:gd name="adj1" fmla="val 50000"/>
              <a:gd name="adj2" fmla="val 7592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Audio 15">
            <a:hlinkClick r:id="" action="ppaction://media"/>
            <a:extLst>
              <a:ext uri="{FF2B5EF4-FFF2-40B4-BE49-F238E27FC236}">
                <a16:creationId xmlns:a16="http://schemas.microsoft.com/office/drawing/2014/main" id="{52510CFF-8B54-4CF8-B61F-38BACA38E4E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1072372428"/>
      </p:ext>
    </p:extLst>
  </p:cSld>
  <p:clrMapOvr>
    <a:masterClrMapping/>
  </p:clrMapOvr>
  <mc:AlternateContent xmlns:mc="http://schemas.openxmlformats.org/markup-compatibility/2006" xmlns:p14="http://schemas.microsoft.com/office/powerpoint/2010/main">
    <mc:Choice Requires="p14">
      <p:transition spd="slow" p14:dur="2000" advTm="30854"/>
    </mc:Choice>
    <mc:Fallback xmlns="">
      <p:transition spd="slow" advTm="30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6"/>
                </p:tgtEl>
              </p:cMediaNode>
            </p:audio>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a:extLst>
              <a:ext uri="{FF2B5EF4-FFF2-40B4-BE49-F238E27FC236}">
                <a16:creationId xmlns:a16="http://schemas.microsoft.com/office/drawing/2014/main" id="{B202723C-3E55-4CDD-8D09-308705149B0C}"/>
              </a:ext>
            </a:extLst>
          </p:cNvPr>
          <p:cNvPicPr>
            <a:picLocks noGrp="1" noChangeAspect="1"/>
          </p:cNvPicPr>
          <p:nvPr>
            <p:ph idx="1"/>
          </p:nvPr>
        </p:nvPicPr>
        <p:blipFill>
          <a:blip r:embed="rId6"/>
          <a:stretch>
            <a:fillRect/>
          </a:stretch>
        </p:blipFill>
        <p:spPr>
          <a:xfrm>
            <a:off x="561032" y="869305"/>
            <a:ext cx="7131504" cy="2946836"/>
          </a:xfrm>
          <a:prstGeom prst="rect">
            <a:avLst/>
          </a:prstGeom>
        </p:spPr>
      </p:pic>
      <p:sp>
        <p:nvSpPr>
          <p:cNvPr id="2" name="Title 1"/>
          <p:cNvSpPr>
            <a:spLocks noGrp="1"/>
          </p:cNvSpPr>
          <p:nvPr>
            <p:ph type="title"/>
          </p:nvPr>
        </p:nvSpPr>
        <p:spPr>
          <a:xfrm>
            <a:off x="214544" y="0"/>
            <a:ext cx="8229600" cy="1143000"/>
          </a:xfrm>
        </p:spPr>
        <p:txBody>
          <a:bodyPr/>
          <a:lstStyle/>
          <a:p>
            <a:pPr algn="l"/>
            <a:r>
              <a:rPr lang="en-US" dirty="0">
                <a:solidFill>
                  <a:srgbClr val="002060"/>
                </a:solidFill>
              </a:rPr>
              <a:t>Individuals for DNA Testing</a:t>
            </a:r>
          </a:p>
        </p:txBody>
      </p:sp>
      <p:sp>
        <p:nvSpPr>
          <p:cNvPr id="13" name="Right Arrow 12"/>
          <p:cNvSpPr/>
          <p:nvPr/>
        </p:nvSpPr>
        <p:spPr>
          <a:xfrm>
            <a:off x="3352800" y="1600200"/>
            <a:ext cx="623977" cy="219196"/>
          </a:xfrm>
          <a:prstGeom prst="rightArrow">
            <a:avLst>
              <a:gd name="adj1" fmla="val 59171"/>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15640" y="3896077"/>
            <a:ext cx="8695862" cy="1631216"/>
          </a:xfrm>
          <a:prstGeom prst="rect">
            <a:avLst/>
          </a:prstGeom>
          <a:noFill/>
        </p:spPr>
        <p:txBody>
          <a:bodyPr wrap="square" rtlCol="0">
            <a:spAutoFit/>
          </a:bodyPr>
          <a:lstStyle/>
          <a:p>
            <a:r>
              <a:rPr lang="en-US" sz="2200" dirty="0"/>
              <a:t>Complete the information about each individual who is being tested.</a:t>
            </a:r>
          </a:p>
          <a:p>
            <a:endParaRPr lang="en-US" sz="1200" dirty="0"/>
          </a:p>
          <a:p>
            <a:r>
              <a:rPr lang="en-US" sz="2200" dirty="0"/>
              <a:t>Be certain to:</a:t>
            </a:r>
          </a:p>
          <a:p>
            <a:pPr marL="285750" indent="-285750">
              <a:buFont typeface="Arial" panose="020B0604020202020204" pitchFamily="34" charset="0"/>
              <a:buChar char="•"/>
            </a:pPr>
            <a:r>
              <a:rPr lang="en-US" sz="2200" dirty="0"/>
              <a:t>record the race of the individual</a:t>
            </a:r>
          </a:p>
          <a:p>
            <a:pPr marL="285750" indent="-285750">
              <a:buFont typeface="Arial" panose="020B0604020202020204" pitchFamily="34" charset="0"/>
              <a:buChar char="•"/>
            </a:pPr>
            <a:r>
              <a:rPr lang="en-US" sz="2200" dirty="0"/>
              <a:t>have the tested individual sign the consent</a:t>
            </a:r>
          </a:p>
        </p:txBody>
      </p:sp>
      <p:sp>
        <p:nvSpPr>
          <p:cNvPr id="7" name="Right Arrow 6"/>
          <p:cNvSpPr/>
          <p:nvPr/>
        </p:nvSpPr>
        <p:spPr>
          <a:xfrm>
            <a:off x="2590800" y="1991971"/>
            <a:ext cx="623977" cy="21919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21071553">
            <a:off x="550986" y="3588924"/>
            <a:ext cx="623977" cy="21919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5715000" y="2106641"/>
            <a:ext cx="623977" cy="21919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Audio 20">
            <a:hlinkClick r:id="" action="ppaction://media"/>
            <a:extLst>
              <a:ext uri="{FF2B5EF4-FFF2-40B4-BE49-F238E27FC236}">
                <a16:creationId xmlns:a16="http://schemas.microsoft.com/office/drawing/2014/main" id="{A4022A31-2356-48F4-AAFC-7BFDD3B110D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1510023424"/>
      </p:ext>
    </p:extLst>
  </p:cSld>
  <p:clrMapOvr>
    <a:masterClrMapping/>
  </p:clrMapOvr>
  <mc:AlternateContent xmlns:mc="http://schemas.openxmlformats.org/markup-compatibility/2006" xmlns:p14="http://schemas.microsoft.com/office/powerpoint/2010/main">
    <mc:Choice Requires="p14">
      <p:transition spd="slow" p14:dur="2000" advTm="80704"/>
    </mc:Choice>
    <mc:Fallback xmlns="">
      <p:transition spd="slow" advTm="80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xEl>
                                              <p:pRg st="4" end="4"/>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21"/>
                </p:tgtEl>
              </p:cMediaNode>
            </p:audio>
          </p:childTnLst>
        </p:cTn>
      </p:par>
    </p:tnLst>
    <p:bldLst>
      <p:bldP spid="13"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705" y="228600"/>
            <a:ext cx="8229600" cy="1143000"/>
          </a:xfrm>
        </p:spPr>
        <p:txBody>
          <a:bodyPr/>
          <a:lstStyle/>
          <a:p>
            <a:pPr algn="l"/>
            <a:r>
              <a:rPr lang="en-US" dirty="0">
                <a:solidFill>
                  <a:srgbClr val="002060"/>
                </a:solidFill>
              </a:rPr>
              <a:t>Payment Information</a:t>
            </a:r>
          </a:p>
        </p:txBody>
      </p:sp>
      <p:sp>
        <p:nvSpPr>
          <p:cNvPr id="5" name="TextBox 4"/>
          <p:cNvSpPr txBox="1"/>
          <p:nvPr/>
        </p:nvSpPr>
        <p:spPr>
          <a:xfrm>
            <a:off x="5791200" y="2209800"/>
            <a:ext cx="3200400" cy="1938992"/>
          </a:xfrm>
          <a:prstGeom prst="rect">
            <a:avLst/>
          </a:prstGeom>
          <a:noFill/>
        </p:spPr>
        <p:txBody>
          <a:bodyPr wrap="square" rtlCol="0">
            <a:spAutoFit/>
          </a:bodyPr>
          <a:lstStyle/>
          <a:p>
            <a:r>
              <a:rPr lang="en-US" sz="2400" dirty="0"/>
              <a:t>Payment must be sent with the sample. Case results will not be released without payment.</a:t>
            </a:r>
          </a:p>
        </p:txBody>
      </p:sp>
      <p:pic>
        <p:nvPicPr>
          <p:cNvPr id="7" name="Content Placeholder 6">
            <a:extLst>
              <a:ext uri="{FF2B5EF4-FFF2-40B4-BE49-F238E27FC236}">
                <a16:creationId xmlns:a16="http://schemas.microsoft.com/office/drawing/2014/main" id="{2710F679-A21F-45FF-9E61-450B92D91236}"/>
              </a:ext>
            </a:extLst>
          </p:cNvPr>
          <p:cNvPicPr>
            <a:picLocks noGrp="1" noChangeAspect="1"/>
          </p:cNvPicPr>
          <p:nvPr>
            <p:ph idx="1"/>
          </p:nvPr>
        </p:nvPicPr>
        <p:blipFill>
          <a:blip r:embed="rId6"/>
          <a:stretch>
            <a:fillRect/>
          </a:stretch>
        </p:blipFill>
        <p:spPr>
          <a:xfrm>
            <a:off x="304800" y="1219200"/>
            <a:ext cx="5245868" cy="4525963"/>
          </a:xfrm>
          <a:prstGeom prst="rect">
            <a:avLst/>
          </a:prstGeom>
        </p:spPr>
      </p:pic>
      <p:pic>
        <p:nvPicPr>
          <p:cNvPr id="8" name="Audio 7">
            <a:hlinkClick r:id="" action="ppaction://media"/>
            <a:extLst>
              <a:ext uri="{FF2B5EF4-FFF2-40B4-BE49-F238E27FC236}">
                <a16:creationId xmlns:a16="http://schemas.microsoft.com/office/drawing/2014/main" id="{D43EBC2A-5738-4EED-A623-B57574A6473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1725511889"/>
      </p:ext>
    </p:extLst>
  </p:cSld>
  <p:clrMapOvr>
    <a:masterClrMapping/>
  </p:clrMapOvr>
  <mc:AlternateContent xmlns:mc="http://schemas.openxmlformats.org/markup-compatibility/2006" xmlns:p14="http://schemas.microsoft.com/office/powerpoint/2010/main">
    <mc:Choice Requires="p14">
      <p:transition spd="slow" p14:dur="2000" advTm="21808"/>
    </mc:Choice>
    <mc:Fallback xmlns="">
      <p:transition spd="slow" advTm="21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337"/>
            <a:ext cx="8229600" cy="1143000"/>
          </a:xfrm>
        </p:spPr>
        <p:txBody>
          <a:bodyPr/>
          <a:lstStyle/>
          <a:p>
            <a:pPr algn="l"/>
            <a:r>
              <a:rPr lang="en-US" dirty="0">
                <a:solidFill>
                  <a:srgbClr val="002060"/>
                </a:solidFill>
              </a:rPr>
              <a:t>Sample Collection</a:t>
            </a:r>
          </a:p>
        </p:txBody>
      </p:sp>
      <p:sp>
        <p:nvSpPr>
          <p:cNvPr id="3" name="Content Placeholder 2"/>
          <p:cNvSpPr>
            <a:spLocks noGrp="1"/>
          </p:cNvSpPr>
          <p:nvPr>
            <p:ph idx="1"/>
          </p:nvPr>
        </p:nvSpPr>
        <p:spPr>
          <a:xfrm>
            <a:off x="609600" y="990600"/>
            <a:ext cx="8229600" cy="4525963"/>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Start by preparing the collection envelope.</a:t>
            </a:r>
          </a:p>
          <a:p>
            <a:pPr marL="0" indent="0">
              <a:buNone/>
            </a:pPr>
            <a:endParaRPr lang="en-US" dirty="0"/>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6400" y="1200149"/>
            <a:ext cx="5430035" cy="3062287"/>
          </a:xfrm>
          <a:prstGeom prst="rect">
            <a:avLst/>
          </a:prstGeom>
          <a:ln>
            <a:solidFill>
              <a:schemeClr val="tx1"/>
            </a:solidFill>
          </a:ln>
        </p:spPr>
      </p:pic>
      <p:pic>
        <p:nvPicPr>
          <p:cNvPr id="4" name="Audio 3">
            <a:hlinkClick r:id="" action="ppaction://media"/>
            <a:extLst>
              <a:ext uri="{FF2B5EF4-FFF2-40B4-BE49-F238E27FC236}">
                <a16:creationId xmlns:a16="http://schemas.microsoft.com/office/drawing/2014/main" id="{09F602E4-43EF-4E29-A19E-646E0BB2A8F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1733022572"/>
      </p:ext>
    </p:extLst>
  </p:cSld>
  <p:clrMapOvr>
    <a:masterClrMapping/>
  </p:clrMapOvr>
  <mc:AlternateContent xmlns:mc="http://schemas.openxmlformats.org/markup-compatibility/2006">
    <mc:Choice xmlns:p14="http://schemas.microsoft.com/office/powerpoint/2010/main" Requires="p14">
      <p:transition spd="slow" p14:dur="2000" advTm="7416"/>
    </mc:Choice>
    <mc:Fallback>
      <p:transition spd="slow" advTm="7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algn="l"/>
            <a:r>
              <a:rPr lang="en-US" dirty="0">
                <a:solidFill>
                  <a:srgbClr val="002060"/>
                </a:solidFill>
              </a:rPr>
              <a:t>Sample Collection</a:t>
            </a:r>
          </a:p>
        </p:txBody>
      </p:sp>
      <p:sp>
        <p:nvSpPr>
          <p:cNvPr id="3" name="Content Placeholder 2"/>
          <p:cNvSpPr>
            <a:spLocks noGrp="1"/>
          </p:cNvSpPr>
          <p:nvPr>
            <p:ph idx="1"/>
          </p:nvPr>
        </p:nvSpPr>
        <p:spPr>
          <a:xfrm>
            <a:off x="481012" y="2133601"/>
            <a:ext cx="8229600" cy="3581400"/>
          </a:xfrm>
        </p:spPr>
        <p:txBody>
          <a:bodyPr/>
          <a:lstStyle/>
          <a:p>
            <a:r>
              <a:rPr lang="en-US" dirty="0"/>
              <a:t>Record the following:</a:t>
            </a:r>
          </a:p>
          <a:p>
            <a:pPr lvl="1"/>
            <a:r>
              <a:rPr lang="en-US" dirty="0"/>
              <a:t>Name of the individual sampled for DNA</a:t>
            </a:r>
          </a:p>
          <a:p>
            <a:pPr lvl="1"/>
            <a:r>
              <a:rPr lang="en-US" dirty="0"/>
              <a:t>Date of the DNA collection</a:t>
            </a:r>
          </a:p>
          <a:p>
            <a:pPr lvl="1"/>
            <a:r>
              <a:rPr lang="en-US" dirty="0"/>
              <a:t>Initials/Signature of the collector who performed the DNA collection</a:t>
            </a:r>
          </a:p>
          <a:p>
            <a:endParaRPr lang="en-US" dirty="0"/>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9750" y="283535"/>
            <a:ext cx="3048000" cy="1718930"/>
          </a:xfrm>
          <a:prstGeom prst="rect">
            <a:avLst/>
          </a:prstGeom>
          <a:ln>
            <a:solidFill>
              <a:schemeClr val="tx1"/>
            </a:solidFill>
          </a:ln>
        </p:spPr>
      </p:pic>
      <p:pic>
        <p:nvPicPr>
          <p:cNvPr id="7" name="Audio 6">
            <a:hlinkClick r:id="" action="ppaction://media"/>
            <a:extLst>
              <a:ext uri="{FF2B5EF4-FFF2-40B4-BE49-F238E27FC236}">
                <a16:creationId xmlns:a16="http://schemas.microsoft.com/office/drawing/2014/main" id="{9EDED9E5-12FB-45A5-BF57-87A71438667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744215977"/>
      </p:ext>
    </p:extLst>
  </p:cSld>
  <p:clrMapOvr>
    <a:masterClrMapping/>
  </p:clrMapOvr>
  <mc:AlternateContent xmlns:mc="http://schemas.openxmlformats.org/markup-compatibility/2006">
    <mc:Choice xmlns:p14="http://schemas.microsoft.com/office/powerpoint/2010/main" Requires="p14">
      <p:transition spd="slow" p14:dur="2000" advTm="18714"/>
    </mc:Choice>
    <mc:Fallback>
      <p:transition spd="slow" advTm="18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3812"/>
            <a:ext cx="8229600" cy="1143000"/>
          </a:xfrm>
        </p:spPr>
        <p:txBody>
          <a:bodyPr/>
          <a:lstStyle/>
          <a:p>
            <a:pPr algn="l"/>
            <a:r>
              <a:rPr lang="en-US" dirty="0">
                <a:solidFill>
                  <a:srgbClr val="002060"/>
                </a:solidFill>
              </a:rPr>
              <a:t>Sample Collection</a:t>
            </a:r>
          </a:p>
        </p:txBody>
      </p:sp>
      <p:sp>
        <p:nvSpPr>
          <p:cNvPr id="3" name="Content Placeholder 2"/>
          <p:cNvSpPr>
            <a:spLocks noGrp="1"/>
          </p:cNvSpPr>
          <p:nvPr>
            <p:ph idx="1"/>
          </p:nvPr>
        </p:nvSpPr>
        <p:spPr>
          <a:xfrm>
            <a:off x="4424362" y="1295400"/>
            <a:ext cx="4491038" cy="3733800"/>
          </a:xfrm>
        </p:spPr>
        <p:txBody>
          <a:bodyPr>
            <a:normAutofit/>
          </a:bodyPr>
          <a:lstStyle/>
          <a:p>
            <a:r>
              <a:rPr lang="en-US" dirty="0"/>
              <a:t>Avoid contamination</a:t>
            </a:r>
          </a:p>
          <a:p>
            <a:pPr lvl="1"/>
            <a:r>
              <a:rPr lang="en-US" dirty="0"/>
              <a:t>Put gloves on to avoid contamination with your DNA</a:t>
            </a:r>
          </a:p>
          <a:p>
            <a:pPr marL="457200" lvl="1" indent="0">
              <a:buNone/>
            </a:pPr>
            <a:endParaRPr lang="en-US" sz="1200" dirty="0"/>
          </a:p>
          <a:p>
            <a:pPr lvl="1"/>
            <a:r>
              <a:rPr lang="en-US" dirty="0"/>
              <a:t>Avoid coughing, sneezing, or blowing on samples</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 y="1828800"/>
            <a:ext cx="3759200" cy="2819400"/>
          </a:xfrm>
          <a:prstGeom prst="rect">
            <a:avLst/>
          </a:prstGeom>
          <a:ln>
            <a:solidFill>
              <a:prstClr val="black"/>
            </a:solidFill>
          </a:ln>
        </p:spPr>
      </p:pic>
      <p:pic>
        <p:nvPicPr>
          <p:cNvPr id="5" name="Audio 4">
            <a:hlinkClick r:id="" action="ppaction://media"/>
            <a:extLst>
              <a:ext uri="{FF2B5EF4-FFF2-40B4-BE49-F238E27FC236}">
                <a16:creationId xmlns:a16="http://schemas.microsoft.com/office/drawing/2014/main" id="{B2CC9D31-0B55-429F-AC77-614B52111C1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1566626144"/>
      </p:ext>
    </p:extLst>
  </p:cSld>
  <p:clrMapOvr>
    <a:masterClrMapping/>
  </p:clrMapOvr>
  <mc:AlternateContent xmlns:mc="http://schemas.openxmlformats.org/markup-compatibility/2006">
    <mc:Choice xmlns:p14="http://schemas.microsoft.com/office/powerpoint/2010/main" Requires="p14">
      <p:transition spd="slow" p14:dur="2000" advTm="38915"/>
    </mc:Choice>
    <mc:Fallback>
      <p:transition spd="slow" advTm="38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algn="l"/>
            <a:r>
              <a:rPr lang="en-US" dirty="0">
                <a:solidFill>
                  <a:srgbClr val="002060"/>
                </a:solidFill>
              </a:rPr>
              <a:t>Sample Collection </a:t>
            </a:r>
          </a:p>
        </p:txBody>
      </p:sp>
      <p:sp>
        <p:nvSpPr>
          <p:cNvPr id="3" name="Content Placeholder 2"/>
          <p:cNvSpPr>
            <a:spLocks noGrp="1"/>
          </p:cNvSpPr>
          <p:nvPr>
            <p:ph idx="1"/>
          </p:nvPr>
        </p:nvSpPr>
        <p:spPr/>
        <p:txBody>
          <a:bodyPr/>
          <a:lstStyle/>
          <a:p>
            <a:r>
              <a:rPr lang="en-US" dirty="0"/>
              <a:t>Explain the procedure to the individual being tested</a:t>
            </a:r>
          </a:p>
          <a:p>
            <a:pPr lvl="1"/>
            <a:r>
              <a:rPr lang="en-US" dirty="0"/>
              <a:t>You will be placing a cotton tipped swab on the inside of the check and gently rubbing to collect the DNA sample</a:t>
            </a:r>
          </a:p>
          <a:p>
            <a:pPr lvl="1"/>
            <a:r>
              <a:rPr lang="en-US" dirty="0"/>
              <a:t>It is non-invasive and they will not experience any pain</a:t>
            </a:r>
          </a:p>
        </p:txBody>
      </p:sp>
      <p:pic>
        <p:nvPicPr>
          <p:cNvPr id="4" name="Audio 3">
            <a:hlinkClick r:id="" action="ppaction://media"/>
            <a:extLst>
              <a:ext uri="{FF2B5EF4-FFF2-40B4-BE49-F238E27FC236}">
                <a16:creationId xmlns:a16="http://schemas.microsoft.com/office/drawing/2014/main" id="{EDFEDD63-EF04-4ECE-97B5-ECF3407EADB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1985537007"/>
      </p:ext>
    </p:extLst>
  </p:cSld>
  <p:clrMapOvr>
    <a:masterClrMapping/>
  </p:clrMapOvr>
  <mc:AlternateContent xmlns:mc="http://schemas.openxmlformats.org/markup-compatibility/2006">
    <mc:Choice xmlns:p14="http://schemas.microsoft.com/office/powerpoint/2010/main" Requires="p14">
      <p:transition spd="slow" p14:dur="2000" advTm="23395"/>
    </mc:Choice>
    <mc:Fallback>
      <p:transition spd="slow" advTm="23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276600"/>
            <a:ext cx="8229600" cy="4525963"/>
          </a:xfrm>
        </p:spPr>
        <p:txBody>
          <a:bodyPr/>
          <a:lstStyle/>
          <a:p>
            <a:r>
              <a:rPr lang="en-US" dirty="0"/>
              <a:t>Open the outer packaging of the swabs.</a:t>
            </a:r>
          </a:p>
          <a:p>
            <a:r>
              <a:rPr lang="en-US" dirty="0"/>
              <a:t>Remove the swabs completely from the sleeve without touching the cotton tipped swab. </a:t>
            </a:r>
          </a:p>
        </p:txBody>
      </p:sp>
      <p:sp>
        <p:nvSpPr>
          <p:cNvPr id="4" name="Title 1"/>
          <p:cNvSpPr>
            <a:spLocks noGrp="1"/>
          </p:cNvSpPr>
          <p:nvPr>
            <p:ph type="title"/>
          </p:nvPr>
        </p:nvSpPr>
        <p:spPr>
          <a:xfrm>
            <a:off x="457200" y="14287"/>
            <a:ext cx="8229600" cy="1143000"/>
          </a:xfrm>
        </p:spPr>
        <p:txBody>
          <a:bodyPr/>
          <a:lstStyle/>
          <a:p>
            <a:pPr algn="l"/>
            <a:r>
              <a:rPr lang="en-US" dirty="0">
                <a:solidFill>
                  <a:srgbClr val="002060"/>
                </a:solidFill>
              </a:rPr>
              <a:t>Sample Collection </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5075" y="1157287"/>
            <a:ext cx="4133850" cy="1889760"/>
          </a:xfrm>
          <a:prstGeom prst="rect">
            <a:avLst/>
          </a:prstGeom>
          <a:ln>
            <a:solidFill>
              <a:prstClr val="black"/>
            </a:solidFill>
          </a:ln>
        </p:spPr>
      </p:pic>
      <p:pic>
        <p:nvPicPr>
          <p:cNvPr id="5" name="Audio 4">
            <a:hlinkClick r:id="" action="ppaction://media"/>
            <a:extLst>
              <a:ext uri="{FF2B5EF4-FFF2-40B4-BE49-F238E27FC236}">
                <a16:creationId xmlns:a16="http://schemas.microsoft.com/office/drawing/2014/main" id="{5DB04556-D5EB-4FF8-87FA-F7FEACA6571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4047972906"/>
      </p:ext>
    </p:extLst>
  </p:cSld>
  <p:clrMapOvr>
    <a:masterClrMapping/>
  </p:clrMapOvr>
  <mc:AlternateContent xmlns:mc="http://schemas.openxmlformats.org/markup-compatibility/2006">
    <mc:Choice xmlns:p14="http://schemas.microsoft.com/office/powerpoint/2010/main" Requires="p14">
      <p:transition spd="slow" p14:dur="2000" advTm="12737"/>
    </mc:Choice>
    <mc:Fallback>
      <p:transition spd="slow" advTm="12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solidFill>
                  <a:srgbClr val="002060"/>
                </a:solidFill>
              </a:rPr>
              <a:t>Why is Training for Sample Collectors Needed?</a:t>
            </a:r>
          </a:p>
        </p:txBody>
      </p:sp>
      <p:sp>
        <p:nvSpPr>
          <p:cNvPr id="3" name="Content Placeholder 2"/>
          <p:cNvSpPr>
            <a:spLocks noGrp="1"/>
          </p:cNvSpPr>
          <p:nvPr>
            <p:ph idx="1"/>
          </p:nvPr>
        </p:nvSpPr>
        <p:spPr>
          <a:xfrm>
            <a:off x="441960" y="1752600"/>
            <a:ext cx="8229600" cy="3810000"/>
          </a:xfrm>
        </p:spPr>
        <p:txBody>
          <a:bodyPr>
            <a:normAutofit lnSpcReduction="10000"/>
          </a:bodyPr>
          <a:lstStyle/>
          <a:p>
            <a:r>
              <a:rPr lang="en-US" dirty="0"/>
              <a:t>The AABB standards requires that laboratories only provide relationship testing for samples with a valid chain of custody.</a:t>
            </a:r>
          </a:p>
          <a:p>
            <a:endParaRPr lang="en-US" sz="1500" dirty="0"/>
          </a:p>
          <a:p>
            <a:r>
              <a:rPr lang="en-US" dirty="0"/>
              <a:t>Accurate sample collection is needed to ensure results can be admitted in a court of law.</a:t>
            </a:r>
          </a:p>
        </p:txBody>
      </p:sp>
      <p:pic>
        <p:nvPicPr>
          <p:cNvPr id="6" name="Audio 5">
            <a:hlinkClick r:id="" action="ppaction://media"/>
            <a:extLst>
              <a:ext uri="{FF2B5EF4-FFF2-40B4-BE49-F238E27FC236}">
                <a16:creationId xmlns:a16="http://schemas.microsoft.com/office/drawing/2014/main" id="{98426174-0D33-4A7A-B4D1-F220412B752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4155129489"/>
      </p:ext>
    </p:extLst>
  </p:cSld>
  <p:clrMapOvr>
    <a:masterClrMapping/>
  </p:clrMapOvr>
  <mc:AlternateContent xmlns:mc="http://schemas.openxmlformats.org/markup-compatibility/2006">
    <mc:Choice xmlns:p14="http://schemas.microsoft.com/office/powerpoint/2010/main" Requires="p14">
      <p:transition spd="slow" p14:dur="2000" advTm="47977"/>
    </mc:Choice>
    <mc:Fallback>
      <p:transition spd="slow" advTm="47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447800"/>
            <a:ext cx="8458200" cy="4525963"/>
          </a:xfrm>
        </p:spPr>
        <p:txBody>
          <a:bodyPr>
            <a:normAutofit/>
          </a:bodyPr>
          <a:lstStyle/>
          <a:p>
            <a:r>
              <a:rPr lang="en-US" dirty="0"/>
              <a:t>The swabs should not </a:t>
            </a:r>
            <a:br>
              <a:rPr lang="en-US" dirty="0"/>
            </a:br>
            <a:r>
              <a:rPr lang="en-US" dirty="0"/>
              <a:t>touch anything before </a:t>
            </a:r>
            <a:br>
              <a:rPr lang="en-US" dirty="0"/>
            </a:br>
            <a:r>
              <a:rPr lang="en-US" dirty="0"/>
              <a:t>entering the subjects mouth.</a:t>
            </a:r>
          </a:p>
          <a:p>
            <a:r>
              <a:rPr lang="en-US" dirty="0"/>
              <a:t>With the 1</a:t>
            </a:r>
            <a:r>
              <a:rPr lang="en-US" baseline="30000" dirty="0"/>
              <a:t>st</a:t>
            </a:r>
            <a:r>
              <a:rPr lang="en-US" dirty="0"/>
              <a:t>, swab the inside of the left cheek for 15 seconds rotating the swab in a circular motion.</a:t>
            </a:r>
          </a:p>
          <a:p>
            <a:r>
              <a:rPr lang="en-US" dirty="0"/>
              <a:t>With the 2</a:t>
            </a:r>
            <a:r>
              <a:rPr lang="en-US" baseline="30000" dirty="0"/>
              <a:t>nd</a:t>
            </a:r>
            <a:r>
              <a:rPr lang="en-US" dirty="0"/>
              <a:t>, swab the inside of the right cheek in the same manner</a:t>
            </a:r>
          </a:p>
        </p:txBody>
      </p:sp>
      <p:sp>
        <p:nvSpPr>
          <p:cNvPr id="4" name="Title 1"/>
          <p:cNvSpPr>
            <a:spLocks noGrp="1"/>
          </p:cNvSpPr>
          <p:nvPr>
            <p:ph type="title"/>
          </p:nvPr>
        </p:nvSpPr>
        <p:spPr>
          <a:xfrm>
            <a:off x="457200" y="0"/>
            <a:ext cx="8229600" cy="1143000"/>
          </a:xfrm>
        </p:spPr>
        <p:txBody>
          <a:bodyPr/>
          <a:lstStyle/>
          <a:p>
            <a:pPr algn="l"/>
            <a:r>
              <a:rPr lang="en-US" dirty="0">
                <a:solidFill>
                  <a:srgbClr val="002060"/>
                </a:solidFill>
              </a:rPr>
              <a:t>Sample Collection </a:t>
            </a:r>
          </a:p>
        </p:txBody>
      </p:sp>
      <p:pic>
        <p:nvPicPr>
          <p:cNvPr id="5" name="Picture Placeholder 4"/>
          <p:cNvPicPr>
            <a:picLocks noChangeAspect="1"/>
          </p:cNvPicPr>
          <p:nvPr/>
        </p:nvPicPr>
        <p:blipFill>
          <a:blip r:embed="rId6">
            <a:extLst>
              <a:ext uri="{28A0092B-C50C-407E-A947-70E740481C1C}">
                <a14:useLocalDpi xmlns:a14="http://schemas.microsoft.com/office/drawing/2010/main" val="0"/>
              </a:ext>
            </a:extLst>
          </a:blip>
          <a:srcRect l="11429" r="11429"/>
          <a:stretch>
            <a:fillRect/>
          </a:stretch>
        </p:blipFill>
        <p:spPr>
          <a:xfrm>
            <a:off x="5804452" y="146352"/>
            <a:ext cx="3139110" cy="2292048"/>
          </a:xfrm>
          <a:prstGeom prst="rect">
            <a:avLst/>
          </a:prstGeom>
        </p:spPr>
      </p:pic>
      <p:pic>
        <p:nvPicPr>
          <p:cNvPr id="2" name="Audio 1">
            <a:hlinkClick r:id="" action="ppaction://media"/>
            <a:extLst>
              <a:ext uri="{FF2B5EF4-FFF2-40B4-BE49-F238E27FC236}">
                <a16:creationId xmlns:a16="http://schemas.microsoft.com/office/drawing/2014/main" id="{38C7621F-0599-4917-AC18-E94B98C0734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3055099721"/>
      </p:ext>
    </p:extLst>
  </p:cSld>
  <p:clrMapOvr>
    <a:masterClrMapping/>
  </p:clrMapOvr>
  <mc:AlternateContent xmlns:mc="http://schemas.openxmlformats.org/markup-compatibility/2006">
    <mc:Choice xmlns:p14="http://schemas.microsoft.com/office/powerpoint/2010/main" Requires="p14">
      <p:transition spd="slow" p14:dur="2000" advTm="22203"/>
    </mc:Choice>
    <mc:Fallback>
      <p:transition spd="slow" advTm="22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62400" y="937418"/>
            <a:ext cx="5181600" cy="4525963"/>
          </a:xfrm>
        </p:spPr>
        <p:txBody>
          <a:bodyPr>
            <a:normAutofit/>
          </a:bodyPr>
          <a:lstStyle/>
          <a:p>
            <a:r>
              <a:rPr lang="en-US" dirty="0"/>
              <a:t>After swabbing, place the swab directly into the appropriately labeled envelope.</a:t>
            </a:r>
          </a:p>
          <a:p>
            <a:r>
              <a:rPr lang="en-US" dirty="0"/>
              <a:t>Do not set the swab down on any surface.</a:t>
            </a:r>
          </a:p>
          <a:p>
            <a:r>
              <a:rPr lang="en-US" dirty="0"/>
              <a:t>Place the swabs into the paper envelope to dry.</a:t>
            </a:r>
          </a:p>
        </p:txBody>
      </p:sp>
      <p:sp>
        <p:nvSpPr>
          <p:cNvPr id="5"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solidFill>
                  <a:srgbClr val="002060"/>
                </a:solidFill>
              </a:rPr>
              <a:t>Sample Collection </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1508" y="2025356"/>
            <a:ext cx="4396583" cy="2479468"/>
          </a:xfrm>
          <a:prstGeom prst="rect">
            <a:avLst/>
          </a:prstGeom>
          <a:ln>
            <a:solidFill>
              <a:prstClr val="black"/>
            </a:solidFill>
          </a:ln>
        </p:spPr>
      </p:pic>
      <p:pic>
        <p:nvPicPr>
          <p:cNvPr id="2" name="Audio 1">
            <a:hlinkClick r:id="" action="ppaction://media"/>
            <a:extLst>
              <a:ext uri="{FF2B5EF4-FFF2-40B4-BE49-F238E27FC236}">
                <a16:creationId xmlns:a16="http://schemas.microsoft.com/office/drawing/2014/main" id="{503261ED-D471-4F03-A2A3-86E5EF2D63C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2103868939"/>
      </p:ext>
    </p:extLst>
  </p:cSld>
  <p:clrMapOvr>
    <a:masterClrMapping/>
  </p:clrMapOvr>
  <mc:AlternateContent xmlns:mc="http://schemas.openxmlformats.org/markup-compatibility/2006">
    <mc:Choice xmlns:p14="http://schemas.microsoft.com/office/powerpoint/2010/main" Requires="p14">
      <p:transition spd="slow" p14:dur="2000" advTm="15500"/>
    </mc:Choice>
    <mc:Fallback>
      <p:transition spd="slow" advTm="15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Close the envelope using the self-adhesive strip.</a:t>
            </a:r>
          </a:p>
          <a:p>
            <a:pPr marL="0" indent="0">
              <a:buNone/>
            </a:pPr>
            <a:endParaRPr lang="en-US" sz="1000" dirty="0"/>
          </a:p>
          <a:p>
            <a:r>
              <a:rPr lang="en-US" dirty="0"/>
              <a:t>Do not moisten the envelope with saliva to close. </a:t>
            </a:r>
          </a:p>
          <a:p>
            <a:pPr marL="0" indent="0">
              <a:buNone/>
            </a:pPr>
            <a:endParaRPr lang="en-US" sz="1000" dirty="0"/>
          </a:p>
          <a:p>
            <a:r>
              <a:rPr lang="en-US" dirty="0"/>
              <a:t>Do not put more than one individual’s sample in a collection envelope.</a:t>
            </a:r>
          </a:p>
        </p:txBody>
      </p:sp>
      <p:sp>
        <p:nvSpPr>
          <p:cNvPr id="4" name="Title 1"/>
          <p:cNvSpPr txBox="1">
            <a:spLocks noGrp="1"/>
          </p:cNvSpPr>
          <p:nvPr>
            <p:ph type="title"/>
          </p:nvPr>
        </p:nvSpPr>
        <p:spPr>
          <a:xfrm>
            <a:off x="457200" y="33337"/>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solidFill>
                  <a:srgbClr val="002060"/>
                </a:solidFill>
              </a:rPr>
              <a:t>Sample Collection </a:t>
            </a:r>
          </a:p>
        </p:txBody>
      </p:sp>
      <p:pic>
        <p:nvPicPr>
          <p:cNvPr id="2" name="Audio 1">
            <a:hlinkClick r:id="" action="ppaction://media"/>
            <a:extLst>
              <a:ext uri="{FF2B5EF4-FFF2-40B4-BE49-F238E27FC236}">
                <a16:creationId xmlns:a16="http://schemas.microsoft.com/office/drawing/2014/main" id="{D5D6AD0C-B236-4C73-B6D9-7D6A148542A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3167504459"/>
      </p:ext>
    </p:extLst>
  </p:cSld>
  <p:clrMapOvr>
    <a:masterClrMapping/>
  </p:clrMapOvr>
  <mc:AlternateContent xmlns:mc="http://schemas.openxmlformats.org/markup-compatibility/2006">
    <mc:Choice xmlns:p14="http://schemas.microsoft.com/office/powerpoint/2010/main" Requires="p14">
      <p:transition spd="slow" p14:dur="2000" advTm="32861"/>
    </mc:Choice>
    <mc:Fallback>
      <p:transition spd="slow" advTm="32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37560"/>
          </a:xfrm>
        </p:spPr>
        <p:txBody>
          <a:bodyPr/>
          <a:lstStyle/>
          <a:p>
            <a:pPr algn="l"/>
            <a:r>
              <a:rPr lang="en-US" dirty="0">
                <a:solidFill>
                  <a:srgbClr val="002060"/>
                </a:solidFill>
              </a:rPr>
              <a:t>Sample Collection </a:t>
            </a:r>
          </a:p>
        </p:txBody>
      </p:sp>
      <p:sp>
        <p:nvSpPr>
          <p:cNvPr id="3" name="Content Placeholder 2"/>
          <p:cNvSpPr>
            <a:spLocks noGrp="1"/>
          </p:cNvSpPr>
          <p:nvPr>
            <p:ph idx="1"/>
          </p:nvPr>
        </p:nvSpPr>
        <p:spPr>
          <a:xfrm>
            <a:off x="176212" y="1219200"/>
            <a:ext cx="4419600" cy="4267200"/>
          </a:xfrm>
        </p:spPr>
        <p:txBody>
          <a:bodyPr>
            <a:normAutofit/>
          </a:bodyPr>
          <a:lstStyle/>
          <a:p>
            <a:r>
              <a:rPr lang="en-US" sz="2800" dirty="0"/>
              <a:t>Place each individually sealed collection envelope and the </a:t>
            </a:r>
            <a:r>
              <a:rPr lang="en-US" sz="2800" i="1" dirty="0"/>
              <a:t>DNA Test Submission Form </a:t>
            </a:r>
            <a:r>
              <a:rPr lang="en-US" sz="2800" dirty="0"/>
              <a:t>into the larger envelope.</a:t>
            </a:r>
          </a:p>
          <a:p>
            <a:pPr marL="0" indent="0">
              <a:buNone/>
            </a:pPr>
            <a:endParaRPr lang="en-US" sz="1000" dirty="0"/>
          </a:p>
          <a:p>
            <a:r>
              <a:rPr lang="en-US" sz="2800" dirty="0"/>
              <a:t>Tape, seal, initial, and date the outer packaging for chain of custody purposes.</a:t>
            </a:r>
          </a:p>
          <a:p>
            <a:endParaRPr lang="en-US" dirty="0"/>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1827471"/>
            <a:ext cx="4191000" cy="2363529"/>
          </a:xfrm>
          <a:prstGeom prst="rect">
            <a:avLst/>
          </a:prstGeom>
          <a:ln>
            <a:solidFill>
              <a:schemeClr val="tx1"/>
            </a:solidFill>
          </a:ln>
        </p:spPr>
      </p:pic>
      <p:sp>
        <p:nvSpPr>
          <p:cNvPr id="6" name="Right Arrow 5"/>
          <p:cNvSpPr/>
          <p:nvPr/>
        </p:nvSpPr>
        <p:spPr>
          <a:xfrm rot="12064040">
            <a:off x="7891880" y="2419180"/>
            <a:ext cx="623977" cy="21919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97765D10-AB07-4894-9757-7F28851000A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2671529890"/>
      </p:ext>
    </p:extLst>
  </p:cSld>
  <p:clrMapOvr>
    <a:masterClrMapping/>
  </p:clrMapOvr>
  <mc:AlternateContent xmlns:mc="http://schemas.openxmlformats.org/markup-compatibility/2006">
    <mc:Choice xmlns:p14="http://schemas.microsoft.com/office/powerpoint/2010/main" Requires="p14">
      <p:transition spd="slow" p14:dur="2000" advTm="43547"/>
    </mc:Choice>
    <mc:Fallback>
      <p:transition spd="slow" advTm="43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algn="l"/>
            <a:r>
              <a:rPr lang="en-US" dirty="0">
                <a:solidFill>
                  <a:srgbClr val="002060"/>
                </a:solidFill>
              </a:rPr>
              <a:t>Shipment to the Laboratory</a:t>
            </a:r>
          </a:p>
        </p:txBody>
      </p:sp>
      <p:sp>
        <p:nvSpPr>
          <p:cNvPr id="3" name="Content Placeholder 2"/>
          <p:cNvSpPr>
            <a:spLocks noGrp="1"/>
          </p:cNvSpPr>
          <p:nvPr>
            <p:ph idx="1"/>
          </p:nvPr>
        </p:nvSpPr>
        <p:spPr>
          <a:xfrm>
            <a:off x="457200" y="1295400"/>
            <a:ext cx="4343400" cy="4525963"/>
          </a:xfrm>
        </p:spPr>
        <p:txBody>
          <a:bodyPr>
            <a:normAutofit/>
          </a:bodyPr>
          <a:lstStyle/>
          <a:p>
            <a:r>
              <a:rPr lang="en-US" dirty="0"/>
              <a:t>Store the swab package at room temperature until shipment.</a:t>
            </a:r>
          </a:p>
          <a:p>
            <a:pPr marL="0" indent="0">
              <a:buNone/>
            </a:pPr>
            <a:endParaRPr lang="en-US" sz="1000" dirty="0"/>
          </a:p>
          <a:p>
            <a:r>
              <a:rPr lang="en-US" dirty="0"/>
              <a:t>Place the sealed envelope in the FedEx packaging provided.</a:t>
            </a:r>
          </a:p>
        </p:txBody>
      </p:sp>
      <p:pic>
        <p:nvPicPr>
          <p:cNvPr id="4" name="Picture Placeholder 4"/>
          <p:cNvPicPr>
            <a:picLocks noChangeAspect="1"/>
          </p:cNvPicPr>
          <p:nvPr/>
        </p:nvPicPr>
        <p:blipFill>
          <a:blip r:embed="rId6" cstate="print">
            <a:extLst>
              <a:ext uri="{28A0092B-C50C-407E-A947-70E740481C1C}">
                <a14:useLocalDpi xmlns:a14="http://schemas.microsoft.com/office/drawing/2010/main" val="0"/>
              </a:ext>
            </a:extLst>
          </a:blip>
          <a:srcRect l="11485" r="11485"/>
          <a:stretch>
            <a:fillRect/>
          </a:stretch>
        </p:blipFill>
        <p:spPr>
          <a:xfrm>
            <a:off x="4643437" y="1548605"/>
            <a:ext cx="4314510" cy="3150277"/>
          </a:xfrm>
          <a:prstGeom prst="rect">
            <a:avLst/>
          </a:prstGeom>
        </p:spPr>
      </p:pic>
      <p:pic>
        <p:nvPicPr>
          <p:cNvPr id="5" name="Audio 4">
            <a:hlinkClick r:id="" action="ppaction://media"/>
            <a:extLst>
              <a:ext uri="{FF2B5EF4-FFF2-40B4-BE49-F238E27FC236}">
                <a16:creationId xmlns:a16="http://schemas.microsoft.com/office/drawing/2014/main" id="{8F91C06B-EF90-4F3D-A1AB-FD4D3D82558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2851627458"/>
      </p:ext>
    </p:extLst>
  </p:cSld>
  <p:clrMapOvr>
    <a:masterClrMapping/>
  </p:clrMapOvr>
  <mc:AlternateContent xmlns:mc="http://schemas.openxmlformats.org/markup-compatibility/2006">
    <mc:Choice xmlns:p14="http://schemas.microsoft.com/office/powerpoint/2010/main" Requires="p14">
      <p:transition spd="slow" p14:dur="2000" advTm="18736"/>
    </mc:Choice>
    <mc:Fallback>
      <p:transition spd="slow" advTm="18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8600"/>
            <a:ext cx="8229600" cy="1249362"/>
          </a:xfrm>
        </p:spPr>
        <p:txBody>
          <a:bodyPr>
            <a:noAutofit/>
          </a:bodyPr>
          <a:lstStyle/>
          <a:p>
            <a:r>
              <a:rPr lang="en-US" sz="3200" dirty="0"/>
              <a:t>Questions?</a:t>
            </a:r>
            <a:br>
              <a:rPr lang="en-US" sz="3200" dirty="0"/>
            </a:br>
            <a:r>
              <a:rPr lang="en-US" sz="3200" dirty="0"/>
              <a:t> Call us at 804-346-GENE</a:t>
            </a:r>
            <a:br>
              <a:rPr lang="en-US" sz="3200" dirty="0"/>
            </a:br>
            <a:r>
              <a:rPr lang="en-US" sz="3200" dirty="0"/>
              <a:t>HID@GENETWORx.com</a:t>
            </a:r>
          </a:p>
        </p:txBody>
      </p:sp>
      <p:pic>
        <p:nvPicPr>
          <p:cNvPr id="4" name="Content Placeholder 3"/>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2094807" y="1905000"/>
            <a:ext cx="5144193" cy="3259570"/>
          </a:xfrm>
          <a:prstGeom prst="rect">
            <a:avLst/>
          </a:prstGeom>
        </p:spPr>
      </p:pic>
      <p:pic>
        <p:nvPicPr>
          <p:cNvPr id="3" name="Audio 2">
            <a:hlinkClick r:id="" action="ppaction://media"/>
            <a:extLst>
              <a:ext uri="{FF2B5EF4-FFF2-40B4-BE49-F238E27FC236}">
                <a16:creationId xmlns:a16="http://schemas.microsoft.com/office/drawing/2014/main" id="{C490B59A-FB08-4DFF-9739-B38D3BA0860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1782564232"/>
      </p:ext>
    </p:extLst>
  </p:cSld>
  <p:clrMapOvr>
    <a:masterClrMapping/>
  </p:clrMapOvr>
  <mc:AlternateContent xmlns:mc="http://schemas.openxmlformats.org/markup-compatibility/2006">
    <mc:Choice xmlns:p14="http://schemas.microsoft.com/office/powerpoint/2010/main" Requires="p14">
      <p:transition spd="slow" p14:dur="2000" advTm="23923"/>
    </mc:Choice>
    <mc:Fallback>
      <p:transition spd="slow" advTm="23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rgbClr val="002060"/>
                </a:solidFill>
              </a:rPr>
              <a:t>Chain of Custody</a:t>
            </a:r>
          </a:p>
        </p:txBody>
      </p:sp>
      <p:sp>
        <p:nvSpPr>
          <p:cNvPr id="3" name="Content Placeholder 2"/>
          <p:cNvSpPr>
            <a:spLocks noGrp="1"/>
          </p:cNvSpPr>
          <p:nvPr>
            <p:ph idx="1"/>
          </p:nvPr>
        </p:nvSpPr>
        <p:spPr>
          <a:xfrm>
            <a:off x="304800" y="1295400"/>
            <a:ext cx="5486400" cy="4525963"/>
          </a:xfrm>
        </p:spPr>
        <p:txBody>
          <a:bodyPr/>
          <a:lstStyle/>
          <a:p>
            <a:r>
              <a:rPr lang="en-US" dirty="0"/>
              <a:t>A formal means of tracing </a:t>
            </a:r>
            <a:br>
              <a:rPr lang="en-US" dirty="0"/>
            </a:br>
            <a:r>
              <a:rPr lang="en-US" dirty="0"/>
              <a:t>a sample.</a:t>
            </a:r>
          </a:p>
          <a:p>
            <a:r>
              <a:rPr lang="en-US" dirty="0"/>
              <a:t>A chronological written record of those who have had custody of the sample at any point.</a:t>
            </a:r>
          </a:p>
          <a:p>
            <a:r>
              <a:rPr lang="en-US" dirty="0"/>
              <a:t>A chain of custody is a legal document.</a:t>
            </a:r>
          </a:p>
          <a:p>
            <a:endParaRPr lang="en-US"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9750" y="609600"/>
            <a:ext cx="3371850" cy="4514850"/>
          </a:xfrm>
          <a:prstGeom prst="rect">
            <a:avLst/>
          </a:prstGeom>
        </p:spPr>
      </p:pic>
      <p:pic>
        <p:nvPicPr>
          <p:cNvPr id="5" name="Audio 4">
            <a:hlinkClick r:id="" action="ppaction://media"/>
            <a:extLst>
              <a:ext uri="{FF2B5EF4-FFF2-40B4-BE49-F238E27FC236}">
                <a16:creationId xmlns:a16="http://schemas.microsoft.com/office/drawing/2014/main" id="{821EF079-CBE8-41F2-BBAA-C2B92038056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922245620"/>
      </p:ext>
    </p:extLst>
  </p:cSld>
  <p:clrMapOvr>
    <a:masterClrMapping/>
  </p:clrMapOvr>
  <mc:AlternateContent xmlns:mc="http://schemas.openxmlformats.org/markup-compatibility/2006" xmlns:p14="http://schemas.microsoft.com/office/powerpoint/2010/main">
    <mc:Choice Requires="p14">
      <p:transition spd="slow" p14:dur="2000" advTm="26584"/>
    </mc:Choice>
    <mc:Fallback xmlns="">
      <p:transition spd="slow" advTm="26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rgbClr val="002060"/>
                </a:solidFill>
              </a:rPr>
              <a:t>Chain of Custody</a:t>
            </a:r>
          </a:p>
        </p:txBody>
      </p:sp>
      <p:sp>
        <p:nvSpPr>
          <p:cNvPr id="3" name="Content Placeholder 2"/>
          <p:cNvSpPr>
            <a:spLocks noGrp="1"/>
          </p:cNvSpPr>
          <p:nvPr>
            <p:ph idx="1"/>
          </p:nvPr>
        </p:nvSpPr>
        <p:spPr>
          <a:xfrm>
            <a:off x="457200" y="1600200"/>
            <a:ext cx="4876800" cy="4525963"/>
          </a:xfrm>
        </p:spPr>
        <p:txBody>
          <a:bodyPr>
            <a:normAutofit/>
          </a:bodyPr>
          <a:lstStyle/>
          <a:p>
            <a:r>
              <a:rPr lang="en-US" sz="3000" dirty="0"/>
              <a:t>The chain of custody is scrutinized by lawyers.</a:t>
            </a:r>
          </a:p>
          <a:p>
            <a:pPr marL="0" indent="0">
              <a:buNone/>
            </a:pPr>
            <a:endParaRPr lang="en-US" sz="1500" dirty="0"/>
          </a:p>
          <a:p>
            <a:r>
              <a:rPr lang="en-US" sz="3000" dirty="0"/>
              <a:t>Errors in the chain of custody or the handling of sample collection can cause results to be excluded in court.</a:t>
            </a:r>
          </a:p>
          <a:p>
            <a:pPr marL="0" indent="0">
              <a:buNone/>
            </a:pPr>
            <a:endParaRPr lang="en-US" sz="1000"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105400" y="1219944"/>
            <a:ext cx="4038600" cy="3656856"/>
          </a:xfrm>
          <a:prstGeom prst="rect">
            <a:avLst/>
          </a:prstGeom>
        </p:spPr>
      </p:pic>
      <p:pic>
        <p:nvPicPr>
          <p:cNvPr id="6" name="Audio 5">
            <a:hlinkClick r:id="" action="ppaction://media"/>
            <a:extLst>
              <a:ext uri="{FF2B5EF4-FFF2-40B4-BE49-F238E27FC236}">
                <a16:creationId xmlns:a16="http://schemas.microsoft.com/office/drawing/2014/main" id="{77994165-A0CF-4DA5-960E-E65AF1A7F5F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668102453"/>
      </p:ext>
    </p:extLst>
  </p:cSld>
  <p:clrMapOvr>
    <a:masterClrMapping/>
  </p:clrMapOvr>
  <mc:AlternateContent xmlns:mc="http://schemas.openxmlformats.org/markup-compatibility/2006" xmlns:p14="http://schemas.microsoft.com/office/powerpoint/2010/main">
    <mc:Choice Requires="p14">
      <p:transition spd="slow" p14:dur="2000" advTm="16192"/>
    </mc:Choice>
    <mc:Fallback xmlns="">
      <p:transition spd="slow" advTm="16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normAutofit/>
          </a:bodyPr>
          <a:lstStyle/>
          <a:p>
            <a:pPr algn="l"/>
            <a:r>
              <a:rPr lang="en-US" dirty="0">
                <a:solidFill>
                  <a:srgbClr val="002060"/>
                </a:solidFill>
              </a:rPr>
              <a:t>Establishing a Chain of Custody</a:t>
            </a:r>
          </a:p>
        </p:txBody>
      </p:sp>
      <p:sp>
        <p:nvSpPr>
          <p:cNvPr id="3" name="Content Placeholder 2"/>
          <p:cNvSpPr>
            <a:spLocks noGrp="1"/>
          </p:cNvSpPr>
          <p:nvPr>
            <p:ph idx="1"/>
          </p:nvPr>
        </p:nvSpPr>
        <p:spPr>
          <a:xfrm>
            <a:off x="4705200" y="1371600"/>
            <a:ext cx="4343400" cy="3962400"/>
          </a:xfrm>
        </p:spPr>
        <p:txBody>
          <a:bodyPr>
            <a:normAutofit fontScale="92500" lnSpcReduction="20000"/>
          </a:bodyPr>
          <a:lstStyle/>
          <a:p>
            <a:r>
              <a:rPr lang="en-US" dirty="0"/>
              <a:t>Sample collection must be performed by an individual without an interest in the testing outcome. </a:t>
            </a:r>
          </a:p>
          <a:p>
            <a:pPr marL="0" indent="0">
              <a:buNone/>
            </a:pPr>
            <a:endParaRPr lang="en-US" sz="1200" dirty="0"/>
          </a:p>
          <a:p>
            <a:r>
              <a:rPr lang="en-US" dirty="0"/>
              <a:t>Collection kits will only be sent to the authorized sample collector. </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799" y="1752600"/>
            <a:ext cx="4357539" cy="2590800"/>
          </a:xfrm>
          <a:prstGeom prst="rect">
            <a:avLst/>
          </a:prstGeom>
          <a:ln>
            <a:solidFill>
              <a:schemeClr val="tx1"/>
            </a:solidFill>
          </a:ln>
        </p:spPr>
      </p:pic>
      <p:pic>
        <p:nvPicPr>
          <p:cNvPr id="5" name="Audio 4">
            <a:hlinkClick r:id="" action="ppaction://media"/>
            <a:extLst>
              <a:ext uri="{FF2B5EF4-FFF2-40B4-BE49-F238E27FC236}">
                <a16:creationId xmlns:a16="http://schemas.microsoft.com/office/drawing/2014/main" id="{1D3968A8-10A3-4841-A271-ABBC9505687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1967653054"/>
      </p:ext>
    </p:extLst>
  </p:cSld>
  <p:clrMapOvr>
    <a:masterClrMapping/>
  </p:clrMapOvr>
  <mc:AlternateContent xmlns:mc="http://schemas.openxmlformats.org/markup-compatibility/2006" xmlns:p14="http://schemas.microsoft.com/office/powerpoint/2010/main">
    <mc:Choice Requires="p14">
      <p:transition spd="slow" p14:dur="2000" advTm="44712"/>
    </mc:Choice>
    <mc:Fallback xmlns="">
      <p:transition spd="slow" advTm="44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600" dirty="0">
                <a:solidFill>
                  <a:srgbClr val="002060"/>
                </a:solidFill>
              </a:rPr>
              <a:t>Relationship Testing Submission Form</a:t>
            </a:r>
          </a:p>
        </p:txBody>
      </p:sp>
      <p:sp>
        <p:nvSpPr>
          <p:cNvPr id="5" name="Rectangle 4"/>
          <p:cNvSpPr/>
          <p:nvPr/>
        </p:nvSpPr>
        <p:spPr>
          <a:xfrm>
            <a:off x="5486400" y="2209800"/>
            <a:ext cx="3357562" cy="2400657"/>
          </a:xfrm>
          <a:prstGeom prst="rect">
            <a:avLst/>
          </a:prstGeom>
        </p:spPr>
        <p:txBody>
          <a:bodyPr wrap="square">
            <a:spAutoFit/>
          </a:bodyPr>
          <a:lstStyle/>
          <a:p>
            <a:r>
              <a:rPr lang="en-US" sz="3000" dirty="0"/>
              <a:t>A sample that is not sent with a completed submission form will not be tested.</a:t>
            </a:r>
          </a:p>
        </p:txBody>
      </p:sp>
      <p:pic>
        <p:nvPicPr>
          <p:cNvPr id="6" name="Content Placeholder 5">
            <a:extLst>
              <a:ext uri="{FF2B5EF4-FFF2-40B4-BE49-F238E27FC236}">
                <a16:creationId xmlns:a16="http://schemas.microsoft.com/office/drawing/2014/main" id="{F4238F8C-6B5B-4C56-BCD5-3860D6870E49}"/>
              </a:ext>
            </a:extLst>
          </p:cNvPr>
          <p:cNvPicPr>
            <a:picLocks noGrp="1" noChangeAspect="1"/>
          </p:cNvPicPr>
          <p:nvPr>
            <p:ph idx="1"/>
          </p:nvPr>
        </p:nvPicPr>
        <p:blipFill>
          <a:blip r:embed="rId6"/>
          <a:stretch>
            <a:fillRect/>
          </a:stretch>
        </p:blipFill>
        <p:spPr>
          <a:xfrm>
            <a:off x="300038" y="1219200"/>
            <a:ext cx="5044160" cy="4525963"/>
          </a:xfrm>
          <a:prstGeom prst="rect">
            <a:avLst/>
          </a:prstGeom>
        </p:spPr>
      </p:pic>
      <p:pic>
        <p:nvPicPr>
          <p:cNvPr id="9" name="Audio 8">
            <a:hlinkClick r:id="" action="ppaction://media"/>
            <a:extLst>
              <a:ext uri="{FF2B5EF4-FFF2-40B4-BE49-F238E27FC236}">
                <a16:creationId xmlns:a16="http://schemas.microsoft.com/office/drawing/2014/main" id="{810A5B45-DE0B-4894-94CE-384780F3CC1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773040970"/>
      </p:ext>
    </p:extLst>
  </p:cSld>
  <p:clrMapOvr>
    <a:masterClrMapping/>
  </p:clrMapOvr>
  <mc:AlternateContent xmlns:mc="http://schemas.openxmlformats.org/markup-compatibility/2006" xmlns:p14="http://schemas.microsoft.com/office/powerpoint/2010/main">
    <mc:Choice Requires="p14">
      <p:transition spd="slow" p14:dur="2000" advTm="33282"/>
    </mc:Choice>
    <mc:Fallback xmlns="">
      <p:transition spd="slow" advTm="33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9050"/>
            <a:ext cx="8229600" cy="1143000"/>
          </a:xfrm>
        </p:spPr>
        <p:txBody>
          <a:bodyPr/>
          <a:lstStyle/>
          <a:p>
            <a:pPr algn="l"/>
            <a:r>
              <a:rPr lang="en-US" dirty="0">
                <a:solidFill>
                  <a:srgbClr val="002060"/>
                </a:solidFill>
              </a:rPr>
              <a:t>Collection Instructions</a:t>
            </a:r>
          </a:p>
        </p:txBody>
      </p:sp>
      <p:sp>
        <p:nvSpPr>
          <p:cNvPr id="3" name="TextBox 2"/>
          <p:cNvSpPr txBox="1"/>
          <p:nvPr/>
        </p:nvSpPr>
        <p:spPr>
          <a:xfrm>
            <a:off x="6096000" y="1447800"/>
            <a:ext cx="2738945" cy="3323987"/>
          </a:xfrm>
          <a:prstGeom prst="rect">
            <a:avLst/>
          </a:prstGeom>
          <a:noFill/>
        </p:spPr>
        <p:txBody>
          <a:bodyPr wrap="square" rtlCol="0">
            <a:spAutoFit/>
          </a:bodyPr>
          <a:lstStyle/>
          <a:p>
            <a:r>
              <a:rPr lang="en-US" sz="3000" dirty="0"/>
              <a:t>Use the DNA Collection Instruction checklist on the back of the submission form. </a:t>
            </a:r>
          </a:p>
        </p:txBody>
      </p:sp>
      <p:pic>
        <p:nvPicPr>
          <p:cNvPr id="7" name="Content Placeholder 6">
            <a:extLst>
              <a:ext uri="{FF2B5EF4-FFF2-40B4-BE49-F238E27FC236}">
                <a16:creationId xmlns:a16="http://schemas.microsoft.com/office/drawing/2014/main" id="{E9B06CF4-4098-44AF-80C5-B33FED5FF92A}"/>
              </a:ext>
            </a:extLst>
          </p:cNvPr>
          <p:cNvPicPr>
            <a:picLocks noGrp="1" noChangeAspect="1"/>
          </p:cNvPicPr>
          <p:nvPr>
            <p:ph idx="1"/>
          </p:nvPr>
        </p:nvPicPr>
        <p:blipFill>
          <a:blip r:embed="rId6"/>
          <a:stretch>
            <a:fillRect/>
          </a:stretch>
        </p:blipFill>
        <p:spPr>
          <a:xfrm>
            <a:off x="228600" y="1421757"/>
            <a:ext cx="5530014" cy="1876476"/>
          </a:xfrm>
          <a:prstGeom prst="rect">
            <a:avLst/>
          </a:prstGeom>
        </p:spPr>
      </p:pic>
      <p:pic>
        <p:nvPicPr>
          <p:cNvPr id="8" name="Audio 7">
            <a:hlinkClick r:id="" action="ppaction://media"/>
            <a:extLst>
              <a:ext uri="{FF2B5EF4-FFF2-40B4-BE49-F238E27FC236}">
                <a16:creationId xmlns:a16="http://schemas.microsoft.com/office/drawing/2014/main" id="{F54286C3-FF2B-4497-AB7A-38D5858B781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3881885426"/>
      </p:ext>
    </p:extLst>
  </p:cSld>
  <p:clrMapOvr>
    <a:masterClrMapping/>
  </p:clrMapOvr>
  <mc:AlternateContent xmlns:mc="http://schemas.openxmlformats.org/markup-compatibility/2006" xmlns:p14="http://schemas.microsoft.com/office/powerpoint/2010/main">
    <mc:Choice Requires="p14">
      <p:transition spd="slow" p14:dur="2000" advTm="19843"/>
    </mc:Choice>
    <mc:Fallback xmlns="">
      <p:transition spd="slow" advTm="19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25"/>
            <a:ext cx="8229600" cy="1143000"/>
          </a:xfrm>
        </p:spPr>
        <p:txBody>
          <a:bodyPr/>
          <a:lstStyle/>
          <a:p>
            <a:pPr algn="l"/>
            <a:r>
              <a:rPr lang="en-US" dirty="0">
                <a:solidFill>
                  <a:srgbClr val="002060"/>
                </a:solidFill>
              </a:rPr>
              <a:t>Confidentiality</a:t>
            </a:r>
          </a:p>
        </p:txBody>
      </p:sp>
      <p:sp>
        <p:nvSpPr>
          <p:cNvPr id="3" name="Content Placeholder 2"/>
          <p:cNvSpPr>
            <a:spLocks noGrp="1"/>
          </p:cNvSpPr>
          <p:nvPr>
            <p:ph idx="1"/>
          </p:nvPr>
        </p:nvSpPr>
        <p:spPr>
          <a:xfrm>
            <a:off x="457199" y="1152525"/>
            <a:ext cx="8445501" cy="4525963"/>
          </a:xfrm>
        </p:spPr>
        <p:txBody>
          <a:bodyPr>
            <a:normAutofit lnSpcReduction="10000"/>
          </a:bodyPr>
          <a:lstStyle/>
          <a:p>
            <a:r>
              <a:rPr lang="en-US" dirty="0"/>
              <a:t>The collection process </a:t>
            </a:r>
            <a:br>
              <a:rPr lang="en-US" dirty="0"/>
            </a:br>
            <a:r>
              <a:rPr lang="en-US" dirty="0"/>
              <a:t>should be confidential.</a:t>
            </a:r>
          </a:p>
          <a:p>
            <a:pPr marL="0" indent="0">
              <a:buNone/>
            </a:pPr>
            <a:endParaRPr lang="en-US" sz="1000" dirty="0"/>
          </a:p>
          <a:p>
            <a:r>
              <a:rPr lang="en-US" dirty="0"/>
              <a:t>Discuss and perform the </a:t>
            </a:r>
            <a:br>
              <a:rPr lang="en-US" dirty="0"/>
            </a:br>
            <a:r>
              <a:rPr lang="en-US" dirty="0"/>
              <a:t>collection in an area where </a:t>
            </a:r>
            <a:br>
              <a:rPr lang="en-US" dirty="0"/>
            </a:br>
            <a:r>
              <a:rPr lang="en-US" dirty="0"/>
              <a:t>others will not overhear personal information.</a:t>
            </a:r>
          </a:p>
          <a:p>
            <a:pPr marL="0" indent="0">
              <a:buNone/>
            </a:pPr>
            <a:endParaRPr lang="en-US" sz="1000" dirty="0"/>
          </a:p>
          <a:p>
            <a:r>
              <a:rPr lang="en-US" dirty="0"/>
              <a:t>Do not discuss the case or the individuals you meet for collection with others. </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2200" y="152400"/>
            <a:ext cx="2730500" cy="3035300"/>
          </a:xfrm>
          <a:prstGeom prst="rect">
            <a:avLst/>
          </a:prstGeom>
        </p:spPr>
      </p:pic>
      <p:pic>
        <p:nvPicPr>
          <p:cNvPr id="5" name="Audio 4">
            <a:hlinkClick r:id="" action="ppaction://media"/>
            <a:extLst>
              <a:ext uri="{FF2B5EF4-FFF2-40B4-BE49-F238E27FC236}">
                <a16:creationId xmlns:a16="http://schemas.microsoft.com/office/drawing/2014/main" id="{35786FEA-DFE6-4605-A0E6-DC5D44D0D63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528622536"/>
      </p:ext>
    </p:extLst>
  </p:cSld>
  <p:clrMapOvr>
    <a:masterClrMapping/>
  </p:clrMapOvr>
  <mc:AlternateContent xmlns:mc="http://schemas.openxmlformats.org/markup-compatibility/2006" xmlns:p14="http://schemas.microsoft.com/office/powerpoint/2010/main">
    <mc:Choice Requires="p14">
      <p:transition spd="slow" p14:dur="2000" advTm="17912"/>
    </mc:Choice>
    <mc:Fallback xmlns="">
      <p:transition spd="slow" advTm="17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912" y="19050"/>
            <a:ext cx="8229600" cy="1143000"/>
          </a:xfrm>
        </p:spPr>
        <p:txBody>
          <a:bodyPr/>
          <a:lstStyle/>
          <a:p>
            <a:pPr algn="l"/>
            <a:r>
              <a:rPr lang="en-US" dirty="0">
                <a:solidFill>
                  <a:srgbClr val="002060"/>
                </a:solidFill>
              </a:rPr>
              <a:t>ID Verification </a:t>
            </a:r>
          </a:p>
        </p:txBody>
      </p:sp>
      <p:sp>
        <p:nvSpPr>
          <p:cNvPr id="3" name="Content Placeholder 2"/>
          <p:cNvSpPr>
            <a:spLocks noGrp="1"/>
          </p:cNvSpPr>
          <p:nvPr>
            <p:ph idx="1"/>
          </p:nvPr>
        </p:nvSpPr>
        <p:spPr>
          <a:xfrm>
            <a:off x="184546" y="2134333"/>
            <a:ext cx="8746332" cy="4525963"/>
          </a:xfrm>
        </p:spPr>
        <p:txBody>
          <a:bodyPr/>
          <a:lstStyle/>
          <a:p>
            <a:r>
              <a:rPr lang="en-US" sz="2900" dirty="0"/>
              <a:t>Verify that you are swabbing the correct individual.</a:t>
            </a:r>
          </a:p>
          <a:p>
            <a:pPr marL="0" indent="0">
              <a:buNone/>
            </a:pPr>
            <a:endParaRPr lang="en-US" sz="1000" dirty="0"/>
          </a:p>
          <a:p>
            <a:r>
              <a:rPr lang="en-US" sz="2900" dirty="0"/>
              <a:t>Ask for a photo identification, such as a driver’s license or a passport. Photograph or copy this identification.</a:t>
            </a:r>
          </a:p>
          <a:p>
            <a:pPr marL="0" indent="0">
              <a:buNone/>
            </a:pPr>
            <a:endParaRPr lang="en-US" sz="1000" dirty="0"/>
          </a:p>
          <a:p>
            <a:r>
              <a:rPr lang="en-US" sz="2900" dirty="0"/>
              <a:t>Photograph the individual(s) being sampled and attach to the submission form.</a:t>
            </a:r>
          </a:p>
          <a:p>
            <a:pPr marL="0" indent="0">
              <a:buNone/>
            </a:pPr>
            <a:endParaRPr lang="en-US"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7712" y="207107"/>
            <a:ext cx="2593539" cy="1620962"/>
          </a:xfrm>
          <a:prstGeom prst="rect">
            <a:avLst/>
          </a:prstGeom>
          <a:ln>
            <a:solidFill>
              <a:schemeClr val="tx1"/>
            </a:solidFill>
          </a:ln>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10400" y="19050"/>
            <a:ext cx="1320018" cy="1927226"/>
          </a:xfrm>
          <a:prstGeom prst="rect">
            <a:avLst/>
          </a:prstGeom>
          <a:ln>
            <a:solidFill>
              <a:schemeClr val="tx1"/>
            </a:solidFill>
          </a:ln>
        </p:spPr>
      </p:pic>
      <p:pic>
        <p:nvPicPr>
          <p:cNvPr id="6" name="Audio 5">
            <a:hlinkClick r:id="" action="ppaction://media"/>
            <a:extLst>
              <a:ext uri="{FF2B5EF4-FFF2-40B4-BE49-F238E27FC236}">
                <a16:creationId xmlns:a16="http://schemas.microsoft.com/office/drawing/2014/main" id="{C7D15E1B-7472-44C0-9A5E-7B5670F2805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1223360290"/>
      </p:ext>
    </p:extLst>
  </p:cSld>
  <p:clrMapOvr>
    <a:masterClrMapping/>
  </p:clrMapOvr>
  <mc:AlternateContent xmlns:mc="http://schemas.openxmlformats.org/markup-compatibility/2006" xmlns:p14="http://schemas.microsoft.com/office/powerpoint/2010/main">
    <mc:Choice Requires="p14">
      <p:transition spd="slow" p14:dur="2000" advTm="36110"/>
    </mc:Choice>
    <mc:Fallback xmlns="">
      <p:transition spd="slow" advTm="36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434AEE5D-81E3-4BB1-AF20-EE0C7C0BE37D}"/>
  <p:tag name="ISPRING_RESOURCE_FOLDER" val="C:\Users\KMeister.GENETWORX\Documents\GENETWORx ID Training\Sample Collection Training-SJ edits\"/>
  <p:tag name="ISPRING_PRESENTATION_PATH" val="C:\Users\KMeister.GENETWORX\Documents\GENETWORx ID Training\Sample Collection Training-SJ edits.pptx"/>
  <p:tag name="ISPRING_PROJECT_FOLDER_UPDATED" val="1"/>
  <p:tag name="ISPRING_ULTRA_SCORM_COURSE_ID" val="776B34C1-B55D-4505-864A-A19DFA93588E"/>
  <p:tag name="ISPRING_SCORM_RATE_SLIDES" val="1"/>
  <p:tag name="ISPRING_SCORM_PASSING_SCORE" val="90.0000000000"/>
  <p:tag name="ISPRINGONLINEFOLDERID" val="0"/>
  <p:tag name="ISPRINGONLINEFOLDERPATH" val="Content List"/>
  <p:tag name="ISPRINGCLOUDFOLDERID" val="0"/>
  <p:tag name="ISPRINGCLOUDFOLDERPATH" val="Content List"/>
  <p:tag name="ISPRING_PLAYERS_CUSTOMIZATION" val="UEsDBBQAAgAIACRdc0bO8+LqUwQAAA0QAAAdAAAAdW5pdmVyc2FsL2NvbW1vbl9tZXNzYWdlcy5sbmetV/9u2zYQ/r9A34EQUGADNrcd0KIYEgeyxNhCZMmV6DjZDwiMxNhEKDGVKLfZX3uaPdieZEdKbuykg6SkgG1YtO+74913H49HJ19ygbasrLgsjq23ozcWYkUqM16sj60lOf35g4UqRYuMClmwY6uQFjoZv3xxJGixrumawfeXLxA6yllVwWM11k/3z4hnx9ZikjjhfGEHl4kfTsNk4k2tsSPzW1rcIV+u5R/lD7+8//Dl7bv3Px69bi37AMVz2/cPoZBBevemB1BAotBPAA37SYAviDXWn8PswiXxvQBb4/bLMOtFhM+tsf7stFtGEQ5IEvueixMvToKQmFz4mGDXGl/KGm3oliEl0Zazz0htGFRS8ZKhSvDM/JBKWChq1uXMDee2FyQRjknkOcQLA2scy7K8+8nA0lptZAnuKpTxil4JlhmfwBnz+23JKnBNFXAKwUttOPxT5pQXo07Xkb3ygmlCwtCPExy4uxVrjIsMuSXVbgaiRHaMIwAoacXKJ9gmhmXGHNlCDEOYedOZD2+iQ5jx9UbAWw2NY4GhBgtWdFkBR3AE7IrjVRi5OmngClF0S6vqsyyzA37sF6oL2AucECjokD1wojF2wFBjDspRlixVXWBzHMf2FCeT8AKIDH0XDrEIz6DdzoZYXOIYWgTHXTaBfe5NbU143WI7/u/6K6WazuIO0TQFO52+LZd1BSs6pdAFptOqYV5i/HEJVfNs/xtd3ABCYk291nzLIIQy62YPaIqDXc2fj0vvt+TU9nzsJkAoN1wlxIiddkZBHgqpEBVC6g2AX5ptaZEydMVSWgPh7+BvGc/M33SxTSSfav4XoqqVlletKgUuvng1el5oHvFBTVe0LHr0+QOoA018vNm8rmCnSrH8VnXtYi8To+8SxXP3pbvufzfVpy7P3NED/0O3EzfCNPGg2ydc9rfAcBRp8YXTQ/S38oJTcLRo9A0E0CuuB/gMwhYgkOipGOeQ+YMQzqEiA+xXeBJ7ROeYXVVcdZ7ZplBNvb/NkRSGJMEUu+fJFbuW0P+C0W1zdIOEG+KMnuBsECH2JosDnW5RAgho3YwPEJLgOew/64G5nONdBht5PcjEStYiM3Im+I2RWKhNnbPHM8t1KXOzKmi166VG4U+eE0Wzuahxuhhw9sbYjpxZ4tiBg/W4q3tY9DQCLuuYfBInvj3R5kDqnKp0A+fKtayLrCdQM7G6+NQGsDalMaNluvn37396YjyIpFlF7eqvg0CgQ7Uu4a9gvwdSserPLhBiTw7tzEMfq3bC39n1HPiJB3T4LpM0bQ6tXOawNOr2C2xri2YTYjuzORAyNvyTdZl2jyn7CHM7OgNRMrOoNZ7T8gYUjUgpBqGYVGsCqmHe7y9ZtRK8YENsn3cm6A0Tb5HYrmtunNB8gqc3zVmawVydtldPAVfPvmDOzA5A8B7gsYyrgYDmjNnJCzR683zf5tvHR87Xp8pc3I9e793j/wNQSwMEFAACAAgAJF1zRr2k9sOXAwAAkg0AACcAAAB1bml2ZXJzYWwvZmxhc2hfcHVibGlzaGluZ19zZXR0aW5ncy54bWzlV1FvGjkQfudXWD71sSxpk0saLURRAioqARq2d+1TZNYD64vX3rO9UPp0v+Z+WH/JjdcJgYP2Nq1SVTrlgex45puZbz4PS3z2MZdkAcYKrdr0oNmiBFSquVDzNn2X9J6fUGIdU5xJraBNlabkrNOIi3Iqhc0m4By6WoIwyp4Wrk0z54rTKFoul01hC+NPtSwd4ttmqvOoMGBBOTBRIdkKP9yqAEs7jQYhcTBdaV5KIIJjCUr46pjsSWYzGgW3KUtv50aXil9oqQ0x82mb/nJy7v/ufQLUpchB+eZsB43e7E4Z58LXw+REfAKSgZhnWPjxISVLwV3Wpi9bLzwMuke7MBV4aIJ5mAuN3Sh3h5+DY5w5Fh5DQgcfnb03BBNfKZaLNMET4glo08vkZjLoX3ZvhqOkO7l5nVwNQg2PCEq675NHBCX9ZNCt5f/6w7h7PegP39wko9Eg6Y8fopCirQ7jaJuCGKnSpUlhzUDssjKfKiYkyudfvFhwKEDJzBwS3RM4lhmTFij5o4D525JJ4Vao0xbq9BagOLcFpO7az6FNnSmBPsAFQCwMh7Me8tGr9ZCPT7Zaj0L2h7b2Vhkz51iaoRrQVpUWR5ume7eZVlut+Wcy1ZKvG4J8CnzIctgQ+eRWqB56HlAywyFIbPXcCCYpEQ5bT9fBtpxaJ1x1rXqbngSx8PoCuZrsUJFmzNgtxteseyWnnd91KTlZ6ZJIcQvEaYKzK3P8LwOyKXkyMzqvrHgrHbFSYMaFgCXws0BkAPxSog+YIi8xEhdCIcGFDH+W4hOZwkwbxAW2wNWBdmEDfvNRwAWz9gGU3df4LAi/P7zsvn/mG2R8wVT6SHAcOOSFewp8hr0rjSmk1MjmBgQyk7LSQjUfLnjlVqfN2rkztqiG7gdZgeK4BdYTMPEgRWkKVUJdwJQpopVcEZbi9bdeQguhS4uWIJYAbb+pwBBKhKpKneMNwmSGg6mD1jp48fLw6Nfjk1enzejzX38//2rQ3UocS+azhZ148cUl+h9RX1mlO7E9bXIvNr6Tdf++v1tjuxc9jvwC2r+PqrX5M66j0bsEeerWmWdFRx3H8XX3t1qAyGwtWdZLOxzV8Rq9qeN1HXbyeGMf1yoBF+o8bG9cqVLkAnX1ZHflhyj3u75Jg+yfRrk/L2Xfc9n/L4yFp/Xr7Nb7axztffX3J7lQIkce/ffS+vdC5+iwhW/Ee48aDUTb/h3VafwDUEsDBBQAAgAIACRdc0bPjhJGuAIAAFwKAAAhAAAAdW5pdmVyc2FsL2ZsYXNoX3NraW5fc2V0dGluZ3MueG1slVZtb9sgEP6+XxFl3+vuNZ1EI7VpJlXK1mqt8h3bFxsFgwU4Wf79AEMMiZ14PlUqd8/DvXItklvC5h8mE5RxysUbKEVYIY3G6yYkv5+mjVKc3WScKWDqhnFRYTqdf/xpP5RY5DUW34EYy9ngDDo3M/uNoTgf32ZGhggZr2rMDite8JsUZ9tC8IblV0MrDzUISthWI29/zBbLQQeUSPWsoIpiWt4ZGUepBUgJJqTvSyNXWRSnQL2nW/uN5HSuLmd/QtsRSZSlPXwyMkSrcQFxke8ejAzjmb497srMyGWCgr9KQ798NjIIpfgAIr786auRQQavm/p/ZqQWvDAFjTmXm3jkUI5z/fxMVLdGrhJMQsbR1S648thcnwKQ+zV898g8V8Hpq6nryUIwTU8pzJVoACX+1NpkyfcvjdLvA+YbTKUGhKoO9KqDfsWN9NfEug73B/aE5QHIKTrEmtOmgkUbbwCM9R1+sXi0qyKM76gLAhSwc8ogwk7ZIX/rsp4hA2WHfKMkhxdGD2fwU0vL8S1+xK6Zl6uvrcCwPvp6+ZO3Gk8r83Bl4NopPKbiOczNOtDLGivC2TupwDQPJdbURpachYYY3pHCMn4ZXHqwOUmUnBjcwPWPF1JEUeibOhuq3tVh2+w5Hkpnjaey/dvQ5dieJ0qv8vspVgpnZaXTldOJ4+m3ouszTfoZrjogntmGBxzre4hUYbEF8c45HeuGcQVy7PW8fWFDcJQENUBJf5WRu6Sv/KypUhBL3TUC0lc5VrbAkhQl1T9qTWAP+QljwNpSVanvY5gcxzNQuCEALLLyOALtqTVVDVWEwg6oNwcam/RQdkjqOR0auQe1go0KnotTjBpKtzK6YQlxsaGHsNZh9TNay/VtrHAqbWLRBvDLuMspWs9+q5npC723CjdN0c3afl5BrTT/Vf4DUEsDBBQAAgAIACRdc0aWRpWVZgMAAKMMAAAmAAAAdW5pdmVyc2FsL2h0bWxfcHVibGlzaGluZ19zZXR0aW5ncy54bWzdV9tOGzEQfc9XWK762CyUtly0CUIQRNRAUlh6eULOepJ18dpb25sQnvo1/bB+ScdrCKShdKkKqqo8kB3PnLkdnyzx9kUuyQSMFVq16GpzhRJQqeZCjVv0NNl/sUGJdUxxJrWCFlWaku12Iy7KoRQ2OwHn0NUShFF2q3AtmjlXbEXRdDptClsYf6pl6RDfNlOdR4UBC8qBiQrJZvjHzQqwtN1oEBIH06HmpQQiOJaghK+OyQOXSxoFryFLz8dGl4rvaqkNMeNhiz7b2PGfa5+AtCdyUL4320ajN7stxrnw5TB5Ii6BZCDGGda9/oqSqeAua9G1lZceBt2jZZgKPPTAPMyuxmaUu8LPwTHOHAuPIaGDC2evDcHEZ4rlIk3whPj+W3QvOTvpdfc6Z0f9pHNydpAc9kINDwhKOh+TBwQl3aTXqeV/8GnQOe51j96eJf1+L+kObqJwRAsdxtHiCGIclS5NCvMJxC4r86FiQiJ7fpqLBYf8k8yMIdH7AtcyYtICJZ8LGL8rmRRuhjRdQZqeAxQ7toDUHfs9tKgzJdAbuACIheFy5kt+vTlf8vrGQutRyH7T1p1Vxsw5lmbIBrRVpcXRbdO120irhdb8MxlqyecNjXDKEnvZMYJJSoTD3tL5qfMTcPtC4vx97GpzpNxSc2nGjF2Y4XyOnptp+4MuJSczXRIpzoE4TXAbZY7fMiC3SUxGRueVVTLriJWCA5kImALfDqMJgL9K9AlT5CVG4g0vJLiQ4UspLskQRtogLrAJagHahQ34zQcBF8zaG1B2XePzQOXu0V7n43PfIOMTptIHguMKIS/cY+Az7F1pTCGlxmnegsDJpKy0UO2HC1651Wmzdu6MTaql+0VWoLhugfUETDxIkVpClVAXMGWKaCVnhKV4oa2n0ETo0qIlkCVA2z8qMIQSoapSx6j7mMxwMHXQVlZfrr16/WZ9Y3OrGX3/+u3FvUFXIjeQzGcLKrf7S1n8TdQ94rgUu69N7snGl7LereBXwrR80ePIy8LdClMJ4dMITP80wc47dTZUNVjHcXDceV8LEGdVi2j10h7163j139bxOg4qO7ilsLVKQIkcBz1GkZQiF8iUR2P/k3Dx/l+7wNS/xMV/dwj3Xsj/dgbhaf5auPAeGEd3vkI30L74j0W78QNQSwMEFAACAAgAJF1zRkUQHpedAQAAJgYAAB8AAAB1bml2ZXJzYWwvaHRtbF9za2luX3NldHRpbmdzLmpzjZRNTwIxEIbv/gpSr4bgJ+qNCCYmHEzkZjyUZVg2dDtNW1bQ+N/dKQjb3Vmhc9m+PLzzsdt+n3XKJRLReex8h+ewf433QQPSvF3BRayrFj0nXRgLDrSXPkM9yXJQmQZRI4s/h738cyA4f6GD93TzprIZuIqfQPplLpWr4oaxsIzmGK1gtE9GW3OJv6LOdl1tO6pMe7ryHnU3Qe3LUXU12lwGRpw/h1VtsAZjAfYIOpcJRKb9sNrIg+Ntn6LKJZgbqTdjTLE7lckytbjSs7b8i40BW77w5RboPfSfRpGdypx/8ZDXE4/uKdpJ+qgc7PLejShYWMkpqIpvL6x/0Mi42VCNLjKX+T96cElRpY1MoTGl+wFFjOnSqzHNPkWT87D2W+L6iiIilNyAbVgNbygiEM3KnPACjcWUJtJAmzPfowrlLNPpLnWPguWoWLJtm96h0VD+UERHCGtHaMGdvpwTNSc6TvTs4XW1zGPmLlAnJ0bm34YDC7YYX79JaP/eEdJ7mSzy8oIoL8dyENIuwU4QVVn9x7FCi724zXX28wtQSwMEFAACAAgAJF1zRhra6juqAAAAHwEAABoAAAB1bml2ZXJzYWwvaTE4bl9wcmVzZXRzLnhtbJ2PMQ/CIBCFd34FuV2wW9MA3UzcHHQ2FVFJ6NFw1PrzhdQYZ4dL7l3e915O9a8x8KdL5CNqaMQWuEMbrx7vGk7H3aYFTnnA6xAiOg0YgfeGKd+0eEiOXCZeIpA0PHKeOimXZRGeplQSKIY5l2ASNo6yzBhRVlJOKwor2/m/6M8NDGOcq8vsQ96jKXtRq4VTshoqc3YoPN4iyGpQ8uuuys6US0URSv48ZtgbUEsDBBQAAgAIACRdc0a/JOQbdAAAAH8AAAAcAAAAdW5pdmVyc2FsL2xvY2FsX3NldHRpbmdzLnhtbA2NvQ7CMAwG9z6F5b38bAxNKzGwgZAoD2A1HyhS6qDYIHh7st1wuhum75rpg2qpaOD9ZscEXUpM+gx8n0/9gclcNEouisBamKaxG3JZJN/g3kSjV5Yf6oy1geMiazOPb0sKM7pWGNTF24J6Orf4IyHyduz+UEsDBBQAAgAIAG8CZ0bOggk37AIAAIgIAAAUAAAAdW5pdmVyc2FsL3BsYXllci54bWytVU1v2zAMPafA/oOhe62kXdc0kFt0BYod1qFA1m23QLUZW4tteZJcN/31o/xtz+lWYAcDNsX3SPGRNLt6TmLnCZQWMvXIwp0TB1JfBiINPfLw9fZ4Sa4u3x2xLOZ7UI4IPJKnwgJ4TJwAtK9EZhB8z03kkZ7BRWbiZEpIJcweuc+Qu4u0JO+OZuiSao9ExmQrSouicIVGRBpqGeeWRLu+TGimQENqQNEqDeI02JX5OxqfRKbU7DPQPWRm3h64Jmk5nrUYkBSnrlQhPZnPF/TH3ee1H0HCj0WqDU99IA5WclaW8pH7uzsZ5DFoa5uxKsk1GGOTKG0zZlZisUwdrXyPVA6bBLTmIWg3TkNCKyydALNtzHVU8+gBreXVO1Hzln4b+71p3ErlaOec5Y+x0BEe9SGddRLI6DAqS8rrlh300HTQrWUijoJfuVAQlJ/f2haZL0gVsO24Mk9XFz4e4Nst941U+xuEYRfVCrqtaG4lmluCWg63jb7uKEhz2y1wkytoSjVjTyIA+YUrxW1bXBqVA6MjY42lQzCj1ZVrkTpBWGSS+OwftLF+I2l+6teUKQH/Q5hPSNTWRKQBPN8K9DGQYE0NYLGtzTVZ7NqYXU46f0x6fT0wVTnWouBFHMNVCDiGATecdnZ6CAqKa3TxczXC9g4OgiMRRjE+ZpJhfHqQJuFqN8nQOzgIjqW/m4C25raMdFzHUTO1HcToxDphfq6NTMRL2Z6DPWNWZR++NnLN0XUm2oPz+R+jOIjRDOaWTKwu+9bbV83hvZ1TozufTVZZBt2K8wAmzyqvZhbybOQTwJbnsbnp59Tswx50lPPUdExzfcd+l8VavIBTiMD+6RantiYR2J7xyIflaY8B9cTtMghfmqYiMlpLUql5SDmGtXkSUFSYalY+ouqhknkajLRxs+7noGPcVdcKuBPDFjNdnGDzycwj7/GlvsvF2UV3lfPFRYMt87qvAle5vGFV1wl3nUHrfm0vwuqZx9ffUEsDBBQAAgAIACRdc0YHJI3PeQEAAAQDAAApAAAAdW5pdmVyc2FsL3NraW5fY3VzdG9taXphdGlvbl9zZXR0aW5ncy54bWyNUttu1DAQfecrrP7A2h47dqSwkm9BedlWZBGPKN0YFNE6KHZFVfnj6xRW24VF1PM0c2bOaI5PE79PwTzENN9PT0Oa5tD7lKbwLW7fIdQc5rt5uVl89CluTpXPUxjnn134Oq+1Uo1pCOOwjGZF4xaj9uUhKZS0smRMM4oEc9RJZB03BavB1mAKZikxzeYPil+8iz/4kC6zNpsz9O+BLkS/pC6M/nEL592vofMLPizDOJW+uK3YGvm4NVu2BmKEC+4yVQBQIcMtsTgLUQtFkMOMY8haUqCACOekrjIRlEPJ2roqLMzVFWKCMWozdbRMI6W0pSYLqAlRZZuTtcltqwXGiBACzGZeQasxKt1QOBTIVUCwoKHKSisiAbWm1S3LzrrKcCSpqzDOTGvA+CTu6brXcp2qbz7nKOd/CC9+wUV09dbmgrmaw8OylOa9v/9xNySPbofou/H9lf7UdzvX919uPrre7fZq313vrn6b9MXQx5HVuUWCfxr9GVBLAwQUAAIACADuXHNGHBEDHhkaAAAVNAAAFwAAAHVuaXZlcnNhbC91bml2ZXJzYWwucG5n7Xt5WNLp1zfVNM4zzujM1IiVysy0TeNCtmmo0GZazrhkZrlA5bRYmbmQIiLTrymnUGkTslKzdCAsyTEllaVlhAqTUogKFScGCUgJEJH9/WJN9Xve55/3ep8/3ut9/IML7vt77vuc+3OW+xyu8z0WGx3x+aczPwWBQJ+vi1yzAQT6CAoCTSZ88jEw8+TVJQfwNSlnQ8QqUEOXlxIYfLRr5U8rQaBGoqt121Rg/B8HIrfkgEBud52fSbxM6s8g0GLaujUrN+Yjh/pQhGuKLTwtcx7qF+iKl8f+5aFdkz3vK+KSjR0c/4yVxzxqPP1/+HXTmUsPVxI8Sy+eOr5q6fSo5nT3pIyTc8KTLj9+8HLps7wCxf3MsMV7G7APO6sMpjvFFVscu4bCEgdbR8/dnwaOz2RquR1i9mgzAYo38clwh0kwBZDrQu/TcCHy0ui0nEwo1G5AOZYiZwDTAy2iqu25rcx8m0EsmzoJmBleP+QbQAZnsk07mcAQdCu1ntUxzdA0R/kjMPqlfROWMJ891gHlLh6nThryr4rc5STsBZPATnrWTozzSe/e/3p4cET3Igpl7u5Q0zlF2qFMvGXVqT0ewh+pz07sBEBeIY7jE/BWHp6Zr38YBPH+I7I7r/5Z7OLvHroB3Msuk8AOu8Zhf7kw/FR/6sPfloQAm8LKkpCR3Ql1zwBGj7Zhvk1PTz8ITOduRkYmJZ3zBn56k8CnSKSdLsD+xfIjtXX/G2mvSvdilnSM28GHcgqv9FdbnjDYaIzZl87UvTzDeF6FzORlzEGbshASy9lZZEgGwse7LeWPPHx365nxXXnX/KBww5WYVKaRpWHlC7D9ejcB3PLqchSzeTq1p9/INobB5NdaKGKJaVmLSgdxjPGgUjqjeCYZUkpE5f91JILCFNXw52KN8yuj3sh0oRATRyDArtPl4d697mkVgaSp4lSkUM7LCDX9fZqsCNN3Ls6s3kQvojLQBaywjZWotTJZQYpBVfq4hl9qOS9KK+9ivQEouo1JDb+zeQNzpDuKGI2rN9+Mpk9dg+6Td/Tmf809mB5L+BXG6vehdUEva7MqUF9mv8w+lf1WilxMIBId6DFdwvWdz9U0Uo2aAkygT8+Y7evigERj69z7uskg0GZNLZ/QuCaSULwHCT+T+2w1JZGyGVmS+GuJJSS3dc0pOeAb16vkHZcHiVKH3YhiIzxmKLNlgYI5W5AAF3UlwMXNzuB81EQj8jR3qZDH1MOOAgfcD8rVqDwRq5wC9ae+0eX8VOTGtEmxjogTrcA5qslfpQXGcqakLQkge3xJSUJulC1raLtQm/dG3bz7ZHDzb5706/mqK5QAsJuhBd7Qowjv2Lz2TAHeHmzbzE3gE2ob4kuJERJivTa4R34qS9K9nPxucYLtt3vM3zxdzBLI3CsthOKkb2o7whMcUT1tlZhJG1iv77iSKfNl+MMwuE8GokFV5J4aUOEA13e3kt4ZxpzKmP9jg/wfStqYi9FyZ2WmWJ9V2551ZDpGM1HWB3Trgw6B/ZVgMrHVnNRAV5qfN9C19eubgLh2Me2Z7oUoEcXKNysp0KoC1YKBQzS61pwk9X0TMHbwCYoqbIDPK5B7FO6apvyNUv6QH0lMvYWh0g2s7leAMC83tzAjXZbfunsj8R/hbj0efcNB9jefAEQcjeJQFH44dB/2jaBZvnyCGIktdVGZFNXEDx5sw6wkyDswz9/wd+O7JvlBu3qQ/xz/0XZMVtXbne/q/uXBJ+jf87yxGXmB8lai68yLHboXoUPlbyGa6k8CK9Lpb/zZD7q7kRkcM8Hy/w+Wrfd1L6rtyup+eQcYVWhhDsnpupPEwjlVRZF94mKE9S++0b1PmiMIy1tQmXevJwZhGx3qEjuOoMaOREl6ILvei8v/iQRO8PfaKbvoeBq+5kq3slh4Z3uvoMZiGaEgcM7VhZWYbYFS6U/7jfAPzrW/jRlJIZsGOMia18kcQzLZxS5L+Fw2wIE38EU7aDe+oPKFJjSyrysY1/6jJ0WMe6LU20r0qhuwzFBSljlWfE3izQjDGkSJULjlmQCJ3Ilt18sHJe2a9/iQEuhMT9dDtP4n6ehHqD3fxrrYHVqIIwszgEKMxmnE6c0bqSqdHncmydN6F2G9K0ezzSI6WxYRz5XXFyQbEaTP6mZGHY0p0p0mGxPFEMZS5IJFQgMPrZgbzkKR6RIqv6RHDTM8VcF56YaipJLeiA+BIYNlCZ/e3fzxRkMLyVUUfJZ+2AF7CmGc9PBJbj7gyQjx8AbWIIW6rfbU6c2/ekYdTfphn8BXJtvm922LRmAMiqbz4kWSLNuQrfdDwFWQWTMUottF3iPEHp7vrD3fxlEELiYZLNlw+TsDrVh7/Hjj95F8gunGIihkgz4tSlwhrc7EXkBCKFz0cPt7A5G3kMBNMDrpq7RDgQ05kf7+qvJZzX9SiT26S6RZek3HWbK7bFFiBX0xB78bk/VSj/V69d6cGM1MqnyVvx+XZ5g9p/kE1Vjf6OXJJe4oObLGdi+StedyfwyfoE1bIBPNaH7pyS/WYhdziVeEMk8OIm0TeQb9tWfUcRhrGGrrIhSEyrQijIi5olXwgerO+0FHkVkLu+p33GV+Qz1sSZpZospOq4jlHzHJapAVgbTw2/l1a/uGrRYoV64eyXqWtKqELx56givpfnFJ+KJmP93ja3Rfli1pk1CJthcWhB3VLn9I1GRdf+8vvT9jbssyJ6LNBMv/e5b7d2Bu3zWsRoys1goqizPezpL8oVVFZmX+iSmhfoZm9ttt+SSwIMyYEvpokg/p3/KGRBROVA8dOFT/n/IJVT3KpuqIgOtO5j+aEtqv2tvO5tJ/ePO4ju+67h/hV3V3/yPqiRs3/sFijr//PydfFxX1n0mDTboXUPsLaP5Abeu7o2if76VrV4Q5rHqivbaO8QE4rhlRE4P/iQNnQEYWKOsIRo7DBtZgpZaAMMurJmJXazsSIy+/7MMrNBUkQygqfUgLGVVk0g2NBnrDbOz33hK0BRlqEMaTXaTohUiVLWln7w5DcNmWJZ1k+o47DLbhGt/IYCnCNJiRfsO5TMb+HL/wwR4i7ioj9Z03erUzx7hB7CzMClSmYvCwFrabPmXkD1z46lTNI4xsxNSCsGuJHFyl1r6bXZ29+9tYY7zYP21dIMp+BIzM5w2VSer5XcDV2CggV2MHK3YFVBXq7jMym/r3x1Rr2tu6hvp3vgsL2T2JSOHtPNvYvRbYAP3wCIxDmqqvX8TFoL9BKVhA0Y3DTorTEHvUi6rNQkoAPZ5/uI0DY+2ndM0S4YRoFVxl1q/aupH/izNhKcD7uQLXVAYuRSTn2kS4Unm4/wqVTeuphskCu0TpaFubtRBSHM0Z/jcRTgNkXtyVRd754pX24DF6oken69Gk6cIdqozUXcyvamjyCG+m+JClsKBvk/8MWtv+PikV3qBahGbFpeL9Phrc8+VCR2RUaqbfjwDzoXyrsjERjZJYzkNDzmUaYRqU8WBm04c54fZk1qUaN536ItNjusH+JHgrnSHpVqIrTUO7C1OM8WuBAzV4fN3s5Unv9Iw6ZdLJ7D0ZJZb6HrXtWoY+I0VhU/cPZ5DeaZwXAFUNIGzZXdrLHpK6OyneVEBWaj+EfvYs/qM6Dze9L3QQSCCOH086VzJ45FaNapEhWA1nuP5qvolMj1MISi0S+OjqhwxspZGObWds+dAOPAlHtJ8epXm4y/LWCYmHhMQwoWQII4sIVtlobr17HzeGsZALAj2mFZPAsiIuWmVO+3ZhImMpdI4qG40v9vjEsJn3XR2ch9myCMEtKJSERyQw4ili2XmN7JFSzOqT+L3PVHVps9EXU12eoreiVANYP19a43WqfjB8bQL/1yyWqXyaXonGyowp+8Bf6XnNKVQJkCdK+6n7dxVdRdtg13x6bhayvImN/WWSq7xAKco/qYXRdK3qPGAW82Vwt0pkquJDLWzRhkBHrk9E3InB+4FsEwkcmoK3MPCWlzFJBfVv/2JjM0/kIif+x5kgnSCdIJ0gnSCdIJ0gnSCdIJ0gnSCdIP1/j9SrmTk2yuDYXr5e8++9JIXKKFTbWFceW+9sM2EnPzx67st3S75HWV+Aof35stKIYt9TuVnLp+1ZVlvh3Bo94uyEAA0sG29pABnPOZseQAfo/w3D59McpmrHeCPNAdR/x36lJLDUOhgEhesrBCmFI5chrLEBF0S+dqQnRhpiuKnSimRXeefh7s4Wn67CfRVlah+wYYwPsT2GeKOtW8jX1CVqiqQoRShDyLXGx3wCHW9TgxEOPQICeYVLIDJ88syFwOKbOJTpQeLwEOJonlC7C7dfmVMl2uHDSFOrqYgedaGdByvAaI/FFH4Hv2VpcK5pg5vuxyDXKzJsnQJrZweZY5XnVdrFeJsYzNHO4mQp8/DGPCkaTtHr+FCOrddxv9p6P6TrvCNFla3HNJkXzyI7C3NG3oWgaM5wtbqGM9t3WPZIPqi42Km4tiRTlGiNUP1Ob9AFAydD2mS645pDw/VSU6X0WLXxasDpBssXwuohFfgLLxYzPyVoteFmj6InzuWQVB8mzRmawp5fXahLpYheXI6mT5HrcFIjjpzJIMuWqFrpdeFhCoR2GkI7Ovmyx0cywSXrgLt94HZHfCq9/wlanS1jmrHaGnfcSx1Tay/sm2Pz3pIFKQ5IrI7HVRmMB3pjKjmsIvEVVGMCA1f518ssEKiXZS4m7arCzCuC6E/UCnCkBv0JYbX2AX5jSAHmpI9Q9h0OHpTggkF/gek7zIJF/uhCMkCH0I+C4Q0SWMft2ZpNAgvzE2riN8JDhSwEZICctFFUncBCuI2obY1WT3I9x11WHtz89BxqrpYltbCyJi3yModk91iogm1M/MtsA+Yh/U+qwNc/tm2/7OtkMQZdzpsEOmBUlV9SWsjF83DDTbmVxb/br/YoiqaRwEFLikoG2vhHYSsuuK9w1z4gSOLx8ySIdtg9OkNS110Yi3I92hhKnXvr5o8z8JA9gddTJwt5WHxLsb2sdwSuspmxBZ1pVwRY5M6r2Q8SZ3yGhijZu3xcQLf6aNIjJ9h5mN+6FYgoMWa3CtudwHHc0V1K94r8Xb/TQJdLpAnXE1zKZCjjctbIriASWHLYgsEEziJDuBm/8yFJnp8BTHI1sjZy/ZFO6/oz5d1i2YJaS1Wd+sKqNs2Wti5g8DHopq9h9kfuJmPKvjrFVgDsL0REYq3AsZkE/km2YlFlkMQntEv1S3MX4+bNVKVgOIAMVo7yM/ygKtEcA6263mNfUDnbJ+bbPqNfqmJ6N07QjXYzuOBfu2h14pPDs0ADDaF/o2Irasf3jhU53JaFufCuM3fPdDmlZNYUTR94tEO1tdHeHGJrmBJdj0xfCC0ZlGLiKETI5wsMl6ent24kQziJl0qkEXGUUsnM0SJFR7/05DAuBd1qZu6pyKJ1hK9DEZM5RiwnT2sS4O0vyhORrdpJ2H9OCBy3FkYgnHLKEuDsBdNayov9wtydWnyVU21JKfRpUHcB4DVgkRGALzY0Makdf455z0hGD2zmE8yJr7dhX99PF+pTXLQywe92P+6/tls/Cfd+RJzas3mnUKKlHTHB0CH6DRc9PtajW1x/fZaAj9ifDTEYdTS+yILGNofOwDvcwsrKRgzB1ud02/MOjpXPCTXvwdcjbD2IUjJr/bisCW5hpB8qkeMQtvSNLD9b59ROBsWOuNaXqGw9W6cO/dmQd1GP/7OJuZt2mJMVm39vdK5ltfd0MSY5sc9HLcxJRZDiuH9sv5DoejgLyXq+7QLccaer8akn+bzjFfdSTTSdkfbXSWE1FsZy2t4y3ncvHslVORccw+XxzE+/x4WRZm6lc+zmy/QRAt/Y4wutwttNfL1qhOV4XecE0muDMZ5Yt14BgbHGgd2HlZUGBYBDlH+Iy534tqDtDKrBHZZsON6XVYTTwKoTpUH2wUz7YDubeA66uF4D5WXUJrKeZIgwhoPY/oTunMAocev6MJLZS9HDTbsquAxvAD7RKmuBXWUzYfzQ7egCHCQUtUs9T9DxyGQDk8C37tfReYtIUxI+v5NbsQERvcjoDI/aW/A+4z6safWeb8S6rUuqg+A+madzpYCW43D7Lxd8huWfqx83958M7W7dxgViNDULhJIyvGnsYqbqoMryGIYv1DBs/XuZq/L9Pi47WUV06mStfnINm1gVc57D69+kEBsfi6ysnf6LaNrCV81GnAXdO2JEbUaC5pPZPntnh9KmjOZW/BUruV0xjF2GOriXPiQfZKxzajd6aYtNnxPvuM1UTp7dFwS6lWG6A2Z/wYlYvnapGzXK33+wh6vbbmdf9/hcJmKlKWMfMpqW2ielFyWsTmXQNLxBPjKxIHqnEpY4Q6QIig65wfRUzJfBDBix8Vwapim1u0SRp2ltP2ZuP1l1OuwtSNo9x2cysS6KNNdQ2u2ku8syOD04QQu5emhpV8xbcIb40/fORlbvbVUCXu+Ex9/XrvlONHoLw5x5ydlAoSPjTWQyhTjFvEcDKmTO3IbcWBJ+f9RyQ71ecB9w+R9yZDns+7pLJYqslCKLFyneH6rSrC2IHn2LSoQBQsq1L3R4hjczTNHGsCjxjNGZCspbVDY4vmQpX1x6w1lpOZ2WYLChvNeQG89Q8QNX9IrDathYgIRfIln30OWVTDRTZqFnHcDTEm//rk6powmafZJxRQb3gmLAfVtcf2u8fmUwMbszGkhYlMufpWEaZdVACgGtwo0+43O+aIJd64oST+r3x4WVdR/N26Qgon5Ysp7sC8RbJewuUmYdWbbOKV9rw7mVypE540paJ632UsfKyD+VHVY35lNVF9lIeQheuiSafvj1MyvteOMIlYHuU9Egmf2nq047DYZW0CvTNwj0jwBthvJHIZ8rIGDgIPqP+QQHY6hNga4VzL/Ssca2A+fszYRb/3JHWc10hzmkcGAK5OZYI8TSyOdv3n5LBATr3SFr3Gc4Aq90m+Y6w+uup3svVPfPG5dXHOfQXnXc2ocqzXopmqFkTwLt57sgxm6PhT0IpJnKwTIQztNFLIP8yT1kHcV2qmhTXmvX/2ou2mu9d2/UcS+rZORCZze6YUOpII25qhXewM1ZDK+ikzsR3NSHHE2ap0Cjkofb+iIF9334hFIxEjv0Yj5eNx8Knm4AG04Qca/SyOQr/Cfo7oxJmUD8TaP6FBx7/iT/GZL1k4I8blnb3ht/VwIXH0zDHIrLVMuG5FFtmaBfJLoXBChXE1cWN+QdnEkG7yiU3rRxSlMUoMKiqTw0JyZsTth8YJf6jTL9WdTyOO8mpifnG3ZACDSjxfH9QdoHwhXs6IhxjMTwjoRvAFK0Wsnk/lNsH4XjMtcKOV/LfrI2fXboeLCak5aGOCeYBSG+FQrdKdhi49XBfRy315NjjJ+DDpyHmx8TuZr4hvrnIQei+QTtbIgo+CJdZfm97dq1LNYiZFZcqvHrO8W1ijRSQ075nqJOvfG+RN5hXe7WfIGqoFQRNmjEaK6CZSu+Ew/ckJo1BfCG7ZhAjElOhuK9fkZGp/CI1nvEFKsW4tB2SB02qf6sydn2xYe4v7g+84BSLfdUqhs7zw+tdi0xz5zl8tJwUAOe9zb2Hi7ozYQ5HinHjUHRNjiVm9K2bxzMkYeZRXou5/UfwpX6/q9q2InX+EJjpF6JXoikEDWBatvqQbXotjUY5/VUurEA7gwjV3jNOLiKF6Ea0dKOAaHPLRldURCtsg0hPi2TXNFweOky01BA9lFzeyx+frc+62s+YZ3tuy6zN1i//ZIQMoyyiVCpNCND4dBBHboOZ/8G93DaMCf3VldIHZ2cVkvnbbh7wO8T2vORJ+KnC4vcMjeiMpUHj47bRtjSlL2bKXpabsG4xy1fGxYk6ZZ346aAelughX+5arHlxQFhYOcVPTx+RQc0yIArOu9bHLwJQA7CsYqfYALjJNSh2/srl6F+R47qnChq2ryIxbnX3wlQs+y5TPGVe4JrmXbRzbBxv6GcGMYCukuVHBF8n7rM6eOpY5274NM4KMy9bv1CING6Bwdy8z8Vf7X5QefFwE1/h5C+muv9ijQkLxpwKfoGWWaBel/VR7/RVNYm+gFq3YA1bU4CLgUa1z4cNTp+fUe/SYdgbv4BtFxTrhQEypNX7Ko6Jm0K3ahc7rzJNxrwYCDmEj4jgafxCfozbk8wlBFDdsmIIf/TDwX91Onaww/EHLvhiYaT3/s2j8LJfVHHBLcDARmVvLWqXXyGSzv6eeEMxDJdfpSLmhlvLljOzbBG0IZn9xk7ZUBNkmwIce82BrjHma3A7u6Po6Cs6QhH2hbkjyo85lzRNoUzVHJwF5M1mQI66ukWB19o+uUsLwK2WVHZLeYHqhSSbvHf68WmGTDiFNDAcB/XuMq40tzr3OzhA806IhLZy+V4Vt1B27/WNVXbXskPPT+4PKvcWT2xxmyAredv7bSNBuH1QRpYrKKySEUp+qGI5SUTQr+8KmmwRBrD9M7ypLjAUGCGD9ZQpdoTcM2W1HmpxhoqQjaCkQqBiouHjjrYVyoQ2HoFqc6A+VvU8dqAZPE6xtTCRNsFyQL77AQGplPwCOMFQK4ROs7miBtyrKYTqEPZx/E/AgWENtg+N2TwmOW5mH3Q1A4tUpKLFgT4Hv23gAYCnRAhbob+OZWLJiIgqskUOCXemvYcYJ9NwweGHjlv9f3Zf7bKiBLy5eqhg1naeo65ngyl0PV+AUD5t38wC9bCLEsjIgQ2PYILVJ2KFx1gFHPsUTE818SJrRSlo5FtbgDlddJ/XbCGaVEOA0r72bt3T+wWjiOk6j+cD8V7MrV/Ol8H+eBdlJtjDqbZWYbfzNyDiksNgNKclfMx8EfOqYxmiieLxaSy9ZWaFKZp8Lx2vZMZZRP22POYQgaB4JjCPJuSEH+k9Uvn/Lrw6DUNq7b+638BUEsDBBQAAgAIAO5cc0aB/1UATgAAAGsAAAAbAAAAdW5pdmVyc2FsL3VuaXZlcnNhbC5wbmcueG1ss7GvyM1RKEstKs7Mz7NVMtQzULK34+WyKShKLctMLVeosFUysrDUM4AAJYVKoBojBLc8M6Ukw1bJ3AxJSUZqZnpGia2Sqbk5XFAfaCYAUEsBAgAAFAACAAgAJF1zRs7z4upTBAAADRAAAB0AAAAAAAAAAQAAAAAAAAAAAHVuaXZlcnNhbC9jb21tb25fbWVzc2FnZXMubG5nUEsBAgAAFAACAAgAJF1zRr2k9sOXAwAAkg0AACcAAAAAAAAAAQAAAAAAjgQAAHVuaXZlcnNhbC9mbGFzaF9wdWJsaXNoaW5nX3NldHRpbmdzLnhtbFBLAQIAABQAAgAIACRdc0bPjhJGuAIAAFwKAAAhAAAAAAAAAAEAAAAAAGoIAAB1bml2ZXJzYWwvZmxhc2hfc2tpbl9zZXR0aW5ncy54bWxQSwECAAAUAAIACAAkXXNGlkaVlWYDAACjDAAAJgAAAAAAAAABAAAAAABhCwAAdW5pdmVyc2FsL2h0bWxfcHVibGlzaGluZ19zZXR0aW5ncy54bWxQSwECAAAUAAIACAAkXXNGRRAel50BAAAmBgAAHwAAAAAAAAABAAAAAAALDwAAdW5pdmVyc2FsL2h0bWxfc2tpbl9zZXR0aW5ncy5qc1BLAQIAABQAAgAIACRdc0Ya2uo7qgAAAB8BAAAaAAAAAAAAAAEAAAAAAOUQAAB1bml2ZXJzYWwvaTE4bl9wcmVzZXRzLnhtbFBLAQIAABQAAgAIACRdc0a/JOQbdAAAAH8AAAAcAAAAAAAAAAEAAAAAAMcRAAB1bml2ZXJzYWwvbG9jYWxfc2V0dGluZ3MueG1sUEsBAgAAFAACAAgAbwJnRs6CCTfsAgAAiAgAABQAAAAAAAAAAQAAAAAAdRIAAHVuaXZlcnNhbC9wbGF5ZXIueG1sUEsBAgAAFAACAAgAJF1zRgckjc95AQAABAMAACkAAAAAAAAAAQAAAAAAkxUAAHVuaXZlcnNhbC9za2luX2N1c3RvbWl6YXRpb25fc2V0dGluZ3MueG1sUEsBAgAAFAACAAgA7lxzRhwRAx4ZGgAAFTQAABcAAAAAAAAAAAAAAAAAUxcAAHVuaXZlcnNhbC91bml2ZXJzYWwucG5nUEsBAgAAFAACAAgA7lxzRoH/VQBOAAAAawAAABsAAAAAAAAAAQAAAAAAoTEAAHVuaXZlcnNhbC91bml2ZXJzYWwucG5nLnhtbFBLBQYAAAAACwALAEkDAAAoMgAAAAA="/>
  <p:tag name="ISPRING_PRESENTATION_TITLE" val="Sample Collection Training"/>
  <p:tag name="ISPRING_PRESENTATION_INFO" val="&lt;?xml version=&quot;1.0&quot; encoding=&quot;UTF-8&quot; standalone=&quot;no&quot; ?&gt;&#10;&lt;presentation&gt;&#10;&#10;  &lt;slides&gt;&#10;    &lt;slide duration=&quot;22143&quot; id=&quot;{FF5849A0-68B6-411C-BA10-AC4BED0103CB}&quot; pptId=&quot;256&quot; transitionDuration=&quot;0&quot;/&gt;&#10;    &lt;slide duration=&quot;45891&quot; id=&quot;{CB5A4B81-1299-4CDD-BC2F-6C81F6253AC1}&quot; pptId=&quot;257&quot; transitionDuration=&quot;0&quot;/&gt;&#10;    &lt;slide duration=&quot;25235&quot; id=&quot;{75EF3E5D-1977-42C3-9057-9C07B43E74CC}&quot; pptId=&quot;258&quot; transitionDuration=&quot;0&quot;/&gt;&#10;    &lt;slide duration=&quot;13518&quot; id=&quot;{CA341E4F-8EB7-4391-9EE6-C850412E694E}&quot; pptId=&quot;259&quot; transitionDuration=&quot;0&quot;/&gt;&#10;    &lt;slide duration=&quot;42439&quot; id=&quot;{37129DAF-8CAE-4024-B4D0-FBD661F9AF01}&quot; pptId=&quot;260&quot; transitionDuration=&quot;0&quot;/&gt;&#10;    &lt;slide duration=&quot;31501&quot; id=&quot;{FBEA42E9-357F-4BA7-A62F-CF84EC597E00}&quot; pptId=&quot;262&quot; transitionDuration=&quot;0&quot;/&gt;&#10;    &lt;slide duration=&quot;16661&quot; id=&quot;{B1A3353D-7C6A-4DBB-8596-AC52E3B46465}&quot; pptId=&quot;261&quot; transitionDuration=&quot;0&quot;/&gt;&#10;    &lt;slide duration=&quot;16888&quot; id=&quot;{A80A450D-C515-4A96-AF02-2F1337A5477B}&quot; pptId=&quot;267&quot; transitionDuration=&quot;0&quot;/&gt;&#10;    &lt;slide duration=&quot;33798&quot; id=&quot;{EA7C0D6E-8013-4827-A479-605A48D32505}&quot; pptId=&quot;263&quot; transitionDuration=&quot;0&quot;/&gt;&#10;    &lt;slide duration=&quot;26347&quot; id=&quot;{C33C1D71-B624-4CBB-B2EF-9422C78B77EA}&quot; pptId=&quot;264&quot; transitionDuration=&quot;0&quot;/&gt;&#10;    &lt;slide duration=&quot;19961&quot; id=&quot;{0DF2A272-3A56-47EF-8565-C65332AB7E1C}&quot; pptId=&quot;280&quot; transitionDuration=&quot;0&quot;/&gt;&#10;    &lt;slide duration=&quot;79691&quot; id=&quot;{45A93B27-C5BC-4368-92D8-68A61D7AD630}&quot; pptId=&quot;265&quot; transitionDuration=&quot;0&quot;/&gt;&#10;    &lt;slide duration=&quot;28667&quot; id=&quot;{EDFAAA24-1474-4E36-ACB2-3C84ACA69435}&quot; pptId=&quot;268&quot; transitionDuration=&quot;0&quot;/&gt;&#10;    &lt;slide duration=&quot;20700&quot; id=&quot;{2A19CA6B-72BB-47D2-8C9A-C5407CF3B4AC}&quot; pptId=&quot;281&quot; transitionDuration=&quot;0&quot;/&gt;&#10;    &lt;slide duration=&quot;7737&quot; id=&quot;{E03B7E77-1D20-4EA6-861C-EEAA9D8D52CB}&quot; pptId=&quot;266&quot; transitionDuration=&quot;0&quot;/&gt;&#10;    &lt;slide duration=&quot;17251&quot; id=&quot;{106C4F9B-A876-4674-B964-AD4AE1FC5585}&quot; pptId=&quot;278&quot; transitionDuration=&quot;0&quot;/&gt;&#10;    &lt;slide duration=&quot;33360&quot; id=&quot;{15F5AF87-E261-43D3-B511-BA0E2B4487A6}&quot; pptId=&quot;269&quot; transitionDuration=&quot;0&quot;/&gt;&#10;    &lt;slide duration=&quot;18346&quot; id=&quot;{474487FC-869D-4918-BF05-F96167DB8A6A}&quot; pptId=&quot;270&quot; transitionDuration=&quot;0&quot;/&gt;&#10;    &lt;slide duration=&quot;11296&quot; id=&quot;{A1EABADA-BE1B-4299-91CB-7733D18A571F}&quot; pptId=&quot;271&quot; transitionDuration=&quot;0&quot;/&gt;&#10;    &lt;slide duration=&quot;18200&quot; id=&quot;{03D6A895-7A34-4125-A5F6-08DE83F32E56}&quot; pptId=&quot;272&quot; transitionDuration=&quot;0&quot;/&gt;&#10;    &lt;slide duration=&quot;13990&quot; id=&quot;{DF27C5B4-C1AB-4C7C-AA11-ACE150388BEA}&quot; pptId=&quot;273&quot; transitionDuration=&quot;0&quot;/&gt;&#10;    &lt;slide duration=&quot;27882&quot; id=&quot;{618AEA90-9325-4CF7-AEFD-DE5122F55C68}&quot; pptId=&quot;274&quot; transitionDuration=&quot;0&quot;/&gt;&#10;    &lt;slide duration=&quot;14061&quot; id=&quot;{3CEA2F3B-8738-4450-B715-3A64BD2FD4D8}&quot; pptId=&quot;275&quot; transitionDuration=&quot;0&quot;/&gt;&#10;    &lt;slide duration=&quot;43019&quot; id=&quot;{12A9A28D-A613-49AC-9EAC-5F1E84D3A5AB}&quot; pptId=&quot;276&quot; transitionDuration=&quot;0&quot;/&gt;&#10;    &lt;slide duration=&quot;15927&quot; id=&quot;{E61DF163-5E58-4EC2-98F5-E16917D04F97}&quot; pptId=&quot;277&quot; transitionDuration=&quot;0&quot;/&gt;&#10;    &lt;slide duration=&quot;22251&quot; id=&quot;{EB5B3D04-49CF-4339-AD65-FF4200005EBA}&quot; pptId=&quot;279&quot; transitionDuration=&quot;0&quot;/&gt;&#10;    &lt;slide duration=&quot;5000&quot; id=&quot;{CB5A3A0F-58DD-467A-9876-DD3F5C49EE6C}&quot; pptId=&quot;283&quot; transitionDuration=&quot;0&quot;/&gt;&#10;  &lt;/slides&gt;&#10;&#10;  &lt;narration&gt;&#10;    &lt;audioTracks&gt;&#10;      &lt;audioTrack duration=&quot;22146&quot; muted=&quot;false&quot; slideId=&quot;{FF5849A0-68B6-411C-BA10-AC4BED0103CB}&quot; startTime=&quot;0&quot; stepIndex=&quot;0&quot; volume=&quot;1&quot;&gt;&#10;        &lt;file modifyTime=&quot;2015-07-16T15:01:20&quot; size=&quot;3906640&quot;&gt;&#10;          &lt;path full=&quot;C:\Users\KMeister.GENETWORX\Documents\GENETWORx ID Training\Sample Collection Training-SJ edits\audio\audio2.wav&quot; relative=&quot;Sample Collection Training-SJ edits\audio\audio2.wav&quot; resource=&quot;audio2.wav&quot;/&gt;&#10;        &lt;/file&gt;&#10;        &lt;trim end=&quot;3&quot; start=&quot;0&quot;/&gt;&#10;        &lt;audio channels=&quot;2&quot; sampleRate=&quot;44100&quot;/&gt;&#10;      &lt;/audioTrack&gt;&#10;      &lt;audioTrack duration=&quot;25300&quot; muted=&quot;false&quot; slideId=&quot;{75EF3E5D-1977-42C3-9057-9C07B43E74CC}&quot; startTime=&quot;0&quot; stepIndex=&quot;0&quot; volume=&quot;1&quot;&gt;&#10;        &lt;file modifyTime=&quot;2015-07-16T15:05:00&quot; size=&quot;4463000&quot;&gt;&#10;          &lt;path full=&quot;C:\Users\KMeister.GENETWORX\Documents\GENETWORx ID Training\Sample Collection Training-SJ edits\audio\audio7.wav&quot; relative=&quot;Sample Collection Training-SJ edits\audio\audio7.wav&quot; resource=&quot;audio7.wav&quot;/&gt;&#10;        &lt;/file&gt;&#10;        &lt;trim end=&quot;65&quot; start=&quot;0&quot;/&gt;&#10;        &lt;audio channels=&quot;2&quot; sampleRate=&quot;44100&quot;/&gt;&#10;      &lt;/audioTrack&gt;&#10;      &lt;audioTrack duration=&quot;13541&quot; muted=&quot;false&quot; slideId=&quot;{CA341E4F-8EB7-4391-9EE6-C850412E694E}&quot; startTime=&quot;0&quot; stepIndex=&quot;0&quot; volume=&quot;1&quot;&gt;&#10;        &lt;file modifyTime=&quot;2015-07-16T15:05:34&quot; size=&quot;2388816&quot;&gt;&#10;          &lt;path full=&quot;C:\Users\KMeister.GENETWORX\Documents\GENETWORx ID Training\Sample Collection Training-SJ edits\audio\audio8.wav&quot; relative=&quot;Sample Collection Training-SJ edits\audio\audio8.wav&quot; resource=&quot;audio8.wav&quot;/&gt;&#10;        &lt;/file&gt;&#10;        &lt;trim end=&quot;23&quot; start=&quot;0&quot;/&gt;&#10;        &lt;audio channels=&quot;2&quot; sampleRate=&quot;44100&quot;/&gt;&#10;      &lt;/audioTrack&gt;&#10;      &lt;audioTrack duration=&quot;42473&quot; muted=&quot;false&quot; slideId=&quot;{37129DAF-8CAE-4024-B4D0-FBD661F9AF01}&quot; startTime=&quot;0&quot; stepIndex=&quot;0&quot; volume=&quot;1&quot;&gt;&#10;        &lt;file modifyTime=&quot;2015-07-16T15:07:19&quot; size=&quot;7492432&quot;&gt;&#10;          &lt;path full=&quot;C:\Users\KMeister.GENETWORX\Documents\GENETWORx ID Training\Sample Collection Training-SJ edits\audio\audio10.wav&quot; relative=&quot;Sample Collection Training-SJ edits\audio\audio10.wav&quot; resource=&quot;audio10.wav&quot;/&gt;&#10;        &lt;/file&gt;&#10;        &lt;trim end=&quot;34&quot; start=&quot;0&quot;/&gt;&#10;        &lt;audio channels=&quot;2&quot; sampleRate=&quot;44100&quot;/&gt;&#10;      &lt;/audioTrack&gt;&#10;      &lt;audioTrack duration=&quot;31542&quot; muted=&quot;false&quot; slideId=&quot;{FBEA42E9-357F-4BA7-A62F-CF84EC597E00}&quot; startTime=&quot;0&quot; stepIndex=&quot;0&quot; volume=&quot;1&quot;&gt;&#10;        &lt;file modifyTime=&quot;2015-07-16T15:09:08&quot; size=&quot;5564240&quot;&gt;&#10;          &lt;path full=&quot;C:\Users\KMeister.GENETWORX\Documents\GENETWORx ID Training\Sample Collection Training-SJ edits\audio\audio11.wav&quot; relative=&quot;Sample Collection Training-SJ edits\audio\audio11.wav&quot; resource=&quot;audio11.wav&quot;/&gt;&#10;        &lt;/file&gt;&#10;        &lt;trim end=&quot;41&quot; start=&quot;0&quot;/&gt;&#10;        &lt;audio channels=&quot;2&quot; sampleRate=&quot;44100&quot;/&gt;&#10;      &lt;/audioTrack&gt;&#10;      &lt;audioTrack duration=&quot;16680&quot; muted=&quot;false&quot; slideId=&quot;{B1A3353D-7C6A-4DBB-8596-AC52E3B46465}&quot; startTime=&quot;0&quot; stepIndex=&quot;0&quot; volume=&quot;1&quot;&gt;&#10;        &lt;file modifyTime=&quot;2015-07-16T15:09:45&quot; size=&quot;2942544&quot;&gt;&#10;          &lt;path full=&quot;C:\Users\KMeister.GENETWORX\Documents\GENETWORx ID Training\Sample Collection Training-SJ edits\audio\audio12.wav&quot; relative=&quot;Sample Collection Training-SJ edits\audio\audio12.wav&quot; resource=&quot;audio12.wav&quot;/&gt;&#10;        &lt;/file&gt;&#10;        &lt;trim end=&quot;19&quot; start=&quot;0&quot;/&gt;&#10;        &lt;audio channels=&quot;2&quot; sampleRate=&quot;44100&quot;/&gt;&#10;      &lt;/audioTrack&gt;&#10;      &lt;audioTrack duration=&quot;16914&quot; muted=&quot;false&quot; slideId=&quot;{A80A450D-C515-4A96-AF02-2F1337A5477B}&quot; startTime=&quot;0&quot; stepIndex=&quot;0&quot; volume=&quot;1&quot;&gt;&#10;        &lt;file modifyTime=&quot;2015-07-16T15:10:23&quot; size=&quot;2983760&quot;&gt;&#10;          &lt;path full=&quot;C:\Users\KMeister.GENETWORX\Documents\GENETWORx ID Training\Sample Collection Training-SJ edits\audio\audio13.wav&quot; relative=&quot;Sample Collection Training-SJ edits\audio\audio13.wav&quot; resource=&quot;audio13.wav&quot;/&gt;&#10;        &lt;/file&gt;&#10;        &lt;trim end=&quot;26&quot; start=&quot;0&quot;/&gt;&#10;        &lt;audio channels=&quot;2&quot; sampleRate=&quot;44100&quot;/&gt;&#10;      &lt;/audioTrack&gt;&#10;      &lt;audioTrack duration=&quot;33798&quot; muted=&quot;false&quot; slideId=&quot;{EA7C0D6E-8013-4827-A479-605A48D32505}&quot; startTime=&quot;0&quot; stepIndex=&quot;0&quot; volume=&quot;1&quot;&gt;&#10;        &lt;file modifyTime=&quot;2015-07-16T15:11:18&quot; size=&quot;5962064&quot;&gt;&#10;          &lt;path full=&quot;C:\Users\KMeister.GENETWORX\Documents\GENETWORx ID Training\Sample Collection Training-SJ edits\audio\audio14.wav&quot; relative=&quot;Sample Collection Training-SJ edits\audio\audio14.wav&quot; resource=&quot;audio14.wav&quot;/&gt;&#10;        &lt;/file&gt;&#10;        &lt;audio channels=&quot;2&quot; sampleRate=&quot;44100&quot;/&gt;&#10;      &lt;/audioTrack&gt;&#10;      &lt;audioTrack duration=&quot;26402&quot; muted=&quot;false&quot; slideId=&quot;{C33C1D71-B624-4CBB-B2EF-9422C78B77EA}&quot; startTime=&quot;0&quot; stepIndex=&quot;0&quot; volume=&quot;1&quot;&gt;&#10;        &lt;file modifyTime=&quot;2015-07-16T15:12:08&quot; size=&quot;4657488&quot;&gt;&#10;          &lt;path full=&quot;C:\Users\KMeister.GENETWORX\Documents\GENETWORx ID Training\Sample Collection Training-SJ edits\audio\audio15.wav&quot; relative=&quot;Sample Collection Training-SJ edits\audio\audio15.wav&quot; resource=&quot;audio15.wav&quot;/&gt;&#10;        &lt;/file&gt;&#10;        &lt;trim end=&quot;55&quot; start=&quot;0&quot;/&gt;&#10;        &lt;audio channels=&quot;2&quot; sampleRate=&quot;44100&quot;/&gt;&#10;      &lt;/audioTrack&gt;&#10;      &lt;audioTrack duration=&quot;19961&quot; muted=&quot;false&quot; slideId=&quot;{0DF2A272-3A56-47EF-8565-C65332AB7E1C}&quot; startTime=&quot;0&quot; stepIndex=&quot;0&quot; volume=&quot;1&quot;&gt;&#10;        &lt;file modifyTime=&quot;2015-07-16T15:12:55&quot; size=&quot;3521360&quot;&gt;&#10;          &lt;path full=&quot;C:\Users\KMeister.GENETWORX\Documents\GENETWORx ID Training\Sample Collection Training-SJ edits\audio\audio17.wav&quot; relative=&quot;Sample Collection Training-SJ edits\audio\audio17.wav&quot; resource=&quot;audio17.wav&quot;/&gt;&#10;        &lt;/file&gt;&#10;        &lt;audio channels=&quot;2&quot; sampleRate=&quot;44100&quot;/&gt;&#10;      &lt;/audioTrack&gt;&#10;      &lt;audioTrack duration=&quot;79715&quot; muted=&quot;false&quot; slideId=&quot;{45A93B27-C5BC-4368-92D8-68A61D7AD630}&quot; startTime=&quot;0&quot; stepIndex=&quot;0&quot; volume=&quot;1&quot;&gt;&#10;        &lt;file modifyTime=&quot;2015-07-16T15:19:41&quot; size=&quot;14061904&quot;&gt;&#10;          &lt;path full=&quot;C:\Users\KMeister.GENETWORX\Documents\GENETWORx ID Training\Sample Collection Training-SJ edits\audio\audio19.wav&quot; relative=&quot;Sample Collection Training-SJ edits\audio\audio19.wav&quot; resource=&quot;audio19.wav&quot;/&gt;&#10;        &lt;/file&gt;&#10;        &lt;trim end=&quot;24&quot; start=&quot;0&quot;/&gt;&#10;        &lt;audio channels=&quot;2&quot; sampleRate=&quot;44100&quot;/&gt;&#10;      &lt;/audioTrack&gt;&#10;      &lt;audioTrack duration=&quot;28667&quot; muted=&quot;false&quot; slideId=&quot;{EDFAAA24-1474-4E36-ACB2-3C84ACA69435}&quot; startTime=&quot;0&quot; stepIndex=&quot;0&quot; volume=&quot;1&quot;&gt;&#10;        &lt;file modifyTime=&quot;2015-07-16T15:21:13&quot; size=&quot;5057104&quot;&gt;&#10;          &lt;path full=&quot;C:\Users\KMeister.GENETWORX\Documents\GENETWORx ID Training\Sample Collection Training-SJ edits\audio\audio21.wav&quot; relative=&quot;Sample Collection Training-SJ edits\audio\audio21.wav&quot; resource=&quot;audio21.wav&quot;/&gt;&#10;        &lt;/file&gt;&#10;        &lt;audio channels=&quot;2&quot; sampleRate=&quot;44100&quot;/&gt;&#10;      &lt;/audioTrack&gt;&#10;      &lt;audioTrack duration=&quot;20700&quot; muted=&quot;false&quot; slideId=&quot;{2A19CA6B-72BB-47D2-8C9A-C5407CF3B4AC}&quot; startTime=&quot;0&quot; stepIndex=&quot;0&quot; volume=&quot;1&quot;&gt;&#10;        &lt;file modifyTime=&quot;2015-07-16T15:22:20&quot; size=&quot;3651560&quot;&gt;&#10;          &lt;path full=&quot;C:\Users\KMeister.GENETWORX\Documents\GENETWORx ID Training\Sample Collection Training-SJ edits\audio\audio23.wav&quot; relative=&quot;Sample Collection Training-SJ edits\audio\audio23.wav&quot; resource=&quot;audio23.wav&quot;/&gt;&#10;        &lt;/file&gt;&#10;        &lt;audio channels=&quot;2&quot; sampleRate=&quot;44100&quot;/&gt;&#10;      &lt;/audioTrack&gt;&#10;      &lt;audioTrack duration=&quot;7781&quot; muted=&quot;false&quot; slideId=&quot;{E03B7E77-1D20-4EA6-861C-EEAA9D8D52CB}&quot; startTime=&quot;0&quot; stepIndex=&quot;0&quot; volume=&quot;1&quot;&gt;&#10;        &lt;file modifyTime=&quot;2015-07-16T15:22:54&quot; size=&quot;1372752&quot;&gt;&#10;          &lt;path full=&quot;C:\Users\KMeister.GENETWORX\Documents\GENETWORx ID Training\Sample Collection Training-SJ edits\audio\audio24.wav&quot; relative=&quot;Sample Collection Training-SJ edits\audio\audio24.wav&quot; resource=&quot;audio24.wav&quot;/&gt;&#10;        &lt;/file&gt;&#10;        &lt;trim end=&quot;44&quot; start=&quot;0&quot;/&gt;&#10;        &lt;audio channels=&quot;2&quot; sampleRate=&quot;44100&quot;/&gt;&#10;      &lt;/audioTrack&gt;&#10;      &lt;audioTrack duration=&quot;17290&quot; muted=&quot;false&quot; slideId=&quot;{106C4F9B-A876-4674-B964-AD4AE1FC5585}&quot; startTime=&quot;0&quot; stepIndex=&quot;0&quot; volume=&quot;1&quot;&gt;&#10;        &lt;file modifyTime=&quot;2015-07-16T15:23:51&quot; size=&quot;3050064&quot;&gt;&#10;          &lt;path full=&quot;C:\Users\KMeister.GENETWORX\Documents\GENETWORx ID Training\Sample Collection Training-SJ edits\audio\audio26.wav&quot; relative=&quot;Sample Collection Training-SJ edits\audio\audio26.wav&quot; resource=&quot;audio26.wav&quot;/&gt;&#10;        &lt;/file&gt;&#10;        &lt;trim end=&quot;39&quot; start=&quot;0&quot;/&gt;&#10;        &lt;audio channels=&quot;2&quot; sampleRate=&quot;44100&quot;/&gt;&#10;      &lt;/audioTrack&gt;&#10;      &lt;audioTrack duration=&quot;33493&quot; muted=&quot;false&quot; slideId=&quot;{15F5AF87-E261-43D3-B511-BA0E2B4487A6}&quot; startTime=&quot;0&quot; stepIndex=&quot;0&quot; volume=&quot;1&quot;&gt;&#10;        &lt;file modifyTime=&quot;2015-07-16T15:27:18&quot; size=&quot;5908304&quot;&gt;&#10;          &lt;path full=&quot;C:\Users\KMeister.GENETWORX\Documents\GENETWORx ID Training\Sample Collection Training-SJ edits\audio\audio32.wav&quot; relative=&quot;Sample Collection Training-SJ edits\audio\audio32.wav&quot; resource=&quot;audio32.wav&quot;/&gt;&#10;        &lt;/file&gt;&#10;        &lt;trim end=&quot;133&quot; start=&quot;0&quot;/&gt;&#10;        &lt;audio channels=&quot;2&quot; sampleRate=&quot;44100&quot;/&gt;&#10;      &lt;/audioTrack&gt;&#10;      &lt;audioTrack duration=&quot;18387&quot; muted=&quot;false&quot; slideId=&quot;{474487FC-869D-4918-BF05-F96167DB8A6A}&quot; startTime=&quot;0&quot; stepIndex=&quot;0&quot; volume=&quot;1&quot;&gt;&#10;        &lt;file modifyTime=&quot;2015-07-16T15:28:03&quot; size=&quot;3243600&quot;&gt;&#10;          &lt;path full=&quot;C:\Users\KMeister.GENETWORX\Documents\GENETWORx ID Training\Sample Collection Training-SJ edits\audio\audio33.wav&quot; relative=&quot;Sample Collection Training-SJ edits\audio\audio33.wav&quot; resource=&quot;audio33.wav&quot;/&gt;&#10;        &lt;/file&gt;&#10;        &lt;trim end=&quot;41&quot; start=&quot;0&quot;/&gt;&#10;        &lt;audio channels=&quot;2&quot; sampleRate=&quot;44100&quot;/&gt;&#10;      &lt;/audioTrack&gt;&#10;      &lt;audioTrack duration=&quot;11296&quot; muted=&quot;false&quot; slideId=&quot;{A1EABADA-BE1B-4299-91CB-7733D18A571F}&quot; startTime=&quot;0&quot; stepIndex=&quot;0&quot; volume=&quot;1&quot;&gt;&#10;        &lt;file modifyTime=&quot;2015-07-16T15:29:09&quot; size=&quot;1992784&quot;&gt;&#10;          &lt;path full=&quot;C:\Users\KMeister.GENETWORX\Documents\GENETWORx ID Training\Sample Collection Training-SJ edits\audio\audio36.wav&quot; relative=&quot;Sample Collection Training-SJ edits\audio\audio36.wav&quot; resource=&quot;audio36.wav&quot;/&gt;&#10;        &lt;/file&gt;&#10;        &lt;audio channels=&quot;2&quot; sampleRate=&quot;44100&quot;/&gt;&#10;      &lt;/audioTrack&gt;&#10;      &lt;audioTrack duration=&quot;18200&quot; muted=&quot;false&quot; slideId=&quot;{03D6A895-7A34-4125-A5F6-08DE83F32E56}&quot; startTime=&quot;0&quot; stepIndex=&quot;0&quot; volume=&quot;1&quot;&gt;&#10;        &lt;file modifyTime=&quot;2015-07-16T15:29:48&quot; size=&quot;3210560&quot;&gt;&#10;          &lt;path full=&quot;C:\Users\KMeister.GENETWORX\Documents\GENETWORx ID Training\Sample Collection Training-SJ edits\audio\audio37.wav&quot; relative=&quot;Sample Collection Training-SJ edits\audio\audio37.wav&quot; resource=&quot;audio37.wav&quot;/&gt;&#10;        &lt;/file&gt;&#10;        &lt;audio channels=&quot;2&quot; sampleRate=&quot;44100&quot;/&gt;&#10;      &lt;/audioTrack&gt;&#10;      &lt;audioTrack duration=&quot;14029&quot; muted=&quot;false&quot; slideId=&quot;{DF27C5B4-C1AB-4C7C-AA11-ACE150388BEA}&quot; startTime=&quot;0&quot; stepIndex=&quot;0&quot; volume=&quot;1&quot;&gt;&#10;        &lt;file modifyTime=&quot;2015-07-16T15:30:21&quot; size=&quot;2474832&quot;&gt;&#10;          &lt;path full=&quot;C:\Users\KMeister.GENETWORX\Documents\GENETWORx ID Training\Sample Collection Training-SJ edits\audio\audio38.wav&quot; relative=&quot;Sample Collection Training-SJ edits\audio\audio38.wav&quot; resource=&quot;audio38.wav&quot;/&gt;&#10;        &lt;/file&gt;&#10;        &lt;trim end=&quot;39&quot; start=&quot;0&quot;/&gt;&#10;        &lt;audio channels=&quot;2&quot; sampleRate=&quot;44100&quot;/&gt;&#10;      &lt;/audioTrack&gt;&#10;      &lt;audioTrack duration=&quot;27900&quot; muted=&quot;false&quot; slideId=&quot;{618AEA90-9325-4CF7-AEFD-DE5122F55C68}&quot; startTime=&quot;0&quot; stepIndex=&quot;0&quot; volume=&quot;1&quot;&gt;&#10;        &lt;file modifyTime=&quot;2015-07-16T15:31:10&quot; size=&quot;4921640&quot;&gt;&#10;          &lt;path full=&quot;C:\Users\KMeister.GENETWORX\Documents\GENETWORx ID Training\Sample Collection Training-SJ edits\audio\audio39.wav&quot; relative=&quot;Sample Collection Training-SJ edits\audio\audio39.wav&quot; resource=&quot;audio39.wav&quot;/&gt;&#10;        &lt;/file&gt;&#10;        &lt;trim end=&quot;18&quot; start=&quot;0&quot;/&gt;&#10;        &lt;audio channels=&quot;2&quot; sampleRate=&quot;44100&quot;/&gt;&#10;      &lt;/audioTrack&gt;&#10;      &lt;audioTrack duration=&quot;14080&quot; muted=&quot;false&quot; slideId=&quot;{3CEA2F3B-8738-4450-B715-3A64BD2FD4D8}&quot; startTime=&quot;0&quot; stepIndex=&quot;0&quot; volume=&quot;1&quot;&gt;&#10;        &lt;file modifyTime=&quot;2015-07-16T15:31:52&quot; size=&quot;2483792&quot;&gt;&#10;          &lt;path full=&quot;C:\Users\KMeister.GENETWORX\Documents\GENETWORx ID Training\Sample Collection Training-SJ edits\audio\audio41.wav&quot; relative=&quot;Sample Collection Training-SJ edits\audio\audio41.wav&quot; resource=&quot;audio41.wav&quot;/&gt;&#10;        &lt;/file&gt;&#10;        &lt;trim end=&quot;19&quot; start=&quot;0&quot;/&gt;&#10;        &lt;audio channels=&quot;2&quot; sampleRate=&quot;44100&quot;/&gt;&#10;      &lt;/audioTrack&gt;&#10;      &lt;audioTrack duration=&quot;43052&quot; muted=&quot;false&quot; slideId=&quot;{12A9A28D-A613-49AC-9EAC-5F1E84D3A5AB}&quot; startTime=&quot;0&quot; stepIndex=&quot;0&quot; volume=&quot;1&quot;&gt;&#10;        &lt;file modifyTime=&quot;2015-07-16T15:33:20&quot; size=&quot;7594576&quot;&gt;&#10;          &lt;path full=&quot;C:\Users\KMeister.GENETWORX\Documents\GENETWORx ID Training\Sample Collection Training-SJ edits\audio\audio43.wav&quot; relative=&quot;Sample Collection Training-SJ edits\audio\audio43.wav&quot; resource=&quot;audio43.wav&quot;/&gt;&#10;        &lt;/file&gt;&#10;        &lt;trim end=&quot;33&quot; start=&quot;0&quot;/&gt;&#10;        &lt;audio channels=&quot;2&quot; sampleRate=&quot;44100&quot;/&gt;&#10;      &lt;/audioTrack&gt;&#10;      &lt;audioTrack duration=&quot;15959&quot; muted=&quot;false&quot; slideId=&quot;{E61DF163-5E58-4EC2-98F5-E16917D04F97}&quot; startTime=&quot;0&quot; stepIndex=&quot;0&quot; volume=&quot;1&quot;&gt;&#10;        &lt;file modifyTime=&quot;2015-07-16T15:34:01&quot; size=&quot;2815312&quot;&gt;&#10;          &lt;path full=&quot;C:\Users\KMeister.GENETWORX\Documents\GENETWORx ID Training\Sample Collection Training-SJ edits\audio\audio44.wav&quot; relative=&quot;Sample Collection Training-SJ edits\audio\audio44.wav&quot; resource=&quot;audio44.wav&quot;/&gt;&#10;        &lt;/file&gt;&#10;        &lt;trim end=&quot;32&quot; start=&quot;0&quot;/&gt;&#10;        &lt;audio channels=&quot;2&quot; sampleRate=&quot;44100&quot;/&gt;&#10;      &lt;/audioTrack&gt;&#10;      &lt;audioTrack duration=&quot;22288&quot; muted=&quot;false&quot; slideId=&quot;{EB5B3D04-49CF-4339-AD65-FF4200005EBA}&quot; startTime=&quot;0&quot; stepIndex=&quot;0&quot; volume=&quot;1&quot;&gt;&#10;        &lt;file modifyTime=&quot;2015-07-16T15:34:45&quot; size=&quot;3931728&quot;&gt;&#10;          &lt;path full=&quot;C:\Users\KMeister.GENETWORX\Documents\GENETWORx ID Training\Sample Collection Training-SJ edits\audio\audio45.wav&quot; relative=&quot;Sample Collection Training-SJ edits\audio\audio45.wav&quot; resource=&quot;audio45.wav&quot;/&gt;&#10;        &lt;/file&gt;&#10;        &lt;trim end=&quot;37&quot; start=&quot;0&quot;/&gt;&#10;        &lt;audio channels=&quot;2&quot; sampleRate=&quot;44100&quot;/&gt;&#10;      &lt;/audioTrack&gt;&#10;      &lt;audioTrack duration=&quot;45947&quot; muted=&quot;false&quot; slideId=&quot;{CB5A4B81-1299-4CDD-BC2F-6C81F6253AC1}&quot; startTime=&quot;0&quot; stepIndex=&quot;0&quot; volume=&quot;1&quot;&gt;&#10;        &lt;file modifyTime=&quot;2015-07-16T15:52:30&quot; size=&quot;8105296&quot;&gt;&#10;          &lt;path full=&quot;C:\Users\KMeister.GENETWORX\Documents\GENETWORx ID Training\Sample Collection Training-SJ edits\audio\audio46.wav&quot; relative=&quot;Sample Collection Training-SJ edits\audio\audio46.wav&quot; resource=&quot;audio46.wav&quot;/&gt;&#10;        &lt;/file&gt;&#10;        &lt;trim end=&quot;56&quot; start=&quot;0&quot;/&gt;&#10;        &lt;audio channels=&quot;2&quot; sampleRate=&quot;44100&quot;/&gt;&#10;      &lt;/audioTrack&gt;&#10;    &lt;/audioTracks&gt;&#10;  &lt;/narration&gt;&#10;&#10;&lt;/presentation&gt;&#10;"/>
  <p:tag name="ISPRING_RESOURCE_PATHS_HASH_PRESENTER" val="e2b26c774250817e681fc2fb3b673a57626f7cf1"/>
  <p:tag name="ISPRING_RESOURCE_PATHS_HASH_2" val="b08ea40b4f947778954d8177366a021879acd"/>
  <p:tag name="ISPRING_SCORM_ENDPOINT" val="&lt;endpoint&gt;&lt;enable&gt;0&lt;/enable&gt;&lt;lrs&gt;http://&lt;/lrs&gt;&lt;auth&gt;0&lt;/auth&gt;&lt;login&gt;&lt;/login&gt;&lt;password&gt;&lt;/password&gt;&lt;key&gt;&lt;/key&gt;&lt;name&gt;&lt;/name&gt;&lt;email&gt;&lt;/email&gt;&lt;/endpoint&gt;&#10;"/>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3.798"/>
  <p:tag name="ISPRING_SLIDE_ID" val="{EA7C0D6E-8013-4827-A479-605A48D32505}"/>
  <p:tag name="TIMING" val="|8.2|4.2"/>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6.347"/>
  <p:tag name="ISPRING_SLIDE_ID" val="{C33C1D71-B624-4CBB-B2EF-9422C78B77EA}"/>
  <p:tag name="TIMING" val="|8.4"/>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9.961"/>
  <p:tag name="ISPRING_SLIDE_ID" val="{0DF2A272-3A56-47EF-8565-C65332AB7E1C}"/>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8.667"/>
  <p:tag name="ISPRING_SLIDE_ID" val="{EDFAAA24-1474-4E36-ACB2-3C84ACA69435}"/>
  <p:tag name="TIMING" val="|14"/>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9.691"/>
  <p:tag name="ISPRING_SLIDE_ID" val="{45A93B27-C5BC-4368-92D8-68A61D7AD630}"/>
  <p:tag name="TIMING" val="|22.5|2.3|11.7|13.8"/>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0.7"/>
  <p:tag name="ISPRING_SLIDE_ID" val="{2A19CA6B-72BB-47D2-8C9A-C5407CF3B4AC}"/>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737"/>
  <p:tag name="ISPRING_SLIDE_ID" val="{E03B7E77-1D20-4EA6-861C-EEAA9D8D52CB}"/>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7.251"/>
  <p:tag name="ISPRING_SLIDE_ID" val="{106C4F9B-A876-4674-B964-AD4AE1FC5585}"/>
  <p:tag name="TIMING" val="|2.9|4.2|5.6"/>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3.36"/>
  <p:tag name="ISPRING_SLIDE_ID" val="{15F5AF87-E261-43D3-B511-BA0E2B4487A6}"/>
  <p:tag name="TIMING" val="|5.2|3.9|19.7"/>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8.346"/>
  <p:tag name="ISPRING_SLIDE_ID" val="{474487FC-869D-4918-BF05-F96167DB8A6A}"/>
  <p:tag name="TIMING" val="|6.8|8.6"/>
</p:tagLst>
</file>

<file path=ppt/tags/tag2.xml><?xml version="1.0" encoding="utf-8"?>
<p:tagLst xmlns:a="http://schemas.openxmlformats.org/drawingml/2006/main" xmlns:r="http://schemas.openxmlformats.org/officeDocument/2006/relationships" xmlns:p="http://schemas.openxmlformats.org/presentationml/2006/main">
  <p:tag name="GENSWF_ADVANCE_TIME" val="22.143"/>
  <p:tag name="ISPRING_CUSTOM_TIMING_USED" val="1"/>
  <p:tag name="ISPRING_SLIDE_ID" val="{FF5849A0-68B6-411C-BA10-AC4BED0103CB}"/>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1.296"/>
  <p:tag name="ISPRING_SLIDE_ID" val="{A1EABADA-BE1B-4299-91CB-7733D18A571F}"/>
  <p:tag name="TIMING" val="|3.9"/>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8.2"/>
  <p:tag name="ISPRING_SLIDE_ID" val="{03D6A895-7A34-4125-A5F6-08DE83F32E56}"/>
  <p:tag name="TIMING" val="|6.1|9.4"/>
</p:tagLst>
</file>

<file path=ppt/tags/tag22.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Sample Collection"/>
  <p:tag name="GENSWF_ADVANCE_TIME" val="13.99"/>
  <p:tag name="ISPRING_SLIDE_INDENT_LEVEL" val="0"/>
  <p:tag name="ISPRING_SLIDE_ID" val="{DF27C5B4-C1AB-4C7C-AA11-ACE150388BEA}"/>
  <p:tag name="TIMING" val="|5.5|4.2"/>
</p:tagLst>
</file>

<file path=ppt/tags/tag2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7.882"/>
  <p:tag name="ISPRING_SLIDE_ID" val="{618AEA90-9325-4CF7-AEFD-DE5122F55C68}"/>
  <p:tag name="TIMING" val="|6.8|5.8"/>
</p:tagLst>
</file>

<file path=ppt/tags/tag2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019"/>
  <p:tag name="ISPRING_SLIDE_ID" val="{12A9A28D-A613-49AC-9EAC-5F1E84D3A5AB}"/>
  <p:tag name="TIMING" val="|7.7"/>
</p:tagLst>
</file>

<file path=ppt/tags/tag2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5.927"/>
  <p:tag name="ISPRING_SLIDE_ID" val="{E61DF163-5E58-4EC2-98F5-E16917D04F97}"/>
  <p:tag name="TIMING" val="|3.6|6.9"/>
</p:tagLst>
</file>

<file path=ppt/tags/tag2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2.251"/>
  <p:tag name="ISPRING_SLIDE_ID" val="{EB5B3D04-49CF-4339-AD65-FF4200005EBA}"/>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ISPRING_SLIDE_ID" val="{CB5A4B81-1299-4CDD-BC2F-6C81F6253AC1}"/>
  <p:tag name="GENSWF_ADVANCE_TIME" val="45.891"/>
  <p:tag name="TIMING" val="|4.4|18.8"/>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5.235"/>
  <p:tag name="ISPRING_SLIDE_ID" val="{75EF3E5D-1977-42C3-9057-9C07B43E74CC}"/>
  <p:tag name="TIMING" val="|3.5|6.4|9.2"/>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3.518"/>
  <p:tag name="ISPRING_SLIDE_ID" val="{CA341E4F-8EB7-4391-9EE6-C850412E694E}"/>
  <p:tag name="TIMING" val="|6.8"/>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2.439"/>
  <p:tag name="ISPRING_SLIDE_ID" val="{37129DAF-8CAE-4024-B4D0-FBD661F9AF01}"/>
  <p:tag name="TIMING" val="|19.7"/>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1.501"/>
  <p:tag name="ISPRING_SLIDE_ID" val="{FBEA42E9-357F-4BA7-A62F-CF84EC597E00}"/>
  <p:tag name="TIMING" val="|16.4"/>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6.661"/>
  <p:tag name="ISPRING_SLIDE_ID" val="{B1A3353D-7C6A-4DBB-8596-AC52E3B46465}"/>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6.888"/>
  <p:tag name="ISPRING_SLIDE_ID" val="{A80A450D-C515-4A96-AF02-2F1337A5477B}"/>
  <p:tag name="TIMING" val="|5.9|6.2"/>
</p:tagLst>
</file>

<file path=ppt/theme/theme1.xml><?xml version="1.0" encoding="utf-8"?>
<a:theme xmlns:a="http://schemas.openxmlformats.org/drawingml/2006/main" name="Office Theme">
  <a:themeElements>
    <a:clrScheme name="GENETWORx Color Palette">
      <a:dk1>
        <a:sysClr val="windowText" lastClr="000000"/>
      </a:dk1>
      <a:lt1>
        <a:sysClr val="window" lastClr="FFFFFF"/>
      </a:lt1>
      <a:dk2>
        <a:srgbClr val="003366"/>
      </a:dk2>
      <a:lt2>
        <a:srgbClr val="FFFFFF"/>
      </a:lt2>
      <a:accent1>
        <a:srgbClr val="0099CC"/>
      </a:accent1>
      <a:accent2>
        <a:srgbClr val="006699"/>
      </a:accent2>
      <a:accent3>
        <a:srgbClr val="003366"/>
      </a:accent3>
      <a:accent4>
        <a:srgbClr val="8064A2"/>
      </a:accent4>
      <a:accent5>
        <a:srgbClr val="4BACC6"/>
      </a:accent5>
      <a:accent6>
        <a:srgbClr val="7F7F7F"/>
      </a:accent6>
      <a:hlink>
        <a:srgbClr val="0099CC"/>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3355</TotalTime>
  <Words>2653</Words>
  <Application>Microsoft Office PowerPoint</Application>
  <PresentationFormat>On-screen Show (4:3)</PresentationFormat>
  <Paragraphs>265</Paragraphs>
  <Slides>25</Slides>
  <Notes>25</Notes>
  <HiddenSlides>0</HiddenSlides>
  <MMClips>25</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Sample Collection for Relationship Testing</vt:lpstr>
      <vt:lpstr>Why is Training for Sample Collectors Needed?</vt:lpstr>
      <vt:lpstr>Chain of Custody</vt:lpstr>
      <vt:lpstr>Chain of Custody</vt:lpstr>
      <vt:lpstr>Establishing a Chain of Custody</vt:lpstr>
      <vt:lpstr>Relationship Testing Submission Form</vt:lpstr>
      <vt:lpstr>Collection Instructions</vt:lpstr>
      <vt:lpstr>Confidentiality</vt:lpstr>
      <vt:lpstr>ID Verification </vt:lpstr>
      <vt:lpstr>Form Completion</vt:lpstr>
      <vt:lpstr>Making a Change on the Form</vt:lpstr>
      <vt:lpstr>Person Collecting DNA Sample(s) </vt:lpstr>
      <vt:lpstr>Individuals for DNA Testing</vt:lpstr>
      <vt:lpstr>Payment Information</vt:lpstr>
      <vt:lpstr>Sample Collection</vt:lpstr>
      <vt:lpstr>Sample Collection</vt:lpstr>
      <vt:lpstr>Sample Collection</vt:lpstr>
      <vt:lpstr>Sample Collection </vt:lpstr>
      <vt:lpstr>Sample Collection </vt:lpstr>
      <vt:lpstr>Sample Collection </vt:lpstr>
      <vt:lpstr>PowerPoint Presentation</vt:lpstr>
      <vt:lpstr>Sample Collection </vt:lpstr>
      <vt:lpstr>Sample Collection </vt:lpstr>
      <vt:lpstr>Shipment to the Laboratory</vt:lpstr>
      <vt:lpstr>Questions?  Call us at 804-346-GENE HID@GENETWORx.com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Sample Collection Training</dc:title>
  <dc:creator>Karen Meister</dc:creator>
  <cp:lastModifiedBy>Sarah Jacobs-Helber</cp:lastModifiedBy>
  <cp:revision>223</cp:revision>
  <cp:lastPrinted>2017-12-21T21:39:20Z</cp:lastPrinted>
  <dcterms:created xsi:type="dcterms:W3CDTF">2015-02-04T16:20:28Z</dcterms:created>
  <dcterms:modified xsi:type="dcterms:W3CDTF">2017-12-22T14:39:01Z</dcterms:modified>
</cp:coreProperties>
</file>