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336699"/>
    <a:srgbClr val="006699"/>
    <a:srgbClr val="0099FF"/>
    <a:srgbClr val="002C5F"/>
    <a:srgbClr val="3366CC"/>
    <a:srgbClr val="5F2C00"/>
    <a:srgbClr val="0033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94B0B1-27C4-44CA-AED8-56C49BB40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2F90-C1C3-4645-9C21-107CCE8E7B6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3635896" y="188640"/>
            <a:ext cx="5185271" cy="5720549"/>
            <a:chOff x="3707904" y="300840"/>
            <a:chExt cx="5185271" cy="5720549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23179">
              <a:off x="3841486" y="300840"/>
              <a:ext cx="4999048" cy="5617486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3707904" y="332657"/>
              <a:ext cx="5185271" cy="5688732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 w="9525" cap="flat" cmpd="sng" algn="ctr">
              <a:solidFill>
                <a:schemeClr val="bg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6092825"/>
            <a:ext cx="9144000" cy="649288"/>
          </a:xfrm>
          <a:prstGeom prst="rect">
            <a:avLst/>
          </a:prstGeom>
          <a:gradFill>
            <a:gsLst>
              <a:gs pos="18000">
                <a:schemeClr val="bg1">
                  <a:alpha val="77000"/>
                </a:schemeClr>
              </a:gs>
              <a:gs pos="57000">
                <a:srgbClr val="003366">
                  <a:alpha val="84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9525">
            <a:solidFill>
              <a:srgbClr val="002C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5288" y="0"/>
            <a:ext cx="0" cy="6858000"/>
          </a:xfrm>
          <a:prstGeom prst="line">
            <a:avLst/>
          </a:prstGeom>
          <a:noFill/>
          <a:ln w="9525">
            <a:solidFill>
              <a:srgbClr val="002C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ltGray">
          <a:xfrm>
            <a:off x="3340100" y="6265863"/>
            <a:ext cx="555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Caring     Respect     Innovation    Collaboration   Accountability</a:t>
            </a:r>
          </a:p>
        </p:txBody>
      </p:sp>
      <p:pic>
        <p:nvPicPr>
          <p:cNvPr id="8" name="Picture 9" descr="cmh_logo_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6092825"/>
            <a:ext cx="17256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4942" y="571480"/>
            <a:ext cx="3643338" cy="2928959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1" y="3643314"/>
            <a:ext cx="3643339" cy="1830722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8586" y="437182"/>
            <a:ext cx="3160379" cy="2286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610" y="3160378"/>
            <a:ext cx="2462381" cy="2861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610" y="0"/>
            <a:ext cx="2462381" cy="3160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45" y="3160378"/>
            <a:ext cx="2278268" cy="287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115888"/>
            <a:ext cx="212407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19825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8F2A-A3D8-4525-8696-6AEE92F09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1719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600200"/>
            <a:ext cx="41719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34000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49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4963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9525">
            <a:solidFill>
              <a:srgbClr val="002C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5288" y="0"/>
            <a:ext cx="0" cy="6858000"/>
          </a:xfrm>
          <a:prstGeom prst="line">
            <a:avLst/>
          </a:prstGeom>
          <a:noFill/>
          <a:ln w="9525">
            <a:solidFill>
              <a:srgbClr val="002C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28596" y="6092825"/>
            <a:ext cx="8715404" cy="649288"/>
          </a:xfrm>
          <a:prstGeom prst="rect">
            <a:avLst/>
          </a:prstGeom>
          <a:gradFill>
            <a:gsLst>
              <a:gs pos="10000">
                <a:schemeClr val="bg1">
                  <a:alpha val="77000"/>
                </a:schemeClr>
              </a:gs>
              <a:gs pos="86000">
                <a:srgbClr val="003366">
                  <a:alpha val="92999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cmh_logo_transpare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6092825"/>
            <a:ext cx="17256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7643813" y="6215063"/>
            <a:ext cx="1276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D85B02-348D-4AB5-AAAF-CBB64C6A8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4938" y="571500"/>
            <a:ext cx="3643312" cy="2928938"/>
          </a:xfrm>
        </p:spPr>
        <p:txBody>
          <a:bodyPr/>
          <a:lstStyle/>
          <a:p>
            <a:r>
              <a:rPr lang="en-US" sz="2800" b="1" dirty="0">
                <a:solidFill>
                  <a:srgbClr val="1F497D"/>
                </a:solidFill>
                <a:ea typeface="Calibri"/>
                <a:cs typeface="Times New Roman"/>
              </a:rPr>
              <a:t>Blood Group Testing  with Gel on the Vision ; Interpretations &amp;  ABO </a:t>
            </a:r>
            <a:r>
              <a:rPr lang="en-US" sz="2800" b="1" dirty="0" smtClean="0">
                <a:solidFill>
                  <a:srgbClr val="1F497D"/>
                </a:solidFill>
                <a:ea typeface="Calibri"/>
                <a:cs typeface="Times New Roman"/>
              </a:rPr>
              <a:t>Discrepancies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38" y="3643313"/>
            <a:ext cx="3643312" cy="1830387"/>
          </a:xfrm>
        </p:spPr>
        <p:txBody>
          <a:bodyPr/>
          <a:lstStyle/>
          <a:p>
            <a:r>
              <a:rPr lang="en-US" dirty="0" smtClean="0"/>
              <a:t>May 8,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b="1" dirty="0"/>
              <a:t>Reverse group results not </a:t>
            </a:r>
            <a:r>
              <a:rPr lang="en-US" sz="2400" b="1" dirty="0" smtClean="0"/>
              <a:t>acceptable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Must meet requirements for 1+ grading!</a:t>
            </a:r>
            <a:endParaRPr lang="en-US" dirty="0"/>
          </a:p>
          <a:p>
            <a:r>
              <a:rPr lang="en-US" sz="2400" dirty="0"/>
              <a:t>Reject results on the Vision</a:t>
            </a:r>
          </a:p>
          <a:p>
            <a:r>
              <a:rPr lang="en-US" sz="2400" dirty="0"/>
              <a:t>Perform </a:t>
            </a:r>
            <a:r>
              <a:rPr lang="en-US" sz="2400" dirty="0" smtClean="0"/>
              <a:t>complete blood group testing </a:t>
            </a:r>
            <a:r>
              <a:rPr lang="en-US" sz="2400" dirty="0"/>
              <a:t>using manual tube </a:t>
            </a:r>
            <a:r>
              <a:rPr lang="en-US" sz="2400" dirty="0" smtClean="0"/>
              <a:t>method and enter results in “13. Result Entry”</a:t>
            </a:r>
          </a:p>
          <a:p>
            <a:r>
              <a:rPr lang="en-US" dirty="0"/>
              <a:t>If results are </a:t>
            </a:r>
            <a:r>
              <a:rPr lang="en-US" dirty="0" smtClean="0"/>
              <a:t>&lt;2+ by tube method - </a:t>
            </a:r>
            <a:r>
              <a:rPr lang="en-US" dirty="0"/>
              <a:t>follow OP-TM-319A ABO discrepancies/problem solving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Additional drops for enhancement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Incubation 30 min.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Temp 4°C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123" name="Picture 3" descr="\\cmhafs\UserFolderRedirection\dbloui1\Pictures\Gel Card Reactions\IMG_0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3600"/>
            <a:ext cx="4140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Acceptable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146" name="Picture 2" descr="C:\Users\DBloui1\AppData\Local\Microsoft\Windows\Temporary Internet Files\Content.Outlook\FU1WBXNH\IMG_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1+ Reaction is acceptable.</a:t>
            </a:r>
          </a:p>
          <a:p>
            <a:r>
              <a:rPr lang="en-US" sz="2000" dirty="0" smtClean="0"/>
              <a:t>Must perform reverse group by manual tube method to determine if IS XM will be acceptable.</a:t>
            </a:r>
          </a:p>
          <a:p>
            <a:r>
              <a:rPr lang="en-US" sz="2000" dirty="0" smtClean="0"/>
              <a:t>Do not change grading on the Vision</a:t>
            </a:r>
          </a:p>
          <a:p>
            <a:r>
              <a:rPr lang="en-US" sz="2000" dirty="0" smtClean="0"/>
              <a:t>Document the tube method results in meditech.</a:t>
            </a:r>
          </a:p>
          <a:p>
            <a:r>
              <a:rPr lang="en-US" sz="2000" dirty="0" smtClean="0"/>
              <a:t>If results are &lt;2+ by tube method add  comment that IAT XM is required.</a:t>
            </a:r>
            <a:endParaRPr lang="en-US" sz="2000" dirty="0"/>
          </a:p>
        </p:txBody>
      </p:sp>
      <p:pic>
        <p:nvPicPr>
          <p:cNvPr id="9218" name="Picture 2" descr="C:\Users\DBloui1\AppData\Local\Microsoft\Windows\Temporary Internet Files\Content.Outlook\FU1WBXNH\IMG_0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43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0581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0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Troubleshooting Other Reactions</a:t>
            </a:r>
            <a:endParaRPr lang="en-US" sz="2800" dirty="0"/>
          </a:p>
        </p:txBody>
      </p:sp>
      <p:pic>
        <p:nvPicPr>
          <p:cNvPr id="3074" name="Picture 2" descr="\\cmhafs\UserFolderRedirection\dbloui1\Pictures\Gel Card Reactions\IMG_0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343400" y="2971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Might be seen in reverse group columns</a:t>
            </a:r>
          </a:p>
          <a:p>
            <a:r>
              <a:rPr lang="en-US" sz="2400" dirty="0" smtClean="0"/>
              <a:t>Reject results on the Vision and perform ABO/Rh testing using manual tube method.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present in the ABO card – likely also present in the antibody screen.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2422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Rouleaux vs Cold Antibody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i="1" dirty="0" smtClean="0"/>
              <a:t>Perform ABO/Rh testing by manual tube method</a:t>
            </a:r>
          </a:p>
          <a:p>
            <a:r>
              <a:rPr lang="en-US" sz="2600" i="1" dirty="0" smtClean="0"/>
              <a:t>Review under the microscope for rouleaux appearance.</a:t>
            </a:r>
          </a:p>
          <a:p>
            <a:r>
              <a:rPr lang="en-US" sz="2600" i="1" dirty="0" smtClean="0"/>
              <a:t>Use saline replacement</a:t>
            </a:r>
          </a:p>
          <a:p>
            <a:r>
              <a:rPr lang="en-US" sz="2600" i="1" dirty="0" smtClean="0"/>
              <a:t>If true agglutination consider cold reactive antibody</a:t>
            </a:r>
          </a:p>
          <a:p>
            <a:r>
              <a:rPr lang="en-US" sz="2600" i="1" dirty="0" smtClean="0"/>
              <a:t>Consider Anti-A1 if patient is group A or AB</a:t>
            </a:r>
          </a:p>
          <a:p>
            <a:r>
              <a:rPr lang="en-US" sz="2600" i="1" dirty="0" smtClean="0"/>
              <a:t>Cold reactive allo-antibody </a:t>
            </a:r>
            <a:r>
              <a:rPr lang="en-US" sz="2600" dirty="0" smtClean="0"/>
              <a:t>or  cold auto-antibody</a:t>
            </a:r>
          </a:p>
          <a:p>
            <a:pPr marL="0" indent="0" algn="ctr">
              <a:buNone/>
            </a:pPr>
            <a:r>
              <a:rPr lang="en-US" sz="3500" b="1" dirty="0" smtClean="0"/>
              <a:t>*MF will only be present in forward grouping of the ABO*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Cord Profile Sample</a:t>
            </a:r>
          </a:p>
          <a:p>
            <a:r>
              <a:rPr lang="en-US" dirty="0" smtClean="0"/>
              <a:t>Detecting maternal cells</a:t>
            </a:r>
          </a:p>
          <a:p>
            <a:r>
              <a:rPr lang="en-US" b="1" dirty="0" smtClean="0"/>
              <a:t>Reject the blood group results on Vision</a:t>
            </a:r>
            <a:r>
              <a:rPr lang="en-US" dirty="0" smtClean="0"/>
              <a:t> (ok to use the IgG DAT if acceptable)</a:t>
            </a:r>
          </a:p>
          <a:p>
            <a:r>
              <a:rPr lang="en-US" dirty="0" smtClean="0"/>
              <a:t>Perform blood group testing by manual tube method</a:t>
            </a:r>
          </a:p>
          <a:p>
            <a:r>
              <a:rPr lang="en-US" dirty="0" smtClean="0"/>
              <a:t>If MF still present: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Cancel the specimen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Order ABO/Rh to be recollected by heel prick</a:t>
            </a:r>
            <a:endParaRPr lang="en-US" dirty="0"/>
          </a:p>
        </p:txBody>
      </p:sp>
      <p:pic>
        <p:nvPicPr>
          <p:cNvPr id="10242" name="Picture 2" descr="\\cmhafs\UserFolderRedirection\dbloui1\Pictures\Gel Card Reactions\mixed 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391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MDC Patient</a:t>
            </a:r>
          </a:p>
          <a:p>
            <a:r>
              <a:rPr lang="en-US" dirty="0" smtClean="0"/>
              <a:t>Review patient blood group and transfusion history</a:t>
            </a:r>
          </a:p>
          <a:p>
            <a:r>
              <a:rPr lang="en-US" dirty="0" smtClean="0"/>
              <a:t>Previous blood group B+. Received 2 units O+ red cells at CMH last week.</a:t>
            </a:r>
          </a:p>
          <a:p>
            <a:r>
              <a:rPr lang="en-US" dirty="0" smtClean="0"/>
              <a:t>Do not change grading on Vision</a:t>
            </a:r>
          </a:p>
          <a:p>
            <a:r>
              <a:rPr lang="en-US" dirty="0" smtClean="0"/>
              <a:t>Edit the BT result : B+</a:t>
            </a:r>
          </a:p>
          <a:p>
            <a:r>
              <a:rPr lang="en-US" dirty="0" smtClean="0"/>
              <a:t>Accept and send to LIS</a:t>
            </a:r>
          </a:p>
          <a:p>
            <a:r>
              <a:rPr lang="en-US" dirty="0" smtClean="0"/>
              <a:t>In Meditech you will be prompted to explain the grading – document “patient received 2 units O+ with date”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2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081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3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8768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r>
              <a:rPr lang="en-US" sz="2400" dirty="0" smtClean="0"/>
              <a:t>Patient in ED with lower extremity injury</a:t>
            </a:r>
          </a:p>
          <a:p>
            <a:r>
              <a:rPr lang="en-US" sz="2400" dirty="0" smtClean="0"/>
              <a:t>68 year old male</a:t>
            </a:r>
          </a:p>
          <a:p>
            <a:r>
              <a:rPr lang="en-US" sz="2400" dirty="0" smtClean="0"/>
              <a:t>No previous history in Meditech</a:t>
            </a:r>
          </a:p>
          <a:p>
            <a:r>
              <a:rPr lang="en-US" sz="2400" dirty="0" smtClean="0"/>
              <a:t>No BBK history found in Clinical Connect</a:t>
            </a:r>
          </a:p>
          <a:p>
            <a:r>
              <a:rPr lang="en-US" sz="2400" dirty="0" smtClean="0"/>
              <a:t>What do we do next??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some of the most FAQs about the interpretation and follow up actions required with ABO /Rh testing using MTS gel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Grading?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Acceptable or unacceptable results?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Reporting and documenting actions in Meditech</a:t>
            </a:r>
          </a:p>
          <a:p>
            <a:r>
              <a:rPr lang="en-US" dirty="0" smtClean="0"/>
              <a:t>Review Case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 BT using Manual Tube method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45224"/>
              </p:ext>
            </p:extLst>
          </p:nvPr>
        </p:nvGraphicFramePr>
        <p:xfrm>
          <a:off x="1752600" y="1295399"/>
          <a:ext cx="5814164" cy="449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382"/>
                <a:gridCol w="2411782"/>
              </a:tblGrid>
              <a:tr h="63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Result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1+ MF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 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43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Common causes of Mixed Field reactions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Recent transfusion of non-identical ABO red cells</a:t>
            </a:r>
          </a:p>
          <a:p>
            <a:r>
              <a:rPr lang="en-US" sz="2800" dirty="0" smtClean="0"/>
              <a:t>Recipient of bone marrow or stem cell transplant</a:t>
            </a:r>
          </a:p>
          <a:p>
            <a:r>
              <a:rPr lang="en-US" sz="2800" dirty="0" smtClean="0"/>
              <a:t>Fetal-maternal hemorrhage</a:t>
            </a:r>
          </a:p>
          <a:p>
            <a:r>
              <a:rPr lang="en-US" sz="2800" dirty="0" smtClean="0"/>
              <a:t>Chimerism</a:t>
            </a:r>
          </a:p>
          <a:p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or other weak subgroup of 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Some Common Causes of Weak or Missing Reactions in Forward Grouping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Weak subgroups or A or B</a:t>
            </a:r>
          </a:p>
          <a:p>
            <a:r>
              <a:rPr lang="en-US" sz="2400" dirty="0" smtClean="0"/>
              <a:t>Disease states that results in decreased expression of A or B antigen on the red cell. May be seen in leukemia, Hodgkin disease and other malignancies.</a:t>
            </a:r>
          </a:p>
          <a:p>
            <a:r>
              <a:rPr lang="en-US" sz="2400" dirty="0" smtClean="0"/>
              <a:t>Very high levels of A or B substance in the patient’s plasma may neutralize the anti-sera giving a weakened or negative reaction.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80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88093"/>
              </p:ext>
            </p:extLst>
          </p:nvPr>
        </p:nvGraphicFramePr>
        <p:xfrm>
          <a:off x="457200" y="1600200"/>
          <a:ext cx="8229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 Lectin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1+ MF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4627" y="4419600"/>
            <a:ext cx="7337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Send out to CBS for Blood Group Investigation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Report Blood group as ‘</a:t>
            </a:r>
            <a:r>
              <a:rPr lang="en-US" sz="2400" b="1" dirty="0" smtClean="0">
                <a:solidFill>
                  <a:schemeClr val="tx1"/>
                </a:solidFill>
              </a:rPr>
              <a:t>Unknown’</a:t>
            </a:r>
            <a:r>
              <a:rPr lang="en-US" sz="2400" b="1" dirty="0" smtClean="0"/>
              <a:t>’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Send to CBS for further testing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23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in Meditech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229600" cy="112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66800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aseline="-25000" dirty="0" smtClean="0"/>
          </a:p>
          <a:p>
            <a:endParaRPr lang="en-US" sz="3600" baseline="-25000" dirty="0" smtClean="0"/>
          </a:p>
          <a:p>
            <a:endParaRPr lang="en-US" sz="3600" baseline="-25000" dirty="0"/>
          </a:p>
          <a:p>
            <a:endParaRPr lang="en-US" sz="3600" baseline="-25000" dirty="0" smtClean="0"/>
          </a:p>
          <a:p>
            <a:endParaRPr lang="en-US" sz="3600" baseline="-25000" dirty="0"/>
          </a:p>
          <a:p>
            <a:pPr marL="0" indent="0">
              <a:buNone/>
            </a:pPr>
            <a:endParaRPr lang="en-US" sz="3600" baseline="-25000" dirty="0"/>
          </a:p>
          <a:p>
            <a:pPr marL="0" indent="0">
              <a:buNone/>
            </a:pPr>
            <a:r>
              <a:rPr lang="en-US" sz="2400" dirty="0" smtClean="0"/>
              <a:t>Testing was performed with 4 drops plasma incubated at 22°C for 60 minutes</a:t>
            </a:r>
          </a:p>
          <a:p>
            <a:pPr marL="0" indent="0">
              <a:buNone/>
            </a:pPr>
            <a:r>
              <a:rPr lang="en-US" sz="2400" dirty="0" smtClean="0"/>
              <a:t>Patient is identified as being group A Positive, subgroup A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  <a:p>
            <a:endParaRPr lang="en-US" sz="3600" baseline="-25000" dirty="0" smtClean="0"/>
          </a:p>
          <a:p>
            <a:endParaRPr lang="en-US" sz="3600" baseline="-25000" dirty="0" smtClean="0"/>
          </a:p>
          <a:p>
            <a:endParaRPr lang="en-US" sz="3600" baseline="-25000" dirty="0"/>
          </a:p>
          <a:p>
            <a:endParaRPr lang="en-US" sz="3600" baseline="-25000" dirty="0" smtClean="0"/>
          </a:p>
          <a:p>
            <a:endParaRPr lang="en-US" sz="3600" baseline="-25000" dirty="0"/>
          </a:p>
          <a:p>
            <a:endParaRPr lang="en-US" sz="3600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60831"/>
              </p:ext>
            </p:extLst>
          </p:nvPr>
        </p:nvGraphicFramePr>
        <p:xfrm>
          <a:off x="1219200" y="1981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 MF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2+MF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Non-reactive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038600" cy="2819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Discrepancy between forward &amp; reverse group.</a:t>
            </a:r>
          </a:p>
          <a:p>
            <a:r>
              <a:rPr lang="en-US" sz="2600" dirty="0" smtClean="0"/>
              <a:t>Reject this result &amp; perform ABO/Rh by tube method.</a:t>
            </a:r>
          </a:p>
          <a:p>
            <a:r>
              <a:rPr lang="en-US" sz="2600" dirty="0" smtClean="0"/>
              <a:t>Perform antibody panel</a:t>
            </a:r>
          </a:p>
          <a:p>
            <a:r>
              <a:rPr lang="en-US" sz="2600" dirty="0"/>
              <a:t>Review Transfusion History</a:t>
            </a:r>
          </a:p>
          <a:p>
            <a:r>
              <a:rPr lang="en-US" sz="2600" dirty="0"/>
              <a:t>Review Previous BT history</a:t>
            </a:r>
          </a:p>
          <a:p>
            <a:r>
              <a:rPr lang="en-US" sz="2600" dirty="0"/>
              <a:t>DAT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041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8605"/>
            <a:ext cx="8229600" cy="384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5803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7223975"/>
              </p:ext>
            </p:extLst>
          </p:nvPr>
        </p:nvGraphicFramePr>
        <p:xfrm>
          <a:off x="457200" y="1981200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r>
                        <a:rPr lang="en-US" baseline="0" dirty="0" smtClean="0"/>
                        <a:t> 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Discrepancy still present</a:t>
            </a:r>
          </a:p>
          <a:p>
            <a:r>
              <a:rPr lang="en-US" dirty="0" smtClean="0"/>
              <a:t>What are the possible causes of the discrepancy?</a:t>
            </a:r>
          </a:p>
          <a:p>
            <a:r>
              <a:rPr lang="en-US" dirty="0" smtClean="0"/>
              <a:t>Rouleaux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Perform saline replacement</a:t>
            </a:r>
          </a:p>
          <a:p>
            <a:r>
              <a:rPr lang="en-US" dirty="0" smtClean="0"/>
              <a:t>Cold reacting antibodies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Anit-A1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Alloantibodies, M, P1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Cold agglutinin</a:t>
            </a:r>
          </a:p>
          <a:p>
            <a:r>
              <a:rPr lang="en-US" dirty="0" smtClean="0"/>
              <a:t>Perform cold antibody screen OP-TM-313A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 Results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2764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72802"/>
              </p:ext>
            </p:extLst>
          </p:nvPr>
        </p:nvGraphicFramePr>
        <p:xfrm>
          <a:off x="4267200" y="3124200"/>
          <a:ext cx="419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9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ABO Gel Card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Review reactions and Assess grading</a:t>
            </a:r>
          </a:p>
          <a:p>
            <a:r>
              <a:rPr lang="en-US" dirty="0" smtClean="0"/>
              <a:t>Forward and reverse group must agree</a:t>
            </a:r>
          </a:p>
          <a:p>
            <a:r>
              <a:rPr lang="en-US" dirty="0" smtClean="0"/>
              <a:t>Review blood group interpretation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2672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6407"/>
            <a:ext cx="8229600" cy="23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resolve the discrepancy in the blood group?</a:t>
            </a:r>
          </a:p>
          <a:p>
            <a:r>
              <a:rPr lang="en-US" dirty="0" smtClean="0"/>
              <a:t>Repeat the reverse group cells using the Pre-warm method.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67929"/>
              </p:ext>
            </p:extLst>
          </p:nvPr>
        </p:nvGraphicFramePr>
        <p:xfrm>
          <a:off x="1143000" y="4114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1437"/>
            <a:ext cx="67136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491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smtClean="0"/>
              <a:t>Take-Away Thoughts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Very important </a:t>
            </a:r>
            <a:r>
              <a:rPr lang="en-US" sz="2400" dirty="0"/>
              <a:t>for us to assess the reactions and grading on the gel cards for blood groups.</a:t>
            </a:r>
          </a:p>
          <a:p>
            <a:r>
              <a:rPr lang="en-US" sz="2400" dirty="0"/>
              <a:t>If you have a discordant result with Gel on the Vision (MF, weaker than expected reactions, rouleaux or other discrepancy:</a:t>
            </a:r>
          </a:p>
          <a:p>
            <a:pPr marL="800100" lvl="2" indent="0">
              <a:buNone/>
            </a:pPr>
            <a:r>
              <a:rPr lang="en-US" dirty="0"/>
              <a:t>Manual Tube Method is the first </a:t>
            </a:r>
            <a:r>
              <a:rPr lang="en-US" dirty="0" smtClean="0"/>
              <a:t>step</a:t>
            </a:r>
            <a:r>
              <a:rPr lang="en-US" dirty="0"/>
              <a:t> </a:t>
            </a:r>
            <a:r>
              <a:rPr lang="en-US" dirty="0" smtClean="0"/>
              <a:t>of investigation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then follow: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ABO Problem Solving (OP-TM-319A) &amp; Rh Problem Solving (OP-TM-320A)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Interpretation and Actions with Forward Group Reactions with Anti-A and Anti-B using Gel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192007"/>
              </p:ext>
            </p:extLst>
          </p:nvPr>
        </p:nvGraphicFramePr>
        <p:xfrm>
          <a:off x="2133600" y="990600"/>
          <a:ext cx="4921405" cy="5136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68"/>
                <a:gridCol w="3892637"/>
              </a:tblGrid>
              <a:tr h="401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Grading with Anti-A &amp; Anti-B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Interpretation &amp; Action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</a:tr>
              <a:tr h="248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4+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Acceptable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248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3+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Acceptable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501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2+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acceptable. Reject results and perform complete blood group by tube method and report in Result Entry. Follow method OP-TM-211A ABO/Rh Typing.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501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1+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acceptable. Reject results and perform complete blood group by tube method and report in Result Entry. Follow method OP-TM-211A ABO/Rh Typing.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501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Weak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acceptable. Reject results and perform complete blood group by tube method and report in Result Entry. Follow method OP-TM-211A ABO/Rh Typing.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501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†Negative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acceptable. Reject results and perform complete blood group by tube method and report in Result Entry. Follow method OP-TM-211A ABO/Rh Typing.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  <a:tr h="2174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Mixed Field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Review transfusion history –follow SOP OP-TM-319A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If consistent with recent transfusion history: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Grading remains MF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Edit ABO result on Vision as appropriate to define blood group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 comments describing the relevant patient transfusion history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Accept results and send to LIS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Report from Vision analyzer batch and document relevant transfusion history in Meditech when prompted.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If NOT consistent with recent transfusion history: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Reject and perform complete blood group by tube method (follow method OP-TM-211A ABO/Rh Typing) and report in result entry. Follow OP-TM-319A for assessing mixed field results and ABO discrepancies if mixed field is still present. 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09" marR="556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Interpretation and </a:t>
            </a:r>
            <a:r>
              <a:rPr lang="en-US" sz="2800" b="1" dirty="0" smtClean="0">
                <a:solidFill>
                  <a:prstClr val="black"/>
                </a:solidFill>
              </a:rPr>
              <a:t>Actions with Forward </a:t>
            </a:r>
            <a:r>
              <a:rPr lang="en-US" sz="2800" b="1" dirty="0">
                <a:solidFill>
                  <a:prstClr val="black"/>
                </a:solidFill>
              </a:rPr>
              <a:t>Group Reactions with </a:t>
            </a:r>
            <a:r>
              <a:rPr lang="en-US" sz="2800" b="1" dirty="0" smtClean="0">
                <a:solidFill>
                  <a:prstClr val="black"/>
                </a:solidFill>
              </a:rPr>
              <a:t>Anti-D using Gel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794566"/>
              </p:ext>
            </p:extLst>
          </p:nvPr>
        </p:nvGraphicFramePr>
        <p:xfrm>
          <a:off x="1676400" y="1143000"/>
          <a:ext cx="6136226" cy="4999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856"/>
                <a:gridCol w="5121370"/>
              </a:tblGrid>
              <a:tr h="395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Grading with Anti-D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Interpretation &amp; Action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</a:tr>
              <a:tr h="282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Acceptable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  <a:tr h="295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Acceptable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  <a:tr h="593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2+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acceptable. Reject results and perform complete ABO &amp; Rh blood group by tube method and report in Result Entry. Follow method OP-TM-211A ABO/Rh Typing.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  <a:tr h="593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acceptable. Reject results and perform complete ABO &amp; Rh blood group by tube method and report in Result Entry. Follow method OP-TM-211A ABO/Rh Typing.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  <a:tr h="2648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Negative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Negative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  <a:tr h="2573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Field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transfusion history –follow SOP OP-TM-320A for mixed field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consistent with recent transfusion history with different Rh: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Grading remains MF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Edit Rh group result on Vision as appropriate to define blood group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 comments describing the relevant patient transfusion history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Accept results and send to LIS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 from Vision analyzer batch and document relevant transfusion history in Meditech when prompted.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NOT consistent with recent transfusion history: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Reject result and perform complete ABO &amp; Rh blood group by tube method and report in result entry (follow method OP-TM-211A ABO/Rh Typing).  Follow SOP OP-TM-320A for assessing mixed field results and Rh discrepancies if MF is still present.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14" marR="669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4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Interpretation and Actions </a:t>
            </a:r>
            <a:r>
              <a:rPr lang="en-US" sz="2800" b="1" dirty="0" smtClean="0"/>
              <a:t>with </a:t>
            </a:r>
            <a:r>
              <a:rPr lang="en-US" sz="2800" b="1" dirty="0"/>
              <a:t>Reverse Group </a:t>
            </a:r>
            <a:r>
              <a:rPr lang="en-US" sz="2800" b="1" dirty="0" smtClean="0"/>
              <a:t>Reactions using Gel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087906"/>
              </p:ext>
            </p:extLst>
          </p:nvPr>
        </p:nvGraphicFramePr>
        <p:xfrm>
          <a:off x="1447800" y="1295400"/>
          <a:ext cx="6069330" cy="4215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580"/>
                <a:gridCol w="4857750"/>
              </a:tblGrid>
              <a:tr h="450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Grading with A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 &amp; B cells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Interpretation &amp; Action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Acceptable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Acceptable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Acceptable but must perform reverse group by tube method to determine if AHG XM is required.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 not change grading.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Document additional testing and results in Meditech. Add canned text “TM2 AHG Crossmatch must be performed on this specimen” if required.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**1+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Acceptable but must perform reverse group by tube method to determine if AHG XM is required.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 not change grading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Document additional testing and results in Meditech. Add canned text “TM2 AHG Crossmatch must be performed on this specimen” if required.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Weak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Acceptable. Reject results and perform complete ABO &amp; Rh blood group by tube method and report in Result Entry. Follow method OP-TM-211A ABO/Rh Typing.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†Negative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Acceptable. Reject results and perform complete ABO &amp; Rh blood group by tube method and report in Result Entry. Follow method OP-TM-211A ABO/Rh Typing.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6248400"/>
            <a:ext cx="415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** Weak 1+ Reactions are not acceptable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1+ Reaction Grading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Variation seen in 1+ grading from the Vision </a:t>
            </a:r>
            <a:endParaRPr lang="en-US" sz="2000" dirty="0"/>
          </a:p>
        </p:txBody>
      </p:sp>
      <p:pic>
        <p:nvPicPr>
          <p:cNvPr id="7170" name="Picture 2" descr="\\cmhafs\UserFolderRedirection\dbloui1\Pictures\Gel Card Reactions\IMG_0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Ortho Interpretation</a:t>
            </a:r>
          </a:p>
          <a:p>
            <a:pPr algn="ctr"/>
            <a:r>
              <a:rPr lang="en-US" sz="2000" dirty="0" smtClean="0"/>
              <a:t> Guide</a:t>
            </a:r>
            <a:endParaRPr lang="en-US" sz="2000" dirty="0"/>
          </a:p>
        </p:txBody>
      </p:sp>
      <p:pic>
        <p:nvPicPr>
          <p:cNvPr id="7171" name="Picture 3" descr="\\cmhafs\UserFolderRedirection\dbloui1\Pictures\Gel Card Reactions\IMG_05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9145" y="5498544"/>
            <a:ext cx="5482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 is very important to review and interpret each gel </a:t>
            </a:r>
            <a:r>
              <a:rPr lang="en-US" b="1" dirty="0" smtClean="0">
                <a:solidFill>
                  <a:schemeClr val="tx1"/>
                </a:solidFill>
              </a:rPr>
              <a:t>reaction !!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Pathway for Problem Solving with Grading &amp; Interpretation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dirty="0"/>
              <a:t> </a:t>
            </a:r>
            <a:r>
              <a:rPr lang="en-US" dirty="0" smtClean="0"/>
              <a:t>			Gel </a:t>
            </a:r>
            <a:endParaRPr lang="en-US" dirty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Manual </a:t>
            </a:r>
            <a:r>
              <a:rPr lang="en-US" dirty="0"/>
              <a:t>Tube Method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ABO </a:t>
            </a:r>
            <a:r>
              <a:rPr lang="en-US" dirty="0"/>
              <a:t>Problem Solving (OP-TM-319A) or Rh Problem Solving (OP-TM-320A) methods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3276600" y="2260854"/>
            <a:ext cx="484632" cy="978408"/>
          </a:xfrm>
          <a:prstGeom prst="down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276600" y="3962400"/>
            <a:ext cx="484632" cy="978408"/>
          </a:xfrm>
          <a:prstGeom prst="down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Reverse group results not acceptable</a:t>
            </a:r>
          </a:p>
          <a:p>
            <a:r>
              <a:rPr lang="en-US" sz="2200" dirty="0" smtClean="0"/>
              <a:t>Reject results on the Vision</a:t>
            </a:r>
          </a:p>
          <a:p>
            <a:r>
              <a:rPr lang="en-US" sz="2200" dirty="0" smtClean="0"/>
              <a:t>Perform testing using manual tube method &amp; report in “Result Entry”</a:t>
            </a:r>
          </a:p>
          <a:p>
            <a:r>
              <a:rPr lang="en-US" sz="2200" dirty="0" smtClean="0"/>
              <a:t>If results are less than 2+ by tube method - follow OP-TM-319A ABO discrepancies/problem solving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Additional drops for enhancement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Incubation 30 min.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Temp 4°C </a:t>
            </a:r>
          </a:p>
          <a:p>
            <a:endParaRPr lang="en-US" dirty="0"/>
          </a:p>
        </p:txBody>
      </p:sp>
      <p:pic>
        <p:nvPicPr>
          <p:cNvPr id="4098" name="Picture 2" descr="C:\Users\DBloui1\AppData\Local\Microsoft\Windows\Temporary Internet Files\Content.Outlook\FU1WBXNH\IMG_0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003366">
                <a:alpha val="92999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003366">
                <a:alpha val="92999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</TotalTime>
  <Words>1582</Words>
  <Application>Microsoft Office PowerPoint</Application>
  <PresentationFormat>On-screen Show (4:3)</PresentationFormat>
  <Paragraphs>277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PowerPoint template</vt:lpstr>
      <vt:lpstr>Blood Group Testing  with Gel on the Vision ; Interpretations &amp;  ABO Discrepancies</vt:lpstr>
      <vt:lpstr>Objectives</vt:lpstr>
      <vt:lpstr>Review ABO Gel Card</vt:lpstr>
      <vt:lpstr>Interpretation and Actions with Forward Group Reactions with Anti-A and Anti-B using Gel  </vt:lpstr>
      <vt:lpstr>Interpretation and Actions with Forward Group Reactions with Anti-D using Gel</vt:lpstr>
      <vt:lpstr>Interpretation and Actions with Reverse Group Reactions using Gel </vt:lpstr>
      <vt:lpstr>1+ Reaction Grading</vt:lpstr>
      <vt:lpstr>Pathway for Problem Solving with Grading &amp; Interpretation</vt:lpstr>
      <vt:lpstr>Example 1</vt:lpstr>
      <vt:lpstr>Example 2</vt:lpstr>
      <vt:lpstr>Example 3</vt:lpstr>
      <vt:lpstr>Example 4</vt:lpstr>
      <vt:lpstr>Example 4</vt:lpstr>
      <vt:lpstr>Troubleshooting Other Reactions</vt:lpstr>
      <vt:lpstr>Rouleaux vs Cold Antibody</vt:lpstr>
      <vt:lpstr>Patient Case 1</vt:lpstr>
      <vt:lpstr>Patient Case 2</vt:lpstr>
      <vt:lpstr>Patient Case 2</vt:lpstr>
      <vt:lpstr>Patient Case 3 </vt:lpstr>
      <vt:lpstr>Perform BT using Manual Tube method</vt:lpstr>
      <vt:lpstr>Common causes of Mixed Field reactions </vt:lpstr>
      <vt:lpstr>Some Common Causes of Weak or Missing Reactions in Forward Grouping</vt:lpstr>
      <vt:lpstr>Additional Tests</vt:lpstr>
      <vt:lpstr>Reporting in Meditech</vt:lpstr>
      <vt:lpstr>CBS Report</vt:lpstr>
      <vt:lpstr>Patient Case 4</vt:lpstr>
      <vt:lpstr>Patient Case 4</vt:lpstr>
      <vt:lpstr>Patient Case 4</vt:lpstr>
      <vt:lpstr>Patient Case 4</vt:lpstr>
      <vt:lpstr>Patient Case 4</vt:lpstr>
      <vt:lpstr>Patient Case 4</vt:lpstr>
      <vt:lpstr>Patient Case 4</vt:lpstr>
      <vt:lpstr>Patient Case 4</vt:lpstr>
      <vt:lpstr>Some Take-Away Thoughts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Group Testing  with Gel on the Vision ; Interpretations &amp;  ABO Discrepancies</dc:title>
  <dc:creator>Darlene Blouin</dc:creator>
  <cp:lastModifiedBy>Darlene Blouin</cp:lastModifiedBy>
  <cp:revision>7</cp:revision>
  <dcterms:created xsi:type="dcterms:W3CDTF">2019-05-08T12:29:28Z</dcterms:created>
  <dcterms:modified xsi:type="dcterms:W3CDTF">2019-05-08T13:13:52Z</dcterms:modified>
</cp:coreProperties>
</file>