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3" r:id="rId3"/>
    <p:sldId id="269" r:id="rId4"/>
    <p:sldId id="270" r:id="rId5"/>
    <p:sldId id="271" r:id="rId6"/>
    <p:sldId id="275" r:id="rId7"/>
    <p:sldId id="276" r:id="rId8"/>
    <p:sldId id="277" r:id="rId9"/>
    <p:sldId id="278" r:id="rId10"/>
    <p:sldId id="279" r:id="rId11"/>
    <p:sldId id="280" r:id="rId12"/>
    <p:sldId id="28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3" autoAdjust="0"/>
    <p:restoredTop sz="94660"/>
  </p:normalViewPr>
  <p:slideViewPr>
    <p:cSldViewPr snapToGrid="0">
      <p:cViewPr varScale="1">
        <p:scale>
          <a:sx n="115" d="100"/>
          <a:sy n="115" d="100"/>
        </p:scale>
        <p:origin x="378"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7DC0B0-3DB9-4696-95BF-18492A923FB6}" type="datetimeFigureOut">
              <a:rPr lang="en-CA" smtClean="0"/>
              <a:t>30-12-2020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276A0C-37CD-4226-9D51-505D03FF81C5}" type="slidenum">
              <a:rPr lang="en-CA" smtClean="0"/>
              <a:t>‹#›</a:t>
            </a:fld>
            <a:endParaRPr lang="en-CA"/>
          </a:p>
        </p:txBody>
      </p:sp>
    </p:spTree>
    <p:extLst>
      <p:ext uri="{BB962C8B-B14F-4D97-AF65-F5344CB8AC3E}">
        <p14:creationId xmlns:p14="http://schemas.microsoft.com/office/powerpoint/2010/main" val="3069166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a:t>
            </a:r>
            <a:r>
              <a:rPr lang="en-US" baseline="0" dirty="0"/>
              <a:t> are 2 forms of the bacterium vegetative which is usually killed off by the acid in the stomach and the then the spores.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74947-057A-4CF9-9300-664A1B2B7C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6508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7B7C9C53-64D2-43C0-BA14-BFADA1A9B5F5}" type="datetime1">
              <a:rPr lang="en-CA" smtClean="0"/>
              <a:t>30-12-2020</a:t>
            </a:fld>
            <a:endParaRPr lang="en-CA"/>
          </a:p>
        </p:txBody>
      </p:sp>
      <p:sp>
        <p:nvSpPr>
          <p:cNvPr id="5" name="Footer Placeholder 4"/>
          <p:cNvSpPr>
            <a:spLocks noGrp="1"/>
          </p:cNvSpPr>
          <p:nvPr>
            <p:ph type="ftr" sz="quarter" idx="11"/>
          </p:nvPr>
        </p:nvSpPr>
        <p:spPr/>
        <p:txBody>
          <a:bodyPr/>
          <a:lstStyle/>
          <a:p>
            <a:r>
              <a:rPr lang="en-CA" smtClean="0"/>
              <a:t>QM-MS-408A-01 - C.difficile Refresher</a:t>
            </a:r>
            <a:endParaRPr lang="en-CA"/>
          </a:p>
        </p:txBody>
      </p:sp>
      <p:sp>
        <p:nvSpPr>
          <p:cNvPr id="6" name="Slide Number Placeholder 5"/>
          <p:cNvSpPr>
            <a:spLocks noGrp="1"/>
          </p:cNvSpPr>
          <p:nvPr>
            <p:ph type="sldNum" sz="quarter" idx="12"/>
          </p:nvPr>
        </p:nvSpPr>
        <p:spPr/>
        <p:txBody>
          <a:bodyPr/>
          <a:lstStyle/>
          <a:p>
            <a:fld id="{FC4AEEF4-4156-4B29-8493-BEF7ACB75860}" type="slidenum">
              <a:rPr lang="en-CA" smtClean="0"/>
              <a:t>‹#›</a:t>
            </a:fld>
            <a:endParaRPr lang="en-CA"/>
          </a:p>
        </p:txBody>
      </p:sp>
    </p:spTree>
    <p:extLst>
      <p:ext uri="{BB962C8B-B14F-4D97-AF65-F5344CB8AC3E}">
        <p14:creationId xmlns:p14="http://schemas.microsoft.com/office/powerpoint/2010/main" val="3847197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40E01A3-0888-468F-8694-36B8B556327A}" type="datetime1">
              <a:rPr lang="en-CA" smtClean="0"/>
              <a:t>30-12-2020</a:t>
            </a:fld>
            <a:endParaRPr lang="en-CA"/>
          </a:p>
        </p:txBody>
      </p:sp>
      <p:sp>
        <p:nvSpPr>
          <p:cNvPr id="5" name="Footer Placeholder 4"/>
          <p:cNvSpPr>
            <a:spLocks noGrp="1"/>
          </p:cNvSpPr>
          <p:nvPr>
            <p:ph type="ftr" sz="quarter" idx="11"/>
          </p:nvPr>
        </p:nvSpPr>
        <p:spPr/>
        <p:txBody>
          <a:bodyPr/>
          <a:lstStyle/>
          <a:p>
            <a:r>
              <a:rPr lang="en-CA" smtClean="0"/>
              <a:t>QM-MS-408A-01 - C.difficile Refresher</a:t>
            </a:r>
            <a:endParaRPr lang="en-CA"/>
          </a:p>
        </p:txBody>
      </p:sp>
      <p:sp>
        <p:nvSpPr>
          <p:cNvPr id="6" name="Slide Number Placeholder 5"/>
          <p:cNvSpPr>
            <a:spLocks noGrp="1"/>
          </p:cNvSpPr>
          <p:nvPr>
            <p:ph type="sldNum" sz="quarter" idx="12"/>
          </p:nvPr>
        </p:nvSpPr>
        <p:spPr/>
        <p:txBody>
          <a:bodyPr/>
          <a:lstStyle/>
          <a:p>
            <a:fld id="{FC4AEEF4-4156-4B29-8493-BEF7ACB75860}" type="slidenum">
              <a:rPr lang="en-CA" smtClean="0"/>
              <a:t>‹#›</a:t>
            </a:fld>
            <a:endParaRPr lang="en-CA"/>
          </a:p>
        </p:txBody>
      </p:sp>
    </p:spTree>
    <p:extLst>
      <p:ext uri="{BB962C8B-B14F-4D97-AF65-F5344CB8AC3E}">
        <p14:creationId xmlns:p14="http://schemas.microsoft.com/office/powerpoint/2010/main" val="2544410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0DE06D-27EB-4EE9-8E32-F5BCC4219CF8}" type="datetime1">
              <a:rPr lang="en-CA" smtClean="0"/>
              <a:t>30-12-2020</a:t>
            </a:fld>
            <a:endParaRPr lang="en-CA"/>
          </a:p>
        </p:txBody>
      </p:sp>
      <p:sp>
        <p:nvSpPr>
          <p:cNvPr id="5" name="Footer Placeholder 4"/>
          <p:cNvSpPr>
            <a:spLocks noGrp="1"/>
          </p:cNvSpPr>
          <p:nvPr>
            <p:ph type="ftr" sz="quarter" idx="11"/>
          </p:nvPr>
        </p:nvSpPr>
        <p:spPr/>
        <p:txBody>
          <a:bodyPr/>
          <a:lstStyle/>
          <a:p>
            <a:r>
              <a:rPr lang="en-CA" smtClean="0"/>
              <a:t>QM-MS-408A-01 - C.difficile Refresher</a:t>
            </a:r>
            <a:endParaRPr lang="en-CA"/>
          </a:p>
        </p:txBody>
      </p:sp>
      <p:sp>
        <p:nvSpPr>
          <p:cNvPr id="6" name="Slide Number Placeholder 5"/>
          <p:cNvSpPr>
            <a:spLocks noGrp="1"/>
          </p:cNvSpPr>
          <p:nvPr>
            <p:ph type="sldNum" sz="quarter" idx="12"/>
          </p:nvPr>
        </p:nvSpPr>
        <p:spPr/>
        <p:txBody>
          <a:bodyPr/>
          <a:lstStyle/>
          <a:p>
            <a:fld id="{FC4AEEF4-4156-4B29-8493-BEF7ACB75860}" type="slidenum">
              <a:rPr lang="en-CA" smtClean="0"/>
              <a:t>‹#›</a:t>
            </a:fld>
            <a:endParaRPr lang="en-CA"/>
          </a:p>
        </p:txBody>
      </p:sp>
    </p:spTree>
    <p:extLst>
      <p:ext uri="{BB962C8B-B14F-4D97-AF65-F5344CB8AC3E}">
        <p14:creationId xmlns:p14="http://schemas.microsoft.com/office/powerpoint/2010/main" val="3148642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826684" y="301625"/>
            <a:ext cx="9751483" cy="56403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8"/>
          <p:cNvSpPr>
            <a:spLocks noGrp="1" noChangeArrowheads="1"/>
          </p:cNvSpPr>
          <p:nvPr>
            <p:ph type="dt" sz="half" idx="10"/>
          </p:nvPr>
        </p:nvSpPr>
        <p:spPr>
          <a:xfrm>
            <a:off x="609600" y="6248400"/>
            <a:ext cx="2844800" cy="457200"/>
          </a:xfrm>
          <a:prstGeom prst="rect">
            <a:avLst/>
          </a:prstGeom>
          <a:ln/>
        </p:spPr>
        <p:txBody>
          <a:bodyPr/>
          <a:lstStyle>
            <a:lvl1pPr>
              <a:defRPr/>
            </a:lvl1pPr>
          </a:lstStyle>
          <a:p>
            <a:pPr>
              <a:defRPr/>
            </a:pPr>
            <a:fld id="{84A9E7E7-FC4B-4173-9991-D20FC96A3829}" type="datetime1">
              <a:rPr lang="en-CA" smtClean="0"/>
              <a:t>30-12-2020</a:t>
            </a:fld>
            <a:endParaRPr lang="en-US" dirty="0"/>
          </a:p>
        </p:txBody>
      </p:sp>
    </p:spTree>
    <p:extLst>
      <p:ext uri="{BB962C8B-B14F-4D97-AF65-F5344CB8AC3E}">
        <p14:creationId xmlns:p14="http://schemas.microsoft.com/office/powerpoint/2010/main" val="463695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8528" y="714260"/>
            <a:ext cx="10515600" cy="1325563"/>
          </a:xfrm>
        </p:spPr>
        <p:txBody>
          <a:bodyPr/>
          <a:lstStyle/>
          <a:p>
            <a:r>
              <a:rPr lang="en-US"/>
              <a:t>Click to edit Master title style</a:t>
            </a:r>
            <a:endParaRPr lang="en-CA"/>
          </a:p>
        </p:txBody>
      </p:sp>
      <p:sp>
        <p:nvSpPr>
          <p:cNvPr id="3" name="Content Placeholder 2"/>
          <p:cNvSpPr>
            <a:spLocks noGrp="1"/>
          </p:cNvSpPr>
          <p:nvPr>
            <p:ph idx="1"/>
          </p:nvPr>
        </p:nvSpPr>
        <p:spPr>
          <a:xfrm>
            <a:off x="1378528" y="2187574"/>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CEBE10ED-6833-47D1-8B96-0426143821BC}" type="datetime1">
              <a:rPr lang="en-CA" smtClean="0"/>
              <a:t>30-12-2020</a:t>
            </a:fld>
            <a:endParaRPr lang="en-CA"/>
          </a:p>
        </p:txBody>
      </p:sp>
      <p:sp>
        <p:nvSpPr>
          <p:cNvPr id="5" name="Footer Placeholder 4"/>
          <p:cNvSpPr>
            <a:spLocks noGrp="1"/>
          </p:cNvSpPr>
          <p:nvPr>
            <p:ph type="ftr" sz="quarter" idx="11"/>
          </p:nvPr>
        </p:nvSpPr>
        <p:spPr/>
        <p:txBody>
          <a:bodyPr/>
          <a:lstStyle/>
          <a:p>
            <a:r>
              <a:rPr lang="en-CA" smtClean="0"/>
              <a:t>QM-MS-408A-01 - C.difficile Refresher</a:t>
            </a:r>
            <a:endParaRPr lang="en-CA"/>
          </a:p>
        </p:txBody>
      </p:sp>
      <p:sp>
        <p:nvSpPr>
          <p:cNvPr id="6" name="Slide Number Placeholder 5"/>
          <p:cNvSpPr>
            <a:spLocks noGrp="1"/>
          </p:cNvSpPr>
          <p:nvPr>
            <p:ph type="sldNum" sz="quarter" idx="12"/>
          </p:nvPr>
        </p:nvSpPr>
        <p:spPr/>
        <p:txBody>
          <a:bodyPr/>
          <a:lstStyle/>
          <a:p>
            <a:fld id="{FC4AEEF4-4156-4B29-8493-BEF7ACB75860}" type="slidenum">
              <a:rPr lang="en-CA" smtClean="0"/>
              <a:t>‹#›</a:t>
            </a:fld>
            <a:endParaRPr lang="en-CA"/>
          </a:p>
        </p:txBody>
      </p:sp>
    </p:spTree>
    <p:extLst>
      <p:ext uri="{BB962C8B-B14F-4D97-AF65-F5344CB8AC3E}">
        <p14:creationId xmlns:p14="http://schemas.microsoft.com/office/powerpoint/2010/main" val="2383435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EB8A9A-4AFD-4DBB-8054-24C96B2303AA}" type="datetime1">
              <a:rPr lang="en-CA" smtClean="0"/>
              <a:t>30-12-2020</a:t>
            </a:fld>
            <a:endParaRPr lang="en-CA"/>
          </a:p>
        </p:txBody>
      </p:sp>
      <p:sp>
        <p:nvSpPr>
          <p:cNvPr id="5" name="Footer Placeholder 4"/>
          <p:cNvSpPr>
            <a:spLocks noGrp="1"/>
          </p:cNvSpPr>
          <p:nvPr>
            <p:ph type="ftr" sz="quarter" idx="11"/>
          </p:nvPr>
        </p:nvSpPr>
        <p:spPr/>
        <p:txBody>
          <a:bodyPr/>
          <a:lstStyle/>
          <a:p>
            <a:r>
              <a:rPr lang="en-CA" smtClean="0"/>
              <a:t>QM-MS-408A-01 - C.difficile Refresher</a:t>
            </a:r>
            <a:endParaRPr lang="en-CA"/>
          </a:p>
        </p:txBody>
      </p:sp>
      <p:sp>
        <p:nvSpPr>
          <p:cNvPr id="6" name="Slide Number Placeholder 5"/>
          <p:cNvSpPr>
            <a:spLocks noGrp="1"/>
          </p:cNvSpPr>
          <p:nvPr>
            <p:ph type="sldNum" sz="quarter" idx="12"/>
          </p:nvPr>
        </p:nvSpPr>
        <p:spPr/>
        <p:txBody>
          <a:bodyPr/>
          <a:lstStyle/>
          <a:p>
            <a:fld id="{FC4AEEF4-4156-4B29-8493-BEF7ACB75860}" type="slidenum">
              <a:rPr lang="en-CA" smtClean="0"/>
              <a:t>‹#›</a:t>
            </a:fld>
            <a:endParaRPr lang="en-CA"/>
          </a:p>
        </p:txBody>
      </p:sp>
    </p:spTree>
    <p:extLst>
      <p:ext uri="{BB962C8B-B14F-4D97-AF65-F5344CB8AC3E}">
        <p14:creationId xmlns:p14="http://schemas.microsoft.com/office/powerpoint/2010/main" val="165380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3AF898DE-0EF5-4960-A612-EAAC8A5BCC17}" type="datetime1">
              <a:rPr lang="en-CA" smtClean="0"/>
              <a:t>30-12-2020</a:t>
            </a:fld>
            <a:endParaRPr lang="en-CA"/>
          </a:p>
        </p:txBody>
      </p:sp>
      <p:sp>
        <p:nvSpPr>
          <p:cNvPr id="6" name="Footer Placeholder 5"/>
          <p:cNvSpPr>
            <a:spLocks noGrp="1"/>
          </p:cNvSpPr>
          <p:nvPr>
            <p:ph type="ftr" sz="quarter" idx="11"/>
          </p:nvPr>
        </p:nvSpPr>
        <p:spPr/>
        <p:txBody>
          <a:bodyPr/>
          <a:lstStyle/>
          <a:p>
            <a:r>
              <a:rPr lang="en-CA" smtClean="0"/>
              <a:t>QM-MS-408A-01 - C.difficile Refresher</a:t>
            </a:r>
            <a:endParaRPr lang="en-CA"/>
          </a:p>
        </p:txBody>
      </p:sp>
      <p:sp>
        <p:nvSpPr>
          <p:cNvPr id="7" name="Slide Number Placeholder 6"/>
          <p:cNvSpPr>
            <a:spLocks noGrp="1"/>
          </p:cNvSpPr>
          <p:nvPr>
            <p:ph type="sldNum" sz="quarter" idx="12"/>
          </p:nvPr>
        </p:nvSpPr>
        <p:spPr/>
        <p:txBody>
          <a:bodyPr/>
          <a:lstStyle/>
          <a:p>
            <a:fld id="{FC4AEEF4-4156-4B29-8493-BEF7ACB75860}" type="slidenum">
              <a:rPr lang="en-CA" smtClean="0"/>
              <a:t>‹#›</a:t>
            </a:fld>
            <a:endParaRPr lang="en-CA"/>
          </a:p>
        </p:txBody>
      </p:sp>
    </p:spTree>
    <p:extLst>
      <p:ext uri="{BB962C8B-B14F-4D97-AF65-F5344CB8AC3E}">
        <p14:creationId xmlns:p14="http://schemas.microsoft.com/office/powerpoint/2010/main" val="2226395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8E32467D-E023-48A9-8920-F994DF7661E4}" type="datetime1">
              <a:rPr lang="en-CA" smtClean="0"/>
              <a:t>30-12-2020</a:t>
            </a:fld>
            <a:endParaRPr lang="en-CA"/>
          </a:p>
        </p:txBody>
      </p:sp>
      <p:sp>
        <p:nvSpPr>
          <p:cNvPr id="8" name="Footer Placeholder 7"/>
          <p:cNvSpPr>
            <a:spLocks noGrp="1"/>
          </p:cNvSpPr>
          <p:nvPr>
            <p:ph type="ftr" sz="quarter" idx="11"/>
          </p:nvPr>
        </p:nvSpPr>
        <p:spPr/>
        <p:txBody>
          <a:bodyPr/>
          <a:lstStyle/>
          <a:p>
            <a:r>
              <a:rPr lang="en-CA" smtClean="0"/>
              <a:t>QM-MS-408A-01 - C.difficile Refresher</a:t>
            </a:r>
            <a:endParaRPr lang="en-CA"/>
          </a:p>
        </p:txBody>
      </p:sp>
      <p:sp>
        <p:nvSpPr>
          <p:cNvPr id="9" name="Slide Number Placeholder 8"/>
          <p:cNvSpPr>
            <a:spLocks noGrp="1"/>
          </p:cNvSpPr>
          <p:nvPr>
            <p:ph type="sldNum" sz="quarter" idx="12"/>
          </p:nvPr>
        </p:nvSpPr>
        <p:spPr/>
        <p:txBody>
          <a:bodyPr/>
          <a:lstStyle/>
          <a:p>
            <a:fld id="{FC4AEEF4-4156-4B29-8493-BEF7ACB75860}" type="slidenum">
              <a:rPr lang="en-CA" smtClean="0"/>
              <a:t>‹#›</a:t>
            </a:fld>
            <a:endParaRPr lang="en-CA"/>
          </a:p>
        </p:txBody>
      </p:sp>
    </p:spTree>
    <p:extLst>
      <p:ext uri="{BB962C8B-B14F-4D97-AF65-F5344CB8AC3E}">
        <p14:creationId xmlns:p14="http://schemas.microsoft.com/office/powerpoint/2010/main" val="1930152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70462" y="814012"/>
            <a:ext cx="10515600" cy="1325563"/>
          </a:xfrm>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7E276F9-7B6E-4519-AD0E-2509CB9C3FB0}" type="datetime1">
              <a:rPr lang="en-CA" smtClean="0"/>
              <a:t>30-12-2020</a:t>
            </a:fld>
            <a:endParaRPr lang="en-CA"/>
          </a:p>
        </p:txBody>
      </p:sp>
      <p:sp>
        <p:nvSpPr>
          <p:cNvPr id="4" name="Footer Placeholder 3"/>
          <p:cNvSpPr>
            <a:spLocks noGrp="1"/>
          </p:cNvSpPr>
          <p:nvPr>
            <p:ph type="ftr" sz="quarter" idx="11"/>
          </p:nvPr>
        </p:nvSpPr>
        <p:spPr/>
        <p:txBody>
          <a:bodyPr/>
          <a:lstStyle/>
          <a:p>
            <a:r>
              <a:rPr lang="en-CA" smtClean="0"/>
              <a:t>QM-MS-408A-01 - C.difficile Refresher</a:t>
            </a:r>
            <a:endParaRPr lang="en-CA"/>
          </a:p>
        </p:txBody>
      </p:sp>
      <p:sp>
        <p:nvSpPr>
          <p:cNvPr id="5" name="Slide Number Placeholder 4"/>
          <p:cNvSpPr>
            <a:spLocks noGrp="1"/>
          </p:cNvSpPr>
          <p:nvPr>
            <p:ph type="sldNum" sz="quarter" idx="12"/>
          </p:nvPr>
        </p:nvSpPr>
        <p:spPr/>
        <p:txBody>
          <a:bodyPr/>
          <a:lstStyle/>
          <a:p>
            <a:fld id="{FC4AEEF4-4156-4B29-8493-BEF7ACB75860}" type="slidenum">
              <a:rPr lang="en-CA" smtClean="0"/>
              <a:t>‹#›</a:t>
            </a:fld>
            <a:endParaRPr lang="en-CA"/>
          </a:p>
        </p:txBody>
      </p:sp>
    </p:spTree>
    <p:extLst>
      <p:ext uri="{BB962C8B-B14F-4D97-AF65-F5344CB8AC3E}">
        <p14:creationId xmlns:p14="http://schemas.microsoft.com/office/powerpoint/2010/main" val="411155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698EC9-7582-4BAD-9CD2-A89991E7CD45}" type="datetime1">
              <a:rPr lang="en-CA" smtClean="0"/>
              <a:t>30-12-2020</a:t>
            </a:fld>
            <a:endParaRPr lang="en-CA"/>
          </a:p>
        </p:txBody>
      </p:sp>
      <p:sp>
        <p:nvSpPr>
          <p:cNvPr id="3" name="Footer Placeholder 2"/>
          <p:cNvSpPr>
            <a:spLocks noGrp="1"/>
          </p:cNvSpPr>
          <p:nvPr>
            <p:ph type="ftr" sz="quarter" idx="11"/>
          </p:nvPr>
        </p:nvSpPr>
        <p:spPr/>
        <p:txBody>
          <a:bodyPr/>
          <a:lstStyle/>
          <a:p>
            <a:r>
              <a:rPr lang="en-CA" smtClean="0"/>
              <a:t>QM-MS-408A-01 - C.difficile Refresher</a:t>
            </a:r>
            <a:endParaRPr lang="en-CA"/>
          </a:p>
        </p:txBody>
      </p:sp>
      <p:sp>
        <p:nvSpPr>
          <p:cNvPr id="4" name="Slide Number Placeholder 3"/>
          <p:cNvSpPr>
            <a:spLocks noGrp="1"/>
          </p:cNvSpPr>
          <p:nvPr>
            <p:ph type="sldNum" sz="quarter" idx="12"/>
          </p:nvPr>
        </p:nvSpPr>
        <p:spPr/>
        <p:txBody>
          <a:bodyPr/>
          <a:lstStyle/>
          <a:p>
            <a:fld id="{FC4AEEF4-4156-4B29-8493-BEF7ACB75860}" type="slidenum">
              <a:rPr lang="en-CA" smtClean="0"/>
              <a:t>‹#›</a:t>
            </a:fld>
            <a:endParaRPr lang="en-CA"/>
          </a:p>
        </p:txBody>
      </p:sp>
    </p:spTree>
    <p:extLst>
      <p:ext uri="{BB962C8B-B14F-4D97-AF65-F5344CB8AC3E}">
        <p14:creationId xmlns:p14="http://schemas.microsoft.com/office/powerpoint/2010/main" val="1957399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FC51C3-81FF-4D91-A5B6-7DE3D22A0C50}" type="datetime1">
              <a:rPr lang="en-CA" smtClean="0"/>
              <a:t>30-12-2020</a:t>
            </a:fld>
            <a:endParaRPr lang="en-CA"/>
          </a:p>
        </p:txBody>
      </p:sp>
      <p:sp>
        <p:nvSpPr>
          <p:cNvPr id="6" name="Footer Placeholder 5"/>
          <p:cNvSpPr>
            <a:spLocks noGrp="1"/>
          </p:cNvSpPr>
          <p:nvPr>
            <p:ph type="ftr" sz="quarter" idx="11"/>
          </p:nvPr>
        </p:nvSpPr>
        <p:spPr/>
        <p:txBody>
          <a:bodyPr/>
          <a:lstStyle/>
          <a:p>
            <a:r>
              <a:rPr lang="en-CA" smtClean="0"/>
              <a:t>QM-MS-408A-01 - C.difficile Refresher</a:t>
            </a:r>
            <a:endParaRPr lang="en-CA"/>
          </a:p>
        </p:txBody>
      </p:sp>
      <p:sp>
        <p:nvSpPr>
          <p:cNvPr id="7" name="Slide Number Placeholder 6"/>
          <p:cNvSpPr>
            <a:spLocks noGrp="1"/>
          </p:cNvSpPr>
          <p:nvPr>
            <p:ph type="sldNum" sz="quarter" idx="12"/>
          </p:nvPr>
        </p:nvSpPr>
        <p:spPr/>
        <p:txBody>
          <a:bodyPr/>
          <a:lstStyle/>
          <a:p>
            <a:fld id="{FC4AEEF4-4156-4B29-8493-BEF7ACB75860}" type="slidenum">
              <a:rPr lang="en-CA" smtClean="0"/>
              <a:t>‹#›</a:t>
            </a:fld>
            <a:endParaRPr lang="en-CA"/>
          </a:p>
        </p:txBody>
      </p:sp>
    </p:spTree>
    <p:extLst>
      <p:ext uri="{BB962C8B-B14F-4D97-AF65-F5344CB8AC3E}">
        <p14:creationId xmlns:p14="http://schemas.microsoft.com/office/powerpoint/2010/main" val="612108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B77270-4472-4131-AC39-B5415389035D}" type="datetime1">
              <a:rPr lang="en-CA" smtClean="0"/>
              <a:t>30-12-2020</a:t>
            </a:fld>
            <a:endParaRPr lang="en-CA"/>
          </a:p>
        </p:txBody>
      </p:sp>
      <p:sp>
        <p:nvSpPr>
          <p:cNvPr id="6" name="Footer Placeholder 5"/>
          <p:cNvSpPr>
            <a:spLocks noGrp="1"/>
          </p:cNvSpPr>
          <p:nvPr>
            <p:ph type="ftr" sz="quarter" idx="11"/>
          </p:nvPr>
        </p:nvSpPr>
        <p:spPr/>
        <p:txBody>
          <a:bodyPr/>
          <a:lstStyle/>
          <a:p>
            <a:r>
              <a:rPr lang="en-CA" smtClean="0"/>
              <a:t>QM-MS-408A-01 - C.difficile Refresher</a:t>
            </a:r>
            <a:endParaRPr lang="en-CA"/>
          </a:p>
        </p:txBody>
      </p:sp>
      <p:sp>
        <p:nvSpPr>
          <p:cNvPr id="7" name="Slide Number Placeholder 6"/>
          <p:cNvSpPr>
            <a:spLocks noGrp="1"/>
          </p:cNvSpPr>
          <p:nvPr>
            <p:ph type="sldNum" sz="quarter" idx="12"/>
          </p:nvPr>
        </p:nvSpPr>
        <p:spPr/>
        <p:txBody>
          <a:bodyPr/>
          <a:lstStyle/>
          <a:p>
            <a:fld id="{FC4AEEF4-4156-4B29-8493-BEF7ACB75860}" type="slidenum">
              <a:rPr lang="en-CA" smtClean="0"/>
              <a:t>‹#›</a:t>
            </a:fld>
            <a:endParaRPr lang="en-CA"/>
          </a:p>
        </p:txBody>
      </p:sp>
    </p:spTree>
    <p:extLst>
      <p:ext uri="{BB962C8B-B14F-4D97-AF65-F5344CB8AC3E}">
        <p14:creationId xmlns:p14="http://schemas.microsoft.com/office/powerpoint/2010/main" val="100835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41C42-E4D3-4AE2-BDB1-959D0004413A}" type="datetime1">
              <a:rPr lang="en-CA" smtClean="0"/>
              <a:t>30-12-2020</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smtClean="0"/>
              <a:t>QM-MS-408A-01 - C.difficile Refresher</a:t>
            </a:r>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AEEF4-4156-4B29-8493-BEF7ACB75860}" type="slidenum">
              <a:rPr lang="en-CA" smtClean="0"/>
              <a:t>‹#›</a:t>
            </a:fld>
            <a:endParaRPr lang="en-CA"/>
          </a:p>
        </p:txBody>
      </p:sp>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96208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bg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wmf"/><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66945" y="4032653"/>
            <a:ext cx="7008331"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a:rPr>
              <a:t>Cambridge Memorial Hospital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prstClr val="black"/>
                </a:solidFill>
                <a:latin typeface="Calibri"/>
              </a:rPr>
              <a:t>2021</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p:cNvSpPr>
            <a:spLocks noGrp="1"/>
          </p:cNvSpPr>
          <p:nvPr>
            <p:ph type="title"/>
          </p:nvPr>
        </p:nvSpPr>
        <p:spPr>
          <a:xfrm>
            <a:off x="1686294" y="1318161"/>
            <a:ext cx="9369632" cy="2565070"/>
          </a:xfrm>
        </p:spPr>
        <p:txBody>
          <a:bodyPr>
            <a:normAutofit/>
          </a:bodyPr>
          <a:lstStyle/>
          <a:p>
            <a:pPr algn="ctr"/>
            <a:r>
              <a:rPr lang="en-CA" sz="6000" b="1" dirty="0" err="1" smtClean="0">
                <a:latin typeface="+mn-lt"/>
              </a:rPr>
              <a:t>alethia</a:t>
            </a:r>
            <a:r>
              <a:rPr lang="en-CA" sz="6000" b="1" dirty="0" smtClean="0">
                <a:latin typeface="+mn-lt"/>
              </a:rPr>
              <a:t> </a:t>
            </a:r>
            <a:r>
              <a:rPr lang="en-CA" sz="6000" b="1" dirty="0" err="1" smtClean="0">
                <a:latin typeface="+mn-lt"/>
              </a:rPr>
              <a:t>C.</a:t>
            </a:r>
            <a:r>
              <a:rPr lang="en-CA" sz="6000" b="1" i="1" dirty="0" err="1" smtClean="0">
                <a:latin typeface="+mn-lt"/>
              </a:rPr>
              <a:t>difficile</a:t>
            </a:r>
            <a:r>
              <a:rPr lang="en-CA" sz="6000" b="1" dirty="0" smtClean="0">
                <a:latin typeface="+mn-lt"/>
              </a:rPr>
              <a:t> </a:t>
            </a:r>
            <a:r>
              <a:rPr lang="en-CA" sz="6000" b="1" dirty="0">
                <a:latin typeface="+mn-lt"/>
              </a:rPr>
              <a:t>Refresher Training</a:t>
            </a:r>
            <a:endParaRPr lang="en-US" sz="6000" b="1" dirty="0">
              <a:latin typeface="+mn-lt"/>
            </a:endParaRPr>
          </a:p>
        </p:txBody>
      </p:sp>
      <p:sp>
        <p:nvSpPr>
          <p:cNvPr id="3" name="Footer Placeholder 2"/>
          <p:cNvSpPr>
            <a:spLocks noGrp="1"/>
          </p:cNvSpPr>
          <p:nvPr>
            <p:ph type="ftr" sz="quarter" idx="11"/>
          </p:nvPr>
        </p:nvSpPr>
        <p:spPr>
          <a:xfrm>
            <a:off x="4038600" y="6035201"/>
            <a:ext cx="4114800" cy="365125"/>
          </a:xfrm>
        </p:spPr>
        <p:txBody>
          <a:bodyPr/>
          <a:lstStyle/>
          <a:p>
            <a:endParaRPr lang="en-CA" b="1" dirty="0"/>
          </a:p>
        </p:txBody>
      </p:sp>
      <p:sp>
        <p:nvSpPr>
          <p:cNvPr id="4" name="Slide Number Placeholder 3"/>
          <p:cNvSpPr>
            <a:spLocks noGrp="1"/>
          </p:cNvSpPr>
          <p:nvPr>
            <p:ph type="sldNum" sz="quarter" idx="12"/>
          </p:nvPr>
        </p:nvSpPr>
        <p:spPr>
          <a:xfrm>
            <a:off x="11566565" y="6400326"/>
            <a:ext cx="368135" cy="321108"/>
          </a:xfrm>
        </p:spPr>
        <p:txBody>
          <a:bodyPr/>
          <a:lstStyle/>
          <a:p>
            <a:fld id="{FC4AEEF4-4156-4B29-8493-BEF7ACB75860}" type="slidenum">
              <a:rPr lang="en-CA" smtClean="0"/>
              <a:t>1</a:t>
            </a:fld>
            <a:endParaRPr lang="en-CA" dirty="0"/>
          </a:p>
        </p:txBody>
      </p:sp>
      <p:pic>
        <p:nvPicPr>
          <p:cNvPr id="6146" name="Picture 1" descr="CMH_logo_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886" y="5973288"/>
            <a:ext cx="13775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5736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160" y="597218"/>
            <a:ext cx="10515600" cy="794044"/>
          </a:xfrm>
        </p:spPr>
        <p:txBody>
          <a:bodyPr/>
          <a:lstStyle/>
          <a:p>
            <a:pPr algn="ctr"/>
            <a:r>
              <a:rPr lang="en-US" dirty="0"/>
              <a:t>Cleaning Procedures</a:t>
            </a:r>
          </a:p>
        </p:txBody>
      </p:sp>
      <p:pic>
        <p:nvPicPr>
          <p:cNvPr id="40964" name="Picture 4"/>
          <p:cNvPicPr>
            <a:picLocks noChangeAspect="1" noChangeArrowheads="1"/>
          </p:cNvPicPr>
          <p:nvPr/>
        </p:nvPicPr>
        <p:blipFill>
          <a:blip r:embed="rId2" cstate="print"/>
          <a:srcRect/>
          <a:stretch>
            <a:fillRect/>
          </a:stretch>
        </p:blipFill>
        <p:spPr bwMode="auto">
          <a:xfrm>
            <a:off x="2675428" y="1391262"/>
            <a:ext cx="7391400" cy="3392501"/>
          </a:xfrm>
          <a:prstGeom prst="rect">
            <a:avLst/>
          </a:prstGeom>
          <a:noFill/>
          <a:ln w="9525">
            <a:noFill/>
            <a:miter lim="800000"/>
            <a:headEnd/>
            <a:tailEnd/>
          </a:ln>
        </p:spPr>
      </p:pic>
      <p:sp>
        <p:nvSpPr>
          <p:cNvPr id="6" name="TextBox 5"/>
          <p:cNvSpPr txBox="1"/>
          <p:nvPr/>
        </p:nvSpPr>
        <p:spPr>
          <a:xfrm>
            <a:off x="2766464" y="4899874"/>
            <a:ext cx="6934200" cy="1015663"/>
          </a:xfrm>
          <a:prstGeom prst="rect">
            <a:avLst/>
          </a:prstGeom>
          <a:noFill/>
        </p:spPr>
        <p:txBody>
          <a:bodyPr wrap="square" rtlCol="0">
            <a:spAutoFit/>
          </a:bodyPr>
          <a:lstStyle/>
          <a:p>
            <a:pPr fontAlgn="base">
              <a:spcBef>
                <a:spcPct val="0"/>
              </a:spcBef>
              <a:spcAft>
                <a:spcPct val="0"/>
              </a:spcAft>
            </a:pPr>
            <a:r>
              <a:rPr lang="en-US" sz="2000" dirty="0">
                <a:solidFill>
                  <a:srgbClr val="000000"/>
                </a:solidFill>
                <a:latin typeface="Arial" charset="0"/>
                <a:ea typeface="ＭＳ Ｐゴシック"/>
              </a:rPr>
              <a:t>In the event of suspected well contamination, labs are advised to contact technical support for instructions on cleaning the wells.</a:t>
            </a:r>
          </a:p>
        </p:txBody>
      </p:sp>
      <p:sp>
        <p:nvSpPr>
          <p:cNvPr id="3" name="Footer Placeholder 2"/>
          <p:cNvSpPr>
            <a:spLocks noGrp="1"/>
          </p:cNvSpPr>
          <p:nvPr>
            <p:ph type="ftr" sz="quarter" idx="11"/>
          </p:nvPr>
        </p:nvSpPr>
        <p:spPr>
          <a:xfrm>
            <a:off x="4014849" y="6106041"/>
            <a:ext cx="3525982" cy="365125"/>
          </a:xfrm>
        </p:spPr>
        <p:txBody>
          <a:bodyPr/>
          <a:lstStyle/>
          <a:p>
            <a:endParaRPr lang="en-CA" b="1" dirty="0"/>
          </a:p>
        </p:txBody>
      </p:sp>
      <p:sp>
        <p:nvSpPr>
          <p:cNvPr id="4" name="Slide Number Placeholder 3"/>
          <p:cNvSpPr>
            <a:spLocks noGrp="1"/>
          </p:cNvSpPr>
          <p:nvPr>
            <p:ph type="sldNum" sz="quarter" idx="12"/>
          </p:nvPr>
        </p:nvSpPr>
        <p:spPr>
          <a:xfrm>
            <a:off x="11495314" y="6288603"/>
            <a:ext cx="345374" cy="365125"/>
          </a:xfrm>
        </p:spPr>
        <p:txBody>
          <a:bodyPr/>
          <a:lstStyle/>
          <a:p>
            <a:fld id="{FC4AEEF4-4156-4B29-8493-BEF7ACB75860}" type="slidenum">
              <a:rPr lang="en-CA" smtClean="0"/>
              <a:t>10</a:t>
            </a:fld>
            <a:endParaRPr lang="en-CA" dirty="0"/>
          </a:p>
        </p:txBody>
      </p:sp>
      <p:pic>
        <p:nvPicPr>
          <p:cNvPr id="15362" name="Picture 1" descr="CMH_logo_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758" y="6044128"/>
            <a:ext cx="14487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6118167" y="1648690"/>
            <a:ext cx="1138843" cy="304802"/>
          </a:xfrm>
          <a:prstGeom prst="rect">
            <a:avLst/>
          </a:prstGeom>
        </p:spPr>
      </p:pic>
    </p:spTree>
    <p:extLst>
      <p:ext uri="{BB962C8B-B14F-4D97-AF65-F5344CB8AC3E}">
        <p14:creationId xmlns:p14="http://schemas.microsoft.com/office/powerpoint/2010/main" val="2826558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101" y="592879"/>
            <a:ext cx="10515600" cy="950904"/>
          </a:xfrm>
        </p:spPr>
        <p:txBody>
          <a:bodyPr/>
          <a:lstStyle/>
          <a:p>
            <a:pPr algn="ctr"/>
            <a:r>
              <a:rPr lang="en-US" dirty="0"/>
              <a:t>Cleaning Precautions</a:t>
            </a:r>
          </a:p>
        </p:txBody>
      </p:sp>
      <p:graphicFrame>
        <p:nvGraphicFramePr>
          <p:cNvPr id="4" name="Content Placeholder 3"/>
          <p:cNvGraphicFramePr>
            <a:graphicFrameLocks noGrp="1"/>
          </p:cNvGraphicFramePr>
          <p:nvPr>
            <p:ph idx="1"/>
          </p:nvPr>
        </p:nvGraphicFramePr>
        <p:xfrm>
          <a:off x="3048000" y="1526381"/>
          <a:ext cx="6096000" cy="4064000"/>
        </p:xfrm>
        <a:graphic>
          <a:graphicData uri="http://schemas.openxmlformats.org/presentationml/2006/ole">
            <mc:AlternateContent xmlns:mc="http://schemas.openxmlformats.org/markup-compatibility/2006">
              <mc:Choice xmlns:v="urn:schemas-microsoft-com:vml" Requires="v">
                <p:oleObj spid="_x0000_s5159" name="Acrobat Document" r:id="rId3" imgW="0" imgH="0" progId="AcroExch.Document.7">
                  <p:embed/>
                </p:oleObj>
              </mc:Choice>
              <mc:Fallback>
                <p:oleObj name="Acrobat Document" r:id="rId3" imgW="0" imgH="0" progId="AcroExch.Document.7">
                  <p:embed/>
                  <p:pic>
                    <p:nvPicPr>
                      <p:cNvPr id="4" name="Content Placeholder 3"/>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048000" y="1526381"/>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1987" name="Picture 3"/>
          <p:cNvPicPr>
            <a:picLocks noChangeAspect="1" noChangeArrowheads="1"/>
          </p:cNvPicPr>
          <p:nvPr/>
        </p:nvPicPr>
        <p:blipFill>
          <a:blip r:embed="rId4" cstate="print"/>
          <a:srcRect/>
          <a:stretch>
            <a:fillRect/>
          </a:stretch>
        </p:blipFill>
        <p:spPr bwMode="auto">
          <a:xfrm>
            <a:off x="2743200" y="1508488"/>
            <a:ext cx="6858000" cy="4914152"/>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endParaRPr lang="en-CA" b="1" dirty="0"/>
          </a:p>
        </p:txBody>
      </p:sp>
      <p:sp>
        <p:nvSpPr>
          <p:cNvPr id="5" name="Slide Number Placeholder 4"/>
          <p:cNvSpPr>
            <a:spLocks noGrp="1"/>
          </p:cNvSpPr>
          <p:nvPr>
            <p:ph type="sldNum" sz="quarter" idx="12"/>
          </p:nvPr>
        </p:nvSpPr>
        <p:spPr>
          <a:xfrm>
            <a:off x="11542815" y="6327638"/>
            <a:ext cx="357249" cy="365125"/>
          </a:xfrm>
        </p:spPr>
        <p:txBody>
          <a:bodyPr/>
          <a:lstStyle/>
          <a:p>
            <a:fld id="{FC4AEEF4-4156-4B29-8493-BEF7ACB75860}" type="slidenum">
              <a:rPr lang="en-CA" smtClean="0"/>
              <a:t>11</a:t>
            </a:fld>
            <a:endParaRPr lang="en-CA" dirty="0"/>
          </a:p>
        </p:txBody>
      </p:sp>
      <p:pic>
        <p:nvPicPr>
          <p:cNvPr id="5142" name="Picture 1" descr="CMH_logo_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019" y="5995602"/>
            <a:ext cx="144565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a:stretch>
            <a:fillRect/>
          </a:stretch>
        </p:blipFill>
        <p:spPr>
          <a:xfrm>
            <a:off x="6096000" y="6182206"/>
            <a:ext cx="978131" cy="240434"/>
          </a:xfrm>
          <a:prstGeom prst="rect">
            <a:avLst/>
          </a:prstGeom>
        </p:spPr>
      </p:pic>
    </p:spTree>
    <p:extLst>
      <p:ext uri="{BB962C8B-B14F-4D97-AF65-F5344CB8AC3E}">
        <p14:creationId xmlns:p14="http://schemas.microsoft.com/office/powerpoint/2010/main" val="2759302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528" y="714260"/>
            <a:ext cx="10515600" cy="823227"/>
          </a:xfrm>
        </p:spPr>
        <p:txBody>
          <a:bodyPr/>
          <a:lstStyle/>
          <a:p>
            <a:pPr algn="ctr"/>
            <a:r>
              <a:rPr lang="en-US" dirty="0"/>
              <a:t>Well Cleaning Procedures</a:t>
            </a:r>
          </a:p>
        </p:txBody>
      </p:sp>
      <p:sp>
        <p:nvSpPr>
          <p:cNvPr id="3" name="Content Placeholder 2"/>
          <p:cNvSpPr>
            <a:spLocks noGrp="1"/>
          </p:cNvSpPr>
          <p:nvPr>
            <p:ph idx="1"/>
          </p:nvPr>
        </p:nvSpPr>
        <p:spPr>
          <a:xfrm>
            <a:off x="1739786" y="1850381"/>
            <a:ext cx="8917423" cy="4024437"/>
          </a:xfrm>
        </p:spPr>
        <p:txBody>
          <a:bodyPr/>
          <a:lstStyle/>
          <a:p>
            <a:r>
              <a:rPr lang="en-US" sz="2800" dirty="0"/>
              <a:t>Non-DNA Contamination Cleaning Protocol:</a:t>
            </a:r>
          </a:p>
          <a:p>
            <a:pPr lvl="1"/>
            <a:r>
              <a:rPr lang="en-US" dirty="0" smtClean="0"/>
              <a:t>Only to be performed as advised by technical support .</a:t>
            </a:r>
          </a:p>
          <a:p>
            <a:pPr lvl="1"/>
            <a:r>
              <a:rPr lang="en-US" dirty="0" smtClean="0"/>
              <a:t>Power </a:t>
            </a:r>
            <a:r>
              <a:rPr lang="en-US" dirty="0"/>
              <a:t>off instrument and ALLOW TO </a:t>
            </a:r>
            <a:r>
              <a:rPr lang="en-US" dirty="0" smtClean="0"/>
              <a:t>COOL COMPLETELY.</a:t>
            </a:r>
            <a:endParaRPr lang="en-US" dirty="0"/>
          </a:p>
          <a:p>
            <a:pPr lvl="1"/>
            <a:r>
              <a:rPr lang="en-US" dirty="0"/>
              <a:t>Gently wipe heat block chamber (</a:t>
            </a:r>
            <a:r>
              <a:rPr lang="en-US" dirty="0" err="1"/>
              <a:t>ie</a:t>
            </a:r>
            <a:r>
              <a:rPr lang="en-US" dirty="0"/>
              <a:t>. Well) </a:t>
            </a:r>
            <a:r>
              <a:rPr lang="en-US" b="1" dirty="0"/>
              <a:t>with a dry foam </a:t>
            </a:r>
            <a:r>
              <a:rPr lang="en-US" b="1" dirty="0" smtClean="0"/>
              <a:t>swab only.</a:t>
            </a:r>
            <a:endParaRPr lang="en-US" b="1" dirty="0"/>
          </a:p>
          <a:p>
            <a:pPr lvl="1"/>
            <a:r>
              <a:rPr lang="en-US" dirty="0"/>
              <a:t>Gently wipe heat block chamber with a foam swab moistened (NOT SATURATED) with 70% alcohol.</a:t>
            </a:r>
          </a:p>
          <a:p>
            <a:pPr lvl="1"/>
            <a:r>
              <a:rPr lang="en-US" dirty="0"/>
              <a:t>Gently wipe heat block chamber with a dry foam swab.</a:t>
            </a:r>
          </a:p>
          <a:p>
            <a:pPr lvl="1"/>
            <a:r>
              <a:rPr lang="en-US" dirty="0"/>
              <a:t>If DNA contamination is suspected, a dry foam swab and then a 10% bleach moistened swab are used prior to the above steps.</a:t>
            </a:r>
          </a:p>
        </p:txBody>
      </p:sp>
      <p:sp>
        <p:nvSpPr>
          <p:cNvPr id="4" name="Footer Placeholder 3"/>
          <p:cNvSpPr>
            <a:spLocks noGrp="1"/>
          </p:cNvSpPr>
          <p:nvPr>
            <p:ph type="ftr" sz="quarter" idx="11"/>
          </p:nvPr>
        </p:nvSpPr>
        <p:spPr>
          <a:xfrm>
            <a:off x="3979223" y="6031778"/>
            <a:ext cx="3561608" cy="365125"/>
          </a:xfrm>
        </p:spPr>
        <p:txBody>
          <a:bodyPr/>
          <a:lstStyle/>
          <a:p>
            <a:endParaRPr lang="en-CA" b="1" dirty="0"/>
          </a:p>
        </p:txBody>
      </p:sp>
      <p:sp>
        <p:nvSpPr>
          <p:cNvPr id="5" name="Slide Number Placeholder 4"/>
          <p:cNvSpPr>
            <a:spLocks noGrp="1"/>
          </p:cNvSpPr>
          <p:nvPr>
            <p:ph type="sldNum" sz="quarter" idx="12"/>
          </p:nvPr>
        </p:nvSpPr>
        <p:spPr>
          <a:xfrm>
            <a:off x="11542815" y="6344475"/>
            <a:ext cx="428501" cy="365125"/>
          </a:xfrm>
        </p:spPr>
        <p:txBody>
          <a:bodyPr/>
          <a:lstStyle/>
          <a:p>
            <a:fld id="{FC4AEEF4-4156-4B29-8493-BEF7ACB75860}" type="slidenum">
              <a:rPr lang="en-CA" smtClean="0"/>
              <a:t>12</a:t>
            </a:fld>
            <a:endParaRPr lang="en-CA" dirty="0"/>
          </a:p>
        </p:txBody>
      </p:sp>
      <p:pic>
        <p:nvPicPr>
          <p:cNvPr id="16386" name="Picture 1" descr="CMH_logo_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269" y="5818259"/>
            <a:ext cx="1398154"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1343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58363" y="690521"/>
            <a:ext cx="10515600" cy="871242"/>
          </a:xfrm>
        </p:spPr>
        <p:txBody>
          <a:bodyPr/>
          <a:lstStyle/>
          <a:p>
            <a:pPr algn="ctr"/>
            <a:r>
              <a:rPr lang="en-US" dirty="0"/>
              <a:t>Disease State Overview</a:t>
            </a:r>
          </a:p>
        </p:txBody>
      </p:sp>
      <p:sp>
        <p:nvSpPr>
          <p:cNvPr id="19457" name="Content Placeholder 2"/>
          <p:cNvSpPr>
            <a:spLocks noGrp="1"/>
          </p:cNvSpPr>
          <p:nvPr>
            <p:ph idx="4294967295"/>
          </p:nvPr>
        </p:nvSpPr>
        <p:spPr bwMode="auto">
          <a:xfrm>
            <a:off x="1513211" y="1413164"/>
            <a:ext cx="7962562" cy="4979543"/>
          </a:xfrm>
          <a:noFill/>
          <a:ln>
            <a:miter lim="800000"/>
            <a:headEnd/>
            <a:tailEnd/>
          </a:ln>
        </p:spPr>
        <p:txBody>
          <a:bodyPr vert="horz" wrap="square" lIns="91440" tIns="45720" rIns="91440" bIns="45720" numCol="1" anchor="t" anchorCtr="0" compatLnSpc="1">
            <a:prstTxWarp prst="textNoShape">
              <a:avLst/>
            </a:prstTxWarp>
            <a:normAutofit fontScale="92500" lnSpcReduction="20000"/>
          </a:bodyPr>
          <a:lstStyle/>
          <a:p>
            <a:r>
              <a:rPr lang="en-US" sz="2100" i="1" dirty="0" err="1" smtClean="0"/>
              <a:t>Clostridioides</a:t>
            </a:r>
            <a:r>
              <a:rPr lang="en-US" sz="2100" i="1" dirty="0" smtClean="0"/>
              <a:t> </a:t>
            </a:r>
            <a:r>
              <a:rPr lang="en-US" sz="2100" i="1" dirty="0"/>
              <a:t>difficile (</a:t>
            </a:r>
            <a:r>
              <a:rPr lang="en-US" sz="2100" dirty="0"/>
              <a:t>or </a:t>
            </a:r>
            <a:r>
              <a:rPr lang="en-US" sz="2100" i="1" dirty="0"/>
              <a:t>C. diff</a:t>
            </a:r>
            <a:r>
              <a:rPr lang="en-US" sz="2100" dirty="0"/>
              <a:t>) is a spore-forming, gram-positive anaerobic bacillus</a:t>
            </a:r>
          </a:p>
          <a:p>
            <a:r>
              <a:rPr lang="en-US" sz="2100" dirty="0"/>
              <a:t>Can produce two clinically relevant exotoxins:</a:t>
            </a:r>
          </a:p>
          <a:p>
            <a:pPr lvl="1">
              <a:buFont typeface="Wingdings" panose="05000000000000000000" pitchFamily="2" charset="2"/>
              <a:buChar char="§"/>
            </a:pPr>
            <a:r>
              <a:rPr lang="en-US" sz="2100" dirty="0"/>
              <a:t>Toxin A and B</a:t>
            </a:r>
          </a:p>
          <a:p>
            <a:r>
              <a:rPr lang="en-US" sz="2100" dirty="0"/>
              <a:t>Only causes disease if it produces toxin</a:t>
            </a:r>
          </a:p>
          <a:p>
            <a:r>
              <a:rPr lang="en-US" sz="2100" dirty="0"/>
              <a:t>Can also change into a spore</a:t>
            </a:r>
          </a:p>
          <a:p>
            <a:pPr lvl="1">
              <a:lnSpc>
                <a:spcPct val="120000"/>
              </a:lnSpc>
              <a:buFont typeface="Wingdings" panose="05000000000000000000" pitchFamily="2" charset="2"/>
              <a:buChar char="§"/>
            </a:pPr>
            <a:r>
              <a:rPr lang="en-US" sz="2100" dirty="0"/>
              <a:t>Can survive in hot and cold temperatures</a:t>
            </a:r>
          </a:p>
          <a:p>
            <a:pPr lvl="1">
              <a:lnSpc>
                <a:spcPct val="120000"/>
              </a:lnSpc>
              <a:buFont typeface="Wingdings" panose="05000000000000000000" pitchFamily="2" charset="2"/>
              <a:buChar char="§"/>
            </a:pPr>
            <a:r>
              <a:rPr lang="en-US" sz="2100" dirty="0"/>
              <a:t>Resistant to the action of many chemicals, including the alcohol-based hand sanitizers often found in hospitals</a:t>
            </a:r>
          </a:p>
          <a:p>
            <a:pPr lvl="1">
              <a:lnSpc>
                <a:spcPct val="120000"/>
              </a:lnSpc>
              <a:buFont typeface="Wingdings" panose="05000000000000000000" pitchFamily="2" charset="2"/>
              <a:buChar char="§"/>
            </a:pPr>
            <a:r>
              <a:rPr lang="en-US" sz="2100" dirty="0"/>
              <a:t>Can be found on countertops, door handles, faucets, toilet seats for years and can infect others, especially immunosuppressed, elderly or children</a:t>
            </a:r>
          </a:p>
          <a:p>
            <a:r>
              <a:rPr lang="en-US" sz="2100" dirty="0"/>
              <a:t>It is a common cause of antibiotic-associated diarrhea (AAD)</a:t>
            </a:r>
          </a:p>
          <a:p>
            <a:pPr marL="540000" lvl="1" indent="0">
              <a:lnSpc>
                <a:spcPct val="120000"/>
              </a:lnSpc>
              <a:spcBef>
                <a:spcPts val="0"/>
              </a:spcBef>
              <a:buFont typeface="Wingdings" panose="05000000000000000000" pitchFamily="2" charset="2"/>
              <a:buChar char="§"/>
            </a:pPr>
            <a:r>
              <a:rPr lang="en-US" sz="2100" dirty="0"/>
              <a:t>Not all diarrhea while taking antibiotics is caused by </a:t>
            </a:r>
            <a:r>
              <a:rPr lang="en-US" sz="2100" i="1" dirty="0"/>
              <a:t>C. difficile</a:t>
            </a:r>
          </a:p>
          <a:p>
            <a:pPr marL="540000" lvl="1" indent="0">
              <a:lnSpc>
                <a:spcPct val="120000"/>
              </a:lnSpc>
              <a:spcBef>
                <a:spcPts val="0"/>
              </a:spcBef>
              <a:spcAft>
                <a:spcPts val="1800"/>
              </a:spcAft>
              <a:buFont typeface="Wingdings" panose="05000000000000000000" pitchFamily="2" charset="2"/>
              <a:buChar char="§"/>
            </a:pPr>
            <a:r>
              <a:rPr lang="en-US" sz="2100" dirty="0"/>
              <a:t>Accounts for 15-25% of all episodes of AAD </a:t>
            </a:r>
          </a:p>
          <a:p>
            <a:pPr lvl="1">
              <a:spcAft>
                <a:spcPts val="1800"/>
              </a:spcAft>
              <a:buFont typeface="Calibri" pitchFamily="34" charset="0"/>
              <a:buChar char="−"/>
            </a:pPr>
            <a:endParaRPr lang="en-US" sz="2400" dirty="0"/>
          </a:p>
        </p:txBody>
      </p:sp>
      <p:pic>
        <p:nvPicPr>
          <p:cNvPr id="7" name="Picture 2"/>
          <p:cNvPicPr>
            <a:picLocks noChangeAspect="1" noChangeArrowheads="1"/>
          </p:cNvPicPr>
          <p:nvPr/>
        </p:nvPicPr>
        <p:blipFill>
          <a:blip r:embed="rId3" cstate="print"/>
          <a:srcRect/>
          <a:stretch>
            <a:fillRect/>
          </a:stretch>
        </p:blipFill>
        <p:spPr bwMode="auto">
          <a:xfrm>
            <a:off x="9669982" y="690521"/>
            <a:ext cx="2113242" cy="22330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Footer Placeholder 1"/>
          <p:cNvSpPr>
            <a:spLocks noGrp="1"/>
          </p:cNvSpPr>
          <p:nvPr>
            <p:ph type="ftr" sz="quarter" idx="11"/>
          </p:nvPr>
        </p:nvSpPr>
        <p:spPr>
          <a:xfrm>
            <a:off x="4334493" y="6120555"/>
            <a:ext cx="3158838" cy="365125"/>
          </a:xfrm>
        </p:spPr>
        <p:txBody>
          <a:bodyPr/>
          <a:lstStyle/>
          <a:p>
            <a:endParaRPr lang="en-CA" b="1" dirty="0"/>
          </a:p>
        </p:txBody>
      </p:sp>
      <p:sp>
        <p:nvSpPr>
          <p:cNvPr id="3" name="Slide Number Placeholder 2"/>
          <p:cNvSpPr>
            <a:spLocks noGrp="1"/>
          </p:cNvSpPr>
          <p:nvPr>
            <p:ph type="sldNum" sz="quarter" idx="12"/>
          </p:nvPr>
        </p:nvSpPr>
        <p:spPr>
          <a:xfrm>
            <a:off x="11637818" y="6356350"/>
            <a:ext cx="296882" cy="365125"/>
          </a:xfrm>
        </p:spPr>
        <p:txBody>
          <a:bodyPr/>
          <a:lstStyle/>
          <a:p>
            <a:fld id="{FC4AEEF4-4156-4B29-8493-BEF7ACB75860}" type="slidenum">
              <a:rPr lang="en-CA" smtClean="0"/>
              <a:t>2</a:t>
            </a:fld>
            <a:endParaRPr lang="en-CA" dirty="0"/>
          </a:p>
        </p:txBody>
      </p:sp>
      <p:pic>
        <p:nvPicPr>
          <p:cNvPr id="7170" name="Picture 1" descr="CMH_logo_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518" y="6058642"/>
            <a:ext cx="12437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1095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322" y="1533438"/>
            <a:ext cx="9751483" cy="687823"/>
          </a:xfrm>
        </p:spPr>
        <p:txBody>
          <a:bodyPr>
            <a:normAutofit fontScale="90000"/>
          </a:bodyPr>
          <a:lstStyle/>
          <a:p>
            <a:pPr marL="342900" lvl="0" indent="-342900">
              <a:lnSpc>
                <a:spcPct val="115000"/>
              </a:lnSpc>
              <a:spcBef>
                <a:spcPct val="20000"/>
              </a:spcBef>
              <a:spcAft>
                <a:spcPts val="1000"/>
              </a:spcAft>
            </a:pPr>
            <a:r>
              <a:rPr lang="en-CA" sz="2800" b="1" dirty="0">
                <a:solidFill>
                  <a:srgbClr val="548DD4"/>
                </a:solidFill>
                <a:latin typeface="Cambria" panose="02040503050406030204" pitchFamily="18" charset="0"/>
                <a:ea typeface="Times New Roman" panose="02020603050405020304" pitchFamily="18" charset="0"/>
                <a:cs typeface="Times New Roman" panose="02020603050405020304" pitchFamily="18" charset="0"/>
              </a:rPr>
              <a:t>MOLECULAR ASSAY WORK-FLOW CONSIDERATIONS</a:t>
            </a:r>
            <a:r>
              <a:rPr lang="en-CA" sz="3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r>
            <a:br>
              <a:rPr lang="en-CA" sz="3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endParaRPr lang="en-CA" dirty="0"/>
          </a:p>
        </p:txBody>
      </p:sp>
      <p:sp>
        <p:nvSpPr>
          <p:cNvPr id="3" name="Content Placeholder 2"/>
          <p:cNvSpPr>
            <a:spLocks noGrp="1"/>
          </p:cNvSpPr>
          <p:nvPr>
            <p:ph idx="1"/>
          </p:nvPr>
        </p:nvSpPr>
        <p:spPr>
          <a:xfrm>
            <a:off x="1149070" y="1877350"/>
            <a:ext cx="10283441" cy="4143122"/>
          </a:xfrm>
        </p:spPr>
        <p:txBody>
          <a:bodyPr/>
          <a:lstStyle/>
          <a:p>
            <a:pPr marL="0" indent="0" algn="ctr">
              <a:lnSpc>
                <a:spcPct val="115000"/>
              </a:lnSpc>
              <a:spcAft>
                <a:spcPts val="1000"/>
              </a:spcAft>
              <a:buNone/>
            </a:pPr>
            <a:r>
              <a:rPr lang="en-CA" sz="2800" b="1" dirty="0">
                <a:solidFill>
                  <a:srgbClr val="548DD4"/>
                </a:solidFill>
                <a:latin typeface="Cambria" panose="02040503050406030204" pitchFamily="18" charset="0"/>
                <a:ea typeface="Times New Roman" panose="02020603050405020304" pitchFamily="18" charset="0"/>
                <a:cs typeface="Times New Roman" panose="02020603050405020304" pitchFamily="18" charset="0"/>
              </a:rPr>
              <a:t>Reducing Contamination Risk</a:t>
            </a:r>
            <a:endParaRPr lang="en-CA" sz="28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r>
              <a:rPr lang="en-CA" sz="2800" b="1" dirty="0">
                <a:latin typeface="Calibri" panose="020F0502020204030204" pitchFamily="34" charset="0"/>
                <a:ea typeface="Times New Roman" panose="02020603050405020304" pitchFamily="18" charset="0"/>
                <a:cs typeface="Times New Roman" panose="02020603050405020304" pitchFamily="18" charset="0"/>
              </a:rPr>
              <a:t>Best Clinical Practices</a:t>
            </a:r>
            <a:r>
              <a:rPr lang="en-CA" sz="2800" dirty="0">
                <a:latin typeface="Calibri" panose="020F0502020204030204" pitchFamily="34" charset="0"/>
                <a:ea typeface="Times New Roman" panose="02020603050405020304" pitchFamily="18" charset="0"/>
                <a:cs typeface="Times New Roman" panose="02020603050405020304" pitchFamily="18" charset="0"/>
              </a:rPr>
              <a:t> recommend separate specimen handling and amplification areas for molecular assays.  The greatest contamination risk in a molecular lab is the “amplicon” or amplified DNA.  Due to severe space limitations, many labs require these two areas to be in close proximity to one another.  Adherence to the following precautions can minimize the risk of contamination  </a:t>
            </a:r>
          </a:p>
          <a:p>
            <a:endParaRPr lang="en-CA" dirty="0"/>
          </a:p>
        </p:txBody>
      </p:sp>
      <p:sp>
        <p:nvSpPr>
          <p:cNvPr id="4" name="Footer Placeholder 3"/>
          <p:cNvSpPr>
            <a:spLocks noGrp="1"/>
          </p:cNvSpPr>
          <p:nvPr>
            <p:ph type="ftr" sz="quarter" idx="11"/>
          </p:nvPr>
        </p:nvSpPr>
        <p:spPr>
          <a:xfrm>
            <a:off x="4346369" y="6174520"/>
            <a:ext cx="2980706" cy="365125"/>
          </a:xfrm>
        </p:spPr>
        <p:txBody>
          <a:bodyPr/>
          <a:lstStyle/>
          <a:p>
            <a:endParaRPr lang="en-CA" b="1" dirty="0"/>
          </a:p>
        </p:txBody>
      </p:sp>
      <p:sp>
        <p:nvSpPr>
          <p:cNvPr id="5" name="Slide Number Placeholder 4"/>
          <p:cNvSpPr>
            <a:spLocks noGrp="1"/>
          </p:cNvSpPr>
          <p:nvPr>
            <p:ph type="sldNum" sz="quarter" idx="12"/>
          </p:nvPr>
        </p:nvSpPr>
        <p:spPr>
          <a:xfrm>
            <a:off x="11590317" y="6388039"/>
            <a:ext cx="320633" cy="365125"/>
          </a:xfrm>
        </p:spPr>
        <p:txBody>
          <a:bodyPr/>
          <a:lstStyle/>
          <a:p>
            <a:fld id="{FC4AEEF4-4156-4B29-8493-BEF7ACB75860}" type="slidenum">
              <a:rPr lang="en-CA" smtClean="0"/>
              <a:t>3</a:t>
            </a:fld>
            <a:endParaRPr lang="en-CA" dirty="0"/>
          </a:p>
        </p:txBody>
      </p:sp>
      <p:pic>
        <p:nvPicPr>
          <p:cNvPr id="8194" name="Picture 1" descr="CMH_logo_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146" y="5961001"/>
            <a:ext cx="1279401"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881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8473" y="1056904"/>
            <a:ext cx="10293069" cy="5035137"/>
          </a:xfrm>
        </p:spPr>
        <p:txBody>
          <a:bodyPr>
            <a:normAutofit fontScale="85000" lnSpcReduction="20000"/>
          </a:bodyPr>
          <a:lstStyle/>
          <a:p>
            <a:pPr lvl="0"/>
            <a:r>
              <a:rPr lang="en-CA" dirty="0">
                <a:latin typeface="Calibri" panose="020F0502020204030204" pitchFamily="34" charset="0"/>
              </a:rPr>
              <a:t>Designate a ONE way work-flow </a:t>
            </a:r>
            <a:r>
              <a:rPr lang="en-CA" dirty="0" smtClean="0">
                <a:latin typeface="Calibri" panose="020F0502020204030204" pitchFamily="34" charset="0"/>
              </a:rPr>
              <a:t>direction, and reserve counter area as a “clean space”.</a:t>
            </a:r>
          </a:p>
          <a:p>
            <a:r>
              <a:rPr lang="en-CA" dirty="0">
                <a:latin typeface="Calibri" panose="020F0502020204030204" pitchFamily="34" charset="0"/>
              </a:rPr>
              <a:t>Remove </a:t>
            </a:r>
            <a:r>
              <a:rPr lang="en-CA" dirty="0" smtClean="0">
                <a:latin typeface="Calibri" panose="020F0502020204030204" pitchFamily="34" charset="0"/>
              </a:rPr>
              <a:t>supplies </a:t>
            </a:r>
            <a:r>
              <a:rPr lang="en-CA" dirty="0">
                <a:latin typeface="Calibri" panose="020F0502020204030204" pitchFamily="34" charset="0"/>
              </a:rPr>
              <a:t>from testing kit with clean </a:t>
            </a:r>
            <a:r>
              <a:rPr lang="en-CA" dirty="0" smtClean="0">
                <a:latin typeface="Calibri" panose="020F0502020204030204" pitchFamily="34" charset="0"/>
              </a:rPr>
              <a:t>gloves/hands – change gloves before returning to box for additional supplies</a:t>
            </a:r>
          </a:p>
          <a:p>
            <a:pPr lvl="0"/>
            <a:r>
              <a:rPr lang="en-CA" dirty="0" smtClean="0">
                <a:latin typeface="Calibri" panose="020F0502020204030204" pitchFamily="34" charset="0"/>
              </a:rPr>
              <a:t>Handle stool containers and testing materials in progress in the </a:t>
            </a:r>
            <a:r>
              <a:rPr lang="en-CA" dirty="0" err="1" smtClean="0">
                <a:latin typeface="Calibri" panose="020F0502020204030204" pitchFamily="34" charset="0"/>
              </a:rPr>
              <a:t>fumehood</a:t>
            </a:r>
            <a:r>
              <a:rPr lang="en-CA" dirty="0">
                <a:latin typeface="Calibri" panose="020F0502020204030204" pitchFamily="34" charset="0"/>
              </a:rPr>
              <a:t> </a:t>
            </a:r>
            <a:r>
              <a:rPr lang="en-CA" dirty="0" smtClean="0">
                <a:latin typeface="Calibri" panose="020F0502020204030204" pitchFamily="34" charset="0"/>
              </a:rPr>
              <a:t>only.</a:t>
            </a:r>
            <a:endParaRPr lang="en-CA" dirty="0">
              <a:latin typeface="Calibri" panose="020F0502020204030204" pitchFamily="34" charset="0"/>
            </a:endParaRPr>
          </a:p>
          <a:p>
            <a:pPr lvl="0"/>
            <a:r>
              <a:rPr lang="en-CA" dirty="0" smtClean="0">
                <a:latin typeface="Calibri" panose="020F0502020204030204" pitchFamily="34" charset="0"/>
              </a:rPr>
              <a:t>Use care when handling specimen collection brushes, taking only what you need from the package.  Do not touch brush tip with fingers or place on any surface.</a:t>
            </a:r>
            <a:endParaRPr lang="en-CA" dirty="0">
              <a:latin typeface="Calibri" panose="020F0502020204030204" pitchFamily="34" charset="0"/>
            </a:endParaRPr>
          </a:p>
          <a:p>
            <a:pPr lvl="0"/>
            <a:r>
              <a:rPr lang="en-CA" dirty="0">
                <a:latin typeface="Calibri" panose="020F0502020204030204" pitchFamily="34" charset="0"/>
              </a:rPr>
              <a:t>Use a DEDICATED </a:t>
            </a:r>
            <a:r>
              <a:rPr lang="en-CA" dirty="0" smtClean="0">
                <a:latin typeface="Calibri" panose="020F0502020204030204" pitchFamily="34" charset="0"/>
              </a:rPr>
              <a:t>pipette and clean before and after use. </a:t>
            </a:r>
            <a:endParaRPr lang="en-CA" dirty="0">
              <a:latin typeface="Calibri" panose="020F0502020204030204" pitchFamily="34" charset="0"/>
            </a:endParaRPr>
          </a:p>
          <a:p>
            <a:pPr lvl="0"/>
            <a:r>
              <a:rPr lang="en-CA" dirty="0">
                <a:latin typeface="Calibri" panose="020F0502020204030204" pitchFamily="34" charset="0"/>
              </a:rPr>
              <a:t>Use disposable micro-aerosol barrier FILTERED pipette tips </a:t>
            </a:r>
          </a:p>
          <a:p>
            <a:pPr lvl="0"/>
            <a:r>
              <a:rPr lang="en-CA" dirty="0">
                <a:latin typeface="Calibri" panose="020F0502020204030204" pitchFamily="34" charset="0"/>
              </a:rPr>
              <a:t>CLEAN each area </a:t>
            </a:r>
            <a:r>
              <a:rPr lang="en-CA" dirty="0" smtClean="0">
                <a:latin typeface="Calibri" panose="020F0502020204030204" pitchFamily="34" charset="0"/>
              </a:rPr>
              <a:t>and sample tray with a </a:t>
            </a:r>
            <a:r>
              <a:rPr lang="en-CA" dirty="0">
                <a:latin typeface="Calibri" panose="020F0502020204030204" pitchFamily="34" charset="0"/>
              </a:rPr>
              <a:t>cleaning product that effectively kills DNA/RNA and C. diff </a:t>
            </a:r>
            <a:r>
              <a:rPr lang="en-CA" dirty="0" smtClean="0">
                <a:latin typeface="Calibri" panose="020F0502020204030204" pitchFamily="34" charset="0"/>
              </a:rPr>
              <a:t>spores before and after testing.</a:t>
            </a:r>
            <a:endParaRPr lang="en-CA" dirty="0">
              <a:latin typeface="Calibri" panose="020F0502020204030204" pitchFamily="34" charset="0"/>
            </a:endParaRPr>
          </a:p>
          <a:p>
            <a:r>
              <a:rPr lang="en-CA" dirty="0">
                <a:latin typeface="Calibri" panose="020F0502020204030204" pitchFamily="34" charset="0"/>
              </a:rPr>
              <a:t>Change gloves as necessary </a:t>
            </a:r>
            <a:r>
              <a:rPr lang="en-CA" dirty="0" smtClean="0">
                <a:latin typeface="Calibri" panose="020F0502020204030204" pitchFamily="34" charset="0"/>
              </a:rPr>
              <a:t>and be mindful that dirty gloves may be a source of contamination.</a:t>
            </a:r>
            <a:endParaRPr lang="en-CA" dirty="0">
              <a:latin typeface="Calibri" panose="020F0502020204030204" pitchFamily="34" charset="0"/>
            </a:endParaRPr>
          </a:p>
          <a:p>
            <a:endParaRPr lang="en-CA" dirty="0"/>
          </a:p>
        </p:txBody>
      </p:sp>
      <p:sp>
        <p:nvSpPr>
          <p:cNvPr id="2" name="Footer Placeholder 1"/>
          <p:cNvSpPr>
            <a:spLocks noGrp="1"/>
          </p:cNvSpPr>
          <p:nvPr>
            <p:ph type="ftr" sz="quarter" idx="11"/>
          </p:nvPr>
        </p:nvSpPr>
        <p:spPr>
          <a:xfrm>
            <a:off x="3979223" y="6046664"/>
            <a:ext cx="3597234" cy="365125"/>
          </a:xfrm>
        </p:spPr>
        <p:txBody>
          <a:bodyPr/>
          <a:lstStyle/>
          <a:p>
            <a:endParaRPr lang="en-CA" b="1" dirty="0"/>
          </a:p>
        </p:txBody>
      </p:sp>
      <p:sp>
        <p:nvSpPr>
          <p:cNvPr id="4" name="Slide Number Placeholder 3"/>
          <p:cNvSpPr>
            <a:spLocks noGrp="1"/>
          </p:cNvSpPr>
          <p:nvPr>
            <p:ph type="sldNum" sz="quarter" idx="12"/>
          </p:nvPr>
        </p:nvSpPr>
        <p:spPr>
          <a:xfrm>
            <a:off x="11530940" y="6411789"/>
            <a:ext cx="309748" cy="365125"/>
          </a:xfrm>
        </p:spPr>
        <p:txBody>
          <a:bodyPr/>
          <a:lstStyle/>
          <a:p>
            <a:fld id="{FC4AEEF4-4156-4B29-8493-BEF7ACB75860}" type="slidenum">
              <a:rPr lang="en-CA" smtClean="0"/>
              <a:t>4</a:t>
            </a:fld>
            <a:endParaRPr lang="en-CA"/>
          </a:p>
        </p:txBody>
      </p:sp>
      <p:pic>
        <p:nvPicPr>
          <p:cNvPr id="9218" name="Picture 1" descr="CMH_logo_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899" y="5984751"/>
            <a:ext cx="135065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6729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5661" y="827395"/>
            <a:ext cx="9751483" cy="5454240"/>
          </a:xfrm>
        </p:spPr>
        <p:txBody>
          <a:bodyPr/>
          <a:lstStyle/>
          <a:p>
            <a:pPr lvl="0"/>
            <a:r>
              <a:rPr lang="en-CA" sz="2800" dirty="0">
                <a:latin typeface="Calibri" panose="020F0502020204030204" pitchFamily="34" charset="0"/>
              </a:rPr>
              <a:t>Amplification begins when the extracted specimen is added to the </a:t>
            </a:r>
            <a:r>
              <a:rPr lang="en-CA" sz="2800" b="1" i="1" dirty="0" err="1" smtClean="0">
                <a:latin typeface="Calibri" panose="020F0502020204030204" pitchFamily="34" charset="0"/>
              </a:rPr>
              <a:t>alethia</a:t>
            </a:r>
            <a:r>
              <a:rPr lang="en-CA" sz="2800" i="1" dirty="0" smtClean="0">
                <a:latin typeface="Calibri" panose="020F0502020204030204" pitchFamily="34" charset="0"/>
              </a:rPr>
              <a:t>™</a:t>
            </a:r>
            <a:r>
              <a:rPr lang="en-CA" sz="2800" dirty="0" smtClean="0">
                <a:latin typeface="Calibri" panose="020F0502020204030204" pitchFamily="34" charset="0"/>
              </a:rPr>
              <a:t> </a:t>
            </a:r>
            <a:r>
              <a:rPr lang="en-CA" sz="2800" dirty="0">
                <a:latin typeface="Calibri" panose="020F0502020204030204" pitchFamily="34" charset="0"/>
              </a:rPr>
              <a:t>device.  The </a:t>
            </a:r>
            <a:r>
              <a:rPr lang="en-CA" sz="2800" b="1" i="1" dirty="0" err="1" smtClean="0">
                <a:latin typeface="Calibri" panose="020F0502020204030204" pitchFamily="34" charset="0"/>
              </a:rPr>
              <a:t>alethia</a:t>
            </a:r>
            <a:r>
              <a:rPr lang="en-CA" sz="2800" i="1" dirty="0" smtClean="0">
                <a:latin typeface="Calibri" panose="020F0502020204030204" pitchFamily="34" charset="0"/>
              </a:rPr>
              <a:t>™</a:t>
            </a:r>
            <a:r>
              <a:rPr lang="en-CA" sz="2800" dirty="0" smtClean="0">
                <a:latin typeface="Calibri" panose="020F0502020204030204" pitchFamily="34" charset="0"/>
              </a:rPr>
              <a:t> </a:t>
            </a:r>
            <a:r>
              <a:rPr lang="en-CA" sz="2800" dirty="0">
                <a:latin typeface="Calibri" panose="020F0502020204030204" pitchFamily="34" charset="0"/>
              </a:rPr>
              <a:t>device contains a safety cap or “lock mechanism” to remind lab personnel NOT to open the device AFTER it has been closed.   This feature minimizes the likelihood of “accidental” opening and helps prevent amplicon contamination.  </a:t>
            </a:r>
          </a:p>
          <a:p>
            <a:pPr lvl="0"/>
            <a:r>
              <a:rPr lang="en-CA" sz="2800" dirty="0">
                <a:latin typeface="Calibri" panose="020F0502020204030204" pitchFamily="34" charset="0"/>
              </a:rPr>
              <a:t>Once the assay is completed, the </a:t>
            </a:r>
            <a:r>
              <a:rPr lang="en-CA" sz="2800" b="1" i="1" dirty="0" err="1" smtClean="0">
                <a:latin typeface="Calibri" panose="020F0502020204030204" pitchFamily="34" charset="0"/>
              </a:rPr>
              <a:t>alethia</a:t>
            </a:r>
            <a:r>
              <a:rPr lang="en-CA" sz="2800" i="1" dirty="0" smtClean="0">
                <a:latin typeface="Calibri" panose="020F0502020204030204" pitchFamily="34" charset="0"/>
              </a:rPr>
              <a:t>™</a:t>
            </a:r>
            <a:r>
              <a:rPr lang="en-CA" sz="2800" dirty="0" smtClean="0">
                <a:latin typeface="Calibri" panose="020F0502020204030204" pitchFamily="34" charset="0"/>
              </a:rPr>
              <a:t> </a:t>
            </a:r>
            <a:r>
              <a:rPr lang="en-CA" sz="2800" dirty="0">
                <a:latin typeface="Calibri" panose="020F0502020204030204" pitchFamily="34" charset="0"/>
              </a:rPr>
              <a:t>device should be removed from the </a:t>
            </a:r>
            <a:r>
              <a:rPr lang="en-CA" sz="2800" b="1" i="1" dirty="0" err="1" smtClean="0">
                <a:latin typeface="Calibri" panose="020F0502020204030204" pitchFamily="34" charset="0"/>
              </a:rPr>
              <a:t>alethia</a:t>
            </a:r>
            <a:r>
              <a:rPr lang="en-CA" sz="2800" b="1" i="1" dirty="0" smtClean="0">
                <a:latin typeface="Calibri" panose="020F0502020204030204" pitchFamily="34" charset="0"/>
              </a:rPr>
              <a:t> </a:t>
            </a:r>
            <a:r>
              <a:rPr lang="en-CA" sz="2800" dirty="0" smtClean="0">
                <a:latin typeface="Calibri" panose="020F0502020204030204" pitchFamily="34" charset="0"/>
              </a:rPr>
              <a:t>™ </a:t>
            </a:r>
            <a:r>
              <a:rPr lang="en-CA" sz="2800" dirty="0">
                <a:latin typeface="Calibri" panose="020F0502020204030204" pitchFamily="34" charset="0"/>
              </a:rPr>
              <a:t>instrument and discarded IMMEDIATELY in a biohazard </a:t>
            </a:r>
            <a:r>
              <a:rPr lang="en-CA" sz="2800" dirty="0" smtClean="0">
                <a:latin typeface="Calibri" panose="020F0502020204030204" pitchFamily="34" charset="0"/>
              </a:rPr>
              <a:t>bag – do not leave devices inside the </a:t>
            </a:r>
            <a:r>
              <a:rPr lang="en-CA" b="1" i="1" dirty="0" err="1" smtClean="0">
                <a:latin typeface="Calibri" panose="020F0502020204030204" pitchFamily="34" charset="0"/>
              </a:rPr>
              <a:t>alethia</a:t>
            </a:r>
            <a:r>
              <a:rPr lang="en-CA" b="1" i="1" dirty="0" smtClean="0">
                <a:latin typeface="Calibri" panose="020F0502020204030204" pitchFamily="34" charset="0"/>
              </a:rPr>
              <a:t> </a:t>
            </a:r>
            <a:r>
              <a:rPr lang="en-CA" dirty="0" smtClean="0">
                <a:latin typeface="Calibri" panose="020F0502020204030204" pitchFamily="34" charset="0"/>
              </a:rPr>
              <a:t>™ instrument.</a:t>
            </a:r>
            <a:endParaRPr lang="en-CA" sz="2800" dirty="0">
              <a:latin typeface="Calibri" panose="020F0502020204030204" pitchFamily="34" charset="0"/>
            </a:endParaRPr>
          </a:p>
          <a:p>
            <a:pPr lvl="0"/>
            <a:r>
              <a:rPr lang="en-CA" sz="2800" dirty="0">
                <a:latin typeface="Calibri" panose="020F0502020204030204" pitchFamily="34" charset="0"/>
              </a:rPr>
              <a:t>The </a:t>
            </a:r>
            <a:r>
              <a:rPr lang="en-CA" sz="2800" b="1" i="1" dirty="0" err="1" smtClean="0">
                <a:latin typeface="Calibri" panose="020F0502020204030204" pitchFamily="34" charset="0"/>
              </a:rPr>
              <a:t>alethia</a:t>
            </a:r>
            <a:r>
              <a:rPr lang="en-CA" sz="2800" i="1" dirty="0" smtClean="0">
                <a:latin typeface="Calibri" panose="020F0502020204030204" pitchFamily="34" charset="0"/>
              </a:rPr>
              <a:t>™ </a:t>
            </a:r>
            <a:r>
              <a:rPr lang="en-CA" sz="2800" dirty="0">
                <a:latin typeface="Calibri" panose="020F0502020204030204" pitchFamily="34" charset="0"/>
              </a:rPr>
              <a:t>devices should not be allowed to accumulate in the biohazard bags.  The biohazard bags should be disposed of </a:t>
            </a:r>
            <a:r>
              <a:rPr lang="en-CA" sz="2800" dirty="0" smtClean="0">
                <a:latin typeface="Calibri" panose="020F0502020204030204" pitchFamily="34" charset="0"/>
              </a:rPr>
              <a:t>daily.</a:t>
            </a:r>
            <a:endParaRPr lang="en-CA" sz="2800" dirty="0">
              <a:latin typeface="Calibri" panose="020F0502020204030204" pitchFamily="34" charset="0"/>
            </a:endParaRPr>
          </a:p>
        </p:txBody>
      </p:sp>
      <p:sp>
        <p:nvSpPr>
          <p:cNvPr id="2" name="Footer Placeholder 1"/>
          <p:cNvSpPr>
            <a:spLocks noGrp="1"/>
          </p:cNvSpPr>
          <p:nvPr>
            <p:ph type="ftr" sz="quarter" idx="11"/>
          </p:nvPr>
        </p:nvSpPr>
        <p:spPr>
          <a:xfrm>
            <a:off x="4002974" y="6152894"/>
            <a:ext cx="3383478" cy="365125"/>
          </a:xfrm>
        </p:spPr>
        <p:txBody>
          <a:bodyPr/>
          <a:lstStyle/>
          <a:p>
            <a:endParaRPr lang="en-CA" b="1" dirty="0"/>
          </a:p>
        </p:txBody>
      </p:sp>
      <p:sp>
        <p:nvSpPr>
          <p:cNvPr id="4" name="Slide Number Placeholder 3"/>
          <p:cNvSpPr>
            <a:spLocks noGrp="1"/>
          </p:cNvSpPr>
          <p:nvPr>
            <p:ph type="sldNum" sz="quarter" idx="12"/>
          </p:nvPr>
        </p:nvSpPr>
        <p:spPr>
          <a:xfrm>
            <a:off x="11554691" y="6312591"/>
            <a:ext cx="321623" cy="365125"/>
          </a:xfrm>
        </p:spPr>
        <p:txBody>
          <a:bodyPr/>
          <a:lstStyle/>
          <a:p>
            <a:fld id="{FC4AEEF4-4156-4B29-8493-BEF7ACB75860}" type="slidenum">
              <a:rPr lang="en-CA" smtClean="0"/>
              <a:t>5</a:t>
            </a:fld>
            <a:endParaRPr lang="en-CA"/>
          </a:p>
        </p:txBody>
      </p:sp>
      <p:pic>
        <p:nvPicPr>
          <p:cNvPr id="10242" name="Picture 1" descr="CMH_logo_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397" y="6163294"/>
            <a:ext cx="1362528" cy="54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76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71:1666:1" descr="1"/>
          <p:cNvPicPr>
            <a:picLocks noChangeAspect="1" noChangeArrowheads="1"/>
          </p:cNvPicPr>
          <p:nvPr/>
        </p:nvPicPr>
        <p:blipFill>
          <a:blip r:embed="rId2" cstate="print"/>
          <a:srcRect/>
          <a:stretch>
            <a:fillRect/>
          </a:stretch>
        </p:blipFill>
        <p:spPr bwMode="auto">
          <a:xfrm>
            <a:off x="2264804" y="1409835"/>
            <a:ext cx="7075352" cy="5037580"/>
          </a:xfrm>
          <a:prstGeom prst="rect">
            <a:avLst/>
          </a:prstGeom>
          <a:noFill/>
          <a:ln w="9525">
            <a:noFill/>
            <a:miter lim="800000"/>
            <a:headEnd/>
            <a:tailEnd/>
          </a:ln>
        </p:spPr>
      </p:pic>
      <p:cxnSp>
        <p:nvCxnSpPr>
          <p:cNvPr id="4" name="Straight Arrow Connector 3"/>
          <p:cNvCxnSpPr>
            <a:cxnSpLocks/>
          </p:cNvCxnSpPr>
          <p:nvPr/>
        </p:nvCxnSpPr>
        <p:spPr>
          <a:xfrm flipH="1">
            <a:off x="4652920" y="2014917"/>
            <a:ext cx="40461" cy="3689968"/>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266" name="Picture 1" descr="CMH_logo_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008" y="6020377"/>
            <a:ext cx="131193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2432" y="3452790"/>
            <a:ext cx="1829022" cy="338554"/>
          </a:xfrm>
          <a:prstGeom prst="rect">
            <a:avLst/>
          </a:prstGeom>
          <a:noFill/>
        </p:spPr>
        <p:txBody>
          <a:bodyPr wrap="square" rtlCol="0">
            <a:spAutoFit/>
          </a:bodyPr>
          <a:lstStyle/>
          <a:p>
            <a:r>
              <a:rPr lang="en-US" sz="1600" dirty="0" smtClean="0">
                <a:solidFill>
                  <a:srgbClr val="FF0000"/>
                </a:solidFill>
              </a:rPr>
              <a:t>Sample preparation</a:t>
            </a:r>
            <a:endParaRPr lang="en-US" sz="1600" dirty="0">
              <a:solidFill>
                <a:srgbClr val="FF0000"/>
              </a:solidFill>
            </a:endParaRPr>
          </a:p>
        </p:txBody>
      </p:sp>
      <p:sp>
        <p:nvSpPr>
          <p:cNvPr id="8" name="TextBox 7"/>
          <p:cNvSpPr txBox="1"/>
          <p:nvPr/>
        </p:nvSpPr>
        <p:spPr>
          <a:xfrm>
            <a:off x="7407127" y="2562263"/>
            <a:ext cx="1288686" cy="338554"/>
          </a:xfrm>
          <a:prstGeom prst="rect">
            <a:avLst/>
          </a:prstGeom>
          <a:noFill/>
        </p:spPr>
        <p:txBody>
          <a:bodyPr wrap="none" rtlCol="0">
            <a:spAutoFit/>
          </a:bodyPr>
          <a:lstStyle/>
          <a:p>
            <a:r>
              <a:rPr lang="en-US" sz="1600" dirty="0" smtClean="0">
                <a:solidFill>
                  <a:srgbClr val="FF0000"/>
                </a:solidFill>
              </a:rPr>
              <a:t>Amplification</a:t>
            </a:r>
            <a:endParaRPr lang="en-US" sz="1600" dirty="0">
              <a:solidFill>
                <a:srgbClr val="FF0000"/>
              </a:solidFill>
            </a:endParaRPr>
          </a:p>
        </p:txBody>
      </p:sp>
      <p:sp>
        <p:nvSpPr>
          <p:cNvPr id="9" name="TextBox 8"/>
          <p:cNvSpPr txBox="1"/>
          <p:nvPr/>
        </p:nvSpPr>
        <p:spPr>
          <a:xfrm>
            <a:off x="4857008" y="5218115"/>
            <a:ext cx="1876301" cy="338554"/>
          </a:xfrm>
          <a:prstGeom prst="rect">
            <a:avLst/>
          </a:prstGeom>
          <a:noFill/>
        </p:spPr>
        <p:txBody>
          <a:bodyPr wrap="square" rtlCol="0">
            <a:spAutoFit/>
          </a:bodyPr>
          <a:lstStyle/>
          <a:p>
            <a:r>
              <a:rPr lang="en-US" sz="1600" dirty="0" smtClean="0">
                <a:solidFill>
                  <a:srgbClr val="FF0000"/>
                </a:solidFill>
              </a:rPr>
              <a:t>Heat Treatment</a:t>
            </a:r>
            <a:endParaRPr lang="en-US" sz="1600" dirty="0">
              <a:solidFill>
                <a:srgbClr val="FF0000"/>
              </a:solidFill>
            </a:endParaRPr>
          </a:p>
        </p:txBody>
      </p:sp>
      <p:pic>
        <p:nvPicPr>
          <p:cNvPr id="7" name="Picture 6"/>
          <p:cNvPicPr>
            <a:picLocks noChangeAspect="1"/>
          </p:cNvPicPr>
          <p:nvPr/>
        </p:nvPicPr>
        <p:blipFill>
          <a:blip r:embed="rId4"/>
          <a:stretch>
            <a:fillRect/>
          </a:stretch>
        </p:blipFill>
        <p:spPr>
          <a:xfrm>
            <a:off x="3075833" y="1568735"/>
            <a:ext cx="1781175" cy="457200"/>
          </a:xfrm>
          <a:prstGeom prst="rect">
            <a:avLst/>
          </a:prstGeom>
        </p:spPr>
      </p:pic>
      <p:pic>
        <p:nvPicPr>
          <p:cNvPr id="10" name="Picture 9"/>
          <p:cNvPicPr>
            <a:picLocks noChangeAspect="1"/>
          </p:cNvPicPr>
          <p:nvPr/>
        </p:nvPicPr>
        <p:blipFill>
          <a:blip r:embed="rId4"/>
          <a:stretch>
            <a:fillRect/>
          </a:stretch>
        </p:blipFill>
        <p:spPr>
          <a:xfrm>
            <a:off x="2264804" y="5861200"/>
            <a:ext cx="1701616" cy="330736"/>
          </a:xfrm>
          <a:prstGeom prst="rect">
            <a:avLst/>
          </a:prstGeom>
        </p:spPr>
      </p:pic>
    </p:spTree>
    <p:extLst>
      <p:ext uri="{BB962C8B-B14F-4D97-AF65-F5344CB8AC3E}">
        <p14:creationId xmlns:p14="http://schemas.microsoft.com/office/powerpoint/2010/main" val="614849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297" name="Straight Arrow Connector 11"/>
          <p:cNvCxnSpPr>
            <a:cxnSpLocks noChangeShapeType="1"/>
          </p:cNvCxnSpPr>
          <p:nvPr/>
        </p:nvCxnSpPr>
        <p:spPr bwMode="auto">
          <a:xfrm>
            <a:off x="9677400" y="1250950"/>
            <a:ext cx="381000" cy="120650"/>
          </a:xfrm>
          <a:prstGeom prst="straightConnector1">
            <a:avLst/>
          </a:prstGeom>
          <a:noFill/>
          <a:ln w="9525" algn="ctr">
            <a:noFill/>
            <a:round/>
            <a:headEnd/>
            <a:tailEnd type="arrow" w="med" len="med"/>
          </a:ln>
        </p:spPr>
      </p:cxnSp>
      <p:grpSp>
        <p:nvGrpSpPr>
          <p:cNvPr id="2" name="Group 5"/>
          <p:cNvGrpSpPr>
            <a:grpSpLocks/>
          </p:cNvGrpSpPr>
          <p:nvPr/>
        </p:nvGrpSpPr>
        <p:grpSpPr bwMode="auto">
          <a:xfrm>
            <a:off x="2654139" y="1107661"/>
            <a:ext cx="6481095" cy="955675"/>
            <a:chOff x="76200" y="116220"/>
            <a:chExt cx="6481762" cy="955045"/>
          </a:xfrm>
        </p:grpSpPr>
        <p:grpSp>
          <p:nvGrpSpPr>
            <p:cNvPr id="3" name="Group 53"/>
            <p:cNvGrpSpPr>
              <a:grpSpLocks/>
            </p:cNvGrpSpPr>
            <p:nvPr/>
          </p:nvGrpSpPr>
          <p:grpSpPr bwMode="auto">
            <a:xfrm>
              <a:off x="152400" y="116220"/>
              <a:ext cx="6405562" cy="523860"/>
              <a:chOff x="152400" y="116220"/>
              <a:chExt cx="6405562" cy="523860"/>
            </a:xfrm>
          </p:grpSpPr>
          <p:sp>
            <p:nvSpPr>
              <p:cNvPr id="10" name="TextBox 9"/>
              <p:cNvSpPr txBox="1">
                <a:spLocks noChangeArrowheads="1"/>
              </p:cNvSpPr>
              <p:nvPr/>
            </p:nvSpPr>
            <p:spPr bwMode="auto">
              <a:xfrm>
                <a:off x="2285560" y="116220"/>
                <a:ext cx="4272402" cy="521943"/>
              </a:xfrm>
              <a:prstGeom prst="rect">
                <a:avLst/>
              </a:prstGeom>
              <a:noFill/>
              <a:ln w="9525">
                <a:noFill/>
                <a:miter lim="800000"/>
                <a:headEnd/>
                <a:tailEnd/>
              </a:ln>
            </p:spPr>
            <p:txBody>
              <a:bodyPr>
                <a:spAutoFit/>
              </a:bodyPr>
              <a:lstStyle/>
              <a:p>
                <a:pPr>
                  <a:defRPr/>
                </a:pPr>
                <a:r>
                  <a:rPr lang="en-US" sz="2800" b="1" i="1" kern="0" dirty="0">
                    <a:solidFill>
                      <a:srgbClr val="173B67"/>
                    </a:solidFill>
                    <a:latin typeface="Arial Rounded MT Bold" pitchFamily="34" charset="0"/>
                    <a:cs typeface="Times New Roman" pitchFamily="18" charset="0"/>
                  </a:rPr>
                  <a:t>Product  Review</a:t>
                </a:r>
              </a:p>
            </p:txBody>
          </p:sp>
          <p:cxnSp>
            <p:nvCxnSpPr>
              <p:cNvPr id="55305" name="Straight Connector 13"/>
              <p:cNvCxnSpPr>
                <a:cxnSpLocks noChangeShapeType="1"/>
              </p:cNvCxnSpPr>
              <p:nvPr/>
            </p:nvCxnSpPr>
            <p:spPr bwMode="auto">
              <a:xfrm>
                <a:off x="152400" y="640080"/>
                <a:ext cx="5105400" cy="0"/>
              </a:xfrm>
              <a:prstGeom prst="line">
                <a:avLst/>
              </a:prstGeom>
              <a:noFill/>
              <a:ln w="28575" algn="ctr">
                <a:solidFill>
                  <a:srgbClr val="19194D"/>
                </a:solidFill>
                <a:round/>
                <a:headEnd/>
                <a:tailEnd/>
              </a:ln>
            </p:spPr>
          </p:cxnSp>
        </p:grpSp>
        <p:sp>
          <p:nvSpPr>
            <p:cNvPr id="55302" name="TextBox 5"/>
            <p:cNvSpPr txBox="1">
              <a:spLocks noChangeArrowheads="1"/>
            </p:cNvSpPr>
            <p:nvPr/>
          </p:nvSpPr>
          <p:spPr bwMode="auto">
            <a:xfrm>
              <a:off x="76200" y="609600"/>
              <a:ext cx="4271962" cy="461665"/>
            </a:xfrm>
            <a:prstGeom prst="rect">
              <a:avLst/>
            </a:prstGeom>
            <a:noFill/>
            <a:ln w="9525">
              <a:noFill/>
              <a:miter lim="800000"/>
              <a:headEnd/>
              <a:tailEnd/>
            </a:ln>
          </p:spPr>
          <p:txBody>
            <a:bodyPr>
              <a:spAutoFit/>
            </a:bodyPr>
            <a:lstStyle/>
            <a:p>
              <a:pPr fontAlgn="base">
                <a:spcBef>
                  <a:spcPct val="0"/>
                </a:spcBef>
                <a:spcAft>
                  <a:spcPct val="0"/>
                </a:spcAft>
              </a:pPr>
              <a:r>
                <a:rPr lang="en-US" sz="2400" b="1" i="1" dirty="0">
                  <a:solidFill>
                    <a:srgbClr val="173B67"/>
                  </a:solidFill>
                  <a:latin typeface="Arial Black" pitchFamily="34" charset="0"/>
                  <a:cs typeface="Times New Roman" pitchFamily="18" charset="0"/>
                </a:rPr>
                <a:t>Assay Protocol</a:t>
              </a:r>
            </a:p>
          </p:txBody>
        </p:sp>
      </p:grpSp>
      <p:sp>
        <p:nvSpPr>
          <p:cNvPr id="4" name="TextBox 3"/>
          <p:cNvSpPr txBox="1"/>
          <p:nvPr/>
        </p:nvSpPr>
        <p:spPr>
          <a:xfrm>
            <a:off x="9356765" y="2950584"/>
            <a:ext cx="2304804" cy="1477328"/>
          </a:xfrm>
          <a:prstGeom prst="rect">
            <a:avLst/>
          </a:prstGeom>
          <a:noFill/>
          <a:ln w="66675" cmpd="sng">
            <a:solidFill>
              <a:srgbClr val="FF0000"/>
            </a:solidFill>
          </a:ln>
          <a:scene3d>
            <a:camera prst="orthographicFront"/>
            <a:lightRig rig="threePt" dir="t"/>
          </a:scene3d>
          <a:sp3d>
            <a:bevelT prst="angle"/>
          </a:sp3d>
        </p:spPr>
        <p:txBody>
          <a:bodyPr wrap="square" rtlCol="0">
            <a:spAutoFit/>
          </a:bodyPr>
          <a:lstStyle/>
          <a:p>
            <a:pPr algn="ctr"/>
            <a:r>
              <a:rPr lang="en-CA" dirty="0"/>
              <a:t>After completion of sample </a:t>
            </a:r>
            <a:r>
              <a:rPr lang="en-CA" dirty="0" smtClean="0"/>
              <a:t>preparation step, </a:t>
            </a:r>
            <a:r>
              <a:rPr lang="en-CA" dirty="0"/>
              <a:t>thoroughly clean area and change gloves</a:t>
            </a:r>
          </a:p>
        </p:txBody>
      </p:sp>
      <p:pic>
        <p:nvPicPr>
          <p:cNvPr id="12290" name="Picture 1" descr="CMH_logo_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895" y="5914650"/>
            <a:ext cx="1374404"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2730331" y="1105743"/>
            <a:ext cx="2132941" cy="507872"/>
          </a:xfrm>
          <a:prstGeom prst="rect">
            <a:avLst/>
          </a:prstGeom>
        </p:spPr>
      </p:pic>
      <p:pic>
        <p:nvPicPr>
          <p:cNvPr id="7" name="Picture 6"/>
          <p:cNvPicPr>
            <a:picLocks noChangeAspect="1"/>
          </p:cNvPicPr>
          <p:nvPr/>
        </p:nvPicPr>
        <p:blipFill>
          <a:blip r:embed="rId4"/>
          <a:stretch>
            <a:fillRect/>
          </a:stretch>
        </p:blipFill>
        <p:spPr>
          <a:xfrm>
            <a:off x="1448493" y="2123654"/>
            <a:ext cx="7848600" cy="3219450"/>
          </a:xfrm>
          <a:prstGeom prst="rect">
            <a:avLst/>
          </a:prstGeom>
        </p:spPr>
      </p:pic>
    </p:spTree>
    <p:extLst>
      <p:ext uri="{BB962C8B-B14F-4D97-AF65-F5344CB8AC3E}">
        <p14:creationId xmlns:p14="http://schemas.microsoft.com/office/powerpoint/2010/main" val="147463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321" name="Straight Arrow Connector 11"/>
          <p:cNvCxnSpPr>
            <a:cxnSpLocks noChangeShapeType="1"/>
          </p:cNvCxnSpPr>
          <p:nvPr/>
        </p:nvCxnSpPr>
        <p:spPr bwMode="auto">
          <a:xfrm>
            <a:off x="9677400" y="1250950"/>
            <a:ext cx="381000" cy="120650"/>
          </a:xfrm>
          <a:prstGeom prst="straightConnector1">
            <a:avLst/>
          </a:prstGeom>
          <a:noFill/>
          <a:ln w="9525" algn="ctr">
            <a:noFill/>
            <a:round/>
            <a:headEnd/>
            <a:tailEnd type="arrow" w="med" len="med"/>
          </a:ln>
        </p:spPr>
      </p:cxnSp>
      <p:grpSp>
        <p:nvGrpSpPr>
          <p:cNvPr id="2" name="Group 5"/>
          <p:cNvGrpSpPr>
            <a:grpSpLocks/>
          </p:cNvGrpSpPr>
          <p:nvPr/>
        </p:nvGrpSpPr>
        <p:grpSpPr bwMode="auto">
          <a:xfrm>
            <a:off x="2612372" y="1006458"/>
            <a:ext cx="6481095" cy="1017302"/>
            <a:chOff x="76200" y="54634"/>
            <a:chExt cx="6481762" cy="1016631"/>
          </a:xfrm>
        </p:grpSpPr>
        <p:grpSp>
          <p:nvGrpSpPr>
            <p:cNvPr id="3" name="Group 53"/>
            <p:cNvGrpSpPr>
              <a:grpSpLocks/>
            </p:cNvGrpSpPr>
            <p:nvPr/>
          </p:nvGrpSpPr>
          <p:grpSpPr bwMode="auto">
            <a:xfrm>
              <a:off x="92183" y="54634"/>
              <a:ext cx="6465779" cy="585446"/>
              <a:chOff x="92183" y="54634"/>
              <a:chExt cx="6465779" cy="585446"/>
            </a:xfrm>
          </p:grpSpPr>
          <p:sp>
            <p:nvSpPr>
              <p:cNvPr id="12" name="TextBox 11"/>
              <p:cNvSpPr txBox="1">
                <a:spLocks noChangeArrowheads="1"/>
              </p:cNvSpPr>
              <p:nvPr/>
            </p:nvSpPr>
            <p:spPr bwMode="auto">
              <a:xfrm>
                <a:off x="2285560" y="116220"/>
                <a:ext cx="4272402" cy="521943"/>
              </a:xfrm>
              <a:prstGeom prst="rect">
                <a:avLst/>
              </a:prstGeom>
              <a:noFill/>
              <a:ln w="9525">
                <a:noFill/>
                <a:miter lim="800000"/>
                <a:headEnd/>
                <a:tailEnd/>
              </a:ln>
            </p:spPr>
            <p:txBody>
              <a:bodyPr>
                <a:spAutoFit/>
              </a:bodyPr>
              <a:lstStyle/>
              <a:p>
                <a:pPr>
                  <a:defRPr/>
                </a:pPr>
                <a:r>
                  <a:rPr lang="en-US" sz="2800" b="1" i="1" kern="0" dirty="0">
                    <a:solidFill>
                      <a:srgbClr val="173B67"/>
                    </a:solidFill>
                    <a:latin typeface="Arial Rounded MT Bold" pitchFamily="34" charset="0"/>
                    <a:cs typeface="Times New Roman" pitchFamily="18" charset="0"/>
                  </a:rPr>
                  <a:t>Product  Review</a:t>
                </a:r>
              </a:p>
            </p:txBody>
          </p:sp>
          <p:pic>
            <p:nvPicPr>
              <p:cNvPr id="56330" name="Picture 13" descr="ILLUMIGENE3.26_logo.wmf"/>
              <p:cNvPicPr>
                <a:picLocks noChangeAspect="1"/>
              </p:cNvPicPr>
              <p:nvPr/>
            </p:nvPicPr>
            <p:blipFill>
              <a:blip r:embed="rId2" cstate="print"/>
              <a:srcRect/>
              <a:stretch>
                <a:fillRect/>
              </a:stretch>
            </p:blipFill>
            <p:spPr bwMode="auto">
              <a:xfrm>
                <a:off x="92183" y="54634"/>
                <a:ext cx="2308895" cy="585390"/>
              </a:xfrm>
              <a:prstGeom prst="rect">
                <a:avLst/>
              </a:prstGeom>
              <a:noFill/>
              <a:ln w="9525">
                <a:noFill/>
                <a:miter lim="800000"/>
                <a:headEnd/>
                <a:tailEnd/>
              </a:ln>
            </p:spPr>
          </p:pic>
          <p:cxnSp>
            <p:nvCxnSpPr>
              <p:cNvPr id="56331" name="Straight Connector 14"/>
              <p:cNvCxnSpPr>
                <a:cxnSpLocks noChangeShapeType="1"/>
              </p:cNvCxnSpPr>
              <p:nvPr/>
            </p:nvCxnSpPr>
            <p:spPr bwMode="auto">
              <a:xfrm>
                <a:off x="152400" y="640080"/>
                <a:ext cx="5105400" cy="0"/>
              </a:xfrm>
              <a:prstGeom prst="line">
                <a:avLst/>
              </a:prstGeom>
              <a:noFill/>
              <a:ln w="28575" algn="ctr">
                <a:solidFill>
                  <a:srgbClr val="19194D"/>
                </a:solidFill>
                <a:round/>
                <a:headEnd/>
                <a:tailEnd/>
              </a:ln>
            </p:spPr>
          </p:cxnSp>
        </p:grpSp>
        <p:sp>
          <p:nvSpPr>
            <p:cNvPr id="56328" name="TextBox 5"/>
            <p:cNvSpPr txBox="1">
              <a:spLocks noChangeArrowheads="1"/>
            </p:cNvSpPr>
            <p:nvPr/>
          </p:nvSpPr>
          <p:spPr bwMode="auto">
            <a:xfrm>
              <a:off x="76200" y="609600"/>
              <a:ext cx="4271962" cy="461665"/>
            </a:xfrm>
            <a:prstGeom prst="rect">
              <a:avLst/>
            </a:prstGeom>
            <a:noFill/>
            <a:ln w="9525">
              <a:noFill/>
              <a:miter lim="800000"/>
              <a:headEnd/>
              <a:tailEnd/>
            </a:ln>
          </p:spPr>
          <p:txBody>
            <a:bodyPr>
              <a:spAutoFit/>
            </a:bodyPr>
            <a:lstStyle/>
            <a:p>
              <a:pPr fontAlgn="base">
                <a:spcBef>
                  <a:spcPct val="0"/>
                </a:spcBef>
                <a:spcAft>
                  <a:spcPct val="0"/>
                </a:spcAft>
              </a:pPr>
              <a:r>
                <a:rPr lang="en-US" sz="2400" b="1" i="1" dirty="0">
                  <a:solidFill>
                    <a:srgbClr val="173B67"/>
                  </a:solidFill>
                  <a:latin typeface="Arial Black" pitchFamily="34" charset="0"/>
                  <a:cs typeface="Times New Roman" pitchFamily="18" charset="0"/>
                </a:rPr>
                <a:t>Assay Protocol</a:t>
              </a:r>
            </a:p>
          </p:txBody>
        </p:sp>
      </p:grpSp>
      <p:sp>
        <p:nvSpPr>
          <p:cNvPr id="56326" name="Rectangle 15"/>
          <p:cNvSpPr>
            <a:spLocks noChangeArrowheads="1"/>
          </p:cNvSpPr>
          <p:nvPr/>
        </p:nvSpPr>
        <p:spPr bwMode="auto">
          <a:xfrm>
            <a:off x="5943600" y="6553200"/>
            <a:ext cx="304800" cy="304800"/>
          </a:xfrm>
          <a:prstGeom prst="rect">
            <a:avLst/>
          </a:prstGeom>
          <a:solidFill>
            <a:schemeClr val="bg1"/>
          </a:solidFill>
          <a:ln w="9525" algn="ctr">
            <a:solidFill>
              <a:schemeClr val="bg1"/>
            </a:solidFill>
            <a:round/>
            <a:headEnd/>
            <a:tailEnd/>
          </a:ln>
        </p:spPr>
        <p:txBody>
          <a:bodyPr/>
          <a:lstStyle/>
          <a:p>
            <a:pPr fontAlgn="base">
              <a:spcBef>
                <a:spcPct val="0"/>
              </a:spcBef>
              <a:spcAft>
                <a:spcPct val="0"/>
              </a:spcAft>
            </a:pPr>
            <a:endParaRPr lang="en-US">
              <a:solidFill>
                <a:srgbClr val="000000"/>
              </a:solidFill>
              <a:latin typeface="Arial" charset="0"/>
              <a:cs typeface="Arial" charset="0"/>
            </a:endParaRPr>
          </a:p>
        </p:txBody>
      </p:sp>
      <p:sp>
        <p:nvSpPr>
          <p:cNvPr id="5" name="Arrow: Down 4"/>
          <p:cNvSpPr/>
          <p:nvPr/>
        </p:nvSpPr>
        <p:spPr>
          <a:xfrm rot="2305171">
            <a:off x="8190932" y="3348119"/>
            <a:ext cx="302165" cy="80946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314" name="Picture 1" descr="CMH_logo_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614" y="5938310"/>
            <a:ext cx="1351684"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2663626" y="1068084"/>
            <a:ext cx="2273385" cy="491787"/>
          </a:xfrm>
          <a:prstGeom prst="rect">
            <a:avLst/>
          </a:prstGeom>
        </p:spPr>
      </p:pic>
      <p:pic>
        <p:nvPicPr>
          <p:cNvPr id="8" name="Picture 7"/>
          <p:cNvPicPr>
            <a:picLocks noChangeAspect="1"/>
          </p:cNvPicPr>
          <p:nvPr/>
        </p:nvPicPr>
        <p:blipFill>
          <a:blip r:embed="rId5"/>
          <a:stretch>
            <a:fillRect/>
          </a:stretch>
        </p:blipFill>
        <p:spPr>
          <a:xfrm>
            <a:off x="1611457" y="2393004"/>
            <a:ext cx="7639050" cy="2924175"/>
          </a:xfrm>
          <a:prstGeom prst="rect">
            <a:avLst/>
          </a:prstGeom>
        </p:spPr>
      </p:pic>
    </p:spTree>
    <p:extLst>
      <p:ext uri="{BB962C8B-B14F-4D97-AF65-F5344CB8AC3E}">
        <p14:creationId xmlns:p14="http://schemas.microsoft.com/office/powerpoint/2010/main" val="1908021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2" descr="Appendix Figure 1."/>
          <p:cNvPicPr>
            <a:picLocks noChangeAspect="1" noChangeArrowheads="1"/>
          </p:cNvPicPr>
          <p:nvPr/>
        </p:nvPicPr>
        <p:blipFill>
          <a:blip r:embed="rId2" cstate="print"/>
          <a:srcRect l="2666" t="18930" b="16710"/>
          <a:stretch>
            <a:fillRect/>
          </a:stretch>
        </p:blipFill>
        <p:spPr bwMode="auto">
          <a:xfrm>
            <a:off x="3168032" y="4828922"/>
            <a:ext cx="5562600" cy="1295400"/>
          </a:xfrm>
          <a:prstGeom prst="rect">
            <a:avLst/>
          </a:prstGeom>
          <a:noFill/>
          <a:ln w="9525">
            <a:noFill/>
            <a:miter lim="800000"/>
            <a:headEnd/>
            <a:tailEnd/>
          </a:ln>
        </p:spPr>
      </p:pic>
      <p:sp>
        <p:nvSpPr>
          <p:cNvPr id="91138" name="TextBox 4"/>
          <p:cNvSpPr txBox="1">
            <a:spLocks noChangeArrowheads="1"/>
          </p:cNvSpPr>
          <p:nvPr/>
        </p:nvSpPr>
        <p:spPr bwMode="auto">
          <a:xfrm>
            <a:off x="1392463" y="1299333"/>
            <a:ext cx="9694258" cy="4050340"/>
          </a:xfrm>
          <a:prstGeom prst="rect">
            <a:avLst/>
          </a:prstGeom>
          <a:noFill/>
          <a:ln w="9525">
            <a:noFill/>
            <a:miter lim="800000"/>
            <a:headEnd/>
            <a:tailEnd/>
          </a:ln>
        </p:spPr>
        <p:txBody>
          <a:bodyPr wrap="square">
            <a:spAutoFit/>
          </a:bodyPr>
          <a:lstStyle/>
          <a:p>
            <a:pPr marL="280988" lvl="1" indent="-280988">
              <a:lnSpc>
                <a:spcPct val="110000"/>
              </a:lnSpc>
              <a:spcAft>
                <a:spcPct val="50000"/>
              </a:spcAft>
              <a:buSzPct val="140000"/>
              <a:buFont typeface="Arial" charset="0"/>
              <a:buChar char="•"/>
            </a:pPr>
            <a:r>
              <a:rPr lang="en-US" sz="2000" b="1" dirty="0">
                <a:solidFill>
                  <a:srgbClr val="000000"/>
                </a:solidFill>
                <a:latin typeface="Calibri" panose="020F0502020204030204" pitchFamily="34" charset="0"/>
                <a:cs typeface="Arial" charset="0"/>
              </a:rPr>
              <a:t>By-product of DNA amplification is </a:t>
            </a:r>
            <a:r>
              <a:rPr lang="en-US" sz="2000" b="1" u="sng" dirty="0">
                <a:solidFill>
                  <a:srgbClr val="000000"/>
                </a:solidFill>
                <a:latin typeface="Calibri" panose="020F0502020204030204" pitchFamily="34" charset="0"/>
                <a:cs typeface="Arial" charset="0"/>
              </a:rPr>
              <a:t>magnesium pyrophosphate</a:t>
            </a:r>
          </a:p>
          <a:p>
            <a:pPr marL="280988" lvl="1" indent="-280988">
              <a:lnSpc>
                <a:spcPct val="110000"/>
              </a:lnSpc>
              <a:spcAft>
                <a:spcPct val="50000"/>
              </a:spcAft>
              <a:buSzPct val="140000"/>
              <a:buFont typeface="Arial" charset="0"/>
              <a:buChar char="•"/>
            </a:pPr>
            <a:r>
              <a:rPr lang="en-US" sz="2000" b="1" dirty="0">
                <a:solidFill>
                  <a:srgbClr val="000000"/>
                </a:solidFill>
                <a:latin typeface="Calibri" panose="020F0502020204030204" pitchFamily="34" charset="0"/>
                <a:cs typeface="Arial" charset="0"/>
              </a:rPr>
              <a:t>Amount of magnesium pyrophosphate reaches saturation and precipitates out of solution causing turbidity</a:t>
            </a:r>
          </a:p>
          <a:p>
            <a:pPr marL="280988" lvl="1" indent="-280988">
              <a:lnSpc>
                <a:spcPct val="110000"/>
              </a:lnSpc>
              <a:spcAft>
                <a:spcPct val="50000"/>
              </a:spcAft>
              <a:buSzPct val="140000"/>
              <a:buFont typeface="Arial" charset="0"/>
              <a:buChar char="•"/>
            </a:pPr>
            <a:r>
              <a:rPr lang="en-US" sz="2000" b="1" dirty="0">
                <a:solidFill>
                  <a:srgbClr val="000000"/>
                </a:solidFill>
                <a:latin typeface="Calibri" panose="020F0502020204030204" pitchFamily="34" charset="0"/>
                <a:cs typeface="Arial" charset="0"/>
              </a:rPr>
              <a:t>Sample read with specially designed turbidity meter </a:t>
            </a:r>
            <a:r>
              <a:rPr lang="en-US" sz="2000" b="1" dirty="0" smtClean="0">
                <a:solidFill>
                  <a:srgbClr val="000000"/>
                </a:solidFill>
                <a:latin typeface="Calibri" panose="020F0502020204030204" pitchFamily="34" charset="0"/>
                <a:cs typeface="Arial" charset="0"/>
              </a:rPr>
              <a:t>(</a:t>
            </a:r>
            <a:r>
              <a:rPr lang="en-US" sz="2000" b="1" dirty="0" err="1" smtClean="0">
                <a:solidFill>
                  <a:srgbClr val="000000"/>
                </a:solidFill>
                <a:latin typeface="Calibri" panose="020F0502020204030204" pitchFamily="34" charset="0"/>
                <a:cs typeface="Arial" charset="0"/>
              </a:rPr>
              <a:t>alethia</a:t>
            </a:r>
            <a:r>
              <a:rPr lang="en-US" sz="2000" b="1" dirty="0" smtClean="0">
                <a:solidFill>
                  <a:srgbClr val="FF0000"/>
                </a:solidFill>
                <a:latin typeface="Calibri" panose="020F0502020204030204" pitchFamily="34" charset="0"/>
                <a:cs typeface="Arial" charset="0"/>
              </a:rPr>
              <a:t> </a:t>
            </a:r>
            <a:r>
              <a:rPr lang="en-US" sz="2000" b="1" dirty="0">
                <a:solidFill>
                  <a:srgbClr val="000000"/>
                </a:solidFill>
                <a:latin typeface="Calibri" panose="020F0502020204030204" pitchFamily="34" charset="0"/>
                <a:cs typeface="Arial" charset="0"/>
              </a:rPr>
              <a:t>optics) for greater speed and </a:t>
            </a:r>
            <a:r>
              <a:rPr lang="en-US" sz="2000" b="1" dirty="0" smtClean="0">
                <a:solidFill>
                  <a:srgbClr val="000000"/>
                </a:solidFill>
                <a:latin typeface="Calibri" panose="020F0502020204030204" pitchFamily="34" charset="0"/>
                <a:cs typeface="Arial" charset="0"/>
              </a:rPr>
              <a:t>accuracy</a:t>
            </a:r>
            <a:endParaRPr lang="en-US" sz="2000" b="1" dirty="0">
              <a:solidFill>
                <a:srgbClr val="000000"/>
              </a:solidFill>
              <a:latin typeface="Calibri" panose="020F0502020204030204" pitchFamily="34" charset="0"/>
              <a:cs typeface="Arial" charset="0"/>
            </a:endParaRPr>
          </a:p>
          <a:p>
            <a:pPr marL="280988" lvl="1" indent="-280988">
              <a:lnSpc>
                <a:spcPct val="110000"/>
              </a:lnSpc>
              <a:spcAft>
                <a:spcPct val="50000"/>
              </a:spcAft>
              <a:buSzPct val="140000"/>
              <a:buFont typeface="Arial" charset="0"/>
              <a:buChar char="•"/>
            </a:pPr>
            <a:r>
              <a:rPr lang="en-US" sz="2000" b="1" dirty="0">
                <a:solidFill>
                  <a:srgbClr val="000000"/>
                </a:solidFill>
                <a:latin typeface="Calibri" panose="020F0502020204030204" pitchFamily="34" charset="0"/>
                <a:cs typeface="Arial" charset="0"/>
              </a:rPr>
              <a:t>All tubes blanked at beginning of assay run to eliminate any potential </a:t>
            </a:r>
            <a:r>
              <a:rPr lang="en-US" sz="2000" b="1" dirty="0" smtClean="0">
                <a:solidFill>
                  <a:srgbClr val="000000"/>
                </a:solidFill>
                <a:latin typeface="Calibri" panose="020F0502020204030204" pitchFamily="34" charset="0"/>
                <a:cs typeface="Arial" charset="0"/>
              </a:rPr>
              <a:t>interferences</a:t>
            </a:r>
          </a:p>
          <a:p>
            <a:pPr marL="280988" lvl="1" indent="-280988">
              <a:lnSpc>
                <a:spcPct val="110000"/>
              </a:lnSpc>
              <a:spcAft>
                <a:spcPct val="50000"/>
              </a:spcAft>
              <a:buSzPct val="140000"/>
              <a:buFont typeface="Arial" charset="0"/>
              <a:buChar char="•"/>
            </a:pPr>
            <a:r>
              <a:rPr lang="en-US" sz="2000" b="1" dirty="0" smtClean="0">
                <a:solidFill>
                  <a:srgbClr val="000000"/>
                </a:solidFill>
                <a:latin typeface="Calibri" panose="020F0502020204030204" pitchFamily="34" charset="0"/>
                <a:cs typeface="Arial" charset="0"/>
              </a:rPr>
              <a:t>Possible source of error – bubbles in device or placing on </a:t>
            </a:r>
            <a:r>
              <a:rPr lang="en-US" sz="2000" b="1" dirty="0" err="1" smtClean="0">
                <a:solidFill>
                  <a:srgbClr val="000000"/>
                </a:solidFill>
                <a:latin typeface="Calibri" panose="020F0502020204030204" pitchFamily="34" charset="0"/>
                <a:cs typeface="Arial" charset="0"/>
              </a:rPr>
              <a:t>alethia</a:t>
            </a:r>
            <a:r>
              <a:rPr lang="en-US" sz="2000" b="1" dirty="0" smtClean="0">
                <a:solidFill>
                  <a:srgbClr val="000000"/>
                </a:solidFill>
                <a:latin typeface="Calibri" panose="020F0502020204030204" pitchFamily="34" charset="0"/>
                <a:cs typeface="Arial" charset="0"/>
              </a:rPr>
              <a:t> </a:t>
            </a:r>
            <a:r>
              <a:rPr lang="en-US" sz="2000" b="1" dirty="0" err="1" smtClean="0">
                <a:solidFill>
                  <a:srgbClr val="000000"/>
                </a:solidFill>
                <a:latin typeface="Calibri" panose="020F0502020204030204" pitchFamily="34" charset="0"/>
                <a:cs typeface="Arial" charset="0"/>
              </a:rPr>
              <a:t>analzyer</a:t>
            </a:r>
            <a:r>
              <a:rPr lang="en-US" sz="2000" b="1" dirty="0" smtClean="0">
                <a:solidFill>
                  <a:srgbClr val="000000"/>
                </a:solidFill>
                <a:latin typeface="Calibri" panose="020F0502020204030204" pitchFamily="34" charset="0"/>
                <a:cs typeface="Arial" charset="0"/>
              </a:rPr>
              <a:t> </a:t>
            </a:r>
            <a:r>
              <a:rPr lang="en-US" sz="2000" b="1" dirty="0" smtClean="0">
                <a:solidFill>
                  <a:srgbClr val="000000"/>
                </a:solidFill>
                <a:latin typeface="Calibri" panose="020F0502020204030204" pitchFamily="34" charset="0"/>
                <a:cs typeface="Arial" charset="0"/>
              </a:rPr>
              <a:t>too quickly after mixing</a:t>
            </a:r>
            <a:endParaRPr lang="en-US" sz="2000" b="1" dirty="0">
              <a:solidFill>
                <a:srgbClr val="000000"/>
              </a:solidFill>
              <a:latin typeface="Calibri" panose="020F0502020204030204" pitchFamily="34" charset="0"/>
              <a:cs typeface="Arial" charset="0"/>
            </a:endParaRPr>
          </a:p>
          <a:p>
            <a:pPr marL="280988" lvl="1" indent="-280988">
              <a:lnSpc>
                <a:spcPct val="130000"/>
              </a:lnSpc>
              <a:buSzPct val="140000"/>
              <a:buFont typeface="Arial" charset="0"/>
              <a:buChar char="•"/>
            </a:pPr>
            <a:endParaRPr lang="en-US" sz="2400" dirty="0">
              <a:solidFill>
                <a:srgbClr val="000000"/>
              </a:solidFill>
              <a:latin typeface="Calibri" panose="020F0502020204030204" pitchFamily="34" charset="0"/>
              <a:cs typeface="Arial" charset="0"/>
            </a:endParaRPr>
          </a:p>
        </p:txBody>
      </p:sp>
      <p:sp>
        <p:nvSpPr>
          <p:cNvPr id="2" name="Footer Placeholder 1"/>
          <p:cNvSpPr>
            <a:spLocks noGrp="1"/>
          </p:cNvSpPr>
          <p:nvPr>
            <p:ph type="ftr" sz="quarter" idx="11"/>
          </p:nvPr>
        </p:nvSpPr>
        <p:spPr>
          <a:xfrm>
            <a:off x="4014849" y="6155278"/>
            <a:ext cx="3573483" cy="365125"/>
          </a:xfrm>
        </p:spPr>
        <p:txBody>
          <a:bodyPr/>
          <a:lstStyle/>
          <a:p>
            <a:endParaRPr lang="en-CA" b="1" dirty="0"/>
          </a:p>
        </p:txBody>
      </p:sp>
      <p:sp>
        <p:nvSpPr>
          <p:cNvPr id="3" name="Slide Number Placeholder 2"/>
          <p:cNvSpPr>
            <a:spLocks noGrp="1"/>
          </p:cNvSpPr>
          <p:nvPr>
            <p:ph type="sldNum" sz="quarter" idx="12"/>
          </p:nvPr>
        </p:nvSpPr>
        <p:spPr>
          <a:xfrm>
            <a:off x="11459688" y="6405511"/>
            <a:ext cx="321623" cy="365125"/>
          </a:xfrm>
        </p:spPr>
        <p:txBody>
          <a:bodyPr/>
          <a:lstStyle/>
          <a:p>
            <a:fld id="{FC4AEEF4-4156-4B29-8493-BEF7ACB75860}" type="slidenum">
              <a:rPr lang="en-CA" smtClean="0"/>
              <a:t>9</a:t>
            </a:fld>
            <a:endParaRPr lang="en-CA" dirty="0"/>
          </a:p>
        </p:txBody>
      </p:sp>
      <p:pic>
        <p:nvPicPr>
          <p:cNvPr id="14338" name="Picture 1" descr="CMH_logo_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634" y="5978473"/>
            <a:ext cx="1401289"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4121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TotalTime>
  <Words>712</Words>
  <Application>Microsoft Office PowerPoint</Application>
  <PresentationFormat>Widescreen</PresentationFormat>
  <Paragraphs>64</Paragraphs>
  <Slides>12</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3" baseType="lpstr">
      <vt:lpstr>ＭＳ Ｐゴシック</vt:lpstr>
      <vt:lpstr>Arial</vt:lpstr>
      <vt:lpstr>Arial Black</vt:lpstr>
      <vt:lpstr>Arial Rounded MT Bold</vt:lpstr>
      <vt:lpstr>Calibri</vt:lpstr>
      <vt:lpstr>Calibri Light</vt:lpstr>
      <vt:lpstr>Cambria</vt:lpstr>
      <vt:lpstr>Times New Roman</vt:lpstr>
      <vt:lpstr>Wingdings</vt:lpstr>
      <vt:lpstr>Office Theme</vt:lpstr>
      <vt:lpstr>Acrobat Document</vt:lpstr>
      <vt:lpstr>alethia C.difficile Refresher Training</vt:lpstr>
      <vt:lpstr>Disease State Overview</vt:lpstr>
      <vt:lpstr>MOLECULAR ASSAY WORK-FLOW CONSIDERATIONS </vt:lpstr>
      <vt:lpstr>PowerPoint Presentation</vt:lpstr>
      <vt:lpstr>PowerPoint Presentation</vt:lpstr>
      <vt:lpstr>PowerPoint Presentation</vt:lpstr>
      <vt:lpstr>PowerPoint Presentation</vt:lpstr>
      <vt:lpstr>PowerPoint Presentation</vt:lpstr>
      <vt:lpstr>PowerPoint Presentation</vt:lpstr>
      <vt:lpstr>Cleaning Procedures</vt:lpstr>
      <vt:lpstr>Cleaning Precautions</vt:lpstr>
      <vt:lpstr>Well Cleaning Procedures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Reid</dc:creator>
  <cp:lastModifiedBy>Lauri Infanti</cp:lastModifiedBy>
  <cp:revision>42</cp:revision>
  <dcterms:created xsi:type="dcterms:W3CDTF">2015-04-01T17:06:31Z</dcterms:created>
  <dcterms:modified xsi:type="dcterms:W3CDTF">2020-12-30T15:38:12Z</dcterms:modified>
</cp:coreProperties>
</file>