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6" r:id="rId3"/>
    <p:sldId id="264" r:id="rId4"/>
    <p:sldId id="265" r:id="rId5"/>
    <p:sldId id="267" r:id="rId6"/>
    <p:sldId id="269" r:id="rId7"/>
    <p:sldId id="274" r:id="rId8"/>
    <p:sldId id="280" r:id="rId9"/>
    <p:sldId id="261" r:id="rId10"/>
    <p:sldId id="262" r:id="rId11"/>
    <p:sldId id="279" r:id="rId12"/>
    <p:sldId id="259" r:id="rId13"/>
    <p:sldId id="285" r:id="rId14"/>
    <p:sldId id="258" r:id="rId15"/>
    <p:sldId id="281" r:id="rId16"/>
    <p:sldId id="282" r:id="rId17"/>
    <p:sldId id="283" r:id="rId18"/>
    <p:sldId id="284" r:id="rId19"/>
    <p:sldId id="273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>
      <p:cViewPr varScale="1">
        <p:scale>
          <a:sx n="65" d="100"/>
          <a:sy n="65" d="100"/>
        </p:scale>
        <p:origin x="133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BBCED65-181A-42B9-B61C-80BFF4E004BB}" type="datetimeFigureOut">
              <a:rPr lang="en-CA" smtClean="0"/>
              <a:t>19-01-2021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E08C07-E8AB-48D4-8C87-87AE64367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6600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F7695D6-A3DD-40BF-A2D0-0E3743B71DCA}" type="datetimeFigureOut">
              <a:rPr lang="en-CA" smtClean="0"/>
              <a:t>19-01-2021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F7B8BB7-F6FB-4F7C-955E-492316BFDD9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669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0BF8-5F3C-49A7-B2D3-3BDF170D8823}" type="datetime1">
              <a:rPr lang="en-CA" smtClean="0"/>
              <a:t>19-01-2021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24E2-9FD0-4B8C-800C-6AB87C410884}" type="datetime1">
              <a:rPr lang="en-CA" smtClean="0"/>
              <a:t>19-01-2021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BE557-9BF2-4698-B6EE-F128254B00AD}" type="datetime1">
              <a:rPr lang="en-CA" smtClean="0"/>
              <a:t>19-01-2021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701D7-92AB-456A-BA92-0E4419AB2009}" type="datetime1">
              <a:rPr lang="en-CA" smtClean="0"/>
              <a:t>19-01-2021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CBED-D6EB-4903-B865-488FA430A9F9}" type="datetime1">
              <a:rPr lang="en-CA" smtClean="0"/>
              <a:t>19-01-2021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3DE4-C2CF-44A1-AA33-10143C9AA174}" type="datetime1">
              <a:rPr lang="en-CA" smtClean="0"/>
              <a:t>19-01-2021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EC25-1E4B-426E-A8B4-129CD20CE10B}" type="datetime1">
              <a:rPr lang="en-CA" smtClean="0"/>
              <a:t>19-01-2021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88B7-2755-4D72-A122-32128C762B07}" type="datetime1">
              <a:rPr lang="en-CA" smtClean="0"/>
              <a:t>19-01-2021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7AD1B-D6E3-4080-AE83-113F233C1EEB}" type="datetime1">
              <a:rPr lang="en-CA" smtClean="0"/>
              <a:t>19-01-2021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D26EA-785E-4DF1-B133-2A34828A5C43}" type="datetime1">
              <a:rPr lang="en-CA" smtClean="0"/>
              <a:t>19-01-2021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8A709-FCAB-4698-BB3A-8B680DAFEA7A}" type="datetime1">
              <a:rPr lang="en-CA" smtClean="0"/>
              <a:t>19-01-2021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3570E7-12F8-42B3-A625-10BB67C2CB85}" type="datetime1">
              <a:rPr lang="en-CA" smtClean="0"/>
              <a:t>19-01-2021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CA" smtClean="0"/>
              <a:t>Anti-D: Method &amp; Reagent Changes </a:t>
            </a:r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B9D087-B181-4E2B-B727-26F5F041E3C0}" type="slidenum">
              <a:rPr lang="en-CA" smtClean="0"/>
              <a:t>‹#›</a:t>
            </a:fld>
            <a:endParaRPr lang="en-C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10" Type="http://schemas.openxmlformats.org/officeDocument/2006/relationships/image" Target="../media/image3.png"/><Relationship Id="rId4" Type="http://schemas.openxmlformats.org/officeDocument/2006/relationships/audio" Target="../media/media17.m4a"/><Relationship Id="rId9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m4a"/><Relationship Id="rId7" Type="http://schemas.openxmlformats.org/officeDocument/2006/relationships/image" Target="../media/image2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4a"/><Relationship Id="rId3" Type="http://schemas.microsoft.com/office/2007/relationships/media" Target="../media/media23.m4a"/><Relationship Id="rId7" Type="http://schemas.microsoft.com/office/2007/relationships/media" Target="../media/media25.m4a"/><Relationship Id="rId12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11" Type="http://schemas.openxmlformats.org/officeDocument/2006/relationships/slideLayout" Target="../slideLayouts/slideLayout2.xml"/><Relationship Id="rId5" Type="http://schemas.microsoft.com/office/2007/relationships/media" Target="../media/media24.m4a"/><Relationship Id="rId10" Type="http://schemas.openxmlformats.org/officeDocument/2006/relationships/audio" Target="../media/media26.m4a"/><Relationship Id="rId4" Type="http://schemas.openxmlformats.org/officeDocument/2006/relationships/audio" Target="../media/media23.m4a"/><Relationship Id="rId9" Type="http://schemas.microsoft.com/office/2007/relationships/media" Target="../media/media26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10" Type="http://schemas.openxmlformats.org/officeDocument/2006/relationships/image" Target="../media/image3.png"/><Relationship Id="rId4" Type="http://schemas.openxmlformats.org/officeDocument/2006/relationships/audio" Target="../media/media14.m4a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Anti-D: Testing Protocol Update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January 2021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805264"/>
            <a:ext cx="10763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Anti-D Reagent Reactivity</a:t>
            </a:r>
            <a:endParaRPr lang="en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625" y="2118733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805264"/>
            <a:ext cx="1076325" cy="6381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843808" y="4115573"/>
            <a:ext cx="914400" cy="914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4788024" y="3501008"/>
            <a:ext cx="914400" cy="914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Anti-D Reagent Reactivity</a:t>
            </a:r>
            <a:endParaRPr lang="en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625" y="2118733"/>
            <a:ext cx="52387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805264"/>
            <a:ext cx="1076325" cy="638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3968" y="3356991"/>
            <a:ext cx="504055" cy="76326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In- House Anti-D Reagents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05960"/>
            <a:ext cx="8229600" cy="4389120"/>
          </a:xfrm>
        </p:spPr>
        <p:txBody>
          <a:bodyPr>
            <a:normAutofit/>
          </a:bodyPr>
          <a:lstStyle/>
          <a:p>
            <a:r>
              <a:rPr lang="en-US" b="1" dirty="0" smtClean="0"/>
              <a:t>Ortho Gel Card </a:t>
            </a:r>
            <a:r>
              <a:rPr lang="en-US" dirty="0" smtClean="0"/>
              <a:t>IgM clone MS-201</a:t>
            </a:r>
            <a:endParaRPr lang="en-CA" b="1" dirty="0" smtClean="0"/>
          </a:p>
          <a:p>
            <a:r>
              <a:rPr lang="en-CA" b="1" dirty="0" smtClean="0"/>
              <a:t>Ortho BioClone </a:t>
            </a:r>
            <a:r>
              <a:rPr lang="en-CA" dirty="0" smtClean="0"/>
              <a:t>(IgM MAD2 and polyclonal human IgG</a:t>
            </a:r>
          </a:p>
          <a:p>
            <a:r>
              <a:rPr lang="en-CA" b="1" dirty="0" smtClean="0"/>
              <a:t>Immucor Anti-D (series 5)-</a:t>
            </a:r>
            <a:r>
              <a:rPr lang="en-CA" dirty="0" smtClean="0"/>
              <a:t>IgM clone TH28 /IgG clone MS26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949280"/>
            <a:ext cx="1076325" cy="6381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Since we have implemented </a:t>
            </a:r>
            <a:r>
              <a:rPr lang="en-US" dirty="0" smtClean="0"/>
              <a:t>anti-D testing with gel cards, numerous patients have been identified as having abnormal RHD genotypes</a:t>
            </a:r>
          </a:p>
          <a:p>
            <a:r>
              <a:rPr lang="en-US" dirty="0" smtClean="0"/>
              <a:t>genotype </a:t>
            </a:r>
            <a:r>
              <a:rPr lang="en-US" dirty="0"/>
              <a:t>testing for discordant D results we have identified less commonly encountered examples of D genotypes i.e. RHD 30 and RHD *01W.5 which should be treated as Rh negative individuals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However, in cases where the patient types 3+ or 4+ with the Vision gel card method – the only way we can identify these patients is if there is a discrepancy with previous results or discrepancy with another lab</a:t>
            </a:r>
            <a:endParaRPr lang="en-CA" dirty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1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71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our Goal?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Knowledge that certain Weak/Variant D phenotypes may demonstrate 3+ or 4+ reaction with gel testing </a:t>
            </a:r>
          </a:p>
          <a:p>
            <a:r>
              <a:rPr lang="en-US" dirty="0" smtClean="0"/>
              <a:t>We want to prevent women of childbearing age from  being miss-typed as Rh+ in these situations</a:t>
            </a:r>
          </a:p>
          <a:p>
            <a:r>
              <a:rPr lang="en-US" dirty="0" smtClean="0"/>
              <a:t>Therefore: repeat testing using a second monoclonal anti-D anti-sera with tube method in order to detect abnormal D antigens. Performed for female patients &lt; 45 years of age.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5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AD2CHECK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AD2CHECK second anti-sera check will automatically reflex in Meditech when the patient is female &lt; 45 years and vision grading is 3+ or 4+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356992"/>
            <a:ext cx="7010400" cy="22383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6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AD2CHECK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 testing with Ortho Bio Clone anti-sera using tube method and report grading results.</a:t>
            </a:r>
          </a:p>
          <a:p>
            <a:r>
              <a:rPr lang="en-US" dirty="0" smtClean="0"/>
              <a:t>Once AD2CHECK test is completed the RHD marker will automatically be added to the patient. 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789040"/>
            <a:ext cx="5334000" cy="23812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AD2CHECK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RHD marker can be viewed in PCI  as part of the patient history</a:t>
            </a:r>
          </a:p>
          <a:p>
            <a:r>
              <a:rPr lang="en-US" dirty="0" smtClean="0"/>
              <a:t>The RHD marker will prevent the AD2CHECK from being reflexed to any additional blood type tests for the patient.  AD2CHECK is a ‘one-time’ test.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4158422"/>
            <a:ext cx="5000625" cy="19145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AD2CHECK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if the testing results of the 2</a:t>
            </a:r>
            <a:r>
              <a:rPr lang="en-US" baseline="30000" dirty="0" smtClean="0"/>
              <a:t>nd</a:t>
            </a:r>
            <a:r>
              <a:rPr lang="en-US" dirty="0" smtClean="0"/>
              <a:t> anti-sera do not correlate with the grading of the Vision gel testing?</a:t>
            </a:r>
          </a:p>
          <a:p>
            <a:pPr lvl="2"/>
            <a:r>
              <a:rPr lang="en-US" dirty="0" smtClean="0"/>
              <a:t>Grading results of 2+ or less with the 2</a:t>
            </a:r>
            <a:r>
              <a:rPr lang="en-US" baseline="30000" dirty="0" smtClean="0"/>
              <a:t>nd</a:t>
            </a:r>
            <a:r>
              <a:rPr lang="en-US" dirty="0" smtClean="0"/>
              <a:t> anti-sera will be flagged for investigation in Meditech</a:t>
            </a:r>
          </a:p>
          <a:p>
            <a:pPr lvl="2"/>
            <a:r>
              <a:rPr lang="en-US" dirty="0" smtClean="0"/>
              <a:t>The patient should be temporarily typed as Rh negative.</a:t>
            </a:r>
          </a:p>
          <a:p>
            <a:pPr lvl="2"/>
            <a:r>
              <a:rPr lang="en-US" dirty="0" smtClean="0"/>
              <a:t>The patient would be considered a candidate for Rhig if appropriate</a:t>
            </a:r>
          </a:p>
          <a:p>
            <a:pPr lvl="2"/>
            <a:r>
              <a:rPr lang="en-US" dirty="0" smtClean="0"/>
              <a:t>The patient would be provided Rh negative red cells if transfusion is necessary</a:t>
            </a:r>
          </a:p>
          <a:p>
            <a:pPr marL="393192" lvl="1" indent="0">
              <a:buNone/>
            </a:pPr>
            <a:r>
              <a:rPr lang="en-US" dirty="0" smtClean="0"/>
              <a:t>Genotype testing is considered and performed to confirm the patient’s Rh status is appropriate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Updated SOPs for Review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ABO &amp; Rh Typing Gel Method OP-TM-611A</a:t>
            </a:r>
          </a:p>
          <a:p>
            <a:r>
              <a:rPr lang="en-CA" dirty="0" smtClean="0"/>
              <a:t>Rh Typing Problem Solving OP-TM-320A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147341"/>
            <a:ext cx="1076325" cy="6381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3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Objectives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Review Weak D vs Partial D</a:t>
            </a:r>
          </a:p>
          <a:p>
            <a:r>
              <a:rPr lang="en-CA" dirty="0" smtClean="0"/>
              <a:t>Describe Anti-D Reagents and how they work</a:t>
            </a:r>
          </a:p>
          <a:p>
            <a:r>
              <a:rPr lang="en-CA" dirty="0" smtClean="0"/>
              <a:t>Provide background/rationale for implementing changes </a:t>
            </a:r>
            <a:r>
              <a:rPr lang="en-CA" dirty="0"/>
              <a:t>to our current </a:t>
            </a:r>
            <a:r>
              <a:rPr lang="en-CA" dirty="0" smtClean="0"/>
              <a:t>process</a:t>
            </a:r>
          </a:p>
          <a:p>
            <a:r>
              <a:rPr lang="en-CA" dirty="0" smtClean="0"/>
              <a:t>Describe the new additional Anti-D Testing 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949280"/>
            <a:ext cx="1076325" cy="638175"/>
          </a:xfrm>
          <a:prstGeom prst="rect">
            <a:avLst/>
          </a:prstGeom>
        </p:spPr>
      </p:pic>
      <p:pic>
        <p:nvPicPr>
          <p:cNvPr id="6" name="Objectiv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12976"/>
            <a:ext cx="406400" cy="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Weak D vs Partial 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‘Weak D’ are generally those with fewer copies of the Rh protein on the cell membrane. Depending on the reagent- may see weaker reactions or negative </a:t>
            </a:r>
            <a:r>
              <a:rPr lang="en-CA" dirty="0" smtClean="0"/>
              <a:t>reactions </a:t>
            </a:r>
            <a:r>
              <a:rPr lang="en-CA" dirty="0" smtClean="0"/>
              <a:t>at IS. </a:t>
            </a:r>
          </a:p>
          <a:p>
            <a:r>
              <a:rPr lang="en-CA" dirty="0" smtClean="0"/>
              <a:t>Then most common are :</a:t>
            </a:r>
          </a:p>
          <a:p>
            <a:pPr lvl="2"/>
            <a:r>
              <a:rPr lang="en-CA" dirty="0" smtClean="0"/>
              <a:t>Type 1</a:t>
            </a:r>
          </a:p>
          <a:p>
            <a:pPr lvl="2"/>
            <a:r>
              <a:rPr lang="en-CA" dirty="0" smtClean="0"/>
              <a:t>Type 2</a:t>
            </a:r>
          </a:p>
          <a:p>
            <a:pPr lvl="2"/>
            <a:r>
              <a:rPr lang="en-CA" dirty="0" smtClean="0"/>
              <a:t>Type 3</a:t>
            </a:r>
          </a:p>
          <a:p>
            <a:r>
              <a:rPr lang="en-CA" dirty="0" smtClean="0"/>
              <a:t>Appear as Rh+ to the immune system and can be called Rh positive. These patients will not develop an Anti-D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877272"/>
            <a:ext cx="1076325" cy="6381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3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Weak D vs Partial 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‘Partial or variant D’ have missing epitopes of the D protein or have altered epitopes</a:t>
            </a:r>
          </a:p>
          <a:p>
            <a:r>
              <a:rPr lang="en-CA" dirty="0" smtClean="0"/>
              <a:t>These  patients can make an anti-D to the part of the D protein that they are missing.</a:t>
            </a:r>
          </a:p>
          <a:p>
            <a:r>
              <a:rPr lang="en-CA" dirty="0" smtClean="0"/>
              <a:t>“Normal” D protein is different from their own and can stimulate anti-D formation.</a:t>
            </a:r>
          </a:p>
          <a:p>
            <a:r>
              <a:rPr lang="en-CA" dirty="0" smtClean="0"/>
              <a:t>Type VI is one of the most commonly encountered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949280"/>
            <a:ext cx="1076325" cy="6381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Weak D vs Partial 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/>
              <a:t>More than 200 different alleles of RHD gene have been identified to date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dirty="0" smtClean="0"/>
              <a:t>Cause decrease amount of protein in membrane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CA" dirty="0" smtClean="0"/>
              <a:t>Can alter protein and abolish or create novel epitopes where conventional or normal RHD will be foreign</a:t>
            </a:r>
          </a:p>
          <a:p>
            <a:r>
              <a:rPr lang="en-CA" b="1" dirty="0" smtClean="0"/>
              <a:t>The distinction between a “weak D” and “partial or variant D” category cannot be determined by routine serological testing. Genotyping must be performed in order to differentiate patients with partial D vs Weak D</a:t>
            </a:r>
          </a:p>
          <a:p>
            <a:r>
              <a:rPr lang="en-CA" b="1" dirty="0" smtClean="0"/>
              <a:t>The terminology ‘weakened expression of D’ is becoming more adopted.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Anti-D Reagent Reagents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dirty="0" smtClean="0"/>
              <a:t>Anti-D reagents are made of 2 components: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dirty="0" smtClean="0"/>
              <a:t>IgM monoclonal </a:t>
            </a:r>
            <a:r>
              <a:rPr lang="en-CA" dirty="0" smtClean="0"/>
              <a:t>antibody </a:t>
            </a:r>
            <a:r>
              <a:rPr lang="en-CA" dirty="0" smtClean="0"/>
              <a:t>which react at immediate spin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dirty="0" smtClean="0"/>
              <a:t>IgG monoclonal or polyclonal </a:t>
            </a:r>
            <a:r>
              <a:rPr lang="en-CA" dirty="0" smtClean="0"/>
              <a:t>antibody </a:t>
            </a:r>
            <a:r>
              <a:rPr lang="en-CA" dirty="0" smtClean="0"/>
              <a:t>which react at IAT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CA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CA" dirty="0" smtClean="0"/>
              <a:t>Ideally a reagent will react at IS for all Rh+ patients including ‘Weak D’ Type 1, 2 and 3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 dirty="0" smtClean="0"/>
              <a:t>Ideally a reagent will react at IAT for all weak and variant Ds including type VI for detecting D antigens with cord samples.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Ideally we will not see reactivity in testing for any patients who </a:t>
            </a:r>
            <a:r>
              <a:rPr lang="en-US" dirty="0" smtClean="0"/>
              <a:t>have an abnormal RHD protein, are capable of developing anti-D and need to be classified as Rh negative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9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Anti-D Reagents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The IgM antibody in the reagent is a monoclonal antibody directed against a </a:t>
            </a:r>
            <a:r>
              <a:rPr lang="en-CA" u="sng" dirty="0" smtClean="0"/>
              <a:t>specific epitope </a:t>
            </a:r>
            <a:r>
              <a:rPr lang="en-CA" dirty="0" smtClean="0"/>
              <a:t>of the large RhD antigen on the red cell. It is expected that samples from Rh positive patients demonstrate strong positive results with monoclonal anti-D reagents : 3+ to 4+ with both gel method and immediate spin tube methods.</a:t>
            </a:r>
          </a:p>
          <a:p>
            <a:r>
              <a:rPr lang="en-US" dirty="0" smtClean="0"/>
              <a:t>If reactions are less than 3+, this is considered a weaker than expected reaction and hints that there is something ‘different’ about the patient’s D antigen.</a:t>
            </a:r>
            <a:endParaRPr lang="en-CA" dirty="0" smtClean="0"/>
          </a:p>
          <a:p>
            <a:endParaRPr lang="en-CA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Anti-D Reagents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If an individual possesses </a:t>
            </a:r>
            <a:r>
              <a:rPr lang="en-CA" dirty="0"/>
              <a:t>a D antigen that </a:t>
            </a:r>
            <a:r>
              <a:rPr lang="en-CA" dirty="0" smtClean="0"/>
              <a:t>has fewer copies, is altered </a:t>
            </a:r>
            <a:r>
              <a:rPr lang="en-CA" dirty="0"/>
              <a:t>or missing proteins </a:t>
            </a:r>
            <a:r>
              <a:rPr lang="en-CA" dirty="0" smtClean="0"/>
              <a:t>– </a:t>
            </a:r>
            <a:r>
              <a:rPr lang="en-CA" dirty="0"/>
              <a:t>they may react with some monoclonal D anti-sera </a:t>
            </a:r>
            <a:r>
              <a:rPr lang="en-CA" dirty="0" smtClean="0"/>
              <a:t>but </a:t>
            </a:r>
            <a:r>
              <a:rPr lang="en-CA" dirty="0"/>
              <a:t>not others or may only react weakly with some.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Anti-D Reagent Reactivity</a:t>
            </a:r>
            <a:endParaRPr lang="en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8817" y="2564904"/>
            <a:ext cx="51149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Anti-D: Method &amp; Reagent Changes </a:t>
            </a:r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877272"/>
            <a:ext cx="1076325" cy="63817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683820" y="3933056"/>
            <a:ext cx="914400" cy="914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3491880" y="3184796"/>
            <a:ext cx="914400" cy="914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4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937235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997200"/>
      </a:hlink>
      <a:folHlink>
        <a:srgbClr val="C0C0C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1457</TotalTime>
  <Words>1021</Words>
  <Application>Microsoft Office PowerPoint</Application>
  <PresentationFormat>On-screen Show (4:3)</PresentationFormat>
  <Paragraphs>90</Paragraphs>
  <Slides>19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Constantia</vt:lpstr>
      <vt:lpstr>Courier New</vt:lpstr>
      <vt:lpstr>Wingdings 2</vt:lpstr>
      <vt:lpstr>Flow</vt:lpstr>
      <vt:lpstr>Anti-D: Testing Protocol Update</vt:lpstr>
      <vt:lpstr>Objectives</vt:lpstr>
      <vt:lpstr>Weak D vs Partial D</vt:lpstr>
      <vt:lpstr>Weak D vs Partial D</vt:lpstr>
      <vt:lpstr>Weak D vs Partial D</vt:lpstr>
      <vt:lpstr>Anti-D Reagent Reagents</vt:lpstr>
      <vt:lpstr>Anti-D Reagents</vt:lpstr>
      <vt:lpstr>Anti-D Reagents</vt:lpstr>
      <vt:lpstr>Anti-D Reagent Reactivity</vt:lpstr>
      <vt:lpstr>Anti-D Reagent Reactivity</vt:lpstr>
      <vt:lpstr>Anti-D Reagent Reactivity</vt:lpstr>
      <vt:lpstr>In- House Anti-D Reagents</vt:lpstr>
      <vt:lpstr>PowerPoint Presentation</vt:lpstr>
      <vt:lpstr>What’s our Goal?</vt:lpstr>
      <vt:lpstr>AD2CHECK</vt:lpstr>
      <vt:lpstr>AD2CHECK</vt:lpstr>
      <vt:lpstr>AD2CHECK</vt:lpstr>
      <vt:lpstr>AD2CHECK</vt:lpstr>
      <vt:lpstr>Updated SOPs for Review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Anti-D: Reagent &amp; Method Changes</dc:title>
  <dc:creator>Darlene Blouin</dc:creator>
  <cp:lastModifiedBy>Darlene Blouin</cp:lastModifiedBy>
  <cp:revision>71</cp:revision>
  <cp:lastPrinted>2016-02-09T00:29:20Z</cp:lastPrinted>
  <dcterms:created xsi:type="dcterms:W3CDTF">2016-02-06T13:26:23Z</dcterms:created>
  <dcterms:modified xsi:type="dcterms:W3CDTF">2021-01-19T23:39:45Z</dcterms:modified>
</cp:coreProperties>
</file>