
<file path=[Content_Types].xml><?xml version="1.0" encoding="utf-8"?>
<Types xmlns="http://schemas.openxmlformats.org/package/2006/content-types">
  <Default Extension="png" ContentType="image/png"/>
  <Default Extension="jfif" ContentType="image/jpeg"/>
  <Default Extension="MOV" ContentType="video/quicktime"/>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4" d="100"/>
          <a:sy n="104" d="100"/>
        </p:scale>
        <p:origin x="14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282601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139951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1557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149671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005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118794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285806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34326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380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97546-432E-4425-BFB3-3A811878E708}" type="datetimeFigureOut">
              <a:rPr lang="en-CA" smtClean="0"/>
              <a:t>17-02-2021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203954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297546-432E-4425-BFB3-3A811878E708}" type="datetimeFigureOut">
              <a:rPr lang="en-CA" smtClean="0"/>
              <a:t>17-02-2021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31368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297546-432E-4425-BFB3-3A811878E708}" type="datetimeFigureOut">
              <a:rPr lang="en-CA" smtClean="0"/>
              <a:t>17-02-2021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182040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297546-432E-4425-BFB3-3A811878E708}" type="datetimeFigureOut">
              <a:rPr lang="en-CA" smtClean="0"/>
              <a:t>17-02-2021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132707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97546-432E-4425-BFB3-3A811878E708}" type="datetimeFigureOut">
              <a:rPr lang="en-CA" smtClean="0"/>
              <a:t>17-02-2021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42683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297546-432E-4425-BFB3-3A811878E708}" type="datetimeFigureOut">
              <a:rPr lang="en-CA" smtClean="0"/>
              <a:t>17-02-2021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299970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297546-432E-4425-BFB3-3A811878E708}" type="datetimeFigureOut">
              <a:rPr lang="en-CA" smtClean="0"/>
              <a:t>17-02-2021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19F2F7-E606-49AA-84B6-1EB959CC3AF0}" type="slidenum">
              <a:rPr lang="en-CA" smtClean="0"/>
              <a:t>‹#›</a:t>
            </a:fld>
            <a:endParaRPr lang="en-CA"/>
          </a:p>
        </p:txBody>
      </p:sp>
    </p:spTree>
    <p:extLst>
      <p:ext uri="{BB962C8B-B14F-4D97-AF65-F5344CB8AC3E}">
        <p14:creationId xmlns:p14="http://schemas.microsoft.com/office/powerpoint/2010/main" val="56565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97546-432E-4425-BFB3-3A811878E708}" type="datetimeFigureOut">
              <a:rPr lang="en-CA" smtClean="0"/>
              <a:t>17-02-2021</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19F2F7-E606-49AA-84B6-1EB959CC3AF0}" type="slidenum">
              <a:rPr lang="en-CA" smtClean="0"/>
              <a:t>‹#›</a:t>
            </a:fld>
            <a:endParaRPr lang="en-CA"/>
          </a:p>
        </p:txBody>
      </p:sp>
    </p:spTree>
    <p:extLst>
      <p:ext uri="{BB962C8B-B14F-4D97-AF65-F5344CB8AC3E}">
        <p14:creationId xmlns:p14="http://schemas.microsoft.com/office/powerpoint/2010/main" val="253239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fif"/><Relationship Id="rId5" Type="http://schemas.openxmlformats.org/officeDocument/2006/relationships/image" Target="../media/image6.jfif"/><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fif"/><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9649" y="2404533"/>
            <a:ext cx="5624354" cy="2477567"/>
          </a:xfrm>
        </p:spPr>
        <p:txBody>
          <a:bodyPr/>
          <a:lstStyle/>
          <a:p>
            <a:r>
              <a:rPr lang="en-US" dirty="0" smtClean="0"/>
              <a:t>M – 64 Medismart</a:t>
            </a:r>
            <a:br>
              <a:rPr lang="en-US" dirty="0" smtClean="0"/>
            </a:br>
            <a:r>
              <a:rPr lang="en-US" dirty="0" smtClean="0"/>
              <a:t>Biomedical </a:t>
            </a:r>
            <a:r>
              <a:rPr lang="en-US" dirty="0" smtClean="0"/>
              <a:t>Waste Bin Tutorial</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00" y="2404534"/>
            <a:ext cx="2136102" cy="3450635"/>
          </a:xfrm>
          <a:prstGeom prst="rect">
            <a:avLst/>
          </a:prstGeom>
        </p:spPr>
      </p:pic>
    </p:spTree>
    <p:extLst>
      <p:ext uri="{BB962C8B-B14F-4D97-AF65-F5344CB8AC3E}">
        <p14:creationId xmlns:p14="http://schemas.microsoft.com/office/powerpoint/2010/main" val="142745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345"/>
            <a:ext cx="8596668" cy="732403"/>
          </a:xfrm>
        </p:spPr>
        <p:txBody>
          <a:bodyPr/>
          <a:lstStyle/>
          <a:p>
            <a:r>
              <a:rPr lang="en-US" dirty="0" smtClean="0"/>
              <a:t>Biomedical Waste </a:t>
            </a:r>
            <a:r>
              <a:rPr lang="en-US" dirty="0" smtClean="0"/>
              <a:t>Disposal </a:t>
            </a:r>
            <a:endParaRPr lang="en-CA" dirty="0"/>
          </a:p>
        </p:txBody>
      </p:sp>
      <p:sp>
        <p:nvSpPr>
          <p:cNvPr id="3" name="Content Placeholder 2"/>
          <p:cNvSpPr>
            <a:spLocks noGrp="1"/>
          </p:cNvSpPr>
          <p:nvPr>
            <p:ph idx="1"/>
          </p:nvPr>
        </p:nvSpPr>
        <p:spPr>
          <a:xfrm>
            <a:off x="677334" y="1175749"/>
            <a:ext cx="9732048" cy="5392028"/>
          </a:xfrm>
        </p:spPr>
        <p:txBody>
          <a:bodyPr>
            <a:normAutofit fontScale="92500" lnSpcReduction="10000"/>
          </a:bodyPr>
          <a:lstStyle/>
          <a:p>
            <a:r>
              <a:rPr lang="en-US" dirty="0" smtClean="0">
                <a:solidFill>
                  <a:srgbClr val="002060"/>
                </a:solidFill>
              </a:rPr>
              <a:t>Our Laboratory currently uses three types of receptacles for disposing of biomedical waste:</a:t>
            </a:r>
          </a:p>
          <a:p>
            <a:pPr lvl="1"/>
            <a:r>
              <a:rPr lang="en-US" dirty="0" smtClean="0">
                <a:solidFill>
                  <a:srgbClr val="002060"/>
                </a:solidFill>
              </a:rPr>
              <a:t>1. The cylindrical yellow buckets with sealable lids used (usually white in colour) for non-anatomical waste</a:t>
            </a:r>
          </a:p>
          <a:p>
            <a:pPr lvl="1"/>
            <a:r>
              <a:rPr lang="en-US" dirty="0" smtClean="0">
                <a:solidFill>
                  <a:srgbClr val="002060"/>
                </a:solidFill>
              </a:rPr>
              <a:t>2.	 The M64 grey waste bin.</a:t>
            </a:r>
          </a:p>
          <a:p>
            <a:pPr lvl="1"/>
            <a:r>
              <a:rPr lang="en-US" dirty="0" smtClean="0">
                <a:solidFill>
                  <a:srgbClr val="002060"/>
                </a:solidFill>
              </a:rPr>
              <a:t>3.  The cylindrical red buckets with sealable lids (usually white in colour)</a:t>
            </a:r>
            <a:r>
              <a:rPr lang="en-US" dirty="0" smtClean="0">
                <a:solidFill>
                  <a:srgbClr val="002060"/>
                </a:solidFill>
              </a:rPr>
              <a:t> are used for </a:t>
            </a:r>
            <a:r>
              <a:rPr lang="en-US" dirty="0" smtClean="0">
                <a:solidFill>
                  <a:srgbClr val="002060"/>
                </a:solidFill>
              </a:rPr>
              <a:t>Human anatomical waste consisting of tissue, organs and body parts </a:t>
            </a:r>
            <a:r>
              <a:rPr lang="en-US" b="1" i="1" u="sng" dirty="0" smtClean="0">
                <a:solidFill>
                  <a:srgbClr val="002060"/>
                </a:solidFill>
              </a:rPr>
              <a:t>not including </a:t>
            </a:r>
            <a:r>
              <a:rPr lang="en-US" b="1" i="1" u="sng" dirty="0" smtClean="0">
                <a:solidFill>
                  <a:srgbClr val="002060"/>
                </a:solidFill>
              </a:rPr>
              <a:t>teeth, </a:t>
            </a:r>
            <a:r>
              <a:rPr lang="en-US" b="1" i="1" u="sng" dirty="0" smtClean="0">
                <a:solidFill>
                  <a:srgbClr val="002060"/>
                </a:solidFill>
              </a:rPr>
              <a:t>hair and </a:t>
            </a:r>
            <a:r>
              <a:rPr lang="en-US" b="1" i="1" u="sng" dirty="0" smtClean="0">
                <a:solidFill>
                  <a:srgbClr val="002060"/>
                </a:solidFill>
              </a:rPr>
              <a:t>nails </a:t>
            </a:r>
            <a:r>
              <a:rPr lang="en-US" dirty="0" smtClean="0">
                <a:solidFill>
                  <a:srgbClr val="002060"/>
                </a:solidFill>
              </a:rPr>
              <a:t>as these three items are not considered biomedical waste by Environment Canada</a:t>
            </a:r>
            <a:endParaRPr lang="en-US" dirty="0" smtClean="0">
              <a:solidFill>
                <a:srgbClr val="002060"/>
              </a:solidFill>
            </a:endParaRPr>
          </a:p>
          <a:p>
            <a:r>
              <a:rPr lang="en-US" dirty="0" smtClean="0">
                <a:solidFill>
                  <a:srgbClr val="002060"/>
                </a:solidFill>
              </a:rPr>
              <a:t>Biomedical </a:t>
            </a:r>
            <a:r>
              <a:rPr lang="en-US" dirty="0">
                <a:solidFill>
                  <a:srgbClr val="002060"/>
                </a:solidFill>
              </a:rPr>
              <a:t>waste sharps materials are placed in puncture resistant, leak proof biohazard containers. These containers must have lids </a:t>
            </a:r>
            <a:r>
              <a:rPr lang="en-US" dirty="0" smtClean="0">
                <a:solidFill>
                  <a:srgbClr val="002060"/>
                </a:solidFill>
              </a:rPr>
              <a:t>that lock, </a:t>
            </a:r>
            <a:r>
              <a:rPr lang="en-US" dirty="0" smtClean="0">
                <a:solidFill>
                  <a:srgbClr val="002060"/>
                </a:solidFill>
              </a:rPr>
              <a:t>cannot </a:t>
            </a:r>
            <a:r>
              <a:rPr lang="en-US" dirty="0">
                <a:solidFill>
                  <a:srgbClr val="002060"/>
                </a:solidFill>
              </a:rPr>
              <a:t>be removed </a:t>
            </a:r>
            <a:r>
              <a:rPr lang="en-US" dirty="0" smtClean="0">
                <a:solidFill>
                  <a:srgbClr val="002060"/>
                </a:solidFill>
              </a:rPr>
              <a:t>once </a:t>
            </a:r>
            <a:r>
              <a:rPr lang="en-US" dirty="0">
                <a:solidFill>
                  <a:srgbClr val="002060"/>
                </a:solidFill>
              </a:rPr>
              <a:t>closed</a:t>
            </a:r>
            <a:r>
              <a:rPr lang="en-US" dirty="0" smtClean="0">
                <a:solidFill>
                  <a:srgbClr val="002060"/>
                </a:solidFill>
              </a:rPr>
              <a:t>.  These containers should be clearly indicated for sharps usage only.</a:t>
            </a:r>
            <a:endParaRPr lang="en-US" dirty="0" smtClean="0">
              <a:solidFill>
                <a:srgbClr val="002060"/>
              </a:solidFill>
            </a:endParaRPr>
          </a:p>
          <a:p>
            <a:r>
              <a:rPr lang="en-US" dirty="0" smtClean="0">
                <a:solidFill>
                  <a:srgbClr val="002060"/>
                </a:solidFill>
              </a:rPr>
              <a:t>All </a:t>
            </a:r>
            <a:r>
              <a:rPr lang="en-US" dirty="0">
                <a:solidFill>
                  <a:srgbClr val="002060"/>
                </a:solidFill>
              </a:rPr>
              <a:t>other medical waste must be placed in the biomedical waste container in the media room. This biomedical waste is sent to a licensed facility for autoclaving. </a:t>
            </a:r>
          </a:p>
          <a:p>
            <a:r>
              <a:rPr lang="en-US" dirty="0" smtClean="0">
                <a:solidFill>
                  <a:srgbClr val="002060"/>
                </a:solidFill>
              </a:rPr>
              <a:t>It is the responsibility of laboratory staff to place </a:t>
            </a:r>
            <a:r>
              <a:rPr lang="en-US" dirty="0" smtClean="0">
                <a:solidFill>
                  <a:srgbClr val="002060"/>
                </a:solidFill>
              </a:rPr>
              <a:t>smaller </a:t>
            </a:r>
            <a:r>
              <a:rPr lang="en-US" dirty="0" smtClean="0">
                <a:solidFill>
                  <a:srgbClr val="002060"/>
                </a:solidFill>
              </a:rPr>
              <a:t>biomedical </a:t>
            </a:r>
            <a:r>
              <a:rPr lang="en-US" dirty="0" smtClean="0">
                <a:solidFill>
                  <a:srgbClr val="002060"/>
                </a:solidFill>
              </a:rPr>
              <a:t>waste </a:t>
            </a:r>
            <a:r>
              <a:rPr lang="en-US" dirty="0" smtClean="0">
                <a:solidFill>
                  <a:srgbClr val="002060"/>
                </a:solidFill>
              </a:rPr>
              <a:t>such as consumable waste items produce from the Vitros Analyzers (</a:t>
            </a:r>
            <a:r>
              <a:rPr lang="en-US" b="1" i="1" u="sng" dirty="0" smtClean="0">
                <a:solidFill>
                  <a:srgbClr val="002060"/>
                </a:solidFill>
              </a:rPr>
              <a:t>microslides, microwells, and microtips</a:t>
            </a:r>
            <a:r>
              <a:rPr lang="en-US" dirty="0" smtClean="0">
                <a:solidFill>
                  <a:srgbClr val="002060"/>
                </a:solidFill>
              </a:rPr>
              <a:t>) </a:t>
            </a:r>
            <a:r>
              <a:rPr lang="en-US" dirty="0" smtClean="0">
                <a:solidFill>
                  <a:srgbClr val="002060"/>
                </a:solidFill>
              </a:rPr>
              <a:t>into </a:t>
            </a:r>
            <a:r>
              <a:rPr lang="en-US" dirty="0" smtClean="0">
                <a:solidFill>
                  <a:srgbClr val="002060"/>
                </a:solidFill>
              </a:rPr>
              <a:t>biomedical waste buckets. These buckets must have the sealed lids applied with a rubber mallet prior to setting aside in designated waste area/calling for </a:t>
            </a:r>
            <a:r>
              <a:rPr lang="en-US" dirty="0" smtClean="0">
                <a:solidFill>
                  <a:srgbClr val="002060"/>
                </a:solidFill>
              </a:rPr>
              <a:t>pickup</a:t>
            </a:r>
            <a:r>
              <a:rPr lang="en-US" dirty="0" smtClean="0">
                <a:solidFill>
                  <a:srgbClr val="002060"/>
                </a:solidFill>
              </a:rPr>
              <a:t>.</a:t>
            </a:r>
          </a:p>
          <a:p>
            <a:pPr lvl="1"/>
            <a:r>
              <a:rPr lang="en-US" dirty="0" smtClean="0">
                <a:solidFill>
                  <a:srgbClr val="002060"/>
                </a:solidFill>
              </a:rPr>
              <a:t>At no point should Non-anatomical waste be placed into red buckets.</a:t>
            </a:r>
          </a:p>
          <a:p>
            <a:r>
              <a:rPr lang="en-US" dirty="0" smtClean="0">
                <a:solidFill>
                  <a:srgbClr val="002060"/>
                </a:solidFill>
              </a:rPr>
              <a:t>Larger biomedical waste such as specimen tubes, 24 hour urine containers should be disposed of in the Medismart M64 Waste Bin.</a:t>
            </a:r>
          </a:p>
          <a:p>
            <a:endParaRPr lang="en-US" dirty="0">
              <a:solidFill>
                <a:srgbClr val="002060"/>
              </a:solidFill>
            </a:endParaRPr>
          </a:p>
          <a:p>
            <a:endParaRPr lang="en-CA" dirty="0">
              <a:solidFill>
                <a:srgbClr val="002060"/>
              </a:solidFill>
            </a:endParaRPr>
          </a:p>
        </p:txBody>
      </p:sp>
    </p:spTree>
    <p:extLst>
      <p:ext uri="{BB962C8B-B14F-4D97-AF65-F5344CB8AC3E}">
        <p14:creationId xmlns:p14="http://schemas.microsoft.com/office/powerpoint/2010/main" val="393331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4801115" cy="5432425"/>
          </a:xfrm>
        </p:spPr>
        <p:txBody>
          <a:bodyPr>
            <a:normAutofit fontScale="90000"/>
          </a:bodyPr>
          <a:lstStyle/>
          <a:p>
            <a:r>
              <a:rPr lang="en-US" dirty="0" smtClean="0"/>
              <a:t>M – 64 Medismart </a:t>
            </a:r>
            <a:r>
              <a:rPr lang="en-US" dirty="0" smtClean="0"/>
              <a:t/>
            </a:r>
            <a:br>
              <a:rPr lang="en-US" dirty="0" smtClean="0"/>
            </a:br>
            <a:r>
              <a:rPr lang="en-US" sz="2000" dirty="0" smtClean="0"/>
              <a:t/>
            </a:r>
            <a:br>
              <a:rPr lang="en-US" sz="2000" dirty="0" smtClean="0"/>
            </a:br>
            <a:r>
              <a:rPr lang="en-US" sz="2000" dirty="0" smtClean="0">
                <a:solidFill>
                  <a:srgbClr val="FF0000"/>
                </a:solidFill>
                <a:latin typeface="Arial" panose="020B0604020202020204" pitchFamily="34" charset="0"/>
                <a:cs typeface="Arial" panose="020B0604020202020204" pitchFamily="34" charset="0"/>
              </a:rPr>
              <a:t>When the M64 waste bin is correctly positioned into it’s cradle, the lid is fully operational from a foot pedal.</a:t>
            </a:r>
            <a:r>
              <a:rPr lang="en-US" sz="2000" dirty="0">
                <a:solidFill>
                  <a:srgbClr val="FF0000"/>
                </a:solidFill>
                <a:latin typeface="Arial" panose="020B0604020202020204" pitchFamily="34" charset="0"/>
                <a:cs typeface="Arial" panose="020B0604020202020204" pitchFamily="34" charset="0"/>
              </a:rPr>
              <a:t/>
            </a:r>
            <a:br>
              <a:rPr lang="en-US" sz="2000" dirty="0">
                <a:solidFill>
                  <a:srgbClr val="FF0000"/>
                </a:solidFill>
                <a:latin typeface="Arial" panose="020B0604020202020204" pitchFamily="34" charset="0"/>
                <a:cs typeface="Arial" panose="020B0604020202020204" pitchFamily="34" charset="0"/>
              </a:rPr>
            </a:br>
            <a:r>
              <a:rPr lang="en-US" sz="2000" dirty="0">
                <a:solidFill>
                  <a:srgbClr val="FF0000"/>
                </a:solidFill>
                <a:latin typeface="Arial" panose="020B0604020202020204" pitchFamily="34" charset="0"/>
                <a:cs typeface="Arial" panose="020B0604020202020204" pitchFamily="34" charset="0"/>
              </a:rPr>
              <a:t/>
            </a:r>
            <a:br>
              <a:rPr lang="en-US" sz="2000" dirty="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During routine use, no manipulation of the lid should be required by hand.</a:t>
            </a:r>
            <a:br>
              <a:rPr lang="en-US" sz="2000" dirty="0" smtClean="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
            </a:r>
            <a:br>
              <a:rPr lang="en-US" sz="2000" dirty="0" smtClean="0">
                <a:solidFill>
                  <a:srgbClr val="FF0000"/>
                </a:solidFill>
                <a:latin typeface="Arial" panose="020B0604020202020204" pitchFamily="34" charset="0"/>
                <a:cs typeface="Arial" panose="020B0604020202020204" pitchFamily="34" charset="0"/>
              </a:rPr>
            </a:br>
            <a:r>
              <a:rPr lang="en-US" sz="2000" dirty="0" smtClean="0">
                <a:solidFill>
                  <a:srgbClr val="FF0000"/>
                </a:solidFill>
                <a:latin typeface="Arial" panose="020B0604020202020204" pitchFamily="34" charset="0"/>
                <a:cs typeface="Arial" panose="020B0604020202020204" pitchFamily="34" charset="0"/>
              </a:rPr>
              <a:t>Incorrect placement of the bin into the cradle will reduce the effectiveness of the foot pedal or could render the foot pedal inoperative.</a:t>
            </a:r>
            <a:r>
              <a:rPr lang="en-US" dirty="0" smtClean="0">
                <a:solidFill>
                  <a:srgbClr val="FF0000"/>
                </a:solidFill>
              </a:rPr>
              <a:t/>
            </a:r>
            <a:br>
              <a:rPr lang="en-US" dirty="0" smtClean="0">
                <a:solidFill>
                  <a:srgbClr val="FF0000"/>
                </a:solidFill>
              </a:rPr>
            </a:br>
            <a:r>
              <a:rPr lang="en-US" dirty="0" smtClean="0"/>
              <a:t/>
            </a:r>
            <a:br>
              <a:rPr lang="en-US" dirty="0" smtClean="0"/>
            </a:br>
            <a:r>
              <a:rPr lang="en-US" dirty="0"/>
              <a:t/>
            </a:r>
            <a:br>
              <a:rPr lang="en-US" dirty="0"/>
            </a:br>
            <a:endParaRPr lang="en-CA" dirty="0"/>
          </a:p>
        </p:txBody>
      </p:sp>
      <p:pic>
        <p:nvPicPr>
          <p:cNvPr id="4" name="IMG_431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931970" y="979932"/>
            <a:ext cx="3479883" cy="5442998"/>
          </a:xfrm>
        </p:spPr>
      </p:pic>
    </p:spTree>
    <p:extLst>
      <p:ext uri="{BB962C8B-B14F-4D97-AF65-F5344CB8AC3E}">
        <p14:creationId xmlns:p14="http://schemas.microsoft.com/office/powerpoint/2010/main" val="11417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a:t>
            </a:r>
            <a:endParaRPr lang="en-CA" dirty="0"/>
          </a:p>
        </p:txBody>
      </p:sp>
      <p:sp>
        <p:nvSpPr>
          <p:cNvPr id="3" name="Content Placeholder 2"/>
          <p:cNvSpPr>
            <a:spLocks noGrp="1"/>
          </p:cNvSpPr>
          <p:nvPr>
            <p:ph idx="1"/>
          </p:nvPr>
        </p:nvSpPr>
        <p:spPr>
          <a:xfrm>
            <a:off x="677332" y="1433260"/>
            <a:ext cx="8596668" cy="3880773"/>
          </a:xfrm>
        </p:spPr>
        <p:txBody>
          <a:bodyPr/>
          <a:lstStyle/>
          <a:p>
            <a:r>
              <a:rPr lang="en-US" dirty="0" smtClean="0"/>
              <a:t>Place the container on the stand ensuring that the back of the container is up against the stand. </a:t>
            </a:r>
          </a:p>
          <a:p>
            <a:endParaRPr lang="en-US" dirty="0"/>
          </a:p>
          <a:p>
            <a:endParaRPr lang="en-US" dirty="0" smtClean="0"/>
          </a:p>
          <a:p>
            <a:endParaRPr lang="en-US" dirty="0"/>
          </a:p>
          <a:p>
            <a:endParaRPr lang="en-US" dirty="0" smtClean="0"/>
          </a:p>
          <a:p>
            <a:endParaRPr lang="en-US" dirty="0"/>
          </a:p>
          <a:p>
            <a:r>
              <a:rPr lang="en-US" dirty="0" smtClean="0"/>
              <a:t>To achieve this, be sure to lift up so back of the container fits into the front part of the stand. Container should slide into the stand if correctly aligned.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848" t="14476"/>
          <a:stretch/>
        </p:blipFill>
        <p:spPr>
          <a:xfrm rot="5400000">
            <a:off x="4787025" y="2127523"/>
            <a:ext cx="2194163" cy="169258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1862"/>
          <a:stretch/>
        </p:blipFill>
        <p:spPr>
          <a:xfrm rot="5400000">
            <a:off x="880458" y="2254471"/>
            <a:ext cx="1974424" cy="16801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6338" y="1983363"/>
            <a:ext cx="2103363" cy="15775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697" y="2930188"/>
            <a:ext cx="1262723" cy="109505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7869"/>
          <a:stretch/>
        </p:blipFill>
        <p:spPr>
          <a:xfrm>
            <a:off x="10088757" y="2778150"/>
            <a:ext cx="1539071" cy="1399134"/>
          </a:xfrm>
          <a:prstGeom prst="rect">
            <a:avLst/>
          </a:prstGeom>
        </p:spPr>
      </p:pic>
      <p:sp>
        <p:nvSpPr>
          <p:cNvPr id="9" name="TextBox 8"/>
          <p:cNvSpPr txBox="1"/>
          <p:nvPr/>
        </p:nvSpPr>
        <p:spPr>
          <a:xfrm>
            <a:off x="2829287" y="2311468"/>
            <a:ext cx="2286000" cy="369332"/>
          </a:xfrm>
          <a:prstGeom prst="rect">
            <a:avLst/>
          </a:prstGeom>
          <a:noFill/>
        </p:spPr>
        <p:txBody>
          <a:bodyPr wrap="square" rtlCol="0">
            <a:spAutoFit/>
          </a:bodyPr>
          <a:lstStyle/>
          <a:p>
            <a:r>
              <a:rPr lang="en-US" dirty="0" smtClean="0"/>
              <a:t>No Gap</a:t>
            </a:r>
            <a:endParaRPr lang="en-CA" dirty="0"/>
          </a:p>
        </p:txBody>
      </p:sp>
      <p:sp>
        <p:nvSpPr>
          <p:cNvPr id="10" name="TextBox 9"/>
          <p:cNvSpPr txBox="1"/>
          <p:nvPr/>
        </p:nvSpPr>
        <p:spPr>
          <a:xfrm>
            <a:off x="6851953" y="2088790"/>
            <a:ext cx="1411764" cy="369332"/>
          </a:xfrm>
          <a:prstGeom prst="rect">
            <a:avLst/>
          </a:prstGeom>
          <a:noFill/>
        </p:spPr>
        <p:txBody>
          <a:bodyPr wrap="square" rtlCol="0">
            <a:spAutoFit/>
          </a:bodyPr>
          <a:lstStyle/>
          <a:p>
            <a:r>
              <a:rPr lang="en-US" dirty="0" smtClean="0"/>
              <a:t>Gap</a:t>
            </a:r>
            <a:endParaRPr lang="en-CA" dirty="0"/>
          </a:p>
        </p:txBody>
      </p:sp>
      <p:grpSp>
        <p:nvGrpSpPr>
          <p:cNvPr id="17" name="Group 16"/>
          <p:cNvGrpSpPr/>
          <p:nvPr/>
        </p:nvGrpSpPr>
        <p:grpSpPr>
          <a:xfrm>
            <a:off x="5959141" y="2342890"/>
            <a:ext cx="492370" cy="139386"/>
            <a:chOff x="5899638" y="3833446"/>
            <a:chExt cx="492370" cy="139386"/>
          </a:xfrm>
        </p:grpSpPr>
        <p:cxnSp>
          <p:nvCxnSpPr>
            <p:cNvPr id="12" name="Straight Connector 11"/>
            <p:cNvCxnSpPr/>
            <p:nvPr/>
          </p:nvCxnSpPr>
          <p:spPr>
            <a:xfrm>
              <a:off x="5899638" y="3833446"/>
              <a:ext cx="4835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83215" y="3842238"/>
              <a:ext cx="8793" cy="1305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99638" y="3833446"/>
              <a:ext cx="0" cy="131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757069" y="2794329"/>
            <a:ext cx="339970" cy="143609"/>
            <a:chOff x="6052038" y="3985846"/>
            <a:chExt cx="492370" cy="139386"/>
          </a:xfrm>
        </p:grpSpPr>
        <p:cxnSp>
          <p:nvCxnSpPr>
            <p:cNvPr id="18" name="Straight Connector 17"/>
            <p:cNvCxnSpPr/>
            <p:nvPr/>
          </p:nvCxnSpPr>
          <p:spPr>
            <a:xfrm>
              <a:off x="6052038" y="3985846"/>
              <a:ext cx="4835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32685" y="4035669"/>
              <a:ext cx="11723" cy="89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52038" y="3985846"/>
              <a:ext cx="0" cy="131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quot;No&quot; Symbol 27"/>
          <p:cNvSpPr/>
          <p:nvPr/>
        </p:nvSpPr>
        <p:spPr>
          <a:xfrm>
            <a:off x="6842321" y="2656426"/>
            <a:ext cx="948711" cy="774046"/>
          </a:xfrm>
          <a:prstGeom prst="noSmoking">
            <a:avLst>
              <a:gd name="adj" fmla="val 128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Right Arrow 28"/>
          <p:cNvSpPr/>
          <p:nvPr/>
        </p:nvSpPr>
        <p:spPr>
          <a:xfrm>
            <a:off x="7620773" y="2273456"/>
            <a:ext cx="685123" cy="33539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15058" t="8618"/>
          <a:stretch/>
        </p:blipFill>
        <p:spPr>
          <a:xfrm rot="5400000">
            <a:off x="6659715" y="4957670"/>
            <a:ext cx="1990721" cy="1606248"/>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156854" y="4985674"/>
            <a:ext cx="1761923" cy="1321442"/>
          </a:xfrm>
          <a:prstGeom prst="rect">
            <a:avLst/>
          </a:prstGeom>
        </p:spPr>
      </p:pic>
      <p:pic>
        <p:nvPicPr>
          <p:cNvPr id="32" name="Picture 31"/>
          <p:cNvPicPr>
            <a:picLocks noChangeAspect="1"/>
          </p:cNvPicPr>
          <p:nvPr/>
        </p:nvPicPr>
        <p:blipFill rotWithShape="1">
          <a:blip r:embed="rId9" cstate="print">
            <a:extLst>
              <a:ext uri="{28A0092B-C50C-407E-A947-70E740481C1C}">
                <a14:useLocalDpi xmlns:a14="http://schemas.microsoft.com/office/drawing/2010/main" val="0"/>
              </a:ext>
            </a:extLst>
          </a:blip>
          <a:srcRect t="4118" r="7442" b="6836"/>
          <a:stretch/>
        </p:blipFill>
        <p:spPr>
          <a:xfrm rot="5400000">
            <a:off x="1567741" y="5017078"/>
            <a:ext cx="1807413" cy="1304124"/>
          </a:xfrm>
          <a:prstGeom prst="rect">
            <a:avLst/>
          </a:prstGeom>
        </p:spPr>
      </p:pic>
      <p:grpSp>
        <p:nvGrpSpPr>
          <p:cNvPr id="40" name="Group 39"/>
          <p:cNvGrpSpPr/>
          <p:nvPr/>
        </p:nvGrpSpPr>
        <p:grpSpPr>
          <a:xfrm>
            <a:off x="2339412" y="5398966"/>
            <a:ext cx="264070" cy="156725"/>
            <a:chOff x="5899638" y="3833446"/>
            <a:chExt cx="492370" cy="139386"/>
          </a:xfrm>
        </p:grpSpPr>
        <p:cxnSp>
          <p:nvCxnSpPr>
            <p:cNvPr id="34" name="Straight Connector 33"/>
            <p:cNvCxnSpPr/>
            <p:nvPr/>
          </p:nvCxnSpPr>
          <p:spPr>
            <a:xfrm>
              <a:off x="5899638" y="3833446"/>
              <a:ext cx="48357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83215" y="3842238"/>
              <a:ext cx="8793" cy="13059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99638" y="3833446"/>
              <a:ext cx="0" cy="1318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H="1">
            <a:off x="5562893" y="5398966"/>
            <a:ext cx="1884193" cy="2474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551779" y="5370266"/>
            <a:ext cx="971266" cy="311563"/>
            <a:chOff x="5899638" y="3833446"/>
            <a:chExt cx="492370" cy="139386"/>
          </a:xfrm>
        </p:grpSpPr>
        <p:cxnSp>
          <p:nvCxnSpPr>
            <p:cNvPr id="47" name="Straight Connector 46"/>
            <p:cNvCxnSpPr/>
            <p:nvPr/>
          </p:nvCxnSpPr>
          <p:spPr>
            <a:xfrm>
              <a:off x="5899638" y="3833446"/>
              <a:ext cx="48357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83215" y="3842238"/>
              <a:ext cx="8793" cy="13059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99638" y="3833446"/>
              <a:ext cx="0" cy="1318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65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CA" dirty="0"/>
          </a:p>
        </p:txBody>
      </p:sp>
      <p:sp>
        <p:nvSpPr>
          <p:cNvPr id="3" name="Content Placeholder 2"/>
          <p:cNvSpPr>
            <a:spLocks noGrp="1"/>
          </p:cNvSpPr>
          <p:nvPr>
            <p:ph idx="1"/>
          </p:nvPr>
        </p:nvSpPr>
        <p:spPr>
          <a:xfrm>
            <a:off x="677334" y="2180461"/>
            <a:ext cx="8596668" cy="3880773"/>
          </a:xfrm>
        </p:spPr>
        <p:txBody>
          <a:bodyPr/>
          <a:lstStyle/>
          <a:p>
            <a:r>
              <a:rPr lang="en-US" dirty="0" smtClean="0"/>
              <a:t>Push black locks at the front of lid, toward one another to unlock. This will allow you to step on the pedal to lift lid. Do not lift by hand!</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16932" y="3511203"/>
            <a:ext cx="2691391" cy="20185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16234" y="3520883"/>
            <a:ext cx="2768823" cy="2076617"/>
          </a:xfrm>
          <a:prstGeom prst="rect">
            <a:avLst/>
          </a:prstGeom>
        </p:spPr>
      </p:pic>
      <p:cxnSp>
        <p:nvCxnSpPr>
          <p:cNvPr id="9" name="Straight Arrow Connector 8"/>
          <p:cNvCxnSpPr/>
          <p:nvPr/>
        </p:nvCxnSpPr>
        <p:spPr>
          <a:xfrm>
            <a:off x="2094413" y="4677508"/>
            <a:ext cx="413239" cy="263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48708" y="4703885"/>
            <a:ext cx="42203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0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Container</a:t>
            </a:r>
            <a:endParaRPr lang="en-CA" dirty="0"/>
          </a:p>
        </p:txBody>
      </p:sp>
      <p:sp>
        <p:nvSpPr>
          <p:cNvPr id="3" name="Content Placeholder 2"/>
          <p:cNvSpPr>
            <a:spLocks noGrp="1"/>
          </p:cNvSpPr>
          <p:nvPr>
            <p:ph idx="1"/>
          </p:nvPr>
        </p:nvSpPr>
        <p:spPr>
          <a:xfrm>
            <a:off x="677334" y="1798256"/>
            <a:ext cx="8596668" cy="3880773"/>
          </a:xfrm>
        </p:spPr>
        <p:txBody>
          <a:bodyPr/>
          <a:lstStyle/>
          <a:p>
            <a:r>
              <a:rPr lang="en-US" dirty="0" smtClean="0"/>
              <a:t>Switch out the container when 3/4 full. Please DO NOT overfill! Lid must be able to close without resistance.</a:t>
            </a:r>
          </a:p>
          <a:p>
            <a:r>
              <a:rPr lang="en-US" dirty="0" smtClean="0"/>
              <a:t>Slide the front locks on lid away from one another to engage locking mechanism and lift container off the holder</a:t>
            </a:r>
          </a:p>
          <a:p>
            <a:r>
              <a:rPr lang="en-US" dirty="0" smtClean="0"/>
              <a:t>Lock the side locks by holding the red tab down while pushing the lock towards the red tab. Once lid is secured, leave container aside for housekeeping to collect.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1367"/>
          <a:stretch/>
        </p:blipFill>
        <p:spPr>
          <a:xfrm rot="5400000">
            <a:off x="9364212" y="1560886"/>
            <a:ext cx="1944959" cy="212538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093" r="11174"/>
          <a:stretch/>
        </p:blipFill>
        <p:spPr>
          <a:xfrm rot="5400000">
            <a:off x="4503689" y="4232307"/>
            <a:ext cx="2329962" cy="21645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8225" r="10182"/>
          <a:stretch/>
        </p:blipFill>
        <p:spPr>
          <a:xfrm rot="5400000">
            <a:off x="7640590" y="4276578"/>
            <a:ext cx="2066195" cy="2164500"/>
          </a:xfrm>
          <a:prstGeom prst="rect">
            <a:avLst/>
          </a:prstGeom>
        </p:spPr>
      </p:pic>
      <p:cxnSp>
        <p:nvCxnSpPr>
          <p:cNvPr id="10" name="Straight Arrow Connector 9"/>
          <p:cNvCxnSpPr/>
          <p:nvPr/>
        </p:nvCxnSpPr>
        <p:spPr>
          <a:xfrm flipV="1">
            <a:off x="10621773" y="2716824"/>
            <a:ext cx="535822" cy="732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807433" y="2790802"/>
            <a:ext cx="448407" cy="8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9708" r="18122"/>
          <a:stretch/>
        </p:blipFill>
        <p:spPr>
          <a:xfrm rot="5400000">
            <a:off x="1307053" y="4049591"/>
            <a:ext cx="2170542" cy="2618474"/>
          </a:xfrm>
          <a:prstGeom prst="rect">
            <a:avLst/>
          </a:prstGeom>
        </p:spPr>
      </p:pic>
      <p:sp>
        <p:nvSpPr>
          <p:cNvPr id="17" name="Oval 16"/>
          <p:cNvSpPr/>
          <p:nvPr/>
        </p:nvSpPr>
        <p:spPr>
          <a:xfrm>
            <a:off x="1604227" y="5065003"/>
            <a:ext cx="649445" cy="4833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cxnSp>
        <p:nvCxnSpPr>
          <p:cNvPr id="19" name="Straight Arrow Connector 18"/>
          <p:cNvCxnSpPr/>
          <p:nvPr/>
        </p:nvCxnSpPr>
        <p:spPr>
          <a:xfrm flipH="1" flipV="1">
            <a:off x="2100664" y="5642084"/>
            <a:ext cx="803564" cy="369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239750" y="5751146"/>
            <a:ext cx="448407" cy="8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19" y="4791960"/>
            <a:ext cx="1768495" cy="1460619"/>
          </a:xfrm>
          <a:prstGeom prst="rect">
            <a:avLst/>
          </a:prstGeom>
        </p:spPr>
      </p:pic>
      <p:cxnSp>
        <p:nvCxnSpPr>
          <p:cNvPr id="23" name="Straight Arrow Connector 22"/>
          <p:cNvCxnSpPr/>
          <p:nvPr/>
        </p:nvCxnSpPr>
        <p:spPr>
          <a:xfrm>
            <a:off x="3907002" y="5306654"/>
            <a:ext cx="415616" cy="79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52117" y="5298751"/>
            <a:ext cx="415616" cy="79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7672"/>
          <a:stretch/>
        </p:blipFill>
        <p:spPr>
          <a:xfrm>
            <a:off x="3417454" y="1491216"/>
            <a:ext cx="3942412" cy="4669438"/>
          </a:xfrm>
        </p:spPr>
      </p:pic>
    </p:spTree>
    <p:extLst>
      <p:ext uri="{BB962C8B-B14F-4D97-AF65-F5344CB8AC3E}">
        <p14:creationId xmlns:p14="http://schemas.microsoft.com/office/powerpoint/2010/main" val="2776423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417</TotalTime>
  <Words>508</Words>
  <Application>Microsoft Office PowerPoint</Application>
  <PresentationFormat>Widescreen</PresentationFormat>
  <Paragraphs>28</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M – 64 Medismart Biomedical Waste Bin Tutorial</vt:lpstr>
      <vt:lpstr>Biomedical Waste Disposal </vt:lpstr>
      <vt:lpstr>M – 64 Medismart   When the M64 waste bin is correctly positioned into it’s cradle, the lid is fully operational from a foot pedal.  During routine use, no manipulation of the lid should be required by hand.  Incorrect placement of the bin into the cradle will reduce the effectiveness of the foot pedal or could render the foot pedal inoperative.   </vt:lpstr>
      <vt:lpstr>Setting Up</vt:lpstr>
      <vt:lpstr>Getting Ready</vt:lpstr>
      <vt:lpstr>Locking Container</vt:lpstr>
      <vt:lpstr>PowerPoint Presentation</vt:lpstr>
    </vt:vector>
  </TitlesOfParts>
  <Company>Cambridge Memorial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 64 Medismart Biomedical Waste</dc:title>
  <dc:creator>Heather Cottingham</dc:creator>
  <cp:lastModifiedBy>Chris Blagg</cp:lastModifiedBy>
  <cp:revision>24</cp:revision>
  <dcterms:created xsi:type="dcterms:W3CDTF">2021-02-05T16:29:22Z</dcterms:created>
  <dcterms:modified xsi:type="dcterms:W3CDTF">2021-02-17T16:28:53Z</dcterms:modified>
</cp:coreProperties>
</file>