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52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0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32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80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55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87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23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52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5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6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92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45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8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01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13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64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A0E96C-8C41-4EFF-BE23-FFDD521C2A5B}" type="datetimeFigureOut">
              <a:rPr lang="en-CA" smtClean="0"/>
              <a:t>20-09-2024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8AF7-512E-4CBE-9402-F54C3BDAF7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690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Antibody reactions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79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 blood grouping</a:t>
            </a:r>
          </a:p>
          <a:p>
            <a:pPr lvl="1"/>
            <a:r>
              <a:rPr lang="en-US" dirty="0" smtClean="0"/>
              <a:t>Most commonly IgM phase (IgG phase </a:t>
            </a:r>
            <a:r>
              <a:rPr lang="en-US" dirty="0" smtClean="0"/>
              <a:t>negligible)</a:t>
            </a:r>
            <a:endParaRPr lang="en-US" dirty="0" smtClean="0"/>
          </a:p>
          <a:p>
            <a:r>
              <a:rPr lang="en-US" dirty="0" smtClean="0"/>
              <a:t>Antibody screen</a:t>
            </a:r>
          </a:p>
          <a:p>
            <a:pPr lvl="1"/>
            <a:r>
              <a:rPr lang="en-US" dirty="0" smtClean="0"/>
              <a:t>IgG phase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2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antibodies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255975" cy="4195481"/>
          </a:xfrm>
        </p:spPr>
        <p:txBody>
          <a:bodyPr/>
          <a:lstStyle/>
          <a:p>
            <a:r>
              <a:rPr lang="en-US" dirty="0" smtClean="0"/>
              <a:t>What testing should be run?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Normal process + DAT – IgG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Cold panel - IgM</a:t>
            </a:r>
            <a:endParaRPr lang="en-US" dirty="0" smtClean="0"/>
          </a:p>
        </p:txBody>
      </p:sp>
      <p:pic>
        <p:nvPicPr>
          <p:cNvPr id="1026" name="Picture 2" descr="72C7135C-8D46-474C-B829-1D8C191A2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r="34507"/>
          <a:stretch/>
        </p:blipFill>
        <p:spPr bwMode="auto">
          <a:xfrm rot="5400000">
            <a:off x="6087744" y="1324462"/>
            <a:ext cx="3233654" cy="469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7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panel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9"/>
            <a:ext cx="3738260" cy="2097740"/>
          </a:xfrm>
        </p:spPr>
        <p:txBody>
          <a:bodyPr/>
          <a:lstStyle/>
          <a:p>
            <a:r>
              <a:rPr lang="en-US" dirty="0" smtClean="0"/>
              <a:t>What should be done now?</a:t>
            </a:r>
          </a:p>
        </p:txBody>
      </p:sp>
      <p:pic>
        <p:nvPicPr>
          <p:cNvPr id="2050" name="Picture 2" descr="3E7CEA55-5568-4CDA-BEA2-3604B6DEEB5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8" b="44143"/>
          <a:stretch/>
        </p:blipFill>
        <p:spPr bwMode="auto">
          <a:xfrm>
            <a:off x="1103312" y="4150658"/>
            <a:ext cx="6731406" cy="20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72" y="1216548"/>
            <a:ext cx="7230484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panel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698" y="2612017"/>
            <a:ext cx="7192379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 now?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Exclusions cannot be made using the cold panel (IgM)</a:t>
            </a:r>
          </a:p>
          <a:p>
            <a:r>
              <a:rPr lang="en-US" dirty="0" smtClean="0"/>
              <a:t>If Panel A is nonspecific MF, don’t waste resources and test another whole panel</a:t>
            </a:r>
          </a:p>
          <a:p>
            <a:r>
              <a:rPr lang="en-US" dirty="0"/>
              <a:t>Exclusions must be made using a phase that tests the IgG phase </a:t>
            </a:r>
            <a:endParaRPr lang="en-CA" dirty="0"/>
          </a:p>
          <a:p>
            <a:pPr marL="800100" lvl="1" indent="-342900">
              <a:buAutoNum type="arabicPeriod"/>
            </a:pPr>
            <a:r>
              <a:rPr lang="en-US" dirty="0"/>
              <a:t>Gel</a:t>
            </a:r>
          </a:p>
          <a:p>
            <a:pPr marL="800100" lvl="1" indent="-342900">
              <a:buAutoNum type="arabicPeriod"/>
            </a:pPr>
            <a:r>
              <a:rPr lang="en-US" dirty="0"/>
              <a:t>Gamma N HANCE</a:t>
            </a:r>
          </a:p>
          <a:p>
            <a:r>
              <a:rPr lang="en-US" dirty="0" smtClean="0"/>
              <a:t>Only when exclusions have been completed is when the sample can be resulted</a:t>
            </a:r>
            <a:endParaRPr lang="en-CA" dirty="0"/>
          </a:p>
          <a:p>
            <a:pPr marL="571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518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Exclusions – tube method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883" y="2692990"/>
            <a:ext cx="7240010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9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at the cold panel results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7192379" cy="307700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38490" y="1853248"/>
            <a:ext cx="4218530" cy="500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When should I result it as a cold antibody?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Most healthy individuals will have a cold agglutinin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If it is a cold antibody, it will react strongly (think IgM), at IS or at 15 minutes RT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For results such as this, it is not to be reported as a cold antibody, it just means that the antibody present is not cold specific (IgM)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917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</TotalTime>
  <Words>191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Antibody reactions</vt:lpstr>
      <vt:lpstr>Phases</vt:lpstr>
      <vt:lpstr>Cold antibodies</vt:lpstr>
      <vt:lpstr>Normal panel</vt:lpstr>
      <vt:lpstr>Cold panel</vt:lpstr>
      <vt:lpstr>What should we do now?</vt:lpstr>
      <vt:lpstr>Exclusions – tube method</vt:lpstr>
      <vt:lpstr>Let’s look back at the cold panel results</vt:lpstr>
    </vt:vector>
  </TitlesOfParts>
  <Company>Cambridge Memorial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Antibody reactions</dc:title>
  <dc:creator>Chris Kong</dc:creator>
  <cp:lastModifiedBy>Chris Kong</cp:lastModifiedBy>
  <cp:revision>5</cp:revision>
  <dcterms:created xsi:type="dcterms:W3CDTF">2024-09-18T12:34:35Z</dcterms:created>
  <dcterms:modified xsi:type="dcterms:W3CDTF">2024-09-20T11:47:34Z</dcterms:modified>
</cp:coreProperties>
</file>