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0" r:id="rId4"/>
  </p:sldMasterIdLst>
  <p:notesMasterIdLst>
    <p:notesMasterId r:id="rId51"/>
  </p:notesMasterIdLst>
  <p:handoutMasterIdLst>
    <p:handoutMasterId r:id="rId52"/>
  </p:handoutMasterIdLst>
  <p:sldIdLst>
    <p:sldId id="256" r:id="rId5"/>
    <p:sldId id="266" r:id="rId6"/>
    <p:sldId id="257" r:id="rId7"/>
    <p:sldId id="258" r:id="rId8"/>
    <p:sldId id="300" r:id="rId9"/>
    <p:sldId id="301" r:id="rId10"/>
    <p:sldId id="259" r:id="rId11"/>
    <p:sldId id="260" r:id="rId12"/>
    <p:sldId id="291" r:id="rId13"/>
    <p:sldId id="290" r:id="rId14"/>
    <p:sldId id="292" r:id="rId15"/>
    <p:sldId id="293" r:id="rId16"/>
    <p:sldId id="295" r:id="rId17"/>
    <p:sldId id="296" r:id="rId18"/>
    <p:sldId id="297" r:id="rId19"/>
    <p:sldId id="294" r:id="rId20"/>
    <p:sldId id="298" r:id="rId21"/>
    <p:sldId id="261" r:id="rId22"/>
    <p:sldId id="262" r:id="rId23"/>
    <p:sldId id="263" r:id="rId24"/>
    <p:sldId id="264" r:id="rId25"/>
    <p:sldId id="265"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9"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DB57"/>
    <a:srgbClr val="F8972A"/>
    <a:srgbClr val="003469"/>
    <a:srgbClr val="8A3A81"/>
    <a:srgbClr val="893B81"/>
    <a:srgbClr val="BCD62A"/>
    <a:srgbClr val="8A8C91"/>
    <a:srgbClr val="00343D"/>
    <a:srgbClr val="0E204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EB2C78-4CAC-BBD8-E4BD-017D2CFC433E}" v="1285" dt="2023-02-21T06:34:56.569"/>
    <p1510:client id="{101E21E5-8CA6-4C8B-B052-7698A277F277}" v="31" dt="2023-01-17T22:15:54.191"/>
    <p1510:client id="{1ED654A5-8318-1181-1874-174A3888E2C7}" v="165" dt="2023-02-21T07:12:34.272"/>
    <p1510:client id="{36FE3827-8B5B-43E7-9DFE-1C2B68E13011}" v="901" dt="2023-02-20T19:51:02.1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18" autoAdjust="0"/>
  </p:normalViewPr>
  <p:slideViewPr>
    <p:cSldViewPr snapToGrid="0" snapToObjects="1">
      <p:cViewPr varScale="1">
        <p:scale>
          <a:sx n="110" d="100"/>
          <a:sy n="110" d="100"/>
        </p:scale>
        <p:origin x="124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8" d="100"/>
          <a:sy n="108" d="100"/>
        </p:scale>
        <p:origin x="-3920"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E5A4FF4-699F-BC4B-B154-6705EC2C7C44}" type="datetime1">
              <a:rPr lang="en-US" smtClean="0"/>
              <a:t>2/20/2023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21D138A-7E5A-454E-80B6-3AA759CC3295}" type="slidenum">
              <a:rPr lang="en-US" smtClean="0"/>
              <a:t>‹#›</a:t>
            </a:fld>
            <a:endParaRPr lang="en-US"/>
          </a:p>
        </p:txBody>
      </p:sp>
    </p:spTree>
    <p:extLst>
      <p:ext uri="{BB962C8B-B14F-4D97-AF65-F5344CB8AC3E}">
        <p14:creationId xmlns:p14="http://schemas.microsoft.com/office/powerpoint/2010/main" val="73187110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A62EC5-AE31-824A-A6CF-0D601FC9C181}" type="datetime1">
              <a:rPr lang="en-US" smtClean="0"/>
              <a:t>2/20/2023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167045-AED8-7945-8C2B-B479983C9398}" type="slidenum">
              <a:rPr lang="en-US" smtClean="0"/>
              <a:t>‹#›</a:t>
            </a:fld>
            <a:endParaRPr lang="en-US"/>
          </a:p>
        </p:txBody>
      </p:sp>
    </p:spTree>
    <p:extLst>
      <p:ext uri="{BB962C8B-B14F-4D97-AF65-F5344CB8AC3E}">
        <p14:creationId xmlns:p14="http://schemas.microsoft.com/office/powerpoint/2010/main" val="4078679646"/>
      </p:ext>
    </p:extLst>
  </p:cSld>
  <p:clrMap bg1="lt1" tx1="dk1" bg2="lt2" tx2="dk2" accent1="accent1" accent2="accent2" accent3="accent3" accent4="accent4" accent5="accent5" accent6="accent6" hlink="hlink" folHlink="folHlink"/>
  <p:hf/>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spTree>
      <p:nvGrpSpPr>
        <p:cNvPr id="1" name=""/>
        <p:cNvGrpSpPr/>
        <p:nvPr/>
      </p:nvGrpSpPr>
      <p:grpSpPr>
        <a:xfrm>
          <a:off x="0" y="0"/>
          <a:ext cx="0" cy="0"/>
          <a:chOff x="0" y="0"/>
          <a:chExt cx="0" cy="0"/>
        </a:xfrm>
      </p:grpSpPr>
      <p:pic>
        <p:nvPicPr>
          <p:cNvPr id="2" name="Picture 1" descr="RUHS CornerstoneBoarder3.ai"/>
          <p:cNvPicPr>
            <a:picLocks noChangeAspect="1"/>
          </p:cNvPicPr>
          <p:nvPr userDrawn="1"/>
        </p:nvPicPr>
        <p:blipFill rotWithShape="1">
          <a:blip r:embed="rId2">
            <a:extLst>
              <a:ext uri="{28A0092B-C50C-407E-A947-70E740481C1C}">
                <a14:useLocalDpi xmlns:a14="http://schemas.microsoft.com/office/drawing/2010/main" val="0"/>
              </a:ext>
            </a:extLst>
          </a:blip>
          <a:srcRect t="4628"/>
          <a:stretch/>
        </p:blipFill>
        <p:spPr>
          <a:xfrm>
            <a:off x="0" y="0"/>
            <a:ext cx="9156633" cy="6858000"/>
          </a:xfrm>
          <a:prstGeom prst="rect">
            <a:avLst/>
          </a:prstGeom>
        </p:spPr>
      </p:pic>
      <p:sp>
        <p:nvSpPr>
          <p:cNvPr id="5" name="Title 1"/>
          <p:cNvSpPr>
            <a:spLocks noGrp="1"/>
          </p:cNvSpPr>
          <p:nvPr>
            <p:ph type="ctrTitle" hasCustomPrompt="1"/>
          </p:nvPr>
        </p:nvSpPr>
        <p:spPr>
          <a:xfrm>
            <a:off x="1600200" y="1143000"/>
            <a:ext cx="7086600" cy="1828800"/>
          </a:xfrm>
        </p:spPr>
        <p:txBody>
          <a:bodyPr anchor="b" anchorCtr="1"/>
          <a:lstStyle>
            <a:lvl1pPr>
              <a:lnSpc>
                <a:spcPts val="4600"/>
              </a:lnSpc>
              <a:defRPr>
                <a:solidFill>
                  <a:srgbClr val="003469"/>
                </a:solidFill>
              </a:defRPr>
            </a:lvl1pPr>
          </a:lstStyle>
          <a:p>
            <a:r>
              <a:rPr lang="en-US" dirty="0"/>
              <a:t>Click to edit Master </a:t>
            </a:r>
            <a:br>
              <a:rPr lang="en-US" dirty="0"/>
            </a:br>
            <a:r>
              <a:rPr lang="en-US" dirty="0"/>
              <a:t>title style</a:t>
            </a:r>
          </a:p>
        </p:txBody>
      </p:sp>
      <p:sp>
        <p:nvSpPr>
          <p:cNvPr id="6" name="Subtitle 2"/>
          <p:cNvSpPr>
            <a:spLocks noGrp="1"/>
          </p:cNvSpPr>
          <p:nvPr>
            <p:ph type="subTitle" idx="1"/>
          </p:nvPr>
        </p:nvSpPr>
        <p:spPr>
          <a:xfrm>
            <a:off x="1828800" y="3200400"/>
            <a:ext cx="6629400" cy="1600200"/>
          </a:xfrm>
        </p:spPr>
        <p:txBody>
          <a:bodyPr anchor="t" anchorCtr="1"/>
          <a:lstStyle>
            <a:lvl1pPr marL="0" indent="0" algn="ctr">
              <a:buNone/>
              <a:defRPr>
                <a:solidFill>
                  <a:srgbClr val="8A8C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33C29B63-6DA0-6B42-8766-858B842843D2}" type="datetime1">
              <a:rPr lang="en-US" smtClean="0"/>
              <a:t>2/20/2023</a:t>
            </a:fld>
            <a:endParaRPr lang="en-US" dirty="0"/>
          </a:p>
        </p:txBody>
      </p:sp>
      <p:sp>
        <p:nvSpPr>
          <p:cNvPr id="14"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5"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3234495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er Slide - Vert Orange">
    <p:spTree>
      <p:nvGrpSpPr>
        <p:cNvPr id="1" name=""/>
        <p:cNvGrpSpPr/>
        <p:nvPr/>
      </p:nvGrpSpPr>
      <p:grpSpPr>
        <a:xfrm>
          <a:off x="0" y="0"/>
          <a:ext cx="0" cy="0"/>
          <a:chOff x="0" y="0"/>
          <a:chExt cx="0" cy="0"/>
        </a:xfrm>
      </p:grpSpPr>
      <p:sp>
        <p:nvSpPr>
          <p:cNvPr id="12" name="Rectangle 11"/>
          <p:cNvSpPr/>
          <p:nvPr userDrawn="1"/>
        </p:nvSpPr>
        <p:spPr>
          <a:xfrm>
            <a:off x="0" y="0"/>
            <a:ext cx="914400" cy="6858000"/>
          </a:xfrm>
          <a:prstGeom prst="rect">
            <a:avLst/>
          </a:prstGeom>
          <a:solidFill>
            <a:srgbClr val="F8972A"/>
          </a:solidFill>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CF63EEED-3947-8B41-A8EE-12D501F7E983}" type="datetime1">
              <a:rPr lang="en-US" smtClean="0"/>
              <a:t>2/20/2023</a:t>
            </a:fld>
            <a:endParaRPr lang="en-US" dirty="0"/>
          </a:p>
        </p:txBody>
      </p:sp>
      <p:sp>
        <p:nvSpPr>
          <p:cNvPr id="19"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20"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8" name="Title 1"/>
          <p:cNvSpPr>
            <a:spLocks noGrp="1"/>
          </p:cNvSpPr>
          <p:nvPr>
            <p:ph type="title" hasCustomPrompt="1"/>
          </p:nvPr>
        </p:nvSpPr>
        <p:spPr>
          <a:xfrm>
            <a:off x="1371600" y="1828800"/>
            <a:ext cx="7315200" cy="1828800"/>
          </a:xfrm>
        </p:spPr>
        <p:txBody>
          <a:bodyPr anchor="b" anchorCtr="1"/>
          <a:lstStyle/>
          <a:p>
            <a:r>
              <a:rPr lang="en-US" dirty="0"/>
              <a:t>Click to edit Master </a:t>
            </a:r>
            <a:br>
              <a:rPr lang="en-US" dirty="0"/>
            </a:br>
            <a:r>
              <a:rPr lang="en-US" dirty="0"/>
              <a:t>title style</a:t>
            </a:r>
          </a:p>
        </p:txBody>
      </p:sp>
      <p:sp>
        <p:nvSpPr>
          <p:cNvPr id="9" name="Subtitle 2"/>
          <p:cNvSpPr>
            <a:spLocks noGrp="1"/>
          </p:cNvSpPr>
          <p:nvPr>
            <p:ph type="subTitle" idx="1"/>
          </p:nvPr>
        </p:nvSpPr>
        <p:spPr>
          <a:xfrm>
            <a:off x="1371600" y="3886200"/>
            <a:ext cx="7315200" cy="1600200"/>
          </a:xfrm>
        </p:spPr>
        <p:txBody>
          <a:bodyPr anchor="t" anchorCtr="1"/>
          <a:lstStyle>
            <a:lvl1pPr marL="0" indent="0" algn="ctr">
              <a:buNone/>
              <a:defRPr>
                <a:solidFill>
                  <a:srgbClr val="8A8C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02223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reaker Slide - Vert Green">
    <p:spTree>
      <p:nvGrpSpPr>
        <p:cNvPr id="1" name=""/>
        <p:cNvGrpSpPr/>
        <p:nvPr/>
      </p:nvGrpSpPr>
      <p:grpSpPr>
        <a:xfrm>
          <a:off x="0" y="0"/>
          <a:ext cx="0" cy="0"/>
          <a:chOff x="0" y="0"/>
          <a:chExt cx="0" cy="0"/>
        </a:xfrm>
      </p:grpSpPr>
      <p:sp>
        <p:nvSpPr>
          <p:cNvPr id="9" name="Rectangle 8"/>
          <p:cNvSpPr/>
          <p:nvPr userDrawn="1"/>
        </p:nvSpPr>
        <p:spPr>
          <a:xfrm>
            <a:off x="0" y="0"/>
            <a:ext cx="914400" cy="6858000"/>
          </a:xfrm>
          <a:prstGeom prst="rect">
            <a:avLst/>
          </a:prstGeom>
          <a:solidFill>
            <a:srgbClr val="BCD62A"/>
          </a:solidFill>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BB0E3DA6-F793-CC4D-B54D-E131A7CB7144}" type="datetime1">
              <a:rPr lang="en-US" smtClean="0"/>
              <a:t>2/20/2023</a:t>
            </a:fld>
            <a:endParaRPr lang="en-US" dirty="0"/>
          </a:p>
        </p:txBody>
      </p:sp>
      <p:sp>
        <p:nvSpPr>
          <p:cNvPr id="16"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8" name="Title 1"/>
          <p:cNvSpPr>
            <a:spLocks noGrp="1"/>
          </p:cNvSpPr>
          <p:nvPr>
            <p:ph type="title" hasCustomPrompt="1"/>
          </p:nvPr>
        </p:nvSpPr>
        <p:spPr>
          <a:xfrm>
            <a:off x="1371600" y="1828800"/>
            <a:ext cx="7315200" cy="1828800"/>
          </a:xfrm>
        </p:spPr>
        <p:txBody>
          <a:bodyPr anchor="b" anchorCtr="1"/>
          <a:lstStyle/>
          <a:p>
            <a:r>
              <a:rPr lang="en-US" dirty="0"/>
              <a:t>Click to edit Master </a:t>
            </a:r>
            <a:br>
              <a:rPr lang="en-US" dirty="0"/>
            </a:br>
            <a:r>
              <a:rPr lang="en-US" dirty="0"/>
              <a:t>title style</a:t>
            </a:r>
          </a:p>
        </p:txBody>
      </p:sp>
      <p:sp>
        <p:nvSpPr>
          <p:cNvPr id="12" name="Subtitle 2"/>
          <p:cNvSpPr>
            <a:spLocks noGrp="1"/>
          </p:cNvSpPr>
          <p:nvPr>
            <p:ph type="subTitle" idx="1"/>
          </p:nvPr>
        </p:nvSpPr>
        <p:spPr>
          <a:xfrm>
            <a:off x="1371600" y="3886200"/>
            <a:ext cx="7315200" cy="1600200"/>
          </a:xfrm>
        </p:spPr>
        <p:txBody>
          <a:bodyPr anchor="t" anchorCtr="1"/>
          <a:lstStyle>
            <a:lvl1pPr marL="0" indent="0" algn="ctr">
              <a:buNone/>
              <a:defRPr>
                <a:solidFill>
                  <a:srgbClr val="8A8C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13129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er Slide - Vert Purple">
    <p:spTree>
      <p:nvGrpSpPr>
        <p:cNvPr id="1" name=""/>
        <p:cNvGrpSpPr/>
        <p:nvPr/>
      </p:nvGrpSpPr>
      <p:grpSpPr>
        <a:xfrm>
          <a:off x="0" y="0"/>
          <a:ext cx="0" cy="0"/>
          <a:chOff x="0" y="0"/>
          <a:chExt cx="0" cy="0"/>
        </a:xfrm>
      </p:grpSpPr>
      <p:sp>
        <p:nvSpPr>
          <p:cNvPr id="9" name="Rectangle 8"/>
          <p:cNvSpPr/>
          <p:nvPr userDrawn="1"/>
        </p:nvSpPr>
        <p:spPr>
          <a:xfrm>
            <a:off x="0" y="0"/>
            <a:ext cx="914400" cy="6858000"/>
          </a:xfrm>
          <a:prstGeom prst="rect">
            <a:avLst/>
          </a:prstGeom>
          <a:solidFill>
            <a:srgbClr val="893B81"/>
          </a:solidFill>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CCE18B8C-BFE8-1940-A56A-B459BE5F8B26}" type="datetime1">
              <a:rPr lang="en-US" smtClean="0"/>
              <a:t>2/20/2023</a:t>
            </a:fld>
            <a:endParaRPr lang="en-US" dirty="0"/>
          </a:p>
        </p:txBody>
      </p:sp>
      <p:sp>
        <p:nvSpPr>
          <p:cNvPr id="16"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8" name="Title 1"/>
          <p:cNvSpPr>
            <a:spLocks noGrp="1"/>
          </p:cNvSpPr>
          <p:nvPr>
            <p:ph type="title" hasCustomPrompt="1"/>
          </p:nvPr>
        </p:nvSpPr>
        <p:spPr>
          <a:xfrm>
            <a:off x="1371600" y="1828800"/>
            <a:ext cx="7315200" cy="1828800"/>
          </a:xfrm>
        </p:spPr>
        <p:txBody>
          <a:bodyPr anchor="b" anchorCtr="1"/>
          <a:lstStyle/>
          <a:p>
            <a:r>
              <a:rPr lang="en-US" dirty="0"/>
              <a:t>Click to edit Master </a:t>
            </a:r>
            <a:br>
              <a:rPr lang="en-US" dirty="0"/>
            </a:br>
            <a:r>
              <a:rPr lang="en-US" dirty="0"/>
              <a:t>title style</a:t>
            </a:r>
          </a:p>
        </p:txBody>
      </p:sp>
      <p:sp>
        <p:nvSpPr>
          <p:cNvPr id="12" name="Subtitle 2"/>
          <p:cNvSpPr>
            <a:spLocks noGrp="1"/>
          </p:cNvSpPr>
          <p:nvPr>
            <p:ph type="subTitle" idx="1"/>
          </p:nvPr>
        </p:nvSpPr>
        <p:spPr>
          <a:xfrm>
            <a:off x="1371600" y="3886200"/>
            <a:ext cx="7315200" cy="1600200"/>
          </a:xfrm>
        </p:spPr>
        <p:txBody>
          <a:bodyPr anchor="t" anchorCtr="1"/>
          <a:lstStyle>
            <a:lvl1pPr marL="0" indent="0" algn="ctr">
              <a:buNone/>
              <a:defRPr>
                <a:solidFill>
                  <a:srgbClr val="8A8C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42005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 Slide - Title Only Blue">
    <p:spTree>
      <p:nvGrpSpPr>
        <p:cNvPr id="1" name=""/>
        <p:cNvGrpSpPr/>
        <p:nvPr/>
      </p:nvGrpSpPr>
      <p:grpSpPr>
        <a:xfrm>
          <a:off x="0" y="0"/>
          <a:ext cx="0" cy="0"/>
          <a:chOff x="0" y="0"/>
          <a:chExt cx="0" cy="0"/>
        </a:xfrm>
      </p:grpSpPr>
      <p:sp>
        <p:nvSpPr>
          <p:cNvPr id="8" name="Rectangle 7"/>
          <p:cNvSpPr/>
          <p:nvPr userDrawn="1"/>
        </p:nvSpPr>
        <p:spPr>
          <a:xfrm>
            <a:off x="0" y="0"/>
            <a:ext cx="227724" cy="6858000"/>
          </a:xfrm>
          <a:prstGeom prst="rect">
            <a:avLst/>
          </a:prstGeom>
          <a:solidFill>
            <a:srgbClr val="00346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1" name="Date Placeholder 3"/>
          <p:cNvSpPr>
            <a:spLocks noGrp="1"/>
          </p:cNvSpPr>
          <p:nvPr>
            <p:ph type="dt" sz="half" idx="2"/>
          </p:nvPr>
        </p:nvSpPr>
        <p:spPr>
          <a:xfrm>
            <a:off x="1371600" y="6400800"/>
            <a:ext cx="914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872FAF-A488-E94C-8F38-746E2B9B3C0B}" type="datetime1">
              <a:rPr lang="en-US" smtClean="0"/>
              <a:t>2/20/2023</a:t>
            </a:fld>
            <a:endParaRPr lang="en-US" dirty="0"/>
          </a:p>
        </p:txBody>
      </p:sp>
      <p:sp>
        <p:nvSpPr>
          <p:cNvPr id="12" name="Footer Placeholder 4"/>
          <p:cNvSpPr>
            <a:spLocks noGrp="1"/>
          </p:cNvSpPr>
          <p:nvPr>
            <p:ph type="ftr" sz="quarter" idx="3"/>
          </p:nvPr>
        </p:nvSpPr>
        <p:spPr>
          <a:xfrm>
            <a:off x="2286000" y="640080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5029200" y="6400800"/>
            <a:ext cx="685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3552220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y Slide - Title and Content Blue">
    <p:spTree>
      <p:nvGrpSpPr>
        <p:cNvPr id="1" name=""/>
        <p:cNvGrpSpPr/>
        <p:nvPr/>
      </p:nvGrpSpPr>
      <p:grpSpPr>
        <a:xfrm>
          <a:off x="0" y="0"/>
          <a:ext cx="0" cy="0"/>
          <a:chOff x="0" y="0"/>
          <a:chExt cx="0" cy="0"/>
        </a:xfrm>
      </p:grpSpPr>
      <p:sp>
        <p:nvSpPr>
          <p:cNvPr id="8" name="Rectangle 7"/>
          <p:cNvSpPr/>
          <p:nvPr userDrawn="1"/>
        </p:nvSpPr>
        <p:spPr>
          <a:xfrm>
            <a:off x="0" y="0"/>
            <a:ext cx="227724" cy="6858000"/>
          </a:xfrm>
          <a:prstGeom prst="rect">
            <a:avLst/>
          </a:prstGeom>
          <a:solidFill>
            <a:srgbClr val="00346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0" name="Text Placeholder 2"/>
          <p:cNvSpPr>
            <a:spLocks noGrp="1"/>
          </p:cNvSpPr>
          <p:nvPr>
            <p:ph idx="1"/>
          </p:nvPr>
        </p:nvSpPr>
        <p:spPr>
          <a:xfrm>
            <a:off x="457200" y="1828800"/>
            <a:ext cx="8229600" cy="393192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2"/>
          </p:nvPr>
        </p:nvSpPr>
        <p:spPr>
          <a:xfrm>
            <a:off x="1371600" y="6400800"/>
            <a:ext cx="914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549BDC-7703-954B-8D10-EBF3812C80B9}" type="datetime1">
              <a:rPr lang="en-US" smtClean="0"/>
              <a:t>2/20/2023</a:t>
            </a:fld>
            <a:endParaRPr lang="en-US" dirty="0"/>
          </a:p>
        </p:txBody>
      </p:sp>
      <p:sp>
        <p:nvSpPr>
          <p:cNvPr id="12" name="Footer Placeholder 4"/>
          <p:cNvSpPr>
            <a:spLocks noGrp="1"/>
          </p:cNvSpPr>
          <p:nvPr>
            <p:ph type="ftr" sz="quarter" idx="3"/>
          </p:nvPr>
        </p:nvSpPr>
        <p:spPr>
          <a:xfrm>
            <a:off x="2286000" y="640080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5029200" y="6400800"/>
            <a:ext cx="685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1803448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py Slide - Two Content Blu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8800"/>
            <a:ext cx="393192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54880" y="1828800"/>
            <a:ext cx="3931920" cy="3886200"/>
          </a:xfrm>
        </p:spPr>
        <p:txBody>
          <a:bodyPr anchor="t" anchorCtr="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8146" y="0"/>
            <a:ext cx="227939" cy="685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5" name="Date Placeholder 3"/>
          <p:cNvSpPr>
            <a:spLocks noGrp="1"/>
          </p:cNvSpPr>
          <p:nvPr>
            <p:ph type="dt" sz="half" idx="10"/>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ECFBB6BD-75D0-6C46-98AE-F7680F46FE91}" type="datetime1">
              <a:rPr lang="en-US" smtClean="0"/>
              <a:t>2/20/2023</a:t>
            </a:fld>
            <a:endParaRPr lang="en-US" dirty="0"/>
          </a:p>
        </p:txBody>
      </p:sp>
      <p:sp>
        <p:nvSpPr>
          <p:cNvPr id="16"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1360522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py Slide - Two Content Comparison Blue">
    <p:spTree>
      <p:nvGrpSpPr>
        <p:cNvPr id="1" name=""/>
        <p:cNvGrpSpPr/>
        <p:nvPr/>
      </p:nvGrpSpPr>
      <p:grpSpPr>
        <a:xfrm>
          <a:off x="0" y="0"/>
          <a:ext cx="0" cy="0"/>
          <a:chOff x="0" y="0"/>
          <a:chExt cx="0" cy="0"/>
        </a:xfrm>
      </p:grpSpPr>
      <p:sp>
        <p:nvSpPr>
          <p:cNvPr id="9" name="Rectangle 8"/>
          <p:cNvSpPr/>
          <p:nvPr userDrawn="1"/>
        </p:nvSpPr>
        <p:spPr>
          <a:xfrm>
            <a:off x="-8146" y="0"/>
            <a:ext cx="227939" cy="685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5" name="Date Placeholder 3"/>
          <p:cNvSpPr>
            <a:spLocks noGrp="1"/>
          </p:cNvSpPr>
          <p:nvPr>
            <p:ph type="dt" sz="half" idx="10"/>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0D9545D3-98CC-8746-882B-7DC091D9522F}" type="datetime1">
              <a:rPr lang="en-US" smtClean="0"/>
              <a:t>2/20/2023</a:t>
            </a:fld>
            <a:endParaRPr lang="en-US" dirty="0"/>
          </a:p>
        </p:txBody>
      </p:sp>
      <p:sp>
        <p:nvSpPr>
          <p:cNvPr id="16"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19" name="Text Placeholder 2"/>
          <p:cNvSpPr>
            <a:spLocks noGrp="1"/>
          </p:cNvSpPr>
          <p:nvPr>
            <p:ph type="body" idx="1"/>
          </p:nvPr>
        </p:nvSpPr>
        <p:spPr>
          <a:xfrm>
            <a:off x="457200" y="1828800"/>
            <a:ext cx="39319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p:cNvSpPr>
            <a:spLocks noGrp="1"/>
          </p:cNvSpPr>
          <p:nvPr>
            <p:ph sz="half" idx="2"/>
          </p:nvPr>
        </p:nvSpPr>
        <p:spPr>
          <a:xfrm>
            <a:off x="457200" y="2743199"/>
            <a:ext cx="3931920" cy="2971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p:cNvSpPr>
            <a:spLocks noGrp="1"/>
          </p:cNvSpPr>
          <p:nvPr>
            <p:ph type="body" sz="quarter" idx="11"/>
          </p:nvPr>
        </p:nvSpPr>
        <p:spPr>
          <a:xfrm>
            <a:off x="4754880" y="1828800"/>
            <a:ext cx="39319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Content Placeholder 5"/>
          <p:cNvSpPr>
            <a:spLocks noGrp="1"/>
          </p:cNvSpPr>
          <p:nvPr>
            <p:ph sz="quarter" idx="12"/>
          </p:nvPr>
        </p:nvSpPr>
        <p:spPr>
          <a:xfrm>
            <a:off x="4754880" y="2743200"/>
            <a:ext cx="3931920" cy="2971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6762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py Slide - Title Only Orange">
    <p:spTree>
      <p:nvGrpSpPr>
        <p:cNvPr id="1" name=""/>
        <p:cNvGrpSpPr/>
        <p:nvPr/>
      </p:nvGrpSpPr>
      <p:grpSpPr>
        <a:xfrm>
          <a:off x="0" y="0"/>
          <a:ext cx="0" cy="0"/>
          <a:chOff x="0" y="0"/>
          <a:chExt cx="0" cy="0"/>
        </a:xfrm>
      </p:grpSpPr>
      <p:sp>
        <p:nvSpPr>
          <p:cNvPr id="8" name="Rectangle 7"/>
          <p:cNvSpPr/>
          <p:nvPr userDrawn="1"/>
        </p:nvSpPr>
        <p:spPr>
          <a:xfrm>
            <a:off x="0" y="0"/>
            <a:ext cx="227724" cy="6858000"/>
          </a:xfrm>
          <a:prstGeom prst="rect">
            <a:avLst/>
          </a:prstGeom>
          <a:solidFill>
            <a:srgbClr val="F897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1" name="Date Placeholder 3"/>
          <p:cNvSpPr>
            <a:spLocks noGrp="1"/>
          </p:cNvSpPr>
          <p:nvPr>
            <p:ph type="dt" sz="half" idx="2"/>
          </p:nvPr>
        </p:nvSpPr>
        <p:spPr>
          <a:xfrm>
            <a:off x="1371600" y="6400800"/>
            <a:ext cx="914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C04404-ECE1-0A49-9902-749AA9266E45}" type="datetime1">
              <a:rPr lang="en-US" smtClean="0"/>
              <a:t>2/20/2023</a:t>
            </a:fld>
            <a:endParaRPr lang="en-US" dirty="0"/>
          </a:p>
        </p:txBody>
      </p:sp>
      <p:sp>
        <p:nvSpPr>
          <p:cNvPr id="12" name="Footer Placeholder 4"/>
          <p:cNvSpPr>
            <a:spLocks noGrp="1"/>
          </p:cNvSpPr>
          <p:nvPr>
            <p:ph type="ftr" sz="quarter" idx="3"/>
          </p:nvPr>
        </p:nvSpPr>
        <p:spPr>
          <a:xfrm>
            <a:off x="2286000" y="640080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5029200" y="6400800"/>
            <a:ext cx="685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279726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py Slide - Title and Content Orange">
    <p:spTree>
      <p:nvGrpSpPr>
        <p:cNvPr id="1" name=""/>
        <p:cNvGrpSpPr/>
        <p:nvPr/>
      </p:nvGrpSpPr>
      <p:grpSpPr>
        <a:xfrm>
          <a:off x="0" y="0"/>
          <a:ext cx="0" cy="0"/>
          <a:chOff x="0" y="0"/>
          <a:chExt cx="0" cy="0"/>
        </a:xfrm>
      </p:grpSpPr>
      <p:sp>
        <p:nvSpPr>
          <p:cNvPr id="8" name="Rectangle 7"/>
          <p:cNvSpPr/>
          <p:nvPr userDrawn="1"/>
        </p:nvSpPr>
        <p:spPr>
          <a:xfrm>
            <a:off x="0" y="0"/>
            <a:ext cx="227724" cy="6858000"/>
          </a:xfrm>
          <a:prstGeom prst="rect">
            <a:avLst/>
          </a:prstGeom>
          <a:solidFill>
            <a:srgbClr val="F897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1" name="Date Placeholder 3"/>
          <p:cNvSpPr>
            <a:spLocks noGrp="1"/>
          </p:cNvSpPr>
          <p:nvPr>
            <p:ph type="dt" sz="half" idx="2"/>
          </p:nvPr>
        </p:nvSpPr>
        <p:spPr>
          <a:xfrm>
            <a:off x="1371600" y="6400800"/>
            <a:ext cx="914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8EE84D-9939-324F-B27A-AACD494A23B3}" type="datetime1">
              <a:rPr lang="en-US" smtClean="0"/>
              <a:t>2/20/2023</a:t>
            </a:fld>
            <a:endParaRPr lang="en-US" dirty="0"/>
          </a:p>
        </p:txBody>
      </p:sp>
      <p:sp>
        <p:nvSpPr>
          <p:cNvPr id="12" name="Footer Placeholder 4"/>
          <p:cNvSpPr>
            <a:spLocks noGrp="1"/>
          </p:cNvSpPr>
          <p:nvPr>
            <p:ph type="ftr" sz="quarter" idx="3"/>
          </p:nvPr>
        </p:nvSpPr>
        <p:spPr>
          <a:xfrm>
            <a:off x="2286000" y="640080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5029200" y="6400800"/>
            <a:ext cx="685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15" name="Text Placeholder 2"/>
          <p:cNvSpPr>
            <a:spLocks noGrp="1"/>
          </p:cNvSpPr>
          <p:nvPr>
            <p:ph idx="1"/>
          </p:nvPr>
        </p:nvSpPr>
        <p:spPr>
          <a:xfrm>
            <a:off x="457200" y="1828800"/>
            <a:ext cx="8229600" cy="393192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7875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py Slide - Two Content Orang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8800"/>
            <a:ext cx="393192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54880" y="1828800"/>
            <a:ext cx="3931920" cy="3886200"/>
          </a:xfrm>
        </p:spPr>
        <p:txBody>
          <a:bodyPr anchor="t" anchorCtr="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8146" y="0"/>
            <a:ext cx="227939" cy="6858000"/>
          </a:xfrm>
          <a:prstGeom prst="rect">
            <a:avLst/>
          </a:prstGeom>
          <a:solidFill>
            <a:srgbClr val="F897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5" name="Date Placeholder 3"/>
          <p:cNvSpPr>
            <a:spLocks noGrp="1"/>
          </p:cNvSpPr>
          <p:nvPr>
            <p:ph type="dt" sz="half" idx="10"/>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82357888-5ACE-244C-B4D6-997750E9636B}" type="datetime1">
              <a:rPr lang="en-US" smtClean="0"/>
              <a:t>2/20/2023</a:t>
            </a:fld>
            <a:endParaRPr lang="en-US" dirty="0"/>
          </a:p>
        </p:txBody>
      </p:sp>
      <p:sp>
        <p:nvSpPr>
          <p:cNvPr id="16"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925860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Screened">
    <p:spTree>
      <p:nvGrpSpPr>
        <p:cNvPr id="1" name=""/>
        <p:cNvGrpSpPr/>
        <p:nvPr/>
      </p:nvGrpSpPr>
      <p:grpSpPr>
        <a:xfrm>
          <a:off x="0" y="0"/>
          <a:ext cx="0" cy="0"/>
          <a:chOff x="0" y="0"/>
          <a:chExt cx="0" cy="0"/>
        </a:xfrm>
      </p:grpSpPr>
      <p:pic>
        <p:nvPicPr>
          <p:cNvPr id="9" name="Picture 8" descr="RUHS CornerstoneBoarder3.ai"/>
          <p:cNvPicPr>
            <a:picLocks noChangeAspect="1"/>
          </p:cNvPicPr>
          <p:nvPr userDrawn="1"/>
        </p:nvPicPr>
        <p:blipFill rotWithShape="1">
          <a:blip r:embed="rId2">
            <a:alphaModFix amt="13000"/>
            <a:extLst>
              <a:ext uri="{28A0092B-C50C-407E-A947-70E740481C1C}">
                <a14:useLocalDpi xmlns:a14="http://schemas.microsoft.com/office/drawing/2010/main" val="0"/>
              </a:ext>
            </a:extLst>
          </a:blip>
          <a:srcRect t="4628"/>
          <a:stretch/>
        </p:blipFill>
        <p:spPr>
          <a:xfrm>
            <a:off x="0" y="0"/>
            <a:ext cx="9156633" cy="6858000"/>
          </a:xfrm>
          <a:prstGeom prst="rect">
            <a:avLst/>
          </a:prstGeom>
        </p:spPr>
      </p:pic>
      <p:sp>
        <p:nvSpPr>
          <p:cNvPr id="10" name="Title 1"/>
          <p:cNvSpPr>
            <a:spLocks noGrp="1"/>
          </p:cNvSpPr>
          <p:nvPr>
            <p:ph type="ctrTitle" hasCustomPrompt="1"/>
          </p:nvPr>
        </p:nvSpPr>
        <p:spPr>
          <a:xfrm>
            <a:off x="1600200" y="1143000"/>
            <a:ext cx="7086600" cy="1828800"/>
          </a:xfrm>
        </p:spPr>
        <p:txBody>
          <a:bodyPr anchor="b" anchorCtr="1"/>
          <a:lstStyle>
            <a:lvl1pPr>
              <a:lnSpc>
                <a:spcPts val="4600"/>
              </a:lnSpc>
              <a:defRPr>
                <a:solidFill>
                  <a:srgbClr val="003469"/>
                </a:solidFill>
              </a:defRPr>
            </a:lvl1pPr>
          </a:lstStyle>
          <a:p>
            <a:r>
              <a:rPr lang="en-US" dirty="0"/>
              <a:t>Click to edit Master </a:t>
            </a:r>
            <a:br>
              <a:rPr lang="en-US" dirty="0"/>
            </a:br>
            <a:r>
              <a:rPr lang="en-US" dirty="0"/>
              <a:t>title style</a:t>
            </a:r>
          </a:p>
        </p:txBody>
      </p:sp>
      <p:sp>
        <p:nvSpPr>
          <p:cNvPr id="11" name="Subtitle 2"/>
          <p:cNvSpPr>
            <a:spLocks noGrp="1"/>
          </p:cNvSpPr>
          <p:nvPr>
            <p:ph type="subTitle" idx="1"/>
          </p:nvPr>
        </p:nvSpPr>
        <p:spPr>
          <a:xfrm>
            <a:off x="1828800" y="3200400"/>
            <a:ext cx="6629400" cy="1600200"/>
          </a:xfrm>
        </p:spPr>
        <p:txBody>
          <a:bodyPr anchor="t" anchorCtr="1"/>
          <a:lstStyle>
            <a:lvl1pPr marL="0" indent="0" algn="ctr">
              <a:buNone/>
              <a:defRPr>
                <a:solidFill>
                  <a:srgbClr val="8A8C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8"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872E7929-DB83-8B43-89DE-4C7B18CA6B81}" type="datetime1">
              <a:rPr lang="en-US" smtClean="0"/>
              <a:t>2/20/2023</a:t>
            </a:fld>
            <a:endParaRPr lang="en-US" dirty="0"/>
          </a:p>
        </p:txBody>
      </p:sp>
      <p:sp>
        <p:nvSpPr>
          <p:cNvPr id="19"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20"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1281824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py Slide - Two Content Comparison Orange">
    <p:spTree>
      <p:nvGrpSpPr>
        <p:cNvPr id="1" name=""/>
        <p:cNvGrpSpPr/>
        <p:nvPr/>
      </p:nvGrpSpPr>
      <p:grpSpPr>
        <a:xfrm>
          <a:off x="0" y="0"/>
          <a:ext cx="0" cy="0"/>
          <a:chOff x="0" y="0"/>
          <a:chExt cx="0" cy="0"/>
        </a:xfrm>
      </p:grpSpPr>
      <p:sp>
        <p:nvSpPr>
          <p:cNvPr id="9" name="Rectangle 8"/>
          <p:cNvSpPr/>
          <p:nvPr userDrawn="1"/>
        </p:nvSpPr>
        <p:spPr>
          <a:xfrm>
            <a:off x="-8146" y="0"/>
            <a:ext cx="227939" cy="6858000"/>
          </a:xfrm>
          <a:prstGeom prst="rect">
            <a:avLst/>
          </a:prstGeom>
          <a:solidFill>
            <a:srgbClr val="F897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5" name="Date Placeholder 3"/>
          <p:cNvSpPr>
            <a:spLocks noGrp="1"/>
          </p:cNvSpPr>
          <p:nvPr>
            <p:ph type="dt" sz="half" idx="10"/>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D12A0EF9-BB69-8E4F-8971-B8FAB6798AC4}" type="datetime1">
              <a:rPr lang="en-US" smtClean="0"/>
              <a:t>2/20/2023</a:t>
            </a:fld>
            <a:endParaRPr lang="en-US" dirty="0"/>
          </a:p>
        </p:txBody>
      </p:sp>
      <p:sp>
        <p:nvSpPr>
          <p:cNvPr id="16"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19" name="Text Placeholder 2"/>
          <p:cNvSpPr>
            <a:spLocks noGrp="1"/>
          </p:cNvSpPr>
          <p:nvPr>
            <p:ph type="body" idx="1"/>
          </p:nvPr>
        </p:nvSpPr>
        <p:spPr>
          <a:xfrm>
            <a:off x="457200" y="1828800"/>
            <a:ext cx="39319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p:cNvSpPr>
            <a:spLocks noGrp="1"/>
          </p:cNvSpPr>
          <p:nvPr>
            <p:ph sz="half" idx="2"/>
          </p:nvPr>
        </p:nvSpPr>
        <p:spPr>
          <a:xfrm>
            <a:off x="457200" y="2743199"/>
            <a:ext cx="3931920" cy="2971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p:cNvSpPr>
            <a:spLocks noGrp="1"/>
          </p:cNvSpPr>
          <p:nvPr>
            <p:ph type="body" sz="quarter" idx="11"/>
          </p:nvPr>
        </p:nvSpPr>
        <p:spPr>
          <a:xfrm>
            <a:off x="4754880" y="1828800"/>
            <a:ext cx="39319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Content Placeholder 5"/>
          <p:cNvSpPr>
            <a:spLocks noGrp="1"/>
          </p:cNvSpPr>
          <p:nvPr>
            <p:ph sz="quarter" idx="12"/>
          </p:nvPr>
        </p:nvSpPr>
        <p:spPr>
          <a:xfrm>
            <a:off x="4754880" y="2743200"/>
            <a:ext cx="3931920" cy="2971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3608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py Slide - Title Only Green">
    <p:spTree>
      <p:nvGrpSpPr>
        <p:cNvPr id="1" name=""/>
        <p:cNvGrpSpPr/>
        <p:nvPr/>
      </p:nvGrpSpPr>
      <p:grpSpPr>
        <a:xfrm>
          <a:off x="0" y="0"/>
          <a:ext cx="0" cy="0"/>
          <a:chOff x="0" y="0"/>
          <a:chExt cx="0" cy="0"/>
        </a:xfrm>
      </p:grpSpPr>
      <p:sp>
        <p:nvSpPr>
          <p:cNvPr id="8" name="Rectangle 7"/>
          <p:cNvSpPr/>
          <p:nvPr userDrawn="1"/>
        </p:nvSpPr>
        <p:spPr>
          <a:xfrm>
            <a:off x="0" y="0"/>
            <a:ext cx="227724" cy="6858000"/>
          </a:xfrm>
          <a:prstGeom prst="rect">
            <a:avLst/>
          </a:prstGeom>
          <a:solidFill>
            <a:srgbClr val="BCD6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1" name="Date Placeholder 3"/>
          <p:cNvSpPr>
            <a:spLocks noGrp="1"/>
          </p:cNvSpPr>
          <p:nvPr>
            <p:ph type="dt" sz="half" idx="2"/>
          </p:nvPr>
        </p:nvSpPr>
        <p:spPr>
          <a:xfrm>
            <a:off x="1371600" y="6400800"/>
            <a:ext cx="914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ADEB52-2389-CA4F-B8C4-6F353338A3E0}" type="datetime1">
              <a:rPr lang="en-US" smtClean="0"/>
              <a:t>2/20/2023</a:t>
            </a:fld>
            <a:endParaRPr lang="en-US" dirty="0"/>
          </a:p>
        </p:txBody>
      </p:sp>
      <p:sp>
        <p:nvSpPr>
          <p:cNvPr id="12" name="Footer Placeholder 4"/>
          <p:cNvSpPr>
            <a:spLocks noGrp="1"/>
          </p:cNvSpPr>
          <p:nvPr>
            <p:ph type="ftr" sz="quarter" idx="3"/>
          </p:nvPr>
        </p:nvSpPr>
        <p:spPr>
          <a:xfrm>
            <a:off x="2286000" y="640080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5029200" y="6400800"/>
            <a:ext cx="685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3181968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py Slide - Title and Content Green">
    <p:spTree>
      <p:nvGrpSpPr>
        <p:cNvPr id="1" name=""/>
        <p:cNvGrpSpPr/>
        <p:nvPr/>
      </p:nvGrpSpPr>
      <p:grpSpPr>
        <a:xfrm>
          <a:off x="0" y="0"/>
          <a:ext cx="0" cy="0"/>
          <a:chOff x="0" y="0"/>
          <a:chExt cx="0" cy="0"/>
        </a:xfrm>
      </p:grpSpPr>
      <p:sp>
        <p:nvSpPr>
          <p:cNvPr id="8" name="Rectangle 7"/>
          <p:cNvSpPr/>
          <p:nvPr userDrawn="1"/>
        </p:nvSpPr>
        <p:spPr>
          <a:xfrm>
            <a:off x="0" y="0"/>
            <a:ext cx="227724" cy="6858000"/>
          </a:xfrm>
          <a:prstGeom prst="rect">
            <a:avLst/>
          </a:prstGeom>
          <a:solidFill>
            <a:srgbClr val="BCD6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1" name="Date Placeholder 3"/>
          <p:cNvSpPr>
            <a:spLocks noGrp="1"/>
          </p:cNvSpPr>
          <p:nvPr>
            <p:ph type="dt" sz="half" idx="2"/>
          </p:nvPr>
        </p:nvSpPr>
        <p:spPr>
          <a:xfrm>
            <a:off x="1371600" y="6400800"/>
            <a:ext cx="914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176C1C-36E2-074A-8DDD-A5FC3F6C42C0}" type="datetime1">
              <a:rPr lang="en-US" smtClean="0"/>
              <a:t>2/20/2023</a:t>
            </a:fld>
            <a:endParaRPr lang="en-US" dirty="0"/>
          </a:p>
        </p:txBody>
      </p:sp>
      <p:sp>
        <p:nvSpPr>
          <p:cNvPr id="12" name="Footer Placeholder 4"/>
          <p:cNvSpPr>
            <a:spLocks noGrp="1"/>
          </p:cNvSpPr>
          <p:nvPr>
            <p:ph type="ftr" sz="quarter" idx="3"/>
          </p:nvPr>
        </p:nvSpPr>
        <p:spPr>
          <a:xfrm>
            <a:off x="2286000" y="640080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5029200" y="6400800"/>
            <a:ext cx="685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10" name="Text Placeholder 2"/>
          <p:cNvSpPr>
            <a:spLocks noGrp="1"/>
          </p:cNvSpPr>
          <p:nvPr>
            <p:ph idx="1"/>
          </p:nvPr>
        </p:nvSpPr>
        <p:spPr>
          <a:xfrm>
            <a:off x="457200" y="1828800"/>
            <a:ext cx="8229600" cy="393192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4555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py Slide - Two Content Gree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8800"/>
            <a:ext cx="393192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54880" y="1828800"/>
            <a:ext cx="3931920" cy="3886200"/>
          </a:xfrm>
        </p:spPr>
        <p:txBody>
          <a:bodyPr anchor="t" anchorCtr="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8146" y="0"/>
            <a:ext cx="227939" cy="6858000"/>
          </a:xfrm>
          <a:prstGeom prst="rect">
            <a:avLst/>
          </a:prstGeom>
          <a:solidFill>
            <a:srgbClr val="BCD6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5" name="Date Placeholder 3"/>
          <p:cNvSpPr>
            <a:spLocks noGrp="1"/>
          </p:cNvSpPr>
          <p:nvPr>
            <p:ph type="dt" sz="half" idx="10"/>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993AC42F-C345-D940-AB7F-4C585BDC34E1}" type="datetime1">
              <a:rPr lang="en-US" smtClean="0"/>
              <a:t>2/20/2023</a:t>
            </a:fld>
            <a:endParaRPr lang="en-US" dirty="0"/>
          </a:p>
        </p:txBody>
      </p:sp>
      <p:sp>
        <p:nvSpPr>
          <p:cNvPr id="16"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25736478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py Slide - Two Content Comparison Green">
    <p:spTree>
      <p:nvGrpSpPr>
        <p:cNvPr id="1" name=""/>
        <p:cNvGrpSpPr/>
        <p:nvPr/>
      </p:nvGrpSpPr>
      <p:grpSpPr>
        <a:xfrm>
          <a:off x="0" y="0"/>
          <a:ext cx="0" cy="0"/>
          <a:chOff x="0" y="0"/>
          <a:chExt cx="0" cy="0"/>
        </a:xfrm>
      </p:grpSpPr>
      <p:sp>
        <p:nvSpPr>
          <p:cNvPr id="9" name="Rectangle 8"/>
          <p:cNvSpPr/>
          <p:nvPr userDrawn="1"/>
        </p:nvSpPr>
        <p:spPr>
          <a:xfrm>
            <a:off x="-8146" y="0"/>
            <a:ext cx="227939" cy="6858000"/>
          </a:xfrm>
          <a:prstGeom prst="rect">
            <a:avLst/>
          </a:prstGeom>
          <a:solidFill>
            <a:srgbClr val="BCD6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5" name="Date Placeholder 3"/>
          <p:cNvSpPr>
            <a:spLocks noGrp="1"/>
          </p:cNvSpPr>
          <p:nvPr>
            <p:ph type="dt" sz="half" idx="10"/>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42C696EA-7EE6-7845-8BDF-98848005FFB7}" type="datetime1">
              <a:rPr lang="en-US" smtClean="0"/>
              <a:t>2/20/2023</a:t>
            </a:fld>
            <a:endParaRPr lang="en-US" dirty="0"/>
          </a:p>
        </p:txBody>
      </p:sp>
      <p:sp>
        <p:nvSpPr>
          <p:cNvPr id="16"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19" name="Text Placeholder 2"/>
          <p:cNvSpPr>
            <a:spLocks noGrp="1"/>
          </p:cNvSpPr>
          <p:nvPr>
            <p:ph type="body" idx="1"/>
          </p:nvPr>
        </p:nvSpPr>
        <p:spPr>
          <a:xfrm>
            <a:off x="457200" y="1828800"/>
            <a:ext cx="39319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p:cNvSpPr>
            <a:spLocks noGrp="1"/>
          </p:cNvSpPr>
          <p:nvPr>
            <p:ph sz="half" idx="2"/>
          </p:nvPr>
        </p:nvSpPr>
        <p:spPr>
          <a:xfrm>
            <a:off x="457200" y="2743199"/>
            <a:ext cx="3931920" cy="2971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p:cNvSpPr>
            <a:spLocks noGrp="1"/>
          </p:cNvSpPr>
          <p:nvPr>
            <p:ph type="body" sz="quarter" idx="11"/>
          </p:nvPr>
        </p:nvSpPr>
        <p:spPr>
          <a:xfrm>
            <a:off x="4754880" y="1828800"/>
            <a:ext cx="39319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Content Placeholder 5"/>
          <p:cNvSpPr>
            <a:spLocks noGrp="1"/>
          </p:cNvSpPr>
          <p:nvPr>
            <p:ph sz="quarter" idx="12"/>
          </p:nvPr>
        </p:nvSpPr>
        <p:spPr>
          <a:xfrm>
            <a:off x="4754880" y="2743200"/>
            <a:ext cx="3931920" cy="2971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0808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opy Slide - Title Only Purple">
    <p:spTree>
      <p:nvGrpSpPr>
        <p:cNvPr id="1" name=""/>
        <p:cNvGrpSpPr/>
        <p:nvPr/>
      </p:nvGrpSpPr>
      <p:grpSpPr>
        <a:xfrm>
          <a:off x="0" y="0"/>
          <a:ext cx="0" cy="0"/>
          <a:chOff x="0" y="0"/>
          <a:chExt cx="0" cy="0"/>
        </a:xfrm>
      </p:grpSpPr>
      <p:sp>
        <p:nvSpPr>
          <p:cNvPr id="8" name="Rectangle 7"/>
          <p:cNvSpPr/>
          <p:nvPr userDrawn="1"/>
        </p:nvSpPr>
        <p:spPr>
          <a:xfrm>
            <a:off x="0" y="0"/>
            <a:ext cx="227724" cy="6858000"/>
          </a:xfrm>
          <a:prstGeom prst="rect">
            <a:avLst/>
          </a:prstGeom>
          <a:solidFill>
            <a:srgbClr val="893B8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1" name="Date Placeholder 3"/>
          <p:cNvSpPr>
            <a:spLocks noGrp="1"/>
          </p:cNvSpPr>
          <p:nvPr>
            <p:ph type="dt" sz="half" idx="2"/>
          </p:nvPr>
        </p:nvSpPr>
        <p:spPr>
          <a:xfrm>
            <a:off x="1371600" y="6400800"/>
            <a:ext cx="914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44371E-94A7-EC4B-8084-0CAFF61CA7E4}" type="datetime1">
              <a:rPr lang="en-US" smtClean="0"/>
              <a:t>2/20/2023</a:t>
            </a:fld>
            <a:endParaRPr lang="en-US" dirty="0"/>
          </a:p>
        </p:txBody>
      </p:sp>
      <p:sp>
        <p:nvSpPr>
          <p:cNvPr id="12" name="Footer Placeholder 4"/>
          <p:cNvSpPr>
            <a:spLocks noGrp="1"/>
          </p:cNvSpPr>
          <p:nvPr>
            <p:ph type="ftr" sz="quarter" idx="3"/>
          </p:nvPr>
        </p:nvSpPr>
        <p:spPr>
          <a:xfrm>
            <a:off x="2286000" y="640080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5029200" y="6400800"/>
            <a:ext cx="685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3392668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opy Slide - Title and Content Purpl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1" name="Date Placeholder 3"/>
          <p:cNvSpPr>
            <a:spLocks noGrp="1"/>
          </p:cNvSpPr>
          <p:nvPr>
            <p:ph type="dt" sz="half" idx="2"/>
          </p:nvPr>
        </p:nvSpPr>
        <p:spPr>
          <a:xfrm>
            <a:off x="1371600" y="6400800"/>
            <a:ext cx="914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8045D7-8EB9-0F49-9C44-C3D64FADF8F8}" type="datetime1">
              <a:rPr lang="en-US" smtClean="0"/>
              <a:t>2/20/2023</a:t>
            </a:fld>
            <a:endParaRPr lang="en-US" dirty="0"/>
          </a:p>
        </p:txBody>
      </p:sp>
      <p:sp>
        <p:nvSpPr>
          <p:cNvPr id="12" name="Footer Placeholder 4"/>
          <p:cNvSpPr>
            <a:spLocks noGrp="1"/>
          </p:cNvSpPr>
          <p:nvPr>
            <p:ph type="ftr" sz="quarter" idx="3"/>
          </p:nvPr>
        </p:nvSpPr>
        <p:spPr>
          <a:xfrm>
            <a:off x="2286000" y="640080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5029200" y="6400800"/>
            <a:ext cx="685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10" name="Text Placeholder 2"/>
          <p:cNvSpPr>
            <a:spLocks noGrp="1"/>
          </p:cNvSpPr>
          <p:nvPr>
            <p:ph idx="1"/>
          </p:nvPr>
        </p:nvSpPr>
        <p:spPr>
          <a:xfrm>
            <a:off x="457200" y="1828800"/>
            <a:ext cx="8229600" cy="393192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0" y="0"/>
            <a:ext cx="227724" cy="6858000"/>
          </a:xfrm>
          <a:prstGeom prst="rect">
            <a:avLst/>
          </a:prstGeom>
          <a:solidFill>
            <a:srgbClr val="893B8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50942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opy Slide - Two Content Purp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8800"/>
            <a:ext cx="393192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54880" y="1828800"/>
            <a:ext cx="3931920" cy="3886200"/>
          </a:xfrm>
        </p:spPr>
        <p:txBody>
          <a:bodyPr anchor="t" anchorCtr="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5" name="Date Placeholder 3"/>
          <p:cNvSpPr>
            <a:spLocks noGrp="1"/>
          </p:cNvSpPr>
          <p:nvPr>
            <p:ph type="dt" sz="half" idx="10"/>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F4A96ECC-F0CA-7747-9895-7BDA0DE2453C}" type="datetime1">
              <a:rPr lang="en-US" smtClean="0"/>
              <a:t>2/20/2023</a:t>
            </a:fld>
            <a:endParaRPr lang="en-US" dirty="0"/>
          </a:p>
        </p:txBody>
      </p:sp>
      <p:sp>
        <p:nvSpPr>
          <p:cNvPr id="16"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11" name="Rectangle 10"/>
          <p:cNvSpPr/>
          <p:nvPr userDrawn="1"/>
        </p:nvSpPr>
        <p:spPr>
          <a:xfrm>
            <a:off x="0" y="0"/>
            <a:ext cx="227724" cy="6858000"/>
          </a:xfrm>
          <a:prstGeom prst="rect">
            <a:avLst/>
          </a:prstGeom>
          <a:solidFill>
            <a:srgbClr val="893B8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151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opy Slide - Two Content Comparison Purple">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5" name="Date Placeholder 3"/>
          <p:cNvSpPr>
            <a:spLocks noGrp="1"/>
          </p:cNvSpPr>
          <p:nvPr>
            <p:ph type="dt" sz="half" idx="10"/>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8509252F-DDA4-4E47-A56F-9EF0EB9C8F06}" type="datetime1">
              <a:rPr lang="en-US" smtClean="0"/>
              <a:t>2/20/2023</a:t>
            </a:fld>
            <a:endParaRPr lang="en-US" dirty="0"/>
          </a:p>
        </p:txBody>
      </p:sp>
      <p:sp>
        <p:nvSpPr>
          <p:cNvPr id="16"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19" name="Text Placeholder 2"/>
          <p:cNvSpPr>
            <a:spLocks noGrp="1"/>
          </p:cNvSpPr>
          <p:nvPr>
            <p:ph type="body" idx="1"/>
          </p:nvPr>
        </p:nvSpPr>
        <p:spPr>
          <a:xfrm>
            <a:off x="457200" y="1828800"/>
            <a:ext cx="39319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p:cNvSpPr>
            <a:spLocks noGrp="1"/>
          </p:cNvSpPr>
          <p:nvPr>
            <p:ph sz="half" idx="2"/>
          </p:nvPr>
        </p:nvSpPr>
        <p:spPr>
          <a:xfrm>
            <a:off x="457200" y="2743199"/>
            <a:ext cx="3931920" cy="2971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p:cNvSpPr>
            <a:spLocks noGrp="1"/>
          </p:cNvSpPr>
          <p:nvPr>
            <p:ph type="body" sz="quarter" idx="11"/>
          </p:nvPr>
        </p:nvSpPr>
        <p:spPr>
          <a:xfrm>
            <a:off x="4754880" y="1828800"/>
            <a:ext cx="39319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Content Placeholder 5"/>
          <p:cNvSpPr>
            <a:spLocks noGrp="1"/>
          </p:cNvSpPr>
          <p:nvPr>
            <p:ph sz="quarter" idx="12"/>
          </p:nvPr>
        </p:nvSpPr>
        <p:spPr>
          <a:xfrm>
            <a:off x="4754880" y="2743200"/>
            <a:ext cx="3931920" cy="2971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0" y="0"/>
            <a:ext cx="227724" cy="6858000"/>
          </a:xfrm>
          <a:prstGeom prst="rect">
            <a:avLst/>
          </a:prstGeom>
          <a:solidFill>
            <a:srgbClr val="893B8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5042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2971800" cy="1143000"/>
          </a:xfrm>
        </p:spPr>
        <p:txBody>
          <a:bodyPr anchor="b"/>
          <a:lstStyle>
            <a:lvl1pPr algn="l">
              <a:lnSpc>
                <a:spcPts val="2200"/>
              </a:lnSpc>
              <a:defRPr sz="2000" b="1"/>
            </a:lvl1pPr>
          </a:lstStyle>
          <a:p>
            <a:r>
              <a:rPr lang="en-US" dirty="0"/>
              <a:t>Click to edit Master</a:t>
            </a:r>
            <a:br>
              <a:rPr lang="en-US" dirty="0"/>
            </a:br>
            <a:r>
              <a:rPr lang="en-US" dirty="0"/>
              <a:t>title style</a:t>
            </a:r>
          </a:p>
        </p:txBody>
      </p:sp>
      <p:sp>
        <p:nvSpPr>
          <p:cNvPr id="3" name="Content Placeholder 2"/>
          <p:cNvSpPr>
            <a:spLocks noGrp="1"/>
          </p:cNvSpPr>
          <p:nvPr>
            <p:ph idx="1"/>
          </p:nvPr>
        </p:nvSpPr>
        <p:spPr>
          <a:xfrm>
            <a:off x="3670300" y="457201"/>
            <a:ext cx="5016500" cy="5257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727200"/>
            <a:ext cx="2971800" cy="39878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735446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Blue">
    <p:spTree>
      <p:nvGrpSpPr>
        <p:cNvPr id="1" name=""/>
        <p:cNvGrpSpPr/>
        <p:nvPr/>
      </p:nvGrpSpPr>
      <p:grpSpPr>
        <a:xfrm>
          <a:off x="0" y="0"/>
          <a:ext cx="0" cy="0"/>
          <a:chOff x="0" y="0"/>
          <a:chExt cx="0" cy="0"/>
        </a:xfrm>
      </p:grpSpPr>
      <p:pic>
        <p:nvPicPr>
          <p:cNvPr id="6" name="Picture 5" descr="RUHS CornerstoneBoarder.ai"/>
          <p:cNvPicPr>
            <a:picLocks noChangeAspect="1"/>
          </p:cNvPicPr>
          <p:nvPr userDrawn="1"/>
        </p:nvPicPr>
        <p:blipFill rotWithShape="1">
          <a:blip r:embed="rId2">
            <a:extLst>
              <a:ext uri="{28A0092B-C50C-407E-A947-70E740481C1C}">
                <a14:useLocalDpi xmlns:a14="http://schemas.microsoft.com/office/drawing/2010/main" val="0"/>
              </a:ext>
            </a:extLst>
          </a:blip>
          <a:srcRect l="32291" t="18827" r="26117" b="42710"/>
          <a:stretch/>
        </p:blipFill>
        <p:spPr>
          <a:xfrm>
            <a:off x="1" y="0"/>
            <a:ext cx="9143999" cy="6935901"/>
          </a:xfrm>
          <a:prstGeom prst="rect">
            <a:avLst/>
          </a:prstGeom>
        </p:spPr>
      </p:pic>
      <p:sp>
        <p:nvSpPr>
          <p:cNvPr id="16" name="Title 1"/>
          <p:cNvSpPr>
            <a:spLocks noGrp="1"/>
          </p:cNvSpPr>
          <p:nvPr>
            <p:ph type="ctrTitle" hasCustomPrompt="1"/>
          </p:nvPr>
        </p:nvSpPr>
        <p:spPr>
          <a:xfrm>
            <a:off x="1600200" y="1143000"/>
            <a:ext cx="7086600" cy="1828800"/>
          </a:xfrm>
        </p:spPr>
        <p:txBody>
          <a:bodyPr anchor="b" anchorCtr="1"/>
          <a:lstStyle>
            <a:lvl1pPr>
              <a:lnSpc>
                <a:spcPts val="4600"/>
              </a:lnSpc>
              <a:defRPr>
                <a:solidFill>
                  <a:schemeClr val="bg1"/>
                </a:solidFill>
              </a:defRPr>
            </a:lvl1pPr>
          </a:lstStyle>
          <a:p>
            <a:r>
              <a:rPr lang="en-US" dirty="0"/>
              <a:t>Click to edit Master </a:t>
            </a:r>
            <a:br>
              <a:rPr lang="en-US" dirty="0"/>
            </a:br>
            <a:r>
              <a:rPr lang="en-US" dirty="0"/>
              <a:t>title style</a:t>
            </a:r>
          </a:p>
        </p:txBody>
      </p:sp>
      <p:sp>
        <p:nvSpPr>
          <p:cNvPr id="17" name="Subtitle 2"/>
          <p:cNvSpPr>
            <a:spLocks noGrp="1"/>
          </p:cNvSpPr>
          <p:nvPr>
            <p:ph type="subTitle" idx="1"/>
          </p:nvPr>
        </p:nvSpPr>
        <p:spPr>
          <a:xfrm>
            <a:off x="1828800" y="3200400"/>
            <a:ext cx="6629400" cy="1600200"/>
          </a:xfrm>
        </p:spPr>
        <p:txBody>
          <a:bodyPr anchor="t" anchorCtr="1"/>
          <a:lstStyle>
            <a:lvl1pPr marL="0" indent="0" algn="ctr">
              <a:buNone/>
              <a:defRPr>
                <a:solidFill>
                  <a:srgbClr val="8A8C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1"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9F7AEA1D-5743-8D42-A5D4-C1EE4DEFD16F}" type="datetime1">
              <a:rPr lang="en-US" smtClean="0"/>
              <a:t>2/20/2023</a:t>
            </a:fld>
            <a:endParaRPr lang="en-US" dirty="0"/>
          </a:p>
        </p:txBody>
      </p:sp>
      <p:sp>
        <p:nvSpPr>
          <p:cNvPr id="22"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23"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13603036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Slide">
    <p:spTree>
      <p:nvGrpSpPr>
        <p:cNvPr id="1" name=""/>
        <p:cNvGrpSpPr/>
        <p:nvPr/>
      </p:nvGrpSpPr>
      <p:grpSpPr>
        <a:xfrm>
          <a:off x="0" y="0"/>
          <a:ext cx="0" cy="0"/>
          <a:chOff x="0" y="0"/>
          <a:chExt cx="0" cy="0"/>
        </a:xfrm>
      </p:grpSpPr>
      <p:sp>
        <p:nvSpPr>
          <p:cNvPr id="2" name="Title 1"/>
          <p:cNvSpPr>
            <a:spLocks noGrp="1"/>
          </p:cNvSpPr>
          <p:nvPr>
            <p:ph type="title"/>
          </p:nvPr>
        </p:nvSpPr>
        <p:spPr>
          <a:xfrm>
            <a:off x="1828800" y="4681728"/>
            <a:ext cx="5486400" cy="685800"/>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828800" y="685800"/>
            <a:ext cx="5486400" cy="3886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828800" y="5486400"/>
            <a:ext cx="5486400" cy="4619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Date Placeholder 3"/>
          <p:cNvSpPr>
            <a:spLocks noGrp="1"/>
          </p:cNvSpPr>
          <p:nvPr>
            <p:ph type="dt" sz="half" idx="10"/>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1B75C488-4E58-A345-8DE7-184D658C552A}" type="datetime1">
              <a:rPr lang="en-US" smtClean="0"/>
              <a:t>2/20/2023</a:t>
            </a:fld>
            <a:endParaRPr lang="en-US" dirty="0"/>
          </a:p>
        </p:txBody>
      </p:sp>
      <p:sp>
        <p:nvSpPr>
          <p:cNvPr id="12"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409257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Rectangle 7"/>
          <p:cNvSpPr/>
          <p:nvPr userDrawn="1"/>
        </p:nvSpPr>
        <p:spPr>
          <a:xfrm>
            <a:off x="0" y="0"/>
            <a:ext cx="9143999" cy="228600"/>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1" y="6629400"/>
            <a:ext cx="9143999" cy="2286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716612" y="2331720"/>
            <a:ext cx="3703686" cy="1351193"/>
          </a:xfrm>
          <a:prstGeom prst="rect">
            <a:avLst/>
          </a:prstGeom>
        </p:spPr>
      </p:pic>
      <p:sp>
        <p:nvSpPr>
          <p:cNvPr id="10"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FEC5D13B-884C-554D-9C2C-4E1D6D3AF66F}" type="datetime1">
              <a:rPr lang="en-US" smtClean="0"/>
              <a:t>2/20/2023</a:t>
            </a:fld>
            <a:endParaRPr lang="en-US" dirty="0"/>
          </a:p>
        </p:txBody>
      </p:sp>
      <p:sp>
        <p:nvSpPr>
          <p:cNvPr id="12"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3048933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Blue Screened">
    <p:spTree>
      <p:nvGrpSpPr>
        <p:cNvPr id="1" name=""/>
        <p:cNvGrpSpPr/>
        <p:nvPr/>
      </p:nvGrpSpPr>
      <p:grpSpPr>
        <a:xfrm>
          <a:off x="0" y="0"/>
          <a:ext cx="0" cy="0"/>
          <a:chOff x="0" y="0"/>
          <a:chExt cx="0" cy="0"/>
        </a:xfrm>
      </p:grpSpPr>
      <p:pic>
        <p:nvPicPr>
          <p:cNvPr id="6" name="Picture 5" descr="RUHS CornerstoneBoarder2.ai"/>
          <p:cNvPicPr>
            <a:picLocks noChangeAspect="1"/>
          </p:cNvPicPr>
          <p:nvPr userDrawn="1"/>
        </p:nvPicPr>
        <p:blipFill>
          <a:blip r:embed="rId2">
            <a:alphaModFix amt="13000"/>
            <a:extLst>
              <a:ext uri="{28A0092B-C50C-407E-A947-70E740481C1C}">
                <a14:useLocalDpi xmlns:a14="http://schemas.microsoft.com/office/drawing/2010/main" val="0"/>
              </a:ext>
            </a:extLst>
          </a:blip>
          <a:stretch>
            <a:fillRect/>
          </a:stretch>
        </p:blipFill>
        <p:spPr>
          <a:xfrm>
            <a:off x="0" y="0"/>
            <a:ext cx="9205216" cy="6858000"/>
          </a:xfrm>
          <a:prstGeom prst="rect">
            <a:avLst/>
          </a:prstGeom>
        </p:spPr>
      </p:pic>
      <p:sp>
        <p:nvSpPr>
          <p:cNvPr id="9" name="Title 1"/>
          <p:cNvSpPr>
            <a:spLocks noGrp="1"/>
          </p:cNvSpPr>
          <p:nvPr>
            <p:ph type="ctrTitle" hasCustomPrompt="1"/>
          </p:nvPr>
        </p:nvSpPr>
        <p:spPr>
          <a:xfrm>
            <a:off x="1600200" y="1143000"/>
            <a:ext cx="7086600" cy="1828800"/>
          </a:xfrm>
        </p:spPr>
        <p:txBody>
          <a:bodyPr anchor="b" anchorCtr="1"/>
          <a:lstStyle>
            <a:lvl1pPr>
              <a:lnSpc>
                <a:spcPts val="4600"/>
              </a:lnSpc>
              <a:defRPr>
                <a:solidFill>
                  <a:srgbClr val="003469"/>
                </a:solidFill>
              </a:defRPr>
            </a:lvl1pPr>
          </a:lstStyle>
          <a:p>
            <a:r>
              <a:rPr lang="en-US" dirty="0"/>
              <a:t>Click to edit Master </a:t>
            </a:r>
            <a:br>
              <a:rPr lang="en-US" dirty="0"/>
            </a:br>
            <a:r>
              <a:rPr lang="en-US" dirty="0"/>
              <a:t>title style</a:t>
            </a:r>
          </a:p>
        </p:txBody>
      </p:sp>
      <p:sp>
        <p:nvSpPr>
          <p:cNvPr id="10" name="Subtitle 2"/>
          <p:cNvSpPr>
            <a:spLocks noGrp="1"/>
          </p:cNvSpPr>
          <p:nvPr>
            <p:ph type="subTitle" idx="1"/>
          </p:nvPr>
        </p:nvSpPr>
        <p:spPr>
          <a:xfrm>
            <a:off x="1600200" y="3200400"/>
            <a:ext cx="7086600" cy="2743200"/>
          </a:xfrm>
        </p:spPr>
        <p:txBody>
          <a:bodyPr anchor="t" anchorCtr="1"/>
          <a:lstStyle>
            <a:lvl1pPr marL="0" indent="0" algn="ctr">
              <a:buNone/>
              <a:defRPr>
                <a:solidFill>
                  <a:srgbClr val="8A8C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4"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F49118AD-DF09-3E4B-A053-7E52489C844D}" type="datetime1">
              <a:rPr lang="en-US" smtClean="0"/>
              <a:t>2/20/2023</a:t>
            </a:fld>
            <a:endParaRPr lang="en-US" dirty="0"/>
          </a:p>
        </p:txBody>
      </p:sp>
      <p:sp>
        <p:nvSpPr>
          <p:cNvPr id="15"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6"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790132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Breaker Slide - Horiz Blue">
    <p:spTree>
      <p:nvGrpSpPr>
        <p:cNvPr id="1" name=""/>
        <p:cNvGrpSpPr/>
        <p:nvPr/>
      </p:nvGrpSpPr>
      <p:grpSpPr>
        <a:xfrm>
          <a:off x="0" y="0"/>
          <a:ext cx="0" cy="0"/>
          <a:chOff x="0" y="0"/>
          <a:chExt cx="0" cy="0"/>
        </a:xfrm>
      </p:grpSpPr>
      <p:sp>
        <p:nvSpPr>
          <p:cNvPr id="7" name="Rectangle 6"/>
          <p:cNvSpPr/>
          <p:nvPr userDrawn="1"/>
        </p:nvSpPr>
        <p:spPr>
          <a:xfrm>
            <a:off x="0" y="1700784"/>
            <a:ext cx="9144000" cy="3196897"/>
          </a:xfrm>
          <a:prstGeom prst="rect">
            <a:avLst/>
          </a:prstGeom>
          <a:solidFill>
            <a:srgbClr val="003469"/>
          </a:solidFill>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a:p>
        </p:txBody>
      </p:sp>
      <p:sp>
        <p:nvSpPr>
          <p:cNvPr id="2" name="Title 1"/>
          <p:cNvSpPr>
            <a:spLocks noGrp="1"/>
          </p:cNvSpPr>
          <p:nvPr>
            <p:ph type="title"/>
          </p:nvPr>
        </p:nvSpPr>
        <p:spPr>
          <a:xfrm>
            <a:off x="457200" y="2159000"/>
            <a:ext cx="8229600" cy="2286000"/>
          </a:xfrm>
        </p:spPr>
        <p:txBody>
          <a:bodyPr anchor="ctr" anchorCtr="1"/>
          <a:lstStyle>
            <a:lvl1pPr>
              <a:defRPr>
                <a:solidFill>
                  <a:schemeClr val="bg1"/>
                </a:solidFill>
              </a:defRPr>
            </a:lvl1pPr>
          </a:lstStyle>
          <a:p>
            <a:r>
              <a:rPr lang="en-US" dirty="0"/>
              <a:t>Click to edit Master title style</a:t>
            </a:r>
          </a:p>
        </p:txBody>
      </p:sp>
      <p:sp>
        <p:nvSpPr>
          <p:cNvPr id="11"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5AC5E8CC-1EF5-824B-9684-D6A739127D97}" type="datetime1">
              <a:rPr lang="en-US" smtClean="0"/>
              <a:t>2/20/2023</a:t>
            </a:fld>
            <a:endParaRPr lang="en-US" dirty="0"/>
          </a:p>
        </p:txBody>
      </p:sp>
      <p:sp>
        <p:nvSpPr>
          <p:cNvPr id="12"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3181346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er Slide - Horiz Orange">
    <p:spTree>
      <p:nvGrpSpPr>
        <p:cNvPr id="1" name=""/>
        <p:cNvGrpSpPr/>
        <p:nvPr/>
      </p:nvGrpSpPr>
      <p:grpSpPr>
        <a:xfrm>
          <a:off x="0" y="0"/>
          <a:ext cx="0" cy="0"/>
          <a:chOff x="0" y="0"/>
          <a:chExt cx="0" cy="0"/>
        </a:xfrm>
      </p:grpSpPr>
      <p:sp>
        <p:nvSpPr>
          <p:cNvPr id="7" name="Rectangle 6"/>
          <p:cNvSpPr/>
          <p:nvPr userDrawn="1"/>
        </p:nvSpPr>
        <p:spPr>
          <a:xfrm>
            <a:off x="0" y="1700784"/>
            <a:ext cx="9144000" cy="3196897"/>
          </a:xfrm>
          <a:prstGeom prst="rect">
            <a:avLst/>
          </a:prstGeom>
          <a:solidFill>
            <a:srgbClr val="F8972A"/>
          </a:solidFill>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a:p>
        </p:txBody>
      </p:sp>
      <p:sp>
        <p:nvSpPr>
          <p:cNvPr id="8" name="Title 1"/>
          <p:cNvSpPr>
            <a:spLocks noGrp="1"/>
          </p:cNvSpPr>
          <p:nvPr>
            <p:ph type="title"/>
          </p:nvPr>
        </p:nvSpPr>
        <p:spPr>
          <a:xfrm>
            <a:off x="457200" y="2159000"/>
            <a:ext cx="8229600" cy="2286000"/>
          </a:xfrm>
        </p:spPr>
        <p:txBody>
          <a:bodyPr anchor="ctr" anchorCtr="1"/>
          <a:lstStyle>
            <a:lvl1pPr>
              <a:defRPr>
                <a:solidFill>
                  <a:schemeClr val="bg1"/>
                </a:solidFill>
              </a:defRPr>
            </a:lvl1pPr>
          </a:lstStyle>
          <a:p>
            <a:r>
              <a:rPr lang="en-US" dirty="0"/>
              <a:t>Click to edit Master title style</a:t>
            </a:r>
          </a:p>
        </p:txBody>
      </p:sp>
      <p:sp>
        <p:nvSpPr>
          <p:cNvPr id="13"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EBCDF650-CA4A-3A48-B707-43B85B7D5426}" type="datetime1">
              <a:rPr lang="en-US" smtClean="0"/>
              <a:t>2/20/2023</a:t>
            </a:fld>
            <a:endParaRPr lang="en-US" dirty="0"/>
          </a:p>
        </p:txBody>
      </p:sp>
      <p:sp>
        <p:nvSpPr>
          <p:cNvPr id="14"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5"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2337898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er Slide - Horiz Green">
    <p:spTree>
      <p:nvGrpSpPr>
        <p:cNvPr id="1" name=""/>
        <p:cNvGrpSpPr/>
        <p:nvPr/>
      </p:nvGrpSpPr>
      <p:grpSpPr>
        <a:xfrm>
          <a:off x="0" y="0"/>
          <a:ext cx="0" cy="0"/>
          <a:chOff x="0" y="0"/>
          <a:chExt cx="0" cy="0"/>
        </a:xfrm>
      </p:grpSpPr>
      <p:sp>
        <p:nvSpPr>
          <p:cNvPr id="7" name="Rectangle 6"/>
          <p:cNvSpPr/>
          <p:nvPr userDrawn="1"/>
        </p:nvSpPr>
        <p:spPr>
          <a:xfrm>
            <a:off x="0" y="1700784"/>
            <a:ext cx="9144000" cy="3196897"/>
          </a:xfrm>
          <a:prstGeom prst="rect">
            <a:avLst/>
          </a:prstGeom>
          <a:solidFill>
            <a:srgbClr val="BCD62A"/>
          </a:solidFill>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a:p>
        </p:txBody>
      </p:sp>
      <p:sp>
        <p:nvSpPr>
          <p:cNvPr id="8" name="Title 1"/>
          <p:cNvSpPr>
            <a:spLocks noGrp="1"/>
          </p:cNvSpPr>
          <p:nvPr>
            <p:ph type="title"/>
          </p:nvPr>
        </p:nvSpPr>
        <p:spPr>
          <a:xfrm>
            <a:off x="457200" y="2159000"/>
            <a:ext cx="8229600" cy="2286000"/>
          </a:xfrm>
        </p:spPr>
        <p:txBody>
          <a:bodyPr anchor="ctr" anchorCtr="1"/>
          <a:lstStyle>
            <a:lvl1pPr>
              <a:defRPr>
                <a:solidFill>
                  <a:schemeClr val="bg1"/>
                </a:solidFill>
              </a:defRPr>
            </a:lvl1pPr>
          </a:lstStyle>
          <a:p>
            <a:r>
              <a:rPr lang="en-US" dirty="0"/>
              <a:t>Click to edit Master title style</a:t>
            </a:r>
          </a:p>
        </p:txBody>
      </p:sp>
      <p:sp>
        <p:nvSpPr>
          <p:cNvPr id="13"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F7DF351A-D498-C444-B6CF-C0F356DCAD41}" type="datetime1">
              <a:rPr lang="en-US" smtClean="0"/>
              <a:t>2/20/2023</a:t>
            </a:fld>
            <a:endParaRPr lang="en-US" dirty="0"/>
          </a:p>
        </p:txBody>
      </p:sp>
      <p:sp>
        <p:nvSpPr>
          <p:cNvPr id="14"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5"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1272046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er Slide - Horiz Purple">
    <p:spTree>
      <p:nvGrpSpPr>
        <p:cNvPr id="1" name=""/>
        <p:cNvGrpSpPr/>
        <p:nvPr/>
      </p:nvGrpSpPr>
      <p:grpSpPr>
        <a:xfrm>
          <a:off x="0" y="0"/>
          <a:ext cx="0" cy="0"/>
          <a:chOff x="0" y="0"/>
          <a:chExt cx="0" cy="0"/>
        </a:xfrm>
      </p:grpSpPr>
      <p:sp>
        <p:nvSpPr>
          <p:cNvPr id="10" name="Rectangle 9"/>
          <p:cNvSpPr/>
          <p:nvPr userDrawn="1"/>
        </p:nvSpPr>
        <p:spPr>
          <a:xfrm>
            <a:off x="0" y="1700784"/>
            <a:ext cx="9144000" cy="3196897"/>
          </a:xfrm>
          <a:prstGeom prst="rect">
            <a:avLst/>
          </a:prstGeom>
          <a:solidFill>
            <a:srgbClr val="893B81"/>
          </a:solidFill>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a:p>
        </p:txBody>
      </p:sp>
      <p:sp>
        <p:nvSpPr>
          <p:cNvPr id="11" name="Title 1"/>
          <p:cNvSpPr>
            <a:spLocks noGrp="1"/>
          </p:cNvSpPr>
          <p:nvPr>
            <p:ph type="title"/>
          </p:nvPr>
        </p:nvSpPr>
        <p:spPr>
          <a:xfrm>
            <a:off x="457200" y="2159000"/>
            <a:ext cx="8229600" cy="2286000"/>
          </a:xfrm>
        </p:spPr>
        <p:txBody>
          <a:bodyPr anchor="ctr" anchorCtr="1"/>
          <a:lstStyle>
            <a:lvl1pPr>
              <a:defRPr>
                <a:solidFill>
                  <a:schemeClr val="bg1"/>
                </a:solidFill>
              </a:defRPr>
            </a:lvl1pPr>
          </a:lstStyle>
          <a:p>
            <a:r>
              <a:rPr lang="en-US" dirty="0"/>
              <a:t>Click to edit Master title style</a:t>
            </a:r>
          </a:p>
        </p:txBody>
      </p:sp>
      <p:sp>
        <p:nvSpPr>
          <p:cNvPr id="15"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499E396E-AE53-664B-B73F-46E6BA5B8301}" type="datetime1">
              <a:rPr lang="en-US" smtClean="0"/>
              <a:t>2/20/2023</a:t>
            </a:fld>
            <a:endParaRPr lang="en-US" dirty="0"/>
          </a:p>
        </p:txBody>
      </p:sp>
      <p:sp>
        <p:nvSpPr>
          <p:cNvPr id="16"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387365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er Slide - Vert Blue">
    <p:spTree>
      <p:nvGrpSpPr>
        <p:cNvPr id="1" name=""/>
        <p:cNvGrpSpPr/>
        <p:nvPr/>
      </p:nvGrpSpPr>
      <p:grpSpPr>
        <a:xfrm>
          <a:off x="0" y="0"/>
          <a:ext cx="0" cy="0"/>
          <a:chOff x="0" y="0"/>
          <a:chExt cx="0" cy="0"/>
        </a:xfrm>
      </p:grpSpPr>
      <p:sp>
        <p:nvSpPr>
          <p:cNvPr id="8" name="Rectangle 7"/>
          <p:cNvSpPr/>
          <p:nvPr userDrawn="1"/>
        </p:nvSpPr>
        <p:spPr>
          <a:xfrm>
            <a:off x="0" y="0"/>
            <a:ext cx="914400" cy="6858000"/>
          </a:xfrm>
          <a:prstGeom prst="rect">
            <a:avLst/>
          </a:prstGeom>
          <a:solidFill>
            <a:srgbClr val="003469"/>
          </a:solidFill>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FDDDE2E2-3BE5-CF49-95B0-67426CE48C97}" type="datetime1">
              <a:rPr lang="en-US" smtClean="0"/>
              <a:t>2/20/2023</a:t>
            </a:fld>
            <a:endParaRPr lang="en-US" dirty="0"/>
          </a:p>
        </p:txBody>
      </p:sp>
      <p:sp>
        <p:nvSpPr>
          <p:cNvPr id="19"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20"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2" name="Title 1"/>
          <p:cNvSpPr>
            <a:spLocks noGrp="1"/>
          </p:cNvSpPr>
          <p:nvPr>
            <p:ph type="title" hasCustomPrompt="1"/>
          </p:nvPr>
        </p:nvSpPr>
        <p:spPr>
          <a:xfrm>
            <a:off x="1371600" y="1828800"/>
            <a:ext cx="7315200" cy="1828800"/>
          </a:xfrm>
        </p:spPr>
        <p:txBody>
          <a:bodyPr anchor="b" anchorCtr="1"/>
          <a:lstStyle/>
          <a:p>
            <a:r>
              <a:rPr lang="en-US" dirty="0"/>
              <a:t>Click to edit Master </a:t>
            </a:r>
            <a:br>
              <a:rPr lang="en-US" dirty="0"/>
            </a:br>
            <a:r>
              <a:rPr lang="en-US" dirty="0"/>
              <a:t>title style</a:t>
            </a:r>
          </a:p>
        </p:txBody>
      </p:sp>
      <p:sp>
        <p:nvSpPr>
          <p:cNvPr id="9" name="Subtitle 2"/>
          <p:cNvSpPr>
            <a:spLocks noGrp="1"/>
          </p:cNvSpPr>
          <p:nvPr>
            <p:ph type="subTitle" idx="1"/>
          </p:nvPr>
        </p:nvSpPr>
        <p:spPr>
          <a:xfrm>
            <a:off x="1371600" y="3886200"/>
            <a:ext cx="7315200" cy="1600200"/>
          </a:xfrm>
        </p:spPr>
        <p:txBody>
          <a:bodyPr anchor="t" anchorCtr="1"/>
          <a:lstStyle>
            <a:lvl1pPr marL="0" indent="0" algn="ctr">
              <a:buNone/>
              <a:defRPr>
                <a:solidFill>
                  <a:srgbClr val="8A8C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5634432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ed Rectangle 7"/>
          <p:cNvSpPr/>
          <p:nvPr/>
        </p:nvSpPr>
        <p:spPr>
          <a:xfrm>
            <a:off x="6884782" y="6018719"/>
            <a:ext cx="408288" cy="36737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57200" y="1828800"/>
            <a:ext cx="8229600" cy="393192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3" cstate="email">
            <a:extLst>
              <a:ext uri="{28A0092B-C50C-407E-A947-70E740481C1C}">
                <a14:useLocalDpi xmlns:a14="http://schemas.microsoft.com/office/drawing/2010/main" val="0"/>
              </a:ext>
            </a:extLst>
          </a:blip>
          <a:stretch>
            <a:fillRect/>
          </a:stretch>
        </p:blipFill>
        <p:spPr>
          <a:xfrm>
            <a:off x="6889015" y="5989320"/>
            <a:ext cx="1700052" cy="620219"/>
          </a:xfrm>
          <a:prstGeom prst="rect">
            <a:avLst/>
          </a:prstGeom>
        </p:spPr>
      </p:pic>
      <p:sp>
        <p:nvSpPr>
          <p:cNvPr id="15"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52E87A1A-AA9A-B044-8F62-CBD937703812}" type="datetime1">
              <a:rPr lang="en-US" smtClean="0"/>
              <a:t>2/20/2023</a:t>
            </a:fld>
            <a:endParaRPr lang="en-US" dirty="0"/>
          </a:p>
        </p:txBody>
      </p:sp>
      <p:sp>
        <p:nvSpPr>
          <p:cNvPr id="16"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908186000"/>
      </p:ext>
    </p:extLst>
  </p:cSld>
  <p:clrMap bg1="lt1" tx1="dk1" bg2="lt2" tx2="dk2" accent1="accent1" accent2="accent2" accent3="accent3" accent4="accent4" accent5="accent5" accent6="accent6" hlink="hlink" folHlink="folHlink"/>
  <p:sldLayoutIdLst>
    <p:sldLayoutId id="2147483673" r:id="rId1"/>
    <p:sldLayoutId id="2147483657" r:id="rId2"/>
    <p:sldLayoutId id="2147483674" r:id="rId3"/>
    <p:sldLayoutId id="2147483675" r:id="rId4"/>
    <p:sldLayoutId id="2147483662" r:id="rId5"/>
    <p:sldLayoutId id="2147483670" r:id="rId6"/>
    <p:sldLayoutId id="2147483671" r:id="rId7"/>
    <p:sldLayoutId id="2147483676" r:id="rId8"/>
    <p:sldLayoutId id="2147483651" r:id="rId9"/>
    <p:sldLayoutId id="2147483667" r:id="rId10"/>
    <p:sldLayoutId id="2147483668" r:id="rId11"/>
    <p:sldLayoutId id="2147483669" r:id="rId12"/>
    <p:sldLayoutId id="2147483677" r:id="rId13"/>
    <p:sldLayoutId id="2147483652" r:id="rId14"/>
    <p:sldLayoutId id="2147483654"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58" r:id="rId29"/>
    <p:sldLayoutId id="2147483659" r:id="rId30"/>
    <p:sldLayoutId id="2147483666" r:id="rId31"/>
  </p:sldLayoutIdLst>
  <p:hf sldNum="0" hdr="0" ftr="0" dt="0"/>
  <p:txStyles>
    <p:titleStyle>
      <a:lvl1pPr algn="ctr" defTabSz="914400" rtl="0" eaLnBrk="1" latinLnBrk="0" hangingPunct="1">
        <a:lnSpc>
          <a:spcPts val="4600"/>
        </a:lnSpc>
        <a:spcBef>
          <a:spcPct val="0"/>
        </a:spcBef>
        <a:buNone/>
        <a:defRPr sz="4400" u="none" kern="1200" baseline="0">
          <a:solidFill>
            <a:srgbClr val="003469"/>
          </a:solidFill>
          <a:uFill>
            <a:solidFill>
              <a:schemeClr val="tx2">
                <a:lumMod val="40000"/>
                <a:lumOff val="60000"/>
              </a:schemeClr>
            </a:solidFill>
          </a:uFill>
          <a:latin typeface="Open Sans"/>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003469"/>
          </a:solidFill>
          <a:latin typeface="Open Sans"/>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469"/>
          </a:solidFill>
          <a:latin typeface="Open Sans"/>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3469"/>
          </a:solidFill>
          <a:latin typeface="Open Sans"/>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469"/>
          </a:solidFill>
          <a:latin typeface="Open Sans"/>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469"/>
          </a:solidFill>
          <a:latin typeface="Open Sans"/>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839289"/>
            <a:ext cx="7086600" cy="1234440"/>
          </a:xfrm>
        </p:spPr>
        <p:txBody>
          <a:bodyPr>
            <a:normAutofit fontScale="90000"/>
          </a:bodyPr>
          <a:lstStyle/>
          <a:p>
            <a:br>
              <a:rPr lang="en-US" dirty="0"/>
            </a:br>
            <a:r>
              <a:rPr lang="en-US" b="1" dirty="0">
                <a:latin typeface="Cambria"/>
                <a:ea typeface="Cambria"/>
              </a:rPr>
              <a:t>CLA Training</a:t>
            </a:r>
            <a:br>
              <a:rPr lang="en-US" b="1" dirty="0">
                <a:latin typeface="Cambria"/>
              </a:rPr>
            </a:br>
            <a:r>
              <a:rPr lang="en-US" b="1" dirty="0">
                <a:latin typeface="Cambria"/>
                <a:ea typeface="Cambria"/>
              </a:rPr>
              <a:t>Receiving Samples</a:t>
            </a:r>
            <a:endParaRPr lang="en-US" b="1" dirty="0">
              <a:uFill>
                <a:solidFill>
                  <a:srgbClr val="083065">
                    <a:lumMod val="40000"/>
                    <a:lumOff val="60000"/>
                  </a:srgbClr>
                </a:solidFill>
              </a:uFill>
              <a:latin typeface="Cambria"/>
              <a:ea typeface="Cambria"/>
            </a:endParaRPr>
          </a:p>
        </p:txBody>
      </p:sp>
      <p:sp>
        <p:nvSpPr>
          <p:cNvPr id="3" name="Subtitle 2"/>
          <p:cNvSpPr>
            <a:spLocks noGrp="1"/>
          </p:cNvSpPr>
          <p:nvPr>
            <p:ph type="subTitle" idx="1"/>
          </p:nvPr>
        </p:nvSpPr>
        <p:spPr>
          <a:xfrm>
            <a:off x="1680882" y="3020980"/>
            <a:ext cx="6629400" cy="1371600"/>
          </a:xfrm>
        </p:spPr>
        <p:txBody>
          <a:bodyPr/>
          <a:lstStyle/>
          <a:p>
            <a:r>
              <a:rPr lang="en-US" dirty="0">
                <a:solidFill>
                  <a:schemeClr val="tx1"/>
                </a:solidFill>
              </a:rPr>
              <a:t>Overview Training on Lab Tests and Novius</a:t>
            </a:r>
          </a:p>
        </p:txBody>
      </p:sp>
    </p:spTree>
    <p:extLst>
      <p:ext uri="{BB962C8B-B14F-4D97-AF65-F5344CB8AC3E}">
        <p14:creationId xmlns:p14="http://schemas.microsoft.com/office/powerpoint/2010/main" val="564783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can_20230220 (2).png">
            <a:extLst>
              <a:ext uri="{FF2B5EF4-FFF2-40B4-BE49-F238E27FC236}">
                <a16:creationId xmlns:a16="http://schemas.microsoft.com/office/drawing/2014/main" id="{7C137825-6516-0756-6547-E2A4980DA21D}"/>
              </a:ext>
            </a:extLst>
          </p:cNvPr>
          <p:cNvPicPr>
            <a:picLocks noChangeAspect="1"/>
          </p:cNvPicPr>
          <p:nvPr/>
        </p:nvPicPr>
        <p:blipFill rotWithShape="1">
          <a:blip r:embed="rId2"/>
          <a:srcRect l="6977" t="3203" r="258" b="-356"/>
          <a:stretch/>
        </p:blipFill>
        <p:spPr>
          <a:xfrm>
            <a:off x="1063487" y="492701"/>
            <a:ext cx="6740462" cy="5155521"/>
          </a:xfrm>
          <a:prstGeom prst="rect">
            <a:avLst/>
          </a:prstGeom>
        </p:spPr>
      </p:pic>
    </p:spTree>
    <p:extLst>
      <p:ext uri="{BB962C8B-B14F-4D97-AF65-F5344CB8AC3E}">
        <p14:creationId xmlns:p14="http://schemas.microsoft.com/office/powerpoint/2010/main" val="336060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can_20230220 (3).png">
            <a:extLst>
              <a:ext uri="{FF2B5EF4-FFF2-40B4-BE49-F238E27FC236}">
                <a16:creationId xmlns:a16="http://schemas.microsoft.com/office/drawing/2014/main" id="{B53355C0-EEC5-9600-B34E-424AAC3AAF2B}"/>
              </a:ext>
            </a:extLst>
          </p:cNvPr>
          <p:cNvPicPr>
            <a:picLocks noChangeAspect="1"/>
          </p:cNvPicPr>
          <p:nvPr/>
        </p:nvPicPr>
        <p:blipFill rotWithShape="1">
          <a:blip r:embed="rId2"/>
          <a:srcRect l="7666" t="-55" r="-5" b="5"/>
          <a:stretch/>
        </p:blipFill>
        <p:spPr>
          <a:xfrm rot="21540000">
            <a:off x="1367317" y="458405"/>
            <a:ext cx="6856936" cy="5399603"/>
          </a:xfrm>
          <a:prstGeom prst="rect">
            <a:avLst/>
          </a:prstGeom>
        </p:spPr>
      </p:pic>
    </p:spTree>
    <p:extLst>
      <p:ext uri="{BB962C8B-B14F-4D97-AF65-F5344CB8AC3E}">
        <p14:creationId xmlns:p14="http://schemas.microsoft.com/office/powerpoint/2010/main" val="4206777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can_20230220 (8).png">
            <a:extLst>
              <a:ext uri="{FF2B5EF4-FFF2-40B4-BE49-F238E27FC236}">
                <a16:creationId xmlns:a16="http://schemas.microsoft.com/office/drawing/2014/main" id="{6BACA0FF-D05D-5118-483F-5FB4CDA7F067}"/>
              </a:ext>
            </a:extLst>
          </p:cNvPr>
          <p:cNvPicPr>
            <a:picLocks noChangeAspect="1"/>
          </p:cNvPicPr>
          <p:nvPr/>
        </p:nvPicPr>
        <p:blipFill rotWithShape="1">
          <a:blip r:embed="rId2"/>
          <a:srcRect l="9" t="1248" r="8291" b="-321"/>
          <a:stretch/>
        </p:blipFill>
        <p:spPr>
          <a:xfrm rot="-60000">
            <a:off x="1314852" y="496803"/>
            <a:ext cx="6518342" cy="5142183"/>
          </a:xfrm>
          <a:prstGeom prst="rect">
            <a:avLst/>
          </a:prstGeom>
        </p:spPr>
      </p:pic>
    </p:spTree>
    <p:extLst>
      <p:ext uri="{BB962C8B-B14F-4D97-AF65-F5344CB8AC3E}">
        <p14:creationId xmlns:p14="http://schemas.microsoft.com/office/powerpoint/2010/main" val="3478354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can_20230220.png">
            <a:extLst>
              <a:ext uri="{FF2B5EF4-FFF2-40B4-BE49-F238E27FC236}">
                <a16:creationId xmlns:a16="http://schemas.microsoft.com/office/drawing/2014/main" id="{3A9200BF-F7DE-E20D-E2B3-780F073D3DE6}"/>
              </a:ext>
            </a:extLst>
          </p:cNvPr>
          <p:cNvPicPr>
            <a:picLocks noChangeAspect="1"/>
          </p:cNvPicPr>
          <p:nvPr/>
        </p:nvPicPr>
        <p:blipFill rotWithShape="1">
          <a:blip r:embed="rId2"/>
          <a:srcRect l="-48" t="-17" r="5352" b="2945"/>
          <a:stretch/>
        </p:blipFill>
        <p:spPr>
          <a:xfrm>
            <a:off x="1056156" y="501661"/>
            <a:ext cx="6969881" cy="5208203"/>
          </a:xfrm>
          <a:prstGeom prst="rect">
            <a:avLst/>
          </a:prstGeom>
        </p:spPr>
      </p:pic>
    </p:spTree>
    <p:extLst>
      <p:ext uri="{BB962C8B-B14F-4D97-AF65-F5344CB8AC3E}">
        <p14:creationId xmlns:p14="http://schemas.microsoft.com/office/powerpoint/2010/main" val="2669147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Scan_20230220 (4).png">
            <a:extLst>
              <a:ext uri="{FF2B5EF4-FFF2-40B4-BE49-F238E27FC236}">
                <a16:creationId xmlns:a16="http://schemas.microsoft.com/office/drawing/2014/main" id="{3A91B8E0-CFEE-DD1C-0256-81E695471B16}"/>
              </a:ext>
            </a:extLst>
          </p:cNvPr>
          <p:cNvPicPr>
            <a:picLocks noChangeAspect="1"/>
          </p:cNvPicPr>
          <p:nvPr/>
        </p:nvPicPr>
        <p:blipFill>
          <a:blip r:embed="rId2"/>
          <a:stretch>
            <a:fillRect/>
          </a:stretch>
        </p:blipFill>
        <p:spPr>
          <a:xfrm>
            <a:off x="1248073" y="215826"/>
            <a:ext cx="6839540" cy="6440546"/>
          </a:xfrm>
          <a:prstGeom prst="rect">
            <a:avLst/>
          </a:prstGeom>
        </p:spPr>
      </p:pic>
      <p:graphicFrame>
        <p:nvGraphicFramePr>
          <p:cNvPr id="9" name="Table 8">
            <a:extLst>
              <a:ext uri="{FF2B5EF4-FFF2-40B4-BE49-F238E27FC236}">
                <a16:creationId xmlns:a16="http://schemas.microsoft.com/office/drawing/2014/main" id="{FE23B928-CDB9-8B21-8C31-FDACD64217A4}"/>
              </a:ext>
            </a:extLst>
          </p:cNvPr>
          <p:cNvGraphicFramePr>
            <a:graphicFrameLocks noGrp="1"/>
          </p:cNvGraphicFramePr>
          <p:nvPr>
            <p:extLst>
              <p:ext uri="{D42A27DB-BD31-4B8C-83A1-F6EECF244321}">
                <p14:modId xmlns:p14="http://schemas.microsoft.com/office/powerpoint/2010/main" val="77414074"/>
              </p:ext>
            </p:extLst>
          </p:nvPr>
        </p:nvGraphicFramePr>
        <p:xfrm>
          <a:off x="5111552" y="3187620"/>
          <a:ext cx="2396040" cy="1615440"/>
        </p:xfrm>
        <a:graphic>
          <a:graphicData uri="http://schemas.openxmlformats.org/drawingml/2006/table">
            <a:tbl>
              <a:tblPr firstRow="1" bandRow="1">
                <a:tableStyleId>{5C22544A-7EE6-4342-B048-85BDC9FD1C3A}</a:tableStyleId>
              </a:tblPr>
              <a:tblGrid>
                <a:gridCol w="1198020">
                  <a:extLst>
                    <a:ext uri="{9D8B030D-6E8A-4147-A177-3AD203B41FA5}">
                      <a16:colId xmlns:a16="http://schemas.microsoft.com/office/drawing/2014/main" val="3225569025"/>
                    </a:ext>
                  </a:extLst>
                </a:gridCol>
                <a:gridCol w="1198020">
                  <a:extLst>
                    <a:ext uri="{9D8B030D-6E8A-4147-A177-3AD203B41FA5}">
                      <a16:colId xmlns:a16="http://schemas.microsoft.com/office/drawing/2014/main" val="1729067296"/>
                    </a:ext>
                  </a:extLst>
                </a:gridCol>
              </a:tblGrid>
              <a:tr h="212981">
                <a:tc>
                  <a:txBody>
                    <a:bodyPr/>
                    <a:lstStyle/>
                    <a:p>
                      <a:pPr algn="ctr" rtl="0" fontAlgn="base"/>
                      <a:r>
                        <a:rPr lang="en-US" sz="800" b="1" dirty="0">
                          <a:solidFill>
                            <a:schemeClr val="tx1"/>
                          </a:solidFill>
                          <a:effectLst/>
                        </a:rPr>
                        <a:t>                       Hepatitis A​</a:t>
                      </a:r>
                    </a:p>
                  </a:txBody>
                  <a:tcPr anchor="ctr">
                    <a:solidFill>
                      <a:srgbClr val="C00000"/>
                    </a:solidFill>
                  </a:tcPr>
                </a:tc>
                <a:tc>
                  <a:txBody>
                    <a:bodyPr/>
                    <a:lstStyle/>
                    <a:p>
                      <a:pPr lvl="0" algn="ctr">
                        <a:buNone/>
                      </a:pPr>
                      <a:endParaRPr lang="en-US" sz="800" b="1" dirty="0">
                        <a:solidFill>
                          <a:schemeClr val="tx1"/>
                        </a:solidFill>
                        <a:effectLst/>
                      </a:endParaRPr>
                    </a:p>
                  </a:txBody>
                  <a:tcPr anchor="ctr">
                    <a:solidFill>
                      <a:srgbClr val="FFDB57"/>
                    </a:solidFill>
                  </a:tcPr>
                </a:tc>
                <a:extLst>
                  <a:ext uri="{0D108BD9-81ED-4DB2-BD59-A6C34878D82A}">
                    <a16:rowId xmlns:a16="http://schemas.microsoft.com/office/drawing/2014/main" val="1085071714"/>
                  </a:ext>
                </a:extLst>
              </a:tr>
              <a:tr h="175693">
                <a:tc>
                  <a:txBody>
                    <a:bodyPr/>
                    <a:lstStyle/>
                    <a:p>
                      <a:pPr algn="ctr" rtl="0" fontAlgn="base"/>
                      <a:r>
                        <a:rPr lang="en-US" sz="800" b="1" dirty="0">
                          <a:solidFill>
                            <a:schemeClr val="tx1"/>
                          </a:solidFill>
                          <a:effectLst/>
                        </a:rPr>
                        <a:t>                       Hepatitis C​</a:t>
                      </a:r>
                    </a:p>
                  </a:txBody>
                  <a:tcPr anchor="ctr">
                    <a:solidFill>
                      <a:srgbClr val="C00000"/>
                    </a:solidFill>
                  </a:tcPr>
                </a:tc>
                <a:tc>
                  <a:txBody>
                    <a:bodyPr/>
                    <a:lstStyle/>
                    <a:p>
                      <a:pPr lvl="0" algn="ctr">
                        <a:buNone/>
                      </a:pPr>
                      <a:endParaRPr lang="en-US" sz="800" b="1" dirty="0">
                        <a:solidFill>
                          <a:schemeClr val="tx1"/>
                        </a:solidFill>
                        <a:effectLst/>
                      </a:endParaRPr>
                    </a:p>
                  </a:txBody>
                  <a:tcPr anchor="ctr">
                    <a:solidFill>
                      <a:srgbClr val="FFDB57"/>
                    </a:solidFill>
                  </a:tcPr>
                </a:tc>
                <a:extLst>
                  <a:ext uri="{0D108BD9-81ED-4DB2-BD59-A6C34878D82A}">
                    <a16:rowId xmlns:a16="http://schemas.microsoft.com/office/drawing/2014/main" val="1744096939"/>
                  </a:ext>
                </a:extLst>
              </a:tr>
              <a:tr h="175693">
                <a:tc>
                  <a:txBody>
                    <a:bodyPr/>
                    <a:lstStyle/>
                    <a:p>
                      <a:pPr algn="ctr" rtl="0" fontAlgn="base"/>
                      <a:r>
                        <a:rPr lang="en-US" sz="800" b="1" dirty="0">
                          <a:solidFill>
                            <a:schemeClr val="tx1"/>
                          </a:solidFill>
                          <a:effectLst/>
                        </a:rPr>
                        <a:t>Hepatitis B, Surface Ag​</a:t>
                      </a:r>
                    </a:p>
                  </a:txBody>
                  <a:tcPr anchor="ctr">
                    <a:solidFill>
                      <a:srgbClr val="C00000"/>
                    </a:solidFill>
                  </a:tcPr>
                </a:tc>
                <a:tc>
                  <a:txBody>
                    <a:bodyPr/>
                    <a:lstStyle/>
                    <a:p>
                      <a:pPr lvl="0" algn="ctr">
                        <a:buNone/>
                      </a:pPr>
                      <a:endParaRPr lang="en-US" sz="800" b="1" dirty="0">
                        <a:solidFill>
                          <a:schemeClr val="tx1"/>
                        </a:solidFill>
                        <a:effectLst/>
                      </a:endParaRPr>
                    </a:p>
                  </a:txBody>
                  <a:tcPr anchor="ctr">
                    <a:solidFill>
                      <a:srgbClr val="FFDB57"/>
                    </a:solidFill>
                  </a:tcPr>
                </a:tc>
                <a:extLst>
                  <a:ext uri="{0D108BD9-81ED-4DB2-BD59-A6C34878D82A}">
                    <a16:rowId xmlns:a16="http://schemas.microsoft.com/office/drawing/2014/main" val="2285443697"/>
                  </a:ext>
                </a:extLst>
              </a:tr>
              <a:tr h="175693">
                <a:tc>
                  <a:txBody>
                    <a:bodyPr/>
                    <a:lstStyle/>
                    <a:p>
                      <a:pPr algn="ctr" rtl="0" fontAlgn="base"/>
                      <a:r>
                        <a:rPr lang="en-US" sz="800" dirty="0">
                          <a:effectLst/>
                        </a:rPr>
                        <a:t>Hepatitis B, Surface Ab​</a:t>
                      </a:r>
                    </a:p>
                  </a:txBody>
                  <a:tcPr anchor="ctr">
                    <a:solidFill>
                      <a:srgbClr val="C00000"/>
                    </a:solidFill>
                  </a:tcPr>
                </a:tc>
                <a:tc>
                  <a:txBody>
                    <a:bodyPr/>
                    <a:lstStyle/>
                    <a:p>
                      <a:pPr lvl="0" algn="ctr">
                        <a:buNone/>
                      </a:pPr>
                      <a:endParaRPr lang="en-US" sz="800" dirty="0">
                        <a:effectLst/>
                      </a:endParaRPr>
                    </a:p>
                  </a:txBody>
                  <a:tcPr anchor="ctr">
                    <a:solidFill>
                      <a:srgbClr val="FFDB57"/>
                    </a:solidFill>
                  </a:tcPr>
                </a:tc>
                <a:extLst>
                  <a:ext uri="{0D108BD9-81ED-4DB2-BD59-A6C34878D82A}">
                    <a16:rowId xmlns:a16="http://schemas.microsoft.com/office/drawing/2014/main" val="337378114"/>
                  </a:ext>
                </a:extLst>
              </a:tr>
              <a:tr h="175693">
                <a:tc>
                  <a:txBody>
                    <a:bodyPr/>
                    <a:lstStyle/>
                    <a:p>
                      <a:pPr algn="ctr" rtl="0" fontAlgn="base"/>
                      <a:r>
                        <a:rPr lang="en-US" sz="800" dirty="0">
                          <a:effectLst/>
                        </a:rPr>
                        <a:t>Hepatitis B Core, IgM​</a:t>
                      </a:r>
                    </a:p>
                  </a:txBody>
                  <a:tcPr anchor="ctr">
                    <a:solidFill>
                      <a:srgbClr val="C00000"/>
                    </a:solidFill>
                  </a:tcPr>
                </a:tc>
                <a:tc>
                  <a:txBody>
                    <a:bodyPr/>
                    <a:lstStyle/>
                    <a:p>
                      <a:pPr lvl="0" algn="ctr">
                        <a:buNone/>
                      </a:pPr>
                      <a:endParaRPr lang="en-US" sz="800" dirty="0">
                        <a:effectLst/>
                      </a:endParaRPr>
                    </a:p>
                  </a:txBody>
                  <a:tcPr anchor="ctr">
                    <a:solidFill>
                      <a:srgbClr val="FFDB57"/>
                    </a:solidFill>
                  </a:tcPr>
                </a:tc>
                <a:extLst>
                  <a:ext uri="{0D108BD9-81ED-4DB2-BD59-A6C34878D82A}">
                    <a16:rowId xmlns:a16="http://schemas.microsoft.com/office/drawing/2014/main" val="3722687604"/>
                  </a:ext>
                </a:extLst>
              </a:tr>
              <a:tr h="175693">
                <a:tc>
                  <a:txBody>
                    <a:bodyPr/>
                    <a:lstStyle/>
                    <a:p>
                      <a:pPr algn="ctr" rtl="0" fontAlgn="base"/>
                      <a:r>
                        <a:rPr lang="en-US" sz="800" dirty="0">
                          <a:effectLst/>
                        </a:rPr>
                        <a:t>CHIV​</a:t>
                      </a:r>
                    </a:p>
                  </a:txBody>
                  <a:tcPr anchor="ctr">
                    <a:solidFill>
                      <a:srgbClr val="C00000"/>
                    </a:solidFill>
                  </a:tcPr>
                </a:tc>
                <a:tc>
                  <a:txBody>
                    <a:bodyPr/>
                    <a:lstStyle/>
                    <a:p>
                      <a:pPr lvl="0" algn="ctr">
                        <a:buNone/>
                      </a:pPr>
                      <a:endParaRPr lang="en-US" sz="800" dirty="0">
                        <a:effectLst/>
                      </a:endParaRPr>
                    </a:p>
                  </a:txBody>
                  <a:tcPr anchor="ctr">
                    <a:solidFill>
                      <a:srgbClr val="FFDB57"/>
                    </a:solidFill>
                  </a:tcPr>
                </a:tc>
                <a:extLst>
                  <a:ext uri="{0D108BD9-81ED-4DB2-BD59-A6C34878D82A}">
                    <a16:rowId xmlns:a16="http://schemas.microsoft.com/office/drawing/2014/main" val="1632903871"/>
                  </a:ext>
                </a:extLst>
              </a:tr>
              <a:tr h="175693">
                <a:tc>
                  <a:txBody>
                    <a:bodyPr/>
                    <a:lstStyle/>
                    <a:p>
                      <a:pPr algn="ctr" rtl="0" fontAlgn="base"/>
                      <a:r>
                        <a:rPr lang="en-US" sz="800" dirty="0">
                          <a:effectLst/>
                        </a:rPr>
                        <a:t>Syphilis, Total (&gt;=18 Years)​</a:t>
                      </a:r>
                    </a:p>
                  </a:txBody>
                  <a:tcPr anchor="ctr">
                    <a:solidFill>
                      <a:srgbClr val="C00000"/>
                    </a:solidFill>
                  </a:tcPr>
                </a:tc>
                <a:tc>
                  <a:txBody>
                    <a:bodyPr/>
                    <a:lstStyle/>
                    <a:p>
                      <a:pPr lvl="0" algn="ctr">
                        <a:buNone/>
                      </a:pPr>
                      <a:endParaRPr lang="en-US" sz="800" dirty="0">
                        <a:effectLst/>
                      </a:endParaRPr>
                    </a:p>
                  </a:txBody>
                  <a:tcPr anchor="ctr">
                    <a:solidFill>
                      <a:srgbClr val="FFDB57"/>
                    </a:solidFill>
                  </a:tcPr>
                </a:tc>
                <a:extLst>
                  <a:ext uri="{0D108BD9-81ED-4DB2-BD59-A6C34878D82A}">
                    <a16:rowId xmlns:a16="http://schemas.microsoft.com/office/drawing/2014/main" val="873166561"/>
                  </a:ext>
                </a:extLst>
              </a:tr>
            </a:tbl>
          </a:graphicData>
        </a:graphic>
      </p:graphicFrame>
      <p:graphicFrame>
        <p:nvGraphicFramePr>
          <p:cNvPr id="11" name="Table 10">
            <a:extLst>
              <a:ext uri="{FF2B5EF4-FFF2-40B4-BE49-F238E27FC236}">
                <a16:creationId xmlns:a16="http://schemas.microsoft.com/office/drawing/2014/main" id="{BCDD3346-5E3B-F40E-0A26-A3D8C52344A0}"/>
              </a:ext>
            </a:extLst>
          </p:cNvPr>
          <p:cNvGraphicFramePr>
            <a:graphicFrameLocks noGrp="1"/>
          </p:cNvGraphicFramePr>
          <p:nvPr>
            <p:extLst>
              <p:ext uri="{D42A27DB-BD31-4B8C-83A1-F6EECF244321}">
                <p14:modId xmlns:p14="http://schemas.microsoft.com/office/powerpoint/2010/main" val="2942893203"/>
              </p:ext>
            </p:extLst>
          </p:nvPr>
        </p:nvGraphicFramePr>
        <p:xfrm>
          <a:off x="2960440" y="4607496"/>
          <a:ext cx="1850876" cy="518160"/>
        </p:xfrm>
        <a:graphic>
          <a:graphicData uri="http://schemas.openxmlformats.org/drawingml/2006/table">
            <a:tbl>
              <a:tblPr firstRow="1" bandRow="1">
                <a:tableStyleId>{5C22544A-7EE6-4342-B048-85BDC9FD1C3A}</a:tableStyleId>
              </a:tblPr>
              <a:tblGrid>
                <a:gridCol w="1850876">
                  <a:extLst>
                    <a:ext uri="{9D8B030D-6E8A-4147-A177-3AD203B41FA5}">
                      <a16:colId xmlns:a16="http://schemas.microsoft.com/office/drawing/2014/main" val="229080296"/>
                    </a:ext>
                  </a:extLst>
                </a:gridCol>
              </a:tblGrid>
              <a:tr h="221833">
                <a:tc>
                  <a:txBody>
                    <a:bodyPr/>
                    <a:lstStyle/>
                    <a:p>
                      <a:pPr lvl="0" algn="ctr">
                        <a:buNone/>
                      </a:pPr>
                      <a:r>
                        <a:rPr lang="en-US" sz="1100" b="1" dirty="0">
                          <a:solidFill>
                            <a:schemeClr val="tx1"/>
                          </a:solidFill>
                          <a:effectLst/>
                        </a:rPr>
                        <a:t>Lithium</a:t>
                      </a:r>
                    </a:p>
                  </a:txBody>
                  <a:tcPr anchor="ctr">
                    <a:solidFill>
                      <a:srgbClr val="C00000"/>
                    </a:solidFill>
                  </a:tcPr>
                </a:tc>
                <a:extLst>
                  <a:ext uri="{0D108BD9-81ED-4DB2-BD59-A6C34878D82A}">
                    <a16:rowId xmlns:a16="http://schemas.microsoft.com/office/drawing/2014/main" val="670881292"/>
                  </a:ext>
                </a:extLst>
              </a:tr>
              <a:tr h="221833">
                <a:tc>
                  <a:txBody>
                    <a:bodyPr/>
                    <a:lstStyle/>
                    <a:p>
                      <a:pPr algn="ctr" rtl="0" fontAlgn="base"/>
                      <a:r>
                        <a:rPr lang="en-US" sz="1100" b="1" dirty="0">
                          <a:solidFill>
                            <a:schemeClr val="tx1"/>
                          </a:solidFill>
                          <a:effectLst/>
                        </a:rPr>
                        <a:t>Salicylate</a:t>
                      </a:r>
                    </a:p>
                  </a:txBody>
                  <a:tcPr anchor="ctr">
                    <a:solidFill>
                      <a:srgbClr val="C00000"/>
                    </a:solidFill>
                  </a:tcPr>
                </a:tc>
                <a:extLst>
                  <a:ext uri="{0D108BD9-81ED-4DB2-BD59-A6C34878D82A}">
                    <a16:rowId xmlns:a16="http://schemas.microsoft.com/office/drawing/2014/main" val="3826795335"/>
                  </a:ext>
                </a:extLst>
              </a:tr>
            </a:tbl>
          </a:graphicData>
        </a:graphic>
      </p:graphicFrame>
    </p:spTree>
    <p:extLst>
      <p:ext uri="{BB962C8B-B14F-4D97-AF65-F5344CB8AC3E}">
        <p14:creationId xmlns:p14="http://schemas.microsoft.com/office/powerpoint/2010/main" val="2321015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Scan_20230220 (6).png">
            <a:extLst>
              <a:ext uri="{FF2B5EF4-FFF2-40B4-BE49-F238E27FC236}">
                <a16:creationId xmlns:a16="http://schemas.microsoft.com/office/drawing/2014/main" id="{642B515E-469F-4B4C-7B24-90FA45EF8313}"/>
              </a:ext>
            </a:extLst>
          </p:cNvPr>
          <p:cNvPicPr>
            <a:picLocks noChangeAspect="1"/>
          </p:cNvPicPr>
          <p:nvPr/>
        </p:nvPicPr>
        <p:blipFill rotWithShape="1">
          <a:blip r:embed="rId2"/>
          <a:srcRect l="6278" r="224" b="2615"/>
          <a:stretch/>
        </p:blipFill>
        <p:spPr>
          <a:xfrm>
            <a:off x="949897" y="514000"/>
            <a:ext cx="7130889" cy="5425297"/>
          </a:xfrm>
          <a:prstGeom prst="rect">
            <a:avLst/>
          </a:prstGeom>
        </p:spPr>
      </p:pic>
    </p:spTree>
    <p:extLst>
      <p:ext uri="{BB962C8B-B14F-4D97-AF65-F5344CB8AC3E}">
        <p14:creationId xmlns:p14="http://schemas.microsoft.com/office/powerpoint/2010/main" val="4077342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can_20230220 (5).png">
            <a:extLst>
              <a:ext uri="{FF2B5EF4-FFF2-40B4-BE49-F238E27FC236}">
                <a16:creationId xmlns:a16="http://schemas.microsoft.com/office/drawing/2014/main" id="{9801A55F-29E6-0AE1-C309-135ECFA1E7CE}"/>
              </a:ext>
            </a:extLst>
          </p:cNvPr>
          <p:cNvPicPr>
            <a:picLocks noChangeAspect="1"/>
          </p:cNvPicPr>
          <p:nvPr/>
        </p:nvPicPr>
        <p:blipFill>
          <a:blip r:embed="rId2"/>
          <a:stretch>
            <a:fillRect/>
          </a:stretch>
        </p:blipFill>
        <p:spPr>
          <a:xfrm>
            <a:off x="1006692" y="535299"/>
            <a:ext cx="7130616" cy="5205255"/>
          </a:xfrm>
          <a:prstGeom prst="rect">
            <a:avLst/>
          </a:prstGeom>
        </p:spPr>
      </p:pic>
    </p:spTree>
    <p:extLst>
      <p:ext uri="{BB962C8B-B14F-4D97-AF65-F5344CB8AC3E}">
        <p14:creationId xmlns:p14="http://schemas.microsoft.com/office/powerpoint/2010/main" val="1757520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can_20230220 (9).png">
            <a:extLst>
              <a:ext uri="{FF2B5EF4-FFF2-40B4-BE49-F238E27FC236}">
                <a16:creationId xmlns:a16="http://schemas.microsoft.com/office/drawing/2014/main" id="{21E0E27A-861E-F531-62DC-7091FDD01FEB}"/>
              </a:ext>
            </a:extLst>
          </p:cNvPr>
          <p:cNvPicPr>
            <a:picLocks noChangeAspect="1"/>
          </p:cNvPicPr>
          <p:nvPr/>
        </p:nvPicPr>
        <p:blipFill>
          <a:blip r:embed="rId2"/>
          <a:stretch>
            <a:fillRect/>
          </a:stretch>
        </p:blipFill>
        <p:spPr>
          <a:xfrm>
            <a:off x="1120282" y="471404"/>
            <a:ext cx="6768547" cy="4935478"/>
          </a:xfrm>
          <a:prstGeom prst="rect">
            <a:avLst/>
          </a:prstGeom>
        </p:spPr>
      </p:pic>
    </p:spTree>
    <p:extLst>
      <p:ext uri="{BB962C8B-B14F-4D97-AF65-F5344CB8AC3E}">
        <p14:creationId xmlns:p14="http://schemas.microsoft.com/office/powerpoint/2010/main" val="660039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A3183-7717-9A6A-8649-79EE57984267}"/>
              </a:ext>
            </a:extLst>
          </p:cNvPr>
          <p:cNvSpPr>
            <a:spLocks noGrp="1"/>
          </p:cNvSpPr>
          <p:nvPr>
            <p:ph type="ctrTitle"/>
          </p:nvPr>
        </p:nvSpPr>
        <p:spPr>
          <a:xfrm>
            <a:off x="1028700" y="303415"/>
            <a:ext cx="7086600" cy="760615"/>
          </a:xfrm>
        </p:spPr>
        <p:txBody>
          <a:bodyPr/>
          <a:lstStyle/>
          <a:p>
            <a:r>
              <a:rPr lang="en-US" dirty="0"/>
              <a:t>Add-On Orders</a:t>
            </a:r>
          </a:p>
        </p:txBody>
      </p:sp>
      <p:sp>
        <p:nvSpPr>
          <p:cNvPr id="4" name="TextBox 3">
            <a:extLst>
              <a:ext uri="{FF2B5EF4-FFF2-40B4-BE49-F238E27FC236}">
                <a16:creationId xmlns:a16="http://schemas.microsoft.com/office/drawing/2014/main" id="{8EF6DCAF-4172-6761-65C7-2765FA2976BA}"/>
              </a:ext>
            </a:extLst>
          </p:cNvPr>
          <p:cNvSpPr txBox="1"/>
          <p:nvPr/>
        </p:nvSpPr>
        <p:spPr>
          <a:xfrm>
            <a:off x="839585" y="1828799"/>
            <a:ext cx="7905404" cy="2185214"/>
          </a:xfrm>
          <a:prstGeom prst="rect">
            <a:avLst/>
          </a:prstGeom>
          <a:noFill/>
        </p:spPr>
        <p:txBody>
          <a:bodyPr wrap="square" rtlCol="0">
            <a:spAutoFit/>
          </a:bodyPr>
          <a:lstStyle/>
          <a:p>
            <a:pPr marL="342900" indent="-342900">
              <a:buAutoNum type="arabicPeriod"/>
            </a:pPr>
            <a:r>
              <a:rPr lang="en-US" sz="2800" dirty="0"/>
              <a:t>Refer to Color Guide for Tubes</a:t>
            </a:r>
          </a:p>
          <a:p>
            <a:pPr marL="342900" indent="-342900">
              <a:buFont typeface="Arial" panose="020B0604020202020204" pitchFamily="34" charset="0"/>
              <a:buChar char="•"/>
            </a:pPr>
            <a:r>
              <a:rPr lang="en-US" sz="1600" dirty="0"/>
              <a:t>Most Add-On orders can be combined to a recently drawn sample</a:t>
            </a:r>
          </a:p>
          <a:p>
            <a:pPr marL="342900" indent="-342900">
              <a:buFont typeface="Arial" panose="020B0604020202020204" pitchFamily="34" charset="0"/>
              <a:buChar char="•"/>
            </a:pPr>
            <a:r>
              <a:rPr lang="en-US" sz="1600" dirty="0"/>
              <a:t>If the sample was collected more than 4-hours after the Add-On order was placed confirm with a CLS to see if the sample is still viable for the analyte that is needed to be tested.</a:t>
            </a:r>
          </a:p>
          <a:p>
            <a:pPr marL="342900" indent="-342900">
              <a:buFont typeface="Arial" panose="020B0604020202020204" pitchFamily="34" charset="0"/>
              <a:buChar char="•"/>
            </a:pPr>
            <a:endParaRPr lang="en-US" sz="1600" dirty="0"/>
          </a:p>
          <a:p>
            <a:r>
              <a:rPr lang="en-US" sz="2800" dirty="0"/>
              <a:t>2. Notify CLS of Add-On Order</a:t>
            </a:r>
          </a:p>
        </p:txBody>
      </p:sp>
    </p:spTree>
    <p:extLst>
      <p:ext uri="{BB962C8B-B14F-4D97-AF65-F5344CB8AC3E}">
        <p14:creationId xmlns:p14="http://schemas.microsoft.com/office/powerpoint/2010/main" val="211198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BAB63-CEB9-1AC8-96B0-F10C1390AD8A}"/>
              </a:ext>
            </a:extLst>
          </p:cNvPr>
          <p:cNvSpPr>
            <a:spLocks noGrp="1"/>
          </p:cNvSpPr>
          <p:nvPr>
            <p:ph type="ctrTitle"/>
          </p:nvPr>
        </p:nvSpPr>
        <p:spPr>
          <a:xfrm>
            <a:off x="1028700" y="511629"/>
            <a:ext cx="7086600" cy="642257"/>
          </a:xfrm>
        </p:spPr>
        <p:txBody>
          <a:bodyPr/>
          <a:lstStyle/>
          <a:p>
            <a:r>
              <a:rPr lang="en-US" dirty="0"/>
              <a:t>Unit Priority</a:t>
            </a:r>
          </a:p>
        </p:txBody>
      </p:sp>
      <p:sp>
        <p:nvSpPr>
          <p:cNvPr id="4" name="TextBox 3">
            <a:extLst>
              <a:ext uri="{FF2B5EF4-FFF2-40B4-BE49-F238E27FC236}">
                <a16:creationId xmlns:a16="http://schemas.microsoft.com/office/drawing/2014/main" id="{EA048822-EDA2-FB87-057D-6D97E8297CAA}"/>
              </a:ext>
            </a:extLst>
          </p:cNvPr>
          <p:cNvSpPr txBox="1"/>
          <p:nvPr/>
        </p:nvSpPr>
        <p:spPr>
          <a:xfrm>
            <a:off x="182880" y="2590808"/>
            <a:ext cx="8865326" cy="369332"/>
          </a:xfrm>
          <a:prstGeom prst="rect">
            <a:avLst/>
          </a:prstGeom>
          <a:noFill/>
        </p:spPr>
        <p:txBody>
          <a:bodyPr wrap="square" rtlCol="0">
            <a:spAutoFit/>
          </a:bodyPr>
          <a:lstStyle/>
          <a:p>
            <a:r>
              <a:rPr lang="en-US" dirty="0"/>
              <a:t>ER &gt; OR &gt; L&amp;D &gt; ICU (Adults, Peds, </a:t>
            </a:r>
            <a:r>
              <a:rPr lang="en-US" dirty="0" err="1"/>
              <a:t>NeoNatal</a:t>
            </a:r>
            <a:r>
              <a:rPr lang="en-US" dirty="0"/>
              <a:t>) &gt; 2500 &gt; Med Surg Units &gt; Outpatient Labs </a:t>
            </a:r>
          </a:p>
        </p:txBody>
      </p:sp>
      <p:sp>
        <p:nvSpPr>
          <p:cNvPr id="5" name="TextBox 4">
            <a:extLst>
              <a:ext uri="{FF2B5EF4-FFF2-40B4-BE49-F238E27FC236}">
                <a16:creationId xmlns:a16="http://schemas.microsoft.com/office/drawing/2014/main" id="{400C048F-2FA5-16DD-E994-633B80329367}"/>
              </a:ext>
            </a:extLst>
          </p:cNvPr>
          <p:cNvSpPr txBox="1"/>
          <p:nvPr/>
        </p:nvSpPr>
        <p:spPr>
          <a:xfrm>
            <a:off x="2983969" y="3309269"/>
            <a:ext cx="3176062" cy="584775"/>
          </a:xfrm>
          <a:prstGeom prst="rect">
            <a:avLst/>
          </a:prstGeom>
          <a:noFill/>
        </p:spPr>
        <p:txBody>
          <a:bodyPr wrap="none" rtlCol="0">
            <a:spAutoFit/>
          </a:bodyPr>
          <a:lstStyle/>
          <a:p>
            <a:r>
              <a:rPr lang="en-US" sz="3200" dirty="0"/>
              <a:t>SAMPLE PRIORITY</a:t>
            </a:r>
          </a:p>
        </p:txBody>
      </p:sp>
      <p:sp>
        <p:nvSpPr>
          <p:cNvPr id="6" name="TextBox 5">
            <a:extLst>
              <a:ext uri="{FF2B5EF4-FFF2-40B4-BE49-F238E27FC236}">
                <a16:creationId xmlns:a16="http://schemas.microsoft.com/office/drawing/2014/main" id="{D724ED33-9E75-A58C-06B9-1C0351601507}"/>
              </a:ext>
            </a:extLst>
          </p:cNvPr>
          <p:cNvSpPr txBox="1"/>
          <p:nvPr/>
        </p:nvSpPr>
        <p:spPr>
          <a:xfrm>
            <a:off x="2090653" y="4414893"/>
            <a:ext cx="5049780" cy="523220"/>
          </a:xfrm>
          <a:prstGeom prst="rect">
            <a:avLst/>
          </a:prstGeom>
          <a:noFill/>
        </p:spPr>
        <p:txBody>
          <a:bodyPr wrap="none" rtlCol="0">
            <a:spAutoFit/>
          </a:bodyPr>
          <a:lstStyle/>
          <a:p>
            <a:r>
              <a:rPr lang="en-US" sz="2800" dirty="0"/>
              <a:t>CSF &gt; Blood &gt; Body Fluids &gt; Urine</a:t>
            </a:r>
          </a:p>
        </p:txBody>
      </p:sp>
      <p:sp>
        <p:nvSpPr>
          <p:cNvPr id="7" name="TextBox 6">
            <a:extLst>
              <a:ext uri="{FF2B5EF4-FFF2-40B4-BE49-F238E27FC236}">
                <a16:creationId xmlns:a16="http://schemas.microsoft.com/office/drawing/2014/main" id="{B43520AF-64DA-AACA-5A60-1AC4DFC853C5}"/>
              </a:ext>
            </a:extLst>
          </p:cNvPr>
          <p:cNvSpPr txBox="1"/>
          <p:nvPr/>
        </p:nvSpPr>
        <p:spPr>
          <a:xfrm>
            <a:off x="1705386" y="1872347"/>
            <a:ext cx="6011902" cy="369332"/>
          </a:xfrm>
          <a:prstGeom prst="rect">
            <a:avLst/>
          </a:prstGeom>
          <a:noFill/>
        </p:spPr>
        <p:txBody>
          <a:bodyPr wrap="none" rtlCol="0">
            <a:spAutoFit/>
          </a:bodyPr>
          <a:lstStyle/>
          <a:p>
            <a:r>
              <a:rPr lang="en-US" dirty="0"/>
              <a:t>TRAUMA DEPARTMENT WILL ALWAYS TAKE PRIORITY OVERALL</a:t>
            </a:r>
          </a:p>
        </p:txBody>
      </p:sp>
    </p:spTree>
    <p:extLst>
      <p:ext uri="{BB962C8B-B14F-4D97-AF65-F5344CB8AC3E}">
        <p14:creationId xmlns:p14="http://schemas.microsoft.com/office/powerpoint/2010/main" val="1313241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4F9CD-E9AE-200D-F708-8D1242040D4D}"/>
              </a:ext>
            </a:extLst>
          </p:cNvPr>
          <p:cNvSpPr>
            <a:spLocks noGrp="1"/>
          </p:cNvSpPr>
          <p:nvPr>
            <p:ph type="ctrTitle"/>
          </p:nvPr>
        </p:nvSpPr>
        <p:spPr>
          <a:xfrm>
            <a:off x="1028700" y="501831"/>
            <a:ext cx="7086600" cy="642257"/>
          </a:xfrm>
        </p:spPr>
        <p:txBody>
          <a:bodyPr/>
          <a:lstStyle/>
          <a:p>
            <a:r>
              <a:rPr lang="en-US" dirty="0"/>
              <a:t>Agenda</a:t>
            </a:r>
          </a:p>
        </p:txBody>
      </p:sp>
      <p:sp>
        <p:nvSpPr>
          <p:cNvPr id="3" name="Subtitle 2">
            <a:extLst>
              <a:ext uri="{FF2B5EF4-FFF2-40B4-BE49-F238E27FC236}">
                <a16:creationId xmlns:a16="http://schemas.microsoft.com/office/drawing/2014/main" id="{8F62D577-79FE-C81A-8B7C-141B21E87B0D}"/>
              </a:ext>
            </a:extLst>
          </p:cNvPr>
          <p:cNvSpPr>
            <a:spLocks noGrp="1"/>
          </p:cNvSpPr>
          <p:nvPr>
            <p:ph type="subTitle" idx="1"/>
          </p:nvPr>
        </p:nvSpPr>
        <p:spPr>
          <a:xfrm>
            <a:off x="1257299" y="1428206"/>
            <a:ext cx="7086599" cy="4206240"/>
          </a:xfrm>
        </p:spPr>
        <p:txBody>
          <a:bodyPr>
            <a:normAutofit/>
          </a:bodyPr>
          <a:lstStyle/>
          <a:p>
            <a:pPr marL="457200" indent="-457200" algn="just">
              <a:buFont typeface="Arial" panose="020B0604020202020204" pitchFamily="34" charset="0"/>
              <a:buChar char="•"/>
            </a:pPr>
            <a:r>
              <a:rPr lang="en-US" dirty="0">
                <a:solidFill>
                  <a:schemeClr val="tx1"/>
                </a:solidFill>
              </a:rPr>
              <a:t>Novius Label</a:t>
            </a:r>
            <a:endParaRPr lang="en-US" dirty="0">
              <a:solidFill>
                <a:schemeClr val="tx1"/>
              </a:solidFill>
              <a:ea typeface="Open Sans"/>
              <a:cs typeface="Open Sans"/>
            </a:endParaRPr>
          </a:p>
          <a:p>
            <a:pPr marL="457200" indent="-457200" algn="just">
              <a:buFont typeface="Arial" panose="020B0604020202020204" pitchFamily="34" charset="0"/>
              <a:buChar char="•"/>
            </a:pPr>
            <a:r>
              <a:rPr lang="en-US" dirty="0">
                <a:solidFill>
                  <a:schemeClr val="tx1"/>
                </a:solidFill>
              </a:rPr>
              <a:t>Color Guide</a:t>
            </a:r>
            <a:endParaRPr lang="en-US" dirty="0">
              <a:solidFill>
                <a:schemeClr val="tx1"/>
              </a:solidFill>
              <a:ea typeface="Open Sans"/>
              <a:cs typeface="Open Sans"/>
            </a:endParaRPr>
          </a:p>
          <a:p>
            <a:pPr marL="457200" indent="-457200" algn="just">
              <a:buFont typeface="Arial" panose="020B0604020202020204" pitchFamily="34" charset="0"/>
              <a:buChar char="•"/>
            </a:pPr>
            <a:r>
              <a:rPr lang="en-US" dirty="0">
                <a:solidFill>
                  <a:schemeClr val="tx1"/>
                </a:solidFill>
              </a:rPr>
              <a:t>Add-On Orders</a:t>
            </a:r>
            <a:endParaRPr lang="en-US" dirty="0">
              <a:solidFill>
                <a:schemeClr val="tx1"/>
              </a:solidFill>
              <a:ea typeface="Open Sans"/>
              <a:cs typeface="Open Sans"/>
            </a:endParaRPr>
          </a:p>
          <a:p>
            <a:pPr marL="457200" indent="-457200" algn="just">
              <a:buFont typeface="Arial" panose="020B0604020202020204" pitchFamily="34" charset="0"/>
              <a:buChar char="•"/>
            </a:pPr>
            <a:r>
              <a:rPr lang="en-US" dirty="0">
                <a:solidFill>
                  <a:schemeClr val="tx1"/>
                </a:solidFill>
              </a:rPr>
              <a:t>Priority</a:t>
            </a:r>
            <a:endParaRPr lang="en-US" dirty="0">
              <a:solidFill>
                <a:schemeClr val="tx1"/>
              </a:solidFill>
              <a:ea typeface="Open Sans"/>
              <a:cs typeface="Open Sans"/>
            </a:endParaRPr>
          </a:p>
          <a:p>
            <a:pPr marL="457200" indent="-457200" algn="just">
              <a:buFont typeface="Arial" panose="020B0604020202020204" pitchFamily="34" charset="0"/>
              <a:buChar char="•"/>
            </a:pPr>
            <a:r>
              <a:rPr lang="en-US" dirty="0">
                <a:solidFill>
                  <a:schemeClr val="tx1"/>
                </a:solidFill>
              </a:rPr>
              <a:t>CSF</a:t>
            </a:r>
            <a:endParaRPr lang="en-US" dirty="0">
              <a:solidFill>
                <a:schemeClr val="tx1"/>
              </a:solidFill>
              <a:ea typeface="Open Sans"/>
              <a:cs typeface="Open Sans"/>
            </a:endParaRPr>
          </a:p>
          <a:p>
            <a:pPr marL="457200" indent="-457200" algn="just">
              <a:buFont typeface="Arial" panose="020B0604020202020204" pitchFamily="34" charset="0"/>
              <a:buChar char="•"/>
            </a:pPr>
            <a:r>
              <a:rPr lang="en-US" dirty="0">
                <a:solidFill>
                  <a:schemeClr val="tx1"/>
                </a:solidFill>
              </a:rPr>
              <a:t>OCCULT BLOOD</a:t>
            </a:r>
            <a:endParaRPr lang="en-US" dirty="0">
              <a:solidFill>
                <a:schemeClr val="tx1"/>
              </a:solidFill>
              <a:ea typeface="Open Sans"/>
              <a:cs typeface="Open Sans"/>
            </a:endParaRPr>
          </a:p>
          <a:p>
            <a:pPr marL="457200" indent="-457200" algn="just">
              <a:buFont typeface="Arial" panose="020B0604020202020204" pitchFamily="34" charset="0"/>
              <a:buChar char="•"/>
            </a:pPr>
            <a:r>
              <a:rPr lang="en-US" dirty="0">
                <a:solidFill>
                  <a:schemeClr val="tx1"/>
                </a:solidFill>
              </a:rPr>
              <a:t>NOVIUS Troubleshooting Guide</a:t>
            </a:r>
            <a:endParaRPr lang="en-US" dirty="0">
              <a:solidFill>
                <a:schemeClr val="tx1"/>
              </a:solidFill>
              <a:ea typeface="Open Sans"/>
              <a:cs typeface="Open Sans"/>
            </a:endParaRPr>
          </a:p>
          <a:p>
            <a:pPr marL="457200" indent="-457200">
              <a:buFont typeface="Arial" panose="020B0604020202020204" pitchFamily="34" charset="0"/>
              <a:buChar char="•"/>
            </a:pPr>
            <a:endParaRPr lang="en-US" dirty="0">
              <a:solidFill>
                <a:schemeClr val="tx1"/>
              </a:solidFill>
              <a:ea typeface="Open Sans"/>
              <a:cs typeface="Open Sans"/>
            </a:endParaRP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541742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6AD6-0EBE-27FF-4B50-58750DC70DE0}"/>
              </a:ext>
            </a:extLst>
          </p:cNvPr>
          <p:cNvSpPr>
            <a:spLocks noGrp="1"/>
          </p:cNvSpPr>
          <p:nvPr>
            <p:ph type="ctrTitle"/>
          </p:nvPr>
        </p:nvSpPr>
        <p:spPr>
          <a:xfrm>
            <a:off x="1028700" y="481148"/>
            <a:ext cx="7086600" cy="772886"/>
          </a:xfrm>
        </p:spPr>
        <p:txBody>
          <a:bodyPr/>
          <a:lstStyle/>
          <a:p>
            <a:r>
              <a:rPr lang="en-US" dirty="0"/>
              <a:t>CSF Receiving Protocol</a:t>
            </a:r>
          </a:p>
        </p:txBody>
      </p:sp>
      <p:sp>
        <p:nvSpPr>
          <p:cNvPr id="3" name="Subtitle 2">
            <a:extLst>
              <a:ext uri="{FF2B5EF4-FFF2-40B4-BE49-F238E27FC236}">
                <a16:creationId xmlns:a16="http://schemas.microsoft.com/office/drawing/2014/main" id="{C33A8383-33F0-DF31-F6E4-536050B08FA0}"/>
              </a:ext>
            </a:extLst>
          </p:cNvPr>
          <p:cNvSpPr>
            <a:spLocks noGrp="1"/>
          </p:cNvSpPr>
          <p:nvPr>
            <p:ph type="subTitle" idx="1"/>
          </p:nvPr>
        </p:nvSpPr>
        <p:spPr>
          <a:xfrm>
            <a:off x="313509" y="1828800"/>
            <a:ext cx="8673737" cy="627017"/>
          </a:xfrm>
        </p:spPr>
        <p:txBody>
          <a:bodyPr/>
          <a:lstStyle/>
          <a:p>
            <a:pPr algn="l"/>
            <a:r>
              <a:rPr lang="en-US" dirty="0">
                <a:solidFill>
                  <a:srgbClr val="FF0000"/>
                </a:solidFill>
              </a:rPr>
              <a:t>CSF Samples are considered STAT </a:t>
            </a:r>
            <a:r>
              <a:rPr lang="en-US" b="1" u="sng" dirty="0">
                <a:solidFill>
                  <a:srgbClr val="FF0000"/>
                </a:solidFill>
              </a:rPr>
              <a:t>Always</a:t>
            </a:r>
          </a:p>
          <a:p>
            <a:pPr marL="514350" indent="-514350" algn="l">
              <a:buAutoNum type="arabicPeriod"/>
            </a:pPr>
            <a:endParaRPr lang="en-US" b="1" u="sng" dirty="0"/>
          </a:p>
        </p:txBody>
      </p:sp>
      <p:sp>
        <p:nvSpPr>
          <p:cNvPr id="5" name="TextBox 4">
            <a:extLst>
              <a:ext uri="{FF2B5EF4-FFF2-40B4-BE49-F238E27FC236}">
                <a16:creationId xmlns:a16="http://schemas.microsoft.com/office/drawing/2014/main" id="{C23B8DCC-7864-D08A-F604-4AF9BF918736}"/>
              </a:ext>
            </a:extLst>
          </p:cNvPr>
          <p:cNvSpPr txBox="1"/>
          <p:nvPr/>
        </p:nvSpPr>
        <p:spPr>
          <a:xfrm>
            <a:off x="156754" y="2669298"/>
            <a:ext cx="8830492" cy="2062103"/>
          </a:xfrm>
          <a:prstGeom prst="rect">
            <a:avLst/>
          </a:prstGeom>
          <a:noFill/>
        </p:spPr>
        <p:txBody>
          <a:bodyPr wrap="square" rtlCol="0">
            <a:spAutoFit/>
          </a:bodyPr>
          <a:lstStyle/>
          <a:p>
            <a:r>
              <a:rPr lang="en-US" sz="3200" dirty="0"/>
              <a:t>TUBE #1: CHEMISTRY – </a:t>
            </a:r>
            <a:r>
              <a:rPr lang="en-US" sz="2000" dirty="0"/>
              <a:t>Total Protein, Glucose, and Lactate (Optional)</a:t>
            </a:r>
            <a:endParaRPr lang="en-US" sz="3200" dirty="0"/>
          </a:p>
          <a:p>
            <a:r>
              <a:rPr lang="en-US" sz="3200" dirty="0"/>
              <a:t>TUBE #2: MICROBIOLOGY – </a:t>
            </a:r>
            <a:r>
              <a:rPr lang="en-US" sz="2000" dirty="0"/>
              <a:t>CSF Culture, Meningitis Panel (MEBIO)</a:t>
            </a:r>
          </a:p>
          <a:p>
            <a:r>
              <a:rPr lang="en-US" sz="3200" dirty="0"/>
              <a:t>TUBE #3: HEMATOLOGY – </a:t>
            </a:r>
            <a:r>
              <a:rPr lang="en-US" sz="2000" dirty="0"/>
              <a:t>CSF Cell Count</a:t>
            </a:r>
          </a:p>
          <a:p>
            <a:r>
              <a:rPr lang="en-US" sz="3200" dirty="0"/>
              <a:t>TUBE #4: CYTOLOGY</a:t>
            </a:r>
          </a:p>
        </p:txBody>
      </p:sp>
      <p:sp>
        <p:nvSpPr>
          <p:cNvPr id="6" name="TextBox 5">
            <a:extLst>
              <a:ext uri="{FF2B5EF4-FFF2-40B4-BE49-F238E27FC236}">
                <a16:creationId xmlns:a16="http://schemas.microsoft.com/office/drawing/2014/main" id="{E71754B6-6DCE-4B0D-53D3-093268D87A79}"/>
              </a:ext>
            </a:extLst>
          </p:cNvPr>
          <p:cNvSpPr txBox="1"/>
          <p:nvPr/>
        </p:nvSpPr>
        <p:spPr>
          <a:xfrm>
            <a:off x="78377" y="4944882"/>
            <a:ext cx="8987245" cy="400110"/>
          </a:xfrm>
          <a:prstGeom prst="rect">
            <a:avLst/>
          </a:prstGeom>
          <a:noFill/>
        </p:spPr>
        <p:txBody>
          <a:bodyPr wrap="square" rtlCol="0">
            <a:spAutoFit/>
          </a:bodyPr>
          <a:lstStyle/>
          <a:p>
            <a:r>
              <a:rPr lang="en-US" sz="2000" dirty="0">
                <a:solidFill>
                  <a:srgbClr val="00B050"/>
                </a:solidFill>
              </a:rPr>
              <a:t>**PM/GRAVEYARD: FOR TUBE #2 MICROBIOLOGY SEND TO HEMATOLOGY CLS STAT**</a:t>
            </a:r>
          </a:p>
        </p:txBody>
      </p:sp>
      <p:sp>
        <p:nvSpPr>
          <p:cNvPr id="7" name="TextBox 6">
            <a:extLst>
              <a:ext uri="{FF2B5EF4-FFF2-40B4-BE49-F238E27FC236}">
                <a16:creationId xmlns:a16="http://schemas.microsoft.com/office/drawing/2014/main" id="{E920AC85-994F-EEBE-4CC9-713BE1CE0502}"/>
              </a:ext>
            </a:extLst>
          </p:cNvPr>
          <p:cNvSpPr txBox="1"/>
          <p:nvPr/>
        </p:nvSpPr>
        <p:spPr>
          <a:xfrm>
            <a:off x="1473298" y="5649720"/>
            <a:ext cx="6197401" cy="707886"/>
          </a:xfrm>
          <a:prstGeom prst="rect">
            <a:avLst/>
          </a:prstGeom>
          <a:noFill/>
        </p:spPr>
        <p:txBody>
          <a:bodyPr wrap="none" rtlCol="0">
            <a:spAutoFit/>
          </a:bodyPr>
          <a:lstStyle/>
          <a:p>
            <a:pPr algn="ctr"/>
            <a:r>
              <a:rPr lang="en-US" sz="2000" dirty="0">
                <a:solidFill>
                  <a:srgbClr val="7030A0"/>
                </a:solidFill>
              </a:rPr>
              <a:t>**IF ONLY 1 SPECIMEN SEND TO MICROBIOLOGY FIRST!**</a:t>
            </a:r>
          </a:p>
          <a:p>
            <a:pPr algn="ctr"/>
            <a:r>
              <a:rPr lang="en-US" sz="2000" dirty="0">
                <a:solidFill>
                  <a:srgbClr val="7030A0"/>
                </a:solidFill>
              </a:rPr>
              <a:t>PM/GRAVEYARD – SEND TO HEMATOLOGY CLS</a:t>
            </a:r>
          </a:p>
        </p:txBody>
      </p:sp>
    </p:spTree>
    <p:extLst>
      <p:ext uri="{BB962C8B-B14F-4D97-AF65-F5344CB8AC3E}">
        <p14:creationId xmlns:p14="http://schemas.microsoft.com/office/powerpoint/2010/main" val="3893862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AB76-2FAC-63B8-F5A2-C6C4E5D2907C}"/>
              </a:ext>
            </a:extLst>
          </p:cNvPr>
          <p:cNvSpPr>
            <a:spLocks noGrp="1"/>
          </p:cNvSpPr>
          <p:nvPr>
            <p:ph type="ctrTitle"/>
          </p:nvPr>
        </p:nvSpPr>
        <p:spPr>
          <a:xfrm>
            <a:off x="1028700" y="228600"/>
            <a:ext cx="7086600" cy="1828800"/>
          </a:xfrm>
        </p:spPr>
        <p:txBody>
          <a:bodyPr/>
          <a:lstStyle/>
          <a:p>
            <a:r>
              <a:rPr lang="en-US" dirty="0"/>
              <a:t>OCCULT BLOOD</a:t>
            </a:r>
            <a:br>
              <a:rPr lang="en-US" dirty="0"/>
            </a:br>
            <a:r>
              <a:rPr lang="en-US" dirty="0"/>
              <a:t>STOOL &amp; GASTRIC</a:t>
            </a:r>
          </a:p>
        </p:txBody>
      </p:sp>
      <p:sp>
        <p:nvSpPr>
          <p:cNvPr id="3" name="Subtitle 2">
            <a:extLst>
              <a:ext uri="{FF2B5EF4-FFF2-40B4-BE49-F238E27FC236}">
                <a16:creationId xmlns:a16="http://schemas.microsoft.com/office/drawing/2014/main" id="{37DFF099-CE97-FEFB-5766-7A3B1F4B5D55}"/>
              </a:ext>
            </a:extLst>
          </p:cNvPr>
          <p:cNvSpPr>
            <a:spLocks noGrp="1"/>
          </p:cNvSpPr>
          <p:nvPr>
            <p:ph type="subTitle" idx="1"/>
          </p:nvPr>
        </p:nvSpPr>
        <p:spPr>
          <a:xfrm>
            <a:off x="1257300" y="2329543"/>
            <a:ext cx="6629400" cy="674914"/>
          </a:xfrm>
        </p:spPr>
        <p:txBody>
          <a:bodyPr/>
          <a:lstStyle/>
          <a:p>
            <a:r>
              <a:rPr lang="en-US" b="1" dirty="0">
                <a:solidFill>
                  <a:srgbClr val="FF0000"/>
                </a:solidFill>
              </a:rPr>
              <a:t>STAT!</a:t>
            </a:r>
          </a:p>
        </p:txBody>
      </p:sp>
      <p:sp>
        <p:nvSpPr>
          <p:cNvPr id="4" name="TextBox 3">
            <a:extLst>
              <a:ext uri="{FF2B5EF4-FFF2-40B4-BE49-F238E27FC236}">
                <a16:creationId xmlns:a16="http://schemas.microsoft.com/office/drawing/2014/main" id="{BB31D72D-6776-5478-7261-C6865A1BD171}"/>
              </a:ext>
            </a:extLst>
          </p:cNvPr>
          <p:cNvSpPr txBox="1"/>
          <p:nvPr/>
        </p:nvSpPr>
        <p:spPr>
          <a:xfrm>
            <a:off x="2664823" y="3276600"/>
            <a:ext cx="4046172" cy="1015663"/>
          </a:xfrm>
          <a:prstGeom prst="rect">
            <a:avLst/>
          </a:prstGeom>
          <a:noFill/>
        </p:spPr>
        <p:txBody>
          <a:bodyPr wrap="none" rtlCol="0">
            <a:spAutoFit/>
          </a:bodyPr>
          <a:lstStyle/>
          <a:p>
            <a:pPr algn="ctr"/>
            <a:r>
              <a:rPr lang="en-US" sz="2000" dirty="0"/>
              <a:t>OCCULT BLOOD STOOL – OCBLSTL</a:t>
            </a:r>
          </a:p>
          <a:p>
            <a:pPr algn="ctr"/>
            <a:endParaRPr lang="en-US" sz="2000" dirty="0"/>
          </a:p>
          <a:p>
            <a:pPr algn="ctr"/>
            <a:r>
              <a:rPr lang="en-US" sz="2000" dirty="0"/>
              <a:t>OCCULT BLOOD GASTRIC - OCBLGAST</a:t>
            </a:r>
          </a:p>
        </p:txBody>
      </p:sp>
      <p:sp>
        <p:nvSpPr>
          <p:cNvPr id="5" name="TextBox 4">
            <a:extLst>
              <a:ext uri="{FF2B5EF4-FFF2-40B4-BE49-F238E27FC236}">
                <a16:creationId xmlns:a16="http://schemas.microsoft.com/office/drawing/2014/main" id="{296D3678-9791-B26D-A0B1-28B579F3A800}"/>
              </a:ext>
            </a:extLst>
          </p:cNvPr>
          <p:cNvSpPr txBox="1"/>
          <p:nvPr/>
        </p:nvSpPr>
        <p:spPr>
          <a:xfrm>
            <a:off x="589575" y="5016974"/>
            <a:ext cx="8196667" cy="461665"/>
          </a:xfrm>
          <a:prstGeom prst="rect">
            <a:avLst/>
          </a:prstGeom>
          <a:noFill/>
        </p:spPr>
        <p:txBody>
          <a:bodyPr wrap="none" rtlCol="0">
            <a:spAutoFit/>
          </a:bodyPr>
          <a:lstStyle/>
          <a:p>
            <a:r>
              <a:rPr lang="en-US" sz="2400" dirty="0">
                <a:solidFill>
                  <a:srgbClr val="00B050"/>
                </a:solidFill>
              </a:rPr>
              <a:t>**PM/GRAVEYARD – PLEASE SEND TO HEMATOLOGY CLS STAT**</a:t>
            </a:r>
          </a:p>
        </p:txBody>
      </p:sp>
    </p:spTree>
    <p:extLst>
      <p:ext uri="{BB962C8B-B14F-4D97-AF65-F5344CB8AC3E}">
        <p14:creationId xmlns:p14="http://schemas.microsoft.com/office/powerpoint/2010/main" val="4160676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F854-D4C7-5C90-8BC8-5822246DEA00}"/>
              </a:ext>
            </a:extLst>
          </p:cNvPr>
          <p:cNvSpPr>
            <a:spLocks noGrp="1"/>
          </p:cNvSpPr>
          <p:nvPr>
            <p:ph type="ctrTitle"/>
          </p:nvPr>
        </p:nvSpPr>
        <p:spPr>
          <a:xfrm>
            <a:off x="1028700" y="1123406"/>
            <a:ext cx="7086600" cy="1352006"/>
          </a:xfrm>
        </p:spPr>
        <p:txBody>
          <a:bodyPr/>
          <a:lstStyle/>
          <a:p>
            <a:r>
              <a:rPr lang="en-US" b="1" dirty="0"/>
              <a:t>Novius Troubleshooting Reference Guide</a:t>
            </a:r>
          </a:p>
        </p:txBody>
      </p:sp>
      <p:sp>
        <p:nvSpPr>
          <p:cNvPr id="5" name="Subtitle 4">
            <a:extLst>
              <a:ext uri="{FF2B5EF4-FFF2-40B4-BE49-F238E27FC236}">
                <a16:creationId xmlns:a16="http://schemas.microsoft.com/office/drawing/2014/main" id="{874C6ABC-4B1F-1475-C577-17DE89A6D721}"/>
              </a:ext>
            </a:extLst>
          </p:cNvPr>
          <p:cNvSpPr>
            <a:spLocks noGrp="1"/>
          </p:cNvSpPr>
          <p:nvPr>
            <p:ph type="subTitle" idx="1"/>
          </p:nvPr>
        </p:nvSpPr>
        <p:spPr>
          <a:xfrm>
            <a:off x="1069189" y="3193234"/>
            <a:ext cx="6629400" cy="1600200"/>
          </a:xfrm>
        </p:spPr>
        <p:txBody>
          <a:bodyPr vert="horz" lIns="0" tIns="0" rIns="0" bIns="0" rtlCol="0" anchor="t" anchorCtr="1">
            <a:noAutofit/>
          </a:bodyPr>
          <a:lstStyle/>
          <a:p>
            <a:pPr marL="285750" indent="-285750">
              <a:lnSpc>
                <a:spcPct val="150000"/>
              </a:lnSpc>
              <a:buFont typeface="Symbol"/>
              <a:buChar char="•"/>
            </a:pPr>
            <a:r>
              <a:rPr lang="en-US" sz="2000" b="1" dirty="0">
                <a:solidFill>
                  <a:schemeClr val="tx1"/>
                </a:solidFill>
                <a:latin typeface="Calibri"/>
                <a:ea typeface="Open Sans"/>
                <a:cs typeface="Open Sans"/>
              </a:rPr>
              <a:t>Test Order Entry</a:t>
            </a:r>
            <a:endParaRPr lang="en-US" sz="2000">
              <a:solidFill>
                <a:schemeClr val="tx1"/>
              </a:solidFill>
              <a:latin typeface="Calibri"/>
              <a:ea typeface="Open Sans"/>
              <a:cs typeface="Open Sans"/>
            </a:endParaRPr>
          </a:p>
          <a:p>
            <a:pPr marL="285750" indent="-285750">
              <a:lnSpc>
                <a:spcPct val="150000"/>
              </a:lnSpc>
              <a:buFont typeface="Symbol"/>
              <a:buChar char="•"/>
            </a:pPr>
            <a:r>
              <a:rPr lang="en-US" sz="2000" b="1" dirty="0">
                <a:solidFill>
                  <a:schemeClr val="tx1"/>
                </a:solidFill>
                <a:latin typeface="Calibri"/>
                <a:ea typeface="Open Sans"/>
                <a:cs typeface="Open Sans"/>
              </a:rPr>
              <a:t>Receiving Specimen</a:t>
            </a:r>
          </a:p>
          <a:p>
            <a:pPr marL="285750" indent="-285750">
              <a:lnSpc>
                <a:spcPct val="150000"/>
              </a:lnSpc>
              <a:buFont typeface="Symbol"/>
              <a:buChar char="•"/>
            </a:pPr>
            <a:r>
              <a:rPr lang="en-US" sz="2000" b="1" dirty="0">
                <a:solidFill>
                  <a:schemeClr val="tx1"/>
                </a:solidFill>
                <a:latin typeface="Calibri"/>
                <a:ea typeface="Open Sans"/>
                <a:cs typeface="Open Sans"/>
              </a:rPr>
              <a:t>Specimen Add On</a:t>
            </a:r>
          </a:p>
          <a:p>
            <a:pPr marL="285750" indent="-285750">
              <a:lnSpc>
                <a:spcPct val="150000"/>
              </a:lnSpc>
              <a:buFont typeface="Symbol"/>
              <a:buChar char="•"/>
            </a:pPr>
            <a:r>
              <a:rPr lang="en-US" sz="2000" b="1" dirty="0">
                <a:solidFill>
                  <a:schemeClr val="tx1"/>
                </a:solidFill>
                <a:latin typeface="Calibri"/>
                <a:ea typeface="Open Sans"/>
                <a:cs typeface="Open Sans"/>
              </a:rPr>
              <a:t>Specimen Cancel</a:t>
            </a:r>
          </a:p>
          <a:p>
            <a:pPr marL="285750" indent="-285750">
              <a:lnSpc>
                <a:spcPct val="150000"/>
              </a:lnSpc>
              <a:buFont typeface="Symbol"/>
              <a:buChar char="•"/>
            </a:pPr>
            <a:r>
              <a:rPr lang="en-US" sz="2000" b="1" dirty="0">
                <a:solidFill>
                  <a:schemeClr val="tx1"/>
                </a:solidFill>
                <a:latin typeface="Calibri"/>
                <a:ea typeface="Open Sans"/>
                <a:cs typeface="Open Sans"/>
              </a:rPr>
              <a:t>Sample Tracking </a:t>
            </a:r>
            <a:br>
              <a:rPr lang="en-US" sz="2000" b="1" dirty="0">
                <a:latin typeface="Calibri"/>
                <a:ea typeface="Open Sans"/>
                <a:cs typeface="Open Sans"/>
              </a:rPr>
            </a:br>
            <a:endParaRPr lang="en-US" sz="1200">
              <a:ea typeface="Open Sans"/>
              <a:cs typeface="Open Sans"/>
            </a:endParaRPr>
          </a:p>
          <a:p>
            <a:pPr>
              <a:lnSpc>
                <a:spcPct val="270000"/>
              </a:lnSpc>
            </a:pPr>
            <a:endParaRPr lang="en-US" sz="1200" dirty="0">
              <a:solidFill>
                <a:schemeClr val="tx1"/>
              </a:solidFill>
              <a:latin typeface="Calibri"/>
              <a:ea typeface="Open Sans"/>
              <a:cs typeface="Open Sans"/>
            </a:endParaRPr>
          </a:p>
        </p:txBody>
      </p:sp>
    </p:spTree>
    <p:extLst>
      <p:ext uri="{BB962C8B-B14F-4D97-AF65-F5344CB8AC3E}">
        <p14:creationId xmlns:p14="http://schemas.microsoft.com/office/powerpoint/2010/main" val="1234578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F18C52D-6439-2802-1341-2B4093EDAE5A}"/>
              </a:ext>
            </a:extLst>
          </p:cNvPr>
          <p:cNvPicPr>
            <a:picLocks noChangeAspect="1"/>
          </p:cNvPicPr>
          <p:nvPr/>
        </p:nvPicPr>
        <p:blipFill>
          <a:blip r:embed="rId2"/>
          <a:stretch>
            <a:fillRect/>
          </a:stretch>
        </p:blipFill>
        <p:spPr>
          <a:xfrm>
            <a:off x="848553" y="1659953"/>
            <a:ext cx="6445881" cy="3949857"/>
          </a:xfrm>
          <a:prstGeom prst="rect">
            <a:avLst/>
          </a:prstGeom>
        </p:spPr>
      </p:pic>
      <p:sp>
        <p:nvSpPr>
          <p:cNvPr id="5" name="TextBox 4">
            <a:extLst>
              <a:ext uri="{FF2B5EF4-FFF2-40B4-BE49-F238E27FC236}">
                <a16:creationId xmlns:a16="http://schemas.microsoft.com/office/drawing/2014/main" id="{2F181201-B805-F5BB-321D-9F9162C0B9B2}"/>
              </a:ext>
            </a:extLst>
          </p:cNvPr>
          <p:cNvSpPr txBox="1"/>
          <p:nvPr/>
        </p:nvSpPr>
        <p:spPr>
          <a:xfrm>
            <a:off x="1013792" y="168966"/>
            <a:ext cx="7599174" cy="68018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cs typeface="Calibri"/>
              </a:rPr>
              <a:t>TEST ORDER ENTRY</a:t>
            </a:r>
            <a:endParaRPr lang="en-US" b="1" dirty="0">
              <a:cs typeface="Calibri"/>
            </a:endParaRPr>
          </a:p>
          <a:p>
            <a:endParaRPr lang="en-US" sz="1400" dirty="0">
              <a:cs typeface="Calibri"/>
            </a:endParaRPr>
          </a:p>
          <a:p>
            <a:r>
              <a:rPr lang="en-US" sz="1400" dirty="0">
                <a:cs typeface="Calibri"/>
              </a:rPr>
              <a:t>TERMINOLOGY:</a:t>
            </a:r>
            <a:endParaRPr lang="en-US" dirty="0">
              <a:cs typeface="Calibri"/>
            </a:endParaRPr>
          </a:p>
          <a:p>
            <a:r>
              <a:rPr lang="en-US" sz="1400" dirty="0">
                <a:cs typeface="Calibri"/>
              </a:rPr>
              <a:t>                                                         Novius                                         EPIC</a:t>
            </a:r>
            <a:endParaRPr lang="en-US" dirty="0">
              <a:cs typeface="Calibri"/>
            </a:endParaRPr>
          </a:p>
          <a:p>
            <a:pPr marL="2114550" lvl="4" indent="-285750" algn="just">
              <a:buFont typeface="Arial"/>
              <a:buChar char="•"/>
            </a:pPr>
            <a:r>
              <a:rPr lang="en-US" sz="1400" dirty="0">
                <a:cs typeface="Calibri"/>
              </a:rPr>
              <a:t>Patient ID                      MRN(Medical Record Number)</a:t>
            </a:r>
          </a:p>
          <a:p>
            <a:pPr marL="2114550" lvl="4" indent="-285750" algn="just">
              <a:buFont typeface="Arial"/>
              <a:buChar char="•"/>
            </a:pPr>
            <a:r>
              <a:rPr lang="en-US" sz="1400" dirty="0" err="1">
                <a:cs typeface="Calibri"/>
              </a:rPr>
              <a:t>VIsit</a:t>
            </a:r>
            <a:r>
              <a:rPr lang="en-US" sz="1400" dirty="0">
                <a:cs typeface="Calibri"/>
              </a:rPr>
              <a:t> ID                           CSN (Contact Serial Number)</a:t>
            </a:r>
          </a:p>
          <a:p>
            <a:pPr algn="ctr"/>
            <a:endParaRPr lang="en-US" sz="1400" dirty="0">
              <a:cs typeface="Calibri"/>
            </a:endParaRPr>
          </a:p>
          <a:p>
            <a:pPr algn="ctr"/>
            <a:endParaRPr lang="en-US" sz="1400">
              <a:cs typeface="Calibri"/>
            </a:endParaRPr>
          </a:p>
          <a:p>
            <a:pPr algn="ctr"/>
            <a:endParaRPr lang="en-US" sz="1400">
              <a:cs typeface="Calibri"/>
            </a:endParaRPr>
          </a:p>
          <a:p>
            <a:pPr algn="ctr"/>
            <a:endParaRPr lang="en-US" sz="1400">
              <a:cs typeface="Calibri"/>
            </a:endParaRPr>
          </a:p>
          <a:p>
            <a:pPr algn="ctr"/>
            <a:endParaRPr lang="en-US" sz="1400">
              <a:cs typeface="Calibri"/>
            </a:endParaRPr>
          </a:p>
          <a:p>
            <a:pPr algn="ctr"/>
            <a:endParaRPr lang="en-US" sz="1400">
              <a:cs typeface="Calibri"/>
            </a:endParaRPr>
          </a:p>
          <a:p>
            <a:pPr algn="ctr"/>
            <a:endParaRPr lang="en-US" sz="1400">
              <a:cs typeface="Calibri"/>
            </a:endParaRPr>
          </a:p>
          <a:p>
            <a:pPr algn="ctr"/>
            <a:endParaRPr lang="en-US" sz="1400">
              <a:cs typeface="Calibri"/>
            </a:endParaRPr>
          </a:p>
          <a:p>
            <a:pPr algn="ctr"/>
            <a:endParaRPr lang="en-US" sz="1400">
              <a:cs typeface="Calibri"/>
            </a:endParaRPr>
          </a:p>
          <a:p>
            <a:pPr algn="ctr"/>
            <a:endParaRPr lang="en-US" sz="1400">
              <a:cs typeface="Calibri"/>
            </a:endParaRPr>
          </a:p>
          <a:p>
            <a:pPr algn="ctr"/>
            <a:endParaRPr lang="en-US" sz="1400" dirty="0">
              <a:cs typeface="Calibri"/>
            </a:endParaRPr>
          </a:p>
          <a:p>
            <a:pPr algn="ctr"/>
            <a:endParaRPr lang="en-US" sz="1400" dirty="0">
              <a:cs typeface="Calibri"/>
            </a:endParaRPr>
          </a:p>
          <a:p>
            <a:pPr algn="ctr"/>
            <a:endParaRPr lang="en-US" sz="1400" dirty="0">
              <a:cs typeface="Calibri"/>
            </a:endParaRPr>
          </a:p>
          <a:p>
            <a:pPr algn="ctr"/>
            <a:endParaRPr lang="en-US" sz="1400" dirty="0">
              <a:cs typeface="Calibri"/>
            </a:endParaRPr>
          </a:p>
          <a:p>
            <a:pPr algn="ctr"/>
            <a:endParaRPr lang="en-US" sz="1400" dirty="0">
              <a:cs typeface="Calibri"/>
            </a:endParaRPr>
          </a:p>
          <a:p>
            <a:pPr algn="ctr"/>
            <a:endParaRPr lang="en-US" sz="1400" dirty="0">
              <a:cs typeface="Calibri"/>
            </a:endParaRPr>
          </a:p>
          <a:p>
            <a:pPr algn="ctr"/>
            <a:endParaRPr lang="en-US" sz="1400" dirty="0">
              <a:cs typeface="Calibri"/>
            </a:endParaRPr>
          </a:p>
          <a:p>
            <a:pPr algn="ctr"/>
            <a:endParaRPr lang="en-US" sz="1400" dirty="0">
              <a:ea typeface="+mn-lt"/>
              <a:cs typeface="+mn-lt"/>
            </a:endParaRPr>
          </a:p>
          <a:p>
            <a:pPr algn="ctr"/>
            <a:endParaRPr lang="en-US" sz="1400" dirty="0">
              <a:ea typeface="+mn-lt"/>
              <a:cs typeface="+mn-lt"/>
            </a:endParaRPr>
          </a:p>
          <a:p>
            <a:pPr marL="342900" indent="-342900">
              <a:buAutoNum type="arabicPeriod"/>
            </a:pPr>
            <a:r>
              <a:rPr lang="en-US" sz="1600" dirty="0">
                <a:ea typeface="+mn-lt"/>
                <a:cs typeface="+mn-lt"/>
              </a:rPr>
              <a:t>Double click on Novius Icon on your desktop(Novius Production)</a:t>
            </a:r>
          </a:p>
          <a:p>
            <a:pPr marL="342900" indent="-342900">
              <a:buAutoNum type="arabicPeriod"/>
            </a:pPr>
            <a:r>
              <a:rPr lang="en-US" sz="1600" dirty="0">
                <a:ea typeface="+mn-lt"/>
                <a:cs typeface="+mn-lt"/>
              </a:rPr>
              <a:t>Log into Novius by putting in your Username and Password (E</a:t>
            </a:r>
          </a:p>
          <a:p>
            <a:pPr marL="342900" indent="-342900">
              <a:buAutoNum type="arabicPeriod"/>
            </a:pPr>
            <a:r>
              <a:rPr lang="en-US" sz="1600" dirty="0">
                <a:ea typeface="+mn-lt"/>
                <a:cs typeface="+mn-lt"/>
              </a:rPr>
              <a:t>Click Sign On</a:t>
            </a:r>
          </a:p>
          <a:p>
            <a:pPr>
              <a:buAutoNum type="arabicPeriod"/>
            </a:pPr>
            <a:endParaRPr lang="en-US" sz="1600" b="1" dirty="0">
              <a:ea typeface="+mn-lt"/>
              <a:cs typeface="+mn-lt"/>
            </a:endParaRPr>
          </a:p>
          <a:p>
            <a:pPr>
              <a:buFont typeface="Arial"/>
              <a:buChar char="•"/>
            </a:pPr>
            <a:endParaRPr lang="en-US" sz="1600">
              <a:ea typeface="+mn-lt"/>
              <a:cs typeface="+mn-lt"/>
            </a:endParaRPr>
          </a:p>
        </p:txBody>
      </p:sp>
    </p:spTree>
    <p:extLst>
      <p:ext uri="{BB962C8B-B14F-4D97-AF65-F5344CB8AC3E}">
        <p14:creationId xmlns:p14="http://schemas.microsoft.com/office/powerpoint/2010/main" val="1150274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0A75BD6-CB22-902F-006E-36A271F69DB3}"/>
              </a:ext>
            </a:extLst>
          </p:cNvPr>
          <p:cNvPicPr>
            <a:picLocks noChangeAspect="1"/>
          </p:cNvPicPr>
          <p:nvPr/>
        </p:nvPicPr>
        <p:blipFill>
          <a:blip r:embed="rId2"/>
          <a:stretch>
            <a:fillRect/>
          </a:stretch>
        </p:blipFill>
        <p:spPr>
          <a:xfrm>
            <a:off x="126369" y="269200"/>
            <a:ext cx="6505870" cy="3941307"/>
          </a:xfrm>
          <a:prstGeom prst="rect">
            <a:avLst/>
          </a:prstGeom>
        </p:spPr>
      </p:pic>
      <p:pic>
        <p:nvPicPr>
          <p:cNvPr id="5" name="Picture 5">
            <a:extLst>
              <a:ext uri="{FF2B5EF4-FFF2-40B4-BE49-F238E27FC236}">
                <a16:creationId xmlns:a16="http://schemas.microsoft.com/office/drawing/2014/main" id="{5F5450CD-50BE-F68F-F566-AA48991A4BCC}"/>
              </a:ext>
            </a:extLst>
          </p:cNvPr>
          <p:cNvPicPr>
            <a:picLocks noChangeAspect="1"/>
          </p:cNvPicPr>
          <p:nvPr/>
        </p:nvPicPr>
        <p:blipFill>
          <a:blip r:embed="rId3"/>
          <a:stretch>
            <a:fillRect/>
          </a:stretch>
        </p:blipFill>
        <p:spPr>
          <a:xfrm>
            <a:off x="2490463" y="2775148"/>
            <a:ext cx="6243193" cy="2684985"/>
          </a:xfrm>
          <a:prstGeom prst="rect">
            <a:avLst/>
          </a:prstGeom>
        </p:spPr>
      </p:pic>
      <p:sp>
        <p:nvSpPr>
          <p:cNvPr id="6" name="TextBox 5">
            <a:extLst>
              <a:ext uri="{FF2B5EF4-FFF2-40B4-BE49-F238E27FC236}">
                <a16:creationId xmlns:a16="http://schemas.microsoft.com/office/drawing/2014/main" id="{FC395C9D-7EB9-7A96-F7D9-315516E61E79}"/>
              </a:ext>
            </a:extLst>
          </p:cNvPr>
          <p:cNvSpPr txBox="1"/>
          <p:nvPr/>
        </p:nvSpPr>
        <p:spPr>
          <a:xfrm>
            <a:off x="924432" y="5697084"/>
            <a:ext cx="654627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4. Double click on Patient/Order Entry</a:t>
            </a:r>
          </a:p>
          <a:p>
            <a:r>
              <a:rPr lang="en-US" sz="1600" dirty="0">
                <a:ea typeface="+mn-lt"/>
                <a:cs typeface="+mn-lt"/>
              </a:rPr>
              <a:t>5.) Patient/Order Entry window opens, then click on Patient/Order then click Save/Search</a:t>
            </a:r>
          </a:p>
        </p:txBody>
      </p:sp>
    </p:spTree>
    <p:extLst>
      <p:ext uri="{BB962C8B-B14F-4D97-AF65-F5344CB8AC3E}">
        <p14:creationId xmlns:p14="http://schemas.microsoft.com/office/powerpoint/2010/main" val="591748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49D4B98-0F1A-3ABE-7E29-CE7EBD10B84A}"/>
              </a:ext>
            </a:extLst>
          </p:cNvPr>
          <p:cNvPicPr>
            <a:picLocks noChangeAspect="1"/>
          </p:cNvPicPr>
          <p:nvPr/>
        </p:nvPicPr>
        <p:blipFill>
          <a:blip r:embed="rId2"/>
          <a:stretch>
            <a:fillRect/>
          </a:stretch>
        </p:blipFill>
        <p:spPr>
          <a:xfrm>
            <a:off x="663585" y="657688"/>
            <a:ext cx="6849400" cy="4145226"/>
          </a:xfrm>
          <a:prstGeom prst="rect">
            <a:avLst/>
          </a:prstGeom>
        </p:spPr>
      </p:pic>
      <p:sp>
        <p:nvSpPr>
          <p:cNvPr id="5" name="TextBox 4">
            <a:extLst>
              <a:ext uri="{FF2B5EF4-FFF2-40B4-BE49-F238E27FC236}">
                <a16:creationId xmlns:a16="http://schemas.microsoft.com/office/drawing/2014/main" id="{370EA4B3-EE91-A1B8-E3CB-2A466AA1DBB4}"/>
              </a:ext>
            </a:extLst>
          </p:cNvPr>
          <p:cNvSpPr txBox="1"/>
          <p:nvPr/>
        </p:nvSpPr>
        <p:spPr>
          <a:xfrm>
            <a:off x="1115051" y="5163924"/>
            <a:ext cx="691389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Segoe UI"/>
              </a:rPr>
              <a:t>6.) Search patient orders by using Visit ID </a:t>
            </a:r>
            <a:r>
              <a:rPr lang="en-US" sz="1600" dirty="0">
                <a:cs typeface="Calibri"/>
              </a:rPr>
              <a:t> </a:t>
            </a:r>
          </a:p>
          <a:p>
            <a:r>
              <a:rPr lang="en-US" sz="1600" dirty="0">
                <a:cs typeface="Segoe UI"/>
              </a:rPr>
              <a:t>7.) Enter Visit ID(as seen example below)</a:t>
            </a:r>
            <a:r>
              <a:rPr lang="en-US" sz="1400" dirty="0">
                <a:cs typeface="Segoe UI"/>
              </a:rPr>
              <a:t> </a:t>
            </a:r>
            <a:r>
              <a:rPr lang="en-US" sz="1400" dirty="0">
                <a:cs typeface="Calibri"/>
              </a:rPr>
              <a:t> </a:t>
            </a:r>
          </a:p>
          <a:p>
            <a:r>
              <a:rPr lang="en-US" sz="1600" dirty="0">
                <a:cs typeface="Segoe UI"/>
              </a:rPr>
              <a:t>8.) Click Active Visits only</a:t>
            </a:r>
            <a:r>
              <a:rPr lang="en-US" sz="1600" dirty="0">
                <a:cs typeface="Calibri"/>
              </a:rPr>
              <a:t> </a:t>
            </a:r>
          </a:p>
          <a:p>
            <a:r>
              <a:rPr lang="en-US" sz="1600" dirty="0">
                <a:cs typeface="Segoe UI"/>
              </a:rPr>
              <a:t>9.) Then Click Search</a:t>
            </a:r>
            <a:r>
              <a:rPr lang="en-US" sz="1600" dirty="0">
                <a:cs typeface="Calibri"/>
              </a:rPr>
              <a:t> </a:t>
            </a:r>
          </a:p>
        </p:txBody>
      </p:sp>
    </p:spTree>
    <p:extLst>
      <p:ext uri="{BB962C8B-B14F-4D97-AF65-F5344CB8AC3E}">
        <p14:creationId xmlns:p14="http://schemas.microsoft.com/office/powerpoint/2010/main" val="3069280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3F92207-5634-89F8-377B-8A0B0BEE873C}"/>
              </a:ext>
            </a:extLst>
          </p:cNvPr>
          <p:cNvGrpSpPr/>
          <p:nvPr/>
        </p:nvGrpSpPr>
        <p:grpSpPr>
          <a:xfrm>
            <a:off x="207370" y="142874"/>
            <a:ext cx="5233346" cy="3396275"/>
            <a:chOff x="142875" y="142875"/>
            <a:chExt cx="6200775" cy="3962400"/>
          </a:xfrm>
        </p:grpSpPr>
        <p:pic>
          <p:nvPicPr>
            <p:cNvPr id="4" name="Picture 4">
              <a:extLst>
                <a:ext uri="{FF2B5EF4-FFF2-40B4-BE49-F238E27FC236}">
                  <a16:creationId xmlns:a16="http://schemas.microsoft.com/office/drawing/2014/main" id="{4B4822D0-4483-97B6-7F65-73223F2D8D5A}"/>
                </a:ext>
              </a:extLst>
            </p:cNvPr>
            <p:cNvPicPr>
              <a:picLocks noChangeAspect="1"/>
            </p:cNvPicPr>
            <p:nvPr/>
          </p:nvPicPr>
          <p:blipFill>
            <a:blip r:embed="rId2"/>
            <a:stretch>
              <a:fillRect/>
            </a:stretch>
          </p:blipFill>
          <p:spPr>
            <a:xfrm>
              <a:off x="142875" y="142875"/>
              <a:ext cx="6200775" cy="3962400"/>
            </a:xfrm>
            <a:prstGeom prst="rect">
              <a:avLst/>
            </a:prstGeom>
          </p:spPr>
        </p:pic>
        <p:pic>
          <p:nvPicPr>
            <p:cNvPr id="5" name="Picture 5" descr="Text Box">
              <a:extLst>
                <a:ext uri="{FF2B5EF4-FFF2-40B4-BE49-F238E27FC236}">
                  <a16:creationId xmlns:a16="http://schemas.microsoft.com/office/drawing/2014/main" id="{51B57CE8-596D-35D2-B25B-FF4BB577A3E6}"/>
                </a:ext>
              </a:extLst>
            </p:cNvPr>
            <p:cNvPicPr>
              <a:picLocks noChangeAspect="1"/>
            </p:cNvPicPr>
            <p:nvPr/>
          </p:nvPicPr>
          <p:blipFill>
            <a:blip r:embed="rId3"/>
            <a:stretch>
              <a:fillRect/>
            </a:stretch>
          </p:blipFill>
          <p:spPr>
            <a:xfrm>
              <a:off x="285750" y="285750"/>
              <a:ext cx="1009650" cy="447675"/>
            </a:xfrm>
            <a:prstGeom prst="rect">
              <a:avLst/>
            </a:prstGeom>
          </p:spPr>
        </p:pic>
        <p:pic>
          <p:nvPicPr>
            <p:cNvPr id="6" name="Picture 6" descr="Text Box">
              <a:extLst>
                <a:ext uri="{FF2B5EF4-FFF2-40B4-BE49-F238E27FC236}">
                  <a16:creationId xmlns:a16="http://schemas.microsoft.com/office/drawing/2014/main" id="{EF57E390-34E6-7563-F868-8F5998AE236E}"/>
                </a:ext>
              </a:extLst>
            </p:cNvPr>
            <p:cNvPicPr>
              <a:picLocks noChangeAspect="1"/>
            </p:cNvPicPr>
            <p:nvPr/>
          </p:nvPicPr>
          <p:blipFill>
            <a:blip r:embed="rId4"/>
            <a:stretch>
              <a:fillRect/>
            </a:stretch>
          </p:blipFill>
          <p:spPr>
            <a:xfrm>
              <a:off x="3579967" y="3295964"/>
              <a:ext cx="1066800" cy="466725"/>
            </a:xfrm>
            <a:prstGeom prst="rect">
              <a:avLst/>
            </a:prstGeom>
          </p:spPr>
        </p:pic>
      </p:grpSp>
      <p:pic>
        <p:nvPicPr>
          <p:cNvPr id="8" name="Picture 8">
            <a:extLst>
              <a:ext uri="{FF2B5EF4-FFF2-40B4-BE49-F238E27FC236}">
                <a16:creationId xmlns:a16="http://schemas.microsoft.com/office/drawing/2014/main" id="{2658B12D-03EF-D012-10ED-B7918DC42D4D}"/>
              </a:ext>
            </a:extLst>
          </p:cNvPr>
          <p:cNvPicPr>
            <a:picLocks noChangeAspect="1"/>
          </p:cNvPicPr>
          <p:nvPr/>
        </p:nvPicPr>
        <p:blipFill>
          <a:blip r:embed="rId5"/>
          <a:stretch>
            <a:fillRect/>
          </a:stretch>
        </p:blipFill>
        <p:spPr>
          <a:xfrm>
            <a:off x="4217992" y="1348228"/>
            <a:ext cx="4828547" cy="3731574"/>
          </a:xfrm>
          <a:prstGeom prst="rect">
            <a:avLst/>
          </a:prstGeom>
        </p:spPr>
      </p:pic>
      <p:pic>
        <p:nvPicPr>
          <p:cNvPr id="9" name="Picture 9" descr="Text Box">
            <a:extLst>
              <a:ext uri="{FF2B5EF4-FFF2-40B4-BE49-F238E27FC236}">
                <a16:creationId xmlns:a16="http://schemas.microsoft.com/office/drawing/2014/main" id="{1EAB1A6D-0FBE-C34D-D047-005C5439814B}"/>
              </a:ext>
            </a:extLst>
          </p:cNvPr>
          <p:cNvPicPr>
            <a:picLocks noChangeAspect="1"/>
          </p:cNvPicPr>
          <p:nvPr/>
        </p:nvPicPr>
        <p:blipFill>
          <a:blip r:embed="rId6"/>
          <a:stretch>
            <a:fillRect/>
          </a:stretch>
        </p:blipFill>
        <p:spPr>
          <a:xfrm>
            <a:off x="3546361" y="3131143"/>
            <a:ext cx="962025" cy="466725"/>
          </a:xfrm>
          <a:prstGeom prst="rect">
            <a:avLst/>
          </a:prstGeom>
        </p:spPr>
      </p:pic>
      <p:sp>
        <p:nvSpPr>
          <p:cNvPr id="10" name="TextBox 9">
            <a:extLst>
              <a:ext uri="{FF2B5EF4-FFF2-40B4-BE49-F238E27FC236}">
                <a16:creationId xmlns:a16="http://schemas.microsoft.com/office/drawing/2014/main" id="{BBBC6197-5567-8AE3-5992-D350B6CE3384}"/>
              </a:ext>
            </a:extLst>
          </p:cNvPr>
          <p:cNvSpPr txBox="1"/>
          <p:nvPr/>
        </p:nvSpPr>
        <p:spPr>
          <a:xfrm>
            <a:off x="448600" y="5450569"/>
            <a:ext cx="811064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Segoe UI"/>
              </a:rPr>
              <a:t>10) Novius will prompt patient if found from searching Visit ID (CSN) which includes all of patient information</a:t>
            </a:r>
            <a:r>
              <a:rPr lang="en-US" sz="1600" dirty="0">
                <a:cs typeface="Calibri"/>
              </a:rPr>
              <a:t> </a:t>
            </a:r>
          </a:p>
          <a:p>
            <a:r>
              <a:rPr lang="en-US" sz="1600" dirty="0">
                <a:cs typeface="Segoe UI"/>
              </a:rPr>
              <a:t>11) If Patient is right, click Select Pt/</a:t>
            </a:r>
            <a:r>
              <a:rPr lang="en-US" sz="1600" dirty="0" err="1">
                <a:cs typeface="Segoe UI"/>
              </a:rPr>
              <a:t>Vst</a:t>
            </a:r>
            <a:r>
              <a:rPr lang="en-US" sz="1600" dirty="0">
                <a:cs typeface="Calibri"/>
              </a:rPr>
              <a:t> </a:t>
            </a:r>
          </a:p>
          <a:p>
            <a:r>
              <a:rPr lang="en-US" sz="1600" dirty="0">
                <a:cs typeface="Segoe UI"/>
              </a:rPr>
              <a:t>12) Patient/Order Entry window will open and you can add desired Test under Order by typing it on the Test field.</a:t>
            </a:r>
            <a:r>
              <a:rPr lang="en-US" sz="1600" dirty="0">
                <a:cs typeface="Calibri"/>
              </a:rPr>
              <a:t> </a:t>
            </a:r>
          </a:p>
        </p:txBody>
      </p:sp>
    </p:spTree>
    <p:extLst>
      <p:ext uri="{BB962C8B-B14F-4D97-AF65-F5344CB8AC3E}">
        <p14:creationId xmlns:p14="http://schemas.microsoft.com/office/powerpoint/2010/main" val="2565121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2CB38FC-70D7-E4E9-063A-1C844A19A7F0}"/>
              </a:ext>
            </a:extLst>
          </p:cNvPr>
          <p:cNvPicPr>
            <a:picLocks noChangeAspect="1"/>
          </p:cNvPicPr>
          <p:nvPr/>
        </p:nvPicPr>
        <p:blipFill>
          <a:blip r:embed="rId2"/>
          <a:stretch>
            <a:fillRect/>
          </a:stretch>
        </p:blipFill>
        <p:spPr>
          <a:xfrm>
            <a:off x="1473971" y="496882"/>
            <a:ext cx="6181725" cy="3829050"/>
          </a:xfrm>
          <a:prstGeom prst="rect">
            <a:avLst/>
          </a:prstGeom>
        </p:spPr>
      </p:pic>
      <p:sp>
        <p:nvSpPr>
          <p:cNvPr id="5" name="TextBox 4">
            <a:extLst>
              <a:ext uri="{FF2B5EF4-FFF2-40B4-BE49-F238E27FC236}">
                <a16:creationId xmlns:a16="http://schemas.microsoft.com/office/drawing/2014/main" id="{2638765E-49DF-6CB5-0FB0-53ADB20D9F03}"/>
              </a:ext>
            </a:extLst>
          </p:cNvPr>
          <p:cNvSpPr txBox="1"/>
          <p:nvPr/>
        </p:nvSpPr>
        <p:spPr>
          <a:xfrm>
            <a:off x="3193234" y="277043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438C76A9-7CDF-FCB8-AA29-5784CB24A292}"/>
              </a:ext>
            </a:extLst>
          </p:cNvPr>
          <p:cNvSpPr txBox="1"/>
          <p:nvPr/>
        </p:nvSpPr>
        <p:spPr>
          <a:xfrm>
            <a:off x="362607" y="5070764"/>
            <a:ext cx="823963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Segoe UI"/>
              </a:rPr>
              <a:t>13) If you’re not familiar the Test ID or name, you can do a Test ID look up by typing the first letter of the test in upper case then % sign then enter. Then start browsing the test wanted and click Select</a:t>
            </a:r>
            <a:r>
              <a:rPr lang="en-US" sz="1600">
                <a:cs typeface="Calibri"/>
              </a:rPr>
              <a:t> </a:t>
            </a:r>
          </a:p>
          <a:p>
            <a:r>
              <a:rPr lang="en-US" sz="1600">
                <a:cs typeface="Segoe UI"/>
              </a:rPr>
              <a:t>14) Don’t forget to </a:t>
            </a:r>
            <a:r>
              <a:rPr lang="en-US" sz="1600" b="1">
                <a:cs typeface="Segoe UI"/>
              </a:rPr>
              <a:t>select</a:t>
            </a:r>
            <a:r>
              <a:rPr lang="en-US" sz="1600">
                <a:cs typeface="Segoe UI"/>
              </a:rPr>
              <a:t> the right Source (SRC), Priority :( ROUTINE OR STAT) </a:t>
            </a:r>
            <a:r>
              <a:rPr lang="en-US" sz="1600">
                <a:cs typeface="Calibri"/>
              </a:rPr>
              <a:t> </a:t>
            </a:r>
          </a:p>
        </p:txBody>
      </p:sp>
    </p:spTree>
    <p:extLst>
      <p:ext uri="{BB962C8B-B14F-4D97-AF65-F5344CB8AC3E}">
        <p14:creationId xmlns:p14="http://schemas.microsoft.com/office/powerpoint/2010/main" val="1123724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AF41B3-BA2A-F6B0-23BD-3E8A6C32A4FB}"/>
              </a:ext>
            </a:extLst>
          </p:cNvPr>
          <p:cNvSpPr txBox="1"/>
          <p:nvPr/>
        </p:nvSpPr>
        <p:spPr>
          <a:xfrm>
            <a:off x="1674013" y="1129385"/>
            <a:ext cx="580314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t>RECEIVING SPECIMEN</a:t>
            </a:r>
            <a:r>
              <a:rPr lang="en-US" sz="4400" dirty="0">
                <a:cs typeface="Calibri"/>
              </a:rPr>
              <a:t> </a:t>
            </a:r>
            <a:endParaRPr lang="en-US" sz="4000" dirty="0">
              <a:cs typeface="Calibri"/>
            </a:endParaRPr>
          </a:p>
        </p:txBody>
      </p:sp>
      <p:sp>
        <p:nvSpPr>
          <p:cNvPr id="5" name="TextBox 4">
            <a:extLst>
              <a:ext uri="{FF2B5EF4-FFF2-40B4-BE49-F238E27FC236}">
                <a16:creationId xmlns:a16="http://schemas.microsoft.com/office/drawing/2014/main" id="{D6F344A1-644E-4E1C-99B2-522C3349AE30}"/>
              </a:ext>
            </a:extLst>
          </p:cNvPr>
          <p:cNvSpPr txBox="1"/>
          <p:nvPr/>
        </p:nvSpPr>
        <p:spPr>
          <a:xfrm>
            <a:off x="1949190" y="2400659"/>
            <a:ext cx="5793827"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Calibri"/>
              </a:rPr>
              <a:t>Two Ways:</a:t>
            </a:r>
          </a:p>
          <a:p>
            <a:endParaRPr lang="en-US" sz="2400" dirty="0">
              <a:ea typeface="+mn-lt"/>
              <a:cs typeface="+mn-lt"/>
            </a:endParaRPr>
          </a:p>
          <a:p>
            <a:pPr marL="342900" indent="-342900">
              <a:buAutoNum type="arabicPeriod"/>
            </a:pPr>
            <a:r>
              <a:rPr lang="en-US" sz="2400" b="1" dirty="0">
                <a:ea typeface="+mn-lt"/>
                <a:cs typeface="+mn-lt"/>
              </a:rPr>
              <a:t>Receiving Specimens using Specimen Number(ID)</a:t>
            </a:r>
            <a:endParaRPr lang="en-US" sz="2400" dirty="0">
              <a:ea typeface="+mn-lt"/>
              <a:cs typeface="+mn-lt"/>
            </a:endParaRPr>
          </a:p>
          <a:p>
            <a:pPr marL="342900" indent="-342900">
              <a:buAutoNum type="arabicPeriod"/>
            </a:pPr>
            <a:endParaRPr lang="en-US" sz="2400" b="1" dirty="0">
              <a:ea typeface="+mn-lt"/>
              <a:cs typeface="+mn-lt"/>
            </a:endParaRPr>
          </a:p>
          <a:p>
            <a:pPr marL="342900" indent="-342900">
              <a:buAutoNum type="arabicPeriod"/>
            </a:pPr>
            <a:r>
              <a:rPr lang="en-US" sz="2400" b="1" dirty="0">
                <a:ea typeface="+mn-lt"/>
                <a:cs typeface="+mn-lt"/>
              </a:rPr>
              <a:t>Receiving Specimens using CSN</a:t>
            </a:r>
            <a:endParaRPr lang="en-US" sz="2400" dirty="0">
              <a:ea typeface="+mn-lt"/>
              <a:cs typeface="+mn-lt"/>
            </a:endParaRPr>
          </a:p>
          <a:p>
            <a:endParaRPr lang="en-US" sz="2400" dirty="0">
              <a:cs typeface="Calibri"/>
            </a:endParaRPr>
          </a:p>
        </p:txBody>
      </p:sp>
    </p:spTree>
    <p:extLst>
      <p:ext uri="{BB962C8B-B14F-4D97-AF65-F5344CB8AC3E}">
        <p14:creationId xmlns:p14="http://schemas.microsoft.com/office/powerpoint/2010/main" val="1072779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CAEAB8-E740-01B4-669E-87E6025AC132}"/>
              </a:ext>
            </a:extLst>
          </p:cNvPr>
          <p:cNvSpPr txBox="1"/>
          <p:nvPr/>
        </p:nvSpPr>
        <p:spPr>
          <a:xfrm>
            <a:off x="2541115" y="763912"/>
            <a:ext cx="42910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Receiving Specimens using Specimen Number</a:t>
            </a:r>
            <a:r>
              <a:rPr lang="en-US" sz="1600">
                <a:cs typeface="Calibri"/>
              </a:rPr>
              <a:t> </a:t>
            </a:r>
            <a:endParaRPr lang="en-US"/>
          </a:p>
        </p:txBody>
      </p:sp>
      <p:grpSp>
        <p:nvGrpSpPr>
          <p:cNvPr id="7" name="Group 6">
            <a:extLst>
              <a:ext uri="{FF2B5EF4-FFF2-40B4-BE49-F238E27FC236}">
                <a16:creationId xmlns:a16="http://schemas.microsoft.com/office/drawing/2014/main" id="{BAF100F7-A7D6-C8A0-47FF-A415F62DE78D}"/>
              </a:ext>
            </a:extLst>
          </p:cNvPr>
          <p:cNvGrpSpPr/>
          <p:nvPr/>
        </p:nvGrpSpPr>
        <p:grpSpPr>
          <a:xfrm>
            <a:off x="269447" y="1341268"/>
            <a:ext cx="4721055" cy="4497938"/>
            <a:chOff x="699416" y="1319770"/>
            <a:chExt cx="4721055" cy="4497938"/>
          </a:xfrm>
        </p:grpSpPr>
        <p:pic>
          <p:nvPicPr>
            <p:cNvPr id="5" name="Picture 5" descr="Text&#10;&#10;Description automatically generated">
              <a:extLst>
                <a:ext uri="{FF2B5EF4-FFF2-40B4-BE49-F238E27FC236}">
                  <a16:creationId xmlns:a16="http://schemas.microsoft.com/office/drawing/2014/main" id="{5D92BCA9-1819-7F27-51DA-CE5FACC8E693}"/>
                </a:ext>
              </a:extLst>
            </p:cNvPr>
            <p:cNvPicPr>
              <a:picLocks noChangeAspect="1"/>
            </p:cNvPicPr>
            <p:nvPr/>
          </p:nvPicPr>
          <p:blipFill>
            <a:blip r:embed="rId2"/>
            <a:stretch>
              <a:fillRect/>
            </a:stretch>
          </p:blipFill>
          <p:spPr>
            <a:xfrm>
              <a:off x="699416" y="1319770"/>
              <a:ext cx="4721055" cy="4497938"/>
            </a:xfrm>
            <a:prstGeom prst="rect">
              <a:avLst/>
            </a:prstGeom>
          </p:spPr>
        </p:pic>
        <p:pic>
          <p:nvPicPr>
            <p:cNvPr id="6" name="Picture 6" descr="Text Box">
              <a:extLst>
                <a:ext uri="{FF2B5EF4-FFF2-40B4-BE49-F238E27FC236}">
                  <a16:creationId xmlns:a16="http://schemas.microsoft.com/office/drawing/2014/main" id="{A1FD362C-A77D-427F-136B-3B8D8C3AA64F}"/>
                </a:ext>
              </a:extLst>
            </p:cNvPr>
            <p:cNvPicPr>
              <a:picLocks noChangeAspect="1"/>
            </p:cNvPicPr>
            <p:nvPr/>
          </p:nvPicPr>
          <p:blipFill>
            <a:blip r:embed="rId3"/>
            <a:stretch>
              <a:fillRect/>
            </a:stretch>
          </p:blipFill>
          <p:spPr>
            <a:xfrm>
              <a:off x="1760976" y="2583887"/>
              <a:ext cx="1838325" cy="314325"/>
            </a:xfrm>
            <a:prstGeom prst="rect">
              <a:avLst/>
            </a:prstGeom>
          </p:spPr>
        </p:pic>
      </p:grpSp>
      <p:sp>
        <p:nvSpPr>
          <p:cNvPr id="9" name="TextBox 8">
            <a:extLst>
              <a:ext uri="{FF2B5EF4-FFF2-40B4-BE49-F238E27FC236}">
                <a16:creationId xmlns:a16="http://schemas.microsoft.com/office/drawing/2014/main" id="{5FD912ED-C4E3-A4A4-6AF2-08926A3CB404}"/>
              </a:ext>
            </a:extLst>
          </p:cNvPr>
          <p:cNvSpPr txBox="1"/>
          <p:nvPr/>
        </p:nvSpPr>
        <p:spPr>
          <a:xfrm>
            <a:off x="5880538" y="3171735"/>
            <a:ext cx="1732774" cy="3335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grpSp>
        <p:nvGrpSpPr>
          <p:cNvPr id="11" name="Group 10">
            <a:extLst>
              <a:ext uri="{FF2B5EF4-FFF2-40B4-BE49-F238E27FC236}">
                <a16:creationId xmlns:a16="http://schemas.microsoft.com/office/drawing/2014/main" id="{F2D8F297-752F-DEF3-398C-FF37141F53E8}"/>
              </a:ext>
            </a:extLst>
          </p:cNvPr>
          <p:cNvGrpSpPr/>
          <p:nvPr/>
        </p:nvGrpSpPr>
        <p:grpSpPr>
          <a:xfrm>
            <a:off x="4101274" y="1584269"/>
            <a:ext cx="4646349" cy="4585227"/>
            <a:chOff x="4101274" y="1584269"/>
            <a:chExt cx="4646349" cy="4585227"/>
          </a:xfrm>
        </p:grpSpPr>
        <p:pic>
          <p:nvPicPr>
            <p:cNvPr id="8" name="Picture 8" descr="Graphical user interface&#10;&#10;Description automatically generated">
              <a:extLst>
                <a:ext uri="{FF2B5EF4-FFF2-40B4-BE49-F238E27FC236}">
                  <a16:creationId xmlns:a16="http://schemas.microsoft.com/office/drawing/2014/main" id="{5A16DF66-6FE5-4A33-AD5F-D682D396D063}"/>
                </a:ext>
              </a:extLst>
            </p:cNvPr>
            <p:cNvPicPr>
              <a:picLocks noChangeAspect="1"/>
            </p:cNvPicPr>
            <p:nvPr/>
          </p:nvPicPr>
          <p:blipFill>
            <a:blip r:embed="rId4"/>
            <a:stretch>
              <a:fillRect/>
            </a:stretch>
          </p:blipFill>
          <p:spPr>
            <a:xfrm>
              <a:off x="4101274" y="1584269"/>
              <a:ext cx="4646349" cy="4585227"/>
            </a:xfrm>
            <a:prstGeom prst="rect">
              <a:avLst/>
            </a:prstGeom>
          </p:spPr>
        </p:pic>
        <p:pic>
          <p:nvPicPr>
            <p:cNvPr id="10" name="Picture 10" descr="Text Box">
              <a:extLst>
                <a:ext uri="{FF2B5EF4-FFF2-40B4-BE49-F238E27FC236}">
                  <a16:creationId xmlns:a16="http://schemas.microsoft.com/office/drawing/2014/main" id="{DD6DA573-B66C-F963-EB49-D5E193A1C5B8}"/>
                </a:ext>
              </a:extLst>
            </p:cNvPr>
            <p:cNvPicPr>
              <a:picLocks noChangeAspect="1"/>
            </p:cNvPicPr>
            <p:nvPr/>
          </p:nvPicPr>
          <p:blipFill>
            <a:blip r:embed="rId5"/>
            <a:stretch>
              <a:fillRect/>
            </a:stretch>
          </p:blipFill>
          <p:spPr>
            <a:xfrm>
              <a:off x="4244910" y="4104722"/>
              <a:ext cx="1628775" cy="1343025"/>
            </a:xfrm>
            <a:prstGeom prst="rect">
              <a:avLst/>
            </a:prstGeom>
          </p:spPr>
        </p:pic>
      </p:grpSp>
    </p:spTree>
    <p:extLst>
      <p:ext uri="{BB962C8B-B14F-4D97-AF65-F5344CB8AC3E}">
        <p14:creationId xmlns:p14="http://schemas.microsoft.com/office/powerpoint/2010/main" val="2818729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C193-296D-3623-F810-9D9DB2C5FCF0}"/>
              </a:ext>
            </a:extLst>
          </p:cNvPr>
          <p:cNvSpPr>
            <a:spLocks noGrp="1"/>
          </p:cNvSpPr>
          <p:nvPr>
            <p:ph type="ctrTitle"/>
          </p:nvPr>
        </p:nvSpPr>
        <p:spPr>
          <a:xfrm>
            <a:off x="1028700" y="590204"/>
            <a:ext cx="7086600" cy="735676"/>
          </a:xfrm>
        </p:spPr>
        <p:txBody>
          <a:bodyPr/>
          <a:lstStyle/>
          <a:p>
            <a:r>
              <a:rPr lang="en-US" dirty="0"/>
              <a:t>Novius Label</a:t>
            </a:r>
          </a:p>
        </p:txBody>
      </p:sp>
      <p:sp>
        <p:nvSpPr>
          <p:cNvPr id="3" name="Subtitle 2">
            <a:extLst>
              <a:ext uri="{FF2B5EF4-FFF2-40B4-BE49-F238E27FC236}">
                <a16:creationId xmlns:a16="http://schemas.microsoft.com/office/drawing/2014/main" id="{BF2C95AD-AC65-D239-F7EA-46047B440A10}"/>
              </a:ext>
            </a:extLst>
          </p:cNvPr>
          <p:cNvSpPr>
            <a:spLocks noGrp="1"/>
          </p:cNvSpPr>
          <p:nvPr>
            <p:ph type="subTitle" idx="1"/>
          </p:nvPr>
        </p:nvSpPr>
        <p:spPr>
          <a:xfrm>
            <a:off x="1257300" y="1936864"/>
            <a:ext cx="6629400" cy="2019993"/>
          </a:xfrm>
        </p:spPr>
        <p:txBody>
          <a:bodyPr>
            <a:normAutofit/>
          </a:bodyPr>
          <a:lstStyle/>
          <a:p>
            <a:pPr marL="457200" indent="-457200" algn="l">
              <a:buFont typeface="Arial" panose="020B0604020202020204" pitchFamily="34" charset="0"/>
              <a:buChar char="•"/>
            </a:pPr>
            <a:r>
              <a:rPr lang="en-US" sz="3600" dirty="0">
                <a:solidFill>
                  <a:schemeClr val="tx1"/>
                </a:solidFill>
              </a:rPr>
              <a:t>Overview</a:t>
            </a:r>
            <a:endParaRPr lang="en-US" sz="3600">
              <a:solidFill>
                <a:schemeClr val="tx1"/>
              </a:solidFill>
              <a:ea typeface="Open Sans"/>
              <a:cs typeface="Open Sans"/>
            </a:endParaRPr>
          </a:p>
          <a:p>
            <a:pPr marL="457200" indent="-457200" algn="l">
              <a:buFont typeface="Arial" panose="020B0604020202020204" pitchFamily="34" charset="0"/>
              <a:buChar char="•"/>
            </a:pPr>
            <a:r>
              <a:rPr lang="en-US" sz="3600" dirty="0">
                <a:solidFill>
                  <a:schemeClr val="tx1"/>
                </a:solidFill>
              </a:rPr>
              <a:t>Section Review</a:t>
            </a:r>
            <a:endParaRPr lang="en-US" sz="3600">
              <a:solidFill>
                <a:schemeClr val="tx1"/>
              </a:solidFill>
              <a:ea typeface="Open Sans"/>
              <a:cs typeface="Open Sans"/>
            </a:endParaRPr>
          </a:p>
          <a:p>
            <a:pPr marL="457200" indent="-457200" algn="l">
              <a:buFont typeface="Arial" panose="020B0604020202020204" pitchFamily="34" charset="0"/>
              <a:buChar char="•"/>
            </a:pPr>
            <a:r>
              <a:rPr lang="en-US" sz="3600" dirty="0">
                <a:solidFill>
                  <a:schemeClr val="tx1"/>
                </a:solidFill>
              </a:rPr>
              <a:t>Detailed Review</a:t>
            </a:r>
            <a:endParaRPr lang="en-US" sz="3600" dirty="0">
              <a:solidFill>
                <a:schemeClr val="tx1"/>
              </a:solidFill>
              <a:ea typeface="Open Sans"/>
              <a:cs typeface="Open Sans"/>
            </a:endParaRPr>
          </a:p>
        </p:txBody>
      </p:sp>
    </p:spTree>
    <p:extLst>
      <p:ext uri="{BB962C8B-B14F-4D97-AF65-F5344CB8AC3E}">
        <p14:creationId xmlns:p14="http://schemas.microsoft.com/office/powerpoint/2010/main" val="1752248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application, table&#10;&#10;Description automatically generated">
            <a:extLst>
              <a:ext uri="{FF2B5EF4-FFF2-40B4-BE49-F238E27FC236}">
                <a16:creationId xmlns:a16="http://schemas.microsoft.com/office/drawing/2014/main" id="{9D707BAA-FA11-F7C3-CB7E-4B23C13D8DD8}"/>
              </a:ext>
            </a:extLst>
          </p:cNvPr>
          <p:cNvPicPr>
            <a:picLocks noChangeAspect="1"/>
          </p:cNvPicPr>
          <p:nvPr/>
        </p:nvPicPr>
        <p:blipFill>
          <a:blip r:embed="rId2"/>
          <a:stretch>
            <a:fillRect/>
          </a:stretch>
        </p:blipFill>
        <p:spPr>
          <a:xfrm>
            <a:off x="113806" y="850218"/>
            <a:ext cx="4179565" cy="4763426"/>
          </a:xfrm>
          <a:prstGeom prst="rect">
            <a:avLst/>
          </a:prstGeom>
        </p:spPr>
      </p:pic>
      <p:sp>
        <p:nvSpPr>
          <p:cNvPr id="5" name="TextBox 4">
            <a:extLst>
              <a:ext uri="{FF2B5EF4-FFF2-40B4-BE49-F238E27FC236}">
                <a16:creationId xmlns:a16="http://schemas.microsoft.com/office/drawing/2014/main" id="{E1087E99-32E9-FEE2-A5EF-08521EEA46E8}"/>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6" name="Picture 6" descr="Graphical user interface, application&#10;&#10;Description automatically generated">
            <a:extLst>
              <a:ext uri="{FF2B5EF4-FFF2-40B4-BE49-F238E27FC236}">
                <a16:creationId xmlns:a16="http://schemas.microsoft.com/office/drawing/2014/main" id="{29B36E76-36EC-88F7-E7A2-BF6DDDEA8BDE}"/>
              </a:ext>
            </a:extLst>
          </p:cNvPr>
          <p:cNvPicPr>
            <a:picLocks noChangeAspect="1"/>
          </p:cNvPicPr>
          <p:nvPr/>
        </p:nvPicPr>
        <p:blipFill>
          <a:blip r:embed="rId3"/>
          <a:stretch>
            <a:fillRect/>
          </a:stretch>
        </p:blipFill>
        <p:spPr>
          <a:xfrm>
            <a:off x="4485304" y="413501"/>
            <a:ext cx="4365585" cy="5543700"/>
          </a:xfrm>
          <a:prstGeom prst="rect">
            <a:avLst/>
          </a:prstGeom>
        </p:spPr>
      </p:pic>
      <p:sp>
        <p:nvSpPr>
          <p:cNvPr id="7" name="TextBox 6">
            <a:extLst>
              <a:ext uri="{FF2B5EF4-FFF2-40B4-BE49-F238E27FC236}">
                <a16:creationId xmlns:a16="http://schemas.microsoft.com/office/drawing/2014/main" id="{91D6D370-2E49-08BC-090F-C9BA2CC830A9}"/>
              </a:ext>
            </a:extLst>
          </p:cNvPr>
          <p:cNvSpPr txBox="1"/>
          <p:nvPr/>
        </p:nvSpPr>
        <p:spPr>
          <a:xfrm>
            <a:off x="6031027" y="1502024"/>
            <a:ext cx="1704110" cy="2618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F0A565F6-C8D5-35B0-FEF4-5E1C2D0EF95C}"/>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26807397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42D8644-F052-2D36-452A-A82D3226F7F1}"/>
              </a:ext>
            </a:extLst>
          </p:cNvPr>
          <p:cNvPicPr>
            <a:picLocks noChangeAspect="1"/>
          </p:cNvPicPr>
          <p:nvPr/>
        </p:nvPicPr>
        <p:blipFill>
          <a:blip r:embed="rId2"/>
          <a:stretch>
            <a:fillRect/>
          </a:stretch>
        </p:blipFill>
        <p:spPr>
          <a:xfrm>
            <a:off x="2197140" y="476512"/>
            <a:ext cx="4692391" cy="5740154"/>
          </a:xfrm>
          <a:prstGeom prst="rect">
            <a:avLst/>
          </a:prstGeom>
        </p:spPr>
      </p:pic>
    </p:spTree>
    <p:extLst>
      <p:ext uri="{BB962C8B-B14F-4D97-AF65-F5344CB8AC3E}">
        <p14:creationId xmlns:p14="http://schemas.microsoft.com/office/powerpoint/2010/main" val="2195279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239523-A63C-580F-6B70-80E442DFA50E}"/>
              </a:ext>
            </a:extLst>
          </p:cNvPr>
          <p:cNvSpPr txBox="1"/>
          <p:nvPr/>
        </p:nvSpPr>
        <p:spPr>
          <a:xfrm>
            <a:off x="3200400" y="477265"/>
            <a:ext cx="37249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Receiving Specimens using CSN</a:t>
            </a:r>
            <a:r>
              <a:rPr lang="en-US">
                <a:cs typeface="Calibri"/>
              </a:rPr>
              <a:t> </a:t>
            </a:r>
            <a:endParaRPr lang="en-US" sz="2000"/>
          </a:p>
        </p:txBody>
      </p:sp>
      <p:grpSp>
        <p:nvGrpSpPr>
          <p:cNvPr id="8" name="Group 7">
            <a:extLst>
              <a:ext uri="{FF2B5EF4-FFF2-40B4-BE49-F238E27FC236}">
                <a16:creationId xmlns:a16="http://schemas.microsoft.com/office/drawing/2014/main" id="{65CEB5B7-E461-1ACB-B481-49F2E59AA250}"/>
              </a:ext>
            </a:extLst>
          </p:cNvPr>
          <p:cNvGrpSpPr/>
          <p:nvPr/>
        </p:nvGrpSpPr>
        <p:grpSpPr>
          <a:xfrm>
            <a:off x="1922767" y="1303015"/>
            <a:ext cx="5370130" cy="4552950"/>
            <a:chOff x="360547" y="1281516"/>
            <a:chExt cx="6000750" cy="4552950"/>
          </a:xfrm>
        </p:grpSpPr>
        <p:pic>
          <p:nvPicPr>
            <p:cNvPr id="5" name="Picture 5" descr="Text&#10;&#10;Description automatically generated">
              <a:extLst>
                <a:ext uri="{FF2B5EF4-FFF2-40B4-BE49-F238E27FC236}">
                  <a16:creationId xmlns:a16="http://schemas.microsoft.com/office/drawing/2014/main" id="{F5CAAA74-1BB6-2912-337B-A7A419D31E10}"/>
                </a:ext>
              </a:extLst>
            </p:cNvPr>
            <p:cNvPicPr>
              <a:picLocks noChangeAspect="1"/>
            </p:cNvPicPr>
            <p:nvPr/>
          </p:nvPicPr>
          <p:blipFill>
            <a:blip r:embed="rId2"/>
            <a:stretch>
              <a:fillRect/>
            </a:stretch>
          </p:blipFill>
          <p:spPr>
            <a:xfrm>
              <a:off x="360547" y="1281516"/>
              <a:ext cx="6000750" cy="4552950"/>
            </a:xfrm>
            <a:prstGeom prst="rect">
              <a:avLst/>
            </a:prstGeom>
          </p:spPr>
        </p:pic>
        <p:pic>
          <p:nvPicPr>
            <p:cNvPr id="7" name="Picture 7" descr="Text Box">
              <a:extLst>
                <a:ext uri="{FF2B5EF4-FFF2-40B4-BE49-F238E27FC236}">
                  <a16:creationId xmlns:a16="http://schemas.microsoft.com/office/drawing/2014/main" id="{F6901785-396A-4849-2814-33A6DC8CEA9F}"/>
                </a:ext>
              </a:extLst>
            </p:cNvPr>
            <p:cNvPicPr>
              <a:picLocks noChangeAspect="1"/>
            </p:cNvPicPr>
            <p:nvPr/>
          </p:nvPicPr>
          <p:blipFill>
            <a:blip r:embed="rId3"/>
            <a:stretch>
              <a:fillRect/>
            </a:stretch>
          </p:blipFill>
          <p:spPr>
            <a:xfrm>
              <a:off x="1622012" y="2841868"/>
              <a:ext cx="2123418" cy="421817"/>
            </a:xfrm>
            <a:prstGeom prst="rect">
              <a:avLst/>
            </a:prstGeom>
          </p:spPr>
        </p:pic>
      </p:grpSp>
    </p:spTree>
    <p:extLst>
      <p:ext uri="{BB962C8B-B14F-4D97-AF65-F5344CB8AC3E}">
        <p14:creationId xmlns:p14="http://schemas.microsoft.com/office/powerpoint/2010/main" val="2856806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5CBB0B63-E97C-A3E6-177B-1B879223F159}"/>
              </a:ext>
            </a:extLst>
          </p:cNvPr>
          <p:cNvPicPr>
            <a:picLocks noChangeAspect="1"/>
          </p:cNvPicPr>
          <p:nvPr/>
        </p:nvPicPr>
        <p:blipFill>
          <a:blip r:embed="rId2"/>
          <a:stretch>
            <a:fillRect/>
          </a:stretch>
        </p:blipFill>
        <p:spPr>
          <a:xfrm>
            <a:off x="441435" y="1081760"/>
            <a:ext cx="8010315" cy="4300339"/>
          </a:xfrm>
          <a:prstGeom prst="rect">
            <a:avLst/>
          </a:prstGeom>
        </p:spPr>
      </p:pic>
    </p:spTree>
    <p:extLst>
      <p:ext uri="{BB962C8B-B14F-4D97-AF65-F5344CB8AC3E}">
        <p14:creationId xmlns:p14="http://schemas.microsoft.com/office/powerpoint/2010/main" val="28314443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application&#10;&#10;Description automatically generated">
            <a:extLst>
              <a:ext uri="{FF2B5EF4-FFF2-40B4-BE49-F238E27FC236}">
                <a16:creationId xmlns:a16="http://schemas.microsoft.com/office/drawing/2014/main" id="{B08FCAEF-B160-C84C-9896-03DC082B17E2}"/>
              </a:ext>
            </a:extLst>
          </p:cNvPr>
          <p:cNvPicPr>
            <a:picLocks noChangeAspect="1"/>
          </p:cNvPicPr>
          <p:nvPr/>
        </p:nvPicPr>
        <p:blipFill>
          <a:blip r:embed="rId2"/>
          <a:stretch>
            <a:fillRect/>
          </a:stretch>
        </p:blipFill>
        <p:spPr>
          <a:xfrm>
            <a:off x="1858016" y="748428"/>
            <a:ext cx="7076180" cy="5590459"/>
          </a:xfrm>
          <a:prstGeom prst="rect">
            <a:avLst/>
          </a:prstGeom>
        </p:spPr>
      </p:pic>
      <p:sp>
        <p:nvSpPr>
          <p:cNvPr id="5" name="TextBox 4">
            <a:extLst>
              <a:ext uri="{FF2B5EF4-FFF2-40B4-BE49-F238E27FC236}">
                <a16:creationId xmlns:a16="http://schemas.microsoft.com/office/drawing/2014/main" id="{BEDD0311-A168-AE4A-E6DD-37B05A51E704}"/>
              </a:ext>
            </a:extLst>
          </p:cNvPr>
          <p:cNvSpPr txBox="1"/>
          <p:nvPr/>
        </p:nvSpPr>
        <p:spPr>
          <a:xfrm>
            <a:off x="4060337" y="3214732"/>
            <a:ext cx="2564047" cy="355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6" name="Picture 6" descr="Text Box">
            <a:extLst>
              <a:ext uri="{FF2B5EF4-FFF2-40B4-BE49-F238E27FC236}">
                <a16:creationId xmlns:a16="http://schemas.microsoft.com/office/drawing/2014/main" id="{0D356B8D-7CA6-0BC7-D173-1F4A299ED71E}"/>
              </a:ext>
            </a:extLst>
          </p:cNvPr>
          <p:cNvPicPr>
            <a:picLocks noChangeAspect="1"/>
          </p:cNvPicPr>
          <p:nvPr/>
        </p:nvPicPr>
        <p:blipFill>
          <a:blip r:embed="rId3"/>
          <a:stretch>
            <a:fillRect/>
          </a:stretch>
        </p:blipFill>
        <p:spPr>
          <a:xfrm>
            <a:off x="205116" y="2829059"/>
            <a:ext cx="1474464" cy="1952325"/>
          </a:xfrm>
          <a:prstGeom prst="rect">
            <a:avLst/>
          </a:prstGeom>
        </p:spPr>
      </p:pic>
    </p:spTree>
    <p:extLst>
      <p:ext uri="{BB962C8B-B14F-4D97-AF65-F5344CB8AC3E}">
        <p14:creationId xmlns:p14="http://schemas.microsoft.com/office/powerpoint/2010/main" val="849066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E8018F-C7DE-4912-B3A0-3DADED629C18}"/>
              </a:ext>
            </a:extLst>
          </p:cNvPr>
          <p:cNvSpPr txBox="1"/>
          <p:nvPr/>
        </p:nvSpPr>
        <p:spPr>
          <a:xfrm>
            <a:off x="935899" y="1394532"/>
            <a:ext cx="7573180" cy="390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3600" b="1" dirty="0">
                <a:cs typeface="Segoe UI"/>
              </a:rPr>
              <a:t>REMEMBER!!!</a:t>
            </a:r>
            <a:endParaRPr lang="en-US" sz="3600" b="1" dirty="0"/>
          </a:p>
          <a:p>
            <a:pPr algn="just"/>
            <a:endParaRPr lang="en-US" sz="1400" dirty="0">
              <a:cs typeface="Segoe UI"/>
            </a:endParaRPr>
          </a:p>
          <a:p>
            <a:pPr algn="just"/>
            <a:r>
              <a:rPr lang="en-US" dirty="0">
                <a:cs typeface="Segoe UI"/>
              </a:rPr>
              <a:t>1) Make sure your patient specimen has a barcode printed or/and must be attached to the tube itself.</a:t>
            </a:r>
            <a:r>
              <a:rPr lang="en-US" dirty="0">
                <a:cs typeface="Calibri"/>
              </a:rPr>
              <a:t> </a:t>
            </a:r>
          </a:p>
          <a:p>
            <a:pPr algn="just"/>
            <a:endParaRPr lang="en-US" dirty="0">
              <a:cs typeface="Calibri"/>
            </a:endParaRPr>
          </a:p>
          <a:p>
            <a:pPr algn="just"/>
            <a:r>
              <a:rPr lang="en-US" dirty="0">
                <a:cs typeface="Segoe UI"/>
              </a:rPr>
              <a:t>2.) For some patients with Ammonia test (Chemistry) please double check for additional Chemistry test ordered for patients. Usually, CMP and Basic are also ordered for the same patient. Use CSN to check on patient’s orders so that nothing is missed.</a:t>
            </a:r>
            <a:r>
              <a:rPr lang="en-US" dirty="0">
                <a:cs typeface="Calibri"/>
              </a:rPr>
              <a:t> Then print CMP, Basic or other Chemistry test label and put "SHARE with Ammonia. So that testing techs are aware of it.</a:t>
            </a:r>
          </a:p>
          <a:p>
            <a:pPr algn="just"/>
            <a:endParaRPr lang="en-US" dirty="0">
              <a:cs typeface="Calibri"/>
            </a:endParaRPr>
          </a:p>
          <a:p>
            <a:pPr algn="just"/>
            <a:r>
              <a:rPr lang="en-US" dirty="0">
                <a:cs typeface="Segoe UI"/>
              </a:rPr>
              <a:t>3.)Don’t forget to reprint patient’s tests labels. The machines utilize the barcode to run the tests.</a:t>
            </a:r>
            <a:r>
              <a:rPr lang="en-US" sz="1600" dirty="0">
                <a:cs typeface="Calibri"/>
              </a:rPr>
              <a:t> </a:t>
            </a:r>
          </a:p>
        </p:txBody>
      </p:sp>
    </p:spTree>
    <p:extLst>
      <p:ext uri="{BB962C8B-B14F-4D97-AF65-F5344CB8AC3E}">
        <p14:creationId xmlns:p14="http://schemas.microsoft.com/office/powerpoint/2010/main" val="23126526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B7F9A5-A236-EB19-7805-7F3F735957A5}"/>
              </a:ext>
            </a:extLst>
          </p:cNvPr>
          <p:cNvSpPr txBox="1"/>
          <p:nvPr/>
        </p:nvSpPr>
        <p:spPr>
          <a:xfrm>
            <a:off x="1860331" y="448601"/>
            <a:ext cx="543050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cs typeface="Calibri"/>
              </a:rPr>
              <a:t>SPECIMEN ADD ON</a:t>
            </a:r>
            <a:endParaRPr lang="en-US" dirty="0"/>
          </a:p>
          <a:p>
            <a:pPr algn="ctr"/>
            <a:endParaRPr lang="en-US"/>
          </a:p>
          <a:p>
            <a:pPr>
              <a:buChar char="•"/>
            </a:pPr>
            <a:r>
              <a:rPr lang="en-US" sz="1400" dirty="0">
                <a:cs typeface="Calibri"/>
              </a:rPr>
              <a:t>To add a test to a sample that is already in the laboratory</a:t>
            </a:r>
          </a:p>
        </p:txBody>
      </p:sp>
      <p:pic>
        <p:nvPicPr>
          <p:cNvPr id="5" name="Picture 5" descr="Graphical user interface, text&#10;&#10;Description automatically generated">
            <a:extLst>
              <a:ext uri="{FF2B5EF4-FFF2-40B4-BE49-F238E27FC236}">
                <a16:creationId xmlns:a16="http://schemas.microsoft.com/office/drawing/2014/main" id="{EF194B90-151F-06A7-C8B2-F5370A21E844}"/>
              </a:ext>
            </a:extLst>
          </p:cNvPr>
          <p:cNvPicPr>
            <a:picLocks noChangeAspect="1"/>
          </p:cNvPicPr>
          <p:nvPr/>
        </p:nvPicPr>
        <p:blipFill>
          <a:blip r:embed="rId2"/>
          <a:stretch>
            <a:fillRect/>
          </a:stretch>
        </p:blipFill>
        <p:spPr>
          <a:xfrm>
            <a:off x="309264" y="1604978"/>
            <a:ext cx="4899404" cy="4801795"/>
          </a:xfrm>
          <a:prstGeom prst="rect">
            <a:avLst/>
          </a:prstGeom>
        </p:spPr>
      </p:pic>
      <p:sp>
        <p:nvSpPr>
          <p:cNvPr id="6" name="TextBox 5">
            <a:extLst>
              <a:ext uri="{FF2B5EF4-FFF2-40B4-BE49-F238E27FC236}">
                <a16:creationId xmlns:a16="http://schemas.microsoft.com/office/drawing/2014/main" id="{AA2D6186-E633-D557-FB91-FB6EBFC5E6B4}"/>
              </a:ext>
            </a:extLst>
          </p:cNvPr>
          <p:cNvSpPr txBox="1"/>
          <p:nvPr/>
        </p:nvSpPr>
        <p:spPr>
          <a:xfrm>
            <a:off x="1609516" y="39313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7" name="Picture 7" descr="Graphical user interface, application, Word&#10;&#10;Description automatically generated">
            <a:extLst>
              <a:ext uri="{FF2B5EF4-FFF2-40B4-BE49-F238E27FC236}">
                <a16:creationId xmlns:a16="http://schemas.microsoft.com/office/drawing/2014/main" id="{101FD63D-5EE1-9F91-FA47-5C422513CE93}"/>
              </a:ext>
            </a:extLst>
          </p:cNvPr>
          <p:cNvPicPr>
            <a:picLocks noChangeAspect="1"/>
          </p:cNvPicPr>
          <p:nvPr/>
        </p:nvPicPr>
        <p:blipFill>
          <a:blip r:embed="rId3"/>
          <a:stretch>
            <a:fillRect/>
          </a:stretch>
        </p:blipFill>
        <p:spPr>
          <a:xfrm>
            <a:off x="4568312" y="1832695"/>
            <a:ext cx="4350060" cy="4690332"/>
          </a:xfrm>
          <a:prstGeom prst="rect">
            <a:avLst/>
          </a:prstGeom>
        </p:spPr>
      </p:pic>
      <p:sp>
        <p:nvSpPr>
          <p:cNvPr id="8" name="TextBox 7">
            <a:extLst>
              <a:ext uri="{FF2B5EF4-FFF2-40B4-BE49-F238E27FC236}">
                <a16:creationId xmlns:a16="http://schemas.microsoft.com/office/drawing/2014/main" id="{E650BE1B-8216-3E6F-ECC8-8039E8BD554A}"/>
              </a:ext>
            </a:extLst>
          </p:cNvPr>
          <p:cNvSpPr txBox="1"/>
          <p:nvPr/>
        </p:nvSpPr>
        <p:spPr>
          <a:xfrm>
            <a:off x="5823209" y="3544374"/>
            <a:ext cx="2263069" cy="2761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332087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application, Word&#10;&#10;Description automatically generated">
            <a:extLst>
              <a:ext uri="{FF2B5EF4-FFF2-40B4-BE49-F238E27FC236}">
                <a16:creationId xmlns:a16="http://schemas.microsoft.com/office/drawing/2014/main" id="{875E0C75-6222-4DF7-CBE2-466F5EFF141B}"/>
              </a:ext>
            </a:extLst>
          </p:cNvPr>
          <p:cNvPicPr>
            <a:picLocks noChangeAspect="1"/>
          </p:cNvPicPr>
          <p:nvPr/>
        </p:nvPicPr>
        <p:blipFill>
          <a:blip r:embed="rId2"/>
          <a:stretch>
            <a:fillRect/>
          </a:stretch>
        </p:blipFill>
        <p:spPr>
          <a:xfrm>
            <a:off x="219135" y="493030"/>
            <a:ext cx="4133731" cy="4309721"/>
          </a:xfrm>
          <a:prstGeom prst="rect">
            <a:avLst/>
          </a:prstGeom>
        </p:spPr>
      </p:pic>
      <p:sp>
        <p:nvSpPr>
          <p:cNvPr id="5" name="TextBox 4">
            <a:extLst>
              <a:ext uri="{FF2B5EF4-FFF2-40B4-BE49-F238E27FC236}">
                <a16:creationId xmlns:a16="http://schemas.microsoft.com/office/drawing/2014/main" id="{FD0000FD-03B0-CB56-CA9E-CB97A6DF962A}"/>
              </a:ext>
            </a:extLst>
          </p:cNvPr>
          <p:cNvSpPr txBox="1"/>
          <p:nvPr/>
        </p:nvSpPr>
        <p:spPr>
          <a:xfrm>
            <a:off x="1695510" y="2354795"/>
            <a:ext cx="1395966" cy="2690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6" name="Picture 6" descr="Graphical user interface, application, Word&#10;&#10;Description automatically generated">
            <a:extLst>
              <a:ext uri="{FF2B5EF4-FFF2-40B4-BE49-F238E27FC236}">
                <a16:creationId xmlns:a16="http://schemas.microsoft.com/office/drawing/2014/main" id="{D110CCA2-9122-3AF5-78DE-13A8C423E86F}"/>
              </a:ext>
            </a:extLst>
          </p:cNvPr>
          <p:cNvPicPr>
            <a:picLocks noChangeAspect="1"/>
          </p:cNvPicPr>
          <p:nvPr/>
        </p:nvPicPr>
        <p:blipFill>
          <a:blip r:embed="rId3"/>
          <a:stretch>
            <a:fillRect/>
          </a:stretch>
        </p:blipFill>
        <p:spPr>
          <a:xfrm>
            <a:off x="4494740" y="709896"/>
            <a:ext cx="4275053" cy="5474039"/>
          </a:xfrm>
          <a:prstGeom prst="rect">
            <a:avLst/>
          </a:prstGeom>
        </p:spPr>
      </p:pic>
      <p:sp>
        <p:nvSpPr>
          <p:cNvPr id="7" name="TextBox 6">
            <a:extLst>
              <a:ext uri="{FF2B5EF4-FFF2-40B4-BE49-F238E27FC236}">
                <a16:creationId xmlns:a16="http://schemas.microsoft.com/office/drawing/2014/main" id="{2878EDAD-D000-4B87-C52F-8F9A40362876}"/>
              </a:ext>
            </a:extLst>
          </p:cNvPr>
          <p:cNvSpPr txBox="1"/>
          <p:nvPr/>
        </p:nvSpPr>
        <p:spPr>
          <a:xfrm>
            <a:off x="5909203" y="2469453"/>
            <a:ext cx="2105414" cy="2833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3193635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application, Word&#10;&#10;Description automatically generated">
            <a:extLst>
              <a:ext uri="{FF2B5EF4-FFF2-40B4-BE49-F238E27FC236}">
                <a16:creationId xmlns:a16="http://schemas.microsoft.com/office/drawing/2014/main" id="{5056DA92-C911-4C07-DF11-263895E7B432}"/>
              </a:ext>
            </a:extLst>
          </p:cNvPr>
          <p:cNvPicPr>
            <a:picLocks noChangeAspect="1"/>
          </p:cNvPicPr>
          <p:nvPr/>
        </p:nvPicPr>
        <p:blipFill>
          <a:blip r:embed="rId2"/>
          <a:stretch>
            <a:fillRect/>
          </a:stretch>
        </p:blipFill>
        <p:spPr>
          <a:xfrm>
            <a:off x="194472" y="182945"/>
            <a:ext cx="5200650" cy="3181350"/>
          </a:xfrm>
          <a:prstGeom prst="rect">
            <a:avLst/>
          </a:prstGeom>
        </p:spPr>
      </p:pic>
      <p:sp>
        <p:nvSpPr>
          <p:cNvPr id="5" name="TextBox 4">
            <a:extLst>
              <a:ext uri="{FF2B5EF4-FFF2-40B4-BE49-F238E27FC236}">
                <a16:creationId xmlns:a16="http://schemas.microsoft.com/office/drawing/2014/main" id="{9F03B0E3-D1B9-44A5-0578-119B9514839C}"/>
              </a:ext>
            </a:extLst>
          </p:cNvPr>
          <p:cNvSpPr txBox="1"/>
          <p:nvPr/>
        </p:nvSpPr>
        <p:spPr>
          <a:xfrm>
            <a:off x="2978250" y="186749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6" name="Picture 6" descr="Graphical user interface, application, Word&#10;&#10;Description automatically generated">
            <a:extLst>
              <a:ext uri="{FF2B5EF4-FFF2-40B4-BE49-F238E27FC236}">
                <a16:creationId xmlns:a16="http://schemas.microsoft.com/office/drawing/2014/main" id="{6872C45A-DE56-DF85-7115-288B8E4F3047}"/>
              </a:ext>
            </a:extLst>
          </p:cNvPr>
          <p:cNvPicPr>
            <a:picLocks noChangeAspect="1"/>
          </p:cNvPicPr>
          <p:nvPr/>
        </p:nvPicPr>
        <p:blipFill>
          <a:blip r:embed="rId3"/>
          <a:stretch>
            <a:fillRect/>
          </a:stretch>
        </p:blipFill>
        <p:spPr>
          <a:xfrm>
            <a:off x="4349804" y="2599145"/>
            <a:ext cx="4543425" cy="3952875"/>
          </a:xfrm>
          <a:prstGeom prst="rect">
            <a:avLst/>
          </a:prstGeom>
        </p:spPr>
      </p:pic>
      <p:sp>
        <p:nvSpPr>
          <p:cNvPr id="7" name="TextBox 6">
            <a:extLst>
              <a:ext uri="{FF2B5EF4-FFF2-40B4-BE49-F238E27FC236}">
                <a16:creationId xmlns:a16="http://schemas.microsoft.com/office/drawing/2014/main" id="{0AB986D3-0A72-03A2-B5EA-F78582F13DD9}"/>
              </a:ext>
            </a:extLst>
          </p:cNvPr>
          <p:cNvSpPr txBox="1"/>
          <p:nvPr/>
        </p:nvSpPr>
        <p:spPr>
          <a:xfrm>
            <a:off x="4984770" y="433265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1937969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application&#10;&#10;Description automatically generated">
            <a:extLst>
              <a:ext uri="{FF2B5EF4-FFF2-40B4-BE49-F238E27FC236}">
                <a16:creationId xmlns:a16="http://schemas.microsoft.com/office/drawing/2014/main" id="{A1DA6E8B-BA33-5778-66AD-4DA7BE1721B2}"/>
              </a:ext>
            </a:extLst>
          </p:cNvPr>
          <p:cNvPicPr>
            <a:picLocks noChangeAspect="1"/>
          </p:cNvPicPr>
          <p:nvPr/>
        </p:nvPicPr>
        <p:blipFill>
          <a:blip r:embed="rId2"/>
          <a:stretch>
            <a:fillRect/>
          </a:stretch>
        </p:blipFill>
        <p:spPr>
          <a:xfrm>
            <a:off x="197680" y="267057"/>
            <a:ext cx="4348626" cy="4969483"/>
          </a:xfrm>
          <a:prstGeom prst="rect">
            <a:avLst/>
          </a:prstGeom>
        </p:spPr>
      </p:pic>
      <p:sp>
        <p:nvSpPr>
          <p:cNvPr id="5" name="TextBox 4">
            <a:extLst>
              <a:ext uri="{FF2B5EF4-FFF2-40B4-BE49-F238E27FC236}">
                <a16:creationId xmlns:a16="http://schemas.microsoft.com/office/drawing/2014/main" id="{767A5CF3-C0AB-12DC-6D9A-C079BDAAF872}"/>
              </a:ext>
            </a:extLst>
          </p:cNvPr>
          <p:cNvSpPr txBox="1"/>
          <p:nvPr/>
        </p:nvSpPr>
        <p:spPr>
          <a:xfrm>
            <a:off x="1688343" y="1817333"/>
            <a:ext cx="586191" cy="2833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6" name="Picture 6" descr="Graphical user interface, application, Word&#10;&#10;Description automatically generated">
            <a:extLst>
              <a:ext uri="{FF2B5EF4-FFF2-40B4-BE49-F238E27FC236}">
                <a16:creationId xmlns:a16="http://schemas.microsoft.com/office/drawing/2014/main" id="{4EED07A8-3199-2690-3484-187F4DE353E2}"/>
              </a:ext>
            </a:extLst>
          </p:cNvPr>
          <p:cNvPicPr>
            <a:picLocks noChangeAspect="1"/>
          </p:cNvPicPr>
          <p:nvPr/>
        </p:nvPicPr>
        <p:blipFill>
          <a:blip r:embed="rId3"/>
          <a:stretch>
            <a:fillRect/>
          </a:stretch>
        </p:blipFill>
        <p:spPr>
          <a:xfrm>
            <a:off x="4667041" y="833138"/>
            <a:ext cx="4346088" cy="4933741"/>
          </a:xfrm>
          <a:prstGeom prst="rect">
            <a:avLst/>
          </a:prstGeom>
        </p:spPr>
      </p:pic>
      <p:sp>
        <p:nvSpPr>
          <p:cNvPr id="7" name="TextBox 6">
            <a:extLst>
              <a:ext uri="{FF2B5EF4-FFF2-40B4-BE49-F238E27FC236}">
                <a16:creationId xmlns:a16="http://schemas.microsoft.com/office/drawing/2014/main" id="{AA0375A9-38D7-BE3B-3F92-0897BDB980EC}"/>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C7DAA21B-C6D8-09A0-021F-2B4952793A2D}"/>
              </a:ext>
            </a:extLst>
          </p:cNvPr>
          <p:cNvSpPr txBox="1"/>
          <p:nvPr/>
        </p:nvSpPr>
        <p:spPr>
          <a:xfrm>
            <a:off x="312444" y="5773046"/>
            <a:ext cx="52585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Note: It is important to merge add on to existing </a:t>
            </a:r>
            <a:r>
              <a:rPr lang="en-US" sz="1600" b="1"/>
              <a:t>ACCESSION NUMBER</a:t>
            </a:r>
            <a:r>
              <a:rPr lang="en-US" sz="1600"/>
              <a:t> to avoid confusion and to help easily navigate specimen that was already tested</a:t>
            </a:r>
            <a:endParaRPr lang="en-US"/>
          </a:p>
        </p:txBody>
      </p:sp>
    </p:spTree>
    <p:extLst>
      <p:ext uri="{BB962C8B-B14F-4D97-AF65-F5344CB8AC3E}">
        <p14:creationId xmlns:p14="http://schemas.microsoft.com/office/powerpoint/2010/main" val="478783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0FFBCF-1E13-BD91-B548-85A46B079A73}"/>
              </a:ext>
            </a:extLst>
          </p:cNvPr>
          <p:cNvPicPr>
            <a:picLocks noChangeAspect="1"/>
          </p:cNvPicPr>
          <p:nvPr/>
        </p:nvPicPr>
        <p:blipFill>
          <a:blip r:embed="rId2"/>
          <a:stretch>
            <a:fillRect/>
          </a:stretch>
        </p:blipFill>
        <p:spPr>
          <a:xfrm>
            <a:off x="2319337" y="280987"/>
            <a:ext cx="4505325" cy="6296025"/>
          </a:xfrm>
          <a:prstGeom prst="rect">
            <a:avLst/>
          </a:prstGeom>
        </p:spPr>
      </p:pic>
      <p:sp>
        <p:nvSpPr>
          <p:cNvPr id="2" name="Rectangle: Rounded Corners 1">
            <a:extLst>
              <a:ext uri="{FF2B5EF4-FFF2-40B4-BE49-F238E27FC236}">
                <a16:creationId xmlns:a16="http://schemas.microsoft.com/office/drawing/2014/main" id="{10AC3C6F-F7AE-6B79-856B-C74A8104BE1D}"/>
              </a:ext>
            </a:extLst>
          </p:cNvPr>
          <p:cNvSpPr/>
          <p:nvPr/>
        </p:nvSpPr>
        <p:spPr>
          <a:xfrm>
            <a:off x="2385753" y="415636"/>
            <a:ext cx="980816" cy="2576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22E0E955-347A-D8B3-A317-F1A8BD372C18}"/>
              </a:ext>
            </a:extLst>
          </p:cNvPr>
          <p:cNvSpPr/>
          <p:nvPr/>
        </p:nvSpPr>
        <p:spPr>
          <a:xfrm>
            <a:off x="2385753" y="807980"/>
            <a:ext cx="407323" cy="11473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573C762-33E9-8E2D-B346-FCCEFBEF43EC}"/>
              </a:ext>
            </a:extLst>
          </p:cNvPr>
          <p:cNvSpPr/>
          <p:nvPr/>
        </p:nvSpPr>
        <p:spPr>
          <a:xfrm>
            <a:off x="3632662" y="789709"/>
            <a:ext cx="407323" cy="114733"/>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AAA715C8-32E7-A3FD-9785-60AC18C36E06}"/>
              </a:ext>
            </a:extLst>
          </p:cNvPr>
          <p:cNvSpPr/>
          <p:nvPr/>
        </p:nvSpPr>
        <p:spPr>
          <a:xfrm>
            <a:off x="2385754" y="1515687"/>
            <a:ext cx="324196" cy="114733"/>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D2F44CC-3B50-A275-271A-2351DE27DE07}"/>
              </a:ext>
            </a:extLst>
          </p:cNvPr>
          <p:cNvSpPr/>
          <p:nvPr/>
        </p:nvSpPr>
        <p:spPr>
          <a:xfrm>
            <a:off x="2768054" y="1515686"/>
            <a:ext cx="324196" cy="114733"/>
          </a:xfrm>
          <a:prstGeom prst="roundRect">
            <a:avLst/>
          </a:prstGeom>
          <a:noFill/>
          <a:ln>
            <a:solidFill>
              <a:srgbClr val="F897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F3A5A1F-5386-066A-0E8A-C7847F15CBA2}"/>
              </a:ext>
            </a:extLst>
          </p:cNvPr>
          <p:cNvSpPr/>
          <p:nvPr/>
        </p:nvSpPr>
        <p:spPr>
          <a:xfrm>
            <a:off x="2385754" y="1208643"/>
            <a:ext cx="706496" cy="1330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C965D40-1197-2755-A115-3C7C23CF3608}"/>
              </a:ext>
            </a:extLst>
          </p:cNvPr>
          <p:cNvSpPr/>
          <p:nvPr/>
        </p:nvSpPr>
        <p:spPr>
          <a:xfrm>
            <a:off x="3092250" y="806336"/>
            <a:ext cx="324196" cy="114733"/>
          </a:xfrm>
          <a:prstGeom prst="roundRect">
            <a:avLst/>
          </a:prstGeom>
          <a:noFill/>
          <a:ln>
            <a:solidFill>
              <a:srgbClr val="F897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58B68F5-FC27-E3D1-748A-4D5F15AD5EE3}"/>
              </a:ext>
            </a:extLst>
          </p:cNvPr>
          <p:cNvSpPr/>
          <p:nvPr/>
        </p:nvSpPr>
        <p:spPr>
          <a:xfrm>
            <a:off x="2356744" y="5209308"/>
            <a:ext cx="4467918" cy="1233055"/>
          </a:xfrm>
          <a:prstGeom prst="roundRect">
            <a:avLst/>
          </a:prstGeom>
          <a:noFill/>
          <a:ln>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42274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6310E8-4324-A5E3-5D47-0BAE16C45DE6}"/>
              </a:ext>
            </a:extLst>
          </p:cNvPr>
          <p:cNvSpPr txBox="1"/>
          <p:nvPr/>
        </p:nvSpPr>
        <p:spPr>
          <a:xfrm>
            <a:off x="2627109" y="204952"/>
            <a:ext cx="477838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cs typeface="Calibri"/>
              </a:rPr>
              <a:t>SPECIMEN CANCEL</a:t>
            </a:r>
            <a:r>
              <a:rPr lang="en-US" sz="1600" b="1" dirty="0">
                <a:cs typeface="Calibri"/>
              </a:rPr>
              <a:t> </a:t>
            </a:r>
            <a:r>
              <a:rPr lang="en-US" sz="1600" dirty="0">
                <a:cs typeface="Calibri"/>
              </a:rPr>
              <a:t> </a:t>
            </a:r>
          </a:p>
          <a:p>
            <a:pPr algn="ctr"/>
            <a:endParaRPr lang="en-US" sz="1600" dirty="0">
              <a:cs typeface="Calibri"/>
            </a:endParaRPr>
          </a:p>
          <a:p>
            <a:pPr>
              <a:buChar char="•"/>
            </a:pPr>
            <a:r>
              <a:rPr lang="en-US" sz="1400" b="1" dirty="0">
                <a:cs typeface="Calibri"/>
              </a:rPr>
              <a:t>To cancel specimen that is hemolyzed, short drawn. </a:t>
            </a:r>
            <a:r>
              <a:rPr lang="en-US" sz="1400" b="1" dirty="0" err="1">
                <a:cs typeface="Calibri"/>
              </a:rPr>
              <a:t>etc</a:t>
            </a:r>
            <a:r>
              <a:rPr lang="en-US" sz="1400" dirty="0">
                <a:cs typeface="Calibri"/>
              </a:rPr>
              <a:t> </a:t>
            </a:r>
          </a:p>
          <a:p>
            <a:pPr>
              <a:buChar char="•"/>
            </a:pPr>
            <a:r>
              <a:rPr lang="en-US" sz="1400" b="1" dirty="0">
                <a:cs typeface="Calibri"/>
              </a:rPr>
              <a:t>Same process is use for DUPLICATE orders. </a:t>
            </a:r>
            <a:r>
              <a:rPr lang="en-US" sz="1400" dirty="0">
                <a:cs typeface="Calibri"/>
              </a:rPr>
              <a:t> </a:t>
            </a:r>
          </a:p>
        </p:txBody>
      </p:sp>
      <p:pic>
        <p:nvPicPr>
          <p:cNvPr id="5" name="Picture 5" descr="Graphical user interface, application&#10;&#10;Description automatically generated">
            <a:extLst>
              <a:ext uri="{FF2B5EF4-FFF2-40B4-BE49-F238E27FC236}">
                <a16:creationId xmlns:a16="http://schemas.microsoft.com/office/drawing/2014/main" id="{405FA470-D843-CBB6-57E2-8772A2DD998A}"/>
              </a:ext>
            </a:extLst>
          </p:cNvPr>
          <p:cNvPicPr>
            <a:picLocks noChangeAspect="1"/>
          </p:cNvPicPr>
          <p:nvPr/>
        </p:nvPicPr>
        <p:blipFill>
          <a:blip r:embed="rId2"/>
          <a:stretch>
            <a:fillRect/>
          </a:stretch>
        </p:blipFill>
        <p:spPr>
          <a:xfrm>
            <a:off x="4571552" y="1518773"/>
            <a:ext cx="4289207" cy="5081335"/>
          </a:xfrm>
          <a:prstGeom prst="rect">
            <a:avLst/>
          </a:prstGeom>
        </p:spPr>
      </p:pic>
      <p:pic>
        <p:nvPicPr>
          <p:cNvPr id="6" name="Picture 6" descr="Text, letter&#10;&#10;Description automatically generated">
            <a:extLst>
              <a:ext uri="{FF2B5EF4-FFF2-40B4-BE49-F238E27FC236}">
                <a16:creationId xmlns:a16="http://schemas.microsoft.com/office/drawing/2014/main" id="{0AC3C0BC-82D3-0255-6DD3-8EC099FA5BD1}"/>
              </a:ext>
            </a:extLst>
          </p:cNvPr>
          <p:cNvPicPr>
            <a:picLocks noChangeAspect="1"/>
          </p:cNvPicPr>
          <p:nvPr/>
        </p:nvPicPr>
        <p:blipFill>
          <a:blip r:embed="rId3"/>
          <a:stretch>
            <a:fillRect/>
          </a:stretch>
        </p:blipFill>
        <p:spPr>
          <a:xfrm>
            <a:off x="464903" y="1525492"/>
            <a:ext cx="3896203" cy="5072048"/>
          </a:xfrm>
          <a:prstGeom prst="rect">
            <a:avLst/>
          </a:prstGeom>
        </p:spPr>
      </p:pic>
      <p:sp>
        <p:nvSpPr>
          <p:cNvPr id="7" name="TextBox 6">
            <a:extLst>
              <a:ext uri="{FF2B5EF4-FFF2-40B4-BE49-F238E27FC236}">
                <a16:creationId xmlns:a16="http://schemas.microsoft.com/office/drawing/2014/main" id="{78AED32F-6A1A-8FF6-CDAF-20A9E37EEEC9}"/>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1494909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application&#10;&#10;Description automatically generated">
            <a:extLst>
              <a:ext uri="{FF2B5EF4-FFF2-40B4-BE49-F238E27FC236}">
                <a16:creationId xmlns:a16="http://schemas.microsoft.com/office/drawing/2014/main" id="{FB190EB5-8802-5F78-5784-CAE75FB8EE40}"/>
              </a:ext>
            </a:extLst>
          </p:cNvPr>
          <p:cNvPicPr>
            <a:picLocks noChangeAspect="1"/>
          </p:cNvPicPr>
          <p:nvPr/>
        </p:nvPicPr>
        <p:blipFill>
          <a:blip r:embed="rId2"/>
          <a:stretch>
            <a:fillRect/>
          </a:stretch>
        </p:blipFill>
        <p:spPr>
          <a:xfrm>
            <a:off x="431402" y="585264"/>
            <a:ext cx="3981510" cy="4999521"/>
          </a:xfrm>
          <a:prstGeom prst="rect">
            <a:avLst/>
          </a:prstGeom>
        </p:spPr>
      </p:pic>
      <p:sp>
        <p:nvSpPr>
          <p:cNvPr id="5" name="TextBox 4">
            <a:extLst>
              <a:ext uri="{FF2B5EF4-FFF2-40B4-BE49-F238E27FC236}">
                <a16:creationId xmlns:a16="http://schemas.microsoft.com/office/drawing/2014/main" id="{D734DB13-8143-9FC8-F95F-B3A69AA1DCDA}"/>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6" name="Picture 6" descr="Graphical user interface, application&#10;&#10;Description automatically generated">
            <a:extLst>
              <a:ext uri="{FF2B5EF4-FFF2-40B4-BE49-F238E27FC236}">
                <a16:creationId xmlns:a16="http://schemas.microsoft.com/office/drawing/2014/main" id="{8D5391E2-C590-C8B0-8894-59E4E01CDB8D}"/>
              </a:ext>
            </a:extLst>
          </p:cNvPr>
          <p:cNvPicPr>
            <a:picLocks noChangeAspect="1"/>
          </p:cNvPicPr>
          <p:nvPr/>
        </p:nvPicPr>
        <p:blipFill>
          <a:blip r:embed="rId3"/>
          <a:stretch>
            <a:fillRect/>
          </a:stretch>
        </p:blipFill>
        <p:spPr>
          <a:xfrm>
            <a:off x="4571550" y="171538"/>
            <a:ext cx="4115010" cy="6061842"/>
          </a:xfrm>
          <a:prstGeom prst="rect">
            <a:avLst/>
          </a:prstGeom>
        </p:spPr>
      </p:pic>
      <p:sp>
        <p:nvSpPr>
          <p:cNvPr id="8" name="TextBox 7">
            <a:extLst>
              <a:ext uri="{FF2B5EF4-FFF2-40B4-BE49-F238E27FC236}">
                <a16:creationId xmlns:a16="http://schemas.microsoft.com/office/drawing/2014/main" id="{266E40FB-6824-4B23-6E57-E7A4E71450E8}"/>
              </a:ext>
            </a:extLst>
          </p:cNvPr>
          <p:cNvSpPr txBox="1"/>
          <p:nvPr/>
        </p:nvSpPr>
        <p:spPr>
          <a:xfrm>
            <a:off x="6962625" y="375219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1119330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D2A7E4F-4632-3EB4-02E1-7479EBF510DF}"/>
              </a:ext>
            </a:extLst>
          </p:cNvPr>
          <p:cNvPicPr>
            <a:picLocks noChangeAspect="1"/>
          </p:cNvPicPr>
          <p:nvPr/>
        </p:nvPicPr>
        <p:blipFill>
          <a:blip r:embed="rId2"/>
          <a:stretch>
            <a:fillRect/>
          </a:stretch>
        </p:blipFill>
        <p:spPr>
          <a:xfrm>
            <a:off x="376939" y="294007"/>
            <a:ext cx="3037011" cy="3446525"/>
          </a:xfrm>
          <a:prstGeom prst="rect">
            <a:avLst/>
          </a:prstGeom>
        </p:spPr>
      </p:pic>
      <p:pic>
        <p:nvPicPr>
          <p:cNvPr id="5" name="Picture 5" descr="Graphical user interface, application&#10;&#10;Description automatically generated">
            <a:extLst>
              <a:ext uri="{FF2B5EF4-FFF2-40B4-BE49-F238E27FC236}">
                <a16:creationId xmlns:a16="http://schemas.microsoft.com/office/drawing/2014/main" id="{887C7C00-B6DA-527E-D802-68251E8687C8}"/>
              </a:ext>
            </a:extLst>
          </p:cNvPr>
          <p:cNvPicPr>
            <a:picLocks noChangeAspect="1"/>
          </p:cNvPicPr>
          <p:nvPr/>
        </p:nvPicPr>
        <p:blipFill>
          <a:blip r:embed="rId3"/>
          <a:stretch>
            <a:fillRect/>
          </a:stretch>
        </p:blipFill>
        <p:spPr>
          <a:xfrm>
            <a:off x="3578324" y="235034"/>
            <a:ext cx="5262280" cy="3779456"/>
          </a:xfrm>
          <a:prstGeom prst="rect">
            <a:avLst/>
          </a:prstGeom>
        </p:spPr>
      </p:pic>
      <p:sp>
        <p:nvSpPr>
          <p:cNvPr id="6" name="TextBox 5">
            <a:extLst>
              <a:ext uri="{FF2B5EF4-FFF2-40B4-BE49-F238E27FC236}">
                <a16:creationId xmlns:a16="http://schemas.microsoft.com/office/drawing/2014/main" id="{D162CAEF-3492-127F-CC9E-C03AFE34DA1B}"/>
              </a:ext>
            </a:extLst>
          </p:cNvPr>
          <p:cNvSpPr txBox="1"/>
          <p:nvPr/>
        </p:nvSpPr>
        <p:spPr>
          <a:xfrm>
            <a:off x="5156757" y="1953491"/>
            <a:ext cx="2119746" cy="3406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7" name="Picture 7">
            <a:extLst>
              <a:ext uri="{FF2B5EF4-FFF2-40B4-BE49-F238E27FC236}">
                <a16:creationId xmlns:a16="http://schemas.microsoft.com/office/drawing/2014/main" id="{081A6687-647E-5551-50AD-D9BC9E5B4769}"/>
              </a:ext>
            </a:extLst>
          </p:cNvPr>
          <p:cNvPicPr>
            <a:picLocks noChangeAspect="1"/>
          </p:cNvPicPr>
          <p:nvPr/>
        </p:nvPicPr>
        <p:blipFill>
          <a:blip r:embed="rId4"/>
          <a:stretch>
            <a:fillRect/>
          </a:stretch>
        </p:blipFill>
        <p:spPr>
          <a:xfrm>
            <a:off x="298679" y="2760189"/>
            <a:ext cx="5142724" cy="3838605"/>
          </a:xfrm>
          <a:prstGeom prst="rect">
            <a:avLst/>
          </a:prstGeom>
        </p:spPr>
      </p:pic>
      <p:sp>
        <p:nvSpPr>
          <p:cNvPr id="8" name="TextBox 7">
            <a:extLst>
              <a:ext uri="{FF2B5EF4-FFF2-40B4-BE49-F238E27FC236}">
                <a16:creationId xmlns:a16="http://schemas.microsoft.com/office/drawing/2014/main" id="{889C8B9A-5C1B-32D9-B51C-171DE68EE542}"/>
              </a:ext>
            </a:extLst>
          </p:cNvPr>
          <p:cNvSpPr txBox="1"/>
          <p:nvPr/>
        </p:nvSpPr>
        <p:spPr>
          <a:xfrm>
            <a:off x="2247303" y="4296820"/>
            <a:ext cx="2291733" cy="2976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EED94768-6819-031F-42C4-8C14B69F6F40}"/>
              </a:ext>
            </a:extLst>
          </p:cNvPr>
          <p:cNvSpPr txBox="1"/>
          <p:nvPr/>
        </p:nvSpPr>
        <p:spPr>
          <a:xfrm>
            <a:off x="5909202" y="4590632"/>
            <a:ext cx="294385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Note: Make sure to ADD COMMENT to the specimen view window.</a:t>
            </a:r>
            <a:r>
              <a:rPr lang="en-US" sz="2000" b="1">
                <a:cs typeface="Calibri"/>
              </a:rPr>
              <a:t> </a:t>
            </a:r>
            <a:endParaRPr lang="en-US" sz="2800" b="1"/>
          </a:p>
        </p:txBody>
      </p:sp>
    </p:spTree>
    <p:extLst>
      <p:ext uri="{BB962C8B-B14F-4D97-AF65-F5344CB8AC3E}">
        <p14:creationId xmlns:p14="http://schemas.microsoft.com/office/powerpoint/2010/main" val="456932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10;&#10;Description automatically generated">
            <a:extLst>
              <a:ext uri="{FF2B5EF4-FFF2-40B4-BE49-F238E27FC236}">
                <a16:creationId xmlns:a16="http://schemas.microsoft.com/office/drawing/2014/main" id="{B1A174A9-C492-68C8-F6B1-CC19142CA265}"/>
              </a:ext>
            </a:extLst>
          </p:cNvPr>
          <p:cNvPicPr>
            <a:picLocks noChangeAspect="1"/>
          </p:cNvPicPr>
          <p:nvPr/>
        </p:nvPicPr>
        <p:blipFill>
          <a:blip r:embed="rId2"/>
          <a:stretch>
            <a:fillRect/>
          </a:stretch>
        </p:blipFill>
        <p:spPr>
          <a:xfrm>
            <a:off x="1891563" y="1440557"/>
            <a:ext cx="5368040" cy="4944312"/>
          </a:xfrm>
          <a:prstGeom prst="rect">
            <a:avLst/>
          </a:prstGeom>
        </p:spPr>
      </p:pic>
      <p:sp>
        <p:nvSpPr>
          <p:cNvPr id="5" name="TextBox 4">
            <a:extLst>
              <a:ext uri="{FF2B5EF4-FFF2-40B4-BE49-F238E27FC236}">
                <a16:creationId xmlns:a16="http://schemas.microsoft.com/office/drawing/2014/main" id="{D1021A59-D121-5AA0-731B-041B917EDC5B}"/>
              </a:ext>
            </a:extLst>
          </p:cNvPr>
          <p:cNvSpPr txBox="1"/>
          <p:nvPr/>
        </p:nvSpPr>
        <p:spPr>
          <a:xfrm>
            <a:off x="2433623" y="326776"/>
            <a:ext cx="4635061"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cs typeface="Calibri"/>
              </a:rPr>
              <a:t>SAMPLE TRACKING</a:t>
            </a:r>
            <a:r>
              <a:rPr lang="en-US" dirty="0">
                <a:cs typeface="Calibri"/>
              </a:rPr>
              <a:t> </a:t>
            </a:r>
          </a:p>
          <a:p>
            <a:pPr algn="ctr"/>
            <a:endParaRPr lang="en-US" dirty="0">
              <a:cs typeface="Calibri"/>
            </a:endParaRPr>
          </a:p>
          <a:p>
            <a:pPr>
              <a:buChar char="•"/>
            </a:pPr>
            <a:r>
              <a:rPr lang="en-US" sz="1400" dirty="0">
                <a:cs typeface="Calibri"/>
              </a:rPr>
              <a:t>Is used to store and track sample after they are tested</a:t>
            </a:r>
          </a:p>
        </p:txBody>
      </p:sp>
    </p:spTree>
    <p:extLst>
      <p:ext uri="{BB962C8B-B14F-4D97-AF65-F5344CB8AC3E}">
        <p14:creationId xmlns:p14="http://schemas.microsoft.com/office/powerpoint/2010/main" val="5362459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application&#10;&#10;Description automatically generated">
            <a:extLst>
              <a:ext uri="{FF2B5EF4-FFF2-40B4-BE49-F238E27FC236}">
                <a16:creationId xmlns:a16="http://schemas.microsoft.com/office/drawing/2014/main" id="{F0CDDE92-C1B7-990F-4118-430CAC8C9828}"/>
              </a:ext>
            </a:extLst>
          </p:cNvPr>
          <p:cNvPicPr>
            <a:picLocks noChangeAspect="1"/>
          </p:cNvPicPr>
          <p:nvPr/>
        </p:nvPicPr>
        <p:blipFill>
          <a:blip r:embed="rId2"/>
          <a:stretch>
            <a:fillRect/>
          </a:stretch>
        </p:blipFill>
        <p:spPr>
          <a:xfrm>
            <a:off x="555944" y="1077788"/>
            <a:ext cx="5695950" cy="4114800"/>
          </a:xfrm>
          <a:prstGeom prst="rect">
            <a:avLst/>
          </a:prstGeom>
        </p:spPr>
      </p:pic>
      <p:sp>
        <p:nvSpPr>
          <p:cNvPr id="5" name="TextBox 4">
            <a:extLst>
              <a:ext uri="{FF2B5EF4-FFF2-40B4-BE49-F238E27FC236}">
                <a16:creationId xmlns:a16="http://schemas.microsoft.com/office/drawing/2014/main" id="{A4AFE41C-739D-A0F6-68A1-C26D4B33114E}"/>
              </a:ext>
            </a:extLst>
          </p:cNvPr>
          <p:cNvSpPr txBox="1"/>
          <p:nvPr/>
        </p:nvSpPr>
        <p:spPr>
          <a:xfrm>
            <a:off x="2032318" y="295675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6" name="Picture 6" descr="Text Box">
            <a:extLst>
              <a:ext uri="{FF2B5EF4-FFF2-40B4-BE49-F238E27FC236}">
                <a16:creationId xmlns:a16="http://schemas.microsoft.com/office/drawing/2014/main" id="{4C3922EE-B78A-935B-0960-DE7376D87B6A}"/>
              </a:ext>
            </a:extLst>
          </p:cNvPr>
          <p:cNvPicPr>
            <a:picLocks noChangeAspect="1"/>
          </p:cNvPicPr>
          <p:nvPr/>
        </p:nvPicPr>
        <p:blipFill>
          <a:blip r:embed="rId3"/>
          <a:stretch>
            <a:fillRect/>
          </a:stretch>
        </p:blipFill>
        <p:spPr>
          <a:xfrm>
            <a:off x="6558202" y="1684358"/>
            <a:ext cx="2276475" cy="2486025"/>
          </a:xfrm>
          <a:prstGeom prst="rect">
            <a:avLst/>
          </a:prstGeom>
        </p:spPr>
      </p:pic>
    </p:spTree>
    <p:extLst>
      <p:ext uri="{BB962C8B-B14F-4D97-AF65-F5344CB8AC3E}">
        <p14:creationId xmlns:p14="http://schemas.microsoft.com/office/powerpoint/2010/main" val="32525758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application&#10;&#10;Description automatically generated">
            <a:extLst>
              <a:ext uri="{FF2B5EF4-FFF2-40B4-BE49-F238E27FC236}">
                <a16:creationId xmlns:a16="http://schemas.microsoft.com/office/drawing/2014/main" id="{33074BE1-D483-82C1-88E1-56BD43B66522}"/>
              </a:ext>
            </a:extLst>
          </p:cNvPr>
          <p:cNvPicPr>
            <a:picLocks noChangeAspect="1"/>
          </p:cNvPicPr>
          <p:nvPr/>
        </p:nvPicPr>
        <p:blipFill>
          <a:blip r:embed="rId2"/>
          <a:stretch>
            <a:fillRect/>
          </a:stretch>
        </p:blipFill>
        <p:spPr>
          <a:xfrm>
            <a:off x="252696" y="284809"/>
            <a:ext cx="4582571" cy="4511178"/>
          </a:xfrm>
          <a:prstGeom prst="rect">
            <a:avLst/>
          </a:prstGeom>
        </p:spPr>
      </p:pic>
      <p:sp>
        <p:nvSpPr>
          <p:cNvPr id="5" name="TextBox 4">
            <a:extLst>
              <a:ext uri="{FF2B5EF4-FFF2-40B4-BE49-F238E27FC236}">
                <a16:creationId xmlns:a16="http://schemas.microsoft.com/office/drawing/2014/main" id="{A7C8D5B3-1667-DBD8-5922-85AFDD2A0031}"/>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6" name="Picture 6" descr="Graphical user interface&#10;&#10;Description automatically generated with low confidence">
            <a:extLst>
              <a:ext uri="{FF2B5EF4-FFF2-40B4-BE49-F238E27FC236}">
                <a16:creationId xmlns:a16="http://schemas.microsoft.com/office/drawing/2014/main" id="{13DB2DFB-903F-AEE1-9201-4CEA41712213}"/>
              </a:ext>
            </a:extLst>
          </p:cNvPr>
          <p:cNvPicPr>
            <a:picLocks noChangeAspect="1"/>
          </p:cNvPicPr>
          <p:nvPr/>
        </p:nvPicPr>
        <p:blipFill>
          <a:blip r:embed="rId3"/>
          <a:stretch>
            <a:fillRect/>
          </a:stretch>
        </p:blipFill>
        <p:spPr>
          <a:xfrm>
            <a:off x="4699796" y="1206778"/>
            <a:ext cx="4366571" cy="4602097"/>
          </a:xfrm>
          <a:prstGeom prst="rect">
            <a:avLst/>
          </a:prstGeom>
        </p:spPr>
      </p:pic>
      <p:sp>
        <p:nvSpPr>
          <p:cNvPr id="7" name="TextBox 6">
            <a:extLst>
              <a:ext uri="{FF2B5EF4-FFF2-40B4-BE49-F238E27FC236}">
                <a16:creationId xmlns:a16="http://schemas.microsoft.com/office/drawing/2014/main" id="{9B8E6021-B15B-41E8-CF43-0F6E8B66BB52}"/>
              </a:ext>
            </a:extLst>
          </p:cNvPr>
          <p:cNvSpPr txBox="1"/>
          <p:nvPr/>
        </p:nvSpPr>
        <p:spPr>
          <a:xfrm>
            <a:off x="4898776" y="295675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8" name="Picture 8" descr="Text Box">
            <a:extLst>
              <a:ext uri="{FF2B5EF4-FFF2-40B4-BE49-F238E27FC236}">
                <a16:creationId xmlns:a16="http://schemas.microsoft.com/office/drawing/2014/main" id="{E8395489-4A12-49CB-FB6F-7F472C2BF58D}"/>
              </a:ext>
            </a:extLst>
          </p:cNvPr>
          <p:cNvPicPr>
            <a:picLocks noChangeAspect="1"/>
          </p:cNvPicPr>
          <p:nvPr/>
        </p:nvPicPr>
        <p:blipFill>
          <a:blip r:embed="rId4"/>
          <a:stretch>
            <a:fillRect/>
          </a:stretch>
        </p:blipFill>
        <p:spPr>
          <a:xfrm>
            <a:off x="699416" y="5273981"/>
            <a:ext cx="3703463" cy="1075522"/>
          </a:xfrm>
          <a:prstGeom prst="rect">
            <a:avLst/>
          </a:prstGeom>
        </p:spPr>
      </p:pic>
    </p:spTree>
    <p:extLst>
      <p:ext uri="{BB962C8B-B14F-4D97-AF65-F5344CB8AC3E}">
        <p14:creationId xmlns:p14="http://schemas.microsoft.com/office/powerpoint/2010/main" val="17980833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F7643-FD22-1D9B-7EC7-684A7382CB03}"/>
              </a:ext>
            </a:extLst>
          </p:cNvPr>
          <p:cNvSpPr>
            <a:spLocks noGrp="1"/>
          </p:cNvSpPr>
          <p:nvPr>
            <p:ph type="ctrTitle"/>
          </p:nvPr>
        </p:nvSpPr>
        <p:spPr/>
        <p:txBody>
          <a:bodyPr>
            <a:normAutofit/>
          </a:bodyPr>
          <a:lstStyle/>
          <a:p>
            <a:r>
              <a:rPr lang="en-US" sz="5400" b="1" dirty="0">
                <a:uFill>
                  <a:solidFill>
                    <a:srgbClr val="083065">
                      <a:lumMod val="40000"/>
                      <a:lumOff val="60000"/>
                    </a:srgbClr>
                  </a:solidFill>
                </a:uFill>
                <a:latin typeface="Bookman Old Style"/>
                <a:ea typeface="Open Sans"/>
                <a:cs typeface="Open Sans"/>
              </a:rPr>
              <a:t>THANK YOU!</a:t>
            </a:r>
          </a:p>
        </p:txBody>
      </p:sp>
    </p:spTree>
    <p:extLst>
      <p:ext uri="{BB962C8B-B14F-4D97-AF65-F5344CB8AC3E}">
        <p14:creationId xmlns:p14="http://schemas.microsoft.com/office/powerpoint/2010/main" val="2554595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B59AB-1C9D-8118-4BB1-297E6D58E8A2}"/>
              </a:ext>
            </a:extLst>
          </p:cNvPr>
          <p:cNvSpPr>
            <a:spLocks noGrp="1"/>
          </p:cNvSpPr>
          <p:nvPr>
            <p:ph type="ctrTitle"/>
          </p:nvPr>
        </p:nvSpPr>
        <p:spPr>
          <a:xfrm>
            <a:off x="1586001" y="70994"/>
            <a:ext cx="7086600" cy="1154359"/>
          </a:xfrm>
        </p:spPr>
        <p:txBody>
          <a:bodyPr>
            <a:normAutofit/>
          </a:bodyPr>
          <a:lstStyle/>
          <a:p>
            <a:r>
              <a:rPr lang="en-US" sz="4000" dirty="0">
                <a:uFill>
                  <a:solidFill>
                    <a:srgbClr val="083065">
                      <a:lumMod val="40000"/>
                      <a:lumOff val="60000"/>
                    </a:srgbClr>
                  </a:solidFill>
                </a:uFill>
                <a:ea typeface="Open Sans"/>
                <a:cs typeface="Open Sans"/>
              </a:rPr>
              <a:t>Tubes Order of Draw</a:t>
            </a:r>
          </a:p>
        </p:txBody>
      </p:sp>
      <p:sp>
        <p:nvSpPr>
          <p:cNvPr id="3" name="Subtitle 2">
            <a:extLst>
              <a:ext uri="{FF2B5EF4-FFF2-40B4-BE49-F238E27FC236}">
                <a16:creationId xmlns:a16="http://schemas.microsoft.com/office/drawing/2014/main" id="{4157CC31-8BB7-BE8D-DBB4-9B1B19CD222E}"/>
              </a:ext>
            </a:extLst>
          </p:cNvPr>
          <p:cNvSpPr>
            <a:spLocks noGrp="1"/>
          </p:cNvSpPr>
          <p:nvPr>
            <p:ph type="subTitle" idx="1"/>
          </p:nvPr>
        </p:nvSpPr>
        <p:spPr>
          <a:xfrm>
            <a:off x="1970788" y="1638537"/>
            <a:ext cx="7097959" cy="3176262"/>
          </a:xfrm>
        </p:spPr>
        <p:txBody>
          <a:bodyPr vert="horz" lIns="0" tIns="0" rIns="0" bIns="0" rtlCol="0" anchor="t" anchorCtr="1">
            <a:noAutofit/>
          </a:bodyPr>
          <a:lstStyle/>
          <a:p>
            <a:pPr marL="514350" indent="-514350" algn="just">
              <a:buAutoNum type="arabicPeriod"/>
            </a:pPr>
            <a:r>
              <a:rPr lang="en-US" sz="2400" dirty="0">
                <a:solidFill>
                  <a:schemeClr val="tx1"/>
                </a:solidFill>
                <a:ea typeface="Open Sans"/>
                <a:cs typeface="Open Sans"/>
              </a:rPr>
              <a:t>Red</a:t>
            </a:r>
          </a:p>
          <a:p>
            <a:pPr marL="514350" indent="-514350" algn="just">
              <a:buAutoNum type="arabicPeriod"/>
            </a:pPr>
            <a:r>
              <a:rPr lang="en-US" sz="2400" dirty="0">
                <a:solidFill>
                  <a:schemeClr val="tx1"/>
                </a:solidFill>
                <a:ea typeface="Open Sans"/>
                <a:cs typeface="Open Sans"/>
              </a:rPr>
              <a:t>Blood Culture</a:t>
            </a:r>
          </a:p>
          <a:p>
            <a:pPr marL="514350" indent="-514350" algn="just">
              <a:buAutoNum type="arabicPeriod"/>
            </a:pPr>
            <a:r>
              <a:rPr lang="en-US" sz="2400" dirty="0">
                <a:solidFill>
                  <a:schemeClr val="tx1"/>
                </a:solidFill>
                <a:ea typeface="Open Sans"/>
                <a:cs typeface="Open Sans"/>
              </a:rPr>
              <a:t>Blue</a:t>
            </a:r>
          </a:p>
          <a:p>
            <a:pPr marL="514350" indent="-514350" algn="just">
              <a:buAutoNum type="arabicPeriod"/>
            </a:pPr>
            <a:r>
              <a:rPr lang="en-US" sz="2400" dirty="0">
                <a:solidFill>
                  <a:schemeClr val="tx1"/>
                </a:solidFill>
                <a:ea typeface="Open Sans"/>
                <a:cs typeface="Open Sans"/>
              </a:rPr>
              <a:t>Gold</a:t>
            </a:r>
          </a:p>
          <a:p>
            <a:pPr marL="514350" indent="-514350" algn="just">
              <a:buAutoNum type="arabicPeriod"/>
            </a:pPr>
            <a:r>
              <a:rPr lang="en-US" sz="2400" dirty="0">
                <a:solidFill>
                  <a:schemeClr val="tx1"/>
                </a:solidFill>
                <a:ea typeface="Open Sans"/>
                <a:cs typeface="Open Sans"/>
              </a:rPr>
              <a:t>Green (Light Green Heparin)</a:t>
            </a:r>
          </a:p>
          <a:p>
            <a:pPr marL="514350" indent="-514350" algn="just">
              <a:buAutoNum type="arabicPeriod"/>
            </a:pPr>
            <a:r>
              <a:rPr lang="en-US" sz="2400" dirty="0">
                <a:solidFill>
                  <a:schemeClr val="tx1"/>
                </a:solidFill>
                <a:ea typeface="Open Sans"/>
                <a:cs typeface="Open Sans"/>
              </a:rPr>
              <a:t>Lavender (Sodium Fluoride)(Potassium Oxalate)</a:t>
            </a:r>
          </a:p>
          <a:p>
            <a:pPr marL="514350" indent="-514350" algn="just">
              <a:buAutoNum type="arabicPeriod"/>
            </a:pPr>
            <a:r>
              <a:rPr lang="en-US" sz="2400" dirty="0">
                <a:solidFill>
                  <a:schemeClr val="tx1"/>
                </a:solidFill>
                <a:ea typeface="Open Sans"/>
                <a:cs typeface="Open Sans"/>
              </a:rPr>
              <a:t>Gray</a:t>
            </a:r>
          </a:p>
        </p:txBody>
      </p:sp>
    </p:spTree>
    <p:extLst>
      <p:ext uri="{BB962C8B-B14F-4D97-AF65-F5344CB8AC3E}">
        <p14:creationId xmlns:p14="http://schemas.microsoft.com/office/powerpoint/2010/main" val="2330061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0294-0D34-640B-2185-922983AE02CD}"/>
              </a:ext>
            </a:extLst>
          </p:cNvPr>
          <p:cNvSpPr>
            <a:spLocks noGrp="1"/>
          </p:cNvSpPr>
          <p:nvPr>
            <p:ph type="ctrTitle"/>
          </p:nvPr>
        </p:nvSpPr>
        <p:spPr>
          <a:xfrm>
            <a:off x="1408517" y="35498"/>
            <a:ext cx="7086600" cy="678700"/>
          </a:xfrm>
        </p:spPr>
        <p:txBody>
          <a:bodyPr>
            <a:normAutofit/>
          </a:bodyPr>
          <a:lstStyle/>
          <a:p>
            <a:r>
              <a:rPr lang="en-US" sz="3200" b="1" dirty="0">
                <a:uFill>
                  <a:solidFill>
                    <a:srgbClr val="083065">
                      <a:lumMod val="40000"/>
                      <a:lumOff val="60000"/>
                    </a:srgbClr>
                  </a:solidFill>
                </a:uFill>
                <a:latin typeface="Cambria"/>
                <a:ea typeface="Open Sans"/>
                <a:cs typeface="Open Sans"/>
              </a:rPr>
              <a:t>GENERAL WORKFLOW</a:t>
            </a:r>
          </a:p>
        </p:txBody>
      </p:sp>
      <p:pic>
        <p:nvPicPr>
          <p:cNvPr id="6" name="Picture 6">
            <a:extLst>
              <a:ext uri="{FF2B5EF4-FFF2-40B4-BE49-F238E27FC236}">
                <a16:creationId xmlns:a16="http://schemas.microsoft.com/office/drawing/2014/main" id="{228BB3C1-4235-D95D-51CC-59A97E7BAC22}"/>
              </a:ext>
            </a:extLst>
          </p:cNvPr>
          <p:cNvPicPr>
            <a:picLocks noChangeAspect="1"/>
          </p:cNvPicPr>
          <p:nvPr/>
        </p:nvPicPr>
        <p:blipFill>
          <a:blip r:embed="rId2"/>
          <a:stretch>
            <a:fillRect/>
          </a:stretch>
        </p:blipFill>
        <p:spPr>
          <a:xfrm>
            <a:off x="1830220" y="1363602"/>
            <a:ext cx="5895324" cy="4578058"/>
          </a:xfrm>
          <a:prstGeom prst="rect">
            <a:avLst/>
          </a:prstGeom>
        </p:spPr>
      </p:pic>
    </p:spTree>
    <p:extLst>
      <p:ext uri="{BB962C8B-B14F-4D97-AF65-F5344CB8AC3E}">
        <p14:creationId xmlns:p14="http://schemas.microsoft.com/office/powerpoint/2010/main" val="3275105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84684-0598-E511-8BD9-7B3E90BC47A4}"/>
              </a:ext>
            </a:extLst>
          </p:cNvPr>
          <p:cNvSpPr>
            <a:spLocks noGrp="1"/>
          </p:cNvSpPr>
          <p:nvPr>
            <p:ph type="ctrTitle"/>
          </p:nvPr>
        </p:nvSpPr>
        <p:spPr>
          <a:xfrm>
            <a:off x="1242753" y="228600"/>
            <a:ext cx="7086600" cy="1192876"/>
          </a:xfrm>
        </p:spPr>
        <p:txBody>
          <a:bodyPr>
            <a:normAutofit/>
          </a:bodyPr>
          <a:lstStyle/>
          <a:p>
            <a:r>
              <a:rPr lang="en-US" dirty="0"/>
              <a:t>Color Guide for Tubes</a:t>
            </a:r>
            <a:br>
              <a:rPr lang="en-US" dirty="0"/>
            </a:br>
            <a:r>
              <a:rPr lang="en-US" dirty="0"/>
              <a:t>Pt. 1</a:t>
            </a:r>
          </a:p>
        </p:txBody>
      </p:sp>
      <p:graphicFrame>
        <p:nvGraphicFramePr>
          <p:cNvPr id="5" name="Table 4">
            <a:extLst>
              <a:ext uri="{FF2B5EF4-FFF2-40B4-BE49-F238E27FC236}">
                <a16:creationId xmlns:a16="http://schemas.microsoft.com/office/drawing/2014/main" id="{7DDA63B1-1292-7A93-DD1F-5684014FCAFC}"/>
              </a:ext>
            </a:extLst>
          </p:cNvPr>
          <p:cNvGraphicFramePr>
            <a:graphicFrameLocks noGrp="1"/>
          </p:cNvGraphicFramePr>
          <p:nvPr>
            <p:extLst>
              <p:ext uri="{D42A27DB-BD31-4B8C-83A1-F6EECF244321}">
                <p14:modId xmlns:p14="http://schemas.microsoft.com/office/powerpoint/2010/main" val="2304869214"/>
              </p:ext>
            </p:extLst>
          </p:nvPr>
        </p:nvGraphicFramePr>
        <p:xfrm>
          <a:off x="390209" y="1687485"/>
          <a:ext cx="1400986" cy="4196324"/>
        </p:xfrm>
        <a:graphic>
          <a:graphicData uri="http://schemas.openxmlformats.org/drawingml/2006/table">
            <a:tbl>
              <a:tblPr/>
              <a:tblGrid>
                <a:gridCol w="1400986">
                  <a:extLst>
                    <a:ext uri="{9D8B030D-6E8A-4147-A177-3AD203B41FA5}">
                      <a16:colId xmlns:a16="http://schemas.microsoft.com/office/drawing/2014/main" val="3351756963"/>
                    </a:ext>
                  </a:extLst>
                </a:gridCol>
              </a:tblGrid>
              <a:tr h="129797">
                <a:tc>
                  <a:txBody>
                    <a:bodyPr/>
                    <a:lstStyle/>
                    <a:p>
                      <a:pPr algn="ctr" fontAlgn="b"/>
                      <a:r>
                        <a:rPr lang="en-US" sz="700" b="1" i="0" u="none" strike="noStrike" dirty="0">
                          <a:solidFill>
                            <a:srgbClr val="000000"/>
                          </a:solidFill>
                          <a:effectLst/>
                          <a:latin typeface="Calibri" panose="020F0502020204030204" pitchFamily="34" charset="0"/>
                        </a:rPr>
                        <a:t>PANELS</a:t>
                      </a:r>
                    </a:p>
                  </a:txBody>
                  <a:tcPr marL="6181" marR="6181" marT="6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57581037"/>
                  </a:ext>
                </a:extLst>
              </a:tr>
              <a:tr h="377030">
                <a:tc>
                  <a:txBody>
                    <a:bodyPr/>
                    <a:lstStyle/>
                    <a:p>
                      <a:pPr algn="ctr" fontAlgn="b"/>
                      <a:r>
                        <a:rPr lang="pl-PL" sz="800" b="1" i="0" u="none" strike="noStrike" dirty="0">
                          <a:solidFill>
                            <a:srgbClr val="000000"/>
                          </a:solidFill>
                          <a:effectLst/>
                          <a:latin typeface="Calibri" panose="020F0502020204030204" pitchFamily="34" charset="0"/>
                        </a:rPr>
                        <a:t>Electrolyte</a:t>
                      </a:r>
                      <a:r>
                        <a:rPr lang="pl-PL" sz="800" b="0" i="0" u="none" strike="noStrike" dirty="0">
                          <a:solidFill>
                            <a:srgbClr val="000000"/>
                          </a:solidFill>
                          <a:effectLst/>
                          <a:latin typeface="Calibri" panose="020F0502020204030204" pitchFamily="34" charset="0"/>
                        </a:rPr>
                        <a:t>  = Na, K, Cl &amp; CO</a:t>
                      </a:r>
                      <a:r>
                        <a:rPr lang="pl-PL" sz="800" b="0" i="0" u="none" strike="noStrike" baseline="-25000" dirty="0">
                          <a:solidFill>
                            <a:srgbClr val="000000"/>
                          </a:solidFill>
                          <a:effectLst/>
                          <a:latin typeface="Calibri" panose="020F0502020204030204" pitchFamily="34" charset="0"/>
                        </a:rPr>
                        <a:t>2</a:t>
                      </a:r>
                      <a:endParaRPr lang="pl-PL" sz="800" b="1" i="0" u="none" strike="noStrike" dirty="0">
                        <a:solidFill>
                          <a:srgbClr val="000000"/>
                        </a:solidFill>
                        <a:effectLst/>
                        <a:latin typeface="Calibri" panose="020F0502020204030204" pitchFamily="34" charset="0"/>
                      </a:endParaRPr>
                    </a:p>
                  </a:txBody>
                  <a:tcPr marL="6181" marR="6181" marT="6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53520475"/>
                  </a:ext>
                </a:extLst>
              </a:tr>
              <a:tr h="223746">
                <a:tc>
                  <a:txBody>
                    <a:bodyPr/>
                    <a:lstStyle/>
                    <a:p>
                      <a:pPr algn="ctr" fontAlgn="ctr"/>
                      <a:r>
                        <a:rPr lang="en-US" sz="800" b="1" i="0" u="none" strike="noStrike" dirty="0">
                          <a:solidFill>
                            <a:srgbClr val="000000"/>
                          </a:solidFill>
                          <a:effectLst/>
                          <a:latin typeface="Calibri" panose="020F0502020204030204" pitchFamily="34" charset="0"/>
                        </a:rPr>
                        <a:t>Basic Metabolic Panel</a:t>
                      </a:r>
                      <a:r>
                        <a:rPr lang="en-US" sz="800" b="0" i="0" u="none" strike="noStrike" dirty="0">
                          <a:solidFill>
                            <a:srgbClr val="000000"/>
                          </a:solidFill>
                          <a:effectLst/>
                          <a:latin typeface="Calibri" panose="020F0502020204030204" pitchFamily="34" charset="0"/>
                        </a:rPr>
                        <a:t> (</a:t>
                      </a:r>
                      <a:r>
                        <a:rPr lang="en-US" sz="800" b="1" i="0" u="none" strike="noStrike" dirty="0">
                          <a:solidFill>
                            <a:srgbClr val="000000"/>
                          </a:solidFill>
                          <a:effectLst/>
                          <a:latin typeface="Calibri" panose="020F0502020204030204" pitchFamily="34" charset="0"/>
                        </a:rPr>
                        <a:t>BASIC) = </a:t>
                      </a:r>
                      <a:r>
                        <a:rPr lang="en-US" sz="800" b="0" i="0" u="none" strike="noStrike" dirty="0">
                          <a:solidFill>
                            <a:srgbClr val="000000"/>
                          </a:solidFill>
                          <a:effectLst/>
                          <a:latin typeface="Calibri" panose="020F0502020204030204" pitchFamily="34" charset="0"/>
                        </a:rPr>
                        <a:t>Na, K, Cl, CO2, Glu, BUN, </a:t>
                      </a:r>
                      <a:r>
                        <a:rPr lang="en-US" sz="800" b="0" i="0" u="none" strike="noStrike" dirty="0" err="1">
                          <a:solidFill>
                            <a:srgbClr val="000000"/>
                          </a:solidFill>
                          <a:effectLst/>
                          <a:latin typeface="Calibri" panose="020F0502020204030204" pitchFamily="34" charset="0"/>
                        </a:rPr>
                        <a:t>Creat</a:t>
                      </a:r>
                      <a:r>
                        <a:rPr lang="en-US" sz="800" b="0" i="0" u="none" strike="noStrike" dirty="0">
                          <a:solidFill>
                            <a:srgbClr val="000000"/>
                          </a:solidFill>
                          <a:effectLst/>
                          <a:latin typeface="Calibri" panose="020F0502020204030204" pitchFamily="34" charset="0"/>
                        </a:rPr>
                        <a:t>, Ca</a:t>
                      </a:r>
                      <a:endParaRPr lang="en-US" sz="800" b="1" i="0" u="none" strike="noStrike" dirty="0">
                        <a:solidFill>
                          <a:srgbClr val="000000"/>
                        </a:solidFill>
                        <a:effectLst/>
                        <a:latin typeface="Calibri" panose="020F0502020204030204" pitchFamily="34" charset="0"/>
                      </a:endParaRP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869810705"/>
                  </a:ext>
                </a:extLst>
              </a:tr>
              <a:tr h="500646">
                <a:tc>
                  <a:txBody>
                    <a:bodyPr/>
                    <a:lstStyle/>
                    <a:p>
                      <a:pPr algn="ctr" fontAlgn="ctr"/>
                      <a:r>
                        <a:rPr lang="en-US" sz="800" b="1" i="0" u="none" strike="noStrike" dirty="0">
                          <a:solidFill>
                            <a:srgbClr val="000000"/>
                          </a:solidFill>
                          <a:effectLst/>
                          <a:latin typeface="Calibri" panose="020F0502020204030204" pitchFamily="34" charset="0"/>
                        </a:rPr>
                        <a:t>Comprehensive Metabolic Panel (CMP)</a:t>
                      </a:r>
                      <a:r>
                        <a:rPr lang="en-US" sz="800" b="0" i="0" u="none" strike="noStrike" dirty="0">
                          <a:solidFill>
                            <a:srgbClr val="000000"/>
                          </a:solidFill>
                          <a:effectLst/>
                          <a:latin typeface="Calibri" panose="020F0502020204030204" pitchFamily="34" charset="0"/>
                        </a:rPr>
                        <a:t> = Na, K, Cl, CO2, Glu, BUN, </a:t>
                      </a:r>
                      <a:r>
                        <a:rPr lang="en-US" sz="800" b="0" i="0" u="none" strike="noStrike" dirty="0" err="1">
                          <a:solidFill>
                            <a:srgbClr val="000000"/>
                          </a:solidFill>
                          <a:effectLst/>
                          <a:latin typeface="Calibri" panose="020F0502020204030204" pitchFamily="34" charset="0"/>
                        </a:rPr>
                        <a:t>Creat</a:t>
                      </a:r>
                      <a:r>
                        <a:rPr lang="en-US" sz="800" b="0" i="0" u="none" strike="noStrike" dirty="0">
                          <a:solidFill>
                            <a:srgbClr val="000000"/>
                          </a:solidFill>
                          <a:effectLst/>
                          <a:latin typeface="Calibri" panose="020F0502020204030204" pitchFamily="34" charset="0"/>
                        </a:rPr>
                        <a:t>, Ca, TP, Alb, </a:t>
                      </a:r>
                      <a:r>
                        <a:rPr lang="en-US" sz="800" b="0" i="0" u="none" strike="noStrike" dirty="0" err="1">
                          <a:solidFill>
                            <a:srgbClr val="000000"/>
                          </a:solidFill>
                          <a:effectLst/>
                          <a:latin typeface="Calibri" panose="020F0502020204030204" pitchFamily="34" charset="0"/>
                        </a:rPr>
                        <a:t>Alk</a:t>
                      </a:r>
                      <a:r>
                        <a:rPr lang="en-US" sz="800" b="0" i="0" u="none" strike="noStrike" dirty="0">
                          <a:solidFill>
                            <a:srgbClr val="000000"/>
                          </a:solidFill>
                          <a:effectLst/>
                          <a:latin typeface="Calibri" panose="020F0502020204030204" pitchFamily="34" charset="0"/>
                        </a:rPr>
                        <a:t> </a:t>
                      </a:r>
                      <a:r>
                        <a:rPr lang="en-US" sz="800" b="0" i="0" u="none" strike="noStrike" dirty="0" err="1">
                          <a:solidFill>
                            <a:srgbClr val="000000"/>
                          </a:solidFill>
                          <a:effectLst/>
                          <a:latin typeface="Calibri" panose="020F0502020204030204" pitchFamily="34" charset="0"/>
                        </a:rPr>
                        <a:t>Phos</a:t>
                      </a:r>
                      <a:r>
                        <a:rPr lang="en-US" sz="800" b="0" i="0" u="none" strike="noStrike" dirty="0">
                          <a:solidFill>
                            <a:srgbClr val="000000"/>
                          </a:solidFill>
                          <a:effectLst/>
                          <a:latin typeface="Calibri" panose="020F0502020204030204" pitchFamily="34" charset="0"/>
                        </a:rPr>
                        <a:t>, AST, ALT, </a:t>
                      </a:r>
                      <a:r>
                        <a:rPr lang="en-US" sz="800" b="0" i="0" u="none" strike="noStrike" dirty="0" err="1">
                          <a:solidFill>
                            <a:srgbClr val="000000"/>
                          </a:solidFill>
                          <a:effectLst/>
                          <a:latin typeface="Calibri" panose="020F0502020204030204" pitchFamily="34" charset="0"/>
                        </a:rPr>
                        <a:t>TBil</a:t>
                      </a:r>
                      <a:endParaRPr lang="en-US" sz="800" b="1" i="0" u="none" strike="noStrike" dirty="0">
                        <a:solidFill>
                          <a:srgbClr val="000000"/>
                        </a:solidFill>
                        <a:effectLst/>
                        <a:latin typeface="Calibri" panose="020F0502020204030204" pitchFamily="34" charset="0"/>
                      </a:endParaRP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035517992"/>
                  </a:ext>
                </a:extLst>
              </a:tr>
              <a:tr h="401753">
                <a:tc>
                  <a:txBody>
                    <a:bodyPr/>
                    <a:lstStyle/>
                    <a:p>
                      <a:pPr algn="ctr" fontAlgn="ctr"/>
                      <a:r>
                        <a:rPr lang="en-US" sz="900" b="1" i="0" u="none" strike="noStrike" dirty="0">
                          <a:solidFill>
                            <a:srgbClr val="000000"/>
                          </a:solidFill>
                          <a:effectLst/>
                          <a:latin typeface="Calibri" panose="020F0502020204030204" pitchFamily="34" charset="0"/>
                        </a:rPr>
                        <a:t>Hepatic Function Panel (HEPFUN)  </a:t>
                      </a:r>
                      <a:r>
                        <a:rPr lang="en-US" sz="900" b="0" i="0" u="none" strike="noStrike" dirty="0">
                          <a:solidFill>
                            <a:srgbClr val="000000"/>
                          </a:solidFill>
                          <a:effectLst/>
                          <a:latin typeface="Calibri" panose="020F0502020204030204" pitchFamily="34" charset="0"/>
                        </a:rPr>
                        <a:t>= TP, Alb, </a:t>
                      </a:r>
                      <a:r>
                        <a:rPr lang="en-US" sz="900" b="0" i="0" u="none" strike="noStrike" dirty="0" err="1">
                          <a:solidFill>
                            <a:srgbClr val="000000"/>
                          </a:solidFill>
                          <a:effectLst/>
                          <a:latin typeface="Calibri" panose="020F0502020204030204" pitchFamily="34" charset="0"/>
                        </a:rPr>
                        <a:t>TBil</a:t>
                      </a:r>
                      <a:r>
                        <a:rPr lang="en-US" sz="900" b="0" i="0" u="none" strike="noStrike" dirty="0">
                          <a:solidFill>
                            <a:srgbClr val="000000"/>
                          </a:solidFill>
                          <a:effectLst/>
                          <a:latin typeface="Calibri" panose="020F0502020204030204" pitchFamily="34" charset="0"/>
                        </a:rPr>
                        <a:t>, </a:t>
                      </a:r>
                      <a:r>
                        <a:rPr lang="en-US" sz="900" b="0" i="0" u="none" strike="noStrike" dirty="0" err="1">
                          <a:solidFill>
                            <a:srgbClr val="000000"/>
                          </a:solidFill>
                          <a:effectLst/>
                          <a:latin typeface="Calibri" panose="020F0502020204030204" pitchFamily="34" charset="0"/>
                        </a:rPr>
                        <a:t>DBil</a:t>
                      </a:r>
                      <a:r>
                        <a:rPr lang="en-US" sz="900" b="0" i="0" u="none" strike="noStrike" dirty="0">
                          <a:solidFill>
                            <a:srgbClr val="000000"/>
                          </a:solidFill>
                          <a:effectLst/>
                          <a:latin typeface="Calibri" panose="020F0502020204030204" pitchFamily="34" charset="0"/>
                        </a:rPr>
                        <a:t>, </a:t>
                      </a:r>
                      <a:r>
                        <a:rPr lang="en-US" sz="900" b="0" i="0" u="none" strike="noStrike" dirty="0" err="1">
                          <a:solidFill>
                            <a:srgbClr val="000000"/>
                          </a:solidFill>
                          <a:effectLst/>
                          <a:latin typeface="Calibri" panose="020F0502020204030204" pitchFamily="34" charset="0"/>
                        </a:rPr>
                        <a:t>Alk</a:t>
                      </a:r>
                      <a:r>
                        <a:rPr lang="en-US" sz="900" b="0" i="0" u="none" strike="noStrike" dirty="0">
                          <a:solidFill>
                            <a:srgbClr val="000000"/>
                          </a:solidFill>
                          <a:effectLst/>
                          <a:latin typeface="Calibri" panose="020F0502020204030204" pitchFamily="34" charset="0"/>
                        </a:rPr>
                        <a:t> </a:t>
                      </a:r>
                      <a:r>
                        <a:rPr lang="en-US" sz="900" b="0" i="0" u="none" strike="noStrike" dirty="0" err="1">
                          <a:solidFill>
                            <a:srgbClr val="000000"/>
                          </a:solidFill>
                          <a:effectLst/>
                          <a:latin typeface="Calibri" panose="020F0502020204030204" pitchFamily="34" charset="0"/>
                        </a:rPr>
                        <a:t>Phos</a:t>
                      </a:r>
                      <a:r>
                        <a:rPr lang="en-US" sz="900" b="0" i="0" u="none" strike="noStrike" dirty="0">
                          <a:solidFill>
                            <a:srgbClr val="000000"/>
                          </a:solidFill>
                          <a:effectLst/>
                          <a:latin typeface="Calibri" panose="020F0502020204030204" pitchFamily="34" charset="0"/>
                        </a:rPr>
                        <a:t>, ALT, AST</a:t>
                      </a:r>
                      <a:endParaRPr lang="en-US" sz="900" b="1" i="0" u="none" strike="noStrike" dirty="0">
                        <a:solidFill>
                          <a:srgbClr val="000000"/>
                        </a:solidFill>
                        <a:effectLst/>
                        <a:latin typeface="Calibri" panose="020F0502020204030204" pitchFamily="34" charset="0"/>
                      </a:endParaRP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920549039"/>
                  </a:ext>
                </a:extLst>
              </a:tr>
              <a:tr h="395572">
                <a:tc>
                  <a:txBody>
                    <a:bodyPr/>
                    <a:lstStyle/>
                    <a:p>
                      <a:pPr algn="ctr" fontAlgn="ctr"/>
                      <a:r>
                        <a:rPr lang="en-US" sz="800" b="1" i="0" u="none" strike="noStrike" dirty="0">
                          <a:solidFill>
                            <a:srgbClr val="000000"/>
                          </a:solidFill>
                          <a:effectLst/>
                          <a:latin typeface="Calibri" panose="020F0502020204030204" pitchFamily="34" charset="0"/>
                        </a:rPr>
                        <a:t>Renal Panel (RENAL)  </a:t>
                      </a:r>
                      <a:r>
                        <a:rPr lang="en-US" sz="800" b="0" i="0" u="none" strike="noStrike" dirty="0">
                          <a:solidFill>
                            <a:srgbClr val="000000"/>
                          </a:solidFill>
                          <a:effectLst/>
                          <a:latin typeface="Calibri" panose="020F0502020204030204" pitchFamily="34" charset="0"/>
                        </a:rPr>
                        <a:t>= Na, K, Cl, CO2, Glu, BUN, </a:t>
                      </a:r>
                      <a:r>
                        <a:rPr lang="en-US" sz="800" b="0" i="0" u="none" strike="noStrike" dirty="0" err="1">
                          <a:solidFill>
                            <a:srgbClr val="000000"/>
                          </a:solidFill>
                          <a:effectLst/>
                          <a:latin typeface="Calibri" panose="020F0502020204030204" pitchFamily="34" charset="0"/>
                        </a:rPr>
                        <a:t>Creat</a:t>
                      </a:r>
                      <a:r>
                        <a:rPr lang="en-US" sz="800" b="0" i="0" u="none" strike="noStrike" dirty="0">
                          <a:solidFill>
                            <a:srgbClr val="000000"/>
                          </a:solidFill>
                          <a:effectLst/>
                          <a:latin typeface="Calibri" panose="020F0502020204030204" pitchFamily="34" charset="0"/>
                        </a:rPr>
                        <a:t>, Ca, Alb</a:t>
                      </a:r>
                      <a:endParaRPr lang="en-US" sz="800" b="1" i="0" u="none" strike="noStrike" dirty="0">
                        <a:solidFill>
                          <a:srgbClr val="000000"/>
                        </a:solidFill>
                        <a:effectLst/>
                        <a:latin typeface="Calibri" panose="020F0502020204030204" pitchFamily="34" charset="0"/>
                      </a:endParaRP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199810251"/>
                  </a:ext>
                </a:extLst>
              </a:tr>
              <a:tr h="574816">
                <a:tc>
                  <a:txBody>
                    <a:bodyPr/>
                    <a:lstStyle/>
                    <a:p>
                      <a:pPr algn="ctr" fontAlgn="ctr"/>
                      <a:r>
                        <a:rPr lang="en-US" sz="800" b="1" i="0" u="none" strike="noStrike" dirty="0">
                          <a:solidFill>
                            <a:srgbClr val="000000"/>
                          </a:solidFill>
                          <a:effectLst/>
                          <a:latin typeface="Calibri" panose="020F0502020204030204" pitchFamily="34" charset="0"/>
                        </a:rPr>
                        <a:t>Comp Panel, Infant </a:t>
                      </a:r>
                      <a:r>
                        <a:rPr lang="en-US" sz="800" b="0" i="0" u="none" strike="noStrike" dirty="0">
                          <a:solidFill>
                            <a:srgbClr val="000000"/>
                          </a:solidFill>
                          <a:effectLst/>
                          <a:latin typeface="Calibri" panose="020F0502020204030204" pitchFamily="34" charset="0"/>
                        </a:rPr>
                        <a:t> = Na, K, Cl, CO2, Glu, BUN, </a:t>
                      </a:r>
                      <a:r>
                        <a:rPr lang="en-US" sz="800" b="0" i="0" u="none" strike="noStrike" dirty="0" err="1">
                          <a:solidFill>
                            <a:srgbClr val="000000"/>
                          </a:solidFill>
                          <a:effectLst/>
                          <a:latin typeface="Calibri" panose="020F0502020204030204" pitchFamily="34" charset="0"/>
                        </a:rPr>
                        <a:t>Creat</a:t>
                      </a:r>
                      <a:r>
                        <a:rPr lang="en-US" sz="800" b="0" i="0" u="none" strike="noStrike" dirty="0">
                          <a:solidFill>
                            <a:srgbClr val="000000"/>
                          </a:solidFill>
                          <a:effectLst/>
                          <a:latin typeface="Calibri" panose="020F0502020204030204" pitchFamily="34" charset="0"/>
                        </a:rPr>
                        <a:t>, Ca, TP, Alb, </a:t>
                      </a:r>
                      <a:r>
                        <a:rPr lang="en-US" sz="800" b="0" i="0" u="none" strike="noStrike" dirty="0" err="1">
                          <a:solidFill>
                            <a:srgbClr val="000000"/>
                          </a:solidFill>
                          <a:effectLst/>
                          <a:latin typeface="Calibri" panose="020F0502020204030204" pitchFamily="34" charset="0"/>
                        </a:rPr>
                        <a:t>Alk</a:t>
                      </a:r>
                      <a:r>
                        <a:rPr lang="en-US" sz="800" b="0" i="0" u="none" strike="noStrike" dirty="0">
                          <a:solidFill>
                            <a:srgbClr val="000000"/>
                          </a:solidFill>
                          <a:effectLst/>
                          <a:latin typeface="Calibri" panose="020F0502020204030204" pitchFamily="34" charset="0"/>
                        </a:rPr>
                        <a:t> </a:t>
                      </a:r>
                      <a:r>
                        <a:rPr lang="en-US" sz="800" b="0" i="0" u="none" strike="noStrike" dirty="0" err="1">
                          <a:solidFill>
                            <a:srgbClr val="000000"/>
                          </a:solidFill>
                          <a:effectLst/>
                          <a:latin typeface="Calibri" panose="020F0502020204030204" pitchFamily="34" charset="0"/>
                        </a:rPr>
                        <a:t>Phos</a:t>
                      </a:r>
                      <a:r>
                        <a:rPr lang="en-US" sz="800" b="0" i="0" u="none" strike="noStrike" dirty="0">
                          <a:solidFill>
                            <a:srgbClr val="000000"/>
                          </a:solidFill>
                          <a:effectLst/>
                          <a:latin typeface="Calibri" panose="020F0502020204030204" pitchFamily="34" charset="0"/>
                        </a:rPr>
                        <a:t>, AST, ALT, </a:t>
                      </a:r>
                      <a:r>
                        <a:rPr lang="en-US" sz="800" b="0" i="0" u="none" strike="noStrike" dirty="0" err="1">
                          <a:solidFill>
                            <a:srgbClr val="000000"/>
                          </a:solidFill>
                          <a:effectLst/>
                          <a:latin typeface="Calibri" panose="020F0502020204030204" pitchFamily="34" charset="0"/>
                        </a:rPr>
                        <a:t>NeoBili</a:t>
                      </a:r>
                      <a:r>
                        <a:rPr lang="en-US" sz="800" b="0" i="0" u="none" strike="noStrike" dirty="0">
                          <a:solidFill>
                            <a:srgbClr val="000000"/>
                          </a:solidFill>
                          <a:effectLst/>
                          <a:latin typeface="Calibri" panose="020F0502020204030204" pitchFamily="34" charset="0"/>
                        </a:rPr>
                        <a:t> - includes </a:t>
                      </a:r>
                      <a:r>
                        <a:rPr lang="en-US" sz="800" b="0" i="0" u="none" strike="noStrike" dirty="0" err="1">
                          <a:solidFill>
                            <a:srgbClr val="000000"/>
                          </a:solidFill>
                          <a:effectLst/>
                          <a:latin typeface="Calibri" panose="020F0502020204030204" pitchFamily="34" charset="0"/>
                        </a:rPr>
                        <a:t>DBil</a:t>
                      </a:r>
                      <a:endParaRPr lang="en-US" sz="800" b="1" i="0" u="none" strike="noStrike" dirty="0">
                        <a:solidFill>
                          <a:srgbClr val="000000"/>
                        </a:solidFill>
                        <a:effectLst/>
                        <a:latin typeface="Calibri" panose="020F0502020204030204" pitchFamily="34" charset="0"/>
                      </a:endParaRP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982772376"/>
                  </a:ext>
                </a:extLst>
              </a:tr>
              <a:tr h="259594">
                <a:tc>
                  <a:txBody>
                    <a:bodyPr/>
                    <a:lstStyle/>
                    <a:p>
                      <a:pPr algn="ctr" fontAlgn="b"/>
                      <a:r>
                        <a:rPr lang="en-US" sz="800" b="1" i="0" u="none" strike="noStrike" dirty="0">
                          <a:solidFill>
                            <a:srgbClr val="000000"/>
                          </a:solidFill>
                          <a:effectLst/>
                          <a:latin typeface="Calibri" panose="020F0502020204030204" pitchFamily="34" charset="0"/>
                        </a:rPr>
                        <a:t>Hep Panel, Infant</a:t>
                      </a:r>
                      <a:r>
                        <a:rPr lang="en-US" sz="800" b="0" i="0" u="none" strike="noStrike" dirty="0">
                          <a:solidFill>
                            <a:srgbClr val="000000"/>
                          </a:solidFill>
                          <a:effectLst/>
                          <a:latin typeface="Calibri" panose="020F0502020204030204" pitchFamily="34" charset="0"/>
                        </a:rPr>
                        <a:t>  = TP, Alb, </a:t>
                      </a:r>
                      <a:r>
                        <a:rPr lang="en-US" sz="800" b="0" i="0" u="none" strike="noStrike" dirty="0" err="1">
                          <a:solidFill>
                            <a:srgbClr val="000000"/>
                          </a:solidFill>
                          <a:effectLst/>
                          <a:latin typeface="Calibri" panose="020F0502020204030204" pitchFamily="34" charset="0"/>
                        </a:rPr>
                        <a:t>NeoBili</a:t>
                      </a:r>
                      <a:r>
                        <a:rPr lang="en-US" sz="800" b="0" i="0" u="none" strike="noStrike" dirty="0">
                          <a:solidFill>
                            <a:srgbClr val="000000"/>
                          </a:solidFill>
                          <a:effectLst/>
                          <a:latin typeface="Calibri" panose="020F0502020204030204" pitchFamily="34" charset="0"/>
                        </a:rPr>
                        <a:t>, </a:t>
                      </a:r>
                      <a:r>
                        <a:rPr lang="en-US" sz="800" b="0" i="0" u="none" strike="noStrike" dirty="0" err="1">
                          <a:solidFill>
                            <a:srgbClr val="000000"/>
                          </a:solidFill>
                          <a:effectLst/>
                          <a:latin typeface="Calibri" panose="020F0502020204030204" pitchFamily="34" charset="0"/>
                        </a:rPr>
                        <a:t>Alk</a:t>
                      </a:r>
                      <a:r>
                        <a:rPr lang="en-US" sz="800" b="0" i="0" u="none" strike="noStrike" dirty="0">
                          <a:solidFill>
                            <a:srgbClr val="000000"/>
                          </a:solidFill>
                          <a:effectLst/>
                          <a:latin typeface="Calibri" panose="020F0502020204030204" pitchFamily="34" charset="0"/>
                        </a:rPr>
                        <a:t> </a:t>
                      </a:r>
                      <a:r>
                        <a:rPr lang="en-US" sz="800" b="0" i="0" u="none" strike="noStrike" dirty="0" err="1">
                          <a:solidFill>
                            <a:srgbClr val="000000"/>
                          </a:solidFill>
                          <a:effectLst/>
                          <a:latin typeface="Calibri" panose="020F0502020204030204" pitchFamily="34" charset="0"/>
                        </a:rPr>
                        <a:t>Phos</a:t>
                      </a:r>
                      <a:r>
                        <a:rPr lang="en-US" sz="800" b="0" i="0" u="none" strike="noStrike" dirty="0">
                          <a:solidFill>
                            <a:srgbClr val="000000"/>
                          </a:solidFill>
                          <a:effectLst/>
                          <a:latin typeface="Calibri" panose="020F0502020204030204" pitchFamily="34" charset="0"/>
                        </a:rPr>
                        <a:t>, ALT,AST</a:t>
                      </a:r>
                    </a:p>
                  </a:txBody>
                  <a:tcPr marL="6181" marR="6181" marT="6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529484026"/>
                  </a:ext>
                </a:extLst>
              </a:tr>
              <a:tr h="389392">
                <a:tc>
                  <a:txBody>
                    <a:bodyPr/>
                    <a:lstStyle/>
                    <a:p>
                      <a:pPr algn="ctr" fontAlgn="ctr"/>
                      <a:r>
                        <a:rPr lang="en-US" sz="800" b="1" i="0" u="none" strike="noStrike" dirty="0">
                          <a:solidFill>
                            <a:srgbClr val="000000"/>
                          </a:solidFill>
                          <a:effectLst/>
                          <a:latin typeface="Calibri" panose="020F0502020204030204" pitchFamily="34" charset="0"/>
                        </a:rPr>
                        <a:t>Neonatal Bilirubin </a:t>
                      </a:r>
                      <a:r>
                        <a:rPr lang="en-US" sz="800" b="0" i="0" u="none" strike="noStrike" dirty="0">
                          <a:solidFill>
                            <a:srgbClr val="000000"/>
                          </a:solidFill>
                          <a:effectLst/>
                          <a:latin typeface="Calibri" panose="020F0502020204030204" pitchFamily="34" charset="0"/>
                        </a:rPr>
                        <a:t> = Total Bilirubin, Direct Bilirubin, Indirect Bilirubin-Calculated</a:t>
                      </a:r>
                      <a:endParaRPr lang="en-US" sz="800" b="1" i="0" u="none" strike="noStrike" dirty="0">
                        <a:solidFill>
                          <a:srgbClr val="000000"/>
                        </a:solidFill>
                        <a:effectLst/>
                        <a:latin typeface="Calibri" panose="020F0502020204030204" pitchFamily="34" charset="0"/>
                      </a:endParaRPr>
                    </a:p>
                  </a:txBody>
                  <a:tcPr marL="6181" marR="6181" marT="6181" marB="0" anchor="ctr">
                    <a:lnL>
                      <a:noFill/>
                    </a:lnL>
                    <a:lnR>
                      <a:noFill/>
                    </a:lnR>
                    <a:lnT w="6350" cap="flat" cmpd="sng" algn="ctr">
                      <a:solidFill>
                        <a:srgbClr val="000000"/>
                      </a:solidFill>
                      <a:prstDash val="solid"/>
                      <a:round/>
                      <a:headEnd type="none" w="med" len="med"/>
                      <a:tailEnd type="none" w="med" len="med"/>
                    </a:lnT>
                    <a:lnB>
                      <a:noFill/>
                    </a:lnB>
                    <a:solidFill>
                      <a:srgbClr val="C6E0B4"/>
                    </a:solidFill>
                  </a:tcPr>
                </a:tc>
                <a:extLst>
                  <a:ext uri="{0D108BD9-81ED-4DB2-BD59-A6C34878D82A}">
                    <a16:rowId xmlns:a16="http://schemas.microsoft.com/office/drawing/2014/main" val="1456073316"/>
                  </a:ext>
                </a:extLst>
              </a:tr>
              <a:tr h="407934">
                <a:tc>
                  <a:txBody>
                    <a:bodyPr/>
                    <a:lstStyle/>
                    <a:p>
                      <a:pPr algn="ctr" fontAlgn="ctr"/>
                      <a:r>
                        <a:rPr lang="en-US" sz="800" b="1" i="0" u="none" strike="noStrike" dirty="0">
                          <a:solidFill>
                            <a:srgbClr val="000000"/>
                          </a:solidFill>
                          <a:effectLst/>
                          <a:latin typeface="Calibri" panose="020F0502020204030204" pitchFamily="34" charset="0"/>
                        </a:rPr>
                        <a:t>Hepatitis Acute Panel</a:t>
                      </a:r>
                      <a:r>
                        <a:rPr lang="en-US" sz="800" b="0" i="0" u="none" strike="noStrike" dirty="0">
                          <a:solidFill>
                            <a:srgbClr val="000000"/>
                          </a:solidFill>
                          <a:effectLst/>
                          <a:latin typeface="Calibri" panose="020F0502020204030204" pitchFamily="34" charset="0"/>
                        </a:rPr>
                        <a:t> = Hepatitis A, Hepatitis B Surface Ag, Hepatitis B Core IgM, Hepatitis C</a:t>
                      </a:r>
                    </a:p>
                  </a:txBody>
                  <a:tcPr marL="6181" marR="6181" marT="6181" marB="0" anchor="ctr">
                    <a:lnL>
                      <a:noFill/>
                    </a:lnL>
                    <a:lnR>
                      <a:noFill/>
                    </a:lnR>
                    <a:lnT>
                      <a:noFill/>
                    </a:lnT>
                    <a:lnB>
                      <a:noFill/>
                    </a:lnB>
                    <a:solidFill>
                      <a:srgbClr val="FFC000"/>
                    </a:solidFill>
                  </a:tcPr>
                </a:tc>
                <a:extLst>
                  <a:ext uri="{0D108BD9-81ED-4DB2-BD59-A6C34878D82A}">
                    <a16:rowId xmlns:a16="http://schemas.microsoft.com/office/drawing/2014/main" val="1003124658"/>
                  </a:ext>
                </a:extLst>
              </a:tr>
              <a:tr h="271956">
                <a:tc>
                  <a:txBody>
                    <a:bodyPr/>
                    <a:lstStyle/>
                    <a:p>
                      <a:pPr algn="ctr" fontAlgn="b"/>
                      <a:r>
                        <a:rPr lang="en-US" sz="800" b="1" i="0" u="none" strike="noStrike" dirty="0">
                          <a:solidFill>
                            <a:srgbClr val="000000"/>
                          </a:solidFill>
                          <a:effectLst/>
                          <a:latin typeface="Calibri" panose="020F0502020204030204" pitchFamily="34" charset="0"/>
                        </a:rPr>
                        <a:t>Lipid Panel</a:t>
                      </a:r>
                      <a:r>
                        <a:rPr lang="en-US" sz="800" b="0" i="0" u="none" strike="noStrike" dirty="0">
                          <a:solidFill>
                            <a:srgbClr val="000000"/>
                          </a:solidFill>
                          <a:effectLst/>
                          <a:latin typeface="Calibri" panose="020F0502020204030204" pitchFamily="34" charset="0"/>
                        </a:rPr>
                        <a:t> = Cholesterol, HDL, LDL, Triglycerides, VLDL (Calculated)</a:t>
                      </a:r>
                    </a:p>
                  </a:txBody>
                  <a:tcPr marL="6181" marR="6181" marT="6181" marB="0" anchor="b">
                    <a:lnL>
                      <a:noFill/>
                    </a:lnL>
                    <a:lnR>
                      <a:noFill/>
                    </a:lnR>
                    <a:lnT>
                      <a:noFill/>
                    </a:lnT>
                    <a:lnB>
                      <a:noFill/>
                    </a:lnB>
                    <a:solidFill>
                      <a:srgbClr val="C6E0B4"/>
                    </a:solidFill>
                  </a:tcPr>
                </a:tc>
                <a:extLst>
                  <a:ext uri="{0D108BD9-81ED-4DB2-BD59-A6C34878D82A}">
                    <a16:rowId xmlns:a16="http://schemas.microsoft.com/office/drawing/2014/main" val="44979464"/>
                  </a:ext>
                </a:extLst>
              </a:tr>
            </a:tbl>
          </a:graphicData>
        </a:graphic>
      </p:graphicFrame>
      <p:graphicFrame>
        <p:nvGraphicFramePr>
          <p:cNvPr id="6" name="Table 5">
            <a:extLst>
              <a:ext uri="{FF2B5EF4-FFF2-40B4-BE49-F238E27FC236}">
                <a16:creationId xmlns:a16="http://schemas.microsoft.com/office/drawing/2014/main" id="{43E7E6D7-3CB2-CAB7-C12F-B0CD53ECC5ED}"/>
              </a:ext>
            </a:extLst>
          </p:cNvPr>
          <p:cNvGraphicFramePr>
            <a:graphicFrameLocks noGrp="1"/>
          </p:cNvGraphicFramePr>
          <p:nvPr>
            <p:extLst>
              <p:ext uri="{D42A27DB-BD31-4B8C-83A1-F6EECF244321}">
                <p14:modId xmlns:p14="http://schemas.microsoft.com/office/powerpoint/2010/main" val="4035021517"/>
              </p:ext>
            </p:extLst>
          </p:nvPr>
        </p:nvGraphicFramePr>
        <p:xfrm>
          <a:off x="1908073" y="1713557"/>
          <a:ext cx="1471267" cy="4161939"/>
        </p:xfrm>
        <a:graphic>
          <a:graphicData uri="http://schemas.openxmlformats.org/drawingml/2006/table">
            <a:tbl>
              <a:tblPr/>
              <a:tblGrid>
                <a:gridCol w="1471267">
                  <a:extLst>
                    <a:ext uri="{9D8B030D-6E8A-4147-A177-3AD203B41FA5}">
                      <a16:colId xmlns:a16="http://schemas.microsoft.com/office/drawing/2014/main" val="3367729009"/>
                    </a:ext>
                  </a:extLst>
                </a:gridCol>
              </a:tblGrid>
              <a:tr h="127109">
                <a:tc>
                  <a:txBody>
                    <a:bodyPr/>
                    <a:lstStyle/>
                    <a:p>
                      <a:pPr algn="ctr" fontAlgn="b"/>
                      <a:r>
                        <a:rPr lang="en-US" sz="700" b="1" i="0" u="none" strike="noStrike">
                          <a:solidFill>
                            <a:srgbClr val="00B050"/>
                          </a:solidFill>
                          <a:effectLst/>
                          <a:latin typeface="Calibri" panose="020F0502020204030204" pitchFamily="34" charset="0"/>
                        </a:rPr>
                        <a:t>CHEMISTRY</a:t>
                      </a:r>
                    </a:p>
                  </a:txBody>
                  <a:tcPr marL="5732" marR="5732" marT="573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93152324"/>
                  </a:ext>
                </a:extLst>
              </a:tr>
              <a:tr h="369220">
                <a:tc>
                  <a:txBody>
                    <a:bodyPr/>
                    <a:lstStyle/>
                    <a:p>
                      <a:pPr algn="ctr" fontAlgn="ctr"/>
                      <a:r>
                        <a:rPr lang="en-US" sz="900" b="0" i="0" u="none" strike="noStrike" dirty="0">
                          <a:solidFill>
                            <a:srgbClr val="000000"/>
                          </a:solidFill>
                          <a:effectLst/>
                          <a:latin typeface="Calibri" panose="020F0502020204030204" pitchFamily="34" charset="0"/>
                        </a:rPr>
                        <a:t>Amylase (AMY)</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786807605"/>
                  </a:ext>
                </a:extLst>
              </a:tr>
              <a:tr h="387378">
                <a:tc>
                  <a:txBody>
                    <a:bodyPr/>
                    <a:lstStyle/>
                    <a:p>
                      <a:pPr algn="ctr" fontAlgn="ctr"/>
                      <a:r>
                        <a:rPr lang="en-US" sz="900" b="0" i="0" u="none" strike="noStrike" dirty="0">
                          <a:solidFill>
                            <a:srgbClr val="000000"/>
                          </a:solidFill>
                          <a:effectLst/>
                          <a:latin typeface="Calibri" panose="020F0502020204030204" pitchFamily="34" charset="0"/>
                        </a:rPr>
                        <a:t>Lipase</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765405748"/>
                  </a:ext>
                </a:extLst>
              </a:tr>
              <a:tr h="133161">
                <a:tc>
                  <a:txBody>
                    <a:bodyPr/>
                    <a:lstStyle/>
                    <a:p>
                      <a:pPr algn="ctr" fontAlgn="ctr"/>
                      <a:r>
                        <a:rPr lang="en-US" sz="900" b="0" i="0" u="none" strike="noStrike">
                          <a:solidFill>
                            <a:srgbClr val="000000"/>
                          </a:solidFill>
                          <a:effectLst/>
                          <a:latin typeface="Calibri" panose="020F0502020204030204" pitchFamily="34" charset="0"/>
                        </a:rPr>
                        <a:t>CK-Total (CKT)</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824004405"/>
                  </a:ext>
                </a:extLst>
              </a:tr>
              <a:tr h="490275">
                <a:tc>
                  <a:txBody>
                    <a:bodyPr/>
                    <a:lstStyle/>
                    <a:p>
                      <a:pPr algn="ctr" fontAlgn="ctr"/>
                      <a:r>
                        <a:rPr lang="en-US" sz="900" b="0" i="0" u="none" strike="noStrike" dirty="0">
                          <a:solidFill>
                            <a:srgbClr val="000000"/>
                          </a:solidFill>
                          <a:effectLst/>
                          <a:latin typeface="Calibri" panose="020F0502020204030204" pitchFamily="34" charset="0"/>
                        </a:rPr>
                        <a:t>CK-MB (CKMB)</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736415890"/>
                  </a:ext>
                </a:extLst>
              </a:tr>
              <a:tr h="393431">
                <a:tc>
                  <a:txBody>
                    <a:bodyPr/>
                    <a:lstStyle/>
                    <a:p>
                      <a:pPr algn="ctr" fontAlgn="ctr"/>
                      <a:r>
                        <a:rPr lang="en-US" sz="900" b="0" i="0" u="none" strike="noStrike" dirty="0">
                          <a:solidFill>
                            <a:srgbClr val="000000"/>
                          </a:solidFill>
                          <a:effectLst/>
                          <a:latin typeface="Calibri" panose="020F0502020204030204" pitchFamily="34" charset="0"/>
                        </a:rPr>
                        <a:t>High Sensitivity Troponin I (TROPHS)</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871284099"/>
                  </a:ext>
                </a:extLst>
              </a:tr>
              <a:tr h="387378">
                <a:tc>
                  <a:txBody>
                    <a:bodyPr/>
                    <a:lstStyle/>
                    <a:p>
                      <a:pPr algn="ctr" fontAlgn="ctr"/>
                      <a:r>
                        <a:rPr lang="en-US" sz="900" b="0" i="0" u="none" strike="noStrike" dirty="0">
                          <a:solidFill>
                            <a:srgbClr val="000000"/>
                          </a:solidFill>
                          <a:effectLst/>
                          <a:latin typeface="Calibri" panose="020F0502020204030204" pitchFamily="34" charset="0"/>
                        </a:rPr>
                        <a:t>Random Glucose (GLURND)</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133427834"/>
                  </a:ext>
                </a:extLst>
              </a:tr>
              <a:tr h="562909">
                <a:tc>
                  <a:txBody>
                    <a:bodyPr/>
                    <a:lstStyle/>
                    <a:p>
                      <a:pPr algn="ctr" fontAlgn="ctr"/>
                      <a:r>
                        <a:rPr lang="en-US" sz="900" b="0" i="0" u="none" strike="noStrike" dirty="0">
                          <a:solidFill>
                            <a:srgbClr val="000000"/>
                          </a:solidFill>
                          <a:effectLst/>
                          <a:latin typeface="Calibri" panose="020F0502020204030204" pitchFamily="34" charset="0"/>
                        </a:rPr>
                        <a:t> Fasting Glucose (GLUFST)</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953254611"/>
                  </a:ext>
                </a:extLst>
              </a:tr>
              <a:tr h="254217">
                <a:tc>
                  <a:txBody>
                    <a:bodyPr/>
                    <a:lstStyle/>
                    <a:p>
                      <a:pPr algn="ctr" fontAlgn="ctr"/>
                      <a:r>
                        <a:rPr lang="en-US" sz="900" b="0" i="0" u="none" strike="noStrike" dirty="0">
                          <a:solidFill>
                            <a:srgbClr val="000000"/>
                          </a:solidFill>
                          <a:effectLst/>
                          <a:latin typeface="Calibri" panose="020F0502020204030204" pitchFamily="34" charset="0"/>
                        </a:rPr>
                        <a:t>2 </a:t>
                      </a:r>
                      <a:r>
                        <a:rPr lang="en-US" sz="900" b="0" i="0" u="none" strike="noStrike" dirty="0" err="1">
                          <a:solidFill>
                            <a:srgbClr val="000000"/>
                          </a:solidFill>
                          <a:effectLst/>
                          <a:latin typeface="Calibri" panose="020F0502020204030204" pitchFamily="34" charset="0"/>
                        </a:rPr>
                        <a:t>Hr</a:t>
                      </a:r>
                      <a:r>
                        <a:rPr lang="en-US" sz="900" b="0" i="0" u="none" strike="noStrike" dirty="0">
                          <a:solidFill>
                            <a:srgbClr val="000000"/>
                          </a:solidFill>
                          <a:effectLst/>
                          <a:latin typeface="Calibri" panose="020F0502020204030204" pitchFamily="34" charset="0"/>
                        </a:rPr>
                        <a:t> PP Glucose (GLU2PP)</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2156931531"/>
                  </a:ext>
                </a:extLst>
              </a:tr>
              <a:tr h="381325">
                <a:tc>
                  <a:txBody>
                    <a:bodyPr/>
                    <a:lstStyle/>
                    <a:p>
                      <a:pPr algn="ctr" fontAlgn="ctr"/>
                      <a:r>
                        <a:rPr lang="de-DE" sz="900" b="0" i="0" u="none" strike="noStrike" dirty="0">
                          <a:solidFill>
                            <a:srgbClr val="000000"/>
                          </a:solidFill>
                          <a:effectLst/>
                          <a:latin typeface="Calibri" panose="020F0502020204030204" pitchFamily="34" charset="0"/>
                        </a:rPr>
                        <a:t>1 Hr Glucose Challenge (GLUCHL)</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48382482"/>
                  </a:ext>
                </a:extLst>
              </a:tr>
              <a:tr h="399483">
                <a:tc>
                  <a:txBody>
                    <a:bodyPr/>
                    <a:lstStyle/>
                    <a:p>
                      <a:pPr algn="ctr" fontAlgn="ctr"/>
                      <a:r>
                        <a:rPr lang="en-US" sz="900" b="0" i="0" u="none" strike="noStrike" dirty="0">
                          <a:solidFill>
                            <a:srgbClr val="000000"/>
                          </a:solidFill>
                          <a:effectLst/>
                          <a:latin typeface="Calibri" panose="020F0502020204030204" pitchFamily="34" charset="0"/>
                        </a:rPr>
                        <a:t>CO2</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020052199"/>
                  </a:ext>
                </a:extLst>
              </a:tr>
              <a:tr h="266322">
                <a:tc>
                  <a:txBody>
                    <a:bodyPr/>
                    <a:lstStyle/>
                    <a:p>
                      <a:pPr algn="ctr" fontAlgn="ctr"/>
                      <a:r>
                        <a:rPr lang="en-US" sz="900" b="0" i="0" u="none" strike="noStrike" dirty="0">
                          <a:solidFill>
                            <a:srgbClr val="000000"/>
                          </a:solidFill>
                          <a:effectLst/>
                          <a:latin typeface="Calibri" panose="020F0502020204030204" pitchFamily="34" charset="0"/>
                        </a:rPr>
                        <a:t>Chloride</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784990549"/>
                  </a:ext>
                </a:extLst>
              </a:tr>
            </a:tbl>
          </a:graphicData>
        </a:graphic>
      </p:graphicFrame>
      <p:graphicFrame>
        <p:nvGraphicFramePr>
          <p:cNvPr id="7" name="Table 6">
            <a:extLst>
              <a:ext uri="{FF2B5EF4-FFF2-40B4-BE49-F238E27FC236}">
                <a16:creationId xmlns:a16="http://schemas.microsoft.com/office/drawing/2014/main" id="{B86F4484-8A5A-C334-04DA-61F12243FD17}"/>
              </a:ext>
            </a:extLst>
          </p:cNvPr>
          <p:cNvGraphicFramePr>
            <a:graphicFrameLocks noGrp="1"/>
          </p:cNvGraphicFramePr>
          <p:nvPr>
            <p:extLst>
              <p:ext uri="{D42A27DB-BD31-4B8C-83A1-F6EECF244321}">
                <p14:modId xmlns:p14="http://schemas.microsoft.com/office/powerpoint/2010/main" val="2143851921"/>
              </p:ext>
            </p:extLst>
          </p:nvPr>
        </p:nvGraphicFramePr>
        <p:xfrm>
          <a:off x="3537900" y="1713557"/>
          <a:ext cx="1598293" cy="3703623"/>
        </p:xfrm>
        <a:graphic>
          <a:graphicData uri="http://schemas.openxmlformats.org/drawingml/2006/table">
            <a:tbl>
              <a:tblPr/>
              <a:tblGrid>
                <a:gridCol w="1598293">
                  <a:extLst>
                    <a:ext uri="{9D8B030D-6E8A-4147-A177-3AD203B41FA5}">
                      <a16:colId xmlns:a16="http://schemas.microsoft.com/office/drawing/2014/main" val="2526391606"/>
                    </a:ext>
                  </a:extLst>
                </a:gridCol>
              </a:tblGrid>
              <a:tr h="176363">
                <a:tc>
                  <a:txBody>
                    <a:bodyPr/>
                    <a:lstStyle/>
                    <a:p>
                      <a:pPr algn="ctr" fontAlgn="ctr"/>
                      <a:r>
                        <a:rPr lang="en-US" sz="1000" b="0" i="0" u="none" strike="noStrike" dirty="0">
                          <a:solidFill>
                            <a:srgbClr val="000000"/>
                          </a:solidFill>
                          <a:effectLst/>
                          <a:latin typeface="Calibri" panose="020F0502020204030204" pitchFamily="34" charset="0"/>
                        </a:rPr>
                        <a:t>Sodium (Na)</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765517016"/>
                  </a:ext>
                </a:extLst>
              </a:tr>
              <a:tr h="176363">
                <a:tc>
                  <a:txBody>
                    <a:bodyPr/>
                    <a:lstStyle/>
                    <a:p>
                      <a:pPr algn="ctr" fontAlgn="ctr"/>
                      <a:r>
                        <a:rPr lang="en-US" sz="1000" b="0" i="0" u="none" strike="noStrike">
                          <a:solidFill>
                            <a:srgbClr val="000000"/>
                          </a:solidFill>
                          <a:effectLst/>
                          <a:latin typeface="Calibri" panose="020F0502020204030204" pitchFamily="34" charset="0"/>
                        </a:rPr>
                        <a:t>Potassium (K)</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581847619"/>
                  </a:ext>
                </a:extLst>
              </a:tr>
              <a:tr h="176363">
                <a:tc>
                  <a:txBody>
                    <a:bodyPr/>
                    <a:lstStyle/>
                    <a:p>
                      <a:pPr algn="ctr" fontAlgn="ctr"/>
                      <a:r>
                        <a:rPr lang="en-US" sz="1000" b="0" i="0" u="none" strike="noStrike">
                          <a:solidFill>
                            <a:srgbClr val="000000"/>
                          </a:solidFill>
                          <a:effectLst/>
                          <a:latin typeface="Calibri" panose="020F0502020204030204" pitchFamily="34" charset="0"/>
                        </a:rPr>
                        <a:t>BUN</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681245030"/>
                  </a:ext>
                </a:extLst>
              </a:tr>
              <a:tr h="176363">
                <a:tc>
                  <a:txBody>
                    <a:bodyPr/>
                    <a:lstStyle/>
                    <a:p>
                      <a:pPr algn="ctr" fontAlgn="ctr"/>
                      <a:r>
                        <a:rPr lang="en-US" sz="1000" b="0" i="0" u="none" strike="noStrike">
                          <a:solidFill>
                            <a:srgbClr val="000000"/>
                          </a:solidFill>
                          <a:effectLst/>
                          <a:latin typeface="Calibri" panose="020F0502020204030204" pitchFamily="34" charset="0"/>
                        </a:rPr>
                        <a:t>Creatinine</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329273788"/>
                  </a:ext>
                </a:extLst>
              </a:tr>
              <a:tr h="176363">
                <a:tc>
                  <a:txBody>
                    <a:bodyPr/>
                    <a:lstStyle/>
                    <a:p>
                      <a:pPr algn="ctr" fontAlgn="ctr"/>
                      <a:r>
                        <a:rPr lang="en-US" sz="1000" b="0" i="0" u="none" strike="noStrike">
                          <a:solidFill>
                            <a:srgbClr val="000000"/>
                          </a:solidFill>
                          <a:effectLst/>
                          <a:latin typeface="Calibri" panose="020F0502020204030204" pitchFamily="34" charset="0"/>
                        </a:rPr>
                        <a:t>Bilirubin, Total</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47587346"/>
                  </a:ext>
                </a:extLst>
              </a:tr>
              <a:tr h="176363">
                <a:tc>
                  <a:txBody>
                    <a:bodyPr/>
                    <a:lstStyle/>
                    <a:p>
                      <a:pPr algn="ctr" fontAlgn="ctr"/>
                      <a:r>
                        <a:rPr lang="en-US" sz="1000" b="0" i="0" u="none" strike="noStrike">
                          <a:solidFill>
                            <a:srgbClr val="000000"/>
                          </a:solidFill>
                          <a:effectLst/>
                          <a:latin typeface="Calibri" panose="020F0502020204030204" pitchFamily="34" charset="0"/>
                        </a:rPr>
                        <a:t>Bilirubin, Direct</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6489533"/>
                  </a:ext>
                </a:extLst>
              </a:tr>
              <a:tr h="176363">
                <a:tc>
                  <a:txBody>
                    <a:bodyPr/>
                    <a:lstStyle/>
                    <a:p>
                      <a:pPr algn="ctr" fontAlgn="ctr"/>
                      <a:r>
                        <a:rPr lang="en-US" sz="1000" b="0" i="0" u="none" strike="noStrike">
                          <a:solidFill>
                            <a:srgbClr val="000000"/>
                          </a:solidFill>
                          <a:effectLst/>
                          <a:latin typeface="Calibri" panose="020F0502020204030204" pitchFamily="34" charset="0"/>
                        </a:rPr>
                        <a:t>Bilirubin, Total </a:t>
                      </a:r>
                      <a:r>
                        <a:rPr lang="en-US" sz="1000" b="1" i="0" u="none" strike="noStrike">
                          <a:solidFill>
                            <a:srgbClr val="000000"/>
                          </a:solidFill>
                          <a:effectLst/>
                          <a:latin typeface="Calibri" panose="020F0502020204030204" pitchFamily="34" charset="0"/>
                        </a:rPr>
                        <a:t>(Cord Blood)</a:t>
                      </a:r>
                      <a:endParaRPr lang="en-US" sz="1000" b="0" i="0" u="none" strike="noStrike">
                        <a:solidFill>
                          <a:srgbClr val="000000"/>
                        </a:solidFill>
                        <a:effectLst/>
                        <a:latin typeface="Calibri" panose="020F0502020204030204" pitchFamily="34" charset="0"/>
                      </a:endParaRP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055146507"/>
                  </a:ext>
                </a:extLst>
              </a:tr>
              <a:tr h="176363">
                <a:tc>
                  <a:txBody>
                    <a:bodyPr/>
                    <a:lstStyle/>
                    <a:p>
                      <a:pPr algn="ctr" fontAlgn="ctr"/>
                      <a:r>
                        <a:rPr lang="en-US" sz="1000" b="0" i="0" u="none" strike="noStrike">
                          <a:solidFill>
                            <a:srgbClr val="000000"/>
                          </a:solidFill>
                          <a:effectLst/>
                          <a:latin typeface="Calibri" panose="020F0502020204030204" pitchFamily="34" charset="0"/>
                        </a:rPr>
                        <a:t>Bilirubin, Neonate</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4224723046"/>
                  </a:ext>
                </a:extLst>
              </a:tr>
              <a:tr h="176363">
                <a:tc>
                  <a:txBody>
                    <a:bodyPr/>
                    <a:lstStyle/>
                    <a:p>
                      <a:pPr algn="ctr" fontAlgn="ctr"/>
                      <a:r>
                        <a:rPr lang="en-US" sz="1000" b="0" i="0" u="none" strike="noStrike">
                          <a:solidFill>
                            <a:srgbClr val="000000"/>
                          </a:solidFill>
                          <a:effectLst/>
                          <a:latin typeface="Calibri" panose="020F0502020204030204" pitchFamily="34" charset="0"/>
                        </a:rPr>
                        <a:t>Alk Phos</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806244664"/>
                  </a:ext>
                </a:extLst>
              </a:tr>
              <a:tr h="176363">
                <a:tc>
                  <a:txBody>
                    <a:bodyPr/>
                    <a:lstStyle/>
                    <a:p>
                      <a:pPr algn="ctr" fontAlgn="ctr"/>
                      <a:r>
                        <a:rPr lang="en-US" sz="1000" b="0" i="0" u="none" strike="noStrike">
                          <a:solidFill>
                            <a:srgbClr val="000000"/>
                          </a:solidFill>
                          <a:effectLst/>
                          <a:latin typeface="Calibri" panose="020F0502020204030204" pitchFamily="34" charset="0"/>
                        </a:rPr>
                        <a:t>AST (SGOT)</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4149787652"/>
                  </a:ext>
                </a:extLst>
              </a:tr>
              <a:tr h="176363">
                <a:tc>
                  <a:txBody>
                    <a:bodyPr/>
                    <a:lstStyle/>
                    <a:p>
                      <a:pPr algn="ctr" fontAlgn="ctr"/>
                      <a:r>
                        <a:rPr lang="en-US" sz="1000" b="0" i="0" u="none" strike="noStrike">
                          <a:solidFill>
                            <a:srgbClr val="000000"/>
                          </a:solidFill>
                          <a:effectLst/>
                          <a:latin typeface="Calibri" panose="020F0502020204030204" pitchFamily="34" charset="0"/>
                        </a:rPr>
                        <a:t>ALT (SGPT)</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9734189"/>
                  </a:ext>
                </a:extLst>
              </a:tr>
              <a:tr h="176363">
                <a:tc>
                  <a:txBody>
                    <a:bodyPr/>
                    <a:lstStyle/>
                    <a:p>
                      <a:pPr algn="ctr" fontAlgn="ctr"/>
                      <a:r>
                        <a:rPr lang="en-US" sz="1000" b="0" i="0" u="none" strike="noStrike">
                          <a:solidFill>
                            <a:srgbClr val="000000"/>
                          </a:solidFill>
                          <a:effectLst/>
                          <a:latin typeface="Calibri" panose="020F0502020204030204" pitchFamily="34" charset="0"/>
                        </a:rPr>
                        <a:t>GGT</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576756989"/>
                  </a:ext>
                </a:extLst>
              </a:tr>
              <a:tr h="176363">
                <a:tc>
                  <a:txBody>
                    <a:bodyPr/>
                    <a:lstStyle/>
                    <a:p>
                      <a:pPr algn="ctr" fontAlgn="ctr"/>
                      <a:r>
                        <a:rPr lang="en-US" sz="1000" b="0" i="0" u="none" strike="noStrike">
                          <a:solidFill>
                            <a:srgbClr val="000000"/>
                          </a:solidFill>
                          <a:effectLst/>
                          <a:latin typeface="Calibri" panose="020F0502020204030204" pitchFamily="34" charset="0"/>
                        </a:rPr>
                        <a:t>LDH</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207191046"/>
                  </a:ext>
                </a:extLst>
              </a:tr>
              <a:tr h="176363">
                <a:tc>
                  <a:txBody>
                    <a:bodyPr/>
                    <a:lstStyle/>
                    <a:p>
                      <a:pPr algn="ctr" fontAlgn="ctr"/>
                      <a:r>
                        <a:rPr lang="en-US" sz="1000" b="0" i="0" u="none" strike="noStrike">
                          <a:solidFill>
                            <a:srgbClr val="000000"/>
                          </a:solidFill>
                          <a:effectLst/>
                          <a:latin typeface="Calibri" panose="020F0502020204030204" pitchFamily="34" charset="0"/>
                        </a:rPr>
                        <a:t>Calcium</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892925025"/>
                  </a:ext>
                </a:extLst>
              </a:tr>
              <a:tr h="176363">
                <a:tc>
                  <a:txBody>
                    <a:bodyPr/>
                    <a:lstStyle/>
                    <a:p>
                      <a:pPr algn="ctr" fontAlgn="ctr"/>
                      <a:r>
                        <a:rPr lang="en-US" sz="1000" b="0" i="0" u="none" strike="noStrike">
                          <a:solidFill>
                            <a:srgbClr val="000000"/>
                          </a:solidFill>
                          <a:effectLst/>
                          <a:latin typeface="Calibri" panose="020F0502020204030204" pitchFamily="34" charset="0"/>
                        </a:rPr>
                        <a:t>Phosphorus</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063622796"/>
                  </a:ext>
                </a:extLst>
              </a:tr>
              <a:tr h="176363">
                <a:tc>
                  <a:txBody>
                    <a:bodyPr/>
                    <a:lstStyle/>
                    <a:p>
                      <a:pPr algn="ctr" fontAlgn="ctr"/>
                      <a:r>
                        <a:rPr lang="en-US" sz="1000" b="0" i="0" u="none" strike="noStrike">
                          <a:solidFill>
                            <a:srgbClr val="000000"/>
                          </a:solidFill>
                          <a:effectLst/>
                          <a:latin typeface="Calibri" panose="020F0502020204030204" pitchFamily="34" charset="0"/>
                        </a:rPr>
                        <a:t>Magnesium</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83603224"/>
                  </a:ext>
                </a:extLst>
              </a:tr>
              <a:tr h="176363">
                <a:tc>
                  <a:txBody>
                    <a:bodyPr/>
                    <a:lstStyle/>
                    <a:p>
                      <a:pPr algn="ctr" fontAlgn="ctr"/>
                      <a:r>
                        <a:rPr lang="en-US" sz="1000" b="0" i="0" u="none" strike="noStrike">
                          <a:solidFill>
                            <a:srgbClr val="000000"/>
                          </a:solidFill>
                          <a:effectLst/>
                          <a:latin typeface="Calibri" panose="020F0502020204030204" pitchFamily="34" charset="0"/>
                        </a:rPr>
                        <a:t>Uric Acid</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47294678"/>
                  </a:ext>
                </a:extLst>
              </a:tr>
              <a:tr h="176363">
                <a:tc>
                  <a:txBody>
                    <a:bodyPr/>
                    <a:lstStyle/>
                    <a:p>
                      <a:pPr algn="ctr" fontAlgn="ctr"/>
                      <a:r>
                        <a:rPr lang="en-US" sz="1000" b="0" i="0" u="none" strike="noStrike">
                          <a:solidFill>
                            <a:srgbClr val="000000"/>
                          </a:solidFill>
                          <a:effectLst/>
                          <a:latin typeface="Calibri" panose="020F0502020204030204" pitchFamily="34" charset="0"/>
                        </a:rPr>
                        <a:t>Total Protein (TP)</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600830148"/>
                  </a:ext>
                </a:extLst>
              </a:tr>
              <a:tr h="176363">
                <a:tc>
                  <a:txBody>
                    <a:bodyPr/>
                    <a:lstStyle/>
                    <a:p>
                      <a:pPr algn="ctr" fontAlgn="ctr"/>
                      <a:r>
                        <a:rPr lang="en-US" sz="1000" b="0" i="0" u="none" strike="noStrike">
                          <a:solidFill>
                            <a:srgbClr val="000000"/>
                          </a:solidFill>
                          <a:effectLst/>
                          <a:latin typeface="Calibri" panose="020F0502020204030204" pitchFamily="34" charset="0"/>
                        </a:rPr>
                        <a:t>Albumin</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318812409"/>
                  </a:ext>
                </a:extLst>
              </a:tr>
              <a:tr h="176363">
                <a:tc>
                  <a:txBody>
                    <a:bodyPr/>
                    <a:lstStyle/>
                    <a:p>
                      <a:pPr algn="ctr" fontAlgn="ctr"/>
                      <a:r>
                        <a:rPr lang="en-US" sz="1000" b="0" i="0" u="none" strike="noStrike">
                          <a:solidFill>
                            <a:srgbClr val="000000"/>
                          </a:solidFill>
                          <a:effectLst/>
                          <a:latin typeface="Calibri" panose="020F0502020204030204" pitchFamily="34" charset="0"/>
                        </a:rPr>
                        <a:t>Alcohol, Ethyl (ETOH)</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628987205"/>
                  </a:ext>
                </a:extLst>
              </a:tr>
              <a:tr h="176363">
                <a:tc>
                  <a:txBody>
                    <a:bodyPr/>
                    <a:lstStyle/>
                    <a:p>
                      <a:pPr algn="ctr" fontAlgn="ctr"/>
                      <a:r>
                        <a:rPr lang="en-US" sz="1000" b="0" i="0" u="none" strike="noStrike" dirty="0">
                          <a:solidFill>
                            <a:srgbClr val="000000"/>
                          </a:solidFill>
                          <a:effectLst/>
                          <a:latin typeface="Calibri" panose="020F0502020204030204" pitchFamily="34" charset="0"/>
                        </a:rPr>
                        <a:t>Ferritin</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90349383"/>
                  </a:ext>
                </a:extLst>
              </a:tr>
            </a:tbl>
          </a:graphicData>
        </a:graphic>
      </p:graphicFrame>
      <p:graphicFrame>
        <p:nvGraphicFramePr>
          <p:cNvPr id="9" name="Table 8">
            <a:extLst>
              <a:ext uri="{FF2B5EF4-FFF2-40B4-BE49-F238E27FC236}">
                <a16:creationId xmlns:a16="http://schemas.microsoft.com/office/drawing/2014/main" id="{94D63044-C39D-C3B1-B4EF-F24843028DB2}"/>
              </a:ext>
            </a:extLst>
          </p:cNvPr>
          <p:cNvGraphicFramePr>
            <a:graphicFrameLocks noGrp="1"/>
          </p:cNvGraphicFramePr>
          <p:nvPr>
            <p:extLst>
              <p:ext uri="{D42A27DB-BD31-4B8C-83A1-F6EECF244321}">
                <p14:modId xmlns:p14="http://schemas.microsoft.com/office/powerpoint/2010/main" val="1885731994"/>
              </p:ext>
            </p:extLst>
          </p:nvPr>
        </p:nvGraphicFramePr>
        <p:xfrm>
          <a:off x="5396749" y="1713557"/>
          <a:ext cx="1567902" cy="3932250"/>
        </p:xfrm>
        <a:graphic>
          <a:graphicData uri="http://schemas.openxmlformats.org/drawingml/2006/table">
            <a:tbl>
              <a:tblPr/>
              <a:tblGrid>
                <a:gridCol w="1567902">
                  <a:extLst>
                    <a:ext uri="{9D8B030D-6E8A-4147-A177-3AD203B41FA5}">
                      <a16:colId xmlns:a16="http://schemas.microsoft.com/office/drawing/2014/main" val="2244512356"/>
                    </a:ext>
                  </a:extLst>
                </a:gridCol>
              </a:tblGrid>
              <a:tr h="157290">
                <a:tc>
                  <a:txBody>
                    <a:bodyPr/>
                    <a:lstStyle/>
                    <a:p>
                      <a:pPr algn="ctr" fontAlgn="ctr"/>
                      <a:r>
                        <a:rPr lang="en-US" sz="900" b="0" i="0" u="none" strike="noStrike" dirty="0">
                          <a:solidFill>
                            <a:srgbClr val="000000"/>
                          </a:solidFill>
                          <a:effectLst/>
                          <a:latin typeface="Calibri" panose="020F0502020204030204" pitchFamily="34" charset="0"/>
                        </a:rPr>
                        <a:t>TIBC (Include % Saturation)</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273692040"/>
                  </a:ext>
                </a:extLst>
              </a:tr>
              <a:tr h="157290">
                <a:tc>
                  <a:txBody>
                    <a:bodyPr/>
                    <a:lstStyle/>
                    <a:p>
                      <a:pPr algn="ctr" fontAlgn="ctr"/>
                      <a:r>
                        <a:rPr lang="en-US" sz="900" b="0" i="0" u="none" strike="noStrike">
                          <a:solidFill>
                            <a:srgbClr val="000000"/>
                          </a:solidFill>
                          <a:effectLst/>
                          <a:latin typeface="Calibri" panose="020F0502020204030204" pitchFamily="34" charset="0"/>
                        </a:rPr>
                        <a:t>Ammonia (on Ice)</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565505949"/>
                  </a:ext>
                </a:extLst>
              </a:tr>
              <a:tr h="157290">
                <a:tc>
                  <a:txBody>
                    <a:bodyPr/>
                    <a:lstStyle/>
                    <a:p>
                      <a:pPr algn="ctr" fontAlgn="ctr"/>
                      <a:r>
                        <a:rPr lang="en-US" sz="900" b="0" i="0" u="none" strike="noStrike">
                          <a:solidFill>
                            <a:srgbClr val="000000"/>
                          </a:solidFill>
                          <a:effectLst/>
                          <a:latin typeface="Calibri" panose="020F0502020204030204" pitchFamily="34" charset="0"/>
                        </a:rPr>
                        <a:t>Osmolality, Serum</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732264467"/>
                  </a:ext>
                </a:extLst>
              </a:tr>
              <a:tr h="157290">
                <a:tc>
                  <a:txBody>
                    <a:bodyPr/>
                    <a:lstStyle/>
                    <a:p>
                      <a:pPr algn="ctr" fontAlgn="ctr"/>
                      <a:r>
                        <a:rPr lang="en-US" sz="900" b="0" i="0" u="none" strike="noStrike">
                          <a:solidFill>
                            <a:srgbClr val="000000"/>
                          </a:solidFill>
                          <a:effectLst/>
                          <a:latin typeface="Calibri" panose="020F0502020204030204" pitchFamily="34" charset="0"/>
                        </a:rPr>
                        <a:t>Beta Hydroxybutyrate</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4171983201"/>
                  </a:ext>
                </a:extLst>
              </a:tr>
              <a:tr h="157290">
                <a:tc>
                  <a:txBody>
                    <a:bodyPr/>
                    <a:lstStyle/>
                    <a:p>
                      <a:pPr algn="ctr" fontAlgn="ctr"/>
                      <a:r>
                        <a:rPr lang="en-US" sz="900" b="0" i="0" u="none" strike="noStrike">
                          <a:solidFill>
                            <a:srgbClr val="000000"/>
                          </a:solidFill>
                          <a:effectLst/>
                          <a:latin typeface="Calibri" panose="020F0502020204030204" pitchFamily="34" charset="0"/>
                        </a:rPr>
                        <a:t>Lactic Acid (on Ice)</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178650144"/>
                  </a:ext>
                </a:extLst>
              </a:tr>
              <a:tr h="157290">
                <a:tc>
                  <a:txBody>
                    <a:bodyPr/>
                    <a:lstStyle/>
                    <a:p>
                      <a:pPr algn="ctr" fontAlgn="ctr"/>
                      <a:r>
                        <a:rPr lang="en-US" sz="900" b="0" i="0" u="none" strike="noStrike">
                          <a:solidFill>
                            <a:srgbClr val="000000"/>
                          </a:solidFill>
                          <a:effectLst/>
                          <a:latin typeface="Calibri" panose="020F0502020204030204" pitchFamily="34" charset="0"/>
                        </a:rPr>
                        <a:t>Cholesterol, Total</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235711896"/>
                  </a:ext>
                </a:extLst>
              </a:tr>
              <a:tr h="157290">
                <a:tc>
                  <a:txBody>
                    <a:bodyPr/>
                    <a:lstStyle/>
                    <a:p>
                      <a:pPr algn="ctr" fontAlgn="ctr"/>
                      <a:r>
                        <a:rPr lang="en-US" sz="900" b="0" i="0" u="none" strike="noStrike" dirty="0">
                          <a:solidFill>
                            <a:srgbClr val="000000"/>
                          </a:solidFill>
                          <a:effectLst/>
                          <a:latin typeface="Calibri" panose="020F0502020204030204" pitchFamily="34" charset="0"/>
                        </a:rPr>
                        <a:t>Triglycerides</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171684855"/>
                  </a:ext>
                </a:extLst>
              </a:tr>
              <a:tr h="157290">
                <a:tc>
                  <a:txBody>
                    <a:bodyPr/>
                    <a:lstStyle/>
                    <a:p>
                      <a:pPr algn="ctr" fontAlgn="ctr"/>
                      <a:r>
                        <a:rPr lang="en-US" sz="900" b="0" i="0" u="none" strike="noStrike">
                          <a:solidFill>
                            <a:srgbClr val="000000"/>
                          </a:solidFill>
                          <a:effectLst/>
                          <a:latin typeface="Calibri" panose="020F0502020204030204" pitchFamily="34" charset="0"/>
                        </a:rPr>
                        <a:t>HDL Cholesterol</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991459877"/>
                  </a:ext>
                </a:extLst>
              </a:tr>
              <a:tr h="157290">
                <a:tc>
                  <a:txBody>
                    <a:bodyPr/>
                    <a:lstStyle/>
                    <a:p>
                      <a:pPr algn="ctr" fontAlgn="ctr"/>
                      <a:r>
                        <a:rPr lang="en-US" sz="900" b="0" i="0" u="none" strike="noStrike">
                          <a:solidFill>
                            <a:srgbClr val="000000"/>
                          </a:solidFill>
                          <a:effectLst/>
                          <a:latin typeface="Calibri" panose="020F0502020204030204" pitchFamily="34" charset="0"/>
                        </a:rPr>
                        <a:t>LDL Cholesterol</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370252195"/>
                  </a:ext>
                </a:extLst>
              </a:tr>
              <a:tr h="157290">
                <a:tc>
                  <a:txBody>
                    <a:bodyPr/>
                    <a:lstStyle/>
                    <a:p>
                      <a:pPr algn="ctr" fontAlgn="ctr"/>
                      <a:r>
                        <a:rPr lang="en-US" sz="900" b="0" i="0" u="none" strike="noStrike">
                          <a:solidFill>
                            <a:srgbClr val="000000"/>
                          </a:solidFill>
                          <a:effectLst/>
                          <a:latin typeface="Calibri" panose="020F0502020204030204" pitchFamily="34" charset="0"/>
                        </a:rPr>
                        <a:t>HCG QUANT</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846312264"/>
                  </a:ext>
                </a:extLst>
              </a:tr>
              <a:tr h="157290">
                <a:tc>
                  <a:txBody>
                    <a:bodyPr/>
                    <a:lstStyle/>
                    <a:p>
                      <a:pPr algn="ctr" fontAlgn="ctr"/>
                      <a:r>
                        <a:rPr lang="en-US" sz="900" b="0" i="0" u="none" strike="noStrike">
                          <a:solidFill>
                            <a:srgbClr val="000000"/>
                          </a:solidFill>
                          <a:effectLst/>
                          <a:latin typeface="Calibri" panose="020F0502020204030204" pitchFamily="34" charset="0"/>
                        </a:rPr>
                        <a:t>HCG QUAL (Serum)</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00205419"/>
                  </a:ext>
                </a:extLst>
              </a:tr>
              <a:tr h="157290">
                <a:tc>
                  <a:txBody>
                    <a:bodyPr/>
                    <a:lstStyle/>
                    <a:p>
                      <a:pPr algn="ctr" fontAlgn="ctr"/>
                      <a:r>
                        <a:rPr lang="en-US" sz="900" b="0" i="0" u="none" strike="noStrike">
                          <a:solidFill>
                            <a:srgbClr val="000000"/>
                          </a:solidFill>
                          <a:effectLst/>
                          <a:latin typeface="Calibri" panose="020F0502020204030204" pitchFamily="34" charset="0"/>
                        </a:rPr>
                        <a:t>CRP</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899534852"/>
                  </a:ext>
                </a:extLst>
              </a:tr>
              <a:tr h="157290">
                <a:tc>
                  <a:txBody>
                    <a:bodyPr/>
                    <a:lstStyle/>
                    <a:p>
                      <a:pPr algn="ctr" fontAlgn="ctr"/>
                      <a:r>
                        <a:rPr lang="en-US" sz="900" b="0" i="0" u="none" strike="noStrike">
                          <a:solidFill>
                            <a:srgbClr val="000000"/>
                          </a:solidFill>
                          <a:effectLst/>
                          <a:latin typeface="Calibri" panose="020F0502020204030204" pitchFamily="34" charset="0"/>
                        </a:rPr>
                        <a:t>Prealbumin</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4023015415"/>
                  </a:ext>
                </a:extLst>
              </a:tr>
              <a:tr h="157290">
                <a:tc>
                  <a:txBody>
                    <a:bodyPr/>
                    <a:lstStyle/>
                    <a:p>
                      <a:pPr algn="ctr" fontAlgn="ctr"/>
                      <a:r>
                        <a:rPr lang="en-US" sz="900" b="0" i="0" u="none" strike="noStrike">
                          <a:solidFill>
                            <a:srgbClr val="000000"/>
                          </a:solidFill>
                          <a:effectLst/>
                          <a:latin typeface="Calibri" panose="020F0502020204030204" pitchFamily="34" charset="0"/>
                        </a:rPr>
                        <a:t>C3</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516250152"/>
                  </a:ext>
                </a:extLst>
              </a:tr>
              <a:tr h="157290">
                <a:tc>
                  <a:txBody>
                    <a:bodyPr/>
                    <a:lstStyle/>
                    <a:p>
                      <a:pPr algn="ctr" fontAlgn="ctr"/>
                      <a:r>
                        <a:rPr lang="en-US" sz="900" b="0" i="0" u="none" strike="noStrike">
                          <a:solidFill>
                            <a:srgbClr val="000000"/>
                          </a:solidFill>
                          <a:effectLst/>
                          <a:latin typeface="Calibri" panose="020F0502020204030204" pitchFamily="34" charset="0"/>
                        </a:rPr>
                        <a:t>C4</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527392265"/>
                  </a:ext>
                </a:extLst>
              </a:tr>
              <a:tr h="157290">
                <a:tc>
                  <a:txBody>
                    <a:bodyPr/>
                    <a:lstStyle/>
                    <a:p>
                      <a:pPr algn="ctr" fontAlgn="ctr"/>
                      <a:r>
                        <a:rPr lang="en-US" sz="900" b="0" i="0" u="none" strike="noStrike">
                          <a:solidFill>
                            <a:srgbClr val="000000"/>
                          </a:solidFill>
                          <a:effectLst/>
                          <a:latin typeface="Calibri" panose="020F0502020204030204" pitchFamily="34" charset="0"/>
                        </a:rPr>
                        <a:t>Vitamin B12</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202245032"/>
                  </a:ext>
                </a:extLst>
              </a:tr>
              <a:tr h="157290">
                <a:tc>
                  <a:txBody>
                    <a:bodyPr/>
                    <a:lstStyle/>
                    <a:p>
                      <a:pPr algn="ctr" fontAlgn="ctr"/>
                      <a:r>
                        <a:rPr lang="en-US" sz="900" b="0" i="0" u="none" strike="noStrike">
                          <a:solidFill>
                            <a:srgbClr val="000000"/>
                          </a:solidFill>
                          <a:effectLst/>
                          <a:latin typeface="Calibri" panose="020F0502020204030204" pitchFamily="34" charset="0"/>
                        </a:rPr>
                        <a:t>Folate</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143578198"/>
                  </a:ext>
                </a:extLst>
              </a:tr>
              <a:tr h="157290">
                <a:tc>
                  <a:txBody>
                    <a:bodyPr/>
                    <a:lstStyle/>
                    <a:p>
                      <a:pPr algn="ctr" fontAlgn="ctr"/>
                      <a:r>
                        <a:rPr lang="en-US" sz="900" b="0" i="0" u="none" strike="noStrike">
                          <a:solidFill>
                            <a:srgbClr val="000000"/>
                          </a:solidFill>
                          <a:effectLst/>
                          <a:latin typeface="Calibri" panose="020F0502020204030204" pitchFamily="34" charset="0"/>
                        </a:rPr>
                        <a:t>TSH</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83449929"/>
                  </a:ext>
                </a:extLst>
              </a:tr>
              <a:tr h="157290">
                <a:tc>
                  <a:txBody>
                    <a:bodyPr/>
                    <a:lstStyle/>
                    <a:p>
                      <a:pPr algn="ctr" fontAlgn="ctr"/>
                      <a:r>
                        <a:rPr lang="en-US" sz="900" b="0" i="0" u="none" strike="noStrike">
                          <a:solidFill>
                            <a:srgbClr val="000000"/>
                          </a:solidFill>
                          <a:effectLst/>
                          <a:latin typeface="Calibri" panose="020F0502020204030204" pitchFamily="34" charset="0"/>
                        </a:rPr>
                        <a:t>T4, Total</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523606633"/>
                  </a:ext>
                </a:extLst>
              </a:tr>
              <a:tr h="157290">
                <a:tc>
                  <a:txBody>
                    <a:bodyPr/>
                    <a:lstStyle/>
                    <a:p>
                      <a:pPr algn="ctr" fontAlgn="ctr"/>
                      <a:r>
                        <a:rPr lang="en-US" sz="900" b="0" i="0" u="none" strike="noStrike">
                          <a:solidFill>
                            <a:srgbClr val="000000"/>
                          </a:solidFill>
                          <a:effectLst/>
                          <a:latin typeface="Calibri" panose="020F0502020204030204" pitchFamily="34" charset="0"/>
                        </a:rPr>
                        <a:t>T4, Free</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875061455"/>
                  </a:ext>
                </a:extLst>
              </a:tr>
              <a:tr h="157290">
                <a:tc>
                  <a:txBody>
                    <a:bodyPr/>
                    <a:lstStyle/>
                    <a:p>
                      <a:pPr algn="ctr" fontAlgn="ctr"/>
                      <a:r>
                        <a:rPr lang="en-US" sz="900" b="0" i="0" u="none" strike="noStrike">
                          <a:solidFill>
                            <a:srgbClr val="000000"/>
                          </a:solidFill>
                          <a:effectLst/>
                          <a:latin typeface="Calibri" panose="020F0502020204030204" pitchFamily="34" charset="0"/>
                        </a:rPr>
                        <a:t>PSA, Total</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281547274"/>
                  </a:ext>
                </a:extLst>
              </a:tr>
              <a:tr h="157290">
                <a:tc>
                  <a:txBody>
                    <a:bodyPr/>
                    <a:lstStyle/>
                    <a:p>
                      <a:pPr algn="ctr" fontAlgn="ctr"/>
                      <a:r>
                        <a:rPr lang="en-US" sz="900" b="0" i="0" u="none" strike="noStrike">
                          <a:solidFill>
                            <a:srgbClr val="000000"/>
                          </a:solidFill>
                          <a:effectLst/>
                          <a:latin typeface="Calibri" panose="020F0502020204030204" pitchFamily="34" charset="0"/>
                        </a:rPr>
                        <a:t>Acetaminophen</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410645151"/>
                  </a:ext>
                </a:extLst>
              </a:tr>
              <a:tr h="157290">
                <a:tc>
                  <a:txBody>
                    <a:bodyPr/>
                    <a:lstStyle/>
                    <a:p>
                      <a:pPr algn="ctr" fontAlgn="ctr"/>
                      <a:r>
                        <a:rPr lang="en-US" sz="900" b="0" i="0" u="none" strike="noStrike">
                          <a:solidFill>
                            <a:srgbClr val="000000"/>
                          </a:solidFill>
                          <a:effectLst/>
                          <a:latin typeface="Calibri" panose="020F0502020204030204" pitchFamily="34" charset="0"/>
                        </a:rPr>
                        <a:t>Carbamazepine</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218552480"/>
                  </a:ext>
                </a:extLst>
              </a:tr>
              <a:tr h="157290">
                <a:tc>
                  <a:txBody>
                    <a:bodyPr/>
                    <a:lstStyle/>
                    <a:p>
                      <a:pPr algn="ctr" fontAlgn="ctr"/>
                      <a:r>
                        <a:rPr lang="en-US" sz="900" b="0" i="0" u="none" strike="noStrike">
                          <a:solidFill>
                            <a:srgbClr val="000000"/>
                          </a:solidFill>
                          <a:effectLst/>
                          <a:latin typeface="Calibri" panose="020F0502020204030204" pitchFamily="34" charset="0"/>
                        </a:rPr>
                        <a:t>Digoxin</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016350580"/>
                  </a:ext>
                </a:extLst>
              </a:tr>
              <a:tr h="157290">
                <a:tc>
                  <a:txBody>
                    <a:bodyPr/>
                    <a:lstStyle/>
                    <a:p>
                      <a:pPr algn="ctr" fontAlgn="ctr"/>
                      <a:r>
                        <a:rPr lang="en-US" sz="900" b="0" i="0" u="none" strike="noStrike" dirty="0">
                          <a:solidFill>
                            <a:srgbClr val="000000"/>
                          </a:solidFill>
                          <a:effectLst/>
                          <a:latin typeface="Calibri" panose="020F0502020204030204" pitchFamily="34" charset="0"/>
                        </a:rPr>
                        <a:t>Valproic Acid (</a:t>
                      </a:r>
                      <a:r>
                        <a:rPr lang="en-US" sz="900" b="0" i="0" u="none" strike="noStrike" dirty="0" err="1">
                          <a:solidFill>
                            <a:srgbClr val="000000"/>
                          </a:solidFill>
                          <a:effectLst/>
                          <a:latin typeface="Calibri" panose="020F0502020204030204" pitchFamily="34" charset="0"/>
                        </a:rPr>
                        <a:t>Depekene</a:t>
                      </a:r>
                      <a:r>
                        <a:rPr lang="en-US" sz="900" b="0" i="0" u="none" strike="noStrike" dirty="0">
                          <a:solidFill>
                            <a:srgbClr val="000000"/>
                          </a:solidFill>
                          <a:effectLst/>
                          <a:latin typeface="Calibri" panose="020F0502020204030204" pitchFamily="34" charset="0"/>
                        </a:rPr>
                        <a:t>)</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814633947"/>
                  </a:ext>
                </a:extLst>
              </a:tr>
            </a:tbl>
          </a:graphicData>
        </a:graphic>
      </p:graphicFrame>
      <p:graphicFrame>
        <p:nvGraphicFramePr>
          <p:cNvPr id="10" name="Table 9">
            <a:extLst>
              <a:ext uri="{FF2B5EF4-FFF2-40B4-BE49-F238E27FC236}">
                <a16:creationId xmlns:a16="http://schemas.microsoft.com/office/drawing/2014/main" id="{FF21F090-9DE4-0011-68CF-88383B98EF06}"/>
              </a:ext>
            </a:extLst>
          </p:cNvPr>
          <p:cNvGraphicFramePr>
            <a:graphicFrameLocks noGrp="1"/>
          </p:cNvGraphicFramePr>
          <p:nvPr>
            <p:extLst>
              <p:ext uri="{D42A27DB-BD31-4B8C-83A1-F6EECF244321}">
                <p14:modId xmlns:p14="http://schemas.microsoft.com/office/powerpoint/2010/main" val="330419973"/>
              </p:ext>
            </p:extLst>
          </p:nvPr>
        </p:nvGraphicFramePr>
        <p:xfrm>
          <a:off x="7243924" y="1713557"/>
          <a:ext cx="1688260" cy="4455661"/>
        </p:xfrm>
        <a:graphic>
          <a:graphicData uri="http://schemas.openxmlformats.org/drawingml/2006/table">
            <a:tbl>
              <a:tblPr/>
              <a:tblGrid>
                <a:gridCol w="1688260">
                  <a:extLst>
                    <a:ext uri="{9D8B030D-6E8A-4147-A177-3AD203B41FA5}">
                      <a16:colId xmlns:a16="http://schemas.microsoft.com/office/drawing/2014/main" val="2555040513"/>
                    </a:ext>
                  </a:extLst>
                </a:gridCol>
              </a:tblGrid>
              <a:tr h="143731">
                <a:tc>
                  <a:txBody>
                    <a:bodyPr/>
                    <a:lstStyle/>
                    <a:p>
                      <a:pPr algn="ctr" fontAlgn="ctr"/>
                      <a:r>
                        <a:rPr lang="en-US" sz="900" b="0" i="0" u="none" strike="noStrike" dirty="0">
                          <a:solidFill>
                            <a:srgbClr val="000000"/>
                          </a:solidFill>
                          <a:effectLst/>
                          <a:latin typeface="Calibri" panose="020F0502020204030204" pitchFamily="34" charset="0"/>
                        </a:rPr>
                        <a:t>Gentamicin, Peak</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4244874965"/>
                  </a:ext>
                </a:extLst>
              </a:tr>
              <a:tr h="143731">
                <a:tc>
                  <a:txBody>
                    <a:bodyPr/>
                    <a:lstStyle/>
                    <a:p>
                      <a:pPr algn="ctr" fontAlgn="ctr"/>
                      <a:r>
                        <a:rPr lang="en-US" sz="900" b="0" i="0" u="none" strike="noStrike" dirty="0">
                          <a:solidFill>
                            <a:srgbClr val="000000"/>
                          </a:solidFill>
                          <a:effectLst/>
                          <a:latin typeface="Calibri" panose="020F0502020204030204" pitchFamily="34" charset="0"/>
                        </a:rPr>
                        <a:t>Gentamicin, Random</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837747922"/>
                  </a:ext>
                </a:extLst>
              </a:tr>
              <a:tr h="143731">
                <a:tc>
                  <a:txBody>
                    <a:bodyPr/>
                    <a:lstStyle/>
                    <a:p>
                      <a:pPr algn="ctr" fontAlgn="ctr"/>
                      <a:r>
                        <a:rPr lang="en-US" sz="900" b="0" i="0" u="none" strike="noStrike" dirty="0">
                          <a:solidFill>
                            <a:srgbClr val="000000"/>
                          </a:solidFill>
                          <a:effectLst/>
                          <a:latin typeface="Calibri" panose="020F0502020204030204" pitchFamily="34" charset="0"/>
                        </a:rPr>
                        <a:t>Gentamicin, Trough</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4273117256"/>
                  </a:ext>
                </a:extLst>
              </a:tr>
              <a:tr h="143731">
                <a:tc>
                  <a:txBody>
                    <a:bodyPr/>
                    <a:lstStyle/>
                    <a:p>
                      <a:pPr algn="ctr" fontAlgn="ctr"/>
                      <a:r>
                        <a:rPr lang="en-US" sz="900" b="0" i="0" u="none" strike="noStrike">
                          <a:solidFill>
                            <a:srgbClr val="000000"/>
                          </a:solidFill>
                          <a:effectLst/>
                          <a:latin typeface="Calibri" panose="020F0502020204030204" pitchFamily="34" charset="0"/>
                        </a:rPr>
                        <a:t>Lithium          </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54335341"/>
                  </a:ext>
                </a:extLst>
              </a:tr>
              <a:tr h="143731">
                <a:tc>
                  <a:txBody>
                    <a:bodyPr/>
                    <a:lstStyle/>
                    <a:p>
                      <a:pPr algn="ctr" fontAlgn="ctr"/>
                      <a:r>
                        <a:rPr lang="en-US" sz="900" b="0" i="0" u="none" strike="noStrike">
                          <a:solidFill>
                            <a:srgbClr val="000000"/>
                          </a:solidFill>
                          <a:effectLst/>
                          <a:latin typeface="Calibri" panose="020F0502020204030204" pitchFamily="34" charset="0"/>
                        </a:rPr>
                        <a:t>Phenobartital</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4205131133"/>
                  </a:ext>
                </a:extLst>
              </a:tr>
              <a:tr h="143731">
                <a:tc>
                  <a:txBody>
                    <a:bodyPr/>
                    <a:lstStyle/>
                    <a:p>
                      <a:pPr algn="ctr" fontAlgn="ctr"/>
                      <a:r>
                        <a:rPr lang="en-US" sz="900" b="0" i="0" u="none" strike="noStrike" dirty="0">
                          <a:solidFill>
                            <a:srgbClr val="000000"/>
                          </a:solidFill>
                          <a:effectLst/>
                          <a:latin typeface="Calibri" panose="020F0502020204030204" pitchFamily="34" charset="0"/>
                        </a:rPr>
                        <a:t>Phenytoin (Dilantin)</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248974107"/>
                  </a:ext>
                </a:extLst>
              </a:tr>
              <a:tr h="143731">
                <a:tc>
                  <a:txBody>
                    <a:bodyPr/>
                    <a:lstStyle/>
                    <a:p>
                      <a:pPr algn="ctr" fontAlgn="ctr"/>
                      <a:r>
                        <a:rPr lang="en-US" sz="900" b="0" i="0" u="none" strike="noStrike">
                          <a:solidFill>
                            <a:srgbClr val="000000"/>
                          </a:solidFill>
                          <a:effectLst/>
                          <a:latin typeface="Calibri" panose="020F0502020204030204" pitchFamily="34" charset="0"/>
                        </a:rPr>
                        <a:t>Salicylate</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508289431"/>
                  </a:ext>
                </a:extLst>
              </a:tr>
              <a:tr h="143731">
                <a:tc>
                  <a:txBody>
                    <a:bodyPr/>
                    <a:lstStyle/>
                    <a:p>
                      <a:pPr algn="ctr" fontAlgn="ctr"/>
                      <a:r>
                        <a:rPr lang="en-US" sz="900" b="0" i="0" u="none" strike="noStrike" dirty="0">
                          <a:solidFill>
                            <a:srgbClr val="000000"/>
                          </a:solidFill>
                          <a:effectLst/>
                          <a:latin typeface="Calibri" panose="020F0502020204030204" pitchFamily="34" charset="0"/>
                        </a:rPr>
                        <a:t>Tobramycin, Peak</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974579560"/>
                  </a:ext>
                </a:extLst>
              </a:tr>
              <a:tr h="143731">
                <a:tc>
                  <a:txBody>
                    <a:bodyPr/>
                    <a:lstStyle/>
                    <a:p>
                      <a:pPr algn="ctr" fontAlgn="ctr"/>
                      <a:r>
                        <a:rPr lang="en-US" sz="900" b="0" i="0" u="none" strike="noStrike" dirty="0">
                          <a:solidFill>
                            <a:srgbClr val="000000"/>
                          </a:solidFill>
                          <a:effectLst/>
                          <a:latin typeface="Calibri" panose="020F0502020204030204" pitchFamily="34" charset="0"/>
                        </a:rPr>
                        <a:t>Tobramycin, Random</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983647529"/>
                  </a:ext>
                </a:extLst>
              </a:tr>
              <a:tr h="143731">
                <a:tc>
                  <a:txBody>
                    <a:bodyPr/>
                    <a:lstStyle/>
                    <a:p>
                      <a:pPr algn="ctr" fontAlgn="ctr"/>
                      <a:r>
                        <a:rPr lang="en-US" sz="900" b="0" i="0" u="none" strike="noStrike">
                          <a:solidFill>
                            <a:srgbClr val="000000"/>
                          </a:solidFill>
                          <a:effectLst/>
                          <a:latin typeface="Calibri" panose="020F0502020204030204" pitchFamily="34" charset="0"/>
                        </a:rPr>
                        <a:t>Tobramycin. Trough</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70461282"/>
                  </a:ext>
                </a:extLst>
              </a:tr>
              <a:tr h="143731">
                <a:tc>
                  <a:txBody>
                    <a:bodyPr/>
                    <a:lstStyle/>
                    <a:p>
                      <a:pPr algn="ctr" fontAlgn="ctr"/>
                      <a:r>
                        <a:rPr lang="en-US" sz="900" b="0" i="0" u="none" strike="noStrike" dirty="0">
                          <a:solidFill>
                            <a:srgbClr val="000000"/>
                          </a:solidFill>
                          <a:effectLst/>
                          <a:latin typeface="Calibri" panose="020F0502020204030204" pitchFamily="34" charset="0"/>
                        </a:rPr>
                        <a:t>Vancomycin, Peak</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940364112"/>
                  </a:ext>
                </a:extLst>
              </a:tr>
              <a:tr h="143731">
                <a:tc>
                  <a:txBody>
                    <a:bodyPr/>
                    <a:lstStyle/>
                    <a:p>
                      <a:pPr algn="ctr" fontAlgn="ctr"/>
                      <a:r>
                        <a:rPr lang="en-US" sz="900" b="0" i="0" u="none" strike="noStrike">
                          <a:solidFill>
                            <a:srgbClr val="000000"/>
                          </a:solidFill>
                          <a:effectLst/>
                          <a:latin typeface="Calibri" panose="020F0502020204030204" pitchFamily="34" charset="0"/>
                        </a:rPr>
                        <a:t>Vancomycin, Random</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730592328"/>
                  </a:ext>
                </a:extLst>
              </a:tr>
              <a:tr h="143731">
                <a:tc>
                  <a:txBody>
                    <a:bodyPr/>
                    <a:lstStyle/>
                    <a:p>
                      <a:pPr algn="ctr" fontAlgn="ctr"/>
                      <a:r>
                        <a:rPr lang="en-US" sz="900" b="0" i="0" u="none" strike="noStrike">
                          <a:solidFill>
                            <a:srgbClr val="000000"/>
                          </a:solidFill>
                          <a:effectLst/>
                          <a:latin typeface="Calibri" panose="020F0502020204030204" pitchFamily="34" charset="0"/>
                        </a:rPr>
                        <a:t>Vancomycin, Trough</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964163077"/>
                  </a:ext>
                </a:extLst>
              </a:tr>
              <a:tr h="143731">
                <a:tc>
                  <a:txBody>
                    <a:bodyPr/>
                    <a:lstStyle/>
                    <a:p>
                      <a:pPr algn="ctr" fontAlgn="ctr"/>
                      <a:r>
                        <a:rPr lang="en-US" sz="900" b="0" i="0" u="none" strike="noStrike">
                          <a:solidFill>
                            <a:srgbClr val="000000"/>
                          </a:solidFill>
                          <a:effectLst/>
                          <a:latin typeface="Calibri" panose="020F0502020204030204" pitchFamily="34" charset="0"/>
                        </a:rPr>
                        <a:t>MonoSpot</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793480152"/>
                  </a:ext>
                </a:extLst>
              </a:tr>
              <a:tr h="143731">
                <a:tc>
                  <a:txBody>
                    <a:bodyPr/>
                    <a:lstStyle/>
                    <a:p>
                      <a:pPr algn="ctr" fontAlgn="ctr"/>
                      <a:r>
                        <a:rPr lang="en-US" sz="900" b="0" i="0" u="none" strike="noStrike">
                          <a:solidFill>
                            <a:srgbClr val="000000"/>
                          </a:solidFill>
                          <a:effectLst/>
                          <a:latin typeface="Calibri" panose="020F0502020204030204" pitchFamily="34" charset="0"/>
                        </a:rPr>
                        <a:t>Rheumatoid Factor (RF)</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357177621"/>
                  </a:ext>
                </a:extLst>
              </a:tr>
              <a:tr h="143731">
                <a:tc>
                  <a:txBody>
                    <a:bodyPr/>
                    <a:lstStyle/>
                    <a:p>
                      <a:pPr algn="ctr" fontAlgn="ctr"/>
                      <a:r>
                        <a:rPr lang="en-US" sz="900" b="0" i="0" u="none" strike="noStrike" dirty="0">
                          <a:solidFill>
                            <a:srgbClr val="000000"/>
                          </a:solidFill>
                          <a:effectLst/>
                          <a:latin typeface="Calibri" panose="020F0502020204030204" pitchFamily="34" charset="0"/>
                        </a:rPr>
                        <a:t>RPR</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867176164"/>
                  </a:ext>
                </a:extLst>
              </a:tr>
              <a:tr h="143731">
                <a:tc>
                  <a:txBody>
                    <a:bodyPr/>
                    <a:lstStyle/>
                    <a:p>
                      <a:pPr algn="ctr" fontAlgn="ctr"/>
                      <a:r>
                        <a:rPr lang="en-US" sz="900" b="0" i="0" u="none" strike="noStrike">
                          <a:solidFill>
                            <a:srgbClr val="000000"/>
                          </a:solidFill>
                          <a:effectLst/>
                          <a:latin typeface="Calibri" panose="020F0502020204030204" pitchFamily="34" charset="0"/>
                        </a:rPr>
                        <a:t>Hemoglobin A1c</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66FF"/>
                    </a:solidFill>
                  </a:tcPr>
                </a:tc>
                <a:extLst>
                  <a:ext uri="{0D108BD9-81ED-4DB2-BD59-A6C34878D82A}">
                    <a16:rowId xmlns:a16="http://schemas.microsoft.com/office/drawing/2014/main" val="4184486229"/>
                  </a:ext>
                </a:extLst>
              </a:tr>
              <a:tr h="143731">
                <a:tc>
                  <a:txBody>
                    <a:bodyPr/>
                    <a:lstStyle/>
                    <a:p>
                      <a:pPr algn="ctr" fontAlgn="ctr"/>
                      <a:r>
                        <a:rPr lang="en-US" sz="900" b="0" i="0" u="none" strike="noStrike" dirty="0">
                          <a:solidFill>
                            <a:srgbClr val="000000"/>
                          </a:solidFill>
                          <a:effectLst/>
                          <a:latin typeface="Calibri" panose="020F0502020204030204" pitchFamily="34" charset="0"/>
                        </a:rPr>
                        <a:t>Procalcitonin (PCT)</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269994397"/>
                  </a:ext>
                </a:extLst>
              </a:tr>
              <a:tr h="143731">
                <a:tc>
                  <a:txBody>
                    <a:bodyPr/>
                    <a:lstStyle/>
                    <a:p>
                      <a:pPr algn="ctr" fontAlgn="ctr"/>
                      <a:r>
                        <a:rPr lang="en-US" sz="900" b="0" i="0" u="none" strike="noStrike">
                          <a:solidFill>
                            <a:srgbClr val="000000"/>
                          </a:solidFill>
                          <a:effectLst/>
                          <a:latin typeface="Calibri" panose="020F0502020204030204" pitchFamily="34" charset="0"/>
                        </a:rPr>
                        <a:t>Hepatitis A</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501653128"/>
                  </a:ext>
                </a:extLst>
              </a:tr>
              <a:tr h="143731">
                <a:tc>
                  <a:txBody>
                    <a:bodyPr/>
                    <a:lstStyle/>
                    <a:p>
                      <a:pPr algn="ctr" fontAlgn="ctr"/>
                      <a:r>
                        <a:rPr lang="en-US" sz="900" b="0" i="0" u="none" strike="noStrike">
                          <a:solidFill>
                            <a:srgbClr val="000000"/>
                          </a:solidFill>
                          <a:effectLst/>
                          <a:latin typeface="Calibri" panose="020F0502020204030204" pitchFamily="34" charset="0"/>
                        </a:rPr>
                        <a:t>Hepatitis C</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749075280"/>
                  </a:ext>
                </a:extLst>
              </a:tr>
              <a:tr h="143731">
                <a:tc>
                  <a:txBody>
                    <a:bodyPr/>
                    <a:lstStyle/>
                    <a:p>
                      <a:pPr algn="ctr" fontAlgn="ctr"/>
                      <a:r>
                        <a:rPr lang="en-US" sz="900" b="0" i="0" u="none" strike="noStrike" dirty="0">
                          <a:solidFill>
                            <a:srgbClr val="000000"/>
                          </a:solidFill>
                          <a:effectLst/>
                          <a:latin typeface="Calibri" panose="020F0502020204030204" pitchFamily="34" charset="0"/>
                        </a:rPr>
                        <a:t>Hepatitis B, Surface Ag</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280990063"/>
                  </a:ext>
                </a:extLst>
              </a:tr>
              <a:tr h="143731">
                <a:tc>
                  <a:txBody>
                    <a:bodyPr/>
                    <a:lstStyle/>
                    <a:p>
                      <a:pPr algn="ctr" fontAlgn="ctr"/>
                      <a:r>
                        <a:rPr lang="en-US" sz="900" b="0" i="0" u="none" strike="noStrike">
                          <a:solidFill>
                            <a:srgbClr val="000000"/>
                          </a:solidFill>
                          <a:effectLst/>
                          <a:latin typeface="Calibri" panose="020F0502020204030204" pitchFamily="34" charset="0"/>
                        </a:rPr>
                        <a:t>Hepatitis B, Surface Ab</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155545578"/>
                  </a:ext>
                </a:extLst>
              </a:tr>
              <a:tr h="143731">
                <a:tc>
                  <a:txBody>
                    <a:bodyPr/>
                    <a:lstStyle/>
                    <a:p>
                      <a:pPr algn="ctr" fontAlgn="ctr"/>
                      <a:r>
                        <a:rPr lang="en-US" sz="900" b="0" i="0" u="none" strike="noStrike" dirty="0">
                          <a:solidFill>
                            <a:srgbClr val="000000"/>
                          </a:solidFill>
                          <a:effectLst/>
                          <a:latin typeface="Calibri" panose="020F0502020204030204" pitchFamily="34" charset="0"/>
                        </a:rPr>
                        <a:t>Hepatitis B Core, IgM</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301659965"/>
                  </a:ext>
                </a:extLst>
              </a:tr>
              <a:tr h="143731">
                <a:tc>
                  <a:txBody>
                    <a:bodyPr/>
                    <a:lstStyle/>
                    <a:p>
                      <a:pPr algn="ctr" fontAlgn="ctr"/>
                      <a:r>
                        <a:rPr lang="en-US" sz="900" b="0" i="0" u="none" strike="noStrike" dirty="0">
                          <a:solidFill>
                            <a:srgbClr val="000000"/>
                          </a:solidFill>
                          <a:effectLst/>
                          <a:latin typeface="Calibri" panose="020F0502020204030204" pitchFamily="34" charset="0"/>
                        </a:rPr>
                        <a:t>CHIV</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682325229"/>
                  </a:ext>
                </a:extLst>
              </a:tr>
              <a:tr h="143731">
                <a:tc>
                  <a:txBody>
                    <a:bodyPr/>
                    <a:lstStyle/>
                    <a:p>
                      <a:pPr algn="ctr" fontAlgn="ctr"/>
                      <a:r>
                        <a:rPr lang="en-US" sz="900" b="0" i="0" u="none" strike="noStrike" dirty="0">
                          <a:solidFill>
                            <a:srgbClr val="000000"/>
                          </a:solidFill>
                          <a:effectLst/>
                          <a:latin typeface="Calibri" panose="020F0502020204030204" pitchFamily="34" charset="0"/>
                        </a:rPr>
                        <a:t>Syphilis, Total (&gt;=18 Years)</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743478329"/>
                  </a:ext>
                </a:extLst>
              </a:tr>
              <a:tr h="143731">
                <a:tc>
                  <a:txBody>
                    <a:bodyPr/>
                    <a:lstStyle/>
                    <a:p>
                      <a:pPr algn="ctr" fontAlgn="ctr"/>
                      <a:r>
                        <a:rPr lang="en-US" sz="900" b="0" i="0" u="none" strike="noStrike" dirty="0">
                          <a:solidFill>
                            <a:srgbClr val="000000"/>
                          </a:solidFill>
                          <a:effectLst/>
                          <a:latin typeface="Calibri" panose="020F0502020204030204" pitchFamily="34" charset="0"/>
                        </a:rPr>
                        <a:t>CEA</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195491903"/>
                  </a:ext>
                </a:extLst>
              </a:tr>
              <a:tr h="143731">
                <a:tc>
                  <a:txBody>
                    <a:bodyPr/>
                    <a:lstStyle/>
                    <a:p>
                      <a:pPr algn="ctr" fontAlgn="ctr"/>
                      <a:r>
                        <a:rPr lang="en-US" sz="900" b="0" i="0" u="none" strike="noStrike" dirty="0">
                          <a:solidFill>
                            <a:srgbClr val="000000"/>
                          </a:solidFill>
                          <a:effectLst/>
                          <a:latin typeface="Calibri" panose="020F0502020204030204" pitchFamily="34" charset="0"/>
                        </a:rPr>
                        <a:t>CA19-9</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039681800"/>
                  </a:ext>
                </a:extLst>
              </a:tr>
              <a:tr h="143731">
                <a:tc>
                  <a:txBody>
                    <a:bodyPr/>
                    <a:lstStyle/>
                    <a:p>
                      <a:pPr algn="ctr" fontAlgn="ctr"/>
                      <a:r>
                        <a:rPr lang="en-US" sz="900" b="0" i="0" u="none" strike="noStrike" dirty="0">
                          <a:solidFill>
                            <a:srgbClr val="000000"/>
                          </a:solidFill>
                          <a:effectLst/>
                          <a:latin typeface="Calibri" panose="020F0502020204030204" pitchFamily="34" charset="0"/>
                        </a:rPr>
                        <a:t>CA-125</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627728572"/>
                  </a:ext>
                </a:extLst>
              </a:tr>
              <a:tr h="143731">
                <a:tc>
                  <a:txBody>
                    <a:bodyPr/>
                    <a:lstStyle/>
                    <a:p>
                      <a:pPr algn="ctr" fontAlgn="ctr"/>
                      <a:r>
                        <a:rPr lang="en-US" sz="900" b="0" i="0" u="none" strike="noStrike" dirty="0">
                          <a:solidFill>
                            <a:srgbClr val="000000"/>
                          </a:solidFill>
                          <a:effectLst/>
                          <a:latin typeface="Calibri" panose="020F0502020204030204" pitchFamily="34" charset="0"/>
                        </a:rPr>
                        <a:t>AFP</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939025932"/>
                  </a:ext>
                </a:extLst>
              </a:tr>
              <a:tr h="143731">
                <a:tc>
                  <a:txBody>
                    <a:bodyPr/>
                    <a:lstStyle/>
                    <a:p>
                      <a:pPr algn="ctr" fontAlgn="ctr"/>
                      <a:r>
                        <a:rPr lang="en-US" sz="900" b="0" i="0" u="none" strike="noStrike" dirty="0">
                          <a:solidFill>
                            <a:srgbClr val="000000"/>
                          </a:solidFill>
                          <a:effectLst/>
                          <a:latin typeface="Calibri" panose="020F0502020204030204" pitchFamily="34" charset="0"/>
                        </a:rPr>
                        <a:t>3 </a:t>
                      </a:r>
                      <a:r>
                        <a:rPr lang="en-US" sz="900" b="0" i="0" u="none" strike="noStrike" dirty="0" err="1">
                          <a:solidFill>
                            <a:srgbClr val="000000"/>
                          </a:solidFill>
                          <a:effectLst/>
                          <a:latin typeface="Calibri" panose="020F0502020204030204" pitchFamily="34" charset="0"/>
                        </a:rPr>
                        <a:t>Hr</a:t>
                      </a:r>
                      <a:r>
                        <a:rPr lang="en-US" sz="900" b="0" i="0" u="none" strike="noStrike" dirty="0">
                          <a:solidFill>
                            <a:srgbClr val="000000"/>
                          </a:solidFill>
                          <a:effectLst/>
                          <a:latin typeface="Calibri" panose="020F0502020204030204" pitchFamily="34" charset="0"/>
                        </a:rPr>
                        <a:t> Glucose Tolerance</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2934627657"/>
                  </a:ext>
                </a:extLst>
              </a:tr>
              <a:tr h="143731">
                <a:tc>
                  <a:txBody>
                    <a:bodyPr/>
                    <a:lstStyle/>
                    <a:p>
                      <a:pPr algn="ctr" fontAlgn="ctr"/>
                      <a:r>
                        <a:rPr lang="en-US" sz="900" b="0" i="0" u="none" strike="noStrike" dirty="0">
                          <a:solidFill>
                            <a:srgbClr val="000000"/>
                          </a:solidFill>
                          <a:effectLst/>
                          <a:latin typeface="Calibri" panose="020F0502020204030204" pitchFamily="34" charset="0"/>
                        </a:rPr>
                        <a:t>5 </a:t>
                      </a:r>
                      <a:r>
                        <a:rPr lang="en-US" sz="900" b="0" i="0" u="none" strike="noStrike" dirty="0" err="1">
                          <a:solidFill>
                            <a:srgbClr val="000000"/>
                          </a:solidFill>
                          <a:effectLst/>
                          <a:latin typeface="Calibri" panose="020F0502020204030204" pitchFamily="34" charset="0"/>
                        </a:rPr>
                        <a:t>Hr</a:t>
                      </a:r>
                      <a:r>
                        <a:rPr lang="en-US" sz="900" b="0" i="0" u="none" strike="noStrike" dirty="0">
                          <a:solidFill>
                            <a:srgbClr val="000000"/>
                          </a:solidFill>
                          <a:effectLst/>
                          <a:latin typeface="Calibri" panose="020F0502020204030204" pitchFamily="34" charset="0"/>
                        </a:rPr>
                        <a:t> Glucose Tolerance</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273184121"/>
                  </a:ext>
                </a:extLst>
              </a:tr>
            </a:tbl>
          </a:graphicData>
        </a:graphic>
      </p:graphicFrame>
    </p:spTree>
    <p:extLst>
      <p:ext uri="{BB962C8B-B14F-4D97-AF65-F5344CB8AC3E}">
        <p14:creationId xmlns:p14="http://schemas.microsoft.com/office/powerpoint/2010/main" val="2395675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BBB733-35D0-1D33-3913-2FAB357B0042}"/>
              </a:ext>
            </a:extLst>
          </p:cNvPr>
          <p:cNvSpPr txBox="1">
            <a:spLocks/>
          </p:cNvSpPr>
          <p:nvPr/>
        </p:nvSpPr>
        <p:spPr>
          <a:xfrm>
            <a:off x="1242753" y="228600"/>
            <a:ext cx="7086600" cy="1192876"/>
          </a:xfrm>
          <a:prstGeom prst="rect">
            <a:avLst/>
          </a:prstGeom>
        </p:spPr>
        <p:txBody>
          <a:bodyPr vert="horz" lIns="0" tIns="0" rIns="0" bIns="0" rtlCol="0" anchor="b" anchorCtr="1">
            <a:normAutofit/>
          </a:bodyPr>
          <a:lstStyle>
            <a:lvl1pPr algn="ctr" defTabSz="914400" rtl="0" eaLnBrk="1" latinLnBrk="0" hangingPunct="1">
              <a:lnSpc>
                <a:spcPts val="4600"/>
              </a:lnSpc>
              <a:spcBef>
                <a:spcPct val="0"/>
              </a:spcBef>
              <a:buNone/>
              <a:defRPr sz="4400" u="none" kern="1200" baseline="0">
                <a:solidFill>
                  <a:srgbClr val="003469"/>
                </a:solidFill>
                <a:uFill>
                  <a:solidFill>
                    <a:schemeClr val="tx2">
                      <a:lumMod val="40000"/>
                      <a:lumOff val="60000"/>
                    </a:schemeClr>
                  </a:solidFill>
                </a:uFill>
                <a:latin typeface="Open Sans"/>
                <a:ea typeface="+mj-ea"/>
                <a:cs typeface="+mj-cs"/>
              </a:defRPr>
            </a:lvl1pPr>
          </a:lstStyle>
          <a:p>
            <a:r>
              <a:rPr lang="en-US" dirty="0"/>
              <a:t>Color Guide for Tubes</a:t>
            </a:r>
            <a:br>
              <a:rPr lang="en-US" dirty="0"/>
            </a:br>
            <a:r>
              <a:rPr lang="en-US" dirty="0"/>
              <a:t>Pt. 2</a:t>
            </a:r>
          </a:p>
        </p:txBody>
      </p:sp>
      <p:graphicFrame>
        <p:nvGraphicFramePr>
          <p:cNvPr id="6" name="Table 5">
            <a:extLst>
              <a:ext uri="{FF2B5EF4-FFF2-40B4-BE49-F238E27FC236}">
                <a16:creationId xmlns:a16="http://schemas.microsoft.com/office/drawing/2014/main" id="{E38498DE-574F-586F-4A10-3F3AC44EB20C}"/>
              </a:ext>
            </a:extLst>
          </p:cNvPr>
          <p:cNvGraphicFramePr>
            <a:graphicFrameLocks noGrp="1"/>
          </p:cNvGraphicFramePr>
          <p:nvPr>
            <p:extLst>
              <p:ext uri="{D42A27DB-BD31-4B8C-83A1-F6EECF244321}">
                <p14:modId xmlns:p14="http://schemas.microsoft.com/office/powerpoint/2010/main" val="1717906156"/>
              </p:ext>
            </p:extLst>
          </p:nvPr>
        </p:nvGraphicFramePr>
        <p:xfrm>
          <a:off x="183688" y="1462880"/>
          <a:ext cx="1564110" cy="4394623"/>
        </p:xfrm>
        <a:graphic>
          <a:graphicData uri="http://schemas.openxmlformats.org/drawingml/2006/table">
            <a:tbl>
              <a:tblPr/>
              <a:tblGrid>
                <a:gridCol w="1564110">
                  <a:extLst>
                    <a:ext uri="{9D8B030D-6E8A-4147-A177-3AD203B41FA5}">
                      <a16:colId xmlns:a16="http://schemas.microsoft.com/office/drawing/2014/main" val="2820231632"/>
                    </a:ext>
                  </a:extLst>
                </a:gridCol>
              </a:tblGrid>
              <a:tr h="143250">
                <a:tc>
                  <a:txBody>
                    <a:bodyPr/>
                    <a:lstStyle/>
                    <a:p>
                      <a:pPr algn="ctr" fontAlgn="b"/>
                      <a:r>
                        <a:rPr lang="en-US" sz="1000" b="1" i="0" u="none" strike="noStrike" dirty="0">
                          <a:solidFill>
                            <a:srgbClr val="7030A0"/>
                          </a:solidFill>
                          <a:effectLst/>
                          <a:latin typeface="Calibri" panose="020F0502020204030204" pitchFamily="34" charset="0"/>
                        </a:rPr>
                        <a:t>HEMATOLOGY</a:t>
                      </a:r>
                      <a:endParaRPr lang="en-US" sz="900" b="1" i="0" u="none" strike="noStrike" dirty="0">
                        <a:solidFill>
                          <a:srgbClr val="7030A0"/>
                        </a:solidFill>
                        <a:effectLst/>
                        <a:latin typeface="Calibri" panose="020F0502020204030204" pitchFamily="34" charset="0"/>
                      </a:endParaRPr>
                    </a:p>
                  </a:txBody>
                  <a:tcPr marL="6125" marR="6125" marT="612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183169"/>
                  </a:ext>
                </a:extLst>
              </a:tr>
              <a:tr h="416107">
                <a:tc>
                  <a:txBody>
                    <a:bodyPr/>
                    <a:lstStyle/>
                    <a:p>
                      <a:pPr algn="ctr" fontAlgn="ctr"/>
                      <a:r>
                        <a:rPr lang="en-US" sz="900" b="0" i="0" u="none" strike="noStrike" dirty="0">
                          <a:solidFill>
                            <a:srgbClr val="000000"/>
                          </a:solidFill>
                          <a:effectLst/>
                          <a:latin typeface="Calibri" panose="020F0502020204030204" pitchFamily="34" charset="0"/>
                        </a:rPr>
                        <a:t>CBC</a:t>
                      </a:r>
                    </a:p>
                  </a:txBody>
                  <a:tcPr marL="6125" marR="6125" marT="61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287732540"/>
                  </a:ext>
                </a:extLst>
              </a:tr>
              <a:tr h="436570">
                <a:tc>
                  <a:txBody>
                    <a:bodyPr/>
                    <a:lstStyle/>
                    <a:p>
                      <a:pPr algn="ctr" fontAlgn="ctr"/>
                      <a:r>
                        <a:rPr lang="en-US" sz="900" b="0" i="0" u="none" strike="noStrike" dirty="0">
                          <a:solidFill>
                            <a:srgbClr val="000000"/>
                          </a:solidFill>
                          <a:effectLst/>
                          <a:latin typeface="Calibri" panose="020F0502020204030204" pitchFamily="34" charset="0"/>
                        </a:rPr>
                        <a:t>Hemogram</a:t>
                      </a:r>
                    </a:p>
                  </a:txBody>
                  <a:tcPr marL="6125" marR="6125" marT="61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755749835"/>
                  </a:ext>
                </a:extLst>
              </a:tr>
              <a:tr h="150072">
                <a:tc>
                  <a:txBody>
                    <a:bodyPr/>
                    <a:lstStyle/>
                    <a:p>
                      <a:pPr algn="ctr" fontAlgn="ctr"/>
                      <a:r>
                        <a:rPr lang="en-US" sz="900" b="0" i="0" u="none" strike="noStrike">
                          <a:solidFill>
                            <a:srgbClr val="000000"/>
                          </a:solidFill>
                          <a:effectLst/>
                          <a:latin typeface="Calibri" panose="020F0502020204030204" pitchFamily="34" charset="0"/>
                        </a:rPr>
                        <a:t>H &amp; H</a:t>
                      </a:r>
                    </a:p>
                  </a:txBody>
                  <a:tcPr marL="6125" marR="6125" marT="61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1274563993"/>
                  </a:ext>
                </a:extLst>
              </a:tr>
              <a:tr h="552534">
                <a:tc>
                  <a:txBody>
                    <a:bodyPr/>
                    <a:lstStyle/>
                    <a:p>
                      <a:pPr algn="ctr" fontAlgn="ctr"/>
                      <a:r>
                        <a:rPr lang="en-US" sz="900" b="0" i="0" u="none" strike="noStrike" dirty="0">
                          <a:solidFill>
                            <a:srgbClr val="000000"/>
                          </a:solidFill>
                          <a:effectLst/>
                          <a:latin typeface="Calibri" panose="020F0502020204030204" pitchFamily="34" charset="0"/>
                        </a:rPr>
                        <a:t>Platelet Count</a:t>
                      </a:r>
                    </a:p>
                  </a:txBody>
                  <a:tcPr marL="6125" marR="6125" marT="61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1401431534"/>
                  </a:ext>
                </a:extLst>
              </a:tr>
              <a:tr h="443392">
                <a:tc>
                  <a:txBody>
                    <a:bodyPr/>
                    <a:lstStyle/>
                    <a:p>
                      <a:pPr algn="ctr" fontAlgn="ctr"/>
                      <a:r>
                        <a:rPr lang="en-US" sz="900" b="0" i="0" u="none" strike="noStrike" dirty="0">
                          <a:solidFill>
                            <a:srgbClr val="000000"/>
                          </a:solidFill>
                          <a:effectLst/>
                          <a:latin typeface="Calibri" panose="020F0502020204030204" pitchFamily="34" charset="0"/>
                        </a:rPr>
                        <a:t>Reticulocyte Count</a:t>
                      </a:r>
                    </a:p>
                  </a:txBody>
                  <a:tcPr marL="6125" marR="6125" marT="61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3545868488"/>
                  </a:ext>
                </a:extLst>
              </a:tr>
              <a:tr h="436570">
                <a:tc>
                  <a:txBody>
                    <a:bodyPr/>
                    <a:lstStyle/>
                    <a:p>
                      <a:pPr algn="ctr" fontAlgn="ctr"/>
                      <a:r>
                        <a:rPr lang="en-US" sz="900" b="0" i="0" u="none" strike="noStrike" dirty="0">
                          <a:solidFill>
                            <a:srgbClr val="000000"/>
                          </a:solidFill>
                          <a:effectLst/>
                          <a:latin typeface="Calibri" panose="020F0502020204030204" pitchFamily="34" charset="0"/>
                        </a:rPr>
                        <a:t>Sedimentation Rate (ESR)</a:t>
                      </a:r>
                    </a:p>
                  </a:txBody>
                  <a:tcPr marL="6125" marR="6125" marT="61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3104397440"/>
                  </a:ext>
                </a:extLst>
              </a:tr>
              <a:tr h="634391">
                <a:tc>
                  <a:txBody>
                    <a:bodyPr/>
                    <a:lstStyle/>
                    <a:p>
                      <a:pPr algn="ctr" fontAlgn="ctr"/>
                      <a:r>
                        <a:rPr lang="en-US" sz="900" b="0" i="0" u="none" strike="noStrike" dirty="0">
                          <a:solidFill>
                            <a:srgbClr val="000000"/>
                          </a:solidFill>
                          <a:effectLst/>
                          <a:latin typeface="Calibri" panose="020F0502020204030204" pitchFamily="34" charset="0"/>
                        </a:rPr>
                        <a:t>Malaria Smear</a:t>
                      </a:r>
                    </a:p>
                  </a:txBody>
                  <a:tcPr marL="6125" marR="6125" marT="61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3320940085"/>
                  </a:ext>
                </a:extLst>
              </a:tr>
              <a:tr h="286499">
                <a:tc>
                  <a:txBody>
                    <a:bodyPr/>
                    <a:lstStyle/>
                    <a:p>
                      <a:pPr algn="ctr" fontAlgn="ctr"/>
                      <a:r>
                        <a:rPr lang="en-US" sz="900" b="0" i="0" u="none" strike="noStrike">
                          <a:solidFill>
                            <a:srgbClr val="000000"/>
                          </a:solidFill>
                          <a:effectLst/>
                          <a:latin typeface="Calibri" panose="020F0502020204030204" pitchFamily="34" charset="0"/>
                        </a:rPr>
                        <a:t>Kleihauer-Betke</a:t>
                      </a:r>
                    </a:p>
                  </a:txBody>
                  <a:tcPr marL="6125" marR="6125" marT="61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498940439"/>
                  </a:ext>
                </a:extLst>
              </a:tr>
              <a:tr h="429749">
                <a:tc>
                  <a:txBody>
                    <a:bodyPr/>
                    <a:lstStyle/>
                    <a:p>
                      <a:pPr algn="ctr" fontAlgn="ctr"/>
                      <a:r>
                        <a:rPr lang="en-US" sz="900" b="0" i="0" u="none" strike="noStrike" dirty="0">
                          <a:solidFill>
                            <a:srgbClr val="000000"/>
                          </a:solidFill>
                          <a:effectLst/>
                          <a:latin typeface="Calibri" panose="020F0502020204030204" pitchFamily="34" charset="0"/>
                        </a:rPr>
                        <a:t>Blood Smear Path Review</a:t>
                      </a:r>
                    </a:p>
                  </a:txBody>
                  <a:tcPr marL="6125" marR="6125" marT="61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854859480"/>
                  </a:ext>
                </a:extLst>
              </a:tr>
              <a:tr h="450214">
                <a:tc>
                  <a:txBody>
                    <a:bodyPr/>
                    <a:lstStyle/>
                    <a:p>
                      <a:pPr algn="ctr" fontAlgn="ctr"/>
                      <a:r>
                        <a:rPr lang="en-US" sz="900" b="0" i="0" u="none" strike="noStrike" dirty="0">
                          <a:solidFill>
                            <a:srgbClr val="000000"/>
                          </a:solidFill>
                          <a:effectLst/>
                          <a:latin typeface="Calibri" panose="020F0502020204030204" pitchFamily="34" charset="0"/>
                        </a:rPr>
                        <a:t>Citrated Platelet Count</a:t>
                      </a:r>
                    </a:p>
                  </a:txBody>
                  <a:tcPr marL="6125" marR="6125" marT="61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368172691"/>
                  </a:ext>
                </a:extLst>
              </a:tr>
            </a:tbl>
          </a:graphicData>
        </a:graphic>
      </p:graphicFrame>
      <p:graphicFrame>
        <p:nvGraphicFramePr>
          <p:cNvPr id="8" name="Table 7">
            <a:extLst>
              <a:ext uri="{FF2B5EF4-FFF2-40B4-BE49-F238E27FC236}">
                <a16:creationId xmlns:a16="http://schemas.microsoft.com/office/drawing/2014/main" id="{820366D3-11EA-325E-D1B1-130C181DE365}"/>
              </a:ext>
            </a:extLst>
          </p:cNvPr>
          <p:cNvGraphicFramePr>
            <a:graphicFrameLocks noGrp="1"/>
          </p:cNvGraphicFramePr>
          <p:nvPr>
            <p:extLst>
              <p:ext uri="{D42A27DB-BD31-4B8C-83A1-F6EECF244321}">
                <p14:modId xmlns:p14="http://schemas.microsoft.com/office/powerpoint/2010/main" val="2954720276"/>
              </p:ext>
            </p:extLst>
          </p:nvPr>
        </p:nvGraphicFramePr>
        <p:xfrm>
          <a:off x="1872327" y="1421476"/>
          <a:ext cx="1841500" cy="3834765"/>
        </p:xfrm>
        <a:graphic>
          <a:graphicData uri="http://schemas.openxmlformats.org/drawingml/2006/table">
            <a:tbl>
              <a:tblPr/>
              <a:tblGrid>
                <a:gridCol w="1841500">
                  <a:extLst>
                    <a:ext uri="{9D8B030D-6E8A-4147-A177-3AD203B41FA5}">
                      <a16:colId xmlns:a16="http://schemas.microsoft.com/office/drawing/2014/main" val="3795241461"/>
                    </a:ext>
                  </a:extLst>
                </a:gridCol>
              </a:tblGrid>
              <a:tr h="200025">
                <a:tc>
                  <a:txBody>
                    <a:bodyPr/>
                    <a:lstStyle/>
                    <a:p>
                      <a:pPr algn="ctr" fontAlgn="b"/>
                      <a:r>
                        <a:rPr lang="en-US" sz="1100" b="1" i="0" u="none" strike="noStrike">
                          <a:solidFill>
                            <a:srgbClr val="00B0F0"/>
                          </a:solidFill>
                          <a:effectLst/>
                          <a:latin typeface="Calibri" panose="020F0502020204030204" pitchFamily="34" charset="0"/>
                        </a:rPr>
                        <a:t>COAGULATION</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3529581"/>
                  </a:ext>
                </a:extLst>
              </a:tr>
              <a:tr h="581025">
                <a:tc>
                  <a:txBody>
                    <a:bodyPr/>
                    <a:lstStyle/>
                    <a:p>
                      <a:pPr algn="ctr" fontAlgn="ctr"/>
                      <a:r>
                        <a:rPr lang="en-US" sz="1100" b="0" i="0" u="none" strike="noStrike">
                          <a:solidFill>
                            <a:srgbClr val="000000"/>
                          </a:solidFill>
                          <a:effectLst/>
                          <a:latin typeface="Calibri" panose="020F0502020204030204" pitchFamily="34" charset="0"/>
                        </a:rPr>
                        <a:t>PT, Protime and INR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3204000136"/>
                  </a:ext>
                </a:extLst>
              </a:tr>
              <a:tr h="609600">
                <a:tc>
                  <a:txBody>
                    <a:bodyPr/>
                    <a:lstStyle/>
                    <a:p>
                      <a:pPr algn="ctr" fontAlgn="ctr"/>
                      <a:r>
                        <a:rPr lang="en-US" sz="1100" b="0" i="0" u="none" strike="noStrike">
                          <a:solidFill>
                            <a:srgbClr val="000000"/>
                          </a:solidFill>
                          <a:effectLst/>
                          <a:latin typeface="Calibri" panose="020F0502020204030204" pitchFamily="34" charset="0"/>
                        </a:rPr>
                        <a:t>PTT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1563901347"/>
                  </a:ext>
                </a:extLst>
              </a:tr>
              <a:tr h="209550">
                <a:tc>
                  <a:txBody>
                    <a:bodyPr/>
                    <a:lstStyle/>
                    <a:p>
                      <a:pPr algn="ctr" fontAlgn="ctr"/>
                      <a:r>
                        <a:rPr lang="en-US" sz="1100" b="0" i="0" u="none" strike="noStrike">
                          <a:solidFill>
                            <a:srgbClr val="000000"/>
                          </a:solidFill>
                          <a:effectLst/>
                          <a:latin typeface="Calibri" panose="020F0502020204030204" pitchFamily="34" charset="0"/>
                        </a:rPr>
                        <a:t>Fibrinogen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3005439791"/>
                  </a:ext>
                </a:extLst>
              </a:tr>
              <a:tr h="771525">
                <a:tc>
                  <a:txBody>
                    <a:bodyPr/>
                    <a:lstStyle/>
                    <a:p>
                      <a:pPr algn="ctr" fontAlgn="ctr"/>
                      <a:r>
                        <a:rPr lang="en-US" sz="1100" b="0" i="0" u="none" strike="noStrike">
                          <a:solidFill>
                            <a:srgbClr val="000000"/>
                          </a:solidFill>
                          <a:effectLst/>
                          <a:latin typeface="Calibri" panose="020F0502020204030204" pitchFamily="34" charset="0"/>
                        </a:rPr>
                        <a:t>D-Dimer, Quant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2521658435"/>
                  </a:ext>
                </a:extLst>
              </a:tr>
              <a:tr h="0">
                <a:tc>
                  <a:txBody>
                    <a:bodyPr/>
                    <a:lstStyle/>
                    <a:p>
                      <a:pPr algn="ctr" fontAlgn="ctr"/>
                      <a:r>
                        <a:rPr lang="en-US" sz="1100" b="0" i="0" u="none" strike="noStrike">
                          <a:solidFill>
                            <a:srgbClr val="000000"/>
                          </a:solidFill>
                          <a:effectLst/>
                          <a:latin typeface="Calibri" panose="020F0502020204030204" pitchFamily="34" charset="0"/>
                        </a:rPr>
                        <a:t>Mixing Study – PT and/or PTT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1026629432"/>
                  </a:ext>
                </a:extLst>
              </a:tr>
              <a:tr h="885825">
                <a:tc>
                  <a:txBody>
                    <a:bodyPr/>
                    <a:lstStyle/>
                    <a:p>
                      <a:pPr algn="ctr" fontAlgn="ctr"/>
                      <a:r>
                        <a:rPr lang="en-US" sz="1100" b="0" i="0" u="none" strike="noStrike">
                          <a:solidFill>
                            <a:srgbClr val="000000"/>
                          </a:solidFill>
                          <a:effectLst/>
                          <a:latin typeface="Calibri" panose="020F0502020204030204" pitchFamily="34" charset="0"/>
                        </a:rPr>
                        <a:t>LYSIS TEG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1044425599"/>
                  </a:ext>
                </a:extLst>
              </a:tr>
              <a:tr h="400050">
                <a:tc>
                  <a:txBody>
                    <a:bodyPr/>
                    <a:lstStyle/>
                    <a:p>
                      <a:pPr algn="ctr" fontAlgn="ctr"/>
                      <a:r>
                        <a:rPr lang="en-US" sz="1100" b="0" i="0" u="none" strike="noStrike" dirty="0">
                          <a:solidFill>
                            <a:srgbClr val="000000"/>
                          </a:solidFill>
                          <a:effectLst/>
                          <a:latin typeface="Calibri" panose="020F0502020204030204" pitchFamily="34" charset="0"/>
                        </a:rPr>
                        <a:t>PLATELET MAPPING TEG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467939290"/>
                  </a:ext>
                </a:extLst>
              </a:tr>
            </a:tbl>
          </a:graphicData>
        </a:graphic>
      </p:graphicFrame>
      <p:graphicFrame>
        <p:nvGraphicFramePr>
          <p:cNvPr id="9" name="Table 8">
            <a:extLst>
              <a:ext uri="{FF2B5EF4-FFF2-40B4-BE49-F238E27FC236}">
                <a16:creationId xmlns:a16="http://schemas.microsoft.com/office/drawing/2014/main" id="{2CC439BF-8C64-AD4A-AE6C-D15D857EB0CE}"/>
              </a:ext>
            </a:extLst>
          </p:cNvPr>
          <p:cNvGraphicFramePr>
            <a:graphicFrameLocks noGrp="1"/>
          </p:cNvGraphicFramePr>
          <p:nvPr>
            <p:extLst>
              <p:ext uri="{D42A27DB-BD31-4B8C-83A1-F6EECF244321}">
                <p14:modId xmlns:p14="http://schemas.microsoft.com/office/powerpoint/2010/main" val="2408173895"/>
              </p:ext>
            </p:extLst>
          </p:nvPr>
        </p:nvGraphicFramePr>
        <p:xfrm>
          <a:off x="3838356" y="1421477"/>
          <a:ext cx="1591819" cy="3932238"/>
        </p:xfrm>
        <a:graphic>
          <a:graphicData uri="http://schemas.openxmlformats.org/drawingml/2006/table">
            <a:tbl>
              <a:tblPr/>
              <a:tblGrid>
                <a:gridCol w="1591819">
                  <a:extLst>
                    <a:ext uri="{9D8B030D-6E8A-4147-A177-3AD203B41FA5}">
                      <a16:colId xmlns:a16="http://schemas.microsoft.com/office/drawing/2014/main" val="614477531"/>
                    </a:ext>
                  </a:extLst>
                </a:gridCol>
              </a:tblGrid>
              <a:tr h="175323">
                <a:tc>
                  <a:txBody>
                    <a:bodyPr/>
                    <a:lstStyle/>
                    <a:p>
                      <a:pPr algn="ctr" fontAlgn="ctr"/>
                      <a:r>
                        <a:rPr lang="en-US" sz="1000" b="1" i="0" u="none" strike="noStrike">
                          <a:solidFill>
                            <a:srgbClr val="BF8F00"/>
                          </a:solidFill>
                          <a:effectLst/>
                          <a:latin typeface="Calibri" panose="020F0502020204030204" pitchFamily="34" charset="0"/>
                        </a:rPr>
                        <a:t>URINALYSIS</a:t>
                      </a:r>
                    </a:p>
                  </a:txBody>
                  <a:tcPr marL="8349" marR="8349" marT="8349"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9070868"/>
                  </a:ext>
                </a:extLst>
              </a:tr>
              <a:tr h="509271">
                <a:tc>
                  <a:txBody>
                    <a:bodyPr/>
                    <a:lstStyle/>
                    <a:p>
                      <a:pPr algn="l" fontAlgn="ctr"/>
                      <a:r>
                        <a:rPr lang="en-US" sz="1000" b="0" i="0" u="none" strike="noStrike" dirty="0">
                          <a:solidFill>
                            <a:srgbClr val="000000"/>
                          </a:solidFill>
                          <a:effectLst/>
                          <a:latin typeface="Calibri" panose="020F0502020204030204" pitchFamily="34" charset="0"/>
                        </a:rPr>
                        <a:t>UA Screen</a:t>
                      </a:r>
                    </a:p>
                  </a:txBody>
                  <a:tcPr marL="8349" marR="8349" marT="83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459058898"/>
                  </a:ext>
                </a:extLst>
              </a:tr>
              <a:tr h="534317">
                <a:tc>
                  <a:txBody>
                    <a:bodyPr/>
                    <a:lstStyle/>
                    <a:p>
                      <a:pPr algn="l" fontAlgn="ctr"/>
                      <a:r>
                        <a:rPr lang="en-US" sz="1000" b="0" i="0" u="none" strike="noStrike">
                          <a:solidFill>
                            <a:srgbClr val="000000"/>
                          </a:solidFill>
                          <a:effectLst/>
                          <a:latin typeface="Calibri" panose="020F0502020204030204" pitchFamily="34" charset="0"/>
                        </a:rPr>
                        <a:t>Microalbumin</a:t>
                      </a:r>
                    </a:p>
                  </a:txBody>
                  <a:tcPr marL="8349" marR="8349" marT="83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975573840"/>
                  </a:ext>
                </a:extLst>
              </a:tr>
              <a:tr h="183671">
                <a:tc>
                  <a:txBody>
                    <a:bodyPr/>
                    <a:lstStyle/>
                    <a:p>
                      <a:pPr algn="l" fontAlgn="ctr"/>
                      <a:r>
                        <a:rPr lang="en-US" sz="1000" b="0" i="0" u="none" strike="noStrike">
                          <a:solidFill>
                            <a:srgbClr val="000000"/>
                          </a:solidFill>
                          <a:effectLst/>
                          <a:latin typeface="Calibri" panose="020F0502020204030204" pitchFamily="34" charset="0"/>
                        </a:rPr>
                        <a:t>Myoglobulin Screen</a:t>
                      </a:r>
                    </a:p>
                  </a:txBody>
                  <a:tcPr marL="8349" marR="8349" marT="83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98651580"/>
                  </a:ext>
                </a:extLst>
              </a:tr>
              <a:tr h="676245">
                <a:tc>
                  <a:txBody>
                    <a:bodyPr/>
                    <a:lstStyle/>
                    <a:p>
                      <a:pPr algn="l" fontAlgn="ctr"/>
                      <a:r>
                        <a:rPr lang="en-US" sz="1000" b="0" i="0" u="none" strike="noStrike">
                          <a:solidFill>
                            <a:srgbClr val="000000"/>
                          </a:solidFill>
                          <a:effectLst/>
                          <a:latin typeface="Calibri" panose="020F0502020204030204" pitchFamily="34" charset="0"/>
                        </a:rPr>
                        <a:t>Specific Gravity only, Urine</a:t>
                      </a:r>
                    </a:p>
                  </a:txBody>
                  <a:tcPr marL="8349" marR="8349" marT="83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321305911"/>
                  </a:ext>
                </a:extLst>
              </a:tr>
              <a:tr h="542665">
                <a:tc>
                  <a:txBody>
                    <a:bodyPr/>
                    <a:lstStyle/>
                    <a:p>
                      <a:pPr algn="l" fontAlgn="ctr"/>
                      <a:r>
                        <a:rPr lang="en-US" sz="1000" b="0" i="0" u="none" strike="noStrike">
                          <a:solidFill>
                            <a:srgbClr val="000000"/>
                          </a:solidFill>
                          <a:effectLst/>
                          <a:latin typeface="Calibri" panose="020F0502020204030204" pitchFamily="34" charset="0"/>
                        </a:rPr>
                        <a:t>Specific Gravity only, Body Fluid</a:t>
                      </a:r>
                    </a:p>
                  </a:txBody>
                  <a:tcPr marL="8349" marR="8349" marT="83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419088220"/>
                  </a:ext>
                </a:extLst>
              </a:tr>
              <a:tr h="534317">
                <a:tc>
                  <a:txBody>
                    <a:bodyPr/>
                    <a:lstStyle/>
                    <a:p>
                      <a:pPr algn="l" fontAlgn="ctr"/>
                      <a:r>
                        <a:rPr lang="en-US" sz="1000" b="0" i="0" u="none" strike="noStrike">
                          <a:solidFill>
                            <a:srgbClr val="000000"/>
                          </a:solidFill>
                          <a:effectLst/>
                          <a:latin typeface="Calibri" panose="020F0502020204030204" pitchFamily="34" charset="0"/>
                        </a:rPr>
                        <a:t>Eosinophils, Microscopy (Urine)</a:t>
                      </a:r>
                    </a:p>
                  </a:txBody>
                  <a:tcPr marL="8349" marR="8349" marT="83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811389608"/>
                  </a:ext>
                </a:extLst>
              </a:tr>
              <a:tr h="776429">
                <a:tc>
                  <a:txBody>
                    <a:bodyPr/>
                    <a:lstStyle/>
                    <a:p>
                      <a:pPr algn="l" fontAlgn="ctr"/>
                      <a:r>
                        <a:rPr lang="en-US" sz="1000" b="0" i="0" u="none" strike="noStrike" dirty="0">
                          <a:solidFill>
                            <a:srgbClr val="000000"/>
                          </a:solidFill>
                          <a:effectLst/>
                          <a:latin typeface="Calibri" panose="020F0502020204030204" pitchFamily="34" charset="0"/>
                        </a:rPr>
                        <a:t>pH only, Body Fluid (if Stool is sent then the criteria is as follows: Stool must not be formed; loose/liquid only)</a:t>
                      </a:r>
                    </a:p>
                  </a:txBody>
                  <a:tcPr marL="8349" marR="8349" marT="83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492177553"/>
                  </a:ext>
                </a:extLst>
              </a:tr>
            </a:tbl>
          </a:graphicData>
        </a:graphic>
      </p:graphicFrame>
      <p:graphicFrame>
        <p:nvGraphicFramePr>
          <p:cNvPr id="10" name="Table 9">
            <a:extLst>
              <a:ext uri="{FF2B5EF4-FFF2-40B4-BE49-F238E27FC236}">
                <a16:creationId xmlns:a16="http://schemas.microsoft.com/office/drawing/2014/main" id="{39BFA7CD-E48A-A9E2-A6C7-43AD08ABF357}"/>
              </a:ext>
            </a:extLst>
          </p:cNvPr>
          <p:cNvGraphicFramePr>
            <a:graphicFrameLocks noGrp="1"/>
          </p:cNvGraphicFramePr>
          <p:nvPr>
            <p:extLst>
              <p:ext uri="{D42A27DB-BD31-4B8C-83A1-F6EECF244321}">
                <p14:modId xmlns:p14="http://schemas.microsoft.com/office/powerpoint/2010/main" val="3788653443"/>
              </p:ext>
            </p:extLst>
          </p:nvPr>
        </p:nvGraphicFramePr>
        <p:xfrm>
          <a:off x="5679854" y="1462880"/>
          <a:ext cx="1591819" cy="4337944"/>
        </p:xfrm>
        <a:graphic>
          <a:graphicData uri="http://schemas.openxmlformats.org/drawingml/2006/table">
            <a:tbl>
              <a:tblPr/>
              <a:tblGrid>
                <a:gridCol w="1591819">
                  <a:extLst>
                    <a:ext uri="{9D8B030D-6E8A-4147-A177-3AD203B41FA5}">
                      <a16:colId xmlns:a16="http://schemas.microsoft.com/office/drawing/2014/main" val="1602285203"/>
                    </a:ext>
                  </a:extLst>
                </a:gridCol>
              </a:tblGrid>
              <a:tr h="131567">
                <a:tc>
                  <a:txBody>
                    <a:bodyPr/>
                    <a:lstStyle/>
                    <a:p>
                      <a:pPr algn="ctr" fontAlgn="b"/>
                      <a:r>
                        <a:rPr lang="en-US" sz="700" b="1" i="0" u="none" strike="noStrike" dirty="0">
                          <a:solidFill>
                            <a:srgbClr val="BF8F00"/>
                          </a:solidFill>
                          <a:effectLst/>
                          <a:latin typeface="Calibri" panose="020F0502020204030204" pitchFamily="34" charset="0"/>
                        </a:rPr>
                        <a:t>URINE CHEM</a:t>
                      </a:r>
                    </a:p>
                  </a:txBody>
                  <a:tcPr marL="5732" marR="5732" marT="5732"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7951388"/>
                  </a:ext>
                </a:extLst>
              </a:tr>
              <a:tr h="382170">
                <a:tc>
                  <a:txBody>
                    <a:bodyPr/>
                    <a:lstStyle/>
                    <a:p>
                      <a:pPr algn="l" fontAlgn="ctr"/>
                      <a:r>
                        <a:rPr lang="en-US" sz="900" b="0" i="0" u="none" strike="noStrike">
                          <a:solidFill>
                            <a:srgbClr val="000000"/>
                          </a:solidFill>
                          <a:effectLst/>
                          <a:latin typeface="Calibri" panose="020F0502020204030204" pitchFamily="34" charset="0"/>
                        </a:rPr>
                        <a:t>Drug Screen Panel, EIA (UDS) = Amph, Barb, Benzo, Coc, Opi, PCP, THC</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76431356"/>
                  </a:ext>
                </a:extLst>
              </a:tr>
              <a:tr h="400965">
                <a:tc>
                  <a:txBody>
                    <a:bodyPr/>
                    <a:lstStyle/>
                    <a:p>
                      <a:pPr algn="l" fontAlgn="ctr"/>
                      <a:r>
                        <a:rPr lang="en-US" sz="900" b="0" i="0" u="none" strike="noStrike">
                          <a:solidFill>
                            <a:srgbClr val="000000"/>
                          </a:solidFill>
                          <a:effectLst/>
                          <a:latin typeface="Calibri" panose="020F0502020204030204" pitchFamily="34" charset="0"/>
                        </a:rPr>
                        <a:t>HCG QUAL (Urine)</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2834293"/>
                  </a:ext>
                </a:extLst>
              </a:tr>
              <a:tr h="137832">
                <a:tc>
                  <a:txBody>
                    <a:bodyPr/>
                    <a:lstStyle/>
                    <a:p>
                      <a:pPr algn="l" fontAlgn="ctr"/>
                      <a:r>
                        <a:rPr lang="en-US" sz="900" b="0" i="0" u="none" strike="noStrike">
                          <a:solidFill>
                            <a:srgbClr val="000000"/>
                          </a:solidFill>
                          <a:effectLst/>
                          <a:latin typeface="Calibri" panose="020F0502020204030204" pitchFamily="34" charset="0"/>
                        </a:rPr>
                        <a:t>Osmolality, Urine</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142214714"/>
                  </a:ext>
                </a:extLst>
              </a:tr>
              <a:tr h="507471">
                <a:tc>
                  <a:txBody>
                    <a:bodyPr/>
                    <a:lstStyle/>
                    <a:p>
                      <a:pPr algn="l" fontAlgn="ctr"/>
                      <a:r>
                        <a:rPr lang="en-US" sz="900" b="0" i="0" u="none" strike="noStrike">
                          <a:solidFill>
                            <a:srgbClr val="000000"/>
                          </a:solidFill>
                          <a:effectLst/>
                          <a:latin typeface="Calibri" panose="020F0502020204030204" pitchFamily="34" charset="0"/>
                        </a:rPr>
                        <a:t>Total Protein (Urine) - Random</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644300123"/>
                  </a:ext>
                </a:extLst>
              </a:tr>
              <a:tr h="407229">
                <a:tc>
                  <a:txBody>
                    <a:bodyPr/>
                    <a:lstStyle/>
                    <a:p>
                      <a:pPr algn="l" fontAlgn="ctr"/>
                      <a:r>
                        <a:rPr lang="en-US" sz="900" b="0" i="0" u="none" strike="noStrike">
                          <a:solidFill>
                            <a:srgbClr val="000000"/>
                          </a:solidFill>
                          <a:effectLst/>
                          <a:latin typeface="Calibri" panose="020F0502020204030204" pitchFamily="34" charset="0"/>
                        </a:rPr>
                        <a:t>Urine Sodium  - Random</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74846094"/>
                  </a:ext>
                </a:extLst>
              </a:tr>
              <a:tr h="400965">
                <a:tc>
                  <a:txBody>
                    <a:bodyPr/>
                    <a:lstStyle/>
                    <a:p>
                      <a:pPr algn="l" fontAlgn="ctr"/>
                      <a:r>
                        <a:rPr lang="en-US" sz="900" b="0" i="0" u="none" strike="noStrike">
                          <a:solidFill>
                            <a:srgbClr val="000000"/>
                          </a:solidFill>
                          <a:effectLst/>
                          <a:latin typeface="Calibri" panose="020F0502020204030204" pitchFamily="34" charset="0"/>
                        </a:rPr>
                        <a:t>Urine Potassium - Random</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970530599"/>
                  </a:ext>
                </a:extLst>
              </a:tr>
              <a:tr h="582652">
                <a:tc>
                  <a:txBody>
                    <a:bodyPr/>
                    <a:lstStyle/>
                    <a:p>
                      <a:pPr algn="l" fontAlgn="ctr"/>
                      <a:r>
                        <a:rPr lang="en-US" sz="900" b="0" i="0" u="none" strike="noStrike">
                          <a:solidFill>
                            <a:srgbClr val="000000"/>
                          </a:solidFill>
                          <a:effectLst/>
                          <a:latin typeface="Calibri" panose="020F0502020204030204" pitchFamily="34" charset="0"/>
                        </a:rPr>
                        <a:t>Urine Chloride - Random</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95874467"/>
                  </a:ext>
                </a:extLst>
              </a:tr>
              <a:tr h="263133">
                <a:tc>
                  <a:txBody>
                    <a:bodyPr/>
                    <a:lstStyle/>
                    <a:p>
                      <a:pPr algn="l" fontAlgn="ctr"/>
                      <a:r>
                        <a:rPr lang="en-US" sz="900" b="0" i="0" u="none" strike="noStrike">
                          <a:solidFill>
                            <a:srgbClr val="000000"/>
                          </a:solidFill>
                          <a:effectLst/>
                          <a:latin typeface="Calibri" panose="020F0502020204030204" pitchFamily="34" charset="0"/>
                        </a:rPr>
                        <a:t>Total Protein (Urine) - 24 Hours</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598783261"/>
                  </a:ext>
                </a:extLst>
              </a:tr>
              <a:tr h="394700">
                <a:tc>
                  <a:txBody>
                    <a:bodyPr/>
                    <a:lstStyle/>
                    <a:p>
                      <a:pPr algn="l" fontAlgn="ctr"/>
                      <a:r>
                        <a:rPr lang="en-US" sz="900" b="0" i="0" u="none" strike="noStrike">
                          <a:solidFill>
                            <a:srgbClr val="000000"/>
                          </a:solidFill>
                          <a:effectLst/>
                          <a:latin typeface="Calibri" panose="020F0502020204030204" pitchFamily="34" charset="0"/>
                        </a:rPr>
                        <a:t>Urine Sodium - 24 Hours</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334636161"/>
                  </a:ext>
                </a:extLst>
              </a:tr>
              <a:tr h="413494">
                <a:tc>
                  <a:txBody>
                    <a:bodyPr/>
                    <a:lstStyle/>
                    <a:p>
                      <a:pPr algn="l" fontAlgn="ctr"/>
                      <a:r>
                        <a:rPr lang="en-US" sz="900" b="0" i="0" u="none" strike="noStrike">
                          <a:solidFill>
                            <a:srgbClr val="000000"/>
                          </a:solidFill>
                          <a:effectLst/>
                          <a:latin typeface="Calibri" panose="020F0502020204030204" pitchFamily="34" charset="0"/>
                        </a:rPr>
                        <a:t>Urine Potassium - 24 Hours</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46001610"/>
                  </a:ext>
                </a:extLst>
              </a:tr>
              <a:tr h="275664">
                <a:tc>
                  <a:txBody>
                    <a:bodyPr/>
                    <a:lstStyle/>
                    <a:p>
                      <a:pPr algn="l" fontAlgn="ctr"/>
                      <a:r>
                        <a:rPr lang="en-US" sz="900" b="0" i="0" u="none" strike="noStrike" dirty="0">
                          <a:solidFill>
                            <a:srgbClr val="000000"/>
                          </a:solidFill>
                          <a:effectLst/>
                          <a:latin typeface="Calibri" panose="020F0502020204030204" pitchFamily="34" charset="0"/>
                        </a:rPr>
                        <a:t>Urine Chloride - 24 Hours</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320523237"/>
                  </a:ext>
                </a:extLst>
              </a:tr>
            </a:tbl>
          </a:graphicData>
        </a:graphic>
      </p:graphicFrame>
      <p:graphicFrame>
        <p:nvGraphicFramePr>
          <p:cNvPr id="11" name="Table 10">
            <a:extLst>
              <a:ext uri="{FF2B5EF4-FFF2-40B4-BE49-F238E27FC236}">
                <a16:creationId xmlns:a16="http://schemas.microsoft.com/office/drawing/2014/main" id="{CC39C135-1030-9493-BF04-224AF2528EA9}"/>
              </a:ext>
            </a:extLst>
          </p:cNvPr>
          <p:cNvGraphicFramePr>
            <a:graphicFrameLocks noGrp="1"/>
          </p:cNvGraphicFramePr>
          <p:nvPr>
            <p:extLst>
              <p:ext uri="{D42A27DB-BD31-4B8C-83A1-F6EECF244321}">
                <p14:modId xmlns:p14="http://schemas.microsoft.com/office/powerpoint/2010/main" val="1278610428"/>
              </p:ext>
            </p:extLst>
          </p:nvPr>
        </p:nvGraphicFramePr>
        <p:xfrm>
          <a:off x="7449012" y="1462880"/>
          <a:ext cx="1511300" cy="3600450"/>
        </p:xfrm>
        <a:graphic>
          <a:graphicData uri="http://schemas.openxmlformats.org/drawingml/2006/table">
            <a:tbl>
              <a:tblPr/>
              <a:tblGrid>
                <a:gridCol w="902978">
                  <a:extLst>
                    <a:ext uri="{9D8B030D-6E8A-4147-A177-3AD203B41FA5}">
                      <a16:colId xmlns:a16="http://schemas.microsoft.com/office/drawing/2014/main" val="863492883"/>
                    </a:ext>
                  </a:extLst>
                </a:gridCol>
                <a:gridCol w="608322">
                  <a:extLst>
                    <a:ext uri="{9D8B030D-6E8A-4147-A177-3AD203B41FA5}">
                      <a16:colId xmlns:a16="http://schemas.microsoft.com/office/drawing/2014/main" val="934083312"/>
                    </a:ext>
                  </a:extLst>
                </a:gridCol>
              </a:tblGrid>
              <a:tr h="200025">
                <a:tc gridSpan="2">
                  <a:txBody>
                    <a:bodyPr/>
                    <a:lstStyle/>
                    <a:p>
                      <a:pPr algn="ctr" fontAlgn="b"/>
                      <a:r>
                        <a:rPr lang="en-US" sz="1100" b="1" i="0" u="none" strike="noStrike">
                          <a:solidFill>
                            <a:srgbClr val="000000"/>
                          </a:solidFill>
                          <a:effectLst/>
                          <a:latin typeface="Calibri" panose="020F0502020204030204" pitchFamily="34" charset="0"/>
                        </a:rPr>
                        <a:t>Blood Bank</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99CC"/>
                    </a:solidFill>
                  </a:tcPr>
                </a:tc>
                <a:tc hMerge="1">
                  <a:txBody>
                    <a:bodyPr/>
                    <a:lstStyle/>
                    <a:p>
                      <a:endParaRPr lang="en-US"/>
                    </a:p>
                  </a:txBody>
                  <a:tcPr/>
                </a:tc>
                <a:extLst>
                  <a:ext uri="{0D108BD9-81ED-4DB2-BD59-A6C34878D82A}">
                    <a16:rowId xmlns:a16="http://schemas.microsoft.com/office/drawing/2014/main" val="1405142328"/>
                  </a:ext>
                </a:extLst>
              </a:tr>
              <a:tr h="581025">
                <a:tc gridSpan="2">
                  <a:txBody>
                    <a:bodyPr/>
                    <a:lstStyle/>
                    <a:p>
                      <a:pPr algn="ctr" fontAlgn="ctr"/>
                      <a:r>
                        <a:rPr lang="en-US" sz="1100" b="0" i="0" u="none" strike="noStrike">
                          <a:solidFill>
                            <a:srgbClr val="000000"/>
                          </a:solidFill>
                          <a:effectLst/>
                          <a:latin typeface="Calibri" panose="020F0502020204030204" pitchFamily="34" charset="0"/>
                        </a:rPr>
                        <a:t>Type and Screen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hMerge="1">
                  <a:txBody>
                    <a:bodyPr/>
                    <a:lstStyle/>
                    <a:p>
                      <a:endParaRPr lang="en-US"/>
                    </a:p>
                  </a:txBody>
                  <a:tcPr/>
                </a:tc>
                <a:extLst>
                  <a:ext uri="{0D108BD9-81ED-4DB2-BD59-A6C34878D82A}">
                    <a16:rowId xmlns:a16="http://schemas.microsoft.com/office/drawing/2014/main" val="3421943277"/>
                  </a:ext>
                </a:extLst>
              </a:tr>
              <a:tr h="609600">
                <a:tc gridSpan="2">
                  <a:txBody>
                    <a:bodyPr/>
                    <a:lstStyle/>
                    <a:p>
                      <a:pPr algn="ctr" fontAlgn="ctr"/>
                      <a:r>
                        <a:rPr lang="en-US" sz="1100" b="0" i="0" u="none" strike="noStrike">
                          <a:solidFill>
                            <a:srgbClr val="000000"/>
                          </a:solidFill>
                          <a:effectLst/>
                          <a:latin typeface="Calibri" panose="020F0502020204030204" pitchFamily="34" charset="0"/>
                        </a:rPr>
                        <a:t>Type and Cross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hMerge="1">
                  <a:txBody>
                    <a:bodyPr/>
                    <a:lstStyle/>
                    <a:p>
                      <a:endParaRPr lang="en-US"/>
                    </a:p>
                  </a:txBody>
                  <a:tcPr/>
                </a:tc>
                <a:extLst>
                  <a:ext uri="{0D108BD9-81ED-4DB2-BD59-A6C34878D82A}">
                    <a16:rowId xmlns:a16="http://schemas.microsoft.com/office/drawing/2014/main" val="3684768591"/>
                  </a:ext>
                </a:extLst>
              </a:tr>
              <a:tr h="209550">
                <a:tc gridSpan="2">
                  <a:txBody>
                    <a:bodyPr/>
                    <a:lstStyle/>
                    <a:p>
                      <a:pPr algn="ctr" fontAlgn="b"/>
                      <a:r>
                        <a:rPr lang="en-US" sz="1100" b="0" i="0" u="none" strike="noStrike">
                          <a:solidFill>
                            <a:srgbClr val="000000"/>
                          </a:solidFill>
                          <a:effectLst/>
                          <a:latin typeface="Calibri" panose="020F0502020204030204" pitchFamily="34" charset="0"/>
                        </a:rPr>
                        <a:t>DAT Mono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66FF"/>
                    </a:solidFill>
                  </a:tcPr>
                </a:tc>
                <a:tc hMerge="1">
                  <a:txBody>
                    <a:bodyPr/>
                    <a:lstStyle/>
                    <a:p>
                      <a:endParaRPr lang="en-US"/>
                    </a:p>
                  </a:txBody>
                  <a:tcPr/>
                </a:tc>
                <a:extLst>
                  <a:ext uri="{0D108BD9-81ED-4DB2-BD59-A6C34878D82A}">
                    <a16:rowId xmlns:a16="http://schemas.microsoft.com/office/drawing/2014/main" val="3825868419"/>
                  </a:ext>
                </a:extLst>
              </a:tr>
              <a:tr h="771525">
                <a:tc gridSpan="2">
                  <a:txBody>
                    <a:bodyPr/>
                    <a:lstStyle/>
                    <a:p>
                      <a:pPr algn="ctr" fontAlgn="ctr"/>
                      <a:r>
                        <a:rPr lang="en-US" sz="1100" b="0" i="0" u="none" strike="noStrike">
                          <a:solidFill>
                            <a:srgbClr val="000000"/>
                          </a:solidFill>
                          <a:effectLst/>
                          <a:latin typeface="Calibri" panose="020F0502020204030204" pitchFamily="34" charset="0"/>
                        </a:rPr>
                        <a:t>DAT Poly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66FF"/>
                    </a:solidFill>
                  </a:tcPr>
                </a:tc>
                <a:tc hMerge="1">
                  <a:txBody>
                    <a:bodyPr/>
                    <a:lstStyle/>
                    <a:p>
                      <a:endParaRPr lang="en-US"/>
                    </a:p>
                  </a:txBody>
                  <a:tcPr/>
                </a:tc>
                <a:extLst>
                  <a:ext uri="{0D108BD9-81ED-4DB2-BD59-A6C34878D82A}">
                    <a16:rowId xmlns:a16="http://schemas.microsoft.com/office/drawing/2014/main" val="3028111373"/>
                  </a:ext>
                </a:extLst>
              </a:tr>
              <a:tr h="619125">
                <a:tc gridSpan="2">
                  <a:txBody>
                    <a:bodyPr/>
                    <a:lstStyle/>
                    <a:p>
                      <a:pPr algn="ctr" fontAlgn="ctr"/>
                      <a:r>
                        <a:rPr lang="en-US" sz="1100" b="0" i="0" u="none" strike="noStrike">
                          <a:solidFill>
                            <a:srgbClr val="000000"/>
                          </a:solidFill>
                          <a:effectLst/>
                          <a:latin typeface="Calibri" panose="020F0502020204030204" pitchFamily="34" charset="0"/>
                        </a:rPr>
                        <a:t>Rhogam Screen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hMerge="1">
                  <a:txBody>
                    <a:bodyPr/>
                    <a:lstStyle/>
                    <a:p>
                      <a:endParaRPr lang="en-US"/>
                    </a:p>
                  </a:txBody>
                  <a:tcPr/>
                </a:tc>
                <a:extLst>
                  <a:ext uri="{0D108BD9-81ED-4DB2-BD59-A6C34878D82A}">
                    <a16:rowId xmlns:a16="http://schemas.microsoft.com/office/drawing/2014/main" val="4004836374"/>
                  </a:ext>
                </a:extLst>
              </a:tr>
              <a:tr h="609600">
                <a:tc>
                  <a:txBody>
                    <a:bodyPr/>
                    <a:lstStyle/>
                    <a:p>
                      <a:pPr algn="r" fontAlgn="b"/>
                      <a:r>
                        <a:rPr lang="en-US" sz="1100" b="0" i="0" u="none" strike="noStrike">
                          <a:solidFill>
                            <a:srgbClr val="000000"/>
                          </a:solidFill>
                          <a:effectLst/>
                          <a:latin typeface="Calibri" panose="020F0502020204030204" pitchFamily="34" charset="0"/>
                        </a:rPr>
                        <a:t>Cord Blood</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66FF"/>
                    </a:solidFill>
                  </a:tcPr>
                </a:tc>
                <a:extLst>
                  <a:ext uri="{0D108BD9-81ED-4DB2-BD59-A6C34878D82A}">
                    <a16:rowId xmlns:a16="http://schemas.microsoft.com/office/drawing/2014/main" val="2919558564"/>
                  </a:ext>
                </a:extLst>
              </a:tr>
            </a:tbl>
          </a:graphicData>
        </a:graphic>
      </p:graphicFrame>
    </p:spTree>
    <p:extLst>
      <p:ext uri="{BB962C8B-B14F-4D97-AF65-F5344CB8AC3E}">
        <p14:creationId xmlns:p14="http://schemas.microsoft.com/office/powerpoint/2010/main" val="1572137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can_20230220 (7).png">
            <a:extLst>
              <a:ext uri="{FF2B5EF4-FFF2-40B4-BE49-F238E27FC236}">
                <a16:creationId xmlns:a16="http://schemas.microsoft.com/office/drawing/2014/main" id="{7C42D3BC-7733-1AD0-2CF2-49DBA732A1B5}"/>
              </a:ext>
            </a:extLst>
          </p:cNvPr>
          <p:cNvPicPr>
            <a:picLocks noChangeAspect="1"/>
          </p:cNvPicPr>
          <p:nvPr/>
        </p:nvPicPr>
        <p:blipFill rotWithShape="1">
          <a:blip r:embed="rId2"/>
          <a:srcRect l="6646" t="1551" r="796" b="4196"/>
          <a:stretch/>
        </p:blipFill>
        <p:spPr>
          <a:xfrm rot="-60000">
            <a:off x="1150042" y="656012"/>
            <a:ext cx="6839293" cy="5083410"/>
          </a:xfrm>
          <a:prstGeom prst="rect">
            <a:avLst/>
          </a:prstGeom>
        </p:spPr>
      </p:pic>
    </p:spTree>
    <p:extLst>
      <p:ext uri="{BB962C8B-B14F-4D97-AF65-F5344CB8AC3E}">
        <p14:creationId xmlns:p14="http://schemas.microsoft.com/office/powerpoint/2010/main" val="2705325319"/>
      </p:ext>
    </p:extLst>
  </p:cSld>
  <p:clrMapOvr>
    <a:masterClrMapping/>
  </p:clrMapOvr>
</p:sld>
</file>

<file path=ppt/theme/theme1.xml><?xml version="1.0" encoding="utf-8"?>
<a:theme xmlns:a="http://schemas.openxmlformats.org/drawingml/2006/main" name="RUHS PPT template1">
  <a:themeElements>
    <a:clrScheme name="RUHS 2">
      <a:dk1>
        <a:srgbClr val="0E213D"/>
      </a:dk1>
      <a:lt1>
        <a:sysClr val="window" lastClr="FFFFFF"/>
      </a:lt1>
      <a:dk2>
        <a:srgbClr val="083065"/>
      </a:dk2>
      <a:lt2>
        <a:srgbClr val="EEECE1"/>
      </a:lt2>
      <a:accent1>
        <a:srgbClr val="073166"/>
      </a:accent1>
      <a:accent2>
        <a:srgbClr val="67235C"/>
      </a:accent2>
      <a:accent3>
        <a:srgbClr val="ACCB2A"/>
      </a:accent3>
      <a:accent4>
        <a:srgbClr val="E57C2A"/>
      </a:accent4>
      <a:accent5>
        <a:srgbClr val="FFFEFD"/>
      </a:accent5>
      <a:accent6>
        <a:srgbClr val="FFFDFC"/>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81DF272B52ED4DB860FB7BA30F2C1D" ma:contentTypeVersion="0" ma:contentTypeDescription="Create a new document." ma:contentTypeScope="" ma:versionID="9894fd954480de1feea8a3f749bdf115">
  <xsd:schema xmlns:xsd="http://www.w3.org/2001/XMLSchema" xmlns:xs="http://www.w3.org/2001/XMLSchema" xmlns:p="http://schemas.microsoft.com/office/2006/metadata/properties" targetNamespace="http://schemas.microsoft.com/office/2006/metadata/properties" ma:root="true" ma:fieldsID="90078a0fe6c183ae62661f67b7399e8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FB4EAA-D4D3-4527-8426-283BD682A8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793602B0-815F-4292-BA44-960DD75266CD}">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23A6A42-19C1-43E4-B8EB-D145F4FB76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RUHS PPT template1</Template>
  <TotalTime>0</TotalTime>
  <Words>934</Words>
  <Application>Microsoft Office PowerPoint</Application>
  <PresentationFormat>On-screen Show (4:3)</PresentationFormat>
  <Paragraphs>192</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RUHS PPT template1</vt:lpstr>
      <vt:lpstr> CLA Training Receiving Samples</vt:lpstr>
      <vt:lpstr>Agenda</vt:lpstr>
      <vt:lpstr>Novius Label</vt:lpstr>
      <vt:lpstr>PowerPoint Presentation</vt:lpstr>
      <vt:lpstr>Tubes Order of Draw</vt:lpstr>
      <vt:lpstr>GENERAL WORKFLOW</vt:lpstr>
      <vt:lpstr>Color Guide for Tubes Pt.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Add-On Orders</vt:lpstr>
      <vt:lpstr>Unit Priority</vt:lpstr>
      <vt:lpstr>CSF Receiving Protocol</vt:lpstr>
      <vt:lpstr>OCCULT BLOOD STOOL &amp; GASTRIC</vt:lpstr>
      <vt:lpstr>Novius Troubleshooting Reference Guide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CLA Training Receiving Samples</dc:title>
  <dc:creator/>
  <cp:lastModifiedBy/>
  <cp:revision>627</cp:revision>
  <dcterms:created xsi:type="dcterms:W3CDTF">2015-07-29T21:08:43Z</dcterms:created>
  <dcterms:modified xsi:type="dcterms:W3CDTF">2023-02-21T07:12:37Z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0x0101002D81DF272B52ED4DB860FB7BA30F2C1D</vt:lpwstr>
  </property>
</Properties>
</file>