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4"/>
  </p:sldMasterIdLst>
  <p:notesMasterIdLst>
    <p:notesMasterId r:id="rId42"/>
  </p:notesMasterIdLst>
  <p:handoutMasterIdLst>
    <p:handoutMasterId r:id="rId43"/>
  </p:handoutMasterIdLst>
  <p:sldIdLst>
    <p:sldId id="256" r:id="rId5"/>
    <p:sldId id="266" r:id="rId6"/>
    <p:sldId id="257" r:id="rId7"/>
    <p:sldId id="300" r:id="rId8"/>
    <p:sldId id="301" r:id="rId9"/>
    <p:sldId id="259" r:id="rId10"/>
    <p:sldId id="260" r:id="rId11"/>
    <p:sldId id="291" r:id="rId12"/>
    <p:sldId id="290" r:id="rId13"/>
    <p:sldId id="292" r:id="rId14"/>
    <p:sldId id="293" r:id="rId15"/>
    <p:sldId id="295" r:id="rId16"/>
    <p:sldId id="296" r:id="rId17"/>
    <p:sldId id="297" r:id="rId18"/>
    <p:sldId id="294" r:id="rId19"/>
    <p:sldId id="279" r:id="rId20"/>
    <p:sldId id="298" r:id="rId21"/>
    <p:sldId id="261" r:id="rId22"/>
    <p:sldId id="303" r:id="rId23"/>
    <p:sldId id="262" r:id="rId24"/>
    <p:sldId id="263" r:id="rId25"/>
    <p:sldId id="264" r:id="rId26"/>
    <p:sldId id="304" r:id="rId27"/>
    <p:sldId id="272" r:id="rId28"/>
    <p:sldId id="305" r:id="rId29"/>
    <p:sldId id="306" r:id="rId30"/>
    <p:sldId id="307" r:id="rId31"/>
    <p:sldId id="308" r:id="rId32"/>
    <p:sldId id="309" r:id="rId33"/>
    <p:sldId id="310" r:id="rId34"/>
    <p:sldId id="312" r:id="rId35"/>
    <p:sldId id="313" r:id="rId36"/>
    <p:sldId id="314" r:id="rId37"/>
    <p:sldId id="317" r:id="rId38"/>
    <p:sldId id="315" r:id="rId39"/>
    <p:sldId id="316" r:id="rId40"/>
    <p:sldId id="29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4CD2"/>
    <a:srgbClr val="FFDB57"/>
    <a:srgbClr val="F8972A"/>
    <a:srgbClr val="003469"/>
    <a:srgbClr val="8A3A81"/>
    <a:srgbClr val="893B81"/>
    <a:srgbClr val="BCD62A"/>
    <a:srgbClr val="8A8C91"/>
    <a:srgbClr val="00343D"/>
    <a:srgbClr val="0E20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18" autoAdjust="0"/>
  </p:normalViewPr>
  <p:slideViewPr>
    <p:cSldViewPr snapToGrid="0" snapToObjects="1">
      <p:cViewPr varScale="1">
        <p:scale>
          <a:sx n="98" d="100"/>
          <a:sy n="98" d="100"/>
        </p:scale>
        <p:origin x="157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8" d="100"/>
          <a:sy n="108" d="100"/>
        </p:scale>
        <p:origin x="-392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5A4FF4-699F-BC4B-B154-6705EC2C7C44}" type="datetime1">
              <a:rPr lang="en-US" smtClean="0"/>
              <a:t>5/6/2024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1D138A-7E5A-454E-80B6-3AA759CC3295}" type="slidenum">
              <a:rPr lang="en-US" smtClean="0"/>
              <a:t>‹#›</a:t>
            </a:fld>
            <a:endParaRPr lang="en-US"/>
          </a:p>
        </p:txBody>
      </p:sp>
    </p:spTree>
    <p:extLst>
      <p:ext uri="{BB962C8B-B14F-4D97-AF65-F5344CB8AC3E}">
        <p14:creationId xmlns:p14="http://schemas.microsoft.com/office/powerpoint/2010/main" val="73187110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62EC5-AE31-824A-A6CF-0D601FC9C181}" type="datetime1">
              <a:rPr lang="en-US" smtClean="0"/>
              <a:t>5/6/2024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167045-AED8-7945-8C2B-B479983C9398}" type="slidenum">
              <a:rPr lang="en-US" smtClean="0"/>
              <a:t>‹#›</a:t>
            </a:fld>
            <a:endParaRPr lang="en-US"/>
          </a:p>
        </p:txBody>
      </p:sp>
    </p:spTree>
    <p:extLst>
      <p:ext uri="{BB962C8B-B14F-4D97-AF65-F5344CB8AC3E}">
        <p14:creationId xmlns:p14="http://schemas.microsoft.com/office/powerpoint/2010/main" val="4078679646"/>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spTree>
      <p:nvGrpSpPr>
        <p:cNvPr id="1" name=""/>
        <p:cNvGrpSpPr/>
        <p:nvPr/>
      </p:nvGrpSpPr>
      <p:grpSpPr>
        <a:xfrm>
          <a:off x="0" y="0"/>
          <a:ext cx="0" cy="0"/>
          <a:chOff x="0" y="0"/>
          <a:chExt cx="0" cy="0"/>
        </a:xfrm>
      </p:grpSpPr>
      <p:pic>
        <p:nvPicPr>
          <p:cNvPr id="2" name="Picture 1" descr="RUHS CornerstoneBoarder3.ai"/>
          <p:cNvPicPr>
            <a:picLocks noChangeAspect="1"/>
          </p:cNvPicPr>
          <p:nvPr userDrawn="1"/>
        </p:nvPicPr>
        <p:blipFill rotWithShape="1">
          <a:blip r:embed="rId2">
            <a:extLst>
              <a:ext uri="{28A0092B-C50C-407E-A947-70E740481C1C}">
                <a14:useLocalDpi xmlns:a14="http://schemas.microsoft.com/office/drawing/2010/main" val="0"/>
              </a:ext>
            </a:extLst>
          </a:blip>
          <a:srcRect t="4628"/>
          <a:stretch/>
        </p:blipFill>
        <p:spPr>
          <a:xfrm>
            <a:off x="0" y="0"/>
            <a:ext cx="9156633" cy="6858000"/>
          </a:xfrm>
          <a:prstGeom prst="rect">
            <a:avLst/>
          </a:prstGeom>
        </p:spPr>
      </p:pic>
      <p:sp>
        <p:nvSpPr>
          <p:cNvPr id="5" name="Title 1"/>
          <p:cNvSpPr>
            <a:spLocks noGrp="1"/>
          </p:cNvSpPr>
          <p:nvPr>
            <p:ph type="ctrTitle" hasCustomPrompt="1"/>
          </p:nvPr>
        </p:nvSpPr>
        <p:spPr>
          <a:xfrm>
            <a:off x="1600200" y="1143000"/>
            <a:ext cx="7086600" cy="1828800"/>
          </a:xfrm>
        </p:spPr>
        <p:txBody>
          <a:bodyPr anchor="b" anchorCtr="1"/>
          <a:lstStyle>
            <a:lvl1pPr>
              <a:lnSpc>
                <a:spcPts val="4600"/>
              </a:lnSpc>
              <a:defRPr>
                <a:solidFill>
                  <a:srgbClr val="003469"/>
                </a:solidFill>
              </a:defRPr>
            </a:lvl1pPr>
          </a:lstStyle>
          <a:p>
            <a:r>
              <a:rPr lang="en-US" dirty="0"/>
              <a:t>Click to edit Master </a:t>
            </a:r>
            <a:br>
              <a:rPr lang="en-US" dirty="0"/>
            </a:br>
            <a:r>
              <a:rPr lang="en-US" dirty="0"/>
              <a:t>title style</a:t>
            </a:r>
          </a:p>
        </p:txBody>
      </p:sp>
      <p:sp>
        <p:nvSpPr>
          <p:cNvPr id="6" name="Subtitle 2"/>
          <p:cNvSpPr>
            <a:spLocks noGrp="1"/>
          </p:cNvSpPr>
          <p:nvPr>
            <p:ph type="subTitle" idx="1"/>
          </p:nvPr>
        </p:nvSpPr>
        <p:spPr>
          <a:xfrm>
            <a:off x="1828800" y="3200400"/>
            <a:ext cx="66294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33C29B63-6DA0-6B42-8766-858B842843D2}" type="datetime1">
              <a:rPr lang="en-US" smtClean="0"/>
              <a:t>5/6/2024</a:t>
            </a:fld>
            <a:endParaRPr lang="en-US" dirty="0"/>
          </a:p>
        </p:txBody>
      </p:sp>
      <p:sp>
        <p:nvSpPr>
          <p:cNvPr id="14"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234495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Slide - Vert Orange">
    <p:spTree>
      <p:nvGrpSpPr>
        <p:cNvPr id="1" name=""/>
        <p:cNvGrpSpPr/>
        <p:nvPr/>
      </p:nvGrpSpPr>
      <p:grpSpPr>
        <a:xfrm>
          <a:off x="0" y="0"/>
          <a:ext cx="0" cy="0"/>
          <a:chOff x="0" y="0"/>
          <a:chExt cx="0" cy="0"/>
        </a:xfrm>
      </p:grpSpPr>
      <p:sp>
        <p:nvSpPr>
          <p:cNvPr id="12" name="Rectangle 11"/>
          <p:cNvSpPr/>
          <p:nvPr userDrawn="1"/>
        </p:nvSpPr>
        <p:spPr>
          <a:xfrm>
            <a:off x="0" y="0"/>
            <a:ext cx="914400" cy="6858000"/>
          </a:xfrm>
          <a:prstGeom prst="rect">
            <a:avLst/>
          </a:prstGeom>
          <a:solidFill>
            <a:srgbClr val="F8972A"/>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CF63EEED-3947-8B41-A8EE-12D501F7E983}" type="datetime1">
              <a:rPr lang="en-US" smtClean="0"/>
              <a:t>5/6/2024</a:t>
            </a:fld>
            <a:endParaRPr lang="en-US" dirty="0"/>
          </a:p>
        </p:txBody>
      </p:sp>
      <p:sp>
        <p:nvSpPr>
          <p:cNvPr id="19"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0"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8" name="Title 1"/>
          <p:cNvSpPr>
            <a:spLocks noGrp="1"/>
          </p:cNvSpPr>
          <p:nvPr>
            <p:ph type="title" hasCustomPrompt="1"/>
          </p:nvPr>
        </p:nvSpPr>
        <p:spPr>
          <a:xfrm>
            <a:off x="1371600" y="1828800"/>
            <a:ext cx="7315200" cy="1828800"/>
          </a:xfrm>
        </p:spPr>
        <p:txBody>
          <a:bodyPr anchor="b" anchorCtr="1"/>
          <a:lstStyle/>
          <a:p>
            <a:r>
              <a:rPr lang="en-US" dirty="0"/>
              <a:t>Click to edit Master </a:t>
            </a:r>
            <a:br>
              <a:rPr lang="en-US" dirty="0"/>
            </a:br>
            <a:r>
              <a:rPr lang="en-US" dirty="0"/>
              <a:t>title style</a:t>
            </a:r>
          </a:p>
        </p:txBody>
      </p:sp>
      <p:sp>
        <p:nvSpPr>
          <p:cNvPr id="9" name="Subtitle 2"/>
          <p:cNvSpPr>
            <a:spLocks noGrp="1"/>
          </p:cNvSpPr>
          <p:nvPr>
            <p:ph type="subTitle" idx="1"/>
          </p:nvPr>
        </p:nvSpPr>
        <p:spPr>
          <a:xfrm>
            <a:off x="1371600" y="3886200"/>
            <a:ext cx="7315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02223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Slide - Vert Green">
    <p:spTree>
      <p:nvGrpSpPr>
        <p:cNvPr id="1" name=""/>
        <p:cNvGrpSpPr/>
        <p:nvPr/>
      </p:nvGrpSpPr>
      <p:grpSpPr>
        <a:xfrm>
          <a:off x="0" y="0"/>
          <a:ext cx="0" cy="0"/>
          <a:chOff x="0" y="0"/>
          <a:chExt cx="0" cy="0"/>
        </a:xfrm>
      </p:grpSpPr>
      <p:sp>
        <p:nvSpPr>
          <p:cNvPr id="9" name="Rectangle 8"/>
          <p:cNvSpPr/>
          <p:nvPr userDrawn="1"/>
        </p:nvSpPr>
        <p:spPr>
          <a:xfrm>
            <a:off x="0" y="0"/>
            <a:ext cx="914400" cy="6858000"/>
          </a:xfrm>
          <a:prstGeom prst="rect">
            <a:avLst/>
          </a:prstGeom>
          <a:solidFill>
            <a:srgbClr val="BCD62A"/>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BB0E3DA6-F793-CC4D-B54D-E131A7CB7144}"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8" name="Title 1"/>
          <p:cNvSpPr>
            <a:spLocks noGrp="1"/>
          </p:cNvSpPr>
          <p:nvPr>
            <p:ph type="title" hasCustomPrompt="1"/>
          </p:nvPr>
        </p:nvSpPr>
        <p:spPr>
          <a:xfrm>
            <a:off x="1371600" y="1828800"/>
            <a:ext cx="7315200" cy="1828800"/>
          </a:xfrm>
        </p:spPr>
        <p:txBody>
          <a:bodyPr anchor="b" anchorCtr="1"/>
          <a:lstStyle/>
          <a:p>
            <a:r>
              <a:rPr lang="en-US" dirty="0"/>
              <a:t>Click to edit Master </a:t>
            </a:r>
            <a:br>
              <a:rPr lang="en-US" dirty="0"/>
            </a:br>
            <a:r>
              <a:rPr lang="en-US" dirty="0"/>
              <a:t>title style</a:t>
            </a:r>
          </a:p>
        </p:txBody>
      </p:sp>
      <p:sp>
        <p:nvSpPr>
          <p:cNvPr id="12" name="Subtitle 2"/>
          <p:cNvSpPr>
            <a:spLocks noGrp="1"/>
          </p:cNvSpPr>
          <p:nvPr>
            <p:ph type="subTitle" idx="1"/>
          </p:nvPr>
        </p:nvSpPr>
        <p:spPr>
          <a:xfrm>
            <a:off x="1371600" y="3886200"/>
            <a:ext cx="7315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13129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Slide - Vert Purple">
    <p:spTree>
      <p:nvGrpSpPr>
        <p:cNvPr id="1" name=""/>
        <p:cNvGrpSpPr/>
        <p:nvPr/>
      </p:nvGrpSpPr>
      <p:grpSpPr>
        <a:xfrm>
          <a:off x="0" y="0"/>
          <a:ext cx="0" cy="0"/>
          <a:chOff x="0" y="0"/>
          <a:chExt cx="0" cy="0"/>
        </a:xfrm>
      </p:grpSpPr>
      <p:sp>
        <p:nvSpPr>
          <p:cNvPr id="9" name="Rectangle 8"/>
          <p:cNvSpPr/>
          <p:nvPr userDrawn="1"/>
        </p:nvSpPr>
        <p:spPr>
          <a:xfrm>
            <a:off x="0" y="0"/>
            <a:ext cx="914400" cy="6858000"/>
          </a:xfrm>
          <a:prstGeom prst="rect">
            <a:avLst/>
          </a:prstGeom>
          <a:solidFill>
            <a:srgbClr val="893B81"/>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CCE18B8C-BFE8-1940-A56A-B459BE5F8B26}"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8" name="Title 1"/>
          <p:cNvSpPr>
            <a:spLocks noGrp="1"/>
          </p:cNvSpPr>
          <p:nvPr>
            <p:ph type="title" hasCustomPrompt="1"/>
          </p:nvPr>
        </p:nvSpPr>
        <p:spPr>
          <a:xfrm>
            <a:off x="1371600" y="1828800"/>
            <a:ext cx="7315200" cy="1828800"/>
          </a:xfrm>
        </p:spPr>
        <p:txBody>
          <a:bodyPr anchor="b" anchorCtr="1"/>
          <a:lstStyle/>
          <a:p>
            <a:r>
              <a:rPr lang="en-US" dirty="0"/>
              <a:t>Click to edit Master </a:t>
            </a:r>
            <a:br>
              <a:rPr lang="en-US" dirty="0"/>
            </a:br>
            <a:r>
              <a:rPr lang="en-US" dirty="0"/>
              <a:t>title style</a:t>
            </a:r>
          </a:p>
        </p:txBody>
      </p:sp>
      <p:sp>
        <p:nvSpPr>
          <p:cNvPr id="12" name="Subtitle 2"/>
          <p:cNvSpPr>
            <a:spLocks noGrp="1"/>
          </p:cNvSpPr>
          <p:nvPr>
            <p:ph type="subTitle" idx="1"/>
          </p:nvPr>
        </p:nvSpPr>
        <p:spPr>
          <a:xfrm>
            <a:off x="1371600" y="3886200"/>
            <a:ext cx="7315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42005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Slide - Title Only Blue">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00346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72FAF-A488-E94C-8F38-746E2B9B3C0B}"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552220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Slide - Title and Content Blue">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00346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0" name="Text Placeholder 2"/>
          <p:cNvSpPr>
            <a:spLocks noGrp="1"/>
          </p:cNvSpPr>
          <p:nvPr>
            <p:ph idx="1"/>
          </p:nvPr>
        </p:nvSpPr>
        <p:spPr>
          <a:xfrm>
            <a:off x="457200" y="1828800"/>
            <a:ext cx="82296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49BDC-7703-954B-8D10-EBF3812C80B9}"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80344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Slide - Two Content Blu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393192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828800"/>
            <a:ext cx="393192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8146" y="0"/>
            <a:ext cx="22793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ECFBB6BD-75D0-6C46-98AE-F7680F46FE91}"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360522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py Slide - Two Content Comparison Blue">
    <p:spTree>
      <p:nvGrpSpPr>
        <p:cNvPr id="1" name=""/>
        <p:cNvGrpSpPr/>
        <p:nvPr/>
      </p:nvGrpSpPr>
      <p:grpSpPr>
        <a:xfrm>
          <a:off x="0" y="0"/>
          <a:ext cx="0" cy="0"/>
          <a:chOff x="0" y="0"/>
          <a:chExt cx="0" cy="0"/>
        </a:xfrm>
      </p:grpSpPr>
      <p:sp>
        <p:nvSpPr>
          <p:cNvPr id="9" name="Rectangle 8"/>
          <p:cNvSpPr/>
          <p:nvPr userDrawn="1"/>
        </p:nvSpPr>
        <p:spPr>
          <a:xfrm>
            <a:off x="-8146" y="0"/>
            <a:ext cx="22793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0D9545D3-98CC-8746-882B-7DC091D9522F}"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45720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457200" y="2743199"/>
            <a:ext cx="393192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475488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4754880" y="2743200"/>
            <a:ext cx="393192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6762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py Slide - Title Only Orange">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04404-ECE1-0A49-9902-749AA9266E45}"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79726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py Slide - Title and Content Orange">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8EE84D-9939-324F-B27A-AACD494A23B3}"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5" name="Text Placeholder 2"/>
          <p:cNvSpPr>
            <a:spLocks noGrp="1"/>
          </p:cNvSpPr>
          <p:nvPr>
            <p:ph idx="1"/>
          </p:nvPr>
        </p:nvSpPr>
        <p:spPr>
          <a:xfrm>
            <a:off x="457200" y="1828800"/>
            <a:ext cx="82296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875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py Slide - Two Content Oran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393192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828800"/>
            <a:ext cx="393192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8146" y="0"/>
            <a:ext cx="227939"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82357888-5ACE-244C-B4D6-997750E9636B}"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925860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Screened">
    <p:spTree>
      <p:nvGrpSpPr>
        <p:cNvPr id="1" name=""/>
        <p:cNvGrpSpPr/>
        <p:nvPr/>
      </p:nvGrpSpPr>
      <p:grpSpPr>
        <a:xfrm>
          <a:off x="0" y="0"/>
          <a:ext cx="0" cy="0"/>
          <a:chOff x="0" y="0"/>
          <a:chExt cx="0" cy="0"/>
        </a:xfrm>
      </p:grpSpPr>
      <p:pic>
        <p:nvPicPr>
          <p:cNvPr id="9" name="Picture 8" descr="RUHS CornerstoneBoarder3.ai"/>
          <p:cNvPicPr>
            <a:picLocks noChangeAspect="1"/>
          </p:cNvPicPr>
          <p:nvPr userDrawn="1"/>
        </p:nvPicPr>
        <p:blipFill rotWithShape="1">
          <a:blip r:embed="rId2">
            <a:alphaModFix amt="13000"/>
            <a:extLst>
              <a:ext uri="{28A0092B-C50C-407E-A947-70E740481C1C}">
                <a14:useLocalDpi xmlns:a14="http://schemas.microsoft.com/office/drawing/2010/main" val="0"/>
              </a:ext>
            </a:extLst>
          </a:blip>
          <a:srcRect t="4628"/>
          <a:stretch/>
        </p:blipFill>
        <p:spPr>
          <a:xfrm>
            <a:off x="0" y="0"/>
            <a:ext cx="9156633" cy="6858000"/>
          </a:xfrm>
          <a:prstGeom prst="rect">
            <a:avLst/>
          </a:prstGeom>
        </p:spPr>
      </p:pic>
      <p:sp>
        <p:nvSpPr>
          <p:cNvPr id="10" name="Title 1"/>
          <p:cNvSpPr>
            <a:spLocks noGrp="1"/>
          </p:cNvSpPr>
          <p:nvPr>
            <p:ph type="ctrTitle" hasCustomPrompt="1"/>
          </p:nvPr>
        </p:nvSpPr>
        <p:spPr>
          <a:xfrm>
            <a:off x="1600200" y="1143000"/>
            <a:ext cx="7086600" cy="1828800"/>
          </a:xfrm>
        </p:spPr>
        <p:txBody>
          <a:bodyPr anchor="b" anchorCtr="1"/>
          <a:lstStyle>
            <a:lvl1pPr>
              <a:lnSpc>
                <a:spcPts val="4600"/>
              </a:lnSpc>
              <a:defRPr>
                <a:solidFill>
                  <a:srgbClr val="003469"/>
                </a:solidFill>
              </a:defRPr>
            </a:lvl1pPr>
          </a:lstStyle>
          <a:p>
            <a:r>
              <a:rPr lang="en-US" dirty="0"/>
              <a:t>Click to edit Master </a:t>
            </a:r>
            <a:br>
              <a:rPr lang="en-US" dirty="0"/>
            </a:br>
            <a:r>
              <a:rPr lang="en-US" dirty="0"/>
              <a:t>title style</a:t>
            </a:r>
          </a:p>
        </p:txBody>
      </p:sp>
      <p:sp>
        <p:nvSpPr>
          <p:cNvPr id="11" name="Subtitle 2"/>
          <p:cNvSpPr>
            <a:spLocks noGrp="1"/>
          </p:cNvSpPr>
          <p:nvPr>
            <p:ph type="subTitle" idx="1"/>
          </p:nvPr>
        </p:nvSpPr>
        <p:spPr>
          <a:xfrm>
            <a:off x="1828800" y="3200400"/>
            <a:ext cx="66294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8"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872E7929-DB83-8B43-89DE-4C7B18CA6B81}" type="datetime1">
              <a:rPr lang="en-US" smtClean="0"/>
              <a:t>5/6/2024</a:t>
            </a:fld>
            <a:endParaRPr lang="en-US" dirty="0"/>
          </a:p>
        </p:txBody>
      </p:sp>
      <p:sp>
        <p:nvSpPr>
          <p:cNvPr id="19"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0"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281824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py Slide - Two Content Comparison Orange">
    <p:spTree>
      <p:nvGrpSpPr>
        <p:cNvPr id="1" name=""/>
        <p:cNvGrpSpPr/>
        <p:nvPr/>
      </p:nvGrpSpPr>
      <p:grpSpPr>
        <a:xfrm>
          <a:off x="0" y="0"/>
          <a:ext cx="0" cy="0"/>
          <a:chOff x="0" y="0"/>
          <a:chExt cx="0" cy="0"/>
        </a:xfrm>
      </p:grpSpPr>
      <p:sp>
        <p:nvSpPr>
          <p:cNvPr id="9" name="Rectangle 8"/>
          <p:cNvSpPr/>
          <p:nvPr userDrawn="1"/>
        </p:nvSpPr>
        <p:spPr>
          <a:xfrm>
            <a:off x="-8146" y="0"/>
            <a:ext cx="227939"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D12A0EF9-BB69-8E4F-8971-B8FAB6798AC4}"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45720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457200" y="2743199"/>
            <a:ext cx="393192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475488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4754880" y="2743200"/>
            <a:ext cx="393192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3608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py Slide - Title Only Green">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DEB52-2389-CA4F-B8C4-6F353338A3E0}"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181968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py Slide - Title and Content Green">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76C1C-36E2-074A-8DDD-A5FC3F6C42C0}"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0" name="Text Placeholder 2"/>
          <p:cNvSpPr>
            <a:spLocks noGrp="1"/>
          </p:cNvSpPr>
          <p:nvPr>
            <p:ph idx="1"/>
          </p:nvPr>
        </p:nvSpPr>
        <p:spPr>
          <a:xfrm>
            <a:off x="457200" y="1828800"/>
            <a:ext cx="82296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4555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py Slide - Two Content Gre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393192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828800"/>
            <a:ext cx="393192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8146" y="0"/>
            <a:ext cx="227939"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993AC42F-C345-D940-AB7F-4C585BDC34E1}"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573647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py Slide - Two Content Comparison Green">
    <p:spTree>
      <p:nvGrpSpPr>
        <p:cNvPr id="1" name=""/>
        <p:cNvGrpSpPr/>
        <p:nvPr/>
      </p:nvGrpSpPr>
      <p:grpSpPr>
        <a:xfrm>
          <a:off x="0" y="0"/>
          <a:ext cx="0" cy="0"/>
          <a:chOff x="0" y="0"/>
          <a:chExt cx="0" cy="0"/>
        </a:xfrm>
      </p:grpSpPr>
      <p:sp>
        <p:nvSpPr>
          <p:cNvPr id="9" name="Rectangle 8"/>
          <p:cNvSpPr/>
          <p:nvPr userDrawn="1"/>
        </p:nvSpPr>
        <p:spPr>
          <a:xfrm>
            <a:off x="-8146" y="0"/>
            <a:ext cx="227939" cy="6858000"/>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42C696EA-7EE6-7845-8BDF-98848005FFB7}"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45720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457200" y="2743199"/>
            <a:ext cx="393192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475488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4754880" y="2743200"/>
            <a:ext cx="393192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808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py Slide - Title Only Purple">
    <p:spTree>
      <p:nvGrpSpPr>
        <p:cNvPr id="1" name=""/>
        <p:cNvGrpSpPr/>
        <p:nvPr/>
      </p:nvGrpSpPr>
      <p:grpSpPr>
        <a:xfrm>
          <a:off x="0" y="0"/>
          <a:ext cx="0" cy="0"/>
          <a:chOff x="0" y="0"/>
          <a:chExt cx="0" cy="0"/>
        </a:xfrm>
      </p:grpSpPr>
      <p:sp>
        <p:nvSpPr>
          <p:cNvPr id="8" name="Rectangle 7"/>
          <p:cNvSpPr/>
          <p:nvPr userDrawn="1"/>
        </p:nvSpPr>
        <p:spPr>
          <a:xfrm>
            <a:off x="0" y="0"/>
            <a:ext cx="227724"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4371E-94A7-EC4B-8084-0CAFF61CA7E4}"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392668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py Slide - Title and Content Purpl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371600" y="6400800"/>
            <a:ext cx="91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045D7-8EB9-0F49-9C44-C3D64FADF8F8}"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0" name="Text Placeholder 2"/>
          <p:cNvSpPr>
            <a:spLocks noGrp="1"/>
          </p:cNvSpPr>
          <p:nvPr>
            <p:ph idx="1"/>
          </p:nvPr>
        </p:nvSpPr>
        <p:spPr>
          <a:xfrm>
            <a:off x="457200" y="1828800"/>
            <a:ext cx="82296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0"/>
            <a:ext cx="227724"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094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py Slide - Two Content Purp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393192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828800"/>
            <a:ext cx="3931920" cy="3886200"/>
          </a:xfrm>
        </p:spPr>
        <p:txBody>
          <a:bodyPr anchor="t" anchorCtr="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4A96ECC-F0CA-7747-9895-7BDA0DE2453C}"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1" name="Rectangle 10"/>
          <p:cNvSpPr/>
          <p:nvPr userDrawn="1"/>
        </p:nvSpPr>
        <p:spPr>
          <a:xfrm>
            <a:off x="0" y="0"/>
            <a:ext cx="227724"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51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py Slide - Two Content Comparison Purpl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15"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8509252F-DDA4-4E47-A56F-9EF0EB9C8F06}"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19" name="Text Placeholder 2"/>
          <p:cNvSpPr>
            <a:spLocks noGrp="1"/>
          </p:cNvSpPr>
          <p:nvPr>
            <p:ph type="body" idx="1"/>
          </p:nvPr>
        </p:nvSpPr>
        <p:spPr>
          <a:xfrm>
            <a:off x="45720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457200" y="2743199"/>
            <a:ext cx="3931920"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11"/>
          </p:nvPr>
        </p:nvSpPr>
        <p:spPr>
          <a:xfrm>
            <a:off x="4754880" y="1828800"/>
            <a:ext cx="39319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12"/>
          </p:nvPr>
        </p:nvSpPr>
        <p:spPr>
          <a:xfrm>
            <a:off x="4754880" y="2743200"/>
            <a:ext cx="3931920"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0"/>
            <a:ext cx="227724" cy="6858000"/>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042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2971800" cy="1143000"/>
          </a:xfrm>
        </p:spPr>
        <p:txBody>
          <a:bodyPr anchor="b"/>
          <a:lstStyle>
            <a:lvl1pPr algn="l">
              <a:lnSpc>
                <a:spcPts val="2200"/>
              </a:lnSpc>
              <a:defRPr sz="2000" b="1"/>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3670300" y="457201"/>
            <a:ext cx="5016500" cy="5257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727200"/>
            <a:ext cx="2971800" cy="39878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35446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6" name="Picture 5" descr="RUHS CornerstoneBoarder.ai"/>
          <p:cNvPicPr>
            <a:picLocks noChangeAspect="1"/>
          </p:cNvPicPr>
          <p:nvPr userDrawn="1"/>
        </p:nvPicPr>
        <p:blipFill rotWithShape="1">
          <a:blip r:embed="rId2">
            <a:extLst>
              <a:ext uri="{28A0092B-C50C-407E-A947-70E740481C1C}">
                <a14:useLocalDpi xmlns:a14="http://schemas.microsoft.com/office/drawing/2010/main" val="0"/>
              </a:ext>
            </a:extLst>
          </a:blip>
          <a:srcRect l="32291" t="18827" r="26117" b="42710"/>
          <a:stretch/>
        </p:blipFill>
        <p:spPr>
          <a:xfrm>
            <a:off x="1" y="0"/>
            <a:ext cx="9143999" cy="6935901"/>
          </a:xfrm>
          <a:prstGeom prst="rect">
            <a:avLst/>
          </a:prstGeom>
        </p:spPr>
      </p:pic>
      <p:sp>
        <p:nvSpPr>
          <p:cNvPr id="16" name="Title 1"/>
          <p:cNvSpPr>
            <a:spLocks noGrp="1"/>
          </p:cNvSpPr>
          <p:nvPr>
            <p:ph type="ctrTitle" hasCustomPrompt="1"/>
          </p:nvPr>
        </p:nvSpPr>
        <p:spPr>
          <a:xfrm>
            <a:off x="1600200" y="1143000"/>
            <a:ext cx="7086600" cy="1828800"/>
          </a:xfrm>
        </p:spPr>
        <p:txBody>
          <a:bodyPr anchor="b" anchorCtr="1"/>
          <a:lstStyle>
            <a:lvl1pPr>
              <a:lnSpc>
                <a:spcPts val="4600"/>
              </a:lnSpc>
              <a:defRPr>
                <a:solidFill>
                  <a:schemeClr val="bg1"/>
                </a:solidFill>
              </a:defRPr>
            </a:lvl1pPr>
          </a:lstStyle>
          <a:p>
            <a:r>
              <a:rPr lang="en-US" dirty="0"/>
              <a:t>Click to edit Master </a:t>
            </a:r>
            <a:br>
              <a:rPr lang="en-US" dirty="0"/>
            </a:br>
            <a:r>
              <a:rPr lang="en-US" dirty="0"/>
              <a:t>title style</a:t>
            </a:r>
          </a:p>
        </p:txBody>
      </p:sp>
      <p:sp>
        <p:nvSpPr>
          <p:cNvPr id="17" name="Subtitle 2"/>
          <p:cNvSpPr>
            <a:spLocks noGrp="1"/>
          </p:cNvSpPr>
          <p:nvPr>
            <p:ph type="subTitle" idx="1"/>
          </p:nvPr>
        </p:nvSpPr>
        <p:spPr>
          <a:xfrm>
            <a:off x="1828800" y="3200400"/>
            <a:ext cx="66294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1"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9F7AEA1D-5743-8D42-A5D4-C1EE4DEFD16F}" type="datetime1">
              <a:rPr lang="en-US" smtClean="0"/>
              <a:t>5/6/2024</a:t>
            </a:fld>
            <a:endParaRPr lang="en-US" dirty="0"/>
          </a:p>
        </p:txBody>
      </p:sp>
      <p:sp>
        <p:nvSpPr>
          <p:cNvPr id="22"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3"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360303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Slide">
    <p:spTree>
      <p:nvGrpSpPr>
        <p:cNvPr id="1" name=""/>
        <p:cNvGrpSpPr/>
        <p:nvPr/>
      </p:nvGrpSpPr>
      <p:grpSpPr>
        <a:xfrm>
          <a:off x="0" y="0"/>
          <a:ext cx="0" cy="0"/>
          <a:chOff x="0" y="0"/>
          <a:chExt cx="0" cy="0"/>
        </a:xfrm>
      </p:grpSpPr>
      <p:sp>
        <p:nvSpPr>
          <p:cNvPr id="2" name="Title 1"/>
          <p:cNvSpPr>
            <a:spLocks noGrp="1"/>
          </p:cNvSpPr>
          <p:nvPr>
            <p:ph type="title"/>
          </p:nvPr>
        </p:nvSpPr>
        <p:spPr>
          <a:xfrm>
            <a:off x="1828800" y="4681728"/>
            <a:ext cx="5486400" cy="685800"/>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828800" y="685800"/>
            <a:ext cx="5486400"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828800" y="5486400"/>
            <a:ext cx="5486400" cy="4619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Date Placeholder 3"/>
          <p:cNvSpPr>
            <a:spLocks noGrp="1"/>
          </p:cNvSpPr>
          <p:nvPr>
            <p:ph type="dt" sz="half" idx="10"/>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1B75C488-4E58-A345-8DE7-184D658C552A}"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409257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Rectangle 7"/>
          <p:cNvSpPr/>
          <p:nvPr userDrawn="1"/>
        </p:nvSpPr>
        <p:spPr>
          <a:xfrm>
            <a:off x="0" y="0"/>
            <a:ext cx="9143999" cy="2286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1" y="6629400"/>
            <a:ext cx="9143999" cy="2286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16612" y="2331720"/>
            <a:ext cx="3703686" cy="1351193"/>
          </a:xfrm>
          <a:prstGeom prst="rect">
            <a:avLst/>
          </a:prstGeom>
        </p:spPr>
      </p:pic>
      <p:sp>
        <p:nvSpPr>
          <p:cNvPr id="10"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EC5D13B-884C-554D-9C2C-4E1D6D3AF66F}"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048933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Blue Screened">
    <p:spTree>
      <p:nvGrpSpPr>
        <p:cNvPr id="1" name=""/>
        <p:cNvGrpSpPr/>
        <p:nvPr/>
      </p:nvGrpSpPr>
      <p:grpSpPr>
        <a:xfrm>
          <a:off x="0" y="0"/>
          <a:ext cx="0" cy="0"/>
          <a:chOff x="0" y="0"/>
          <a:chExt cx="0" cy="0"/>
        </a:xfrm>
      </p:grpSpPr>
      <p:pic>
        <p:nvPicPr>
          <p:cNvPr id="6" name="Picture 5" descr="RUHS CornerstoneBoarder2.ai"/>
          <p:cNvPicPr>
            <a:picLocks noChangeAspect="1"/>
          </p:cNvPicPr>
          <p:nvPr userDrawn="1"/>
        </p:nvPicPr>
        <p:blipFill>
          <a:blip r:embed="rId2">
            <a:alphaModFix amt="13000"/>
            <a:extLst>
              <a:ext uri="{28A0092B-C50C-407E-A947-70E740481C1C}">
                <a14:useLocalDpi xmlns:a14="http://schemas.microsoft.com/office/drawing/2010/main" val="0"/>
              </a:ext>
            </a:extLst>
          </a:blip>
          <a:stretch>
            <a:fillRect/>
          </a:stretch>
        </p:blipFill>
        <p:spPr>
          <a:xfrm>
            <a:off x="0" y="0"/>
            <a:ext cx="9205216" cy="6858000"/>
          </a:xfrm>
          <a:prstGeom prst="rect">
            <a:avLst/>
          </a:prstGeom>
        </p:spPr>
      </p:pic>
      <p:sp>
        <p:nvSpPr>
          <p:cNvPr id="9" name="Title 1"/>
          <p:cNvSpPr>
            <a:spLocks noGrp="1"/>
          </p:cNvSpPr>
          <p:nvPr>
            <p:ph type="ctrTitle" hasCustomPrompt="1"/>
          </p:nvPr>
        </p:nvSpPr>
        <p:spPr>
          <a:xfrm>
            <a:off x="1600200" y="1143000"/>
            <a:ext cx="7086600" cy="1828800"/>
          </a:xfrm>
        </p:spPr>
        <p:txBody>
          <a:bodyPr anchor="b" anchorCtr="1"/>
          <a:lstStyle>
            <a:lvl1pPr>
              <a:lnSpc>
                <a:spcPts val="4600"/>
              </a:lnSpc>
              <a:defRPr>
                <a:solidFill>
                  <a:srgbClr val="003469"/>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1600200" y="3200400"/>
            <a:ext cx="7086600" cy="2743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49118AD-DF09-3E4B-A053-7E52489C844D}" type="datetime1">
              <a:rPr lang="en-US" smtClean="0"/>
              <a:t>5/6/2024</a:t>
            </a:fld>
            <a:endParaRPr lang="en-US" dirty="0"/>
          </a:p>
        </p:txBody>
      </p:sp>
      <p:sp>
        <p:nvSpPr>
          <p:cNvPr id="15"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6"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79013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reaker Slide - Horiz Blue">
    <p:spTree>
      <p:nvGrpSpPr>
        <p:cNvPr id="1" name=""/>
        <p:cNvGrpSpPr/>
        <p:nvPr/>
      </p:nvGrpSpPr>
      <p:grpSpPr>
        <a:xfrm>
          <a:off x="0" y="0"/>
          <a:ext cx="0" cy="0"/>
          <a:chOff x="0" y="0"/>
          <a:chExt cx="0" cy="0"/>
        </a:xfrm>
      </p:grpSpPr>
      <p:sp>
        <p:nvSpPr>
          <p:cNvPr id="7" name="Rectangle 6"/>
          <p:cNvSpPr/>
          <p:nvPr userDrawn="1"/>
        </p:nvSpPr>
        <p:spPr>
          <a:xfrm>
            <a:off x="0" y="1700784"/>
            <a:ext cx="9144000" cy="3196897"/>
          </a:xfrm>
          <a:prstGeom prst="rect">
            <a:avLst/>
          </a:prstGeom>
          <a:solidFill>
            <a:srgbClr val="003469"/>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a:p>
        </p:txBody>
      </p:sp>
      <p:sp>
        <p:nvSpPr>
          <p:cNvPr id="2" name="Title 1"/>
          <p:cNvSpPr>
            <a:spLocks noGrp="1"/>
          </p:cNvSpPr>
          <p:nvPr>
            <p:ph type="title"/>
          </p:nvPr>
        </p:nvSpPr>
        <p:spPr>
          <a:xfrm>
            <a:off x="457200" y="2159000"/>
            <a:ext cx="8229600" cy="2286000"/>
          </a:xfrm>
        </p:spPr>
        <p:txBody>
          <a:bodyPr anchor="ctr" anchorCtr="1"/>
          <a:lstStyle>
            <a:lvl1pPr>
              <a:defRPr>
                <a:solidFill>
                  <a:schemeClr val="bg1"/>
                </a:solidFill>
              </a:defRPr>
            </a:lvl1pPr>
          </a:lstStyle>
          <a:p>
            <a:r>
              <a:rPr lang="en-US" dirty="0"/>
              <a:t>Click to edit Master title style</a:t>
            </a:r>
          </a:p>
        </p:txBody>
      </p:sp>
      <p:sp>
        <p:nvSpPr>
          <p:cNvPr id="11"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5AC5E8CC-1EF5-824B-9684-D6A739127D97}" type="datetime1">
              <a:rPr lang="en-US" smtClean="0"/>
              <a:t>5/6/2024</a:t>
            </a:fld>
            <a:endParaRPr lang="en-US" dirty="0"/>
          </a:p>
        </p:txBody>
      </p:sp>
      <p:sp>
        <p:nvSpPr>
          <p:cNvPr id="12"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18134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 - Horiz Orange">
    <p:spTree>
      <p:nvGrpSpPr>
        <p:cNvPr id="1" name=""/>
        <p:cNvGrpSpPr/>
        <p:nvPr/>
      </p:nvGrpSpPr>
      <p:grpSpPr>
        <a:xfrm>
          <a:off x="0" y="0"/>
          <a:ext cx="0" cy="0"/>
          <a:chOff x="0" y="0"/>
          <a:chExt cx="0" cy="0"/>
        </a:xfrm>
      </p:grpSpPr>
      <p:sp>
        <p:nvSpPr>
          <p:cNvPr id="7" name="Rectangle 6"/>
          <p:cNvSpPr/>
          <p:nvPr userDrawn="1"/>
        </p:nvSpPr>
        <p:spPr>
          <a:xfrm>
            <a:off x="0" y="1700784"/>
            <a:ext cx="9144000" cy="3196897"/>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a:p>
        </p:txBody>
      </p:sp>
      <p:sp>
        <p:nvSpPr>
          <p:cNvPr id="8" name="Title 1"/>
          <p:cNvSpPr>
            <a:spLocks noGrp="1"/>
          </p:cNvSpPr>
          <p:nvPr>
            <p:ph type="title"/>
          </p:nvPr>
        </p:nvSpPr>
        <p:spPr>
          <a:xfrm>
            <a:off x="457200" y="2159000"/>
            <a:ext cx="8229600" cy="2286000"/>
          </a:xfrm>
        </p:spPr>
        <p:txBody>
          <a:bodyPr anchor="ctr" anchorCtr="1"/>
          <a:lstStyle>
            <a:lvl1pPr>
              <a:defRPr>
                <a:solidFill>
                  <a:schemeClr val="bg1"/>
                </a:solidFill>
              </a:defRPr>
            </a:lvl1pPr>
          </a:lstStyle>
          <a:p>
            <a:r>
              <a:rPr lang="en-US" dirty="0"/>
              <a:t>Click to edit Master title style</a:t>
            </a:r>
          </a:p>
        </p:txBody>
      </p:sp>
      <p:sp>
        <p:nvSpPr>
          <p:cNvPr id="13"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EBCDF650-CA4A-3A48-B707-43B85B7D5426}" type="datetime1">
              <a:rPr lang="en-US" smtClean="0"/>
              <a:t>5/6/2024</a:t>
            </a:fld>
            <a:endParaRPr lang="en-US" dirty="0"/>
          </a:p>
        </p:txBody>
      </p:sp>
      <p:sp>
        <p:nvSpPr>
          <p:cNvPr id="14"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2337898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Slide - Horiz Green">
    <p:spTree>
      <p:nvGrpSpPr>
        <p:cNvPr id="1" name=""/>
        <p:cNvGrpSpPr/>
        <p:nvPr/>
      </p:nvGrpSpPr>
      <p:grpSpPr>
        <a:xfrm>
          <a:off x="0" y="0"/>
          <a:ext cx="0" cy="0"/>
          <a:chOff x="0" y="0"/>
          <a:chExt cx="0" cy="0"/>
        </a:xfrm>
      </p:grpSpPr>
      <p:sp>
        <p:nvSpPr>
          <p:cNvPr id="7" name="Rectangle 6"/>
          <p:cNvSpPr/>
          <p:nvPr userDrawn="1"/>
        </p:nvSpPr>
        <p:spPr>
          <a:xfrm>
            <a:off x="0" y="1700784"/>
            <a:ext cx="9144000" cy="3196897"/>
          </a:xfrm>
          <a:prstGeom prst="rect">
            <a:avLst/>
          </a:prstGeom>
          <a:solidFill>
            <a:srgbClr val="BCD62A"/>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a:p>
        </p:txBody>
      </p:sp>
      <p:sp>
        <p:nvSpPr>
          <p:cNvPr id="8" name="Title 1"/>
          <p:cNvSpPr>
            <a:spLocks noGrp="1"/>
          </p:cNvSpPr>
          <p:nvPr>
            <p:ph type="title"/>
          </p:nvPr>
        </p:nvSpPr>
        <p:spPr>
          <a:xfrm>
            <a:off x="457200" y="2159000"/>
            <a:ext cx="8229600" cy="2286000"/>
          </a:xfrm>
        </p:spPr>
        <p:txBody>
          <a:bodyPr anchor="ctr" anchorCtr="1"/>
          <a:lstStyle>
            <a:lvl1pPr>
              <a:defRPr>
                <a:solidFill>
                  <a:schemeClr val="bg1"/>
                </a:solidFill>
              </a:defRPr>
            </a:lvl1pPr>
          </a:lstStyle>
          <a:p>
            <a:r>
              <a:rPr lang="en-US" dirty="0"/>
              <a:t>Click to edit Master title style</a:t>
            </a:r>
          </a:p>
        </p:txBody>
      </p:sp>
      <p:sp>
        <p:nvSpPr>
          <p:cNvPr id="13"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7DF351A-D498-C444-B6CF-C0F356DCAD41}" type="datetime1">
              <a:rPr lang="en-US" smtClean="0"/>
              <a:t>5/6/2024</a:t>
            </a:fld>
            <a:endParaRPr lang="en-US" dirty="0"/>
          </a:p>
        </p:txBody>
      </p:sp>
      <p:sp>
        <p:nvSpPr>
          <p:cNvPr id="14"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127204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Slide - Horiz Purple">
    <p:spTree>
      <p:nvGrpSpPr>
        <p:cNvPr id="1" name=""/>
        <p:cNvGrpSpPr/>
        <p:nvPr/>
      </p:nvGrpSpPr>
      <p:grpSpPr>
        <a:xfrm>
          <a:off x="0" y="0"/>
          <a:ext cx="0" cy="0"/>
          <a:chOff x="0" y="0"/>
          <a:chExt cx="0" cy="0"/>
        </a:xfrm>
      </p:grpSpPr>
      <p:sp>
        <p:nvSpPr>
          <p:cNvPr id="10" name="Rectangle 9"/>
          <p:cNvSpPr/>
          <p:nvPr userDrawn="1"/>
        </p:nvSpPr>
        <p:spPr>
          <a:xfrm>
            <a:off x="0" y="1700784"/>
            <a:ext cx="9144000" cy="3196897"/>
          </a:xfrm>
          <a:prstGeom prst="rect">
            <a:avLst/>
          </a:prstGeom>
          <a:solidFill>
            <a:srgbClr val="893B81"/>
          </a:soli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a:p>
        </p:txBody>
      </p:sp>
      <p:sp>
        <p:nvSpPr>
          <p:cNvPr id="11" name="Title 1"/>
          <p:cNvSpPr>
            <a:spLocks noGrp="1"/>
          </p:cNvSpPr>
          <p:nvPr>
            <p:ph type="title"/>
          </p:nvPr>
        </p:nvSpPr>
        <p:spPr>
          <a:xfrm>
            <a:off x="457200" y="2159000"/>
            <a:ext cx="8229600" cy="2286000"/>
          </a:xfrm>
        </p:spPr>
        <p:txBody>
          <a:bodyPr anchor="ctr" anchorCtr="1"/>
          <a:lstStyle>
            <a:lvl1pPr>
              <a:defRPr>
                <a:solidFill>
                  <a:schemeClr val="bg1"/>
                </a:solidFill>
              </a:defRPr>
            </a:lvl1pPr>
          </a:lstStyle>
          <a:p>
            <a:r>
              <a:rPr lang="en-US" dirty="0"/>
              <a:t>Click to edit Master title style</a:t>
            </a:r>
          </a:p>
        </p:txBody>
      </p:sp>
      <p:sp>
        <p:nvSpPr>
          <p:cNvPr id="15"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499E396E-AE53-664B-B73F-46E6BA5B8301}"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387365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Slide - Vert Blue">
    <p:spTree>
      <p:nvGrpSpPr>
        <p:cNvPr id="1" name=""/>
        <p:cNvGrpSpPr/>
        <p:nvPr/>
      </p:nvGrpSpPr>
      <p:grpSpPr>
        <a:xfrm>
          <a:off x="0" y="0"/>
          <a:ext cx="0" cy="0"/>
          <a:chOff x="0" y="0"/>
          <a:chExt cx="0" cy="0"/>
        </a:xfrm>
      </p:grpSpPr>
      <p:sp>
        <p:nvSpPr>
          <p:cNvPr id="8" name="Rectangle 7"/>
          <p:cNvSpPr/>
          <p:nvPr userDrawn="1"/>
        </p:nvSpPr>
        <p:spPr>
          <a:xfrm>
            <a:off x="0" y="0"/>
            <a:ext cx="914400" cy="6858000"/>
          </a:xfrm>
          <a:prstGeom prst="rect">
            <a:avLst/>
          </a:prstGeom>
          <a:solidFill>
            <a:srgbClr val="003469"/>
          </a:soli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FDDDE2E2-3BE5-CF49-95B0-67426CE48C97}" type="datetime1">
              <a:rPr lang="en-US" smtClean="0"/>
              <a:t>5/6/2024</a:t>
            </a:fld>
            <a:endParaRPr lang="en-US" dirty="0"/>
          </a:p>
        </p:txBody>
      </p:sp>
      <p:sp>
        <p:nvSpPr>
          <p:cNvPr id="19"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20"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
        <p:nvSpPr>
          <p:cNvPr id="2" name="Title 1"/>
          <p:cNvSpPr>
            <a:spLocks noGrp="1"/>
          </p:cNvSpPr>
          <p:nvPr>
            <p:ph type="title" hasCustomPrompt="1"/>
          </p:nvPr>
        </p:nvSpPr>
        <p:spPr>
          <a:xfrm>
            <a:off x="1371600" y="1828800"/>
            <a:ext cx="7315200" cy="1828800"/>
          </a:xfrm>
        </p:spPr>
        <p:txBody>
          <a:bodyPr anchor="b" anchorCtr="1"/>
          <a:lstStyle/>
          <a:p>
            <a:r>
              <a:rPr lang="en-US" dirty="0"/>
              <a:t>Click to edit Master </a:t>
            </a:r>
            <a:br>
              <a:rPr lang="en-US" dirty="0"/>
            </a:br>
            <a:r>
              <a:rPr lang="en-US" dirty="0"/>
              <a:t>title style</a:t>
            </a:r>
          </a:p>
        </p:txBody>
      </p:sp>
      <p:sp>
        <p:nvSpPr>
          <p:cNvPr id="9" name="Subtitle 2"/>
          <p:cNvSpPr>
            <a:spLocks noGrp="1"/>
          </p:cNvSpPr>
          <p:nvPr>
            <p:ph type="subTitle" idx="1"/>
          </p:nvPr>
        </p:nvSpPr>
        <p:spPr>
          <a:xfrm>
            <a:off x="1371600" y="3886200"/>
            <a:ext cx="7315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634432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ed Rectangle 7"/>
          <p:cNvSpPr/>
          <p:nvPr/>
        </p:nvSpPr>
        <p:spPr>
          <a:xfrm>
            <a:off x="6884782" y="6018719"/>
            <a:ext cx="408288" cy="36737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itle Placeholder 1"/>
          <p:cNvSpPr>
            <a:spLocks noGrp="1"/>
          </p:cNvSpPr>
          <p:nvPr>
            <p:ph type="title"/>
          </p:nvPr>
        </p:nvSpPr>
        <p:spPr>
          <a:xfrm>
            <a:off x="457200" y="457200"/>
            <a:ext cx="8229600" cy="114300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57200" y="1828800"/>
            <a:ext cx="82296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a:off x="6889015" y="5989320"/>
            <a:ext cx="1700052" cy="620219"/>
          </a:xfrm>
          <a:prstGeom prst="rect">
            <a:avLst/>
          </a:prstGeom>
        </p:spPr>
      </p:pic>
      <p:sp>
        <p:nvSpPr>
          <p:cNvPr id="15" name="Date Placeholder 3"/>
          <p:cNvSpPr>
            <a:spLocks noGrp="1"/>
          </p:cNvSpPr>
          <p:nvPr>
            <p:ph type="dt" sz="half" idx="2"/>
          </p:nvPr>
        </p:nvSpPr>
        <p:spPr>
          <a:xfrm>
            <a:off x="1371600" y="6400800"/>
            <a:ext cx="914400" cy="228600"/>
          </a:xfrm>
          <a:prstGeom prst="rect">
            <a:avLst/>
          </a:prstGeom>
        </p:spPr>
        <p:txBody>
          <a:bodyPr vert="horz" lIns="0" tIns="0" rIns="0" bIns="0" rtlCol="0" anchor="t" anchorCtr="0"/>
          <a:lstStyle>
            <a:lvl1pPr algn="l">
              <a:defRPr sz="1200">
                <a:solidFill>
                  <a:schemeClr val="tx1">
                    <a:tint val="75000"/>
                  </a:schemeClr>
                </a:solidFill>
              </a:defRPr>
            </a:lvl1pPr>
          </a:lstStyle>
          <a:p>
            <a:fld id="{52E87A1A-AA9A-B044-8F62-CBD937703812}" type="datetime1">
              <a:rPr lang="en-US" smtClean="0"/>
              <a:t>5/6/2024</a:t>
            </a:fld>
            <a:endParaRPr lang="en-US" dirty="0"/>
          </a:p>
        </p:txBody>
      </p:sp>
      <p:sp>
        <p:nvSpPr>
          <p:cNvPr id="16" name="Footer Placeholder 4"/>
          <p:cNvSpPr>
            <a:spLocks noGrp="1"/>
          </p:cNvSpPr>
          <p:nvPr>
            <p:ph type="ftr" sz="quarter" idx="3"/>
          </p:nvPr>
        </p:nvSpPr>
        <p:spPr>
          <a:xfrm>
            <a:off x="2286000" y="6400800"/>
            <a:ext cx="27432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p>
        </p:txBody>
      </p:sp>
      <p:sp>
        <p:nvSpPr>
          <p:cNvPr id="17" name="Slide Number Placeholder 5"/>
          <p:cNvSpPr>
            <a:spLocks noGrp="1"/>
          </p:cNvSpPr>
          <p:nvPr>
            <p:ph type="sldNum" sz="quarter" idx="4"/>
          </p:nvPr>
        </p:nvSpPr>
        <p:spPr>
          <a:xfrm>
            <a:off x="5029200" y="6400800"/>
            <a:ext cx="6858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t>‹#›</a:t>
            </a:fld>
            <a:endParaRPr lang="en-US" dirty="0"/>
          </a:p>
        </p:txBody>
      </p:sp>
    </p:spTree>
    <p:extLst>
      <p:ext uri="{BB962C8B-B14F-4D97-AF65-F5344CB8AC3E}">
        <p14:creationId xmlns:p14="http://schemas.microsoft.com/office/powerpoint/2010/main" val="908186000"/>
      </p:ext>
    </p:extLst>
  </p:cSld>
  <p:clrMap bg1="lt1" tx1="dk1" bg2="lt2" tx2="dk2" accent1="accent1" accent2="accent2" accent3="accent3" accent4="accent4" accent5="accent5" accent6="accent6" hlink="hlink" folHlink="folHlink"/>
  <p:sldLayoutIdLst>
    <p:sldLayoutId id="2147483673" r:id="rId1"/>
    <p:sldLayoutId id="2147483657" r:id="rId2"/>
    <p:sldLayoutId id="2147483674" r:id="rId3"/>
    <p:sldLayoutId id="2147483675" r:id="rId4"/>
    <p:sldLayoutId id="2147483662" r:id="rId5"/>
    <p:sldLayoutId id="2147483670" r:id="rId6"/>
    <p:sldLayoutId id="2147483671" r:id="rId7"/>
    <p:sldLayoutId id="2147483676" r:id="rId8"/>
    <p:sldLayoutId id="2147483651" r:id="rId9"/>
    <p:sldLayoutId id="2147483667" r:id="rId10"/>
    <p:sldLayoutId id="2147483668" r:id="rId11"/>
    <p:sldLayoutId id="2147483669" r:id="rId12"/>
    <p:sldLayoutId id="2147483677" r:id="rId13"/>
    <p:sldLayoutId id="2147483652" r:id="rId14"/>
    <p:sldLayoutId id="2147483654"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58" r:id="rId29"/>
    <p:sldLayoutId id="2147483659" r:id="rId30"/>
    <p:sldLayoutId id="2147483666" r:id="rId31"/>
  </p:sldLayoutIdLst>
  <p:hf sldNum="0" hdr="0" ftr="0" dt="0"/>
  <p:txStyles>
    <p:titleStyle>
      <a:lvl1pPr algn="ctr" defTabSz="914400" rtl="0" eaLnBrk="1" latinLnBrk="0" hangingPunct="1">
        <a:lnSpc>
          <a:spcPts val="4600"/>
        </a:lnSpc>
        <a:spcBef>
          <a:spcPct val="0"/>
        </a:spcBef>
        <a:buNone/>
        <a:defRPr sz="4400" u="none" kern="1200" baseline="0">
          <a:solidFill>
            <a:srgbClr val="003469"/>
          </a:solidFill>
          <a:uFill>
            <a:solidFill>
              <a:schemeClr val="tx2">
                <a:lumMod val="40000"/>
                <a:lumOff val="60000"/>
              </a:schemeClr>
            </a:solidFill>
          </a:uFill>
          <a:latin typeface="Open Sans"/>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3469"/>
          </a:solidFill>
          <a:latin typeface="Open Sans"/>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469"/>
          </a:solidFill>
          <a:latin typeface="Open Sans"/>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3469"/>
          </a:solidFill>
          <a:latin typeface="Open Sans"/>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469"/>
          </a:solidFill>
          <a:latin typeface="Open Sans"/>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469"/>
          </a:solidFill>
          <a:latin typeface="Open Sans"/>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839289"/>
            <a:ext cx="7086600" cy="1234440"/>
          </a:xfrm>
        </p:spPr>
        <p:txBody>
          <a:bodyPr>
            <a:normAutofit fontScale="90000"/>
          </a:bodyPr>
          <a:lstStyle/>
          <a:p>
            <a:br>
              <a:rPr lang="en-US" dirty="0"/>
            </a:br>
            <a:r>
              <a:rPr lang="en-US" b="1" dirty="0">
                <a:latin typeface="Cambria"/>
                <a:ea typeface="Cambria"/>
              </a:rPr>
              <a:t>CLA Training</a:t>
            </a:r>
            <a:br>
              <a:rPr lang="en-US" b="1" dirty="0">
                <a:latin typeface="Cambria"/>
              </a:rPr>
            </a:br>
            <a:r>
              <a:rPr lang="en-US" b="1" dirty="0">
                <a:latin typeface="Cambria"/>
                <a:ea typeface="Cambria"/>
              </a:rPr>
              <a:t>Receiving Samples</a:t>
            </a:r>
            <a:endParaRPr lang="en-US" b="1" dirty="0">
              <a:uFill>
                <a:solidFill>
                  <a:srgbClr val="083065">
                    <a:lumMod val="40000"/>
                    <a:lumOff val="60000"/>
                  </a:srgbClr>
                </a:solidFill>
              </a:uFill>
              <a:latin typeface="Cambria"/>
              <a:ea typeface="Cambria"/>
            </a:endParaRPr>
          </a:p>
        </p:txBody>
      </p:sp>
      <p:sp>
        <p:nvSpPr>
          <p:cNvPr id="3" name="Subtitle 2"/>
          <p:cNvSpPr>
            <a:spLocks noGrp="1"/>
          </p:cNvSpPr>
          <p:nvPr>
            <p:ph type="subTitle" idx="1"/>
          </p:nvPr>
        </p:nvSpPr>
        <p:spPr>
          <a:xfrm>
            <a:off x="1680882" y="3020980"/>
            <a:ext cx="6629400" cy="1371600"/>
          </a:xfrm>
        </p:spPr>
        <p:txBody>
          <a:bodyPr/>
          <a:lstStyle/>
          <a:p>
            <a:r>
              <a:rPr lang="en-US" dirty="0">
                <a:solidFill>
                  <a:schemeClr val="tx1"/>
                </a:solidFill>
              </a:rPr>
              <a:t>Overview Training on Lab Tests and Beaker</a:t>
            </a:r>
          </a:p>
        </p:txBody>
      </p:sp>
    </p:spTree>
    <p:extLst>
      <p:ext uri="{BB962C8B-B14F-4D97-AF65-F5344CB8AC3E}">
        <p14:creationId xmlns:p14="http://schemas.microsoft.com/office/powerpoint/2010/main" val="56478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3).png">
            <a:extLst>
              <a:ext uri="{FF2B5EF4-FFF2-40B4-BE49-F238E27FC236}">
                <a16:creationId xmlns:a16="http://schemas.microsoft.com/office/drawing/2014/main" id="{B53355C0-EEC5-9600-B34E-424AAC3AAF2B}"/>
              </a:ext>
            </a:extLst>
          </p:cNvPr>
          <p:cNvPicPr>
            <a:picLocks noChangeAspect="1"/>
          </p:cNvPicPr>
          <p:nvPr/>
        </p:nvPicPr>
        <p:blipFill rotWithShape="1">
          <a:blip r:embed="rId2"/>
          <a:srcRect l="7666" t="-55" r="-5" b="5"/>
          <a:stretch/>
        </p:blipFill>
        <p:spPr>
          <a:xfrm rot="21540000">
            <a:off x="1367317" y="458405"/>
            <a:ext cx="6856936" cy="5399603"/>
          </a:xfrm>
          <a:prstGeom prst="rect">
            <a:avLst/>
          </a:prstGeom>
        </p:spPr>
      </p:pic>
    </p:spTree>
    <p:extLst>
      <p:ext uri="{BB962C8B-B14F-4D97-AF65-F5344CB8AC3E}">
        <p14:creationId xmlns:p14="http://schemas.microsoft.com/office/powerpoint/2010/main" val="420677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8).png">
            <a:extLst>
              <a:ext uri="{FF2B5EF4-FFF2-40B4-BE49-F238E27FC236}">
                <a16:creationId xmlns:a16="http://schemas.microsoft.com/office/drawing/2014/main" id="{6BACA0FF-D05D-5118-483F-5FB4CDA7F067}"/>
              </a:ext>
            </a:extLst>
          </p:cNvPr>
          <p:cNvPicPr>
            <a:picLocks noChangeAspect="1"/>
          </p:cNvPicPr>
          <p:nvPr/>
        </p:nvPicPr>
        <p:blipFill rotWithShape="1">
          <a:blip r:embed="rId2"/>
          <a:srcRect l="9" t="1248" r="8291" b="-321"/>
          <a:stretch/>
        </p:blipFill>
        <p:spPr>
          <a:xfrm rot="-60000">
            <a:off x="1314852" y="496803"/>
            <a:ext cx="6518342" cy="5142183"/>
          </a:xfrm>
          <a:prstGeom prst="rect">
            <a:avLst/>
          </a:prstGeom>
        </p:spPr>
      </p:pic>
    </p:spTree>
    <p:extLst>
      <p:ext uri="{BB962C8B-B14F-4D97-AF65-F5344CB8AC3E}">
        <p14:creationId xmlns:p14="http://schemas.microsoft.com/office/powerpoint/2010/main" val="3478354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png">
            <a:extLst>
              <a:ext uri="{FF2B5EF4-FFF2-40B4-BE49-F238E27FC236}">
                <a16:creationId xmlns:a16="http://schemas.microsoft.com/office/drawing/2014/main" id="{3A9200BF-F7DE-E20D-E2B3-780F073D3DE6}"/>
              </a:ext>
            </a:extLst>
          </p:cNvPr>
          <p:cNvPicPr>
            <a:picLocks noChangeAspect="1"/>
          </p:cNvPicPr>
          <p:nvPr/>
        </p:nvPicPr>
        <p:blipFill rotWithShape="1">
          <a:blip r:embed="rId2"/>
          <a:srcRect l="-48" t="-17" r="5352" b="2945"/>
          <a:stretch/>
        </p:blipFill>
        <p:spPr>
          <a:xfrm>
            <a:off x="1056156" y="501661"/>
            <a:ext cx="6969881" cy="5208203"/>
          </a:xfrm>
          <a:prstGeom prst="rect">
            <a:avLst/>
          </a:prstGeom>
        </p:spPr>
      </p:pic>
    </p:spTree>
    <p:extLst>
      <p:ext uri="{BB962C8B-B14F-4D97-AF65-F5344CB8AC3E}">
        <p14:creationId xmlns:p14="http://schemas.microsoft.com/office/powerpoint/2010/main" val="2669147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can_20230220 (4).png">
            <a:extLst>
              <a:ext uri="{FF2B5EF4-FFF2-40B4-BE49-F238E27FC236}">
                <a16:creationId xmlns:a16="http://schemas.microsoft.com/office/drawing/2014/main" id="{3A91B8E0-CFEE-DD1C-0256-81E695471B16}"/>
              </a:ext>
            </a:extLst>
          </p:cNvPr>
          <p:cNvPicPr>
            <a:picLocks noChangeAspect="1"/>
          </p:cNvPicPr>
          <p:nvPr/>
        </p:nvPicPr>
        <p:blipFill>
          <a:blip r:embed="rId2"/>
          <a:stretch>
            <a:fillRect/>
          </a:stretch>
        </p:blipFill>
        <p:spPr>
          <a:xfrm>
            <a:off x="1248073" y="215826"/>
            <a:ext cx="6839540" cy="6440546"/>
          </a:xfrm>
          <a:prstGeom prst="rect">
            <a:avLst/>
          </a:prstGeom>
        </p:spPr>
      </p:pic>
      <p:graphicFrame>
        <p:nvGraphicFramePr>
          <p:cNvPr id="9" name="Table 8">
            <a:extLst>
              <a:ext uri="{FF2B5EF4-FFF2-40B4-BE49-F238E27FC236}">
                <a16:creationId xmlns:a16="http://schemas.microsoft.com/office/drawing/2014/main" id="{FE23B928-CDB9-8B21-8C31-FDACD64217A4}"/>
              </a:ext>
            </a:extLst>
          </p:cNvPr>
          <p:cNvGraphicFramePr>
            <a:graphicFrameLocks noGrp="1"/>
          </p:cNvGraphicFramePr>
          <p:nvPr>
            <p:extLst>
              <p:ext uri="{D42A27DB-BD31-4B8C-83A1-F6EECF244321}">
                <p14:modId xmlns:p14="http://schemas.microsoft.com/office/powerpoint/2010/main" val="77414074"/>
              </p:ext>
            </p:extLst>
          </p:nvPr>
        </p:nvGraphicFramePr>
        <p:xfrm>
          <a:off x="5111552" y="3187620"/>
          <a:ext cx="2396040" cy="1615440"/>
        </p:xfrm>
        <a:graphic>
          <a:graphicData uri="http://schemas.openxmlformats.org/drawingml/2006/table">
            <a:tbl>
              <a:tblPr firstRow="1" bandRow="1">
                <a:tableStyleId>{5C22544A-7EE6-4342-B048-85BDC9FD1C3A}</a:tableStyleId>
              </a:tblPr>
              <a:tblGrid>
                <a:gridCol w="1198020">
                  <a:extLst>
                    <a:ext uri="{9D8B030D-6E8A-4147-A177-3AD203B41FA5}">
                      <a16:colId xmlns:a16="http://schemas.microsoft.com/office/drawing/2014/main" val="3225569025"/>
                    </a:ext>
                  </a:extLst>
                </a:gridCol>
                <a:gridCol w="1198020">
                  <a:extLst>
                    <a:ext uri="{9D8B030D-6E8A-4147-A177-3AD203B41FA5}">
                      <a16:colId xmlns:a16="http://schemas.microsoft.com/office/drawing/2014/main" val="1729067296"/>
                    </a:ext>
                  </a:extLst>
                </a:gridCol>
              </a:tblGrid>
              <a:tr h="212981">
                <a:tc>
                  <a:txBody>
                    <a:bodyPr/>
                    <a:lstStyle/>
                    <a:p>
                      <a:pPr algn="ctr" rtl="0" fontAlgn="base"/>
                      <a:r>
                        <a:rPr lang="en-US" sz="800" b="1" dirty="0">
                          <a:solidFill>
                            <a:schemeClr val="tx1"/>
                          </a:solidFill>
                          <a:effectLst/>
                        </a:rPr>
                        <a:t>                       Hepatitis A​</a:t>
                      </a:r>
                    </a:p>
                  </a:txBody>
                  <a:tcPr anchor="ctr">
                    <a:solidFill>
                      <a:srgbClr val="C00000"/>
                    </a:solidFill>
                  </a:tcPr>
                </a:tc>
                <a:tc>
                  <a:txBody>
                    <a:bodyPr/>
                    <a:lstStyle/>
                    <a:p>
                      <a:pPr lvl="0" algn="ctr">
                        <a:buNone/>
                      </a:pPr>
                      <a:endParaRPr lang="en-US" sz="800" b="1" dirty="0">
                        <a:solidFill>
                          <a:schemeClr val="tx1"/>
                        </a:solidFill>
                        <a:effectLst/>
                      </a:endParaRPr>
                    </a:p>
                  </a:txBody>
                  <a:tcPr anchor="ctr">
                    <a:solidFill>
                      <a:srgbClr val="FFDB57"/>
                    </a:solidFill>
                  </a:tcPr>
                </a:tc>
                <a:extLst>
                  <a:ext uri="{0D108BD9-81ED-4DB2-BD59-A6C34878D82A}">
                    <a16:rowId xmlns:a16="http://schemas.microsoft.com/office/drawing/2014/main" val="1085071714"/>
                  </a:ext>
                </a:extLst>
              </a:tr>
              <a:tr h="175693">
                <a:tc>
                  <a:txBody>
                    <a:bodyPr/>
                    <a:lstStyle/>
                    <a:p>
                      <a:pPr algn="ctr" rtl="0" fontAlgn="base"/>
                      <a:r>
                        <a:rPr lang="en-US" sz="800" b="1" dirty="0">
                          <a:solidFill>
                            <a:schemeClr val="tx1"/>
                          </a:solidFill>
                          <a:effectLst/>
                        </a:rPr>
                        <a:t>                       Hepatitis C​</a:t>
                      </a:r>
                    </a:p>
                  </a:txBody>
                  <a:tcPr anchor="ctr">
                    <a:solidFill>
                      <a:srgbClr val="C00000"/>
                    </a:solidFill>
                  </a:tcPr>
                </a:tc>
                <a:tc>
                  <a:txBody>
                    <a:bodyPr/>
                    <a:lstStyle/>
                    <a:p>
                      <a:pPr lvl="0" algn="ctr">
                        <a:buNone/>
                      </a:pPr>
                      <a:endParaRPr lang="en-US" sz="800" b="1" dirty="0">
                        <a:solidFill>
                          <a:schemeClr val="tx1"/>
                        </a:solidFill>
                        <a:effectLst/>
                      </a:endParaRPr>
                    </a:p>
                  </a:txBody>
                  <a:tcPr anchor="ctr">
                    <a:solidFill>
                      <a:srgbClr val="FFDB57"/>
                    </a:solidFill>
                  </a:tcPr>
                </a:tc>
                <a:extLst>
                  <a:ext uri="{0D108BD9-81ED-4DB2-BD59-A6C34878D82A}">
                    <a16:rowId xmlns:a16="http://schemas.microsoft.com/office/drawing/2014/main" val="1744096939"/>
                  </a:ext>
                </a:extLst>
              </a:tr>
              <a:tr h="175693">
                <a:tc>
                  <a:txBody>
                    <a:bodyPr/>
                    <a:lstStyle/>
                    <a:p>
                      <a:pPr algn="ctr" rtl="0" fontAlgn="base"/>
                      <a:r>
                        <a:rPr lang="en-US" sz="800" b="1" dirty="0">
                          <a:solidFill>
                            <a:schemeClr val="tx1"/>
                          </a:solidFill>
                          <a:effectLst/>
                        </a:rPr>
                        <a:t>Hepatitis B, Surface Ag​</a:t>
                      </a:r>
                    </a:p>
                  </a:txBody>
                  <a:tcPr anchor="ctr">
                    <a:solidFill>
                      <a:srgbClr val="C00000"/>
                    </a:solidFill>
                  </a:tcPr>
                </a:tc>
                <a:tc>
                  <a:txBody>
                    <a:bodyPr/>
                    <a:lstStyle/>
                    <a:p>
                      <a:pPr lvl="0" algn="ctr">
                        <a:buNone/>
                      </a:pPr>
                      <a:endParaRPr lang="en-US" sz="800" b="1" dirty="0">
                        <a:solidFill>
                          <a:schemeClr val="tx1"/>
                        </a:solidFill>
                        <a:effectLst/>
                      </a:endParaRPr>
                    </a:p>
                  </a:txBody>
                  <a:tcPr anchor="ctr">
                    <a:solidFill>
                      <a:srgbClr val="FFDB57"/>
                    </a:solidFill>
                  </a:tcPr>
                </a:tc>
                <a:extLst>
                  <a:ext uri="{0D108BD9-81ED-4DB2-BD59-A6C34878D82A}">
                    <a16:rowId xmlns:a16="http://schemas.microsoft.com/office/drawing/2014/main" val="2285443697"/>
                  </a:ext>
                </a:extLst>
              </a:tr>
              <a:tr h="175693">
                <a:tc>
                  <a:txBody>
                    <a:bodyPr/>
                    <a:lstStyle/>
                    <a:p>
                      <a:pPr algn="ctr" rtl="0" fontAlgn="base"/>
                      <a:r>
                        <a:rPr lang="en-US" sz="800" dirty="0">
                          <a:effectLst/>
                        </a:rPr>
                        <a:t>Hepatitis B, Surface Ab​</a:t>
                      </a:r>
                    </a:p>
                  </a:txBody>
                  <a:tcPr anchor="ctr">
                    <a:solidFill>
                      <a:srgbClr val="C00000"/>
                    </a:solidFill>
                  </a:tcPr>
                </a:tc>
                <a:tc>
                  <a:txBody>
                    <a:bodyPr/>
                    <a:lstStyle/>
                    <a:p>
                      <a:pPr lvl="0" algn="ctr">
                        <a:buNone/>
                      </a:pPr>
                      <a:endParaRPr lang="en-US" sz="800" dirty="0">
                        <a:effectLst/>
                      </a:endParaRPr>
                    </a:p>
                  </a:txBody>
                  <a:tcPr anchor="ctr">
                    <a:solidFill>
                      <a:srgbClr val="FFDB57"/>
                    </a:solidFill>
                  </a:tcPr>
                </a:tc>
                <a:extLst>
                  <a:ext uri="{0D108BD9-81ED-4DB2-BD59-A6C34878D82A}">
                    <a16:rowId xmlns:a16="http://schemas.microsoft.com/office/drawing/2014/main" val="337378114"/>
                  </a:ext>
                </a:extLst>
              </a:tr>
              <a:tr h="175693">
                <a:tc>
                  <a:txBody>
                    <a:bodyPr/>
                    <a:lstStyle/>
                    <a:p>
                      <a:pPr algn="ctr" rtl="0" fontAlgn="base"/>
                      <a:r>
                        <a:rPr lang="en-US" sz="800" dirty="0">
                          <a:effectLst/>
                        </a:rPr>
                        <a:t>Hepatitis B Core, IgM​</a:t>
                      </a:r>
                    </a:p>
                  </a:txBody>
                  <a:tcPr anchor="ctr">
                    <a:solidFill>
                      <a:srgbClr val="C00000"/>
                    </a:solidFill>
                  </a:tcPr>
                </a:tc>
                <a:tc>
                  <a:txBody>
                    <a:bodyPr/>
                    <a:lstStyle/>
                    <a:p>
                      <a:pPr lvl="0" algn="ctr">
                        <a:buNone/>
                      </a:pPr>
                      <a:endParaRPr lang="en-US" sz="800" dirty="0">
                        <a:effectLst/>
                      </a:endParaRPr>
                    </a:p>
                  </a:txBody>
                  <a:tcPr anchor="ctr">
                    <a:solidFill>
                      <a:srgbClr val="FFDB57"/>
                    </a:solidFill>
                  </a:tcPr>
                </a:tc>
                <a:extLst>
                  <a:ext uri="{0D108BD9-81ED-4DB2-BD59-A6C34878D82A}">
                    <a16:rowId xmlns:a16="http://schemas.microsoft.com/office/drawing/2014/main" val="3722687604"/>
                  </a:ext>
                </a:extLst>
              </a:tr>
              <a:tr h="175693">
                <a:tc>
                  <a:txBody>
                    <a:bodyPr/>
                    <a:lstStyle/>
                    <a:p>
                      <a:pPr algn="ctr" rtl="0" fontAlgn="base"/>
                      <a:r>
                        <a:rPr lang="en-US" sz="800" dirty="0">
                          <a:effectLst/>
                        </a:rPr>
                        <a:t>CHIV​</a:t>
                      </a:r>
                    </a:p>
                  </a:txBody>
                  <a:tcPr anchor="ctr">
                    <a:solidFill>
                      <a:srgbClr val="C00000"/>
                    </a:solidFill>
                  </a:tcPr>
                </a:tc>
                <a:tc>
                  <a:txBody>
                    <a:bodyPr/>
                    <a:lstStyle/>
                    <a:p>
                      <a:pPr lvl="0" algn="ctr">
                        <a:buNone/>
                      </a:pPr>
                      <a:endParaRPr lang="en-US" sz="800" dirty="0">
                        <a:effectLst/>
                      </a:endParaRPr>
                    </a:p>
                  </a:txBody>
                  <a:tcPr anchor="ctr">
                    <a:solidFill>
                      <a:srgbClr val="FFDB57"/>
                    </a:solidFill>
                  </a:tcPr>
                </a:tc>
                <a:extLst>
                  <a:ext uri="{0D108BD9-81ED-4DB2-BD59-A6C34878D82A}">
                    <a16:rowId xmlns:a16="http://schemas.microsoft.com/office/drawing/2014/main" val="1632903871"/>
                  </a:ext>
                </a:extLst>
              </a:tr>
              <a:tr h="175693">
                <a:tc>
                  <a:txBody>
                    <a:bodyPr/>
                    <a:lstStyle/>
                    <a:p>
                      <a:pPr algn="ctr" rtl="0" fontAlgn="base"/>
                      <a:r>
                        <a:rPr lang="en-US" sz="800" dirty="0">
                          <a:effectLst/>
                        </a:rPr>
                        <a:t>Syphilis, Total (&gt;=18 Years)​</a:t>
                      </a:r>
                    </a:p>
                  </a:txBody>
                  <a:tcPr anchor="ctr">
                    <a:solidFill>
                      <a:srgbClr val="C00000"/>
                    </a:solidFill>
                  </a:tcPr>
                </a:tc>
                <a:tc>
                  <a:txBody>
                    <a:bodyPr/>
                    <a:lstStyle/>
                    <a:p>
                      <a:pPr lvl="0" algn="ctr">
                        <a:buNone/>
                      </a:pPr>
                      <a:endParaRPr lang="en-US" sz="800" dirty="0">
                        <a:effectLst/>
                      </a:endParaRPr>
                    </a:p>
                  </a:txBody>
                  <a:tcPr anchor="ctr">
                    <a:solidFill>
                      <a:srgbClr val="FFDB57"/>
                    </a:solidFill>
                  </a:tcPr>
                </a:tc>
                <a:extLst>
                  <a:ext uri="{0D108BD9-81ED-4DB2-BD59-A6C34878D82A}">
                    <a16:rowId xmlns:a16="http://schemas.microsoft.com/office/drawing/2014/main" val="873166561"/>
                  </a:ext>
                </a:extLst>
              </a:tr>
            </a:tbl>
          </a:graphicData>
        </a:graphic>
      </p:graphicFrame>
      <p:graphicFrame>
        <p:nvGraphicFramePr>
          <p:cNvPr id="11" name="Table 10">
            <a:extLst>
              <a:ext uri="{FF2B5EF4-FFF2-40B4-BE49-F238E27FC236}">
                <a16:creationId xmlns:a16="http://schemas.microsoft.com/office/drawing/2014/main" id="{BCDD3346-5E3B-F40E-0A26-A3D8C52344A0}"/>
              </a:ext>
            </a:extLst>
          </p:cNvPr>
          <p:cNvGraphicFramePr>
            <a:graphicFrameLocks noGrp="1"/>
          </p:cNvGraphicFramePr>
          <p:nvPr>
            <p:extLst>
              <p:ext uri="{D42A27DB-BD31-4B8C-83A1-F6EECF244321}">
                <p14:modId xmlns:p14="http://schemas.microsoft.com/office/powerpoint/2010/main" val="2942893203"/>
              </p:ext>
            </p:extLst>
          </p:nvPr>
        </p:nvGraphicFramePr>
        <p:xfrm>
          <a:off x="2960440" y="4607496"/>
          <a:ext cx="1850876" cy="518160"/>
        </p:xfrm>
        <a:graphic>
          <a:graphicData uri="http://schemas.openxmlformats.org/drawingml/2006/table">
            <a:tbl>
              <a:tblPr firstRow="1" bandRow="1">
                <a:tableStyleId>{5C22544A-7EE6-4342-B048-85BDC9FD1C3A}</a:tableStyleId>
              </a:tblPr>
              <a:tblGrid>
                <a:gridCol w="1850876">
                  <a:extLst>
                    <a:ext uri="{9D8B030D-6E8A-4147-A177-3AD203B41FA5}">
                      <a16:colId xmlns:a16="http://schemas.microsoft.com/office/drawing/2014/main" val="229080296"/>
                    </a:ext>
                  </a:extLst>
                </a:gridCol>
              </a:tblGrid>
              <a:tr h="221833">
                <a:tc>
                  <a:txBody>
                    <a:bodyPr/>
                    <a:lstStyle/>
                    <a:p>
                      <a:pPr lvl="0" algn="ctr">
                        <a:buNone/>
                      </a:pPr>
                      <a:r>
                        <a:rPr lang="en-US" sz="1100" b="1" dirty="0">
                          <a:solidFill>
                            <a:schemeClr val="tx1"/>
                          </a:solidFill>
                          <a:effectLst/>
                        </a:rPr>
                        <a:t>Lithium</a:t>
                      </a:r>
                    </a:p>
                  </a:txBody>
                  <a:tcPr anchor="ctr">
                    <a:solidFill>
                      <a:srgbClr val="C00000"/>
                    </a:solidFill>
                  </a:tcPr>
                </a:tc>
                <a:extLst>
                  <a:ext uri="{0D108BD9-81ED-4DB2-BD59-A6C34878D82A}">
                    <a16:rowId xmlns:a16="http://schemas.microsoft.com/office/drawing/2014/main" val="670881292"/>
                  </a:ext>
                </a:extLst>
              </a:tr>
              <a:tr h="221833">
                <a:tc>
                  <a:txBody>
                    <a:bodyPr/>
                    <a:lstStyle/>
                    <a:p>
                      <a:pPr algn="ctr" rtl="0" fontAlgn="base"/>
                      <a:r>
                        <a:rPr lang="en-US" sz="1100" b="1" dirty="0">
                          <a:solidFill>
                            <a:schemeClr val="tx1"/>
                          </a:solidFill>
                          <a:effectLst/>
                        </a:rPr>
                        <a:t>Salicylate</a:t>
                      </a:r>
                    </a:p>
                  </a:txBody>
                  <a:tcPr anchor="ctr">
                    <a:solidFill>
                      <a:srgbClr val="C00000"/>
                    </a:solidFill>
                  </a:tcPr>
                </a:tc>
                <a:extLst>
                  <a:ext uri="{0D108BD9-81ED-4DB2-BD59-A6C34878D82A}">
                    <a16:rowId xmlns:a16="http://schemas.microsoft.com/office/drawing/2014/main" val="3826795335"/>
                  </a:ext>
                </a:extLst>
              </a:tr>
            </a:tbl>
          </a:graphicData>
        </a:graphic>
      </p:graphicFrame>
    </p:spTree>
    <p:extLst>
      <p:ext uri="{BB962C8B-B14F-4D97-AF65-F5344CB8AC3E}">
        <p14:creationId xmlns:p14="http://schemas.microsoft.com/office/powerpoint/2010/main" val="2321015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can_20230220 (6).png">
            <a:extLst>
              <a:ext uri="{FF2B5EF4-FFF2-40B4-BE49-F238E27FC236}">
                <a16:creationId xmlns:a16="http://schemas.microsoft.com/office/drawing/2014/main" id="{642B515E-469F-4B4C-7B24-90FA45EF8313}"/>
              </a:ext>
            </a:extLst>
          </p:cNvPr>
          <p:cNvPicPr>
            <a:picLocks noChangeAspect="1"/>
          </p:cNvPicPr>
          <p:nvPr/>
        </p:nvPicPr>
        <p:blipFill rotWithShape="1">
          <a:blip r:embed="rId2"/>
          <a:srcRect l="6278" r="224" b="2615"/>
          <a:stretch/>
        </p:blipFill>
        <p:spPr>
          <a:xfrm>
            <a:off x="949897" y="514000"/>
            <a:ext cx="7130889" cy="5425297"/>
          </a:xfrm>
          <a:prstGeom prst="rect">
            <a:avLst/>
          </a:prstGeom>
        </p:spPr>
      </p:pic>
    </p:spTree>
    <p:extLst>
      <p:ext uri="{BB962C8B-B14F-4D97-AF65-F5344CB8AC3E}">
        <p14:creationId xmlns:p14="http://schemas.microsoft.com/office/powerpoint/2010/main" val="4077342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5).png">
            <a:extLst>
              <a:ext uri="{FF2B5EF4-FFF2-40B4-BE49-F238E27FC236}">
                <a16:creationId xmlns:a16="http://schemas.microsoft.com/office/drawing/2014/main" id="{9801A55F-29E6-0AE1-C309-135ECFA1E7CE}"/>
              </a:ext>
            </a:extLst>
          </p:cNvPr>
          <p:cNvPicPr>
            <a:picLocks noChangeAspect="1"/>
          </p:cNvPicPr>
          <p:nvPr/>
        </p:nvPicPr>
        <p:blipFill>
          <a:blip r:embed="rId2"/>
          <a:stretch>
            <a:fillRect/>
          </a:stretch>
        </p:blipFill>
        <p:spPr>
          <a:xfrm>
            <a:off x="1006692" y="535299"/>
            <a:ext cx="7130616" cy="5205255"/>
          </a:xfrm>
          <a:prstGeom prst="rect">
            <a:avLst/>
          </a:prstGeom>
        </p:spPr>
      </p:pic>
    </p:spTree>
    <p:extLst>
      <p:ext uri="{BB962C8B-B14F-4D97-AF65-F5344CB8AC3E}">
        <p14:creationId xmlns:p14="http://schemas.microsoft.com/office/powerpoint/2010/main" val="1757520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E8018F-C7DE-4912-B3A0-3DADED629C18}"/>
              </a:ext>
            </a:extLst>
          </p:cNvPr>
          <p:cNvSpPr txBox="1"/>
          <p:nvPr/>
        </p:nvSpPr>
        <p:spPr>
          <a:xfrm>
            <a:off x="935899" y="1394532"/>
            <a:ext cx="7573180"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b="1" dirty="0">
                <a:cs typeface="Segoe UI"/>
              </a:rPr>
              <a:t>REMEMBER!!!</a:t>
            </a:r>
            <a:endParaRPr lang="en-US" sz="3600" b="1" dirty="0"/>
          </a:p>
          <a:p>
            <a:pPr algn="just"/>
            <a:endParaRPr lang="en-US" sz="1400" dirty="0">
              <a:cs typeface="Segoe UI"/>
            </a:endParaRPr>
          </a:p>
          <a:p>
            <a:pPr algn="just"/>
            <a:r>
              <a:rPr lang="en-US" dirty="0">
                <a:cs typeface="Segoe UI"/>
              </a:rPr>
              <a:t>1) Make sure your patient specimen has a barcode printed or/and must be attached to the tube itself.</a:t>
            </a:r>
            <a:r>
              <a:rPr lang="en-US" dirty="0">
                <a:cs typeface="Calibri"/>
              </a:rPr>
              <a:t> </a:t>
            </a:r>
          </a:p>
          <a:p>
            <a:pPr algn="just"/>
            <a:endParaRPr lang="en-US" dirty="0">
              <a:cs typeface="Calibri"/>
            </a:endParaRPr>
          </a:p>
          <a:p>
            <a:pPr algn="just"/>
            <a:r>
              <a:rPr lang="en-US" dirty="0">
                <a:cs typeface="Segoe UI"/>
              </a:rPr>
              <a:t>2.) For some patients with Ammonia test (Chemistry) please double check for additional Chemistry test ordered for patients. Usually, CMP and Basic are also ordered for the same patient. Use CSN to check on patient’s orders so that nothing is missed.</a:t>
            </a:r>
            <a:r>
              <a:rPr lang="en-US" dirty="0">
                <a:cs typeface="Calibri"/>
              </a:rPr>
              <a:t> Then print CMP, Basic or other Chemistry test label and put "SHARE with Ammonia. So that testing techs are aware of it.</a:t>
            </a:r>
          </a:p>
          <a:p>
            <a:pPr algn="just"/>
            <a:endParaRPr lang="en-US" dirty="0">
              <a:cs typeface="Calibri"/>
            </a:endParaRPr>
          </a:p>
        </p:txBody>
      </p:sp>
    </p:spTree>
    <p:extLst>
      <p:ext uri="{BB962C8B-B14F-4D97-AF65-F5344CB8AC3E}">
        <p14:creationId xmlns:p14="http://schemas.microsoft.com/office/powerpoint/2010/main" val="2312652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9).png">
            <a:extLst>
              <a:ext uri="{FF2B5EF4-FFF2-40B4-BE49-F238E27FC236}">
                <a16:creationId xmlns:a16="http://schemas.microsoft.com/office/drawing/2014/main" id="{21E0E27A-861E-F531-62DC-7091FDD01FEB}"/>
              </a:ext>
            </a:extLst>
          </p:cNvPr>
          <p:cNvPicPr>
            <a:picLocks noChangeAspect="1"/>
          </p:cNvPicPr>
          <p:nvPr/>
        </p:nvPicPr>
        <p:blipFill>
          <a:blip r:embed="rId2"/>
          <a:stretch>
            <a:fillRect/>
          </a:stretch>
        </p:blipFill>
        <p:spPr>
          <a:xfrm>
            <a:off x="1120282" y="471404"/>
            <a:ext cx="6768547" cy="4935478"/>
          </a:xfrm>
          <a:prstGeom prst="rect">
            <a:avLst/>
          </a:prstGeom>
        </p:spPr>
      </p:pic>
    </p:spTree>
    <p:extLst>
      <p:ext uri="{BB962C8B-B14F-4D97-AF65-F5344CB8AC3E}">
        <p14:creationId xmlns:p14="http://schemas.microsoft.com/office/powerpoint/2010/main" val="660039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A3183-7717-9A6A-8649-79EE57984267}"/>
              </a:ext>
            </a:extLst>
          </p:cNvPr>
          <p:cNvSpPr>
            <a:spLocks noGrp="1"/>
          </p:cNvSpPr>
          <p:nvPr>
            <p:ph type="ctrTitle"/>
          </p:nvPr>
        </p:nvSpPr>
        <p:spPr>
          <a:xfrm>
            <a:off x="1028700" y="303415"/>
            <a:ext cx="7086600" cy="760615"/>
          </a:xfrm>
        </p:spPr>
        <p:txBody>
          <a:bodyPr/>
          <a:lstStyle/>
          <a:p>
            <a:r>
              <a:rPr lang="en-US" dirty="0"/>
              <a:t>Add-On Orders</a:t>
            </a:r>
          </a:p>
        </p:txBody>
      </p:sp>
      <p:sp>
        <p:nvSpPr>
          <p:cNvPr id="4" name="TextBox 3">
            <a:extLst>
              <a:ext uri="{FF2B5EF4-FFF2-40B4-BE49-F238E27FC236}">
                <a16:creationId xmlns:a16="http://schemas.microsoft.com/office/drawing/2014/main" id="{8EF6DCAF-4172-6761-65C7-2765FA2976BA}"/>
              </a:ext>
            </a:extLst>
          </p:cNvPr>
          <p:cNvSpPr txBox="1"/>
          <p:nvPr/>
        </p:nvSpPr>
        <p:spPr>
          <a:xfrm>
            <a:off x="379379" y="1371599"/>
            <a:ext cx="8365610" cy="4893647"/>
          </a:xfrm>
          <a:prstGeom prst="rect">
            <a:avLst/>
          </a:prstGeom>
          <a:noFill/>
        </p:spPr>
        <p:txBody>
          <a:bodyPr wrap="square" rtlCol="0">
            <a:spAutoFit/>
          </a:bodyPr>
          <a:lstStyle/>
          <a:p>
            <a:pPr marL="342900" indent="-342900">
              <a:buAutoNum type="arabicPeriod"/>
            </a:pPr>
            <a:r>
              <a:rPr lang="en-US" sz="2800" dirty="0"/>
              <a:t>Click the Add-ons Envelope</a:t>
            </a:r>
          </a:p>
          <a:p>
            <a:endParaRPr lang="en-US" sz="2800" dirty="0"/>
          </a:p>
          <a:p>
            <a:endParaRPr lang="en-US" sz="2800" dirty="0"/>
          </a:p>
          <a:p>
            <a:endParaRPr lang="en-US" sz="1600" dirty="0"/>
          </a:p>
          <a:p>
            <a:endParaRPr lang="en-US" sz="1600" dirty="0"/>
          </a:p>
          <a:p>
            <a:r>
              <a:rPr lang="en-US" sz="2800" dirty="0"/>
              <a:t>2. Review specimens in the pool and choose to Add to Suggested Specimen if it is viable for the requested test.</a:t>
            </a:r>
          </a:p>
          <a:p>
            <a:endParaRPr lang="en-US" sz="2800" dirty="0"/>
          </a:p>
          <a:p>
            <a:r>
              <a:rPr lang="en-US" sz="2800" dirty="0"/>
              <a:t>3. Select Sent for New Collection if it not viable for add-on.</a:t>
            </a:r>
          </a:p>
          <a:p>
            <a:endParaRPr lang="en-US" sz="2800" dirty="0"/>
          </a:p>
          <a:p>
            <a:endParaRPr lang="en-US" sz="2800" dirty="0"/>
          </a:p>
        </p:txBody>
      </p:sp>
      <p:pic>
        <p:nvPicPr>
          <p:cNvPr id="7" name="Picture 6">
            <a:extLst>
              <a:ext uri="{FF2B5EF4-FFF2-40B4-BE49-F238E27FC236}">
                <a16:creationId xmlns:a16="http://schemas.microsoft.com/office/drawing/2014/main" id="{95F969E8-B8BD-4A9E-3A15-1806FDD1DC2A}"/>
              </a:ext>
            </a:extLst>
          </p:cNvPr>
          <p:cNvPicPr>
            <a:picLocks noChangeAspect="1"/>
          </p:cNvPicPr>
          <p:nvPr/>
        </p:nvPicPr>
        <p:blipFill>
          <a:blip r:embed="rId2"/>
          <a:stretch>
            <a:fillRect/>
          </a:stretch>
        </p:blipFill>
        <p:spPr>
          <a:xfrm>
            <a:off x="1215957" y="1848256"/>
            <a:ext cx="6468894" cy="1206229"/>
          </a:xfrm>
          <a:prstGeom prst="rect">
            <a:avLst/>
          </a:prstGeom>
        </p:spPr>
      </p:pic>
      <p:pic>
        <p:nvPicPr>
          <p:cNvPr id="9" name="Picture 8">
            <a:extLst>
              <a:ext uri="{FF2B5EF4-FFF2-40B4-BE49-F238E27FC236}">
                <a16:creationId xmlns:a16="http://schemas.microsoft.com/office/drawing/2014/main" id="{858BCF73-FF2A-AA22-2394-53388563B825}"/>
              </a:ext>
            </a:extLst>
          </p:cNvPr>
          <p:cNvPicPr>
            <a:picLocks noChangeAspect="1"/>
          </p:cNvPicPr>
          <p:nvPr/>
        </p:nvPicPr>
        <p:blipFill>
          <a:blip r:embed="rId3"/>
          <a:stretch>
            <a:fillRect/>
          </a:stretch>
        </p:blipFill>
        <p:spPr>
          <a:xfrm>
            <a:off x="1327737" y="5304897"/>
            <a:ext cx="6468894" cy="793315"/>
          </a:xfrm>
          <a:prstGeom prst="rect">
            <a:avLst/>
          </a:prstGeom>
        </p:spPr>
      </p:pic>
    </p:spTree>
    <p:extLst>
      <p:ext uri="{BB962C8B-B14F-4D97-AF65-F5344CB8AC3E}">
        <p14:creationId xmlns:p14="http://schemas.microsoft.com/office/powerpoint/2010/main" val="21119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A3183-7717-9A6A-8649-79EE57984267}"/>
              </a:ext>
            </a:extLst>
          </p:cNvPr>
          <p:cNvSpPr>
            <a:spLocks noGrp="1"/>
          </p:cNvSpPr>
          <p:nvPr>
            <p:ph type="ctrTitle"/>
          </p:nvPr>
        </p:nvSpPr>
        <p:spPr>
          <a:xfrm>
            <a:off x="1028700" y="303415"/>
            <a:ext cx="7086600" cy="760615"/>
          </a:xfrm>
        </p:spPr>
        <p:txBody>
          <a:bodyPr/>
          <a:lstStyle/>
          <a:p>
            <a:r>
              <a:rPr lang="en-US" dirty="0"/>
              <a:t>Add-On Orders</a:t>
            </a:r>
          </a:p>
        </p:txBody>
      </p:sp>
      <p:sp>
        <p:nvSpPr>
          <p:cNvPr id="4" name="TextBox 3">
            <a:extLst>
              <a:ext uri="{FF2B5EF4-FFF2-40B4-BE49-F238E27FC236}">
                <a16:creationId xmlns:a16="http://schemas.microsoft.com/office/drawing/2014/main" id="{8EF6DCAF-4172-6761-65C7-2765FA2976BA}"/>
              </a:ext>
            </a:extLst>
          </p:cNvPr>
          <p:cNvSpPr txBox="1"/>
          <p:nvPr/>
        </p:nvSpPr>
        <p:spPr>
          <a:xfrm>
            <a:off x="379379" y="1371599"/>
            <a:ext cx="8365610" cy="6801862"/>
          </a:xfrm>
          <a:prstGeom prst="rect">
            <a:avLst/>
          </a:prstGeom>
          <a:noFill/>
        </p:spPr>
        <p:txBody>
          <a:bodyPr wrap="square" rtlCol="0">
            <a:spAutoFit/>
          </a:bodyPr>
          <a:lstStyle/>
          <a:p>
            <a:pPr marL="514350" indent="-514350">
              <a:buFont typeface="+mj-lt"/>
              <a:buAutoNum type="arabicPeriod"/>
            </a:pPr>
            <a:r>
              <a:rPr lang="en-US" sz="2800" dirty="0"/>
              <a:t>If a specimen has been collected and received. Print the Label, highlight the Add-on Test, and document the storage location. Place in the Add-on box for the department.</a:t>
            </a:r>
          </a:p>
          <a:p>
            <a:pPr marL="514350" indent="-514350">
              <a:buFont typeface="+mj-lt"/>
              <a:buAutoNum type="arabicPeriod"/>
            </a:pPr>
            <a:r>
              <a:rPr lang="en-US" sz="2800" dirty="0"/>
              <a:t>If specimen has been collected and received but no storage location. Print the Label, highlight the Add-on Test and hand to CLS.</a:t>
            </a:r>
          </a:p>
          <a:p>
            <a:pPr marL="514350" indent="-514350">
              <a:buFont typeface="+mj-lt"/>
              <a:buAutoNum type="arabicPeriod"/>
            </a:pPr>
            <a:r>
              <a:rPr lang="en-US" sz="2800" dirty="0"/>
              <a:t>If a specimen has been collected but not received. Do not process until the specimen has been received into the Lab. </a:t>
            </a:r>
          </a:p>
          <a:p>
            <a:pPr marL="514350" indent="-514350">
              <a:buFont typeface="+mj-lt"/>
              <a:buAutoNum type="arabicPeriod"/>
            </a:pPr>
            <a:r>
              <a:rPr lang="en-US" sz="2800" dirty="0"/>
              <a:t>Make sure all Labs are accounted for and then distribute to the department.</a:t>
            </a:r>
          </a:p>
          <a:p>
            <a:endParaRPr lang="en-US" sz="1600" dirty="0"/>
          </a:p>
          <a:p>
            <a:endParaRPr lang="en-US" sz="2800" dirty="0"/>
          </a:p>
          <a:p>
            <a:endParaRPr lang="en-US" sz="2800" dirty="0"/>
          </a:p>
          <a:p>
            <a:endParaRPr lang="en-US" sz="2800" dirty="0"/>
          </a:p>
        </p:txBody>
      </p:sp>
    </p:spTree>
    <p:extLst>
      <p:ext uri="{BB962C8B-B14F-4D97-AF65-F5344CB8AC3E}">
        <p14:creationId xmlns:p14="http://schemas.microsoft.com/office/powerpoint/2010/main" val="1269998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F9CD-E9AE-200D-F708-8D1242040D4D}"/>
              </a:ext>
            </a:extLst>
          </p:cNvPr>
          <p:cNvSpPr>
            <a:spLocks noGrp="1"/>
          </p:cNvSpPr>
          <p:nvPr>
            <p:ph type="ctrTitle"/>
          </p:nvPr>
        </p:nvSpPr>
        <p:spPr>
          <a:xfrm>
            <a:off x="1028700" y="501831"/>
            <a:ext cx="7086600" cy="642257"/>
          </a:xfrm>
        </p:spPr>
        <p:txBody>
          <a:bodyPr/>
          <a:lstStyle/>
          <a:p>
            <a:r>
              <a:rPr lang="en-US" dirty="0"/>
              <a:t>Agenda</a:t>
            </a:r>
          </a:p>
        </p:txBody>
      </p:sp>
      <p:sp>
        <p:nvSpPr>
          <p:cNvPr id="3" name="Subtitle 2">
            <a:extLst>
              <a:ext uri="{FF2B5EF4-FFF2-40B4-BE49-F238E27FC236}">
                <a16:creationId xmlns:a16="http://schemas.microsoft.com/office/drawing/2014/main" id="{8F62D577-79FE-C81A-8B7C-141B21E87B0D}"/>
              </a:ext>
            </a:extLst>
          </p:cNvPr>
          <p:cNvSpPr>
            <a:spLocks noGrp="1"/>
          </p:cNvSpPr>
          <p:nvPr>
            <p:ph type="subTitle" idx="1"/>
          </p:nvPr>
        </p:nvSpPr>
        <p:spPr>
          <a:xfrm>
            <a:off x="-214009" y="1428206"/>
            <a:ext cx="8557907" cy="4206240"/>
          </a:xfrm>
        </p:spPr>
        <p:txBody>
          <a:bodyPr>
            <a:normAutofit/>
          </a:bodyPr>
          <a:lstStyle/>
          <a:p>
            <a:pPr marL="457200" indent="-457200" algn="just">
              <a:buFont typeface="Arial" panose="020B0604020202020204" pitchFamily="34" charset="0"/>
              <a:buChar char="•"/>
            </a:pPr>
            <a:r>
              <a:rPr lang="en-US" dirty="0">
                <a:solidFill>
                  <a:schemeClr val="tx1"/>
                </a:solidFill>
              </a:rPr>
              <a:t>Beaker Label</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Color Guide</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Add-On Orders</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Priority</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CSF</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OCCULT BLOOD</a:t>
            </a:r>
            <a:endParaRPr lang="en-US" dirty="0">
              <a:solidFill>
                <a:schemeClr val="tx1"/>
              </a:solidFill>
              <a:ea typeface="Open Sans"/>
              <a:cs typeface="Open Sans"/>
            </a:endParaRPr>
          </a:p>
          <a:p>
            <a:pPr marL="457200" indent="-457200" algn="just">
              <a:buFont typeface="Arial" panose="020B0604020202020204" pitchFamily="34" charset="0"/>
              <a:buChar char="•"/>
            </a:pPr>
            <a:r>
              <a:rPr lang="en-US" dirty="0">
                <a:solidFill>
                  <a:schemeClr val="tx1"/>
                </a:solidFill>
              </a:rPr>
              <a:t>Beaker</a:t>
            </a:r>
            <a:endParaRPr lang="en-US" dirty="0">
              <a:solidFill>
                <a:schemeClr val="tx1"/>
              </a:solidFill>
              <a:ea typeface="Open Sans"/>
              <a:cs typeface="Open Sans"/>
            </a:endParaRPr>
          </a:p>
          <a:p>
            <a:pPr marL="457200" indent="-457200">
              <a:buFont typeface="Arial" panose="020B0604020202020204" pitchFamily="34" charset="0"/>
              <a:buChar char="•"/>
            </a:pPr>
            <a:endParaRPr lang="en-US" dirty="0">
              <a:solidFill>
                <a:schemeClr val="tx1"/>
              </a:solidFill>
              <a:ea typeface="Open Sans"/>
              <a:cs typeface="Open Sans"/>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541742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AB63-CEB9-1AC8-96B0-F10C1390AD8A}"/>
              </a:ext>
            </a:extLst>
          </p:cNvPr>
          <p:cNvSpPr>
            <a:spLocks noGrp="1"/>
          </p:cNvSpPr>
          <p:nvPr>
            <p:ph type="ctrTitle"/>
          </p:nvPr>
        </p:nvSpPr>
        <p:spPr>
          <a:xfrm>
            <a:off x="1028700" y="511629"/>
            <a:ext cx="7086600" cy="642257"/>
          </a:xfrm>
        </p:spPr>
        <p:txBody>
          <a:bodyPr/>
          <a:lstStyle/>
          <a:p>
            <a:r>
              <a:rPr lang="en-US" dirty="0"/>
              <a:t>Unit Priority</a:t>
            </a:r>
          </a:p>
        </p:txBody>
      </p:sp>
      <p:sp>
        <p:nvSpPr>
          <p:cNvPr id="4" name="TextBox 3">
            <a:extLst>
              <a:ext uri="{FF2B5EF4-FFF2-40B4-BE49-F238E27FC236}">
                <a16:creationId xmlns:a16="http://schemas.microsoft.com/office/drawing/2014/main" id="{EA048822-EDA2-FB87-057D-6D97E8297CAA}"/>
              </a:ext>
            </a:extLst>
          </p:cNvPr>
          <p:cNvSpPr txBox="1"/>
          <p:nvPr/>
        </p:nvSpPr>
        <p:spPr>
          <a:xfrm>
            <a:off x="182880" y="2590808"/>
            <a:ext cx="8865326" cy="369332"/>
          </a:xfrm>
          <a:prstGeom prst="rect">
            <a:avLst/>
          </a:prstGeom>
          <a:noFill/>
        </p:spPr>
        <p:txBody>
          <a:bodyPr wrap="square" rtlCol="0">
            <a:spAutoFit/>
          </a:bodyPr>
          <a:lstStyle/>
          <a:p>
            <a:r>
              <a:rPr lang="en-US" dirty="0"/>
              <a:t>ER &gt; OR &gt; L&amp;D &gt; ICU (Adults, Peds, </a:t>
            </a:r>
            <a:r>
              <a:rPr lang="en-US" dirty="0" err="1"/>
              <a:t>NeoNatal</a:t>
            </a:r>
            <a:r>
              <a:rPr lang="en-US" dirty="0"/>
              <a:t>) &gt; 2500 &gt; Med Surg Units &gt; Outpatient Labs </a:t>
            </a:r>
          </a:p>
        </p:txBody>
      </p:sp>
      <p:sp>
        <p:nvSpPr>
          <p:cNvPr id="5" name="TextBox 4">
            <a:extLst>
              <a:ext uri="{FF2B5EF4-FFF2-40B4-BE49-F238E27FC236}">
                <a16:creationId xmlns:a16="http://schemas.microsoft.com/office/drawing/2014/main" id="{400C048F-2FA5-16DD-E994-633B80329367}"/>
              </a:ext>
            </a:extLst>
          </p:cNvPr>
          <p:cNvSpPr txBox="1"/>
          <p:nvPr/>
        </p:nvSpPr>
        <p:spPr>
          <a:xfrm>
            <a:off x="2983969" y="3309269"/>
            <a:ext cx="3176062" cy="584775"/>
          </a:xfrm>
          <a:prstGeom prst="rect">
            <a:avLst/>
          </a:prstGeom>
          <a:noFill/>
        </p:spPr>
        <p:txBody>
          <a:bodyPr wrap="none" rtlCol="0">
            <a:spAutoFit/>
          </a:bodyPr>
          <a:lstStyle/>
          <a:p>
            <a:r>
              <a:rPr lang="en-US" sz="3200" dirty="0"/>
              <a:t>SAMPLE PRIORITY</a:t>
            </a:r>
          </a:p>
        </p:txBody>
      </p:sp>
      <p:sp>
        <p:nvSpPr>
          <p:cNvPr id="6" name="TextBox 5">
            <a:extLst>
              <a:ext uri="{FF2B5EF4-FFF2-40B4-BE49-F238E27FC236}">
                <a16:creationId xmlns:a16="http://schemas.microsoft.com/office/drawing/2014/main" id="{D724ED33-9E75-A58C-06B9-1C0351601507}"/>
              </a:ext>
            </a:extLst>
          </p:cNvPr>
          <p:cNvSpPr txBox="1"/>
          <p:nvPr/>
        </p:nvSpPr>
        <p:spPr>
          <a:xfrm>
            <a:off x="2090653" y="4414893"/>
            <a:ext cx="5049780" cy="523220"/>
          </a:xfrm>
          <a:prstGeom prst="rect">
            <a:avLst/>
          </a:prstGeom>
          <a:noFill/>
        </p:spPr>
        <p:txBody>
          <a:bodyPr wrap="none" rtlCol="0">
            <a:spAutoFit/>
          </a:bodyPr>
          <a:lstStyle/>
          <a:p>
            <a:r>
              <a:rPr lang="en-US" sz="2800" dirty="0"/>
              <a:t>CSF &gt; Blood &gt; Body Fluids &gt; Urine</a:t>
            </a:r>
          </a:p>
        </p:txBody>
      </p:sp>
      <p:sp>
        <p:nvSpPr>
          <p:cNvPr id="7" name="TextBox 6">
            <a:extLst>
              <a:ext uri="{FF2B5EF4-FFF2-40B4-BE49-F238E27FC236}">
                <a16:creationId xmlns:a16="http://schemas.microsoft.com/office/drawing/2014/main" id="{B43520AF-64DA-AACA-5A60-1AC4DFC853C5}"/>
              </a:ext>
            </a:extLst>
          </p:cNvPr>
          <p:cNvSpPr txBox="1"/>
          <p:nvPr/>
        </p:nvSpPr>
        <p:spPr>
          <a:xfrm>
            <a:off x="1705386" y="1872347"/>
            <a:ext cx="6011902" cy="369332"/>
          </a:xfrm>
          <a:prstGeom prst="rect">
            <a:avLst/>
          </a:prstGeom>
          <a:noFill/>
        </p:spPr>
        <p:txBody>
          <a:bodyPr wrap="none" rtlCol="0">
            <a:spAutoFit/>
          </a:bodyPr>
          <a:lstStyle/>
          <a:p>
            <a:r>
              <a:rPr lang="en-US" dirty="0"/>
              <a:t>TRAUMA DEPARTMENT WILL ALWAYS TAKE PRIORITY OVERALL</a:t>
            </a:r>
          </a:p>
        </p:txBody>
      </p:sp>
    </p:spTree>
    <p:extLst>
      <p:ext uri="{BB962C8B-B14F-4D97-AF65-F5344CB8AC3E}">
        <p14:creationId xmlns:p14="http://schemas.microsoft.com/office/powerpoint/2010/main" val="1313241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6AD6-0EBE-27FF-4B50-58750DC70DE0}"/>
              </a:ext>
            </a:extLst>
          </p:cNvPr>
          <p:cNvSpPr>
            <a:spLocks noGrp="1"/>
          </p:cNvSpPr>
          <p:nvPr>
            <p:ph type="ctrTitle"/>
          </p:nvPr>
        </p:nvSpPr>
        <p:spPr>
          <a:xfrm>
            <a:off x="1028700" y="481148"/>
            <a:ext cx="7086600" cy="772886"/>
          </a:xfrm>
        </p:spPr>
        <p:txBody>
          <a:bodyPr/>
          <a:lstStyle/>
          <a:p>
            <a:r>
              <a:rPr lang="en-US" dirty="0"/>
              <a:t>CSF Receiving Protocol</a:t>
            </a:r>
          </a:p>
        </p:txBody>
      </p:sp>
      <p:sp>
        <p:nvSpPr>
          <p:cNvPr id="3" name="Subtitle 2">
            <a:extLst>
              <a:ext uri="{FF2B5EF4-FFF2-40B4-BE49-F238E27FC236}">
                <a16:creationId xmlns:a16="http://schemas.microsoft.com/office/drawing/2014/main" id="{C33A8383-33F0-DF31-F6E4-536050B08FA0}"/>
              </a:ext>
            </a:extLst>
          </p:cNvPr>
          <p:cNvSpPr>
            <a:spLocks noGrp="1"/>
          </p:cNvSpPr>
          <p:nvPr>
            <p:ph type="subTitle" idx="1"/>
          </p:nvPr>
        </p:nvSpPr>
        <p:spPr>
          <a:xfrm>
            <a:off x="313509" y="1828800"/>
            <a:ext cx="8673737" cy="627017"/>
          </a:xfrm>
        </p:spPr>
        <p:txBody>
          <a:bodyPr/>
          <a:lstStyle/>
          <a:p>
            <a:pPr algn="l"/>
            <a:r>
              <a:rPr lang="en-US" dirty="0">
                <a:solidFill>
                  <a:srgbClr val="FF0000"/>
                </a:solidFill>
              </a:rPr>
              <a:t>CSF Samples are considered STAT </a:t>
            </a:r>
            <a:r>
              <a:rPr lang="en-US" b="1" u="sng" dirty="0">
                <a:solidFill>
                  <a:srgbClr val="FF0000"/>
                </a:solidFill>
              </a:rPr>
              <a:t>Always</a:t>
            </a:r>
          </a:p>
          <a:p>
            <a:pPr marL="514350" indent="-514350" algn="l">
              <a:buAutoNum type="arabicPeriod"/>
            </a:pPr>
            <a:endParaRPr lang="en-US" b="1" u="sng" dirty="0"/>
          </a:p>
        </p:txBody>
      </p:sp>
      <p:sp>
        <p:nvSpPr>
          <p:cNvPr id="5" name="TextBox 4">
            <a:extLst>
              <a:ext uri="{FF2B5EF4-FFF2-40B4-BE49-F238E27FC236}">
                <a16:creationId xmlns:a16="http://schemas.microsoft.com/office/drawing/2014/main" id="{C23B8DCC-7864-D08A-F604-4AF9BF918736}"/>
              </a:ext>
            </a:extLst>
          </p:cNvPr>
          <p:cNvSpPr txBox="1"/>
          <p:nvPr/>
        </p:nvSpPr>
        <p:spPr>
          <a:xfrm>
            <a:off x="156754" y="2669298"/>
            <a:ext cx="8830492" cy="2062103"/>
          </a:xfrm>
          <a:prstGeom prst="rect">
            <a:avLst/>
          </a:prstGeom>
          <a:noFill/>
        </p:spPr>
        <p:txBody>
          <a:bodyPr wrap="square" rtlCol="0">
            <a:spAutoFit/>
          </a:bodyPr>
          <a:lstStyle/>
          <a:p>
            <a:r>
              <a:rPr lang="en-US" sz="3200" dirty="0"/>
              <a:t>TUBE #1: CHEMISTRY – </a:t>
            </a:r>
            <a:r>
              <a:rPr lang="en-US" sz="2000" dirty="0"/>
              <a:t>Total Protein, Glucose, and Lactate (Optional)</a:t>
            </a:r>
            <a:endParaRPr lang="en-US" sz="3200" dirty="0"/>
          </a:p>
          <a:p>
            <a:r>
              <a:rPr lang="en-US" sz="3200" dirty="0"/>
              <a:t>TUBE #2: MICROBIOLOGY – </a:t>
            </a:r>
            <a:r>
              <a:rPr lang="en-US" sz="2000" dirty="0"/>
              <a:t>CSF Culture, Meningitis Panel (MEBIO)</a:t>
            </a:r>
          </a:p>
          <a:p>
            <a:r>
              <a:rPr lang="en-US" sz="3200" dirty="0"/>
              <a:t>TUBE #3: HEMATOLOGY – </a:t>
            </a:r>
            <a:r>
              <a:rPr lang="en-US" sz="2000" dirty="0"/>
              <a:t>CSF Cell Count</a:t>
            </a:r>
          </a:p>
          <a:p>
            <a:r>
              <a:rPr lang="en-US" sz="3200" dirty="0"/>
              <a:t>TUBE #4: CYTOLOGY</a:t>
            </a:r>
          </a:p>
        </p:txBody>
      </p:sp>
      <p:sp>
        <p:nvSpPr>
          <p:cNvPr id="6" name="TextBox 5">
            <a:extLst>
              <a:ext uri="{FF2B5EF4-FFF2-40B4-BE49-F238E27FC236}">
                <a16:creationId xmlns:a16="http://schemas.microsoft.com/office/drawing/2014/main" id="{E71754B6-6DCE-4B0D-53D3-093268D87A79}"/>
              </a:ext>
            </a:extLst>
          </p:cNvPr>
          <p:cNvSpPr txBox="1"/>
          <p:nvPr/>
        </p:nvSpPr>
        <p:spPr>
          <a:xfrm>
            <a:off x="78377" y="4944882"/>
            <a:ext cx="8987245" cy="1015663"/>
          </a:xfrm>
          <a:prstGeom prst="rect">
            <a:avLst/>
          </a:prstGeom>
          <a:noFill/>
        </p:spPr>
        <p:txBody>
          <a:bodyPr wrap="square" rtlCol="0">
            <a:spAutoFit/>
          </a:bodyPr>
          <a:lstStyle/>
          <a:p>
            <a:r>
              <a:rPr lang="en-US" sz="2000" dirty="0">
                <a:solidFill>
                  <a:srgbClr val="00B050"/>
                </a:solidFill>
              </a:rPr>
              <a:t>**PM/GRAVEYARD: FOR TUBE #2 MICROBIOLOGY SEND TO HEMATOLOGY CLS STAT if NO MICRO CLS on PM Shift**</a:t>
            </a:r>
          </a:p>
          <a:p>
            <a:endParaRPr lang="en-US" sz="2000" dirty="0">
              <a:solidFill>
                <a:srgbClr val="00B050"/>
              </a:solidFill>
            </a:endParaRPr>
          </a:p>
        </p:txBody>
      </p:sp>
      <p:sp>
        <p:nvSpPr>
          <p:cNvPr id="7" name="TextBox 6">
            <a:extLst>
              <a:ext uri="{FF2B5EF4-FFF2-40B4-BE49-F238E27FC236}">
                <a16:creationId xmlns:a16="http://schemas.microsoft.com/office/drawing/2014/main" id="{E920AC85-994F-EEBE-4CC9-713BE1CE0502}"/>
              </a:ext>
            </a:extLst>
          </p:cNvPr>
          <p:cNvSpPr txBox="1"/>
          <p:nvPr/>
        </p:nvSpPr>
        <p:spPr>
          <a:xfrm>
            <a:off x="1473298" y="5649720"/>
            <a:ext cx="6197401" cy="400110"/>
          </a:xfrm>
          <a:prstGeom prst="rect">
            <a:avLst/>
          </a:prstGeom>
          <a:noFill/>
        </p:spPr>
        <p:txBody>
          <a:bodyPr wrap="none" rtlCol="0">
            <a:spAutoFit/>
          </a:bodyPr>
          <a:lstStyle/>
          <a:p>
            <a:pPr algn="ctr"/>
            <a:r>
              <a:rPr lang="en-US" sz="2000" dirty="0">
                <a:solidFill>
                  <a:srgbClr val="7030A0"/>
                </a:solidFill>
              </a:rPr>
              <a:t>**IF ONLY 1 SPECIMEN SEND TO MICROBIOLOGY FIRST!**</a:t>
            </a:r>
          </a:p>
        </p:txBody>
      </p:sp>
    </p:spTree>
    <p:extLst>
      <p:ext uri="{BB962C8B-B14F-4D97-AF65-F5344CB8AC3E}">
        <p14:creationId xmlns:p14="http://schemas.microsoft.com/office/powerpoint/2010/main" val="3893862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AB76-2FAC-63B8-F5A2-C6C4E5D2907C}"/>
              </a:ext>
            </a:extLst>
          </p:cNvPr>
          <p:cNvSpPr>
            <a:spLocks noGrp="1"/>
          </p:cNvSpPr>
          <p:nvPr>
            <p:ph type="ctrTitle"/>
          </p:nvPr>
        </p:nvSpPr>
        <p:spPr>
          <a:xfrm>
            <a:off x="1028700" y="228600"/>
            <a:ext cx="7086600" cy="1828800"/>
          </a:xfrm>
        </p:spPr>
        <p:txBody>
          <a:bodyPr/>
          <a:lstStyle/>
          <a:p>
            <a:r>
              <a:rPr lang="en-US" dirty="0"/>
              <a:t>OCCULT BLOOD</a:t>
            </a:r>
            <a:br>
              <a:rPr lang="en-US" dirty="0"/>
            </a:br>
            <a:r>
              <a:rPr lang="en-US" dirty="0"/>
              <a:t>STOOL &amp; GASTRIC</a:t>
            </a:r>
          </a:p>
        </p:txBody>
      </p:sp>
      <p:sp>
        <p:nvSpPr>
          <p:cNvPr id="3" name="Subtitle 2">
            <a:extLst>
              <a:ext uri="{FF2B5EF4-FFF2-40B4-BE49-F238E27FC236}">
                <a16:creationId xmlns:a16="http://schemas.microsoft.com/office/drawing/2014/main" id="{37DFF099-CE97-FEFB-5766-7A3B1F4B5D55}"/>
              </a:ext>
            </a:extLst>
          </p:cNvPr>
          <p:cNvSpPr>
            <a:spLocks noGrp="1"/>
          </p:cNvSpPr>
          <p:nvPr>
            <p:ph type="subTitle" idx="1"/>
          </p:nvPr>
        </p:nvSpPr>
        <p:spPr>
          <a:xfrm>
            <a:off x="1257300" y="2329543"/>
            <a:ext cx="6629400" cy="674914"/>
          </a:xfrm>
        </p:spPr>
        <p:txBody>
          <a:bodyPr/>
          <a:lstStyle/>
          <a:p>
            <a:r>
              <a:rPr lang="en-US" b="1" dirty="0">
                <a:solidFill>
                  <a:srgbClr val="FF0000"/>
                </a:solidFill>
              </a:rPr>
              <a:t>STAT!</a:t>
            </a:r>
          </a:p>
        </p:txBody>
      </p:sp>
      <p:sp>
        <p:nvSpPr>
          <p:cNvPr id="4" name="TextBox 3">
            <a:extLst>
              <a:ext uri="{FF2B5EF4-FFF2-40B4-BE49-F238E27FC236}">
                <a16:creationId xmlns:a16="http://schemas.microsoft.com/office/drawing/2014/main" id="{BB31D72D-6776-5478-7261-C6865A1BD171}"/>
              </a:ext>
            </a:extLst>
          </p:cNvPr>
          <p:cNvSpPr txBox="1"/>
          <p:nvPr/>
        </p:nvSpPr>
        <p:spPr>
          <a:xfrm>
            <a:off x="2664823" y="3276600"/>
            <a:ext cx="4046172" cy="1015663"/>
          </a:xfrm>
          <a:prstGeom prst="rect">
            <a:avLst/>
          </a:prstGeom>
          <a:noFill/>
        </p:spPr>
        <p:txBody>
          <a:bodyPr wrap="none" rtlCol="0">
            <a:spAutoFit/>
          </a:bodyPr>
          <a:lstStyle/>
          <a:p>
            <a:pPr algn="ctr"/>
            <a:r>
              <a:rPr lang="en-US" sz="2000" dirty="0"/>
              <a:t>OCCULT BLOOD STOOL – OCBLSTL</a:t>
            </a:r>
          </a:p>
          <a:p>
            <a:pPr algn="ctr"/>
            <a:endParaRPr lang="en-US" sz="2000" dirty="0"/>
          </a:p>
          <a:p>
            <a:pPr algn="ctr"/>
            <a:r>
              <a:rPr lang="en-US" sz="2000" dirty="0"/>
              <a:t>OCCULT BLOOD GASTRIC - OCBLGAST</a:t>
            </a:r>
          </a:p>
        </p:txBody>
      </p:sp>
      <p:sp>
        <p:nvSpPr>
          <p:cNvPr id="5" name="TextBox 4">
            <a:extLst>
              <a:ext uri="{FF2B5EF4-FFF2-40B4-BE49-F238E27FC236}">
                <a16:creationId xmlns:a16="http://schemas.microsoft.com/office/drawing/2014/main" id="{296D3678-9791-B26D-A0B1-28B579F3A800}"/>
              </a:ext>
            </a:extLst>
          </p:cNvPr>
          <p:cNvSpPr txBox="1"/>
          <p:nvPr/>
        </p:nvSpPr>
        <p:spPr>
          <a:xfrm>
            <a:off x="357194" y="5016974"/>
            <a:ext cx="8661429" cy="400110"/>
          </a:xfrm>
          <a:prstGeom prst="rect">
            <a:avLst/>
          </a:prstGeom>
          <a:noFill/>
        </p:spPr>
        <p:txBody>
          <a:bodyPr wrap="square" rtlCol="0">
            <a:spAutoFit/>
          </a:bodyPr>
          <a:lstStyle/>
          <a:p>
            <a:r>
              <a:rPr lang="en-US" sz="2000" dirty="0">
                <a:solidFill>
                  <a:srgbClr val="00B050"/>
                </a:solidFill>
              </a:rPr>
              <a:t>**PM/GRAVEYARD – PLEASE SEND TO HEMATOLOGY CLS STAT if NO MICRO CLS **</a:t>
            </a:r>
          </a:p>
        </p:txBody>
      </p:sp>
    </p:spTree>
    <p:extLst>
      <p:ext uri="{BB962C8B-B14F-4D97-AF65-F5344CB8AC3E}">
        <p14:creationId xmlns:p14="http://schemas.microsoft.com/office/powerpoint/2010/main" val="4160676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F6BBF-9DC0-C83F-95DE-DC74B63AFCC7}"/>
              </a:ext>
            </a:extLst>
          </p:cNvPr>
          <p:cNvSpPr>
            <a:spLocks noGrp="1"/>
          </p:cNvSpPr>
          <p:nvPr>
            <p:ph type="title"/>
          </p:nvPr>
        </p:nvSpPr>
        <p:spPr/>
        <p:txBody>
          <a:bodyPr>
            <a:normAutofit fontScale="90000"/>
          </a:bodyPr>
          <a:lstStyle/>
          <a:p>
            <a:r>
              <a:rPr lang="en-US" dirty="0"/>
              <a:t>EPIC BEAKER</a:t>
            </a:r>
            <a:br>
              <a:rPr lang="en-US" dirty="0"/>
            </a:br>
            <a:br>
              <a:rPr lang="en-US" dirty="0"/>
            </a:br>
            <a:endParaRPr lang="en-US" dirty="0"/>
          </a:p>
        </p:txBody>
      </p:sp>
      <p:pic>
        <p:nvPicPr>
          <p:cNvPr id="5" name="Picture 4">
            <a:extLst>
              <a:ext uri="{FF2B5EF4-FFF2-40B4-BE49-F238E27FC236}">
                <a16:creationId xmlns:a16="http://schemas.microsoft.com/office/drawing/2014/main" id="{B921BC90-0044-CB2E-5DBB-1190A5B5458B}"/>
              </a:ext>
            </a:extLst>
          </p:cNvPr>
          <p:cNvPicPr>
            <a:picLocks noChangeAspect="1"/>
          </p:cNvPicPr>
          <p:nvPr/>
        </p:nvPicPr>
        <p:blipFill>
          <a:blip r:embed="rId2"/>
          <a:stretch>
            <a:fillRect/>
          </a:stretch>
        </p:blipFill>
        <p:spPr>
          <a:xfrm>
            <a:off x="0" y="1036177"/>
            <a:ext cx="9144000" cy="4785645"/>
          </a:xfrm>
          <a:prstGeom prst="rect">
            <a:avLst/>
          </a:prstGeom>
        </p:spPr>
      </p:pic>
    </p:spTree>
    <p:extLst>
      <p:ext uri="{BB962C8B-B14F-4D97-AF65-F5344CB8AC3E}">
        <p14:creationId xmlns:p14="http://schemas.microsoft.com/office/powerpoint/2010/main" val="2023288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1674013" y="1129385"/>
            <a:ext cx="580314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RECEIVING SPECIMENS</a:t>
            </a:r>
            <a:r>
              <a:rPr lang="en-US" sz="4400" dirty="0">
                <a:cs typeface="Calibri"/>
              </a:rPr>
              <a:t> </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982494" y="2400659"/>
            <a:ext cx="727628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Record that a specimen has arrived at the lab</a:t>
            </a:r>
          </a:p>
          <a:p>
            <a:pPr marL="457200" indent="-457200">
              <a:buFont typeface="+mj-lt"/>
              <a:buAutoNum type="arabicPeriod"/>
            </a:pPr>
            <a:r>
              <a:rPr lang="en-US" sz="2400" dirty="0">
                <a:cs typeface="Calibri"/>
              </a:rPr>
              <a:t>Open the Receiving Activity.</a:t>
            </a:r>
          </a:p>
          <a:p>
            <a:pPr marL="457200" indent="-457200">
              <a:buFont typeface="+mj-lt"/>
              <a:buAutoNum type="arabicPeriod"/>
            </a:pPr>
            <a:r>
              <a:rPr lang="en-US" sz="2400" dirty="0">
                <a:cs typeface="Calibri"/>
              </a:rPr>
              <a:t>Scan the label for each specimen you are receiving into the Lab.</a:t>
            </a:r>
          </a:p>
          <a:p>
            <a:pPr marL="800100" lvl="1" indent="-342900">
              <a:buFont typeface="Arial" panose="020B0604020202020204" pitchFamily="34" charset="0"/>
              <a:buChar char="•"/>
            </a:pPr>
            <a:r>
              <a:rPr lang="en-US" sz="2400" dirty="0">
                <a:cs typeface="Calibri"/>
              </a:rPr>
              <a:t>The collection information entered by other staff appears, and the specimen is automatically marked as received.</a:t>
            </a:r>
          </a:p>
          <a:p>
            <a:pPr marL="800100" lvl="1" indent="-342900">
              <a:buFont typeface="Arial" panose="020B0604020202020204" pitchFamily="34" charset="0"/>
              <a:buChar char="•"/>
            </a:pPr>
            <a:r>
              <a:rPr lang="en-US" sz="2400" dirty="0">
                <a:cs typeface="Calibri"/>
              </a:rPr>
              <a:t>The tests for the specimens you received now appear on the Outstanding List.</a:t>
            </a:r>
          </a:p>
        </p:txBody>
      </p:sp>
    </p:spTree>
    <p:extLst>
      <p:ext uri="{BB962C8B-B14F-4D97-AF65-F5344CB8AC3E}">
        <p14:creationId xmlns:p14="http://schemas.microsoft.com/office/powerpoint/2010/main" val="1072779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1674013" y="1129385"/>
            <a:ext cx="580314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RECEIVING SPECIMENS</a:t>
            </a:r>
            <a:r>
              <a:rPr lang="en-US" sz="4400" dirty="0">
                <a:cs typeface="Calibri"/>
              </a:rPr>
              <a:t> </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982494" y="2400659"/>
            <a:ext cx="727628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Update collection information from Receiving</a:t>
            </a:r>
          </a:p>
          <a:p>
            <a:pPr marL="457200" indent="-457200">
              <a:buFont typeface="+mj-lt"/>
              <a:buAutoNum type="arabicPeriod"/>
            </a:pPr>
            <a:r>
              <a:rPr lang="en-US" sz="2400" dirty="0">
                <a:cs typeface="Calibri"/>
              </a:rPr>
              <a:t>Scan the specimen and review the collection details.</a:t>
            </a:r>
          </a:p>
          <a:p>
            <a:pPr marL="457200" indent="-457200">
              <a:buFont typeface="+mj-lt"/>
              <a:buAutoNum type="arabicPeriod"/>
            </a:pPr>
            <a:r>
              <a:rPr lang="en-US" sz="2400" dirty="0">
                <a:cs typeface="Calibri"/>
              </a:rPr>
              <a:t>Enter the missing information.</a:t>
            </a:r>
          </a:p>
          <a:p>
            <a:pPr marL="457200" indent="-457200">
              <a:buFont typeface="+mj-lt"/>
              <a:buAutoNum type="arabicPeriod"/>
            </a:pPr>
            <a:r>
              <a:rPr lang="en-US" sz="2400" dirty="0">
                <a:cs typeface="Calibri"/>
              </a:rPr>
              <a:t>You can use the speed buttons on the right where appropriate.</a:t>
            </a:r>
          </a:p>
          <a:p>
            <a:pPr marL="457200" indent="-457200">
              <a:buFont typeface="+mj-lt"/>
              <a:buAutoNum type="arabicPeriod"/>
            </a:pPr>
            <a:r>
              <a:rPr lang="en-US" sz="2400" dirty="0">
                <a:cs typeface="Calibri"/>
              </a:rPr>
              <a:t>Click </a:t>
            </a:r>
          </a:p>
        </p:txBody>
      </p:sp>
      <p:pic>
        <p:nvPicPr>
          <p:cNvPr id="7" name="Picture 6">
            <a:extLst>
              <a:ext uri="{FF2B5EF4-FFF2-40B4-BE49-F238E27FC236}">
                <a16:creationId xmlns:a16="http://schemas.microsoft.com/office/drawing/2014/main" id="{4BB342D7-4B8A-7696-C1FE-D982F0B15830}"/>
              </a:ext>
            </a:extLst>
          </p:cNvPr>
          <p:cNvPicPr>
            <a:picLocks noChangeAspect="1"/>
          </p:cNvPicPr>
          <p:nvPr/>
        </p:nvPicPr>
        <p:blipFill>
          <a:blip r:embed="rId2"/>
          <a:stretch>
            <a:fillRect/>
          </a:stretch>
        </p:blipFill>
        <p:spPr>
          <a:xfrm>
            <a:off x="2273029" y="4325751"/>
            <a:ext cx="609600" cy="304800"/>
          </a:xfrm>
          <a:prstGeom prst="rect">
            <a:avLst/>
          </a:prstGeom>
        </p:spPr>
      </p:pic>
    </p:spTree>
    <p:extLst>
      <p:ext uri="{BB962C8B-B14F-4D97-AF65-F5344CB8AC3E}">
        <p14:creationId xmlns:p14="http://schemas.microsoft.com/office/powerpoint/2010/main" val="2578534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1674013" y="1129385"/>
            <a:ext cx="580314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RECEIVING SPECIMENS</a:t>
            </a:r>
            <a:r>
              <a:rPr lang="en-US" sz="4400" dirty="0">
                <a:cs typeface="Calibri"/>
              </a:rPr>
              <a:t> </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933855" y="2400659"/>
            <a:ext cx="727628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See expected and recently received specimens</a:t>
            </a:r>
          </a:p>
          <a:p>
            <a:pPr marL="457200" indent="-457200">
              <a:buFont typeface="+mj-lt"/>
              <a:buAutoNum type="arabicPeriod"/>
            </a:pPr>
            <a:r>
              <a:rPr lang="en-US" sz="2400" dirty="0">
                <a:cs typeface="Calibri"/>
              </a:rPr>
              <a:t>In the Receiving activity, select the view you want to open: </a:t>
            </a:r>
          </a:p>
          <a:p>
            <a:pPr marL="457200" indent="-457200">
              <a:buFont typeface="+mj-lt"/>
              <a:buAutoNum type="arabicPeriod"/>
            </a:pPr>
            <a:r>
              <a:rPr lang="en-US" sz="2400" dirty="0">
                <a:cs typeface="Calibri"/>
              </a:rPr>
              <a:t>The Recent view shows all specimens received in the last hour.</a:t>
            </a:r>
          </a:p>
          <a:p>
            <a:pPr marL="457200" indent="-457200">
              <a:buFont typeface="+mj-lt"/>
              <a:buAutoNum type="arabicPeriod"/>
            </a:pPr>
            <a:r>
              <a:rPr lang="en-US" sz="2400" dirty="0">
                <a:cs typeface="Calibri"/>
              </a:rPr>
              <a:t>The Expected view shows all collected specimens that are accessioned into your lab.</a:t>
            </a:r>
          </a:p>
        </p:txBody>
      </p:sp>
      <p:pic>
        <p:nvPicPr>
          <p:cNvPr id="3" name="Picture 2">
            <a:extLst>
              <a:ext uri="{FF2B5EF4-FFF2-40B4-BE49-F238E27FC236}">
                <a16:creationId xmlns:a16="http://schemas.microsoft.com/office/drawing/2014/main" id="{9627DD50-6C26-EA90-7F68-BF3FD6F4DA7A}"/>
              </a:ext>
            </a:extLst>
          </p:cNvPr>
          <p:cNvPicPr>
            <a:picLocks noChangeAspect="1"/>
          </p:cNvPicPr>
          <p:nvPr/>
        </p:nvPicPr>
        <p:blipFill>
          <a:blip r:embed="rId2"/>
          <a:stretch>
            <a:fillRect/>
          </a:stretch>
        </p:blipFill>
        <p:spPr>
          <a:xfrm>
            <a:off x="2273029" y="3215568"/>
            <a:ext cx="1466850" cy="295275"/>
          </a:xfrm>
          <a:prstGeom prst="rect">
            <a:avLst/>
          </a:prstGeom>
        </p:spPr>
      </p:pic>
    </p:spTree>
    <p:extLst>
      <p:ext uri="{BB962C8B-B14F-4D97-AF65-F5344CB8AC3E}">
        <p14:creationId xmlns:p14="http://schemas.microsoft.com/office/powerpoint/2010/main" val="2959272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1670429" y="487360"/>
            <a:ext cx="580314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RECEIVING SPECIMENS</a:t>
            </a:r>
            <a:r>
              <a:rPr lang="en-US" sz="4400" dirty="0">
                <a:cs typeface="Calibri"/>
              </a:rPr>
              <a:t> </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330740" y="1256801"/>
            <a:ext cx="830742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Cancel or redraw a specimen</a:t>
            </a:r>
          </a:p>
          <a:p>
            <a:pPr marL="457200" indent="-457200">
              <a:buFont typeface="+mj-lt"/>
              <a:buAutoNum type="arabicPeriod"/>
            </a:pPr>
            <a:r>
              <a:rPr lang="en-US" sz="2400" dirty="0">
                <a:cs typeface="Calibri"/>
              </a:rPr>
              <a:t>In the Receiving activity, find and select the specimen that needs to be cancelled or redrawn.</a:t>
            </a:r>
          </a:p>
          <a:p>
            <a:pPr marL="457200" indent="-457200">
              <a:buFont typeface="+mj-lt"/>
              <a:buAutoNum type="arabicPeriod"/>
            </a:pPr>
            <a:r>
              <a:rPr lang="en-US" sz="2400" dirty="0">
                <a:cs typeface="Calibri"/>
              </a:rPr>
              <a:t>Click       to see the actions you can take on this specimen. </a:t>
            </a:r>
          </a:p>
          <a:p>
            <a:pPr marL="457200" indent="-457200">
              <a:buFont typeface="+mj-lt"/>
              <a:buAutoNum type="arabicPeriod"/>
            </a:pPr>
            <a:r>
              <a:rPr lang="en-US" sz="2400" dirty="0">
                <a:cs typeface="Calibri"/>
              </a:rPr>
              <a:t>Click         Cancel or       </a:t>
            </a:r>
            <a:r>
              <a:rPr lang="en-US" sz="2400" b="1" dirty="0">
                <a:cs typeface="Calibri"/>
              </a:rPr>
              <a:t>Redraw</a:t>
            </a:r>
            <a:r>
              <a:rPr lang="en-US" sz="2400" dirty="0">
                <a:cs typeface="Calibri"/>
              </a:rPr>
              <a:t> as appropriate. </a:t>
            </a:r>
          </a:p>
          <a:p>
            <a:pPr marL="914400" lvl="1" indent="-457200">
              <a:buFont typeface="Arial" panose="020B0604020202020204" pitchFamily="34" charset="0"/>
              <a:buChar char="•"/>
            </a:pPr>
            <a:r>
              <a:rPr lang="en-US" sz="2400" dirty="0">
                <a:cs typeface="Calibri"/>
              </a:rPr>
              <a:t>Cancel a test if it is no longer needed or was entered in error. For example, this may be the case if the wrong order was released. Always make a comment with who was </a:t>
            </a:r>
            <a:r>
              <a:rPr lang="en-US" sz="2400" dirty="0" err="1">
                <a:cs typeface="Calibri"/>
              </a:rPr>
              <a:t>notifed</a:t>
            </a:r>
            <a:r>
              <a:rPr lang="en-US" sz="2400" dirty="0">
                <a:cs typeface="Calibri"/>
              </a:rPr>
              <a:t> for cancelled tests</a:t>
            </a:r>
          </a:p>
          <a:p>
            <a:pPr marL="914400" lvl="1" indent="-457200">
              <a:buFont typeface="Arial" panose="020B0604020202020204" pitchFamily="34" charset="0"/>
              <a:buChar char="•"/>
            </a:pPr>
            <a:r>
              <a:rPr lang="en-US" sz="2400" dirty="0">
                <a:cs typeface="Calibri"/>
              </a:rPr>
              <a:t>Redraw a specimen if the original is unusable. For example, if specimen was contaminated or spilled in transit.</a:t>
            </a:r>
          </a:p>
          <a:p>
            <a:pPr marL="457200" indent="-457200">
              <a:buFont typeface="+mj-lt"/>
              <a:buAutoNum type="arabicPeriod"/>
            </a:pPr>
            <a:r>
              <a:rPr lang="en-US" sz="2400" dirty="0">
                <a:cs typeface="Calibri"/>
              </a:rPr>
              <a:t>In the window that appears, select a reason and click       Yes.</a:t>
            </a:r>
          </a:p>
        </p:txBody>
      </p:sp>
      <p:pic>
        <p:nvPicPr>
          <p:cNvPr id="6" name="Picture 5">
            <a:extLst>
              <a:ext uri="{FF2B5EF4-FFF2-40B4-BE49-F238E27FC236}">
                <a16:creationId xmlns:a16="http://schemas.microsoft.com/office/drawing/2014/main" id="{F3E6C489-A2F7-9E8A-D01A-618DEDC91909}"/>
              </a:ext>
            </a:extLst>
          </p:cNvPr>
          <p:cNvPicPr>
            <a:picLocks noChangeAspect="1"/>
          </p:cNvPicPr>
          <p:nvPr/>
        </p:nvPicPr>
        <p:blipFill>
          <a:blip r:embed="rId2"/>
          <a:stretch>
            <a:fillRect/>
          </a:stretch>
        </p:blipFill>
        <p:spPr>
          <a:xfrm>
            <a:off x="1464463" y="2404814"/>
            <a:ext cx="419100" cy="371475"/>
          </a:xfrm>
          <a:prstGeom prst="rect">
            <a:avLst/>
          </a:prstGeom>
        </p:spPr>
      </p:pic>
      <p:pic>
        <p:nvPicPr>
          <p:cNvPr id="8" name="Picture 7">
            <a:extLst>
              <a:ext uri="{FF2B5EF4-FFF2-40B4-BE49-F238E27FC236}">
                <a16:creationId xmlns:a16="http://schemas.microsoft.com/office/drawing/2014/main" id="{5B0027BF-F5DF-BECA-51AC-1171AEE03E7C}"/>
              </a:ext>
            </a:extLst>
          </p:cNvPr>
          <p:cNvPicPr>
            <a:picLocks noChangeAspect="1"/>
          </p:cNvPicPr>
          <p:nvPr/>
        </p:nvPicPr>
        <p:blipFill>
          <a:blip r:embed="rId3"/>
          <a:stretch>
            <a:fillRect/>
          </a:stretch>
        </p:blipFill>
        <p:spPr>
          <a:xfrm>
            <a:off x="1569238" y="2785003"/>
            <a:ext cx="314325" cy="361950"/>
          </a:xfrm>
          <a:prstGeom prst="rect">
            <a:avLst/>
          </a:prstGeom>
        </p:spPr>
      </p:pic>
      <p:pic>
        <p:nvPicPr>
          <p:cNvPr id="10" name="Picture 9">
            <a:extLst>
              <a:ext uri="{FF2B5EF4-FFF2-40B4-BE49-F238E27FC236}">
                <a16:creationId xmlns:a16="http://schemas.microsoft.com/office/drawing/2014/main" id="{73B641BC-F565-A6CC-9CBC-DD2C56577B02}"/>
              </a:ext>
            </a:extLst>
          </p:cNvPr>
          <p:cNvPicPr>
            <a:picLocks noChangeAspect="1"/>
          </p:cNvPicPr>
          <p:nvPr/>
        </p:nvPicPr>
        <p:blipFill>
          <a:blip r:embed="rId4"/>
          <a:stretch>
            <a:fillRect/>
          </a:stretch>
        </p:blipFill>
        <p:spPr>
          <a:xfrm>
            <a:off x="3282274" y="2813578"/>
            <a:ext cx="381000" cy="304800"/>
          </a:xfrm>
          <a:prstGeom prst="rect">
            <a:avLst/>
          </a:prstGeom>
        </p:spPr>
      </p:pic>
      <p:pic>
        <p:nvPicPr>
          <p:cNvPr id="12" name="Picture 11">
            <a:extLst>
              <a:ext uri="{FF2B5EF4-FFF2-40B4-BE49-F238E27FC236}">
                <a16:creationId xmlns:a16="http://schemas.microsoft.com/office/drawing/2014/main" id="{9CA68536-A548-9845-61CD-05AA49BE23BE}"/>
              </a:ext>
            </a:extLst>
          </p:cNvPr>
          <p:cNvPicPr>
            <a:picLocks noChangeAspect="1"/>
          </p:cNvPicPr>
          <p:nvPr/>
        </p:nvPicPr>
        <p:blipFill>
          <a:blip r:embed="rId5"/>
          <a:stretch>
            <a:fillRect/>
          </a:stretch>
        </p:blipFill>
        <p:spPr>
          <a:xfrm>
            <a:off x="7473571" y="5723208"/>
            <a:ext cx="361950" cy="314325"/>
          </a:xfrm>
          <a:prstGeom prst="rect">
            <a:avLst/>
          </a:prstGeom>
        </p:spPr>
      </p:pic>
    </p:spTree>
    <p:extLst>
      <p:ext uri="{BB962C8B-B14F-4D97-AF65-F5344CB8AC3E}">
        <p14:creationId xmlns:p14="http://schemas.microsoft.com/office/powerpoint/2010/main" val="1284780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441797" y="204109"/>
            <a:ext cx="78364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Collect a Specimen Using Rover</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330740" y="1256801"/>
            <a:ext cx="83074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What do the icons mean?</a:t>
            </a:r>
          </a:p>
        </p:txBody>
      </p:sp>
      <p:pic>
        <p:nvPicPr>
          <p:cNvPr id="3" name="Picture 2">
            <a:extLst>
              <a:ext uri="{FF2B5EF4-FFF2-40B4-BE49-F238E27FC236}">
                <a16:creationId xmlns:a16="http://schemas.microsoft.com/office/drawing/2014/main" id="{1CE23A09-C9E1-26D8-3AE8-AB91A134B7F8}"/>
              </a:ext>
            </a:extLst>
          </p:cNvPr>
          <p:cNvPicPr>
            <a:picLocks noChangeAspect="1"/>
          </p:cNvPicPr>
          <p:nvPr/>
        </p:nvPicPr>
        <p:blipFill>
          <a:blip r:embed="rId2"/>
          <a:stretch>
            <a:fillRect/>
          </a:stretch>
        </p:blipFill>
        <p:spPr>
          <a:xfrm>
            <a:off x="330740" y="1718466"/>
            <a:ext cx="8071066" cy="3472832"/>
          </a:xfrm>
          <a:prstGeom prst="rect">
            <a:avLst/>
          </a:prstGeom>
        </p:spPr>
      </p:pic>
    </p:spTree>
    <p:extLst>
      <p:ext uri="{BB962C8B-B14F-4D97-AF65-F5344CB8AC3E}">
        <p14:creationId xmlns:p14="http://schemas.microsoft.com/office/powerpoint/2010/main" val="3464633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441797" y="204109"/>
            <a:ext cx="78364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Collect a Specimen Using Rover</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330740" y="1256801"/>
            <a:ext cx="8307422"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Print labels and collect a specimen</a:t>
            </a:r>
          </a:p>
          <a:p>
            <a:pPr marL="457200" indent="-457200">
              <a:buFont typeface="+mj-lt"/>
              <a:buAutoNum type="arabicPeriod"/>
            </a:pPr>
            <a:r>
              <a:rPr lang="en-US" sz="2000" dirty="0">
                <a:cs typeface="Calibri"/>
              </a:rPr>
              <a:t>When you go the patient’s room to collect the specimens, scan the patient’s armband to open the chart.</a:t>
            </a:r>
          </a:p>
          <a:p>
            <a:pPr marL="457200" indent="-457200">
              <a:buFont typeface="+mj-lt"/>
              <a:buAutoNum type="arabicPeriod"/>
            </a:pPr>
            <a:r>
              <a:rPr lang="en-US" sz="2000" dirty="0">
                <a:cs typeface="Calibri"/>
              </a:rPr>
              <a:t>To view the orders that need to be collected for the selected patient, tap the Collection Sequence header.</a:t>
            </a:r>
          </a:p>
          <a:p>
            <a:pPr marL="457200" indent="-457200">
              <a:buFont typeface="+mj-lt"/>
              <a:buAutoNum type="arabicPeriod"/>
            </a:pPr>
            <a:r>
              <a:rPr lang="en-US" sz="2000" dirty="0">
                <a:cs typeface="Calibri"/>
              </a:rPr>
              <a:t>Scan the patient label to print labels and achieve positive patient identification. </a:t>
            </a:r>
          </a:p>
          <a:p>
            <a:pPr marL="457200" indent="-457200">
              <a:buFont typeface="+mj-lt"/>
              <a:buAutoNum type="arabicPeriod"/>
            </a:pPr>
            <a:r>
              <a:rPr lang="en-US" sz="2000" dirty="0">
                <a:cs typeface="Calibri"/>
              </a:rPr>
              <a:t>If needed, you can:</a:t>
            </a:r>
          </a:p>
          <a:p>
            <a:pPr marL="914400" lvl="1" indent="-457200">
              <a:buFont typeface="Arial" panose="020B0604020202020204" pitchFamily="34" charset="0"/>
              <a:buChar char="•"/>
            </a:pPr>
            <a:r>
              <a:rPr lang="en-US" sz="2000" dirty="0">
                <a:cs typeface="Calibri"/>
              </a:rPr>
              <a:t>Tap </a:t>
            </a:r>
            <a:r>
              <a:rPr lang="en-US" sz="2000" b="1" dirty="0">
                <a:cs typeface="Calibri"/>
              </a:rPr>
              <a:t>Skip </a:t>
            </a:r>
            <a:r>
              <a:rPr lang="en-US" sz="2000" dirty="0">
                <a:cs typeface="Calibri"/>
              </a:rPr>
              <a:t>to skip collecting an order at this time.</a:t>
            </a:r>
          </a:p>
          <a:p>
            <a:pPr marL="914400" lvl="1" indent="-457200">
              <a:buFont typeface="Arial" panose="020B0604020202020204" pitchFamily="34" charset="0"/>
              <a:buChar char="•"/>
            </a:pPr>
            <a:r>
              <a:rPr lang="en-US" sz="2000" dirty="0">
                <a:cs typeface="Calibri"/>
              </a:rPr>
              <a:t>Tap </a:t>
            </a:r>
            <a:r>
              <a:rPr lang="en-US" sz="2000" b="1" dirty="0">
                <a:cs typeface="Calibri"/>
              </a:rPr>
              <a:t>Show Printed </a:t>
            </a:r>
            <a:r>
              <a:rPr lang="en-US" sz="2000" dirty="0">
                <a:cs typeface="Calibri"/>
              </a:rPr>
              <a:t>to see the list of orders for which you’ve already printed labels. You can reprint labels from this screen and choose a printer.</a:t>
            </a:r>
          </a:p>
          <a:p>
            <a:pPr marL="457200" indent="-457200">
              <a:buFont typeface="+mj-lt"/>
              <a:buAutoNum type="arabicPeriod"/>
            </a:pPr>
            <a:r>
              <a:rPr lang="en-US" sz="2000" dirty="0">
                <a:cs typeface="Calibri"/>
              </a:rPr>
              <a:t>Collect the specimens in the order shown by scanning each container’s barcode.</a:t>
            </a:r>
          </a:p>
          <a:p>
            <a:pPr marL="457200" indent="-457200">
              <a:buFont typeface="+mj-lt"/>
              <a:buAutoNum type="arabicPeriod"/>
            </a:pPr>
            <a:r>
              <a:rPr lang="en-US" sz="2000" dirty="0">
                <a:cs typeface="Calibri"/>
              </a:rPr>
              <a:t>Review the information that appears in the Collection screen. If you need to make updates, tap the specimen you want to update, make your changes, and tap Accept to save your work. </a:t>
            </a:r>
          </a:p>
          <a:p>
            <a:endParaRPr lang="en-US" sz="2400" dirty="0">
              <a:cs typeface="Calibri"/>
            </a:endParaRPr>
          </a:p>
        </p:txBody>
      </p:sp>
    </p:spTree>
    <p:extLst>
      <p:ext uri="{BB962C8B-B14F-4D97-AF65-F5344CB8AC3E}">
        <p14:creationId xmlns:p14="http://schemas.microsoft.com/office/powerpoint/2010/main" val="12834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C193-296D-3623-F810-9D9DB2C5FCF0}"/>
              </a:ext>
            </a:extLst>
          </p:cNvPr>
          <p:cNvSpPr>
            <a:spLocks noGrp="1"/>
          </p:cNvSpPr>
          <p:nvPr>
            <p:ph type="ctrTitle"/>
          </p:nvPr>
        </p:nvSpPr>
        <p:spPr>
          <a:xfrm>
            <a:off x="1028700" y="590204"/>
            <a:ext cx="7086600" cy="735676"/>
          </a:xfrm>
        </p:spPr>
        <p:txBody>
          <a:bodyPr/>
          <a:lstStyle/>
          <a:p>
            <a:r>
              <a:rPr lang="en-US" dirty="0"/>
              <a:t>Beaker Label</a:t>
            </a:r>
          </a:p>
        </p:txBody>
      </p:sp>
      <p:sp>
        <p:nvSpPr>
          <p:cNvPr id="3" name="Subtitle 2">
            <a:extLst>
              <a:ext uri="{FF2B5EF4-FFF2-40B4-BE49-F238E27FC236}">
                <a16:creationId xmlns:a16="http://schemas.microsoft.com/office/drawing/2014/main" id="{BF2C95AD-AC65-D239-F7EA-46047B440A10}"/>
              </a:ext>
            </a:extLst>
          </p:cNvPr>
          <p:cNvSpPr>
            <a:spLocks noGrp="1"/>
          </p:cNvSpPr>
          <p:nvPr>
            <p:ph type="subTitle" idx="1"/>
          </p:nvPr>
        </p:nvSpPr>
        <p:spPr>
          <a:xfrm>
            <a:off x="1245856" y="1936864"/>
            <a:ext cx="6629400" cy="2965876"/>
          </a:xfrm>
        </p:spPr>
        <p:txBody>
          <a:bodyPr>
            <a:normAutofit/>
          </a:bodyPr>
          <a:lstStyle/>
          <a:p>
            <a:pPr lvl="1" algn="l"/>
            <a:r>
              <a:rPr lang="en-US" sz="3200" dirty="0">
                <a:solidFill>
                  <a:schemeClr val="tx1"/>
                </a:solidFill>
                <a:ea typeface="Open Sans"/>
                <a:cs typeface="Open Sans"/>
              </a:rPr>
              <a:t>RUHS</a:t>
            </a:r>
          </a:p>
        </p:txBody>
      </p:sp>
      <p:pic>
        <p:nvPicPr>
          <p:cNvPr id="4" name="Picture 3">
            <a:extLst>
              <a:ext uri="{FF2B5EF4-FFF2-40B4-BE49-F238E27FC236}">
                <a16:creationId xmlns:a16="http://schemas.microsoft.com/office/drawing/2014/main" id="{A85DAAD9-8634-19DD-ED54-3FEC86B93962}"/>
              </a:ext>
            </a:extLst>
          </p:cNvPr>
          <p:cNvPicPr>
            <a:picLocks noChangeAspect="1"/>
          </p:cNvPicPr>
          <p:nvPr/>
        </p:nvPicPr>
        <p:blipFill>
          <a:blip r:embed="rId2"/>
          <a:stretch>
            <a:fillRect/>
          </a:stretch>
        </p:blipFill>
        <p:spPr>
          <a:xfrm>
            <a:off x="1257300" y="1544398"/>
            <a:ext cx="3005588" cy="1560711"/>
          </a:xfrm>
          <a:prstGeom prst="rect">
            <a:avLst/>
          </a:prstGeom>
        </p:spPr>
      </p:pic>
      <p:pic>
        <p:nvPicPr>
          <p:cNvPr id="6" name="Picture 5">
            <a:extLst>
              <a:ext uri="{FF2B5EF4-FFF2-40B4-BE49-F238E27FC236}">
                <a16:creationId xmlns:a16="http://schemas.microsoft.com/office/drawing/2014/main" id="{F113DBAE-A1CE-11F4-3ABE-F8E783680712}"/>
              </a:ext>
            </a:extLst>
          </p:cNvPr>
          <p:cNvPicPr>
            <a:picLocks noChangeAspect="1"/>
          </p:cNvPicPr>
          <p:nvPr/>
        </p:nvPicPr>
        <p:blipFill>
          <a:blip r:embed="rId3"/>
          <a:stretch>
            <a:fillRect/>
          </a:stretch>
        </p:blipFill>
        <p:spPr>
          <a:xfrm>
            <a:off x="1257300" y="3105110"/>
            <a:ext cx="3034314" cy="1560712"/>
          </a:xfrm>
          <a:prstGeom prst="rect">
            <a:avLst/>
          </a:prstGeom>
        </p:spPr>
      </p:pic>
      <p:pic>
        <p:nvPicPr>
          <p:cNvPr id="8" name="Picture 7">
            <a:extLst>
              <a:ext uri="{FF2B5EF4-FFF2-40B4-BE49-F238E27FC236}">
                <a16:creationId xmlns:a16="http://schemas.microsoft.com/office/drawing/2014/main" id="{5C150161-E23D-46D5-393C-1EEEB23D74C8}"/>
              </a:ext>
            </a:extLst>
          </p:cNvPr>
          <p:cNvPicPr>
            <a:picLocks noChangeAspect="1"/>
          </p:cNvPicPr>
          <p:nvPr/>
        </p:nvPicPr>
        <p:blipFill>
          <a:blip r:embed="rId4"/>
          <a:stretch>
            <a:fillRect/>
          </a:stretch>
        </p:blipFill>
        <p:spPr>
          <a:xfrm>
            <a:off x="1268744" y="4697111"/>
            <a:ext cx="3048977" cy="1570685"/>
          </a:xfrm>
          <a:prstGeom prst="rect">
            <a:avLst/>
          </a:prstGeom>
        </p:spPr>
      </p:pic>
      <p:sp>
        <p:nvSpPr>
          <p:cNvPr id="9" name="TextBox 8">
            <a:extLst>
              <a:ext uri="{FF2B5EF4-FFF2-40B4-BE49-F238E27FC236}">
                <a16:creationId xmlns:a16="http://schemas.microsoft.com/office/drawing/2014/main" id="{8A02A2FE-9ADB-CF0A-37AB-0AA157495913}"/>
              </a:ext>
            </a:extLst>
          </p:cNvPr>
          <p:cNvSpPr txBox="1"/>
          <p:nvPr/>
        </p:nvSpPr>
        <p:spPr>
          <a:xfrm>
            <a:off x="4262887" y="3716795"/>
            <a:ext cx="2624295" cy="584775"/>
          </a:xfrm>
          <a:prstGeom prst="rect">
            <a:avLst/>
          </a:prstGeom>
          <a:noFill/>
        </p:spPr>
        <p:txBody>
          <a:bodyPr wrap="square" rtlCol="0">
            <a:spAutoFit/>
          </a:bodyPr>
          <a:lstStyle/>
          <a:p>
            <a:r>
              <a:rPr lang="en-US" sz="3200" dirty="0"/>
              <a:t>Public Health</a:t>
            </a:r>
          </a:p>
        </p:txBody>
      </p:sp>
      <p:sp>
        <p:nvSpPr>
          <p:cNvPr id="10" name="TextBox 9">
            <a:extLst>
              <a:ext uri="{FF2B5EF4-FFF2-40B4-BE49-F238E27FC236}">
                <a16:creationId xmlns:a16="http://schemas.microsoft.com/office/drawing/2014/main" id="{B28D9527-81CF-E0A9-48AA-DD75F7D699F2}"/>
              </a:ext>
            </a:extLst>
          </p:cNvPr>
          <p:cNvSpPr txBox="1"/>
          <p:nvPr/>
        </p:nvSpPr>
        <p:spPr>
          <a:xfrm>
            <a:off x="4455506" y="5087884"/>
            <a:ext cx="1051057" cy="523220"/>
          </a:xfrm>
          <a:prstGeom prst="rect">
            <a:avLst/>
          </a:prstGeom>
          <a:noFill/>
        </p:spPr>
        <p:txBody>
          <a:bodyPr wrap="none" rtlCol="0">
            <a:spAutoFit/>
          </a:bodyPr>
          <a:lstStyle/>
          <a:p>
            <a:r>
              <a:rPr lang="en-US" sz="2800" dirty="0"/>
              <a:t>Quest</a:t>
            </a:r>
          </a:p>
        </p:txBody>
      </p:sp>
    </p:spTree>
    <p:extLst>
      <p:ext uri="{BB962C8B-B14F-4D97-AF65-F5344CB8AC3E}">
        <p14:creationId xmlns:p14="http://schemas.microsoft.com/office/powerpoint/2010/main" val="175224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441797" y="204109"/>
            <a:ext cx="78364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Collect a Specimen Using Rover</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206306" y="1074509"/>
            <a:ext cx="8307422" cy="66171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Redraw a specimen</a:t>
            </a:r>
          </a:p>
          <a:p>
            <a:pPr marL="457200" indent="-457200">
              <a:buFont typeface="+mj-lt"/>
              <a:buAutoNum type="arabicPeriod"/>
            </a:pPr>
            <a:r>
              <a:rPr lang="en-US" sz="2000" dirty="0">
                <a:cs typeface="Calibri"/>
              </a:rPr>
              <a:t>In Order Inquiry, tap the order for the specimen you need to redraw</a:t>
            </a:r>
          </a:p>
          <a:p>
            <a:pPr marL="457200" indent="-457200">
              <a:buFont typeface="+mj-lt"/>
              <a:buAutoNum type="arabicPeriod"/>
            </a:pPr>
            <a:r>
              <a:rPr lang="en-US" sz="2000" dirty="0">
                <a:cs typeface="Calibri"/>
              </a:rPr>
              <a:t>Tap Redraw</a:t>
            </a:r>
          </a:p>
          <a:p>
            <a:pPr marL="457200" indent="-457200">
              <a:buFont typeface="+mj-lt"/>
              <a:buAutoNum type="arabicPeriod"/>
            </a:pPr>
            <a:r>
              <a:rPr lang="en-US" sz="2000" dirty="0">
                <a:cs typeface="Calibri"/>
              </a:rPr>
              <a:t>Select a reason and tap </a:t>
            </a:r>
            <a:r>
              <a:rPr lang="en-US" sz="2000" b="1" dirty="0">
                <a:cs typeface="Calibri"/>
              </a:rPr>
              <a:t>Accept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213D"/>
                </a:solidFill>
                <a:effectLst/>
                <a:uLnTx/>
                <a:uFillTx/>
                <a:latin typeface="Calibri"/>
                <a:ea typeface="+mn-ea"/>
                <a:cs typeface="Calibri"/>
              </a:rPr>
              <a:t>Add orders on to a specimen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In Order Inquiry, tap the order to which you are adding a specimen.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Tap </a:t>
            </a:r>
            <a:r>
              <a:rPr kumimoji="0" lang="en-US" sz="2000" b="1" i="0" u="none" strike="noStrike" kern="1200" cap="none" spc="0" normalizeH="0" baseline="0" noProof="0" dirty="0">
                <a:ln>
                  <a:noFill/>
                </a:ln>
                <a:solidFill>
                  <a:srgbClr val="0E213D"/>
                </a:solidFill>
                <a:effectLst/>
                <a:uLnTx/>
                <a:uFillTx/>
                <a:latin typeface="Calibri"/>
                <a:ea typeface="+mn-ea"/>
                <a:cs typeface="Calibri"/>
              </a:rPr>
              <a:t>Add-On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srgbClr val="0E213D"/>
                </a:solidFill>
                <a:latin typeface="Calibri"/>
                <a:cs typeface="Calibri"/>
              </a:rPr>
              <a:t>Tap </a:t>
            </a:r>
            <a:r>
              <a:rPr lang="en-US" sz="2000" b="1" dirty="0">
                <a:solidFill>
                  <a:srgbClr val="0E213D"/>
                </a:solidFill>
                <a:latin typeface="Calibri"/>
                <a:cs typeface="Calibri"/>
              </a:rPr>
              <a:t>Continue</a:t>
            </a: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213D"/>
                </a:solidFill>
                <a:effectLst/>
                <a:uLnTx/>
                <a:uFillTx/>
                <a:latin typeface="Calibri"/>
                <a:ea typeface="+mn-ea"/>
                <a:cs typeface="Calibri"/>
              </a:rPr>
              <a:t>Reprint a label</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In Order Inquiry, tap the orders you want to reprint labels for.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srgbClr val="0E213D"/>
                </a:solidFill>
                <a:latin typeface="Calibri"/>
                <a:cs typeface="Calibri"/>
              </a:rPr>
              <a:t>Select </a:t>
            </a:r>
            <a:r>
              <a:rPr lang="en-US" sz="2000" b="1" dirty="0">
                <a:solidFill>
                  <a:srgbClr val="0E213D"/>
                </a:solidFill>
                <a:latin typeface="Calibri"/>
                <a:cs typeface="Calibri"/>
              </a:rPr>
              <a:t>Reprint Labels</a:t>
            </a: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In the Print screen, select the number of copies and </a:t>
            </a:r>
            <a:r>
              <a:rPr kumimoji="0" lang="en-US" sz="2000" b="0" i="0" u="none" strike="noStrike" kern="1200" cap="none" spc="0" normalizeH="0" baseline="0" noProof="0" dirty="0" err="1">
                <a:ln>
                  <a:noFill/>
                </a:ln>
                <a:solidFill>
                  <a:srgbClr val="0E213D"/>
                </a:solidFill>
                <a:effectLst/>
                <a:uLnTx/>
                <a:uFillTx/>
                <a:latin typeface="Calibri"/>
                <a:ea typeface="+mn-ea"/>
                <a:cs typeface="Calibri"/>
              </a:rPr>
              <a:t>th</a:t>
            </a:r>
            <a:r>
              <a:rPr lang="en-US" sz="2000" dirty="0">
                <a:solidFill>
                  <a:srgbClr val="0E213D"/>
                </a:solidFill>
                <a:latin typeface="Calibri"/>
                <a:cs typeface="Calibri"/>
              </a:rPr>
              <a:t>e printer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srgbClr val="0E213D"/>
                </a:solidFill>
                <a:effectLst/>
                <a:uLnTx/>
                <a:uFillTx/>
                <a:latin typeface="Calibri"/>
                <a:ea typeface="+mn-ea"/>
                <a:cs typeface="Calibri"/>
              </a:rPr>
              <a:t>Tap</a:t>
            </a:r>
            <a:r>
              <a:rPr kumimoji="0" lang="en-US" sz="2000" b="1" i="0" u="none" strike="noStrike" kern="1200" cap="none" spc="0" normalizeH="0" baseline="0" noProof="0" dirty="0">
                <a:ln>
                  <a:noFill/>
                </a:ln>
                <a:solidFill>
                  <a:srgbClr val="0E213D"/>
                </a:solidFill>
                <a:effectLst/>
                <a:uLnTx/>
                <a:uFillTx/>
                <a:latin typeface="Calibri"/>
                <a:ea typeface="+mn-ea"/>
                <a:cs typeface="Calibri"/>
              </a:rPr>
              <a:t>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213D"/>
                </a:solidFill>
                <a:effectLst/>
                <a:uLnTx/>
                <a:uFillTx/>
                <a:latin typeface="Calibri"/>
                <a:ea typeface="+mn-ea"/>
                <a:cs typeface="Calibri"/>
              </a:rPr>
              <a:t>Defer a draw</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In Order Inquiry, tap the orders you want to defer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srgbClr val="0E213D"/>
                </a:solidFill>
                <a:latin typeface="Calibri"/>
                <a:cs typeface="Calibri"/>
              </a:rPr>
              <a:t>Select </a:t>
            </a:r>
            <a:r>
              <a:rPr lang="en-US" sz="2000" b="1" dirty="0">
                <a:solidFill>
                  <a:srgbClr val="0E213D"/>
                </a:solidFill>
                <a:latin typeface="Calibri"/>
                <a:cs typeface="Calibri"/>
              </a:rPr>
              <a:t>Defer Draw</a:t>
            </a: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On the menu that appears, tap the reason for deferring </a:t>
            </a:r>
            <a:r>
              <a:rPr kumimoji="0" lang="en-US" sz="2000" b="0" i="0" u="none" strike="noStrike" kern="1200" cap="none" spc="0" normalizeH="0" baseline="0" noProof="0" dirty="0" err="1">
                <a:ln>
                  <a:noFill/>
                </a:ln>
                <a:solidFill>
                  <a:srgbClr val="0E213D"/>
                </a:solidFill>
                <a:effectLst/>
                <a:uLnTx/>
                <a:uFillTx/>
                <a:latin typeface="Calibri"/>
                <a:ea typeface="+mn-ea"/>
                <a:cs typeface="Calibri"/>
              </a:rPr>
              <a:t>th</a:t>
            </a:r>
            <a:r>
              <a:rPr lang="en-US" sz="2000" dirty="0">
                <a:solidFill>
                  <a:srgbClr val="0E213D"/>
                </a:solidFill>
                <a:latin typeface="Calibri"/>
                <a:cs typeface="Calibri"/>
              </a:rPr>
              <a:t>e draw. </a:t>
            </a: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endParaRPr lang="en-US" sz="2400" dirty="0">
              <a:cs typeface="Calibri"/>
            </a:endParaRPr>
          </a:p>
          <a:p>
            <a:endParaRPr lang="en-US" sz="2400" dirty="0">
              <a:cs typeface="Calibri"/>
            </a:endParaRPr>
          </a:p>
        </p:txBody>
      </p:sp>
    </p:spTree>
    <p:extLst>
      <p:ext uri="{BB962C8B-B14F-4D97-AF65-F5344CB8AC3E}">
        <p14:creationId xmlns:p14="http://schemas.microsoft.com/office/powerpoint/2010/main" val="868435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441797" y="204109"/>
            <a:ext cx="78364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Collect an Outpatient Specimen</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206306" y="1074509"/>
            <a:ext cx="8307422"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Identify which specimens to collect for a patient</a:t>
            </a:r>
          </a:p>
          <a:p>
            <a:pPr marL="457200" indent="-457200">
              <a:buFont typeface="+mj-lt"/>
              <a:buAutoNum type="arabicPeriod"/>
            </a:pPr>
            <a:r>
              <a:rPr lang="en-US" sz="2000" dirty="0">
                <a:cs typeface="Calibri"/>
              </a:rPr>
              <a:t>Select        the tab to open the Schedule.</a:t>
            </a:r>
          </a:p>
          <a:p>
            <a:pPr marL="457200" indent="-457200">
              <a:buFont typeface="+mj-lt"/>
              <a:buAutoNum type="arabicPeriod"/>
            </a:pPr>
            <a:r>
              <a:rPr lang="en-US" sz="2000" dirty="0">
                <a:cs typeface="Calibri"/>
              </a:rPr>
              <a:t>Find and select the patient and double-click the patient’s name.</a:t>
            </a:r>
          </a:p>
          <a:p>
            <a:pPr marL="457200" indent="-457200">
              <a:buFont typeface="+mj-lt"/>
              <a:buAutoNum type="arabicPeriod"/>
            </a:pPr>
            <a:r>
              <a:rPr lang="en-US" sz="2000" dirty="0">
                <a:cs typeface="Calibri"/>
              </a:rPr>
              <a:t>Review the Lab Status column to verify which orders need to be collected.</a:t>
            </a:r>
          </a:p>
          <a:p>
            <a:endParaRPr lang="en-US" sz="20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213D"/>
                </a:solidFill>
                <a:effectLst/>
                <a:uLnTx/>
                <a:uFillTx/>
                <a:latin typeface="Calibri"/>
                <a:ea typeface="+mn-ea"/>
                <a:cs typeface="Calibri"/>
              </a:rPr>
              <a:t>Collect a Specimen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In Order Inquiry, select an order.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Click       Collect Specimens.</a:t>
            </a: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srgbClr val="0E213D"/>
                </a:solidFill>
                <a:latin typeface="Calibri"/>
                <a:cs typeface="Calibri"/>
              </a:rPr>
              <a:t>Review the specimen information and answer any collection questions.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srgbClr val="0E213D"/>
                </a:solidFill>
                <a:effectLst/>
                <a:uLnTx/>
                <a:uFillTx/>
                <a:latin typeface="Calibri"/>
                <a:ea typeface="+mn-ea"/>
                <a:cs typeface="Calibri"/>
              </a:rPr>
              <a:t>Click</a:t>
            </a:r>
            <a:r>
              <a:rPr kumimoji="0" lang="en-US" sz="2000" b="1" i="0" u="none" strike="noStrike" kern="1200" cap="none" spc="0" normalizeH="0" baseline="0" noProof="0" dirty="0">
                <a:ln>
                  <a:noFill/>
                </a:ln>
                <a:solidFill>
                  <a:srgbClr val="0E213D"/>
                </a:solidFill>
                <a:effectLst/>
                <a:uLnTx/>
                <a:uFillTx/>
                <a:latin typeface="Calibri"/>
                <a:ea typeface="+mn-ea"/>
                <a:cs typeface="Calibri"/>
              </a:rPr>
              <a:t>         Print Labels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srgbClr val="0E213D"/>
                </a:solidFill>
                <a:latin typeface="Calibri"/>
                <a:cs typeface="Calibri"/>
              </a:rPr>
              <a:t>Collect the specimens.</a:t>
            </a:r>
          </a:p>
          <a:p>
            <a:pPr marL="800100" lvl="1" indent="-342900">
              <a:buFont typeface="Arial" panose="020B0604020202020204" pitchFamily="34" charset="0"/>
              <a:buChar char="•"/>
              <a:defRPr/>
            </a:pPr>
            <a:r>
              <a:rPr kumimoji="0" lang="en-US" sz="2000" b="1" i="0" u="none" strike="noStrike" kern="1200" cap="none" spc="0" normalizeH="0" baseline="0" noProof="0" dirty="0">
                <a:ln>
                  <a:noFill/>
                </a:ln>
                <a:solidFill>
                  <a:srgbClr val="0E213D"/>
                </a:solidFill>
                <a:effectLst/>
                <a:uLnTx/>
                <a:uFillTx/>
                <a:latin typeface="Calibri"/>
                <a:ea typeface="+mn-ea"/>
                <a:cs typeface="Calibri"/>
              </a:rPr>
              <a:t>Scan each specimen’s barcode to add collection information automatically.</a:t>
            </a:r>
            <a:endParaRPr lang="en-US" sz="2000" dirty="0">
              <a:solidFill>
                <a:srgbClr val="0E213D"/>
              </a:solidFill>
              <a:latin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srgbClr val="0E213D"/>
                </a:solidFill>
                <a:latin typeface="Calibri"/>
                <a:cs typeface="Calibri"/>
              </a:rPr>
              <a:t>Receive the specimens or close the activity and click </a:t>
            </a:r>
            <a:r>
              <a:rPr lang="en-US" sz="2000" b="1" dirty="0">
                <a:solidFill>
                  <a:srgbClr val="0E213D"/>
                </a:solidFill>
                <a:latin typeface="Calibri"/>
                <a:cs typeface="Calibri"/>
              </a:rPr>
              <a:t>Accept</a:t>
            </a:r>
            <a:r>
              <a:rPr lang="en-US" sz="2000" dirty="0">
                <a:solidFill>
                  <a:srgbClr val="0E213D"/>
                </a:solidFill>
                <a:latin typeface="Calibri"/>
                <a:cs typeface="Calibri"/>
              </a:rPr>
              <a:t> to save your work.</a:t>
            </a: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endParaRPr lang="en-US" sz="2400" dirty="0">
              <a:cs typeface="Calibri"/>
            </a:endParaRPr>
          </a:p>
          <a:p>
            <a:endParaRPr lang="en-US" sz="2400" dirty="0">
              <a:cs typeface="Calibri"/>
            </a:endParaRPr>
          </a:p>
        </p:txBody>
      </p:sp>
      <p:pic>
        <p:nvPicPr>
          <p:cNvPr id="3" name="Picture 2">
            <a:extLst>
              <a:ext uri="{FF2B5EF4-FFF2-40B4-BE49-F238E27FC236}">
                <a16:creationId xmlns:a16="http://schemas.microsoft.com/office/drawing/2014/main" id="{F145C978-AF11-8C24-B8A0-2FE129A322D0}"/>
              </a:ext>
            </a:extLst>
          </p:cNvPr>
          <p:cNvPicPr>
            <a:picLocks noChangeAspect="1"/>
          </p:cNvPicPr>
          <p:nvPr/>
        </p:nvPicPr>
        <p:blipFill>
          <a:blip r:embed="rId2"/>
          <a:stretch>
            <a:fillRect/>
          </a:stretch>
        </p:blipFill>
        <p:spPr>
          <a:xfrm>
            <a:off x="1440605" y="1348598"/>
            <a:ext cx="366906" cy="392654"/>
          </a:xfrm>
          <a:prstGeom prst="rect">
            <a:avLst/>
          </a:prstGeom>
        </p:spPr>
      </p:pic>
      <p:pic>
        <p:nvPicPr>
          <p:cNvPr id="7" name="Picture 6">
            <a:extLst>
              <a:ext uri="{FF2B5EF4-FFF2-40B4-BE49-F238E27FC236}">
                <a16:creationId xmlns:a16="http://schemas.microsoft.com/office/drawing/2014/main" id="{FD5C2761-48BF-521D-F6EE-04287491CD51}"/>
              </a:ext>
            </a:extLst>
          </p:cNvPr>
          <p:cNvPicPr>
            <a:picLocks noChangeAspect="1"/>
          </p:cNvPicPr>
          <p:nvPr/>
        </p:nvPicPr>
        <p:blipFill>
          <a:blip r:embed="rId3"/>
          <a:stretch>
            <a:fillRect/>
          </a:stretch>
        </p:blipFill>
        <p:spPr>
          <a:xfrm>
            <a:off x="1312017" y="3320297"/>
            <a:ext cx="257175" cy="400050"/>
          </a:xfrm>
          <a:prstGeom prst="rect">
            <a:avLst/>
          </a:prstGeom>
        </p:spPr>
      </p:pic>
      <p:pic>
        <p:nvPicPr>
          <p:cNvPr id="9" name="Picture 8">
            <a:extLst>
              <a:ext uri="{FF2B5EF4-FFF2-40B4-BE49-F238E27FC236}">
                <a16:creationId xmlns:a16="http://schemas.microsoft.com/office/drawing/2014/main" id="{7BABD3BA-D3C2-6ECE-0E36-6CBAA625BC90}"/>
              </a:ext>
            </a:extLst>
          </p:cNvPr>
          <p:cNvPicPr>
            <a:picLocks noChangeAspect="1"/>
          </p:cNvPicPr>
          <p:nvPr/>
        </p:nvPicPr>
        <p:blipFill>
          <a:blip r:embed="rId4"/>
          <a:stretch>
            <a:fillRect/>
          </a:stretch>
        </p:blipFill>
        <p:spPr>
          <a:xfrm>
            <a:off x="1274019" y="3970851"/>
            <a:ext cx="366906" cy="357957"/>
          </a:xfrm>
          <a:prstGeom prst="rect">
            <a:avLst/>
          </a:prstGeom>
        </p:spPr>
      </p:pic>
      <p:pic>
        <p:nvPicPr>
          <p:cNvPr id="11" name="Picture 10">
            <a:extLst>
              <a:ext uri="{FF2B5EF4-FFF2-40B4-BE49-F238E27FC236}">
                <a16:creationId xmlns:a16="http://schemas.microsoft.com/office/drawing/2014/main" id="{78F238B3-BB25-BC9F-D4D2-F490EE4CE7DB}"/>
              </a:ext>
            </a:extLst>
          </p:cNvPr>
          <p:cNvPicPr>
            <a:picLocks noChangeAspect="1"/>
          </p:cNvPicPr>
          <p:nvPr/>
        </p:nvPicPr>
        <p:blipFill>
          <a:blip r:embed="rId5"/>
          <a:stretch>
            <a:fillRect/>
          </a:stretch>
        </p:blipFill>
        <p:spPr>
          <a:xfrm>
            <a:off x="6152541" y="4328808"/>
            <a:ext cx="246665" cy="194553"/>
          </a:xfrm>
          <a:prstGeom prst="rect">
            <a:avLst/>
          </a:prstGeom>
        </p:spPr>
      </p:pic>
    </p:spTree>
    <p:extLst>
      <p:ext uri="{BB962C8B-B14F-4D97-AF65-F5344CB8AC3E}">
        <p14:creationId xmlns:p14="http://schemas.microsoft.com/office/powerpoint/2010/main" val="2570302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441797" y="204109"/>
            <a:ext cx="78364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Collect an Outpatient Specimen</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206306" y="1074509"/>
            <a:ext cx="8307422"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Document a redraw</a:t>
            </a:r>
          </a:p>
          <a:p>
            <a:pPr marL="457200" indent="-457200">
              <a:buFont typeface="+mj-lt"/>
              <a:buAutoNum type="arabicPeriod"/>
            </a:pPr>
            <a:r>
              <a:rPr lang="en-US" sz="2000" dirty="0">
                <a:cs typeface="Calibri"/>
              </a:rPr>
              <a:t>To redraw a received specimen, open the Receiving activity and select the specimen.</a:t>
            </a:r>
          </a:p>
          <a:p>
            <a:pPr marL="457200" indent="-457200">
              <a:buFont typeface="+mj-lt"/>
              <a:buAutoNum type="arabicPeriod"/>
            </a:pPr>
            <a:r>
              <a:rPr lang="en-US" sz="2000" dirty="0">
                <a:cs typeface="Calibri"/>
              </a:rPr>
              <a:t>Click      and select      Redraw.</a:t>
            </a:r>
          </a:p>
          <a:p>
            <a:pPr marL="457200" indent="-457200">
              <a:buFont typeface="+mj-lt"/>
              <a:buAutoNum type="arabicPeriod"/>
            </a:pPr>
            <a:r>
              <a:rPr lang="en-US" sz="2000" dirty="0">
                <a:cs typeface="Calibri"/>
              </a:rPr>
              <a:t>In the window that appears, enter a reason for the redraw.</a:t>
            </a:r>
          </a:p>
          <a:p>
            <a:pPr marL="457200" indent="-457200">
              <a:buFont typeface="+mj-lt"/>
              <a:buAutoNum type="arabicPeriod"/>
            </a:pPr>
            <a:r>
              <a:rPr lang="en-US" sz="2000" dirty="0">
                <a:cs typeface="Calibri"/>
              </a:rPr>
              <a:t>Click       Yes.</a:t>
            </a:r>
          </a:p>
          <a:p>
            <a:pPr marL="457200" indent="-457200">
              <a:buFont typeface="+mj-lt"/>
              <a:buAutoNum type="arabicPeriod"/>
            </a:pPr>
            <a:r>
              <a:rPr lang="en-US" sz="2000" dirty="0">
                <a:cs typeface="Calibri"/>
              </a:rPr>
              <a:t>Collect the redraw specimen.</a:t>
            </a:r>
          </a:p>
          <a:p>
            <a:endParaRPr lang="en-US" sz="20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213D"/>
                </a:solidFill>
                <a:effectLst/>
                <a:uLnTx/>
                <a:uFillTx/>
                <a:latin typeface="Calibri"/>
                <a:ea typeface="+mn-ea"/>
                <a:cs typeface="Calibri"/>
              </a:rPr>
              <a:t>Reprint specimen labels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In the Collection activity, click      Reprint Labels.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srgbClr val="0E213D"/>
                </a:solidFill>
                <a:latin typeface="Calibri"/>
                <a:cs typeface="Calibri"/>
              </a:rPr>
              <a:t>If you’ve left the Collection activity, open the specimen in Specimen Inquiry and click        </a:t>
            </a:r>
            <a:r>
              <a:rPr lang="en-US" sz="2000" b="1" dirty="0">
                <a:solidFill>
                  <a:srgbClr val="0E213D"/>
                </a:solidFill>
                <a:latin typeface="Calibri"/>
                <a:cs typeface="Calibri"/>
              </a:rPr>
              <a:t>Labels.</a:t>
            </a:r>
            <a:endParaRPr kumimoji="0" lang="en-US" sz="2000" b="0" i="0" u="none" strike="noStrike" kern="1200" cap="none" spc="0" normalizeH="0" baseline="0" noProof="0" dirty="0">
              <a:ln>
                <a:noFill/>
              </a:ln>
              <a:solidFill>
                <a:srgbClr val="0E213D"/>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Select the printer you want to 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srgbClr val="0E213D"/>
                </a:solidFill>
                <a:effectLst/>
                <a:uLnTx/>
                <a:uFillTx/>
                <a:latin typeface="Calibri"/>
                <a:ea typeface="+mn-ea"/>
                <a:cs typeface="Calibri"/>
              </a:rPr>
              <a:t>Click</a:t>
            </a:r>
            <a:r>
              <a:rPr kumimoji="0" lang="en-US" sz="2000" b="1" i="0" u="none" strike="noStrike" kern="1200" cap="none" spc="0" normalizeH="0" baseline="0" noProof="0" dirty="0">
                <a:ln>
                  <a:noFill/>
                </a:ln>
                <a:solidFill>
                  <a:srgbClr val="0E213D"/>
                </a:solidFill>
                <a:effectLst/>
                <a:uLnTx/>
                <a:uFillTx/>
                <a:latin typeface="Calibri"/>
                <a:ea typeface="+mn-ea"/>
                <a:cs typeface="Calibri"/>
              </a:rPr>
              <a:t>         Print Labels</a:t>
            </a: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endParaRPr lang="en-US" sz="2400" dirty="0">
              <a:cs typeface="Calibri"/>
            </a:endParaRPr>
          </a:p>
          <a:p>
            <a:endParaRPr lang="en-US" sz="2400" dirty="0">
              <a:cs typeface="Calibri"/>
            </a:endParaRPr>
          </a:p>
        </p:txBody>
      </p:sp>
      <p:pic>
        <p:nvPicPr>
          <p:cNvPr id="6" name="Picture 5">
            <a:extLst>
              <a:ext uri="{FF2B5EF4-FFF2-40B4-BE49-F238E27FC236}">
                <a16:creationId xmlns:a16="http://schemas.microsoft.com/office/drawing/2014/main" id="{D0126A7D-9D4F-304A-4B32-2E17E1474A20}"/>
              </a:ext>
            </a:extLst>
          </p:cNvPr>
          <p:cNvPicPr>
            <a:picLocks noChangeAspect="1"/>
          </p:cNvPicPr>
          <p:nvPr/>
        </p:nvPicPr>
        <p:blipFill>
          <a:blip r:embed="rId2"/>
          <a:stretch>
            <a:fillRect/>
          </a:stretch>
        </p:blipFill>
        <p:spPr>
          <a:xfrm>
            <a:off x="1243418" y="2109483"/>
            <a:ext cx="295275" cy="323850"/>
          </a:xfrm>
          <a:prstGeom prst="rect">
            <a:avLst/>
          </a:prstGeom>
        </p:spPr>
      </p:pic>
      <p:pic>
        <p:nvPicPr>
          <p:cNvPr id="10" name="Picture 9">
            <a:extLst>
              <a:ext uri="{FF2B5EF4-FFF2-40B4-BE49-F238E27FC236}">
                <a16:creationId xmlns:a16="http://schemas.microsoft.com/office/drawing/2014/main" id="{9BC8A7FD-EBBD-6E28-5709-97C653DD885F}"/>
              </a:ext>
            </a:extLst>
          </p:cNvPr>
          <p:cNvPicPr>
            <a:picLocks noChangeAspect="1"/>
          </p:cNvPicPr>
          <p:nvPr/>
        </p:nvPicPr>
        <p:blipFill>
          <a:blip r:embed="rId3"/>
          <a:stretch>
            <a:fillRect/>
          </a:stretch>
        </p:blipFill>
        <p:spPr>
          <a:xfrm>
            <a:off x="2659096" y="2086581"/>
            <a:ext cx="323850" cy="342900"/>
          </a:xfrm>
          <a:prstGeom prst="rect">
            <a:avLst/>
          </a:prstGeom>
        </p:spPr>
      </p:pic>
      <p:pic>
        <p:nvPicPr>
          <p:cNvPr id="13" name="Picture 12">
            <a:extLst>
              <a:ext uri="{FF2B5EF4-FFF2-40B4-BE49-F238E27FC236}">
                <a16:creationId xmlns:a16="http://schemas.microsoft.com/office/drawing/2014/main" id="{9C0DAE86-8E7B-553C-AD83-6C4FC4B7016F}"/>
              </a:ext>
            </a:extLst>
          </p:cNvPr>
          <p:cNvPicPr>
            <a:picLocks noChangeAspect="1"/>
          </p:cNvPicPr>
          <p:nvPr/>
        </p:nvPicPr>
        <p:blipFill>
          <a:blip r:embed="rId4"/>
          <a:stretch>
            <a:fillRect/>
          </a:stretch>
        </p:blipFill>
        <p:spPr>
          <a:xfrm>
            <a:off x="1243419" y="2688381"/>
            <a:ext cx="342356" cy="323850"/>
          </a:xfrm>
          <a:prstGeom prst="rect">
            <a:avLst/>
          </a:prstGeom>
        </p:spPr>
      </p:pic>
      <p:pic>
        <p:nvPicPr>
          <p:cNvPr id="15" name="Picture 14">
            <a:extLst>
              <a:ext uri="{FF2B5EF4-FFF2-40B4-BE49-F238E27FC236}">
                <a16:creationId xmlns:a16="http://schemas.microsoft.com/office/drawing/2014/main" id="{24347CA3-70C4-8675-D2DB-068F4BCE70F5}"/>
              </a:ext>
            </a:extLst>
          </p:cNvPr>
          <p:cNvPicPr>
            <a:picLocks noChangeAspect="1"/>
          </p:cNvPicPr>
          <p:nvPr/>
        </p:nvPicPr>
        <p:blipFill>
          <a:blip r:embed="rId5"/>
          <a:stretch>
            <a:fillRect/>
          </a:stretch>
        </p:blipFill>
        <p:spPr>
          <a:xfrm>
            <a:off x="3797435" y="3947808"/>
            <a:ext cx="342900" cy="381000"/>
          </a:xfrm>
          <a:prstGeom prst="rect">
            <a:avLst/>
          </a:prstGeom>
        </p:spPr>
      </p:pic>
      <p:pic>
        <p:nvPicPr>
          <p:cNvPr id="17" name="Picture 16">
            <a:extLst>
              <a:ext uri="{FF2B5EF4-FFF2-40B4-BE49-F238E27FC236}">
                <a16:creationId xmlns:a16="http://schemas.microsoft.com/office/drawing/2014/main" id="{0ECAFCA2-BF97-F0BC-60F8-91DBEF20D096}"/>
              </a:ext>
            </a:extLst>
          </p:cNvPr>
          <p:cNvPicPr>
            <a:picLocks noChangeAspect="1"/>
          </p:cNvPicPr>
          <p:nvPr/>
        </p:nvPicPr>
        <p:blipFill>
          <a:blip r:embed="rId5"/>
          <a:stretch>
            <a:fillRect/>
          </a:stretch>
        </p:blipFill>
        <p:spPr>
          <a:xfrm>
            <a:off x="2487646" y="4522551"/>
            <a:ext cx="342900" cy="381000"/>
          </a:xfrm>
          <a:prstGeom prst="rect">
            <a:avLst/>
          </a:prstGeom>
        </p:spPr>
      </p:pic>
      <p:pic>
        <p:nvPicPr>
          <p:cNvPr id="20" name="Picture 19">
            <a:extLst>
              <a:ext uri="{FF2B5EF4-FFF2-40B4-BE49-F238E27FC236}">
                <a16:creationId xmlns:a16="http://schemas.microsoft.com/office/drawing/2014/main" id="{B647B24A-8F93-2263-BC09-55A3BD2E42FC}"/>
              </a:ext>
            </a:extLst>
          </p:cNvPr>
          <p:cNvPicPr>
            <a:picLocks noChangeAspect="1"/>
          </p:cNvPicPr>
          <p:nvPr/>
        </p:nvPicPr>
        <p:blipFill>
          <a:blip r:embed="rId5"/>
          <a:stretch>
            <a:fillRect/>
          </a:stretch>
        </p:blipFill>
        <p:spPr>
          <a:xfrm>
            <a:off x="1307523" y="5176524"/>
            <a:ext cx="342900" cy="381000"/>
          </a:xfrm>
          <a:prstGeom prst="rect">
            <a:avLst/>
          </a:prstGeom>
        </p:spPr>
      </p:pic>
    </p:spTree>
    <p:extLst>
      <p:ext uri="{BB962C8B-B14F-4D97-AF65-F5344CB8AC3E}">
        <p14:creationId xmlns:p14="http://schemas.microsoft.com/office/powerpoint/2010/main" val="1952553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441797" y="204109"/>
            <a:ext cx="78364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Send Out Specimens</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206305" y="1074509"/>
            <a:ext cx="857777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Verify Quest Packing Lists</a:t>
            </a:r>
          </a:p>
          <a:p>
            <a:r>
              <a:rPr lang="en-US" sz="2000" dirty="0">
                <a:cs typeface="Calibri"/>
              </a:rPr>
              <a:t>When packing tests for Quest, it is important to verify that the correct label has been scanned and the test code is listed for EVERY test on the packing list.</a:t>
            </a:r>
          </a:p>
          <a:p>
            <a:r>
              <a:rPr lang="en-US" sz="2000" b="1" u="sng" dirty="0">
                <a:cs typeface="Calibri"/>
              </a:rPr>
              <a:t>Quest will reject any specimen without a test code.</a:t>
            </a:r>
          </a:p>
          <a:p>
            <a:endParaRPr lang="en-US" sz="2000" dirty="0">
              <a:cs typeface="Calibri"/>
            </a:endParaRPr>
          </a:p>
          <a:p>
            <a:pPr marR="0" lvl="0" algn="l" defTabSz="914400" rtl="0" eaLnBrk="1" fontAlgn="auto" latinLnBrk="0" hangingPunct="1">
              <a:lnSpc>
                <a:spcPct val="100000"/>
              </a:lnSpc>
              <a:spcBef>
                <a:spcPts val="0"/>
              </a:spcBef>
              <a:spcAft>
                <a:spcPts val="0"/>
              </a:spcAft>
              <a:buClrTx/>
              <a:buSzTx/>
              <a:tabLst/>
              <a:defRPr/>
            </a:pPr>
            <a:r>
              <a:rPr kumimoji="0" lang="en-US" sz="2000" b="1" i="0" u="sng" strike="noStrike" kern="1200" cap="none" spc="0" normalizeH="0" baseline="0" noProof="0" dirty="0">
                <a:ln>
                  <a:noFill/>
                </a:ln>
                <a:solidFill>
                  <a:srgbClr val="0E213D"/>
                </a:solidFill>
                <a:effectLst/>
                <a:uLnTx/>
                <a:uFillTx/>
                <a:latin typeface="Calibri"/>
                <a:ea typeface="+mn-ea"/>
                <a:cs typeface="Calibri"/>
              </a:rPr>
              <a:t>If a test code is missing, you must find the Quest test code and write it with the appropriate test. Quest does not accept anything except the test code.</a:t>
            </a:r>
          </a:p>
          <a:p>
            <a:endParaRPr lang="en-US" sz="2400" dirty="0">
              <a:cs typeface="Calibri"/>
            </a:endParaRPr>
          </a:p>
          <a:p>
            <a:endParaRPr lang="en-US" sz="2400" dirty="0">
              <a:cs typeface="Calibri"/>
            </a:endParaRPr>
          </a:p>
        </p:txBody>
      </p:sp>
    </p:spTree>
    <p:extLst>
      <p:ext uri="{BB962C8B-B14F-4D97-AF65-F5344CB8AC3E}">
        <p14:creationId xmlns:p14="http://schemas.microsoft.com/office/powerpoint/2010/main" val="2024162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441797" y="204109"/>
            <a:ext cx="78364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Send Out Specimens</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206305" y="1074509"/>
            <a:ext cx="8577771"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Create a packing list</a:t>
            </a:r>
          </a:p>
          <a:p>
            <a:pPr marL="457200" indent="-457200">
              <a:buFont typeface="+mj-lt"/>
              <a:buAutoNum type="arabicPeriod"/>
            </a:pPr>
            <a:r>
              <a:rPr lang="en-US" sz="2000" dirty="0">
                <a:cs typeface="Calibri"/>
              </a:rPr>
              <a:t>Open the </a:t>
            </a:r>
            <a:r>
              <a:rPr lang="en-US" sz="2000" dirty="0" err="1">
                <a:cs typeface="Calibri"/>
              </a:rPr>
              <a:t>Packlist</a:t>
            </a:r>
            <a:r>
              <a:rPr lang="en-US" sz="2000" dirty="0">
                <a:cs typeface="Calibri"/>
              </a:rPr>
              <a:t> List Editor and click        </a:t>
            </a:r>
            <a:r>
              <a:rPr lang="en-US" sz="2000" b="1" dirty="0">
                <a:cs typeface="Calibri"/>
              </a:rPr>
              <a:t>Create New.</a:t>
            </a:r>
          </a:p>
          <a:p>
            <a:pPr marL="457200" indent="-457200">
              <a:buFont typeface="+mj-lt"/>
              <a:buAutoNum type="arabicPeriod"/>
            </a:pPr>
            <a:r>
              <a:rPr lang="en-US" sz="2000" dirty="0">
                <a:cs typeface="Calibri"/>
              </a:rPr>
              <a:t>Select an appropriate Packing List Type.</a:t>
            </a:r>
          </a:p>
          <a:p>
            <a:pPr marL="457200" indent="-457200">
              <a:buFont typeface="+mj-lt"/>
              <a:buAutoNum type="arabicPeriod"/>
            </a:pPr>
            <a:r>
              <a:rPr lang="en-US" sz="2000" dirty="0">
                <a:cs typeface="Calibri"/>
              </a:rPr>
              <a:t>The Packing List ID is created automatically.</a:t>
            </a:r>
          </a:p>
          <a:p>
            <a:pPr marL="457200" indent="-457200">
              <a:buFont typeface="+mj-lt"/>
              <a:buAutoNum type="arabicPeriod"/>
            </a:pPr>
            <a:r>
              <a:rPr lang="en-US" sz="2000" dirty="0">
                <a:cs typeface="Calibri"/>
              </a:rPr>
              <a:t>Click        </a:t>
            </a:r>
            <a:r>
              <a:rPr lang="en-US" sz="2000" b="1" dirty="0">
                <a:cs typeface="Calibri"/>
              </a:rPr>
              <a:t>Create New</a:t>
            </a:r>
          </a:p>
          <a:p>
            <a:pPr marL="457200" indent="-457200">
              <a:buFont typeface="+mj-lt"/>
              <a:buAutoNum type="arabicPeriod"/>
            </a:pPr>
            <a:r>
              <a:rPr lang="en-US" sz="2000" dirty="0">
                <a:cs typeface="Calibri"/>
              </a:rPr>
              <a:t>Scan the specimen barcodes to add specimens to the packing list.</a:t>
            </a:r>
          </a:p>
          <a:p>
            <a:pPr marL="457200" indent="-457200">
              <a:buFont typeface="+mj-lt"/>
              <a:buAutoNum type="arabicPeriod"/>
            </a:pPr>
            <a:r>
              <a:rPr lang="en-US" sz="2000" dirty="0">
                <a:cs typeface="Calibri"/>
              </a:rPr>
              <a:t>In the Details report, select the test(s) to ship for the specimen.</a:t>
            </a:r>
          </a:p>
          <a:p>
            <a:pPr marL="457200" indent="-457200">
              <a:buFont typeface="+mj-lt"/>
              <a:buAutoNum type="arabicPeriod"/>
            </a:pPr>
            <a:r>
              <a:rPr lang="en-US" sz="2000" dirty="0">
                <a:cs typeface="Calibri"/>
              </a:rPr>
              <a:t>Select the destination of your packing list if appropriate one does not default into the destination 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213D"/>
                </a:solidFill>
                <a:effectLst/>
                <a:uLnTx/>
                <a:uFillTx/>
                <a:latin typeface="Calibri"/>
                <a:ea typeface="+mn-ea"/>
                <a:cs typeface="Calibri"/>
              </a:rPr>
              <a:t>Add missing specimens to a packing list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To find any specimens that need to be added to a certain packing list, click        </a:t>
            </a:r>
            <a:r>
              <a:rPr kumimoji="0" lang="en-US" sz="2000" b="0" i="0" u="none" strike="noStrike" kern="1200" cap="none" spc="0" normalizeH="0" baseline="0" noProof="0" dirty="0" err="1">
                <a:ln>
                  <a:noFill/>
                </a:ln>
                <a:solidFill>
                  <a:srgbClr val="0E213D"/>
                </a:solidFill>
                <a:effectLst/>
                <a:uLnTx/>
                <a:uFillTx/>
                <a:latin typeface="Calibri"/>
                <a:ea typeface="+mn-ea"/>
                <a:cs typeface="Calibri"/>
              </a:rPr>
              <a:t>Sendout</a:t>
            </a:r>
            <a:r>
              <a:rPr kumimoji="0" lang="en-US" sz="2000" b="0" i="0" u="none" strike="noStrike" kern="1200" cap="none" spc="0" normalizeH="0" baseline="0" noProof="0" dirty="0">
                <a:ln>
                  <a:noFill/>
                </a:ln>
                <a:solidFill>
                  <a:srgbClr val="0E213D"/>
                </a:solidFill>
                <a:effectLst/>
                <a:uLnTx/>
                <a:uFillTx/>
                <a:latin typeface="Calibri"/>
                <a:ea typeface="+mn-ea"/>
                <a:cs typeface="Calibri"/>
              </a:rPr>
              <a:t> Bench and confirm that your list is selected.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srgbClr val="0E213D"/>
                </a:solidFill>
                <a:latin typeface="Calibri"/>
                <a:cs typeface="Calibri"/>
              </a:rPr>
              <a:t>Select the test(s) that need to be added and click      </a:t>
            </a:r>
            <a:r>
              <a:rPr lang="en-US" sz="2000" b="1" dirty="0">
                <a:solidFill>
                  <a:srgbClr val="0E213D"/>
                </a:solidFill>
                <a:latin typeface="Calibri"/>
                <a:cs typeface="Calibri"/>
              </a:rPr>
              <a:t>Add Tests to Packing List.</a:t>
            </a: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Confirm that all containers you selected are listing on the packing list and are</a:t>
            </a:r>
            <a:r>
              <a:rPr lang="en-US" sz="2000" dirty="0">
                <a:solidFill>
                  <a:srgbClr val="0E213D"/>
                </a:solidFill>
                <a:latin typeface="Calibri"/>
                <a:cs typeface="Calibri"/>
              </a:rPr>
              <a:t> no longer included on the list of specimens to send out.</a:t>
            </a:r>
            <a:endParaRPr kumimoji="0" lang="en-US" sz="2000" b="0" i="0" u="none" strike="noStrike" kern="1200" cap="none" spc="0" normalizeH="0" baseline="0" noProof="0" dirty="0">
              <a:ln>
                <a:noFill/>
              </a:ln>
              <a:solidFill>
                <a:srgbClr val="0E213D"/>
              </a:solidFill>
              <a:effectLst/>
              <a:uLnTx/>
              <a:uFillTx/>
              <a:latin typeface="Calibri"/>
              <a:ea typeface="+mn-ea"/>
              <a:cs typeface="Calibri"/>
            </a:endParaRP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endParaRPr lang="en-US" sz="2400" dirty="0">
              <a:cs typeface="Calibri"/>
            </a:endParaRPr>
          </a:p>
          <a:p>
            <a:endParaRPr lang="en-US" sz="2400" dirty="0">
              <a:cs typeface="Calibri"/>
            </a:endParaRPr>
          </a:p>
        </p:txBody>
      </p:sp>
      <p:pic>
        <p:nvPicPr>
          <p:cNvPr id="3" name="Picture 2">
            <a:extLst>
              <a:ext uri="{FF2B5EF4-FFF2-40B4-BE49-F238E27FC236}">
                <a16:creationId xmlns:a16="http://schemas.microsoft.com/office/drawing/2014/main" id="{086256CD-5303-D526-EC6C-E0766EAE98A2}"/>
              </a:ext>
            </a:extLst>
          </p:cNvPr>
          <p:cNvPicPr>
            <a:picLocks noChangeAspect="1"/>
          </p:cNvPicPr>
          <p:nvPr/>
        </p:nvPicPr>
        <p:blipFill>
          <a:blip r:embed="rId2"/>
          <a:stretch>
            <a:fillRect/>
          </a:stretch>
        </p:blipFill>
        <p:spPr>
          <a:xfrm>
            <a:off x="4572000" y="1496641"/>
            <a:ext cx="381000" cy="323850"/>
          </a:xfrm>
          <a:prstGeom prst="rect">
            <a:avLst/>
          </a:prstGeom>
        </p:spPr>
      </p:pic>
      <p:pic>
        <p:nvPicPr>
          <p:cNvPr id="7" name="Picture 6">
            <a:extLst>
              <a:ext uri="{FF2B5EF4-FFF2-40B4-BE49-F238E27FC236}">
                <a16:creationId xmlns:a16="http://schemas.microsoft.com/office/drawing/2014/main" id="{61C15546-3080-D72B-1480-B49AD691317B}"/>
              </a:ext>
            </a:extLst>
          </p:cNvPr>
          <p:cNvPicPr>
            <a:picLocks noChangeAspect="1"/>
          </p:cNvPicPr>
          <p:nvPr/>
        </p:nvPicPr>
        <p:blipFill>
          <a:blip r:embed="rId2"/>
          <a:stretch>
            <a:fillRect/>
          </a:stretch>
        </p:blipFill>
        <p:spPr>
          <a:xfrm>
            <a:off x="1241898" y="2398071"/>
            <a:ext cx="381000" cy="323850"/>
          </a:xfrm>
          <a:prstGeom prst="rect">
            <a:avLst/>
          </a:prstGeom>
        </p:spPr>
      </p:pic>
      <p:pic>
        <p:nvPicPr>
          <p:cNvPr id="9" name="Picture 8">
            <a:extLst>
              <a:ext uri="{FF2B5EF4-FFF2-40B4-BE49-F238E27FC236}">
                <a16:creationId xmlns:a16="http://schemas.microsoft.com/office/drawing/2014/main" id="{A88943DA-BAAF-D3FF-EFB5-265CDBDEDC37}"/>
              </a:ext>
            </a:extLst>
          </p:cNvPr>
          <p:cNvPicPr>
            <a:picLocks noChangeAspect="1"/>
          </p:cNvPicPr>
          <p:nvPr/>
        </p:nvPicPr>
        <p:blipFill>
          <a:blip r:embed="rId3"/>
          <a:stretch>
            <a:fillRect/>
          </a:stretch>
        </p:blipFill>
        <p:spPr>
          <a:xfrm>
            <a:off x="8511701" y="4316648"/>
            <a:ext cx="238125" cy="228600"/>
          </a:xfrm>
          <a:prstGeom prst="rect">
            <a:avLst/>
          </a:prstGeom>
        </p:spPr>
      </p:pic>
      <p:pic>
        <p:nvPicPr>
          <p:cNvPr id="11" name="Picture 10">
            <a:extLst>
              <a:ext uri="{FF2B5EF4-FFF2-40B4-BE49-F238E27FC236}">
                <a16:creationId xmlns:a16="http://schemas.microsoft.com/office/drawing/2014/main" id="{0E7F9BF0-E827-2C41-A5C4-9DA494568A61}"/>
              </a:ext>
            </a:extLst>
          </p:cNvPr>
          <p:cNvPicPr>
            <a:picLocks noChangeAspect="1"/>
          </p:cNvPicPr>
          <p:nvPr/>
        </p:nvPicPr>
        <p:blipFill>
          <a:blip r:embed="rId2"/>
          <a:stretch>
            <a:fillRect/>
          </a:stretch>
        </p:blipFill>
        <p:spPr>
          <a:xfrm>
            <a:off x="5835141" y="4945301"/>
            <a:ext cx="295405" cy="251094"/>
          </a:xfrm>
          <a:prstGeom prst="rect">
            <a:avLst/>
          </a:prstGeom>
        </p:spPr>
      </p:pic>
    </p:spTree>
    <p:extLst>
      <p:ext uri="{BB962C8B-B14F-4D97-AF65-F5344CB8AC3E}">
        <p14:creationId xmlns:p14="http://schemas.microsoft.com/office/powerpoint/2010/main" val="221237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441797" y="204109"/>
            <a:ext cx="78364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Send Out Specimens</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206305" y="1074509"/>
            <a:ext cx="8577771"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213D"/>
                </a:solidFill>
                <a:effectLst/>
                <a:uLnTx/>
                <a:uFillTx/>
                <a:latin typeface="Calibri"/>
                <a:ea typeface="+mn-ea"/>
                <a:cs typeface="Calibri"/>
              </a:rPr>
              <a:t>Send a packing list to another lab</a:t>
            </a:r>
          </a:p>
          <a:p>
            <a:r>
              <a:rPr lang="en-US" sz="2000" dirty="0">
                <a:cs typeface="Calibri"/>
              </a:rPr>
              <a:t>To indicate that your packing list is ready for pickup, click     Ready. With this step, a few things happen:</a:t>
            </a:r>
          </a:p>
          <a:p>
            <a:pPr marL="457200" indent="-457200">
              <a:buFont typeface="+mj-lt"/>
              <a:buAutoNum type="arabicPeriod"/>
            </a:pPr>
            <a:r>
              <a:rPr lang="en-US" sz="2000" dirty="0">
                <a:cs typeface="Calibri"/>
              </a:rPr>
              <a:t>The packing list is locked in the system, no more containers can be added.</a:t>
            </a:r>
          </a:p>
          <a:p>
            <a:pPr marL="457200" indent="-457200">
              <a:buFont typeface="+mj-lt"/>
              <a:buAutoNum type="arabicPeriod"/>
            </a:pPr>
            <a:r>
              <a:rPr lang="en-US" sz="2000" dirty="0">
                <a:cs typeface="Calibri"/>
              </a:rPr>
              <a:t>The packing list’s status changes to Ready.</a:t>
            </a:r>
          </a:p>
          <a:p>
            <a:pPr marL="457200" indent="-457200">
              <a:buFont typeface="+mj-lt"/>
              <a:buAutoNum type="arabicPeriod"/>
            </a:pPr>
            <a:r>
              <a:rPr lang="en-US" sz="2000" dirty="0">
                <a:cs typeface="Calibri"/>
              </a:rPr>
              <a:t>The packing list prints.</a:t>
            </a:r>
          </a:p>
          <a:p>
            <a:endParaRPr lang="en-US" sz="2000" dirty="0">
              <a:cs typeface="Calibri"/>
            </a:endParaRPr>
          </a:p>
          <a:p>
            <a:endParaRPr lang="en-US" sz="2000" dirty="0">
              <a:cs typeface="Calibri"/>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E213D"/>
              </a:solidFill>
              <a:effectLst/>
              <a:uLnTx/>
              <a:uFillTx/>
              <a:latin typeface="Calibri"/>
              <a:ea typeface="+mn-ea"/>
              <a:cs typeface="Calibri"/>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0E213D"/>
                </a:solidFill>
                <a:effectLst/>
                <a:uLnTx/>
                <a:uFillTx/>
                <a:latin typeface="Calibri"/>
                <a:ea typeface="+mn-ea"/>
                <a:cs typeface="Calibri"/>
              </a:rPr>
              <a:t>When the package is picked up, click      Picked Up. the packing list is closed and can no longer be unlocked for editing. </a:t>
            </a: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endParaRPr lang="en-US" sz="2400" dirty="0">
              <a:cs typeface="Calibri"/>
            </a:endParaRPr>
          </a:p>
          <a:p>
            <a:endParaRPr lang="en-US" sz="2400" dirty="0">
              <a:cs typeface="Calibri"/>
            </a:endParaRPr>
          </a:p>
        </p:txBody>
      </p:sp>
      <p:pic>
        <p:nvPicPr>
          <p:cNvPr id="8" name="Picture 7">
            <a:extLst>
              <a:ext uri="{FF2B5EF4-FFF2-40B4-BE49-F238E27FC236}">
                <a16:creationId xmlns:a16="http://schemas.microsoft.com/office/drawing/2014/main" id="{068907F3-9AA3-F530-987C-96919C6B7EEE}"/>
              </a:ext>
            </a:extLst>
          </p:cNvPr>
          <p:cNvPicPr>
            <a:picLocks noChangeAspect="1"/>
          </p:cNvPicPr>
          <p:nvPr/>
        </p:nvPicPr>
        <p:blipFill>
          <a:blip r:embed="rId2"/>
          <a:stretch>
            <a:fillRect/>
          </a:stretch>
        </p:blipFill>
        <p:spPr>
          <a:xfrm>
            <a:off x="6130546" y="1511736"/>
            <a:ext cx="285750" cy="257175"/>
          </a:xfrm>
          <a:prstGeom prst="rect">
            <a:avLst/>
          </a:prstGeom>
        </p:spPr>
      </p:pic>
      <p:pic>
        <p:nvPicPr>
          <p:cNvPr id="12" name="Picture 11">
            <a:extLst>
              <a:ext uri="{FF2B5EF4-FFF2-40B4-BE49-F238E27FC236}">
                <a16:creationId xmlns:a16="http://schemas.microsoft.com/office/drawing/2014/main" id="{BC4B7FCC-5054-463A-B70B-C8667E23CA85}"/>
              </a:ext>
            </a:extLst>
          </p:cNvPr>
          <p:cNvPicPr>
            <a:picLocks noChangeAspect="1"/>
          </p:cNvPicPr>
          <p:nvPr/>
        </p:nvPicPr>
        <p:blipFill>
          <a:blip r:embed="rId3"/>
          <a:stretch>
            <a:fillRect/>
          </a:stretch>
        </p:blipFill>
        <p:spPr>
          <a:xfrm>
            <a:off x="359924" y="3005674"/>
            <a:ext cx="7072009" cy="579260"/>
          </a:xfrm>
          <a:prstGeom prst="rect">
            <a:avLst/>
          </a:prstGeom>
        </p:spPr>
      </p:pic>
      <p:pic>
        <p:nvPicPr>
          <p:cNvPr id="14" name="Picture 13">
            <a:extLst>
              <a:ext uri="{FF2B5EF4-FFF2-40B4-BE49-F238E27FC236}">
                <a16:creationId xmlns:a16="http://schemas.microsoft.com/office/drawing/2014/main" id="{B7DE84F5-0095-1F21-BB2F-A9855E804748}"/>
              </a:ext>
            </a:extLst>
          </p:cNvPr>
          <p:cNvPicPr>
            <a:picLocks noChangeAspect="1"/>
          </p:cNvPicPr>
          <p:nvPr/>
        </p:nvPicPr>
        <p:blipFill>
          <a:blip r:embed="rId4"/>
          <a:stretch>
            <a:fillRect/>
          </a:stretch>
        </p:blipFill>
        <p:spPr>
          <a:xfrm>
            <a:off x="4075380" y="3948756"/>
            <a:ext cx="314325" cy="266700"/>
          </a:xfrm>
          <a:prstGeom prst="rect">
            <a:avLst/>
          </a:prstGeom>
        </p:spPr>
      </p:pic>
      <p:pic>
        <p:nvPicPr>
          <p:cNvPr id="16" name="Picture 15">
            <a:extLst>
              <a:ext uri="{FF2B5EF4-FFF2-40B4-BE49-F238E27FC236}">
                <a16:creationId xmlns:a16="http://schemas.microsoft.com/office/drawing/2014/main" id="{2E127B23-E306-1475-2118-A4C566CFD801}"/>
              </a:ext>
            </a:extLst>
          </p:cNvPr>
          <p:cNvPicPr>
            <a:picLocks noChangeAspect="1"/>
          </p:cNvPicPr>
          <p:nvPr/>
        </p:nvPicPr>
        <p:blipFill>
          <a:blip r:embed="rId5"/>
          <a:stretch>
            <a:fillRect/>
          </a:stretch>
        </p:blipFill>
        <p:spPr>
          <a:xfrm>
            <a:off x="441797" y="4557195"/>
            <a:ext cx="7126440" cy="1285096"/>
          </a:xfrm>
          <a:prstGeom prst="rect">
            <a:avLst/>
          </a:prstGeom>
        </p:spPr>
      </p:pic>
    </p:spTree>
    <p:extLst>
      <p:ext uri="{BB962C8B-B14F-4D97-AF65-F5344CB8AC3E}">
        <p14:creationId xmlns:p14="http://schemas.microsoft.com/office/powerpoint/2010/main" val="3939017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F41B3-BA2A-F6B0-23BD-3E8A6C32A4FB}"/>
              </a:ext>
            </a:extLst>
          </p:cNvPr>
          <p:cNvSpPr txBox="1"/>
          <p:nvPr/>
        </p:nvSpPr>
        <p:spPr>
          <a:xfrm>
            <a:off x="441797" y="204109"/>
            <a:ext cx="78364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t>Send Out Specimens</a:t>
            </a:r>
            <a:endParaRPr lang="en-US" sz="4000" dirty="0">
              <a:cs typeface="Calibri"/>
            </a:endParaRPr>
          </a:p>
        </p:txBody>
      </p:sp>
      <p:sp>
        <p:nvSpPr>
          <p:cNvPr id="5" name="TextBox 4">
            <a:extLst>
              <a:ext uri="{FF2B5EF4-FFF2-40B4-BE49-F238E27FC236}">
                <a16:creationId xmlns:a16="http://schemas.microsoft.com/office/drawing/2014/main" id="{D6F344A1-644E-4E1C-99B2-522C3349AE30}"/>
              </a:ext>
            </a:extLst>
          </p:cNvPr>
          <p:cNvSpPr txBox="1"/>
          <p:nvPr/>
        </p:nvSpPr>
        <p:spPr>
          <a:xfrm>
            <a:off x="206305" y="1074509"/>
            <a:ext cx="8577771"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E213D"/>
                </a:solidFill>
                <a:effectLst/>
                <a:uLnTx/>
                <a:uFillTx/>
                <a:latin typeface="Calibri"/>
                <a:ea typeface="+mn-ea"/>
                <a:cs typeface="Calibri"/>
              </a:rPr>
              <a:t>Sendout</a:t>
            </a:r>
            <a:r>
              <a:rPr kumimoji="0" lang="en-US" sz="2400" b="1" i="0" u="none" strike="noStrike" kern="1200" cap="none" spc="0" normalizeH="0" baseline="0" noProof="0" dirty="0">
                <a:ln>
                  <a:noFill/>
                </a:ln>
                <a:solidFill>
                  <a:srgbClr val="0E213D"/>
                </a:solidFill>
                <a:effectLst/>
                <a:uLnTx/>
                <a:uFillTx/>
                <a:latin typeface="Calibri"/>
                <a:ea typeface="+mn-ea"/>
                <a:cs typeface="Calibri"/>
              </a:rPr>
              <a:t> Bench – Pending List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0E213D"/>
              </a:solidFill>
              <a:effectLst/>
              <a:uLnTx/>
              <a:uFillTx/>
              <a:latin typeface="Calibri"/>
              <a:ea typeface="+mn-ea"/>
              <a:cs typeface="Calibri"/>
            </a:endParaRPr>
          </a:p>
          <a:p>
            <a:pPr marL="457200" indent="-457200">
              <a:buFont typeface="+mj-lt"/>
              <a:buAutoNum type="arabicPeriod"/>
            </a:pPr>
            <a:r>
              <a:rPr lang="en-US" sz="2000" dirty="0">
                <a:cs typeface="Calibri"/>
              </a:rPr>
              <a:t>Review the </a:t>
            </a:r>
            <a:r>
              <a:rPr lang="en-US" sz="2000" dirty="0" err="1">
                <a:cs typeface="Calibri"/>
              </a:rPr>
              <a:t>Sendout</a:t>
            </a:r>
            <a:r>
              <a:rPr lang="en-US" sz="2000" dirty="0">
                <a:cs typeface="Calibri"/>
              </a:rPr>
              <a:t> Bench to ensure all specimens are on a packing list.</a:t>
            </a:r>
          </a:p>
          <a:p>
            <a:pPr marL="457200" indent="-457200">
              <a:buFont typeface="+mj-lt"/>
              <a:buAutoNum type="arabicPeriod"/>
            </a:pPr>
            <a:endParaRPr lang="en-US" sz="2000" dirty="0">
              <a:cs typeface="Calibri"/>
            </a:endParaRPr>
          </a:p>
          <a:p>
            <a:pPr marL="457200" indent="-457200">
              <a:buFont typeface="+mj-lt"/>
              <a:buAutoNum type="arabicPeriod"/>
            </a:pPr>
            <a:r>
              <a:rPr lang="en-US" sz="2000" dirty="0">
                <a:cs typeface="Calibri"/>
              </a:rPr>
              <a:t>Locate specimens that are on the </a:t>
            </a:r>
            <a:r>
              <a:rPr lang="en-US" sz="2000" dirty="0" err="1">
                <a:cs typeface="Calibri"/>
              </a:rPr>
              <a:t>Sendout</a:t>
            </a:r>
            <a:r>
              <a:rPr lang="en-US" sz="2000" dirty="0">
                <a:cs typeface="Calibri"/>
              </a:rPr>
              <a:t> Bench that are not on a packing list.</a:t>
            </a:r>
          </a:p>
          <a:p>
            <a:pPr marL="457200" indent="-457200">
              <a:buFont typeface="+mj-lt"/>
              <a:buAutoNum type="arabicPeriod"/>
            </a:pPr>
            <a:endParaRPr lang="en-US" sz="2000" dirty="0">
              <a:cs typeface="Calibri"/>
            </a:endParaRPr>
          </a:p>
          <a:p>
            <a:pPr marL="457200" indent="-457200">
              <a:buFont typeface="+mj-lt"/>
              <a:buAutoNum type="arabicPeriod"/>
            </a:pPr>
            <a:r>
              <a:rPr lang="en-US" sz="2000" dirty="0">
                <a:cs typeface="Calibri"/>
              </a:rPr>
              <a:t>Specimens may need to be redrawn if left on the </a:t>
            </a:r>
            <a:r>
              <a:rPr lang="en-US" sz="2000" dirty="0" err="1">
                <a:cs typeface="Calibri"/>
              </a:rPr>
              <a:t>Sendout</a:t>
            </a:r>
            <a:r>
              <a:rPr lang="en-US" sz="2000" dirty="0">
                <a:cs typeface="Calibri"/>
              </a:rPr>
              <a:t> Bench</a:t>
            </a: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rgbClr val="0E213D"/>
              </a:solidFill>
              <a:effectLst/>
              <a:uLnTx/>
              <a:uFillTx/>
              <a:latin typeface="Calibri"/>
              <a:ea typeface="+mn-ea"/>
              <a:cs typeface="Calibri"/>
            </a:endParaRPr>
          </a:p>
          <a:p>
            <a:endParaRPr lang="en-US" sz="2400" dirty="0">
              <a:cs typeface="Calibri"/>
            </a:endParaRPr>
          </a:p>
          <a:p>
            <a:endParaRPr lang="en-US" sz="2400" dirty="0">
              <a:cs typeface="Calibri"/>
            </a:endParaRPr>
          </a:p>
        </p:txBody>
      </p:sp>
    </p:spTree>
    <p:extLst>
      <p:ext uri="{BB962C8B-B14F-4D97-AF65-F5344CB8AC3E}">
        <p14:creationId xmlns:p14="http://schemas.microsoft.com/office/powerpoint/2010/main" val="3405303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7643-FD22-1D9B-7EC7-684A7382CB03}"/>
              </a:ext>
            </a:extLst>
          </p:cNvPr>
          <p:cNvSpPr>
            <a:spLocks noGrp="1"/>
          </p:cNvSpPr>
          <p:nvPr>
            <p:ph type="ctrTitle"/>
          </p:nvPr>
        </p:nvSpPr>
        <p:spPr>
          <a:xfrm>
            <a:off x="1143000" y="1143000"/>
            <a:ext cx="7086600" cy="1828800"/>
          </a:xfrm>
        </p:spPr>
        <p:txBody>
          <a:bodyPr>
            <a:normAutofit/>
          </a:bodyPr>
          <a:lstStyle/>
          <a:p>
            <a:r>
              <a:rPr lang="en-US" sz="5400" b="1" dirty="0">
                <a:uFill>
                  <a:solidFill>
                    <a:srgbClr val="083065">
                      <a:lumMod val="40000"/>
                      <a:lumOff val="60000"/>
                    </a:srgbClr>
                  </a:solidFill>
                </a:uFill>
                <a:latin typeface="Bookman Old Style"/>
                <a:ea typeface="Open Sans"/>
                <a:cs typeface="Open Sans"/>
              </a:rPr>
              <a:t>THANK YOU!</a:t>
            </a:r>
          </a:p>
        </p:txBody>
      </p:sp>
    </p:spTree>
    <p:extLst>
      <p:ext uri="{BB962C8B-B14F-4D97-AF65-F5344CB8AC3E}">
        <p14:creationId xmlns:p14="http://schemas.microsoft.com/office/powerpoint/2010/main" val="2554595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B59AB-1C9D-8118-4BB1-297E6D58E8A2}"/>
              </a:ext>
            </a:extLst>
          </p:cNvPr>
          <p:cNvSpPr>
            <a:spLocks noGrp="1"/>
          </p:cNvSpPr>
          <p:nvPr>
            <p:ph type="title"/>
          </p:nvPr>
        </p:nvSpPr>
        <p:spPr/>
        <p:txBody>
          <a:bodyPr>
            <a:normAutofit fontScale="90000"/>
          </a:bodyPr>
          <a:lstStyle/>
          <a:p>
            <a:r>
              <a:rPr lang="en-US" sz="4000" dirty="0">
                <a:uFill>
                  <a:solidFill>
                    <a:srgbClr val="083065">
                      <a:lumMod val="40000"/>
                      <a:lumOff val="60000"/>
                    </a:srgbClr>
                  </a:solidFill>
                </a:uFill>
                <a:ea typeface="Open Sans"/>
                <a:cs typeface="Open Sans"/>
              </a:rPr>
              <a:t>Tubes Order of Draw</a:t>
            </a:r>
            <a:br>
              <a:rPr lang="en-US" sz="4000" dirty="0">
                <a:uFill>
                  <a:solidFill>
                    <a:srgbClr val="083065">
                      <a:lumMod val="40000"/>
                      <a:lumOff val="60000"/>
                    </a:srgbClr>
                  </a:solidFill>
                </a:uFill>
                <a:ea typeface="Open Sans"/>
                <a:cs typeface="Open Sans"/>
              </a:rPr>
            </a:br>
            <a:br>
              <a:rPr lang="en-US" sz="4000" dirty="0">
                <a:uFill>
                  <a:solidFill>
                    <a:srgbClr val="083065">
                      <a:lumMod val="40000"/>
                      <a:lumOff val="60000"/>
                    </a:srgbClr>
                  </a:solidFill>
                </a:uFill>
                <a:ea typeface="Open Sans"/>
                <a:cs typeface="Open Sans"/>
              </a:rPr>
            </a:br>
            <a:endParaRPr lang="en-US" sz="4000" dirty="0">
              <a:uFill>
                <a:solidFill>
                  <a:srgbClr val="083065">
                    <a:lumMod val="40000"/>
                    <a:lumOff val="60000"/>
                  </a:srgbClr>
                </a:solidFill>
              </a:uFill>
              <a:ea typeface="Open Sans"/>
              <a:cs typeface="Open Sans"/>
            </a:endParaRPr>
          </a:p>
        </p:txBody>
      </p:sp>
      <p:pic>
        <p:nvPicPr>
          <p:cNvPr id="5" name="Picture 4">
            <a:extLst>
              <a:ext uri="{FF2B5EF4-FFF2-40B4-BE49-F238E27FC236}">
                <a16:creationId xmlns:a16="http://schemas.microsoft.com/office/drawing/2014/main" id="{ED551099-39BC-931C-B526-1AC9BF3A18B2}"/>
              </a:ext>
            </a:extLst>
          </p:cNvPr>
          <p:cNvPicPr>
            <a:picLocks noChangeAspect="1"/>
          </p:cNvPicPr>
          <p:nvPr/>
        </p:nvPicPr>
        <p:blipFill>
          <a:blip r:embed="rId2"/>
          <a:stretch>
            <a:fillRect/>
          </a:stretch>
        </p:blipFill>
        <p:spPr>
          <a:xfrm>
            <a:off x="814995" y="804862"/>
            <a:ext cx="5972175" cy="5248275"/>
          </a:xfrm>
          <a:prstGeom prst="rect">
            <a:avLst/>
          </a:prstGeom>
        </p:spPr>
      </p:pic>
    </p:spTree>
    <p:extLst>
      <p:ext uri="{BB962C8B-B14F-4D97-AF65-F5344CB8AC3E}">
        <p14:creationId xmlns:p14="http://schemas.microsoft.com/office/powerpoint/2010/main" val="2330061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0294-0D34-640B-2185-922983AE02CD}"/>
              </a:ext>
            </a:extLst>
          </p:cNvPr>
          <p:cNvSpPr>
            <a:spLocks noGrp="1"/>
          </p:cNvSpPr>
          <p:nvPr>
            <p:ph type="ctrTitle"/>
          </p:nvPr>
        </p:nvSpPr>
        <p:spPr>
          <a:xfrm>
            <a:off x="1408517" y="35498"/>
            <a:ext cx="7086600" cy="678700"/>
          </a:xfrm>
        </p:spPr>
        <p:txBody>
          <a:bodyPr>
            <a:normAutofit/>
          </a:bodyPr>
          <a:lstStyle/>
          <a:p>
            <a:r>
              <a:rPr lang="en-US" sz="3200" b="1" dirty="0">
                <a:uFill>
                  <a:solidFill>
                    <a:srgbClr val="083065">
                      <a:lumMod val="40000"/>
                      <a:lumOff val="60000"/>
                    </a:srgbClr>
                  </a:solidFill>
                </a:uFill>
                <a:latin typeface="Cambria"/>
                <a:ea typeface="Open Sans"/>
                <a:cs typeface="Open Sans"/>
              </a:rPr>
              <a:t>GENERAL WORKFLOW</a:t>
            </a:r>
          </a:p>
        </p:txBody>
      </p:sp>
      <p:pic>
        <p:nvPicPr>
          <p:cNvPr id="7" name="Picture 6">
            <a:extLst>
              <a:ext uri="{FF2B5EF4-FFF2-40B4-BE49-F238E27FC236}">
                <a16:creationId xmlns:a16="http://schemas.microsoft.com/office/drawing/2014/main" id="{7916F043-AF7D-0243-B0EB-776D7A89B50C}"/>
              </a:ext>
            </a:extLst>
          </p:cNvPr>
          <p:cNvPicPr>
            <a:picLocks noChangeAspect="1"/>
          </p:cNvPicPr>
          <p:nvPr/>
        </p:nvPicPr>
        <p:blipFill>
          <a:blip r:embed="rId2"/>
          <a:stretch>
            <a:fillRect/>
          </a:stretch>
        </p:blipFill>
        <p:spPr>
          <a:xfrm>
            <a:off x="1727604" y="1104900"/>
            <a:ext cx="6448425" cy="4648200"/>
          </a:xfrm>
          <a:prstGeom prst="rect">
            <a:avLst/>
          </a:prstGeom>
        </p:spPr>
      </p:pic>
    </p:spTree>
    <p:extLst>
      <p:ext uri="{BB962C8B-B14F-4D97-AF65-F5344CB8AC3E}">
        <p14:creationId xmlns:p14="http://schemas.microsoft.com/office/powerpoint/2010/main" val="3275105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4684-0598-E511-8BD9-7B3E90BC47A4}"/>
              </a:ext>
            </a:extLst>
          </p:cNvPr>
          <p:cNvSpPr>
            <a:spLocks noGrp="1"/>
          </p:cNvSpPr>
          <p:nvPr>
            <p:ph type="ctrTitle"/>
          </p:nvPr>
        </p:nvSpPr>
        <p:spPr>
          <a:xfrm>
            <a:off x="1242753" y="228600"/>
            <a:ext cx="7086600" cy="1192876"/>
          </a:xfrm>
        </p:spPr>
        <p:txBody>
          <a:bodyPr>
            <a:normAutofit/>
          </a:bodyPr>
          <a:lstStyle/>
          <a:p>
            <a:r>
              <a:rPr lang="en-US" dirty="0"/>
              <a:t>Color Guide for Tubes</a:t>
            </a:r>
            <a:br>
              <a:rPr lang="en-US" dirty="0"/>
            </a:br>
            <a:r>
              <a:rPr lang="en-US" dirty="0"/>
              <a:t>Pt. 1</a:t>
            </a:r>
          </a:p>
        </p:txBody>
      </p:sp>
      <p:graphicFrame>
        <p:nvGraphicFramePr>
          <p:cNvPr id="5" name="Table 4">
            <a:extLst>
              <a:ext uri="{FF2B5EF4-FFF2-40B4-BE49-F238E27FC236}">
                <a16:creationId xmlns:a16="http://schemas.microsoft.com/office/drawing/2014/main" id="{7DDA63B1-1292-7A93-DD1F-5684014FCAFC}"/>
              </a:ext>
            </a:extLst>
          </p:cNvPr>
          <p:cNvGraphicFramePr>
            <a:graphicFrameLocks noGrp="1"/>
          </p:cNvGraphicFramePr>
          <p:nvPr>
            <p:extLst>
              <p:ext uri="{D42A27DB-BD31-4B8C-83A1-F6EECF244321}">
                <p14:modId xmlns:p14="http://schemas.microsoft.com/office/powerpoint/2010/main" val="640587751"/>
              </p:ext>
            </p:extLst>
          </p:nvPr>
        </p:nvGraphicFramePr>
        <p:xfrm>
          <a:off x="390209" y="1687484"/>
          <a:ext cx="1400986" cy="4265843"/>
        </p:xfrm>
        <a:graphic>
          <a:graphicData uri="http://schemas.openxmlformats.org/drawingml/2006/table">
            <a:tbl>
              <a:tblPr/>
              <a:tblGrid>
                <a:gridCol w="1400986">
                  <a:extLst>
                    <a:ext uri="{9D8B030D-6E8A-4147-A177-3AD203B41FA5}">
                      <a16:colId xmlns:a16="http://schemas.microsoft.com/office/drawing/2014/main" val="3351756963"/>
                    </a:ext>
                  </a:extLst>
                </a:gridCol>
              </a:tblGrid>
              <a:tr h="131947">
                <a:tc>
                  <a:txBody>
                    <a:bodyPr/>
                    <a:lstStyle/>
                    <a:p>
                      <a:pPr algn="ctr" fontAlgn="b"/>
                      <a:r>
                        <a:rPr lang="en-US" sz="700" b="1" i="0" u="none" strike="noStrike" dirty="0">
                          <a:solidFill>
                            <a:srgbClr val="000000"/>
                          </a:solidFill>
                          <a:effectLst/>
                          <a:latin typeface="Calibri" panose="020F0502020204030204" pitchFamily="34" charset="0"/>
                        </a:rPr>
                        <a:t>PANELS</a:t>
                      </a:r>
                    </a:p>
                  </a:txBody>
                  <a:tcPr marL="6181" marR="6181" marT="6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57581037"/>
                  </a:ext>
                </a:extLst>
              </a:tr>
              <a:tr h="383276">
                <a:tc>
                  <a:txBody>
                    <a:bodyPr/>
                    <a:lstStyle/>
                    <a:p>
                      <a:pPr algn="ctr" fontAlgn="b"/>
                      <a:r>
                        <a:rPr lang="pl-PL" sz="800" b="1" i="0" u="none" strike="noStrike" dirty="0">
                          <a:solidFill>
                            <a:srgbClr val="000000"/>
                          </a:solidFill>
                          <a:effectLst/>
                          <a:latin typeface="Calibri" panose="020F0502020204030204" pitchFamily="34" charset="0"/>
                        </a:rPr>
                        <a:t>Electrolyte</a:t>
                      </a:r>
                      <a:r>
                        <a:rPr lang="pl-PL" sz="800" b="0" i="0" u="none" strike="noStrike" dirty="0">
                          <a:solidFill>
                            <a:srgbClr val="000000"/>
                          </a:solidFill>
                          <a:effectLst/>
                          <a:latin typeface="Calibri" panose="020F0502020204030204" pitchFamily="34" charset="0"/>
                        </a:rPr>
                        <a:t>  = Na, K, Cl &amp; CO</a:t>
                      </a:r>
                      <a:r>
                        <a:rPr lang="pl-PL" sz="800" b="0" i="0" u="none" strike="noStrike" baseline="-25000" dirty="0">
                          <a:solidFill>
                            <a:srgbClr val="000000"/>
                          </a:solidFill>
                          <a:effectLst/>
                          <a:latin typeface="Calibri" panose="020F0502020204030204" pitchFamily="34" charset="0"/>
                        </a:rPr>
                        <a:t>2</a:t>
                      </a:r>
                      <a:endParaRPr lang="pl-PL" sz="800" b="1" i="0" u="none" strike="noStrike" dirty="0">
                        <a:solidFill>
                          <a:srgbClr val="000000"/>
                        </a:solidFill>
                        <a:effectLst/>
                        <a:latin typeface="Calibri" panose="020F0502020204030204" pitchFamily="34" charset="0"/>
                      </a:endParaRPr>
                    </a:p>
                  </a:txBody>
                  <a:tcPr marL="6181" marR="6181" marT="6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53520475"/>
                  </a:ext>
                </a:extLst>
              </a:tr>
              <a:tr h="378103">
                <a:tc>
                  <a:txBody>
                    <a:bodyPr/>
                    <a:lstStyle/>
                    <a:p>
                      <a:pPr algn="ctr" fontAlgn="ctr"/>
                      <a:r>
                        <a:rPr lang="en-US" sz="800" b="1" i="0" u="none" strike="noStrike" dirty="0">
                          <a:solidFill>
                            <a:srgbClr val="000000"/>
                          </a:solidFill>
                          <a:effectLst/>
                          <a:latin typeface="Calibri" panose="020F0502020204030204" pitchFamily="34" charset="0"/>
                        </a:rPr>
                        <a:t>Basic Metabolic Panel</a:t>
                      </a:r>
                      <a:r>
                        <a:rPr lang="en-US" sz="800" b="0" i="0" u="none" strike="noStrike" dirty="0">
                          <a:solidFill>
                            <a:srgbClr val="000000"/>
                          </a:solidFill>
                          <a:effectLst/>
                          <a:latin typeface="Calibri" panose="020F0502020204030204" pitchFamily="34" charset="0"/>
                        </a:rPr>
                        <a:t> (</a:t>
                      </a:r>
                      <a:r>
                        <a:rPr lang="en-US" sz="800" b="1" i="0" u="none" strike="noStrike" dirty="0">
                          <a:solidFill>
                            <a:srgbClr val="000000"/>
                          </a:solidFill>
                          <a:effectLst/>
                          <a:latin typeface="Calibri" panose="020F0502020204030204" pitchFamily="34" charset="0"/>
                        </a:rPr>
                        <a:t>BASIC) = </a:t>
                      </a:r>
                      <a:r>
                        <a:rPr lang="en-US" sz="800" b="0" i="0" u="none" strike="noStrike" dirty="0">
                          <a:solidFill>
                            <a:srgbClr val="000000"/>
                          </a:solidFill>
                          <a:effectLst/>
                          <a:latin typeface="Calibri" panose="020F0502020204030204" pitchFamily="34" charset="0"/>
                        </a:rPr>
                        <a:t>Na, K, Cl, CO2, Glu, BUN, </a:t>
                      </a:r>
                      <a:r>
                        <a:rPr lang="en-US" sz="800" b="0" i="0" u="none" strike="noStrike" dirty="0" err="1">
                          <a:solidFill>
                            <a:srgbClr val="000000"/>
                          </a:solidFill>
                          <a:effectLst/>
                          <a:latin typeface="Calibri" panose="020F0502020204030204" pitchFamily="34" charset="0"/>
                        </a:rPr>
                        <a:t>Creat</a:t>
                      </a:r>
                      <a:r>
                        <a:rPr lang="en-US" sz="800" b="0" i="0" u="none" strike="noStrike" dirty="0">
                          <a:solidFill>
                            <a:srgbClr val="000000"/>
                          </a:solidFill>
                          <a:effectLst/>
                          <a:latin typeface="Calibri" panose="020F0502020204030204" pitchFamily="34" charset="0"/>
                        </a:rPr>
                        <a:t>, Ca</a:t>
                      </a:r>
                      <a:endParaRPr lang="en-US" sz="800" b="1" i="0" u="none" strike="noStrike" dirty="0">
                        <a:solidFill>
                          <a:srgbClr val="000000"/>
                        </a:solidFill>
                        <a:effectLst/>
                        <a:latin typeface="Calibri" panose="020F0502020204030204" pitchFamily="34"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869810705"/>
                  </a:ext>
                </a:extLst>
              </a:tr>
              <a:tr h="508940">
                <a:tc>
                  <a:txBody>
                    <a:bodyPr/>
                    <a:lstStyle/>
                    <a:p>
                      <a:pPr algn="ctr" fontAlgn="ctr"/>
                      <a:r>
                        <a:rPr lang="en-US" sz="800" b="1" i="0" u="none" strike="noStrike" dirty="0">
                          <a:solidFill>
                            <a:srgbClr val="000000"/>
                          </a:solidFill>
                          <a:effectLst/>
                          <a:latin typeface="Calibri" panose="020F0502020204030204" pitchFamily="34" charset="0"/>
                        </a:rPr>
                        <a:t>Comprehensive Metabolic Panel (CMP)</a:t>
                      </a:r>
                      <a:r>
                        <a:rPr lang="en-US" sz="800" b="0" i="0" u="none" strike="noStrike" dirty="0">
                          <a:solidFill>
                            <a:srgbClr val="000000"/>
                          </a:solidFill>
                          <a:effectLst/>
                          <a:latin typeface="Calibri" panose="020F0502020204030204" pitchFamily="34" charset="0"/>
                        </a:rPr>
                        <a:t> = Na, K, Cl, CO2, Glu, BUN, </a:t>
                      </a:r>
                      <a:r>
                        <a:rPr lang="en-US" sz="800" b="0" i="0" u="none" strike="noStrike" dirty="0" err="1">
                          <a:solidFill>
                            <a:srgbClr val="000000"/>
                          </a:solidFill>
                          <a:effectLst/>
                          <a:latin typeface="Calibri" panose="020F0502020204030204" pitchFamily="34" charset="0"/>
                        </a:rPr>
                        <a:t>Creat</a:t>
                      </a:r>
                      <a:r>
                        <a:rPr lang="en-US" sz="800" b="0" i="0" u="none" strike="noStrike" dirty="0">
                          <a:solidFill>
                            <a:srgbClr val="000000"/>
                          </a:solidFill>
                          <a:effectLst/>
                          <a:latin typeface="Calibri" panose="020F0502020204030204" pitchFamily="34" charset="0"/>
                        </a:rPr>
                        <a:t>, Ca, TP, Alb, </a:t>
                      </a:r>
                      <a:r>
                        <a:rPr lang="en-US" sz="800" b="0" i="0" u="none" strike="noStrike" dirty="0" err="1">
                          <a:solidFill>
                            <a:srgbClr val="000000"/>
                          </a:solidFill>
                          <a:effectLst/>
                          <a:latin typeface="Calibri" panose="020F0502020204030204" pitchFamily="34" charset="0"/>
                        </a:rPr>
                        <a:t>Alk</a:t>
                      </a:r>
                      <a:r>
                        <a:rPr lang="en-US" sz="800" b="0" i="0" u="none" strike="noStrike" dirty="0">
                          <a:solidFill>
                            <a:srgbClr val="000000"/>
                          </a:solidFill>
                          <a:effectLst/>
                          <a:latin typeface="Calibri" panose="020F0502020204030204" pitchFamily="34" charset="0"/>
                        </a:rPr>
                        <a:t> </a:t>
                      </a:r>
                      <a:r>
                        <a:rPr lang="en-US" sz="800" b="0" i="0" u="none" strike="noStrike" dirty="0" err="1">
                          <a:solidFill>
                            <a:srgbClr val="000000"/>
                          </a:solidFill>
                          <a:effectLst/>
                          <a:latin typeface="Calibri" panose="020F0502020204030204" pitchFamily="34" charset="0"/>
                        </a:rPr>
                        <a:t>Phos</a:t>
                      </a:r>
                      <a:r>
                        <a:rPr lang="en-US" sz="800" b="0" i="0" u="none" strike="noStrike" dirty="0">
                          <a:solidFill>
                            <a:srgbClr val="000000"/>
                          </a:solidFill>
                          <a:effectLst/>
                          <a:latin typeface="Calibri" panose="020F0502020204030204" pitchFamily="34" charset="0"/>
                        </a:rPr>
                        <a:t>, AST, ALT, </a:t>
                      </a:r>
                      <a:r>
                        <a:rPr lang="en-US" sz="800" b="0" i="0" u="none" strike="noStrike" dirty="0" err="1">
                          <a:solidFill>
                            <a:srgbClr val="000000"/>
                          </a:solidFill>
                          <a:effectLst/>
                          <a:latin typeface="Calibri" panose="020F0502020204030204" pitchFamily="34" charset="0"/>
                        </a:rPr>
                        <a:t>TBil</a:t>
                      </a:r>
                      <a:endParaRPr lang="en-US" sz="800" b="1" i="0" u="none" strike="noStrike" dirty="0">
                        <a:solidFill>
                          <a:srgbClr val="000000"/>
                        </a:solidFill>
                        <a:effectLst/>
                        <a:latin typeface="Calibri" panose="020F0502020204030204" pitchFamily="34"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035517992"/>
                  </a:ext>
                </a:extLst>
              </a:tr>
              <a:tr h="424580">
                <a:tc>
                  <a:txBody>
                    <a:bodyPr/>
                    <a:lstStyle/>
                    <a:p>
                      <a:pPr algn="ctr" fontAlgn="ctr"/>
                      <a:r>
                        <a:rPr lang="en-US" sz="900" b="1" i="0" u="none" strike="noStrike" dirty="0">
                          <a:solidFill>
                            <a:srgbClr val="000000"/>
                          </a:solidFill>
                          <a:effectLst/>
                          <a:latin typeface="Calibri" panose="020F0502020204030204" pitchFamily="34" charset="0"/>
                        </a:rPr>
                        <a:t>Hepatic Function Panel (HEPFUN)  </a:t>
                      </a:r>
                      <a:r>
                        <a:rPr lang="en-US" sz="900" b="0" i="0" u="none" strike="noStrike" dirty="0">
                          <a:solidFill>
                            <a:srgbClr val="000000"/>
                          </a:solidFill>
                          <a:effectLst/>
                          <a:latin typeface="Calibri" panose="020F0502020204030204" pitchFamily="34" charset="0"/>
                        </a:rPr>
                        <a:t>= TP, Alb, </a:t>
                      </a:r>
                      <a:r>
                        <a:rPr lang="en-US" sz="900" b="0" i="0" u="none" strike="noStrike" dirty="0" err="1">
                          <a:solidFill>
                            <a:srgbClr val="000000"/>
                          </a:solidFill>
                          <a:effectLst/>
                          <a:latin typeface="Calibri" panose="020F0502020204030204" pitchFamily="34" charset="0"/>
                        </a:rPr>
                        <a:t>TBil</a:t>
                      </a:r>
                      <a:r>
                        <a:rPr lang="en-US" sz="900" b="0" i="0" u="none" strike="noStrike" dirty="0">
                          <a:solidFill>
                            <a:srgbClr val="000000"/>
                          </a:solidFill>
                          <a:effectLst/>
                          <a:latin typeface="Calibri" panose="020F0502020204030204" pitchFamily="34" charset="0"/>
                        </a:rPr>
                        <a:t>, </a:t>
                      </a:r>
                      <a:r>
                        <a:rPr lang="en-US" sz="900" b="0" i="0" u="none" strike="noStrike" dirty="0" err="1">
                          <a:solidFill>
                            <a:srgbClr val="000000"/>
                          </a:solidFill>
                          <a:effectLst/>
                          <a:latin typeface="Calibri" panose="020F0502020204030204" pitchFamily="34" charset="0"/>
                        </a:rPr>
                        <a:t>DBil</a:t>
                      </a:r>
                      <a:r>
                        <a:rPr lang="en-US" sz="900" b="0" i="0" u="none" strike="noStrike" dirty="0">
                          <a:solidFill>
                            <a:srgbClr val="000000"/>
                          </a:solidFill>
                          <a:effectLst/>
                          <a:latin typeface="Calibri" panose="020F0502020204030204" pitchFamily="34" charset="0"/>
                        </a:rPr>
                        <a:t>, </a:t>
                      </a:r>
                      <a:r>
                        <a:rPr lang="en-US" sz="900" b="0" i="0" u="none" strike="noStrike" dirty="0" err="1">
                          <a:solidFill>
                            <a:srgbClr val="000000"/>
                          </a:solidFill>
                          <a:effectLst/>
                          <a:latin typeface="Calibri" panose="020F0502020204030204" pitchFamily="34" charset="0"/>
                        </a:rPr>
                        <a:t>Alk</a:t>
                      </a:r>
                      <a:r>
                        <a:rPr lang="en-US" sz="900" b="0" i="0" u="none" strike="noStrike" dirty="0">
                          <a:solidFill>
                            <a:srgbClr val="000000"/>
                          </a:solidFill>
                          <a:effectLst/>
                          <a:latin typeface="Calibri" panose="020F0502020204030204" pitchFamily="34" charset="0"/>
                        </a:rPr>
                        <a:t> </a:t>
                      </a:r>
                      <a:r>
                        <a:rPr lang="en-US" sz="900" b="0" i="0" u="none" strike="noStrike" dirty="0" err="1">
                          <a:solidFill>
                            <a:srgbClr val="000000"/>
                          </a:solidFill>
                          <a:effectLst/>
                          <a:latin typeface="Calibri" panose="020F0502020204030204" pitchFamily="34" charset="0"/>
                        </a:rPr>
                        <a:t>Phos</a:t>
                      </a:r>
                      <a:r>
                        <a:rPr lang="en-US" sz="900" b="0" i="0" u="none" strike="noStrike" dirty="0">
                          <a:solidFill>
                            <a:srgbClr val="000000"/>
                          </a:solidFill>
                          <a:effectLst/>
                          <a:latin typeface="Calibri" panose="020F0502020204030204" pitchFamily="34" charset="0"/>
                        </a:rPr>
                        <a:t>, ALT, AST</a:t>
                      </a:r>
                      <a:endParaRPr lang="en-US" sz="900" b="1" i="0" u="none" strike="noStrike" dirty="0">
                        <a:solidFill>
                          <a:srgbClr val="000000"/>
                        </a:solidFill>
                        <a:effectLst/>
                        <a:latin typeface="Calibri" panose="020F0502020204030204" pitchFamily="34"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920549039"/>
                  </a:ext>
                </a:extLst>
              </a:tr>
              <a:tr h="402125">
                <a:tc>
                  <a:txBody>
                    <a:bodyPr/>
                    <a:lstStyle/>
                    <a:p>
                      <a:pPr algn="ctr" fontAlgn="ctr"/>
                      <a:r>
                        <a:rPr lang="en-US" sz="800" b="1" i="0" u="none" strike="noStrike" dirty="0">
                          <a:solidFill>
                            <a:srgbClr val="000000"/>
                          </a:solidFill>
                          <a:effectLst/>
                          <a:latin typeface="Calibri" panose="020F0502020204030204" pitchFamily="34" charset="0"/>
                        </a:rPr>
                        <a:t>Renal Panel (RENAL)  </a:t>
                      </a:r>
                      <a:r>
                        <a:rPr lang="en-US" sz="800" b="0" i="0" u="none" strike="noStrike" dirty="0">
                          <a:solidFill>
                            <a:srgbClr val="000000"/>
                          </a:solidFill>
                          <a:effectLst/>
                          <a:latin typeface="Calibri" panose="020F0502020204030204" pitchFamily="34" charset="0"/>
                        </a:rPr>
                        <a:t>= Na, K, Cl, CO2, Glu, BUN, </a:t>
                      </a:r>
                      <a:r>
                        <a:rPr lang="en-US" sz="800" b="0" i="0" u="none" strike="noStrike" dirty="0" err="1">
                          <a:solidFill>
                            <a:srgbClr val="000000"/>
                          </a:solidFill>
                          <a:effectLst/>
                          <a:latin typeface="Calibri" panose="020F0502020204030204" pitchFamily="34" charset="0"/>
                        </a:rPr>
                        <a:t>Creat</a:t>
                      </a:r>
                      <a:r>
                        <a:rPr lang="en-US" sz="800" b="0" i="0" u="none" strike="noStrike" dirty="0">
                          <a:solidFill>
                            <a:srgbClr val="000000"/>
                          </a:solidFill>
                          <a:effectLst/>
                          <a:latin typeface="Calibri" panose="020F0502020204030204" pitchFamily="34" charset="0"/>
                        </a:rPr>
                        <a:t>, Ca, Alb</a:t>
                      </a:r>
                      <a:endParaRPr lang="en-US" sz="800" b="1" i="0" u="none" strike="noStrike" dirty="0">
                        <a:solidFill>
                          <a:srgbClr val="000000"/>
                        </a:solidFill>
                        <a:effectLst/>
                        <a:latin typeface="Calibri" panose="020F0502020204030204" pitchFamily="34"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199810251"/>
                  </a:ext>
                </a:extLst>
              </a:tr>
              <a:tr h="584339">
                <a:tc>
                  <a:txBody>
                    <a:bodyPr/>
                    <a:lstStyle/>
                    <a:p>
                      <a:pPr algn="ctr" fontAlgn="ctr"/>
                      <a:r>
                        <a:rPr lang="en-US" sz="800" b="1" i="0" u="none" strike="noStrike" dirty="0">
                          <a:solidFill>
                            <a:srgbClr val="000000"/>
                          </a:solidFill>
                          <a:effectLst/>
                          <a:latin typeface="Calibri" panose="020F0502020204030204" pitchFamily="34" charset="0"/>
                        </a:rPr>
                        <a:t>Comp Panel, Infant </a:t>
                      </a:r>
                      <a:r>
                        <a:rPr lang="en-US" sz="800" b="0" i="0" u="none" strike="noStrike" dirty="0">
                          <a:solidFill>
                            <a:srgbClr val="000000"/>
                          </a:solidFill>
                          <a:effectLst/>
                          <a:latin typeface="Calibri" panose="020F0502020204030204" pitchFamily="34" charset="0"/>
                        </a:rPr>
                        <a:t> = Na, K, Cl, CO2, Glu, BUN, </a:t>
                      </a:r>
                      <a:r>
                        <a:rPr lang="en-US" sz="800" b="0" i="0" u="none" strike="noStrike" dirty="0" err="1">
                          <a:solidFill>
                            <a:srgbClr val="000000"/>
                          </a:solidFill>
                          <a:effectLst/>
                          <a:latin typeface="Calibri" panose="020F0502020204030204" pitchFamily="34" charset="0"/>
                        </a:rPr>
                        <a:t>Creat</a:t>
                      </a:r>
                      <a:r>
                        <a:rPr lang="en-US" sz="800" b="0" i="0" u="none" strike="noStrike" dirty="0">
                          <a:solidFill>
                            <a:srgbClr val="000000"/>
                          </a:solidFill>
                          <a:effectLst/>
                          <a:latin typeface="Calibri" panose="020F0502020204030204" pitchFamily="34" charset="0"/>
                        </a:rPr>
                        <a:t>, Ca, TP, Alb, </a:t>
                      </a:r>
                      <a:r>
                        <a:rPr lang="en-US" sz="800" b="0" i="0" u="none" strike="noStrike" dirty="0" err="1">
                          <a:solidFill>
                            <a:srgbClr val="000000"/>
                          </a:solidFill>
                          <a:effectLst/>
                          <a:latin typeface="Calibri" panose="020F0502020204030204" pitchFamily="34" charset="0"/>
                        </a:rPr>
                        <a:t>Alk</a:t>
                      </a:r>
                      <a:r>
                        <a:rPr lang="en-US" sz="800" b="0" i="0" u="none" strike="noStrike" dirty="0">
                          <a:solidFill>
                            <a:srgbClr val="000000"/>
                          </a:solidFill>
                          <a:effectLst/>
                          <a:latin typeface="Calibri" panose="020F0502020204030204" pitchFamily="34" charset="0"/>
                        </a:rPr>
                        <a:t> </a:t>
                      </a:r>
                      <a:r>
                        <a:rPr lang="en-US" sz="800" b="0" i="0" u="none" strike="noStrike" dirty="0" err="1">
                          <a:solidFill>
                            <a:srgbClr val="000000"/>
                          </a:solidFill>
                          <a:effectLst/>
                          <a:latin typeface="Calibri" panose="020F0502020204030204" pitchFamily="34" charset="0"/>
                        </a:rPr>
                        <a:t>Phos</a:t>
                      </a:r>
                      <a:r>
                        <a:rPr lang="en-US" sz="800" b="0" i="0" u="none" strike="noStrike" dirty="0">
                          <a:solidFill>
                            <a:srgbClr val="000000"/>
                          </a:solidFill>
                          <a:effectLst/>
                          <a:latin typeface="Calibri" panose="020F0502020204030204" pitchFamily="34" charset="0"/>
                        </a:rPr>
                        <a:t>, AST, ALT, </a:t>
                      </a:r>
                      <a:r>
                        <a:rPr lang="en-US" sz="800" b="0" i="0" u="none" strike="noStrike" dirty="0" err="1">
                          <a:solidFill>
                            <a:srgbClr val="000000"/>
                          </a:solidFill>
                          <a:effectLst/>
                          <a:latin typeface="Calibri" panose="020F0502020204030204" pitchFamily="34" charset="0"/>
                        </a:rPr>
                        <a:t>NeoBili</a:t>
                      </a:r>
                      <a:r>
                        <a:rPr lang="en-US" sz="800" b="0" i="0" u="none" strike="noStrike" dirty="0">
                          <a:solidFill>
                            <a:srgbClr val="000000"/>
                          </a:solidFill>
                          <a:effectLst/>
                          <a:latin typeface="Calibri" panose="020F0502020204030204" pitchFamily="34" charset="0"/>
                        </a:rPr>
                        <a:t> - includes </a:t>
                      </a:r>
                      <a:r>
                        <a:rPr lang="en-US" sz="800" b="0" i="0" u="none" strike="noStrike" dirty="0" err="1">
                          <a:solidFill>
                            <a:srgbClr val="000000"/>
                          </a:solidFill>
                          <a:effectLst/>
                          <a:latin typeface="Calibri" panose="020F0502020204030204" pitchFamily="34" charset="0"/>
                        </a:rPr>
                        <a:t>DBil</a:t>
                      </a:r>
                      <a:endParaRPr lang="en-US" sz="800" b="1" i="0" u="none" strike="noStrike" dirty="0">
                        <a:solidFill>
                          <a:srgbClr val="000000"/>
                        </a:solidFill>
                        <a:effectLst/>
                        <a:latin typeface="Calibri" panose="020F0502020204030204" pitchFamily="34" charset="0"/>
                      </a:endParaRPr>
                    </a:p>
                  </a:txBody>
                  <a:tcPr marL="6181" marR="6181" marT="6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982772376"/>
                  </a:ext>
                </a:extLst>
              </a:tr>
              <a:tr h="263895">
                <a:tc>
                  <a:txBody>
                    <a:bodyPr/>
                    <a:lstStyle/>
                    <a:p>
                      <a:pPr algn="ctr" fontAlgn="b"/>
                      <a:r>
                        <a:rPr lang="en-US" sz="800" b="1" i="0" u="none" strike="noStrike" dirty="0">
                          <a:solidFill>
                            <a:srgbClr val="000000"/>
                          </a:solidFill>
                          <a:effectLst/>
                          <a:latin typeface="Calibri" panose="020F0502020204030204" pitchFamily="34" charset="0"/>
                        </a:rPr>
                        <a:t>Hep Panel, Infant</a:t>
                      </a:r>
                      <a:r>
                        <a:rPr lang="en-US" sz="800" b="0" i="0" u="none" strike="noStrike" dirty="0">
                          <a:solidFill>
                            <a:srgbClr val="000000"/>
                          </a:solidFill>
                          <a:effectLst/>
                          <a:latin typeface="Calibri" panose="020F0502020204030204" pitchFamily="34" charset="0"/>
                        </a:rPr>
                        <a:t>  = TP, Alb, </a:t>
                      </a:r>
                      <a:r>
                        <a:rPr lang="en-US" sz="800" b="0" i="0" u="none" strike="noStrike" dirty="0" err="1">
                          <a:solidFill>
                            <a:srgbClr val="000000"/>
                          </a:solidFill>
                          <a:effectLst/>
                          <a:latin typeface="Calibri" panose="020F0502020204030204" pitchFamily="34" charset="0"/>
                        </a:rPr>
                        <a:t>NeoBili</a:t>
                      </a:r>
                      <a:r>
                        <a:rPr lang="en-US" sz="800" b="0" i="0" u="none" strike="noStrike" dirty="0">
                          <a:solidFill>
                            <a:srgbClr val="000000"/>
                          </a:solidFill>
                          <a:effectLst/>
                          <a:latin typeface="Calibri" panose="020F0502020204030204" pitchFamily="34" charset="0"/>
                        </a:rPr>
                        <a:t>, </a:t>
                      </a:r>
                      <a:r>
                        <a:rPr lang="en-US" sz="800" b="0" i="0" u="none" strike="noStrike" dirty="0" err="1">
                          <a:solidFill>
                            <a:srgbClr val="000000"/>
                          </a:solidFill>
                          <a:effectLst/>
                          <a:latin typeface="Calibri" panose="020F0502020204030204" pitchFamily="34" charset="0"/>
                        </a:rPr>
                        <a:t>Alk</a:t>
                      </a:r>
                      <a:r>
                        <a:rPr lang="en-US" sz="800" b="0" i="0" u="none" strike="noStrike" dirty="0">
                          <a:solidFill>
                            <a:srgbClr val="000000"/>
                          </a:solidFill>
                          <a:effectLst/>
                          <a:latin typeface="Calibri" panose="020F0502020204030204" pitchFamily="34" charset="0"/>
                        </a:rPr>
                        <a:t> </a:t>
                      </a:r>
                      <a:r>
                        <a:rPr lang="en-US" sz="800" b="0" i="0" u="none" strike="noStrike" dirty="0" err="1">
                          <a:solidFill>
                            <a:srgbClr val="000000"/>
                          </a:solidFill>
                          <a:effectLst/>
                          <a:latin typeface="Calibri" panose="020F0502020204030204" pitchFamily="34" charset="0"/>
                        </a:rPr>
                        <a:t>Phos</a:t>
                      </a:r>
                      <a:r>
                        <a:rPr lang="en-US" sz="800" b="0" i="0" u="none" strike="noStrike" dirty="0">
                          <a:solidFill>
                            <a:srgbClr val="000000"/>
                          </a:solidFill>
                          <a:effectLst/>
                          <a:latin typeface="Calibri" panose="020F0502020204030204" pitchFamily="34" charset="0"/>
                        </a:rPr>
                        <a:t>, ALT,AST</a:t>
                      </a:r>
                    </a:p>
                  </a:txBody>
                  <a:tcPr marL="6181" marR="6181" marT="6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529484026"/>
                  </a:ext>
                </a:extLst>
              </a:tr>
              <a:tr h="395843">
                <a:tc>
                  <a:txBody>
                    <a:bodyPr/>
                    <a:lstStyle/>
                    <a:p>
                      <a:pPr algn="ctr" fontAlgn="ctr"/>
                      <a:r>
                        <a:rPr lang="en-US" sz="800" b="1" i="0" u="none" strike="noStrike" dirty="0">
                          <a:solidFill>
                            <a:srgbClr val="000000"/>
                          </a:solidFill>
                          <a:effectLst/>
                          <a:latin typeface="Calibri" panose="020F0502020204030204" pitchFamily="34" charset="0"/>
                        </a:rPr>
                        <a:t>Neonatal Bilirubin </a:t>
                      </a:r>
                      <a:r>
                        <a:rPr lang="en-US" sz="800" b="0" i="0" u="none" strike="noStrike" dirty="0">
                          <a:solidFill>
                            <a:srgbClr val="000000"/>
                          </a:solidFill>
                          <a:effectLst/>
                          <a:latin typeface="Calibri" panose="020F0502020204030204" pitchFamily="34" charset="0"/>
                        </a:rPr>
                        <a:t> = Total Bilirubin, Direct Bilirubin, Indirect Bilirubin-Calculated</a:t>
                      </a:r>
                      <a:endParaRPr lang="en-US" sz="800" b="1" i="0" u="none" strike="noStrike" dirty="0">
                        <a:solidFill>
                          <a:srgbClr val="000000"/>
                        </a:solidFill>
                        <a:effectLst/>
                        <a:latin typeface="Calibri" panose="020F0502020204030204" pitchFamily="34" charset="0"/>
                      </a:endParaRPr>
                    </a:p>
                  </a:txBody>
                  <a:tcPr marL="6181" marR="6181" marT="6181" marB="0" anchor="ctr">
                    <a:lnL>
                      <a:noFill/>
                    </a:lnL>
                    <a:lnR>
                      <a:noFill/>
                    </a:lnR>
                    <a:lnT w="635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1456073316"/>
                  </a:ext>
                </a:extLst>
              </a:tr>
              <a:tr h="414692">
                <a:tc>
                  <a:txBody>
                    <a:bodyPr/>
                    <a:lstStyle/>
                    <a:p>
                      <a:pPr algn="ctr" fontAlgn="ctr"/>
                      <a:r>
                        <a:rPr lang="en-US" sz="800" b="1" i="0" u="none" strike="noStrike" dirty="0">
                          <a:solidFill>
                            <a:srgbClr val="000000"/>
                          </a:solidFill>
                          <a:effectLst/>
                          <a:latin typeface="Calibri" panose="020F0502020204030204" pitchFamily="34" charset="0"/>
                        </a:rPr>
                        <a:t>Hepatitis Acute Panel</a:t>
                      </a:r>
                      <a:r>
                        <a:rPr lang="en-US" sz="800" b="0" i="0" u="none" strike="noStrike" dirty="0">
                          <a:solidFill>
                            <a:srgbClr val="000000"/>
                          </a:solidFill>
                          <a:effectLst/>
                          <a:latin typeface="Calibri" panose="020F0502020204030204" pitchFamily="34" charset="0"/>
                        </a:rPr>
                        <a:t> = Hepatitis A, Hepatitis B Surface Ag, Hepatitis B Core IgM, Hepatitis C</a:t>
                      </a:r>
                    </a:p>
                  </a:txBody>
                  <a:tcPr marL="6181" marR="6181" marT="6181" marB="0" anchor="ctr">
                    <a:lnL>
                      <a:noFill/>
                    </a:lnL>
                    <a:lnR>
                      <a:noFill/>
                    </a:lnR>
                    <a:lnT>
                      <a:noFill/>
                    </a:lnT>
                    <a:lnB>
                      <a:noFill/>
                    </a:lnB>
                    <a:solidFill>
                      <a:srgbClr val="FFC000"/>
                    </a:solidFill>
                  </a:tcPr>
                </a:tc>
                <a:extLst>
                  <a:ext uri="{0D108BD9-81ED-4DB2-BD59-A6C34878D82A}">
                    <a16:rowId xmlns:a16="http://schemas.microsoft.com/office/drawing/2014/main" val="1003124658"/>
                  </a:ext>
                </a:extLst>
              </a:tr>
              <a:tr h="378103">
                <a:tc>
                  <a:txBody>
                    <a:bodyPr/>
                    <a:lstStyle/>
                    <a:p>
                      <a:pPr algn="ctr" fontAlgn="b"/>
                      <a:r>
                        <a:rPr lang="en-US" sz="800" b="1" i="0" u="none" strike="noStrike" dirty="0">
                          <a:solidFill>
                            <a:srgbClr val="000000"/>
                          </a:solidFill>
                          <a:effectLst/>
                          <a:latin typeface="Calibri" panose="020F0502020204030204" pitchFamily="34" charset="0"/>
                        </a:rPr>
                        <a:t>Lipid Panel</a:t>
                      </a:r>
                      <a:r>
                        <a:rPr lang="en-US" sz="800" b="0" i="0" u="none" strike="noStrike" dirty="0">
                          <a:solidFill>
                            <a:srgbClr val="000000"/>
                          </a:solidFill>
                          <a:effectLst/>
                          <a:latin typeface="Calibri" panose="020F0502020204030204" pitchFamily="34" charset="0"/>
                        </a:rPr>
                        <a:t> = Cholesterol, HDL, LDL, Triglycerides, VLDL (Calculated)</a:t>
                      </a:r>
                    </a:p>
                  </a:txBody>
                  <a:tcPr marL="6181" marR="6181" marT="6181" marB="0" anchor="b">
                    <a:lnL>
                      <a:noFill/>
                    </a:lnL>
                    <a:lnR>
                      <a:noFill/>
                    </a:lnR>
                    <a:lnT>
                      <a:noFill/>
                    </a:lnT>
                    <a:lnB>
                      <a:noFill/>
                    </a:lnB>
                    <a:solidFill>
                      <a:srgbClr val="C6E0B4"/>
                    </a:solidFill>
                  </a:tcPr>
                </a:tc>
                <a:extLst>
                  <a:ext uri="{0D108BD9-81ED-4DB2-BD59-A6C34878D82A}">
                    <a16:rowId xmlns:a16="http://schemas.microsoft.com/office/drawing/2014/main" val="44979464"/>
                  </a:ext>
                </a:extLst>
              </a:tr>
            </a:tbl>
          </a:graphicData>
        </a:graphic>
      </p:graphicFrame>
      <p:graphicFrame>
        <p:nvGraphicFramePr>
          <p:cNvPr id="6" name="Table 5">
            <a:extLst>
              <a:ext uri="{FF2B5EF4-FFF2-40B4-BE49-F238E27FC236}">
                <a16:creationId xmlns:a16="http://schemas.microsoft.com/office/drawing/2014/main" id="{43E7E6D7-3CB2-CAB7-C12F-B0CD53ECC5ED}"/>
              </a:ext>
            </a:extLst>
          </p:cNvPr>
          <p:cNvGraphicFramePr>
            <a:graphicFrameLocks noGrp="1"/>
          </p:cNvGraphicFramePr>
          <p:nvPr>
            <p:extLst>
              <p:ext uri="{D42A27DB-BD31-4B8C-83A1-F6EECF244321}">
                <p14:modId xmlns:p14="http://schemas.microsoft.com/office/powerpoint/2010/main" val="4035021517"/>
              </p:ext>
            </p:extLst>
          </p:nvPr>
        </p:nvGraphicFramePr>
        <p:xfrm>
          <a:off x="1908073" y="1713557"/>
          <a:ext cx="1471267" cy="4161939"/>
        </p:xfrm>
        <a:graphic>
          <a:graphicData uri="http://schemas.openxmlformats.org/drawingml/2006/table">
            <a:tbl>
              <a:tblPr/>
              <a:tblGrid>
                <a:gridCol w="1471267">
                  <a:extLst>
                    <a:ext uri="{9D8B030D-6E8A-4147-A177-3AD203B41FA5}">
                      <a16:colId xmlns:a16="http://schemas.microsoft.com/office/drawing/2014/main" val="3367729009"/>
                    </a:ext>
                  </a:extLst>
                </a:gridCol>
              </a:tblGrid>
              <a:tr h="127109">
                <a:tc>
                  <a:txBody>
                    <a:bodyPr/>
                    <a:lstStyle/>
                    <a:p>
                      <a:pPr algn="ctr" fontAlgn="b"/>
                      <a:r>
                        <a:rPr lang="en-US" sz="700" b="1" i="0" u="none" strike="noStrike">
                          <a:solidFill>
                            <a:srgbClr val="00B050"/>
                          </a:solidFill>
                          <a:effectLst/>
                          <a:latin typeface="Calibri" panose="020F0502020204030204" pitchFamily="34" charset="0"/>
                        </a:rPr>
                        <a:t>CHEMISTRY</a:t>
                      </a:r>
                    </a:p>
                  </a:txBody>
                  <a:tcPr marL="5732" marR="5732" marT="57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3152324"/>
                  </a:ext>
                </a:extLst>
              </a:tr>
              <a:tr h="369220">
                <a:tc>
                  <a:txBody>
                    <a:bodyPr/>
                    <a:lstStyle/>
                    <a:p>
                      <a:pPr algn="ctr" fontAlgn="ctr"/>
                      <a:r>
                        <a:rPr lang="en-US" sz="900" b="0" i="0" u="none" strike="noStrike" dirty="0">
                          <a:solidFill>
                            <a:srgbClr val="000000"/>
                          </a:solidFill>
                          <a:effectLst/>
                          <a:latin typeface="Calibri" panose="020F0502020204030204" pitchFamily="34" charset="0"/>
                        </a:rPr>
                        <a:t>Amylase (AMY)</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786807605"/>
                  </a:ext>
                </a:extLst>
              </a:tr>
              <a:tr h="387378">
                <a:tc>
                  <a:txBody>
                    <a:bodyPr/>
                    <a:lstStyle/>
                    <a:p>
                      <a:pPr algn="ctr" fontAlgn="ctr"/>
                      <a:r>
                        <a:rPr lang="en-US" sz="900" b="0" i="0" u="none" strike="noStrike" dirty="0">
                          <a:solidFill>
                            <a:srgbClr val="000000"/>
                          </a:solidFill>
                          <a:effectLst/>
                          <a:latin typeface="Calibri" panose="020F0502020204030204" pitchFamily="34" charset="0"/>
                        </a:rPr>
                        <a:t>Lipase</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765405748"/>
                  </a:ext>
                </a:extLst>
              </a:tr>
              <a:tr h="133161">
                <a:tc>
                  <a:txBody>
                    <a:bodyPr/>
                    <a:lstStyle/>
                    <a:p>
                      <a:pPr algn="ctr" fontAlgn="ctr"/>
                      <a:r>
                        <a:rPr lang="en-US" sz="900" b="0" i="0" u="none" strike="noStrike">
                          <a:solidFill>
                            <a:srgbClr val="000000"/>
                          </a:solidFill>
                          <a:effectLst/>
                          <a:latin typeface="Calibri" panose="020F0502020204030204" pitchFamily="34" charset="0"/>
                        </a:rPr>
                        <a:t>CK-Total (CKT)</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824004405"/>
                  </a:ext>
                </a:extLst>
              </a:tr>
              <a:tr h="490275">
                <a:tc>
                  <a:txBody>
                    <a:bodyPr/>
                    <a:lstStyle/>
                    <a:p>
                      <a:pPr algn="ctr" fontAlgn="ctr"/>
                      <a:r>
                        <a:rPr lang="en-US" sz="900" b="0" i="0" u="none" strike="noStrike" dirty="0">
                          <a:solidFill>
                            <a:srgbClr val="000000"/>
                          </a:solidFill>
                          <a:effectLst/>
                          <a:latin typeface="Calibri" panose="020F0502020204030204" pitchFamily="34" charset="0"/>
                        </a:rPr>
                        <a:t>CK-MB (CKMB)</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736415890"/>
                  </a:ext>
                </a:extLst>
              </a:tr>
              <a:tr h="393431">
                <a:tc>
                  <a:txBody>
                    <a:bodyPr/>
                    <a:lstStyle/>
                    <a:p>
                      <a:pPr algn="ctr" fontAlgn="ctr"/>
                      <a:r>
                        <a:rPr lang="en-US" sz="900" b="0" i="0" u="none" strike="noStrike" dirty="0">
                          <a:solidFill>
                            <a:srgbClr val="000000"/>
                          </a:solidFill>
                          <a:effectLst/>
                          <a:latin typeface="Calibri" panose="020F0502020204030204" pitchFamily="34" charset="0"/>
                        </a:rPr>
                        <a:t>High Sensitivity Troponin I (TROPHS)</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871284099"/>
                  </a:ext>
                </a:extLst>
              </a:tr>
              <a:tr h="387378">
                <a:tc>
                  <a:txBody>
                    <a:bodyPr/>
                    <a:lstStyle/>
                    <a:p>
                      <a:pPr algn="ctr" fontAlgn="ctr"/>
                      <a:r>
                        <a:rPr lang="en-US" sz="900" b="0" i="0" u="none" strike="noStrike" dirty="0">
                          <a:solidFill>
                            <a:srgbClr val="000000"/>
                          </a:solidFill>
                          <a:effectLst/>
                          <a:latin typeface="Calibri" panose="020F0502020204030204" pitchFamily="34" charset="0"/>
                        </a:rPr>
                        <a:t>Random Glucose (GLURND)</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133427834"/>
                  </a:ext>
                </a:extLst>
              </a:tr>
              <a:tr h="562909">
                <a:tc>
                  <a:txBody>
                    <a:bodyPr/>
                    <a:lstStyle/>
                    <a:p>
                      <a:pPr algn="ctr" fontAlgn="ctr"/>
                      <a:r>
                        <a:rPr lang="en-US" sz="900" b="0" i="0" u="none" strike="noStrike" dirty="0">
                          <a:solidFill>
                            <a:srgbClr val="000000"/>
                          </a:solidFill>
                          <a:effectLst/>
                          <a:latin typeface="Calibri" panose="020F0502020204030204" pitchFamily="34" charset="0"/>
                        </a:rPr>
                        <a:t> Fasting Glucose (GLUFST)</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953254611"/>
                  </a:ext>
                </a:extLst>
              </a:tr>
              <a:tr h="254217">
                <a:tc>
                  <a:txBody>
                    <a:bodyPr/>
                    <a:lstStyle/>
                    <a:p>
                      <a:pPr algn="ctr" fontAlgn="ctr"/>
                      <a:r>
                        <a:rPr lang="en-US" sz="900" b="0" i="0" u="none" strike="noStrike" dirty="0">
                          <a:solidFill>
                            <a:srgbClr val="000000"/>
                          </a:solidFill>
                          <a:effectLst/>
                          <a:latin typeface="Calibri" panose="020F0502020204030204" pitchFamily="34" charset="0"/>
                        </a:rPr>
                        <a:t>2 </a:t>
                      </a:r>
                      <a:r>
                        <a:rPr lang="en-US" sz="900" b="0" i="0" u="none" strike="noStrike" dirty="0" err="1">
                          <a:solidFill>
                            <a:srgbClr val="000000"/>
                          </a:solidFill>
                          <a:effectLst/>
                          <a:latin typeface="Calibri" panose="020F0502020204030204" pitchFamily="34" charset="0"/>
                        </a:rPr>
                        <a:t>Hr</a:t>
                      </a:r>
                      <a:r>
                        <a:rPr lang="en-US" sz="900" b="0" i="0" u="none" strike="noStrike" dirty="0">
                          <a:solidFill>
                            <a:srgbClr val="000000"/>
                          </a:solidFill>
                          <a:effectLst/>
                          <a:latin typeface="Calibri" panose="020F0502020204030204" pitchFamily="34" charset="0"/>
                        </a:rPr>
                        <a:t> PP Glucose (GLU2PP)</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156931531"/>
                  </a:ext>
                </a:extLst>
              </a:tr>
              <a:tr h="381325">
                <a:tc>
                  <a:txBody>
                    <a:bodyPr/>
                    <a:lstStyle/>
                    <a:p>
                      <a:pPr algn="ctr" fontAlgn="ctr"/>
                      <a:r>
                        <a:rPr lang="de-DE" sz="900" b="0" i="0" u="none" strike="noStrike" dirty="0">
                          <a:solidFill>
                            <a:srgbClr val="000000"/>
                          </a:solidFill>
                          <a:effectLst/>
                          <a:latin typeface="Calibri" panose="020F0502020204030204" pitchFamily="34" charset="0"/>
                        </a:rPr>
                        <a:t>1 Hr Glucose Challenge (GLUCHL)</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48382482"/>
                  </a:ext>
                </a:extLst>
              </a:tr>
              <a:tr h="399483">
                <a:tc>
                  <a:txBody>
                    <a:bodyPr/>
                    <a:lstStyle/>
                    <a:p>
                      <a:pPr algn="ctr" fontAlgn="ctr"/>
                      <a:r>
                        <a:rPr lang="en-US" sz="900" b="0" i="0" u="none" strike="noStrike" dirty="0">
                          <a:solidFill>
                            <a:srgbClr val="000000"/>
                          </a:solidFill>
                          <a:effectLst/>
                          <a:latin typeface="Calibri" panose="020F0502020204030204" pitchFamily="34" charset="0"/>
                        </a:rPr>
                        <a:t>CO2</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020052199"/>
                  </a:ext>
                </a:extLst>
              </a:tr>
              <a:tr h="266322">
                <a:tc>
                  <a:txBody>
                    <a:bodyPr/>
                    <a:lstStyle/>
                    <a:p>
                      <a:pPr algn="ctr" fontAlgn="ctr"/>
                      <a:r>
                        <a:rPr lang="en-US" sz="900" b="0" i="0" u="none" strike="noStrike" dirty="0">
                          <a:solidFill>
                            <a:srgbClr val="000000"/>
                          </a:solidFill>
                          <a:effectLst/>
                          <a:latin typeface="Calibri" panose="020F0502020204030204" pitchFamily="34" charset="0"/>
                        </a:rPr>
                        <a:t>Chloride</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784990549"/>
                  </a:ext>
                </a:extLst>
              </a:tr>
            </a:tbl>
          </a:graphicData>
        </a:graphic>
      </p:graphicFrame>
      <p:graphicFrame>
        <p:nvGraphicFramePr>
          <p:cNvPr id="7" name="Table 6">
            <a:extLst>
              <a:ext uri="{FF2B5EF4-FFF2-40B4-BE49-F238E27FC236}">
                <a16:creationId xmlns:a16="http://schemas.microsoft.com/office/drawing/2014/main" id="{B86F4484-8A5A-C334-04DA-61F12243FD17}"/>
              </a:ext>
            </a:extLst>
          </p:cNvPr>
          <p:cNvGraphicFramePr>
            <a:graphicFrameLocks noGrp="1"/>
          </p:cNvGraphicFramePr>
          <p:nvPr>
            <p:extLst>
              <p:ext uri="{D42A27DB-BD31-4B8C-83A1-F6EECF244321}">
                <p14:modId xmlns:p14="http://schemas.microsoft.com/office/powerpoint/2010/main" val="1080629902"/>
              </p:ext>
            </p:extLst>
          </p:nvPr>
        </p:nvGraphicFramePr>
        <p:xfrm>
          <a:off x="3537900" y="1713557"/>
          <a:ext cx="1598293" cy="4232712"/>
        </p:xfrm>
        <a:graphic>
          <a:graphicData uri="http://schemas.openxmlformats.org/drawingml/2006/table">
            <a:tbl>
              <a:tblPr/>
              <a:tblGrid>
                <a:gridCol w="1598293">
                  <a:extLst>
                    <a:ext uri="{9D8B030D-6E8A-4147-A177-3AD203B41FA5}">
                      <a16:colId xmlns:a16="http://schemas.microsoft.com/office/drawing/2014/main" val="2526391606"/>
                    </a:ext>
                  </a:extLst>
                </a:gridCol>
              </a:tblGrid>
              <a:tr h="176363">
                <a:tc>
                  <a:txBody>
                    <a:bodyPr/>
                    <a:lstStyle/>
                    <a:p>
                      <a:pPr algn="ctr" fontAlgn="ctr"/>
                      <a:r>
                        <a:rPr lang="en-US" sz="1000" b="0" i="0" u="none" strike="noStrike" dirty="0">
                          <a:solidFill>
                            <a:srgbClr val="000000"/>
                          </a:solidFill>
                          <a:effectLst/>
                          <a:latin typeface="Calibri" panose="020F0502020204030204" pitchFamily="34" charset="0"/>
                        </a:rPr>
                        <a:t>Sodium (Na)</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765517016"/>
                  </a:ext>
                </a:extLst>
              </a:tr>
              <a:tr h="176363">
                <a:tc>
                  <a:txBody>
                    <a:bodyPr/>
                    <a:lstStyle/>
                    <a:p>
                      <a:pPr algn="ctr" fontAlgn="ctr"/>
                      <a:r>
                        <a:rPr lang="en-US" sz="1000" b="0" i="0" u="none" strike="noStrike">
                          <a:solidFill>
                            <a:srgbClr val="000000"/>
                          </a:solidFill>
                          <a:effectLst/>
                          <a:latin typeface="Calibri" panose="020F0502020204030204" pitchFamily="34" charset="0"/>
                        </a:rPr>
                        <a:t>Potassium (K)</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581847619"/>
                  </a:ext>
                </a:extLst>
              </a:tr>
              <a:tr h="176363">
                <a:tc>
                  <a:txBody>
                    <a:bodyPr/>
                    <a:lstStyle/>
                    <a:p>
                      <a:pPr algn="ctr" fontAlgn="ctr"/>
                      <a:r>
                        <a:rPr lang="en-US" sz="1000" b="0" i="0" u="none" strike="noStrike">
                          <a:solidFill>
                            <a:srgbClr val="000000"/>
                          </a:solidFill>
                          <a:effectLst/>
                          <a:latin typeface="Calibri" panose="020F0502020204030204" pitchFamily="34" charset="0"/>
                        </a:rPr>
                        <a:t>BUN</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681245030"/>
                  </a:ext>
                </a:extLst>
              </a:tr>
              <a:tr h="176363">
                <a:tc>
                  <a:txBody>
                    <a:bodyPr/>
                    <a:lstStyle/>
                    <a:p>
                      <a:pPr algn="ctr" fontAlgn="ctr"/>
                      <a:r>
                        <a:rPr lang="en-US" sz="1000" b="0" i="0" u="none" strike="noStrike">
                          <a:solidFill>
                            <a:srgbClr val="000000"/>
                          </a:solidFill>
                          <a:effectLst/>
                          <a:latin typeface="Calibri" panose="020F0502020204030204" pitchFamily="34" charset="0"/>
                        </a:rPr>
                        <a:t>Creatinine</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329273788"/>
                  </a:ext>
                </a:extLst>
              </a:tr>
              <a:tr h="176363">
                <a:tc>
                  <a:txBody>
                    <a:bodyPr/>
                    <a:lstStyle/>
                    <a:p>
                      <a:pPr algn="ctr" fontAlgn="ctr"/>
                      <a:r>
                        <a:rPr lang="en-US" sz="1000" b="0" i="0" u="none" strike="noStrike">
                          <a:solidFill>
                            <a:srgbClr val="000000"/>
                          </a:solidFill>
                          <a:effectLst/>
                          <a:latin typeface="Calibri" panose="020F0502020204030204" pitchFamily="34" charset="0"/>
                        </a:rPr>
                        <a:t>Bilirubin, Total</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47587346"/>
                  </a:ext>
                </a:extLst>
              </a:tr>
              <a:tr h="176363">
                <a:tc>
                  <a:txBody>
                    <a:bodyPr/>
                    <a:lstStyle/>
                    <a:p>
                      <a:pPr algn="ctr" fontAlgn="ctr"/>
                      <a:r>
                        <a:rPr lang="en-US" sz="1000" b="0" i="0" u="none" strike="noStrike">
                          <a:solidFill>
                            <a:srgbClr val="000000"/>
                          </a:solidFill>
                          <a:effectLst/>
                          <a:latin typeface="Calibri" panose="020F0502020204030204" pitchFamily="34" charset="0"/>
                        </a:rPr>
                        <a:t>Bilirubin, Direct</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6489533"/>
                  </a:ext>
                </a:extLst>
              </a:tr>
              <a:tr h="176363">
                <a:tc>
                  <a:txBody>
                    <a:bodyPr/>
                    <a:lstStyle/>
                    <a:p>
                      <a:pPr algn="ctr" fontAlgn="ctr"/>
                      <a:r>
                        <a:rPr lang="en-US" sz="1000" b="0" i="0" u="none" strike="noStrike">
                          <a:solidFill>
                            <a:srgbClr val="000000"/>
                          </a:solidFill>
                          <a:effectLst/>
                          <a:latin typeface="Calibri" panose="020F0502020204030204" pitchFamily="34" charset="0"/>
                        </a:rPr>
                        <a:t>Bilirubin, Total </a:t>
                      </a:r>
                      <a:r>
                        <a:rPr lang="en-US" sz="1000" b="1" i="0" u="none" strike="noStrike">
                          <a:solidFill>
                            <a:srgbClr val="000000"/>
                          </a:solidFill>
                          <a:effectLst/>
                          <a:latin typeface="Calibri" panose="020F0502020204030204" pitchFamily="34" charset="0"/>
                        </a:rPr>
                        <a:t>(Cord Blood)</a:t>
                      </a:r>
                      <a:endParaRPr lang="en-US" sz="1000" b="0" i="0" u="none" strike="noStrike">
                        <a:solidFill>
                          <a:srgbClr val="000000"/>
                        </a:solidFill>
                        <a:effectLst/>
                        <a:latin typeface="Calibri" panose="020F0502020204030204" pitchFamily="34" charset="0"/>
                      </a:endParaRP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055146507"/>
                  </a:ext>
                </a:extLst>
              </a:tr>
              <a:tr h="176363">
                <a:tc>
                  <a:txBody>
                    <a:bodyPr/>
                    <a:lstStyle/>
                    <a:p>
                      <a:pPr algn="ctr" fontAlgn="ctr"/>
                      <a:r>
                        <a:rPr lang="en-US" sz="1000" b="0" i="0" u="none" strike="noStrike">
                          <a:solidFill>
                            <a:srgbClr val="000000"/>
                          </a:solidFill>
                          <a:effectLst/>
                          <a:latin typeface="Calibri" panose="020F0502020204030204" pitchFamily="34" charset="0"/>
                        </a:rPr>
                        <a:t>Bilirubin, Neonate</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224723046"/>
                  </a:ext>
                </a:extLst>
              </a:tr>
              <a:tr h="176363">
                <a:tc>
                  <a:txBody>
                    <a:bodyPr/>
                    <a:lstStyle/>
                    <a:p>
                      <a:pPr algn="ctr" fontAlgn="ctr"/>
                      <a:r>
                        <a:rPr lang="en-US" sz="1000" b="0" i="0" u="none" strike="noStrike">
                          <a:solidFill>
                            <a:srgbClr val="000000"/>
                          </a:solidFill>
                          <a:effectLst/>
                          <a:latin typeface="Calibri" panose="020F0502020204030204" pitchFamily="34" charset="0"/>
                        </a:rPr>
                        <a:t>Alk Phos</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806244664"/>
                  </a:ext>
                </a:extLst>
              </a:tr>
              <a:tr h="176363">
                <a:tc>
                  <a:txBody>
                    <a:bodyPr/>
                    <a:lstStyle/>
                    <a:p>
                      <a:pPr algn="ctr" fontAlgn="ctr"/>
                      <a:r>
                        <a:rPr lang="en-US" sz="1000" b="0" i="0" u="none" strike="noStrike">
                          <a:solidFill>
                            <a:srgbClr val="000000"/>
                          </a:solidFill>
                          <a:effectLst/>
                          <a:latin typeface="Calibri" panose="020F0502020204030204" pitchFamily="34" charset="0"/>
                        </a:rPr>
                        <a:t>AST (SGOT)</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149787652"/>
                  </a:ext>
                </a:extLst>
              </a:tr>
              <a:tr h="176363">
                <a:tc>
                  <a:txBody>
                    <a:bodyPr/>
                    <a:lstStyle/>
                    <a:p>
                      <a:pPr algn="ctr" fontAlgn="ctr"/>
                      <a:r>
                        <a:rPr lang="en-US" sz="1000" b="0" i="0" u="none" strike="noStrike">
                          <a:solidFill>
                            <a:srgbClr val="000000"/>
                          </a:solidFill>
                          <a:effectLst/>
                          <a:latin typeface="Calibri" panose="020F0502020204030204" pitchFamily="34" charset="0"/>
                        </a:rPr>
                        <a:t>ALT (SGPT)</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9734189"/>
                  </a:ext>
                </a:extLst>
              </a:tr>
              <a:tr h="176363">
                <a:tc>
                  <a:txBody>
                    <a:bodyPr/>
                    <a:lstStyle/>
                    <a:p>
                      <a:pPr algn="ctr" fontAlgn="ctr"/>
                      <a:r>
                        <a:rPr lang="en-US" sz="1000" b="0" i="0" u="none" strike="noStrike">
                          <a:solidFill>
                            <a:srgbClr val="000000"/>
                          </a:solidFill>
                          <a:effectLst/>
                          <a:latin typeface="Calibri" panose="020F0502020204030204" pitchFamily="34" charset="0"/>
                        </a:rPr>
                        <a:t>GGT</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576756989"/>
                  </a:ext>
                </a:extLst>
              </a:tr>
              <a:tr h="176363">
                <a:tc>
                  <a:txBody>
                    <a:bodyPr/>
                    <a:lstStyle/>
                    <a:p>
                      <a:pPr algn="ctr" fontAlgn="ctr"/>
                      <a:r>
                        <a:rPr lang="en-US" sz="1000" b="0" i="0" u="none" strike="noStrike">
                          <a:solidFill>
                            <a:srgbClr val="000000"/>
                          </a:solidFill>
                          <a:effectLst/>
                          <a:latin typeface="Calibri" panose="020F0502020204030204" pitchFamily="34" charset="0"/>
                        </a:rPr>
                        <a:t>LDH</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207191046"/>
                  </a:ext>
                </a:extLst>
              </a:tr>
              <a:tr h="176363">
                <a:tc>
                  <a:txBody>
                    <a:bodyPr/>
                    <a:lstStyle/>
                    <a:p>
                      <a:pPr algn="ctr" fontAlgn="ctr"/>
                      <a:r>
                        <a:rPr lang="en-US" sz="1000" b="0" i="0" u="none" strike="noStrike">
                          <a:solidFill>
                            <a:srgbClr val="000000"/>
                          </a:solidFill>
                          <a:effectLst/>
                          <a:latin typeface="Calibri" panose="020F0502020204030204" pitchFamily="34" charset="0"/>
                        </a:rPr>
                        <a:t>Calcium</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892925025"/>
                  </a:ext>
                </a:extLst>
              </a:tr>
              <a:tr h="176363">
                <a:tc>
                  <a:txBody>
                    <a:bodyPr/>
                    <a:lstStyle/>
                    <a:p>
                      <a:pPr algn="ctr" fontAlgn="ctr"/>
                      <a:r>
                        <a:rPr lang="en-US" sz="1000" b="0" i="0" u="none" strike="noStrike">
                          <a:solidFill>
                            <a:srgbClr val="000000"/>
                          </a:solidFill>
                          <a:effectLst/>
                          <a:latin typeface="Calibri" panose="020F0502020204030204" pitchFamily="34" charset="0"/>
                        </a:rPr>
                        <a:t>Phosphorus</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063622796"/>
                  </a:ext>
                </a:extLst>
              </a:tr>
              <a:tr h="176363">
                <a:tc>
                  <a:txBody>
                    <a:bodyPr/>
                    <a:lstStyle/>
                    <a:p>
                      <a:pPr algn="ctr" fontAlgn="ctr"/>
                      <a:r>
                        <a:rPr lang="en-US" sz="1000" b="0" i="0" u="none" strike="noStrike">
                          <a:solidFill>
                            <a:srgbClr val="000000"/>
                          </a:solidFill>
                          <a:effectLst/>
                          <a:latin typeface="Calibri" panose="020F0502020204030204" pitchFamily="34" charset="0"/>
                        </a:rPr>
                        <a:t>Magnesium</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83603224"/>
                  </a:ext>
                </a:extLst>
              </a:tr>
              <a:tr h="176363">
                <a:tc>
                  <a:txBody>
                    <a:bodyPr/>
                    <a:lstStyle/>
                    <a:p>
                      <a:pPr algn="ctr" fontAlgn="ctr"/>
                      <a:r>
                        <a:rPr lang="en-US" sz="1000" b="0" i="0" u="none" strike="noStrike">
                          <a:solidFill>
                            <a:srgbClr val="000000"/>
                          </a:solidFill>
                          <a:effectLst/>
                          <a:latin typeface="Calibri" panose="020F0502020204030204" pitchFamily="34" charset="0"/>
                        </a:rPr>
                        <a:t>Uric Acid</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7294678"/>
                  </a:ext>
                </a:extLst>
              </a:tr>
              <a:tr h="176363">
                <a:tc>
                  <a:txBody>
                    <a:bodyPr/>
                    <a:lstStyle/>
                    <a:p>
                      <a:pPr algn="ctr" fontAlgn="ctr"/>
                      <a:r>
                        <a:rPr lang="en-US" sz="1000" b="0" i="0" u="none" strike="noStrike" dirty="0">
                          <a:solidFill>
                            <a:srgbClr val="000000"/>
                          </a:solidFill>
                          <a:effectLst/>
                          <a:latin typeface="Calibri" panose="020F0502020204030204" pitchFamily="34" charset="0"/>
                        </a:rPr>
                        <a:t>Total Protein (TP)</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600830148"/>
                  </a:ext>
                </a:extLst>
              </a:tr>
              <a:tr h="176363">
                <a:tc>
                  <a:txBody>
                    <a:bodyPr/>
                    <a:lstStyle/>
                    <a:p>
                      <a:pPr algn="ctr" fontAlgn="ctr"/>
                      <a:r>
                        <a:rPr lang="en-US" sz="1000" b="0" i="0" u="none" strike="noStrike">
                          <a:solidFill>
                            <a:srgbClr val="000000"/>
                          </a:solidFill>
                          <a:effectLst/>
                          <a:latin typeface="Calibri" panose="020F0502020204030204" pitchFamily="34" charset="0"/>
                        </a:rPr>
                        <a:t>Albumin</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318812409"/>
                  </a:ext>
                </a:extLst>
              </a:tr>
              <a:tr h="176363">
                <a:tc>
                  <a:txBody>
                    <a:bodyPr/>
                    <a:lstStyle/>
                    <a:p>
                      <a:pPr algn="ctr" fontAlgn="ctr"/>
                      <a:r>
                        <a:rPr lang="en-US" sz="1000" b="0" i="0" u="none" strike="noStrike">
                          <a:solidFill>
                            <a:srgbClr val="000000"/>
                          </a:solidFill>
                          <a:effectLst/>
                          <a:latin typeface="Calibri" panose="020F0502020204030204" pitchFamily="34" charset="0"/>
                        </a:rPr>
                        <a:t>Alcohol, Ethyl (ETOH)</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628987205"/>
                  </a:ext>
                </a:extLst>
              </a:tr>
              <a:tr h="176363">
                <a:tc>
                  <a:txBody>
                    <a:bodyPr/>
                    <a:lstStyle/>
                    <a:p>
                      <a:pPr algn="ctr" fontAlgn="ctr"/>
                      <a:r>
                        <a:rPr lang="en-US" sz="1000" b="0" i="0" u="none" strike="noStrike" dirty="0">
                          <a:solidFill>
                            <a:srgbClr val="000000"/>
                          </a:solidFill>
                          <a:effectLst/>
                          <a:latin typeface="Calibri" panose="020F0502020204030204" pitchFamily="34" charset="0"/>
                        </a:rPr>
                        <a:t>Ferritin</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90349383"/>
                  </a:ext>
                </a:extLst>
              </a:tr>
              <a:tr h="176363">
                <a:tc>
                  <a:txBody>
                    <a:bodyPr/>
                    <a:lstStyle/>
                    <a:p>
                      <a:pPr algn="ctr" fontAlgn="ctr"/>
                      <a:r>
                        <a:rPr lang="en-US" sz="1000" b="0" i="0" u="none" strike="noStrike" dirty="0">
                          <a:solidFill>
                            <a:srgbClr val="000000"/>
                          </a:solidFill>
                          <a:effectLst/>
                          <a:latin typeface="Calibri" panose="020F0502020204030204" pitchFamily="34" charset="0"/>
                        </a:rPr>
                        <a:t>Vitamin D</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026310631"/>
                  </a:ext>
                </a:extLst>
              </a:tr>
              <a:tr h="176363">
                <a:tc>
                  <a:txBody>
                    <a:bodyPr/>
                    <a:lstStyle/>
                    <a:p>
                      <a:pPr algn="ctr" fontAlgn="ctr"/>
                      <a:r>
                        <a:rPr lang="en-US" sz="1000" b="0" i="0" u="none" strike="noStrike" dirty="0">
                          <a:solidFill>
                            <a:srgbClr val="000000"/>
                          </a:solidFill>
                          <a:effectLst/>
                          <a:latin typeface="Calibri" panose="020F0502020204030204" pitchFamily="34" charset="0"/>
                        </a:rPr>
                        <a:t>Cortisol</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552072194"/>
                  </a:ext>
                </a:extLst>
              </a:tr>
              <a:tr h="176363">
                <a:tc>
                  <a:txBody>
                    <a:bodyPr/>
                    <a:lstStyle/>
                    <a:p>
                      <a:pPr algn="ctr" fontAlgn="ctr"/>
                      <a:r>
                        <a:rPr lang="en-US" sz="1000" b="0" i="0" u="none" strike="noStrike" dirty="0">
                          <a:solidFill>
                            <a:srgbClr val="000000"/>
                          </a:solidFill>
                          <a:effectLst/>
                          <a:latin typeface="Calibri" panose="020F0502020204030204" pitchFamily="34" charset="0"/>
                        </a:rPr>
                        <a:t>Tacrolimus</a:t>
                      </a:r>
                    </a:p>
                  </a:txBody>
                  <a:tcPr marL="8917" marR="8917" marT="89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4CD2"/>
                    </a:solidFill>
                  </a:tcPr>
                </a:tc>
                <a:extLst>
                  <a:ext uri="{0D108BD9-81ED-4DB2-BD59-A6C34878D82A}">
                    <a16:rowId xmlns:a16="http://schemas.microsoft.com/office/drawing/2014/main" val="2404216525"/>
                  </a:ext>
                </a:extLst>
              </a:tr>
            </a:tbl>
          </a:graphicData>
        </a:graphic>
      </p:graphicFrame>
      <p:graphicFrame>
        <p:nvGraphicFramePr>
          <p:cNvPr id="9" name="Table 8">
            <a:extLst>
              <a:ext uri="{FF2B5EF4-FFF2-40B4-BE49-F238E27FC236}">
                <a16:creationId xmlns:a16="http://schemas.microsoft.com/office/drawing/2014/main" id="{94D63044-C39D-C3B1-B4EF-F24843028DB2}"/>
              </a:ext>
            </a:extLst>
          </p:cNvPr>
          <p:cNvGraphicFramePr>
            <a:graphicFrameLocks noGrp="1"/>
          </p:cNvGraphicFramePr>
          <p:nvPr>
            <p:extLst>
              <p:ext uri="{D42A27DB-BD31-4B8C-83A1-F6EECF244321}">
                <p14:modId xmlns:p14="http://schemas.microsoft.com/office/powerpoint/2010/main" val="1885731994"/>
              </p:ext>
            </p:extLst>
          </p:nvPr>
        </p:nvGraphicFramePr>
        <p:xfrm>
          <a:off x="5396749" y="1713557"/>
          <a:ext cx="1567902" cy="3932250"/>
        </p:xfrm>
        <a:graphic>
          <a:graphicData uri="http://schemas.openxmlformats.org/drawingml/2006/table">
            <a:tbl>
              <a:tblPr/>
              <a:tblGrid>
                <a:gridCol w="1567902">
                  <a:extLst>
                    <a:ext uri="{9D8B030D-6E8A-4147-A177-3AD203B41FA5}">
                      <a16:colId xmlns:a16="http://schemas.microsoft.com/office/drawing/2014/main" val="2244512356"/>
                    </a:ext>
                  </a:extLst>
                </a:gridCol>
              </a:tblGrid>
              <a:tr h="157290">
                <a:tc>
                  <a:txBody>
                    <a:bodyPr/>
                    <a:lstStyle/>
                    <a:p>
                      <a:pPr algn="ctr" fontAlgn="ctr"/>
                      <a:r>
                        <a:rPr lang="en-US" sz="900" b="0" i="0" u="none" strike="noStrike" dirty="0">
                          <a:solidFill>
                            <a:srgbClr val="000000"/>
                          </a:solidFill>
                          <a:effectLst/>
                          <a:latin typeface="Calibri" panose="020F0502020204030204" pitchFamily="34" charset="0"/>
                        </a:rPr>
                        <a:t>TIBC (Include % Saturation)</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73692040"/>
                  </a:ext>
                </a:extLst>
              </a:tr>
              <a:tr h="157290">
                <a:tc>
                  <a:txBody>
                    <a:bodyPr/>
                    <a:lstStyle/>
                    <a:p>
                      <a:pPr algn="ctr" fontAlgn="ctr"/>
                      <a:r>
                        <a:rPr lang="en-US" sz="900" b="0" i="0" u="none" strike="noStrike">
                          <a:solidFill>
                            <a:srgbClr val="000000"/>
                          </a:solidFill>
                          <a:effectLst/>
                          <a:latin typeface="Calibri" panose="020F0502020204030204" pitchFamily="34" charset="0"/>
                        </a:rPr>
                        <a:t>Ammonia (on Ice)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565505949"/>
                  </a:ext>
                </a:extLst>
              </a:tr>
              <a:tr h="157290">
                <a:tc>
                  <a:txBody>
                    <a:bodyPr/>
                    <a:lstStyle/>
                    <a:p>
                      <a:pPr algn="ctr" fontAlgn="ctr"/>
                      <a:r>
                        <a:rPr lang="en-US" sz="900" b="0" i="0" u="none" strike="noStrike">
                          <a:solidFill>
                            <a:srgbClr val="000000"/>
                          </a:solidFill>
                          <a:effectLst/>
                          <a:latin typeface="Calibri" panose="020F0502020204030204" pitchFamily="34" charset="0"/>
                        </a:rPr>
                        <a:t>Osmolality, Serum</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732264467"/>
                  </a:ext>
                </a:extLst>
              </a:tr>
              <a:tr h="157290">
                <a:tc>
                  <a:txBody>
                    <a:bodyPr/>
                    <a:lstStyle/>
                    <a:p>
                      <a:pPr algn="ctr" fontAlgn="ctr"/>
                      <a:r>
                        <a:rPr lang="en-US" sz="900" b="0" i="0" u="none" strike="noStrike">
                          <a:solidFill>
                            <a:srgbClr val="000000"/>
                          </a:solidFill>
                          <a:effectLst/>
                          <a:latin typeface="Calibri" panose="020F0502020204030204" pitchFamily="34" charset="0"/>
                        </a:rPr>
                        <a:t>Beta Hydroxybutyrate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171983201"/>
                  </a:ext>
                </a:extLst>
              </a:tr>
              <a:tr h="157290">
                <a:tc>
                  <a:txBody>
                    <a:bodyPr/>
                    <a:lstStyle/>
                    <a:p>
                      <a:pPr algn="ctr" fontAlgn="ctr"/>
                      <a:r>
                        <a:rPr lang="en-US" sz="900" b="0" i="0" u="none" strike="noStrike">
                          <a:solidFill>
                            <a:srgbClr val="000000"/>
                          </a:solidFill>
                          <a:effectLst/>
                          <a:latin typeface="Calibri" panose="020F0502020204030204" pitchFamily="34" charset="0"/>
                        </a:rPr>
                        <a:t>Lactic Acid (on Ice)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178650144"/>
                  </a:ext>
                </a:extLst>
              </a:tr>
              <a:tr h="157290">
                <a:tc>
                  <a:txBody>
                    <a:bodyPr/>
                    <a:lstStyle/>
                    <a:p>
                      <a:pPr algn="ctr" fontAlgn="ctr"/>
                      <a:r>
                        <a:rPr lang="en-US" sz="900" b="0" i="0" u="none" strike="noStrike">
                          <a:solidFill>
                            <a:srgbClr val="000000"/>
                          </a:solidFill>
                          <a:effectLst/>
                          <a:latin typeface="Calibri" panose="020F0502020204030204" pitchFamily="34" charset="0"/>
                        </a:rPr>
                        <a:t>Cholesterol, Total</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35711896"/>
                  </a:ext>
                </a:extLst>
              </a:tr>
              <a:tr h="157290">
                <a:tc>
                  <a:txBody>
                    <a:bodyPr/>
                    <a:lstStyle/>
                    <a:p>
                      <a:pPr algn="ctr" fontAlgn="ctr"/>
                      <a:r>
                        <a:rPr lang="en-US" sz="900" b="0" i="0" u="none" strike="noStrike" dirty="0">
                          <a:solidFill>
                            <a:srgbClr val="000000"/>
                          </a:solidFill>
                          <a:effectLst/>
                          <a:latin typeface="Calibri" panose="020F0502020204030204" pitchFamily="34" charset="0"/>
                        </a:rPr>
                        <a:t>Triglycerides</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171684855"/>
                  </a:ext>
                </a:extLst>
              </a:tr>
              <a:tr h="157290">
                <a:tc>
                  <a:txBody>
                    <a:bodyPr/>
                    <a:lstStyle/>
                    <a:p>
                      <a:pPr algn="ctr" fontAlgn="ctr"/>
                      <a:r>
                        <a:rPr lang="en-US" sz="900" b="0" i="0" u="none" strike="noStrike">
                          <a:solidFill>
                            <a:srgbClr val="000000"/>
                          </a:solidFill>
                          <a:effectLst/>
                          <a:latin typeface="Calibri" panose="020F0502020204030204" pitchFamily="34" charset="0"/>
                        </a:rPr>
                        <a:t>HDL Cholesterol</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991459877"/>
                  </a:ext>
                </a:extLst>
              </a:tr>
              <a:tr h="157290">
                <a:tc>
                  <a:txBody>
                    <a:bodyPr/>
                    <a:lstStyle/>
                    <a:p>
                      <a:pPr algn="ctr" fontAlgn="ctr"/>
                      <a:r>
                        <a:rPr lang="en-US" sz="900" b="0" i="0" u="none" strike="noStrike">
                          <a:solidFill>
                            <a:srgbClr val="000000"/>
                          </a:solidFill>
                          <a:effectLst/>
                          <a:latin typeface="Calibri" panose="020F0502020204030204" pitchFamily="34" charset="0"/>
                        </a:rPr>
                        <a:t>LDL Cholesterol</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370252195"/>
                  </a:ext>
                </a:extLst>
              </a:tr>
              <a:tr h="157290">
                <a:tc>
                  <a:txBody>
                    <a:bodyPr/>
                    <a:lstStyle/>
                    <a:p>
                      <a:pPr algn="ctr" fontAlgn="ctr"/>
                      <a:r>
                        <a:rPr lang="en-US" sz="900" b="0" i="0" u="none" strike="noStrike">
                          <a:solidFill>
                            <a:srgbClr val="000000"/>
                          </a:solidFill>
                          <a:effectLst/>
                          <a:latin typeface="Calibri" panose="020F0502020204030204" pitchFamily="34" charset="0"/>
                        </a:rPr>
                        <a:t>HCG QUANT</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846312264"/>
                  </a:ext>
                </a:extLst>
              </a:tr>
              <a:tr h="157290">
                <a:tc>
                  <a:txBody>
                    <a:bodyPr/>
                    <a:lstStyle/>
                    <a:p>
                      <a:pPr algn="ctr" fontAlgn="ctr"/>
                      <a:r>
                        <a:rPr lang="en-US" sz="900" b="0" i="0" u="none" strike="noStrike">
                          <a:solidFill>
                            <a:srgbClr val="000000"/>
                          </a:solidFill>
                          <a:effectLst/>
                          <a:latin typeface="Calibri" panose="020F0502020204030204" pitchFamily="34" charset="0"/>
                        </a:rPr>
                        <a:t>HCG QUAL (Serum)</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00205419"/>
                  </a:ext>
                </a:extLst>
              </a:tr>
              <a:tr h="157290">
                <a:tc>
                  <a:txBody>
                    <a:bodyPr/>
                    <a:lstStyle/>
                    <a:p>
                      <a:pPr algn="ctr" fontAlgn="ctr"/>
                      <a:r>
                        <a:rPr lang="en-US" sz="900" b="0" i="0" u="none" strike="noStrike">
                          <a:solidFill>
                            <a:srgbClr val="000000"/>
                          </a:solidFill>
                          <a:effectLst/>
                          <a:latin typeface="Calibri" panose="020F0502020204030204" pitchFamily="34" charset="0"/>
                        </a:rPr>
                        <a:t>CRP</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899534852"/>
                  </a:ext>
                </a:extLst>
              </a:tr>
              <a:tr h="157290">
                <a:tc>
                  <a:txBody>
                    <a:bodyPr/>
                    <a:lstStyle/>
                    <a:p>
                      <a:pPr algn="ctr" fontAlgn="ctr"/>
                      <a:r>
                        <a:rPr lang="en-US" sz="900" b="0" i="0" u="none" strike="noStrike">
                          <a:solidFill>
                            <a:srgbClr val="000000"/>
                          </a:solidFill>
                          <a:effectLst/>
                          <a:latin typeface="Calibri" panose="020F0502020204030204" pitchFamily="34" charset="0"/>
                        </a:rPr>
                        <a:t>Prealbumin</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023015415"/>
                  </a:ext>
                </a:extLst>
              </a:tr>
              <a:tr h="157290">
                <a:tc>
                  <a:txBody>
                    <a:bodyPr/>
                    <a:lstStyle/>
                    <a:p>
                      <a:pPr algn="ctr" fontAlgn="ctr"/>
                      <a:r>
                        <a:rPr lang="en-US" sz="900" b="0" i="0" u="none" strike="noStrike">
                          <a:solidFill>
                            <a:srgbClr val="000000"/>
                          </a:solidFill>
                          <a:effectLst/>
                          <a:latin typeface="Calibri" panose="020F0502020204030204" pitchFamily="34" charset="0"/>
                        </a:rPr>
                        <a:t>C3</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516250152"/>
                  </a:ext>
                </a:extLst>
              </a:tr>
              <a:tr h="157290">
                <a:tc>
                  <a:txBody>
                    <a:bodyPr/>
                    <a:lstStyle/>
                    <a:p>
                      <a:pPr algn="ctr" fontAlgn="ctr"/>
                      <a:r>
                        <a:rPr lang="en-US" sz="900" b="0" i="0" u="none" strike="noStrike">
                          <a:solidFill>
                            <a:srgbClr val="000000"/>
                          </a:solidFill>
                          <a:effectLst/>
                          <a:latin typeface="Calibri" panose="020F0502020204030204" pitchFamily="34" charset="0"/>
                        </a:rPr>
                        <a:t>C4</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527392265"/>
                  </a:ext>
                </a:extLst>
              </a:tr>
              <a:tr h="157290">
                <a:tc>
                  <a:txBody>
                    <a:bodyPr/>
                    <a:lstStyle/>
                    <a:p>
                      <a:pPr algn="ctr" fontAlgn="ctr"/>
                      <a:r>
                        <a:rPr lang="en-US" sz="900" b="0" i="0" u="none" strike="noStrike">
                          <a:solidFill>
                            <a:srgbClr val="000000"/>
                          </a:solidFill>
                          <a:effectLst/>
                          <a:latin typeface="Calibri" panose="020F0502020204030204" pitchFamily="34" charset="0"/>
                        </a:rPr>
                        <a:t>Vitamin B12</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202245032"/>
                  </a:ext>
                </a:extLst>
              </a:tr>
              <a:tr h="157290">
                <a:tc>
                  <a:txBody>
                    <a:bodyPr/>
                    <a:lstStyle/>
                    <a:p>
                      <a:pPr algn="ctr" fontAlgn="ctr"/>
                      <a:r>
                        <a:rPr lang="en-US" sz="900" b="0" i="0" u="none" strike="noStrike">
                          <a:solidFill>
                            <a:srgbClr val="000000"/>
                          </a:solidFill>
                          <a:effectLst/>
                          <a:latin typeface="Calibri" panose="020F0502020204030204" pitchFamily="34" charset="0"/>
                        </a:rPr>
                        <a:t>Folate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143578198"/>
                  </a:ext>
                </a:extLst>
              </a:tr>
              <a:tr h="157290">
                <a:tc>
                  <a:txBody>
                    <a:bodyPr/>
                    <a:lstStyle/>
                    <a:p>
                      <a:pPr algn="ctr" fontAlgn="ctr"/>
                      <a:r>
                        <a:rPr lang="en-US" sz="900" b="0" i="0" u="none" strike="noStrike">
                          <a:solidFill>
                            <a:srgbClr val="000000"/>
                          </a:solidFill>
                          <a:effectLst/>
                          <a:latin typeface="Calibri" panose="020F0502020204030204" pitchFamily="34" charset="0"/>
                        </a:rPr>
                        <a:t>TSH</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83449929"/>
                  </a:ext>
                </a:extLst>
              </a:tr>
              <a:tr h="157290">
                <a:tc>
                  <a:txBody>
                    <a:bodyPr/>
                    <a:lstStyle/>
                    <a:p>
                      <a:pPr algn="ctr" fontAlgn="ctr"/>
                      <a:r>
                        <a:rPr lang="en-US" sz="900" b="0" i="0" u="none" strike="noStrike">
                          <a:solidFill>
                            <a:srgbClr val="000000"/>
                          </a:solidFill>
                          <a:effectLst/>
                          <a:latin typeface="Calibri" panose="020F0502020204030204" pitchFamily="34" charset="0"/>
                        </a:rPr>
                        <a:t>T4, Total</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523606633"/>
                  </a:ext>
                </a:extLst>
              </a:tr>
              <a:tr h="157290">
                <a:tc>
                  <a:txBody>
                    <a:bodyPr/>
                    <a:lstStyle/>
                    <a:p>
                      <a:pPr algn="ctr" fontAlgn="ctr"/>
                      <a:r>
                        <a:rPr lang="en-US" sz="900" b="0" i="0" u="none" strike="noStrike">
                          <a:solidFill>
                            <a:srgbClr val="000000"/>
                          </a:solidFill>
                          <a:effectLst/>
                          <a:latin typeface="Calibri" panose="020F0502020204030204" pitchFamily="34" charset="0"/>
                        </a:rPr>
                        <a:t>T4, Free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875061455"/>
                  </a:ext>
                </a:extLst>
              </a:tr>
              <a:tr h="157290">
                <a:tc>
                  <a:txBody>
                    <a:bodyPr/>
                    <a:lstStyle/>
                    <a:p>
                      <a:pPr algn="ctr" fontAlgn="ctr"/>
                      <a:r>
                        <a:rPr lang="en-US" sz="900" b="0" i="0" u="none" strike="noStrike">
                          <a:solidFill>
                            <a:srgbClr val="000000"/>
                          </a:solidFill>
                          <a:effectLst/>
                          <a:latin typeface="Calibri" panose="020F0502020204030204" pitchFamily="34" charset="0"/>
                        </a:rPr>
                        <a:t>PSA, Total</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281547274"/>
                  </a:ext>
                </a:extLst>
              </a:tr>
              <a:tr h="157290">
                <a:tc>
                  <a:txBody>
                    <a:bodyPr/>
                    <a:lstStyle/>
                    <a:p>
                      <a:pPr algn="ctr" fontAlgn="ctr"/>
                      <a:r>
                        <a:rPr lang="en-US" sz="900" b="0" i="0" u="none" strike="noStrike">
                          <a:solidFill>
                            <a:srgbClr val="000000"/>
                          </a:solidFill>
                          <a:effectLst/>
                          <a:latin typeface="Calibri" panose="020F0502020204030204" pitchFamily="34" charset="0"/>
                        </a:rPr>
                        <a:t>Acetaminophen</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10645151"/>
                  </a:ext>
                </a:extLst>
              </a:tr>
              <a:tr h="157290">
                <a:tc>
                  <a:txBody>
                    <a:bodyPr/>
                    <a:lstStyle/>
                    <a:p>
                      <a:pPr algn="ctr" fontAlgn="ctr"/>
                      <a:r>
                        <a:rPr lang="en-US" sz="900" b="0" i="0" u="none" strike="noStrike">
                          <a:solidFill>
                            <a:srgbClr val="000000"/>
                          </a:solidFill>
                          <a:effectLst/>
                          <a:latin typeface="Calibri" panose="020F0502020204030204" pitchFamily="34" charset="0"/>
                        </a:rPr>
                        <a:t>Carbamazepine</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18552480"/>
                  </a:ext>
                </a:extLst>
              </a:tr>
              <a:tr h="157290">
                <a:tc>
                  <a:txBody>
                    <a:bodyPr/>
                    <a:lstStyle/>
                    <a:p>
                      <a:pPr algn="ctr" fontAlgn="ctr"/>
                      <a:r>
                        <a:rPr lang="en-US" sz="900" b="0" i="0" u="none" strike="noStrike">
                          <a:solidFill>
                            <a:srgbClr val="000000"/>
                          </a:solidFill>
                          <a:effectLst/>
                          <a:latin typeface="Calibri" panose="020F0502020204030204" pitchFamily="34" charset="0"/>
                        </a:rPr>
                        <a:t>Digoxin</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016350580"/>
                  </a:ext>
                </a:extLst>
              </a:tr>
              <a:tr h="157290">
                <a:tc>
                  <a:txBody>
                    <a:bodyPr/>
                    <a:lstStyle/>
                    <a:p>
                      <a:pPr algn="ctr" fontAlgn="ctr"/>
                      <a:r>
                        <a:rPr lang="en-US" sz="900" b="0" i="0" u="none" strike="noStrike" dirty="0">
                          <a:solidFill>
                            <a:srgbClr val="000000"/>
                          </a:solidFill>
                          <a:effectLst/>
                          <a:latin typeface="Calibri" panose="020F0502020204030204" pitchFamily="34" charset="0"/>
                        </a:rPr>
                        <a:t>Valproic Acid (</a:t>
                      </a:r>
                      <a:r>
                        <a:rPr lang="en-US" sz="900" b="0" i="0" u="none" strike="noStrike" dirty="0" err="1">
                          <a:solidFill>
                            <a:srgbClr val="000000"/>
                          </a:solidFill>
                          <a:effectLst/>
                          <a:latin typeface="Calibri" panose="020F0502020204030204" pitchFamily="34" charset="0"/>
                        </a:rPr>
                        <a:t>Depekene</a:t>
                      </a:r>
                      <a:r>
                        <a:rPr lang="en-US" sz="900" b="0" i="0" u="none" strike="noStrike" dirty="0">
                          <a:solidFill>
                            <a:srgbClr val="000000"/>
                          </a:solidFill>
                          <a:effectLst/>
                          <a:latin typeface="Calibri" panose="020F0502020204030204" pitchFamily="34" charset="0"/>
                        </a:rPr>
                        <a:t>)</a:t>
                      </a:r>
                    </a:p>
                  </a:txBody>
                  <a:tcPr marL="7490" marR="7490" marT="74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814633947"/>
                  </a:ext>
                </a:extLst>
              </a:tr>
            </a:tbl>
          </a:graphicData>
        </a:graphic>
      </p:graphicFrame>
      <p:graphicFrame>
        <p:nvGraphicFramePr>
          <p:cNvPr id="10" name="Table 9">
            <a:extLst>
              <a:ext uri="{FF2B5EF4-FFF2-40B4-BE49-F238E27FC236}">
                <a16:creationId xmlns:a16="http://schemas.microsoft.com/office/drawing/2014/main" id="{FF21F090-9DE4-0011-68CF-88383B98EF06}"/>
              </a:ext>
            </a:extLst>
          </p:cNvPr>
          <p:cNvGraphicFramePr>
            <a:graphicFrameLocks noGrp="1"/>
          </p:cNvGraphicFramePr>
          <p:nvPr>
            <p:extLst>
              <p:ext uri="{D42A27DB-BD31-4B8C-83A1-F6EECF244321}">
                <p14:modId xmlns:p14="http://schemas.microsoft.com/office/powerpoint/2010/main" val="330419973"/>
              </p:ext>
            </p:extLst>
          </p:nvPr>
        </p:nvGraphicFramePr>
        <p:xfrm>
          <a:off x="7243924" y="1713557"/>
          <a:ext cx="1688260" cy="4455661"/>
        </p:xfrm>
        <a:graphic>
          <a:graphicData uri="http://schemas.openxmlformats.org/drawingml/2006/table">
            <a:tbl>
              <a:tblPr/>
              <a:tblGrid>
                <a:gridCol w="1688260">
                  <a:extLst>
                    <a:ext uri="{9D8B030D-6E8A-4147-A177-3AD203B41FA5}">
                      <a16:colId xmlns:a16="http://schemas.microsoft.com/office/drawing/2014/main" val="2555040513"/>
                    </a:ext>
                  </a:extLst>
                </a:gridCol>
              </a:tblGrid>
              <a:tr h="143731">
                <a:tc>
                  <a:txBody>
                    <a:bodyPr/>
                    <a:lstStyle/>
                    <a:p>
                      <a:pPr algn="ctr" fontAlgn="ctr"/>
                      <a:r>
                        <a:rPr lang="en-US" sz="900" b="0" i="0" u="none" strike="noStrike" dirty="0">
                          <a:solidFill>
                            <a:srgbClr val="000000"/>
                          </a:solidFill>
                          <a:effectLst/>
                          <a:latin typeface="Calibri" panose="020F0502020204030204" pitchFamily="34" charset="0"/>
                        </a:rPr>
                        <a:t>Gentamicin, Peak</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244874965"/>
                  </a:ext>
                </a:extLst>
              </a:tr>
              <a:tr h="143731">
                <a:tc>
                  <a:txBody>
                    <a:bodyPr/>
                    <a:lstStyle/>
                    <a:p>
                      <a:pPr algn="ctr" fontAlgn="ctr"/>
                      <a:r>
                        <a:rPr lang="en-US" sz="900" b="0" i="0" u="none" strike="noStrike" dirty="0">
                          <a:solidFill>
                            <a:srgbClr val="000000"/>
                          </a:solidFill>
                          <a:effectLst/>
                          <a:latin typeface="Calibri" panose="020F0502020204030204" pitchFamily="34" charset="0"/>
                        </a:rPr>
                        <a:t>Gentamicin, Random</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837747922"/>
                  </a:ext>
                </a:extLst>
              </a:tr>
              <a:tr h="143731">
                <a:tc>
                  <a:txBody>
                    <a:bodyPr/>
                    <a:lstStyle/>
                    <a:p>
                      <a:pPr algn="ctr" fontAlgn="ctr"/>
                      <a:r>
                        <a:rPr lang="en-US" sz="900" b="0" i="0" u="none" strike="noStrike" dirty="0">
                          <a:solidFill>
                            <a:srgbClr val="000000"/>
                          </a:solidFill>
                          <a:effectLst/>
                          <a:latin typeface="Calibri" panose="020F0502020204030204" pitchFamily="34" charset="0"/>
                        </a:rPr>
                        <a:t>Gentamicin, Trough</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273117256"/>
                  </a:ext>
                </a:extLst>
              </a:tr>
              <a:tr h="143731">
                <a:tc>
                  <a:txBody>
                    <a:bodyPr/>
                    <a:lstStyle/>
                    <a:p>
                      <a:pPr algn="ctr" fontAlgn="ctr"/>
                      <a:r>
                        <a:rPr lang="en-US" sz="900" b="0" i="0" u="none" strike="noStrike">
                          <a:solidFill>
                            <a:srgbClr val="000000"/>
                          </a:solidFill>
                          <a:effectLst/>
                          <a:latin typeface="Calibri" panose="020F0502020204030204" pitchFamily="34" charset="0"/>
                        </a:rPr>
                        <a:t>Lithium          </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4335341"/>
                  </a:ext>
                </a:extLst>
              </a:tr>
              <a:tr h="143731">
                <a:tc>
                  <a:txBody>
                    <a:bodyPr/>
                    <a:lstStyle/>
                    <a:p>
                      <a:pPr algn="ctr" fontAlgn="ctr"/>
                      <a:r>
                        <a:rPr lang="en-US" sz="900" b="0" i="0" u="none" strike="noStrike">
                          <a:solidFill>
                            <a:srgbClr val="000000"/>
                          </a:solidFill>
                          <a:effectLst/>
                          <a:latin typeface="Calibri" panose="020F0502020204030204" pitchFamily="34" charset="0"/>
                        </a:rPr>
                        <a:t>Phenobartital</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205131133"/>
                  </a:ext>
                </a:extLst>
              </a:tr>
              <a:tr h="143731">
                <a:tc>
                  <a:txBody>
                    <a:bodyPr/>
                    <a:lstStyle/>
                    <a:p>
                      <a:pPr algn="ctr" fontAlgn="ctr"/>
                      <a:r>
                        <a:rPr lang="en-US" sz="900" b="0" i="0" u="none" strike="noStrike" dirty="0">
                          <a:solidFill>
                            <a:srgbClr val="000000"/>
                          </a:solidFill>
                          <a:effectLst/>
                          <a:latin typeface="Calibri" panose="020F0502020204030204" pitchFamily="34" charset="0"/>
                        </a:rPr>
                        <a:t>Phenytoin (Dilantin)</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48974107"/>
                  </a:ext>
                </a:extLst>
              </a:tr>
              <a:tr h="143731">
                <a:tc>
                  <a:txBody>
                    <a:bodyPr/>
                    <a:lstStyle/>
                    <a:p>
                      <a:pPr algn="ctr" fontAlgn="ctr"/>
                      <a:r>
                        <a:rPr lang="en-US" sz="900" b="0" i="0" u="none" strike="noStrike">
                          <a:solidFill>
                            <a:srgbClr val="000000"/>
                          </a:solidFill>
                          <a:effectLst/>
                          <a:latin typeface="Calibri" panose="020F0502020204030204" pitchFamily="34" charset="0"/>
                        </a:rPr>
                        <a:t>Salicylate</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08289431"/>
                  </a:ext>
                </a:extLst>
              </a:tr>
              <a:tr h="143731">
                <a:tc>
                  <a:txBody>
                    <a:bodyPr/>
                    <a:lstStyle/>
                    <a:p>
                      <a:pPr algn="ctr" fontAlgn="ctr"/>
                      <a:r>
                        <a:rPr lang="en-US" sz="900" b="0" i="0" u="none" strike="noStrike" dirty="0">
                          <a:solidFill>
                            <a:srgbClr val="000000"/>
                          </a:solidFill>
                          <a:effectLst/>
                          <a:latin typeface="Calibri" panose="020F0502020204030204" pitchFamily="34" charset="0"/>
                        </a:rPr>
                        <a:t>Tobramycin, Peak</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974579560"/>
                  </a:ext>
                </a:extLst>
              </a:tr>
              <a:tr h="143731">
                <a:tc>
                  <a:txBody>
                    <a:bodyPr/>
                    <a:lstStyle/>
                    <a:p>
                      <a:pPr algn="ctr" fontAlgn="ctr"/>
                      <a:r>
                        <a:rPr lang="en-US" sz="900" b="0" i="0" u="none" strike="noStrike" dirty="0">
                          <a:solidFill>
                            <a:srgbClr val="000000"/>
                          </a:solidFill>
                          <a:effectLst/>
                          <a:latin typeface="Calibri" panose="020F0502020204030204" pitchFamily="34" charset="0"/>
                        </a:rPr>
                        <a:t>Tobramycin, Random</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983647529"/>
                  </a:ext>
                </a:extLst>
              </a:tr>
              <a:tr h="143731">
                <a:tc>
                  <a:txBody>
                    <a:bodyPr/>
                    <a:lstStyle/>
                    <a:p>
                      <a:pPr algn="ctr" fontAlgn="ctr"/>
                      <a:r>
                        <a:rPr lang="en-US" sz="900" b="0" i="0" u="none" strike="noStrike">
                          <a:solidFill>
                            <a:srgbClr val="000000"/>
                          </a:solidFill>
                          <a:effectLst/>
                          <a:latin typeface="Calibri" panose="020F0502020204030204" pitchFamily="34" charset="0"/>
                        </a:rPr>
                        <a:t>Tobramycin. Trough</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70461282"/>
                  </a:ext>
                </a:extLst>
              </a:tr>
              <a:tr h="143731">
                <a:tc>
                  <a:txBody>
                    <a:bodyPr/>
                    <a:lstStyle/>
                    <a:p>
                      <a:pPr algn="ctr" fontAlgn="ctr"/>
                      <a:r>
                        <a:rPr lang="en-US" sz="900" b="0" i="0" u="none" strike="noStrike" dirty="0">
                          <a:solidFill>
                            <a:srgbClr val="000000"/>
                          </a:solidFill>
                          <a:effectLst/>
                          <a:latin typeface="Calibri" panose="020F0502020204030204" pitchFamily="34" charset="0"/>
                        </a:rPr>
                        <a:t>Vancomycin, Peak</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940364112"/>
                  </a:ext>
                </a:extLst>
              </a:tr>
              <a:tr h="143731">
                <a:tc>
                  <a:txBody>
                    <a:bodyPr/>
                    <a:lstStyle/>
                    <a:p>
                      <a:pPr algn="ctr" fontAlgn="ctr"/>
                      <a:r>
                        <a:rPr lang="en-US" sz="900" b="0" i="0" u="none" strike="noStrike">
                          <a:solidFill>
                            <a:srgbClr val="000000"/>
                          </a:solidFill>
                          <a:effectLst/>
                          <a:latin typeface="Calibri" panose="020F0502020204030204" pitchFamily="34" charset="0"/>
                        </a:rPr>
                        <a:t>Vancomycin, Random</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730592328"/>
                  </a:ext>
                </a:extLst>
              </a:tr>
              <a:tr h="143731">
                <a:tc>
                  <a:txBody>
                    <a:bodyPr/>
                    <a:lstStyle/>
                    <a:p>
                      <a:pPr algn="ctr" fontAlgn="ctr"/>
                      <a:r>
                        <a:rPr lang="en-US" sz="900" b="0" i="0" u="none" strike="noStrike">
                          <a:solidFill>
                            <a:srgbClr val="000000"/>
                          </a:solidFill>
                          <a:effectLst/>
                          <a:latin typeface="Calibri" panose="020F0502020204030204" pitchFamily="34" charset="0"/>
                        </a:rPr>
                        <a:t>Vancomycin, Trough</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964163077"/>
                  </a:ext>
                </a:extLst>
              </a:tr>
              <a:tr h="143731">
                <a:tc>
                  <a:txBody>
                    <a:bodyPr/>
                    <a:lstStyle/>
                    <a:p>
                      <a:pPr algn="ctr" fontAlgn="ctr"/>
                      <a:r>
                        <a:rPr lang="en-US" sz="900" b="0" i="0" u="none" strike="noStrike">
                          <a:solidFill>
                            <a:srgbClr val="000000"/>
                          </a:solidFill>
                          <a:effectLst/>
                          <a:latin typeface="Calibri" panose="020F0502020204030204" pitchFamily="34" charset="0"/>
                        </a:rPr>
                        <a:t>MonoSpot</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93480152"/>
                  </a:ext>
                </a:extLst>
              </a:tr>
              <a:tr h="143731">
                <a:tc>
                  <a:txBody>
                    <a:bodyPr/>
                    <a:lstStyle/>
                    <a:p>
                      <a:pPr algn="ctr" fontAlgn="ctr"/>
                      <a:r>
                        <a:rPr lang="en-US" sz="900" b="0" i="0" u="none" strike="noStrike">
                          <a:solidFill>
                            <a:srgbClr val="000000"/>
                          </a:solidFill>
                          <a:effectLst/>
                          <a:latin typeface="Calibri" panose="020F0502020204030204" pitchFamily="34" charset="0"/>
                        </a:rPr>
                        <a:t>Rheumatoid Factor (RF)</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357177621"/>
                  </a:ext>
                </a:extLst>
              </a:tr>
              <a:tr h="143731">
                <a:tc>
                  <a:txBody>
                    <a:bodyPr/>
                    <a:lstStyle/>
                    <a:p>
                      <a:pPr algn="ctr" fontAlgn="ctr"/>
                      <a:r>
                        <a:rPr lang="en-US" sz="900" b="0" i="0" u="none" strike="noStrike" dirty="0">
                          <a:solidFill>
                            <a:srgbClr val="000000"/>
                          </a:solidFill>
                          <a:effectLst/>
                          <a:latin typeface="Calibri" panose="020F0502020204030204" pitchFamily="34" charset="0"/>
                        </a:rPr>
                        <a:t>RPR</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867176164"/>
                  </a:ext>
                </a:extLst>
              </a:tr>
              <a:tr h="143731">
                <a:tc>
                  <a:txBody>
                    <a:bodyPr/>
                    <a:lstStyle/>
                    <a:p>
                      <a:pPr algn="ctr" fontAlgn="ctr"/>
                      <a:r>
                        <a:rPr lang="en-US" sz="900" b="0" i="0" u="none" strike="noStrike" dirty="0">
                          <a:solidFill>
                            <a:srgbClr val="000000"/>
                          </a:solidFill>
                          <a:effectLst/>
                          <a:latin typeface="Calibri" panose="020F0502020204030204" pitchFamily="34" charset="0"/>
                        </a:rPr>
                        <a:t>Hemoglobin A1c</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FF"/>
                    </a:solidFill>
                  </a:tcPr>
                </a:tc>
                <a:extLst>
                  <a:ext uri="{0D108BD9-81ED-4DB2-BD59-A6C34878D82A}">
                    <a16:rowId xmlns:a16="http://schemas.microsoft.com/office/drawing/2014/main" val="4184486229"/>
                  </a:ext>
                </a:extLst>
              </a:tr>
              <a:tr h="143731">
                <a:tc>
                  <a:txBody>
                    <a:bodyPr/>
                    <a:lstStyle/>
                    <a:p>
                      <a:pPr algn="ctr" fontAlgn="ctr"/>
                      <a:r>
                        <a:rPr lang="en-US" sz="900" b="0" i="0" u="none" strike="noStrike" dirty="0">
                          <a:solidFill>
                            <a:srgbClr val="000000"/>
                          </a:solidFill>
                          <a:effectLst/>
                          <a:latin typeface="Calibri" panose="020F0502020204030204" pitchFamily="34" charset="0"/>
                        </a:rPr>
                        <a:t>Procalcitonin (PCT)</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69994397"/>
                  </a:ext>
                </a:extLst>
              </a:tr>
              <a:tr h="143731">
                <a:tc>
                  <a:txBody>
                    <a:bodyPr/>
                    <a:lstStyle/>
                    <a:p>
                      <a:pPr algn="ctr" fontAlgn="ctr"/>
                      <a:r>
                        <a:rPr lang="en-US" sz="900" b="0" i="0" u="none" strike="noStrike">
                          <a:solidFill>
                            <a:srgbClr val="000000"/>
                          </a:solidFill>
                          <a:effectLst/>
                          <a:latin typeface="Calibri" panose="020F0502020204030204" pitchFamily="34" charset="0"/>
                        </a:rPr>
                        <a:t>Hepatitis A</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501653128"/>
                  </a:ext>
                </a:extLst>
              </a:tr>
              <a:tr h="143731">
                <a:tc>
                  <a:txBody>
                    <a:bodyPr/>
                    <a:lstStyle/>
                    <a:p>
                      <a:pPr algn="ctr" fontAlgn="ctr"/>
                      <a:r>
                        <a:rPr lang="en-US" sz="900" b="0" i="0" u="none" strike="noStrike">
                          <a:solidFill>
                            <a:srgbClr val="000000"/>
                          </a:solidFill>
                          <a:effectLst/>
                          <a:latin typeface="Calibri" panose="020F0502020204030204" pitchFamily="34" charset="0"/>
                        </a:rPr>
                        <a:t>Hepatitis C</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749075280"/>
                  </a:ext>
                </a:extLst>
              </a:tr>
              <a:tr h="143731">
                <a:tc>
                  <a:txBody>
                    <a:bodyPr/>
                    <a:lstStyle/>
                    <a:p>
                      <a:pPr algn="ctr" fontAlgn="ctr"/>
                      <a:r>
                        <a:rPr lang="en-US" sz="900" b="0" i="0" u="none" strike="noStrike" dirty="0">
                          <a:solidFill>
                            <a:srgbClr val="000000"/>
                          </a:solidFill>
                          <a:effectLst/>
                          <a:latin typeface="Calibri" panose="020F0502020204030204" pitchFamily="34" charset="0"/>
                        </a:rPr>
                        <a:t>Hepatitis B, Surface Ag</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280990063"/>
                  </a:ext>
                </a:extLst>
              </a:tr>
              <a:tr h="143731">
                <a:tc>
                  <a:txBody>
                    <a:bodyPr/>
                    <a:lstStyle/>
                    <a:p>
                      <a:pPr algn="ctr" fontAlgn="ctr"/>
                      <a:r>
                        <a:rPr lang="en-US" sz="900" b="0" i="0" u="none" strike="noStrike">
                          <a:solidFill>
                            <a:srgbClr val="000000"/>
                          </a:solidFill>
                          <a:effectLst/>
                          <a:latin typeface="Calibri" panose="020F0502020204030204" pitchFamily="34" charset="0"/>
                        </a:rPr>
                        <a:t>Hepatitis B, Surface Ab</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155545578"/>
                  </a:ext>
                </a:extLst>
              </a:tr>
              <a:tr h="143731">
                <a:tc>
                  <a:txBody>
                    <a:bodyPr/>
                    <a:lstStyle/>
                    <a:p>
                      <a:pPr algn="ctr" fontAlgn="ctr"/>
                      <a:r>
                        <a:rPr lang="en-US" sz="900" b="0" i="0" u="none" strike="noStrike" dirty="0">
                          <a:solidFill>
                            <a:srgbClr val="000000"/>
                          </a:solidFill>
                          <a:effectLst/>
                          <a:latin typeface="Calibri" panose="020F0502020204030204" pitchFamily="34" charset="0"/>
                        </a:rPr>
                        <a:t>Hepatitis B Core, IgM</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01659965"/>
                  </a:ext>
                </a:extLst>
              </a:tr>
              <a:tr h="143731">
                <a:tc>
                  <a:txBody>
                    <a:bodyPr/>
                    <a:lstStyle/>
                    <a:p>
                      <a:pPr algn="ctr" fontAlgn="ctr"/>
                      <a:r>
                        <a:rPr lang="en-US" sz="900" b="0" i="0" u="none" strike="noStrike" dirty="0">
                          <a:solidFill>
                            <a:srgbClr val="000000"/>
                          </a:solidFill>
                          <a:effectLst/>
                          <a:latin typeface="Calibri" panose="020F0502020204030204" pitchFamily="34" charset="0"/>
                        </a:rPr>
                        <a:t>CHIV</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682325229"/>
                  </a:ext>
                </a:extLst>
              </a:tr>
              <a:tr h="143731">
                <a:tc>
                  <a:txBody>
                    <a:bodyPr/>
                    <a:lstStyle/>
                    <a:p>
                      <a:pPr algn="ctr" fontAlgn="ctr"/>
                      <a:r>
                        <a:rPr lang="en-US" sz="900" b="0" i="0" u="none" strike="noStrike" dirty="0">
                          <a:solidFill>
                            <a:srgbClr val="000000"/>
                          </a:solidFill>
                          <a:effectLst/>
                          <a:latin typeface="Calibri" panose="020F0502020204030204" pitchFamily="34" charset="0"/>
                        </a:rPr>
                        <a:t>Syphilis, Total (&gt;=18 Years)</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743478329"/>
                  </a:ext>
                </a:extLst>
              </a:tr>
              <a:tr h="143731">
                <a:tc>
                  <a:txBody>
                    <a:bodyPr/>
                    <a:lstStyle/>
                    <a:p>
                      <a:pPr algn="ctr" fontAlgn="ctr"/>
                      <a:r>
                        <a:rPr lang="en-US" sz="900" b="0" i="0" u="none" strike="noStrike" dirty="0">
                          <a:solidFill>
                            <a:srgbClr val="000000"/>
                          </a:solidFill>
                          <a:effectLst/>
                          <a:latin typeface="Calibri" panose="020F0502020204030204" pitchFamily="34" charset="0"/>
                        </a:rPr>
                        <a:t>CEA</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195491903"/>
                  </a:ext>
                </a:extLst>
              </a:tr>
              <a:tr h="143731">
                <a:tc>
                  <a:txBody>
                    <a:bodyPr/>
                    <a:lstStyle/>
                    <a:p>
                      <a:pPr algn="ctr" fontAlgn="ctr"/>
                      <a:r>
                        <a:rPr lang="en-US" sz="900" b="0" i="0" u="none" strike="noStrike" dirty="0">
                          <a:solidFill>
                            <a:srgbClr val="000000"/>
                          </a:solidFill>
                          <a:effectLst/>
                          <a:latin typeface="Calibri" panose="020F0502020204030204" pitchFamily="34" charset="0"/>
                        </a:rPr>
                        <a:t>CA19-9</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039681800"/>
                  </a:ext>
                </a:extLst>
              </a:tr>
              <a:tr h="143731">
                <a:tc>
                  <a:txBody>
                    <a:bodyPr/>
                    <a:lstStyle/>
                    <a:p>
                      <a:pPr algn="ctr" fontAlgn="ctr"/>
                      <a:r>
                        <a:rPr lang="en-US" sz="900" b="0" i="0" u="none" strike="noStrike" dirty="0">
                          <a:solidFill>
                            <a:srgbClr val="000000"/>
                          </a:solidFill>
                          <a:effectLst/>
                          <a:latin typeface="Calibri" panose="020F0502020204030204" pitchFamily="34" charset="0"/>
                        </a:rPr>
                        <a:t>CA-125</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627728572"/>
                  </a:ext>
                </a:extLst>
              </a:tr>
              <a:tr h="143731">
                <a:tc>
                  <a:txBody>
                    <a:bodyPr/>
                    <a:lstStyle/>
                    <a:p>
                      <a:pPr algn="ctr" fontAlgn="ctr"/>
                      <a:r>
                        <a:rPr lang="en-US" sz="900" b="0" i="0" u="none" strike="noStrike" dirty="0">
                          <a:solidFill>
                            <a:srgbClr val="000000"/>
                          </a:solidFill>
                          <a:effectLst/>
                          <a:latin typeface="Calibri" panose="020F0502020204030204" pitchFamily="34" charset="0"/>
                        </a:rPr>
                        <a:t>AFP</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939025932"/>
                  </a:ext>
                </a:extLst>
              </a:tr>
              <a:tr h="143731">
                <a:tc>
                  <a:txBody>
                    <a:bodyPr/>
                    <a:lstStyle/>
                    <a:p>
                      <a:pPr algn="ctr" fontAlgn="ctr"/>
                      <a:r>
                        <a:rPr lang="en-US" sz="900" b="0" i="0" u="none" strike="noStrike" dirty="0">
                          <a:solidFill>
                            <a:srgbClr val="000000"/>
                          </a:solidFill>
                          <a:effectLst/>
                          <a:latin typeface="Calibri" panose="020F0502020204030204" pitchFamily="34" charset="0"/>
                        </a:rPr>
                        <a:t>3 </a:t>
                      </a:r>
                      <a:r>
                        <a:rPr lang="en-US" sz="900" b="0" i="0" u="none" strike="noStrike" dirty="0" err="1">
                          <a:solidFill>
                            <a:srgbClr val="000000"/>
                          </a:solidFill>
                          <a:effectLst/>
                          <a:latin typeface="Calibri" panose="020F0502020204030204" pitchFamily="34" charset="0"/>
                        </a:rPr>
                        <a:t>Hr</a:t>
                      </a:r>
                      <a:r>
                        <a:rPr lang="en-US" sz="900" b="0" i="0" u="none" strike="noStrike" dirty="0">
                          <a:solidFill>
                            <a:srgbClr val="000000"/>
                          </a:solidFill>
                          <a:effectLst/>
                          <a:latin typeface="Calibri" panose="020F0502020204030204" pitchFamily="34" charset="0"/>
                        </a:rPr>
                        <a:t> Glucose Tolerance</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934627657"/>
                  </a:ext>
                </a:extLst>
              </a:tr>
              <a:tr h="143731">
                <a:tc>
                  <a:txBody>
                    <a:bodyPr/>
                    <a:lstStyle/>
                    <a:p>
                      <a:pPr algn="ctr" fontAlgn="ctr"/>
                      <a:r>
                        <a:rPr lang="en-US" sz="900" b="0" i="0" u="none" strike="noStrike" dirty="0">
                          <a:solidFill>
                            <a:srgbClr val="000000"/>
                          </a:solidFill>
                          <a:effectLst/>
                          <a:latin typeface="Calibri" panose="020F0502020204030204" pitchFamily="34" charset="0"/>
                        </a:rPr>
                        <a:t>5 </a:t>
                      </a:r>
                      <a:r>
                        <a:rPr lang="en-US" sz="900" b="0" i="0" u="none" strike="noStrike" dirty="0" err="1">
                          <a:solidFill>
                            <a:srgbClr val="000000"/>
                          </a:solidFill>
                          <a:effectLst/>
                          <a:latin typeface="Calibri" panose="020F0502020204030204" pitchFamily="34" charset="0"/>
                        </a:rPr>
                        <a:t>Hr</a:t>
                      </a:r>
                      <a:r>
                        <a:rPr lang="en-US" sz="900" b="0" i="0" u="none" strike="noStrike" dirty="0">
                          <a:solidFill>
                            <a:srgbClr val="000000"/>
                          </a:solidFill>
                          <a:effectLst/>
                          <a:latin typeface="Calibri" panose="020F0502020204030204" pitchFamily="34" charset="0"/>
                        </a:rPr>
                        <a:t> Glucose Tolerance</a:t>
                      </a:r>
                    </a:p>
                  </a:txBody>
                  <a:tcPr marL="6040" marR="6040" marT="60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273184121"/>
                  </a:ext>
                </a:extLst>
              </a:tr>
            </a:tbl>
          </a:graphicData>
        </a:graphic>
      </p:graphicFrame>
    </p:spTree>
    <p:extLst>
      <p:ext uri="{BB962C8B-B14F-4D97-AF65-F5344CB8AC3E}">
        <p14:creationId xmlns:p14="http://schemas.microsoft.com/office/powerpoint/2010/main" val="2395675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BBB733-35D0-1D33-3913-2FAB357B0042}"/>
              </a:ext>
            </a:extLst>
          </p:cNvPr>
          <p:cNvSpPr txBox="1">
            <a:spLocks/>
          </p:cNvSpPr>
          <p:nvPr/>
        </p:nvSpPr>
        <p:spPr>
          <a:xfrm>
            <a:off x="1242753" y="228600"/>
            <a:ext cx="7086600" cy="1192876"/>
          </a:xfrm>
          <a:prstGeom prst="rect">
            <a:avLst/>
          </a:prstGeom>
        </p:spPr>
        <p:txBody>
          <a:bodyPr vert="horz" lIns="0" tIns="0" rIns="0" bIns="0" rtlCol="0" anchor="b" anchorCtr="1">
            <a:normAutofit/>
          </a:bodyPr>
          <a:lstStyle>
            <a:lvl1pPr algn="ctr" defTabSz="914400" rtl="0" eaLnBrk="1" latinLnBrk="0" hangingPunct="1">
              <a:lnSpc>
                <a:spcPts val="4600"/>
              </a:lnSpc>
              <a:spcBef>
                <a:spcPct val="0"/>
              </a:spcBef>
              <a:buNone/>
              <a:defRPr sz="4400" u="none" kern="1200" baseline="0">
                <a:solidFill>
                  <a:srgbClr val="003469"/>
                </a:solidFill>
                <a:uFill>
                  <a:solidFill>
                    <a:schemeClr val="tx2">
                      <a:lumMod val="40000"/>
                      <a:lumOff val="60000"/>
                    </a:schemeClr>
                  </a:solidFill>
                </a:uFill>
                <a:latin typeface="Open Sans"/>
                <a:ea typeface="+mj-ea"/>
                <a:cs typeface="+mj-cs"/>
              </a:defRPr>
            </a:lvl1pPr>
          </a:lstStyle>
          <a:p>
            <a:r>
              <a:rPr lang="en-US" dirty="0"/>
              <a:t>Color Guide for Tubes</a:t>
            </a:r>
            <a:br>
              <a:rPr lang="en-US" dirty="0"/>
            </a:br>
            <a:r>
              <a:rPr lang="en-US" dirty="0"/>
              <a:t>Pt. 2</a:t>
            </a:r>
          </a:p>
        </p:txBody>
      </p:sp>
      <p:graphicFrame>
        <p:nvGraphicFramePr>
          <p:cNvPr id="6" name="Table 5">
            <a:extLst>
              <a:ext uri="{FF2B5EF4-FFF2-40B4-BE49-F238E27FC236}">
                <a16:creationId xmlns:a16="http://schemas.microsoft.com/office/drawing/2014/main" id="{E38498DE-574F-586F-4A10-3F3AC44EB20C}"/>
              </a:ext>
            </a:extLst>
          </p:cNvPr>
          <p:cNvGraphicFramePr>
            <a:graphicFrameLocks noGrp="1"/>
          </p:cNvGraphicFramePr>
          <p:nvPr>
            <p:extLst>
              <p:ext uri="{D42A27DB-BD31-4B8C-83A1-F6EECF244321}">
                <p14:modId xmlns:p14="http://schemas.microsoft.com/office/powerpoint/2010/main" val="1717906156"/>
              </p:ext>
            </p:extLst>
          </p:nvPr>
        </p:nvGraphicFramePr>
        <p:xfrm>
          <a:off x="183688" y="1462880"/>
          <a:ext cx="1564110" cy="4394623"/>
        </p:xfrm>
        <a:graphic>
          <a:graphicData uri="http://schemas.openxmlformats.org/drawingml/2006/table">
            <a:tbl>
              <a:tblPr/>
              <a:tblGrid>
                <a:gridCol w="1564110">
                  <a:extLst>
                    <a:ext uri="{9D8B030D-6E8A-4147-A177-3AD203B41FA5}">
                      <a16:colId xmlns:a16="http://schemas.microsoft.com/office/drawing/2014/main" val="2820231632"/>
                    </a:ext>
                  </a:extLst>
                </a:gridCol>
              </a:tblGrid>
              <a:tr h="143250">
                <a:tc>
                  <a:txBody>
                    <a:bodyPr/>
                    <a:lstStyle/>
                    <a:p>
                      <a:pPr algn="ctr" fontAlgn="b"/>
                      <a:r>
                        <a:rPr lang="en-US" sz="1000" b="1" i="0" u="none" strike="noStrike" dirty="0">
                          <a:solidFill>
                            <a:srgbClr val="7030A0"/>
                          </a:solidFill>
                          <a:effectLst/>
                          <a:latin typeface="Calibri" panose="020F0502020204030204" pitchFamily="34" charset="0"/>
                        </a:rPr>
                        <a:t>HEMATOLOGY</a:t>
                      </a:r>
                      <a:endParaRPr lang="en-US" sz="900" b="1" i="0" u="none" strike="noStrike" dirty="0">
                        <a:solidFill>
                          <a:srgbClr val="7030A0"/>
                        </a:solidFill>
                        <a:effectLst/>
                        <a:latin typeface="Calibri" panose="020F0502020204030204" pitchFamily="34" charset="0"/>
                      </a:endParaRPr>
                    </a:p>
                  </a:txBody>
                  <a:tcPr marL="6125" marR="6125" marT="61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183169"/>
                  </a:ext>
                </a:extLst>
              </a:tr>
              <a:tr h="416107">
                <a:tc>
                  <a:txBody>
                    <a:bodyPr/>
                    <a:lstStyle/>
                    <a:p>
                      <a:pPr algn="ctr" fontAlgn="ctr"/>
                      <a:r>
                        <a:rPr lang="en-US" sz="900" b="0" i="0" u="none" strike="noStrike" dirty="0">
                          <a:solidFill>
                            <a:srgbClr val="000000"/>
                          </a:solidFill>
                          <a:effectLst/>
                          <a:latin typeface="Calibri" panose="020F0502020204030204" pitchFamily="34" charset="0"/>
                        </a:rPr>
                        <a:t>CBC</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287732540"/>
                  </a:ext>
                </a:extLst>
              </a:tr>
              <a:tr h="436570">
                <a:tc>
                  <a:txBody>
                    <a:bodyPr/>
                    <a:lstStyle/>
                    <a:p>
                      <a:pPr algn="ctr" fontAlgn="ctr"/>
                      <a:r>
                        <a:rPr lang="en-US" sz="900" b="0" i="0" u="none" strike="noStrike" dirty="0">
                          <a:solidFill>
                            <a:srgbClr val="000000"/>
                          </a:solidFill>
                          <a:effectLst/>
                          <a:latin typeface="Calibri" panose="020F0502020204030204" pitchFamily="34" charset="0"/>
                        </a:rPr>
                        <a:t>Hemogram</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755749835"/>
                  </a:ext>
                </a:extLst>
              </a:tr>
              <a:tr h="150072">
                <a:tc>
                  <a:txBody>
                    <a:bodyPr/>
                    <a:lstStyle/>
                    <a:p>
                      <a:pPr algn="ctr" fontAlgn="ctr"/>
                      <a:r>
                        <a:rPr lang="en-US" sz="900" b="0" i="0" u="none" strike="noStrike">
                          <a:solidFill>
                            <a:srgbClr val="000000"/>
                          </a:solidFill>
                          <a:effectLst/>
                          <a:latin typeface="Calibri" panose="020F0502020204030204" pitchFamily="34" charset="0"/>
                        </a:rPr>
                        <a:t>H &amp; H</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274563993"/>
                  </a:ext>
                </a:extLst>
              </a:tr>
              <a:tr h="552534">
                <a:tc>
                  <a:txBody>
                    <a:bodyPr/>
                    <a:lstStyle/>
                    <a:p>
                      <a:pPr algn="ctr" fontAlgn="ctr"/>
                      <a:r>
                        <a:rPr lang="en-US" sz="900" b="0" i="0" u="none" strike="noStrike" dirty="0">
                          <a:solidFill>
                            <a:srgbClr val="000000"/>
                          </a:solidFill>
                          <a:effectLst/>
                          <a:latin typeface="Calibri" panose="020F0502020204030204" pitchFamily="34" charset="0"/>
                        </a:rPr>
                        <a:t>Platelet Count</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401431534"/>
                  </a:ext>
                </a:extLst>
              </a:tr>
              <a:tr h="443392">
                <a:tc>
                  <a:txBody>
                    <a:bodyPr/>
                    <a:lstStyle/>
                    <a:p>
                      <a:pPr algn="ctr" fontAlgn="ctr"/>
                      <a:r>
                        <a:rPr lang="en-US" sz="900" b="0" i="0" u="none" strike="noStrike" dirty="0">
                          <a:solidFill>
                            <a:srgbClr val="000000"/>
                          </a:solidFill>
                          <a:effectLst/>
                          <a:latin typeface="Calibri" panose="020F0502020204030204" pitchFamily="34" charset="0"/>
                        </a:rPr>
                        <a:t>Reticulocyte Count</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3545868488"/>
                  </a:ext>
                </a:extLst>
              </a:tr>
              <a:tr h="436570">
                <a:tc>
                  <a:txBody>
                    <a:bodyPr/>
                    <a:lstStyle/>
                    <a:p>
                      <a:pPr algn="ctr" fontAlgn="ctr"/>
                      <a:r>
                        <a:rPr lang="en-US" sz="900" b="0" i="0" u="none" strike="noStrike" dirty="0">
                          <a:solidFill>
                            <a:srgbClr val="000000"/>
                          </a:solidFill>
                          <a:effectLst/>
                          <a:latin typeface="Calibri" panose="020F0502020204030204" pitchFamily="34" charset="0"/>
                        </a:rPr>
                        <a:t>Sedimentation Rate (ESR)</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3104397440"/>
                  </a:ext>
                </a:extLst>
              </a:tr>
              <a:tr h="634391">
                <a:tc>
                  <a:txBody>
                    <a:bodyPr/>
                    <a:lstStyle/>
                    <a:p>
                      <a:pPr algn="ctr" fontAlgn="ctr"/>
                      <a:r>
                        <a:rPr lang="en-US" sz="900" b="0" i="0" u="none" strike="noStrike" dirty="0">
                          <a:solidFill>
                            <a:srgbClr val="000000"/>
                          </a:solidFill>
                          <a:effectLst/>
                          <a:latin typeface="Calibri" panose="020F0502020204030204" pitchFamily="34" charset="0"/>
                        </a:rPr>
                        <a:t>Malaria Smear</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3320940085"/>
                  </a:ext>
                </a:extLst>
              </a:tr>
              <a:tr h="286499">
                <a:tc>
                  <a:txBody>
                    <a:bodyPr/>
                    <a:lstStyle/>
                    <a:p>
                      <a:pPr algn="ctr" fontAlgn="ctr"/>
                      <a:r>
                        <a:rPr lang="en-US" sz="900" b="0" i="0" u="none" strike="noStrike">
                          <a:solidFill>
                            <a:srgbClr val="000000"/>
                          </a:solidFill>
                          <a:effectLst/>
                          <a:latin typeface="Calibri" panose="020F0502020204030204" pitchFamily="34" charset="0"/>
                        </a:rPr>
                        <a:t>Kleihauer-Betke</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498940439"/>
                  </a:ext>
                </a:extLst>
              </a:tr>
              <a:tr h="429749">
                <a:tc>
                  <a:txBody>
                    <a:bodyPr/>
                    <a:lstStyle/>
                    <a:p>
                      <a:pPr algn="ctr" fontAlgn="ctr"/>
                      <a:r>
                        <a:rPr lang="en-US" sz="900" b="0" i="0" u="none" strike="noStrike" dirty="0">
                          <a:solidFill>
                            <a:srgbClr val="000000"/>
                          </a:solidFill>
                          <a:effectLst/>
                          <a:latin typeface="Calibri" panose="020F0502020204030204" pitchFamily="34" charset="0"/>
                        </a:rPr>
                        <a:t>Blood Smear Path Review</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854859480"/>
                  </a:ext>
                </a:extLst>
              </a:tr>
              <a:tr h="450214">
                <a:tc>
                  <a:txBody>
                    <a:bodyPr/>
                    <a:lstStyle/>
                    <a:p>
                      <a:pPr algn="ctr" fontAlgn="ctr"/>
                      <a:r>
                        <a:rPr lang="en-US" sz="900" b="0" i="0" u="none" strike="noStrike" dirty="0">
                          <a:solidFill>
                            <a:srgbClr val="000000"/>
                          </a:solidFill>
                          <a:effectLst/>
                          <a:latin typeface="Calibri" panose="020F0502020204030204" pitchFamily="34" charset="0"/>
                        </a:rPr>
                        <a:t>Citrated Platelet Count</a:t>
                      </a:r>
                    </a:p>
                  </a:txBody>
                  <a:tcPr marL="6125" marR="6125" marT="6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368172691"/>
                  </a:ext>
                </a:extLst>
              </a:tr>
            </a:tbl>
          </a:graphicData>
        </a:graphic>
      </p:graphicFrame>
      <p:graphicFrame>
        <p:nvGraphicFramePr>
          <p:cNvPr id="8" name="Table 7">
            <a:extLst>
              <a:ext uri="{FF2B5EF4-FFF2-40B4-BE49-F238E27FC236}">
                <a16:creationId xmlns:a16="http://schemas.microsoft.com/office/drawing/2014/main" id="{820366D3-11EA-325E-D1B1-130C181DE365}"/>
              </a:ext>
            </a:extLst>
          </p:cNvPr>
          <p:cNvGraphicFramePr>
            <a:graphicFrameLocks noGrp="1"/>
          </p:cNvGraphicFramePr>
          <p:nvPr>
            <p:extLst>
              <p:ext uri="{D42A27DB-BD31-4B8C-83A1-F6EECF244321}">
                <p14:modId xmlns:p14="http://schemas.microsoft.com/office/powerpoint/2010/main" val="2954720276"/>
              </p:ext>
            </p:extLst>
          </p:nvPr>
        </p:nvGraphicFramePr>
        <p:xfrm>
          <a:off x="1872327" y="1421476"/>
          <a:ext cx="1841500" cy="3834765"/>
        </p:xfrm>
        <a:graphic>
          <a:graphicData uri="http://schemas.openxmlformats.org/drawingml/2006/table">
            <a:tbl>
              <a:tblPr/>
              <a:tblGrid>
                <a:gridCol w="1841500">
                  <a:extLst>
                    <a:ext uri="{9D8B030D-6E8A-4147-A177-3AD203B41FA5}">
                      <a16:colId xmlns:a16="http://schemas.microsoft.com/office/drawing/2014/main" val="3795241461"/>
                    </a:ext>
                  </a:extLst>
                </a:gridCol>
              </a:tblGrid>
              <a:tr h="200025">
                <a:tc>
                  <a:txBody>
                    <a:bodyPr/>
                    <a:lstStyle/>
                    <a:p>
                      <a:pPr algn="ctr" fontAlgn="b"/>
                      <a:r>
                        <a:rPr lang="en-US" sz="1100" b="1" i="0" u="none" strike="noStrike">
                          <a:solidFill>
                            <a:srgbClr val="00B0F0"/>
                          </a:solidFill>
                          <a:effectLst/>
                          <a:latin typeface="Calibri" panose="020F0502020204030204" pitchFamily="34" charset="0"/>
                        </a:rPr>
                        <a:t>COAGULATION</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3529581"/>
                  </a:ext>
                </a:extLst>
              </a:tr>
              <a:tr h="581025">
                <a:tc>
                  <a:txBody>
                    <a:bodyPr/>
                    <a:lstStyle/>
                    <a:p>
                      <a:pPr algn="ctr" fontAlgn="ctr"/>
                      <a:r>
                        <a:rPr lang="en-US" sz="1100" b="0" i="0" u="none" strike="noStrike">
                          <a:solidFill>
                            <a:srgbClr val="000000"/>
                          </a:solidFill>
                          <a:effectLst/>
                          <a:latin typeface="Calibri" panose="020F0502020204030204" pitchFamily="34" charset="0"/>
                        </a:rPr>
                        <a:t>PT, Protime and INR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204000136"/>
                  </a:ext>
                </a:extLst>
              </a:tr>
              <a:tr h="609600">
                <a:tc>
                  <a:txBody>
                    <a:bodyPr/>
                    <a:lstStyle/>
                    <a:p>
                      <a:pPr algn="ctr" fontAlgn="ctr"/>
                      <a:r>
                        <a:rPr lang="en-US" sz="1100" b="0" i="0" u="none" strike="noStrike">
                          <a:solidFill>
                            <a:srgbClr val="000000"/>
                          </a:solidFill>
                          <a:effectLst/>
                          <a:latin typeface="Calibri" panose="020F0502020204030204" pitchFamily="34" charset="0"/>
                        </a:rPr>
                        <a:t>PTT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1563901347"/>
                  </a:ext>
                </a:extLst>
              </a:tr>
              <a:tr h="209550">
                <a:tc>
                  <a:txBody>
                    <a:bodyPr/>
                    <a:lstStyle/>
                    <a:p>
                      <a:pPr algn="ctr" fontAlgn="ctr"/>
                      <a:r>
                        <a:rPr lang="en-US" sz="1100" b="0" i="0" u="none" strike="noStrike">
                          <a:solidFill>
                            <a:srgbClr val="000000"/>
                          </a:solidFill>
                          <a:effectLst/>
                          <a:latin typeface="Calibri" panose="020F0502020204030204" pitchFamily="34" charset="0"/>
                        </a:rPr>
                        <a:t>Fibrinogen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3005439791"/>
                  </a:ext>
                </a:extLst>
              </a:tr>
              <a:tr h="771525">
                <a:tc>
                  <a:txBody>
                    <a:bodyPr/>
                    <a:lstStyle/>
                    <a:p>
                      <a:pPr algn="ctr" fontAlgn="ctr"/>
                      <a:r>
                        <a:rPr lang="en-US" sz="1100" b="0" i="0" u="none" strike="noStrike">
                          <a:solidFill>
                            <a:srgbClr val="000000"/>
                          </a:solidFill>
                          <a:effectLst/>
                          <a:latin typeface="Calibri" panose="020F0502020204030204" pitchFamily="34" charset="0"/>
                        </a:rPr>
                        <a:t>D-Dimer, Quant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2521658435"/>
                  </a:ext>
                </a:extLst>
              </a:tr>
              <a:tr h="0">
                <a:tc>
                  <a:txBody>
                    <a:bodyPr/>
                    <a:lstStyle/>
                    <a:p>
                      <a:pPr algn="ctr" fontAlgn="ctr"/>
                      <a:r>
                        <a:rPr lang="en-US" sz="1100" b="0" i="0" u="none" strike="noStrike">
                          <a:solidFill>
                            <a:srgbClr val="000000"/>
                          </a:solidFill>
                          <a:effectLst/>
                          <a:latin typeface="Calibri" panose="020F0502020204030204" pitchFamily="34" charset="0"/>
                        </a:rPr>
                        <a:t>Mixing Study – PT and/or PTT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1026629432"/>
                  </a:ext>
                </a:extLst>
              </a:tr>
              <a:tr h="885825">
                <a:tc>
                  <a:txBody>
                    <a:bodyPr/>
                    <a:lstStyle/>
                    <a:p>
                      <a:pPr algn="ctr" fontAlgn="ctr"/>
                      <a:r>
                        <a:rPr lang="en-US" sz="1100" b="0" i="0" u="none" strike="noStrike">
                          <a:solidFill>
                            <a:srgbClr val="000000"/>
                          </a:solidFill>
                          <a:effectLst/>
                          <a:latin typeface="Calibri" panose="020F0502020204030204" pitchFamily="34" charset="0"/>
                        </a:rPr>
                        <a:t>LYSIS TEG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1044425599"/>
                  </a:ext>
                </a:extLst>
              </a:tr>
              <a:tr h="400050">
                <a:tc>
                  <a:txBody>
                    <a:bodyPr/>
                    <a:lstStyle/>
                    <a:p>
                      <a:pPr algn="ctr" fontAlgn="ctr"/>
                      <a:r>
                        <a:rPr lang="en-US" sz="1100" b="0" i="0" u="none" strike="noStrike" dirty="0">
                          <a:solidFill>
                            <a:srgbClr val="000000"/>
                          </a:solidFill>
                          <a:effectLst/>
                          <a:latin typeface="Calibri" panose="020F0502020204030204" pitchFamily="34" charset="0"/>
                        </a:rPr>
                        <a:t>PLATELET MAPPING TEG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467939290"/>
                  </a:ext>
                </a:extLst>
              </a:tr>
            </a:tbl>
          </a:graphicData>
        </a:graphic>
      </p:graphicFrame>
      <p:graphicFrame>
        <p:nvGraphicFramePr>
          <p:cNvPr id="9" name="Table 8">
            <a:extLst>
              <a:ext uri="{FF2B5EF4-FFF2-40B4-BE49-F238E27FC236}">
                <a16:creationId xmlns:a16="http://schemas.microsoft.com/office/drawing/2014/main" id="{2CC439BF-8C64-AD4A-AE6C-D15D857EB0CE}"/>
              </a:ext>
            </a:extLst>
          </p:cNvPr>
          <p:cNvGraphicFramePr>
            <a:graphicFrameLocks noGrp="1"/>
          </p:cNvGraphicFramePr>
          <p:nvPr>
            <p:extLst>
              <p:ext uri="{D42A27DB-BD31-4B8C-83A1-F6EECF244321}">
                <p14:modId xmlns:p14="http://schemas.microsoft.com/office/powerpoint/2010/main" val="4150206391"/>
              </p:ext>
            </p:extLst>
          </p:nvPr>
        </p:nvGraphicFramePr>
        <p:xfrm>
          <a:off x="3838356" y="1421477"/>
          <a:ext cx="1591819" cy="3507199"/>
        </p:xfrm>
        <a:graphic>
          <a:graphicData uri="http://schemas.openxmlformats.org/drawingml/2006/table">
            <a:tbl>
              <a:tblPr/>
              <a:tblGrid>
                <a:gridCol w="1591819">
                  <a:extLst>
                    <a:ext uri="{9D8B030D-6E8A-4147-A177-3AD203B41FA5}">
                      <a16:colId xmlns:a16="http://schemas.microsoft.com/office/drawing/2014/main" val="614477531"/>
                    </a:ext>
                  </a:extLst>
                </a:gridCol>
              </a:tblGrid>
              <a:tr h="212770">
                <a:tc>
                  <a:txBody>
                    <a:bodyPr/>
                    <a:lstStyle/>
                    <a:p>
                      <a:pPr algn="ctr" fontAlgn="ctr"/>
                      <a:r>
                        <a:rPr lang="en-US" sz="1000" b="1" i="0" u="none" strike="noStrike">
                          <a:solidFill>
                            <a:srgbClr val="BF8F00"/>
                          </a:solidFill>
                          <a:effectLst/>
                          <a:latin typeface="Calibri" panose="020F0502020204030204" pitchFamily="34" charset="0"/>
                        </a:rPr>
                        <a:t>URINALYSIS</a:t>
                      </a:r>
                    </a:p>
                  </a:txBody>
                  <a:tcPr marL="8349" marR="8349" marT="8349"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070868"/>
                  </a:ext>
                </a:extLst>
              </a:tr>
              <a:tr h="509271">
                <a:tc>
                  <a:txBody>
                    <a:bodyPr/>
                    <a:lstStyle/>
                    <a:p>
                      <a:pPr algn="l" fontAlgn="ctr"/>
                      <a:r>
                        <a:rPr lang="en-US" sz="1000" b="0" i="0" u="none" strike="noStrike" dirty="0">
                          <a:solidFill>
                            <a:srgbClr val="000000"/>
                          </a:solidFill>
                          <a:effectLst/>
                          <a:latin typeface="Calibri" panose="020F0502020204030204" pitchFamily="34" charset="0"/>
                        </a:rPr>
                        <a:t>UA Screen</a:t>
                      </a: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459058898"/>
                  </a:ext>
                </a:extLst>
              </a:tr>
              <a:tr h="53431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Myoglobulin Screen</a:t>
                      </a:r>
                    </a:p>
                    <a:p>
                      <a:pPr algn="l" fontAlgn="ctr"/>
                      <a:endParaRPr lang="en-US" sz="1000" b="0" i="0" u="none" strike="noStrike" dirty="0">
                        <a:solidFill>
                          <a:srgbClr val="000000"/>
                        </a:solidFill>
                        <a:effectLst/>
                        <a:latin typeface="Calibri" panose="020F0502020204030204" pitchFamily="34" charset="0"/>
                      </a:endParaRP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975573840"/>
                  </a:ext>
                </a:extLst>
              </a:tr>
              <a:tr h="2748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Specific Gravity only, Urine</a:t>
                      </a:r>
                    </a:p>
                    <a:p>
                      <a:pPr algn="l" fontAlgn="ctr"/>
                      <a:endParaRPr lang="en-US" sz="1000" b="0" i="0" u="none" strike="noStrike" dirty="0">
                        <a:solidFill>
                          <a:srgbClr val="000000"/>
                        </a:solidFill>
                        <a:effectLst/>
                        <a:latin typeface="Calibri" panose="020F0502020204030204" pitchFamily="34" charset="0"/>
                      </a:endParaRP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8651580"/>
                  </a:ext>
                </a:extLst>
              </a:tr>
              <a:tr h="67624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Specific Gravity only, Body Fluid</a:t>
                      </a:r>
                    </a:p>
                    <a:p>
                      <a:pPr algn="l" fontAlgn="ctr"/>
                      <a:endParaRPr lang="en-US" sz="1000" b="0" i="0" u="none" strike="noStrike" dirty="0">
                        <a:solidFill>
                          <a:srgbClr val="000000"/>
                        </a:solidFill>
                        <a:effectLst/>
                        <a:latin typeface="Calibri" panose="020F0502020204030204" pitchFamily="34" charset="0"/>
                      </a:endParaRP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321305911"/>
                  </a:ext>
                </a:extLst>
              </a:tr>
              <a:tr h="48501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Calibri" panose="020F0502020204030204" pitchFamily="34" charset="0"/>
                        </a:rPr>
                        <a:t>Eosinophils, Microscopy (Urine)</a:t>
                      </a:r>
                    </a:p>
                    <a:p>
                      <a:pPr algn="l" fontAlgn="ctr"/>
                      <a:endParaRPr lang="en-US" sz="1000" b="0" i="0" u="none" strike="noStrike" dirty="0">
                        <a:solidFill>
                          <a:srgbClr val="000000"/>
                        </a:solidFill>
                        <a:effectLst/>
                        <a:latin typeface="Calibri" panose="020F0502020204030204" pitchFamily="34" charset="0"/>
                      </a:endParaRP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419088220"/>
                  </a:ext>
                </a:extLst>
              </a:tr>
              <a:tr h="776429">
                <a:tc>
                  <a:txBody>
                    <a:bodyPr/>
                    <a:lstStyle/>
                    <a:p>
                      <a:pPr algn="l" fontAlgn="ctr"/>
                      <a:r>
                        <a:rPr lang="en-US" sz="1000" b="0" i="0" u="none" strike="noStrike" dirty="0">
                          <a:solidFill>
                            <a:srgbClr val="000000"/>
                          </a:solidFill>
                          <a:effectLst/>
                          <a:latin typeface="Calibri" panose="020F0502020204030204" pitchFamily="34" charset="0"/>
                        </a:rPr>
                        <a:t>pH only, Body Fluid (if Stool is sent then the criteria is as follows: Stool must not be formed; loose/liquid only)</a:t>
                      </a:r>
                    </a:p>
                  </a:txBody>
                  <a:tcPr marL="8349" marR="8349" marT="8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92177553"/>
                  </a:ext>
                </a:extLst>
              </a:tr>
            </a:tbl>
          </a:graphicData>
        </a:graphic>
      </p:graphicFrame>
      <p:graphicFrame>
        <p:nvGraphicFramePr>
          <p:cNvPr id="10" name="Table 9">
            <a:extLst>
              <a:ext uri="{FF2B5EF4-FFF2-40B4-BE49-F238E27FC236}">
                <a16:creationId xmlns:a16="http://schemas.microsoft.com/office/drawing/2014/main" id="{39BFA7CD-E48A-A9E2-A6C7-43AD08ABF357}"/>
              </a:ext>
            </a:extLst>
          </p:cNvPr>
          <p:cNvGraphicFramePr>
            <a:graphicFrameLocks noGrp="1"/>
          </p:cNvGraphicFramePr>
          <p:nvPr>
            <p:extLst>
              <p:ext uri="{D42A27DB-BD31-4B8C-83A1-F6EECF244321}">
                <p14:modId xmlns:p14="http://schemas.microsoft.com/office/powerpoint/2010/main" val="1773038241"/>
              </p:ext>
            </p:extLst>
          </p:nvPr>
        </p:nvGraphicFramePr>
        <p:xfrm>
          <a:off x="5679854" y="1462880"/>
          <a:ext cx="1591819" cy="4372129"/>
        </p:xfrm>
        <a:graphic>
          <a:graphicData uri="http://schemas.openxmlformats.org/drawingml/2006/table">
            <a:tbl>
              <a:tblPr/>
              <a:tblGrid>
                <a:gridCol w="1591819">
                  <a:extLst>
                    <a:ext uri="{9D8B030D-6E8A-4147-A177-3AD203B41FA5}">
                      <a16:colId xmlns:a16="http://schemas.microsoft.com/office/drawing/2014/main" val="1602285203"/>
                    </a:ext>
                  </a:extLst>
                </a:gridCol>
              </a:tblGrid>
              <a:tr h="0">
                <a:tc>
                  <a:txBody>
                    <a:bodyPr/>
                    <a:lstStyle/>
                    <a:p>
                      <a:pPr algn="ctr" fontAlgn="b"/>
                      <a:r>
                        <a:rPr lang="en-US" sz="1050" b="1" i="0" u="none" strike="noStrike" dirty="0">
                          <a:solidFill>
                            <a:srgbClr val="BF8F00"/>
                          </a:solidFill>
                          <a:effectLst/>
                          <a:latin typeface="Calibri" panose="020F0502020204030204" pitchFamily="34" charset="0"/>
                        </a:rPr>
                        <a:t>URINE CHEM</a:t>
                      </a:r>
                    </a:p>
                  </a:txBody>
                  <a:tcPr marL="5732" marR="5732" marT="5732"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951388"/>
                  </a:ext>
                </a:extLst>
              </a:tr>
              <a:tr h="382170">
                <a:tc>
                  <a:txBody>
                    <a:bodyPr/>
                    <a:lstStyle/>
                    <a:p>
                      <a:pPr algn="l" fontAlgn="ctr"/>
                      <a:r>
                        <a:rPr lang="en-US" sz="900" b="0" i="0" u="none" strike="noStrike" dirty="0">
                          <a:solidFill>
                            <a:srgbClr val="000000"/>
                          </a:solidFill>
                          <a:effectLst/>
                          <a:latin typeface="Calibri" panose="020F0502020204030204" pitchFamily="34" charset="0"/>
                        </a:rPr>
                        <a:t>Drug Screen Panel, EIA (UDS) = </a:t>
                      </a:r>
                      <a:r>
                        <a:rPr lang="en-US" sz="900" b="0" i="0" u="none" strike="noStrike" dirty="0" err="1">
                          <a:solidFill>
                            <a:srgbClr val="000000"/>
                          </a:solidFill>
                          <a:effectLst/>
                          <a:latin typeface="Calibri" panose="020F0502020204030204" pitchFamily="34" charset="0"/>
                        </a:rPr>
                        <a:t>Amph</a:t>
                      </a:r>
                      <a:r>
                        <a:rPr lang="en-US" sz="900" b="0" i="0" u="none" strike="noStrike" dirty="0">
                          <a:solidFill>
                            <a:srgbClr val="000000"/>
                          </a:solidFill>
                          <a:effectLst/>
                          <a:latin typeface="Calibri" panose="020F0502020204030204" pitchFamily="34" charset="0"/>
                        </a:rPr>
                        <a:t>, Barb, Benzo, Coc, </a:t>
                      </a:r>
                      <a:r>
                        <a:rPr lang="en-US" sz="900" b="0" i="0" u="none" strike="noStrike" dirty="0" err="1">
                          <a:solidFill>
                            <a:srgbClr val="000000"/>
                          </a:solidFill>
                          <a:effectLst/>
                          <a:latin typeface="Calibri" panose="020F0502020204030204" pitchFamily="34" charset="0"/>
                        </a:rPr>
                        <a:t>Opi</a:t>
                      </a:r>
                      <a:r>
                        <a:rPr lang="en-US" sz="900" b="0" i="0" u="none" strike="noStrike" dirty="0">
                          <a:solidFill>
                            <a:srgbClr val="000000"/>
                          </a:solidFill>
                          <a:effectLst/>
                          <a:latin typeface="Calibri" panose="020F0502020204030204" pitchFamily="34" charset="0"/>
                        </a:rPr>
                        <a:t>, PCP, THC, FENT</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76431356"/>
                  </a:ext>
                </a:extLst>
              </a:tr>
              <a:tr h="400965">
                <a:tc>
                  <a:txBody>
                    <a:bodyPr/>
                    <a:lstStyle/>
                    <a:p>
                      <a:pPr algn="l" fontAlgn="ctr"/>
                      <a:r>
                        <a:rPr lang="en-US" sz="900" b="0" i="0" u="none" strike="noStrike">
                          <a:solidFill>
                            <a:srgbClr val="000000"/>
                          </a:solidFill>
                          <a:effectLst/>
                          <a:latin typeface="Calibri" panose="020F0502020204030204" pitchFamily="34" charset="0"/>
                        </a:rPr>
                        <a:t>HCG QUAL (Urine)</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2834293"/>
                  </a:ext>
                </a:extLst>
              </a:tr>
              <a:tr h="137832">
                <a:tc>
                  <a:txBody>
                    <a:bodyPr/>
                    <a:lstStyle/>
                    <a:p>
                      <a:pPr algn="l" fontAlgn="ctr"/>
                      <a:r>
                        <a:rPr lang="en-US" sz="900" b="0" i="0" u="none" strike="noStrike">
                          <a:solidFill>
                            <a:srgbClr val="000000"/>
                          </a:solidFill>
                          <a:effectLst/>
                          <a:latin typeface="Calibri" panose="020F0502020204030204" pitchFamily="34" charset="0"/>
                        </a:rPr>
                        <a:t>Osmolality, Urine</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42214714"/>
                  </a:ext>
                </a:extLst>
              </a:tr>
              <a:tr h="507471">
                <a:tc>
                  <a:txBody>
                    <a:bodyPr/>
                    <a:lstStyle/>
                    <a:p>
                      <a:pPr algn="l" fontAlgn="ctr"/>
                      <a:r>
                        <a:rPr lang="en-US" sz="900" b="0" i="0" u="none" strike="noStrike" dirty="0">
                          <a:solidFill>
                            <a:srgbClr val="000000"/>
                          </a:solidFill>
                          <a:effectLst/>
                          <a:latin typeface="Calibri" panose="020F0502020204030204" pitchFamily="34" charset="0"/>
                        </a:rPr>
                        <a:t>Total Protein (Urine) - Random</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644300123"/>
                  </a:ext>
                </a:extLst>
              </a:tr>
              <a:tr h="407229">
                <a:tc>
                  <a:txBody>
                    <a:bodyPr/>
                    <a:lstStyle/>
                    <a:p>
                      <a:pPr algn="l" fontAlgn="ctr"/>
                      <a:r>
                        <a:rPr lang="en-US" sz="900" b="0" i="0" u="none" strike="noStrike">
                          <a:solidFill>
                            <a:srgbClr val="000000"/>
                          </a:solidFill>
                          <a:effectLst/>
                          <a:latin typeface="Calibri" panose="020F0502020204030204" pitchFamily="34" charset="0"/>
                        </a:rPr>
                        <a:t>Urine Sodium  - Random</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74846094"/>
                  </a:ext>
                </a:extLst>
              </a:tr>
              <a:tr h="400965">
                <a:tc>
                  <a:txBody>
                    <a:bodyPr/>
                    <a:lstStyle/>
                    <a:p>
                      <a:pPr algn="l" fontAlgn="ctr"/>
                      <a:r>
                        <a:rPr lang="en-US" sz="900" b="0" i="0" u="none" strike="noStrike">
                          <a:solidFill>
                            <a:srgbClr val="000000"/>
                          </a:solidFill>
                          <a:effectLst/>
                          <a:latin typeface="Calibri" panose="020F0502020204030204" pitchFamily="34" charset="0"/>
                        </a:rPr>
                        <a:t>Urine Potassium - Random</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70530599"/>
                  </a:ext>
                </a:extLst>
              </a:tr>
              <a:tr h="582652">
                <a:tc>
                  <a:txBody>
                    <a:bodyPr/>
                    <a:lstStyle/>
                    <a:p>
                      <a:pPr algn="l" fontAlgn="ctr"/>
                      <a:r>
                        <a:rPr lang="en-US" sz="900" b="0" i="0" u="none" strike="noStrike">
                          <a:solidFill>
                            <a:srgbClr val="000000"/>
                          </a:solidFill>
                          <a:effectLst/>
                          <a:latin typeface="Calibri" panose="020F0502020204030204" pitchFamily="34" charset="0"/>
                        </a:rPr>
                        <a:t>Urine Chloride - Random</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5874467"/>
                  </a:ext>
                </a:extLst>
              </a:tr>
              <a:tr h="263133">
                <a:tc>
                  <a:txBody>
                    <a:bodyPr/>
                    <a:lstStyle/>
                    <a:p>
                      <a:pPr algn="l" fontAlgn="ctr"/>
                      <a:r>
                        <a:rPr lang="en-US" sz="900" b="0" i="0" u="none" strike="noStrike">
                          <a:solidFill>
                            <a:srgbClr val="000000"/>
                          </a:solidFill>
                          <a:effectLst/>
                          <a:latin typeface="Calibri" panose="020F0502020204030204" pitchFamily="34" charset="0"/>
                        </a:rPr>
                        <a:t>Total Protein (Urine) - 24 Hours</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598783261"/>
                  </a:ext>
                </a:extLst>
              </a:tr>
              <a:tr h="394700">
                <a:tc>
                  <a:txBody>
                    <a:bodyPr/>
                    <a:lstStyle/>
                    <a:p>
                      <a:pPr algn="l" fontAlgn="ctr"/>
                      <a:r>
                        <a:rPr lang="en-US" sz="900" b="0" i="0" u="none" strike="noStrike">
                          <a:solidFill>
                            <a:srgbClr val="000000"/>
                          </a:solidFill>
                          <a:effectLst/>
                          <a:latin typeface="Calibri" panose="020F0502020204030204" pitchFamily="34" charset="0"/>
                        </a:rPr>
                        <a:t>Urine Sodium - 24 Hours</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334636161"/>
                  </a:ext>
                </a:extLst>
              </a:tr>
              <a:tr h="413494">
                <a:tc>
                  <a:txBody>
                    <a:bodyPr/>
                    <a:lstStyle/>
                    <a:p>
                      <a:pPr algn="l" fontAlgn="ctr"/>
                      <a:r>
                        <a:rPr lang="en-US" sz="900" b="0" i="0" u="none" strike="noStrike">
                          <a:solidFill>
                            <a:srgbClr val="000000"/>
                          </a:solidFill>
                          <a:effectLst/>
                          <a:latin typeface="Calibri" panose="020F0502020204030204" pitchFamily="34" charset="0"/>
                        </a:rPr>
                        <a:t>Urine Potassium - 24 Hours</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46001610"/>
                  </a:ext>
                </a:extLst>
              </a:tr>
              <a:tr h="275664">
                <a:tc>
                  <a:txBody>
                    <a:bodyPr/>
                    <a:lstStyle/>
                    <a:p>
                      <a:pPr algn="l" fontAlgn="ctr"/>
                      <a:r>
                        <a:rPr lang="en-US" sz="900" b="0" i="0" u="none" strike="noStrike" dirty="0">
                          <a:solidFill>
                            <a:srgbClr val="000000"/>
                          </a:solidFill>
                          <a:effectLst/>
                          <a:latin typeface="Calibri" panose="020F0502020204030204" pitchFamily="34" charset="0"/>
                        </a:rPr>
                        <a:t>Urine Chloride - 24 Hours</a:t>
                      </a:r>
                    </a:p>
                  </a:txBody>
                  <a:tcPr marL="5732" marR="5732" marT="57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320523237"/>
                  </a:ext>
                </a:extLst>
              </a:tr>
            </a:tbl>
          </a:graphicData>
        </a:graphic>
      </p:graphicFrame>
      <p:graphicFrame>
        <p:nvGraphicFramePr>
          <p:cNvPr id="11" name="Table 10">
            <a:extLst>
              <a:ext uri="{FF2B5EF4-FFF2-40B4-BE49-F238E27FC236}">
                <a16:creationId xmlns:a16="http://schemas.microsoft.com/office/drawing/2014/main" id="{CC39C135-1030-9493-BF04-224AF2528EA9}"/>
              </a:ext>
            </a:extLst>
          </p:cNvPr>
          <p:cNvGraphicFramePr>
            <a:graphicFrameLocks noGrp="1"/>
          </p:cNvGraphicFramePr>
          <p:nvPr>
            <p:extLst>
              <p:ext uri="{D42A27DB-BD31-4B8C-83A1-F6EECF244321}">
                <p14:modId xmlns:p14="http://schemas.microsoft.com/office/powerpoint/2010/main" val="1278610428"/>
              </p:ext>
            </p:extLst>
          </p:nvPr>
        </p:nvGraphicFramePr>
        <p:xfrm>
          <a:off x="7449012" y="1462880"/>
          <a:ext cx="1511300" cy="3600450"/>
        </p:xfrm>
        <a:graphic>
          <a:graphicData uri="http://schemas.openxmlformats.org/drawingml/2006/table">
            <a:tbl>
              <a:tblPr/>
              <a:tblGrid>
                <a:gridCol w="902978">
                  <a:extLst>
                    <a:ext uri="{9D8B030D-6E8A-4147-A177-3AD203B41FA5}">
                      <a16:colId xmlns:a16="http://schemas.microsoft.com/office/drawing/2014/main" val="863492883"/>
                    </a:ext>
                  </a:extLst>
                </a:gridCol>
                <a:gridCol w="608322">
                  <a:extLst>
                    <a:ext uri="{9D8B030D-6E8A-4147-A177-3AD203B41FA5}">
                      <a16:colId xmlns:a16="http://schemas.microsoft.com/office/drawing/2014/main" val="934083312"/>
                    </a:ext>
                  </a:extLst>
                </a:gridCol>
              </a:tblGrid>
              <a:tr h="200025">
                <a:tc gridSpan="2">
                  <a:txBody>
                    <a:bodyPr/>
                    <a:lstStyle/>
                    <a:p>
                      <a:pPr algn="ctr" fontAlgn="b"/>
                      <a:r>
                        <a:rPr lang="en-US" sz="1100" b="1" i="0" u="none" strike="noStrike">
                          <a:solidFill>
                            <a:srgbClr val="000000"/>
                          </a:solidFill>
                          <a:effectLst/>
                          <a:latin typeface="Calibri" panose="020F0502020204030204" pitchFamily="34" charset="0"/>
                        </a:rPr>
                        <a:t>Blood Bank</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en-US"/>
                    </a:p>
                  </a:txBody>
                  <a:tcPr/>
                </a:tc>
                <a:extLst>
                  <a:ext uri="{0D108BD9-81ED-4DB2-BD59-A6C34878D82A}">
                    <a16:rowId xmlns:a16="http://schemas.microsoft.com/office/drawing/2014/main" val="1405142328"/>
                  </a:ext>
                </a:extLst>
              </a:tr>
              <a:tr h="581025">
                <a:tc gridSpan="2">
                  <a:txBody>
                    <a:bodyPr/>
                    <a:lstStyle/>
                    <a:p>
                      <a:pPr algn="ctr" fontAlgn="ctr"/>
                      <a:r>
                        <a:rPr lang="en-US" sz="1100" b="0" i="0" u="none" strike="noStrike">
                          <a:solidFill>
                            <a:srgbClr val="000000"/>
                          </a:solidFill>
                          <a:effectLst/>
                          <a:latin typeface="Calibri" panose="020F0502020204030204" pitchFamily="34" charset="0"/>
                        </a:rPr>
                        <a:t>Type and Screen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en-US"/>
                    </a:p>
                  </a:txBody>
                  <a:tcPr/>
                </a:tc>
                <a:extLst>
                  <a:ext uri="{0D108BD9-81ED-4DB2-BD59-A6C34878D82A}">
                    <a16:rowId xmlns:a16="http://schemas.microsoft.com/office/drawing/2014/main" val="3421943277"/>
                  </a:ext>
                </a:extLst>
              </a:tr>
              <a:tr h="609600">
                <a:tc gridSpan="2">
                  <a:txBody>
                    <a:bodyPr/>
                    <a:lstStyle/>
                    <a:p>
                      <a:pPr algn="ctr" fontAlgn="ctr"/>
                      <a:r>
                        <a:rPr lang="en-US" sz="1100" b="0" i="0" u="none" strike="noStrike">
                          <a:solidFill>
                            <a:srgbClr val="000000"/>
                          </a:solidFill>
                          <a:effectLst/>
                          <a:latin typeface="Calibri" panose="020F0502020204030204" pitchFamily="34" charset="0"/>
                        </a:rPr>
                        <a:t>Type and Cross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en-US"/>
                    </a:p>
                  </a:txBody>
                  <a:tcPr/>
                </a:tc>
                <a:extLst>
                  <a:ext uri="{0D108BD9-81ED-4DB2-BD59-A6C34878D82A}">
                    <a16:rowId xmlns:a16="http://schemas.microsoft.com/office/drawing/2014/main" val="3684768591"/>
                  </a:ext>
                </a:extLst>
              </a:tr>
              <a:tr h="209550">
                <a:tc gridSpan="2">
                  <a:txBody>
                    <a:bodyPr/>
                    <a:lstStyle/>
                    <a:p>
                      <a:pPr algn="ctr" fontAlgn="b"/>
                      <a:r>
                        <a:rPr lang="en-US" sz="1100" b="0" i="0" u="none" strike="noStrike">
                          <a:solidFill>
                            <a:srgbClr val="000000"/>
                          </a:solidFill>
                          <a:effectLst/>
                          <a:latin typeface="Calibri" panose="020F0502020204030204" pitchFamily="34" charset="0"/>
                        </a:rPr>
                        <a:t>DAT Mono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FF"/>
                    </a:solidFill>
                  </a:tcPr>
                </a:tc>
                <a:tc hMerge="1">
                  <a:txBody>
                    <a:bodyPr/>
                    <a:lstStyle/>
                    <a:p>
                      <a:endParaRPr lang="en-US"/>
                    </a:p>
                  </a:txBody>
                  <a:tcPr/>
                </a:tc>
                <a:extLst>
                  <a:ext uri="{0D108BD9-81ED-4DB2-BD59-A6C34878D82A}">
                    <a16:rowId xmlns:a16="http://schemas.microsoft.com/office/drawing/2014/main" val="3825868419"/>
                  </a:ext>
                </a:extLst>
              </a:tr>
              <a:tr h="771525">
                <a:tc gridSpan="2">
                  <a:txBody>
                    <a:bodyPr/>
                    <a:lstStyle/>
                    <a:p>
                      <a:pPr algn="ctr" fontAlgn="ctr"/>
                      <a:r>
                        <a:rPr lang="en-US" sz="1100" b="0" i="0" u="none" strike="noStrike">
                          <a:solidFill>
                            <a:srgbClr val="000000"/>
                          </a:solidFill>
                          <a:effectLst/>
                          <a:latin typeface="Calibri" panose="020F0502020204030204" pitchFamily="34" charset="0"/>
                        </a:rPr>
                        <a:t>DAT Poly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FF"/>
                    </a:solidFill>
                  </a:tcPr>
                </a:tc>
                <a:tc hMerge="1">
                  <a:txBody>
                    <a:bodyPr/>
                    <a:lstStyle/>
                    <a:p>
                      <a:endParaRPr lang="en-US"/>
                    </a:p>
                  </a:txBody>
                  <a:tcPr/>
                </a:tc>
                <a:extLst>
                  <a:ext uri="{0D108BD9-81ED-4DB2-BD59-A6C34878D82A}">
                    <a16:rowId xmlns:a16="http://schemas.microsoft.com/office/drawing/2014/main" val="3028111373"/>
                  </a:ext>
                </a:extLst>
              </a:tr>
              <a:tr h="619125">
                <a:tc gridSpan="2">
                  <a:txBody>
                    <a:bodyPr/>
                    <a:lstStyle/>
                    <a:p>
                      <a:pPr algn="ctr" fontAlgn="ctr"/>
                      <a:r>
                        <a:rPr lang="en-US" sz="1100" b="0" i="0" u="none" strike="noStrike">
                          <a:solidFill>
                            <a:srgbClr val="000000"/>
                          </a:solidFill>
                          <a:effectLst/>
                          <a:latin typeface="Calibri" panose="020F0502020204030204" pitchFamily="34" charset="0"/>
                        </a:rPr>
                        <a:t>Rhogam Screen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en-US"/>
                    </a:p>
                  </a:txBody>
                  <a:tcPr/>
                </a:tc>
                <a:extLst>
                  <a:ext uri="{0D108BD9-81ED-4DB2-BD59-A6C34878D82A}">
                    <a16:rowId xmlns:a16="http://schemas.microsoft.com/office/drawing/2014/main" val="4004836374"/>
                  </a:ext>
                </a:extLst>
              </a:tr>
              <a:tr h="609600">
                <a:tc>
                  <a:txBody>
                    <a:bodyPr/>
                    <a:lstStyle/>
                    <a:p>
                      <a:pPr algn="r" fontAlgn="b"/>
                      <a:r>
                        <a:rPr lang="en-US" sz="1100" b="0" i="0" u="none" strike="noStrike">
                          <a:solidFill>
                            <a:srgbClr val="000000"/>
                          </a:solidFill>
                          <a:effectLst/>
                          <a:latin typeface="Calibri" panose="020F0502020204030204" pitchFamily="34" charset="0"/>
                        </a:rPr>
                        <a:t>Cord Blood</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FF"/>
                    </a:solidFill>
                  </a:tcPr>
                </a:tc>
                <a:extLst>
                  <a:ext uri="{0D108BD9-81ED-4DB2-BD59-A6C34878D82A}">
                    <a16:rowId xmlns:a16="http://schemas.microsoft.com/office/drawing/2014/main" val="2919558564"/>
                  </a:ext>
                </a:extLst>
              </a:tr>
            </a:tbl>
          </a:graphicData>
        </a:graphic>
      </p:graphicFrame>
    </p:spTree>
    <p:extLst>
      <p:ext uri="{BB962C8B-B14F-4D97-AF65-F5344CB8AC3E}">
        <p14:creationId xmlns:p14="http://schemas.microsoft.com/office/powerpoint/2010/main" val="157213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7).png">
            <a:extLst>
              <a:ext uri="{FF2B5EF4-FFF2-40B4-BE49-F238E27FC236}">
                <a16:creationId xmlns:a16="http://schemas.microsoft.com/office/drawing/2014/main" id="{7C42D3BC-7733-1AD0-2CF2-49DBA732A1B5}"/>
              </a:ext>
            </a:extLst>
          </p:cNvPr>
          <p:cNvPicPr>
            <a:picLocks noChangeAspect="1"/>
          </p:cNvPicPr>
          <p:nvPr/>
        </p:nvPicPr>
        <p:blipFill rotWithShape="1">
          <a:blip r:embed="rId2"/>
          <a:srcRect l="6646" t="1551" r="796" b="4196"/>
          <a:stretch/>
        </p:blipFill>
        <p:spPr>
          <a:xfrm rot="-60000">
            <a:off x="1150042" y="656012"/>
            <a:ext cx="6839293" cy="5083410"/>
          </a:xfrm>
          <a:prstGeom prst="rect">
            <a:avLst/>
          </a:prstGeom>
        </p:spPr>
      </p:pic>
    </p:spTree>
    <p:extLst>
      <p:ext uri="{BB962C8B-B14F-4D97-AF65-F5344CB8AC3E}">
        <p14:creationId xmlns:p14="http://schemas.microsoft.com/office/powerpoint/2010/main" val="2705325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n_20230220 (2).png">
            <a:extLst>
              <a:ext uri="{FF2B5EF4-FFF2-40B4-BE49-F238E27FC236}">
                <a16:creationId xmlns:a16="http://schemas.microsoft.com/office/drawing/2014/main" id="{7C137825-6516-0756-6547-E2A4980DA21D}"/>
              </a:ext>
            </a:extLst>
          </p:cNvPr>
          <p:cNvPicPr>
            <a:picLocks noChangeAspect="1"/>
          </p:cNvPicPr>
          <p:nvPr/>
        </p:nvPicPr>
        <p:blipFill rotWithShape="1">
          <a:blip r:embed="rId2"/>
          <a:srcRect l="6977" t="3203" r="258" b="-356"/>
          <a:stretch/>
        </p:blipFill>
        <p:spPr>
          <a:xfrm>
            <a:off x="1063487" y="492701"/>
            <a:ext cx="6740462" cy="5155521"/>
          </a:xfrm>
          <a:prstGeom prst="rect">
            <a:avLst/>
          </a:prstGeom>
        </p:spPr>
      </p:pic>
    </p:spTree>
    <p:extLst>
      <p:ext uri="{BB962C8B-B14F-4D97-AF65-F5344CB8AC3E}">
        <p14:creationId xmlns:p14="http://schemas.microsoft.com/office/powerpoint/2010/main" val="336060194"/>
      </p:ext>
    </p:extLst>
  </p:cSld>
  <p:clrMapOvr>
    <a:masterClrMapping/>
  </p:clrMapOvr>
</p:sld>
</file>

<file path=ppt/theme/theme1.xml><?xml version="1.0" encoding="utf-8"?>
<a:theme xmlns:a="http://schemas.openxmlformats.org/drawingml/2006/main" name="RUHS PPT template1">
  <a:themeElements>
    <a:clrScheme name="RUHS 2">
      <a:dk1>
        <a:srgbClr val="0E213D"/>
      </a:dk1>
      <a:lt1>
        <a:sysClr val="window" lastClr="FFFFFF"/>
      </a:lt1>
      <a:dk2>
        <a:srgbClr val="083065"/>
      </a:dk2>
      <a:lt2>
        <a:srgbClr val="EEECE1"/>
      </a:lt2>
      <a:accent1>
        <a:srgbClr val="073166"/>
      </a:accent1>
      <a:accent2>
        <a:srgbClr val="67235C"/>
      </a:accent2>
      <a:accent3>
        <a:srgbClr val="ACCB2A"/>
      </a:accent3>
      <a:accent4>
        <a:srgbClr val="E57C2A"/>
      </a:accent4>
      <a:accent5>
        <a:srgbClr val="FFFEFD"/>
      </a:accent5>
      <a:accent6>
        <a:srgbClr val="FFFDF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81DF272B52ED4DB860FB7BA30F2C1D" ma:contentTypeVersion="0" ma:contentTypeDescription="Create a new document." ma:contentTypeScope="" ma:versionID="9894fd954480de1feea8a3f749bdf115">
  <xsd:schema xmlns:xsd="http://www.w3.org/2001/XMLSchema" xmlns:xs="http://www.w3.org/2001/XMLSchema" xmlns:p="http://schemas.microsoft.com/office/2006/metadata/properties" targetNamespace="http://schemas.microsoft.com/office/2006/metadata/properties" ma:root="true" ma:fieldsID="90078a0fe6c183ae62661f67b7399e8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FB4EAA-D4D3-4527-8426-283BD682A8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93602B0-815F-4292-BA44-960DD75266CD}">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23A6A42-19C1-43E4-B8EB-D145F4FB76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RUHS PPT template1</Template>
  <TotalTime>0</TotalTime>
  <Words>2279</Words>
  <Application>Microsoft Office PowerPoint</Application>
  <PresentationFormat>On-screen Show (4:3)</PresentationFormat>
  <Paragraphs>344</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Bookman Old Style</vt:lpstr>
      <vt:lpstr>Calibri</vt:lpstr>
      <vt:lpstr>Cambria</vt:lpstr>
      <vt:lpstr>Open Sans</vt:lpstr>
      <vt:lpstr>RUHS PPT template1</vt:lpstr>
      <vt:lpstr> CLA Training Receiving Samples</vt:lpstr>
      <vt:lpstr>Agenda</vt:lpstr>
      <vt:lpstr>Beaker Label</vt:lpstr>
      <vt:lpstr>Tubes Order of Draw  </vt:lpstr>
      <vt:lpstr>GENERAL WORKFLOW</vt:lpstr>
      <vt:lpstr>Color Guide for Tubes Pt.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Add-On Orders</vt:lpstr>
      <vt:lpstr>Add-On Orders</vt:lpstr>
      <vt:lpstr>Unit Priority</vt:lpstr>
      <vt:lpstr>CSF Receiving Protocol</vt:lpstr>
      <vt:lpstr>OCCULT BLOOD STOOL &amp; GASTRIC</vt:lpstr>
      <vt:lpstr>EPIC BEAKER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 Training Receiving Samples</dc:title>
  <dc:creator/>
  <cp:lastModifiedBy/>
  <cp:revision>627</cp:revision>
  <dcterms:created xsi:type="dcterms:W3CDTF">2015-07-29T21:08:43Z</dcterms:created>
  <dcterms:modified xsi:type="dcterms:W3CDTF">2024-05-06T22:13:55Z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0x0101002D81DF272B52ED4DB860FB7BA30F2C1D</vt:lpwstr>
  </property>
</Properties>
</file>