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9"/>
  </p:notesMasterIdLst>
  <p:sldIdLst>
    <p:sldId id="256" r:id="rId2"/>
    <p:sldId id="340" r:id="rId3"/>
    <p:sldId id="258" r:id="rId4"/>
    <p:sldId id="270" r:id="rId5"/>
    <p:sldId id="257" r:id="rId6"/>
    <p:sldId id="344" r:id="rId7"/>
    <p:sldId id="346" r:id="rId8"/>
    <p:sldId id="342" r:id="rId9"/>
    <p:sldId id="348" r:id="rId10"/>
    <p:sldId id="274" r:id="rId11"/>
    <p:sldId id="352" r:id="rId12"/>
    <p:sldId id="354" r:id="rId13"/>
    <p:sldId id="341" r:id="rId14"/>
    <p:sldId id="356" r:id="rId15"/>
    <p:sldId id="351" r:id="rId16"/>
    <p:sldId id="357" r:id="rId17"/>
    <p:sldId id="360" r:id="rId18"/>
    <p:sldId id="359" r:id="rId19"/>
    <p:sldId id="362" r:id="rId20"/>
    <p:sldId id="363" r:id="rId21"/>
    <p:sldId id="364" r:id="rId22"/>
    <p:sldId id="365" r:id="rId23"/>
    <p:sldId id="366" r:id="rId24"/>
    <p:sldId id="405" r:id="rId25"/>
    <p:sldId id="404" r:id="rId26"/>
    <p:sldId id="370" r:id="rId27"/>
    <p:sldId id="361" r:id="rId28"/>
    <p:sldId id="371" r:id="rId29"/>
    <p:sldId id="345" r:id="rId30"/>
    <p:sldId id="373" r:id="rId31"/>
    <p:sldId id="372" r:id="rId32"/>
    <p:sldId id="374" r:id="rId33"/>
    <p:sldId id="375" r:id="rId34"/>
    <p:sldId id="413" r:id="rId35"/>
    <p:sldId id="377" r:id="rId36"/>
    <p:sldId id="410" r:id="rId37"/>
    <p:sldId id="411" r:id="rId38"/>
    <p:sldId id="376" r:id="rId39"/>
    <p:sldId id="412" r:id="rId40"/>
    <p:sldId id="355" r:id="rId41"/>
    <p:sldId id="379" r:id="rId42"/>
    <p:sldId id="382" r:id="rId43"/>
    <p:sldId id="305" r:id="rId44"/>
    <p:sldId id="385" r:id="rId45"/>
    <p:sldId id="386" r:id="rId46"/>
    <p:sldId id="279" r:id="rId47"/>
    <p:sldId id="388" r:id="rId48"/>
    <p:sldId id="384" r:id="rId49"/>
    <p:sldId id="414" r:id="rId50"/>
    <p:sldId id="417" r:id="rId51"/>
    <p:sldId id="418" r:id="rId52"/>
    <p:sldId id="419" r:id="rId53"/>
    <p:sldId id="420" r:id="rId54"/>
    <p:sldId id="422" r:id="rId55"/>
    <p:sldId id="415" r:id="rId56"/>
    <p:sldId id="390" r:id="rId57"/>
    <p:sldId id="400" r:id="rId58"/>
    <p:sldId id="399" r:id="rId59"/>
    <p:sldId id="396" r:id="rId60"/>
    <p:sldId id="299" r:id="rId61"/>
    <p:sldId id="283" r:id="rId62"/>
    <p:sldId id="369" r:id="rId63"/>
    <p:sldId id="367" r:id="rId64"/>
    <p:sldId id="276" r:id="rId65"/>
    <p:sldId id="401" r:id="rId66"/>
    <p:sldId id="320" r:id="rId67"/>
    <p:sldId id="315" r:id="rId68"/>
  </p:sldIdLst>
  <p:sldSz cx="9144000" cy="5143500" type="screen16x9"/>
  <p:notesSz cx="6858000" cy="9144000"/>
  <p:embeddedFontLst>
    <p:embeddedFont>
      <p:font typeface="Fira Sans Extra Condensed Medium" panose="020B0604020202020204" charset="0"/>
      <p:regular r:id="rId70"/>
      <p:bold r:id="rId71"/>
      <p:italic r:id="rId72"/>
      <p:boldItalic r:id="rId73"/>
    </p:embeddedFont>
    <p:embeddedFont>
      <p:font typeface="Gaegu" panose="020B0604020202020204" charset="0"/>
      <p:regular r:id="rId74"/>
      <p:bold r:id="rId75"/>
    </p:embeddedFont>
    <p:embeddedFont>
      <p:font typeface="Calibri" panose="020F0502020204030204" pitchFamily="34" charset="0"/>
      <p:regular r:id="rId76"/>
      <p:bold r:id="rId77"/>
      <p:italic r:id="rId78"/>
      <p:boldItalic r:id="rId79"/>
    </p:embeddedFont>
    <p:embeddedFont>
      <p:font typeface="Questrial" panose="020B0604020202020204" charset="0"/>
      <p:regular r:id="rId80"/>
    </p:embeddedFont>
    <p:embeddedFont>
      <p:font typeface="Barlow Semi Condensed Light" panose="020B060402020202020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454545"/>
    <a:srgbClr val="FDDBDC"/>
    <a:srgbClr val="FDDFE0"/>
    <a:srgbClr val="C19581"/>
    <a:srgbClr val="F0B990"/>
    <a:srgbClr val="D5B8AB"/>
    <a:srgbClr val="A3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C310DDF-4954-41F3-9839-B18A59F9B6AA}">
  <a:tblStyle styleId="{7C310DDF-4954-41F3-9839-B18A59F9B6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3021" autoAdjust="0"/>
  </p:normalViewPr>
  <p:slideViewPr>
    <p:cSldViewPr>
      <p:cViewPr>
        <p:scale>
          <a:sx n="70" d="100"/>
          <a:sy n="70" d="100"/>
        </p:scale>
        <p:origin x="-2814" y="-13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8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font" Target="fonts/font10.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3.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font" Target="fonts/font11.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font" Target="fonts/font1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font" Target="fonts/font12.fntdata"/><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7B0CD-6905-4F7D-A949-6056CF84D383}" type="doc">
      <dgm:prSet loTypeId="urn:microsoft.com/office/officeart/2005/8/layout/lProcess3" loCatId="process" qsTypeId="urn:microsoft.com/office/officeart/2005/8/quickstyle/simple1" qsCatId="simple" csTypeId="urn:microsoft.com/office/officeart/2005/8/colors/accent4_2" csCatId="accent4" phldr="1"/>
      <dgm:spPr/>
      <dgm:t>
        <a:bodyPr/>
        <a:lstStyle/>
        <a:p>
          <a:endParaRPr lang="en-US"/>
        </a:p>
      </dgm:t>
    </dgm:pt>
    <dgm:pt modelId="{EE2DFF30-F3F8-4DFA-8BE2-EFEB3BA79340}">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Tell</a:t>
          </a:r>
          <a:endParaRPr lang="en-US" dirty="0">
            <a:solidFill>
              <a:schemeClr val="bg2"/>
            </a:solidFill>
            <a:latin typeface="Gaegu" panose="020B0604020202020204" charset="0"/>
            <a:ea typeface="Gaegu" panose="020B0604020202020204" charset="0"/>
          </a:endParaRPr>
        </a:p>
      </dgm:t>
    </dgm:pt>
    <dgm:pt modelId="{BD837565-38FC-43B0-94D0-AF9EB59A9DB8}" type="parTrans" cxnId="{313D7C2B-A8B7-4D8F-862E-18EAAF421E90}">
      <dgm:prSet/>
      <dgm:spPr/>
      <dgm:t>
        <a:bodyPr/>
        <a:lstStyle/>
        <a:p>
          <a:endParaRPr lang="en-US"/>
        </a:p>
      </dgm:t>
    </dgm:pt>
    <dgm:pt modelId="{CA1D0D8C-1699-4EC2-AFED-CBE2CF4680E0}" type="sibTrans" cxnId="{313D7C2B-A8B7-4D8F-862E-18EAAF421E90}">
      <dgm:prSet/>
      <dgm:spPr/>
      <dgm:t>
        <a:bodyPr/>
        <a:lstStyle/>
        <a:p>
          <a:endParaRPr lang="en-US"/>
        </a:p>
      </dgm:t>
    </dgm:pt>
    <dgm:pt modelId="{92DC752B-10E6-40AD-8FBB-7BA59CED814C}">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Tell the </a:t>
          </a:r>
          <a:r>
            <a:rPr lang="en-US" sz="1800" dirty="0" smtClean="0">
              <a:latin typeface="Questrial" panose="020B0604020202020204" charset="0"/>
            </a:rPr>
            <a:t>preceptee what all is involved and expected.</a:t>
          </a:r>
          <a:endParaRPr lang="en-US" sz="1800" dirty="0">
            <a:latin typeface="Questrial" panose="020B0604020202020204" charset="0"/>
          </a:endParaRPr>
        </a:p>
      </dgm:t>
    </dgm:pt>
    <dgm:pt modelId="{372FBFB1-DC8F-441E-BEB8-5741C28D5059}" type="parTrans" cxnId="{FDFE9E2A-0701-4F44-A96B-A3EEA8C39580}">
      <dgm:prSet/>
      <dgm:spPr/>
      <dgm:t>
        <a:bodyPr/>
        <a:lstStyle/>
        <a:p>
          <a:endParaRPr lang="en-US"/>
        </a:p>
      </dgm:t>
    </dgm:pt>
    <dgm:pt modelId="{CFE491CA-F135-427E-80C4-7F6D4C07AA77}" type="sibTrans" cxnId="{FDFE9E2A-0701-4F44-A96B-A3EEA8C39580}">
      <dgm:prSet/>
      <dgm:spPr/>
      <dgm:t>
        <a:bodyPr/>
        <a:lstStyle/>
        <a:p>
          <a:endParaRPr lang="en-US"/>
        </a:p>
      </dgm:t>
    </dgm:pt>
    <dgm:pt modelId="{2EB4F621-DEDA-4177-B3B8-54B90A8C9DC4}">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Show</a:t>
          </a:r>
          <a:endParaRPr lang="en-US" dirty="0">
            <a:solidFill>
              <a:schemeClr val="bg2"/>
            </a:solidFill>
            <a:latin typeface="Gaegu" panose="020B0604020202020204" charset="0"/>
            <a:ea typeface="Gaegu" panose="020B0604020202020204" charset="0"/>
          </a:endParaRPr>
        </a:p>
      </dgm:t>
    </dgm:pt>
    <dgm:pt modelId="{1E50CA49-4422-4E30-BC1A-9B099BBC5ECB}" type="parTrans" cxnId="{57BD56AF-F434-421C-96E6-53FBB17A994B}">
      <dgm:prSet/>
      <dgm:spPr/>
      <dgm:t>
        <a:bodyPr/>
        <a:lstStyle/>
        <a:p>
          <a:endParaRPr lang="en-US"/>
        </a:p>
      </dgm:t>
    </dgm:pt>
    <dgm:pt modelId="{941F152C-BDDF-4858-9D2B-F6D151D0FB57}" type="sibTrans" cxnId="{57BD56AF-F434-421C-96E6-53FBB17A994B}">
      <dgm:prSet/>
      <dgm:spPr/>
      <dgm:t>
        <a:bodyPr/>
        <a:lstStyle/>
        <a:p>
          <a:endParaRPr lang="en-US"/>
        </a:p>
      </dgm:t>
    </dgm:pt>
    <dgm:pt modelId="{13EAA1FC-5DA7-4BDD-B3E2-3411063702B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Show</a:t>
          </a:r>
          <a:r>
            <a:rPr lang="en-US" sz="1800" dirty="0" smtClean="0">
              <a:latin typeface="Questrial" panose="020B0604020202020204" charset="0"/>
            </a:rPr>
            <a:t> the preceptee how to perform the task step-by-step. </a:t>
          </a:r>
          <a:endParaRPr lang="en-US" sz="1800" dirty="0">
            <a:latin typeface="Questrial" panose="020B0604020202020204" charset="0"/>
          </a:endParaRPr>
        </a:p>
      </dgm:t>
    </dgm:pt>
    <dgm:pt modelId="{EE8DC236-EECB-4C24-8E60-7AE35D3F1081}" type="parTrans" cxnId="{D1EA80E5-76A6-429A-B8F8-395A4E5E4074}">
      <dgm:prSet/>
      <dgm:spPr/>
      <dgm:t>
        <a:bodyPr/>
        <a:lstStyle/>
        <a:p>
          <a:endParaRPr lang="en-US"/>
        </a:p>
      </dgm:t>
    </dgm:pt>
    <dgm:pt modelId="{CFE0C524-E9C4-4A67-BABF-2C939E9B27FC}" type="sibTrans" cxnId="{D1EA80E5-76A6-429A-B8F8-395A4E5E4074}">
      <dgm:prSet/>
      <dgm:spPr/>
      <dgm:t>
        <a:bodyPr/>
        <a:lstStyle/>
        <a:p>
          <a:endParaRPr lang="en-US"/>
        </a:p>
      </dgm:t>
    </dgm:pt>
    <dgm:pt modelId="{49A6B882-FD69-4A9D-8840-DE984C3C3D17}">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Do</a:t>
          </a:r>
          <a:endParaRPr lang="en-US" dirty="0">
            <a:solidFill>
              <a:schemeClr val="bg2"/>
            </a:solidFill>
            <a:latin typeface="Gaegu" panose="020B0604020202020204" charset="0"/>
            <a:ea typeface="Gaegu" panose="020B0604020202020204" charset="0"/>
          </a:endParaRPr>
        </a:p>
      </dgm:t>
    </dgm:pt>
    <dgm:pt modelId="{5CAA5BA8-AEF6-4C0A-8563-0F6933385F9C}" type="parTrans" cxnId="{A538D5E0-BFCC-4FE8-A6BE-8A80A2BB44EE}">
      <dgm:prSet/>
      <dgm:spPr/>
      <dgm:t>
        <a:bodyPr/>
        <a:lstStyle/>
        <a:p>
          <a:endParaRPr lang="en-US"/>
        </a:p>
      </dgm:t>
    </dgm:pt>
    <dgm:pt modelId="{7673BED3-A21B-4FE0-BBD3-674417C3DC1E}" type="sibTrans" cxnId="{A538D5E0-BFCC-4FE8-A6BE-8A80A2BB44EE}">
      <dgm:prSet/>
      <dgm:spPr/>
      <dgm:t>
        <a:bodyPr/>
        <a:lstStyle/>
        <a:p>
          <a:endParaRPr lang="en-US"/>
        </a:p>
      </dgm:t>
    </dgm:pt>
    <dgm:pt modelId="{595F3ABF-01F8-4481-9A4A-C7EE65D5E75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600" dirty="0" smtClean="0">
              <a:latin typeface="Questrial" panose="020B0604020202020204" charset="0"/>
            </a:rPr>
            <a:t>Have the preceptee d</a:t>
          </a:r>
          <a:r>
            <a:rPr lang="en-US" sz="1600" b="0" dirty="0" smtClean="0">
              <a:latin typeface="Questrial" panose="020B0604020202020204" charset="0"/>
            </a:rPr>
            <a:t>o</a:t>
          </a:r>
          <a:r>
            <a:rPr lang="en-US" sz="1600" dirty="0" smtClean="0">
              <a:latin typeface="Questrial" panose="020B0604020202020204" charset="0"/>
            </a:rPr>
            <a:t> the task with supervision to ensure successful performance. </a:t>
          </a:r>
          <a:endParaRPr lang="en-US" sz="1600" dirty="0">
            <a:latin typeface="Questrial" panose="020B0604020202020204" charset="0"/>
          </a:endParaRPr>
        </a:p>
      </dgm:t>
    </dgm:pt>
    <dgm:pt modelId="{614290D0-2E57-4F6C-9A6F-05EBDEBA3E2E}" type="parTrans" cxnId="{D4A25204-C156-4B1B-846F-EA7439C8EF50}">
      <dgm:prSet/>
      <dgm:spPr/>
      <dgm:t>
        <a:bodyPr/>
        <a:lstStyle/>
        <a:p>
          <a:endParaRPr lang="en-US"/>
        </a:p>
      </dgm:t>
    </dgm:pt>
    <dgm:pt modelId="{381C339D-9F63-40E8-B182-A5CEE1D8D14A}" type="sibTrans" cxnId="{D4A25204-C156-4B1B-846F-EA7439C8EF50}">
      <dgm:prSet/>
      <dgm:spPr/>
      <dgm:t>
        <a:bodyPr/>
        <a:lstStyle/>
        <a:p>
          <a:endParaRPr lang="en-US"/>
        </a:p>
      </dgm:t>
    </dgm:pt>
    <dgm:pt modelId="{146CFA5A-A810-4C27-A315-8BC1ED2E17A1}" type="pres">
      <dgm:prSet presAssocID="{A457B0CD-6905-4F7D-A949-6056CF84D383}" presName="Name0" presStyleCnt="0">
        <dgm:presLayoutVars>
          <dgm:chPref val="3"/>
          <dgm:dir/>
          <dgm:animLvl val="lvl"/>
          <dgm:resizeHandles/>
        </dgm:presLayoutVars>
      </dgm:prSet>
      <dgm:spPr/>
      <dgm:t>
        <a:bodyPr/>
        <a:lstStyle/>
        <a:p>
          <a:endParaRPr lang="en-US"/>
        </a:p>
      </dgm:t>
    </dgm:pt>
    <dgm:pt modelId="{B82C9758-8E91-410F-B83B-9A2F10930EEE}" type="pres">
      <dgm:prSet presAssocID="{EE2DFF30-F3F8-4DFA-8BE2-EFEB3BA79340}" presName="horFlow" presStyleCnt="0"/>
      <dgm:spPr/>
      <dgm:t>
        <a:bodyPr/>
        <a:lstStyle/>
        <a:p>
          <a:endParaRPr lang="en-US"/>
        </a:p>
      </dgm:t>
    </dgm:pt>
    <dgm:pt modelId="{62FB7C66-262D-4E99-940A-0FAF8AEF0780}" type="pres">
      <dgm:prSet presAssocID="{EE2DFF30-F3F8-4DFA-8BE2-EFEB3BA79340}" presName="bigChev" presStyleLbl="node1" presStyleIdx="0" presStyleCnt="3" custLinFactNeighborX="-2077" custLinFactNeighborY="1609"/>
      <dgm:spPr/>
      <dgm:t>
        <a:bodyPr/>
        <a:lstStyle/>
        <a:p>
          <a:endParaRPr lang="en-US"/>
        </a:p>
      </dgm:t>
    </dgm:pt>
    <dgm:pt modelId="{07ED7988-C185-4450-9393-160294B7DE07}" type="pres">
      <dgm:prSet presAssocID="{372FBFB1-DC8F-441E-BEB8-5741C28D5059}" presName="parTrans" presStyleCnt="0"/>
      <dgm:spPr/>
      <dgm:t>
        <a:bodyPr/>
        <a:lstStyle/>
        <a:p>
          <a:endParaRPr lang="en-US"/>
        </a:p>
      </dgm:t>
    </dgm:pt>
    <dgm:pt modelId="{295F8FD7-4AB4-45F2-B297-18C31FD387E6}" type="pres">
      <dgm:prSet presAssocID="{92DC752B-10E6-40AD-8FBB-7BA59CED814C}" presName="node" presStyleLbl="alignAccFollowNode1" presStyleIdx="0" presStyleCnt="3" custScaleX="335886" custScaleY="116795">
        <dgm:presLayoutVars>
          <dgm:bulletEnabled val="1"/>
        </dgm:presLayoutVars>
      </dgm:prSet>
      <dgm:spPr/>
      <dgm:t>
        <a:bodyPr/>
        <a:lstStyle/>
        <a:p>
          <a:endParaRPr lang="en-US"/>
        </a:p>
      </dgm:t>
    </dgm:pt>
    <dgm:pt modelId="{248F67BB-8E62-4517-8688-BD6C2ACC2554}" type="pres">
      <dgm:prSet presAssocID="{EE2DFF30-F3F8-4DFA-8BE2-EFEB3BA79340}" presName="vSp" presStyleCnt="0"/>
      <dgm:spPr/>
      <dgm:t>
        <a:bodyPr/>
        <a:lstStyle/>
        <a:p>
          <a:endParaRPr lang="en-US"/>
        </a:p>
      </dgm:t>
    </dgm:pt>
    <dgm:pt modelId="{77B87AEB-0460-4946-A5F7-0556AA4D2B6B}" type="pres">
      <dgm:prSet presAssocID="{2EB4F621-DEDA-4177-B3B8-54B90A8C9DC4}" presName="horFlow" presStyleCnt="0"/>
      <dgm:spPr/>
      <dgm:t>
        <a:bodyPr/>
        <a:lstStyle/>
        <a:p>
          <a:endParaRPr lang="en-US"/>
        </a:p>
      </dgm:t>
    </dgm:pt>
    <dgm:pt modelId="{3BF1B311-9FEF-4BE6-8C00-D225933111FC}" type="pres">
      <dgm:prSet presAssocID="{2EB4F621-DEDA-4177-B3B8-54B90A8C9DC4}" presName="bigChev" presStyleLbl="node1" presStyleIdx="1" presStyleCnt="3" custLinFactNeighborX="-2077" custLinFactNeighborY="1609"/>
      <dgm:spPr/>
      <dgm:t>
        <a:bodyPr/>
        <a:lstStyle/>
        <a:p>
          <a:endParaRPr lang="en-US"/>
        </a:p>
      </dgm:t>
    </dgm:pt>
    <dgm:pt modelId="{A5C34E63-B46D-4C61-ACD7-2EE770529161}" type="pres">
      <dgm:prSet presAssocID="{EE8DC236-EECB-4C24-8E60-7AE35D3F1081}" presName="parTrans" presStyleCnt="0"/>
      <dgm:spPr/>
      <dgm:t>
        <a:bodyPr/>
        <a:lstStyle/>
        <a:p>
          <a:endParaRPr lang="en-US"/>
        </a:p>
      </dgm:t>
    </dgm:pt>
    <dgm:pt modelId="{D96F97F5-A697-4980-818B-07207F44ED72}" type="pres">
      <dgm:prSet presAssocID="{13EAA1FC-5DA7-4BDD-B3E2-3411063702B7}" presName="node" presStyleLbl="alignAccFollowNode1" presStyleIdx="1" presStyleCnt="3" custScaleX="343161" custScaleY="114613">
        <dgm:presLayoutVars>
          <dgm:bulletEnabled val="1"/>
        </dgm:presLayoutVars>
      </dgm:prSet>
      <dgm:spPr/>
      <dgm:t>
        <a:bodyPr/>
        <a:lstStyle/>
        <a:p>
          <a:endParaRPr lang="en-US"/>
        </a:p>
      </dgm:t>
    </dgm:pt>
    <dgm:pt modelId="{876E678D-4C52-47A9-A8E2-0EF1FAC4D313}" type="pres">
      <dgm:prSet presAssocID="{2EB4F621-DEDA-4177-B3B8-54B90A8C9DC4}" presName="vSp" presStyleCnt="0"/>
      <dgm:spPr/>
      <dgm:t>
        <a:bodyPr/>
        <a:lstStyle/>
        <a:p>
          <a:endParaRPr lang="en-US"/>
        </a:p>
      </dgm:t>
    </dgm:pt>
    <dgm:pt modelId="{439B226D-7208-457E-9333-10E5A20A8B92}" type="pres">
      <dgm:prSet presAssocID="{49A6B882-FD69-4A9D-8840-DE984C3C3D17}" presName="horFlow" presStyleCnt="0"/>
      <dgm:spPr/>
      <dgm:t>
        <a:bodyPr/>
        <a:lstStyle/>
        <a:p>
          <a:endParaRPr lang="en-US"/>
        </a:p>
      </dgm:t>
    </dgm:pt>
    <dgm:pt modelId="{EA747D0B-C96A-4497-91F8-806B54E72205}" type="pres">
      <dgm:prSet presAssocID="{49A6B882-FD69-4A9D-8840-DE984C3C3D17}" presName="bigChev" presStyleLbl="node1" presStyleIdx="2" presStyleCnt="3" custLinFactNeighborX="-2077" custLinFactNeighborY="1609"/>
      <dgm:spPr/>
      <dgm:t>
        <a:bodyPr/>
        <a:lstStyle/>
        <a:p>
          <a:endParaRPr lang="en-US"/>
        </a:p>
      </dgm:t>
    </dgm:pt>
    <dgm:pt modelId="{4D7CC7B5-4A1D-400D-81D9-D5BE684B7C97}" type="pres">
      <dgm:prSet presAssocID="{614290D0-2E57-4F6C-9A6F-05EBDEBA3E2E}" presName="parTrans" presStyleCnt="0"/>
      <dgm:spPr/>
      <dgm:t>
        <a:bodyPr/>
        <a:lstStyle/>
        <a:p>
          <a:endParaRPr lang="en-US"/>
        </a:p>
      </dgm:t>
    </dgm:pt>
    <dgm:pt modelId="{0D02E16F-6BB5-4181-928D-E04E2FE58469}" type="pres">
      <dgm:prSet presAssocID="{595F3ABF-01F8-4481-9A4A-C7EE65D5E757}" presName="node" presStyleLbl="alignAccFollowNode1" presStyleIdx="2" presStyleCnt="3" custScaleX="338010" custScaleY="116795">
        <dgm:presLayoutVars>
          <dgm:bulletEnabled val="1"/>
        </dgm:presLayoutVars>
      </dgm:prSet>
      <dgm:spPr/>
      <dgm:t>
        <a:bodyPr/>
        <a:lstStyle/>
        <a:p>
          <a:endParaRPr lang="en-US"/>
        </a:p>
      </dgm:t>
    </dgm:pt>
  </dgm:ptLst>
  <dgm:cxnLst>
    <dgm:cxn modelId="{E62EDD78-926D-4AA6-894F-8F747419C389}" type="presOf" srcId="{A457B0CD-6905-4F7D-A949-6056CF84D383}" destId="{146CFA5A-A810-4C27-A315-8BC1ED2E17A1}" srcOrd="0" destOrd="0" presId="urn:microsoft.com/office/officeart/2005/8/layout/lProcess3"/>
    <dgm:cxn modelId="{2317C7C9-9377-4903-B449-AB9351FC3879}" type="presOf" srcId="{2EB4F621-DEDA-4177-B3B8-54B90A8C9DC4}" destId="{3BF1B311-9FEF-4BE6-8C00-D225933111FC}" srcOrd="0" destOrd="0" presId="urn:microsoft.com/office/officeart/2005/8/layout/lProcess3"/>
    <dgm:cxn modelId="{63403809-6561-4751-9B3A-FC9B32E778D3}" type="presOf" srcId="{13EAA1FC-5DA7-4BDD-B3E2-3411063702B7}" destId="{D96F97F5-A697-4980-818B-07207F44ED72}" srcOrd="0" destOrd="0" presId="urn:microsoft.com/office/officeart/2005/8/layout/lProcess3"/>
    <dgm:cxn modelId="{ECE46416-ECBB-44A0-824F-1A81C0800E83}" type="presOf" srcId="{49A6B882-FD69-4A9D-8840-DE984C3C3D17}" destId="{EA747D0B-C96A-4497-91F8-806B54E72205}" srcOrd="0" destOrd="0" presId="urn:microsoft.com/office/officeart/2005/8/layout/lProcess3"/>
    <dgm:cxn modelId="{FDFE9E2A-0701-4F44-A96B-A3EEA8C39580}" srcId="{EE2DFF30-F3F8-4DFA-8BE2-EFEB3BA79340}" destId="{92DC752B-10E6-40AD-8FBB-7BA59CED814C}" srcOrd="0" destOrd="0" parTransId="{372FBFB1-DC8F-441E-BEB8-5741C28D5059}" sibTransId="{CFE491CA-F135-427E-80C4-7F6D4C07AA77}"/>
    <dgm:cxn modelId="{99518816-DBBE-47D0-B83F-6EA10B3BC905}" type="presOf" srcId="{92DC752B-10E6-40AD-8FBB-7BA59CED814C}" destId="{295F8FD7-4AB4-45F2-B297-18C31FD387E6}" srcOrd="0" destOrd="0" presId="urn:microsoft.com/office/officeart/2005/8/layout/lProcess3"/>
    <dgm:cxn modelId="{D1EA80E5-76A6-429A-B8F8-395A4E5E4074}" srcId="{2EB4F621-DEDA-4177-B3B8-54B90A8C9DC4}" destId="{13EAA1FC-5DA7-4BDD-B3E2-3411063702B7}" srcOrd="0" destOrd="0" parTransId="{EE8DC236-EECB-4C24-8E60-7AE35D3F1081}" sibTransId="{CFE0C524-E9C4-4A67-BABF-2C939E9B27FC}"/>
    <dgm:cxn modelId="{57BD56AF-F434-421C-96E6-53FBB17A994B}" srcId="{A457B0CD-6905-4F7D-A949-6056CF84D383}" destId="{2EB4F621-DEDA-4177-B3B8-54B90A8C9DC4}" srcOrd="1" destOrd="0" parTransId="{1E50CA49-4422-4E30-BC1A-9B099BBC5ECB}" sibTransId="{941F152C-BDDF-4858-9D2B-F6D151D0FB57}"/>
    <dgm:cxn modelId="{BF0419D6-E56B-4292-9E50-FFA891743B7F}" type="presOf" srcId="{EE2DFF30-F3F8-4DFA-8BE2-EFEB3BA79340}" destId="{62FB7C66-262D-4E99-940A-0FAF8AEF0780}" srcOrd="0" destOrd="0" presId="urn:microsoft.com/office/officeart/2005/8/layout/lProcess3"/>
    <dgm:cxn modelId="{6096D545-3275-4F42-98DC-4A476A307E2E}" type="presOf" srcId="{595F3ABF-01F8-4481-9A4A-C7EE65D5E757}" destId="{0D02E16F-6BB5-4181-928D-E04E2FE58469}" srcOrd="0" destOrd="0" presId="urn:microsoft.com/office/officeart/2005/8/layout/lProcess3"/>
    <dgm:cxn modelId="{313D7C2B-A8B7-4D8F-862E-18EAAF421E90}" srcId="{A457B0CD-6905-4F7D-A949-6056CF84D383}" destId="{EE2DFF30-F3F8-4DFA-8BE2-EFEB3BA79340}" srcOrd="0" destOrd="0" parTransId="{BD837565-38FC-43B0-94D0-AF9EB59A9DB8}" sibTransId="{CA1D0D8C-1699-4EC2-AFED-CBE2CF4680E0}"/>
    <dgm:cxn modelId="{A538D5E0-BFCC-4FE8-A6BE-8A80A2BB44EE}" srcId="{A457B0CD-6905-4F7D-A949-6056CF84D383}" destId="{49A6B882-FD69-4A9D-8840-DE984C3C3D17}" srcOrd="2" destOrd="0" parTransId="{5CAA5BA8-AEF6-4C0A-8563-0F6933385F9C}" sibTransId="{7673BED3-A21B-4FE0-BBD3-674417C3DC1E}"/>
    <dgm:cxn modelId="{D4A25204-C156-4B1B-846F-EA7439C8EF50}" srcId="{49A6B882-FD69-4A9D-8840-DE984C3C3D17}" destId="{595F3ABF-01F8-4481-9A4A-C7EE65D5E757}" srcOrd="0" destOrd="0" parTransId="{614290D0-2E57-4F6C-9A6F-05EBDEBA3E2E}" sibTransId="{381C339D-9F63-40E8-B182-A5CEE1D8D14A}"/>
    <dgm:cxn modelId="{06F622E6-25FF-4E35-9196-5099742C4E10}" type="presParOf" srcId="{146CFA5A-A810-4C27-A315-8BC1ED2E17A1}" destId="{B82C9758-8E91-410F-B83B-9A2F10930EEE}" srcOrd="0" destOrd="0" presId="urn:microsoft.com/office/officeart/2005/8/layout/lProcess3"/>
    <dgm:cxn modelId="{EC4878C7-EFCE-43C8-8893-6C43AC6702EE}" type="presParOf" srcId="{B82C9758-8E91-410F-B83B-9A2F10930EEE}" destId="{62FB7C66-262D-4E99-940A-0FAF8AEF0780}" srcOrd="0" destOrd="0" presId="urn:microsoft.com/office/officeart/2005/8/layout/lProcess3"/>
    <dgm:cxn modelId="{92105855-9708-4547-BDDF-CCAC20FA410C}" type="presParOf" srcId="{B82C9758-8E91-410F-B83B-9A2F10930EEE}" destId="{07ED7988-C185-4450-9393-160294B7DE07}" srcOrd="1" destOrd="0" presId="urn:microsoft.com/office/officeart/2005/8/layout/lProcess3"/>
    <dgm:cxn modelId="{01FD31CD-E2A9-42AC-B69C-E6D0CD7C1C1C}" type="presParOf" srcId="{B82C9758-8E91-410F-B83B-9A2F10930EEE}" destId="{295F8FD7-4AB4-45F2-B297-18C31FD387E6}" srcOrd="2" destOrd="0" presId="urn:microsoft.com/office/officeart/2005/8/layout/lProcess3"/>
    <dgm:cxn modelId="{B2180B29-480D-4D5C-9CFB-75D94EA4F02A}" type="presParOf" srcId="{146CFA5A-A810-4C27-A315-8BC1ED2E17A1}" destId="{248F67BB-8E62-4517-8688-BD6C2ACC2554}" srcOrd="1" destOrd="0" presId="urn:microsoft.com/office/officeart/2005/8/layout/lProcess3"/>
    <dgm:cxn modelId="{D4A23E07-0B84-45DE-9AC1-6192D791C972}" type="presParOf" srcId="{146CFA5A-A810-4C27-A315-8BC1ED2E17A1}" destId="{77B87AEB-0460-4946-A5F7-0556AA4D2B6B}" srcOrd="2" destOrd="0" presId="urn:microsoft.com/office/officeart/2005/8/layout/lProcess3"/>
    <dgm:cxn modelId="{464A229B-5EAA-4392-B9D5-0433DE526CA0}" type="presParOf" srcId="{77B87AEB-0460-4946-A5F7-0556AA4D2B6B}" destId="{3BF1B311-9FEF-4BE6-8C00-D225933111FC}" srcOrd="0" destOrd="0" presId="urn:microsoft.com/office/officeart/2005/8/layout/lProcess3"/>
    <dgm:cxn modelId="{F8FBAF64-E755-4A31-AA8F-FBA4980EC45B}" type="presParOf" srcId="{77B87AEB-0460-4946-A5F7-0556AA4D2B6B}" destId="{A5C34E63-B46D-4C61-ACD7-2EE770529161}" srcOrd="1" destOrd="0" presId="urn:microsoft.com/office/officeart/2005/8/layout/lProcess3"/>
    <dgm:cxn modelId="{6CAE65D8-BE5B-45ED-B31F-B41812E5C8C1}" type="presParOf" srcId="{77B87AEB-0460-4946-A5F7-0556AA4D2B6B}" destId="{D96F97F5-A697-4980-818B-07207F44ED72}" srcOrd="2" destOrd="0" presId="urn:microsoft.com/office/officeart/2005/8/layout/lProcess3"/>
    <dgm:cxn modelId="{05CB21DA-D249-4050-98D2-72C3B12C28DB}" type="presParOf" srcId="{146CFA5A-A810-4C27-A315-8BC1ED2E17A1}" destId="{876E678D-4C52-47A9-A8E2-0EF1FAC4D313}" srcOrd="3" destOrd="0" presId="urn:microsoft.com/office/officeart/2005/8/layout/lProcess3"/>
    <dgm:cxn modelId="{05C96A0E-3E61-4F3B-BF3A-D76B99557913}" type="presParOf" srcId="{146CFA5A-A810-4C27-A315-8BC1ED2E17A1}" destId="{439B226D-7208-457E-9333-10E5A20A8B92}" srcOrd="4" destOrd="0" presId="urn:microsoft.com/office/officeart/2005/8/layout/lProcess3"/>
    <dgm:cxn modelId="{652D62D0-D2E6-4DBE-913B-D838BBB35EE8}" type="presParOf" srcId="{439B226D-7208-457E-9333-10E5A20A8B92}" destId="{EA747D0B-C96A-4497-91F8-806B54E72205}" srcOrd="0" destOrd="0" presId="urn:microsoft.com/office/officeart/2005/8/layout/lProcess3"/>
    <dgm:cxn modelId="{6B0FFBF4-BAE1-4211-9A68-8A95F358D3CB}" type="presParOf" srcId="{439B226D-7208-457E-9333-10E5A20A8B92}" destId="{4D7CC7B5-4A1D-400D-81D9-D5BE684B7C97}" srcOrd="1" destOrd="0" presId="urn:microsoft.com/office/officeart/2005/8/layout/lProcess3"/>
    <dgm:cxn modelId="{07EB805B-4059-4091-91FE-8D498E577690}" type="presParOf" srcId="{439B226D-7208-457E-9333-10E5A20A8B92}" destId="{0D02E16F-6BB5-4181-928D-E04E2FE5846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B7C66-262D-4E99-940A-0FAF8AEF0780}">
      <dsp:nvSpPr>
        <dsp:cNvPr id="0" name=""/>
        <dsp:cNvSpPr/>
      </dsp:nvSpPr>
      <dsp:spPr>
        <a:xfrm>
          <a:off x="0" y="690970"/>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Tell</a:t>
          </a:r>
          <a:endParaRPr lang="en-US" sz="3400" kern="1200" dirty="0">
            <a:solidFill>
              <a:schemeClr val="bg2"/>
            </a:solidFill>
            <a:latin typeface="Gaegu" panose="020B0604020202020204" charset="0"/>
            <a:ea typeface="Gaegu" panose="020B0604020202020204" charset="0"/>
          </a:endParaRPr>
        </a:p>
      </dsp:txBody>
      <dsp:txXfrm>
        <a:off x="315144" y="690970"/>
        <a:ext cx="945430" cy="630287"/>
      </dsp:txXfrm>
    </dsp:sp>
    <dsp:sp modelId="{295F8FD7-4AB4-45F2-B297-18C31FD387E6}">
      <dsp:nvSpPr>
        <dsp:cNvPr id="0" name=""/>
        <dsp:cNvSpPr/>
      </dsp:nvSpPr>
      <dsp:spPr>
        <a:xfrm>
          <a:off x="1375128" y="690473"/>
          <a:ext cx="4392870"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Tell the </a:t>
          </a:r>
          <a:r>
            <a:rPr lang="en-US" sz="1800" kern="1200" dirty="0" smtClean="0">
              <a:latin typeface="Questrial" panose="020B0604020202020204" charset="0"/>
            </a:rPr>
            <a:t>preceptee what all is involved and expected.</a:t>
          </a:r>
          <a:endParaRPr lang="en-US" sz="1800" kern="1200" dirty="0">
            <a:latin typeface="Questrial" panose="020B0604020202020204" charset="0"/>
          </a:endParaRPr>
        </a:p>
      </dsp:txBody>
      <dsp:txXfrm>
        <a:off x="1680628" y="690473"/>
        <a:ext cx="3781871" cy="610999"/>
      </dsp:txXfrm>
    </dsp:sp>
    <dsp:sp modelId="{3BF1B311-9FEF-4BE6-8C00-D225933111FC}">
      <dsp:nvSpPr>
        <dsp:cNvPr id="0" name=""/>
        <dsp:cNvSpPr/>
      </dsp:nvSpPr>
      <dsp:spPr>
        <a:xfrm>
          <a:off x="0" y="1409497"/>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Show</a:t>
          </a:r>
          <a:endParaRPr lang="en-US" sz="3400" kern="1200" dirty="0">
            <a:solidFill>
              <a:schemeClr val="bg2"/>
            </a:solidFill>
            <a:latin typeface="Gaegu" panose="020B0604020202020204" charset="0"/>
            <a:ea typeface="Gaegu" panose="020B0604020202020204" charset="0"/>
          </a:endParaRPr>
        </a:p>
      </dsp:txBody>
      <dsp:txXfrm>
        <a:off x="315144" y="1409497"/>
        <a:ext cx="945430" cy="630287"/>
      </dsp:txXfrm>
    </dsp:sp>
    <dsp:sp modelId="{D96F97F5-A697-4980-818B-07207F44ED72}">
      <dsp:nvSpPr>
        <dsp:cNvPr id="0" name=""/>
        <dsp:cNvSpPr/>
      </dsp:nvSpPr>
      <dsp:spPr>
        <a:xfrm>
          <a:off x="1375128" y="1414707"/>
          <a:ext cx="4488016" cy="599584"/>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Show</a:t>
          </a:r>
          <a:r>
            <a:rPr lang="en-US" sz="1800" kern="1200" dirty="0" smtClean="0">
              <a:latin typeface="Questrial" panose="020B0604020202020204" charset="0"/>
            </a:rPr>
            <a:t> the preceptee how to perform the task step-by-step. </a:t>
          </a:r>
          <a:endParaRPr lang="en-US" sz="1800" kern="1200" dirty="0">
            <a:latin typeface="Questrial" panose="020B0604020202020204" charset="0"/>
          </a:endParaRPr>
        </a:p>
      </dsp:txBody>
      <dsp:txXfrm>
        <a:off x="1674920" y="1414707"/>
        <a:ext cx="3888432" cy="599584"/>
      </dsp:txXfrm>
    </dsp:sp>
    <dsp:sp modelId="{EA747D0B-C96A-4497-91F8-806B54E72205}">
      <dsp:nvSpPr>
        <dsp:cNvPr id="0" name=""/>
        <dsp:cNvSpPr/>
      </dsp:nvSpPr>
      <dsp:spPr>
        <a:xfrm>
          <a:off x="0" y="2128025"/>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Do</a:t>
          </a:r>
          <a:endParaRPr lang="en-US" sz="3400" kern="1200" dirty="0">
            <a:solidFill>
              <a:schemeClr val="bg2"/>
            </a:solidFill>
            <a:latin typeface="Gaegu" panose="020B0604020202020204" charset="0"/>
            <a:ea typeface="Gaegu" panose="020B0604020202020204" charset="0"/>
          </a:endParaRPr>
        </a:p>
      </dsp:txBody>
      <dsp:txXfrm>
        <a:off x="315144" y="2128025"/>
        <a:ext cx="945430" cy="630287"/>
      </dsp:txXfrm>
    </dsp:sp>
    <dsp:sp modelId="{0D02E16F-6BB5-4181-928D-E04E2FE58469}">
      <dsp:nvSpPr>
        <dsp:cNvPr id="0" name=""/>
        <dsp:cNvSpPr/>
      </dsp:nvSpPr>
      <dsp:spPr>
        <a:xfrm>
          <a:off x="1375128" y="2127527"/>
          <a:ext cx="4420649"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latin typeface="Questrial" panose="020B0604020202020204" charset="0"/>
            </a:rPr>
            <a:t>Have the preceptee d</a:t>
          </a:r>
          <a:r>
            <a:rPr lang="en-US" sz="1600" b="0" kern="1200" dirty="0" smtClean="0">
              <a:latin typeface="Questrial" panose="020B0604020202020204" charset="0"/>
            </a:rPr>
            <a:t>o</a:t>
          </a:r>
          <a:r>
            <a:rPr lang="en-US" sz="1600" kern="1200" dirty="0" smtClean="0">
              <a:latin typeface="Questrial" panose="020B0604020202020204" charset="0"/>
            </a:rPr>
            <a:t> the task with supervision to ensure successful performance. </a:t>
          </a:r>
          <a:endParaRPr lang="en-US" sz="1600" kern="1200" dirty="0">
            <a:latin typeface="Questrial" panose="020B0604020202020204" charset="0"/>
          </a:endParaRPr>
        </a:p>
      </dsp:txBody>
      <dsp:txXfrm>
        <a:off x="1680628" y="2127527"/>
        <a:ext cx="3809650" cy="61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135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badf322efb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badf322efb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bb491fced8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bb491fced8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9"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 id="2147483669" r:id="rId15"/>
    <p:sldLayoutId id="2147483672" r:id="rId16"/>
    <p:sldLayoutId id="2147483673" r:id="rId17"/>
    <p:sldLayoutId id="2147483674" r:id="rId18"/>
    <p:sldLayoutId id="2147483675"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alliant.edu/blog/what-are-4-types-diversity"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5" Type="http://schemas.openxmlformats.org/officeDocument/2006/relationships/hyperlink" Target="https://diversity.social/workplace-diversity-types/#1-four-diversity-types-dimensions-in-the-workplace" TargetMode="External"/><Relationship Id="rId4" Type="http://schemas.openxmlformats.org/officeDocument/2006/relationships/hyperlink" Target="https://www.dictionary.com/browse/preceptor"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sph.uth.edu/content/uploads/2012/01/competencies-and-learning-objectives.pdf" TargetMode="External"/><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8800" y="1123950"/>
            <a:ext cx="5495100" cy="2355600"/>
          </a:xfrm>
          <a:prstGeom prst="rect">
            <a:avLst/>
          </a:prstGeom>
        </p:spPr>
        <p:txBody>
          <a:bodyPr spcFirstLastPara="1" wrap="square" lIns="91425" tIns="91425" rIns="91425" bIns="91425" anchor="ctr" anchorCtr="0">
            <a:noAutofit/>
          </a:bodyPr>
          <a:lstStyle/>
          <a:p>
            <a:pPr lvl="0"/>
            <a:r>
              <a:rPr lang="en-US" dirty="0">
                <a:solidFill>
                  <a:schemeClr val="accent2"/>
                </a:solidFill>
              </a:rPr>
              <a:t>Laboratory Preceptor </a:t>
            </a:r>
            <a:r>
              <a:rPr lang="en-US" dirty="0"/>
              <a:t>Training</a:t>
            </a:r>
            <a:r>
              <a:rPr lang="en-US" dirty="0">
                <a:solidFill>
                  <a:schemeClr val="accent2"/>
                </a:solidFill>
              </a:rPr>
              <a:t> </a:t>
            </a:r>
            <a:r>
              <a:rPr lang="en-US" dirty="0" smtClean="0"/>
              <a:t>Course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p:nvPr/>
        </p:nvSpPr>
        <p:spPr>
          <a:xfrm>
            <a:off x="960888" y="34099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914400" y="19643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txBox="1">
            <a:spLocks noGrp="1"/>
          </p:cNvSpPr>
          <p:nvPr>
            <p:ph type="subTitle" idx="4294967295"/>
          </p:nvPr>
        </p:nvSpPr>
        <p:spPr>
          <a:xfrm flipH="1">
            <a:off x="1219200" y="1733550"/>
            <a:ext cx="7572925" cy="1171516"/>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Determining and adapting to the learning style of your preceptee is vitally important to their success. </a:t>
            </a:r>
          </a:p>
        </p:txBody>
      </p:sp>
      <p:sp>
        <p:nvSpPr>
          <p:cNvPr id="1996" name="Google Shape;1996;p53"/>
          <p:cNvSpPr txBox="1">
            <a:spLocks noGrp="1"/>
          </p:cNvSpPr>
          <p:nvPr>
            <p:ph type="subTitle" idx="4294967295"/>
          </p:nvPr>
        </p:nvSpPr>
        <p:spPr>
          <a:xfrm flipH="1">
            <a:off x="1219199" y="3166500"/>
            <a:ext cx="7725325" cy="1005450"/>
          </a:xfrm>
          <a:prstGeom prst="rect">
            <a:avLst/>
          </a:prstGeom>
        </p:spPr>
        <p:txBody>
          <a:bodyPr spcFirstLastPara="1" wrap="square" lIns="91425" tIns="91425" rIns="91425" bIns="91425" anchor="t" anchorCtr="0">
            <a:noAutofit/>
          </a:bodyPr>
          <a:lstStyle/>
          <a:p>
            <a:pPr marL="0" indent="0">
              <a:buNone/>
            </a:pPr>
            <a:r>
              <a:rPr lang="en-US" sz="2200" b="1" dirty="0" smtClean="0">
                <a:latin typeface="Gaegu"/>
                <a:ea typeface="Gaegu"/>
                <a:cs typeface="Gaegu"/>
              </a:rPr>
              <a:t>Use teaching </a:t>
            </a:r>
            <a:r>
              <a:rPr lang="en-US" sz="2200" b="1" dirty="0">
                <a:latin typeface="Gaegu"/>
                <a:ea typeface="Gaegu"/>
                <a:cs typeface="Gaegu"/>
              </a:rPr>
              <a:t>strategies that engage each preceptee to maximize retention of learning.</a:t>
            </a:r>
          </a:p>
        </p:txBody>
      </p:sp>
      <p:sp>
        <p:nvSpPr>
          <p:cNvPr id="2003" name="Google Shape;2003;p53"/>
          <p:cNvSpPr/>
          <p:nvPr/>
        </p:nvSpPr>
        <p:spPr>
          <a:xfrm>
            <a:off x="893188" y="6624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txBox="1">
            <a:spLocks noGrp="1"/>
          </p:cNvSpPr>
          <p:nvPr>
            <p:ph type="subTitle" idx="4294967295"/>
          </p:nvPr>
        </p:nvSpPr>
        <p:spPr>
          <a:xfrm flipH="1">
            <a:off x="1219200" y="419000"/>
            <a:ext cx="7649125" cy="486900"/>
          </a:xfrm>
          <a:prstGeom prst="rect">
            <a:avLst/>
          </a:prstGeom>
        </p:spPr>
        <p:txBody>
          <a:bodyPr spcFirstLastPara="1" wrap="square" lIns="91425" tIns="91425" rIns="91425" bIns="91425" anchor="t" anchorCtr="0">
            <a:noAutofit/>
          </a:bodyPr>
          <a:lstStyle/>
          <a:p>
            <a:pPr marL="0" lvl="0" indent="0">
              <a:buNone/>
            </a:pPr>
            <a:r>
              <a:rPr lang="en-US" sz="2200" b="1" dirty="0">
                <a:latin typeface="Gaegu"/>
                <a:ea typeface="Gaegu"/>
                <a:cs typeface="Gaegu"/>
              </a:rPr>
              <a:t>As a preceptor, you are responsible for facilitating the learning process</a:t>
            </a:r>
            <a:endParaRPr sz="2200" b="1" dirty="0">
              <a:latin typeface="Gaegu"/>
              <a:ea typeface="Gaegu"/>
              <a:cs typeface="Gaegu"/>
              <a:sym typeface="Gaeg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96" name="Intellectual"/>
          <p:cNvSpPr/>
          <p:nvPr/>
        </p:nvSpPr>
        <p:spPr>
          <a:xfrm>
            <a:off x="7107769" y="1657350"/>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dk2"/>
                </a:solidFill>
                <a:latin typeface="Gaegu"/>
                <a:ea typeface="Gaegu"/>
                <a:cs typeface="Gaegu"/>
                <a:sym typeface="Gaegu"/>
              </a:rPr>
              <a:t>Intellectual</a:t>
            </a:r>
          </a:p>
        </p:txBody>
      </p:sp>
      <p:grpSp>
        <p:nvGrpSpPr>
          <p:cNvPr id="23" name="Intellectual Desc"/>
          <p:cNvGrpSpPr/>
          <p:nvPr/>
        </p:nvGrpSpPr>
        <p:grpSpPr>
          <a:xfrm>
            <a:off x="7131246" y="1670821"/>
            <a:ext cx="1786570" cy="1776280"/>
            <a:chOff x="7173429" y="2569576"/>
            <a:chExt cx="1786570" cy="1776280"/>
          </a:xfrm>
        </p:grpSpPr>
        <p:sp>
          <p:nvSpPr>
            <p:cNvPr id="60" name="Oval 59"/>
            <p:cNvSpPr/>
            <p:nvPr/>
          </p:nvSpPr>
          <p:spPr>
            <a:xfrm>
              <a:off x="7173429" y="2569576"/>
              <a:ext cx="1786570" cy="1776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73429" y="2966338"/>
              <a:ext cx="1702204" cy="954107"/>
            </a:xfrm>
            <a:prstGeom prst="rect">
              <a:avLst/>
            </a:prstGeom>
            <a:ln>
              <a:noFill/>
            </a:ln>
          </p:spPr>
          <p:txBody>
            <a:bodyPr wrap="square">
              <a:spAutoFit/>
            </a:bodyPr>
            <a:lstStyle/>
            <a:p>
              <a:pPr algn="ctr"/>
              <a:r>
                <a:rPr lang="en-US" dirty="0">
                  <a:solidFill>
                    <a:schemeClr val="bg2"/>
                  </a:solidFill>
                </a:rPr>
                <a:t>Learn by critical thinking, problem-solving, and reflecting</a:t>
              </a:r>
            </a:p>
          </p:txBody>
        </p:sp>
      </p:grpSp>
      <p:sp>
        <p:nvSpPr>
          <p:cNvPr id="88" name="Kinesthetic"/>
          <p:cNvSpPr/>
          <p:nvPr/>
        </p:nvSpPr>
        <p:spPr>
          <a:xfrm>
            <a:off x="4953000" y="168744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dk2"/>
                </a:solidFill>
                <a:latin typeface="Gaegu"/>
                <a:ea typeface="Gaegu"/>
                <a:cs typeface="Gaegu"/>
                <a:sym typeface="Gaegu"/>
              </a:rPr>
              <a:t>Kinesthetic</a:t>
            </a:r>
          </a:p>
        </p:txBody>
      </p:sp>
      <p:grpSp>
        <p:nvGrpSpPr>
          <p:cNvPr id="19" name="Kinesthetic Descr"/>
          <p:cNvGrpSpPr/>
          <p:nvPr/>
        </p:nvGrpSpPr>
        <p:grpSpPr>
          <a:xfrm>
            <a:off x="4951991" y="1687442"/>
            <a:ext cx="1753609" cy="1714390"/>
            <a:chOff x="5006024" y="1672532"/>
            <a:chExt cx="1753609" cy="1714390"/>
          </a:xfrm>
        </p:grpSpPr>
        <p:sp>
          <p:nvSpPr>
            <p:cNvPr id="58" name="Oval 57"/>
            <p:cNvSpPr/>
            <p:nvPr/>
          </p:nvSpPr>
          <p:spPr>
            <a:xfrm>
              <a:off x="5006024" y="167253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9091" y="2198352"/>
              <a:ext cx="1425230" cy="738664"/>
            </a:xfrm>
            <a:prstGeom prst="rect">
              <a:avLst/>
            </a:prstGeom>
            <a:ln>
              <a:noFill/>
            </a:ln>
          </p:spPr>
          <p:txBody>
            <a:bodyPr wrap="square">
              <a:spAutoFit/>
            </a:bodyPr>
            <a:lstStyle/>
            <a:p>
              <a:pPr algn="ctr"/>
              <a:r>
                <a:rPr lang="en-US" dirty="0">
                  <a:solidFill>
                    <a:schemeClr val="bg2"/>
                  </a:solidFill>
                </a:rPr>
                <a:t>Learn by actively doing or moving</a:t>
              </a:r>
            </a:p>
          </p:txBody>
        </p:sp>
      </p:grpSp>
      <p:sp>
        <p:nvSpPr>
          <p:cNvPr id="84" name="Auditory"/>
          <p:cNvSpPr/>
          <p:nvPr/>
        </p:nvSpPr>
        <p:spPr>
          <a:xfrm>
            <a:off x="2823583" y="1809750"/>
            <a:ext cx="1736154" cy="16723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dk2"/>
                </a:solidFill>
                <a:latin typeface="Gaegu"/>
                <a:ea typeface="Gaegu"/>
                <a:cs typeface="Gaegu"/>
                <a:sym typeface="Gaegu"/>
              </a:rPr>
              <a:t>Auditory</a:t>
            </a:r>
            <a:endParaRPr lang="en-US" sz="2200" b="1" dirty="0">
              <a:solidFill>
                <a:schemeClr val="dk2"/>
              </a:solidFill>
              <a:latin typeface="Gaegu"/>
              <a:ea typeface="Gaegu"/>
              <a:cs typeface="Gaegu"/>
              <a:sym typeface="Gaegu"/>
            </a:endParaRPr>
          </a:p>
        </p:txBody>
      </p:sp>
      <p:sp>
        <p:nvSpPr>
          <p:cNvPr id="74" name="Visual"/>
          <p:cNvSpPr/>
          <p:nvPr/>
        </p:nvSpPr>
        <p:spPr>
          <a:xfrm>
            <a:off x="710042" y="1650936"/>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dk2"/>
                </a:solidFill>
                <a:latin typeface="Gaegu"/>
                <a:ea typeface="Gaegu"/>
                <a:cs typeface="Gaegu"/>
                <a:sym typeface="Gaegu"/>
              </a:rPr>
              <a:t>Visual</a:t>
            </a:r>
          </a:p>
        </p:txBody>
      </p:sp>
      <p:grpSp>
        <p:nvGrpSpPr>
          <p:cNvPr id="15" name="Auditory Description"/>
          <p:cNvGrpSpPr/>
          <p:nvPr/>
        </p:nvGrpSpPr>
        <p:grpSpPr>
          <a:xfrm>
            <a:off x="2792653" y="1789512"/>
            <a:ext cx="1767084" cy="1644119"/>
            <a:chOff x="3228744" y="3695890"/>
            <a:chExt cx="1767084" cy="1700304"/>
          </a:xfrm>
        </p:grpSpPr>
        <p:sp>
          <p:nvSpPr>
            <p:cNvPr id="59" name="Oval 58"/>
            <p:cNvSpPr/>
            <p:nvPr/>
          </p:nvSpPr>
          <p:spPr>
            <a:xfrm>
              <a:off x="3228744" y="3695890"/>
              <a:ext cx="1737090" cy="1700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58738" y="4176709"/>
              <a:ext cx="1737090" cy="738664"/>
            </a:xfrm>
            <a:prstGeom prst="rect">
              <a:avLst/>
            </a:prstGeom>
            <a:ln>
              <a:noFill/>
            </a:ln>
          </p:spPr>
          <p:txBody>
            <a:bodyPr wrap="square">
              <a:spAutoFit/>
            </a:bodyPr>
            <a:lstStyle/>
            <a:p>
              <a:pPr algn="ctr"/>
              <a:r>
                <a:rPr lang="en-US" dirty="0">
                  <a:solidFill>
                    <a:schemeClr val="bg2"/>
                  </a:solidFill>
                </a:rPr>
                <a:t>Learn by talking, hearing, and reading out loud</a:t>
              </a:r>
            </a:p>
          </p:txBody>
        </p:sp>
      </p:grpSp>
      <p:sp>
        <p:nvSpPr>
          <p:cNvPr id="2174" name="Google Shape;2174;p62"/>
          <p:cNvSpPr txBox="1">
            <a:spLocks noGrp="1"/>
          </p:cNvSpPr>
          <p:nvPr>
            <p:ph type="title" idx="6"/>
          </p:nvPr>
        </p:nvSpPr>
        <p:spPr>
          <a:xfrm>
            <a:off x="642628" y="285750"/>
            <a:ext cx="8368200" cy="899888"/>
          </a:xfrm>
          <a:prstGeom prst="rect">
            <a:avLst/>
          </a:prstGeom>
        </p:spPr>
        <p:txBody>
          <a:bodyPr spcFirstLastPara="1" wrap="square" lIns="91425" tIns="91425" rIns="91425" bIns="91425" anchor="t" anchorCtr="0">
            <a:noAutofit/>
          </a:bodyPr>
          <a:lstStyle/>
          <a:p>
            <a:pPr algn="ctr"/>
            <a:r>
              <a:rPr lang="en-US" sz="2300" dirty="0"/>
              <a:t>There are 4 major adult learning styles. </a:t>
            </a:r>
            <a:br>
              <a:rPr lang="en-US" sz="2300" dirty="0"/>
            </a:br>
            <a:r>
              <a:rPr lang="en-US" sz="2300" dirty="0"/>
              <a:t>Click on </a:t>
            </a:r>
            <a:r>
              <a:rPr lang="en-US" sz="2300" dirty="0" smtClean="0"/>
              <a:t>each style to </a:t>
            </a:r>
            <a:r>
              <a:rPr lang="en-US" sz="2300" dirty="0"/>
              <a:t>learn </a:t>
            </a:r>
            <a:r>
              <a:rPr lang="en-US" sz="2300" dirty="0" smtClean="0"/>
              <a:t>more.</a:t>
            </a:r>
            <a:endParaRPr lang="en-US" sz="2300" dirty="0"/>
          </a:p>
        </p:txBody>
      </p:sp>
      <p:sp>
        <p:nvSpPr>
          <p:cNvPr id="2179" name="Google Shape;2179;p62"/>
          <p:cNvSpPr/>
          <p:nvPr/>
        </p:nvSpPr>
        <p:spPr>
          <a:xfrm>
            <a:off x="7032614" y="1650936"/>
            <a:ext cx="1927385" cy="1835213"/>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4904698" y="1627029"/>
            <a:ext cx="1877101" cy="1859121"/>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Visual Desc"/>
          <p:cNvSpPr/>
          <p:nvPr/>
        </p:nvSpPr>
        <p:spPr>
          <a:xfrm>
            <a:off x="685800" y="1640050"/>
            <a:ext cx="1736154" cy="18215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2"/>
                </a:solidFill>
                <a:latin typeface="Arial"/>
                <a:ea typeface="Arial"/>
                <a:cs typeface="Arial"/>
              </a:rPr>
              <a:t>Learn </a:t>
            </a:r>
            <a:r>
              <a:rPr lang="en-US" dirty="0">
                <a:solidFill>
                  <a:schemeClr val="bg2"/>
                </a:solidFill>
                <a:latin typeface="Arial"/>
                <a:ea typeface="Arial"/>
                <a:cs typeface="Arial"/>
              </a:rPr>
              <a:t>by seeing, observing, and picturing things or events</a:t>
            </a:r>
          </a:p>
        </p:txBody>
      </p:sp>
      <p:sp>
        <p:nvSpPr>
          <p:cNvPr id="2178" name="RIng"/>
          <p:cNvSpPr/>
          <p:nvPr/>
        </p:nvSpPr>
        <p:spPr>
          <a:xfrm>
            <a:off x="632903" y="1627029"/>
            <a:ext cx="1872962" cy="1883025"/>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0;p62"/>
          <p:cNvSpPr/>
          <p:nvPr/>
        </p:nvSpPr>
        <p:spPr>
          <a:xfrm flipH="1">
            <a:off x="2743199" y="1687442"/>
            <a:ext cx="1895985" cy="1870645"/>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495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9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17" restart="whenNotActive" fill="hold" evtFilter="cancelBubble" nodeType="interactiveSeq">
                <p:stCondLst>
                  <p:cond evt="onClick" delay="0">
                    <p:tgtEl>
                      <p:spTgt spid="7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0" y="285750"/>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
        <p:nvSpPr>
          <p:cNvPr id="652" name="Google Shape;652;p37"/>
          <p:cNvSpPr txBox="1">
            <a:spLocks noGrp="1"/>
          </p:cNvSpPr>
          <p:nvPr>
            <p:ph type="title" idx="2"/>
          </p:nvPr>
        </p:nvSpPr>
        <p:spPr>
          <a:xfrm flipH="1">
            <a:off x="4495800" y="1134968"/>
            <a:ext cx="309264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accent2"/>
                </a:solidFill>
              </a:rPr>
              <a:t>Auditory</a:t>
            </a:r>
            <a:endParaRPr sz="3000" dirty="0">
              <a:solidFill>
                <a:schemeClr val="accent2"/>
              </a:solidFill>
            </a:endParaRPr>
          </a:p>
        </p:txBody>
      </p:sp>
      <p:sp>
        <p:nvSpPr>
          <p:cNvPr id="654" name="Google Shape;654;p37"/>
          <p:cNvSpPr txBox="1">
            <a:spLocks noGrp="1"/>
          </p:cNvSpPr>
          <p:nvPr>
            <p:ph type="title" idx="4"/>
          </p:nvPr>
        </p:nvSpPr>
        <p:spPr>
          <a:xfrm flipH="1">
            <a:off x="990600" y="1155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3"/>
                </a:solidFill>
              </a:rPr>
              <a:t>Visual</a:t>
            </a:r>
            <a:endParaRPr sz="3000" dirty="0">
              <a:solidFill>
                <a:schemeClr val="accent3"/>
              </a:solidFill>
            </a:endParaRPr>
          </a:p>
        </p:txBody>
      </p:sp>
      <p:sp>
        <p:nvSpPr>
          <p:cNvPr id="656" name="Google Shape;656;p37"/>
          <p:cNvSpPr txBox="1">
            <a:spLocks noGrp="1"/>
          </p:cNvSpPr>
          <p:nvPr>
            <p:ph type="subTitle" idx="1"/>
          </p:nvPr>
        </p:nvSpPr>
        <p:spPr>
          <a:xfrm flipH="1">
            <a:off x="990600" y="1676400"/>
            <a:ext cx="3200400" cy="3200400"/>
          </a:xfrm>
          <a:prstGeom prst="rect">
            <a:avLst/>
          </a:prstGeom>
        </p:spPr>
        <p:txBody>
          <a:bodyPr spcFirstLastPara="1" wrap="square" lIns="91425" tIns="91425" rIns="91425" bIns="91425" anchor="t" anchorCtr="0">
            <a:noAutofit/>
          </a:bodyPr>
          <a:lstStyle/>
          <a:p>
            <a:pPr marL="285750" lvl="0" indent="-285750" algn="l">
              <a:buFont typeface="Wingdings" panose="05000000000000000000" pitchFamily="2" charset="2"/>
              <a:buChar char="§"/>
            </a:pPr>
            <a:r>
              <a:rPr lang="en-US" sz="1500" dirty="0"/>
              <a:t>Illustrate processes with pictures or </a:t>
            </a:r>
            <a:r>
              <a:rPr lang="en-US" sz="1500" dirty="0" smtClean="0"/>
              <a:t>drawings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Provide charts or </a:t>
            </a:r>
            <a:r>
              <a:rPr lang="en-US" sz="1500" dirty="0" smtClean="0"/>
              <a:t>diagrams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visual words (describe what things looks </a:t>
            </a:r>
            <a:r>
              <a:rPr lang="en-US" sz="1500" dirty="0" smtClean="0"/>
              <a:t>like)</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peripheral learning objects such as bulletin boards or </a:t>
            </a:r>
            <a:r>
              <a:rPr lang="en-US" sz="1500" dirty="0" smtClean="0"/>
              <a:t>posters</a:t>
            </a:r>
            <a:endParaRPr lang="en" sz="1500" dirty="0" smtClean="0"/>
          </a:p>
        </p:txBody>
      </p:sp>
      <p:sp>
        <p:nvSpPr>
          <p:cNvPr id="21" name="Google Shape;656;p37"/>
          <p:cNvSpPr txBox="1">
            <a:spLocks/>
          </p:cNvSpPr>
          <p:nvPr/>
        </p:nvSpPr>
        <p:spPr>
          <a:xfrm flipH="1">
            <a:off x="4495800" y="1676400"/>
            <a:ext cx="3505200" cy="3562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285750" indent="-285750" algn="l">
              <a:buFont typeface="Wingdings" panose="05000000000000000000" pitchFamily="2" charset="2"/>
              <a:buChar char="§"/>
            </a:pPr>
            <a:r>
              <a:rPr lang="en-US" sz="1500" dirty="0"/>
              <a:t>Tell stories with embedded information (case studies, reflective </a:t>
            </a:r>
            <a:r>
              <a:rPr lang="en-US" sz="1500" dirty="0" smtClean="0"/>
              <a:t>discussion)</a:t>
            </a:r>
          </a:p>
          <a:p>
            <a:pPr marL="285750" indent="-285750" algn="l">
              <a:buFont typeface="Wingdings" panose="05000000000000000000" pitchFamily="2" charset="2"/>
              <a:buChar char="§"/>
            </a:pPr>
            <a:endParaRPr lang="en-US" sz="1500" dirty="0"/>
          </a:p>
          <a:p>
            <a:pPr marL="285750" indent="-285750" algn="l">
              <a:buFont typeface="Wingdings" panose="05000000000000000000" pitchFamily="2" charset="2"/>
              <a:buChar char="§"/>
            </a:pPr>
            <a:r>
              <a:rPr lang="en-US" sz="1500" dirty="0" smtClean="0"/>
              <a:t> </a:t>
            </a:r>
            <a:r>
              <a:rPr lang="en-US" sz="1500" dirty="0"/>
              <a:t>Have preceptee perform a skill while saying the steps </a:t>
            </a:r>
            <a:r>
              <a:rPr lang="en-US" sz="1500" dirty="0" smtClean="0"/>
              <a:t>aloud</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Let preceptee describe to you what they have </a:t>
            </a:r>
            <a:r>
              <a:rPr lang="en-US" sz="1500" dirty="0" smtClean="0"/>
              <a:t>learned </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Make eye contact, slow your speech, and resist urge to </a:t>
            </a:r>
            <a:r>
              <a:rPr lang="en-US" sz="1500" dirty="0" smtClean="0"/>
              <a:t>interrupt</a:t>
            </a:r>
          </a:p>
        </p:txBody>
      </p:sp>
    </p:spTree>
    <p:extLst>
      <p:ext uri="{BB962C8B-B14F-4D97-AF65-F5344CB8AC3E}">
        <p14:creationId xmlns:p14="http://schemas.microsoft.com/office/powerpoint/2010/main" val="32823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37"/>
          <p:cNvSpPr txBox="1">
            <a:spLocks noGrp="1"/>
          </p:cNvSpPr>
          <p:nvPr>
            <p:ph type="title" idx="3"/>
          </p:nvPr>
        </p:nvSpPr>
        <p:spPr>
          <a:xfrm flipH="1">
            <a:off x="4419600" y="1276350"/>
            <a:ext cx="362604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4"/>
                </a:solidFill>
              </a:rPr>
              <a:t>Intellectual</a:t>
            </a:r>
            <a:endParaRPr sz="3000" dirty="0">
              <a:solidFill>
                <a:schemeClr val="accent4"/>
              </a:solidFill>
            </a:endParaRPr>
          </a:p>
        </p:txBody>
      </p:sp>
      <p:sp>
        <p:nvSpPr>
          <p:cNvPr id="655" name="Google Shape;655;p37"/>
          <p:cNvSpPr txBox="1">
            <a:spLocks noGrp="1"/>
          </p:cNvSpPr>
          <p:nvPr>
            <p:ph type="title" idx="5"/>
          </p:nvPr>
        </p:nvSpPr>
        <p:spPr>
          <a:xfrm flipH="1">
            <a:off x="762000" y="1276350"/>
            <a:ext cx="352942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1"/>
                </a:solidFill>
              </a:rPr>
              <a:t>Kinesthetic</a:t>
            </a:r>
            <a:endParaRPr sz="3000" dirty="0">
              <a:solidFill>
                <a:schemeClr val="accent1"/>
              </a:solidFill>
            </a:endParaRPr>
          </a:p>
        </p:txBody>
      </p:sp>
      <p:sp>
        <p:nvSpPr>
          <p:cNvPr id="656" name="Google Shape;656;p37"/>
          <p:cNvSpPr txBox="1">
            <a:spLocks noGrp="1"/>
          </p:cNvSpPr>
          <p:nvPr>
            <p:ph type="subTitle" idx="1"/>
          </p:nvPr>
        </p:nvSpPr>
        <p:spPr>
          <a:xfrm flipH="1">
            <a:off x="381000" y="1828800"/>
            <a:ext cx="4038600" cy="3486150"/>
          </a:xfrm>
          <a:prstGeom prst="rect">
            <a:avLst/>
          </a:prstGeom>
        </p:spPr>
        <p:txBody>
          <a:bodyPr spcFirstLastPara="1" wrap="square" lIns="91425" tIns="91425" rIns="91425" bIns="91425" anchor="t" anchorCtr="0">
            <a:noAutofit/>
          </a:bodyPr>
          <a:lstStyle/>
          <a:p>
            <a:pPr lvl="1" algn="l">
              <a:buFont typeface="Wingdings" panose="05000000000000000000" pitchFamily="2" charset="2"/>
              <a:buChar char="§"/>
            </a:pPr>
            <a:r>
              <a:rPr lang="en-US" sz="1500" dirty="0"/>
              <a:t>Provide hands-on </a:t>
            </a:r>
            <a:r>
              <a:rPr lang="en-US" sz="1500" dirty="0" smtClean="0"/>
              <a:t>activities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Prevent sitting for long periods of </a:t>
            </a:r>
            <a:r>
              <a:rPr lang="en-US" sz="1500" dirty="0" smtClean="0"/>
              <a:t>time</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Take frequent breaks and leave lights on during sedentary classroom-based </a:t>
            </a:r>
            <a:r>
              <a:rPr lang="en-US" sz="1500" dirty="0" smtClean="0"/>
              <a:t>learning</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Limit </a:t>
            </a:r>
            <a:r>
              <a:rPr lang="en-US" sz="1500" dirty="0" smtClean="0"/>
              <a:t>distractions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Allowing preceptee to multitask</a:t>
            </a:r>
          </a:p>
        </p:txBody>
      </p:sp>
      <p:sp>
        <p:nvSpPr>
          <p:cNvPr id="21" name="Google Shape;656;p37"/>
          <p:cNvSpPr txBox="1">
            <a:spLocks/>
          </p:cNvSpPr>
          <p:nvPr/>
        </p:nvSpPr>
        <p:spPr>
          <a:xfrm flipH="1">
            <a:off x="4114800" y="1789710"/>
            <a:ext cx="4419600" cy="3982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lvl="1" algn="l">
              <a:buFont typeface="Wingdings" panose="05000000000000000000" pitchFamily="2" charset="2"/>
              <a:buChar char="§"/>
            </a:pPr>
            <a:r>
              <a:rPr lang="en-US" sz="1500" dirty="0"/>
              <a:t>Allow time for information </a:t>
            </a:r>
            <a:r>
              <a:rPr lang="en-US" sz="1500" dirty="0" smtClean="0"/>
              <a:t>processing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Incorporate problem </a:t>
            </a:r>
            <a:r>
              <a:rPr lang="en-US" sz="1500" dirty="0" smtClean="0"/>
              <a:t>solving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A</a:t>
            </a:r>
            <a:r>
              <a:rPr lang="en-US" sz="1500" dirty="0" smtClean="0"/>
              <a:t>nalyze experiences</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Create personal </a:t>
            </a:r>
            <a:r>
              <a:rPr lang="en-US" sz="1500" dirty="0" smtClean="0"/>
              <a:t>meaning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Formulate questions about </a:t>
            </a:r>
            <a:r>
              <a:rPr lang="en-US" sz="1500" dirty="0" smtClean="0"/>
              <a:t>processes</a:t>
            </a:r>
          </a:p>
          <a:p>
            <a:pPr lvl="1" algn="l">
              <a:buFont typeface="Wingdings" panose="05000000000000000000" pitchFamily="2" charset="2"/>
              <a:buChar char="§"/>
            </a:pPr>
            <a:endParaRPr lang="en-US" sz="1400" dirty="0" smtClean="0"/>
          </a:p>
          <a:p>
            <a:pPr lvl="1" algn="l">
              <a:buFont typeface="Wingdings" panose="05000000000000000000" pitchFamily="2" charset="2"/>
              <a:buChar char="§"/>
            </a:pPr>
            <a:r>
              <a:rPr lang="en-US" sz="1500" dirty="0"/>
              <a:t>L</a:t>
            </a:r>
            <a:r>
              <a:rPr lang="en-US" sz="1500" dirty="0" smtClean="0"/>
              <a:t>earner </a:t>
            </a:r>
            <a:r>
              <a:rPr lang="en-US" sz="1500" dirty="0"/>
              <a:t>may need to receive the information, reflect on it, pull it apart,  and restructure it before they can accept this learning for application</a:t>
            </a:r>
          </a:p>
          <a:p>
            <a:pPr marL="285750" indent="-285750" algn="l">
              <a:buFont typeface="Wingdings" panose="05000000000000000000" pitchFamily="2" charset="2"/>
              <a:buChar char="§"/>
            </a:pPr>
            <a:endParaRPr lang="en-US" sz="1600" dirty="0" smtClean="0"/>
          </a:p>
        </p:txBody>
      </p:sp>
      <p:sp>
        <p:nvSpPr>
          <p:cNvPr id="26" name="Google Shape;651;p37"/>
          <p:cNvSpPr txBox="1">
            <a:spLocks noGrp="1"/>
          </p:cNvSpPr>
          <p:nvPr>
            <p:ph type="title"/>
          </p:nvPr>
        </p:nvSpPr>
        <p:spPr>
          <a:xfrm>
            <a:off x="0" y="246166"/>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Tree>
    <p:extLst>
      <p:ext uri="{BB962C8B-B14F-4D97-AF65-F5344CB8AC3E}">
        <p14:creationId xmlns:p14="http://schemas.microsoft.com/office/powerpoint/2010/main" val="22101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860" name="Google Shape;2860;p91"/>
          <p:cNvSpPr txBox="1">
            <a:spLocks noGrp="1"/>
          </p:cNvSpPr>
          <p:nvPr>
            <p:ph type="ctrTitle"/>
          </p:nvPr>
        </p:nvSpPr>
        <p:spPr>
          <a:xfrm flipH="1">
            <a:off x="2590800" y="285750"/>
            <a:ext cx="6172198" cy="992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t>Let</a:t>
            </a:r>
            <a:r>
              <a:rPr lang="en" sz="2600" spc="-100" dirty="0" smtClean="0"/>
              <a:t>’s</a:t>
            </a:r>
            <a:r>
              <a:rPr lang="en" sz="2600" dirty="0" smtClean="0"/>
              <a:t> take a look at techniques each style learner </a:t>
            </a:r>
            <a:r>
              <a:rPr lang="en-US" sz="2600" dirty="0" smtClean="0"/>
              <a:t>may use</a:t>
            </a:r>
            <a:r>
              <a:rPr lang="en" sz="2600" dirty="0" smtClean="0"/>
              <a:t> to learn a new policy.</a:t>
            </a:r>
            <a:endParaRPr sz="2600" dirty="0"/>
          </a:p>
        </p:txBody>
      </p:sp>
      <p:sp>
        <p:nvSpPr>
          <p:cNvPr id="2861" name="Google Shape;2861;p91"/>
          <p:cNvSpPr txBox="1">
            <a:spLocks noGrp="1"/>
          </p:cNvSpPr>
          <p:nvPr>
            <p:ph type="subTitle" idx="1"/>
          </p:nvPr>
        </p:nvSpPr>
        <p:spPr>
          <a:xfrm flipH="1">
            <a:off x="2961700" y="1536225"/>
            <a:ext cx="4963100" cy="502125"/>
          </a:xfrm>
          <a:prstGeom prst="rect">
            <a:avLst/>
          </a:prstGeom>
        </p:spPr>
        <p:txBody>
          <a:bodyPr spcFirstLastPara="1" wrap="square" lIns="91425" tIns="91425" rIns="91425" bIns="91425" anchor="t" anchorCtr="0">
            <a:noAutofit/>
          </a:bodyPr>
          <a:lstStyle/>
          <a:p>
            <a:r>
              <a:rPr lang="en-US" sz="1600" dirty="0"/>
              <a:t>A visual learner may need to read the policy. </a:t>
            </a:r>
          </a:p>
        </p:txBody>
      </p:sp>
      <p:sp>
        <p:nvSpPr>
          <p:cNvPr id="39" name="Google Shape;2003;p53"/>
          <p:cNvSpPr/>
          <p:nvPr/>
        </p:nvSpPr>
        <p:spPr>
          <a:xfrm>
            <a:off x="2895600" y="16595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5;p53"/>
          <p:cNvSpPr/>
          <p:nvPr/>
        </p:nvSpPr>
        <p:spPr>
          <a:xfrm>
            <a:off x="2895600" y="2116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4;p53"/>
          <p:cNvSpPr/>
          <p:nvPr/>
        </p:nvSpPr>
        <p:spPr>
          <a:xfrm>
            <a:off x="2895600" y="2878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4;p53"/>
          <p:cNvSpPr/>
          <p:nvPr/>
        </p:nvSpPr>
        <p:spPr>
          <a:xfrm>
            <a:off x="2895600" y="3333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124200" y="2048530"/>
            <a:ext cx="5334000" cy="584775"/>
          </a:xfrm>
          <a:prstGeom prst="rect">
            <a:avLst/>
          </a:prstGeom>
        </p:spPr>
        <p:txBody>
          <a:bodyPr wrap="square">
            <a:spAutoFit/>
          </a:bodyPr>
          <a:lstStyle/>
          <a:p>
            <a:r>
              <a:rPr lang="en-US" sz="1600" dirty="0">
                <a:solidFill>
                  <a:schemeClr val="dk2"/>
                </a:solidFill>
                <a:latin typeface="Questrial"/>
                <a:ea typeface="Questrial"/>
                <a:cs typeface="Questrial"/>
                <a:sym typeface="Questrial"/>
              </a:rPr>
              <a:t>An auditory learner may need to have the policy read aloud and </a:t>
            </a:r>
            <a:r>
              <a:rPr lang="en-US" sz="1600" dirty="0" smtClean="0">
                <a:solidFill>
                  <a:schemeClr val="dk2"/>
                </a:solidFill>
                <a:latin typeface="Questrial"/>
                <a:ea typeface="Questrial"/>
                <a:cs typeface="Questrial"/>
                <a:sym typeface="Questrial"/>
              </a:rPr>
              <a:t>discussed.</a:t>
            </a:r>
            <a:endParaRPr lang="en-US" sz="1600" dirty="0">
              <a:solidFill>
                <a:schemeClr val="dk2"/>
              </a:solidFill>
              <a:latin typeface="Questrial"/>
              <a:ea typeface="Questrial"/>
              <a:cs typeface="Questrial"/>
              <a:sym typeface="Questrial"/>
            </a:endParaRPr>
          </a:p>
        </p:txBody>
      </p:sp>
      <p:sp>
        <p:nvSpPr>
          <p:cNvPr id="3" name="Rectangle 2"/>
          <p:cNvSpPr/>
          <p:nvPr/>
        </p:nvSpPr>
        <p:spPr>
          <a:xfrm>
            <a:off x="3153942" y="2797373"/>
            <a:ext cx="5230919" cy="338554"/>
          </a:xfrm>
          <a:prstGeom prst="rect">
            <a:avLst/>
          </a:prstGeom>
        </p:spPr>
        <p:txBody>
          <a:bodyPr wrap="none">
            <a:spAutoFit/>
          </a:bodyPr>
          <a:lstStyle/>
          <a:p>
            <a:r>
              <a:rPr lang="en-US" sz="1600" dirty="0">
                <a:solidFill>
                  <a:schemeClr val="dk2"/>
                </a:solidFill>
                <a:latin typeface="Questrial"/>
                <a:ea typeface="Questrial"/>
                <a:cs typeface="Questrial"/>
              </a:rPr>
              <a:t>A kinesthetic learner may have to implement the policy. </a:t>
            </a:r>
          </a:p>
        </p:txBody>
      </p:sp>
      <p:sp>
        <p:nvSpPr>
          <p:cNvPr id="4" name="Rectangle 3"/>
          <p:cNvSpPr/>
          <p:nvPr/>
        </p:nvSpPr>
        <p:spPr>
          <a:xfrm>
            <a:off x="3153941" y="3257550"/>
            <a:ext cx="5230919" cy="584775"/>
          </a:xfrm>
          <a:prstGeom prst="rect">
            <a:avLst/>
          </a:prstGeom>
        </p:spPr>
        <p:txBody>
          <a:bodyPr wrap="square">
            <a:spAutoFit/>
          </a:bodyPr>
          <a:lstStyle/>
          <a:p>
            <a:r>
              <a:rPr lang="en-US" sz="1600" dirty="0">
                <a:solidFill>
                  <a:schemeClr val="dk2"/>
                </a:solidFill>
                <a:latin typeface="Questrial"/>
                <a:ea typeface="Questrial"/>
                <a:cs typeface="Questrial"/>
              </a:rPr>
              <a:t>An intellectual learner may need time to reflect on the policy before being able to implement it. </a:t>
            </a:r>
          </a:p>
        </p:txBody>
      </p:sp>
    </p:spTree>
    <p:extLst>
      <p:ext uri="{BB962C8B-B14F-4D97-AF65-F5344CB8AC3E}">
        <p14:creationId xmlns:p14="http://schemas.microsoft.com/office/powerpoint/2010/main" val="19995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623400" y="445024"/>
            <a:ext cx="7800600" cy="1136125"/>
          </a:xfrm>
        </p:spPr>
        <p:txBody>
          <a:bodyPr>
            <a:normAutofit fontScale="90000"/>
          </a:bodyPr>
          <a:lstStyle/>
          <a:p>
            <a:pPr algn="ctr"/>
            <a:r>
              <a:rPr lang="en-US" dirty="0" smtClean="0"/>
              <a:t>When teaching a new skill, use the Tell-Show-Do approach to appeal to all types of learners. </a:t>
            </a:r>
            <a:endParaRPr lang="en-US" dirty="0"/>
          </a:p>
        </p:txBody>
      </p:sp>
      <p:graphicFrame>
        <p:nvGraphicFramePr>
          <p:cNvPr id="9" name="Diagram 8"/>
          <p:cNvGraphicFramePr/>
          <p:nvPr>
            <p:extLst>
              <p:ext uri="{D42A27DB-BD31-4B8C-83A1-F6EECF244321}">
                <p14:modId xmlns:p14="http://schemas.microsoft.com/office/powerpoint/2010/main" val="1132896140"/>
              </p:ext>
            </p:extLst>
          </p:nvPr>
        </p:nvGraphicFramePr>
        <p:xfrm>
          <a:off x="1752600" y="1200150"/>
          <a:ext cx="5867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84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Time Management</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7968;p111"/>
          <p:cNvGrpSpPr/>
          <p:nvPr/>
        </p:nvGrpSpPr>
        <p:grpSpPr>
          <a:xfrm>
            <a:off x="914400" y="1129718"/>
            <a:ext cx="891460" cy="859878"/>
            <a:chOff x="3271200" y="1435075"/>
            <a:chExt cx="481825" cy="481825"/>
          </a:xfrm>
        </p:grpSpPr>
        <p:sp>
          <p:nvSpPr>
            <p:cNvPr id="29" name="Google Shape;7969;p11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sp>
          <p:nvSpPr>
            <p:cNvPr id="30" name="Google Shape;7970;p11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grpSp>
    </p:spTree>
    <p:extLst>
      <p:ext uri="{BB962C8B-B14F-4D97-AF65-F5344CB8AC3E}">
        <p14:creationId xmlns:p14="http://schemas.microsoft.com/office/powerpoint/2010/main" val="56060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762000" y="-159795"/>
            <a:ext cx="5638800" cy="1547112"/>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dirty="0" smtClean="0"/>
              <a:t>Barriers to Time Management</a:t>
            </a:r>
            <a:endParaRPr sz="3200" dirty="0"/>
          </a:p>
        </p:txBody>
      </p:sp>
      <p:sp>
        <p:nvSpPr>
          <p:cNvPr id="938" name="Google Shape;938;p49"/>
          <p:cNvSpPr/>
          <p:nvPr/>
        </p:nvSpPr>
        <p:spPr>
          <a:xfrm rot="-4214020">
            <a:off x="94265" y="4134211"/>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277719" y="4051893"/>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9403;p114"/>
          <p:cNvGrpSpPr/>
          <p:nvPr/>
        </p:nvGrpSpPr>
        <p:grpSpPr>
          <a:xfrm>
            <a:off x="572774" y="1549435"/>
            <a:ext cx="2207251" cy="1600200"/>
            <a:chOff x="-30735200" y="3192625"/>
            <a:chExt cx="292225" cy="292225"/>
          </a:xfrm>
        </p:grpSpPr>
        <p:sp>
          <p:nvSpPr>
            <p:cNvPr id="14" name="Google Shape;9404;p114"/>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9405;p114"/>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9406;p114"/>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9407;p114"/>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9408;p114"/>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9409;p114"/>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9410;p114"/>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1" name="Google Shape;2003;p53"/>
          <p:cNvSpPr/>
          <p:nvPr/>
        </p:nvSpPr>
        <p:spPr>
          <a:xfrm>
            <a:off x="3174900" y="127527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53"/>
          <p:cNvSpPr/>
          <p:nvPr/>
        </p:nvSpPr>
        <p:spPr>
          <a:xfrm>
            <a:off x="3234883" y="2034759"/>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4;p53"/>
          <p:cNvSpPr/>
          <p:nvPr/>
        </p:nvSpPr>
        <p:spPr>
          <a:xfrm>
            <a:off x="3234883" y="269927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4;p53"/>
          <p:cNvSpPr/>
          <p:nvPr/>
        </p:nvSpPr>
        <p:spPr>
          <a:xfrm>
            <a:off x="3242600" y="337820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4;p53"/>
          <p:cNvSpPr/>
          <p:nvPr/>
        </p:nvSpPr>
        <p:spPr>
          <a:xfrm>
            <a:off x="3310300" y="4104348"/>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558654" y="1196511"/>
            <a:ext cx="4267200" cy="338554"/>
          </a:xfrm>
          <a:prstGeom prst="rect">
            <a:avLst/>
          </a:prstGeom>
          <a:noFill/>
        </p:spPr>
        <p:txBody>
          <a:bodyPr wrap="square" rtlCol="0">
            <a:spAutoFit/>
          </a:bodyPr>
          <a:lstStyle/>
          <a:p>
            <a:r>
              <a:rPr lang="en-US" sz="1600" dirty="0" smtClean="0">
                <a:solidFill>
                  <a:schemeClr val="bg2"/>
                </a:solidFill>
              </a:rPr>
              <a:t>Workload and productivity expectations</a:t>
            </a:r>
            <a:endParaRPr lang="en-US" sz="1600" dirty="0">
              <a:solidFill>
                <a:schemeClr val="bg2"/>
              </a:solidFill>
            </a:endParaRPr>
          </a:p>
        </p:txBody>
      </p:sp>
      <p:sp>
        <p:nvSpPr>
          <p:cNvPr id="27" name="TextBox 26"/>
          <p:cNvSpPr txBox="1"/>
          <p:nvPr/>
        </p:nvSpPr>
        <p:spPr>
          <a:xfrm>
            <a:off x="3568890" y="1940607"/>
            <a:ext cx="4267200" cy="338554"/>
          </a:xfrm>
          <a:prstGeom prst="rect">
            <a:avLst/>
          </a:prstGeom>
          <a:noFill/>
        </p:spPr>
        <p:txBody>
          <a:bodyPr wrap="square" rtlCol="0">
            <a:spAutoFit/>
          </a:bodyPr>
          <a:lstStyle/>
          <a:p>
            <a:r>
              <a:rPr lang="en-US" sz="1600" dirty="0" smtClean="0">
                <a:solidFill>
                  <a:schemeClr val="bg2"/>
                </a:solidFill>
              </a:rPr>
              <a:t>Competing priorities</a:t>
            </a:r>
            <a:endParaRPr lang="en-US" sz="1600" dirty="0">
              <a:solidFill>
                <a:schemeClr val="bg2"/>
              </a:solidFill>
            </a:endParaRPr>
          </a:p>
        </p:txBody>
      </p:sp>
      <p:sp>
        <p:nvSpPr>
          <p:cNvPr id="31" name="TextBox 30"/>
          <p:cNvSpPr txBox="1"/>
          <p:nvPr/>
        </p:nvSpPr>
        <p:spPr>
          <a:xfrm>
            <a:off x="3579126" y="2621341"/>
            <a:ext cx="4267200" cy="338554"/>
          </a:xfrm>
          <a:prstGeom prst="rect">
            <a:avLst/>
          </a:prstGeom>
          <a:noFill/>
        </p:spPr>
        <p:txBody>
          <a:bodyPr wrap="square" rtlCol="0">
            <a:spAutoFit/>
          </a:bodyPr>
          <a:lstStyle/>
          <a:p>
            <a:r>
              <a:rPr lang="en-US" sz="1600" dirty="0" smtClean="0">
                <a:solidFill>
                  <a:schemeClr val="bg2"/>
                </a:solidFill>
              </a:rPr>
              <a:t>Increased number of learners</a:t>
            </a:r>
            <a:endParaRPr lang="en-US" sz="1600" dirty="0">
              <a:solidFill>
                <a:schemeClr val="bg2"/>
              </a:solidFill>
            </a:endParaRPr>
          </a:p>
        </p:txBody>
      </p:sp>
      <p:sp>
        <p:nvSpPr>
          <p:cNvPr id="32" name="TextBox 31"/>
          <p:cNvSpPr txBox="1"/>
          <p:nvPr/>
        </p:nvSpPr>
        <p:spPr>
          <a:xfrm>
            <a:off x="3626893" y="3319935"/>
            <a:ext cx="4267200" cy="338554"/>
          </a:xfrm>
          <a:prstGeom prst="rect">
            <a:avLst/>
          </a:prstGeom>
          <a:noFill/>
        </p:spPr>
        <p:txBody>
          <a:bodyPr wrap="square" rtlCol="0">
            <a:spAutoFit/>
          </a:bodyPr>
          <a:lstStyle/>
          <a:p>
            <a:r>
              <a:rPr lang="en-US" sz="1600" dirty="0" smtClean="0">
                <a:solidFill>
                  <a:schemeClr val="bg2"/>
                </a:solidFill>
              </a:rPr>
              <a:t>Lack of experience</a:t>
            </a:r>
            <a:endParaRPr lang="en-US" sz="1600" dirty="0">
              <a:solidFill>
                <a:schemeClr val="bg2"/>
              </a:solidFill>
            </a:endParaRPr>
          </a:p>
        </p:txBody>
      </p:sp>
      <p:sp>
        <p:nvSpPr>
          <p:cNvPr id="33" name="TextBox 32"/>
          <p:cNvSpPr txBox="1"/>
          <p:nvPr/>
        </p:nvSpPr>
        <p:spPr>
          <a:xfrm>
            <a:off x="3631442" y="3988118"/>
            <a:ext cx="4267200" cy="338554"/>
          </a:xfrm>
          <a:prstGeom prst="rect">
            <a:avLst/>
          </a:prstGeom>
          <a:noFill/>
        </p:spPr>
        <p:txBody>
          <a:bodyPr wrap="square" rtlCol="0">
            <a:spAutoFit/>
          </a:bodyPr>
          <a:lstStyle/>
          <a:p>
            <a:r>
              <a:rPr lang="en-US" sz="1600" dirty="0" smtClean="0">
                <a:solidFill>
                  <a:schemeClr val="bg2"/>
                </a:solidFill>
              </a:rPr>
              <a:t>Time!</a:t>
            </a:r>
            <a:endParaRPr lang="en-US" sz="1600" dirty="0">
              <a:solidFill>
                <a:schemeClr val="bg2"/>
              </a:solidFill>
            </a:endParaRPr>
          </a:p>
        </p:txBody>
      </p:sp>
    </p:spTree>
    <p:extLst>
      <p:ext uri="{BB962C8B-B14F-4D97-AF65-F5344CB8AC3E}">
        <p14:creationId xmlns:p14="http://schemas.microsoft.com/office/powerpoint/2010/main" val="164238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82"/>
          <p:cNvSpPr txBox="1">
            <a:spLocks noGrp="1"/>
          </p:cNvSpPr>
          <p:nvPr>
            <p:ph type="ctrTitle"/>
          </p:nvPr>
        </p:nvSpPr>
        <p:spPr>
          <a:xfrm>
            <a:off x="1384745" y="21907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Prioritization</a:t>
            </a:r>
            <a:endParaRPr dirty="0"/>
          </a:p>
        </p:txBody>
      </p:sp>
      <p:sp>
        <p:nvSpPr>
          <p:cNvPr id="2586" name="Google Shape;2586;p82"/>
          <p:cNvSpPr txBox="1">
            <a:spLocks noGrp="1"/>
          </p:cNvSpPr>
          <p:nvPr>
            <p:ph type="subTitle" idx="1"/>
          </p:nvPr>
        </p:nvSpPr>
        <p:spPr>
          <a:xfrm>
            <a:off x="1371600" y="2647950"/>
            <a:ext cx="1931100" cy="983862"/>
          </a:xfrm>
          <a:prstGeom prst="rect">
            <a:avLst/>
          </a:prstGeom>
        </p:spPr>
        <p:txBody>
          <a:bodyPr spcFirstLastPara="1" wrap="square" lIns="91425" tIns="91425" rIns="91425" bIns="91425" anchor="t" anchorCtr="0">
            <a:noAutofit/>
          </a:bodyPr>
          <a:lstStyle/>
          <a:p>
            <a:pPr marL="0" lvl="0" indent="0"/>
            <a:r>
              <a:rPr lang="en-US" dirty="0" smtClean="0"/>
              <a:t>Deciding </a:t>
            </a:r>
            <a:r>
              <a:rPr lang="en-US" dirty="0"/>
              <a:t>the relative importance or urgency of a thing or things</a:t>
            </a:r>
            <a:endParaRPr sz="5600" dirty="0"/>
          </a:p>
          <a:p>
            <a:pPr marL="0" lvl="0" indent="0" algn="ctr" rtl="0">
              <a:spcBef>
                <a:spcPts val="0"/>
              </a:spcBef>
              <a:spcAft>
                <a:spcPts val="0"/>
              </a:spcAft>
              <a:buNone/>
            </a:pPr>
            <a:endParaRPr dirty="0"/>
          </a:p>
        </p:txBody>
      </p:sp>
      <p:sp>
        <p:nvSpPr>
          <p:cNvPr id="2587" name="Google Shape;2587;p82"/>
          <p:cNvSpPr txBox="1">
            <a:spLocks noGrp="1"/>
          </p:cNvSpPr>
          <p:nvPr>
            <p:ph type="ctrTitle" idx="2"/>
          </p:nvPr>
        </p:nvSpPr>
        <p:spPr>
          <a:xfrm>
            <a:off x="3637112" y="2153936"/>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Delegation</a:t>
            </a:r>
            <a:endParaRPr dirty="0"/>
          </a:p>
        </p:txBody>
      </p:sp>
      <p:sp>
        <p:nvSpPr>
          <p:cNvPr id="2588" name="Google Shape;2588;p82"/>
          <p:cNvSpPr txBox="1">
            <a:spLocks noGrp="1"/>
          </p:cNvSpPr>
          <p:nvPr>
            <p:ph type="subTitle" idx="3"/>
          </p:nvPr>
        </p:nvSpPr>
        <p:spPr>
          <a:xfrm>
            <a:off x="3657600" y="2647950"/>
            <a:ext cx="1906500" cy="1136250"/>
          </a:xfrm>
          <a:prstGeom prst="rect">
            <a:avLst/>
          </a:prstGeom>
        </p:spPr>
        <p:txBody>
          <a:bodyPr spcFirstLastPara="1" wrap="square" lIns="91425" tIns="91425" rIns="91425" bIns="91425" anchor="t" anchorCtr="0">
            <a:noAutofit/>
          </a:bodyPr>
          <a:lstStyle/>
          <a:p>
            <a:pPr marL="0" lvl="0" indent="0"/>
            <a:r>
              <a:rPr lang="en-US" dirty="0" smtClean="0"/>
              <a:t>Entrusting a </a:t>
            </a:r>
            <a:r>
              <a:rPr lang="en-US" dirty="0"/>
              <a:t>task or </a:t>
            </a:r>
            <a:r>
              <a:rPr lang="en-US" dirty="0" smtClean="0"/>
              <a:t>responsibility </a:t>
            </a:r>
            <a:r>
              <a:rPr lang="en-US" dirty="0"/>
              <a:t>to another person</a:t>
            </a:r>
            <a:endParaRPr dirty="0"/>
          </a:p>
        </p:txBody>
      </p:sp>
      <p:sp>
        <p:nvSpPr>
          <p:cNvPr id="2589" name="Google Shape;2589;p82"/>
          <p:cNvSpPr txBox="1">
            <a:spLocks noGrp="1"/>
          </p:cNvSpPr>
          <p:nvPr>
            <p:ph type="ctrTitle" idx="4"/>
          </p:nvPr>
        </p:nvSpPr>
        <p:spPr>
          <a:xfrm>
            <a:off x="5757786" y="213373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Assignment</a:t>
            </a:r>
            <a:endParaRPr dirty="0"/>
          </a:p>
        </p:txBody>
      </p:sp>
      <p:sp>
        <p:nvSpPr>
          <p:cNvPr id="2590" name="Google Shape;2590;p82"/>
          <p:cNvSpPr txBox="1">
            <a:spLocks noGrp="1"/>
          </p:cNvSpPr>
          <p:nvPr>
            <p:ph type="subTitle" idx="5"/>
          </p:nvPr>
        </p:nvSpPr>
        <p:spPr>
          <a:xfrm>
            <a:off x="5716386" y="264795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Designation of a task to a person</a:t>
            </a:r>
            <a:endParaRPr dirty="0"/>
          </a:p>
        </p:txBody>
      </p:sp>
      <p:sp>
        <p:nvSpPr>
          <p:cNvPr id="2597" name="Google Shape;2597;p82"/>
          <p:cNvSpPr txBox="1">
            <a:spLocks noGrp="1"/>
          </p:cNvSpPr>
          <p:nvPr>
            <p:ph type="title" idx="15"/>
          </p:nvPr>
        </p:nvSpPr>
        <p:spPr>
          <a:xfrm>
            <a:off x="609600" y="627450"/>
            <a:ext cx="7763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Time management can be improved by</a:t>
            </a:r>
            <a:endParaRPr dirty="0"/>
          </a:p>
        </p:txBody>
      </p:sp>
      <p:grpSp>
        <p:nvGrpSpPr>
          <p:cNvPr id="75" name="Google Shape;9118;p113"/>
          <p:cNvGrpSpPr/>
          <p:nvPr/>
        </p:nvGrpSpPr>
        <p:grpSpPr>
          <a:xfrm>
            <a:off x="2133600" y="2038350"/>
            <a:ext cx="350079" cy="350079"/>
            <a:chOff x="3860400" y="3955025"/>
            <a:chExt cx="296175" cy="296175"/>
          </a:xfrm>
          <a:solidFill>
            <a:schemeClr val="accent1"/>
          </a:solidFill>
        </p:grpSpPr>
        <p:sp>
          <p:nvSpPr>
            <p:cNvPr id="76" name="Google Shape;9119;p113"/>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7" name="Google Shape;9120;p113"/>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8" name="Google Shape;9121;p113"/>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9" name="Google Shape;9122;p113"/>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80" name="Google Shape;9123;p113"/>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81" name="Google Shape;8822;p113"/>
          <p:cNvGrpSpPr/>
          <p:nvPr/>
        </p:nvGrpSpPr>
        <p:grpSpPr>
          <a:xfrm>
            <a:off x="4367090" y="1978779"/>
            <a:ext cx="366364" cy="367290"/>
            <a:chOff x="-61784125" y="3377700"/>
            <a:chExt cx="316650" cy="317450"/>
          </a:xfrm>
          <a:solidFill>
            <a:schemeClr val="accent4"/>
          </a:solidFill>
        </p:grpSpPr>
        <p:sp>
          <p:nvSpPr>
            <p:cNvPr id="82" name="Google Shape;8823;p113"/>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8824;p113"/>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8825;p113"/>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8826;p113"/>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8827;p113"/>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8828;p113"/>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8829;p113"/>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9" name="Google Shape;8433;p112"/>
          <p:cNvSpPr/>
          <p:nvPr/>
        </p:nvSpPr>
        <p:spPr>
          <a:xfrm>
            <a:off x="6553200" y="1974872"/>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3799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457200" y="209550"/>
            <a:ext cx="7800600" cy="602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Time Management Considerations</a:t>
            </a:r>
            <a:endParaRPr dirty="0"/>
          </a:p>
        </p:txBody>
      </p:sp>
      <p:graphicFrame>
        <p:nvGraphicFramePr>
          <p:cNvPr id="12" name="Table 11"/>
          <p:cNvGraphicFramePr>
            <a:graphicFrameLocks noGrp="1"/>
          </p:cNvGraphicFramePr>
          <p:nvPr>
            <p:extLst>
              <p:ext uri="{D42A27DB-BD31-4B8C-83A1-F6EECF244321}">
                <p14:modId xmlns:p14="http://schemas.microsoft.com/office/powerpoint/2010/main" val="132900617"/>
              </p:ext>
            </p:extLst>
          </p:nvPr>
        </p:nvGraphicFramePr>
        <p:xfrm>
          <a:off x="381000" y="1123950"/>
          <a:ext cx="8610600" cy="3520440"/>
        </p:xfrm>
        <a:graphic>
          <a:graphicData uri="http://schemas.openxmlformats.org/drawingml/2006/table">
            <a:tbl>
              <a:tblPr firstRow="1" bandRow="1">
                <a:tableStyleId>{7C310DDF-4954-41F3-9839-B18A59F9B6AA}</a:tableStyleId>
              </a:tblPr>
              <a:tblGrid>
                <a:gridCol w="2367915"/>
                <a:gridCol w="6242685"/>
              </a:tblGrid>
              <a:tr h="990600">
                <a:tc>
                  <a:txBody>
                    <a:bodyPr/>
                    <a:lstStyle/>
                    <a:p>
                      <a:pPr algn="ctr"/>
                      <a:r>
                        <a:rPr lang="en-US" sz="2800" b="1" dirty="0" smtClean="0">
                          <a:solidFill>
                            <a:schemeClr val="accent1"/>
                          </a:solidFill>
                          <a:latin typeface="Gaegu" panose="020B0604020202020204" charset="0"/>
                          <a:ea typeface="Gaegu" panose="020B0604020202020204" charset="0"/>
                        </a:rPr>
                        <a:t>Prioritization</a:t>
                      </a:r>
                      <a:endParaRPr lang="en-US" sz="2400" b="1" dirty="0">
                        <a:solidFill>
                          <a:schemeClr val="accent1"/>
                        </a:solidFill>
                        <a:latin typeface="Gaegu" panose="020B0604020202020204" charset="0"/>
                        <a:ea typeface="Gaegu"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dirty="0" smtClean="0">
                          <a:solidFill>
                            <a:schemeClr val="bg2"/>
                          </a:solidFill>
                        </a:rPr>
                        <a:t>What activities must be done versus “nice to be done”?</a:t>
                      </a:r>
                    </a:p>
                    <a:p>
                      <a:pPr marL="285750" indent="-285750">
                        <a:buClr>
                          <a:schemeClr val="bg2"/>
                        </a:buClr>
                        <a:buFont typeface="Wingdings" panose="05000000000000000000" pitchFamily="2" charset="2"/>
                        <a:buChar char="§"/>
                      </a:pPr>
                      <a:r>
                        <a:rPr lang="en-US" dirty="0" smtClean="0">
                          <a:solidFill>
                            <a:schemeClr val="bg2"/>
                          </a:solidFill>
                        </a:rPr>
                        <a:t>What activities need to be completed first (stat, timed study, routine)?</a:t>
                      </a:r>
                    </a:p>
                    <a:p>
                      <a:pPr marL="285750" indent="-285750">
                        <a:buClr>
                          <a:schemeClr val="bg2"/>
                        </a:buClr>
                        <a:buFont typeface="Wingdings" panose="05000000000000000000" pitchFamily="2" charset="2"/>
                        <a:buChar char="§"/>
                      </a:pPr>
                      <a:r>
                        <a:rPr lang="en-US" dirty="0" smtClean="0">
                          <a:solidFill>
                            <a:schemeClr val="bg2"/>
                          </a:solidFill>
                        </a:rPr>
                        <a:t>What activities do learners need to develop early in the rotation?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800" b="1" i="0" u="none" strike="noStrike" cap="none" dirty="0" smtClean="0">
                          <a:solidFill>
                            <a:schemeClr val="accent4"/>
                          </a:solidFill>
                          <a:latin typeface="Gaegu" panose="020B0604020202020204" charset="0"/>
                          <a:ea typeface="Gaegu" panose="020B0604020202020204" charset="0"/>
                          <a:cs typeface="Arial"/>
                          <a:sym typeface="Arial"/>
                        </a:rPr>
                        <a:t>Delegation</a:t>
                      </a:r>
                      <a:endParaRPr lang="en-US" sz="2400" b="1" i="0" u="none" strike="noStrike" cap="none" dirty="0">
                        <a:solidFill>
                          <a:schemeClr val="accent4"/>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activities can learners do independently? With supervision?</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can delegating activities increase amount of student learning or productivity?  </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Is </a:t>
                      </a:r>
                      <a:r>
                        <a:rPr lang="en-US" sz="1400" b="0" i="0" u="none" strike="noStrike" cap="none" baseline="0" dirty="0" smtClean="0">
                          <a:solidFill>
                            <a:schemeClr val="bg2"/>
                          </a:solidFill>
                          <a:latin typeface="Arial"/>
                          <a:ea typeface="Arial"/>
                          <a:cs typeface="Arial"/>
                          <a:sym typeface="Arial"/>
                        </a:rPr>
                        <a:t>a</a:t>
                      </a:r>
                      <a:r>
                        <a:rPr lang="en-US" sz="1400" b="0" i="0" u="none" strike="noStrike" cap="none" dirty="0" smtClean="0">
                          <a:solidFill>
                            <a:schemeClr val="bg2"/>
                          </a:solidFill>
                          <a:latin typeface="Arial"/>
                          <a:ea typeface="Arial"/>
                          <a:cs typeface="Arial"/>
                          <a:sym typeface="Arial"/>
                        </a:rPr>
                        <a:t>dequate staff present to allow a workload suitable for student learning?</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400" b="1" i="0" u="none" strike="noStrike" cap="none" dirty="0" smtClean="0">
                          <a:solidFill>
                            <a:schemeClr val="accent3"/>
                          </a:solidFill>
                          <a:latin typeface="Gaegu" panose="020B0604020202020204" charset="0"/>
                          <a:ea typeface="Gaegu" panose="020B0604020202020204" charset="0"/>
                          <a:cs typeface="Arial"/>
                          <a:sym typeface="Arial"/>
                        </a:rPr>
                        <a:t>A</a:t>
                      </a:r>
                      <a:r>
                        <a:rPr lang="en-US" sz="2800" b="1" i="0" u="none" strike="noStrike" cap="none" dirty="0" smtClean="0">
                          <a:solidFill>
                            <a:schemeClr val="accent3"/>
                          </a:solidFill>
                          <a:latin typeface="Gaegu" panose="020B0604020202020204" charset="0"/>
                          <a:ea typeface="Gaegu" panose="020B0604020202020204" charset="0"/>
                          <a:cs typeface="Arial"/>
                          <a:sym typeface="Arial"/>
                        </a:rPr>
                        <a:t>ssignment</a:t>
                      </a:r>
                      <a:endParaRPr lang="en-US" sz="2400" b="1" i="0" u="none" strike="noStrike" cap="none" dirty="0">
                        <a:solidFill>
                          <a:schemeClr val="accent3"/>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tasks do the learner need to complete each day? Each week? Before the end of the rotation? </a:t>
                      </a:r>
                    </a:p>
                    <a:p>
                      <a:pPr marL="285750" marR="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1400" b="0" i="0" u="none" strike="noStrike" cap="none" dirty="0" smtClean="0">
                          <a:solidFill>
                            <a:schemeClr val="bg2"/>
                          </a:solidFill>
                          <a:latin typeface="Arial"/>
                          <a:ea typeface="Arial"/>
                          <a:cs typeface="Arial"/>
                          <a:sym typeface="Arial"/>
                        </a:rPr>
                        <a:t>Who will be responsible</a:t>
                      </a:r>
                      <a:r>
                        <a:rPr lang="en-US" sz="1400" b="0" i="0" u="none" strike="noStrike" cap="none" baseline="0" dirty="0" smtClean="0">
                          <a:solidFill>
                            <a:schemeClr val="bg2"/>
                          </a:solidFill>
                          <a:latin typeface="Arial"/>
                          <a:ea typeface="Arial"/>
                          <a:cs typeface="Arial"/>
                          <a:sym typeface="Arial"/>
                        </a:rPr>
                        <a:t> for teaching the task? </a:t>
                      </a:r>
                      <a:endParaRPr lang="en-US" sz="1400" b="0" i="0" u="none" strike="noStrike" cap="none" dirty="0" smtClean="0">
                        <a:solidFill>
                          <a:schemeClr val="bg2"/>
                        </a:solidFill>
                        <a:latin typeface="Arial"/>
                        <a:ea typeface="Arial"/>
                        <a:cs typeface="Arial"/>
                        <a:sym typeface="Arial"/>
                      </a:endParaRP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and when will the learner be evaluated? By whom? </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3266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What is a preceptor?</a:t>
            </a:r>
            <a:endParaRPr dirty="0"/>
          </a:p>
        </p:txBody>
      </p:sp>
      <p:sp>
        <p:nvSpPr>
          <p:cNvPr id="646" name="Google Shape;646;p36"/>
          <p:cNvSpPr txBox="1">
            <a:spLocks noGrp="1"/>
          </p:cNvSpPr>
          <p:nvPr>
            <p:ph type="body" idx="1"/>
          </p:nvPr>
        </p:nvSpPr>
        <p:spPr>
          <a:xfrm>
            <a:off x="616500" y="1197300"/>
            <a:ext cx="7952700" cy="1450650"/>
          </a:xfrm>
          <a:prstGeom prst="rect">
            <a:avLst/>
          </a:prstGeom>
        </p:spPr>
        <p:txBody>
          <a:bodyPr spcFirstLastPara="1" wrap="square" lIns="91425" tIns="91425" rIns="91425" bIns="91425" anchor="t" anchorCtr="0">
            <a:noAutofit/>
          </a:bodyPr>
          <a:lstStyle/>
          <a:p>
            <a:pPr marL="0" indent="0">
              <a:buNone/>
            </a:pPr>
            <a:r>
              <a:rPr lang="en-US" sz="1800" dirty="0"/>
              <a:t>An expert or specialist who gives practical experience and training to a preceptee</a:t>
            </a:r>
          </a:p>
          <a:p>
            <a:pPr marL="0" lvl="0" indent="0" rtl="0">
              <a:lnSpc>
                <a:spcPct val="50000"/>
              </a:lnSpc>
              <a:spcBef>
                <a:spcPts val="0"/>
              </a:spcBef>
              <a:spcAft>
                <a:spcPts val="0"/>
              </a:spcAft>
              <a:buNone/>
            </a:pPr>
            <a:endParaRPr sz="1800" dirty="0">
              <a:solidFill>
                <a:schemeClr val="dk1"/>
              </a:solidFill>
            </a:endParaRPr>
          </a:p>
          <a:p>
            <a:pPr marL="0" lvl="0" indent="0" rtl="0">
              <a:lnSpc>
                <a:spcPct val="50000"/>
              </a:lnSpc>
              <a:spcBef>
                <a:spcPts val="0"/>
              </a:spcBef>
              <a:spcAft>
                <a:spcPts val="0"/>
              </a:spcAft>
              <a:buNone/>
            </a:pPr>
            <a:endParaRPr sz="1800" dirty="0"/>
          </a:p>
        </p:txBody>
      </p:sp>
      <p:sp>
        <p:nvSpPr>
          <p:cNvPr id="4" name="Google Shape;645;p36"/>
          <p:cNvSpPr txBox="1">
            <a:spLocks/>
          </p:cNvSpPr>
          <p:nvPr/>
        </p:nvSpPr>
        <p:spPr>
          <a:xfrm>
            <a:off x="609600" y="2495550"/>
            <a:ext cx="780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dirty="0" smtClean="0"/>
              <a:t>What does a preceptor do?</a:t>
            </a:r>
            <a:endParaRPr lang="en-US" dirty="0"/>
          </a:p>
        </p:txBody>
      </p:sp>
      <p:sp>
        <p:nvSpPr>
          <p:cNvPr id="6" name="Content Placeholder 1"/>
          <p:cNvSpPr txBox="1">
            <a:spLocks/>
          </p:cNvSpPr>
          <p:nvPr/>
        </p:nvSpPr>
        <p:spPr>
          <a:xfrm>
            <a:off x="609600" y="3098376"/>
            <a:ext cx="7408333" cy="14287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buFont typeface="Questrial"/>
              <a:buNone/>
            </a:pPr>
            <a:r>
              <a:rPr lang="en-US" sz="1600" dirty="0" smtClean="0"/>
              <a:t>Preceptors facilitate orientation, growth, and development of students that will one day work side by side with them and who will eventually become their peers, colleagues, and leaders. </a:t>
            </a:r>
          </a:p>
          <a:p>
            <a:endParaRPr lang="en-US" sz="1600" dirty="0"/>
          </a:p>
        </p:txBody>
      </p:sp>
    </p:spTree>
    <p:extLst>
      <p:ext uri="{BB962C8B-B14F-4D97-AF65-F5344CB8AC3E}">
        <p14:creationId xmlns:p14="http://schemas.microsoft.com/office/powerpoint/2010/main" val="210806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
          </p:nvPr>
        </p:nvSpPr>
        <p:spPr>
          <a:xfrm>
            <a:off x="762000" y="2419350"/>
            <a:ext cx="7800600" cy="1600200"/>
          </a:xfrm>
        </p:spPr>
        <p:txBody>
          <a:bodyPr>
            <a:normAutofit fontScale="90000"/>
          </a:bodyPr>
          <a:lstStyle/>
          <a:p>
            <a:r>
              <a:rPr lang="en-US" dirty="0"/>
              <a:t>Establishing a plan early on and accounting for barriers you may encounter will help </a:t>
            </a:r>
            <a:r>
              <a:rPr lang="en-US" dirty="0" smtClean="0"/>
              <a:t>maximize effective learning time </a:t>
            </a:r>
            <a:r>
              <a:rPr lang="en-US" dirty="0"/>
              <a:t>spent </a:t>
            </a:r>
            <a:r>
              <a:rPr lang="en-US" dirty="0" smtClean="0"/>
              <a:t>with your preceptee.</a:t>
            </a:r>
            <a:endParaRPr lang="en-US" dirty="0"/>
          </a:p>
        </p:txBody>
      </p:sp>
    </p:spTree>
    <p:extLst>
      <p:ext uri="{BB962C8B-B14F-4D97-AF65-F5344CB8AC3E}">
        <p14:creationId xmlns:p14="http://schemas.microsoft.com/office/powerpoint/2010/main" val="34524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1" y="1209362"/>
            <a:ext cx="6120263"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400" dirty="0" smtClean="0"/>
              <a:t>Conflict Recognition and Resolution</a:t>
            </a:r>
            <a:endParaRPr sz="4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74987"/>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3980464" y="1235497"/>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4275548" y="1318587"/>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9081;p113"/>
          <p:cNvGrpSpPr/>
          <p:nvPr/>
        </p:nvGrpSpPr>
        <p:grpSpPr>
          <a:xfrm rot="20481637">
            <a:off x="945582" y="840696"/>
            <a:ext cx="1542151" cy="1043491"/>
            <a:chOff x="6543825" y="3202075"/>
            <a:chExt cx="296975" cy="275350"/>
          </a:xfrm>
        </p:grpSpPr>
        <p:sp>
          <p:nvSpPr>
            <p:cNvPr id="22" name="Google Shape;9082;p11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83;p11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84;p11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85;p11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86;p11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87;p11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88;p11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C1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854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495375" y="27772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Sources of conflict</a:t>
            </a:r>
            <a:endParaRPr dirty="0"/>
          </a:p>
        </p:txBody>
      </p:sp>
      <p:sp>
        <p:nvSpPr>
          <p:cNvPr id="2666" name="Google Shape;2666;p84"/>
          <p:cNvSpPr txBox="1">
            <a:spLocks noGrp="1"/>
          </p:cNvSpPr>
          <p:nvPr>
            <p:ph type="subTitle" idx="4294967295"/>
          </p:nvPr>
        </p:nvSpPr>
        <p:spPr>
          <a:xfrm>
            <a:off x="381000" y="899995"/>
            <a:ext cx="8610600" cy="659700"/>
          </a:xfrm>
          <a:prstGeom prst="rect">
            <a:avLst/>
          </a:prstGeom>
        </p:spPr>
        <p:txBody>
          <a:bodyPr spcFirstLastPara="1" wrap="square" lIns="91425" tIns="91425" rIns="91425" bIns="91425" anchor="t" anchorCtr="0">
            <a:noAutofit/>
          </a:bodyPr>
          <a:lstStyle/>
          <a:p>
            <a:pPr marL="0" lvl="0" indent="0">
              <a:lnSpc>
                <a:spcPct val="100000"/>
              </a:lnSpc>
              <a:spcAft>
                <a:spcPts val="1600"/>
              </a:spcAft>
              <a:buNone/>
            </a:pPr>
            <a:r>
              <a:rPr lang="en-US" dirty="0"/>
              <a:t>When differences are encountered between preceptor and preceptee, a conflict may </a:t>
            </a:r>
            <a:r>
              <a:rPr lang="en-US" dirty="0" smtClean="0"/>
              <a:t>arise.</a:t>
            </a:r>
            <a:endParaRPr dirty="0"/>
          </a:p>
        </p:txBody>
      </p:sp>
      <p:grpSp>
        <p:nvGrpSpPr>
          <p:cNvPr id="28" name="Group 27"/>
          <p:cNvGrpSpPr/>
          <p:nvPr/>
        </p:nvGrpSpPr>
        <p:grpSpPr>
          <a:xfrm>
            <a:off x="1515737" y="1606329"/>
            <a:ext cx="5663907" cy="3249488"/>
            <a:chOff x="2786859" y="1576616"/>
            <a:chExt cx="5663907" cy="3249488"/>
          </a:xfrm>
        </p:grpSpPr>
        <p:grpSp>
          <p:nvGrpSpPr>
            <p:cNvPr id="25" name="Group 24"/>
            <p:cNvGrpSpPr/>
            <p:nvPr/>
          </p:nvGrpSpPr>
          <p:grpSpPr>
            <a:xfrm>
              <a:off x="2786859" y="1576616"/>
              <a:ext cx="5663907" cy="3249488"/>
              <a:chOff x="2786859" y="1576616"/>
              <a:chExt cx="5663907" cy="3249488"/>
            </a:xfrm>
          </p:grpSpPr>
          <p:sp>
            <p:nvSpPr>
              <p:cNvPr id="34" name="Freeform 33"/>
              <p:cNvSpPr/>
              <p:nvPr/>
            </p:nvSpPr>
            <p:spPr>
              <a:xfrm>
                <a:off x="6144934" y="2389637"/>
                <a:ext cx="2128326" cy="762000"/>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786859" y="1576616"/>
                <a:ext cx="5663907" cy="3249488"/>
                <a:chOff x="2609402" y="1695569"/>
                <a:chExt cx="5663907" cy="3249488"/>
              </a:xfrm>
            </p:grpSpPr>
            <p:grpSp>
              <p:nvGrpSpPr>
                <p:cNvPr id="13" name="Group 12"/>
                <p:cNvGrpSpPr/>
                <p:nvPr/>
              </p:nvGrpSpPr>
              <p:grpSpPr>
                <a:xfrm>
                  <a:off x="2609402" y="1695569"/>
                  <a:ext cx="5663907" cy="3249488"/>
                  <a:chOff x="2609402" y="1695569"/>
                  <a:chExt cx="5663907" cy="3249488"/>
                </a:xfrm>
              </p:grpSpPr>
              <p:grpSp>
                <p:nvGrpSpPr>
                  <p:cNvPr id="12" name="Group 11"/>
                  <p:cNvGrpSpPr/>
                  <p:nvPr/>
                </p:nvGrpSpPr>
                <p:grpSpPr>
                  <a:xfrm>
                    <a:off x="2609402" y="1695569"/>
                    <a:ext cx="5663907" cy="3190191"/>
                    <a:chOff x="2609402" y="1695569"/>
                    <a:chExt cx="5663907" cy="3190191"/>
                  </a:xfrm>
                </p:grpSpPr>
                <p:sp>
                  <p:nvSpPr>
                    <p:cNvPr id="8" name="Freeform 7"/>
                    <p:cNvSpPr/>
                    <p:nvPr/>
                  </p:nvSpPr>
                  <p:spPr>
                    <a:xfrm>
                      <a:off x="5802256" y="1695569"/>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609402" y="1695569"/>
                      <a:ext cx="5663907" cy="3190191"/>
                      <a:chOff x="1873149" y="2576603"/>
                      <a:chExt cx="5663907" cy="3190191"/>
                    </a:xfrm>
                  </p:grpSpPr>
                  <p:sp>
                    <p:nvSpPr>
                      <p:cNvPr id="22" name="Google Shape;2674;p84"/>
                      <p:cNvSpPr/>
                      <p:nvPr/>
                    </p:nvSpPr>
                    <p:spPr>
                      <a:xfrm>
                        <a:off x="1873149" y="3054640"/>
                        <a:ext cx="2644095" cy="2011384"/>
                      </a:xfrm>
                      <a:custGeom>
                        <a:avLst/>
                        <a:gdLst/>
                        <a:ahLst/>
                        <a:cxnLst/>
                        <a:rect l="l" t="t" r="r" b="b"/>
                        <a:pathLst>
                          <a:path w="33090" h="31648" extrusionOk="0">
                            <a:moveTo>
                              <a:pt x="32756" y="15344"/>
                            </a:moveTo>
                            <a:lnTo>
                              <a:pt x="32756" y="15270"/>
                            </a:lnTo>
                            <a:cubicBezTo>
                              <a:pt x="32978" y="15011"/>
                              <a:pt x="32756" y="14493"/>
                              <a:pt x="32793" y="14124"/>
                            </a:cubicBezTo>
                            <a:lnTo>
                              <a:pt x="32793" y="13976"/>
                            </a:lnTo>
                            <a:cubicBezTo>
                              <a:pt x="32645" y="13680"/>
                              <a:pt x="32867" y="13532"/>
                              <a:pt x="32793" y="13199"/>
                            </a:cubicBezTo>
                            <a:lnTo>
                              <a:pt x="32719" y="13199"/>
                            </a:lnTo>
                            <a:cubicBezTo>
                              <a:pt x="32904" y="13014"/>
                              <a:pt x="32719" y="12756"/>
                              <a:pt x="32608" y="12645"/>
                            </a:cubicBezTo>
                            <a:cubicBezTo>
                              <a:pt x="32756" y="12608"/>
                              <a:pt x="32719" y="12497"/>
                              <a:pt x="32645" y="12423"/>
                            </a:cubicBezTo>
                            <a:cubicBezTo>
                              <a:pt x="32571" y="12053"/>
                              <a:pt x="32461" y="11721"/>
                              <a:pt x="32387" y="11351"/>
                            </a:cubicBezTo>
                            <a:lnTo>
                              <a:pt x="32387" y="11314"/>
                            </a:lnTo>
                            <a:cubicBezTo>
                              <a:pt x="32571" y="11018"/>
                              <a:pt x="32202" y="10648"/>
                              <a:pt x="32165" y="10353"/>
                            </a:cubicBezTo>
                            <a:lnTo>
                              <a:pt x="32165" y="10279"/>
                            </a:lnTo>
                            <a:lnTo>
                              <a:pt x="31980" y="9872"/>
                            </a:lnTo>
                            <a:lnTo>
                              <a:pt x="31906" y="9835"/>
                            </a:lnTo>
                            <a:lnTo>
                              <a:pt x="31721" y="9428"/>
                            </a:lnTo>
                            <a:lnTo>
                              <a:pt x="31684" y="9354"/>
                            </a:lnTo>
                            <a:cubicBezTo>
                              <a:pt x="31684" y="8911"/>
                              <a:pt x="31277" y="8208"/>
                              <a:pt x="30908" y="7949"/>
                            </a:cubicBezTo>
                            <a:cubicBezTo>
                              <a:pt x="31093" y="7691"/>
                              <a:pt x="30686" y="7506"/>
                              <a:pt x="30612" y="7321"/>
                            </a:cubicBezTo>
                            <a:lnTo>
                              <a:pt x="30538" y="7395"/>
                            </a:lnTo>
                            <a:lnTo>
                              <a:pt x="30501" y="7321"/>
                            </a:lnTo>
                            <a:cubicBezTo>
                              <a:pt x="30353" y="7136"/>
                              <a:pt x="30242" y="6951"/>
                              <a:pt x="30131" y="6766"/>
                            </a:cubicBezTo>
                            <a:cubicBezTo>
                              <a:pt x="30168" y="6582"/>
                              <a:pt x="29947" y="6582"/>
                              <a:pt x="29947" y="6360"/>
                            </a:cubicBezTo>
                            <a:lnTo>
                              <a:pt x="29836" y="6471"/>
                            </a:lnTo>
                            <a:cubicBezTo>
                              <a:pt x="29577" y="6138"/>
                              <a:pt x="29281" y="5768"/>
                              <a:pt x="28948" y="5435"/>
                            </a:cubicBezTo>
                            <a:cubicBezTo>
                              <a:pt x="29059" y="5177"/>
                              <a:pt x="28653" y="5066"/>
                              <a:pt x="28505" y="4844"/>
                            </a:cubicBezTo>
                            <a:cubicBezTo>
                              <a:pt x="28209" y="4659"/>
                              <a:pt x="28283" y="4659"/>
                              <a:pt x="27987" y="4363"/>
                            </a:cubicBezTo>
                            <a:lnTo>
                              <a:pt x="27913" y="4474"/>
                            </a:lnTo>
                            <a:cubicBezTo>
                              <a:pt x="27654" y="4289"/>
                              <a:pt x="27396" y="4068"/>
                              <a:pt x="27174" y="3883"/>
                            </a:cubicBezTo>
                            <a:cubicBezTo>
                              <a:pt x="26989" y="3624"/>
                              <a:pt x="26804" y="3735"/>
                              <a:pt x="26619" y="3624"/>
                            </a:cubicBezTo>
                            <a:cubicBezTo>
                              <a:pt x="26471" y="3624"/>
                              <a:pt x="26323" y="3254"/>
                              <a:pt x="26139" y="3513"/>
                            </a:cubicBezTo>
                            <a:cubicBezTo>
                              <a:pt x="25991" y="3254"/>
                              <a:pt x="25880" y="3254"/>
                              <a:pt x="25695" y="3217"/>
                            </a:cubicBezTo>
                            <a:cubicBezTo>
                              <a:pt x="25214" y="2995"/>
                              <a:pt x="24808" y="2774"/>
                              <a:pt x="24290" y="2515"/>
                            </a:cubicBezTo>
                            <a:lnTo>
                              <a:pt x="24142" y="2478"/>
                            </a:lnTo>
                            <a:cubicBezTo>
                              <a:pt x="23920" y="2478"/>
                              <a:pt x="23662" y="2108"/>
                              <a:pt x="23477" y="2330"/>
                            </a:cubicBezTo>
                            <a:lnTo>
                              <a:pt x="23033" y="2219"/>
                            </a:lnTo>
                            <a:cubicBezTo>
                              <a:pt x="22663" y="2108"/>
                              <a:pt x="22368" y="1960"/>
                              <a:pt x="21998" y="1886"/>
                            </a:cubicBezTo>
                            <a:lnTo>
                              <a:pt x="21998" y="1849"/>
                            </a:lnTo>
                            <a:cubicBezTo>
                              <a:pt x="21998" y="1849"/>
                              <a:pt x="21998" y="1775"/>
                              <a:pt x="21924" y="1775"/>
                            </a:cubicBezTo>
                            <a:lnTo>
                              <a:pt x="21924" y="1775"/>
                            </a:lnTo>
                            <a:cubicBezTo>
                              <a:pt x="21998" y="1775"/>
                              <a:pt x="21998" y="1775"/>
                              <a:pt x="22035" y="1738"/>
                            </a:cubicBezTo>
                            <a:lnTo>
                              <a:pt x="22072" y="1738"/>
                            </a:lnTo>
                            <a:lnTo>
                              <a:pt x="22109" y="1701"/>
                            </a:lnTo>
                            <a:cubicBezTo>
                              <a:pt x="22109" y="1701"/>
                              <a:pt x="22183" y="1701"/>
                              <a:pt x="22183" y="1664"/>
                            </a:cubicBezTo>
                            <a:cubicBezTo>
                              <a:pt x="22183" y="1664"/>
                              <a:pt x="22183" y="1591"/>
                              <a:pt x="22220" y="1591"/>
                            </a:cubicBezTo>
                            <a:lnTo>
                              <a:pt x="22220" y="1554"/>
                            </a:lnTo>
                            <a:lnTo>
                              <a:pt x="22220" y="1517"/>
                            </a:lnTo>
                            <a:lnTo>
                              <a:pt x="22220" y="1406"/>
                            </a:lnTo>
                            <a:lnTo>
                              <a:pt x="22220" y="1369"/>
                            </a:lnTo>
                            <a:cubicBezTo>
                              <a:pt x="22220" y="1332"/>
                              <a:pt x="22220" y="1332"/>
                              <a:pt x="22183" y="1295"/>
                            </a:cubicBezTo>
                            <a:cubicBezTo>
                              <a:pt x="22183" y="1295"/>
                              <a:pt x="22183" y="1221"/>
                              <a:pt x="22109" y="1221"/>
                            </a:cubicBezTo>
                            <a:cubicBezTo>
                              <a:pt x="22109" y="1184"/>
                              <a:pt x="22072" y="1147"/>
                              <a:pt x="22035" y="1110"/>
                            </a:cubicBezTo>
                            <a:lnTo>
                              <a:pt x="21998" y="1036"/>
                            </a:lnTo>
                            <a:cubicBezTo>
                              <a:pt x="21924" y="999"/>
                              <a:pt x="21887" y="925"/>
                              <a:pt x="21813" y="814"/>
                            </a:cubicBezTo>
                            <a:lnTo>
                              <a:pt x="21739" y="814"/>
                            </a:lnTo>
                            <a:cubicBezTo>
                              <a:pt x="20963" y="223"/>
                              <a:pt x="20260" y="223"/>
                              <a:pt x="19299" y="75"/>
                            </a:cubicBezTo>
                            <a:lnTo>
                              <a:pt x="19262" y="75"/>
                            </a:lnTo>
                            <a:cubicBezTo>
                              <a:pt x="18781" y="38"/>
                              <a:pt x="18227" y="112"/>
                              <a:pt x="18005" y="1"/>
                            </a:cubicBezTo>
                            <a:lnTo>
                              <a:pt x="17857" y="1"/>
                            </a:lnTo>
                            <a:lnTo>
                              <a:pt x="17303" y="38"/>
                            </a:lnTo>
                            <a:cubicBezTo>
                              <a:pt x="16267" y="38"/>
                              <a:pt x="15417" y="407"/>
                              <a:pt x="14345" y="555"/>
                            </a:cubicBezTo>
                            <a:lnTo>
                              <a:pt x="14308" y="555"/>
                            </a:lnTo>
                            <a:lnTo>
                              <a:pt x="13790" y="629"/>
                            </a:lnTo>
                            <a:lnTo>
                              <a:pt x="13605" y="666"/>
                            </a:lnTo>
                            <a:cubicBezTo>
                              <a:pt x="13495" y="814"/>
                              <a:pt x="13495" y="814"/>
                              <a:pt x="13236" y="777"/>
                            </a:cubicBezTo>
                            <a:lnTo>
                              <a:pt x="13125" y="814"/>
                            </a:lnTo>
                            <a:cubicBezTo>
                              <a:pt x="12829" y="1110"/>
                              <a:pt x="12275" y="1369"/>
                              <a:pt x="11942" y="1369"/>
                            </a:cubicBezTo>
                            <a:lnTo>
                              <a:pt x="11905" y="1369"/>
                            </a:lnTo>
                            <a:cubicBezTo>
                              <a:pt x="11757" y="1664"/>
                              <a:pt x="11313" y="1591"/>
                              <a:pt x="11018" y="1775"/>
                            </a:cubicBezTo>
                            <a:cubicBezTo>
                              <a:pt x="10833" y="2071"/>
                              <a:pt x="10352" y="2034"/>
                              <a:pt x="10204" y="2330"/>
                            </a:cubicBezTo>
                            <a:lnTo>
                              <a:pt x="9687" y="2515"/>
                            </a:lnTo>
                            <a:cubicBezTo>
                              <a:pt x="9613" y="2811"/>
                              <a:pt x="9243" y="2589"/>
                              <a:pt x="9169" y="2848"/>
                            </a:cubicBezTo>
                            <a:cubicBezTo>
                              <a:pt x="8688" y="3143"/>
                              <a:pt x="8171" y="3402"/>
                              <a:pt x="7801" y="3772"/>
                            </a:cubicBezTo>
                            <a:lnTo>
                              <a:pt x="7653" y="3883"/>
                            </a:lnTo>
                            <a:lnTo>
                              <a:pt x="7468" y="3957"/>
                            </a:lnTo>
                            <a:cubicBezTo>
                              <a:pt x="7283" y="4068"/>
                              <a:pt x="7062" y="4178"/>
                              <a:pt x="6877" y="4326"/>
                            </a:cubicBezTo>
                            <a:lnTo>
                              <a:pt x="6359" y="4659"/>
                            </a:lnTo>
                            <a:cubicBezTo>
                              <a:pt x="6359" y="4881"/>
                              <a:pt x="6100" y="4918"/>
                              <a:pt x="5953" y="5066"/>
                            </a:cubicBezTo>
                            <a:cubicBezTo>
                              <a:pt x="5842" y="5214"/>
                              <a:pt x="5472" y="5214"/>
                              <a:pt x="5583" y="5472"/>
                            </a:cubicBezTo>
                            <a:cubicBezTo>
                              <a:pt x="5361" y="5657"/>
                              <a:pt x="5065" y="5842"/>
                              <a:pt x="4843" y="6027"/>
                            </a:cubicBezTo>
                            <a:lnTo>
                              <a:pt x="4511" y="6323"/>
                            </a:lnTo>
                            <a:cubicBezTo>
                              <a:pt x="4289" y="6508"/>
                              <a:pt x="4067" y="6729"/>
                              <a:pt x="3808" y="6951"/>
                            </a:cubicBezTo>
                            <a:cubicBezTo>
                              <a:pt x="3919" y="7062"/>
                              <a:pt x="3993" y="7099"/>
                              <a:pt x="4104" y="7136"/>
                            </a:cubicBezTo>
                            <a:cubicBezTo>
                              <a:pt x="4067" y="7210"/>
                              <a:pt x="3956" y="7247"/>
                              <a:pt x="3882" y="7062"/>
                            </a:cubicBezTo>
                            <a:lnTo>
                              <a:pt x="3549" y="7395"/>
                            </a:lnTo>
                            <a:cubicBezTo>
                              <a:pt x="3328" y="7617"/>
                              <a:pt x="3365" y="7691"/>
                              <a:pt x="3143" y="7839"/>
                            </a:cubicBezTo>
                            <a:cubicBezTo>
                              <a:pt x="3032" y="7986"/>
                              <a:pt x="2847" y="8060"/>
                              <a:pt x="2884" y="8245"/>
                            </a:cubicBezTo>
                            <a:cubicBezTo>
                              <a:pt x="2699" y="8430"/>
                              <a:pt x="2588" y="8689"/>
                              <a:pt x="2403" y="8911"/>
                            </a:cubicBezTo>
                            <a:cubicBezTo>
                              <a:pt x="2218" y="9133"/>
                              <a:pt x="2071" y="9354"/>
                              <a:pt x="1886" y="9613"/>
                            </a:cubicBezTo>
                            <a:cubicBezTo>
                              <a:pt x="2034" y="9687"/>
                              <a:pt x="2403" y="9835"/>
                              <a:pt x="2329" y="9909"/>
                            </a:cubicBezTo>
                            <a:cubicBezTo>
                              <a:pt x="2292" y="9983"/>
                              <a:pt x="2292" y="10057"/>
                              <a:pt x="2145" y="10020"/>
                            </a:cubicBezTo>
                            <a:cubicBezTo>
                              <a:pt x="2218" y="9909"/>
                              <a:pt x="2255" y="9872"/>
                              <a:pt x="2071" y="9724"/>
                            </a:cubicBezTo>
                            <a:cubicBezTo>
                              <a:pt x="1738" y="9687"/>
                              <a:pt x="1738" y="9909"/>
                              <a:pt x="1701" y="10094"/>
                            </a:cubicBezTo>
                            <a:cubicBezTo>
                              <a:pt x="1553" y="10353"/>
                              <a:pt x="1479" y="10537"/>
                              <a:pt x="1331" y="10759"/>
                            </a:cubicBezTo>
                            <a:lnTo>
                              <a:pt x="1183" y="11018"/>
                            </a:lnTo>
                            <a:lnTo>
                              <a:pt x="1109" y="11203"/>
                            </a:lnTo>
                            <a:cubicBezTo>
                              <a:pt x="998" y="11462"/>
                              <a:pt x="851" y="11721"/>
                              <a:pt x="777" y="11942"/>
                            </a:cubicBezTo>
                            <a:cubicBezTo>
                              <a:pt x="740" y="12090"/>
                              <a:pt x="629" y="12275"/>
                              <a:pt x="592" y="12460"/>
                            </a:cubicBezTo>
                            <a:cubicBezTo>
                              <a:pt x="592" y="12645"/>
                              <a:pt x="296" y="12941"/>
                              <a:pt x="481" y="13125"/>
                            </a:cubicBezTo>
                            <a:cubicBezTo>
                              <a:pt x="296" y="13310"/>
                              <a:pt x="555" y="13384"/>
                              <a:pt x="259" y="13532"/>
                            </a:cubicBezTo>
                            <a:lnTo>
                              <a:pt x="370" y="13532"/>
                            </a:lnTo>
                            <a:cubicBezTo>
                              <a:pt x="296" y="13754"/>
                              <a:pt x="259" y="13976"/>
                              <a:pt x="222" y="14271"/>
                            </a:cubicBezTo>
                            <a:lnTo>
                              <a:pt x="222" y="14345"/>
                            </a:lnTo>
                            <a:cubicBezTo>
                              <a:pt x="222" y="14530"/>
                              <a:pt x="111" y="14715"/>
                              <a:pt x="259" y="14826"/>
                            </a:cubicBezTo>
                            <a:cubicBezTo>
                              <a:pt x="0" y="15011"/>
                              <a:pt x="185" y="15344"/>
                              <a:pt x="222" y="15418"/>
                            </a:cubicBezTo>
                            <a:lnTo>
                              <a:pt x="222" y="15972"/>
                            </a:lnTo>
                            <a:cubicBezTo>
                              <a:pt x="259" y="16490"/>
                              <a:pt x="111" y="17229"/>
                              <a:pt x="444" y="17599"/>
                            </a:cubicBezTo>
                            <a:cubicBezTo>
                              <a:pt x="481" y="17821"/>
                              <a:pt x="555" y="18116"/>
                              <a:pt x="555" y="18338"/>
                            </a:cubicBezTo>
                            <a:lnTo>
                              <a:pt x="629" y="18930"/>
                            </a:lnTo>
                            <a:cubicBezTo>
                              <a:pt x="740" y="19152"/>
                              <a:pt x="629" y="19595"/>
                              <a:pt x="925" y="19706"/>
                            </a:cubicBezTo>
                            <a:cubicBezTo>
                              <a:pt x="666" y="19780"/>
                              <a:pt x="925" y="19965"/>
                              <a:pt x="851" y="20039"/>
                            </a:cubicBezTo>
                            <a:lnTo>
                              <a:pt x="925" y="20261"/>
                            </a:lnTo>
                            <a:lnTo>
                              <a:pt x="961" y="20520"/>
                            </a:lnTo>
                            <a:cubicBezTo>
                              <a:pt x="998" y="20926"/>
                              <a:pt x="1220" y="21333"/>
                              <a:pt x="1220" y="21555"/>
                            </a:cubicBezTo>
                            <a:cubicBezTo>
                              <a:pt x="1331" y="21814"/>
                              <a:pt x="1368" y="22035"/>
                              <a:pt x="1479" y="22257"/>
                            </a:cubicBezTo>
                            <a:cubicBezTo>
                              <a:pt x="1664" y="22775"/>
                              <a:pt x="1849" y="23329"/>
                              <a:pt x="2071" y="23847"/>
                            </a:cubicBezTo>
                            <a:lnTo>
                              <a:pt x="1960" y="23884"/>
                            </a:lnTo>
                            <a:cubicBezTo>
                              <a:pt x="2034" y="23958"/>
                              <a:pt x="2034" y="24106"/>
                              <a:pt x="2145" y="24032"/>
                            </a:cubicBezTo>
                            <a:cubicBezTo>
                              <a:pt x="2292" y="24254"/>
                              <a:pt x="2403" y="24475"/>
                              <a:pt x="2514" y="24771"/>
                            </a:cubicBezTo>
                            <a:cubicBezTo>
                              <a:pt x="2329" y="24956"/>
                              <a:pt x="2699" y="25141"/>
                              <a:pt x="2699" y="25326"/>
                            </a:cubicBezTo>
                            <a:lnTo>
                              <a:pt x="2773" y="25363"/>
                            </a:lnTo>
                            <a:cubicBezTo>
                              <a:pt x="3586" y="26546"/>
                              <a:pt x="4252" y="27544"/>
                              <a:pt x="5213" y="28394"/>
                            </a:cubicBezTo>
                            <a:lnTo>
                              <a:pt x="5250" y="28468"/>
                            </a:lnTo>
                            <a:cubicBezTo>
                              <a:pt x="6211" y="29208"/>
                              <a:pt x="7394" y="30058"/>
                              <a:pt x="8540" y="30243"/>
                            </a:cubicBezTo>
                            <a:cubicBezTo>
                              <a:pt x="8577" y="30169"/>
                              <a:pt x="8614" y="30169"/>
                              <a:pt x="8688" y="30206"/>
                            </a:cubicBezTo>
                            <a:cubicBezTo>
                              <a:pt x="8540" y="30354"/>
                              <a:pt x="8540" y="30428"/>
                              <a:pt x="8725" y="30428"/>
                            </a:cubicBezTo>
                            <a:cubicBezTo>
                              <a:pt x="8984" y="30539"/>
                              <a:pt x="9206" y="30613"/>
                              <a:pt x="9502" y="30723"/>
                            </a:cubicBezTo>
                            <a:lnTo>
                              <a:pt x="9539" y="30723"/>
                            </a:lnTo>
                            <a:lnTo>
                              <a:pt x="9576" y="30723"/>
                            </a:lnTo>
                            <a:lnTo>
                              <a:pt x="9650" y="30723"/>
                            </a:lnTo>
                            <a:cubicBezTo>
                              <a:pt x="9834" y="30760"/>
                              <a:pt x="10019" y="30871"/>
                              <a:pt x="10204" y="30908"/>
                            </a:cubicBezTo>
                            <a:lnTo>
                              <a:pt x="10389" y="30945"/>
                            </a:lnTo>
                            <a:lnTo>
                              <a:pt x="10611" y="30982"/>
                            </a:lnTo>
                            <a:cubicBezTo>
                              <a:pt x="10759" y="31130"/>
                              <a:pt x="10796" y="30871"/>
                              <a:pt x="10944" y="30945"/>
                            </a:cubicBezTo>
                            <a:cubicBezTo>
                              <a:pt x="11239" y="31241"/>
                              <a:pt x="11498" y="31056"/>
                              <a:pt x="11905" y="31278"/>
                            </a:cubicBezTo>
                            <a:lnTo>
                              <a:pt x="11942" y="31278"/>
                            </a:lnTo>
                            <a:lnTo>
                              <a:pt x="12090" y="31278"/>
                            </a:lnTo>
                            <a:cubicBezTo>
                              <a:pt x="12459" y="31167"/>
                              <a:pt x="12607" y="31500"/>
                              <a:pt x="12903" y="31278"/>
                            </a:cubicBezTo>
                            <a:cubicBezTo>
                              <a:pt x="13014" y="31278"/>
                              <a:pt x="12977" y="31426"/>
                              <a:pt x="13088" y="31426"/>
                            </a:cubicBezTo>
                            <a:cubicBezTo>
                              <a:pt x="13310" y="31500"/>
                              <a:pt x="13347" y="31241"/>
                              <a:pt x="13532" y="31352"/>
                            </a:cubicBezTo>
                            <a:cubicBezTo>
                              <a:pt x="13569" y="31648"/>
                              <a:pt x="13938" y="31463"/>
                              <a:pt x="14123" y="31537"/>
                            </a:cubicBezTo>
                            <a:lnTo>
                              <a:pt x="14160" y="31537"/>
                            </a:lnTo>
                            <a:lnTo>
                              <a:pt x="14789" y="31611"/>
                            </a:lnTo>
                            <a:lnTo>
                              <a:pt x="15047" y="31611"/>
                            </a:lnTo>
                            <a:cubicBezTo>
                              <a:pt x="15380" y="31648"/>
                              <a:pt x="15602" y="31611"/>
                              <a:pt x="15750" y="31500"/>
                            </a:cubicBezTo>
                            <a:cubicBezTo>
                              <a:pt x="16193" y="31500"/>
                              <a:pt x="16637" y="31500"/>
                              <a:pt x="17081" y="31463"/>
                            </a:cubicBezTo>
                            <a:lnTo>
                              <a:pt x="17118" y="31463"/>
                            </a:lnTo>
                            <a:lnTo>
                              <a:pt x="17192" y="31463"/>
                            </a:lnTo>
                            <a:cubicBezTo>
                              <a:pt x="17450" y="31463"/>
                              <a:pt x="17672" y="31426"/>
                              <a:pt x="17968" y="31352"/>
                            </a:cubicBezTo>
                            <a:cubicBezTo>
                              <a:pt x="18042" y="31167"/>
                              <a:pt x="17820" y="31093"/>
                              <a:pt x="17968" y="31056"/>
                            </a:cubicBezTo>
                            <a:cubicBezTo>
                              <a:pt x="18116" y="30982"/>
                              <a:pt x="18190" y="31056"/>
                              <a:pt x="18227" y="31241"/>
                            </a:cubicBezTo>
                            <a:cubicBezTo>
                              <a:pt x="18190" y="31167"/>
                              <a:pt x="17968" y="30982"/>
                              <a:pt x="18079" y="31352"/>
                            </a:cubicBezTo>
                            <a:cubicBezTo>
                              <a:pt x="18560" y="31315"/>
                              <a:pt x="18707" y="31167"/>
                              <a:pt x="19188" y="31056"/>
                            </a:cubicBezTo>
                            <a:cubicBezTo>
                              <a:pt x="19669" y="30945"/>
                              <a:pt x="20075" y="30982"/>
                              <a:pt x="20556" y="30760"/>
                            </a:cubicBezTo>
                            <a:cubicBezTo>
                              <a:pt x="20556" y="30686"/>
                              <a:pt x="20445" y="30576"/>
                              <a:pt x="20556" y="30539"/>
                            </a:cubicBezTo>
                            <a:cubicBezTo>
                              <a:pt x="20593" y="30686"/>
                              <a:pt x="20704" y="30613"/>
                              <a:pt x="20741" y="30576"/>
                            </a:cubicBezTo>
                            <a:cubicBezTo>
                              <a:pt x="20741" y="30613"/>
                              <a:pt x="20815" y="30686"/>
                              <a:pt x="20778" y="30576"/>
                            </a:cubicBezTo>
                            <a:cubicBezTo>
                              <a:pt x="20963" y="30576"/>
                              <a:pt x="21037" y="30576"/>
                              <a:pt x="21037" y="30354"/>
                            </a:cubicBezTo>
                            <a:cubicBezTo>
                              <a:pt x="20963" y="30391"/>
                              <a:pt x="20815" y="30354"/>
                              <a:pt x="20741" y="30206"/>
                            </a:cubicBezTo>
                            <a:cubicBezTo>
                              <a:pt x="20778" y="30206"/>
                              <a:pt x="20778" y="30132"/>
                              <a:pt x="20815" y="30058"/>
                            </a:cubicBezTo>
                            <a:lnTo>
                              <a:pt x="20926" y="30021"/>
                            </a:lnTo>
                            <a:cubicBezTo>
                              <a:pt x="21148" y="30317"/>
                              <a:pt x="21111" y="30354"/>
                              <a:pt x="21332" y="30428"/>
                            </a:cubicBezTo>
                            <a:lnTo>
                              <a:pt x="21295" y="30354"/>
                            </a:lnTo>
                            <a:cubicBezTo>
                              <a:pt x="21517" y="30169"/>
                              <a:pt x="21739" y="30317"/>
                              <a:pt x="21850" y="30132"/>
                            </a:cubicBezTo>
                            <a:cubicBezTo>
                              <a:pt x="21924" y="30243"/>
                              <a:pt x="22035" y="30169"/>
                              <a:pt x="22109" y="30132"/>
                            </a:cubicBezTo>
                            <a:lnTo>
                              <a:pt x="22515" y="29947"/>
                            </a:lnTo>
                            <a:cubicBezTo>
                              <a:pt x="22774" y="29799"/>
                              <a:pt x="23033" y="29688"/>
                              <a:pt x="23255" y="29577"/>
                            </a:cubicBezTo>
                            <a:lnTo>
                              <a:pt x="23366" y="29503"/>
                            </a:lnTo>
                            <a:lnTo>
                              <a:pt x="23625" y="29393"/>
                            </a:lnTo>
                            <a:lnTo>
                              <a:pt x="24105" y="29097"/>
                            </a:lnTo>
                            <a:cubicBezTo>
                              <a:pt x="24290" y="28912"/>
                              <a:pt x="24845" y="28875"/>
                              <a:pt x="24660" y="28505"/>
                            </a:cubicBezTo>
                            <a:cubicBezTo>
                              <a:pt x="24512" y="28283"/>
                              <a:pt x="24882" y="28209"/>
                              <a:pt x="24992" y="28394"/>
                            </a:cubicBezTo>
                            <a:cubicBezTo>
                              <a:pt x="24512" y="28727"/>
                              <a:pt x="25066" y="28579"/>
                              <a:pt x="25251" y="28357"/>
                            </a:cubicBezTo>
                            <a:cubicBezTo>
                              <a:pt x="25473" y="27951"/>
                              <a:pt x="25954" y="28099"/>
                              <a:pt x="26139" y="27544"/>
                            </a:cubicBezTo>
                            <a:cubicBezTo>
                              <a:pt x="26212" y="27618"/>
                              <a:pt x="26360" y="27544"/>
                              <a:pt x="26286" y="27433"/>
                            </a:cubicBezTo>
                            <a:cubicBezTo>
                              <a:pt x="26397" y="27470"/>
                              <a:pt x="26545" y="27359"/>
                              <a:pt x="26693" y="27248"/>
                            </a:cubicBezTo>
                            <a:cubicBezTo>
                              <a:pt x="26915" y="27174"/>
                              <a:pt x="26878" y="26915"/>
                              <a:pt x="27026" y="26805"/>
                            </a:cubicBezTo>
                            <a:cubicBezTo>
                              <a:pt x="27137" y="26731"/>
                              <a:pt x="27433" y="26694"/>
                              <a:pt x="27396" y="26472"/>
                            </a:cubicBezTo>
                            <a:cubicBezTo>
                              <a:pt x="27617" y="26657"/>
                              <a:pt x="27322" y="26287"/>
                              <a:pt x="27580" y="26287"/>
                            </a:cubicBezTo>
                            <a:cubicBezTo>
                              <a:pt x="27691" y="26361"/>
                              <a:pt x="28024" y="26102"/>
                              <a:pt x="27876" y="25917"/>
                            </a:cubicBezTo>
                            <a:cubicBezTo>
                              <a:pt x="28061" y="25917"/>
                              <a:pt x="28172" y="25511"/>
                              <a:pt x="28431" y="25326"/>
                            </a:cubicBezTo>
                            <a:cubicBezTo>
                              <a:pt x="28542" y="25400"/>
                              <a:pt x="28690" y="25252"/>
                              <a:pt x="28579" y="25178"/>
                            </a:cubicBezTo>
                            <a:lnTo>
                              <a:pt x="28690" y="25067"/>
                            </a:lnTo>
                            <a:cubicBezTo>
                              <a:pt x="28874" y="24845"/>
                              <a:pt x="29059" y="24623"/>
                              <a:pt x="29170" y="24438"/>
                            </a:cubicBezTo>
                            <a:cubicBezTo>
                              <a:pt x="29651" y="23773"/>
                              <a:pt x="30094" y="23144"/>
                              <a:pt x="30464" y="22442"/>
                            </a:cubicBezTo>
                            <a:lnTo>
                              <a:pt x="30538" y="22368"/>
                            </a:lnTo>
                            <a:cubicBezTo>
                              <a:pt x="30612" y="22220"/>
                              <a:pt x="30649" y="22072"/>
                              <a:pt x="30760" y="21924"/>
                            </a:cubicBezTo>
                            <a:cubicBezTo>
                              <a:pt x="31130" y="21814"/>
                              <a:pt x="31167" y="21185"/>
                              <a:pt x="31351" y="20815"/>
                            </a:cubicBezTo>
                            <a:lnTo>
                              <a:pt x="31351" y="20778"/>
                            </a:lnTo>
                            <a:cubicBezTo>
                              <a:pt x="31277" y="20630"/>
                              <a:pt x="31573" y="20372"/>
                              <a:pt x="31647" y="20076"/>
                            </a:cubicBezTo>
                            <a:lnTo>
                              <a:pt x="31684" y="19965"/>
                            </a:lnTo>
                            <a:lnTo>
                              <a:pt x="31758" y="19595"/>
                            </a:lnTo>
                            <a:cubicBezTo>
                              <a:pt x="31832" y="19336"/>
                              <a:pt x="31906" y="19115"/>
                              <a:pt x="31943" y="18930"/>
                            </a:cubicBezTo>
                            <a:lnTo>
                              <a:pt x="32091" y="18227"/>
                            </a:lnTo>
                            <a:cubicBezTo>
                              <a:pt x="32091" y="18043"/>
                              <a:pt x="32239" y="17784"/>
                              <a:pt x="32091" y="17673"/>
                            </a:cubicBezTo>
                            <a:cubicBezTo>
                              <a:pt x="32387" y="17636"/>
                              <a:pt x="32202" y="17266"/>
                              <a:pt x="32276" y="17081"/>
                            </a:cubicBezTo>
                            <a:lnTo>
                              <a:pt x="32313" y="16712"/>
                            </a:lnTo>
                            <a:cubicBezTo>
                              <a:pt x="32313" y="16490"/>
                              <a:pt x="32387" y="16194"/>
                              <a:pt x="32387" y="15972"/>
                            </a:cubicBezTo>
                            <a:cubicBezTo>
                              <a:pt x="32608" y="15972"/>
                              <a:pt x="32239" y="15824"/>
                              <a:pt x="32387" y="15639"/>
                            </a:cubicBezTo>
                            <a:lnTo>
                              <a:pt x="32276" y="15639"/>
                            </a:lnTo>
                            <a:cubicBezTo>
                              <a:pt x="32534" y="15418"/>
                              <a:pt x="33089" y="15381"/>
                              <a:pt x="32756" y="15344"/>
                            </a:cubicBezTo>
                            <a:close/>
                            <a:moveTo>
                              <a:pt x="21998" y="1738"/>
                            </a:moveTo>
                            <a:lnTo>
                              <a:pt x="21924" y="1775"/>
                            </a:lnTo>
                            <a:cubicBezTo>
                              <a:pt x="21924" y="1775"/>
                              <a:pt x="21924" y="1738"/>
                              <a:pt x="21887" y="1738"/>
                            </a:cubicBezTo>
                            <a:lnTo>
                              <a:pt x="21998" y="1738"/>
                            </a:lnTo>
                            <a:cubicBezTo>
                              <a:pt x="21924" y="1738"/>
                              <a:pt x="21998" y="1738"/>
                              <a:pt x="21998" y="1738"/>
                            </a:cubicBezTo>
                            <a:close/>
                            <a:moveTo>
                              <a:pt x="11091" y="30021"/>
                            </a:moveTo>
                            <a:cubicBezTo>
                              <a:pt x="11018" y="29984"/>
                              <a:pt x="11018" y="29873"/>
                              <a:pt x="11018" y="29799"/>
                            </a:cubicBezTo>
                            <a:cubicBezTo>
                              <a:pt x="11128" y="29836"/>
                              <a:pt x="11202" y="29799"/>
                              <a:pt x="11276" y="29762"/>
                            </a:cubicBezTo>
                            <a:cubicBezTo>
                              <a:pt x="11831" y="29688"/>
                              <a:pt x="10907" y="29393"/>
                              <a:pt x="10611" y="29319"/>
                            </a:cubicBezTo>
                            <a:cubicBezTo>
                              <a:pt x="10352" y="29134"/>
                              <a:pt x="10167" y="29319"/>
                              <a:pt x="9908" y="29245"/>
                            </a:cubicBezTo>
                            <a:cubicBezTo>
                              <a:pt x="9982" y="29023"/>
                              <a:pt x="9724" y="29097"/>
                              <a:pt x="9650" y="29023"/>
                            </a:cubicBezTo>
                            <a:cubicBezTo>
                              <a:pt x="9502" y="29134"/>
                              <a:pt x="9317" y="28949"/>
                              <a:pt x="9169" y="28912"/>
                            </a:cubicBezTo>
                            <a:cubicBezTo>
                              <a:pt x="9243" y="28764"/>
                              <a:pt x="9132" y="28764"/>
                              <a:pt x="9095" y="28727"/>
                            </a:cubicBezTo>
                            <a:lnTo>
                              <a:pt x="8947" y="28690"/>
                            </a:lnTo>
                            <a:cubicBezTo>
                              <a:pt x="8910" y="28690"/>
                              <a:pt x="8799" y="28579"/>
                              <a:pt x="8762" y="28727"/>
                            </a:cubicBezTo>
                            <a:cubicBezTo>
                              <a:pt x="8688" y="28542"/>
                              <a:pt x="8356" y="28542"/>
                              <a:pt x="8319" y="28505"/>
                            </a:cubicBezTo>
                            <a:cubicBezTo>
                              <a:pt x="7801" y="28209"/>
                              <a:pt x="7320" y="27951"/>
                              <a:pt x="6877" y="27618"/>
                            </a:cubicBezTo>
                            <a:lnTo>
                              <a:pt x="6692" y="27470"/>
                            </a:lnTo>
                            <a:cubicBezTo>
                              <a:pt x="6840" y="27248"/>
                              <a:pt x="6544" y="27285"/>
                              <a:pt x="6507" y="27285"/>
                            </a:cubicBezTo>
                            <a:cubicBezTo>
                              <a:pt x="6692" y="27026"/>
                              <a:pt x="6359" y="27285"/>
                              <a:pt x="6359" y="27174"/>
                            </a:cubicBezTo>
                            <a:lnTo>
                              <a:pt x="6322" y="27100"/>
                            </a:lnTo>
                            <a:cubicBezTo>
                              <a:pt x="6396" y="26842"/>
                              <a:pt x="5990" y="26805"/>
                              <a:pt x="5916" y="26546"/>
                            </a:cubicBezTo>
                            <a:lnTo>
                              <a:pt x="5842" y="26509"/>
                            </a:lnTo>
                            <a:lnTo>
                              <a:pt x="5805" y="26472"/>
                            </a:lnTo>
                            <a:cubicBezTo>
                              <a:pt x="5620" y="26287"/>
                              <a:pt x="5435" y="26102"/>
                              <a:pt x="5287" y="25917"/>
                            </a:cubicBezTo>
                            <a:lnTo>
                              <a:pt x="5250" y="25880"/>
                            </a:lnTo>
                            <a:cubicBezTo>
                              <a:pt x="4917" y="25548"/>
                              <a:pt x="4843" y="25363"/>
                              <a:pt x="4548" y="24956"/>
                            </a:cubicBezTo>
                            <a:cubicBezTo>
                              <a:pt x="4474" y="24845"/>
                              <a:pt x="4437" y="24697"/>
                              <a:pt x="4326" y="24586"/>
                            </a:cubicBezTo>
                            <a:cubicBezTo>
                              <a:pt x="4141" y="24401"/>
                              <a:pt x="4104" y="24143"/>
                              <a:pt x="4104" y="23921"/>
                            </a:cubicBezTo>
                            <a:cubicBezTo>
                              <a:pt x="3993" y="23847"/>
                              <a:pt x="3882" y="23847"/>
                              <a:pt x="3808" y="23662"/>
                            </a:cubicBezTo>
                            <a:cubicBezTo>
                              <a:pt x="3771" y="23034"/>
                              <a:pt x="3365" y="22590"/>
                              <a:pt x="3217" y="21887"/>
                            </a:cubicBezTo>
                            <a:lnTo>
                              <a:pt x="3180" y="21814"/>
                            </a:lnTo>
                            <a:cubicBezTo>
                              <a:pt x="3069" y="21629"/>
                              <a:pt x="3032" y="21370"/>
                              <a:pt x="2995" y="21185"/>
                            </a:cubicBezTo>
                            <a:cubicBezTo>
                              <a:pt x="2995" y="20889"/>
                              <a:pt x="2810" y="20593"/>
                              <a:pt x="2662" y="20076"/>
                            </a:cubicBezTo>
                            <a:cubicBezTo>
                              <a:pt x="2625" y="19817"/>
                              <a:pt x="2514" y="19595"/>
                              <a:pt x="2477" y="19300"/>
                            </a:cubicBezTo>
                            <a:lnTo>
                              <a:pt x="2477" y="19226"/>
                            </a:lnTo>
                            <a:lnTo>
                              <a:pt x="2403" y="18856"/>
                            </a:lnTo>
                            <a:lnTo>
                              <a:pt x="2292" y="18227"/>
                            </a:lnTo>
                            <a:lnTo>
                              <a:pt x="2218" y="17636"/>
                            </a:lnTo>
                            <a:cubicBezTo>
                              <a:pt x="2108" y="17303"/>
                              <a:pt x="1923" y="17081"/>
                              <a:pt x="1960" y="16675"/>
                            </a:cubicBezTo>
                            <a:cubicBezTo>
                              <a:pt x="1886" y="16490"/>
                              <a:pt x="2108" y="16157"/>
                              <a:pt x="1849" y="16083"/>
                            </a:cubicBezTo>
                            <a:lnTo>
                              <a:pt x="1849" y="16009"/>
                            </a:lnTo>
                            <a:cubicBezTo>
                              <a:pt x="1960" y="16009"/>
                              <a:pt x="1960" y="15935"/>
                              <a:pt x="1923" y="15861"/>
                            </a:cubicBezTo>
                            <a:cubicBezTo>
                              <a:pt x="1701" y="15750"/>
                              <a:pt x="1960" y="15381"/>
                              <a:pt x="1738" y="15233"/>
                            </a:cubicBezTo>
                            <a:cubicBezTo>
                              <a:pt x="1886" y="15196"/>
                              <a:pt x="1886" y="15048"/>
                              <a:pt x="1886" y="14937"/>
                            </a:cubicBezTo>
                            <a:cubicBezTo>
                              <a:pt x="1886" y="14826"/>
                              <a:pt x="2071" y="14863"/>
                              <a:pt x="1886" y="14752"/>
                            </a:cubicBezTo>
                            <a:lnTo>
                              <a:pt x="1923" y="14493"/>
                            </a:lnTo>
                            <a:cubicBezTo>
                              <a:pt x="1960" y="14419"/>
                              <a:pt x="1849" y="14345"/>
                              <a:pt x="1849" y="14271"/>
                            </a:cubicBezTo>
                            <a:cubicBezTo>
                              <a:pt x="1886" y="14087"/>
                              <a:pt x="1886" y="13939"/>
                              <a:pt x="1923" y="13754"/>
                            </a:cubicBezTo>
                            <a:lnTo>
                              <a:pt x="1923" y="13717"/>
                            </a:lnTo>
                            <a:cubicBezTo>
                              <a:pt x="1960" y="13532"/>
                              <a:pt x="2329" y="13347"/>
                              <a:pt x="1960" y="13162"/>
                            </a:cubicBezTo>
                            <a:cubicBezTo>
                              <a:pt x="2071" y="13125"/>
                              <a:pt x="2145" y="13051"/>
                              <a:pt x="2145" y="12941"/>
                            </a:cubicBezTo>
                            <a:cubicBezTo>
                              <a:pt x="2145" y="12756"/>
                              <a:pt x="2440" y="12497"/>
                              <a:pt x="2255" y="12312"/>
                            </a:cubicBezTo>
                            <a:cubicBezTo>
                              <a:pt x="2588" y="12053"/>
                              <a:pt x="2625" y="11684"/>
                              <a:pt x="2625" y="11462"/>
                            </a:cubicBezTo>
                            <a:cubicBezTo>
                              <a:pt x="2662" y="11314"/>
                              <a:pt x="2699" y="11166"/>
                              <a:pt x="2884" y="11166"/>
                            </a:cubicBezTo>
                            <a:cubicBezTo>
                              <a:pt x="2958" y="11018"/>
                              <a:pt x="3069" y="10944"/>
                              <a:pt x="2995" y="10796"/>
                            </a:cubicBezTo>
                            <a:cubicBezTo>
                              <a:pt x="3254" y="10833"/>
                              <a:pt x="3254" y="10427"/>
                              <a:pt x="3217" y="10390"/>
                            </a:cubicBezTo>
                            <a:cubicBezTo>
                              <a:pt x="3439" y="9909"/>
                              <a:pt x="3808" y="9539"/>
                              <a:pt x="3919" y="9207"/>
                            </a:cubicBezTo>
                            <a:cubicBezTo>
                              <a:pt x="3956" y="9133"/>
                              <a:pt x="4104" y="9207"/>
                              <a:pt x="4141" y="9133"/>
                            </a:cubicBezTo>
                            <a:lnTo>
                              <a:pt x="4067" y="9096"/>
                            </a:lnTo>
                            <a:cubicBezTo>
                              <a:pt x="4178" y="8911"/>
                              <a:pt x="4363" y="8726"/>
                              <a:pt x="4511" y="8541"/>
                            </a:cubicBezTo>
                            <a:cubicBezTo>
                              <a:pt x="4696" y="8319"/>
                              <a:pt x="5028" y="8134"/>
                              <a:pt x="5028" y="7839"/>
                            </a:cubicBezTo>
                            <a:cubicBezTo>
                              <a:pt x="5213" y="7654"/>
                              <a:pt x="5398" y="7469"/>
                              <a:pt x="5620" y="7284"/>
                            </a:cubicBezTo>
                            <a:lnTo>
                              <a:pt x="5768" y="7210"/>
                            </a:lnTo>
                            <a:cubicBezTo>
                              <a:pt x="5953" y="6951"/>
                              <a:pt x="6396" y="6877"/>
                              <a:pt x="6396" y="6545"/>
                            </a:cubicBezTo>
                            <a:lnTo>
                              <a:pt x="6729" y="6323"/>
                            </a:lnTo>
                            <a:cubicBezTo>
                              <a:pt x="6877" y="6138"/>
                              <a:pt x="7283" y="6101"/>
                              <a:pt x="7247" y="5805"/>
                            </a:cubicBezTo>
                            <a:lnTo>
                              <a:pt x="7653" y="5546"/>
                            </a:lnTo>
                            <a:cubicBezTo>
                              <a:pt x="7764" y="5399"/>
                              <a:pt x="8134" y="5399"/>
                              <a:pt x="8060" y="5177"/>
                            </a:cubicBezTo>
                            <a:cubicBezTo>
                              <a:pt x="8356" y="5177"/>
                              <a:pt x="8577" y="4733"/>
                              <a:pt x="8984" y="4659"/>
                            </a:cubicBezTo>
                            <a:cubicBezTo>
                              <a:pt x="9058" y="4548"/>
                              <a:pt x="9317" y="4659"/>
                              <a:pt x="9169" y="4437"/>
                            </a:cubicBezTo>
                            <a:lnTo>
                              <a:pt x="9502" y="4252"/>
                            </a:lnTo>
                            <a:cubicBezTo>
                              <a:pt x="9539" y="4178"/>
                              <a:pt x="9613" y="4178"/>
                              <a:pt x="9539" y="4105"/>
                            </a:cubicBezTo>
                            <a:cubicBezTo>
                              <a:pt x="9797" y="4252"/>
                              <a:pt x="9797" y="3883"/>
                              <a:pt x="10056" y="3883"/>
                            </a:cubicBezTo>
                            <a:cubicBezTo>
                              <a:pt x="10426" y="3772"/>
                              <a:pt x="10241" y="3439"/>
                              <a:pt x="10611" y="3513"/>
                            </a:cubicBezTo>
                            <a:cubicBezTo>
                              <a:pt x="10944" y="3254"/>
                              <a:pt x="11387" y="3180"/>
                              <a:pt x="11720" y="2848"/>
                            </a:cubicBezTo>
                            <a:lnTo>
                              <a:pt x="12016" y="2774"/>
                            </a:lnTo>
                            <a:cubicBezTo>
                              <a:pt x="12275" y="2700"/>
                              <a:pt x="12496" y="2589"/>
                              <a:pt x="12644" y="2441"/>
                            </a:cubicBezTo>
                            <a:cubicBezTo>
                              <a:pt x="12866" y="2330"/>
                              <a:pt x="13236" y="2404"/>
                              <a:pt x="13347" y="2108"/>
                            </a:cubicBezTo>
                            <a:cubicBezTo>
                              <a:pt x="13495" y="2034"/>
                              <a:pt x="13864" y="2108"/>
                              <a:pt x="13864" y="1886"/>
                            </a:cubicBezTo>
                            <a:cubicBezTo>
                              <a:pt x="14862" y="1701"/>
                              <a:pt x="15750" y="1406"/>
                              <a:pt x="16748" y="1295"/>
                            </a:cubicBezTo>
                            <a:lnTo>
                              <a:pt x="16822" y="1295"/>
                            </a:lnTo>
                            <a:cubicBezTo>
                              <a:pt x="17450" y="1221"/>
                              <a:pt x="18116" y="1184"/>
                              <a:pt x="18744" y="1184"/>
                            </a:cubicBezTo>
                            <a:lnTo>
                              <a:pt x="18781" y="1184"/>
                            </a:lnTo>
                            <a:cubicBezTo>
                              <a:pt x="19262" y="1221"/>
                              <a:pt x="19780" y="1295"/>
                              <a:pt x="20149" y="1406"/>
                            </a:cubicBezTo>
                            <a:cubicBezTo>
                              <a:pt x="20149" y="1369"/>
                              <a:pt x="20186" y="1369"/>
                              <a:pt x="20186" y="1332"/>
                            </a:cubicBezTo>
                            <a:lnTo>
                              <a:pt x="20186" y="1332"/>
                            </a:lnTo>
                            <a:lnTo>
                              <a:pt x="20223" y="1332"/>
                            </a:lnTo>
                            <a:lnTo>
                              <a:pt x="20223" y="1332"/>
                            </a:lnTo>
                            <a:lnTo>
                              <a:pt x="20260" y="1332"/>
                            </a:lnTo>
                            <a:lnTo>
                              <a:pt x="20260" y="1332"/>
                            </a:lnTo>
                            <a:cubicBezTo>
                              <a:pt x="20260" y="1332"/>
                              <a:pt x="20297" y="1332"/>
                              <a:pt x="20297" y="1369"/>
                            </a:cubicBezTo>
                            <a:lnTo>
                              <a:pt x="20297" y="1369"/>
                            </a:lnTo>
                            <a:lnTo>
                              <a:pt x="20223" y="1369"/>
                            </a:lnTo>
                            <a:lnTo>
                              <a:pt x="20223" y="1369"/>
                            </a:lnTo>
                            <a:lnTo>
                              <a:pt x="20186" y="1369"/>
                            </a:lnTo>
                            <a:lnTo>
                              <a:pt x="20186" y="1369"/>
                            </a:lnTo>
                            <a:lnTo>
                              <a:pt x="20149" y="1406"/>
                            </a:lnTo>
                            <a:cubicBezTo>
                              <a:pt x="19632" y="1332"/>
                              <a:pt x="18707" y="1332"/>
                              <a:pt x="18005" y="1332"/>
                            </a:cubicBezTo>
                            <a:cubicBezTo>
                              <a:pt x="17746" y="1332"/>
                              <a:pt x="17487" y="1332"/>
                              <a:pt x="17229" y="1369"/>
                            </a:cubicBezTo>
                            <a:lnTo>
                              <a:pt x="17044" y="1369"/>
                            </a:lnTo>
                            <a:cubicBezTo>
                              <a:pt x="16674" y="1332"/>
                              <a:pt x="16563" y="1591"/>
                              <a:pt x="16193" y="1554"/>
                            </a:cubicBezTo>
                            <a:cubicBezTo>
                              <a:pt x="15787" y="1554"/>
                              <a:pt x="15602" y="1812"/>
                              <a:pt x="15158" y="1812"/>
                            </a:cubicBezTo>
                            <a:lnTo>
                              <a:pt x="15010" y="1812"/>
                            </a:lnTo>
                            <a:lnTo>
                              <a:pt x="14493" y="1923"/>
                            </a:lnTo>
                            <a:lnTo>
                              <a:pt x="14456" y="1923"/>
                            </a:lnTo>
                            <a:cubicBezTo>
                              <a:pt x="14012" y="2330"/>
                              <a:pt x="12977" y="1997"/>
                              <a:pt x="12644" y="2515"/>
                            </a:cubicBezTo>
                            <a:cubicBezTo>
                              <a:pt x="12829" y="3032"/>
                              <a:pt x="12607" y="3069"/>
                              <a:pt x="12866" y="3809"/>
                            </a:cubicBezTo>
                            <a:cubicBezTo>
                              <a:pt x="13347" y="4105"/>
                              <a:pt x="13716" y="4215"/>
                              <a:pt x="14086" y="3809"/>
                            </a:cubicBezTo>
                            <a:cubicBezTo>
                              <a:pt x="14123" y="3735"/>
                              <a:pt x="14382" y="3846"/>
                              <a:pt x="14308" y="3624"/>
                            </a:cubicBezTo>
                            <a:lnTo>
                              <a:pt x="14641" y="3550"/>
                            </a:lnTo>
                            <a:lnTo>
                              <a:pt x="14715" y="3476"/>
                            </a:lnTo>
                            <a:cubicBezTo>
                              <a:pt x="15232" y="3365"/>
                              <a:pt x="15380" y="3217"/>
                              <a:pt x="15935" y="3180"/>
                            </a:cubicBezTo>
                            <a:lnTo>
                              <a:pt x="15972" y="3180"/>
                            </a:lnTo>
                            <a:cubicBezTo>
                              <a:pt x="16304" y="2995"/>
                              <a:pt x="16526" y="3032"/>
                              <a:pt x="16970" y="2921"/>
                            </a:cubicBezTo>
                            <a:lnTo>
                              <a:pt x="17044" y="2921"/>
                            </a:lnTo>
                            <a:cubicBezTo>
                              <a:pt x="17303" y="2848"/>
                              <a:pt x="17635" y="2885"/>
                              <a:pt x="18042" y="2885"/>
                            </a:cubicBezTo>
                            <a:lnTo>
                              <a:pt x="18338" y="2885"/>
                            </a:lnTo>
                            <a:cubicBezTo>
                              <a:pt x="18449" y="2921"/>
                              <a:pt x="18560" y="2885"/>
                              <a:pt x="18597" y="2811"/>
                            </a:cubicBezTo>
                            <a:cubicBezTo>
                              <a:pt x="19003" y="2811"/>
                              <a:pt x="19484" y="2848"/>
                              <a:pt x="19891" y="2885"/>
                            </a:cubicBezTo>
                            <a:lnTo>
                              <a:pt x="19927" y="2885"/>
                            </a:lnTo>
                            <a:cubicBezTo>
                              <a:pt x="20297" y="2921"/>
                              <a:pt x="20741" y="2995"/>
                              <a:pt x="21111" y="3069"/>
                            </a:cubicBezTo>
                            <a:lnTo>
                              <a:pt x="21184" y="3106"/>
                            </a:lnTo>
                            <a:lnTo>
                              <a:pt x="21591" y="3217"/>
                            </a:lnTo>
                            <a:lnTo>
                              <a:pt x="21665" y="3217"/>
                            </a:lnTo>
                            <a:cubicBezTo>
                              <a:pt x="21887" y="3254"/>
                              <a:pt x="22146" y="3365"/>
                              <a:pt x="22405" y="3439"/>
                            </a:cubicBezTo>
                            <a:lnTo>
                              <a:pt x="22441" y="3439"/>
                            </a:lnTo>
                            <a:lnTo>
                              <a:pt x="22811" y="3587"/>
                            </a:lnTo>
                            <a:cubicBezTo>
                              <a:pt x="22996" y="3624"/>
                              <a:pt x="23144" y="3735"/>
                              <a:pt x="23329" y="3772"/>
                            </a:cubicBezTo>
                            <a:cubicBezTo>
                              <a:pt x="23514" y="3846"/>
                              <a:pt x="23698" y="3920"/>
                              <a:pt x="23883" y="3994"/>
                            </a:cubicBezTo>
                            <a:cubicBezTo>
                              <a:pt x="24105" y="3957"/>
                              <a:pt x="24179" y="4031"/>
                              <a:pt x="24512" y="4178"/>
                            </a:cubicBezTo>
                            <a:cubicBezTo>
                              <a:pt x="24660" y="4289"/>
                              <a:pt x="24808" y="4326"/>
                              <a:pt x="24919" y="4437"/>
                            </a:cubicBezTo>
                            <a:cubicBezTo>
                              <a:pt x="24992" y="4437"/>
                              <a:pt x="25066" y="4511"/>
                              <a:pt x="25103" y="4437"/>
                            </a:cubicBezTo>
                            <a:cubicBezTo>
                              <a:pt x="25288" y="4622"/>
                              <a:pt x="25251" y="4548"/>
                              <a:pt x="25473" y="4659"/>
                            </a:cubicBezTo>
                            <a:cubicBezTo>
                              <a:pt x="25584" y="4844"/>
                              <a:pt x="25732" y="4622"/>
                              <a:pt x="25806" y="4733"/>
                            </a:cubicBezTo>
                            <a:cubicBezTo>
                              <a:pt x="25954" y="4881"/>
                              <a:pt x="26508" y="5214"/>
                              <a:pt x="26767" y="5472"/>
                            </a:cubicBezTo>
                            <a:cubicBezTo>
                              <a:pt x="26841" y="5472"/>
                              <a:pt x="26878" y="5583"/>
                              <a:pt x="26915" y="5472"/>
                            </a:cubicBezTo>
                            <a:cubicBezTo>
                              <a:pt x="26952" y="5694"/>
                              <a:pt x="27063" y="5620"/>
                              <a:pt x="27211" y="5916"/>
                            </a:cubicBezTo>
                            <a:lnTo>
                              <a:pt x="27285" y="5990"/>
                            </a:lnTo>
                            <a:cubicBezTo>
                              <a:pt x="27691" y="6323"/>
                              <a:pt x="27839" y="6545"/>
                              <a:pt x="28209" y="6951"/>
                            </a:cubicBezTo>
                            <a:lnTo>
                              <a:pt x="28505" y="7284"/>
                            </a:lnTo>
                            <a:cubicBezTo>
                              <a:pt x="28763" y="7432"/>
                              <a:pt x="28727" y="7839"/>
                              <a:pt x="29096" y="7949"/>
                            </a:cubicBezTo>
                            <a:cubicBezTo>
                              <a:pt x="28911" y="8171"/>
                              <a:pt x="29281" y="8245"/>
                              <a:pt x="29355" y="8356"/>
                            </a:cubicBezTo>
                            <a:cubicBezTo>
                              <a:pt x="29133" y="8689"/>
                              <a:pt x="29799" y="8689"/>
                              <a:pt x="29614" y="8911"/>
                            </a:cubicBezTo>
                            <a:cubicBezTo>
                              <a:pt x="29651" y="8985"/>
                              <a:pt x="29688" y="9059"/>
                              <a:pt x="29836" y="9059"/>
                            </a:cubicBezTo>
                            <a:cubicBezTo>
                              <a:pt x="29984" y="9170"/>
                              <a:pt x="29725" y="9317"/>
                              <a:pt x="29910" y="9465"/>
                            </a:cubicBezTo>
                            <a:lnTo>
                              <a:pt x="30020" y="9428"/>
                            </a:lnTo>
                            <a:cubicBezTo>
                              <a:pt x="29910" y="9539"/>
                              <a:pt x="30279" y="9687"/>
                              <a:pt x="30168" y="9909"/>
                            </a:cubicBezTo>
                            <a:lnTo>
                              <a:pt x="30279" y="10205"/>
                            </a:lnTo>
                            <a:lnTo>
                              <a:pt x="30353" y="10390"/>
                            </a:lnTo>
                            <a:lnTo>
                              <a:pt x="30538" y="10796"/>
                            </a:lnTo>
                            <a:cubicBezTo>
                              <a:pt x="30353" y="10981"/>
                              <a:pt x="30612" y="11203"/>
                              <a:pt x="30612" y="11462"/>
                            </a:cubicBezTo>
                            <a:lnTo>
                              <a:pt x="30612" y="11499"/>
                            </a:lnTo>
                            <a:cubicBezTo>
                              <a:pt x="30649" y="11647"/>
                              <a:pt x="30649" y="11868"/>
                              <a:pt x="30834" y="11905"/>
                            </a:cubicBezTo>
                            <a:cubicBezTo>
                              <a:pt x="30612" y="12053"/>
                              <a:pt x="30908" y="12312"/>
                              <a:pt x="30908" y="12497"/>
                            </a:cubicBezTo>
                            <a:lnTo>
                              <a:pt x="30908" y="12571"/>
                            </a:lnTo>
                            <a:cubicBezTo>
                              <a:pt x="31019" y="13347"/>
                              <a:pt x="30982" y="13754"/>
                              <a:pt x="31093" y="14530"/>
                            </a:cubicBezTo>
                            <a:cubicBezTo>
                              <a:pt x="30945" y="14678"/>
                              <a:pt x="30908" y="15159"/>
                              <a:pt x="31130" y="15233"/>
                            </a:cubicBezTo>
                            <a:cubicBezTo>
                              <a:pt x="31130" y="15565"/>
                              <a:pt x="30945" y="15787"/>
                              <a:pt x="30982" y="16157"/>
                            </a:cubicBezTo>
                            <a:cubicBezTo>
                              <a:pt x="30982" y="16453"/>
                              <a:pt x="30945" y="16749"/>
                              <a:pt x="30908" y="17044"/>
                            </a:cubicBezTo>
                            <a:cubicBezTo>
                              <a:pt x="30945" y="17118"/>
                              <a:pt x="30723" y="17192"/>
                              <a:pt x="30908" y="17229"/>
                            </a:cubicBezTo>
                            <a:cubicBezTo>
                              <a:pt x="30908" y="17636"/>
                              <a:pt x="30575" y="17858"/>
                              <a:pt x="30723" y="18301"/>
                            </a:cubicBezTo>
                            <a:cubicBezTo>
                              <a:pt x="30612" y="18523"/>
                              <a:pt x="30390" y="19226"/>
                              <a:pt x="30464" y="19595"/>
                            </a:cubicBezTo>
                            <a:cubicBezTo>
                              <a:pt x="30464" y="19632"/>
                              <a:pt x="30390" y="19632"/>
                              <a:pt x="30353" y="19669"/>
                            </a:cubicBezTo>
                            <a:lnTo>
                              <a:pt x="30353" y="19706"/>
                            </a:lnTo>
                            <a:cubicBezTo>
                              <a:pt x="30279" y="19891"/>
                              <a:pt x="30205" y="20076"/>
                              <a:pt x="30094" y="20261"/>
                            </a:cubicBezTo>
                            <a:cubicBezTo>
                              <a:pt x="29688" y="20372"/>
                              <a:pt x="29984" y="20889"/>
                              <a:pt x="29688" y="21000"/>
                            </a:cubicBezTo>
                            <a:lnTo>
                              <a:pt x="29799" y="21074"/>
                            </a:lnTo>
                            <a:cubicBezTo>
                              <a:pt x="29799" y="21259"/>
                              <a:pt x="29540" y="21111"/>
                              <a:pt x="29540" y="21296"/>
                            </a:cubicBezTo>
                            <a:lnTo>
                              <a:pt x="29429" y="21518"/>
                            </a:lnTo>
                            <a:cubicBezTo>
                              <a:pt x="29318" y="21703"/>
                              <a:pt x="29244" y="21850"/>
                              <a:pt x="29133" y="21998"/>
                            </a:cubicBezTo>
                            <a:lnTo>
                              <a:pt x="28911" y="22368"/>
                            </a:lnTo>
                            <a:cubicBezTo>
                              <a:pt x="28800" y="22479"/>
                              <a:pt x="28727" y="22664"/>
                              <a:pt x="28579" y="22812"/>
                            </a:cubicBezTo>
                            <a:cubicBezTo>
                              <a:pt x="28579" y="22960"/>
                              <a:pt x="28246" y="23034"/>
                              <a:pt x="28394" y="23218"/>
                            </a:cubicBezTo>
                            <a:cubicBezTo>
                              <a:pt x="28061" y="23292"/>
                              <a:pt x="28172" y="23514"/>
                              <a:pt x="28024" y="23736"/>
                            </a:cubicBezTo>
                            <a:cubicBezTo>
                              <a:pt x="27876" y="23662"/>
                              <a:pt x="27802" y="23773"/>
                              <a:pt x="27950" y="23884"/>
                            </a:cubicBezTo>
                            <a:cubicBezTo>
                              <a:pt x="27691" y="23884"/>
                              <a:pt x="27802" y="24143"/>
                              <a:pt x="27506" y="24217"/>
                            </a:cubicBezTo>
                            <a:cubicBezTo>
                              <a:pt x="27506" y="24438"/>
                              <a:pt x="27248" y="24401"/>
                              <a:pt x="27100" y="24660"/>
                            </a:cubicBezTo>
                            <a:cubicBezTo>
                              <a:pt x="27063" y="24697"/>
                              <a:pt x="27137" y="24808"/>
                              <a:pt x="27063" y="24845"/>
                            </a:cubicBezTo>
                            <a:lnTo>
                              <a:pt x="27026" y="24882"/>
                            </a:lnTo>
                            <a:cubicBezTo>
                              <a:pt x="26878" y="25067"/>
                              <a:pt x="26915" y="25178"/>
                              <a:pt x="26656" y="25141"/>
                            </a:cubicBezTo>
                            <a:lnTo>
                              <a:pt x="26730" y="25215"/>
                            </a:lnTo>
                            <a:lnTo>
                              <a:pt x="26323" y="25585"/>
                            </a:lnTo>
                            <a:lnTo>
                              <a:pt x="26139" y="25732"/>
                            </a:lnTo>
                            <a:lnTo>
                              <a:pt x="25917" y="25954"/>
                            </a:lnTo>
                            <a:lnTo>
                              <a:pt x="25214" y="26509"/>
                            </a:lnTo>
                            <a:cubicBezTo>
                              <a:pt x="25177" y="26805"/>
                              <a:pt x="24919" y="26657"/>
                              <a:pt x="24734" y="26842"/>
                            </a:cubicBezTo>
                            <a:cubicBezTo>
                              <a:pt x="24697" y="26989"/>
                              <a:pt x="24327" y="26989"/>
                              <a:pt x="24475" y="27211"/>
                            </a:cubicBezTo>
                            <a:cubicBezTo>
                              <a:pt x="24253" y="27063"/>
                              <a:pt x="24364" y="27359"/>
                              <a:pt x="24179" y="27396"/>
                            </a:cubicBezTo>
                            <a:cubicBezTo>
                              <a:pt x="23957" y="27174"/>
                              <a:pt x="24068" y="27544"/>
                              <a:pt x="24068" y="27618"/>
                            </a:cubicBezTo>
                            <a:cubicBezTo>
                              <a:pt x="23809" y="27285"/>
                              <a:pt x="23625" y="27655"/>
                              <a:pt x="23551" y="27803"/>
                            </a:cubicBezTo>
                            <a:cubicBezTo>
                              <a:pt x="23440" y="27655"/>
                              <a:pt x="23366" y="27803"/>
                              <a:pt x="23329" y="27803"/>
                            </a:cubicBezTo>
                            <a:lnTo>
                              <a:pt x="23218" y="27840"/>
                            </a:lnTo>
                            <a:cubicBezTo>
                              <a:pt x="22848" y="27988"/>
                              <a:pt x="22589" y="28320"/>
                              <a:pt x="22294" y="28357"/>
                            </a:cubicBezTo>
                            <a:lnTo>
                              <a:pt x="22257" y="28394"/>
                            </a:lnTo>
                            <a:lnTo>
                              <a:pt x="21702" y="28690"/>
                            </a:lnTo>
                            <a:lnTo>
                              <a:pt x="21665" y="28690"/>
                            </a:lnTo>
                            <a:cubicBezTo>
                              <a:pt x="21332" y="28875"/>
                              <a:pt x="21221" y="28875"/>
                              <a:pt x="20852" y="29023"/>
                            </a:cubicBezTo>
                            <a:lnTo>
                              <a:pt x="20815" y="29023"/>
                            </a:lnTo>
                            <a:lnTo>
                              <a:pt x="20001" y="29282"/>
                            </a:lnTo>
                            <a:lnTo>
                              <a:pt x="19891" y="29319"/>
                            </a:lnTo>
                            <a:lnTo>
                              <a:pt x="19632" y="29429"/>
                            </a:lnTo>
                            <a:lnTo>
                              <a:pt x="19336" y="29503"/>
                            </a:lnTo>
                            <a:lnTo>
                              <a:pt x="19003" y="29614"/>
                            </a:lnTo>
                            <a:cubicBezTo>
                              <a:pt x="18892" y="29503"/>
                              <a:pt x="18449" y="29799"/>
                              <a:pt x="18190" y="29799"/>
                            </a:cubicBezTo>
                            <a:lnTo>
                              <a:pt x="18079" y="29799"/>
                            </a:lnTo>
                            <a:lnTo>
                              <a:pt x="17857" y="29836"/>
                            </a:lnTo>
                            <a:lnTo>
                              <a:pt x="17820" y="29836"/>
                            </a:lnTo>
                            <a:cubicBezTo>
                              <a:pt x="17672" y="29984"/>
                              <a:pt x="17303" y="29873"/>
                              <a:pt x="17413" y="30021"/>
                            </a:cubicBezTo>
                            <a:cubicBezTo>
                              <a:pt x="17303" y="30169"/>
                              <a:pt x="17081" y="29836"/>
                              <a:pt x="16970" y="30058"/>
                            </a:cubicBezTo>
                            <a:lnTo>
                              <a:pt x="16933" y="30058"/>
                            </a:lnTo>
                            <a:cubicBezTo>
                              <a:pt x="16785" y="29873"/>
                              <a:pt x="16378" y="29910"/>
                              <a:pt x="16230" y="30095"/>
                            </a:cubicBezTo>
                            <a:cubicBezTo>
                              <a:pt x="16119" y="30058"/>
                              <a:pt x="16009" y="30058"/>
                              <a:pt x="15824" y="30058"/>
                            </a:cubicBezTo>
                            <a:lnTo>
                              <a:pt x="15676" y="30058"/>
                            </a:lnTo>
                            <a:lnTo>
                              <a:pt x="15602" y="30058"/>
                            </a:lnTo>
                            <a:lnTo>
                              <a:pt x="15306" y="30058"/>
                            </a:lnTo>
                            <a:cubicBezTo>
                              <a:pt x="15269" y="30058"/>
                              <a:pt x="15232" y="30058"/>
                              <a:pt x="15195" y="30169"/>
                            </a:cubicBezTo>
                            <a:cubicBezTo>
                              <a:pt x="15010" y="29910"/>
                              <a:pt x="15010" y="30354"/>
                              <a:pt x="14715" y="30243"/>
                            </a:cubicBezTo>
                            <a:cubicBezTo>
                              <a:pt x="14715" y="30169"/>
                              <a:pt x="14752" y="30095"/>
                              <a:pt x="14752" y="30021"/>
                            </a:cubicBezTo>
                            <a:lnTo>
                              <a:pt x="14493" y="30021"/>
                            </a:lnTo>
                            <a:lnTo>
                              <a:pt x="13975" y="29984"/>
                            </a:lnTo>
                            <a:lnTo>
                              <a:pt x="13938" y="29984"/>
                            </a:lnTo>
                            <a:lnTo>
                              <a:pt x="13384" y="29910"/>
                            </a:lnTo>
                            <a:lnTo>
                              <a:pt x="13088" y="29873"/>
                            </a:lnTo>
                            <a:lnTo>
                              <a:pt x="12829" y="29836"/>
                            </a:lnTo>
                            <a:cubicBezTo>
                              <a:pt x="12792" y="29799"/>
                              <a:pt x="12164" y="29762"/>
                              <a:pt x="11757" y="29688"/>
                            </a:cubicBezTo>
                            <a:cubicBezTo>
                              <a:pt x="11350" y="29651"/>
                              <a:pt x="11128" y="29688"/>
                              <a:pt x="11683" y="29873"/>
                            </a:cubicBezTo>
                            <a:lnTo>
                              <a:pt x="11609" y="30095"/>
                            </a:lnTo>
                            <a:cubicBezTo>
                              <a:pt x="11424" y="30095"/>
                              <a:pt x="11202" y="29910"/>
                              <a:pt x="11055" y="30095"/>
                            </a:cubicBezTo>
                            <a:cubicBezTo>
                              <a:pt x="10944" y="30095"/>
                              <a:pt x="10981" y="29873"/>
                              <a:pt x="10833" y="2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059707" y="3445265"/>
                        <a:ext cx="2118582" cy="1384995"/>
                      </a:xfrm>
                      <a:prstGeom prst="rect">
                        <a:avLst/>
                      </a:prstGeom>
                      <a:noFill/>
                    </p:spPr>
                    <p:txBody>
                      <a:bodyPr wrap="square" rtlCol="0">
                        <a:spAutoFit/>
                      </a:bodyPr>
                      <a:lstStyle/>
                      <a:p>
                        <a:pPr algn="ctr"/>
                        <a:r>
                          <a:rPr lang="en-US" sz="2800" b="1" dirty="0" smtClean="0">
                            <a:solidFill>
                              <a:schemeClr val="bg2"/>
                            </a:solidFill>
                            <a:latin typeface="Gaegu" panose="020B0604020202020204" charset="0"/>
                            <a:ea typeface="Gaegu" panose="020B0604020202020204" charset="0"/>
                          </a:rPr>
                          <a:t>Common Sources of Conflict</a:t>
                        </a:r>
                        <a:endParaRPr lang="en-US" sz="2800" b="1" dirty="0">
                          <a:solidFill>
                            <a:schemeClr val="bg2"/>
                          </a:solidFill>
                          <a:latin typeface="Gaegu" panose="020B0604020202020204" charset="0"/>
                          <a:ea typeface="Gaegu" panose="020B0604020202020204" charset="0"/>
                        </a:endParaRPr>
                      </a:p>
                    </p:txBody>
                  </p:sp>
                  <p:sp>
                    <p:nvSpPr>
                      <p:cNvPr id="26" name="TextBox 25"/>
                      <p:cNvSpPr txBox="1"/>
                      <p:nvPr/>
                    </p:nvSpPr>
                    <p:spPr>
                      <a:xfrm>
                        <a:off x="5428215" y="2576603"/>
                        <a:ext cx="1219200"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Diversity</a:t>
                        </a:r>
                        <a:endParaRPr lang="en-US" sz="2000" b="1" dirty="0">
                          <a:solidFill>
                            <a:schemeClr val="bg2"/>
                          </a:solidFill>
                          <a:latin typeface="Gaegu" panose="020B0604020202020204" charset="0"/>
                          <a:ea typeface="Gaegu" panose="020B0604020202020204" charset="0"/>
                        </a:endParaRPr>
                      </a:p>
                    </p:txBody>
                  </p:sp>
                  <p:sp>
                    <p:nvSpPr>
                      <p:cNvPr id="27" name="TextBox 26"/>
                      <p:cNvSpPr txBox="1"/>
                      <p:nvPr/>
                    </p:nvSpPr>
                    <p:spPr>
                      <a:xfrm>
                        <a:off x="5475393" y="5366684"/>
                        <a:ext cx="1525453"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43" name="TextBox 42"/>
                      <p:cNvSpPr txBox="1"/>
                      <p:nvPr/>
                    </p:nvSpPr>
                    <p:spPr>
                      <a:xfrm>
                        <a:off x="5339547" y="4380224"/>
                        <a:ext cx="2197509" cy="707886"/>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Communication/ Misinformation</a:t>
                        </a:r>
                        <a:endParaRPr lang="en-US" sz="2000" b="1" dirty="0">
                          <a:solidFill>
                            <a:schemeClr val="bg2"/>
                          </a:solidFill>
                          <a:latin typeface="Gaegu" panose="020B0604020202020204" charset="0"/>
                          <a:ea typeface="Gaegu" panose="020B0604020202020204" charset="0"/>
                        </a:endParaRPr>
                      </a:p>
                    </p:txBody>
                  </p:sp>
                  <p:sp>
                    <p:nvSpPr>
                      <p:cNvPr id="44" name="TextBox 43"/>
                      <p:cNvSpPr txBox="1"/>
                      <p:nvPr/>
                    </p:nvSpPr>
                    <p:spPr>
                      <a:xfrm>
                        <a:off x="5280128" y="3389624"/>
                        <a:ext cx="2155622" cy="707886"/>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Role/Relationship Confusion</a:t>
                        </a:r>
                        <a:endParaRPr lang="en-US" sz="2000" b="1" dirty="0">
                          <a:solidFill>
                            <a:schemeClr val="bg2"/>
                          </a:solidFill>
                          <a:latin typeface="Gaegu" panose="020B0604020202020204" charset="0"/>
                          <a:ea typeface="Gaegu" panose="020B0604020202020204" charset="0"/>
                        </a:endParaRPr>
                      </a:p>
                    </p:txBody>
                  </p:sp>
                </p:grpSp>
              </p:grpSp>
              <p:sp>
                <p:nvSpPr>
                  <p:cNvPr id="35" name="Freeform 34"/>
                  <p:cNvSpPr/>
                  <p:nvPr/>
                </p:nvSpPr>
                <p:spPr>
                  <a:xfrm>
                    <a:off x="6046665" y="3499190"/>
                    <a:ext cx="1943624" cy="735881"/>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032075" y="4467020"/>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4914542" y="2095679"/>
                  <a:ext cx="912241" cy="468552"/>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grpSp>
        <p:sp>
          <p:nvSpPr>
            <p:cNvPr id="47" name="Freeform 46"/>
            <p:cNvSpPr/>
            <p:nvPr/>
          </p:nvSpPr>
          <p:spPr>
            <a:xfrm>
              <a:off x="5358798" y="2770636"/>
              <a:ext cx="835040" cy="72735"/>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6" name="Freeform 65"/>
            <p:cNvSpPr/>
            <p:nvPr/>
          </p:nvSpPr>
          <p:spPr>
            <a:xfrm flipV="1">
              <a:off x="5254423" y="3364772"/>
              <a:ext cx="1000449" cy="369408"/>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7" name="Freeform 66"/>
            <p:cNvSpPr/>
            <p:nvPr/>
          </p:nvSpPr>
          <p:spPr>
            <a:xfrm flipV="1">
              <a:off x="4844260" y="3830273"/>
              <a:ext cx="1410612" cy="756811"/>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spTree>
    <p:extLst>
      <p:ext uri="{BB962C8B-B14F-4D97-AF65-F5344CB8AC3E}">
        <p14:creationId xmlns:p14="http://schemas.microsoft.com/office/powerpoint/2010/main" val="280967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304800" y="1333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Types of Diversity</a:t>
            </a:r>
            <a:endParaRPr dirty="0"/>
          </a:p>
        </p:txBody>
      </p:sp>
      <p:sp>
        <p:nvSpPr>
          <p:cNvPr id="1993" name="Google Shape;1993;p53"/>
          <p:cNvSpPr txBox="1">
            <a:spLocks noGrp="1"/>
          </p:cNvSpPr>
          <p:nvPr>
            <p:ph type="subTitle" idx="4294967295"/>
          </p:nvPr>
        </p:nvSpPr>
        <p:spPr>
          <a:xfrm flipH="1">
            <a:off x="2116540" y="1458450"/>
            <a:ext cx="2362200" cy="3124200"/>
          </a:xfrm>
          <a:prstGeom prst="rect">
            <a:avLst/>
          </a:prstGeom>
        </p:spPr>
        <p:txBody>
          <a:bodyPr spcFirstLastPara="1" wrap="square" lIns="91425" tIns="91425" rIns="91425" bIns="91425" anchor="t" anchorCtr="0">
            <a:noAutofit/>
          </a:bodyPr>
          <a:lstStyle/>
          <a:p>
            <a:pPr>
              <a:lnSpc>
                <a:spcPct val="100000"/>
              </a:lnSpc>
              <a:buFont typeface="Wingdings" panose="05000000000000000000" pitchFamily="2" charset="2"/>
              <a:buChar char="§"/>
            </a:pPr>
            <a:r>
              <a:rPr lang="en-US" sz="1400" dirty="0"/>
              <a:t>Interests</a:t>
            </a:r>
          </a:p>
          <a:p>
            <a:pPr>
              <a:lnSpc>
                <a:spcPct val="100000"/>
              </a:lnSpc>
              <a:buFont typeface="Wingdings" panose="05000000000000000000" pitchFamily="2" charset="2"/>
              <a:buChar char="§"/>
            </a:pPr>
            <a:r>
              <a:rPr lang="en-US" sz="1400" dirty="0"/>
              <a:t>Education</a:t>
            </a:r>
          </a:p>
          <a:p>
            <a:pPr>
              <a:lnSpc>
                <a:spcPct val="100000"/>
              </a:lnSpc>
              <a:buFont typeface="Wingdings" panose="05000000000000000000" pitchFamily="2" charset="2"/>
              <a:buChar char="§"/>
            </a:pPr>
            <a:r>
              <a:rPr lang="en-US" sz="1400" dirty="0"/>
              <a:t>Appearance</a:t>
            </a:r>
          </a:p>
          <a:p>
            <a:pPr>
              <a:lnSpc>
                <a:spcPct val="100000"/>
              </a:lnSpc>
              <a:buFont typeface="Wingdings" panose="05000000000000000000" pitchFamily="2" charset="2"/>
              <a:buChar char="§"/>
            </a:pPr>
            <a:r>
              <a:rPr lang="en-US" sz="1400" dirty="0"/>
              <a:t>Citizenship</a:t>
            </a:r>
          </a:p>
          <a:p>
            <a:pPr>
              <a:lnSpc>
                <a:spcPct val="100000"/>
              </a:lnSpc>
              <a:buFont typeface="Wingdings" panose="05000000000000000000" pitchFamily="2" charset="2"/>
              <a:buChar char="§"/>
            </a:pPr>
            <a:r>
              <a:rPr lang="en-US" sz="1400" dirty="0"/>
              <a:t>Geographic Location</a:t>
            </a:r>
          </a:p>
          <a:p>
            <a:pPr>
              <a:lnSpc>
                <a:spcPct val="100000"/>
              </a:lnSpc>
              <a:buFont typeface="Wingdings" panose="05000000000000000000" pitchFamily="2" charset="2"/>
              <a:buChar char="§"/>
            </a:pPr>
            <a:r>
              <a:rPr lang="en-US" sz="1400" dirty="0"/>
              <a:t>Family Status</a:t>
            </a:r>
          </a:p>
          <a:p>
            <a:pPr>
              <a:lnSpc>
                <a:spcPct val="100000"/>
              </a:lnSpc>
              <a:buFont typeface="Wingdings" panose="05000000000000000000" pitchFamily="2" charset="2"/>
              <a:buChar char="§"/>
            </a:pPr>
            <a:r>
              <a:rPr lang="en-US" sz="1400" dirty="0"/>
              <a:t>Spiritual / Religion</a:t>
            </a:r>
          </a:p>
          <a:p>
            <a:pPr>
              <a:lnSpc>
                <a:spcPct val="100000"/>
              </a:lnSpc>
              <a:buFont typeface="Wingdings" panose="05000000000000000000" pitchFamily="2" charset="2"/>
              <a:buChar char="§"/>
            </a:pPr>
            <a:r>
              <a:rPr lang="en-US" sz="1400" dirty="0"/>
              <a:t>Relationship Status</a:t>
            </a:r>
          </a:p>
          <a:p>
            <a:pPr>
              <a:lnSpc>
                <a:spcPct val="100000"/>
              </a:lnSpc>
              <a:buFont typeface="Wingdings" panose="05000000000000000000" pitchFamily="2" charset="2"/>
              <a:buChar char="§"/>
            </a:pPr>
            <a:r>
              <a:rPr lang="en-US" sz="1400" dirty="0" smtClean="0"/>
              <a:t>Socioeconomic </a:t>
            </a:r>
            <a:r>
              <a:rPr lang="en-US" sz="1400" dirty="0"/>
              <a:t>Status</a:t>
            </a:r>
          </a:p>
          <a:p>
            <a:pPr>
              <a:lnSpc>
                <a:spcPct val="100000"/>
              </a:lnSpc>
              <a:buFont typeface="Wingdings" panose="05000000000000000000" pitchFamily="2" charset="2"/>
              <a:buChar char="§"/>
            </a:pPr>
            <a:r>
              <a:rPr lang="en-US" sz="1400" dirty="0" smtClean="0"/>
              <a:t>Experiences</a:t>
            </a:r>
            <a:endParaRPr lang="en-US" sz="1400" dirty="0"/>
          </a:p>
        </p:txBody>
      </p:sp>
      <p:sp>
        <p:nvSpPr>
          <p:cNvPr id="1994" name="Google Shape;1994;p53"/>
          <p:cNvSpPr txBox="1">
            <a:spLocks noGrp="1"/>
          </p:cNvSpPr>
          <p:nvPr>
            <p:ph type="subTitle" idx="4294967295"/>
          </p:nvPr>
        </p:nvSpPr>
        <p:spPr>
          <a:xfrm flipH="1">
            <a:off x="2438400" y="9715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1"/>
                </a:solidFill>
                <a:latin typeface="Gaegu"/>
                <a:ea typeface="Gaegu"/>
                <a:cs typeface="Gaegu"/>
                <a:sym typeface="Gaegu"/>
              </a:rPr>
              <a:t>External</a:t>
            </a:r>
            <a:endParaRPr sz="2200" b="1" dirty="0">
              <a:solidFill>
                <a:schemeClr val="accent1"/>
              </a:solidFill>
              <a:latin typeface="Gaegu"/>
              <a:ea typeface="Gaegu"/>
              <a:cs typeface="Gaegu"/>
              <a:sym typeface="Gaegu"/>
            </a:endParaRPr>
          </a:p>
        </p:txBody>
      </p:sp>
      <p:sp>
        <p:nvSpPr>
          <p:cNvPr id="1995" name="Google Shape;1995;p53"/>
          <p:cNvSpPr txBox="1">
            <a:spLocks noGrp="1"/>
          </p:cNvSpPr>
          <p:nvPr>
            <p:ph type="subTitle" idx="4294967295"/>
          </p:nvPr>
        </p:nvSpPr>
        <p:spPr>
          <a:xfrm flipH="1">
            <a:off x="6754572" y="1478069"/>
            <a:ext cx="2118900" cy="1840896"/>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400" dirty="0"/>
              <a:t>Political beliefs</a:t>
            </a:r>
          </a:p>
          <a:p>
            <a:pPr>
              <a:buFont typeface="Wingdings" panose="05000000000000000000" pitchFamily="2" charset="2"/>
              <a:buChar char="§"/>
            </a:pPr>
            <a:r>
              <a:rPr lang="en-US" sz="1400" dirty="0"/>
              <a:t>Moral compass</a:t>
            </a:r>
          </a:p>
          <a:p>
            <a:pPr>
              <a:buFont typeface="Wingdings" panose="05000000000000000000" pitchFamily="2" charset="2"/>
              <a:buChar char="§"/>
            </a:pPr>
            <a:r>
              <a:rPr lang="en-US" sz="1400" dirty="0"/>
              <a:t>Outlook on </a:t>
            </a:r>
            <a:r>
              <a:rPr lang="en-US" sz="1400" dirty="0" smtClean="0"/>
              <a:t>life</a:t>
            </a:r>
            <a:endParaRPr lang="en-US" sz="1400" dirty="0"/>
          </a:p>
        </p:txBody>
      </p:sp>
      <p:sp>
        <p:nvSpPr>
          <p:cNvPr id="1996" name="Google Shape;1996;p53"/>
          <p:cNvSpPr txBox="1">
            <a:spLocks noGrp="1"/>
          </p:cNvSpPr>
          <p:nvPr>
            <p:ph type="subTitle" idx="4294967295"/>
          </p:nvPr>
        </p:nvSpPr>
        <p:spPr>
          <a:xfrm flipH="1">
            <a:off x="4495800" y="9418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3"/>
                </a:solidFill>
                <a:latin typeface="Gaegu"/>
                <a:ea typeface="Gaegu"/>
                <a:cs typeface="Gaegu"/>
                <a:sym typeface="Gaegu"/>
              </a:rPr>
              <a:t>Organizational</a:t>
            </a:r>
            <a:endParaRPr sz="2400" b="1" dirty="0">
              <a:solidFill>
                <a:schemeClr val="accent3"/>
              </a:solidFill>
              <a:latin typeface="Gaegu"/>
              <a:ea typeface="Gaegu"/>
              <a:cs typeface="Gaegu"/>
              <a:sym typeface="Gaegu"/>
            </a:endParaRPr>
          </a:p>
        </p:txBody>
      </p:sp>
      <p:sp>
        <p:nvSpPr>
          <p:cNvPr id="2004" name="Google Shape;2004;p53"/>
          <p:cNvSpPr txBox="1">
            <a:spLocks noGrp="1"/>
          </p:cNvSpPr>
          <p:nvPr>
            <p:ph type="subTitle" idx="4294967295"/>
          </p:nvPr>
        </p:nvSpPr>
        <p:spPr>
          <a:xfrm flipH="1">
            <a:off x="152400" y="1539215"/>
            <a:ext cx="2057400" cy="1524000"/>
          </a:xfrm>
          <a:prstGeom prst="rect">
            <a:avLst/>
          </a:prstGeom>
        </p:spPr>
        <p:txBody>
          <a:bodyPr spcFirstLastPara="1" wrap="square" lIns="91425" tIns="91425" rIns="91425" bIns="91425" anchor="t" anchorCtr="0">
            <a:noAutofit/>
          </a:bodyPr>
          <a:lstStyle/>
          <a:p>
            <a:pPr marL="285750" lvl="0" indent="-285750" rtl="0">
              <a:lnSpc>
                <a:spcPct val="100000"/>
              </a:lnSpc>
              <a:spcBef>
                <a:spcPts val="0"/>
              </a:spcBef>
              <a:buFont typeface="Wingdings" panose="05000000000000000000" pitchFamily="2" charset="2"/>
              <a:buChar char="§"/>
            </a:pPr>
            <a:r>
              <a:rPr lang="en" sz="1400" dirty="0" smtClean="0"/>
              <a:t>R</a:t>
            </a:r>
            <a:r>
              <a:rPr lang="en-US" sz="1400" dirty="0" smtClean="0"/>
              <a:t>a</a:t>
            </a:r>
            <a:r>
              <a:rPr lang="en" sz="1400" dirty="0" smtClean="0"/>
              <a:t>ce</a:t>
            </a:r>
          </a:p>
          <a:p>
            <a:pPr marL="285750" lvl="0" indent="-285750" rtl="0">
              <a:lnSpc>
                <a:spcPct val="100000"/>
              </a:lnSpc>
              <a:spcBef>
                <a:spcPts val="0"/>
              </a:spcBef>
              <a:buFont typeface="Wingdings" panose="05000000000000000000" pitchFamily="2" charset="2"/>
              <a:buChar char="§"/>
            </a:pPr>
            <a:r>
              <a:rPr lang="en" sz="1400" dirty="0" smtClean="0"/>
              <a:t>Age</a:t>
            </a:r>
          </a:p>
          <a:p>
            <a:pPr marL="285750" lvl="0" indent="-285750" rtl="0">
              <a:lnSpc>
                <a:spcPct val="100000"/>
              </a:lnSpc>
              <a:spcBef>
                <a:spcPts val="0"/>
              </a:spcBef>
              <a:buFont typeface="Wingdings" panose="05000000000000000000" pitchFamily="2" charset="2"/>
              <a:buChar char="§"/>
            </a:pPr>
            <a:r>
              <a:rPr lang="en" sz="1400" dirty="0" smtClean="0"/>
              <a:t>Sexual Orientation</a:t>
            </a:r>
          </a:p>
          <a:p>
            <a:pPr marL="285750" lvl="0" indent="-285750" rtl="0">
              <a:lnSpc>
                <a:spcPct val="100000"/>
              </a:lnSpc>
              <a:spcBef>
                <a:spcPts val="0"/>
              </a:spcBef>
              <a:buFont typeface="Wingdings" panose="05000000000000000000" pitchFamily="2" charset="2"/>
              <a:buChar char="§"/>
            </a:pPr>
            <a:r>
              <a:rPr lang="en" sz="1400" dirty="0" smtClean="0"/>
              <a:t>Gender Identity</a:t>
            </a:r>
          </a:p>
          <a:p>
            <a:pPr marL="285750" lvl="0" indent="-285750" rtl="0">
              <a:lnSpc>
                <a:spcPct val="100000"/>
              </a:lnSpc>
              <a:spcBef>
                <a:spcPts val="0"/>
              </a:spcBef>
              <a:buFont typeface="Wingdings" panose="05000000000000000000" pitchFamily="2" charset="2"/>
              <a:buChar char="§"/>
            </a:pPr>
            <a:r>
              <a:rPr lang="en" sz="1400" dirty="0" smtClean="0"/>
              <a:t>Physical Ability</a:t>
            </a:r>
          </a:p>
          <a:p>
            <a:pPr marL="285750" lvl="0" indent="-285750" rtl="0">
              <a:lnSpc>
                <a:spcPct val="100000"/>
              </a:lnSpc>
              <a:spcBef>
                <a:spcPts val="0"/>
              </a:spcBef>
              <a:buFont typeface="Wingdings" panose="05000000000000000000" pitchFamily="2" charset="2"/>
              <a:buChar char="§"/>
            </a:pPr>
            <a:r>
              <a:rPr lang="en" sz="1400" dirty="0" smtClean="0"/>
              <a:t>Mental Ability</a:t>
            </a:r>
            <a:endParaRPr sz="1400" dirty="0"/>
          </a:p>
        </p:txBody>
      </p:sp>
      <p:sp>
        <p:nvSpPr>
          <p:cNvPr id="2005" name="Google Shape;2005;p53"/>
          <p:cNvSpPr txBox="1">
            <a:spLocks noGrp="1"/>
          </p:cNvSpPr>
          <p:nvPr>
            <p:ph type="subTitle" idx="4294967295"/>
          </p:nvPr>
        </p:nvSpPr>
        <p:spPr>
          <a:xfrm flipH="1">
            <a:off x="-13800" y="971550"/>
            <a:ext cx="19950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dirty="0" smtClean="0">
                <a:solidFill>
                  <a:srgbClr val="A3E1F7"/>
                </a:solidFill>
                <a:latin typeface="Gaegu"/>
                <a:ea typeface="Gaegu"/>
                <a:cs typeface="Gaegu"/>
                <a:sym typeface="Gaegu"/>
              </a:rPr>
              <a:t>Internal </a:t>
            </a:r>
            <a:endParaRPr sz="2400" b="1" dirty="0">
              <a:solidFill>
                <a:srgbClr val="A3E1F7"/>
              </a:solidFill>
              <a:latin typeface="Gaegu"/>
              <a:ea typeface="Gaegu"/>
              <a:cs typeface="Gaegu"/>
              <a:sym typeface="Gaegu"/>
            </a:endParaRPr>
          </a:p>
        </p:txBody>
      </p:sp>
      <p:sp>
        <p:nvSpPr>
          <p:cNvPr id="13" name="Google Shape;1996;p53"/>
          <p:cNvSpPr txBox="1">
            <a:spLocks/>
          </p:cNvSpPr>
          <p:nvPr/>
        </p:nvSpPr>
        <p:spPr>
          <a:xfrm flipH="1">
            <a:off x="6858000" y="971550"/>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spcAft>
                <a:spcPts val="1200"/>
              </a:spcAft>
              <a:buFont typeface="Questrial"/>
              <a:buNone/>
            </a:pPr>
            <a:r>
              <a:rPr lang="en-US" sz="2400" b="1" dirty="0" smtClean="0">
                <a:solidFill>
                  <a:schemeClr val="accent2"/>
                </a:solidFill>
                <a:latin typeface="Gaegu"/>
                <a:ea typeface="Gaegu"/>
                <a:cs typeface="Gaegu"/>
                <a:sym typeface="Gaegu"/>
              </a:rPr>
              <a:t>World View</a:t>
            </a:r>
            <a:endParaRPr lang="en-US" sz="2400" b="1" dirty="0">
              <a:solidFill>
                <a:schemeClr val="accent2"/>
              </a:solidFill>
              <a:latin typeface="Gaegu"/>
              <a:ea typeface="Gaegu"/>
              <a:cs typeface="Gaegu"/>
              <a:sym typeface="Gaegu"/>
            </a:endParaRPr>
          </a:p>
        </p:txBody>
      </p:sp>
      <p:sp>
        <p:nvSpPr>
          <p:cNvPr id="14" name="Google Shape;1995;p53"/>
          <p:cNvSpPr txBox="1">
            <a:spLocks/>
          </p:cNvSpPr>
          <p:nvPr/>
        </p:nvSpPr>
        <p:spPr>
          <a:xfrm flipH="1">
            <a:off x="4419600" y="1428750"/>
            <a:ext cx="2438400" cy="2518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buFont typeface="Wingdings" panose="05000000000000000000" pitchFamily="2" charset="2"/>
              <a:buChar char="§"/>
            </a:pPr>
            <a:r>
              <a:rPr lang="en-US" sz="1400" dirty="0"/>
              <a:t>Job function</a:t>
            </a:r>
          </a:p>
          <a:p>
            <a:pPr>
              <a:buFont typeface="Wingdings" panose="05000000000000000000" pitchFamily="2" charset="2"/>
              <a:buChar char="§"/>
            </a:pPr>
            <a:r>
              <a:rPr lang="en-US" sz="1400" dirty="0"/>
              <a:t>Place of work</a:t>
            </a:r>
          </a:p>
          <a:p>
            <a:pPr>
              <a:buFont typeface="Wingdings" panose="05000000000000000000" pitchFamily="2" charset="2"/>
              <a:buChar char="§"/>
            </a:pPr>
            <a:r>
              <a:rPr lang="en-US" sz="1400" dirty="0"/>
              <a:t>Management status</a:t>
            </a:r>
          </a:p>
          <a:p>
            <a:pPr>
              <a:buFont typeface="Wingdings" panose="05000000000000000000" pitchFamily="2" charset="2"/>
              <a:buChar char="§"/>
            </a:pPr>
            <a:r>
              <a:rPr lang="en-US" sz="1400" dirty="0"/>
              <a:t>Employment status</a:t>
            </a:r>
          </a:p>
          <a:p>
            <a:pPr>
              <a:buFont typeface="Wingdings" panose="05000000000000000000" pitchFamily="2" charset="2"/>
              <a:buChar char="§"/>
            </a:pPr>
            <a:r>
              <a:rPr lang="en-US" sz="1400" dirty="0"/>
              <a:t>Pay type</a:t>
            </a:r>
          </a:p>
          <a:p>
            <a:pPr>
              <a:buFont typeface="Wingdings" panose="05000000000000000000" pitchFamily="2" charset="2"/>
              <a:buChar char="§"/>
            </a:pPr>
            <a:r>
              <a:rPr lang="en-US" sz="1400" dirty="0"/>
              <a:t>Seniority</a:t>
            </a:r>
          </a:p>
          <a:p>
            <a:pPr>
              <a:buFont typeface="Wingdings" panose="05000000000000000000" pitchFamily="2" charset="2"/>
              <a:buChar char="§"/>
            </a:pPr>
            <a:r>
              <a:rPr lang="en-US" sz="1400" dirty="0"/>
              <a:t>Union affiliation</a:t>
            </a:r>
          </a:p>
        </p:txBody>
      </p:sp>
    </p:spTree>
    <p:extLst>
      <p:ext uri="{BB962C8B-B14F-4D97-AF65-F5344CB8AC3E}">
        <p14:creationId xmlns:p14="http://schemas.microsoft.com/office/powerpoint/2010/main" val="132749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varied perspectives</a:t>
            </a:r>
          </a:p>
          <a:p>
            <a:pPr lvl="1">
              <a:buFont typeface="Wingdings" panose="05000000000000000000" pitchFamily="2" charset="2"/>
              <a:buChar char="§"/>
            </a:pPr>
            <a:r>
              <a:rPr lang="en-US" sz="1500" dirty="0" smtClean="0"/>
              <a:t>faster problem-solving</a:t>
            </a:r>
          </a:p>
          <a:p>
            <a:pPr lvl="1">
              <a:buFont typeface="Wingdings" panose="05000000000000000000" pitchFamily="2" charset="2"/>
              <a:buChar char="§"/>
            </a:pPr>
            <a:r>
              <a:rPr lang="en-US" sz="1500" dirty="0"/>
              <a:t>b</a:t>
            </a:r>
            <a:r>
              <a:rPr lang="en-US" sz="1500" dirty="0" smtClean="0"/>
              <a:t>etter decision making</a:t>
            </a:r>
            <a:endParaRPr lang="en-US" sz="1500" dirty="0"/>
          </a:p>
          <a:p>
            <a:pPr lvl="1">
              <a:buFont typeface="Wingdings" panose="05000000000000000000" pitchFamily="2" charset="2"/>
              <a:buChar char="§"/>
            </a:pPr>
            <a:r>
              <a:rPr lang="en-US" sz="1500" dirty="0" smtClean="0"/>
              <a:t>creativity</a:t>
            </a:r>
          </a:p>
          <a:p>
            <a:pPr lvl="1">
              <a:buFont typeface="Wingdings" panose="05000000000000000000" pitchFamily="2" charset="2"/>
              <a:buChar char="§"/>
            </a:pPr>
            <a:r>
              <a:rPr lang="en-US" sz="1500" dirty="0" smtClean="0"/>
              <a:t>innovation</a:t>
            </a:r>
          </a:p>
          <a:p>
            <a:pPr lvl="1">
              <a:buFont typeface="Wingdings" panose="05000000000000000000" pitchFamily="2" charset="2"/>
              <a:buChar char="§"/>
            </a:pPr>
            <a:r>
              <a:rPr lang="en-US" sz="1500" dirty="0" smtClean="0"/>
              <a:t>insight</a:t>
            </a:r>
          </a:p>
        </p:txBody>
      </p:sp>
      <p:sp>
        <p:nvSpPr>
          <p:cNvPr id="2680" name="Google Shape;2680;p85"/>
          <p:cNvSpPr txBox="1">
            <a:spLocks noGrp="1"/>
          </p:cNvSpPr>
          <p:nvPr>
            <p:ph type="ctrTitle"/>
          </p:nvPr>
        </p:nvSpPr>
        <p:spPr>
          <a:xfrm flipH="1">
            <a:off x="4648200" y="1581150"/>
            <a:ext cx="2362200" cy="127503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t>Advantages of Diversity</a:t>
            </a:r>
            <a:endParaRPr sz="2400" dirty="0"/>
          </a:p>
        </p:txBody>
      </p:sp>
      <p:sp>
        <p:nvSpPr>
          <p:cNvPr id="2719" name="Google Shape;2719;p85"/>
          <p:cNvSpPr/>
          <p:nvPr/>
        </p:nvSpPr>
        <p:spPr>
          <a:xfrm>
            <a:off x="1351531" y="3790950"/>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lrraney\AppData\Local\Microsoft\Windows\INetCache\IE\RQOFBR64\158782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3960"/>
            <a:ext cx="3880291" cy="2229578"/>
          </a:xfrm>
          <a:prstGeom prst="rect">
            <a:avLst/>
          </a:prstGeom>
          <a:noFill/>
          <a:extLst>
            <a:ext uri="{909E8E84-426E-40DD-AFC4-6F175D3DCCD1}">
              <a14:hiddenFill xmlns:a14="http://schemas.microsoft.com/office/drawing/2010/main">
                <a:solidFill>
                  <a:srgbClr val="FFFFFF"/>
                </a:solidFill>
              </a14:hiddenFill>
            </a:ext>
          </a:extLst>
        </p:spPr>
      </p:pic>
      <p:grpSp>
        <p:nvGrpSpPr>
          <p:cNvPr id="2682" name="Google Shape;2682;p85"/>
          <p:cNvGrpSpPr/>
          <p:nvPr/>
        </p:nvGrpSpPr>
        <p:grpSpPr>
          <a:xfrm>
            <a:off x="152400" y="971550"/>
            <a:ext cx="4219668" cy="2472106"/>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043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13" name="Title 1"/>
          <p:cNvSpPr txBox="1">
            <a:spLocks/>
          </p:cNvSpPr>
          <p:nvPr/>
        </p:nvSpPr>
        <p:spPr>
          <a:xfrm>
            <a:off x="-609600" y="361950"/>
            <a:ext cx="5378915" cy="1122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dirty="0" smtClean="0"/>
              <a:t>How to prevent </a:t>
            </a:r>
          </a:p>
          <a:p>
            <a:pPr algn="ctr"/>
            <a:r>
              <a:rPr lang="en-US" sz="2800" dirty="0" smtClean="0"/>
              <a:t>diversity-based conflicts</a:t>
            </a:r>
            <a:endParaRPr lang="en-US" sz="2800" dirty="0"/>
          </a:p>
        </p:txBody>
      </p:sp>
      <p:sp>
        <p:nvSpPr>
          <p:cNvPr id="2" name="TextBox 1"/>
          <p:cNvSpPr txBox="1"/>
          <p:nvPr/>
        </p:nvSpPr>
        <p:spPr>
          <a:xfrm>
            <a:off x="304800" y="1504950"/>
            <a:ext cx="4572000" cy="3000821"/>
          </a:xfrm>
          <a:prstGeom prst="rect">
            <a:avLst/>
          </a:prstGeom>
          <a:noFill/>
        </p:spPr>
        <p:txBody>
          <a:bodyPr wrap="square" rtlCol="0">
            <a:spAutoFit/>
          </a:bodyPr>
          <a:lstStyle/>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create an inclusive culture </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have standardized procedures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avoid making assumptions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open-minded</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a:t>
            </a:r>
            <a:r>
              <a:rPr lang="en-US" sz="1800" dirty="0">
                <a:solidFill>
                  <a:schemeClr val="bg2"/>
                </a:solidFill>
                <a:latin typeface="Questrial" panose="020B0604020202020204" charset="0"/>
              </a:rPr>
              <a:t>respectful of differing opinions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embrace  and learn from differences </a:t>
            </a:r>
          </a:p>
          <a:p>
            <a:pPr marL="285750" indent="-285750">
              <a:lnSpc>
                <a:spcPct val="150000"/>
              </a:lnSpc>
              <a:buClr>
                <a:schemeClr val="bg2"/>
              </a:buClr>
              <a:buFont typeface="Wingdings" panose="05000000000000000000" pitchFamily="2" charset="2"/>
              <a:buChar char="ü"/>
            </a:pPr>
            <a:endParaRPr lang="en-US" sz="1800" dirty="0">
              <a:solidFill>
                <a:schemeClr val="bg2"/>
              </a:solidFill>
              <a:latin typeface="Questrial" panose="020B0604020202020204" charset="0"/>
            </a:endParaRPr>
          </a:p>
        </p:txBody>
      </p:sp>
      <p:grpSp>
        <p:nvGrpSpPr>
          <p:cNvPr id="15" name="Group 14"/>
          <p:cNvGrpSpPr/>
          <p:nvPr/>
        </p:nvGrpSpPr>
        <p:grpSpPr>
          <a:xfrm>
            <a:off x="4191001" y="694980"/>
            <a:ext cx="4860430" cy="3476970"/>
            <a:chOff x="1447800" y="1276351"/>
            <a:chExt cx="4623589" cy="2922180"/>
          </a:xfrm>
        </p:grpSpPr>
        <p:grpSp>
          <p:nvGrpSpPr>
            <p:cNvPr id="16" name="Google Shape;5546;p106"/>
            <p:cNvGrpSpPr/>
            <p:nvPr/>
          </p:nvGrpSpPr>
          <p:grpSpPr>
            <a:xfrm>
              <a:off x="1447800" y="1276351"/>
              <a:ext cx="4623589" cy="2922180"/>
              <a:chOff x="233350" y="949250"/>
              <a:chExt cx="7137300" cy="3802300"/>
            </a:xfrm>
            <a:solidFill>
              <a:schemeClr val="accent6"/>
            </a:solidFill>
          </p:grpSpPr>
          <p:sp>
            <p:nvSpPr>
              <p:cNvPr id="52" name="Google Shape;5547;p10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48;p10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9;p10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0;p10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1;p10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52;p10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53;p10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54;p10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55;p10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56;p10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57;p10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58;p10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59;p10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0;p10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1;p10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62;p10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63;p10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64;p10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65;p10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66;p10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67;p10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68;p10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69;p10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0;p10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1;p10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72;p10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73;p10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74;p10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75;p10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76;p10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77;p10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78;p10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79;p10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0;p10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1;p10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82;p10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83;p10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84;p10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85;p10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86;p10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87;p10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88;p10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89;p10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0;p10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1;p10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92;p10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93;p10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94;p10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95;p10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96;p10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97;p10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601;p106"/>
            <p:cNvGrpSpPr/>
            <p:nvPr/>
          </p:nvGrpSpPr>
          <p:grpSpPr>
            <a:xfrm>
              <a:off x="4888332" y="1373281"/>
              <a:ext cx="189489" cy="332132"/>
              <a:chOff x="8370831" y="3202002"/>
              <a:chExt cx="218129" cy="382376"/>
            </a:xfrm>
          </p:grpSpPr>
          <p:sp>
            <p:nvSpPr>
              <p:cNvPr id="50"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601;p106"/>
            <p:cNvGrpSpPr/>
            <p:nvPr/>
          </p:nvGrpSpPr>
          <p:grpSpPr>
            <a:xfrm>
              <a:off x="5415903" y="3303745"/>
              <a:ext cx="189489" cy="332132"/>
              <a:chOff x="8370831" y="3202002"/>
              <a:chExt cx="218129" cy="382376"/>
            </a:xfrm>
          </p:grpSpPr>
          <p:sp>
            <p:nvSpPr>
              <p:cNvPr id="48"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601;p106"/>
            <p:cNvGrpSpPr/>
            <p:nvPr/>
          </p:nvGrpSpPr>
          <p:grpSpPr>
            <a:xfrm>
              <a:off x="2568001" y="3059077"/>
              <a:ext cx="189488" cy="332132"/>
              <a:chOff x="8370824" y="3202011"/>
              <a:chExt cx="218128" cy="382377"/>
            </a:xfrm>
          </p:grpSpPr>
          <p:sp>
            <p:nvSpPr>
              <p:cNvPr id="35" name="Google Shape;5602;p106"/>
              <p:cNvSpPr/>
              <p:nvPr/>
            </p:nvSpPr>
            <p:spPr>
              <a:xfrm>
                <a:off x="8370824" y="3202011"/>
                <a:ext cx="218128" cy="382377"/>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03;p106"/>
              <p:cNvSpPr/>
              <p:nvPr/>
            </p:nvSpPr>
            <p:spPr>
              <a:xfrm>
                <a:off x="8397745" y="3226613"/>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601;p106"/>
            <p:cNvGrpSpPr/>
            <p:nvPr/>
          </p:nvGrpSpPr>
          <p:grpSpPr>
            <a:xfrm>
              <a:off x="4986859" y="1952650"/>
              <a:ext cx="189489" cy="332132"/>
              <a:chOff x="8370831" y="3202002"/>
              <a:chExt cx="218129" cy="382376"/>
            </a:xfrm>
          </p:grpSpPr>
          <p:sp>
            <p:nvSpPr>
              <p:cNvPr id="33"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601;p106"/>
            <p:cNvGrpSpPr/>
            <p:nvPr/>
          </p:nvGrpSpPr>
          <p:grpSpPr>
            <a:xfrm>
              <a:off x="2048408" y="1883541"/>
              <a:ext cx="189489" cy="332132"/>
              <a:chOff x="8370831" y="3202002"/>
              <a:chExt cx="218129" cy="382376"/>
            </a:xfrm>
          </p:grpSpPr>
          <p:sp>
            <p:nvSpPr>
              <p:cNvPr id="31"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601;p106"/>
            <p:cNvGrpSpPr/>
            <p:nvPr/>
          </p:nvGrpSpPr>
          <p:grpSpPr>
            <a:xfrm>
              <a:off x="3981393" y="1589121"/>
              <a:ext cx="189489" cy="332132"/>
              <a:chOff x="8370831" y="3202002"/>
              <a:chExt cx="218129" cy="382376"/>
            </a:xfrm>
          </p:grpSpPr>
          <p:sp>
            <p:nvSpPr>
              <p:cNvPr id="29"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01;p106"/>
            <p:cNvGrpSpPr/>
            <p:nvPr/>
          </p:nvGrpSpPr>
          <p:grpSpPr>
            <a:xfrm>
              <a:off x="2591353" y="1510519"/>
              <a:ext cx="189489" cy="332132"/>
              <a:chOff x="8370831" y="3202002"/>
              <a:chExt cx="218129" cy="382376"/>
            </a:xfrm>
          </p:grpSpPr>
          <p:sp>
            <p:nvSpPr>
              <p:cNvPr id="27"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601;p106"/>
            <p:cNvGrpSpPr/>
            <p:nvPr/>
          </p:nvGrpSpPr>
          <p:grpSpPr>
            <a:xfrm>
              <a:off x="3734686" y="2856744"/>
              <a:ext cx="189489" cy="332132"/>
              <a:chOff x="8370831" y="3202002"/>
              <a:chExt cx="218129" cy="382376"/>
            </a:xfrm>
          </p:grpSpPr>
          <p:sp>
            <p:nvSpPr>
              <p:cNvPr id="25"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6397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1040844">
            <a:off x="5605541" y="2133408"/>
            <a:ext cx="3188395" cy="1621325"/>
            <a:chOff x="220694" y="728372"/>
            <a:chExt cx="3450975" cy="1936742"/>
          </a:xfrm>
        </p:grpSpPr>
        <p:pic>
          <p:nvPicPr>
            <p:cNvPr id="10" name="Picture 2" descr="C:\Users\lrraney\AppData\Local\Microsoft\Windows\INetCache\IE\MXKMRVWI\14962363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49" y="819150"/>
              <a:ext cx="3102551" cy="17587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877;p46"/>
            <p:cNvGrpSpPr/>
            <p:nvPr/>
          </p:nvGrpSpPr>
          <p:grpSpPr>
            <a:xfrm>
              <a:off x="220694" y="728372"/>
              <a:ext cx="3450975" cy="1936742"/>
              <a:chOff x="511425" y="859700"/>
              <a:chExt cx="3298425" cy="3682225"/>
            </a:xfrm>
          </p:grpSpPr>
          <p:sp>
            <p:nvSpPr>
              <p:cNvPr id="16"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6"/>
            <p:cNvGrpSpPr/>
            <p:nvPr/>
          </p:nvGrpSpPr>
          <p:grpSpPr>
            <a:xfrm rot="3599956">
              <a:off x="1977388" y="924754"/>
              <a:ext cx="419925" cy="222725"/>
              <a:chOff x="2951412" y="1320981"/>
              <a:chExt cx="419934" cy="222729"/>
            </a:xfrm>
          </p:grpSpPr>
          <p:sp>
            <p:nvSpPr>
              <p:cNvPr id="1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Title 2"/>
          <p:cNvSpPr>
            <a:spLocks noGrp="1"/>
          </p:cNvSpPr>
          <p:nvPr>
            <p:ph type="title" idx="6"/>
          </p:nvPr>
        </p:nvSpPr>
        <p:spPr>
          <a:xfrm>
            <a:off x="609600" y="239713"/>
            <a:ext cx="7800975" cy="571500"/>
          </a:xfrm>
        </p:spPr>
        <p:txBody>
          <a:bodyPr>
            <a:normAutofit fontScale="90000"/>
          </a:bodyPr>
          <a:lstStyle/>
          <a:p>
            <a:r>
              <a:rPr lang="en-US" dirty="0" smtClean="0"/>
              <a:t>Communication and Misinformation</a:t>
            </a:r>
            <a:endParaRPr lang="en-US" dirty="0"/>
          </a:p>
        </p:txBody>
      </p:sp>
      <p:sp>
        <p:nvSpPr>
          <p:cNvPr id="23" name="Google Shape;875;p46"/>
          <p:cNvSpPr txBox="1">
            <a:spLocks/>
          </p:cNvSpPr>
          <p:nvPr/>
        </p:nvSpPr>
        <p:spPr>
          <a:xfrm>
            <a:off x="628931" y="781776"/>
            <a:ext cx="8325325" cy="34200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sz="1600" dirty="0"/>
              <a:t>Lack of communication between preceptor and preceptee and unclear expectations </a:t>
            </a:r>
            <a:endParaRPr lang="en-US" sz="1600" dirty="0" smtClean="0"/>
          </a:p>
          <a:p>
            <a:pPr algn="l"/>
            <a:r>
              <a:rPr lang="en-US" sz="1600" dirty="0" smtClean="0"/>
              <a:t>lead </a:t>
            </a:r>
            <a:r>
              <a:rPr lang="en-US" sz="1600" dirty="0"/>
              <a:t>to unintended conflict. </a:t>
            </a:r>
          </a:p>
          <a:p>
            <a:pPr algn="l"/>
            <a:endParaRPr lang="en-US" sz="1800" dirty="0" smtClean="0">
              <a:latin typeface="Gaegu" panose="020B0604020202020204" charset="0"/>
              <a:ea typeface="Gaegu" panose="020B0604020202020204" charset="0"/>
            </a:endParaRPr>
          </a:p>
          <a:p>
            <a:pPr algn="l"/>
            <a:r>
              <a:rPr lang="en-US" sz="2000" dirty="0" smtClean="0">
                <a:latin typeface="Gaegu" panose="020B0604020202020204" charset="0"/>
                <a:ea typeface="Gaegu" panose="020B0604020202020204" charset="0"/>
              </a:rPr>
              <a:t>Communication and Misinformation conflicts stem from: </a:t>
            </a:r>
          </a:p>
          <a:p>
            <a:pPr lvl="1" algn="l">
              <a:buSzPct val="100000"/>
              <a:buFont typeface="Wingdings" panose="05000000000000000000" pitchFamily="2" charset="2"/>
              <a:buChar char="ü"/>
            </a:pPr>
            <a:r>
              <a:rPr lang="en-US" sz="1400" dirty="0" smtClean="0"/>
              <a:t>Information not being communicated</a:t>
            </a:r>
          </a:p>
          <a:p>
            <a:pPr lvl="1" algn="l">
              <a:buSzPct val="100000"/>
              <a:buFont typeface="Wingdings" panose="05000000000000000000" pitchFamily="2" charset="2"/>
              <a:buChar char="ü"/>
            </a:pPr>
            <a:r>
              <a:rPr lang="en-US" sz="1400" dirty="0" smtClean="0"/>
              <a:t>Unclear communication of instructions</a:t>
            </a:r>
          </a:p>
          <a:p>
            <a:pPr lvl="1" algn="l">
              <a:buSzPct val="100000"/>
              <a:buFont typeface="Wingdings" panose="05000000000000000000" pitchFamily="2" charset="2"/>
              <a:buChar char="ü"/>
            </a:pPr>
            <a:r>
              <a:rPr lang="en-US" sz="1400" dirty="0" smtClean="0"/>
              <a:t>Misinterpretation of instructions or situation</a:t>
            </a:r>
          </a:p>
          <a:p>
            <a:pPr marL="584200" lvl="1" indent="0" algn="l"/>
            <a:endParaRPr lang="en-US" sz="2000" dirty="0" smtClean="0"/>
          </a:p>
          <a:p>
            <a:pPr algn="l"/>
            <a:r>
              <a:rPr lang="en-US" sz="2000" dirty="0" smtClean="0">
                <a:latin typeface="Gaegu" panose="020B0604020202020204" charset="0"/>
                <a:ea typeface="Gaegu" panose="020B0604020202020204" charset="0"/>
              </a:rPr>
              <a:t>How to prevent these types of conflicts: </a:t>
            </a:r>
          </a:p>
          <a:p>
            <a:pPr lvl="1" algn="l">
              <a:buSzPct val="100000"/>
              <a:buFont typeface="Wingdings" panose="05000000000000000000" pitchFamily="2" charset="2"/>
              <a:buChar char="ü"/>
            </a:pPr>
            <a:r>
              <a:rPr lang="en-US" sz="1400" dirty="0" smtClean="0"/>
              <a:t>Fully inform preceptee of your expectations </a:t>
            </a:r>
          </a:p>
          <a:p>
            <a:pPr lvl="1" algn="l">
              <a:buSzPct val="100000"/>
              <a:buFont typeface="Wingdings" panose="05000000000000000000" pitchFamily="2" charset="2"/>
              <a:buChar char="ü"/>
            </a:pPr>
            <a:r>
              <a:rPr lang="en-US" sz="1400" dirty="0" smtClean="0"/>
              <a:t>Use clear, easy to understand instructions</a:t>
            </a:r>
          </a:p>
          <a:p>
            <a:pPr lvl="1" algn="l">
              <a:buSzPct val="100000"/>
              <a:buFont typeface="Wingdings" panose="05000000000000000000" pitchFamily="2" charset="2"/>
              <a:buChar char="ü"/>
            </a:pPr>
            <a:r>
              <a:rPr lang="en-US" sz="1400" dirty="0" smtClean="0"/>
              <a:t>Encourage preceptee to ask questions</a:t>
            </a:r>
          </a:p>
          <a:p>
            <a:pPr lvl="1" algn="l">
              <a:buSzPct val="100000"/>
              <a:buFont typeface="Wingdings" panose="05000000000000000000" pitchFamily="2" charset="2"/>
              <a:buChar char="ü"/>
            </a:pPr>
            <a:r>
              <a:rPr lang="en-US" sz="1400" dirty="0" smtClean="0"/>
              <a:t>Check for understanding</a:t>
            </a:r>
            <a:endParaRPr lang="en-US" sz="1400" dirty="0"/>
          </a:p>
        </p:txBody>
      </p:sp>
    </p:spTree>
    <p:extLst>
      <p:ext uri="{BB962C8B-B14F-4D97-AF65-F5344CB8AC3E}">
        <p14:creationId xmlns:p14="http://schemas.microsoft.com/office/powerpoint/2010/main" val="107938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 Relationship Confusion</a:t>
            </a:r>
            <a:endParaRPr dirty="0"/>
          </a:p>
        </p:txBody>
      </p:sp>
      <p:grpSp>
        <p:nvGrpSpPr>
          <p:cNvPr id="2059" name="Google Shape;2059;p58"/>
          <p:cNvGrpSpPr/>
          <p:nvPr/>
        </p:nvGrpSpPr>
        <p:grpSpPr>
          <a:xfrm>
            <a:off x="8134963" y="4436775"/>
            <a:ext cx="342125" cy="362875"/>
            <a:chOff x="2638525" y="4006350"/>
            <a:chExt cx="342125" cy="362875"/>
          </a:xfrm>
        </p:grpSpPr>
        <p:sp>
          <p:nvSpPr>
            <p:cNvPr id="2060" name="Google Shape;2060;p58"/>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8"/>
          <p:cNvSpPr/>
          <p:nvPr/>
        </p:nvSpPr>
        <p:spPr>
          <a:xfrm>
            <a:off x="7794606" y="1187794"/>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txBox="1">
            <a:spLocks noGrp="1"/>
          </p:cNvSpPr>
          <p:nvPr>
            <p:ph type="subTitle" idx="4"/>
          </p:nvPr>
        </p:nvSpPr>
        <p:spPr>
          <a:xfrm flipH="1">
            <a:off x="675370" y="1504950"/>
            <a:ext cx="7447812" cy="3008600"/>
          </a:xfrm>
          <a:prstGeom prst="rect">
            <a:avLst/>
          </a:prstGeom>
        </p:spPr>
        <p:txBody>
          <a:bodyPr spcFirstLastPara="1" wrap="square" lIns="91425" tIns="91425" rIns="91425" bIns="91425" anchor="t" anchorCtr="0">
            <a:noAutofit/>
          </a:bodyPr>
          <a:lstStyle/>
          <a:p>
            <a:pPr marL="12700" lvl="0" indent="0" algn="l" rtl="0">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This type of conflict is often a result of unclear roles.</a:t>
            </a:r>
          </a:p>
          <a:p>
            <a:pPr marL="12700" lvl="0" indent="0" algn="l" rtl="0">
              <a:spcBef>
                <a:spcPts val="0"/>
              </a:spcBef>
              <a:spcAft>
                <a:spcPts val="0"/>
              </a:spcAft>
              <a:buClr>
                <a:srgbClr val="000000"/>
              </a:buClr>
              <a:buFont typeface="Arial"/>
              <a:buNone/>
            </a:pPr>
            <a:endParaRPr lang="en-US" sz="2400" b="1" dirty="0">
              <a:latin typeface="Gaegu" panose="020B0604020202020204" charset="0"/>
              <a:ea typeface="Gaegu" panose="020B0604020202020204" charset="0"/>
              <a:cs typeface="Barlow Semi Condensed Light"/>
            </a:endParaRPr>
          </a:p>
          <a:p>
            <a:pPr marL="12700" lvl="0" indent="0" algn="l" rtl="0">
              <a:lnSpc>
                <a:spcPct val="150000"/>
              </a:lnSpc>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Role/relationship confusion can be avoided by: </a:t>
            </a: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rPr>
              <a:t>Defining </a:t>
            </a:r>
            <a:r>
              <a:rPr lang="en-US" sz="1600" dirty="0" smtClean="0">
                <a:ea typeface="Barlow Semi Condensed Light"/>
                <a:cs typeface="Barlow Semi Condensed Light"/>
                <a:sym typeface="Barlow Semi Condensed Light"/>
              </a:rPr>
              <a:t>clear expectations of learning objectives, student behaviors, roles, scope of practice, and responsibilities </a:t>
            </a:r>
          </a:p>
          <a:p>
            <a:pPr marL="298450" lvl="0" indent="-285750" algn="l" rtl="0">
              <a:spcBef>
                <a:spcPts val="0"/>
              </a:spcBef>
              <a:spcAft>
                <a:spcPts val="0"/>
              </a:spcAft>
              <a:buClr>
                <a:schemeClr val="bg2"/>
              </a:buClr>
              <a:buFont typeface="Wingdings" panose="05000000000000000000" pitchFamily="2" charset="2"/>
              <a:buChar char="§"/>
            </a:pPr>
            <a:endParaRPr lang="en-US" sz="1600" dirty="0" smtClean="0">
              <a:ea typeface="Barlow Semi Condensed Light"/>
              <a:cs typeface="Barlow Semi Condensed Light"/>
              <a:sym typeface="Barlow Semi Condensed Light"/>
            </a:endParaRP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sym typeface="Barlow Semi Condensed Light"/>
              </a:rPr>
              <a:t>Ensuring understanding of preceptor’s role regarding meetings, feedback, evaluation, communication, and performance </a:t>
            </a:r>
            <a:endParaRPr sz="1600" dirty="0">
              <a:ea typeface="Barlow Semi Condensed Light"/>
              <a:cs typeface="Barlow Semi Condensed Light"/>
              <a:sym typeface="Barlow Semi Condensed Light"/>
            </a:endParaRPr>
          </a:p>
          <a:p>
            <a:pPr marL="285750" lvl="0" indent="-285750" algn="l" rtl="0">
              <a:spcBef>
                <a:spcPts val="0"/>
              </a:spcBef>
              <a:spcAft>
                <a:spcPts val="0"/>
              </a:spcAft>
              <a:buClr>
                <a:schemeClr val="bg2"/>
              </a:buClr>
              <a:buFont typeface="Wingdings" panose="05000000000000000000" pitchFamily="2" charset="2"/>
              <a:buChar char="§"/>
            </a:pPr>
            <a:endParaRPr sz="1600" dirty="0"/>
          </a:p>
        </p:txBody>
      </p:sp>
      <p:grpSp>
        <p:nvGrpSpPr>
          <p:cNvPr id="43" name="Google Shape;9196;p114"/>
          <p:cNvGrpSpPr/>
          <p:nvPr/>
        </p:nvGrpSpPr>
        <p:grpSpPr>
          <a:xfrm>
            <a:off x="7819275" y="8650"/>
            <a:ext cx="1295775" cy="1077865"/>
            <a:chOff x="-30345325" y="3183721"/>
            <a:chExt cx="292225" cy="292479"/>
          </a:xfrm>
        </p:grpSpPr>
        <p:sp>
          <p:nvSpPr>
            <p:cNvPr id="44" name="Google Shape;9197;p114"/>
            <p:cNvSpPr/>
            <p:nvPr/>
          </p:nvSpPr>
          <p:spPr>
            <a:xfrm>
              <a:off x="-30321143" y="3183721"/>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endParaRPr kumimoji="0" sz="2800" b="0" i="0" u="none" strike="noStrike" kern="0" cap="none" spc="0" normalizeH="0" baseline="0" noProof="0" dirty="0" smtClean="0">
                <a:ln>
                  <a:noFill/>
                </a:ln>
                <a:solidFill>
                  <a:sysClr val="windowText" lastClr="000000"/>
                </a:solidFill>
                <a:effectLst/>
                <a:uLnTx/>
                <a:uFillTx/>
                <a:latin typeface="Gaegu" panose="020B0604020202020204" charset="0"/>
                <a:ea typeface="Gaegu" panose="020B0604020202020204" charset="0"/>
              </a:endParaRPr>
            </a:p>
          </p:txBody>
        </p:sp>
        <p:sp>
          <p:nvSpPr>
            <p:cNvPr id="45" name="Google Shape;9198;p114"/>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9199;p114"/>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9200;p114"/>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9201;p114"/>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 name="TextBox 1"/>
          <p:cNvSpPr txBox="1"/>
          <p:nvPr/>
        </p:nvSpPr>
        <p:spPr>
          <a:xfrm>
            <a:off x="8303413" y="-95250"/>
            <a:ext cx="532544" cy="461665"/>
          </a:xfrm>
          <a:prstGeom prst="rect">
            <a:avLst/>
          </a:prstGeom>
          <a:noFill/>
        </p:spPr>
        <p:txBody>
          <a:bodyPr wrap="square" rtlCol="0">
            <a:spAutoFit/>
          </a:bodyPr>
          <a:lstStyle/>
          <a:p>
            <a:r>
              <a:rPr lang="en-US" sz="2400" b="1" dirty="0" smtClean="0">
                <a:solidFill>
                  <a:schemeClr val="bg1"/>
                </a:solidFill>
                <a:latin typeface="Gaegu" panose="020B0604020202020204" charset="0"/>
                <a:ea typeface="Gaegu" panose="020B0604020202020204" charset="0"/>
              </a:rPr>
              <a:t>?</a:t>
            </a:r>
            <a:endParaRPr lang="en-US" sz="2400" b="1" dirty="0">
              <a:solidFill>
                <a:schemeClr val="bg1"/>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191003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53"/>
          <p:cNvSpPr/>
          <p:nvPr/>
        </p:nvSpPr>
        <p:spPr>
          <a:xfrm>
            <a:off x="1752600" y="341102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txBox="1">
            <a:spLocks noGrp="1"/>
          </p:cNvSpPr>
          <p:nvPr>
            <p:ph type="title"/>
          </p:nvPr>
        </p:nvSpPr>
        <p:spPr>
          <a:xfrm>
            <a:off x="381000" y="209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Environment</a:t>
            </a:r>
            <a:endParaRPr dirty="0"/>
          </a:p>
        </p:txBody>
      </p:sp>
      <p:sp>
        <p:nvSpPr>
          <p:cNvPr id="1993" name="Google Shape;1993;p53"/>
          <p:cNvSpPr txBox="1">
            <a:spLocks noGrp="1"/>
          </p:cNvSpPr>
          <p:nvPr>
            <p:ph type="subTitle" idx="4294967295"/>
          </p:nvPr>
        </p:nvSpPr>
        <p:spPr>
          <a:xfrm flipH="1">
            <a:off x="1888000" y="1960000"/>
            <a:ext cx="3989875" cy="991675"/>
          </a:xfrm>
          <a:prstGeom prst="rect">
            <a:avLst/>
          </a:prstGeom>
        </p:spPr>
        <p:txBody>
          <a:bodyPr spcFirstLastPara="1" wrap="square" lIns="91425" tIns="91425" rIns="91425" bIns="91425" anchor="t" anchorCtr="0">
            <a:noAutofit/>
          </a:bodyPr>
          <a:lstStyle/>
          <a:p>
            <a:pPr marL="285750" lvl="0" indent="-285750" algn="l" rtl="0">
              <a:spcBef>
                <a:spcPts val="0"/>
              </a:spcBef>
              <a:buFont typeface="Wingdings" panose="05000000000000000000" pitchFamily="2" charset="2"/>
              <a:buChar char="§"/>
            </a:pPr>
            <a:r>
              <a:rPr lang="en" sz="1400" dirty="0" smtClean="0"/>
              <a:t>Busy and stressful work environment</a:t>
            </a:r>
          </a:p>
          <a:p>
            <a:pPr marL="285750" lvl="0" indent="-285750" algn="l" rtl="0">
              <a:spcBef>
                <a:spcPts val="0"/>
              </a:spcBef>
              <a:buFont typeface="Wingdings" panose="05000000000000000000" pitchFamily="2" charset="2"/>
              <a:buChar char="§"/>
            </a:pPr>
            <a:r>
              <a:rPr lang="en" sz="1400" dirty="0" smtClean="0"/>
              <a:t>Lack of resources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Negative attitude of team members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Unwillingness to help</a:t>
            </a:r>
          </a:p>
          <a:p>
            <a:pPr marL="285750" lvl="0" indent="-285750" algn="l" rtl="0">
              <a:lnSpc>
                <a:spcPct val="100000"/>
              </a:lnSpc>
              <a:spcBef>
                <a:spcPts val="0"/>
              </a:spcBef>
              <a:buClr>
                <a:schemeClr val="bg2"/>
              </a:buClr>
              <a:buFont typeface="Wingdings" panose="05000000000000000000" pitchFamily="2" charset="2"/>
              <a:buChar char="§"/>
            </a:pPr>
            <a:endParaRPr sz="1400" dirty="0"/>
          </a:p>
        </p:txBody>
      </p:sp>
      <p:sp>
        <p:nvSpPr>
          <p:cNvPr id="1995" name="Google Shape;1995;p53"/>
          <p:cNvSpPr txBox="1">
            <a:spLocks noGrp="1"/>
          </p:cNvSpPr>
          <p:nvPr>
            <p:ph type="subTitle" idx="4294967295"/>
          </p:nvPr>
        </p:nvSpPr>
        <p:spPr>
          <a:xfrm flipH="1">
            <a:off x="1888000" y="3561275"/>
            <a:ext cx="4599475" cy="1089812"/>
          </a:xfrm>
          <a:prstGeom prst="rect">
            <a:avLst/>
          </a:prstGeom>
        </p:spPr>
        <p:txBody>
          <a:bodyPr spcFirstLastPara="1" wrap="square" lIns="91425" tIns="91425" rIns="91425" bIns="91425" anchor="t" anchorCtr="0">
            <a:noAutofit/>
          </a:bodyPr>
          <a:lstStyle/>
          <a:p>
            <a:pPr marL="285750" indent="-285750">
              <a:lnSpc>
                <a:spcPct val="100000"/>
              </a:lnSpc>
              <a:buFont typeface="Wingdings" panose="05000000000000000000" pitchFamily="2" charset="2"/>
              <a:buChar char="§"/>
            </a:pPr>
            <a:r>
              <a:rPr lang="en-US" sz="1400" dirty="0" smtClean="0"/>
              <a:t>E</a:t>
            </a:r>
            <a:r>
              <a:rPr lang="en" sz="1400" dirty="0" smtClean="0"/>
              <a:t>ncouraging student to ask questions</a:t>
            </a:r>
          </a:p>
          <a:p>
            <a:pPr marL="285750" indent="-285750">
              <a:lnSpc>
                <a:spcPct val="100000"/>
              </a:lnSpc>
              <a:buFont typeface="Wingdings" panose="05000000000000000000" pitchFamily="2" charset="2"/>
              <a:buChar char="§"/>
            </a:pPr>
            <a:r>
              <a:rPr lang="en" sz="1400" dirty="0" smtClean="0"/>
              <a:t>Being </a:t>
            </a:r>
            <a:r>
              <a:rPr lang="en" sz="1400" dirty="0"/>
              <a:t>patient and </a:t>
            </a:r>
            <a:r>
              <a:rPr lang="en" sz="1400" dirty="0" smtClean="0"/>
              <a:t>taking </a:t>
            </a:r>
            <a:r>
              <a:rPr lang="en" sz="1400" dirty="0"/>
              <a:t>time to explain processes</a:t>
            </a:r>
          </a:p>
          <a:p>
            <a:pPr marL="285750" indent="-285750">
              <a:lnSpc>
                <a:spcPct val="100000"/>
              </a:lnSpc>
              <a:buFont typeface="Wingdings" panose="05000000000000000000" pitchFamily="2" charset="2"/>
              <a:buChar char="§"/>
            </a:pPr>
            <a:r>
              <a:rPr lang="en" sz="1400" dirty="0" smtClean="0"/>
              <a:t>Clearly communicating</a:t>
            </a:r>
          </a:p>
          <a:p>
            <a:pPr marL="285750" indent="-285750">
              <a:lnSpc>
                <a:spcPct val="100000"/>
              </a:lnSpc>
              <a:buFont typeface="Wingdings" panose="05000000000000000000" pitchFamily="2" charset="2"/>
              <a:buChar char="§"/>
            </a:pPr>
            <a:r>
              <a:rPr lang="en" sz="1400" dirty="0" smtClean="0"/>
              <a:t>Maintaining a positive attitude</a:t>
            </a:r>
          </a:p>
          <a:p>
            <a:pPr marL="285750" indent="-285750">
              <a:lnSpc>
                <a:spcPct val="100000"/>
              </a:lnSpc>
              <a:buFont typeface="Wingdings" panose="05000000000000000000" pitchFamily="2" charset="2"/>
              <a:buChar char="§"/>
            </a:pPr>
            <a:endParaRPr lang="en" sz="1400" dirty="0" smtClean="0"/>
          </a:p>
        </p:txBody>
      </p:sp>
      <p:sp>
        <p:nvSpPr>
          <p:cNvPr id="1996" name="Google Shape;1996;p53"/>
          <p:cNvSpPr txBox="1">
            <a:spLocks noGrp="1"/>
          </p:cNvSpPr>
          <p:nvPr>
            <p:ph type="subTitle" idx="4294967295"/>
          </p:nvPr>
        </p:nvSpPr>
        <p:spPr>
          <a:xfrm flipH="1">
            <a:off x="1981200" y="3167575"/>
            <a:ext cx="4905925"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Create an environment of learning by: </a:t>
            </a:r>
            <a:endParaRPr sz="2200" b="1" dirty="0">
              <a:latin typeface="Gaegu"/>
              <a:ea typeface="Gaegu"/>
              <a:cs typeface="Gaegu"/>
              <a:sym typeface="Gaegu"/>
            </a:endParaRPr>
          </a:p>
        </p:txBody>
      </p:sp>
      <p:sp>
        <p:nvSpPr>
          <p:cNvPr id="2003" name="Google Shape;2003;p53"/>
          <p:cNvSpPr/>
          <p:nvPr/>
        </p:nvSpPr>
        <p:spPr>
          <a:xfrm>
            <a:off x="1769600" y="1809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txBox="1">
            <a:spLocks noGrp="1"/>
          </p:cNvSpPr>
          <p:nvPr>
            <p:ph type="subTitle" idx="4294967295"/>
          </p:nvPr>
        </p:nvSpPr>
        <p:spPr>
          <a:xfrm flipH="1">
            <a:off x="457200" y="971550"/>
            <a:ext cx="8153400" cy="6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Conflict can occur </a:t>
            </a:r>
            <a:r>
              <a:rPr lang="en" dirty="0" smtClean="0"/>
              <a:t>due to the </a:t>
            </a:r>
            <a:r>
              <a:rPr lang="en" dirty="0" smtClean="0"/>
              <a:t>learning and working environment created for your preceptee. </a:t>
            </a:r>
            <a:endParaRPr dirty="0"/>
          </a:p>
        </p:txBody>
      </p:sp>
      <p:sp>
        <p:nvSpPr>
          <p:cNvPr id="2005" name="Google Shape;2005;p53"/>
          <p:cNvSpPr txBox="1">
            <a:spLocks noGrp="1"/>
          </p:cNvSpPr>
          <p:nvPr>
            <p:ph type="subTitle" idx="4294967295"/>
          </p:nvPr>
        </p:nvSpPr>
        <p:spPr>
          <a:xfrm flipH="1">
            <a:off x="1981200" y="1581150"/>
            <a:ext cx="36576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Enviornmental stressors </a:t>
            </a:r>
            <a:endParaRPr sz="2200" b="1" dirty="0">
              <a:latin typeface="Gaegu"/>
              <a:ea typeface="Gaegu"/>
              <a:cs typeface="Gaegu"/>
              <a:sym typeface="Gaegu"/>
            </a:endParaRPr>
          </a:p>
        </p:txBody>
      </p:sp>
    </p:spTree>
    <p:extLst>
      <p:ext uri="{BB962C8B-B14F-4D97-AF65-F5344CB8AC3E}">
        <p14:creationId xmlns:p14="http://schemas.microsoft.com/office/powerpoint/2010/main" val="290814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nvironment Scenario"/>
          <p:cNvSpPr/>
          <p:nvPr/>
        </p:nvSpPr>
        <p:spPr>
          <a:xfrm>
            <a:off x="6564086"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Scott overheard his preceptor talking to a coworker about how she dislikes teaching the students.</a:t>
            </a:r>
            <a:endParaRPr lang="en-US" dirty="0">
              <a:solidFill>
                <a:schemeClr val="bg2"/>
              </a:solidFill>
              <a:latin typeface="Questrial" panose="020B0604020202020204" charset="0"/>
              <a:ea typeface="Gaegu" panose="020B0604020202020204" charset="0"/>
            </a:endParaRPr>
          </a:p>
        </p:txBody>
      </p:sp>
      <p:sp>
        <p:nvSpPr>
          <p:cNvPr id="43" name="Communication Scenario"/>
          <p:cNvSpPr/>
          <p:nvPr/>
        </p:nvSpPr>
        <p:spPr>
          <a:xfrm>
            <a:off x="4724400" y="177542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Perry was told by the supervisor to clean the stock room before going to bench. His preceptor was not informed of this and scolded him for </a:t>
            </a:r>
            <a:r>
              <a:rPr lang="en-US" dirty="0">
                <a:solidFill>
                  <a:schemeClr val="bg2"/>
                </a:solidFill>
                <a:latin typeface="Questrial" panose="020B0604020202020204" charset="0"/>
                <a:ea typeface="Gaegu" panose="020B0604020202020204" charset="0"/>
              </a:rPr>
              <a:t>b</a:t>
            </a:r>
            <a:r>
              <a:rPr lang="en-US" dirty="0" smtClean="0">
                <a:solidFill>
                  <a:schemeClr val="bg2"/>
                </a:solidFill>
                <a:latin typeface="Questrial" panose="020B0604020202020204" charset="0"/>
                <a:ea typeface="Gaegu" panose="020B0604020202020204" charset="0"/>
              </a:rPr>
              <a:t>eing late to bench.  </a:t>
            </a:r>
            <a:endParaRPr lang="en-US" dirty="0">
              <a:solidFill>
                <a:schemeClr val="bg2"/>
              </a:solidFill>
              <a:latin typeface="Questrial" panose="020B0604020202020204" charset="0"/>
              <a:ea typeface="Gaegu" panose="020B0604020202020204" charset="0"/>
            </a:endParaRPr>
          </a:p>
        </p:txBody>
      </p:sp>
      <p:sp>
        <p:nvSpPr>
          <p:cNvPr id="42" name="Role/ Relationship Scenario"/>
          <p:cNvSpPr/>
          <p:nvPr/>
        </p:nvSpPr>
        <p:spPr>
          <a:xfrm>
            <a:off x="2838264" y="1765679"/>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Beth went to stick the patient on her own. When she came out of the room, her preceptor was upset she stuck the patient without him there. </a:t>
            </a:r>
            <a:endParaRPr lang="en-US" dirty="0">
              <a:solidFill>
                <a:schemeClr val="bg2"/>
              </a:solidFill>
              <a:latin typeface="Questrial" panose="020B0604020202020204" charset="0"/>
              <a:ea typeface="Gaegu" panose="020B0604020202020204" charset="0"/>
            </a:endParaRPr>
          </a:p>
        </p:txBody>
      </p:sp>
      <p:sp>
        <p:nvSpPr>
          <p:cNvPr id="41" name="Diversity Scenario"/>
          <p:cNvSpPr/>
          <p:nvPr/>
        </p:nvSpPr>
        <p:spPr>
          <a:xfrm>
            <a:off x="914400"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Taylor is struggling with blood bank concepts more than her peers because a blood bank course was not offered at her school prior to her clinical rotation.</a:t>
            </a:r>
            <a:endParaRPr lang="en-US" dirty="0">
              <a:solidFill>
                <a:schemeClr val="bg2"/>
              </a:solidFill>
              <a:latin typeface="Questrial" panose="020B0604020202020204" charset="0"/>
              <a:ea typeface="Gaegu" panose="020B0604020202020204" charset="0"/>
            </a:endParaRPr>
          </a:p>
        </p:txBody>
      </p:sp>
      <p:sp>
        <p:nvSpPr>
          <p:cNvPr id="38" name="Role/ Relationship Confusion"/>
          <p:cNvSpPr/>
          <p:nvPr/>
        </p:nvSpPr>
        <p:spPr>
          <a:xfrm>
            <a:off x="2838265" y="176689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Role/ Relationship Confusion</a:t>
            </a:r>
            <a:endParaRPr lang="en-US" sz="2000" b="1" dirty="0">
              <a:solidFill>
                <a:schemeClr val="bg2"/>
              </a:solidFill>
              <a:latin typeface="Gaegu" panose="020B0604020202020204" charset="0"/>
              <a:ea typeface="Gaegu" panose="020B0604020202020204" charset="0"/>
            </a:endParaRPr>
          </a:p>
        </p:txBody>
      </p:sp>
      <p:sp>
        <p:nvSpPr>
          <p:cNvPr id="39" name="Communication"/>
          <p:cNvSpPr/>
          <p:nvPr/>
        </p:nvSpPr>
        <p:spPr>
          <a:xfrm>
            <a:off x="4758895" y="1755728"/>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Gaegu" panose="020B0604020202020204" charset="0"/>
                <a:ea typeface="Gaegu" panose="020B0604020202020204" charset="0"/>
              </a:rPr>
              <a:t>Communication/ Misinformation</a:t>
            </a:r>
            <a:endParaRPr lang="en-US" sz="1600" b="1" dirty="0">
              <a:solidFill>
                <a:schemeClr val="bg2"/>
              </a:solidFill>
              <a:latin typeface="Gaegu" panose="020B0604020202020204" charset="0"/>
              <a:ea typeface="Gaegu" panose="020B0604020202020204" charset="0"/>
            </a:endParaRPr>
          </a:p>
        </p:txBody>
      </p:sp>
      <p:sp>
        <p:nvSpPr>
          <p:cNvPr id="40" name="Environment"/>
          <p:cNvSpPr/>
          <p:nvPr/>
        </p:nvSpPr>
        <p:spPr>
          <a:xfrm>
            <a:off x="6543807" y="1717763"/>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37" name="Diversity"/>
          <p:cNvSpPr/>
          <p:nvPr/>
        </p:nvSpPr>
        <p:spPr>
          <a:xfrm>
            <a:off x="935718" y="1738304"/>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latin typeface="Gaegu" panose="020B0604020202020204" charset="0"/>
                <a:ea typeface="Gaegu" panose="020B0604020202020204" charset="0"/>
              </a:rPr>
              <a:t>Diversity</a:t>
            </a:r>
          </a:p>
        </p:txBody>
      </p:sp>
      <p:sp>
        <p:nvSpPr>
          <p:cNvPr id="16" name="TextBox 15"/>
          <p:cNvSpPr txBox="1"/>
          <p:nvPr/>
        </p:nvSpPr>
        <p:spPr>
          <a:xfrm>
            <a:off x="153537" y="263133"/>
            <a:ext cx="6553200" cy="430887"/>
          </a:xfrm>
          <a:prstGeom prst="rect">
            <a:avLst/>
          </a:prstGeom>
          <a:noFill/>
        </p:spPr>
        <p:txBody>
          <a:bodyPr wrap="square" rtlCol="0">
            <a:spAutoFit/>
          </a:bodyPr>
          <a:lstStyle/>
          <a:p>
            <a:r>
              <a:rPr lang="en-US" sz="2200" b="1" dirty="0" smtClean="0">
                <a:solidFill>
                  <a:schemeClr val="bg2"/>
                </a:solidFill>
                <a:latin typeface="Gaegu" panose="020B0604020202020204" charset="0"/>
                <a:ea typeface="Gaegu" panose="020B0604020202020204" charset="0"/>
              </a:rPr>
              <a:t>Select each conflict to reveal the underlying issue.</a:t>
            </a:r>
            <a:endParaRPr lang="en-US" sz="2200" b="1" dirty="0">
              <a:solidFill>
                <a:schemeClr val="bg2"/>
              </a:solidFill>
              <a:latin typeface="Gaegu" panose="020B0604020202020204" charset="0"/>
              <a:ea typeface="Gaegu" panose="020B0604020202020204" charset="0"/>
            </a:endParaRPr>
          </a:p>
        </p:txBody>
      </p:sp>
      <p:grpSp>
        <p:nvGrpSpPr>
          <p:cNvPr id="17" name="Google Shape;954;p51"/>
          <p:cNvGrpSpPr/>
          <p:nvPr/>
        </p:nvGrpSpPr>
        <p:grpSpPr>
          <a:xfrm>
            <a:off x="853831" y="1653958"/>
            <a:ext cx="1660770" cy="2898992"/>
            <a:chOff x="4562925" y="700575"/>
            <a:chExt cx="3611050" cy="3721000"/>
          </a:xfrm>
        </p:grpSpPr>
        <p:sp>
          <p:nvSpPr>
            <p:cNvPr id="1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54;p51"/>
          <p:cNvGrpSpPr/>
          <p:nvPr/>
        </p:nvGrpSpPr>
        <p:grpSpPr>
          <a:xfrm>
            <a:off x="2743200" y="1672519"/>
            <a:ext cx="1660770" cy="2898992"/>
            <a:chOff x="4562925" y="700575"/>
            <a:chExt cx="3611050" cy="3721000"/>
          </a:xfrm>
        </p:grpSpPr>
        <p:sp>
          <p:nvSpPr>
            <p:cNvPr id="2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54;p51"/>
          <p:cNvGrpSpPr/>
          <p:nvPr/>
        </p:nvGrpSpPr>
        <p:grpSpPr>
          <a:xfrm>
            <a:off x="4663830" y="1691080"/>
            <a:ext cx="1660770" cy="2898992"/>
            <a:chOff x="4562925" y="700575"/>
            <a:chExt cx="3611050" cy="3721000"/>
          </a:xfrm>
        </p:grpSpPr>
        <p:sp>
          <p:nvSpPr>
            <p:cNvPr id="2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54;p51"/>
          <p:cNvGrpSpPr/>
          <p:nvPr/>
        </p:nvGrpSpPr>
        <p:grpSpPr>
          <a:xfrm>
            <a:off x="6492630" y="1649521"/>
            <a:ext cx="1660770" cy="2898992"/>
            <a:chOff x="4562925" y="700575"/>
            <a:chExt cx="3611050" cy="3721000"/>
          </a:xfrm>
        </p:grpSpPr>
        <p:sp>
          <p:nvSpPr>
            <p:cNvPr id="3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5954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8" grpId="0" animBg="1"/>
      <p:bldP spid="39" grpId="0" animBg="1"/>
      <p:bldP spid="40"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Roles of a Preceptor</a:t>
            </a:r>
            <a:endParaRPr dirty="0"/>
          </a:p>
        </p:txBody>
      </p:sp>
      <p:sp>
        <p:nvSpPr>
          <p:cNvPr id="652" name="Google Shape;652;p37"/>
          <p:cNvSpPr txBox="1">
            <a:spLocks noGrp="1"/>
          </p:cNvSpPr>
          <p:nvPr>
            <p:ph type="title" idx="2"/>
          </p:nvPr>
        </p:nvSpPr>
        <p:spPr>
          <a:xfrm flipH="1">
            <a:off x="3429000" y="1428750"/>
            <a:ext cx="24384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Socializer</a:t>
            </a:r>
            <a:endParaRPr dirty="0">
              <a:solidFill>
                <a:schemeClr val="accent2"/>
              </a:solidFill>
            </a:endParaRPr>
          </a:p>
        </p:txBody>
      </p:sp>
      <p:sp>
        <p:nvSpPr>
          <p:cNvPr id="654" name="Google Shape;654;p37"/>
          <p:cNvSpPr txBox="1">
            <a:spLocks noGrp="1"/>
          </p:cNvSpPr>
          <p:nvPr>
            <p:ph type="title" idx="4"/>
          </p:nvPr>
        </p:nvSpPr>
        <p:spPr>
          <a:xfrm flipH="1">
            <a:off x="457200" y="1428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Educator</a:t>
            </a:r>
            <a:endParaRPr dirty="0">
              <a:solidFill>
                <a:schemeClr val="accent3"/>
              </a:solidFill>
            </a:endParaRPr>
          </a:p>
        </p:txBody>
      </p:sp>
      <p:sp>
        <p:nvSpPr>
          <p:cNvPr id="655" name="Google Shape;655;p37"/>
          <p:cNvSpPr txBox="1">
            <a:spLocks noGrp="1"/>
          </p:cNvSpPr>
          <p:nvPr>
            <p:ph type="title" idx="5"/>
          </p:nvPr>
        </p:nvSpPr>
        <p:spPr>
          <a:xfrm flipH="1">
            <a:off x="6096000" y="1428750"/>
            <a:ext cx="241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1"/>
                </a:solidFill>
              </a:rPr>
              <a:t>Evaluator</a:t>
            </a:r>
            <a:endParaRPr dirty="0">
              <a:solidFill>
                <a:schemeClr val="accent1"/>
              </a:solidFill>
            </a:endParaRPr>
          </a:p>
        </p:txBody>
      </p:sp>
      <p:sp>
        <p:nvSpPr>
          <p:cNvPr id="19" name="Google Shape;657;p37"/>
          <p:cNvSpPr txBox="1">
            <a:spLocks noGrp="1"/>
          </p:cNvSpPr>
          <p:nvPr>
            <p:ph type="subTitle" idx="6"/>
          </p:nvPr>
        </p:nvSpPr>
        <p:spPr>
          <a:xfrm flipH="1">
            <a:off x="8382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smtClean="0"/>
              <a:t>Facilitate </a:t>
            </a:r>
            <a:r>
              <a:rPr lang="en-US" dirty="0"/>
              <a:t>the learning </a:t>
            </a:r>
            <a:r>
              <a:rPr lang="en-US" dirty="0" smtClean="0"/>
              <a:t>experience</a:t>
            </a:r>
          </a:p>
          <a:p>
            <a:pPr marL="285750" indent="-285750" algn="l">
              <a:buFont typeface="Wingdings" panose="05000000000000000000" pitchFamily="2" charset="2"/>
              <a:buChar char="§"/>
            </a:pPr>
            <a:endParaRPr lang="en-US" dirty="0" smtClean="0"/>
          </a:p>
          <a:p>
            <a:pPr marL="285750" lvl="1" indent="-285750" algn="l">
              <a:buFont typeface="Wingdings" panose="05000000000000000000" pitchFamily="2" charset="2"/>
              <a:buChar char="§"/>
            </a:pPr>
            <a:r>
              <a:rPr lang="en-US" sz="1400" dirty="0" smtClean="0"/>
              <a:t>Model </a:t>
            </a:r>
            <a:r>
              <a:rPr lang="en-US" sz="1400" dirty="0"/>
              <a:t>desired skills and </a:t>
            </a:r>
            <a:r>
              <a:rPr lang="en-US" sz="1400" dirty="0" smtClean="0"/>
              <a:t>behaviors</a:t>
            </a:r>
          </a:p>
          <a:p>
            <a:pPr marL="285750" lvl="1" indent="-285750" algn="l">
              <a:buFont typeface="Wingdings" panose="05000000000000000000" pitchFamily="2" charset="2"/>
              <a:buChar char="§"/>
            </a:pPr>
            <a:endParaRPr lang="en-US" sz="1400" dirty="0"/>
          </a:p>
          <a:p>
            <a:pPr marL="285750" lvl="1" indent="-285750" algn="l">
              <a:buFont typeface="Wingdings" panose="05000000000000000000" pitchFamily="2" charset="2"/>
              <a:buChar char="§"/>
            </a:pPr>
            <a:r>
              <a:rPr lang="en-US" sz="1400" dirty="0" smtClean="0"/>
              <a:t>Guide </a:t>
            </a:r>
            <a:r>
              <a:rPr lang="en-US" sz="1400" dirty="0"/>
              <a:t>preceptee in mastery of clinical skills </a:t>
            </a:r>
          </a:p>
          <a:p>
            <a:pPr marL="285750" lvl="1" indent="-285750" algn="l">
              <a:buFont typeface="Wingdings" panose="05000000000000000000" pitchFamily="2" charset="2"/>
              <a:buChar char="§"/>
            </a:pP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2" name="Google Shape;657;p37"/>
          <p:cNvSpPr txBox="1">
            <a:spLocks noGrp="1"/>
          </p:cNvSpPr>
          <p:nvPr>
            <p:ph type="subTitle" idx="6"/>
          </p:nvPr>
        </p:nvSpPr>
        <p:spPr>
          <a:xfrm flipH="1">
            <a:off x="34290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Orientation of facility, department, and </a:t>
            </a:r>
            <a:r>
              <a:rPr lang="en-US" dirty="0" smtClean="0"/>
              <a:t>workflow</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Introduction to team </a:t>
            </a:r>
            <a:r>
              <a:rPr lang="en-US" dirty="0" smtClean="0"/>
              <a:t>members</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3" name="Google Shape;657;p37"/>
          <p:cNvSpPr txBox="1">
            <a:spLocks noGrp="1"/>
          </p:cNvSpPr>
          <p:nvPr>
            <p:ph type="subTitle" idx="6"/>
          </p:nvPr>
        </p:nvSpPr>
        <p:spPr>
          <a:xfrm flipH="1">
            <a:off x="60198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Provide opportunities to assess </a:t>
            </a:r>
            <a:r>
              <a:rPr lang="en-US" dirty="0" smtClean="0"/>
              <a:t>competency</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Continuously assess </a:t>
            </a:r>
            <a:r>
              <a:rPr lang="en-US" dirty="0" smtClean="0"/>
              <a:t>progress</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Competency </a:t>
            </a:r>
            <a:r>
              <a:rPr lang="en-US" dirty="0" smtClean="0"/>
              <a:t>verification</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73"/>
          <p:cNvSpPr txBox="1">
            <a:spLocks noGrp="1"/>
          </p:cNvSpPr>
          <p:nvPr>
            <p:ph type="ctrTitle"/>
          </p:nvPr>
        </p:nvSpPr>
        <p:spPr>
          <a:xfrm flipH="1">
            <a:off x="-152400" y="-46675"/>
            <a:ext cx="8077200" cy="942025"/>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2400" dirty="0" smtClean="0"/>
              <a:t>Confronting an issue with a student can be challenging…</a:t>
            </a:r>
            <a:br>
              <a:rPr lang="en" sz="2400" dirty="0" smtClean="0"/>
            </a:br>
            <a:r>
              <a:rPr lang="en" sz="2400" dirty="0" smtClean="0"/>
              <a:t>try </a:t>
            </a:r>
            <a:r>
              <a:rPr lang="en" sz="2400" dirty="0" smtClean="0">
                <a:solidFill>
                  <a:schemeClr val="accent4"/>
                </a:solidFill>
              </a:rPr>
              <a:t>B</a:t>
            </a:r>
            <a:r>
              <a:rPr lang="en" sz="2400" dirty="0" smtClean="0"/>
              <a:t>.</a:t>
            </a:r>
            <a:r>
              <a:rPr lang="en" sz="2400" dirty="0" smtClean="0">
                <a:solidFill>
                  <a:schemeClr val="accent2"/>
                </a:solidFill>
              </a:rPr>
              <a:t>E</a:t>
            </a:r>
            <a:r>
              <a:rPr lang="en" sz="2400" dirty="0" smtClean="0"/>
              <a:t>.</a:t>
            </a:r>
            <a:r>
              <a:rPr lang="en" sz="2400" dirty="0" smtClean="0">
                <a:solidFill>
                  <a:schemeClr val="accent3"/>
                </a:solidFill>
              </a:rPr>
              <a:t>E</a:t>
            </a:r>
            <a:r>
              <a:rPr lang="en" sz="2400" dirty="0" smtClean="0"/>
              <a:t>.</a:t>
            </a:r>
            <a:r>
              <a:rPr lang="en" sz="2400" dirty="0" smtClean="0">
                <a:solidFill>
                  <a:schemeClr val="accent1"/>
                </a:solidFill>
              </a:rPr>
              <a:t>R</a:t>
            </a:r>
            <a:r>
              <a:rPr lang="en" sz="2400" dirty="0" smtClean="0">
                <a:solidFill>
                  <a:schemeClr val="bg2"/>
                </a:solidFill>
              </a:rPr>
              <a:t>!</a:t>
            </a:r>
            <a:endParaRPr sz="2400" dirty="0">
              <a:solidFill>
                <a:schemeClr val="bg2"/>
              </a:solidFill>
            </a:endParaRPr>
          </a:p>
        </p:txBody>
      </p:sp>
      <p:sp>
        <p:nvSpPr>
          <p:cNvPr id="2394" name="Google Shape;2394;p73"/>
          <p:cNvSpPr txBox="1">
            <a:spLocks noGrp="1"/>
          </p:cNvSpPr>
          <p:nvPr>
            <p:ph type="subTitle" idx="1"/>
          </p:nvPr>
        </p:nvSpPr>
        <p:spPr>
          <a:xfrm flipH="1">
            <a:off x="1828800" y="1504950"/>
            <a:ext cx="6629400" cy="522424"/>
          </a:xfrm>
          <a:prstGeom prst="rect">
            <a:avLst/>
          </a:prstGeom>
        </p:spPr>
        <p:txBody>
          <a:bodyPr spcFirstLastPara="1" wrap="square" lIns="91425" tIns="91425" rIns="91425" bIns="91425" anchor="t" anchorCtr="0">
            <a:noAutofit/>
          </a:bodyPr>
          <a:lstStyle/>
          <a:p>
            <a:pPr marL="0" lvl="0" indent="0"/>
            <a:r>
              <a:rPr lang="en-US" sz="1600" dirty="0"/>
              <a:t>The B.E.E.R method is a four step model for criticizing and correcting behavior and performance </a:t>
            </a:r>
            <a:r>
              <a:rPr lang="en-US" sz="1600" dirty="0" smtClean="0"/>
              <a:t>problems.</a:t>
            </a:r>
            <a:endParaRPr sz="1600" dirty="0"/>
          </a:p>
        </p:txBody>
      </p:sp>
      <p:sp>
        <p:nvSpPr>
          <p:cNvPr id="2417" name="Google Shape;2417;p73"/>
          <p:cNvSpPr/>
          <p:nvPr/>
        </p:nvSpPr>
        <p:spPr>
          <a:xfrm>
            <a:off x="8763000" y="4308875"/>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03;p53"/>
          <p:cNvSpPr/>
          <p:nvPr/>
        </p:nvSpPr>
        <p:spPr>
          <a:xfrm>
            <a:off x="1676400" y="16573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5;p53"/>
          <p:cNvSpPr/>
          <p:nvPr/>
        </p:nvSpPr>
        <p:spPr>
          <a:xfrm>
            <a:off x="1676400" y="2495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828800" y="3409950"/>
            <a:ext cx="6248400" cy="584775"/>
          </a:xfrm>
          <a:prstGeom prst="rect">
            <a:avLst/>
          </a:prstGeom>
        </p:spPr>
        <p:txBody>
          <a:bodyPr wrap="square">
            <a:spAutoFit/>
          </a:bodyPr>
          <a:lstStyle/>
          <a:p>
            <a:r>
              <a:rPr lang="en-US" sz="1600" dirty="0" smtClean="0">
                <a:solidFill>
                  <a:schemeClr val="bg2"/>
                </a:solidFill>
                <a:latin typeface="Questrial" panose="020B0604020202020204" charset="0"/>
              </a:rPr>
              <a:t>The B.E.E.R method is used </a:t>
            </a:r>
            <a:r>
              <a:rPr lang="en-US" sz="1600" dirty="0">
                <a:solidFill>
                  <a:schemeClr val="bg2"/>
                </a:solidFill>
                <a:latin typeface="Questrial" panose="020B0604020202020204" charset="0"/>
              </a:rPr>
              <a:t>as a guide to giving constructive feedback when problems </a:t>
            </a:r>
            <a:r>
              <a:rPr lang="en-US" sz="1600" dirty="0" smtClean="0">
                <a:solidFill>
                  <a:schemeClr val="bg2"/>
                </a:solidFill>
                <a:latin typeface="Questrial" panose="020B0604020202020204" charset="0"/>
              </a:rPr>
              <a:t>arise.</a:t>
            </a:r>
            <a:endParaRPr lang="en-US" sz="1600" dirty="0">
              <a:solidFill>
                <a:schemeClr val="bg2"/>
              </a:solidFill>
              <a:latin typeface="Questrial" panose="020B0604020202020204" charset="0"/>
            </a:endParaRPr>
          </a:p>
        </p:txBody>
      </p:sp>
      <p:sp>
        <p:nvSpPr>
          <p:cNvPr id="31" name="Google Shape;1004;p53"/>
          <p:cNvSpPr/>
          <p:nvPr/>
        </p:nvSpPr>
        <p:spPr>
          <a:xfrm>
            <a:off x="1693400" y="3486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828800" y="2419350"/>
            <a:ext cx="6324600" cy="584775"/>
          </a:xfrm>
          <a:prstGeom prst="rect">
            <a:avLst/>
          </a:prstGeom>
        </p:spPr>
        <p:txBody>
          <a:bodyPr wrap="square">
            <a:spAutoFit/>
          </a:bodyPr>
          <a:lstStyle/>
          <a:p>
            <a:r>
              <a:rPr lang="en-US" sz="1600" dirty="0" smtClean="0">
                <a:solidFill>
                  <a:schemeClr val="bg2"/>
                </a:solidFill>
                <a:latin typeface="Questrial" panose="020B0604020202020204" charset="0"/>
              </a:rPr>
              <a:t>This method is based </a:t>
            </a:r>
            <a:r>
              <a:rPr lang="en-US" sz="1600" dirty="0">
                <a:solidFill>
                  <a:schemeClr val="bg2"/>
                </a:solidFill>
                <a:latin typeface="Questrial" panose="020B0604020202020204" charset="0"/>
              </a:rPr>
              <a:t>on a process that involves asking yourself about your preceptee’s </a:t>
            </a:r>
            <a:r>
              <a:rPr lang="en-US" sz="1600" dirty="0" smtClean="0">
                <a:solidFill>
                  <a:schemeClr val="bg2"/>
                </a:solidFill>
                <a:latin typeface="Questrial" panose="020B0604020202020204" charset="0"/>
              </a:rPr>
              <a:t>behavior.</a:t>
            </a:r>
            <a:endParaRPr lang="en-US" sz="1600" dirty="0">
              <a:solidFill>
                <a:schemeClr val="bg2"/>
              </a:solidFill>
              <a:latin typeface="Questrial" panose="020B0604020202020204" charset="0"/>
            </a:endParaRPr>
          </a:p>
        </p:txBody>
      </p:sp>
    </p:spTree>
    <p:extLst>
      <p:ext uri="{BB962C8B-B14F-4D97-AF65-F5344CB8AC3E}">
        <p14:creationId xmlns:p14="http://schemas.microsoft.com/office/powerpoint/2010/main" val="46813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1005000" y="2695005"/>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1097962" y="3333750"/>
            <a:ext cx="1930800"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is the student doing that is unacceptable? </a:t>
            </a:r>
            <a:endParaRPr dirty="0"/>
          </a:p>
        </p:txBody>
      </p:sp>
      <p:sp>
        <p:nvSpPr>
          <p:cNvPr id="2170" name="Google Shape;2170;p62"/>
          <p:cNvSpPr txBox="1">
            <a:spLocks noGrp="1"/>
          </p:cNvSpPr>
          <p:nvPr>
            <p:ph type="ctrTitle" idx="2"/>
          </p:nvPr>
        </p:nvSpPr>
        <p:spPr>
          <a:xfrm flipH="1">
            <a:off x="26670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971800" y="3333750"/>
            <a:ext cx="1745150" cy="97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smtClean="0"/>
              <a:t>What effect does the behavior have on you, the student, and others? </a:t>
            </a:r>
            <a:endParaRPr dirty="0"/>
          </a:p>
        </p:txBody>
      </p:sp>
      <p:sp>
        <p:nvSpPr>
          <p:cNvPr id="2172" name="Google Shape;2172;p62"/>
          <p:cNvSpPr txBox="1">
            <a:spLocks noGrp="1"/>
          </p:cNvSpPr>
          <p:nvPr>
            <p:ph type="ctrTitle" idx="4"/>
          </p:nvPr>
        </p:nvSpPr>
        <p:spPr>
          <a:xfrm flipH="1">
            <a:off x="63246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73" name="Google Shape;2173;p62"/>
          <p:cNvSpPr txBox="1">
            <a:spLocks noGrp="1"/>
          </p:cNvSpPr>
          <p:nvPr>
            <p:ph type="subTitle" idx="5"/>
          </p:nvPr>
        </p:nvSpPr>
        <p:spPr>
          <a:xfrm flipH="1">
            <a:off x="4852522" y="3333750"/>
            <a:ext cx="1776877"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changes do you expect the student to make? </a:t>
            </a:r>
            <a:endParaRPr dirty="0"/>
          </a:p>
        </p:txBody>
      </p:sp>
      <p:sp>
        <p:nvSpPr>
          <p:cNvPr id="2174" name="Google Shape;2174;p62"/>
          <p:cNvSpPr txBox="1">
            <a:spLocks noGrp="1"/>
          </p:cNvSpPr>
          <p:nvPr>
            <p:ph type="title" idx="6"/>
          </p:nvPr>
        </p:nvSpPr>
        <p:spPr>
          <a:xfrm>
            <a:off x="914400" y="590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When a problem arises, use the B.E.E.R model!</a:t>
            </a:r>
            <a:endParaRPr sz="2800" dirty="0"/>
          </a:p>
        </p:txBody>
      </p:sp>
      <p:sp>
        <p:nvSpPr>
          <p:cNvPr id="2178" name="Google Shape;2178;p62"/>
          <p:cNvSpPr/>
          <p:nvPr/>
        </p:nvSpPr>
        <p:spPr>
          <a:xfrm>
            <a:off x="1459725" y="1669278"/>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3124200" y="172734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5019500" y="1727341"/>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6836118" y="1725134"/>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52600" y="1649925"/>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3429000" y="1657350"/>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55" name="TextBox 54"/>
          <p:cNvSpPr txBox="1"/>
          <p:nvPr/>
        </p:nvSpPr>
        <p:spPr>
          <a:xfrm>
            <a:off x="5257800" y="16573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7086600" y="16573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4572000" y="2755950"/>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6629400" y="3351750"/>
            <a:ext cx="1776877" cy="97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What will happen if the student’s behavior changes or continues? </a:t>
            </a:r>
            <a:endParaRPr lang="en-US" dirty="0"/>
          </a:p>
        </p:txBody>
      </p:sp>
    </p:spTree>
    <p:extLst>
      <p:ext uri="{BB962C8B-B14F-4D97-AF65-F5344CB8AC3E}">
        <p14:creationId xmlns:p14="http://schemas.microsoft.com/office/powerpoint/2010/main" val="1741276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304798" y="1169858"/>
            <a:ext cx="8305801" cy="2822490"/>
          </a:xfrm>
          <a:prstGeom prst="rect">
            <a:avLst/>
          </a:prstGeom>
        </p:spPr>
        <p:txBody>
          <a:bodyPr spcFirstLastPara="1" wrap="square" lIns="91425" tIns="91425" rIns="91425" bIns="91425" anchor="t" anchorCtr="0">
            <a:normAutofit/>
          </a:bodyPr>
          <a:lstStyle/>
          <a:p>
            <a:endParaRPr lang="en-US" sz="1800" dirty="0">
              <a:solidFill>
                <a:schemeClr val="bg2"/>
              </a:solidFill>
            </a:endParaRPr>
          </a:p>
          <a:p>
            <a:r>
              <a:rPr lang="en-US" sz="1800" dirty="0" smtClean="0">
                <a:solidFill>
                  <a:schemeClr val="bg2"/>
                </a:solidFill>
              </a:rPr>
              <a:t>	A </a:t>
            </a:r>
            <a:r>
              <a:rPr lang="en-US" sz="1800" dirty="0">
                <a:solidFill>
                  <a:schemeClr val="bg2"/>
                </a:solidFill>
              </a:rPr>
              <a:t>student is half way through their clinical training and appears to </a:t>
            </a:r>
            <a:r>
              <a:rPr lang="en-US" sz="1800" dirty="0" smtClean="0">
                <a:solidFill>
                  <a:schemeClr val="bg2"/>
                </a:solidFill>
              </a:rPr>
              <a:t>be disengaged </a:t>
            </a:r>
            <a:r>
              <a:rPr lang="en-US" sz="1800" dirty="0">
                <a:solidFill>
                  <a:schemeClr val="bg2"/>
                </a:solidFill>
              </a:rPr>
              <a:t>and uninterested in learning. The student is not completing assigned work, and you decide to address the behavior with the student. </a:t>
            </a:r>
          </a:p>
        </p:txBody>
      </p:sp>
      <p:sp>
        <p:nvSpPr>
          <p:cNvPr id="2174" name="Google Shape;2174;p62"/>
          <p:cNvSpPr txBox="1">
            <a:spLocks noGrp="1"/>
          </p:cNvSpPr>
          <p:nvPr>
            <p:ph type="title" idx="6"/>
          </p:nvPr>
        </p:nvSpPr>
        <p:spPr>
          <a:xfrm>
            <a:off x="801680" y="326392"/>
            <a:ext cx="7800600" cy="1059375"/>
          </a:xfrm>
          <a:prstGeom prst="rect">
            <a:avLst/>
          </a:prstGeom>
        </p:spPr>
        <p:txBody>
          <a:bodyPr spcFirstLastPara="1" wrap="square" lIns="91425" tIns="91425" rIns="91425" bIns="91425" anchor="t" anchorCtr="0">
            <a:noAutofit/>
          </a:bodyPr>
          <a:lstStyle/>
          <a:p>
            <a:pPr lvl="0" algn="ctr"/>
            <a:r>
              <a:rPr lang="en-US" sz="2400" dirty="0" smtClean="0">
                <a:solidFill>
                  <a:schemeClr val="bg2"/>
                </a:solidFill>
                <a:latin typeface="Gaegu" panose="020B0604020202020204" charset="0"/>
                <a:ea typeface="Gaegu" panose="020B0604020202020204" charset="0"/>
              </a:rPr>
              <a:t>Let’s look </a:t>
            </a:r>
            <a:r>
              <a:rPr lang="en-US" sz="2400" dirty="0">
                <a:solidFill>
                  <a:schemeClr val="bg2"/>
                </a:solidFill>
                <a:latin typeface="Gaegu" panose="020B0604020202020204" charset="0"/>
                <a:ea typeface="Gaegu" panose="020B0604020202020204" charset="0"/>
              </a:rPr>
              <a:t>at </a:t>
            </a:r>
            <a:r>
              <a:rPr lang="en-US" sz="2400" dirty="0" smtClean="0">
                <a:solidFill>
                  <a:schemeClr val="bg2"/>
                </a:solidFill>
                <a:latin typeface="Gaegu" panose="020B0604020202020204" charset="0"/>
                <a:ea typeface="Gaegu" panose="020B0604020202020204" charset="0"/>
              </a:rPr>
              <a:t>a </a:t>
            </a:r>
            <a:r>
              <a:rPr lang="en-US" sz="2400" dirty="0">
                <a:solidFill>
                  <a:schemeClr val="bg2"/>
                </a:solidFill>
                <a:latin typeface="Gaegu" panose="020B0604020202020204" charset="0"/>
                <a:ea typeface="Gaegu" panose="020B0604020202020204" charset="0"/>
              </a:rPr>
              <a:t>scenario </a:t>
            </a:r>
            <a:r>
              <a:rPr lang="en-US" sz="2400" dirty="0" smtClean="0">
                <a:solidFill>
                  <a:schemeClr val="bg2"/>
                </a:solidFill>
                <a:latin typeface="Gaegu" panose="020B0604020202020204" charset="0"/>
                <a:ea typeface="Gaegu" panose="020B0604020202020204" charset="0"/>
              </a:rPr>
              <a:t>and </a:t>
            </a:r>
            <a:r>
              <a:rPr lang="en-US" sz="2400" dirty="0">
                <a:solidFill>
                  <a:schemeClr val="bg2"/>
                </a:solidFill>
                <a:latin typeface="Gaegu" panose="020B0604020202020204" charset="0"/>
                <a:ea typeface="Gaegu" panose="020B0604020202020204" charset="0"/>
              </a:rPr>
              <a:t>determine how to use the B.E.E.R. method to resolve the issue. </a:t>
            </a:r>
            <a:endParaRPr sz="2400" dirty="0">
              <a:solidFill>
                <a:schemeClr val="bg2"/>
              </a:solidFill>
              <a:latin typeface="Gaegu" panose="020B0604020202020204" charset="0"/>
              <a:ea typeface="Gaegu"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47950"/>
            <a:ext cx="2659062" cy="177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1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205251" y="1253888"/>
            <a:ext cx="6710150" cy="1581910"/>
          </a:xfrm>
          <a:prstGeom prst="rect">
            <a:avLst/>
          </a:prstGeom>
        </p:spPr>
        <p:txBody>
          <a:bodyPr spcFirstLastPara="1" wrap="square" lIns="91425" tIns="91425" rIns="91425" bIns="91425" anchor="t" anchorCtr="0">
            <a:noAutofit/>
          </a:bodyPr>
          <a:lstStyle/>
          <a:p>
            <a:pPr marL="0" indent="0" algn="l">
              <a:buClrTx/>
              <a:buSzTx/>
              <a:defRPr/>
            </a:pPr>
            <a:r>
              <a:rPr lang="en-US" dirty="0">
                <a:solidFill>
                  <a:schemeClr val="bg2"/>
                </a:solidFill>
              </a:rPr>
              <a:t>Describe the behavior from your perspective. Use “I” instead of “you”. </a:t>
            </a:r>
            <a:r>
              <a:rPr lang="en-US" kern="1200" dirty="0">
                <a:solidFill>
                  <a:schemeClr val="bg2"/>
                </a:solidFill>
              </a:rPr>
              <a:t>Avoid using “we” when describing observations of a behavior to prevent the student from feeling “ganged up” on . </a:t>
            </a:r>
            <a:endParaRPr lang="en-US" kern="1200" dirty="0" smtClean="0">
              <a:solidFill>
                <a:schemeClr val="bg2"/>
              </a:solidFill>
            </a:endParaRPr>
          </a:p>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a:t>
            </a:r>
            <a:r>
              <a:rPr lang="en-US" dirty="0">
                <a:solidFill>
                  <a:schemeClr val="bg2"/>
                </a:solidFill>
              </a:rPr>
              <a:t>I noticed that assignments are not being completed,  and I </a:t>
            </a:r>
            <a:r>
              <a:rPr lang="en-US" dirty="0" smtClean="0">
                <a:solidFill>
                  <a:schemeClr val="bg2"/>
                </a:solidFill>
              </a:rPr>
              <a:t>feel</a:t>
            </a:r>
          </a:p>
          <a:p>
            <a:pPr algn="l"/>
            <a:r>
              <a:rPr lang="en-US" dirty="0">
                <a:solidFill>
                  <a:schemeClr val="bg2"/>
                </a:solidFill>
              </a:rPr>
              <a:t> </a:t>
            </a:r>
            <a:r>
              <a:rPr lang="en-US" dirty="0" smtClean="0">
                <a:solidFill>
                  <a:schemeClr val="bg2"/>
                </a:solidFill>
              </a:rPr>
              <a:t>there </a:t>
            </a:r>
            <a:r>
              <a:rPr lang="en-US" dirty="0">
                <a:solidFill>
                  <a:schemeClr val="bg2"/>
                </a:solidFill>
              </a:rPr>
              <a:t>is </a:t>
            </a:r>
            <a:r>
              <a:rPr lang="en-US" dirty="0" smtClean="0">
                <a:solidFill>
                  <a:schemeClr val="bg2"/>
                </a:solidFill>
              </a:rPr>
              <a:t>a lack </a:t>
            </a:r>
            <a:r>
              <a:rPr lang="en-US" dirty="0">
                <a:solidFill>
                  <a:schemeClr val="bg2"/>
                </a:solidFill>
              </a:rPr>
              <a:t>of interest in what I am teaching.”  </a:t>
            </a: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225723" y="3318340"/>
            <a:ext cx="6324600" cy="1463210"/>
          </a:xfrm>
          <a:prstGeom prst="rect">
            <a:avLst/>
          </a:prstGeom>
        </p:spPr>
        <p:txBody>
          <a:bodyPr spcFirstLastPara="1" wrap="square" lIns="91425" tIns="91425" rIns="91425" bIns="91425" anchor="t" anchorCtr="0">
            <a:noAutofit/>
          </a:bodyPr>
          <a:lstStyle/>
          <a:p>
            <a:pPr algn="l"/>
            <a:r>
              <a:rPr lang="en-US" kern="1200" dirty="0">
                <a:solidFill>
                  <a:schemeClr val="bg2"/>
                </a:solidFill>
              </a:rPr>
              <a:t>Describe the effect the behavior is having on you. Address </a:t>
            </a:r>
            <a:r>
              <a:rPr lang="en-US" kern="1200" dirty="0" smtClean="0">
                <a:solidFill>
                  <a:schemeClr val="bg2"/>
                </a:solidFill>
              </a:rPr>
              <a:t>the </a:t>
            </a:r>
          </a:p>
          <a:p>
            <a:pPr algn="l"/>
            <a:r>
              <a:rPr lang="en-US" kern="1200" dirty="0" smtClean="0">
                <a:solidFill>
                  <a:schemeClr val="bg2"/>
                </a:solidFill>
              </a:rPr>
              <a:t>behavior</a:t>
            </a:r>
            <a:r>
              <a:rPr lang="en-US" kern="1200" dirty="0">
                <a:solidFill>
                  <a:schemeClr val="bg2"/>
                </a:solidFill>
              </a:rPr>
              <a:t>, not the person. </a:t>
            </a:r>
          </a:p>
          <a:p>
            <a:pPr algn="l"/>
            <a:endParaRPr lang="en-US" kern="1200" dirty="0">
              <a:solidFill>
                <a:schemeClr val="bg2"/>
              </a:solidFill>
            </a:endParaRPr>
          </a:p>
          <a:p>
            <a:pPr algn="l"/>
            <a:r>
              <a:rPr lang="en-US" kern="1200" dirty="0">
                <a:solidFill>
                  <a:schemeClr val="bg2"/>
                </a:solidFill>
              </a:rPr>
              <a:t>“I feel frustrated that assignments are not being turned in on time, </a:t>
            </a:r>
            <a:endParaRPr lang="en-US" kern="1200" dirty="0" smtClean="0">
              <a:solidFill>
                <a:schemeClr val="bg2"/>
              </a:solidFill>
            </a:endParaRPr>
          </a:p>
          <a:p>
            <a:pPr algn="l"/>
            <a:r>
              <a:rPr lang="en-US" kern="1200" dirty="0">
                <a:solidFill>
                  <a:schemeClr val="bg2"/>
                </a:solidFill>
              </a:rPr>
              <a:t> </a:t>
            </a:r>
            <a:r>
              <a:rPr lang="en-US" kern="1200" dirty="0" smtClean="0">
                <a:solidFill>
                  <a:schemeClr val="bg2"/>
                </a:solidFill>
              </a:rPr>
              <a:t> and </a:t>
            </a:r>
            <a:r>
              <a:rPr lang="en-US" kern="1200" dirty="0">
                <a:solidFill>
                  <a:schemeClr val="bg2"/>
                </a:solidFill>
              </a:rPr>
              <a:t>I am unsure about your interest in this career.” </a:t>
            </a: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8119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uiExpand="1"/>
      <p:bldP spid="2170" grpId="0"/>
      <p:bldP spid="2171" grpId="0" uiExpand="1"/>
      <p:bldP spid="2178" grpId="0" animBg="1"/>
      <p:bldP spid="2179" grpId="0" animBg="1"/>
      <p:bldP spid="2"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514600" y="781548"/>
            <a:ext cx="6553200" cy="1637802"/>
          </a:xfrm>
          <a:prstGeom prst="rect">
            <a:avLst/>
          </a:prstGeom>
        </p:spPr>
        <p:txBody>
          <a:bodyPr spcFirstLastPara="1" wrap="square" lIns="91425" tIns="91425" rIns="91425" bIns="91425" anchor="t" anchorCtr="0">
            <a:noAutofit/>
          </a:bodyPr>
          <a:lstStyle/>
          <a:p>
            <a:pPr algn="l"/>
            <a:r>
              <a:rPr lang="en-US" kern="1200" dirty="0">
                <a:solidFill>
                  <a:schemeClr val="bg2"/>
                </a:solidFill>
              </a:rPr>
              <a:t>Discuss what behavior you would like to see instead. </a:t>
            </a:r>
          </a:p>
          <a:p>
            <a:pPr algn="l"/>
            <a:endParaRPr lang="en-US" kern="1200" dirty="0">
              <a:solidFill>
                <a:schemeClr val="bg2"/>
              </a:solidFill>
            </a:endParaRPr>
          </a:p>
          <a:p>
            <a:pPr algn="l"/>
            <a:r>
              <a:rPr lang="en-US" kern="1200" dirty="0" smtClean="0">
                <a:solidFill>
                  <a:schemeClr val="bg2"/>
                </a:solidFill>
              </a:rPr>
              <a:t>“Assignments need to </a:t>
            </a:r>
            <a:r>
              <a:rPr lang="en-US" kern="1200" dirty="0">
                <a:solidFill>
                  <a:schemeClr val="bg2"/>
                </a:solidFill>
              </a:rPr>
              <a:t>be completed on </a:t>
            </a:r>
            <a:r>
              <a:rPr lang="en-US" kern="1200" dirty="0" smtClean="0">
                <a:solidFill>
                  <a:schemeClr val="bg2"/>
                </a:solidFill>
              </a:rPr>
              <a:t>time to make </a:t>
            </a:r>
            <a:r>
              <a:rPr lang="en-US" kern="1200" dirty="0">
                <a:solidFill>
                  <a:schemeClr val="bg2"/>
                </a:solidFill>
              </a:rPr>
              <a:t>sure you </a:t>
            </a:r>
            <a:r>
              <a:rPr lang="en-US" kern="1200" dirty="0" smtClean="0">
                <a:solidFill>
                  <a:schemeClr val="bg2"/>
                </a:solidFill>
              </a:rPr>
              <a:t>are </a:t>
            </a:r>
          </a:p>
          <a:p>
            <a:pPr algn="l"/>
            <a:r>
              <a:rPr lang="en-US" kern="1200" dirty="0">
                <a:solidFill>
                  <a:schemeClr val="bg2"/>
                </a:solidFill>
              </a:rPr>
              <a:t> </a:t>
            </a:r>
            <a:r>
              <a:rPr lang="en-US" kern="1200" dirty="0" smtClean="0">
                <a:solidFill>
                  <a:schemeClr val="bg2"/>
                </a:solidFill>
              </a:rPr>
              <a:t>understanding the material </a:t>
            </a:r>
            <a:r>
              <a:rPr lang="en-US" kern="1200" dirty="0">
                <a:solidFill>
                  <a:schemeClr val="bg2"/>
                </a:solidFill>
              </a:rPr>
              <a:t>appropriately</a:t>
            </a:r>
            <a:r>
              <a:rPr lang="en-US" kern="1200" dirty="0" smtClean="0">
                <a:solidFill>
                  <a:schemeClr val="bg2"/>
                </a:solidFill>
              </a:rPr>
              <a:t>. You can engage in learning by </a:t>
            </a:r>
          </a:p>
          <a:p>
            <a:pPr algn="l"/>
            <a:r>
              <a:rPr lang="en-US" kern="1200" dirty="0" smtClean="0">
                <a:solidFill>
                  <a:schemeClr val="bg2"/>
                </a:solidFill>
              </a:rPr>
              <a:t> asking questions and showing your preceptor you understand what is being</a:t>
            </a:r>
          </a:p>
          <a:p>
            <a:pPr algn="l"/>
            <a:r>
              <a:rPr lang="en-US" kern="1200" dirty="0" smtClean="0">
                <a:solidFill>
                  <a:schemeClr val="bg2"/>
                </a:solidFill>
              </a:rPr>
              <a:t> taught.”</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378417" y="2876550"/>
            <a:ext cx="6689381"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kern="1200" dirty="0">
                <a:solidFill>
                  <a:schemeClr val="bg2"/>
                </a:solidFill>
              </a:rPr>
              <a:t>Describe the </a:t>
            </a:r>
            <a:r>
              <a:rPr lang="en-US" kern="1200" dirty="0" smtClean="0">
                <a:solidFill>
                  <a:schemeClr val="bg2"/>
                </a:solidFill>
              </a:rPr>
              <a:t>results </a:t>
            </a:r>
            <a:r>
              <a:rPr lang="en-US" kern="1200" dirty="0">
                <a:solidFill>
                  <a:schemeClr val="bg2"/>
                </a:solidFill>
              </a:rPr>
              <a:t>that will occur if behavior </a:t>
            </a:r>
            <a:r>
              <a:rPr lang="en-US" kern="1200" dirty="0" smtClean="0">
                <a:solidFill>
                  <a:schemeClr val="bg2"/>
                </a:solidFill>
              </a:rPr>
              <a:t>is or is not </a:t>
            </a:r>
            <a:r>
              <a:rPr lang="en-US" kern="1200" dirty="0">
                <a:solidFill>
                  <a:schemeClr val="bg2"/>
                </a:solidFill>
              </a:rPr>
              <a:t>corrected. </a:t>
            </a:r>
            <a:endParaRPr lang="en-US" kern="1200" dirty="0" smtClean="0">
              <a:solidFill>
                <a:schemeClr val="bg2"/>
              </a:solidFill>
            </a:endParaRPr>
          </a:p>
          <a:p>
            <a:pPr algn="l"/>
            <a:endParaRPr lang="en-US" kern="1200" dirty="0" smtClean="0">
              <a:solidFill>
                <a:schemeClr val="bg2"/>
              </a:solidFill>
            </a:endParaRPr>
          </a:p>
          <a:p>
            <a:pPr algn="l"/>
            <a:r>
              <a:rPr lang="en-US" sz="1600" kern="1200" dirty="0">
                <a:solidFill>
                  <a:schemeClr val="bg2"/>
                </a:solidFill>
              </a:rPr>
              <a:t>“</a:t>
            </a:r>
            <a:r>
              <a:rPr lang="en-US" kern="1200" dirty="0">
                <a:solidFill>
                  <a:schemeClr val="bg2"/>
                </a:solidFill>
              </a:rPr>
              <a:t>When interest is expressed in what an instructor is teaching, they are likely </a:t>
            </a:r>
            <a:r>
              <a:rPr lang="en-US" kern="1200" dirty="0" smtClean="0">
                <a:solidFill>
                  <a:schemeClr val="bg2"/>
                </a:solidFill>
              </a:rPr>
              <a:t>to</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share more </a:t>
            </a:r>
            <a:r>
              <a:rPr lang="en-US" kern="1200" dirty="0" smtClean="0">
                <a:solidFill>
                  <a:schemeClr val="bg2"/>
                </a:solidFill>
              </a:rPr>
              <a:t>information, </a:t>
            </a:r>
            <a:r>
              <a:rPr lang="en-US" kern="1200" dirty="0">
                <a:solidFill>
                  <a:schemeClr val="bg2"/>
                </a:solidFill>
              </a:rPr>
              <a:t>giving you more learning opportunities. If work </a:t>
            </a:r>
            <a:r>
              <a:rPr lang="en-US" kern="1200" dirty="0" smtClean="0">
                <a:solidFill>
                  <a:schemeClr val="bg2"/>
                </a:solidFill>
              </a:rPr>
              <a:t>is</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completed on time, I can address areas that you may be struggling with and </a:t>
            </a:r>
            <a:r>
              <a:rPr lang="en-US" kern="1200" dirty="0" smtClean="0">
                <a:solidFill>
                  <a:schemeClr val="bg2"/>
                </a:solidFill>
              </a:rPr>
              <a:t>get</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you back on track</a:t>
            </a:r>
            <a:r>
              <a:rPr lang="en-US" kern="1200" dirty="0" smtClean="0">
                <a:solidFill>
                  <a:schemeClr val="bg2"/>
                </a:solidFill>
              </a:rPr>
              <a:t>. If you do not turn your work in on time, you could fall behind </a:t>
            </a:r>
          </a:p>
          <a:p>
            <a:pPr algn="l"/>
            <a:r>
              <a:rPr lang="en-US" kern="1200" dirty="0">
                <a:solidFill>
                  <a:schemeClr val="bg2"/>
                </a:solidFill>
              </a:rPr>
              <a:t> </a:t>
            </a:r>
            <a:r>
              <a:rPr lang="en-US" kern="1200" dirty="0" smtClean="0">
                <a:solidFill>
                  <a:schemeClr val="bg2"/>
                </a:solidFill>
              </a:rPr>
              <a:t>and miss out on valuable information.”</a:t>
            </a:r>
            <a:endParaRPr lang="en-US" kern="1200" dirty="0">
              <a:solidFill>
                <a:schemeClr val="bg2"/>
              </a:solidFill>
            </a:endParaRPr>
          </a:p>
          <a:p>
            <a:pPr algn="l"/>
            <a:endParaRPr lang="en-US" kern="1200" dirty="0">
              <a:solidFill>
                <a:schemeClr val="bg2"/>
              </a:solidFill>
            </a:endParaRPr>
          </a:p>
        </p:txBody>
      </p:sp>
    </p:spTree>
    <p:extLst>
      <p:ext uri="{BB962C8B-B14F-4D97-AF65-F5344CB8AC3E}">
        <p14:creationId xmlns:p14="http://schemas.microsoft.com/office/powerpoint/2010/main" val="24700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075;p95"/>
          <p:cNvGrpSpPr/>
          <p:nvPr/>
        </p:nvGrpSpPr>
        <p:grpSpPr>
          <a:xfrm>
            <a:off x="640229" y="1488931"/>
            <a:ext cx="1621617" cy="1699266"/>
            <a:chOff x="4831925" y="1968275"/>
            <a:chExt cx="1040450" cy="1098425"/>
          </a:xfrm>
          <a:solidFill>
            <a:schemeClr val="accent4"/>
          </a:solidFill>
        </p:grpSpPr>
        <p:sp>
          <p:nvSpPr>
            <p:cNvPr id="10" name="Google Shape;3076;p95"/>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77;p95"/>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78;p95"/>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9;p95"/>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0;p95"/>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81;p95"/>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82;p95"/>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itle 40"/>
          <p:cNvSpPr txBox="1">
            <a:spLocks noGrp="1"/>
          </p:cNvSpPr>
          <p:nvPr>
            <p:ph type="title" idx="6"/>
          </p:nvPr>
        </p:nvSpPr>
        <p:spPr>
          <a:xfrm>
            <a:off x="2514600" y="1222929"/>
            <a:ext cx="6497149" cy="2400627"/>
          </a:xfrm>
          <a:prstGeom prst="rect">
            <a:avLst/>
          </a:prstGeom>
          <a:noFill/>
        </p:spPr>
        <p:txBody>
          <a:bodyPr wrap="square" rtlCol="0">
            <a:spAutoFit/>
          </a:bodyPr>
          <a:lstStyle/>
          <a:p>
            <a:r>
              <a:rPr lang="en-US" sz="2400" dirty="0" smtClean="0"/>
              <a:t>Utilizing the B.E.E.R method in this scenario has presented a behavior that needs to be corrected  and the effect it is having on the student and preceptor. You have clearly defined expectations and outcomes if expectations are not met.  </a:t>
            </a:r>
            <a:endParaRPr lang="en-US" sz="2400" dirty="0"/>
          </a:p>
        </p:txBody>
      </p:sp>
    </p:spTree>
    <p:extLst>
      <p:ext uri="{BB962C8B-B14F-4D97-AF65-F5344CB8AC3E}">
        <p14:creationId xmlns:p14="http://schemas.microsoft.com/office/powerpoint/2010/main" val="318668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457200" y="971550"/>
            <a:ext cx="5105400" cy="3657600"/>
          </a:xfrm>
          <a:prstGeom prst="rect">
            <a:avLst/>
          </a:prstGeom>
        </p:spPr>
        <p:txBody>
          <a:bodyPr spcFirstLastPara="1" wrap="square" lIns="91425" tIns="91425" rIns="91425" bIns="91425" anchor="t" anchorCtr="0">
            <a:normAutofit/>
          </a:bodyPr>
          <a:lstStyle/>
          <a:p>
            <a:pPr algn="l"/>
            <a:endParaRPr lang="en-US" sz="1600" dirty="0">
              <a:solidFill>
                <a:schemeClr val="bg2"/>
              </a:solidFill>
            </a:endParaRPr>
          </a:p>
          <a:p>
            <a:pPr algn="l"/>
            <a:r>
              <a:rPr lang="en-US" sz="1600" dirty="0" smtClean="0">
                <a:solidFill>
                  <a:schemeClr val="bg2"/>
                </a:solidFill>
              </a:rPr>
              <a:t>	Your student has learned the process of venipuncture in the classroom and successfully collected blood from one of their peers. The student feels ready to begin supervised collections on patients. During your observations,  you </a:t>
            </a:r>
            <a:r>
              <a:rPr lang="en-US" sz="1600" dirty="0" smtClean="0">
                <a:solidFill>
                  <a:schemeClr val="bg2"/>
                </a:solidFill>
              </a:rPr>
              <a:t>provide </a:t>
            </a:r>
            <a:r>
              <a:rPr lang="en-US" sz="1600" dirty="0" smtClean="0">
                <a:solidFill>
                  <a:schemeClr val="bg2"/>
                </a:solidFill>
              </a:rPr>
              <a:t>guidance on how the student could improve their process and make the experience better for the patient. They dismiss your comments and continue to perform venipuncture how </a:t>
            </a:r>
            <a:r>
              <a:rPr lang="en-US" sz="1600" dirty="0">
                <a:solidFill>
                  <a:schemeClr val="bg2"/>
                </a:solidFill>
              </a:rPr>
              <a:t>they </a:t>
            </a:r>
            <a:r>
              <a:rPr lang="en-US" sz="1600" dirty="0" smtClean="0">
                <a:solidFill>
                  <a:schemeClr val="bg2"/>
                </a:solidFill>
              </a:rPr>
              <a:t>please.</a:t>
            </a:r>
            <a:endParaRPr lang="en-US" sz="1600" dirty="0">
              <a:solidFill>
                <a:schemeClr val="bg2"/>
              </a:solidFill>
            </a:endParaRPr>
          </a:p>
        </p:txBody>
      </p:sp>
      <p:sp>
        <p:nvSpPr>
          <p:cNvPr id="2174" name="Google Shape;2174;p62"/>
          <p:cNvSpPr txBox="1">
            <a:spLocks noGrp="1"/>
          </p:cNvSpPr>
          <p:nvPr>
            <p:ph type="title" idx="6"/>
          </p:nvPr>
        </p:nvSpPr>
        <p:spPr>
          <a:xfrm>
            <a:off x="76200" y="209550"/>
            <a:ext cx="8867400" cy="1059375"/>
          </a:xfrm>
          <a:prstGeom prst="rect">
            <a:avLst/>
          </a:prstGeom>
        </p:spPr>
        <p:txBody>
          <a:bodyPr spcFirstLastPara="1" wrap="square" lIns="91425" tIns="91425" rIns="91425" bIns="91425" anchor="t" anchorCtr="0">
            <a:noAutofit/>
          </a:bodyPr>
          <a:lstStyle/>
          <a:p>
            <a:pPr lvl="0" algn="ctr"/>
            <a:r>
              <a:rPr lang="en-US" sz="2400" dirty="0">
                <a:solidFill>
                  <a:schemeClr val="bg2"/>
                </a:solidFill>
                <a:latin typeface="Gaegu" panose="020B0604020202020204" charset="0"/>
                <a:ea typeface="Gaegu" panose="020B0604020202020204" charset="0"/>
              </a:rPr>
              <a:t>F</a:t>
            </a:r>
            <a:r>
              <a:rPr lang="en-US" sz="2400" dirty="0" smtClean="0">
                <a:solidFill>
                  <a:schemeClr val="bg2"/>
                </a:solidFill>
                <a:latin typeface="Gaegu" panose="020B0604020202020204" charset="0"/>
                <a:ea typeface="Gaegu" panose="020B0604020202020204" charset="0"/>
              </a:rPr>
              <a:t>ormulate a response for the student using the B.E.E.R. Method. </a:t>
            </a:r>
            <a:endParaRPr sz="2400" dirty="0">
              <a:solidFill>
                <a:schemeClr val="bg2"/>
              </a:solidFill>
              <a:latin typeface="Gaegu" panose="020B0604020202020204" charset="0"/>
              <a:ea typeface="Gaegu" panose="020B0604020202020204" charset="0"/>
            </a:endParaRPr>
          </a:p>
        </p:txBody>
      </p:sp>
      <p:pic>
        <p:nvPicPr>
          <p:cNvPr id="1031" name="Picture 7" descr="C:\Users\lrraney\AppData\Local\Microsoft\Windows\INetCache\IE\QOZK1Z7D\1513751278[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840" r="14317"/>
          <a:stretch/>
        </p:blipFill>
        <p:spPr bwMode="auto">
          <a:xfrm>
            <a:off x="6019800" y="1504950"/>
            <a:ext cx="2765058"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2488;p78"/>
          <p:cNvGrpSpPr/>
          <p:nvPr/>
        </p:nvGrpSpPr>
        <p:grpSpPr>
          <a:xfrm>
            <a:off x="5886038" y="1352551"/>
            <a:ext cx="2946279" cy="2631592"/>
            <a:chOff x="2879420" y="791956"/>
            <a:chExt cx="3282842" cy="2086892"/>
          </a:xfrm>
          <a:solidFill>
            <a:schemeClr val="accent1"/>
          </a:solidFill>
        </p:grpSpPr>
        <p:sp>
          <p:nvSpPr>
            <p:cNvPr id="12"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399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438400" y="1253888"/>
            <a:ext cx="6477000" cy="1077334"/>
          </a:xfrm>
          <a:prstGeom prst="rect">
            <a:avLst/>
          </a:prstGeom>
        </p:spPr>
        <p:txBody>
          <a:bodyPr spcFirstLastPara="1" wrap="square" lIns="91425" tIns="91425" rIns="91425" bIns="91425" anchor="t" anchorCtr="0">
            <a:noAutofit/>
          </a:bodyPr>
          <a:lstStyle/>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“It appears suggestions and guidance I provide is not being put into practice.”  </a:t>
            </a:r>
            <a:endParaRPr lang="en-US" dirty="0">
              <a:solidFill>
                <a:schemeClr val="bg2"/>
              </a:solidFill>
            </a:endParaRP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133600" y="3170155"/>
            <a:ext cx="6705600" cy="1082210"/>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a:t>
            </a:r>
            <a:r>
              <a:rPr lang="en-US" kern="1200" dirty="0">
                <a:solidFill>
                  <a:schemeClr val="bg2"/>
                </a:solidFill>
              </a:rPr>
              <a:t>I feel frustrated </a:t>
            </a:r>
            <a:r>
              <a:rPr lang="en-US" kern="1200" dirty="0" smtClean="0">
                <a:solidFill>
                  <a:schemeClr val="bg2"/>
                </a:solidFill>
              </a:rPr>
              <a:t>that my feedback to help improve your skills  and patient experience is not being incorporated into the next blood collection attempted. ” </a:t>
            </a:r>
            <a:endParaRPr lang="en-US" kern="1200" dirty="0">
              <a:solidFill>
                <a:schemeClr val="bg2"/>
              </a:solidFill>
            </a:endParaRP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15026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1">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p:bldP spid="2169" grpId="0" build="p"/>
      <p:bldP spid="2170" grpId="0"/>
      <p:bldP spid="2171" grpId="0" build="p"/>
      <p:bldP spid="2178" grpId="0" animBg="1"/>
      <p:bldP spid="2179" grpId="0" animBg="1"/>
      <p:bldP spid="2"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057399" y="604283"/>
            <a:ext cx="6791203" cy="1637802"/>
          </a:xfrm>
          <a:prstGeom prst="rect">
            <a:avLst/>
          </a:prstGeom>
        </p:spPr>
        <p:txBody>
          <a:bodyPr spcFirstLastPara="1" wrap="square" lIns="91425" tIns="91425" rIns="91425" bIns="91425" anchor="t" anchorCtr="0">
            <a:noAutofit/>
          </a:bodyPr>
          <a:lstStyle/>
          <a:p>
            <a:pPr algn="l"/>
            <a:endParaRPr lang="en-US" kern="1200" dirty="0">
              <a:solidFill>
                <a:schemeClr val="bg2"/>
              </a:solidFill>
            </a:endParaRPr>
          </a:p>
          <a:p>
            <a:pPr algn="l"/>
            <a:r>
              <a:rPr lang="en-US" kern="1200" dirty="0" smtClean="0">
                <a:solidFill>
                  <a:schemeClr val="bg2"/>
                </a:solidFill>
              </a:rPr>
              <a:t>	“Guidance I provide should be  used to help develop your venipuncture skills  when collecting blood from patients</a:t>
            </a:r>
            <a:r>
              <a:rPr lang="en-US" kern="1200" dirty="0" smtClean="0">
                <a:solidFill>
                  <a:schemeClr val="bg2"/>
                </a:solidFill>
              </a:rPr>
              <a:t>.”</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159222" y="2521439"/>
            <a:ext cx="6689381" cy="18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endParaRPr lang="en-US" kern="1200" dirty="0" smtClean="0">
              <a:solidFill>
                <a:schemeClr val="bg2"/>
              </a:solidFill>
            </a:endParaRPr>
          </a:p>
          <a:p>
            <a:pPr algn="l"/>
            <a:r>
              <a:rPr lang="en-US" kern="1200" dirty="0" smtClean="0">
                <a:solidFill>
                  <a:schemeClr val="bg2"/>
                </a:solidFill>
              </a:rPr>
              <a:t>	</a:t>
            </a:r>
            <a:r>
              <a:rPr lang="en-US" kern="1200" dirty="0" smtClean="0">
                <a:solidFill>
                  <a:schemeClr val="bg2"/>
                </a:solidFill>
              </a:rPr>
              <a:t>“Through </a:t>
            </a:r>
            <a:r>
              <a:rPr lang="en-US" kern="1200" dirty="0">
                <a:solidFill>
                  <a:schemeClr val="bg2"/>
                </a:solidFill>
              </a:rPr>
              <a:t>listening </a:t>
            </a:r>
            <a:r>
              <a:rPr lang="en-US" kern="1200" dirty="0" smtClean="0">
                <a:solidFill>
                  <a:schemeClr val="bg2"/>
                </a:solidFill>
              </a:rPr>
              <a:t>and </a:t>
            </a:r>
            <a:r>
              <a:rPr lang="en-US" kern="1200" dirty="0">
                <a:solidFill>
                  <a:schemeClr val="bg2"/>
                </a:solidFill>
              </a:rPr>
              <a:t>incorporating suggestions </a:t>
            </a:r>
            <a:r>
              <a:rPr lang="en-US" kern="1200" dirty="0" smtClean="0">
                <a:solidFill>
                  <a:schemeClr val="bg2"/>
                </a:solidFill>
              </a:rPr>
              <a:t>made </a:t>
            </a:r>
            <a:r>
              <a:rPr lang="en-US" kern="1200" dirty="0">
                <a:solidFill>
                  <a:schemeClr val="bg2"/>
                </a:solidFill>
              </a:rPr>
              <a:t>by experienced phlebotomists, your </a:t>
            </a:r>
            <a:r>
              <a:rPr lang="en-US" kern="1200" dirty="0" smtClean="0">
                <a:solidFill>
                  <a:schemeClr val="bg2"/>
                </a:solidFill>
              </a:rPr>
              <a:t>blood collection skills </a:t>
            </a:r>
            <a:r>
              <a:rPr lang="en-US" kern="1200" dirty="0">
                <a:solidFill>
                  <a:schemeClr val="bg2"/>
                </a:solidFill>
              </a:rPr>
              <a:t>will </a:t>
            </a:r>
            <a:r>
              <a:rPr lang="en-US" kern="1200" dirty="0" smtClean="0">
                <a:solidFill>
                  <a:schemeClr val="bg2"/>
                </a:solidFill>
              </a:rPr>
              <a:t>improve, </a:t>
            </a:r>
            <a:r>
              <a:rPr lang="en-US" kern="1200" dirty="0">
                <a:solidFill>
                  <a:schemeClr val="bg2"/>
                </a:solidFill>
              </a:rPr>
              <a:t>and you can provide the best possible experience for the patient. If suggestions are not reflected on and implemented, you are </a:t>
            </a:r>
            <a:r>
              <a:rPr lang="en-US" kern="1200" dirty="0" smtClean="0">
                <a:solidFill>
                  <a:schemeClr val="bg2"/>
                </a:solidFill>
              </a:rPr>
              <a:t>missing an </a:t>
            </a:r>
            <a:r>
              <a:rPr lang="en-US" kern="1200" dirty="0">
                <a:solidFill>
                  <a:schemeClr val="bg2"/>
                </a:solidFill>
              </a:rPr>
              <a:t>opportunity to master your skill and risk causing harm to the patient</a:t>
            </a:r>
            <a:r>
              <a:rPr lang="en-US" kern="1200" dirty="0" smtClean="0">
                <a:solidFill>
                  <a:schemeClr val="bg2"/>
                </a:solidFill>
              </a:rPr>
              <a:t>.”</a:t>
            </a:r>
            <a:endParaRPr lang="en-US" kern="1200" dirty="0">
              <a:solidFill>
                <a:schemeClr val="bg2"/>
              </a:solidFill>
            </a:endParaRPr>
          </a:p>
        </p:txBody>
      </p:sp>
    </p:spTree>
    <p:extLst>
      <p:ext uri="{BB962C8B-B14F-4D97-AF65-F5344CB8AC3E}">
        <p14:creationId xmlns:p14="http://schemas.microsoft.com/office/powerpoint/2010/main" val="4386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 grpId="0"/>
      <p:bldP spid="52" grpId="0" animBg="1"/>
      <p:bldP spid="56"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609600" y="1885950"/>
            <a:ext cx="8153400" cy="2286000"/>
          </a:xfrm>
        </p:spPr>
        <p:txBody>
          <a:bodyPr>
            <a:normAutofit/>
          </a:bodyPr>
          <a:lstStyle/>
          <a:p>
            <a:pPr algn="l"/>
            <a:r>
              <a:rPr lang="en-US" sz="1600" dirty="0" smtClean="0"/>
              <a:t>	Students that are overly confident in their ability to perform new, specialized skills may need to experience failure to realize they do not have all the knowledge and experience required to be competent. </a:t>
            </a:r>
          </a:p>
          <a:p>
            <a:pPr algn="l"/>
            <a:endParaRPr lang="en-US" sz="1600" dirty="0"/>
          </a:p>
          <a:p>
            <a:pPr algn="l"/>
            <a:r>
              <a:rPr lang="en-US" sz="1800" b="1" dirty="0" smtClean="0"/>
              <a:t>	</a:t>
            </a:r>
          </a:p>
          <a:p>
            <a:pPr algn="l"/>
            <a:r>
              <a:rPr lang="en-US" sz="1800" b="1" dirty="0"/>
              <a:t>	</a:t>
            </a:r>
            <a:r>
              <a:rPr lang="en-US" sz="1600" dirty="0" smtClean="0"/>
              <a:t>Without compromising patient care and safety, allowing overly confident students to fail may be one of the best teaching tools to encourage listening and openness to advice and criticism. </a:t>
            </a:r>
            <a:endParaRPr lang="en-US" sz="1600" dirty="0"/>
          </a:p>
        </p:txBody>
      </p:sp>
      <p:sp>
        <p:nvSpPr>
          <p:cNvPr id="8" name="Title 7"/>
          <p:cNvSpPr>
            <a:spLocks noGrp="1"/>
          </p:cNvSpPr>
          <p:nvPr>
            <p:ph type="title" idx="6"/>
          </p:nvPr>
        </p:nvSpPr>
        <p:spPr>
          <a:xfrm>
            <a:off x="623400" y="445024"/>
            <a:ext cx="8292000" cy="1136125"/>
          </a:xfrm>
        </p:spPr>
        <p:txBody>
          <a:bodyPr>
            <a:normAutofit fontScale="90000"/>
          </a:bodyPr>
          <a:lstStyle/>
          <a:p>
            <a:pPr algn="ctr"/>
            <a:r>
              <a:rPr lang="en-US" dirty="0" smtClean="0"/>
              <a:t>What if the student continues to ignore correction and guidance?  </a:t>
            </a:r>
            <a:endParaRPr lang="en-US" dirty="0"/>
          </a:p>
        </p:txBody>
      </p:sp>
    </p:spTree>
    <p:extLst>
      <p:ext uri="{BB962C8B-B14F-4D97-AF65-F5344CB8AC3E}">
        <p14:creationId xmlns:p14="http://schemas.microsoft.com/office/powerpoint/2010/main" val="294699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Expectations of a Preceptor</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872410"/>
            <a:ext cx="2743200" cy="266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2"/>
                </a:solidFill>
                <a:latin typeface="Gaegu" panose="020B0604020202020204" charset="0"/>
                <a:ea typeface="Gaegu" panose="020B0604020202020204" charset="0"/>
              </a:rPr>
              <a:t>Considerations when Managing Conflict</a:t>
            </a:r>
            <a:endParaRPr lang="en-US" sz="2300" b="1" dirty="0">
              <a:solidFill>
                <a:schemeClr val="bg2"/>
              </a:solidFill>
              <a:latin typeface="Gaegu" panose="020B0604020202020204" charset="0"/>
              <a:ea typeface="Gaegu" panose="020B0604020202020204" charset="0"/>
            </a:endParaRPr>
          </a:p>
        </p:txBody>
      </p:sp>
      <p:sp>
        <p:nvSpPr>
          <p:cNvPr id="3" name="RIng"/>
          <p:cNvSpPr/>
          <p:nvPr/>
        </p:nvSpPr>
        <p:spPr>
          <a:xfrm>
            <a:off x="152400" y="819150"/>
            <a:ext cx="2971800" cy="2773521"/>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 name="TextBox 4"/>
          <p:cNvSpPr txBox="1"/>
          <p:nvPr/>
        </p:nvSpPr>
        <p:spPr>
          <a:xfrm>
            <a:off x="3276600" y="1017240"/>
            <a:ext cx="5638800" cy="3154710"/>
          </a:xfrm>
          <a:prstGeom prst="rect">
            <a:avLst/>
          </a:prstGeom>
          <a:noFill/>
        </p:spPr>
        <p:txBody>
          <a:bodyPr wrap="square" rtlCol="0">
            <a:spAutoFit/>
          </a:bodyPr>
          <a:lstStyle/>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kind, patient, and professional</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aware of your attitude and behavior</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View </a:t>
            </a:r>
            <a:r>
              <a:rPr lang="en-US" dirty="0">
                <a:solidFill>
                  <a:schemeClr val="bg2"/>
                </a:solidFill>
                <a:latin typeface="Questrial" panose="020B0604020202020204" charset="0"/>
              </a:rPr>
              <a:t>the situation from the other individual’s perspective</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Be </a:t>
            </a:r>
            <a:r>
              <a:rPr lang="en-US" dirty="0">
                <a:solidFill>
                  <a:schemeClr val="bg2"/>
                </a:solidFill>
                <a:latin typeface="Questrial" panose="020B0604020202020204" charset="0"/>
              </a:rPr>
              <a:t>mindful of the other individual’s feelings and behavior</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Do not interrupt</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Avoid becoming defensive</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Ask questions to ensure your understanding and clarify misunderstandings</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Apologize </a:t>
            </a:r>
            <a:r>
              <a:rPr lang="en-US" dirty="0">
                <a:solidFill>
                  <a:schemeClr val="bg2"/>
                </a:solidFill>
                <a:latin typeface="Questrial" panose="020B0604020202020204" charset="0"/>
              </a:rPr>
              <a:t>if you have hurt or disrespected the other individual</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Work </a:t>
            </a:r>
            <a:r>
              <a:rPr lang="en-US" dirty="0">
                <a:solidFill>
                  <a:schemeClr val="bg2"/>
                </a:solidFill>
                <a:latin typeface="Questrial" panose="020B0604020202020204" charset="0"/>
              </a:rPr>
              <a:t>collaboratively to find a solution</a:t>
            </a:r>
          </a:p>
          <a:p>
            <a:pPr marL="365760" indent="-365760">
              <a:spcBef>
                <a:spcPts val="300"/>
              </a:spcBef>
              <a:spcAft>
                <a:spcPts val="300"/>
              </a:spcAft>
              <a:buClr>
                <a:schemeClr val="bg2"/>
              </a:buClr>
              <a:buFont typeface="Wingdings" panose="05000000000000000000" pitchFamily="2" charset="2"/>
              <a:buChar char="§"/>
            </a:pP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3045680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Moving Past Conflict</a:t>
            </a:r>
            <a:endParaRPr dirty="0"/>
          </a:p>
        </p:txBody>
      </p:sp>
      <p:grpSp>
        <p:nvGrpSpPr>
          <p:cNvPr id="2430" name="Google Shape;2430;p75"/>
          <p:cNvGrpSpPr/>
          <p:nvPr/>
        </p:nvGrpSpPr>
        <p:grpSpPr>
          <a:xfrm rot="20247140">
            <a:off x="8338648" y="3351456"/>
            <a:ext cx="562539" cy="1116220"/>
            <a:chOff x="3881900" y="1540205"/>
            <a:chExt cx="2194354" cy="3603304"/>
          </a:xfrm>
        </p:grpSpPr>
        <p:grpSp>
          <p:nvGrpSpPr>
            <p:cNvPr id="2431" name="Google Shape;2431;p75"/>
            <p:cNvGrpSpPr/>
            <p:nvPr/>
          </p:nvGrpSpPr>
          <p:grpSpPr>
            <a:xfrm>
              <a:off x="3881900" y="1540205"/>
              <a:ext cx="2194354" cy="3603304"/>
              <a:chOff x="5244570" y="1433375"/>
              <a:chExt cx="922230" cy="1514375"/>
            </a:xfrm>
          </p:grpSpPr>
          <p:sp>
            <p:nvSpPr>
              <p:cNvPr id="2432" name="Google Shape;2432;p75"/>
              <p:cNvSpPr/>
              <p:nvPr/>
            </p:nvSpPr>
            <p:spPr>
              <a:xfrm>
                <a:off x="5539550" y="1906349"/>
                <a:ext cx="320561" cy="464968"/>
              </a:xfrm>
              <a:custGeom>
                <a:avLst/>
                <a:gdLst/>
                <a:ahLst/>
                <a:cxnLst/>
                <a:rect l="l" t="t" r="r" b="b"/>
                <a:pathLst>
                  <a:path w="12555" h="18351" extrusionOk="0">
                    <a:moveTo>
                      <a:pt x="0" y="18351"/>
                    </a:moveTo>
                    <a:lnTo>
                      <a:pt x="0" y="18058"/>
                    </a:lnTo>
                    <a:cubicBezTo>
                      <a:pt x="105" y="15840"/>
                      <a:pt x="63" y="13601"/>
                      <a:pt x="272" y="11404"/>
                    </a:cubicBezTo>
                    <a:cubicBezTo>
                      <a:pt x="440" y="9814"/>
                      <a:pt x="586" y="8245"/>
                      <a:pt x="753" y="6675"/>
                    </a:cubicBezTo>
                    <a:lnTo>
                      <a:pt x="984" y="3934"/>
                    </a:lnTo>
                    <a:cubicBezTo>
                      <a:pt x="1067" y="2930"/>
                      <a:pt x="1172" y="1947"/>
                      <a:pt x="1256" y="921"/>
                    </a:cubicBezTo>
                    <a:cubicBezTo>
                      <a:pt x="1256" y="817"/>
                      <a:pt x="1256" y="712"/>
                      <a:pt x="1360" y="629"/>
                    </a:cubicBezTo>
                    <a:cubicBezTo>
                      <a:pt x="1486" y="566"/>
                      <a:pt x="1611" y="587"/>
                      <a:pt x="1779" y="608"/>
                    </a:cubicBezTo>
                    <a:lnTo>
                      <a:pt x="3662" y="691"/>
                    </a:lnTo>
                    <a:cubicBezTo>
                      <a:pt x="4415" y="712"/>
                      <a:pt x="5168" y="670"/>
                      <a:pt x="5901" y="629"/>
                    </a:cubicBezTo>
                    <a:cubicBezTo>
                      <a:pt x="6800" y="587"/>
                      <a:pt x="7700" y="524"/>
                      <a:pt x="8600" y="482"/>
                    </a:cubicBezTo>
                    <a:cubicBezTo>
                      <a:pt x="9771" y="398"/>
                      <a:pt x="10985" y="315"/>
                      <a:pt x="12157" y="64"/>
                    </a:cubicBezTo>
                    <a:cubicBezTo>
                      <a:pt x="12261" y="43"/>
                      <a:pt x="12366" y="43"/>
                      <a:pt x="12450" y="1"/>
                    </a:cubicBezTo>
                    <a:cubicBezTo>
                      <a:pt x="12554" y="84"/>
                      <a:pt x="12492" y="168"/>
                      <a:pt x="12450" y="252"/>
                    </a:cubicBezTo>
                    <a:cubicBezTo>
                      <a:pt x="12031" y="901"/>
                      <a:pt x="11613" y="1549"/>
                      <a:pt x="11152" y="2177"/>
                    </a:cubicBezTo>
                    <a:cubicBezTo>
                      <a:pt x="9688" y="4248"/>
                      <a:pt x="8223" y="6320"/>
                      <a:pt x="6800" y="8370"/>
                    </a:cubicBezTo>
                    <a:cubicBezTo>
                      <a:pt x="4750" y="11279"/>
                      <a:pt x="2783" y="14271"/>
                      <a:pt x="879" y="17242"/>
                    </a:cubicBezTo>
                    <a:cubicBezTo>
                      <a:pt x="670" y="17556"/>
                      <a:pt x="460" y="17870"/>
                      <a:pt x="272" y="18183"/>
                    </a:cubicBezTo>
                    <a:cubicBezTo>
                      <a:pt x="209" y="18246"/>
                      <a:pt x="147" y="18330"/>
                      <a:pt x="0" y="183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5"/>
              <p:cNvSpPr/>
              <p:nvPr/>
            </p:nvSpPr>
            <p:spPr>
              <a:xfrm>
                <a:off x="5244570" y="1438994"/>
                <a:ext cx="337413" cy="480331"/>
              </a:xfrm>
              <a:custGeom>
                <a:avLst/>
                <a:gdLst/>
                <a:ahLst/>
                <a:cxnLst/>
                <a:rect l="l" t="t" r="r" b="b"/>
                <a:pathLst>
                  <a:path w="13810" h="19376" extrusionOk="0">
                    <a:moveTo>
                      <a:pt x="12847" y="19271"/>
                    </a:moveTo>
                    <a:cubicBezTo>
                      <a:pt x="12680" y="19376"/>
                      <a:pt x="12554" y="19355"/>
                      <a:pt x="12429" y="19355"/>
                    </a:cubicBezTo>
                    <a:cubicBezTo>
                      <a:pt x="10964" y="19250"/>
                      <a:pt x="9499" y="19187"/>
                      <a:pt x="8056" y="19041"/>
                    </a:cubicBezTo>
                    <a:cubicBezTo>
                      <a:pt x="6403" y="18852"/>
                      <a:pt x="4750" y="18580"/>
                      <a:pt x="3160" y="18120"/>
                    </a:cubicBezTo>
                    <a:cubicBezTo>
                      <a:pt x="2511" y="17932"/>
                      <a:pt x="1883" y="17723"/>
                      <a:pt x="1256" y="17430"/>
                    </a:cubicBezTo>
                    <a:cubicBezTo>
                      <a:pt x="816" y="17220"/>
                      <a:pt x="356" y="16990"/>
                      <a:pt x="42" y="16655"/>
                    </a:cubicBezTo>
                    <a:cubicBezTo>
                      <a:pt x="0" y="16363"/>
                      <a:pt x="188" y="16237"/>
                      <a:pt x="314" y="16111"/>
                    </a:cubicBezTo>
                    <a:cubicBezTo>
                      <a:pt x="1151" y="15065"/>
                      <a:pt x="1967" y="14040"/>
                      <a:pt x="2804" y="12994"/>
                    </a:cubicBezTo>
                    <a:cubicBezTo>
                      <a:pt x="4938" y="10357"/>
                      <a:pt x="7093" y="7700"/>
                      <a:pt x="9227" y="5085"/>
                    </a:cubicBezTo>
                    <a:cubicBezTo>
                      <a:pt x="9960" y="4206"/>
                      <a:pt x="10692" y="3306"/>
                      <a:pt x="11404" y="2427"/>
                    </a:cubicBezTo>
                    <a:cubicBezTo>
                      <a:pt x="12052" y="1611"/>
                      <a:pt x="12764" y="858"/>
                      <a:pt x="13475" y="126"/>
                    </a:cubicBezTo>
                    <a:cubicBezTo>
                      <a:pt x="13517" y="63"/>
                      <a:pt x="13580" y="0"/>
                      <a:pt x="13726" y="0"/>
                    </a:cubicBezTo>
                    <a:cubicBezTo>
                      <a:pt x="13810" y="147"/>
                      <a:pt x="13789" y="314"/>
                      <a:pt x="13789" y="481"/>
                    </a:cubicBezTo>
                    <a:cubicBezTo>
                      <a:pt x="13747" y="1465"/>
                      <a:pt x="13726" y="2427"/>
                      <a:pt x="13726" y="3390"/>
                    </a:cubicBezTo>
                    <a:cubicBezTo>
                      <a:pt x="13705" y="6277"/>
                      <a:pt x="13538" y="9144"/>
                      <a:pt x="13391" y="12031"/>
                    </a:cubicBezTo>
                    <a:cubicBezTo>
                      <a:pt x="13266" y="14249"/>
                      <a:pt x="13098" y="16467"/>
                      <a:pt x="12973" y="18685"/>
                    </a:cubicBezTo>
                    <a:cubicBezTo>
                      <a:pt x="12931" y="18852"/>
                      <a:pt x="12952" y="19083"/>
                      <a:pt x="12847" y="19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5"/>
              <p:cNvSpPr/>
              <p:nvPr/>
            </p:nvSpPr>
            <p:spPr>
              <a:xfrm>
                <a:off x="5244575" y="1433375"/>
                <a:ext cx="922225" cy="1514375"/>
              </a:xfrm>
              <a:custGeom>
                <a:avLst/>
                <a:gdLst/>
                <a:ahLst/>
                <a:cxnLst/>
                <a:rect l="l" t="t" r="r" b="b"/>
                <a:pathLst>
                  <a:path w="36889" h="60575" extrusionOk="0">
                    <a:moveTo>
                      <a:pt x="11362" y="38584"/>
                    </a:moveTo>
                    <a:cubicBezTo>
                      <a:pt x="10985" y="38249"/>
                      <a:pt x="10985" y="38249"/>
                      <a:pt x="10776" y="37768"/>
                    </a:cubicBezTo>
                    <a:lnTo>
                      <a:pt x="8411" y="32348"/>
                    </a:lnTo>
                    <a:cubicBezTo>
                      <a:pt x="6821" y="28582"/>
                      <a:pt x="4938" y="24983"/>
                      <a:pt x="2908" y="21447"/>
                    </a:cubicBezTo>
                    <a:cubicBezTo>
                      <a:pt x="2009" y="19878"/>
                      <a:pt x="1130" y="18330"/>
                      <a:pt x="126" y="16823"/>
                    </a:cubicBezTo>
                    <a:cubicBezTo>
                      <a:pt x="84" y="16739"/>
                      <a:pt x="21" y="16635"/>
                      <a:pt x="0" y="16551"/>
                    </a:cubicBezTo>
                    <a:cubicBezTo>
                      <a:pt x="21" y="16300"/>
                      <a:pt x="209" y="16112"/>
                      <a:pt x="335" y="15965"/>
                    </a:cubicBezTo>
                    <a:cubicBezTo>
                      <a:pt x="1025" y="15086"/>
                      <a:pt x="1695" y="14208"/>
                      <a:pt x="2406" y="13350"/>
                    </a:cubicBezTo>
                    <a:cubicBezTo>
                      <a:pt x="4624" y="10630"/>
                      <a:pt x="6842" y="7910"/>
                      <a:pt x="9039" y="5148"/>
                    </a:cubicBezTo>
                    <a:cubicBezTo>
                      <a:pt x="9604" y="4499"/>
                      <a:pt x="10148" y="3850"/>
                      <a:pt x="10671" y="3160"/>
                    </a:cubicBezTo>
                    <a:cubicBezTo>
                      <a:pt x="11487" y="2156"/>
                      <a:pt x="12387" y="1235"/>
                      <a:pt x="13266" y="272"/>
                    </a:cubicBezTo>
                    <a:cubicBezTo>
                      <a:pt x="13307" y="210"/>
                      <a:pt x="13391" y="126"/>
                      <a:pt x="13433" y="105"/>
                    </a:cubicBezTo>
                    <a:cubicBezTo>
                      <a:pt x="13600" y="0"/>
                      <a:pt x="13893" y="63"/>
                      <a:pt x="14019" y="210"/>
                    </a:cubicBezTo>
                    <a:cubicBezTo>
                      <a:pt x="14123" y="335"/>
                      <a:pt x="14207" y="503"/>
                      <a:pt x="14270" y="628"/>
                    </a:cubicBezTo>
                    <a:cubicBezTo>
                      <a:pt x="14877" y="1674"/>
                      <a:pt x="15483" y="2741"/>
                      <a:pt x="16048" y="3788"/>
                    </a:cubicBezTo>
                    <a:cubicBezTo>
                      <a:pt x="17869" y="7031"/>
                      <a:pt x="19857" y="10148"/>
                      <a:pt x="21949" y="13203"/>
                    </a:cubicBezTo>
                    <a:cubicBezTo>
                      <a:pt x="22807" y="14459"/>
                      <a:pt x="23665" y="15714"/>
                      <a:pt x="24606" y="16928"/>
                    </a:cubicBezTo>
                    <a:cubicBezTo>
                      <a:pt x="24774" y="17137"/>
                      <a:pt x="24920" y="17367"/>
                      <a:pt x="25129" y="17555"/>
                    </a:cubicBezTo>
                    <a:cubicBezTo>
                      <a:pt x="25359" y="17806"/>
                      <a:pt x="25464" y="18078"/>
                      <a:pt x="25339" y="18476"/>
                    </a:cubicBezTo>
                    <a:cubicBezTo>
                      <a:pt x="25150" y="18643"/>
                      <a:pt x="24983" y="18915"/>
                      <a:pt x="24815" y="19166"/>
                    </a:cubicBezTo>
                    <a:cubicBezTo>
                      <a:pt x="23937" y="20694"/>
                      <a:pt x="22890" y="22096"/>
                      <a:pt x="21865" y="23540"/>
                    </a:cubicBezTo>
                    <a:cubicBezTo>
                      <a:pt x="18517" y="28205"/>
                      <a:pt x="15295" y="32934"/>
                      <a:pt x="12240" y="37768"/>
                    </a:cubicBezTo>
                    <a:cubicBezTo>
                      <a:pt x="12115" y="37977"/>
                      <a:pt x="11947" y="38186"/>
                      <a:pt x="11947" y="38458"/>
                    </a:cubicBezTo>
                    <a:cubicBezTo>
                      <a:pt x="11947" y="38521"/>
                      <a:pt x="11906" y="38605"/>
                      <a:pt x="11843" y="38688"/>
                    </a:cubicBezTo>
                    <a:cubicBezTo>
                      <a:pt x="11173" y="40090"/>
                      <a:pt x="10650" y="41597"/>
                      <a:pt x="10274" y="43103"/>
                    </a:cubicBezTo>
                    <a:cubicBezTo>
                      <a:pt x="10022" y="44170"/>
                      <a:pt x="9918" y="45237"/>
                      <a:pt x="9918" y="46346"/>
                    </a:cubicBezTo>
                    <a:cubicBezTo>
                      <a:pt x="9918" y="46807"/>
                      <a:pt x="9960" y="47309"/>
                      <a:pt x="10106" y="47790"/>
                    </a:cubicBezTo>
                    <a:cubicBezTo>
                      <a:pt x="10336" y="48648"/>
                      <a:pt x="10880" y="49506"/>
                      <a:pt x="12261" y="49652"/>
                    </a:cubicBezTo>
                    <a:cubicBezTo>
                      <a:pt x="13245" y="49715"/>
                      <a:pt x="14186" y="49778"/>
                      <a:pt x="15149" y="49736"/>
                    </a:cubicBezTo>
                    <a:cubicBezTo>
                      <a:pt x="15797" y="49715"/>
                      <a:pt x="16446" y="49799"/>
                      <a:pt x="17074" y="49945"/>
                    </a:cubicBezTo>
                    <a:cubicBezTo>
                      <a:pt x="17806" y="50133"/>
                      <a:pt x="18392" y="50531"/>
                      <a:pt x="18789" y="51159"/>
                    </a:cubicBezTo>
                    <a:cubicBezTo>
                      <a:pt x="19020" y="51556"/>
                      <a:pt x="19229" y="51975"/>
                      <a:pt x="19354" y="52414"/>
                    </a:cubicBezTo>
                    <a:cubicBezTo>
                      <a:pt x="19543" y="53021"/>
                      <a:pt x="19689" y="53628"/>
                      <a:pt x="19877" y="54214"/>
                    </a:cubicBezTo>
                    <a:cubicBezTo>
                      <a:pt x="20045" y="54737"/>
                      <a:pt x="20170" y="55260"/>
                      <a:pt x="20401" y="55762"/>
                    </a:cubicBezTo>
                    <a:cubicBezTo>
                      <a:pt x="20568" y="56097"/>
                      <a:pt x="20714" y="56390"/>
                      <a:pt x="20945" y="56683"/>
                    </a:cubicBezTo>
                    <a:cubicBezTo>
                      <a:pt x="21300" y="57059"/>
                      <a:pt x="21740" y="57268"/>
                      <a:pt x="22263" y="57331"/>
                    </a:cubicBezTo>
                    <a:cubicBezTo>
                      <a:pt x="22702" y="57352"/>
                      <a:pt x="23142" y="57268"/>
                      <a:pt x="23560" y="57164"/>
                    </a:cubicBezTo>
                    <a:cubicBezTo>
                      <a:pt x="24230" y="57017"/>
                      <a:pt x="24857" y="56808"/>
                      <a:pt x="25506" y="56620"/>
                    </a:cubicBezTo>
                    <a:cubicBezTo>
                      <a:pt x="26029" y="56473"/>
                      <a:pt x="26552" y="56327"/>
                      <a:pt x="27075" y="56180"/>
                    </a:cubicBezTo>
                    <a:cubicBezTo>
                      <a:pt x="27305" y="56118"/>
                      <a:pt x="27577" y="56076"/>
                      <a:pt x="27808" y="56055"/>
                    </a:cubicBezTo>
                    <a:cubicBezTo>
                      <a:pt x="28728" y="55950"/>
                      <a:pt x="29502" y="56201"/>
                      <a:pt x="30130" y="56892"/>
                    </a:cubicBezTo>
                    <a:cubicBezTo>
                      <a:pt x="30318" y="57101"/>
                      <a:pt x="30486" y="57268"/>
                      <a:pt x="30674" y="57478"/>
                    </a:cubicBezTo>
                    <a:cubicBezTo>
                      <a:pt x="31093" y="57980"/>
                      <a:pt x="31595" y="58398"/>
                      <a:pt x="32181" y="58733"/>
                    </a:cubicBezTo>
                    <a:cubicBezTo>
                      <a:pt x="32934" y="59193"/>
                      <a:pt x="33708" y="59570"/>
                      <a:pt x="34545" y="59863"/>
                    </a:cubicBezTo>
                    <a:cubicBezTo>
                      <a:pt x="35466" y="60177"/>
                      <a:pt x="35758" y="60156"/>
                      <a:pt x="36616" y="59842"/>
                    </a:cubicBezTo>
                    <a:cubicBezTo>
                      <a:pt x="36847" y="60030"/>
                      <a:pt x="36888" y="60177"/>
                      <a:pt x="36679" y="60302"/>
                    </a:cubicBezTo>
                    <a:cubicBezTo>
                      <a:pt x="36407" y="60491"/>
                      <a:pt x="36093" y="60574"/>
                      <a:pt x="35779" y="60574"/>
                    </a:cubicBezTo>
                    <a:cubicBezTo>
                      <a:pt x="35528" y="60574"/>
                      <a:pt x="35235" y="60553"/>
                      <a:pt x="34963" y="60470"/>
                    </a:cubicBezTo>
                    <a:cubicBezTo>
                      <a:pt x="33603" y="60114"/>
                      <a:pt x="32348" y="59465"/>
                      <a:pt x="31197" y="58628"/>
                    </a:cubicBezTo>
                    <a:cubicBezTo>
                      <a:pt x="30883" y="58398"/>
                      <a:pt x="30611" y="58105"/>
                      <a:pt x="30339" y="57791"/>
                    </a:cubicBezTo>
                    <a:cubicBezTo>
                      <a:pt x="30193" y="57624"/>
                      <a:pt x="30025" y="57415"/>
                      <a:pt x="29837" y="57227"/>
                    </a:cubicBezTo>
                    <a:cubicBezTo>
                      <a:pt x="29314" y="56662"/>
                      <a:pt x="28644" y="56411"/>
                      <a:pt x="27849" y="56494"/>
                    </a:cubicBezTo>
                    <a:cubicBezTo>
                      <a:pt x="27389" y="56536"/>
                      <a:pt x="26950" y="56662"/>
                      <a:pt x="26489" y="56787"/>
                    </a:cubicBezTo>
                    <a:cubicBezTo>
                      <a:pt x="25757" y="56996"/>
                      <a:pt x="25067" y="57227"/>
                      <a:pt x="24334" y="57436"/>
                    </a:cubicBezTo>
                    <a:cubicBezTo>
                      <a:pt x="23853" y="57561"/>
                      <a:pt x="23393" y="57708"/>
                      <a:pt x="22911" y="57750"/>
                    </a:cubicBezTo>
                    <a:cubicBezTo>
                      <a:pt x="22723" y="57771"/>
                      <a:pt x="22556" y="57771"/>
                      <a:pt x="22346" y="57771"/>
                    </a:cubicBezTo>
                    <a:cubicBezTo>
                      <a:pt x="21530" y="57771"/>
                      <a:pt x="20903" y="57436"/>
                      <a:pt x="20401" y="56787"/>
                    </a:cubicBezTo>
                    <a:cubicBezTo>
                      <a:pt x="20066" y="56348"/>
                      <a:pt x="19836" y="55846"/>
                      <a:pt x="19668" y="55343"/>
                    </a:cubicBezTo>
                    <a:cubicBezTo>
                      <a:pt x="19480" y="54716"/>
                      <a:pt x="19313" y="54088"/>
                      <a:pt x="19124" y="53481"/>
                    </a:cubicBezTo>
                    <a:cubicBezTo>
                      <a:pt x="18999" y="53084"/>
                      <a:pt x="18894" y="52665"/>
                      <a:pt x="18727" y="52289"/>
                    </a:cubicBezTo>
                    <a:cubicBezTo>
                      <a:pt x="18622" y="52017"/>
                      <a:pt x="18496" y="51724"/>
                      <a:pt x="18371" y="51493"/>
                    </a:cubicBezTo>
                    <a:cubicBezTo>
                      <a:pt x="18015" y="50887"/>
                      <a:pt x="17492" y="50531"/>
                      <a:pt x="16844" y="50405"/>
                    </a:cubicBezTo>
                    <a:cubicBezTo>
                      <a:pt x="16320" y="50301"/>
                      <a:pt x="15776" y="50238"/>
                      <a:pt x="15232" y="50238"/>
                    </a:cubicBezTo>
                    <a:cubicBezTo>
                      <a:pt x="14228" y="50259"/>
                      <a:pt x="13203" y="50217"/>
                      <a:pt x="12219" y="50133"/>
                    </a:cubicBezTo>
                    <a:cubicBezTo>
                      <a:pt x="11926" y="50113"/>
                      <a:pt x="11634" y="50050"/>
                      <a:pt x="11362" y="49945"/>
                    </a:cubicBezTo>
                    <a:cubicBezTo>
                      <a:pt x="10776" y="49736"/>
                      <a:pt x="10336" y="49401"/>
                      <a:pt x="10002" y="48878"/>
                    </a:cubicBezTo>
                    <a:cubicBezTo>
                      <a:pt x="9750" y="48522"/>
                      <a:pt x="9604" y="48146"/>
                      <a:pt x="9520" y="47727"/>
                    </a:cubicBezTo>
                    <a:cubicBezTo>
                      <a:pt x="9416" y="47204"/>
                      <a:pt x="9374" y="46660"/>
                      <a:pt x="9374" y="46116"/>
                    </a:cubicBezTo>
                    <a:cubicBezTo>
                      <a:pt x="9395" y="44275"/>
                      <a:pt x="9813" y="42559"/>
                      <a:pt x="10420" y="40843"/>
                    </a:cubicBezTo>
                    <a:cubicBezTo>
                      <a:pt x="10650" y="40174"/>
                      <a:pt x="10901" y="39525"/>
                      <a:pt x="11194" y="38856"/>
                    </a:cubicBezTo>
                    <a:cubicBezTo>
                      <a:pt x="11299" y="38772"/>
                      <a:pt x="11320" y="38667"/>
                      <a:pt x="11362" y="38584"/>
                    </a:cubicBezTo>
                    <a:close/>
                    <a:moveTo>
                      <a:pt x="12638" y="18915"/>
                    </a:moveTo>
                    <a:cubicBezTo>
                      <a:pt x="12701" y="18748"/>
                      <a:pt x="12701" y="18539"/>
                      <a:pt x="12701" y="18330"/>
                    </a:cubicBezTo>
                    <a:lnTo>
                      <a:pt x="13098" y="12136"/>
                    </a:lnTo>
                    <a:cubicBezTo>
                      <a:pt x="13266" y="9479"/>
                      <a:pt x="13391" y="6801"/>
                      <a:pt x="13412" y="4101"/>
                    </a:cubicBezTo>
                    <a:cubicBezTo>
                      <a:pt x="13412" y="3223"/>
                      <a:pt x="13475" y="2302"/>
                      <a:pt x="13475" y="1423"/>
                    </a:cubicBezTo>
                    <a:cubicBezTo>
                      <a:pt x="13475" y="1256"/>
                      <a:pt x="13496" y="1109"/>
                      <a:pt x="13454" y="963"/>
                    </a:cubicBezTo>
                    <a:cubicBezTo>
                      <a:pt x="13307" y="963"/>
                      <a:pt x="13266" y="1047"/>
                      <a:pt x="13203" y="1109"/>
                    </a:cubicBezTo>
                    <a:cubicBezTo>
                      <a:pt x="12554" y="1800"/>
                      <a:pt x="11906" y="2490"/>
                      <a:pt x="11299" y="3244"/>
                    </a:cubicBezTo>
                    <a:cubicBezTo>
                      <a:pt x="10629" y="4081"/>
                      <a:pt x="9960" y="4897"/>
                      <a:pt x="9290" y="5734"/>
                    </a:cubicBezTo>
                    <a:cubicBezTo>
                      <a:pt x="7302" y="8182"/>
                      <a:pt x="5315" y="10630"/>
                      <a:pt x="3327" y="13078"/>
                    </a:cubicBezTo>
                    <a:cubicBezTo>
                      <a:pt x="2532" y="14040"/>
                      <a:pt x="1779" y="14982"/>
                      <a:pt x="1025" y="15965"/>
                    </a:cubicBezTo>
                    <a:cubicBezTo>
                      <a:pt x="921" y="16091"/>
                      <a:pt x="732" y="16216"/>
                      <a:pt x="795" y="16488"/>
                    </a:cubicBezTo>
                    <a:cubicBezTo>
                      <a:pt x="1109" y="16802"/>
                      <a:pt x="1486" y="17032"/>
                      <a:pt x="1904" y="17221"/>
                    </a:cubicBezTo>
                    <a:cubicBezTo>
                      <a:pt x="2490" y="17472"/>
                      <a:pt x="3097" y="17660"/>
                      <a:pt x="3683" y="17848"/>
                    </a:cubicBezTo>
                    <a:cubicBezTo>
                      <a:pt x="5189" y="18288"/>
                      <a:pt x="6696" y="18518"/>
                      <a:pt x="8244" y="18706"/>
                    </a:cubicBezTo>
                    <a:cubicBezTo>
                      <a:pt x="9604" y="18853"/>
                      <a:pt x="10964" y="18915"/>
                      <a:pt x="12303" y="18999"/>
                    </a:cubicBezTo>
                    <a:cubicBezTo>
                      <a:pt x="12345" y="18999"/>
                      <a:pt x="12470" y="19020"/>
                      <a:pt x="12638" y="18915"/>
                    </a:cubicBezTo>
                    <a:close/>
                    <a:moveTo>
                      <a:pt x="24878" y="18120"/>
                    </a:moveTo>
                    <a:cubicBezTo>
                      <a:pt x="24899" y="17995"/>
                      <a:pt x="24795" y="17890"/>
                      <a:pt x="24711" y="17806"/>
                    </a:cubicBezTo>
                    <a:cubicBezTo>
                      <a:pt x="24460" y="17472"/>
                      <a:pt x="24188" y="17158"/>
                      <a:pt x="23958" y="16823"/>
                    </a:cubicBezTo>
                    <a:cubicBezTo>
                      <a:pt x="21530" y="13517"/>
                      <a:pt x="19250" y="10107"/>
                      <a:pt x="17157" y="6591"/>
                    </a:cubicBezTo>
                    <a:cubicBezTo>
                      <a:pt x="16195" y="4980"/>
                      <a:pt x="15274" y="3306"/>
                      <a:pt x="14312" y="1653"/>
                    </a:cubicBezTo>
                    <a:cubicBezTo>
                      <a:pt x="14228" y="1528"/>
                      <a:pt x="14207" y="1340"/>
                      <a:pt x="13977" y="1277"/>
                    </a:cubicBezTo>
                    <a:cubicBezTo>
                      <a:pt x="13977" y="1423"/>
                      <a:pt x="13935" y="1549"/>
                      <a:pt x="13935" y="1674"/>
                    </a:cubicBezTo>
                    <a:cubicBezTo>
                      <a:pt x="13893" y="2323"/>
                      <a:pt x="13914" y="2993"/>
                      <a:pt x="13893" y="3620"/>
                    </a:cubicBezTo>
                    <a:cubicBezTo>
                      <a:pt x="13831" y="5629"/>
                      <a:pt x="13810" y="7617"/>
                      <a:pt x="13705" y="9625"/>
                    </a:cubicBezTo>
                    <a:cubicBezTo>
                      <a:pt x="13559" y="12011"/>
                      <a:pt x="13412" y="14396"/>
                      <a:pt x="13287" y="16760"/>
                    </a:cubicBezTo>
                    <a:cubicBezTo>
                      <a:pt x="13266" y="17388"/>
                      <a:pt x="13203" y="18016"/>
                      <a:pt x="13182" y="18643"/>
                    </a:cubicBezTo>
                    <a:cubicBezTo>
                      <a:pt x="13182" y="18790"/>
                      <a:pt x="13161" y="18915"/>
                      <a:pt x="13266" y="19020"/>
                    </a:cubicBezTo>
                    <a:cubicBezTo>
                      <a:pt x="13307" y="19020"/>
                      <a:pt x="13391" y="19062"/>
                      <a:pt x="13475" y="19062"/>
                    </a:cubicBezTo>
                    <a:cubicBezTo>
                      <a:pt x="14835" y="19146"/>
                      <a:pt x="16195" y="19208"/>
                      <a:pt x="17555" y="19125"/>
                    </a:cubicBezTo>
                    <a:cubicBezTo>
                      <a:pt x="19124" y="19020"/>
                      <a:pt x="20693" y="18915"/>
                      <a:pt x="22221" y="18769"/>
                    </a:cubicBezTo>
                    <a:cubicBezTo>
                      <a:pt x="23016" y="18706"/>
                      <a:pt x="23790" y="18602"/>
                      <a:pt x="24564" y="18330"/>
                    </a:cubicBezTo>
                    <a:cubicBezTo>
                      <a:pt x="24690" y="18288"/>
                      <a:pt x="24815" y="18267"/>
                      <a:pt x="24878" y="18120"/>
                    </a:cubicBezTo>
                    <a:close/>
                    <a:moveTo>
                      <a:pt x="11885" y="37328"/>
                    </a:moveTo>
                    <a:cubicBezTo>
                      <a:pt x="12031" y="37286"/>
                      <a:pt x="12052" y="37224"/>
                      <a:pt x="12115" y="37161"/>
                    </a:cubicBezTo>
                    <a:cubicBezTo>
                      <a:pt x="12324" y="36847"/>
                      <a:pt x="12533" y="36533"/>
                      <a:pt x="12701" y="36219"/>
                    </a:cubicBezTo>
                    <a:cubicBezTo>
                      <a:pt x="14626" y="33206"/>
                      <a:pt x="16572" y="30256"/>
                      <a:pt x="18622" y="27348"/>
                    </a:cubicBezTo>
                    <a:cubicBezTo>
                      <a:pt x="20087" y="25297"/>
                      <a:pt x="21551" y="23226"/>
                      <a:pt x="22995" y="21154"/>
                    </a:cubicBezTo>
                    <a:cubicBezTo>
                      <a:pt x="23434" y="20527"/>
                      <a:pt x="23832" y="19878"/>
                      <a:pt x="24271" y="19229"/>
                    </a:cubicBezTo>
                    <a:cubicBezTo>
                      <a:pt x="24334" y="19146"/>
                      <a:pt x="24376" y="19062"/>
                      <a:pt x="24271" y="18999"/>
                    </a:cubicBezTo>
                    <a:cubicBezTo>
                      <a:pt x="24188" y="19020"/>
                      <a:pt x="24083" y="19020"/>
                      <a:pt x="23978" y="19041"/>
                    </a:cubicBezTo>
                    <a:cubicBezTo>
                      <a:pt x="22807" y="19313"/>
                      <a:pt x="21635" y="19355"/>
                      <a:pt x="20421" y="19459"/>
                    </a:cubicBezTo>
                    <a:cubicBezTo>
                      <a:pt x="19543" y="19543"/>
                      <a:pt x="18622" y="19564"/>
                      <a:pt x="17743" y="19627"/>
                    </a:cubicBezTo>
                    <a:cubicBezTo>
                      <a:pt x="16969" y="19669"/>
                      <a:pt x="16237" y="19731"/>
                      <a:pt x="15483" y="19669"/>
                    </a:cubicBezTo>
                    <a:lnTo>
                      <a:pt x="13600" y="19585"/>
                    </a:lnTo>
                    <a:cubicBezTo>
                      <a:pt x="13475" y="19585"/>
                      <a:pt x="13307" y="19543"/>
                      <a:pt x="13182" y="19627"/>
                    </a:cubicBezTo>
                    <a:cubicBezTo>
                      <a:pt x="13077" y="19690"/>
                      <a:pt x="13077" y="19794"/>
                      <a:pt x="13077" y="19899"/>
                    </a:cubicBezTo>
                    <a:cubicBezTo>
                      <a:pt x="12994" y="20903"/>
                      <a:pt x="12889" y="21887"/>
                      <a:pt x="12805" y="22912"/>
                    </a:cubicBezTo>
                    <a:cubicBezTo>
                      <a:pt x="12743" y="23832"/>
                      <a:pt x="12680" y="24753"/>
                      <a:pt x="12575" y="25653"/>
                    </a:cubicBezTo>
                    <a:cubicBezTo>
                      <a:pt x="12429" y="27222"/>
                      <a:pt x="12261" y="28833"/>
                      <a:pt x="12115" y="30402"/>
                    </a:cubicBezTo>
                    <a:cubicBezTo>
                      <a:pt x="11906" y="32599"/>
                      <a:pt x="11926" y="34817"/>
                      <a:pt x="11822" y="37035"/>
                    </a:cubicBezTo>
                    <a:cubicBezTo>
                      <a:pt x="11843" y="37119"/>
                      <a:pt x="11885" y="37203"/>
                      <a:pt x="11885" y="37328"/>
                    </a:cubicBezTo>
                    <a:close/>
                    <a:moveTo>
                      <a:pt x="1255" y="17534"/>
                    </a:moveTo>
                    <a:cubicBezTo>
                      <a:pt x="1193" y="17639"/>
                      <a:pt x="1276" y="17702"/>
                      <a:pt x="1339" y="17806"/>
                    </a:cubicBezTo>
                    <a:cubicBezTo>
                      <a:pt x="1590" y="18267"/>
                      <a:pt x="1862" y="18685"/>
                      <a:pt x="2113" y="19104"/>
                    </a:cubicBezTo>
                    <a:cubicBezTo>
                      <a:pt x="4938" y="23853"/>
                      <a:pt x="7470" y="28750"/>
                      <a:pt x="9604" y="33855"/>
                    </a:cubicBezTo>
                    <a:cubicBezTo>
                      <a:pt x="10064" y="34985"/>
                      <a:pt x="10587" y="36156"/>
                      <a:pt x="11090" y="37286"/>
                    </a:cubicBezTo>
                    <a:cubicBezTo>
                      <a:pt x="11110" y="37370"/>
                      <a:pt x="11152" y="37517"/>
                      <a:pt x="11299" y="37517"/>
                    </a:cubicBezTo>
                    <a:cubicBezTo>
                      <a:pt x="11299" y="37412"/>
                      <a:pt x="11320" y="37286"/>
                      <a:pt x="11320" y="37203"/>
                    </a:cubicBezTo>
                    <a:cubicBezTo>
                      <a:pt x="11362" y="36198"/>
                      <a:pt x="11403" y="35173"/>
                      <a:pt x="11424" y="34190"/>
                    </a:cubicBezTo>
                    <a:cubicBezTo>
                      <a:pt x="11466" y="32662"/>
                      <a:pt x="11529" y="31177"/>
                      <a:pt x="11696" y="29691"/>
                    </a:cubicBezTo>
                    <a:cubicBezTo>
                      <a:pt x="11843" y="28143"/>
                      <a:pt x="11926" y="26594"/>
                      <a:pt x="12136" y="25067"/>
                    </a:cubicBezTo>
                    <a:cubicBezTo>
                      <a:pt x="12240" y="24188"/>
                      <a:pt x="12261" y="23309"/>
                      <a:pt x="12366" y="22452"/>
                    </a:cubicBezTo>
                    <a:cubicBezTo>
                      <a:pt x="12470" y="21615"/>
                      <a:pt x="12512" y="20778"/>
                      <a:pt x="12575" y="19941"/>
                    </a:cubicBezTo>
                    <a:cubicBezTo>
                      <a:pt x="12575" y="19794"/>
                      <a:pt x="12638" y="19669"/>
                      <a:pt x="12512" y="19543"/>
                    </a:cubicBezTo>
                    <a:cubicBezTo>
                      <a:pt x="12408" y="19480"/>
                      <a:pt x="12261" y="19480"/>
                      <a:pt x="12115" y="19459"/>
                    </a:cubicBezTo>
                    <a:cubicBezTo>
                      <a:pt x="11571" y="19439"/>
                      <a:pt x="11048" y="19376"/>
                      <a:pt x="10483" y="19355"/>
                    </a:cubicBezTo>
                    <a:cubicBezTo>
                      <a:pt x="8600" y="19250"/>
                      <a:pt x="6737" y="19041"/>
                      <a:pt x="4896" y="18643"/>
                    </a:cubicBezTo>
                    <a:cubicBezTo>
                      <a:pt x="3766" y="18413"/>
                      <a:pt x="2657" y="18078"/>
                      <a:pt x="1590" y="17639"/>
                    </a:cubicBezTo>
                    <a:cubicBezTo>
                      <a:pt x="1486" y="17576"/>
                      <a:pt x="1381" y="17493"/>
                      <a:pt x="1255" y="17534"/>
                    </a:cubicBezTo>
                    <a:close/>
                    <a:moveTo>
                      <a:pt x="13579" y="733"/>
                    </a:moveTo>
                    <a:cubicBezTo>
                      <a:pt x="13600" y="733"/>
                      <a:pt x="13600" y="754"/>
                      <a:pt x="13621" y="754"/>
                    </a:cubicBezTo>
                    <a:lnTo>
                      <a:pt x="13663" y="733"/>
                    </a:lnTo>
                    <a:cubicBezTo>
                      <a:pt x="13621" y="733"/>
                      <a:pt x="13621" y="712"/>
                      <a:pt x="13600" y="712"/>
                    </a:cubicBezTo>
                    <a:cubicBezTo>
                      <a:pt x="13600" y="712"/>
                      <a:pt x="13600" y="733"/>
                      <a:pt x="13579" y="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5"/>
              <p:cNvSpPr/>
              <p:nvPr/>
            </p:nvSpPr>
            <p:spPr>
              <a:xfrm>
                <a:off x="5572016" y="1457528"/>
                <a:ext cx="297587" cy="457562"/>
              </a:xfrm>
              <a:custGeom>
                <a:avLst/>
                <a:gdLst/>
                <a:ahLst/>
                <a:cxnLst/>
                <a:rect l="l" t="t" r="r" b="b"/>
                <a:pathLst>
                  <a:path w="11760" h="17912" extrusionOk="0">
                    <a:moveTo>
                      <a:pt x="11738" y="16865"/>
                    </a:moveTo>
                    <a:cubicBezTo>
                      <a:pt x="11675" y="17012"/>
                      <a:pt x="11550" y="17033"/>
                      <a:pt x="11424" y="17054"/>
                    </a:cubicBezTo>
                    <a:cubicBezTo>
                      <a:pt x="10671" y="17326"/>
                      <a:pt x="9876" y="17451"/>
                      <a:pt x="9102" y="17493"/>
                    </a:cubicBezTo>
                    <a:cubicBezTo>
                      <a:pt x="7533" y="17619"/>
                      <a:pt x="5984" y="17723"/>
                      <a:pt x="4415" y="17849"/>
                    </a:cubicBezTo>
                    <a:cubicBezTo>
                      <a:pt x="3055" y="17911"/>
                      <a:pt x="1695" y="17870"/>
                      <a:pt x="335" y="17786"/>
                    </a:cubicBezTo>
                    <a:cubicBezTo>
                      <a:pt x="251" y="17786"/>
                      <a:pt x="167" y="17765"/>
                      <a:pt x="126" y="17744"/>
                    </a:cubicBezTo>
                    <a:cubicBezTo>
                      <a:pt x="0" y="17598"/>
                      <a:pt x="21" y="17472"/>
                      <a:pt x="42" y="17367"/>
                    </a:cubicBezTo>
                    <a:cubicBezTo>
                      <a:pt x="63" y="16740"/>
                      <a:pt x="126" y="16112"/>
                      <a:pt x="147" y="15484"/>
                    </a:cubicBezTo>
                    <a:cubicBezTo>
                      <a:pt x="272" y="13099"/>
                      <a:pt x="439" y="10735"/>
                      <a:pt x="565" y="8349"/>
                    </a:cubicBezTo>
                    <a:cubicBezTo>
                      <a:pt x="691" y="6341"/>
                      <a:pt x="732" y="4353"/>
                      <a:pt x="753" y="2323"/>
                    </a:cubicBezTo>
                    <a:cubicBezTo>
                      <a:pt x="774" y="1675"/>
                      <a:pt x="753" y="1026"/>
                      <a:pt x="795" y="398"/>
                    </a:cubicBezTo>
                    <a:cubicBezTo>
                      <a:pt x="795" y="273"/>
                      <a:pt x="837" y="168"/>
                      <a:pt x="837" y="1"/>
                    </a:cubicBezTo>
                    <a:cubicBezTo>
                      <a:pt x="1067" y="64"/>
                      <a:pt x="1088" y="231"/>
                      <a:pt x="1172" y="378"/>
                    </a:cubicBezTo>
                    <a:cubicBezTo>
                      <a:pt x="2113" y="2010"/>
                      <a:pt x="3034" y="3683"/>
                      <a:pt x="4017" y="5315"/>
                    </a:cubicBezTo>
                    <a:cubicBezTo>
                      <a:pt x="6110" y="8852"/>
                      <a:pt x="8390" y="12241"/>
                      <a:pt x="10818" y="15547"/>
                    </a:cubicBezTo>
                    <a:cubicBezTo>
                      <a:pt x="11048" y="15882"/>
                      <a:pt x="11341" y="16196"/>
                      <a:pt x="11571" y="16531"/>
                    </a:cubicBezTo>
                    <a:cubicBezTo>
                      <a:pt x="11655" y="16656"/>
                      <a:pt x="11759" y="16740"/>
                      <a:pt x="11738" y="168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5"/>
              <p:cNvSpPr/>
              <p:nvPr/>
            </p:nvSpPr>
            <p:spPr>
              <a:xfrm>
                <a:off x="5274900" y="1870675"/>
                <a:ext cx="285625" cy="500625"/>
              </a:xfrm>
              <a:custGeom>
                <a:avLst/>
                <a:gdLst/>
                <a:ahLst/>
                <a:cxnLst/>
                <a:rect l="l" t="t" r="r" b="b"/>
                <a:pathLst>
                  <a:path w="11425" h="20025" extrusionOk="0">
                    <a:moveTo>
                      <a:pt x="42" y="42"/>
                    </a:moveTo>
                    <a:cubicBezTo>
                      <a:pt x="168" y="1"/>
                      <a:pt x="273" y="84"/>
                      <a:pt x="377" y="147"/>
                    </a:cubicBezTo>
                    <a:cubicBezTo>
                      <a:pt x="1444" y="586"/>
                      <a:pt x="2553" y="921"/>
                      <a:pt x="3683" y="1151"/>
                    </a:cubicBezTo>
                    <a:cubicBezTo>
                      <a:pt x="5524" y="1549"/>
                      <a:pt x="7387" y="1758"/>
                      <a:pt x="9270" y="1863"/>
                    </a:cubicBezTo>
                    <a:cubicBezTo>
                      <a:pt x="9835" y="1884"/>
                      <a:pt x="10379" y="1947"/>
                      <a:pt x="10902" y="1967"/>
                    </a:cubicBezTo>
                    <a:cubicBezTo>
                      <a:pt x="11048" y="1967"/>
                      <a:pt x="11195" y="1967"/>
                      <a:pt x="11299" y="2051"/>
                    </a:cubicBezTo>
                    <a:cubicBezTo>
                      <a:pt x="11425" y="2198"/>
                      <a:pt x="11404" y="2302"/>
                      <a:pt x="11362" y="2449"/>
                    </a:cubicBezTo>
                    <a:cubicBezTo>
                      <a:pt x="11320" y="3286"/>
                      <a:pt x="11257" y="4102"/>
                      <a:pt x="11153" y="4960"/>
                    </a:cubicBezTo>
                    <a:cubicBezTo>
                      <a:pt x="11048" y="5817"/>
                      <a:pt x="11048" y="6696"/>
                      <a:pt x="10923" y="7575"/>
                    </a:cubicBezTo>
                    <a:cubicBezTo>
                      <a:pt x="10713" y="9102"/>
                      <a:pt x="10630" y="10651"/>
                      <a:pt x="10483" y="12199"/>
                    </a:cubicBezTo>
                    <a:cubicBezTo>
                      <a:pt x="10316" y="13685"/>
                      <a:pt x="10274" y="15212"/>
                      <a:pt x="10211" y="16698"/>
                    </a:cubicBezTo>
                    <a:cubicBezTo>
                      <a:pt x="10190" y="17681"/>
                      <a:pt x="10169" y="18706"/>
                      <a:pt x="10107" y="19711"/>
                    </a:cubicBezTo>
                    <a:cubicBezTo>
                      <a:pt x="10107" y="19794"/>
                      <a:pt x="10086" y="19920"/>
                      <a:pt x="10086" y="20025"/>
                    </a:cubicBezTo>
                    <a:cubicBezTo>
                      <a:pt x="9918" y="20025"/>
                      <a:pt x="9897" y="19878"/>
                      <a:pt x="9877" y="19794"/>
                    </a:cubicBezTo>
                    <a:cubicBezTo>
                      <a:pt x="9374" y="18664"/>
                      <a:pt x="8851" y="17493"/>
                      <a:pt x="8391" y="16363"/>
                    </a:cubicBezTo>
                    <a:cubicBezTo>
                      <a:pt x="6257" y="11258"/>
                      <a:pt x="3725" y="6340"/>
                      <a:pt x="900" y="1612"/>
                    </a:cubicBezTo>
                    <a:cubicBezTo>
                      <a:pt x="649" y="1193"/>
                      <a:pt x="377" y="733"/>
                      <a:pt x="126" y="314"/>
                    </a:cubicBezTo>
                    <a:cubicBezTo>
                      <a:pt x="105" y="210"/>
                      <a:pt x="1" y="147"/>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5"/>
              <p:cNvSpPr/>
              <p:nvPr/>
            </p:nvSpPr>
            <p:spPr>
              <a:xfrm>
                <a:off x="5500350" y="2440850"/>
                <a:ext cx="28800" cy="37675"/>
              </a:xfrm>
              <a:custGeom>
                <a:avLst/>
                <a:gdLst/>
                <a:ahLst/>
                <a:cxnLst/>
                <a:rect l="l" t="t" r="r" b="b"/>
                <a:pathLst>
                  <a:path w="1152" h="1507" extrusionOk="0">
                    <a:moveTo>
                      <a:pt x="1089" y="984"/>
                    </a:moveTo>
                    <a:cubicBezTo>
                      <a:pt x="1068" y="1088"/>
                      <a:pt x="1047" y="1193"/>
                      <a:pt x="1026" y="1256"/>
                    </a:cubicBezTo>
                    <a:cubicBezTo>
                      <a:pt x="984" y="1360"/>
                      <a:pt x="921" y="1444"/>
                      <a:pt x="775" y="1465"/>
                    </a:cubicBezTo>
                    <a:cubicBezTo>
                      <a:pt x="649" y="1507"/>
                      <a:pt x="503" y="1507"/>
                      <a:pt x="356" y="1444"/>
                    </a:cubicBezTo>
                    <a:cubicBezTo>
                      <a:pt x="294" y="1423"/>
                      <a:pt x="210" y="1402"/>
                      <a:pt x="126" y="1339"/>
                    </a:cubicBezTo>
                    <a:cubicBezTo>
                      <a:pt x="22" y="1298"/>
                      <a:pt x="1" y="1193"/>
                      <a:pt x="1" y="1088"/>
                    </a:cubicBezTo>
                    <a:cubicBezTo>
                      <a:pt x="1" y="900"/>
                      <a:pt x="22" y="712"/>
                      <a:pt x="84" y="523"/>
                    </a:cubicBezTo>
                    <a:lnTo>
                      <a:pt x="147" y="293"/>
                    </a:lnTo>
                    <a:cubicBezTo>
                      <a:pt x="189" y="272"/>
                      <a:pt x="189" y="210"/>
                      <a:pt x="210" y="189"/>
                    </a:cubicBezTo>
                    <a:cubicBezTo>
                      <a:pt x="252" y="84"/>
                      <a:pt x="335" y="42"/>
                      <a:pt x="440" y="42"/>
                    </a:cubicBezTo>
                    <a:cubicBezTo>
                      <a:pt x="649" y="0"/>
                      <a:pt x="859" y="63"/>
                      <a:pt x="1026" y="189"/>
                    </a:cubicBezTo>
                    <a:cubicBezTo>
                      <a:pt x="1089" y="272"/>
                      <a:pt x="1151" y="356"/>
                      <a:pt x="1131" y="461"/>
                    </a:cubicBezTo>
                    <a:cubicBezTo>
                      <a:pt x="1089" y="565"/>
                      <a:pt x="1089" y="670"/>
                      <a:pt x="1089" y="775"/>
                    </a:cubicBezTo>
                    <a:cubicBezTo>
                      <a:pt x="1151" y="837"/>
                      <a:pt x="1131" y="921"/>
                      <a:pt x="1089"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75"/>
            <p:cNvGrpSpPr/>
            <p:nvPr/>
          </p:nvGrpSpPr>
          <p:grpSpPr>
            <a:xfrm>
              <a:off x="4343775" y="4274950"/>
              <a:ext cx="319750" cy="300625"/>
              <a:chOff x="4224025" y="3442775"/>
              <a:chExt cx="319750" cy="300625"/>
            </a:xfrm>
          </p:grpSpPr>
          <p:sp>
            <p:nvSpPr>
              <p:cNvPr id="2439" name="Google Shape;2439;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75"/>
            <p:cNvGrpSpPr/>
            <p:nvPr/>
          </p:nvGrpSpPr>
          <p:grpSpPr>
            <a:xfrm rot="880448">
              <a:off x="4908088" y="4592032"/>
              <a:ext cx="279332" cy="262624"/>
              <a:chOff x="4224025" y="3442775"/>
              <a:chExt cx="319750" cy="300625"/>
            </a:xfrm>
          </p:grpSpPr>
          <p:sp>
            <p:nvSpPr>
              <p:cNvPr id="2444" name="Google Shape;2444;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0" name="Google Shape;2450;p75"/>
          <p:cNvSpPr txBox="1">
            <a:spLocks noGrp="1"/>
          </p:cNvSpPr>
          <p:nvPr>
            <p:ph type="subTitle" idx="4294967295"/>
          </p:nvPr>
        </p:nvSpPr>
        <p:spPr>
          <a:xfrm flipH="1">
            <a:off x="1052118" y="1200150"/>
            <a:ext cx="6719757" cy="577800"/>
          </a:xfrm>
          <a:prstGeom prst="rect">
            <a:avLst/>
          </a:prstGeom>
        </p:spPr>
        <p:txBody>
          <a:bodyPr spcFirstLastPara="1" wrap="square" lIns="91425" tIns="91425" rIns="91425" bIns="91425" anchor="t" anchorCtr="0">
            <a:noAutofit/>
          </a:bodyPr>
          <a:lstStyle/>
          <a:p>
            <a:pPr marL="127000" indent="0">
              <a:buNone/>
            </a:pPr>
            <a:r>
              <a:rPr lang="en-US" sz="1400" dirty="0"/>
              <a:t>When a relationship has been established where the student knows all corrections are made with the goal of </a:t>
            </a:r>
            <a:r>
              <a:rPr lang="en-US" sz="1400" dirty="0" smtClean="0"/>
              <a:t>ensuring </a:t>
            </a:r>
            <a:r>
              <a:rPr lang="en-US" sz="1400" dirty="0"/>
              <a:t>their success, moving past conflict will be easier. </a:t>
            </a:r>
          </a:p>
        </p:txBody>
      </p:sp>
      <p:sp>
        <p:nvSpPr>
          <p:cNvPr id="2463" name="Google Shape;2463;p75"/>
          <p:cNvSpPr/>
          <p:nvPr/>
        </p:nvSpPr>
        <p:spPr>
          <a:xfrm>
            <a:off x="990600" y="13525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3257;p95"/>
          <p:cNvGrpSpPr/>
          <p:nvPr/>
        </p:nvGrpSpPr>
        <p:grpSpPr>
          <a:xfrm rot="2500693">
            <a:off x="6741203" y="736531"/>
            <a:ext cx="2692617" cy="689392"/>
            <a:chOff x="2676200" y="146050"/>
            <a:chExt cx="1215675" cy="311250"/>
          </a:xfrm>
        </p:grpSpPr>
        <p:sp>
          <p:nvSpPr>
            <p:cNvPr id="42" name="Google Shape;3258;p95"/>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59;p95"/>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0;p95"/>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1;p95"/>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2;p95"/>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3;p95"/>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63;p75"/>
          <p:cNvSpPr/>
          <p:nvPr/>
        </p:nvSpPr>
        <p:spPr>
          <a:xfrm>
            <a:off x="1019963" y="23431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35735" y="2266950"/>
            <a:ext cx="6166409" cy="523220"/>
          </a:xfrm>
          <a:prstGeom prst="rect">
            <a:avLst/>
          </a:prstGeom>
        </p:spPr>
        <p:txBody>
          <a:bodyPr wrap="square">
            <a:spAutoFit/>
          </a:bodyPr>
          <a:lstStyle/>
          <a:p>
            <a:r>
              <a:rPr lang="en-US" dirty="0">
                <a:solidFill>
                  <a:schemeClr val="bg2"/>
                </a:solidFill>
                <a:latin typeface="Questrial" panose="020B0604020202020204" charset="0"/>
              </a:rPr>
              <a:t>Moving past conflict may take longer for others. Allow time for the student to let go and move beyond the </a:t>
            </a:r>
            <a:r>
              <a:rPr lang="en-US" dirty="0" smtClean="0">
                <a:solidFill>
                  <a:schemeClr val="bg2"/>
                </a:solidFill>
                <a:latin typeface="Questrial" panose="020B0604020202020204" charset="0"/>
              </a:rPr>
              <a:t>conflict in their own time. </a:t>
            </a:r>
            <a:endParaRPr lang="en-US" dirty="0">
              <a:solidFill>
                <a:schemeClr val="bg2"/>
              </a:solidFill>
              <a:latin typeface="Questrial" panose="020B0604020202020204" charset="0"/>
            </a:endParaRPr>
          </a:p>
        </p:txBody>
      </p:sp>
      <p:sp>
        <p:nvSpPr>
          <p:cNvPr id="50" name="Google Shape;2463;p75"/>
          <p:cNvSpPr/>
          <p:nvPr/>
        </p:nvSpPr>
        <p:spPr>
          <a:xfrm>
            <a:off x="1019963" y="30289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16971" y="2952750"/>
            <a:ext cx="6166410" cy="738664"/>
          </a:xfrm>
          <a:prstGeom prst="rect">
            <a:avLst/>
          </a:prstGeom>
        </p:spPr>
        <p:txBody>
          <a:bodyPr wrap="square">
            <a:spAutoFit/>
          </a:bodyPr>
          <a:lstStyle/>
          <a:p>
            <a:r>
              <a:rPr lang="en-US" dirty="0">
                <a:solidFill>
                  <a:schemeClr val="bg2"/>
                </a:solidFill>
                <a:latin typeface="Questrial" panose="020B0604020202020204" charset="0"/>
              </a:rPr>
              <a:t>Conflicts are </a:t>
            </a:r>
            <a:r>
              <a:rPr lang="en-US" dirty="0" smtClean="0">
                <a:solidFill>
                  <a:schemeClr val="bg2"/>
                </a:solidFill>
                <a:latin typeface="Questrial" panose="020B0604020202020204" charset="0"/>
              </a:rPr>
              <a:t>not usually one-sided</a:t>
            </a:r>
            <a:r>
              <a:rPr lang="en-US" dirty="0">
                <a:solidFill>
                  <a:schemeClr val="bg2"/>
                </a:solidFill>
                <a:latin typeface="Questrial" panose="020B0604020202020204" charset="0"/>
              </a:rPr>
              <a:t>. Taking ownership of your responsibility in the conflict and </a:t>
            </a:r>
            <a:r>
              <a:rPr lang="en-US" dirty="0" smtClean="0">
                <a:solidFill>
                  <a:schemeClr val="bg2"/>
                </a:solidFill>
                <a:latin typeface="Questrial" panose="020B0604020202020204" charset="0"/>
              </a:rPr>
              <a:t>admitting </a:t>
            </a:r>
            <a:r>
              <a:rPr lang="en-US" dirty="0">
                <a:solidFill>
                  <a:schemeClr val="bg2"/>
                </a:solidFill>
                <a:latin typeface="Questrial" panose="020B0604020202020204" charset="0"/>
              </a:rPr>
              <a:t>when you are wrong allows for faster and complete conflict resolution. </a:t>
            </a:r>
          </a:p>
        </p:txBody>
      </p:sp>
      <p:sp>
        <p:nvSpPr>
          <p:cNvPr id="52" name="Google Shape;2463;p75"/>
          <p:cNvSpPr/>
          <p:nvPr/>
        </p:nvSpPr>
        <p:spPr>
          <a:xfrm>
            <a:off x="990600" y="39433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54501" y="3840131"/>
            <a:ext cx="6128879" cy="738664"/>
          </a:xfrm>
          <a:prstGeom prst="rect">
            <a:avLst/>
          </a:prstGeom>
        </p:spPr>
        <p:txBody>
          <a:bodyPr wrap="square">
            <a:spAutoFit/>
          </a:bodyPr>
          <a:lstStyle/>
          <a:p>
            <a:r>
              <a:rPr lang="en-US" dirty="0" smtClean="0">
                <a:solidFill>
                  <a:schemeClr val="bg2"/>
                </a:solidFill>
                <a:latin typeface="Questrial" panose="020B0604020202020204" charset="0"/>
              </a:rPr>
              <a:t>Continuously </a:t>
            </a:r>
            <a:r>
              <a:rPr lang="en-US" dirty="0">
                <a:solidFill>
                  <a:schemeClr val="bg2"/>
                </a:solidFill>
                <a:latin typeface="Questrial" panose="020B0604020202020204" charset="0"/>
              </a:rPr>
              <a:t>bringing up the </a:t>
            </a:r>
            <a:r>
              <a:rPr lang="en-US" dirty="0" smtClean="0">
                <a:solidFill>
                  <a:schemeClr val="bg2"/>
                </a:solidFill>
                <a:latin typeface="Questrial" panose="020B0604020202020204" charset="0"/>
              </a:rPr>
              <a:t>conflict once resolved prevents the </a:t>
            </a:r>
            <a:r>
              <a:rPr lang="en-US" dirty="0">
                <a:solidFill>
                  <a:schemeClr val="bg2"/>
                </a:solidFill>
                <a:latin typeface="Questrial" panose="020B0604020202020204" charset="0"/>
              </a:rPr>
              <a:t>student </a:t>
            </a:r>
            <a:r>
              <a:rPr lang="en-US" dirty="0" smtClean="0">
                <a:solidFill>
                  <a:schemeClr val="bg2"/>
                </a:solidFill>
                <a:latin typeface="Questrial" panose="020B0604020202020204" charset="0"/>
              </a:rPr>
              <a:t>from moving on. Remember, you are a role model and moving on helps the student to move past the conflict as well. </a:t>
            </a:r>
            <a:endParaRPr lang="en-US" dirty="0">
              <a:solidFill>
                <a:schemeClr val="bg2"/>
              </a:solidFill>
              <a:latin typeface="Questrial" panose="020B0604020202020204" charset="0"/>
            </a:endParaRPr>
          </a:p>
        </p:txBody>
      </p:sp>
    </p:spTree>
    <p:extLst>
      <p:ext uri="{BB962C8B-B14F-4D97-AF65-F5344CB8AC3E}">
        <p14:creationId xmlns:p14="http://schemas.microsoft.com/office/powerpoint/2010/main" val="42406006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p93"/>
          <p:cNvSpPr txBox="1">
            <a:spLocks noGrp="1"/>
          </p:cNvSpPr>
          <p:nvPr>
            <p:ph type="title"/>
          </p:nvPr>
        </p:nvSpPr>
        <p:spPr>
          <a:xfrm>
            <a:off x="685800" y="6667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Workplace Violence</a:t>
            </a:r>
            <a:endParaRPr sz="3600" dirty="0"/>
          </a:p>
        </p:txBody>
      </p:sp>
      <p:sp>
        <p:nvSpPr>
          <p:cNvPr id="2" name="Title 1"/>
          <p:cNvSpPr>
            <a:spLocks noGrp="1"/>
          </p:cNvSpPr>
          <p:nvPr>
            <p:ph type="title" idx="3"/>
          </p:nvPr>
        </p:nvSpPr>
        <p:spPr>
          <a:xfrm>
            <a:off x="779463" y="971550"/>
            <a:ext cx="8059737" cy="3594210"/>
          </a:xfrm>
        </p:spPr>
        <p:txBody>
          <a:bodyPr>
            <a:normAutofit/>
          </a:bodyPr>
          <a:lstStyle/>
          <a:p>
            <a:pPr marL="0" indent="0"/>
            <a:r>
              <a:rPr lang="en-US" sz="2000" b="0" dirty="0">
                <a:latin typeface="Questrial" panose="020B0604020202020204" charset="0"/>
              </a:rPr>
              <a:t>Baptist Health does not and will not tolerate any acts or threats of violence by a team member or anyone on Baptist Health premises. </a:t>
            </a:r>
            <a:br>
              <a:rPr lang="en-US" sz="2000" b="0" dirty="0">
                <a:latin typeface="Questrial" panose="020B0604020202020204" charset="0"/>
              </a:rPr>
            </a:br>
            <a:r>
              <a:rPr lang="en-US" sz="2000" b="0" dirty="0">
                <a:latin typeface="Questrial" panose="020B0604020202020204" charset="0"/>
              </a:rPr>
              <a:t/>
            </a:r>
            <a:br>
              <a:rPr lang="en-US" sz="2000" b="0" dirty="0">
                <a:latin typeface="Questrial" panose="020B0604020202020204" charset="0"/>
              </a:rPr>
            </a:br>
            <a:r>
              <a:rPr lang="en-US" sz="2000" b="0" dirty="0">
                <a:latin typeface="Questrial" panose="020B0604020202020204" charset="0"/>
              </a:rPr>
              <a:t>It is a violation for any team member to engage in any verbal or physical conduct of a violent or threatening nature or that endangers, or gives the appearance of endangering, others or the property of others.</a:t>
            </a:r>
            <a:br>
              <a:rPr lang="en-US" sz="2000" b="0" dirty="0">
                <a:latin typeface="Questrial" panose="020B0604020202020204" charset="0"/>
              </a:rPr>
            </a:br>
            <a:endParaRPr lang="en-US" sz="2000" b="0" dirty="0">
              <a:latin typeface="Questrial" panose="020B0604020202020204" charset="0"/>
            </a:endParaRPr>
          </a:p>
        </p:txBody>
      </p:sp>
    </p:spTree>
    <p:extLst>
      <p:ext uri="{BB962C8B-B14F-4D97-AF65-F5344CB8AC3E}">
        <p14:creationId xmlns:p14="http://schemas.microsoft.com/office/powerpoint/2010/main" val="1634170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Workplace Violence Includes</a:t>
            </a:r>
            <a:endParaRPr dirty="0"/>
          </a:p>
        </p:txBody>
      </p:sp>
      <p:sp>
        <p:nvSpPr>
          <p:cNvPr id="2664" name="Google Shape;2664;p84"/>
          <p:cNvSpPr txBox="1"/>
          <p:nvPr/>
        </p:nvSpPr>
        <p:spPr>
          <a:xfrm>
            <a:off x="1219200" y="2876550"/>
            <a:ext cx="6477000" cy="457200"/>
          </a:xfrm>
          <a:prstGeom prst="rect">
            <a:avLst/>
          </a:prstGeom>
          <a:noFill/>
          <a:ln>
            <a:noFill/>
          </a:ln>
        </p:spPr>
        <p:txBody>
          <a:bodyPr spcFirstLastPara="1" wrap="square" lIns="91425" tIns="91425" rIns="91425" bIns="91425" anchor="t" anchorCtr="0">
            <a:noAutofit/>
          </a:bodyPr>
          <a:lstStyle/>
          <a:p>
            <a:pPr lvl="1">
              <a:buClrTx/>
              <a:defRPr/>
            </a:pPr>
            <a:r>
              <a:rPr lang="en-US" sz="1600" kern="1200" dirty="0">
                <a:solidFill>
                  <a:schemeClr val="bg2"/>
                </a:solidFill>
                <a:latin typeface="Questrial" panose="020B0604020202020204" charset="0"/>
              </a:rPr>
              <a:t>Use of obscene, abusive or threatening language or gestures  </a:t>
            </a:r>
          </a:p>
        </p:txBody>
      </p:sp>
      <p:sp>
        <p:nvSpPr>
          <p:cNvPr id="2665" name="Google Shape;2665;p84"/>
          <p:cNvSpPr txBox="1">
            <a:spLocks noGrp="1"/>
          </p:cNvSpPr>
          <p:nvPr>
            <p:ph type="title" idx="4294967295"/>
          </p:nvPr>
        </p:nvSpPr>
        <p:spPr>
          <a:xfrm>
            <a:off x="796200" y="1200150"/>
            <a:ext cx="438922"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4"/>
                </a:solidFill>
              </a:rPr>
              <a:t>1.</a:t>
            </a:r>
            <a:endParaRPr sz="2200" dirty="0">
              <a:solidFill>
                <a:schemeClr val="accent4"/>
              </a:solidFill>
            </a:endParaRPr>
          </a:p>
          <a:p>
            <a:pPr marL="0" lvl="0" indent="0" algn="l" rtl="0">
              <a:spcBef>
                <a:spcPts val="0"/>
              </a:spcBef>
              <a:spcAft>
                <a:spcPts val="0"/>
              </a:spcAft>
              <a:buNone/>
            </a:pPr>
            <a:endParaRPr sz="2200" dirty="0"/>
          </a:p>
        </p:txBody>
      </p:sp>
      <p:sp>
        <p:nvSpPr>
          <p:cNvPr id="2666" name="Google Shape;2666;p84"/>
          <p:cNvSpPr txBox="1">
            <a:spLocks noGrp="1"/>
          </p:cNvSpPr>
          <p:nvPr>
            <p:ph type="subTitle" idx="4294967295"/>
          </p:nvPr>
        </p:nvSpPr>
        <p:spPr>
          <a:xfrm>
            <a:off x="1177200" y="1200150"/>
            <a:ext cx="7204800"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dirty="0">
                <a:solidFill>
                  <a:schemeClr val="bg2"/>
                </a:solidFill>
              </a:rPr>
              <a:t>Physical assaults or threats of physical assault, whether verbal or nonverbal, made in person or by other means (e.g., in writing, by phone, fax, e-mail or text message) </a:t>
            </a:r>
          </a:p>
        </p:txBody>
      </p:sp>
      <p:sp>
        <p:nvSpPr>
          <p:cNvPr id="2667" name="Google Shape;2667;p84"/>
          <p:cNvSpPr txBox="1">
            <a:spLocks noGrp="1"/>
          </p:cNvSpPr>
          <p:nvPr>
            <p:ph type="title" idx="4294967295"/>
          </p:nvPr>
        </p:nvSpPr>
        <p:spPr>
          <a:xfrm>
            <a:off x="838200" y="3312150"/>
            <a:ext cx="457200"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2"/>
                </a:solidFill>
              </a:rPr>
              <a:t>4.</a:t>
            </a:r>
            <a:endParaRPr sz="2200" dirty="0">
              <a:solidFill>
                <a:schemeClr val="accent2"/>
              </a:solidFill>
            </a:endParaRPr>
          </a:p>
          <a:p>
            <a:pPr marL="0" lvl="0" indent="0" algn="l" rtl="0">
              <a:spcBef>
                <a:spcPts val="0"/>
              </a:spcBef>
              <a:spcAft>
                <a:spcPts val="0"/>
              </a:spcAft>
              <a:buNone/>
            </a:pPr>
            <a:endParaRPr sz="2200" dirty="0">
              <a:solidFill>
                <a:schemeClr val="accent2"/>
              </a:solidFill>
            </a:endParaRPr>
          </a:p>
        </p:txBody>
      </p:sp>
      <p:sp>
        <p:nvSpPr>
          <p:cNvPr id="2669" name="Google Shape;2669;p84"/>
          <p:cNvSpPr txBox="1">
            <a:spLocks noGrp="1"/>
          </p:cNvSpPr>
          <p:nvPr>
            <p:ph type="title" idx="4294967295"/>
          </p:nvPr>
        </p:nvSpPr>
        <p:spPr>
          <a:xfrm>
            <a:off x="838200" y="2190750"/>
            <a:ext cx="457200" cy="478800"/>
          </a:xfrm>
          <a:prstGeom prst="rect">
            <a:avLst/>
          </a:prstGeom>
        </p:spPr>
        <p:txBody>
          <a:bodyPr spcFirstLastPara="1" wrap="square" lIns="91425" tIns="91425" rIns="91425" bIns="91425" anchor="t" anchorCtr="0">
            <a:noAutofit/>
          </a:bodyPr>
          <a:lstStyle/>
          <a:p>
            <a:pPr marL="0" lvl="0" indent="0" rtl="0">
              <a:lnSpc>
                <a:spcPct val="70000"/>
              </a:lnSpc>
              <a:spcBef>
                <a:spcPts val="0"/>
              </a:spcBef>
              <a:spcAft>
                <a:spcPts val="0"/>
              </a:spcAft>
              <a:buNone/>
            </a:pPr>
            <a:r>
              <a:rPr lang="en-US" sz="2200" dirty="0" smtClean="0">
                <a:solidFill>
                  <a:schemeClr val="accent1"/>
                </a:solidFill>
              </a:rPr>
              <a:t>2. </a:t>
            </a:r>
            <a:endParaRPr sz="2200" dirty="0">
              <a:solidFill>
                <a:schemeClr val="accent1"/>
              </a:solidFill>
            </a:endParaRPr>
          </a:p>
          <a:p>
            <a:pPr marL="0" lvl="0" indent="0" algn="r" rtl="0">
              <a:spcBef>
                <a:spcPts val="0"/>
              </a:spcBef>
              <a:spcAft>
                <a:spcPts val="0"/>
              </a:spcAft>
              <a:buNone/>
            </a:pPr>
            <a:endParaRPr sz="2200" dirty="0"/>
          </a:p>
        </p:txBody>
      </p:sp>
      <p:sp>
        <p:nvSpPr>
          <p:cNvPr id="2671" name="Google Shape;2671;p84"/>
          <p:cNvSpPr txBox="1">
            <a:spLocks noGrp="1"/>
          </p:cNvSpPr>
          <p:nvPr>
            <p:ph type="title" idx="4294967295"/>
          </p:nvPr>
        </p:nvSpPr>
        <p:spPr>
          <a:xfrm>
            <a:off x="729225" y="2800350"/>
            <a:ext cx="566175" cy="478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200" dirty="0" smtClean="0">
                <a:solidFill>
                  <a:schemeClr val="accent3"/>
                </a:solidFill>
              </a:rPr>
              <a:t>3. </a:t>
            </a:r>
            <a:endParaRPr sz="2200" dirty="0">
              <a:solidFill>
                <a:schemeClr val="accent3"/>
              </a:solidFill>
            </a:endParaRPr>
          </a:p>
        </p:txBody>
      </p:sp>
      <p:sp>
        <p:nvSpPr>
          <p:cNvPr id="2672" name="Google Shape;2672;p84"/>
          <p:cNvSpPr txBox="1">
            <a:spLocks noGrp="1"/>
          </p:cNvSpPr>
          <p:nvPr>
            <p:ph type="subTitle" idx="4294967295"/>
          </p:nvPr>
        </p:nvSpPr>
        <p:spPr>
          <a:xfrm>
            <a:off x="1233239" y="2190750"/>
            <a:ext cx="7072561"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kern="1200" dirty="0">
                <a:solidFill>
                  <a:schemeClr val="bg2"/>
                </a:solidFill>
              </a:rPr>
              <a:t>Verbal or nonverbal conduct that results in a reasonable apprehension of imminent violence by the person or persons to whom the conduct is directed</a:t>
            </a:r>
          </a:p>
        </p:txBody>
      </p:sp>
      <p:sp>
        <p:nvSpPr>
          <p:cNvPr id="2" name="Rectangle 1"/>
          <p:cNvSpPr/>
          <p:nvPr/>
        </p:nvSpPr>
        <p:spPr>
          <a:xfrm>
            <a:off x="1235122" y="3333750"/>
            <a:ext cx="7696200" cy="830997"/>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Possession of firearms or any other weapon on company property, in a vehicle being used on Baptist Health business or at a work-related function unless expressly permitted by applicable local, state or federal law </a:t>
            </a:r>
          </a:p>
        </p:txBody>
      </p:sp>
      <p:sp>
        <p:nvSpPr>
          <p:cNvPr id="16" name="Google Shape;2671;p84"/>
          <p:cNvSpPr txBox="1">
            <a:spLocks/>
          </p:cNvSpPr>
          <p:nvPr/>
        </p:nvSpPr>
        <p:spPr>
          <a:xfrm>
            <a:off x="762000" y="4164747"/>
            <a:ext cx="566175" cy="47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2200" dirty="0" smtClean="0">
                <a:solidFill>
                  <a:schemeClr val="accent5"/>
                </a:solidFill>
              </a:rPr>
              <a:t>5. </a:t>
            </a:r>
            <a:endParaRPr lang="en-US" sz="2200" dirty="0">
              <a:solidFill>
                <a:schemeClr val="accent5"/>
              </a:solidFill>
            </a:endParaRPr>
          </a:p>
        </p:txBody>
      </p:sp>
      <p:sp>
        <p:nvSpPr>
          <p:cNvPr id="3" name="Rectangle 2"/>
          <p:cNvSpPr/>
          <p:nvPr/>
        </p:nvSpPr>
        <p:spPr>
          <a:xfrm>
            <a:off x="1295400" y="4272975"/>
            <a:ext cx="7282426" cy="584775"/>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Any other threats, conduct or acts that leadership believes represent an imminent or potential danger of violence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 grpId="0"/>
      <p:bldP spid="2665" grpId="0"/>
      <p:bldP spid="2666" grpId="0" build="p"/>
      <p:bldP spid="2667" grpId="0"/>
      <p:bldP spid="2669" grpId="0"/>
      <p:bldP spid="2671" grpId="0"/>
      <p:bldP spid="2672" grpId="0" build="p"/>
      <p:bldP spid="2" grpId="0"/>
      <p:bldP spid="16"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Evaluations and Competencies</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911;p113"/>
          <p:cNvGrpSpPr/>
          <p:nvPr/>
        </p:nvGrpSpPr>
        <p:grpSpPr>
          <a:xfrm rot="19896809">
            <a:off x="906100" y="1006876"/>
            <a:ext cx="854821" cy="806710"/>
            <a:chOff x="946175" y="3619501"/>
            <a:chExt cx="296975" cy="293825"/>
          </a:xfrm>
        </p:grpSpPr>
        <p:sp>
          <p:nvSpPr>
            <p:cNvPr id="28" name="Google Shape;8912;p113"/>
            <p:cNvSpPr/>
            <p:nvPr/>
          </p:nvSpPr>
          <p:spPr>
            <a:xfrm>
              <a:off x="963525" y="3619501"/>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913;p11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914;p11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915;p11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8916;p11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8917;p11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119285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324134" y="6274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smtClean="0"/>
              <a:t>What is a competency</a:t>
            </a:r>
            <a:r>
              <a:rPr lang="en" sz="2800" dirty="0" smtClean="0"/>
              <a:t>?</a:t>
            </a:r>
            <a:endParaRPr sz="2800" dirty="0"/>
          </a:p>
        </p:txBody>
      </p:sp>
      <p:sp>
        <p:nvSpPr>
          <p:cNvPr id="646" name="Google Shape;646;p36"/>
          <p:cNvSpPr txBox="1">
            <a:spLocks noGrp="1"/>
          </p:cNvSpPr>
          <p:nvPr>
            <p:ph type="body" idx="1"/>
          </p:nvPr>
        </p:nvSpPr>
        <p:spPr>
          <a:xfrm>
            <a:off x="124500" y="1123950"/>
            <a:ext cx="7952700" cy="762000"/>
          </a:xfrm>
          <a:prstGeom prst="rect">
            <a:avLst/>
          </a:prstGeom>
        </p:spPr>
        <p:txBody>
          <a:bodyPr spcFirstLastPara="1" wrap="square" lIns="91425" tIns="91425" rIns="91425" bIns="91425" anchor="t" anchorCtr="0">
            <a:noAutofit/>
          </a:bodyPr>
          <a:lstStyle/>
          <a:p>
            <a:pPr marL="152400" indent="0">
              <a:buNone/>
            </a:pPr>
            <a:r>
              <a:rPr lang="en-US" sz="1600" dirty="0"/>
              <a:t>A competency is the ability to apply </a:t>
            </a:r>
            <a:r>
              <a:rPr lang="en-US" sz="1600" dirty="0" smtClean="0"/>
              <a:t>knowledge and skills required </a:t>
            </a:r>
            <a:r>
              <a:rPr lang="en-US" sz="1600" dirty="0"/>
              <a:t>to successfully perform critical work functions or tasks in a defined work setting. </a:t>
            </a:r>
          </a:p>
          <a:p>
            <a:pPr marL="0" lvl="0" indent="0" rtl="0">
              <a:lnSpc>
                <a:spcPct val="50000"/>
              </a:lnSpc>
              <a:spcBef>
                <a:spcPts val="0"/>
              </a:spcBef>
              <a:spcAft>
                <a:spcPts val="0"/>
              </a:spcAft>
              <a:buNone/>
            </a:pPr>
            <a:endParaRPr sz="1600" dirty="0">
              <a:solidFill>
                <a:schemeClr val="dk1"/>
              </a:solidFill>
            </a:endParaRPr>
          </a:p>
          <a:p>
            <a:pPr marL="0" lvl="0" indent="0" rtl="0">
              <a:lnSpc>
                <a:spcPct val="50000"/>
              </a:lnSpc>
              <a:spcBef>
                <a:spcPts val="0"/>
              </a:spcBef>
              <a:spcAft>
                <a:spcPts val="0"/>
              </a:spcAft>
              <a:buNone/>
            </a:pPr>
            <a:endParaRPr sz="1600" dirty="0"/>
          </a:p>
        </p:txBody>
      </p:sp>
      <p:sp>
        <p:nvSpPr>
          <p:cNvPr id="6" name="Content Placeholder 1"/>
          <p:cNvSpPr txBox="1">
            <a:spLocks/>
          </p:cNvSpPr>
          <p:nvPr/>
        </p:nvSpPr>
        <p:spPr>
          <a:xfrm>
            <a:off x="228600" y="2647950"/>
            <a:ext cx="8077200" cy="609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152400" indent="0">
              <a:buNone/>
            </a:pPr>
            <a:r>
              <a:rPr lang="en-US" sz="1600" dirty="0"/>
              <a:t>Competency validation is the ultimate goal of the preceptoring process. </a:t>
            </a:r>
          </a:p>
          <a:p>
            <a:endParaRPr lang="en-US" sz="1600" dirty="0"/>
          </a:p>
        </p:txBody>
      </p:sp>
      <p:sp>
        <p:nvSpPr>
          <p:cNvPr id="2" name="Rectangle 1"/>
          <p:cNvSpPr/>
          <p:nvPr/>
        </p:nvSpPr>
        <p:spPr>
          <a:xfrm>
            <a:off x="381000" y="4019550"/>
            <a:ext cx="8458200" cy="584775"/>
          </a:xfrm>
          <a:prstGeom prst="rect">
            <a:avLst/>
          </a:prstGeom>
        </p:spPr>
        <p:txBody>
          <a:bodyPr wrap="square">
            <a:spAutoFit/>
          </a:bodyPr>
          <a:lstStyle/>
          <a:p>
            <a:r>
              <a:rPr lang="en-US" sz="1600" dirty="0">
                <a:solidFill>
                  <a:schemeClr val="bg2"/>
                </a:solidFill>
                <a:latin typeface="Questrial" panose="020B0604020202020204" charset="0"/>
              </a:rPr>
              <a:t>Competencies are documented in the form of a checklist signed by the preceptor as tasks are successfully completed. </a:t>
            </a:r>
          </a:p>
        </p:txBody>
      </p:sp>
      <p:sp>
        <p:nvSpPr>
          <p:cNvPr id="7" name="Google Shape;645;p36"/>
          <p:cNvSpPr txBox="1">
            <a:spLocks/>
          </p:cNvSpPr>
          <p:nvPr/>
        </p:nvSpPr>
        <p:spPr>
          <a:xfrm>
            <a:off x="304800" y="21907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Why do I need to know about competencies?</a:t>
            </a:r>
            <a:endParaRPr lang="en-US" sz="2800" dirty="0"/>
          </a:p>
        </p:txBody>
      </p:sp>
      <p:sp>
        <p:nvSpPr>
          <p:cNvPr id="8" name="Google Shape;645;p36"/>
          <p:cNvSpPr txBox="1">
            <a:spLocks/>
          </p:cNvSpPr>
          <p:nvPr/>
        </p:nvSpPr>
        <p:spPr>
          <a:xfrm>
            <a:off x="304800" y="34861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How do I document competencies? </a:t>
            </a:r>
            <a:endParaRPr lang="en-US" sz="2800" dirty="0"/>
          </a:p>
        </p:txBody>
      </p:sp>
    </p:spTree>
    <p:extLst>
      <p:ext uri="{BB962C8B-B14F-4D97-AF65-F5344CB8AC3E}">
        <p14:creationId xmlns:p14="http://schemas.microsoft.com/office/powerpoint/2010/main" val="997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1780014" y="351898"/>
            <a:ext cx="509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Elements of Competencies</a:t>
            </a:r>
            <a:endParaRPr dirty="0"/>
          </a:p>
        </p:txBody>
      </p:sp>
      <p:sp>
        <p:nvSpPr>
          <p:cNvPr id="2037" name="Google Shape;2037;p58"/>
          <p:cNvSpPr/>
          <p:nvPr/>
        </p:nvSpPr>
        <p:spPr>
          <a:xfrm>
            <a:off x="307074" y="1657350"/>
            <a:ext cx="2664725" cy="1676400"/>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5905104" y="1733550"/>
            <a:ext cx="2476896" cy="1600200"/>
          </a:xfrm>
          <a:custGeom>
            <a:avLst/>
            <a:gdLst/>
            <a:ahLst/>
            <a:cxnLst/>
            <a:rect l="l" t="t" r="r" b="b"/>
            <a:pathLst>
              <a:path w="49920" h="33444" extrusionOk="0">
                <a:moveTo>
                  <a:pt x="38504" y="2709"/>
                </a:moveTo>
                <a:lnTo>
                  <a:pt x="38504" y="2709"/>
                </a:lnTo>
                <a:cubicBezTo>
                  <a:pt x="43323" y="4176"/>
                  <a:pt x="47913" y="7185"/>
                  <a:pt x="48283" y="12363"/>
                </a:cubicBezTo>
                <a:cubicBezTo>
                  <a:pt x="48360" y="13431"/>
                  <a:pt x="48217" y="14488"/>
                  <a:pt x="47915" y="15511"/>
                </a:cubicBezTo>
                <a:lnTo>
                  <a:pt x="47915" y="15511"/>
                </a:lnTo>
                <a:cubicBezTo>
                  <a:pt x="47904" y="15418"/>
                  <a:pt x="47893" y="15326"/>
                  <a:pt x="47881" y="15233"/>
                </a:cubicBezTo>
                <a:lnTo>
                  <a:pt x="47881" y="15233"/>
                </a:lnTo>
                <a:cubicBezTo>
                  <a:pt x="47850" y="11186"/>
                  <a:pt x="45711" y="7777"/>
                  <a:pt x="42579" y="5218"/>
                </a:cubicBezTo>
                <a:cubicBezTo>
                  <a:pt x="41285" y="4174"/>
                  <a:pt x="39920" y="3345"/>
                  <a:pt x="38504" y="2709"/>
                </a:cubicBezTo>
                <a:close/>
                <a:moveTo>
                  <a:pt x="45312" y="22720"/>
                </a:moveTo>
                <a:cubicBezTo>
                  <a:pt x="42983" y="26711"/>
                  <a:pt x="38190" y="29134"/>
                  <a:pt x="33637" y="30417"/>
                </a:cubicBezTo>
                <a:lnTo>
                  <a:pt x="33637" y="30417"/>
                </a:lnTo>
                <a:cubicBezTo>
                  <a:pt x="36390" y="29327"/>
                  <a:pt x="39050" y="28017"/>
                  <a:pt x="41484" y="26306"/>
                </a:cubicBezTo>
                <a:cubicBezTo>
                  <a:pt x="42934" y="25306"/>
                  <a:pt x="44254" y="24100"/>
                  <a:pt x="45312" y="22720"/>
                </a:cubicBezTo>
                <a:close/>
                <a:moveTo>
                  <a:pt x="23918" y="1345"/>
                </a:moveTo>
                <a:cubicBezTo>
                  <a:pt x="21697" y="1973"/>
                  <a:pt x="19603" y="2924"/>
                  <a:pt x="17748" y="4206"/>
                </a:cubicBezTo>
                <a:lnTo>
                  <a:pt x="17748" y="4206"/>
                </a:lnTo>
                <a:cubicBezTo>
                  <a:pt x="12112" y="7042"/>
                  <a:pt x="7040" y="11876"/>
                  <a:pt x="6281" y="18355"/>
                </a:cubicBezTo>
                <a:cubicBezTo>
                  <a:pt x="5688" y="23450"/>
                  <a:pt x="8236" y="28139"/>
                  <a:pt x="12199" y="30825"/>
                </a:cubicBezTo>
                <a:lnTo>
                  <a:pt x="12199" y="30825"/>
                </a:lnTo>
                <a:cubicBezTo>
                  <a:pt x="10702" y="30246"/>
                  <a:pt x="9272" y="29520"/>
                  <a:pt x="7951" y="28668"/>
                </a:cubicBezTo>
                <a:cubicBezTo>
                  <a:pt x="4552" y="26421"/>
                  <a:pt x="2075" y="22964"/>
                  <a:pt x="2075" y="18873"/>
                </a:cubicBezTo>
                <a:cubicBezTo>
                  <a:pt x="2075" y="14264"/>
                  <a:pt x="5474" y="10058"/>
                  <a:pt x="8816" y="7292"/>
                </a:cubicBezTo>
                <a:cubicBezTo>
                  <a:pt x="12958" y="3828"/>
                  <a:pt x="18405" y="1840"/>
                  <a:pt x="23918" y="1345"/>
                </a:cubicBezTo>
                <a:close/>
                <a:moveTo>
                  <a:pt x="29872" y="2229"/>
                </a:moveTo>
                <a:cubicBezTo>
                  <a:pt x="33007" y="2229"/>
                  <a:pt x="36104" y="2908"/>
                  <a:pt x="38954" y="4399"/>
                </a:cubicBezTo>
                <a:lnTo>
                  <a:pt x="38954" y="4399"/>
                </a:lnTo>
                <a:cubicBezTo>
                  <a:pt x="42895" y="6868"/>
                  <a:pt x="46002" y="10732"/>
                  <a:pt x="46658" y="15253"/>
                </a:cubicBezTo>
                <a:lnTo>
                  <a:pt x="46658" y="15253"/>
                </a:lnTo>
                <a:cubicBezTo>
                  <a:pt x="46691" y="16694"/>
                  <a:pt x="46431" y="18162"/>
                  <a:pt x="45853" y="19598"/>
                </a:cubicBezTo>
                <a:lnTo>
                  <a:pt x="45853" y="19598"/>
                </a:lnTo>
                <a:cubicBezTo>
                  <a:pt x="45031" y="20763"/>
                  <a:pt x="44086" y="21823"/>
                  <a:pt x="43155" y="22734"/>
                </a:cubicBezTo>
                <a:cubicBezTo>
                  <a:pt x="40274" y="25614"/>
                  <a:pt x="36644" y="27804"/>
                  <a:pt x="32899" y="29475"/>
                </a:cubicBezTo>
                <a:cubicBezTo>
                  <a:pt x="31034" y="30312"/>
                  <a:pt x="28938" y="31051"/>
                  <a:pt x="26761" y="31562"/>
                </a:cubicBezTo>
                <a:lnTo>
                  <a:pt x="26761" y="31562"/>
                </a:lnTo>
                <a:cubicBezTo>
                  <a:pt x="26307" y="31584"/>
                  <a:pt x="25849" y="31595"/>
                  <a:pt x="25388" y="31595"/>
                </a:cubicBezTo>
                <a:cubicBezTo>
                  <a:pt x="18710" y="31595"/>
                  <a:pt x="11599" y="29226"/>
                  <a:pt x="10026" y="22100"/>
                </a:cubicBezTo>
                <a:cubicBezTo>
                  <a:pt x="9463" y="19398"/>
                  <a:pt x="9877" y="16655"/>
                  <a:pt x="10978" y="14207"/>
                </a:cubicBezTo>
                <a:lnTo>
                  <a:pt x="10978" y="14207"/>
                </a:lnTo>
                <a:cubicBezTo>
                  <a:pt x="11088" y="14323"/>
                  <a:pt x="11259" y="14389"/>
                  <a:pt x="11422" y="14389"/>
                </a:cubicBezTo>
                <a:cubicBezTo>
                  <a:pt x="11629" y="14389"/>
                  <a:pt x="11824" y="14282"/>
                  <a:pt x="11869" y="14034"/>
                </a:cubicBezTo>
                <a:cubicBezTo>
                  <a:pt x="12222" y="12802"/>
                  <a:pt x="12687" y="11670"/>
                  <a:pt x="13247" y="10633"/>
                </a:cubicBezTo>
                <a:lnTo>
                  <a:pt x="13247" y="10633"/>
                </a:lnTo>
                <a:cubicBezTo>
                  <a:pt x="15757" y="7690"/>
                  <a:pt x="19373" y="5721"/>
                  <a:pt x="23233" y="5721"/>
                </a:cubicBezTo>
                <a:cubicBezTo>
                  <a:pt x="23801" y="5721"/>
                  <a:pt x="24373" y="5764"/>
                  <a:pt x="24948" y="5852"/>
                </a:cubicBezTo>
                <a:cubicBezTo>
                  <a:pt x="25812" y="5852"/>
                  <a:pt x="26101" y="4757"/>
                  <a:pt x="25352" y="4700"/>
                </a:cubicBezTo>
                <a:cubicBezTo>
                  <a:pt x="24681" y="4598"/>
                  <a:pt x="24021" y="4549"/>
                  <a:pt x="23375" y="4549"/>
                </a:cubicBezTo>
                <a:cubicBezTo>
                  <a:pt x="20730" y="4549"/>
                  <a:pt x="18308" y="5367"/>
                  <a:pt x="16239" y="6723"/>
                </a:cubicBezTo>
                <a:lnTo>
                  <a:pt x="16239" y="6723"/>
                </a:lnTo>
                <a:cubicBezTo>
                  <a:pt x="16686" y="6298"/>
                  <a:pt x="17155" y="5901"/>
                  <a:pt x="17645" y="5532"/>
                </a:cubicBezTo>
                <a:lnTo>
                  <a:pt x="17645" y="5532"/>
                </a:lnTo>
                <a:cubicBezTo>
                  <a:pt x="21454" y="3435"/>
                  <a:pt x="25696" y="2229"/>
                  <a:pt x="29872" y="2229"/>
                </a:cubicBezTo>
                <a:close/>
                <a:moveTo>
                  <a:pt x="13484" y="8363"/>
                </a:moveTo>
                <a:cubicBezTo>
                  <a:pt x="12903" y="9169"/>
                  <a:pt x="12386" y="10039"/>
                  <a:pt x="11941" y="10971"/>
                </a:cubicBezTo>
                <a:lnTo>
                  <a:pt x="11941" y="10971"/>
                </a:lnTo>
                <a:cubicBezTo>
                  <a:pt x="7427" y="17528"/>
                  <a:pt x="7586" y="27257"/>
                  <a:pt x="16594" y="30973"/>
                </a:cubicBezTo>
                <a:cubicBezTo>
                  <a:pt x="18064" y="31582"/>
                  <a:pt x="19746" y="32018"/>
                  <a:pt x="21550" y="32279"/>
                </a:cubicBezTo>
                <a:lnTo>
                  <a:pt x="21550" y="32279"/>
                </a:lnTo>
                <a:cubicBezTo>
                  <a:pt x="21326" y="32286"/>
                  <a:pt x="21102" y="32289"/>
                  <a:pt x="20879" y="32289"/>
                </a:cubicBezTo>
                <a:cubicBezTo>
                  <a:pt x="16407" y="32289"/>
                  <a:pt x="12169" y="30857"/>
                  <a:pt x="9449" y="26882"/>
                </a:cubicBezTo>
                <a:cubicBezTo>
                  <a:pt x="4818" y="20032"/>
                  <a:pt x="8023" y="12979"/>
                  <a:pt x="13484" y="8363"/>
                </a:cubicBezTo>
                <a:close/>
                <a:moveTo>
                  <a:pt x="27088" y="0"/>
                </a:moveTo>
                <a:cubicBezTo>
                  <a:pt x="22183" y="0"/>
                  <a:pt x="17215" y="1275"/>
                  <a:pt x="12906" y="3375"/>
                </a:cubicBezTo>
                <a:cubicBezTo>
                  <a:pt x="6511" y="6543"/>
                  <a:pt x="0" y="13400"/>
                  <a:pt x="1326" y="21005"/>
                </a:cubicBezTo>
                <a:cubicBezTo>
                  <a:pt x="2536" y="28438"/>
                  <a:pt x="11120" y="32240"/>
                  <a:pt x="17631" y="33220"/>
                </a:cubicBezTo>
                <a:cubicBezTo>
                  <a:pt x="18695" y="33372"/>
                  <a:pt x="19748" y="33444"/>
                  <a:pt x="20790" y="33444"/>
                </a:cubicBezTo>
                <a:cubicBezTo>
                  <a:pt x="23048" y="33444"/>
                  <a:pt x="25260" y="33107"/>
                  <a:pt x="27446" y="32519"/>
                </a:cubicBezTo>
                <a:lnTo>
                  <a:pt x="27446" y="32519"/>
                </a:lnTo>
                <a:cubicBezTo>
                  <a:pt x="36915" y="32006"/>
                  <a:pt x="47088" y="27330"/>
                  <a:pt x="47938" y="18165"/>
                </a:cubicBezTo>
                <a:lnTo>
                  <a:pt x="47938" y="18165"/>
                </a:lnTo>
                <a:cubicBezTo>
                  <a:pt x="49345" y="15463"/>
                  <a:pt x="49920" y="12478"/>
                  <a:pt x="48859" y="9482"/>
                </a:cubicBezTo>
                <a:cubicBezTo>
                  <a:pt x="46727" y="3720"/>
                  <a:pt x="39698" y="1358"/>
                  <a:pt x="34224" y="667"/>
                </a:cubicBezTo>
                <a:cubicBezTo>
                  <a:pt x="33508" y="570"/>
                  <a:pt x="32789" y="503"/>
                  <a:pt x="32069" y="466"/>
                </a:cubicBezTo>
                <a:lnTo>
                  <a:pt x="32069" y="466"/>
                </a:lnTo>
                <a:cubicBezTo>
                  <a:pt x="30435" y="149"/>
                  <a:pt x="28765" y="0"/>
                  <a:pt x="27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txBox="1">
            <a:spLocks noGrp="1"/>
          </p:cNvSpPr>
          <p:nvPr>
            <p:ph type="subTitle" idx="1"/>
          </p:nvPr>
        </p:nvSpPr>
        <p:spPr>
          <a:xfrm flipH="1">
            <a:off x="674036" y="3351750"/>
            <a:ext cx="1930800" cy="972600"/>
          </a:xfrm>
          <a:prstGeom prst="rect">
            <a:avLst/>
          </a:prstGeom>
        </p:spPr>
        <p:txBody>
          <a:bodyPr spcFirstLastPara="1" wrap="square" lIns="91425" tIns="91425" rIns="91425" bIns="91425" anchor="t" anchorCtr="0">
            <a:normAutofit/>
          </a:bodyPr>
          <a:lstStyle/>
          <a:p>
            <a:pPr marL="12700" lvl="0" indent="0" algn="ctr" rtl="0">
              <a:spcBef>
                <a:spcPts val="0"/>
              </a:spcBef>
              <a:spcAft>
                <a:spcPts val="0"/>
              </a:spcAft>
              <a:buClr>
                <a:srgbClr val="000000"/>
              </a:buClr>
              <a:buFont typeface="Arial"/>
              <a:buNone/>
            </a:pPr>
            <a:r>
              <a:rPr lang="en-US" dirty="0" smtClean="0"/>
              <a:t>Ability to perform a task correctly</a:t>
            </a:r>
            <a:endParaRPr dirty="0"/>
          </a:p>
          <a:p>
            <a:pPr marL="0" lvl="0" indent="0" algn="ctr" rtl="0">
              <a:spcBef>
                <a:spcPts val="0"/>
              </a:spcBef>
              <a:spcAft>
                <a:spcPts val="0"/>
              </a:spcAft>
              <a:buNone/>
            </a:pPr>
            <a:endParaRPr dirty="0"/>
          </a:p>
        </p:txBody>
      </p:sp>
      <p:sp>
        <p:nvSpPr>
          <p:cNvPr id="2070" name="Google Shape;2070;p58"/>
          <p:cNvSpPr txBox="1">
            <a:spLocks noGrp="1"/>
          </p:cNvSpPr>
          <p:nvPr>
            <p:ph type="subTitle" idx="4"/>
          </p:nvPr>
        </p:nvSpPr>
        <p:spPr>
          <a:xfrm flipH="1">
            <a:off x="3378000"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Communication with coworkers and patients</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2" name="Google Shape;2072;p58"/>
          <p:cNvSpPr txBox="1">
            <a:spLocks noGrp="1"/>
          </p:cNvSpPr>
          <p:nvPr>
            <p:ph type="subTitle" idx="6"/>
          </p:nvPr>
        </p:nvSpPr>
        <p:spPr>
          <a:xfrm flipH="1">
            <a:off x="6383208"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Problem solving and viewing events as part of a larger whole</a:t>
            </a:r>
            <a:endParaRPr dirty="0"/>
          </a:p>
          <a:p>
            <a:pPr marL="12700" lvl="0" indent="0" algn="ctr" rtl="0">
              <a:spcBef>
                <a:spcPts val="0"/>
              </a:spcBef>
              <a:spcAft>
                <a:spcPts val="0"/>
              </a:spcAft>
              <a:buClr>
                <a:srgbClr val="000000"/>
              </a:buClr>
              <a:buFont typeface="Arial"/>
              <a:buNone/>
            </a:pPr>
            <a:r>
              <a:rPr lang="en" dirty="0">
                <a:latin typeface="Barlow Semi Condensed Light"/>
                <a:ea typeface="Barlow Semi Condensed Light"/>
                <a:cs typeface="Barlow Semi Condensed Light"/>
                <a:sym typeface="Barlow Semi Condensed Light"/>
              </a:rPr>
              <a:t> </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3" name="Google Shape;2073;p58"/>
          <p:cNvSpPr txBox="1">
            <a:spLocks noGrp="1"/>
          </p:cNvSpPr>
          <p:nvPr>
            <p:ph type="title" idx="7"/>
          </p:nvPr>
        </p:nvSpPr>
        <p:spPr>
          <a:xfrm>
            <a:off x="687729" y="2146350"/>
            <a:ext cx="182687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accent5"/>
                </a:solidFill>
              </a:rPr>
              <a:t>TECHNICAL</a:t>
            </a:r>
            <a:endParaRPr lang="en-US" sz="2000" dirty="0">
              <a:solidFill>
                <a:schemeClr val="accent5"/>
              </a:solidFill>
            </a:endParaRPr>
          </a:p>
        </p:txBody>
      </p:sp>
      <p:sp>
        <p:nvSpPr>
          <p:cNvPr id="2074" name="Google Shape;2074;p58"/>
          <p:cNvSpPr txBox="1">
            <a:spLocks noGrp="1"/>
          </p:cNvSpPr>
          <p:nvPr>
            <p:ph type="title" idx="8"/>
          </p:nvPr>
        </p:nvSpPr>
        <p:spPr>
          <a:xfrm>
            <a:off x="3200400" y="2096794"/>
            <a:ext cx="236220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INTERPERSONAL</a:t>
            </a:r>
            <a:endParaRPr lang="en-US" sz="2000" dirty="0"/>
          </a:p>
        </p:txBody>
      </p:sp>
      <p:sp>
        <p:nvSpPr>
          <p:cNvPr id="2075" name="Google Shape;2075;p58"/>
          <p:cNvSpPr txBox="1">
            <a:spLocks noGrp="1"/>
          </p:cNvSpPr>
          <p:nvPr>
            <p:ph type="title" idx="9"/>
          </p:nvPr>
        </p:nvSpPr>
        <p:spPr>
          <a:xfrm>
            <a:off x="6155270" y="2222550"/>
            <a:ext cx="226306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CRITICAL THINKING</a:t>
            </a:r>
            <a:endParaRPr lang="en-US" sz="2000" dirty="0"/>
          </a:p>
        </p:txBody>
      </p:sp>
      <p:sp>
        <p:nvSpPr>
          <p:cNvPr id="44" name="Google Shape;2037;p58"/>
          <p:cNvSpPr/>
          <p:nvPr/>
        </p:nvSpPr>
        <p:spPr>
          <a:xfrm rot="11276202">
            <a:off x="3075798" y="1671923"/>
            <a:ext cx="2535204" cy="1682225"/>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4" name="Google Shape;2734;p87"/>
          <p:cNvSpPr txBox="1">
            <a:spLocks noGrp="1"/>
          </p:cNvSpPr>
          <p:nvPr>
            <p:ph type="title"/>
          </p:nvPr>
        </p:nvSpPr>
        <p:spPr>
          <a:xfrm>
            <a:off x="912306" y="209550"/>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Select each element to view an example</a:t>
            </a:r>
            <a:endParaRPr dirty="0"/>
          </a:p>
        </p:txBody>
      </p:sp>
      <p:sp>
        <p:nvSpPr>
          <p:cNvPr id="2736" name="Technical"/>
          <p:cNvSpPr txBox="1"/>
          <p:nvPr/>
        </p:nvSpPr>
        <p:spPr>
          <a:xfrm>
            <a:off x="3085073" y="2603797"/>
            <a:ext cx="1421437" cy="2589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sz="2200" b="1" dirty="0" smtClean="0">
                <a:solidFill>
                  <a:schemeClr val="accent5"/>
                </a:solidFill>
                <a:latin typeface="Gaegu"/>
                <a:ea typeface="Gaegu"/>
                <a:cs typeface="Gaegu"/>
                <a:sym typeface="Gaegu"/>
              </a:rPr>
              <a:t>technical</a:t>
            </a:r>
            <a:endParaRPr sz="2200" b="1" dirty="0">
              <a:solidFill>
                <a:schemeClr val="accent5"/>
              </a:solidFill>
              <a:latin typeface="Gaegu"/>
              <a:ea typeface="Gaegu"/>
              <a:cs typeface="Gaegu"/>
              <a:sym typeface="Gaegu"/>
            </a:endParaRPr>
          </a:p>
        </p:txBody>
      </p:sp>
      <p:sp>
        <p:nvSpPr>
          <p:cNvPr id="2741" name="Interpersonal"/>
          <p:cNvSpPr txBox="1"/>
          <p:nvPr/>
        </p:nvSpPr>
        <p:spPr>
          <a:xfrm>
            <a:off x="3617717" y="3530446"/>
            <a:ext cx="1615152" cy="45972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 sz="2200" b="1" dirty="0" smtClean="0">
                <a:solidFill>
                  <a:schemeClr val="accent1"/>
                </a:solidFill>
                <a:latin typeface="Gaegu"/>
                <a:ea typeface="Gaegu"/>
                <a:cs typeface="Gaegu"/>
                <a:sym typeface="Gaegu"/>
              </a:rPr>
              <a:t>interpersonal</a:t>
            </a:r>
            <a:endParaRPr sz="2200" b="1" dirty="0">
              <a:solidFill>
                <a:schemeClr val="accent1"/>
              </a:solidFill>
              <a:latin typeface="Gaegu"/>
              <a:ea typeface="Gaegu"/>
              <a:cs typeface="Gaegu"/>
              <a:sym typeface="Gaegu"/>
            </a:endParaRPr>
          </a:p>
        </p:txBody>
      </p:sp>
      <p:sp>
        <p:nvSpPr>
          <p:cNvPr id="2742" name="Critical Thinking"/>
          <p:cNvSpPr txBox="1"/>
          <p:nvPr/>
        </p:nvSpPr>
        <p:spPr>
          <a:xfrm>
            <a:off x="4542118" y="2348044"/>
            <a:ext cx="954300" cy="74397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US" sz="2200" b="1" dirty="0" smtClean="0">
                <a:solidFill>
                  <a:schemeClr val="accent3"/>
                </a:solidFill>
                <a:latin typeface="Gaegu"/>
                <a:ea typeface="Gaegu"/>
                <a:cs typeface="Gaegu"/>
                <a:sym typeface="Gaegu"/>
              </a:rPr>
              <a:t>c</a:t>
            </a:r>
            <a:r>
              <a:rPr lang="en" sz="2200" b="1" dirty="0" smtClean="0">
                <a:solidFill>
                  <a:schemeClr val="accent3"/>
                </a:solidFill>
                <a:latin typeface="Gaegu"/>
                <a:ea typeface="Gaegu"/>
                <a:cs typeface="Gaegu"/>
                <a:sym typeface="Gaegu"/>
              </a:rPr>
              <a:t>ritical thinking</a:t>
            </a:r>
            <a:endParaRPr sz="2200" b="1" dirty="0">
              <a:solidFill>
                <a:schemeClr val="accent3"/>
              </a:solidFill>
              <a:latin typeface="Gaegu"/>
              <a:ea typeface="Gaegu"/>
              <a:cs typeface="Gaegu"/>
              <a:sym typeface="Gaegu"/>
            </a:endParaRPr>
          </a:p>
        </p:txBody>
      </p:sp>
      <p:grpSp>
        <p:nvGrpSpPr>
          <p:cNvPr id="20" name="Group 19"/>
          <p:cNvGrpSpPr/>
          <p:nvPr/>
        </p:nvGrpSpPr>
        <p:grpSpPr>
          <a:xfrm>
            <a:off x="2129349" y="991426"/>
            <a:ext cx="4503899" cy="3167817"/>
            <a:chOff x="4574350" y="742950"/>
            <a:chExt cx="3314606" cy="2587600"/>
          </a:xfrm>
        </p:grpSpPr>
        <p:sp>
          <p:nvSpPr>
            <p:cNvPr id="2" name="Flowchart: Extract 1"/>
            <p:cNvSpPr/>
            <p:nvPr/>
          </p:nvSpPr>
          <p:spPr>
            <a:xfrm>
              <a:off x="4574350" y="742950"/>
              <a:ext cx="3314606" cy="2587600"/>
            </a:xfrm>
            <a:prstGeom prst="flowChartExtra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0"/>
            </p:cNvCxnSpPr>
            <p:nvPr/>
          </p:nvCxnSpPr>
          <p:spPr>
            <a:xfrm flipH="1">
              <a:off x="6226190" y="742950"/>
              <a:ext cx="5463" cy="1737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574351" y="2480388"/>
              <a:ext cx="1651839" cy="8501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31653" y="2480388"/>
              <a:ext cx="1590579" cy="79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9965" y="1123950"/>
            <a:ext cx="3792653" cy="1094672"/>
            <a:chOff x="189965" y="1123950"/>
            <a:chExt cx="3792653" cy="1094672"/>
          </a:xfrm>
        </p:grpSpPr>
        <p:sp>
          <p:nvSpPr>
            <p:cNvPr id="2735" name="Google Shape;2735;p87"/>
            <p:cNvSpPr txBox="1"/>
            <p:nvPr/>
          </p:nvSpPr>
          <p:spPr>
            <a:xfrm>
              <a:off x="189965" y="1123950"/>
              <a:ext cx="2477035" cy="1051837"/>
            </a:xfrm>
            <a:prstGeom prst="rect">
              <a:avLst/>
            </a:prstGeom>
            <a:noFill/>
            <a:ln>
              <a:noFill/>
            </a:ln>
          </p:spPr>
          <p:txBody>
            <a:bodyPr spcFirstLastPara="1" wrap="square" lIns="0" tIns="6700" rIns="0" bIns="0" anchor="b" anchorCtr="0">
              <a:noAutofit/>
            </a:bodyPr>
            <a:lstStyle/>
            <a:p>
              <a:pPr algn="ctr"/>
              <a:r>
                <a:rPr lang="en-US" sz="2000" dirty="0">
                  <a:solidFill>
                    <a:schemeClr val="accent5"/>
                  </a:solidFill>
                  <a:latin typeface="Gaegu" panose="020B0604020202020204" charset="0"/>
                  <a:ea typeface="Gaegu" panose="020B0604020202020204" charset="0"/>
                </a:rPr>
                <a:t>Successful performance of venipuncture blood collection</a:t>
              </a:r>
            </a:p>
          </p:txBody>
        </p:sp>
        <p:sp>
          <p:nvSpPr>
            <p:cNvPr id="78" name="Google Shape;2462;p75"/>
            <p:cNvSpPr/>
            <p:nvPr/>
          </p:nvSpPr>
          <p:spPr>
            <a:xfrm rot="438453">
              <a:off x="2612962" y="1729074"/>
              <a:ext cx="1369656"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grpSp>
      <p:grpSp>
        <p:nvGrpSpPr>
          <p:cNvPr id="25" name="Group 24"/>
          <p:cNvGrpSpPr/>
          <p:nvPr/>
        </p:nvGrpSpPr>
        <p:grpSpPr>
          <a:xfrm>
            <a:off x="4876800" y="1387650"/>
            <a:ext cx="3974680" cy="832693"/>
            <a:chOff x="4876800" y="1387650"/>
            <a:chExt cx="3974680" cy="832693"/>
          </a:xfrm>
        </p:grpSpPr>
        <p:sp>
          <p:nvSpPr>
            <p:cNvPr id="2738" name="Google Shape;2738;p87"/>
            <p:cNvSpPr txBox="1"/>
            <p:nvPr/>
          </p:nvSpPr>
          <p:spPr>
            <a:xfrm>
              <a:off x="6007620" y="1387650"/>
              <a:ext cx="2843860" cy="788137"/>
            </a:xfrm>
            <a:prstGeom prst="rect">
              <a:avLst/>
            </a:prstGeom>
            <a:noFill/>
            <a:ln>
              <a:noFill/>
            </a:ln>
          </p:spPr>
          <p:txBody>
            <a:bodyPr spcFirstLastPara="1" wrap="square" lIns="0" tIns="6700" rIns="0" bIns="0" anchor="b" anchorCtr="0">
              <a:noAutofit/>
            </a:bodyPr>
            <a:lstStyle/>
            <a:p>
              <a:r>
                <a:rPr lang="en-US" sz="2000" dirty="0">
                  <a:solidFill>
                    <a:schemeClr val="accent3"/>
                  </a:solidFill>
                  <a:latin typeface="Gaegu" panose="020B0604020202020204" charset="0"/>
                  <a:ea typeface="Gaegu" panose="020B0604020202020204" charset="0"/>
                </a:rPr>
                <a:t>Recognized specimen integrity issue and initiated recollect process</a:t>
              </a:r>
            </a:p>
          </p:txBody>
        </p:sp>
        <p:sp>
          <p:nvSpPr>
            <p:cNvPr id="79" name="Google Shape;2460;p75"/>
            <p:cNvSpPr/>
            <p:nvPr/>
          </p:nvSpPr>
          <p:spPr>
            <a:xfrm>
              <a:off x="4876800" y="1632111"/>
              <a:ext cx="990600" cy="588232"/>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grpSp>
      <p:grpSp>
        <p:nvGrpSpPr>
          <p:cNvPr id="26" name="Group 25"/>
          <p:cNvGrpSpPr/>
          <p:nvPr/>
        </p:nvGrpSpPr>
        <p:grpSpPr>
          <a:xfrm>
            <a:off x="5388965" y="2610866"/>
            <a:ext cx="3661254" cy="1186349"/>
            <a:chOff x="5388965" y="2610866"/>
            <a:chExt cx="3661254" cy="1186349"/>
          </a:xfrm>
        </p:grpSpPr>
        <p:sp>
          <p:nvSpPr>
            <p:cNvPr id="2739" name="Google Shape;2739;p87"/>
            <p:cNvSpPr txBox="1"/>
            <p:nvPr/>
          </p:nvSpPr>
          <p:spPr>
            <a:xfrm>
              <a:off x="6633248" y="2610866"/>
              <a:ext cx="2416971" cy="1027980"/>
            </a:xfrm>
            <a:prstGeom prst="rect">
              <a:avLst/>
            </a:prstGeom>
            <a:noFill/>
            <a:ln>
              <a:noFill/>
            </a:ln>
          </p:spPr>
          <p:txBody>
            <a:bodyPr spcFirstLastPara="1" wrap="square" lIns="0" tIns="6700" rIns="0" bIns="0" anchor="b" anchorCtr="0">
              <a:noAutofit/>
            </a:bodyPr>
            <a:lstStyle/>
            <a:p>
              <a:r>
                <a:rPr lang="en-US" sz="2000" dirty="0">
                  <a:solidFill>
                    <a:schemeClr val="accent1"/>
                  </a:solidFill>
                  <a:latin typeface="Gaegu" panose="020B0604020202020204" charset="0"/>
                  <a:ea typeface="Gaegu" panose="020B0604020202020204" charset="0"/>
                </a:rPr>
                <a:t>Properly addressed patient upon entering room</a:t>
              </a:r>
            </a:p>
          </p:txBody>
        </p:sp>
        <p:sp>
          <p:nvSpPr>
            <p:cNvPr id="80" name="Google Shape;2464;p75"/>
            <p:cNvSpPr/>
            <p:nvPr/>
          </p:nvSpPr>
          <p:spPr>
            <a:xfrm>
              <a:off x="5388965" y="3158142"/>
              <a:ext cx="1153617" cy="639073"/>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grpSp>
    </p:spTree>
    <p:extLst>
      <p:ext uri="{BB962C8B-B14F-4D97-AF65-F5344CB8AC3E}">
        <p14:creationId xmlns:p14="http://schemas.microsoft.com/office/powerpoint/2010/main" val="247026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3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736"/>
                  </p:tgtEl>
                </p:cond>
              </p:nextCondLst>
            </p:seq>
            <p:seq concurrent="1" nextAc="seek">
              <p:cTn id="7" restart="whenNotActive" fill="hold" evtFilter="cancelBubble" nodeType="interactiveSeq">
                <p:stCondLst>
                  <p:cond evt="onClick" delay="0">
                    <p:tgtEl>
                      <p:spTgt spid="274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742"/>
                  </p:tgtEl>
                </p:cond>
              </p:nextCondLst>
            </p:seq>
            <p:seq concurrent="1" nextAc="seek">
              <p:cTn id="12" restart="whenNotActive" fill="hold" evtFilter="cancelBubble" nodeType="interactiveSeq">
                <p:stCondLst>
                  <p:cond evt="onClick" delay="0">
                    <p:tgtEl>
                      <p:spTgt spid="274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41"/>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3962456" y="1257739"/>
            <a:ext cx="4495744" cy="3228250"/>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500" dirty="0" smtClean="0"/>
              <a:t>Competencies </a:t>
            </a:r>
            <a:r>
              <a:rPr lang="en-US" sz="1500" dirty="0"/>
              <a:t>should be clearly defined and presented  to the preceptee. </a:t>
            </a:r>
            <a:endParaRPr lang="en-US" sz="1500" dirty="0" smtClean="0"/>
          </a:p>
          <a:p>
            <a:pPr>
              <a:buFont typeface="Wingdings" panose="05000000000000000000" pitchFamily="2" charset="2"/>
              <a:buChar char="§"/>
            </a:pPr>
            <a:endParaRPr lang="en-US" sz="1500" dirty="0"/>
          </a:p>
          <a:p>
            <a:pPr>
              <a:buFont typeface="Wingdings" panose="05000000000000000000" pitchFamily="2" charset="2"/>
              <a:buChar char="§"/>
            </a:pPr>
            <a:r>
              <a:rPr lang="en-US" sz="1500" dirty="0" smtClean="0"/>
              <a:t>Competencies are measured using levels of proficiency. </a:t>
            </a:r>
            <a:endParaRPr lang="en-US" sz="1500" dirty="0"/>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Competencies should only be marked completed when the preceptee has successfully completed the task or skill being evaluated. </a:t>
            </a:r>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Competency checklists should be reviewed daily with the preceptee to ensure tasks completed that day are signed and dated appropriately. </a:t>
            </a:r>
          </a:p>
        </p:txBody>
      </p:sp>
      <p:sp>
        <p:nvSpPr>
          <p:cNvPr id="2372" name="Google Shape;2372;p7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Evaluation using competencies</a:t>
            </a:r>
            <a:endParaRPr dirty="0"/>
          </a:p>
        </p:txBody>
      </p:sp>
      <p:sp>
        <p:nvSpPr>
          <p:cNvPr id="2378" name="Google Shape;2378;p72"/>
          <p:cNvSpPr/>
          <p:nvPr/>
        </p:nvSpPr>
        <p:spPr>
          <a:xfrm>
            <a:off x="1828800" y="4781550"/>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Picture 5" descr="C:\Users\lrraney\AppData\Local\Microsoft\Windows\INetCache\IE\F975732N\checklist-1614702_12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26" y="1590112"/>
            <a:ext cx="2933051" cy="2875312"/>
          </a:xfrm>
          <a:prstGeom prst="rect">
            <a:avLst/>
          </a:prstGeom>
          <a:noFill/>
          <a:extLst>
            <a:ext uri="{909E8E84-426E-40DD-AFC4-6F175D3DCCD1}">
              <a14:hiddenFill xmlns:a14="http://schemas.microsoft.com/office/drawing/2010/main">
                <a:solidFill>
                  <a:srgbClr val="FFFFFF"/>
                </a:solidFill>
              </a14:hiddenFill>
            </a:ext>
          </a:extLst>
        </p:spPr>
      </p:pic>
      <p:grpSp>
        <p:nvGrpSpPr>
          <p:cNvPr id="2379" name="Google Shape;2379;p72"/>
          <p:cNvGrpSpPr/>
          <p:nvPr/>
        </p:nvGrpSpPr>
        <p:grpSpPr>
          <a:xfrm>
            <a:off x="707305" y="1431950"/>
            <a:ext cx="3330670" cy="3148850"/>
            <a:chOff x="493202" y="1431950"/>
            <a:chExt cx="3754964" cy="3148850"/>
          </a:xfrm>
          <a:solidFill>
            <a:schemeClr val="accent5"/>
          </a:solidFill>
        </p:grpSpPr>
        <p:grpSp>
          <p:nvGrpSpPr>
            <p:cNvPr id="2380" name="Google Shape;2380;p72"/>
            <p:cNvGrpSpPr/>
            <p:nvPr/>
          </p:nvGrpSpPr>
          <p:grpSpPr>
            <a:xfrm>
              <a:off x="493202" y="1431950"/>
              <a:ext cx="3754964" cy="3148850"/>
              <a:chOff x="493202" y="1431950"/>
              <a:chExt cx="3754964" cy="3148850"/>
            </a:xfrm>
            <a:grpFill/>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359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838200" y="209550"/>
            <a:ext cx="7800600" cy="755125"/>
          </a:xfrm>
        </p:spPr>
        <p:txBody>
          <a:bodyPr>
            <a:normAutofit/>
          </a:bodyPr>
          <a:lstStyle/>
          <a:p>
            <a:pPr algn="ctr"/>
            <a:r>
              <a:rPr lang="en-US" smtClean="0"/>
              <a:t>Levels of proficiency</a:t>
            </a:r>
            <a:endParaRPr lang="en-US" dirty="0"/>
          </a:p>
        </p:txBody>
      </p:sp>
      <p:sp>
        <p:nvSpPr>
          <p:cNvPr id="9" name="Google Shape;2585;p82"/>
          <p:cNvSpPr txBox="1">
            <a:spLocks noGrp="1"/>
          </p:cNvSpPr>
          <p:nvPr>
            <p:ph type="ctrTitle"/>
          </p:nvPr>
        </p:nvSpPr>
        <p:spPr>
          <a:xfrm>
            <a:off x="608100" y="1965693"/>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3"/>
                </a:solidFill>
              </a:rPr>
              <a:t>Level I</a:t>
            </a:r>
            <a:endParaRPr sz="2400" dirty="0">
              <a:solidFill>
                <a:schemeClr val="accent3"/>
              </a:solidFill>
            </a:endParaRPr>
          </a:p>
        </p:txBody>
      </p:sp>
      <p:sp>
        <p:nvSpPr>
          <p:cNvPr id="10" name="Google Shape;2586;p82"/>
          <p:cNvSpPr txBox="1">
            <a:spLocks noGrp="1"/>
          </p:cNvSpPr>
          <p:nvPr>
            <p:ph type="subTitle" idx="1"/>
          </p:nvPr>
        </p:nvSpPr>
        <p:spPr>
          <a:xfrm>
            <a:off x="583500" y="2502288"/>
            <a:ext cx="1931100" cy="983862"/>
          </a:xfrm>
          <a:prstGeom prst="rect">
            <a:avLst/>
          </a:prstGeom>
        </p:spPr>
        <p:txBody>
          <a:bodyPr spcFirstLastPara="1" wrap="square" lIns="91425" tIns="91425" rIns="91425" bIns="91425" anchor="t" anchorCtr="0">
            <a:noAutofit/>
          </a:bodyPr>
          <a:lstStyle/>
          <a:p>
            <a:pPr marL="0" lvl="0" indent="0"/>
            <a:r>
              <a:rPr lang="en-US" dirty="0" smtClean="0"/>
              <a:t>Observation</a:t>
            </a:r>
            <a:endParaRPr sz="5600" dirty="0"/>
          </a:p>
          <a:p>
            <a:pPr marL="0" lvl="0" indent="0" algn="ctr" rtl="0">
              <a:spcBef>
                <a:spcPts val="0"/>
              </a:spcBef>
              <a:spcAft>
                <a:spcPts val="0"/>
              </a:spcAft>
              <a:buNone/>
            </a:pPr>
            <a:endParaRPr dirty="0"/>
          </a:p>
        </p:txBody>
      </p:sp>
      <p:sp>
        <p:nvSpPr>
          <p:cNvPr id="11" name="Google Shape;2587;p82"/>
          <p:cNvSpPr txBox="1">
            <a:spLocks noGrp="1"/>
          </p:cNvSpPr>
          <p:nvPr>
            <p:ph type="ctrTitle" idx="2"/>
          </p:nvPr>
        </p:nvSpPr>
        <p:spPr>
          <a:xfrm>
            <a:off x="2514600" y="19780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1"/>
                </a:solidFill>
              </a:rPr>
              <a:t>Level II</a:t>
            </a:r>
            <a:endParaRPr sz="2400" dirty="0">
              <a:solidFill>
                <a:schemeClr val="accent1"/>
              </a:solidFill>
            </a:endParaRPr>
          </a:p>
        </p:txBody>
      </p:sp>
      <p:sp>
        <p:nvSpPr>
          <p:cNvPr id="12" name="Google Shape;2588;p82"/>
          <p:cNvSpPr txBox="1">
            <a:spLocks noGrp="1"/>
          </p:cNvSpPr>
          <p:nvPr>
            <p:ph type="subTitle" idx="3"/>
          </p:nvPr>
        </p:nvSpPr>
        <p:spPr>
          <a:xfrm>
            <a:off x="2514600" y="2495550"/>
            <a:ext cx="1906500" cy="533400"/>
          </a:xfrm>
          <a:prstGeom prst="rect">
            <a:avLst/>
          </a:prstGeom>
        </p:spPr>
        <p:txBody>
          <a:bodyPr spcFirstLastPara="1" wrap="square" lIns="91425" tIns="91425" rIns="91425" bIns="91425" anchor="t" anchorCtr="0">
            <a:noAutofit/>
          </a:bodyPr>
          <a:lstStyle/>
          <a:p>
            <a:pPr marL="0" lvl="0" indent="0"/>
            <a:r>
              <a:rPr lang="en-US" dirty="0" smtClean="0"/>
              <a:t>Working Knowledge</a:t>
            </a:r>
            <a:endParaRPr dirty="0"/>
          </a:p>
        </p:txBody>
      </p:sp>
      <p:sp>
        <p:nvSpPr>
          <p:cNvPr id="13" name="Google Shape;2589;p82"/>
          <p:cNvSpPr txBox="1">
            <a:spLocks noGrp="1"/>
          </p:cNvSpPr>
          <p:nvPr>
            <p:ph type="ctrTitle" idx="4"/>
          </p:nvPr>
        </p:nvSpPr>
        <p:spPr>
          <a:xfrm>
            <a:off x="4801890" y="200070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solidFill>
                  <a:schemeClr val="accent4"/>
                </a:solidFill>
              </a:rPr>
              <a:t>Level III</a:t>
            </a:r>
            <a:endParaRPr sz="2400" dirty="0">
              <a:solidFill>
                <a:schemeClr val="accent4"/>
              </a:solidFill>
            </a:endParaRPr>
          </a:p>
        </p:txBody>
      </p:sp>
      <p:sp>
        <p:nvSpPr>
          <p:cNvPr id="14" name="Google Shape;2590;p82"/>
          <p:cNvSpPr txBox="1">
            <a:spLocks noGrp="1"/>
          </p:cNvSpPr>
          <p:nvPr>
            <p:ph type="subTitle" idx="5"/>
          </p:nvPr>
        </p:nvSpPr>
        <p:spPr>
          <a:xfrm>
            <a:off x="4724400" y="250230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Proficient with Moderate Supervision</a:t>
            </a:r>
            <a:endParaRPr dirty="0"/>
          </a:p>
        </p:txBody>
      </p:sp>
      <p:sp>
        <p:nvSpPr>
          <p:cNvPr id="15" name="Google Shape;2589;p82"/>
          <p:cNvSpPr txBox="1">
            <a:spLocks/>
          </p:cNvSpPr>
          <p:nvPr/>
        </p:nvSpPr>
        <p:spPr>
          <a:xfrm>
            <a:off x="6858000" y="2000700"/>
            <a:ext cx="19065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sz="2400" dirty="0" smtClean="0">
                <a:solidFill>
                  <a:schemeClr val="accent2"/>
                </a:solidFill>
              </a:rPr>
              <a:t>Level IV</a:t>
            </a:r>
            <a:endParaRPr lang="en-US" sz="2400" dirty="0">
              <a:solidFill>
                <a:schemeClr val="accent2"/>
              </a:solidFill>
            </a:endParaRPr>
          </a:p>
        </p:txBody>
      </p:sp>
      <p:sp>
        <p:nvSpPr>
          <p:cNvPr id="17" name="Google Shape;2590;p82"/>
          <p:cNvSpPr txBox="1">
            <a:spLocks/>
          </p:cNvSpPr>
          <p:nvPr/>
        </p:nvSpPr>
        <p:spPr>
          <a:xfrm>
            <a:off x="6934200" y="2502300"/>
            <a:ext cx="1828800" cy="9838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Proficient with Minimal Supervision</a:t>
            </a:r>
            <a:endParaRPr lang="en-US" dirty="0"/>
          </a:p>
        </p:txBody>
      </p:sp>
      <p:grpSp>
        <p:nvGrpSpPr>
          <p:cNvPr id="4" name="Group 3"/>
          <p:cNvGrpSpPr/>
          <p:nvPr/>
        </p:nvGrpSpPr>
        <p:grpSpPr>
          <a:xfrm>
            <a:off x="5410200" y="1603532"/>
            <a:ext cx="685800" cy="441568"/>
            <a:chOff x="5486400" y="1581150"/>
            <a:chExt cx="457200" cy="318284"/>
          </a:xfrm>
        </p:grpSpPr>
        <p:grpSp>
          <p:nvGrpSpPr>
            <p:cNvPr id="27" name="Google Shape;8853;p113"/>
            <p:cNvGrpSpPr/>
            <p:nvPr/>
          </p:nvGrpSpPr>
          <p:grpSpPr>
            <a:xfrm>
              <a:off x="5486400" y="1600093"/>
              <a:ext cx="457200" cy="299341"/>
              <a:chOff x="580725" y="3662050"/>
              <a:chExt cx="386802" cy="253250"/>
            </a:xfrm>
            <a:solidFill>
              <a:schemeClr val="accent4"/>
            </a:solidFill>
          </p:grpSpPr>
          <p:sp>
            <p:nvSpPr>
              <p:cNvPr id="28"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57;p113"/>
              <p:cNvSpPr/>
              <p:nvPr/>
            </p:nvSpPr>
            <p:spPr>
              <a:xfrm>
                <a:off x="903060"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58;p113"/>
              <p:cNvSpPr/>
              <p:nvPr/>
            </p:nvSpPr>
            <p:spPr>
              <a:xfrm>
                <a:off x="825727"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8352;p112"/>
            <p:cNvGrpSpPr/>
            <p:nvPr/>
          </p:nvGrpSpPr>
          <p:grpSpPr>
            <a:xfrm>
              <a:off x="5671585" y="1581150"/>
              <a:ext cx="119615" cy="165884"/>
              <a:chOff x="-37209899" y="3579105"/>
              <a:chExt cx="248900" cy="316450"/>
            </a:xfrm>
            <a:solidFill>
              <a:schemeClr val="accent4"/>
            </a:solidFill>
          </p:grpSpPr>
          <p:sp>
            <p:nvSpPr>
              <p:cNvPr id="34"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 name="Group 71"/>
          <p:cNvGrpSpPr/>
          <p:nvPr/>
        </p:nvGrpSpPr>
        <p:grpSpPr>
          <a:xfrm>
            <a:off x="7617827" y="1618036"/>
            <a:ext cx="461545" cy="438778"/>
            <a:chOff x="7728983" y="1581150"/>
            <a:chExt cx="272017" cy="316663"/>
          </a:xfrm>
        </p:grpSpPr>
        <p:grpSp>
          <p:nvGrpSpPr>
            <p:cNvPr id="36" name="Google Shape;8853;p113"/>
            <p:cNvGrpSpPr/>
            <p:nvPr/>
          </p:nvGrpSpPr>
          <p:grpSpPr>
            <a:xfrm>
              <a:off x="7728983" y="1600097"/>
              <a:ext cx="167607" cy="297716"/>
              <a:chOff x="580725" y="3662050"/>
              <a:chExt cx="141800" cy="251875"/>
            </a:xfrm>
            <a:solidFill>
              <a:schemeClr val="accent2"/>
            </a:solidFill>
          </p:grpSpPr>
          <p:sp>
            <p:nvSpPr>
              <p:cNvPr id="37" name="Google Shape;8854;p11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856;p11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8352;p112"/>
            <p:cNvGrpSpPr/>
            <p:nvPr/>
          </p:nvGrpSpPr>
          <p:grpSpPr>
            <a:xfrm>
              <a:off x="7881385" y="1581150"/>
              <a:ext cx="119615" cy="165884"/>
              <a:chOff x="-37209899" y="3579105"/>
              <a:chExt cx="248900" cy="316450"/>
            </a:xfrm>
            <a:solidFill>
              <a:schemeClr val="accent2"/>
            </a:solidFill>
          </p:grpSpPr>
          <p:sp>
            <p:nvSpPr>
              <p:cNvPr id="42" name="Google Shape;8353;p112"/>
              <p:cNvSpPr/>
              <p:nvPr/>
            </p:nvSpPr>
            <p:spPr>
              <a:xfrm>
                <a:off x="-37119559" y="3671054"/>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54;p112"/>
              <p:cNvSpPr/>
              <p:nvPr/>
            </p:nvSpPr>
            <p:spPr>
              <a:xfrm>
                <a:off x="-37209899"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Group 73"/>
          <p:cNvGrpSpPr/>
          <p:nvPr/>
        </p:nvGrpSpPr>
        <p:grpSpPr>
          <a:xfrm>
            <a:off x="3324342" y="1503836"/>
            <a:ext cx="333258" cy="527697"/>
            <a:chOff x="3324342" y="1351436"/>
            <a:chExt cx="333258" cy="595074"/>
          </a:xfrm>
        </p:grpSpPr>
        <p:grpSp>
          <p:nvGrpSpPr>
            <p:cNvPr id="54" name="Google Shape;9269;p114"/>
            <p:cNvGrpSpPr/>
            <p:nvPr/>
          </p:nvGrpSpPr>
          <p:grpSpPr>
            <a:xfrm>
              <a:off x="3352799" y="1660324"/>
              <a:ext cx="282624" cy="286186"/>
              <a:chOff x="-35110098" y="3346244"/>
              <a:chExt cx="119429" cy="147281"/>
            </a:xfrm>
            <a:solidFill>
              <a:schemeClr val="accent1"/>
            </a:solidFill>
          </p:grpSpPr>
          <p:sp>
            <p:nvSpPr>
              <p:cNvPr id="57" name="Google Shape;9272;p114"/>
              <p:cNvSpPr/>
              <p:nvPr/>
            </p:nvSpPr>
            <p:spPr>
              <a:xfrm>
                <a:off x="-35077898" y="3346244"/>
                <a:ext cx="50179" cy="6143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3;p114"/>
              <p:cNvSpPr/>
              <p:nvPr/>
            </p:nvSpPr>
            <p:spPr>
              <a:xfrm>
                <a:off x="-35110098" y="3424175"/>
                <a:ext cx="119429"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roup 72"/>
            <p:cNvGrpSpPr/>
            <p:nvPr/>
          </p:nvGrpSpPr>
          <p:grpSpPr>
            <a:xfrm>
              <a:off x="3324342" y="1351436"/>
              <a:ext cx="333258" cy="225310"/>
              <a:chOff x="3248142" y="1351436"/>
              <a:chExt cx="333258" cy="225310"/>
            </a:xfrm>
          </p:grpSpPr>
          <p:grpSp>
            <p:nvGrpSpPr>
              <p:cNvPr id="59" name="Google Shape;8404;p112"/>
              <p:cNvGrpSpPr/>
              <p:nvPr/>
            </p:nvGrpSpPr>
            <p:grpSpPr>
              <a:xfrm>
                <a:off x="3352800" y="1368950"/>
                <a:ext cx="139960" cy="207796"/>
                <a:chOff x="-38129425" y="3222550"/>
                <a:chExt cx="228450" cy="315850"/>
              </a:xfrm>
              <a:solidFill>
                <a:schemeClr val="accent1"/>
              </a:solidFill>
            </p:grpSpPr>
            <p:sp>
              <p:nvSpPr>
                <p:cNvPr id="60" name="Google Shape;8405;p112"/>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06;p112"/>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0780;p117"/>
              <p:cNvGrpSpPr/>
              <p:nvPr/>
            </p:nvGrpSpPr>
            <p:grpSpPr>
              <a:xfrm>
                <a:off x="3248142" y="1351436"/>
                <a:ext cx="333258" cy="181920"/>
                <a:chOff x="-1183550" y="3603025"/>
                <a:chExt cx="296175" cy="154300"/>
              </a:xfrm>
              <a:solidFill>
                <a:schemeClr val="accent1"/>
              </a:solidFill>
            </p:grpSpPr>
            <p:sp>
              <p:nvSpPr>
                <p:cNvPr id="63" name="Google Shape;10781;p117"/>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82;p117"/>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83;p117"/>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784;p117"/>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785;p117"/>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86;p117"/>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6" name="Group 75"/>
          <p:cNvGrpSpPr/>
          <p:nvPr/>
        </p:nvGrpSpPr>
        <p:grpSpPr>
          <a:xfrm>
            <a:off x="1371600" y="1673364"/>
            <a:ext cx="457200" cy="298658"/>
            <a:chOff x="1447800" y="1542892"/>
            <a:chExt cx="457200" cy="298658"/>
          </a:xfrm>
        </p:grpSpPr>
        <p:sp>
          <p:nvSpPr>
            <p:cNvPr id="20" name="Google Shape;8532;p112"/>
            <p:cNvSpPr/>
            <p:nvPr/>
          </p:nvSpPr>
          <p:spPr>
            <a:xfrm>
              <a:off x="1447800" y="1542892"/>
              <a:ext cx="457200" cy="298658"/>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Oval 74"/>
            <p:cNvSpPr/>
            <p:nvPr/>
          </p:nvSpPr>
          <p:spPr>
            <a:xfrm flipV="1">
              <a:off x="1638300" y="1643682"/>
              <a:ext cx="76200" cy="8752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925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12" grpId="0" build="p"/>
      <p:bldP spid="13" grpId="0"/>
      <p:bldP spid="14" grpId="0" build="p"/>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Autofit/>
          </a:bodyPr>
          <a:lstStyle/>
          <a:p>
            <a:pPr marL="0" lvl="0" indent="0">
              <a:lnSpc>
                <a:spcPct val="100000"/>
              </a:lnSpc>
              <a:buNone/>
            </a:pPr>
            <a:r>
              <a:rPr lang="en-US" sz="1400" dirty="0"/>
              <a:t>Set the example for </a:t>
            </a:r>
            <a:r>
              <a:rPr lang="en-US" sz="1400" dirty="0" smtClean="0"/>
              <a:t>how </a:t>
            </a:r>
            <a:r>
              <a:rPr lang="en-US" sz="1400" dirty="0"/>
              <a:t>students should present themselves by adhering to professional appearance guidelines </a:t>
            </a:r>
            <a:r>
              <a:rPr lang="en-US" sz="1400" dirty="0" smtClean="0"/>
              <a:t>of </a:t>
            </a:r>
            <a:r>
              <a:rPr lang="en-US" sz="1400" dirty="0"/>
              <a:t>Baptist </a:t>
            </a:r>
            <a:r>
              <a:rPr lang="en-US" sz="1400" dirty="0" smtClean="0"/>
              <a:t>Health.</a:t>
            </a:r>
            <a:endParaRPr sz="1400" dirty="0"/>
          </a:p>
          <a:p>
            <a:pPr marL="457200" lvl="0" indent="-304800" algn="l" rtl="0">
              <a:lnSpc>
                <a:spcPct val="100000"/>
              </a:lnSpc>
              <a:spcBef>
                <a:spcPts val="1200"/>
              </a:spcBef>
              <a:spcAft>
                <a:spcPts val="0"/>
              </a:spcAft>
              <a:buSzPts val="1200"/>
              <a:buChar char="●"/>
            </a:pPr>
            <a:r>
              <a:rPr lang="en" sz="1800" b="1" dirty="0" smtClean="0">
                <a:latin typeface="Gaegu" panose="020B0604020202020204" charset="0"/>
                <a:ea typeface="Gaegu" panose="020B0604020202020204" charset="0"/>
              </a:rPr>
              <a:t>Professional Appearance</a:t>
            </a:r>
          </a:p>
          <a:p>
            <a:pPr marL="914400" lvl="1" indent="-311150" algn="l" rtl="0">
              <a:spcBef>
                <a:spcPts val="0"/>
              </a:spcBef>
              <a:spcAft>
                <a:spcPts val="0"/>
              </a:spcAft>
              <a:buSzPts val="1300"/>
              <a:buChar char="○"/>
            </a:pPr>
            <a:r>
              <a:rPr lang="en-US" sz="1800" b="1" dirty="0" smtClean="0">
                <a:latin typeface="Gaegu" panose="020B0604020202020204" charset="0"/>
                <a:ea typeface="Gaegu" panose="020B0604020202020204" charset="0"/>
              </a:rPr>
              <a:t>Uniform</a:t>
            </a:r>
            <a:endParaRPr sz="18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scrubs</a:t>
            </a:r>
            <a:endParaRPr lang="en-US" sz="1400" dirty="0"/>
          </a:p>
          <a:p>
            <a:pPr lvl="2">
              <a:buFont typeface="Wingdings" panose="05000000000000000000" pitchFamily="2" charset="2"/>
              <a:buChar char="ü"/>
            </a:pPr>
            <a:r>
              <a:rPr lang="en-US" sz="1400" dirty="0" smtClean="0"/>
              <a:t>closed-toed </a:t>
            </a:r>
            <a:r>
              <a:rPr lang="en-US" sz="1400" dirty="0"/>
              <a:t>shoes</a:t>
            </a:r>
          </a:p>
          <a:p>
            <a:pPr lvl="2">
              <a:buFont typeface="Wingdings" panose="05000000000000000000" pitchFamily="2" charset="2"/>
              <a:buChar char="ü"/>
            </a:pPr>
            <a:r>
              <a:rPr lang="en-US" sz="1400" dirty="0" smtClean="0"/>
              <a:t>no </a:t>
            </a:r>
            <a:r>
              <a:rPr lang="en-US" sz="1400" dirty="0"/>
              <a:t>t-shirts unless Baptist approved</a:t>
            </a:r>
          </a:p>
          <a:p>
            <a:pPr lvl="2">
              <a:buFont typeface="Wingdings" panose="05000000000000000000" pitchFamily="2" charset="2"/>
              <a:buChar char="ü"/>
            </a:pPr>
            <a:r>
              <a:rPr lang="en-US" sz="1400" dirty="0" smtClean="0"/>
              <a:t>lab </a:t>
            </a:r>
            <a:r>
              <a:rPr lang="en-US" sz="1400" dirty="0"/>
              <a:t>coat when in lab or patient areas</a:t>
            </a:r>
          </a:p>
          <a:p>
            <a:pPr marL="0" lvl="0" indent="0" algn="l" rtl="0">
              <a:lnSpc>
                <a:spcPct val="100000"/>
              </a:lnSpc>
              <a:spcBef>
                <a:spcPts val="0"/>
              </a:spcBef>
              <a:spcAft>
                <a:spcPts val="0"/>
              </a:spcAft>
              <a:buNone/>
            </a:pPr>
            <a:endParaRPr sz="1400" dirty="0"/>
          </a:p>
          <a:p>
            <a:pPr lvl="1" indent="-311150">
              <a:buSzPts val="1300"/>
            </a:pPr>
            <a:r>
              <a:rPr lang="en-US" sz="1600" b="1" dirty="0">
                <a:latin typeface="Gaegu" panose="020B0604020202020204" charset="0"/>
                <a:ea typeface="Gaegu" panose="020B0604020202020204" charset="0"/>
              </a:rPr>
              <a:t>Baptist ID Badge</a:t>
            </a:r>
          </a:p>
          <a:p>
            <a:pPr lvl="2">
              <a:buFont typeface="Wingdings" panose="05000000000000000000" pitchFamily="2" charset="2"/>
              <a:buChar char="ü"/>
            </a:pPr>
            <a:r>
              <a:rPr lang="en-US" sz="1400" dirty="0"/>
              <a:t>must be worn at all times</a:t>
            </a:r>
          </a:p>
          <a:p>
            <a:pPr lvl="2">
              <a:buFont typeface="Wingdings" panose="05000000000000000000" pitchFamily="2" charset="2"/>
              <a:buChar char="ü"/>
            </a:pPr>
            <a:r>
              <a:rPr lang="en-US" sz="1400" dirty="0"/>
              <a:t>above the waist, preferably shoulder/lapel area</a:t>
            </a:r>
          </a:p>
          <a:p>
            <a:pPr lvl="2">
              <a:buFont typeface="Wingdings" panose="05000000000000000000" pitchFamily="2" charset="2"/>
              <a:buChar char="ü"/>
            </a:pPr>
            <a:r>
              <a:rPr lang="en-US" sz="1400" dirty="0"/>
              <a:t>displayed with employee name visible at all times</a:t>
            </a:r>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smtClean="0">
                <a:solidFill>
                  <a:schemeClr val="accent3"/>
                </a:solidFill>
                <a:latin typeface="Gaegu" panose="020B0604020202020204" charset="0"/>
                <a:ea typeface="Gaegu" panose="020B0604020202020204" charset="0"/>
              </a:rPr>
              <a:t>Level I: Observation</a:t>
            </a:r>
            <a:endParaRPr lang="en-US" sz="4000" b="1" dirty="0"/>
          </a:p>
        </p:txBody>
      </p:sp>
      <p:sp>
        <p:nvSpPr>
          <p:cNvPr id="3" name="TextBox 2"/>
          <p:cNvSpPr txBox="1"/>
          <p:nvPr/>
        </p:nvSpPr>
        <p:spPr>
          <a:xfrm>
            <a:off x="1066800" y="1485774"/>
            <a:ext cx="7357200" cy="3170099"/>
          </a:xfrm>
          <a:prstGeom prst="rect">
            <a:avLst/>
          </a:prstGeom>
          <a:noFill/>
        </p:spPr>
        <p:txBody>
          <a:bodyPr wrap="square" rtlCol="0">
            <a:spAutoFit/>
          </a:bodyPr>
          <a:lstStyle/>
          <a:p>
            <a:pPr marL="342900" indent="-342900">
              <a:buClr>
                <a:schemeClr val="bg2"/>
              </a:buClr>
              <a:buFont typeface="Wingdings" panose="05000000000000000000" pitchFamily="2" charset="2"/>
              <a:buChar char="ü"/>
            </a:pPr>
            <a:r>
              <a:rPr lang="en-US" sz="2000" dirty="0">
                <a:solidFill>
                  <a:schemeClr val="bg2"/>
                </a:solidFill>
                <a:latin typeface="Questrial" panose="020B0604020202020204" charset="0"/>
              </a:rPr>
              <a:t>Student observes trainer demonstrate </a:t>
            </a:r>
            <a:r>
              <a:rPr lang="en-US" sz="2000" dirty="0" smtClean="0">
                <a:solidFill>
                  <a:schemeClr val="bg2"/>
                </a:solidFill>
                <a:latin typeface="Questrial" panose="020B0604020202020204" charset="0"/>
              </a:rPr>
              <a:t>skills</a:t>
            </a:r>
          </a:p>
          <a:p>
            <a:pPr marL="342900" indent="-342900">
              <a:buClr>
                <a:schemeClr val="bg2"/>
              </a:buClr>
              <a:buFont typeface="Wingdings" panose="05000000000000000000" pitchFamily="2" charset="2"/>
              <a:buChar char="ü"/>
            </a:pPr>
            <a:endParaRPr lang="en-US" sz="20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performs skills slowly, and with assistance from trainer – may need reminders from day to day.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must be acknowledged and corrected, with help </a:t>
            </a:r>
            <a:r>
              <a:rPr lang="en-US" sz="2000" dirty="0" smtClean="0">
                <a:solidFill>
                  <a:schemeClr val="bg2"/>
                </a:solidFill>
                <a:latin typeface="Questrial" panose="020B0604020202020204" charset="0"/>
              </a:rPr>
              <a:t>from the trainer</a:t>
            </a:r>
            <a:r>
              <a:rPr lang="en-US" sz="2000" dirty="0">
                <a:solidFill>
                  <a:schemeClr val="bg2"/>
                </a:solidFill>
                <a:latin typeface="Questrial" panose="020B0604020202020204" charset="0"/>
              </a:rPr>
              <a:t>.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displays a cognitive </a:t>
            </a:r>
            <a:r>
              <a:rPr lang="en-US" sz="2000" dirty="0" smtClean="0">
                <a:solidFill>
                  <a:schemeClr val="bg2"/>
                </a:solidFill>
                <a:latin typeface="Questrial" panose="020B0604020202020204" charset="0"/>
              </a:rPr>
              <a:t>understanding.</a:t>
            </a:r>
            <a:endParaRPr lang="en-US" sz="2000" b="1" dirty="0">
              <a:solidFill>
                <a:schemeClr val="bg2"/>
              </a:solidFill>
              <a:latin typeface="Questrial" panose="020B0604020202020204" charset="0"/>
            </a:endParaRPr>
          </a:p>
          <a:p>
            <a:endParaRPr lang="en-US" sz="2000" dirty="0">
              <a:solidFill>
                <a:schemeClr val="bg2"/>
              </a:solidFill>
              <a:latin typeface="Questrial" panose="020B0604020202020204" charset="0"/>
            </a:endParaRPr>
          </a:p>
        </p:txBody>
      </p:sp>
    </p:spTree>
    <p:extLst>
      <p:ext uri="{BB962C8B-B14F-4D97-AF65-F5344CB8AC3E}">
        <p14:creationId xmlns:p14="http://schemas.microsoft.com/office/powerpoint/2010/main" val="632818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838200" y="445024"/>
            <a:ext cx="7585800" cy="983725"/>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smtClean="0">
                <a:solidFill>
                  <a:schemeClr val="accent1"/>
                </a:solidFill>
                <a:latin typeface="Gaegu" panose="020B0604020202020204" charset="0"/>
                <a:ea typeface="Gaegu" panose="020B0604020202020204" charset="0"/>
              </a:rPr>
              <a:t>Level II: Working Knowledge</a:t>
            </a:r>
            <a:endParaRPr lang="en-US" sz="4000" b="1" dirty="0">
              <a:solidFill>
                <a:schemeClr val="accent1"/>
              </a:solidFill>
            </a:endParaRPr>
          </a:p>
        </p:txBody>
      </p:sp>
      <p:sp>
        <p:nvSpPr>
          <p:cNvPr id="4" name="Rectangle 3"/>
          <p:cNvSpPr/>
          <p:nvPr/>
        </p:nvSpPr>
        <p:spPr>
          <a:xfrm>
            <a:off x="685800" y="1424611"/>
            <a:ext cx="7738200" cy="3170099"/>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demonstrates </a:t>
            </a:r>
            <a:r>
              <a:rPr lang="en-US" sz="2000" dirty="0">
                <a:solidFill>
                  <a:schemeClr val="bg2"/>
                </a:solidFill>
                <a:latin typeface="Questrial" panose="020B0604020202020204" charset="0"/>
              </a:rPr>
              <a:t>while being observed. </a:t>
            </a: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a:t>
            </a:r>
            <a:r>
              <a:rPr lang="en-US" sz="2000" dirty="0">
                <a:solidFill>
                  <a:schemeClr val="bg2"/>
                </a:solidFill>
                <a:latin typeface="Questrial" panose="020B0604020202020204" charset="0"/>
              </a:rPr>
              <a:t>consistently performs tasks with increased speed and with minimal assistance from </a:t>
            </a:r>
            <a:r>
              <a:rPr lang="en-US" sz="2000" dirty="0" smtClean="0">
                <a:solidFill>
                  <a:schemeClr val="bg2"/>
                </a:solidFill>
                <a:latin typeface="Questrial" panose="020B0604020202020204" charset="0"/>
              </a:rPr>
              <a:t>trainer.</a:t>
            </a:r>
          </a:p>
          <a:p>
            <a:pPr marL="342900" indent="-342900">
              <a:buClr>
                <a:schemeClr val="bg2"/>
              </a:buClr>
              <a:buFont typeface="Wingdings" panose="05000000000000000000" pitchFamily="2" charset="2"/>
              <a:buChar char="ü"/>
            </a:pPr>
            <a:endParaRPr lang="en-US" sz="20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Student retains </a:t>
            </a:r>
            <a:r>
              <a:rPr lang="en-US" sz="2000" dirty="0">
                <a:solidFill>
                  <a:schemeClr val="bg2"/>
                </a:solidFill>
                <a:latin typeface="Questrial" panose="020B0604020202020204" charset="0"/>
              </a:rPr>
              <a:t>knowledge and skill from day to </a:t>
            </a:r>
            <a:r>
              <a:rPr lang="en-US" sz="2000" dirty="0" smtClean="0">
                <a:solidFill>
                  <a:schemeClr val="bg2"/>
                </a:solidFill>
                <a:latin typeface="Questrial" panose="020B0604020202020204" charset="0"/>
              </a:rPr>
              <a:t>day and asks </a:t>
            </a:r>
            <a:r>
              <a:rPr lang="en-US" sz="2000" dirty="0">
                <a:solidFill>
                  <a:schemeClr val="bg2"/>
                </a:solidFill>
                <a:latin typeface="Questrial" panose="020B0604020202020204" charset="0"/>
              </a:rPr>
              <a:t>questions as </a:t>
            </a:r>
            <a:r>
              <a:rPr lang="en-US" sz="2000" dirty="0" smtClean="0">
                <a:solidFill>
                  <a:schemeClr val="bg2"/>
                </a:solidFill>
                <a:latin typeface="Questrial" panose="020B0604020202020204" charset="0"/>
              </a:rPr>
              <a:t>needed.</a:t>
            </a:r>
          </a:p>
          <a:p>
            <a:pPr>
              <a:buClr>
                <a:schemeClr val="bg2"/>
              </a:buClr>
            </a:pPr>
            <a:r>
              <a:rPr lang="en-US" sz="2000" dirty="0" smtClean="0">
                <a:solidFill>
                  <a:schemeClr val="bg2"/>
                </a:solidFill>
                <a:latin typeface="Questrial" panose="020B0604020202020204" charset="0"/>
              </a:rPr>
              <a:t> </a:t>
            </a:r>
          </a:p>
          <a:p>
            <a:pPr marL="342900" indent="-342900">
              <a:buClr>
                <a:schemeClr val="bg2"/>
              </a:buClr>
              <a:buFont typeface="Wingdings" panose="05000000000000000000" pitchFamily="2" charset="2"/>
              <a:buChar char="ü"/>
            </a:pPr>
            <a:r>
              <a:rPr lang="en-US" sz="2000" dirty="0" smtClean="0">
                <a:solidFill>
                  <a:schemeClr val="bg2"/>
                </a:solidFill>
                <a:latin typeface="Questrial" panose="020B0604020202020204" charset="0"/>
              </a:rPr>
              <a:t>Errors </a:t>
            </a:r>
            <a:r>
              <a:rPr lang="en-US" sz="2000" dirty="0">
                <a:solidFill>
                  <a:schemeClr val="bg2"/>
                </a:solidFill>
                <a:latin typeface="Questrial" panose="020B0604020202020204" charset="0"/>
              </a:rPr>
              <a:t>occur infrequently and must be acknowledged and corrected, with assistance from trainer as needed.</a:t>
            </a:r>
            <a:endParaRPr lang="en-US" sz="2000" b="1" dirty="0">
              <a:solidFill>
                <a:schemeClr val="bg2"/>
              </a:solidFill>
              <a:latin typeface="Questrial" panose="020B0604020202020204" charset="0"/>
            </a:endParaRPr>
          </a:p>
        </p:txBody>
      </p:sp>
    </p:spTree>
    <p:extLst>
      <p:ext uri="{BB962C8B-B14F-4D97-AF65-F5344CB8AC3E}">
        <p14:creationId xmlns:p14="http://schemas.microsoft.com/office/powerpoint/2010/main" val="3998595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4"/>
                </a:solidFill>
                <a:latin typeface="Gaegu" panose="020B0604020202020204" charset="0"/>
                <a:ea typeface="Gaegu" panose="020B0604020202020204" charset="0"/>
              </a:rPr>
              <a:t>Level III: Proficient with Moderate Supervision</a:t>
            </a:r>
            <a:endParaRPr lang="en-US" sz="3200" b="1" dirty="0">
              <a:solidFill>
                <a:schemeClr val="accent4"/>
              </a:solidFill>
            </a:endParaRPr>
          </a:p>
        </p:txBody>
      </p:sp>
      <p:sp>
        <p:nvSpPr>
          <p:cNvPr id="3" name="Rectangle 2"/>
          <p:cNvSpPr/>
          <p:nvPr/>
        </p:nvSpPr>
        <p:spPr>
          <a:xfrm>
            <a:off x="478200" y="1340644"/>
            <a:ext cx="8153400" cy="3416320"/>
          </a:xfrm>
          <a:prstGeom prst="rect">
            <a:avLst/>
          </a:prstGeom>
        </p:spPr>
        <p:txBody>
          <a:bodyPr wrap="square">
            <a:spAutoFit/>
          </a:bodyPr>
          <a:lstStyle/>
          <a:p>
            <a:pPr marL="285750" indent="-28575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 as entry-level tech, with </a:t>
            </a:r>
            <a:r>
              <a:rPr lang="en-US" sz="1800" u="sng" dirty="0">
                <a:solidFill>
                  <a:schemeClr val="bg2"/>
                </a:solidFill>
                <a:latin typeface="Questrial" panose="020B0604020202020204" charset="0"/>
              </a:rPr>
              <a:t>moderate</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performs </a:t>
            </a:r>
            <a:r>
              <a:rPr lang="en-US" sz="1800" dirty="0">
                <a:solidFill>
                  <a:schemeClr val="bg2"/>
                </a:solidFill>
                <a:latin typeface="Questrial" panose="020B0604020202020204" charset="0"/>
              </a:rPr>
              <a:t>tasks with minimal errors, but requires assistance from trainer  or techs to meet workload  output for a busy shift.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a:t>
            </a:r>
            <a:r>
              <a:rPr lang="en-US" sz="1800" dirty="0">
                <a:solidFill>
                  <a:schemeClr val="bg2"/>
                </a:solidFill>
                <a:latin typeface="Questrial" panose="020B0604020202020204" charset="0"/>
              </a:rPr>
              <a:t>retains knowledge and skill from day to day and asks questions as needed, but needs assistance from trainers to complete complex or multiple tasks or make complex decisions. </a:t>
            </a:r>
            <a:endParaRPr lang="en-US" sz="1800" dirty="0" smtClean="0">
              <a:solidFill>
                <a:schemeClr val="bg2"/>
              </a:solidFill>
              <a:latin typeface="Questrial" panose="020B0604020202020204" charset="0"/>
            </a:endParaRPr>
          </a:p>
          <a:p>
            <a:pPr marL="285750" indent="-28575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285750" indent="-28575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 </a:t>
            </a:r>
          </a:p>
        </p:txBody>
      </p:sp>
    </p:spTree>
    <p:extLst>
      <p:ext uri="{BB962C8B-B14F-4D97-AF65-F5344CB8AC3E}">
        <p14:creationId xmlns:p14="http://schemas.microsoft.com/office/powerpoint/2010/main" val="2434989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07600" y="368825"/>
            <a:ext cx="8631600" cy="9837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smtClean="0">
                <a:solidFill>
                  <a:schemeClr val="accent2"/>
                </a:solidFill>
                <a:latin typeface="Gaegu" panose="020B0604020202020204" charset="0"/>
                <a:ea typeface="Gaegu" panose="020B0604020202020204" charset="0"/>
              </a:rPr>
              <a:t>Level IV: Proficient with Minimal Supervision</a:t>
            </a:r>
            <a:endParaRPr lang="en-US" sz="3200" b="1" dirty="0">
              <a:solidFill>
                <a:schemeClr val="accent2"/>
              </a:solidFill>
            </a:endParaRPr>
          </a:p>
        </p:txBody>
      </p:sp>
      <p:sp>
        <p:nvSpPr>
          <p:cNvPr id="4" name="Rectangle 3"/>
          <p:cNvSpPr/>
          <p:nvPr/>
        </p:nvSpPr>
        <p:spPr>
          <a:xfrm>
            <a:off x="430209" y="1352550"/>
            <a:ext cx="8229600" cy="2862322"/>
          </a:xfrm>
          <a:prstGeom prst="rect">
            <a:avLst/>
          </a:prstGeom>
        </p:spPr>
        <p:txBody>
          <a:bodyPr wrap="square">
            <a:spAutoFit/>
          </a:bodyPr>
          <a:lstStyle/>
          <a:p>
            <a:pPr marL="342900" indent="-342900">
              <a:buClr>
                <a:schemeClr val="bg2"/>
              </a:buClr>
              <a:buFont typeface="Wingdings" panose="05000000000000000000" pitchFamily="2" charset="2"/>
              <a:buChar char="ü"/>
            </a:pPr>
            <a:r>
              <a:rPr lang="en-US" sz="1800" dirty="0">
                <a:solidFill>
                  <a:schemeClr val="bg2"/>
                </a:solidFill>
                <a:latin typeface="Questrial" panose="020B0604020202020204" charset="0"/>
              </a:rPr>
              <a:t>Student works independently</a:t>
            </a:r>
            <a:r>
              <a:rPr lang="en-US" sz="1800" b="1" dirty="0">
                <a:solidFill>
                  <a:schemeClr val="bg2"/>
                </a:solidFill>
                <a:latin typeface="Questrial" panose="020B0604020202020204" charset="0"/>
              </a:rPr>
              <a:t> </a:t>
            </a:r>
            <a:r>
              <a:rPr lang="en-US" sz="1800" dirty="0">
                <a:solidFill>
                  <a:schemeClr val="bg2"/>
                </a:solidFill>
                <a:latin typeface="Questrial" panose="020B0604020202020204" charset="0"/>
              </a:rPr>
              <a:t>as entry-level tech, with </a:t>
            </a:r>
            <a:r>
              <a:rPr lang="en-US" sz="1800" u="sng" dirty="0">
                <a:solidFill>
                  <a:schemeClr val="bg2"/>
                </a:solidFill>
                <a:latin typeface="Questrial" panose="020B0604020202020204" charset="0"/>
              </a:rPr>
              <a:t>minimal</a:t>
            </a:r>
            <a:r>
              <a:rPr lang="en-US" sz="1800" dirty="0">
                <a:solidFill>
                  <a:schemeClr val="bg2"/>
                </a:solidFill>
                <a:latin typeface="Questrial" panose="020B0604020202020204" charset="0"/>
              </a:rPr>
              <a:t> supervision.</a:t>
            </a:r>
            <a:r>
              <a:rPr lang="en-US" sz="1800" b="1" dirty="0">
                <a:solidFill>
                  <a:schemeClr val="bg2"/>
                </a:solidFill>
                <a:latin typeface="Questrial" panose="020B0604020202020204" charset="0"/>
              </a:rPr>
              <a:t> </a:t>
            </a: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b="1"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consistently </a:t>
            </a:r>
            <a:r>
              <a:rPr lang="en-US" sz="1800" dirty="0">
                <a:solidFill>
                  <a:schemeClr val="bg2"/>
                </a:solidFill>
                <a:latin typeface="Questrial" panose="020B0604020202020204" charset="0"/>
              </a:rPr>
              <a:t>performs tasks within time frame required by trainer and with rare assistance from </a:t>
            </a:r>
            <a:r>
              <a:rPr lang="en-US" sz="1800" dirty="0" smtClean="0">
                <a:solidFill>
                  <a:schemeClr val="bg2"/>
                </a:solidFill>
                <a:latin typeface="Questrial" panose="020B0604020202020204" charset="0"/>
              </a:rPr>
              <a:t>trainer. </a:t>
            </a:r>
          </a:p>
          <a:p>
            <a:pPr marL="342900" indent="-342900">
              <a:buClr>
                <a:schemeClr val="bg2"/>
              </a:buClr>
              <a:buFont typeface="Wingdings" panose="05000000000000000000" pitchFamily="2" charset="2"/>
              <a:buChar char="ü"/>
            </a:pP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Student retains </a:t>
            </a:r>
            <a:r>
              <a:rPr lang="en-US" sz="1800" dirty="0">
                <a:solidFill>
                  <a:schemeClr val="bg2"/>
                </a:solidFill>
                <a:latin typeface="Questrial" panose="020B0604020202020204" charset="0"/>
              </a:rPr>
              <a:t>knowledge and skill from day to </a:t>
            </a:r>
            <a:r>
              <a:rPr lang="en-US" sz="1800" dirty="0" smtClean="0">
                <a:solidFill>
                  <a:schemeClr val="bg2"/>
                </a:solidFill>
                <a:latin typeface="Questrial" panose="020B0604020202020204" charset="0"/>
              </a:rPr>
              <a:t>day and asks </a:t>
            </a:r>
            <a:r>
              <a:rPr lang="en-US" sz="1800" dirty="0">
                <a:solidFill>
                  <a:schemeClr val="bg2"/>
                </a:solidFill>
                <a:latin typeface="Questrial" panose="020B0604020202020204" charset="0"/>
              </a:rPr>
              <a:t>questions as needed. </a:t>
            </a:r>
            <a:endParaRPr lang="en-US" sz="1800" dirty="0" smtClean="0">
              <a:solidFill>
                <a:schemeClr val="bg2"/>
              </a:solidFill>
              <a:latin typeface="Questrial" panose="020B0604020202020204" charset="0"/>
            </a:endParaRPr>
          </a:p>
          <a:p>
            <a:pPr marL="342900" indent="-342900">
              <a:buClr>
                <a:schemeClr val="bg2"/>
              </a:buClr>
              <a:buFont typeface="Wingdings" panose="05000000000000000000" pitchFamily="2" charset="2"/>
              <a:buChar char="ü"/>
            </a:pPr>
            <a:endParaRPr lang="en-US" sz="1800" dirty="0">
              <a:solidFill>
                <a:schemeClr val="bg2"/>
              </a:solidFill>
              <a:latin typeface="Questrial" panose="020B0604020202020204" charset="0"/>
            </a:endParaRPr>
          </a:p>
          <a:p>
            <a:pPr marL="342900" indent="-342900">
              <a:buClr>
                <a:schemeClr val="bg2"/>
              </a:buClr>
              <a:buFont typeface="Wingdings" panose="05000000000000000000" pitchFamily="2" charset="2"/>
              <a:buChar char="ü"/>
            </a:pPr>
            <a:r>
              <a:rPr lang="en-US" sz="1800" dirty="0" smtClean="0">
                <a:solidFill>
                  <a:schemeClr val="bg2"/>
                </a:solidFill>
                <a:latin typeface="Questrial" panose="020B0604020202020204" charset="0"/>
              </a:rPr>
              <a:t>Errors </a:t>
            </a:r>
            <a:r>
              <a:rPr lang="en-US" sz="1800" dirty="0">
                <a:solidFill>
                  <a:schemeClr val="bg2"/>
                </a:solidFill>
                <a:latin typeface="Questrial" panose="020B0604020202020204" charset="0"/>
              </a:rPr>
              <a:t>occur rarely, and must be acknowledged and corrected, with help from trainer as needed.</a:t>
            </a:r>
          </a:p>
        </p:txBody>
      </p:sp>
    </p:spTree>
    <p:extLst>
      <p:ext uri="{BB962C8B-B14F-4D97-AF65-F5344CB8AC3E}">
        <p14:creationId xmlns:p14="http://schemas.microsoft.com/office/powerpoint/2010/main" val="2136514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0288750"/>
              </p:ext>
            </p:extLst>
          </p:nvPr>
        </p:nvGraphicFramePr>
        <p:xfrm>
          <a:off x="342899" y="1200150"/>
          <a:ext cx="8686801" cy="1347530"/>
        </p:xfrm>
        <a:graphic>
          <a:graphicData uri="http://schemas.openxmlformats.org/drawingml/2006/table">
            <a:tbl>
              <a:tblPr>
                <a:tableStyleId>{7C310DDF-4954-41F3-9839-B18A59F9B6AA}</a:tableStyleId>
              </a:tblPr>
              <a:tblGrid>
                <a:gridCol w="2057400"/>
                <a:gridCol w="609600"/>
                <a:gridCol w="685800"/>
                <a:gridCol w="685800"/>
                <a:gridCol w="533400"/>
                <a:gridCol w="533400"/>
                <a:gridCol w="667048"/>
                <a:gridCol w="522108"/>
                <a:gridCol w="572743"/>
                <a:gridCol w="667303"/>
                <a:gridCol w="528820"/>
                <a:gridCol w="623379"/>
              </a:tblGrid>
              <a:tr h="245137">
                <a:tc>
                  <a:txBody>
                    <a:bodyPr/>
                    <a:lstStyle/>
                    <a:p>
                      <a:pPr marL="0" marR="0" algn="ctr">
                        <a:lnSpc>
                          <a:spcPct val="115000"/>
                        </a:lnSpc>
                        <a:spcBef>
                          <a:spcPts val="0"/>
                        </a:spcBef>
                        <a:spcAft>
                          <a:spcPts val="0"/>
                        </a:spcAft>
                      </a:pPr>
                      <a:r>
                        <a:rPr lang="en-US" sz="1100" dirty="0">
                          <a:effectLst/>
                        </a:rPr>
                        <a:t>Topic or Skill</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gridSpan="2">
                  <a:txBody>
                    <a:bodyPr/>
                    <a:lstStyle/>
                    <a:p>
                      <a:pPr marL="0" marR="0" algn="ctr">
                        <a:lnSpc>
                          <a:spcPct val="115000"/>
                        </a:lnSpc>
                        <a:spcBef>
                          <a:spcPts val="0"/>
                        </a:spcBef>
                        <a:spcAft>
                          <a:spcPts val="0"/>
                        </a:spcAft>
                      </a:pPr>
                      <a:r>
                        <a:rPr lang="en-US" sz="1100" dirty="0">
                          <a:effectLst/>
                        </a:rPr>
                        <a:t>Level 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III</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Level IV</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endParaRPr lang="en-US"/>
                    </a:p>
                  </a:txBody>
                  <a:tcPr/>
                </a:tc>
                <a:tc hMerge="1">
                  <a:txBody>
                    <a:bodyPr/>
                    <a:lstStyle/>
                    <a:p>
                      <a:endParaRPr lang="en-US"/>
                    </a:p>
                  </a:txBody>
                  <a:tcPr/>
                </a:tc>
              </a:tr>
              <a:tr h="426375">
                <a:tc rowSpan="2">
                  <a:txBody>
                    <a:bodyPr/>
                    <a:lstStyle/>
                    <a:p>
                      <a:pPr marL="0" marR="0" algn="ctr">
                        <a:lnSpc>
                          <a:spcPct val="115000"/>
                        </a:lnSpc>
                        <a:spcBef>
                          <a:spcPts val="0"/>
                        </a:spcBef>
                        <a:spcAft>
                          <a:spcPts val="0"/>
                        </a:spcAft>
                      </a:pPr>
                      <a:r>
                        <a:rPr lang="en-US" sz="1100" dirty="0">
                          <a:effectLst/>
                        </a:rPr>
                        <a:t>All Students must achieve and </a:t>
                      </a:r>
                      <a:r>
                        <a:rPr lang="en-US" sz="1100" dirty="0" smtClean="0">
                          <a:effectLst/>
                        </a:rPr>
                        <a:t>maintain Standard </a:t>
                      </a:r>
                      <a:r>
                        <a:rPr lang="en-US" sz="1100" u="sng" dirty="0">
                          <a:effectLst/>
                        </a:rPr>
                        <a:t>Level III</a:t>
                      </a:r>
                      <a:r>
                        <a:rPr lang="en-US" sz="1100" dirty="0">
                          <a:effectLst/>
                        </a:rPr>
                        <a:t> to pass </a:t>
                      </a:r>
                      <a:r>
                        <a:rPr lang="en-US" sz="1100" dirty="0" smtClean="0">
                          <a:effectLst/>
                        </a:rPr>
                        <a:t>rotation unless </a:t>
                      </a:r>
                      <a:r>
                        <a:rPr lang="en-US" sz="1100" dirty="0">
                          <a:effectLst/>
                        </a:rPr>
                        <a:t>otherwise noted</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algn="ctr">
                        <a:lnSpc>
                          <a:spcPct val="115000"/>
                        </a:lnSpc>
                        <a:spcBef>
                          <a:spcPts val="0"/>
                        </a:spcBef>
                        <a:spcAft>
                          <a:spcPts val="0"/>
                        </a:spcAft>
                      </a:pPr>
                      <a:r>
                        <a:rPr lang="en-US" sz="1100" dirty="0">
                          <a:effectLst/>
                        </a:rPr>
                        <a:t>Observation/</a:t>
                      </a:r>
                      <a:endParaRPr lang="en-US" sz="1000" dirty="0">
                        <a:effectLst/>
                      </a:endParaRPr>
                    </a:p>
                    <a:p>
                      <a:pPr marL="0" marR="0" algn="ctr">
                        <a:lnSpc>
                          <a:spcPct val="115000"/>
                        </a:lnSpc>
                        <a:spcBef>
                          <a:spcPts val="0"/>
                        </a:spcBef>
                        <a:spcAft>
                          <a:spcPts val="0"/>
                        </a:spcAft>
                      </a:pPr>
                      <a:r>
                        <a:rPr lang="en-US" sz="1100" dirty="0">
                          <a:effectLst/>
                        </a:rPr>
                        <a:t>Cognitive Skills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Working Knowledge/</a:t>
                      </a:r>
                      <a:endParaRPr lang="en-US" sz="1000" dirty="0">
                        <a:effectLst/>
                      </a:endParaRPr>
                    </a:p>
                    <a:p>
                      <a:pPr marL="0" marR="0" algn="ctr">
                        <a:lnSpc>
                          <a:spcPct val="115000"/>
                        </a:lnSpc>
                        <a:spcBef>
                          <a:spcPts val="0"/>
                        </a:spcBef>
                        <a:spcAft>
                          <a:spcPts val="0"/>
                        </a:spcAft>
                      </a:pPr>
                      <a:r>
                        <a:rPr lang="en-US" sz="1100" dirty="0">
                          <a:effectLst/>
                        </a:rPr>
                        <a:t>Demonstrate/Observe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Moderate Supervision (85%)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dirty="0">
                          <a:effectLst/>
                        </a:rPr>
                        <a:t>Proficient with Minimal Supervision (95%)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r>
              <a:tr h="384784">
                <a:tc vMerge="1">
                  <a:txBody>
                    <a:bodyPr/>
                    <a:lstStyle/>
                    <a:p>
                      <a:endParaRPr lang="en-US"/>
                    </a:p>
                  </a:txBody>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a:effectLst/>
                        </a:rPr>
                        <a:t>Trainer Initials</a:t>
                      </a:r>
                      <a:endParaRPr lang="en-US" sz="10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Minimum Number</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Date</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dirty="0">
                          <a:effectLst/>
                        </a:rPr>
                        <a:t>Trainer Initials</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90446">
                <a:tc>
                  <a:txBody>
                    <a:bodyPr/>
                    <a:lstStyle/>
                    <a:p>
                      <a:pPr marL="0" marR="0" algn="ctr">
                        <a:lnSpc>
                          <a:spcPct val="115000"/>
                        </a:lnSpc>
                        <a:spcBef>
                          <a:spcPts val="0"/>
                        </a:spcBef>
                        <a:spcAft>
                          <a:spcPts val="0"/>
                        </a:spcAft>
                        <a:tabLst>
                          <a:tab pos="2743200" algn="ctr"/>
                          <a:tab pos="5486400" algn="r"/>
                        </a:tabLst>
                      </a:pPr>
                      <a:r>
                        <a:rPr lang="en-US" sz="1100" dirty="0" smtClean="0">
                          <a:effectLst/>
                          <a:latin typeface="Arial"/>
                          <a:ea typeface="Calibri"/>
                          <a:cs typeface="Arial"/>
                        </a:rPr>
                        <a:t>Specimen</a:t>
                      </a:r>
                      <a:r>
                        <a:rPr lang="en-US" sz="1100" baseline="0" dirty="0" smtClean="0">
                          <a:effectLst/>
                          <a:latin typeface="Arial"/>
                          <a:ea typeface="Calibri"/>
                          <a:cs typeface="Arial"/>
                        </a:rPr>
                        <a:t> Log-in</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3</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5</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10</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lgn="ctr">
                        <a:lnSpc>
                          <a:spcPct val="115000"/>
                        </a:lnSpc>
                        <a:spcBef>
                          <a:spcPts val="0"/>
                        </a:spcBef>
                        <a:spcAft>
                          <a:spcPts val="0"/>
                        </a:spcAft>
                      </a:pPr>
                      <a:r>
                        <a:rPr lang="en-US" sz="1100" dirty="0">
                          <a:effectLst/>
                        </a:rPr>
                        <a:t> </a:t>
                      </a:r>
                      <a:endParaRPr lang="en-US" sz="10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r>
            </a:tbl>
          </a:graphicData>
        </a:graphic>
      </p:graphicFrame>
      <p:sp>
        <p:nvSpPr>
          <p:cNvPr id="5" name="TextBox 4"/>
          <p:cNvSpPr txBox="1"/>
          <p:nvPr/>
        </p:nvSpPr>
        <p:spPr>
          <a:xfrm>
            <a:off x="914400" y="438150"/>
            <a:ext cx="7543800" cy="400110"/>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The student checklist will appear like the example below. </a:t>
            </a:r>
            <a:endParaRPr lang="en-US" sz="2000" b="1" dirty="0">
              <a:solidFill>
                <a:schemeClr val="bg2"/>
              </a:solidFill>
              <a:latin typeface="Gaegu" panose="020B0604020202020204" charset="0"/>
              <a:ea typeface="Gaegu" panose="020B0604020202020204" charset="0"/>
            </a:endParaRPr>
          </a:p>
        </p:txBody>
      </p:sp>
      <p:grpSp>
        <p:nvGrpSpPr>
          <p:cNvPr id="35" name="Group 34"/>
          <p:cNvGrpSpPr/>
          <p:nvPr/>
        </p:nvGrpSpPr>
        <p:grpSpPr>
          <a:xfrm>
            <a:off x="341194" y="1200150"/>
            <a:ext cx="2021006" cy="3276600"/>
            <a:chOff x="341194" y="1200150"/>
            <a:chExt cx="2021006" cy="3276600"/>
          </a:xfrm>
        </p:grpSpPr>
        <p:sp>
          <p:nvSpPr>
            <p:cNvPr id="6" name="TextBox 5"/>
            <p:cNvSpPr txBox="1"/>
            <p:nvPr/>
          </p:nvSpPr>
          <p:spPr>
            <a:xfrm>
              <a:off x="516340" y="3307199"/>
              <a:ext cx="1600200" cy="1169551"/>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The skill being assessed will be listed in the “Topic or Skill” column.</a:t>
              </a:r>
              <a:endParaRPr lang="en-US" dirty="0">
                <a:solidFill>
                  <a:schemeClr val="bg2"/>
                </a:solidFill>
                <a:latin typeface="Questrial" panose="020B0604020202020204" charset="0"/>
                <a:ea typeface="Gaegu" panose="020B0604020202020204" charset="0"/>
              </a:endParaRPr>
            </a:p>
          </p:txBody>
        </p:sp>
        <p:grpSp>
          <p:nvGrpSpPr>
            <p:cNvPr id="11" name="Group 10"/>
            <p:cNvGrpSpPr/>
            <p:nvPr/>
          </p:nvGrpSpPr>
          <p:grpSpPr>
            <a:xfrm>
              <a:off x="341194" y="1200150"/>
              <a:ext cx="2021006" cy="1981200"/>
              <a:chOff x="341194" y="1200150"/>
              <a:chExt cx="2021006" cy="1988354"/>
            </a:xfrm>
          </p:grpSpPr>
          <p:sp>
            <p:nvSpPr>
              <p:cNvPr id="7" name="Rectangle 6"/>
              <p:cNvSpPr/>
              <p:nvPr/>
            </p:nvSpPr>
            <p:spPr>
              <a:xfrm>
                <a:off x="341194" y="1200150"/>
                <a:ext cx="2021006" cy="13716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351697" y="2571750"/>
                <a:ext cx="0" cy="6167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2209800" y="1200150"/>
            <a:ext cx="1552433" cy="3873282"/>
            <a:chOff x="2209800" y="1200150"/>
            <a:chExt cx="1552433" cy="3873282"/>
          </a:xfrm>
        </p:grpSpPr>
        <p:grpSp>
          <p:nvGrpSpPr>
            <p:cNvPr id="12" name="Group 11"/>
            <p:cNvGrpSpPr/>
            <p:nvPr/>
          </p:nvGrpSpPr>
          <p:grpSpPr>
            <a:xfrm>
              <a:off x="2399731" y="1200150"/>
              <a:ext cx="1257870" cy="1981200"/>
              <a:chOff x="341194" y="1200150"/>
              <a:chExt cx="2021006" cy="1981200"/>
            </a:xfrm>
          </p:grpSpPr>
          <p:sp>
            <p:nvSpPr>
              <p:cNvPr id="13" name="Rectangle 12"/>
              <p:cNvSpPr/>
              <p:nvPr/>
            </p:nvSpPr>
            <p:spPr>
              <a:xfrm>
                <a:off x="341194" y="1200150"/>
                <a:ext cx="2021006" cy="13716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351697" y="2571750"/>
                <a:ext cx="0" cy="609600"/>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2209800" y="3257550"/>
              <a:ext cx="1552433"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 can be initialed when the skill is  observed at least once and student displays cognitive understanding. </a:t>
              </a:r>
              <a:endParaRPr lang="en-US" dirty="0">
                <a:solidFill>
                  <a:schemeClr val="bg2"/>
                </a:solidFill>
                <a:latin typeface="Questrial" panose="020B0604020202020204" charset="0"/>
                <a:ea typeface="Gaegu" panose="020B0604020202020204" charset="0"/>
              </a:endParaRPr>
            </a:p>
          </p:txBody>
        </p:sp>
      </p:grpSp>
      <p:grpSp>
        <p:nvGrpSpPr>
          <p:cNvPr id="16" name="Group 15"/>
          <p:cNvGrpSpPr/>
          <p:nvPr/>
        </p:nvGrpSpPr>
        <p:grpSpPr>
          <a:xfrm>
            <a:off x="3733800" y="1200150"/>
            <a:ext cx="1676400" cy="1988877"/>
            <a:chOff x="341194" y="1200150"/>
            <a:chExt cx="2021006" cy="1988877"/>
          </a:xfrm>
        </p:grpSpPr>
        <p:sp>
          <p:nvSpPr>
            <p:cNvPr id="17" name="Rectangle 16"/>
            <p:cNvSpPr/>
            <p:nvPr/>
          </p:nvSpPr>
          <p:spPr>
            <a:xfrm>
              <a:off x="341194" y="1200150"/>
              <a:ext cx="2021006" cy="13716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1351697" y="2571750"/>
              <a:ext cx="0" cy="617277"/>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486400" y="1200150"/>
            <a:ext cx="1676400" cy="1981200"/>
            <a:chOff x="341194" y="1200150"/>
            <a:chExt cx="2021006" cy="1981200"/>
          </a:xfrm>
        </p:grpSpPr>
        <p:sp>
          <p:nvSpPr>
            <p:cNvPr id="20" name="Rectangle 19"/>
            <p:cNvSpPr/>
            <p:nvPr/>
          </p:nvSpPr>
          <p:spPr>
            <a:xfrm>
              <a:off x="341194" y="1200150"/>
              <a:ext cx="2021006" cy="1371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1351697" y="2571750"/>
              <a:ext cx="0" cy="6096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7239000" y="1192473"/>
            <a:ext cx="1752600" cy="1988877"/>
            <a:chOff x="341194" y="1200150"/>
            <a:chExt cx="2021006" cy="1988877"/>
          </a:xfrm>
        </p:grpSpPr>
        <p:sp>
          <p:nvSpPr>
            <p:cNvPr id="23" name="Rectangle 22"/>
            <p:cNvSpPr/>
            <p:nvPr/>
          </p:nvSpPr>
          <p:spPr>
            <a:xfrm>
              <a:off x="341194" y="1200150"/>
              <a:ext cx="2021006" cy="13716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351697" y="2571750"/>
              <a:ext cx="0" cy="617277"/>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7338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 can be initialed when the skill has successfully been completed 3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 has been met.</a:t>
            </a:r>
            <a:endParaRPr lang="en-US" dirty="0">
              <a:solidFill>
                <a:schemeClr val="bg2"/>
              </a:solidFill>
              <a:latin typeface="Questrial" panose="020B0604020202020204" charset="0"/>
              <a:ea typeface="Gaegu" panose="020B0604020202020204" charset="0"/>
            </a:endParaRPr>
          </a:p>
        </p:txBody>
      </p:sp>
      <p:sp>
        <p:nvSpPr>
          <p:cNvPr id="33" name="TextBox 32"/>
          <p:cNvSpPr txBox="1"/>
          <p:nvPr/>
        </p:nvSpPr>
        <p:spPr>
          <a:xfrm>
            <a:off x="5562600" y="3270468"/>
            <a:ext cx="16764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III can be initialed when the skill has successfully been completed 5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III has been met.</a:t>
            </a:r>
            <a:endParaRPr lang="en-US" dirty="0">
              <a:solidFill>
                <a:schemeClr val="bg2"/>
              </a:solidFill>
              <a:latin typeface="Questrial" panose="020B0604020202020204" charset="0"/>
              <a:ea typeface="Gaegu" panose="020B0604020202020204" charset="0"/>
            </a:endParaRPr>
          </a:p>
        </p:txBody>
      </p:sp>
      <p:sp>
        <p:nvSpPr>
          <p:cNvPr id="34" name="TextBox 33"/>
          <p:cNvSpPr txBox="1"/>
          <p:nvPr/>
        </p:nvSpPr>
        <p:spPr>
          <a:xfrm>
            <a:off x="7315200" y="3270468"/>
            <a:ext cx="1752600" cy="1815882"/>
          </a:xfrm>
          <a:prstGeom prst="rect">
            <a:avLst/>
          </a:prstGeom>
          <a:noFill/>
          <a:ln w="28575">
            <a:noFill/>
          </a:ln>
        </p:spPr>
        <p:txBody>
          <a:bodyPr wrap="square" rtlCol="0">
            <a:spAutoFit/>
          </a:bodyPr>
          <a:lstStyle/>
          <a:p>
            <a:pPr algn="ctr"/>
            <a:r>
              <a:rPr lang="en-US" dirty="0" smtClean="0">
                <a:solidFill>
                  <a:schemeClr val="bg2"/>
                </a:solidFill>
                <a:latin typeface="Questrial" panose="020B0604020202020204" charset="0"/>
                <a:ea typeface="Gaegu" panose="020B0604020202020204" charset="0"/>
              </a:rPr>
              <a:t>Level IV can be initialed when the skill has successfully been completed 10 times and </a:t>
            </a:r>
            <a:r>
              <a:rPr lang="en-US" b="1" u="sng" dirty="0" smtClean="0">
                <a:solidFill>
                  <a:schemeClr val="bg2"/>
                </a:solidFill>
                <a:latin typeface="Questrial" panose="020B0604020202020204" charset="0"/>
                <a:ea typeface="Gaegu" panose="020B0604020202020204" charset="0"/>
              </a:rPr>
              <a:t>ALL</a:t>
            </a:r>
            <a:r>
              <a:rPr lang="en-US" dirty="0" smtClean="0">
                <a:solidFill>
                  <a:schemeClr val="bg2"/>
                </a:solidFill>
                <a:latin typeface="Questrial" panose="020B0604020202020204" charset="0"/>
                <a:ea typeface="Gaegu" panose="020B0604020202020204" charset="0"/>
              </a:rPr>
              <a:t> other criteria for Level IV has been met.</a:t>
            </a: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7210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14350"/>
            <a:ext cx="7584460" cy="4524315"/>
          </a:xfrm>
          <a:prstGeom prst="rect">
            <a:avLst/>
          </a:prstGeom>
          <a:noFill/>
        </p:spPr>
        <p:txBody>
          <a:bodyPr wrap="square" rtlCol="0">
            <a:spAutoFit/>
          </a:bodyPr>
          <a:lstStyle/>
          <a:p>
            <a:r>
              <a:rPr lang="en-US" sz="1800" dirty="0" smtClean="0">
                <a:solidFill>
                  <a:schemeClr val="bg2"/>
                </a:solidFill>
                <a:latin typeface="Gaegu" panose="020B0604020202020204" charset="0"/>
                <a:ea typeface="Gaegu" panose="020B0604020202020204" charset="0"/>
              </a:rPr>
              <a:t>Each level of learning has a minimum number of successful completions required.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In the example on the previous slide, a student will need a minimum requirement of 5  successfully logged in specimens to reach Level III proficiency. </a:t>
            </a: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a:p>
            <a:r>
              <a:rPr lang="en-US" sz="1800" dirty="0" smtClean="0">
                <a:solidFill>
                  <a:schemeClr val="bg2"/>
                </a:solidFill>
                <a:latin typeface="Gaegu" panose="020B0604020202020204" charset="0"/>
                <a:ea typeface="Gaegu" panose="020B0604020202020204" charset="0"/>
              </a:rPr>
              <a:t>If the student has successfully completed the task 5 times but consistently forgets which application to use and logs the specimen into the wrong location, they do not meet all the requirements of Level III proficiency and should not be signed off as achieving Level III. </a:t>
            </a:r>
          </a:p>
          <a:p>
            <a:endParaRPr lang="en-US" sz="1800" dirty="0">
              <a:solidFill>
                <a:schemeClr val="bg2"/>
              </a:solidFill>
              <a:latin typeface="Gaegu" panose="020B0604020202020204" charset="0"/>
              <a:ea typeface="Gaegu" panose="020B0604020202020204" charset="0"/>
            </a:endParaRPr>
          </a:p>
          <a:p>
            <a:endParaRPr lang="en-US" sz="1800" dirty="0" smtClean="0">
              <a:solidFill>
                <a:schemeClr val="bg2"/>
              </a:solidFill>
              <a:latin typeface="Gaegu" panose="020B0604020202020204" charset="0"/>
              <a:ea typeface="Gaegu" panose="020B0604020202020204" charset="0"/>
            </a:endParaRPr>
          </a:p>
          <a:p>
            <a:endParaRPr lang="en-US" sz="1800" dirty="0">
              <a:solidFill>
                <a:schemeClr val="bg2"/>
              </a:solidFill>
              <a:latin typeface="Gaegu" panose="020B0604020202020204" charset="0"/>
              <a:ea typeface="Gaegu" panose="020B0604020202020204" charset="0"/>
            </a:endParaRPr>
          </a:p>
        </p:txBody>
      </p:sp>
      <p:sp>
        <p:nvSpPr>
          <p:cNvPr id="5" name="Google Shape;2003;p53"/>
          <p:cNvSpPr/>
          <p:nvPr/>
        </p:nvSpPr>
        <p:spPr>
          <a:xfrm>
            <a:off x="760433" y="6308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4;p53"/>
          <p:cNvSpPr/>
          <p:nvPr/>
        </p:nvSpPr>
        <p:spPr>
          <a:xfrm>
            <a:off x="776750" y="1733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04;p53"/>
          <p:cNvSpPr/>
          <p:nvPr/>
        </p:nvSpPr>
        <p:spPr>
          <a:xfrm>
            <a:off x="779000" y="3105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112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3"/>
          <p:cNvGrpSpPr/>
          <p:nvPr/>
        </p:nvGrpSpPr>
        <p:grpSpPr>
          <a:xfrm rot="20487399">
            <a:off x="7872703" y="920711"/>
            <a:ext cx="959218" cy="822412"/>
            <a:chOff x="2936475" y="1467750"/>
            <a:chExt cx="1271375" cy="1416050"/>
          </a:xfrm>
        </p:grpSpPr>
        <p:sp>
          <p:nvSpPr>
            <p:cNvPr id="767" name="Google Shape;767;p43"/>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txBox="1">
            <a:spLocks noGrp="1"/>
          </p:cNvSpPr>
          <p:nvPr>
            <p:ph type="title" idx="4294967295"/>
          </p:nvPr>
        </p:nvSpPr>
        <p:spPr>
          <a:xfrm>
            <a:off x="792899" y="396052"/>
            <a:ext cx="7512901" cy="4461697"/>
          </a:xfrm>
          <a:prstGeom prst="rect">
            <a:avLst/>
          </a:prstGeom>
        </p:spPr>
        <p:txBody>
          <a:bodyPr spcFirstLastPara="1" wrap="square" lIns="91425" tIns="91425" rIns="91425" bIns="91425" anchor="t" anchorCtr="0">
            <a:noAutofit/>
          </a:bodyPr>
          <a:lstStyle/>
          <a:p>
            <a:r>
              <a:rPr lang="en-US" sz="2000" dirty="0"/>
              <a:t>Preceptors should frequently check with the preceptee to ensure adequate understanding of skills and processes. </a:t>
            </a:r>
            <a:br>
              <a:rPr lang="en-US" sz="2000" dirty="0"/>
            </a:br>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Correcting </a:t>
            </a:r>
            <a:r>
              <a:rPr lang="en-US" sz="2000" dirty="0"/>
              <a:t>mistakes as they are made will correct behavior and set expectations upfront rather than at the end of </a:t>
            </a:r>
            <a:r>
              <a:rPr lang="en-US" sz="2000" dirty="0" smtClean="0"/>
              <a:t>clinical </a:t>
            </a:r>
            <a:r>
              <a:rPr lang="en-US" sz="2000" dirty="0"/>
              <a:t>training.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If </a:t>
            </a:r>
            <a:r>
              <a:rPr lang="en-US" sz="2000" dirty="0"/>
              <a:t>a student does not discover a problem exists until the end of their clinical training or rotation, the student is not given a fair chance to improve their </a:t>
            </a:r>
            <a:r>
              <a:rPr lang="en-US" sz="2000" dirty="0" smtClean="0"/>
              <a:t>skills </a:t>
            </a:r>
            <a:r>
              <a:rPr lang="en-US" sz="2000" dirty="0"/>
              <a:t>and become entry-level ready. </a:t>
            </a:r>
            <a:br>
              <a:rPr lang="en-US" sz="2000" dirty="0"/>
            </a:br>
            <a:r>
              <a:rPr lang="en-US" sz="2000" dirty="0"/>
              <a:t/>
            </a:r>
            <a:br>
              <a:rPr lang="en-US" sz="2000" dirty="0"/>
            </a:br>
            <a:r>
              <a:rPr lang="en-US" sz="2000" dirty="0"/>
              <a:t> </a:t>
            </a:r>
            <a:br>
              <a:rPr lang="en-US" sz="2000" dirty="0"/>
            </a:br>
            <a:endParaRPr sz="2000" dirty="0"/>
          </a:p>
        </p:txBody>
      </p:sp>
    </p:spTree>
    <p:extLst>
      <p:ext uri="{BB962C8B-B14F-4D97-AF65-F5344CB8AC3E}">
        <p14:creationId xmlns:p14="http://schemas.microsoft.com/office/powerpoint/2010/main" val="3007192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When giving feedback:</a:t>
            </a:r>
            <a:endParaRPr dirty="0"/>
          </a:p>
        </p:txBody>
      </p:sp>
      <p:sp>
        <p:nvSpPr>
          <p:cNvPr id="652" name="Google Shape;652;p37"/>
          <p:cNvSpPr txBox="1">
            <a:spLocks noGrp="1"/>
          </p:cNvSpPr>
          <p:nvPr>
            <p:ph type="title" idx="2"/>
          </p:nvPr>
        </p:nvSpPr>
        <p:spPr>
          <a:xfrm flipH="1">
            <a:off x="4495800" y="16573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2</a:t>
            </a:r>
            <a:endParaRPr dirty="0">
              <a:solidFill>
                <a:schemeClr val="accent2"/>
              </a:solidFill>
            </a:endParaRPr>
          </a:p>
        </p:txBody>
      </p:sp>
      <p:sp>
        <p:nvSpPr>
          <p:cNvPr id="654" name="Google Shape;654;p37"/>
          <p:cNvSpPr txBox="1">
            <a:spLocks noGrp="1"/>
          </p:cNvSpPr>
          <p:nvPr>
            <p:ph type="title" idx="4"/>
          </p:nvPr>
        </p:nvSpPr>
        <p:spPr>
          <a:xfrm flipH="1">
            <a:off x="2743200" y="1657350"/>
            <a:ext cx="762002"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1</a:t>
            </a:r>
            <a:endParaRPr dirty="0">
              <a:solidFill>
                <a:schemeClr val="accent3"/>
              </a:solidFill>
            </a:endParaRPr>
          </a:p>
        </p:txBody>
      </p:sp>
      <p:sp>
        <p:nvSpPr>
          <p:cNvPr id="656" name="Google Shape;656;p37"/>
          <p:cNvSpPr txBox="1">
            <a:spLocks noGrp="1"/>
          </p:cNvSpPr>
          <p:nvPr>
            <p:ph type="subTitle" idx="1"/>
          </p:nvPr>
        </p:nvSpPr>
        <p:spPr>
          <a:xfrm flipH="1">
            <a:off x="1919252" y="2246924"/>
            <a:ext cx="2410500" cy="782025"/>
          </a:xfrm>
          <a:prstGeom prst="rect">
            <a:avLst/>
          </a:prstGeom>
        </p:spPr>
        <p:txBody>
          <a:bodyPr spcFirstLastPara="1" wrap="square" lIns="91425" tIns="91425" rIns="91425" bIns="91425" anchor="t" anchorCtr="0">
            <a:noAutofit/>
          </a:bodyPr>
          <a:lstStyle/>
          <a:p>
            <a:pPr marL="0" lvl="0" indent="0"/>
            <a:r>
              <a:rPr lang="en-US" dirty="0"/>
              <a:t>Describe specifically what was observed- who, what, when, where, and </a:t>
            </a:r>
            <a:r>
              <a:rPr lang="en-US" dirty="0" smtClean="0"/>
              <a:t>how</a:t>
            </a:r>
            <a:endParaRPr dirty="0"/>
          </a:p>
        </p:txBody>
      </p:sp>
      <p:sp>
        <p:nvSpPr>
          <p:cNvPr id="657" name="Google Shape;657;p37"/>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Autofit/>
          </a:bodyPr>
          <a:lstStyle/>
          <a:p>
            <a:pPr marL="0" lvl="0" indent="0"/>
            <a:r>
              <a:rPr lang="en-US" sz="1600" dirty="0"/>
              <a:t>Avoid generalizing and making </a:t>
            </a:r>
            <a:r>
              <a:rPr lang="en-US" sz="1600" dirty="0" smtClean="0"/>
              <a:t>assumptions</a:t>
            </a:r>
            <a:endParaRPr sz="1600" dirty="0"/>
          </a:p>
        </p:txBody>
      </p:sp>
    </p:spTree>
    <p:extLst>
      <p:ext uri="{BB962C8B-B14F-4D97-AF65-F5344CB8AC3E}">
        <p14:creationId xmlns:p14="http://schemas.microsoft.com/office/powerpoint/2010/main" val="677721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75" name="Google Shape;3264;p95"/>
          <p:cNvGrpSpPr/>
          <p:nvPr/>
        </p:nvGrpSpPr>
        <p:grpSpPr>
          <a:xfrm>
            <a:off x="1478150" y="2876550"/>
            <a:ext cx="655450" cy="581175"/>
            <a:chOff x="5805850" y="1879575"/>
            <a:chExt cx="655450" cy="581175"/>
          </a:xfrm>
        </p:grpSpPr>
        <p:sp>
          <p:nvSpPr>
            <p:cNvPr id="76"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66;p95"/>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3264;p95"/>
          <p:cNvGrpSpPr/>
          <p:nvPr/>
        </p:nvGrpSpPr>
        <p:grpSpPr>
          <a:xfrm>
            <a:off x="1396640" y="1154450"/>
            <a:ext cx="655450" cy="581175"/>
            <a:chOff x="5805850" y="1879575"/>
            <a:chExt cx="655450" cy="581175"/>
          </a:xfrm>
        </p:grpSpPr>
        <p:sp>
          <p:nvSpPr>
            <p:cNvPr id="8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6;p95"/>
            <p:cNvSpPr/>
            <p:nvPr/>
          </p:nvSpPr>
          <p:spPr>
            <a:xfrm flipV="1">
              <a:off x="5970600" y="2184375"/>
              <a:ext cx="354700" cy="973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38751" y="1046235"/>
            <a:ext cx="5179525"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Negative feedback can be demoralizing, discouraging, and reduces motivation to learn. </a:t>
            </a:r>
          </a:p>
          <a:p>
            <a:endParaRPr lang="en-US" sz="2000" dirty="0">
              <a:solidFill>
                <a:schemeClr val="bg2"/>
              </a:solidFill>
              <a:latin typeface="Gaegu" panose="020B0604020202020204" charset="0"/>
              <a:ea typeface="Gaegu" panose="020B0604020202020204" charset="0"/>
            </a:endParaRPr>
          </a:p>
        </p:txBody>
      </p:sp>
      <p:sp>
        <p:nvSpPr>
          <p:cNvPr id="8" name="Rectangle 7"/>
          <p:cNvSpPr/>
          <p:nvPr/>
        </p:nvSpPr>
        <p:spPr>
          <a:xfrm>
            <a:off x="2438400" y="2724150"/>
            <a:ext cx="5638800"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Constructive feedback addresses the problem but reinforces desired performance while enhancing motivation for learning. </a:t>
            </a:r>
          </a:p>
        </p:txBody>
      </p:sp>
    </p:spTree>
    <p:extLst>
      <p:ext uri="{BB962C8B-B14F-4D97-AF65-F5344CB8AC3E}">
        <p14:creationId xmlns:p14="http://schemas.microsoft.com/office/powerpoint/2010/main" val="934116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93" name="3 descriptive"/>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3</a:t>
            </a:r>
            <a:endParaRPr lang="en-US" sz="2400" b="1" dirty="0">
              <a:solidFill>
                <a:schemeClr val="bg2"/>
              </a:solidFill>
              <a:latin typeface="Gaegu" panose="020B0604020202020204" charset="0"/>
              <a:ea typeface="Gaegu" panose="020B0604020202020204" charset="0"/>
            </a:endParaRPr>
          </a:p>
        </p:txBody>
      </p:sp>
      <p:sp>
        <p:nvSpPr>
          <p:cNvPr id="95" name="4 easily understood"/>
          <p:cNvSpPr/>
          <p:nvPr/>
        </p:nvSpPr>
        <p:spPr>
          <a:xfrm rot="21213762">
            <a:off x="2441446" y="2616879"/>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4</a:t>
            </a:r>
            <a:endParaRPr lang="en-US" sz="2400" b="1" dirty="0">
              <a:solidFill>
                <a:schemeClr val="bg2"/>
              </a:solidFill>
              <a:latin typeface="Gaegu" panose="020B0604020202020204" charset="0"/>
              <a:ea typeface="Gaegu" panose="020B0604020202020204" charset="0"/>
            </a:endParaRPr>
          </a:p>
        </p:txBody>
      </p:sp>
      <p:sp>
        <p:nvSpPr>
          <p:cNvPr id="91" name="2 factual"/>
          <p:cNvSpPr/>
          <p:nvPr/>
        </p:nvSpPr>
        <p:spPr>
          <a:xfrm rot="21213762">
            <a:off x="2412630" y="132115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latin typeface="Gaegu" panose="020B0604020202020204" charset="0"/>
                <a:ea typeface="Gaegu" panose="020B0604020202020204" charset="0"/>
              </a:rPr>
              <a:t>2</a:t>
            </a:r>
            <a:endParaRPr lang="en-US" sz="2800" b="1" dirty="0">
              <a:solidFill>
                <a:schemeClr val="bg2"/>
              </a:solidFill>
              <a:latin typeface="Gaegu" panose="020B0604020202020204" charset="0"/>
              <a:ea typeface="Gaegu" panose="020B0604020202020204" charset="0"/>
            </a:endParaRPr>
          </a:p>
        </p:txBody>
      </p:sp>
      <p:sp>
        <p:nvSpPr>
          <p:cNvPr id="89" name="1 specific"/>
          <p:cNvSpPr/>
          <p:nvPr/>
        </p:nvSpPr>
        <p:spPr>
          <a:xfrm rot="21213762">
            <a:off x="1142549" y="1375204"/>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Gaegu" panose="020B0604020202020204" charset="0"/>
                <a:ea typeface="Gaegu" panose="020B0604020202020204" charset="0"/>
              </a:rPr>
              <a:t>1</a:t>
            </a:r>
            <a:endParaRPr lang="en-US" sz="3200" dirty="0">
              <a:solidFill>
                <a:schemeClr val="bg2"/>
              </a:solidFill>
              <a:latin typeface="Gaegu" panose="020B0604020202020204" charset="0"/>
              <a:ea typeface="Gaegu" panose="020B0604020202020204" charset="0"/>
            </a:endParaRPr>
          </a:p>
        </p:txBody>
      </p:sp>
      <p:grpSp>
        <p:nvGrpSpPr>
          <p:cNvPr id="7" name="Descriptive"/>
          <p:cNvGrpSpPr/>
          <p:nvPr/>
        </p:nvGrpSpPr>
        <p:grpSpPr>
          <a:xfrm>
            <a:off x="1011019" y="2650543"/>
            <a:ext cx="1197782" cy="923955"/>
            <a:chOff x="1016262" y="2664748"/>
            <a:chExt cx="1197782" cy="923955"/>
          </a:xfrm>
        </p:grpSpPr>
        <p:sp>
          <p:nvSpPr>
            <p:cNvPr id="81" name="Rectangle 80"/>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2739;p87"/>
            <p:cNvSpPr txBox="1"/>
            <p:nvPr/>
          </p:nvSpPr>
          <p:spPr>
            <a:xfrm>
              <a:off x="1016262" y="2746043"/>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300" b="1" dirty="0">
                  <a:solidFill>
                    <a:schemeClr val="dk2"/>
                  </a:solidFill>
                  <a:latin typeface="Questrial"/>
                  <a:ea typeface="Questrial"/>
                  <a:cs typeface="Questrial"/>
                  <a:sym typeface="Questrial"/>
                </a:rPr>
                <a:t>d</a:t>
              </a:r>
              <a:r>
                <a:rPr lang="en-US" sz="1300" b="1" dirty="0" smtClean="0">
                  <a:solidFill>
                    <a:schemeClr val="dk2"/>
                  </a:solidFill>
                  <a:latin typeface="Questrial"/>
                  <a:ea typeface="Questrial"/>
                  <a:cs typeface="Questrial"/>
                  <a:sym typeface="Questrial"/>
                </a:rPr>
                <a:t>escriptive</a:t>
              </a:r>
              <a:endParaRPr sz="1300" b="1" dirty="0">
                <a:solidFill>
                  <a:schemeClr val="dk2"/>
                </a:solidFill>
                <a:latin typeface="Questrial"/>
                <a:ea typeface="Questrial"/>
                <a:cs typeface="Questrial"/>
                <a:sym typeface="Questrial"/>
              </a:endParaRPr>
            </a:p>
          </p:txBody>
        </p:sp>
      </p:grpSp>
      <p:grpSp>
        <p:nvGrpSpPr>
          <p:cNvPr id="5" name="Factual"/>
          <p:cNvGrpSpPr/>
          <p:nvPr/>
        </p:nvGrpSpPr>
        <p:grpSpPr>
          <a:xfrm>
            <a:off x="2231218" y="1370936"/>
            <a:ext cx="1197782" cy="951099"/>
            <a:chOff x="2231218" y="1370936"/>
            <a:chExt cx="1197782" cy="951099"/>
          </a:xfrm>
        </p:grpSpPr>
        <p:sp>
          <p:nvSpPr>
            <p:cNvPr id="82" name="Rectangle 81"/>
            <p:cNvSpPr/>
            <p:nvPr/>
          </p:nvSpPr>
          <p:spPr>
            <a:xfrm rot="21213762">
              <a:off x="2412629" y="137093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2739;p87"/>
            <p:cNvSpPr txBox="1"/>
            <p:nvPr/>
          </p:nvSpPr>
          <p:spPr>
            <a:xfrm>
              <a:off x="22312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factual</a:t>
              </a:r>
              <a:endParaRPr b="1" dirty="0">
                <a:solidFill>
                  <a:schemeClr val="dk2"/>
                </a:solidFill>
                <a:latin typeface="Questrial"/>
                <a:ea typeface="Questrial"/>
                <a:cs typeface="Questrial"/>
                <a:sym typeface="Questrial"/>
              </a:endParaRPr>
            </a:p>
          </p:txBody>
        </p:sp>
      </p:grpSp>
      <p:grpSp>
        <p:nvGrpSpPr>
          <p:cNvPr id="6" name="Easily Understood"/>
          <p:cNvGrpSpPr/>
          <p:nvPr/>
        </p:nvGrpSpPr>
        <p:grpSpPr>
          <a:xfrm>
            <a:off x="2286000" y="2627205"/>
            <a:ext cx="1197782" cy="923955"/>
            <a:chOff x="2286000" y="2627205"/>
            <a:chExt cx="1197782" cy="923955"/>
          </a:xfrm>
        </p:grpSpPr>
        <p:sp>
          <p:nvSpPr>
            <p:cNvPr id="80" name="Rectangle 79"/>
            <p:cNvSpPr/>
            <p:nvPr/>
          </p:nvSpPr>
          <p:spPr>
            <a:xfrm rot="21213762">
              <a:off x="2440158" y="2627205"/>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2739;p87"/>
            <p:cNvSpPr txBox="1"/>
            <p:nvPr/>
          </p:nvSpPr>
          <p:spPr>
            <a:xfrm>
              <a:off x="2286000" y="2833512"/>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200" b="1" dirty="0" smtClean="0">
                  <a:solidFill>
                    <a:schemeClr val="dk2"/>
                  </a:solidFill>
                  <a:latin typeface="Questrial"/>
                  <a:ea typeface="Questrial"/>
                  <a:cs typeface="Questrial"/>
                  <a:sym typeface="Questrial"/>
                </a:rPr>
                <a:t>e</a:t>
              </a:r>
              <a:r>
                <a:rPr lang="en" sz="1200" b="1" dirty="0" smtClean="0">
                  <a:solidFill>
                    <a:schemeClr val="dk2"/>
                  </a:solidFill>
                  <a:latin typeface="Questrial"/>
                  <a:ea typeface="Questrial"/>
                  <a:cs typeface="Questrial"/>
                  <a:sym typeface="Questrial"/>
                </a:rPr>
                <a:t>asily understood</a:t>
              </a:r>
              <a:endParaRPr sz="1200" b="1" dirty="0">
                <a:solidFill>
                  <a:schemeClr val="dk2"/>
                </a:solidFill>
                <a:latin typeface="Questrial"/>
                <a:ea typeface="Questrial"/>
                <a:cs typeface="Questrial"/>
                <a:sym typeface="Questrial"/>
              </a:endParaRPr>
            </a:p>
          </p:txBody>
        </p:sp>
      </p:grpSp>
      <p:grpSp>
        <p:nvGrpSpPr>
          <p:cNvPr id="4" name="specific"/>
          <p:cNvGrpSpPr/>
          <p:nvPr/>
        </p:nvGrpSpPr>
        <p:grpSpPr>
          <a:xfrm>
            <a:off x="1012018" y="1398913"/>
            <a:ext cx="1197782" cy="923955"/>
            <a:chOff x="1012018" y="1398913"/>
            <a:chExt cx="1197782" cy="923955"/>
          </a:xfrm>
        </p:grpSpPr>
        <p:sp>
          <p:nvSpPr>
            <p:cNvPr id="3" name="Rectangle 2"/>
            <p:cNvSpPr/>
            <p:nvPr/>
          </p:nvSpPr>
          <p:spPr>
            <a:xfrm rot="21213762">
              <a:off x="1139958" y="1398913"/>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Google Shape;2739;p87"/>
            <p:cNvSpPr txBox="1"/>
            <p:nvPr/>
          </p:nvSpPr>
          <p:spPr>
            <a:xfrm>
              <a:off x="10120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specific</a:t>
              </a:r>
              <a:endParaRPr b="1" dirty="0">
                <a:solidFill>
                  <a:schemeClr val="dk2"/>
                </a:solidFill>
                <a:latin typeface="Questrial"/>
                <a:ea typeface="Questrial"/>
                <a:cs typeface="Questrial"/>
                <a:sym typeface="Questrial"/>
              </a:endParaRPr>
            </a:p>
          </p:txBody>
        </p:sp>
      </p:grpSp>
      <p:grpSp>
        <p:nvGrpSpPr>
          <p:cNvPr id="54" name="Group 53"/>
          <p:cNvGrpSpPr/>
          <p:nvPr/>
        </p:nvGrpSpPr>
        <p:grpSpPr>
          <a:xfrm>
            <a:off x="533401" y="76200"/>
            <a:ext cx="3518228" cy="4817347"/>
            <a:chOff x="5257800" y="717730"/>
            <a:chExt cx="1551754" cy="2825359"/>
          </a:xfrm>
        </p:grpSpPr>
        <p:grpSp>
          <p:nvGrpSpPr>
            <p:cNvPr id="55" name="Google Shape;2862;p91"/>
            <p:cNvGrpSpPr/>
            <p:nvPr/>
          </p:nvGrpSpPr>
          <p:grpSpPr>
            <a:xfrm>
              <a:off x="5257800" y="717730"/>
              <a:ext cx="1551754" cy="2825359"/>
              <a:chOff x="3455354" y="1342476"/>
              <a:chExt cx="1551754" cy="2825359"/>
            </a:xfrm>
          </p:grpSpPr>
          <p:sp>
            <p:nvSpPr>
              <p:cNvPr id="60" name="Google Shape;2863;p91"/>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2864;p91"/>
              <p:cNvGrpSpPr/>
              <p:nvPr/>
            </p:nvGrpSpPr>
            <p:grpSpPr>
              <a:xfrm>
                <a:off x="3455354" y="1342476"/>
                <a:ext cx="1551754" cy="2825359"/>
                <a:chOff x="3455354" y="1342476"/>
                <a:chExt cx="1551754" cy="2825359"/>
              </a:xfrm>
            </p:grpSpPr>
            <p:sp>
              <p:nvSpPr>
                <p:cNvPr id="62" name="Google Shape;2865;p91"/>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866;p91"/>
                <p:cNvGrpSpPr/>
                <p:nvPr/>
              </p:nvGrpSpPr>
              <p:grpSpPr>
                <a:xfrm>
                  <a:off x="3455354" y="1342476"/>
                  <a:ext cx="1551754" cy="2825359"/>
                  <a:chOff x="3455354" y="1342476"/>
                  <a:chExt cx="1551754" cy="2825359"/>
                </a:xfrm>
              </p:grpSpPr>
              <p:grpSp>
                <p:nvGrpSpPr>
                  <p:cNvPr id="64" name="Google Shape;2867;p91"/>
                  <p:cNvGrpSpPr/>
                  <p:nvPr/>
                </p:nvGrpSpPr>
                <p:grpSpPr>
                  <a:xfrm>
                    <a:off x="3455354" y="1342476"/>
                    <a:ext cx="1551754" cy="2825359"/>
                    <a:chOff x="2326550" y="1540725"/>
                    <a:chExt cx="305025" cy="555375"/>
                  </a:xfrm>
                </p:grpSpPr>
                <p:sp>
                  <p:nvSpPr>
                    <p:cNvPr id="66" name="Google Shape;2868;p9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69;p91"/>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70;p9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71;p9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77;p9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78;p91"/>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79;p91"/>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80;p91"/>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881;p91"/>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 name="Google Shape;2885;p91"/>
            <p:cNvSpPr/>
            <p:nvPr/>
          </p:nvSpPr>
          <p:spPr>
            <a:xfrm rot="304595">
              <a:off x="5481264" y="1407565"/>
              <a:ext cx="531094" cy="686857"/>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5;p91"/>
            <p:cNvSpPr/>
            <p:nvPr/>
          </p:nvSpPr>
          <p:spPr>
            <a:xfrm rot="304595">
              <a:off x="6035749" y="1379168"/>
              <a:ext cx="517042" cy="703478"/>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5;p91"/>
            <p:cNvSpPr/>
            <p:nvPr/>
          </p:nvSpPr>
          <p:spPr>
            <a:xfrm rot="304595">
              <a:off x="6046162" y="2131555"/>
              <a:ext cx="521008" cy="688766"/>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5;p91"/>
            <p:cNvSpPr/>
            <p:nvPr/>
          </p:nvSpPr>
          <p:spPr>
            <a:xfrm rot="304595">
              <a:off x="5479469" y="2148057"/>
              <a:ext cx="541124" cy="708241"/>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860;p91"/>
          <p:cNvSpPr txBox="1">
            <a:spLocks/>
          </p:cNvSpPr>
          <p:nvPr/>
        </p:nvSpPr>
        <p:spPr>
          <a:xfrm flipH="1">
            <a:off x="4607172" y="983132"/>
            <a:ext cx="4308228" cy="2244146"/>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chemeClr val="bg2"/>
                </a:solidFill>
              </a:rPr>
              <a:t>Click on each app to reveal qualities of constructive feedback</a:t>
            </a:r>
            <a:endParaRPr lang="en-US" dirty="0">
              <a:solidFill>
                <a:schemeClr val="bg2"/>
              </a:solidFill>
            </a:endParaRPr>
          </a:p>
        </p:txBody>
      </p:sp>
    </p:spTree>
    <p:extLst>
      <p:ext uri="{BB962C8B-B14F-4D97-AF65-F5344CB8AC3E}">
        <p14:creationId xmlns:p14="http://schemas.microsoft.com/office/powerpoint/2010/main" val="106056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7" restart="whenNotActive" fill="hold" evtFilter="cancelBubble" nodeType="interactiveSeq">
                <p:stCondLst>
                  <p:cond evt="onClick" delay="0">
                    <p:tgtEl>
                      <p:spTgt spid="8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12" restart="whenNotActive" fill="hold" evtFilter="cancelBubble" nodeType="interactiveSeq">
                <p:stCondLst>
                  <p:cond evt="onClick" delay="0">
                    <p:tgtEl>
                      <p:spTgt spid="9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17" restart="whenNotActive" fill="hold" evtFilter="cancelBubble" nodeType="interactiveSeq">
                <p:stCondLst>
                  <p:cond evt="onClick" delay="0">
                    <p:tgtEl>
                      <p:spTgt spid="9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23950"/>
            <a:ext cx="7952700" cy="34164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SzPts val="1300"/>
              <a:buChar char="○"/>
            </a:pPr>
            <a:r>
              <a:rPr lang="en-US" sz="2000" b="1" dirty="0" smtClean="0">
                <a:latin typeface="Gaegu" panose="020B0604020202020204" charset="0"/>
                <a:ea typeface="Gaegu" panose="020B0604020202020204" charset="0"/>
              </a:rPr>
              <a:t>Nails</a:t>
            </a:r>
            <a:endParaRPr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lab </a:t>
            </a:r>
            <a:r>
              <a:rPr lang="en-US" sz="1400" dirty="0"/>
              <a:t>employees that provide direct patient care are not allowed artificial, tips, gel, or overlays on their </a:t>
            </a:r>
            <a:r>
              <a:rPr lang="en-US" sz="1400" dirty="0" smtClean="0"/>
              <a:t>nails </a:t>
            </a:r>
            <a:endParaRPr lang="en-US" sz="1400" dirty="0"/>
          </a:p>
          <a:p>
            <a:pPr lvl="2">
              <a:buFont typeface="Wingdings" panose="05000000000000000000" pitchFamily="2" charset="2"/>
              <a:buChar char="ü"/>
            </a:pPr>
            <a:r>
              <a:rPr lang="en-US" sz="1400" dirty="0" smtClean="0"/>
              <a:t>nails </a:t>
            </a:r>
            <a:r>
              <a:rPr lang="en-US" sz="1400" dirty="0"/>
              <a:t>must be no longer than ½ inch in length from base</a:t>
            </a:r>
          </a:p>
          <a:p>
            <a:pPr marL="0" lvl="0" indent="0" algn="l" rtl="0">
              <a:lnSpc>
                <a:spcPct val="100000"/>
              </a:lnSpc>
              <a:spcBef>
                <a:spcPts val="0"/>
              </a:spcBef>
              <a:spcAft>
                <a:spcPts val="0"/>
              </a:spcAft>
              <a:buNone/>
            </a:pPr>
            <a:endParaRPr sz="1400" dirty="0"/>
          </a:p>
          <a:p>
            <a:pPr lvl="1" indent="-311150">
              <a:buSzPts val="1300"/>
            </a:pPr>
            <a:r>
              <a:rPr lang="en-US" sz="2000" b="1" dirty="0" smtClean="0">
                <a:latin typeface="Gaegu" panose="020B0604020202020204" charset="0"/>
                <a:ea typeface="Gaegu" panose="020B0604020202020204" charset="0"/>
              </a:rPr>
              <a:t>Hair</a:t>
            </a:r>
            <a:endParaRPr lang="en-US" sz="20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extreme </a:t>
            </a:r>
            <a:r>
              <a:rPr lang="en-US" sz="1400" dirty="0"/>
              <a:t>hair coloring and styles must be avoided </a:t>
            </a:r>
          </a:p>
          <a:p>
            <a:pPr lvl="2">
              <a:buFont typeface="Wingdings" panose="05000000000000000000" pitchFamily="2" charset="2"/>
              <a:buChar char="ü"/>
            </a:pPr>
            <a:endParaRPr lang="en-US" sz="1400" dirty="0" smtClean="0"/>
          </a:p>
          <a:p>
            <a:pPr lvl="1" indent="-311150">
              <a:buSzPts val="1300"/>
            </a:pPr>
            <a:r>
              <a:rPr lang="en-US" sz="2000" b="1" dirty="0" smtClean="0">
                <a:latin typeface="Gaegu" panose="020B0604020202020204" charset="0"/>
                <a:ea typeface="Gaegu" panose="020B0604020202020204" charset="0"/>
              </a:rPr>
              <a:t>Tattoos</a:t>
            </a:r>
            <a:endParaRPr lang="en-US"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must </a:t>
            </a:r>
            <a:r>
              <a:rPr lang="en-US" sz="1400" dirty="0"/>
              <a:t>be </a:t>
            </a:r>
            <a:r>
              <a:rPr lang="en-US" sz="1400" dirty="0" smtClean="0"/>
              <a:t>covered</a:t>
            </a:r>
          </a:p>
          <a:p>
            <a:pPr lvl="2">
              <a:buFont typeface="Wingdings" panose="05000000000000000000" pitchFamily="2" charset="2"/>
              <a:buChar char="ü"/>
            </a:pPr>
            <a:r>
              <a:rPr lang="en-US" sz="1400" dirty="0" smtClean="0"/>
              <a:t>exception</a:t>
            </a:r>
            <a:r>
              <a:rPr lang="en-US" sz="1400" dirty="0"/>
              <a:t>: small, inoffensive, and discrete tattoos</a:t>
            </a:r>
          </a:p>
          <a:p>
            <a:pPr lvl="2">
              <a:buFont typeface="Wingdings" panose="05000000000000000000" pitchFamily="2" charset="2"/>
              <a:buChar char="ü"/>
            </a:pPr>
            <a:endParaRPr lang="en-US" sz="1400" dirty="0"/>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extLst>
      <p:ext uri="{BB962C8B-B14F-4D97-AF65-F5344CB8AC3E}">
        <p14:creationId xmlns:p14="http://schemas.microsoft.com/office/powerpoint/2010/main" val="91491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5" name="Google Shape;2485;p78"/>
          <p:cNvSpPr txBox="1">
            <a:spLocks noGrp="1"/>
          </p:cNvSpPr>
          <p:nvPr>
            <p:ph type="subTitle" idx="1"/>
          </p:nvPr>
        </p:nvSpPr>
        <p:spPr>
          <a:xfrm>
            <a:off x="2715784" y="3409950"/>
            <a:ext cx="3913615" cy="1235100"/>
          </a:xfrm>
          <a:prstGeom prst="rect">
            <a:avLst/>
          </a:prstGeom>
        </p:spPr>
        <p:txBody>
          <a:bodyPr spcFirstLastPara="1" wrap="square" lIns="91425" tIns="91425" rIns="91425" bIns="91425" anchor="t" anchorCtr="0">
            <a:normAutofit fontScale="92500" lnSpcReduction="10000"/>
          </a:bodyPr>
          <a:lstStyle/>
          <a:p>
            <a:pPr marL="0" lvl="0" indent="0"/>
            <a:r>
              <a:rPr lang="en-US" dirty="0" smtClean="0"/>
              <a:t>Your student </a:t>
            </a:r>
            <a:r>
              <a:rPr lang="en-US" dirty="0"/>
              <a:t>attempted a venipuncture and accidentally pulled out the needle prior to filling </a:t>
            </a:r>
            <a:r>
              <a:rPr lang="en-US" dirty="0" smtClean="0"/>
              <a:t>the blood tubes. </a:t>
            </a:r>
          </a:p>
          <a:p>
            <a:pPr marL="0" lvl="0" indent="0"/>
            <a:endParaRPr lang="en-US" dirty="0" smtClean="0"/>
          </a:p>
          <a:p>
            <a:pPr marL="0" lvl="0" indent="0"/>
            <a:r>
              <a:rPr lang="en-US" dirty="0" smtClean="0"/>
              <a:t>How do you respond?</a:t>
            </a:r>
            <a:endParaRPr dirty="0"/>
          </a:p>
        </p:txBody>
      </p:sp>
      <p:sp>
        <p:nvSpPr>
          <p:cNvPr id="2486" name="Google Shape;2486;p78"/>
          <p:cNvSpPr txBox="1">
            <a:spLocks noGrp="1"/>
          </p:cNvSpPr>
          <p:nvPr>
            <p:ph type="title" idx="2"/>
          </p:nvPr>
        </p:nvSpPr>
        <p:spPr>
          <a:xfrm>
            <a:off x="2537850" y="2899350"/>
            <a:ext cx="410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Feedback Scenario</a:t>
            </a:r>
            <a:endParaRPr sz="3200" dirty="0"/>
          </a:p>
        </p:txBody>
      </p:sp>
      <p:grpSp>
        <p:nvGrpSpPr>
          <p:cNvPr id="2488" name="Google Shape;2488;p78"/>
          <p:cNvGrpSpPr/>
          <p:nvPr/>
        </p:nvGrpSpPr>
        <p:grpSpPr>
          <a:xfrm>
            <a:off x="2979655" y="791956"/>
            <a:ext cx="3113912" cy="2153571"/>
            <a:chOff x="2879420" y="791956"/>
            <a:chExt cx="3282842" cy="2086892"/>
          </a:xfrm>
        </p:grpSpPr>
        <p:sp>
          <p:nvSpPr>
            <p:cNvPr id="2489"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Users\lrraney\AppData\Local\Microsoft\Windows\INetCache\IE\F975732N\27290557145_c9de8a1c74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923" y="959059"/>
            <a:ext cx="2831690" cy="188595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8501;p112"/>
          <p:cNvSpPr/>
          <p:nvPr/>
        </p:nvSpPr>
        <p:spPr>
          <a:xfrm>
            <a:off x="8061280" y="666750"/>
            <a:ext cx="762000" cy="838200"/>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noFill/>
          <a:ln w="28575">
            <a:solidFill>
              <a:schemeClr val="bg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Select each response that provides constructive feedback. </a:t>
            </a:r>
            <a:endParaRPr sz="2600" dirty="0"/>
          </a:p>
        </p:txBody>
      </p:sp>
      <p:sp>
        <p:nvSpPr>
          <p:cNvPr id="8" name="Answer 1"/>
          <p:cNvSpPr/>
          <p:nvPr/>
        </p:nvSpPr>
        <p:spPr>
          <a:xfrm>
            <a:off x="838200" y="938255"/>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ea typeface="Gaegu" panose="020B0604020202020204" charset="0"/>
              </a:rPr>
              <a:t>“What are you doing?! Just let me do it.”</a:t>
            </a:r>
          </a:p>
        </p:txBody>
      </p:sp>
      <p:sp>
        <p:nvSpPr>
          <p:cNvPr id="9" name="Answer4"/>
          <p:cNvSpPr/>
          <p:nvPr/>
        </p:nvSpPr>
        <p:spPr>
          <a:xfrm>
            <a:off x="838200" y="3181350"/>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“Why can you not do this correctly?”</a:t>
            </a:r>
          </a:p>
        </p:txBody>
      </p:sp>
      <p:sp>
        <p:nvSpPr>
          <p:cNvPr id="12" name="Answer2"/>
          <p:cNvSpPr/>
          <p:nvPr/>
        </p:nvSpPr>
        <p:spPr>
          <a:xfrm>
            <a:off x="838201" y="1428750"/>
            <a:ext cx="4386262" cy="523220"/>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“What would you try differently next time to keep the needle in place?”</a:t>
            </a:r>
          </a:p>
        </p:txBody>
      </p:sp>
      <p:sp>
        <p:nvSpPr>
          <p:cNvPr id="13" name="Answer5"/>
          <p:cNvSpPr/>
          <p:nvPr/>
        </p:nvSpPr>
        <p:spPr>
          <a:xfrm>
            <a:off x="838200" y="3790950"/>
            <a:ext cx="4386263" cy="738664"/>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 Let me show you </a:t>
            </a:r>
            <a:r>
              <a:rPr lang="en-US" dirty="0" smtClean="0">
                <a:solidFill>
                  <a:schemeClr val="bg2"/>
                </a:solidFill>
                <a:latin typeface="Questrial" panose="020B0604020202020204" charset="0"/>
              </a:rPr>
              <a:t>techniques </a:t>
            </a:r>
            <a:r>
              <a:rPr lang="en-US" dirty="0">
                <a:solidFill>
                  <a:schemeClr val="bg2"/>
                </a:solidFill>
                <a:latin typeface="Questrial" panose="020B0604020202020204" charset="0"/>
              </a:rPr>
              <a:t>I use to hold the needle steady while filling the tubes. You can try it next time to see if it works for you.”</a:t>
            </a:r>
          </a:p>
        </p:txBody>
      </p:sp>
      <p:sp>
        <p:nvSpPr>
          <p:cNvPr id="15" name="Answer3"/>
          <p:cNvSpPr/>
          <p:nvPr/>
        </p:nvSpPr>
        <p:spPr>
          <a:xfrm>
            <a:off x="838200" y="2137886"/>
            <a:ext cx="4386263" cy="738664"/>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“You did a good job finding the vein. Next time try holding the needle steady with one hand while preparing your supplies with the other hand.” </a:t>
            </a:r>
          </a:p>
        </p:txBody>
      </p:sp>
      <p:grpSp>
        <p:nvGrpSpPr>
          <p:cNvPr id="22" name="Answer 2 Feedback"/>
          <p:cNvGrpSpPr/>
          <p:nvPr/>
        </p:nvGrpSpPr>
        <p:grpSpPr>
          <a:xfrm>
            <a:off x="5334000" y="1375885"/>
            <a:ext cx="3715942" cy="738665"/>
            <a:chOff x="5235460" y="1375885"/>
            <a:chExt cx="3715942" cy="738665"/>
          </a:xfrm>
        </p:grpSpPr>
        <p:grpSp>
          <p:nvGrpSpPr>
            <p:cNvPr id="208" name="Google Shape;3264;p95"/>
            <p:cNvGrpSpPr/>
            <p:nvPr/>
          </p:nvGrpSpPr>
          <p:grpSpPr>
            <a:xfrm>
              <a:off x="5235460" y="1578749"/>
              <a:ext cx="380246" cy="383401"/>
              <a:chOff x="5805842" y="1870468"/>
              <a:chExt cx="655449" cy="581175"/>
            </a:xfrm>
          </p:grpSpPr>
          <p:sp>
            <p:nvSpPr>
              <p:cNvPr id="209"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p:cNvSpPr txBox="1"/>
            <p:nvPr/>
          </p:nvSpPr>
          <p:spPr>
            <a:xfrm>
              <a:off x="5644895" y="1375885"/>
              <a:ext cx="3306507" cy="738665"/>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think about how they can improve instead of pointing out their mistakes. </a:t>
              </a:r>
              <a:endParaRPr lang="en-US" dirty="0">
                <a:solidFill>
                  <a:srgbClr val="92D050"/>
                </a:solidFill>
                <a:latin typeface="Gaegu" panose="020B0604020202020204" charset="0"/>
                <a:ea typeface="Gaegu" panose="020B0604020202020204" charset="0"/>
              </a:endParaRPr>
            </a:p>
          </p:txBody>
        </p:sp>
      </p:grpSp>
      <p:grpSp>
        <p:nvGrpSpPr>
          <p:cNvPr id="23" name="Answer 1 Feedback"/>
          <p:cNvGrpSpPr/>
          <p:nvPr/>
        </p:nvGrpSpPr>
        <p:grpSpPr>
          <a:xfrm>
            <a:off x="5331080" y="829330"/>
            <a:ext cx="3812920" cy="523220"/>
            <a:chOff x="5138482" y="829330"/>
            <a:chExt cx="3812920" cy="523220"/>
          </a:xfrm>
        </p:grpSpPr>
        <p:grpSp>
          <p:nvGrpSpPr>
            <p:cNvPr id="213" name="Google Shape;3264;p95"/>
            <p:cNvGrpSpPr/>
            <p:nvPr/>
          </p:nvGrpSpPr>
          <p:grpSpPr>
            <a:xfrm>
              <a:off x="5138482" y="935130"/>
              <a:ext cx="424118" cy="417420"/>
              <a:chOff x="5805850" y="1879575"/>
              <a:chExt cx="655450" cy="581175"/>
            </a:xfrm>
          </p:grpSpPr>
          <p:sp>
            <p:nvSpPr>
              <p:cNvPr id="214"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5"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6"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7"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0" name="TextBox 1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38" name="Answer 4 Feedback"/>
          <p:cNvGrpSpPr/>
          <p:nvPr/>
        </p:nvGrpSpPr>
        <p:grpSpPr>
          <a:xfrm>
            <a:off x="5407280" y="3028950"/>
            <a:ext cx="3812920" cy="523220"/>
            <a:chOff x="5138482" y="829330"/>
            <a:chExt cx="3812920" cy="523220"/>
          </a:xfrm>
        </p:grpSpPr>
        <p:grpSp>
          <p:nvGrpSpPr>
            <p:cNvPr id="239" name="Google Shape;3264;p95"/>
            <p:cNvGrpSpPr/>
            <p:nvPr/>
          </p:nvGrpSpPr>
          <p:grpSpPr>
            <a:xfrm>
              <a:off x="5138482" y="935130"/>
              <a:ext cx="424118" cy="417420"/>
              <a:chOff x="5805850" y="1879575"/>
              <a:chExt cx="655450" cy="581175"/>
            </a:xfrm>
          </p:grpSpPr>
          <p:sp>
            <p:nvSpPr>
              <p:cNvPr id="24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2"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40" name="TextBox 23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45" name="Answer 3 Feedback"/>
          <p:cNvGrpSpPr/>
          <p:nvPr/>
        </p:nvGrpSpPr>
        <p:grpSpPr>
          <a:xfrm>
            <a:off x="5334000" y="2178522"/>
            <a:ext cx="3715942" cy="738664"/>
            <a:chOff x="5235460" y="1375885"/>
            <a:chExt cx="3715942" cy="738664"/>
          </a:xfrm>
        </p:grpSpPr>
        <p:grpSp>
          <p:nvGrpSpPr>
            <p:cNvPr id="246" name="Google Shape;3264;p95"/>
            <p:cNvGrpSpPr/>
            <p:nvPr/>
          </p:nvGrpSpPr>
          <p:grpSpPr>
            <a:xfrm>
              <a:off x="5235460" y="1578749"/>
              <a:ext cx="380246" cy="383401"/>
              <a:chOff x="5805842" y="1870468"/>
              <a:chExt cx="655449" cy="581175"/>
            </a:xfrm>
          </p:grpSpPr>
          <p:sp>
            <p:nvSpPr>
              <p:cNvPr id="248"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TextBox 246"/>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provides the student with guidance on how to improve their skill.</a:t>
              </a:r>
              <a:endParaRPr lang="en-US" dirty="0">
                <a:solidFill>
                  <a:srgbClr val="92D050"/>
                </a:solidFill>
                <a:latin typeface="Gaegu" panose="020B0604020202020204" charset="0"/>
                <a:ea typeface="Gaegu" panose="020B0604020202020204" charset="0"/>
              </a:endParaRPr>
            </a:p>
          </p:txBody>
        </p:sp>
      </p:grpSp>
      <p:grpSp>
        <p:nvGrpSpPr>
          <p:cNvPr id="252" name="Answer 5 Feedback"/>
          <p:cNvGrpSpPr/>
          <p:nvPr/>
        </p:nvGrpSpPr>
        <p:grpSpPr>
          <a:xfrm>
            <a:off x="5428058" y="3787130"/>
            <a:ext cx="3715942" cy="738664"/>
            <a:chOff x="5235460" y="1375885"/>
            <a:chExt cx="3715942" cy="738664"/>
          </a:xfrm>
        </p:grpSpPr>
        <p:grpSp>
          <p:nvGrpSpPr>
            <p:cNvPr id="253" name="Google Shape;3264;p95"/>
            <p:cNvGrpSpPr/>
            <p:nvPr/>
          </p:nvGrpSpPr>
          <p:grpSpPr>
            <a:xfrm>
              <a:off x="5235460" y="1578749"/>
              <a:ext cx="380246" cy="383401"/>
              <a:chOff x="5805842" y="1870468"/>
              <a:chExt cx="655449" cy="581175"/>
            </a:xfrm>
          </p:grpSpPr>
          <p:sp>
            <p:nvSpPr>
              <p:cNvPr id="255"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TextBox 253"/>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find techniques they can use to avoid making the mistake again. </a:t>
              </a:r>
              <a:endParaRPr lang="en-US" dirty="0">
                <a:solidFill>
                  <a:srgbClr val="92D050"/>
                </a:solidFill>
                <a:latin typeface="Gaegu" panose="020B0604020202020204" charset="0"/>
                <a:ea typeface="Gaegu" panose="020B060402020202020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fade">
                                      <p:cBhvr>
                                        <p:cTn id="25" dur="500"/>
                                        <p:tgtEl>
                                          <p:spTgt spid="238"/>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childTnLst>
                          </p:cTn>
                        </p:par>
                      </p:childTnLst>
                    </p:cTn>
                  </p:par>
                </p:childTnLst>
              </p:cTn>
              <p:nextCondLst>
                <p:cond evt="onClick" delay="0">
                  <p:tgtEl>
                    <p:spTgt spid="13"/>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61"/>
          <p:cNvSpPr txBox="1">
            <a:spLocks noGrp="1"/>
          </p:cNvSpPr>
          <p:nvPr>
            <p:ph type="title"/>
          </p:nvPr>
        </p:nvSpPr>
        <p:spPr>
          <a:xfrm>
            <a:off x="2905500" y="1433015"/>
            <a:ext cx="3203400" cy="150101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Tips for Success</a:t>
            </a:r>
            <a:endParaRPr dirty="0"/>
          </a:p>
        </p:txBody>
      </p:sp>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3192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grpSp>
        <p:nvGrpSpPr>
          <p:cNvPr id="4" name="Google Shape;3054;p95"/>
          <p:cNvGrpSpPr/>
          <p:nvPr/>
        </p:nvGrpSpPr>
        <p:grpSpPr>
          <a:xfrm rot="1309310">
            <a:off x="7752542" y="877928"/>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1219200" y="361950"/>
            <a:ext cx="7162800" cy="4278094"/>
          </a:xfrm>
          <a:prstGeom prst="rect">
            <a:avLst/>
          </a:prstGeom>
          <a:noFill/>
        </p:spPr>
        <p:txBody>
          <a:bodyPr wrap="square" rtlCol="0">
            <a:spAutoFit/>
          </a:bodyPr>
          <a:lstStyle/>
          <a:p>
            <a:pPr marL="285750" indent="-285750">
              <a:buClr>
                <a:schemeClr val="bg2"/>
              </a:buClr>
              <a:buFont typeface="Wingdings" panose="05000000000000000000" pitchFamily="2" charset="2"/>
              <a:buChar char="ü"/>
            </a:pPr>
            <a:r>
              <a:rPr lang="en-US" sz="1700" dirty="0">
                <a:solidFill>
                  <a:schemeClr val="bg2"/>
                </a:solidFill>
                <a:latin typeface="Gaegu" panose="020B0604020202020204" charset="0"/>
                <a:ea typeface="Gaegu" panose="020B0604020202020204" charset="0"/>
              </a:rPr>
              <a:t>Take time to get know your student and their learning style</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Establish </a:t>
            </a:r>
            <a:r>
              <a:rPr lang="en-US" sz="1700" dirty="0">
                <a:solidFill>
                  <a:schemeClr val="bg2"/>
                </a:solidFill>
                <a:latin typeface="Gaegu" panose="020B0604020202020204" charset="0"/>
                <a:ea typeface="Gaegu" panose="020B0604020202020204" charset="0"/>
              </a:rPr>
              <a:t>goals for </a:t>
            </a:r>
            <a:r>
              <a:rPr lang="en-US" sz="1700" dirty="0" smtClean="0">
                <a:solidFill>
                  <a:schemeClr val="bg2"/>
                </a:solidFill>
                <a:latin typeface="Gaegu" panose="020B0604020202020204" charset="0"/>
                <a:ea typeface="Gaegu" panose="020B0604020202020204" charset="0"/>
              </a:rPr>
              <a:t>each </a:t>
            </a:r>
            <a:r>
              <a:rPr lang="en-US" sz="1700" dirty="0">
                <a:solidFill>
                  <a:schemeClr val="bg2"/>
                </a:solidFill>
                <a:latin typeface="Gaegu" panose="020B0604020202020204" charset="0"/>
                <a:ea typeface="Gaegu" panose="020B0604020202020204" charset="0"/>
              </a:rPr>
              <a:t>day</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Encourage </a:t>
            </a:r>
            <a:r>
              <a:rPr lang="en-US" sz="1700" dirty="0">
                <a:solidFill>
                  <a:schemeClr val="bg2"/>
                </a:solidFill>
                <a:latin typeface="Gaegu" panose="020B0604020202020204" charset="0"/>
                <a:ea typeface="Gaegu" panose="020B0604020202020204" charset="0"/>
              </a:rPr>
              <a:t>your student to ask questions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Show </a:t>
            </a:r>
            <a:r>
              <a:rPr lang="en-US" sz="1700" dirty="0">
                <a:solidFill>
                  <a:schemeClr val="bg2"/>
                </a:solidFill>
                <a:latin typeface="Gaegu" panose="020B0604020202020204" charset="0"/>
                <a:ea typeface="Gaegu" panose="020B0604020202020204" charset="0"/>
              </a:rPr>
              <a:t>confidence in your ability as a preceptor</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Provide </a:t>
            </a:r>
            <a:r>
              <a:rPr lang="en-US" sz="1700" dirty="0">
                <a:solidFill>
                  <a:schemeClr val="bg2"/>
                </a:solidFill>
                <a:latin typeface="Gaegu" panose="020B0604020202020204" charset="0"/>
                <a:ea typeface="Gaegu" panose="020B0604020202020204" charset="0"/>
              </a:rPr>
              <a:t>timely feedback</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Be </a:t>
            </a:r>
            <a:r>
              <a:rPr lang="en-US" sz="1700" dirty="0">
                <a:solidFill>
                  <a:schemeClr val="bg2"/>
                </a:solidFill>
                <a:latin typeface="Gaegu" panose="020B0604020202020204" charset="0"/>
                <a:ea typeface="Gaegu" panose="020B0604020202020204" charset="0"/>
              </a:rPr>
              <a:t>sincere in both praise and criticism</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Ask how </a:t>
            </a:r>
            <a:r>
              <a:rPr lang="en-US" sz="1700" dirty="0">
                <a:solidFill>
                  <a:schemeClr val="bg2"/>
                </a:solidFill>
                <a:latin typeface="Gaegu" panose="020B0604020202020204" charset="0"/>
                <a:ea typeface="Gaegu" panose="020B0604020202020204" charset="0"/>
              </a:rPr>
              <a:t>you can improve teaching style and strategies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Don’t </a:t>
            </a:r>
            <a:r>
              <a:rPr lang="en-US" sz="1700" dirty="0">
                <a:solidFill>
                  <a:schemeClr val="bg2"/>
                </a:solidFill>
                <a:latin typeface="Gaegu" panose="020B0604020202020204" charset="0"/>
                <a:ea typeface="Gaegu" panose="020B0604020202020204" charset="0"/>
              </a:rPr>
              <a:t>be afraid to say “I don’t know but will find the answer.”</a:t>
            </a:r>
          </a:p>
          <a:p>
            <a:pPr marL="285750" indent="-285750">
              <a:buClr>
                <a:schemeClr val="bg2"/>
              </a:buClr>
              <a:buFont typeface="Wingdings" panose="05000000000000000000" pitchFamily="2" charset="2"/>
              <a:buChar char="ü"/>
            </a:pPr>
            <a:endParaRPr lang="en-US" sz="1700" dirty="0">
              <a:solidFill>
                <a:schemeClr val="bg2"/>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2406252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 name="Rectangle 1"/>
          <p:cNvSpPr/>
          <p:nvPr/>
        </p:nvSpPr>
        <p:spPr>
          <a:xfrm>
            <a:off x="2138548" y="1657350"/>
            <a:ext cx="4719452" cy="1631216"/>
          </a:xfrm>
          <a:prstGeom prst="rect">
            <a:avLst/>
          </a:prstGeom>
        </p:spPr>
        <p:txBody>
          <a:bodyPr wrap="square">
            <a:spAutoFit/>
          </a:bodyPr>
          <a:lstStyle/>
          <a:p>
            <a:pPr algn="ctr"/>
            <a:r>
              <a:rPr lang="en-US" sz="2000" dirty="0" smtClean="0">
                <a:solidFill>
                  <a:schemeClr val="dk2"/>
                </a:solidFill>
                <a:latin typeface="Questrial"/>
                <a:ea typeface="Questrial"/>
                <a:cs typeface="Questrial"/>
                <a:sym typeface="Questrial"/>
              </a:rPr>
              <a:t>YOU </a:t>
            </a:r>
            <a:r>
              <a:rPr lang="en-US" sz="2000" dirty="0">
                <a:solidFill>
                  <a:schemeClr val="dk2"/>
                </a:solidFill>
                <a:latin typeface="Questrial"/>
                <a:ea typeface="Questrial"/>
                <a:cs typeface="Questrial"/>
                <a:sym typeface="Questrial"/>
              </a:rPr>
              <a:t>are the person your preceptee will remember when </a:t>
            </a:r>
            <a:r>
              <a:rPr lang="en-US" sz="2000" dirty="0" smtClean="0">
                <a:solidFill>
                  <a:schemeClr val="dk2"/>
                </a:solidFill>
                <a:latin typeface="Questrial"/>
                <a:ea typeface="Questrial"/>
                <a:cs typeface="Questrial"/>
                <a:sym typeface="Questrial"/>
              </a:rPr>
              <a:t>thinking back </a:t>
            </a:r>
            <a:r>
              <a:rPr lang="en-US" sz="2000" dirty="0">
                <a:solidFill>
                  <a:schemeClr val="dk2"/>
                </a:solidFill>
                <a:latin typeface="Questrial"/>
                <a:ea typeface="Questrial"/>
                <a:cs typeface="Questrial"/>
                <a:sym typeface="Questrial"/>
              </a:rPr>
              <a:t>to the start of their career. Make it an experience they will </a:t>
            </a:r>
            <a:r>
              <a:rPr lang="en-US" sz="2000" dirty="0" smtClean="0">
                <a:solidFill>
                  <a:schemeClr val="dk2"/>
                </a:solidFill>
                <a:latin typeface="Questrial"/>
                <a:ea typeface="Questrial"/>
                <a:cs typeface="Questrial"/>
                <a:sym typeface="Questrial"/>
              </a:rPr>
              <a:t>strive </a:t>
            </a:r>
            <a:r>
              <a:rPr lang="en-US" sz="2000" dirty="0">
                <a:solidFill>
                  <a:schemeClr val="dk2"/>
                </a:solidFill>
                <a:latin typeface="Questrial"/>
                <a:ea typeface="Questrial"/>
                <a:cs typeface="Questrial"/>
                <a:sym typeface="Questrial"/>
              </a:rPr>
              <a:t>to provide for </a:t>
            </a:r>
            <a:r>
              <a:rPr lang="en-US" sz="2000" dirty="0" smtClean="0">
                <a:solidFill>
                  <a:schemeClr val="dk2"/>
                </a:solidFill>
                <a:latin typeface="Questrial"/>
                <a:ea typeface="Questrial"/>
                <a:cs typeface="Questrial"/>
                <a:sym typeface="Questrial"/>
              </a:rPr>
              <a:t>students </a:t>
            </a:r>
            <a:r>
              <a:rPr lang="en-US" sz="2000" dirty="0">
                <a:solidFill>
                  <a:schemeClr val="dk2"/>
                </a:solidFill>
                <a:latin typeface="Questrial"/>
                <a:ea typeface="Questrial"/>
                <a:cs typeface="Questrial"/>
                <a:sym typeface="Questrial"/>
              </a:rPr>
              <a:t>they </a:t>
            </a:r>
            <a:r>
              <a:rPr lang="en-US" sz="2000" dirty="0" smtClean="0">
                <a:solidFill>
                  <a:schemeClr val="dk2"/>
                </a:solidFill>
                <a:latin typeface="Questrial"/>
                <a:ea typeface="Questrial"/>
                <a:cs typeface="Questrial"/>
                <a:sym typeface="Questrial"/>
              </a:rPr>
              <a:t>teach </a:t>
            </a:r>
            <a:r>
              <a:rPr lang="en-US" sz="2000" dirty="0">
                <a:solidFill>
                  <a:schemeClr val="dk2"/>
                </a:solidFill>
                <a:latin typeface="Questrial"/>
                <a:ea typeface="Questrial"/>
                <a:cs typeface="Questrial"/>
                <a:sym typeface="Questrial"/>
              </a:rPr>
              <a:t>in the </a:t>
            </a:r>
            <a:r>
              <a:rPr lang="en-US" sz="2000" dirty="0" smtClean="0">
                <a:solidFill>
                  <a:schemeClr val="dk2"/>
                </a:solidFill>
                <a:latin typeface="Questrial"/>
                <a:ea typeface="Questrial"/>
                <a:cs typeface="Questrial"/>
                <a:sym typeface="Questrial"/>
              </a:rPr>
              <a:t>future. </a:t>
            </a:r>
            <a:endParaRPr lang="en-US" sz="2000" dirty="0">
              <a:solidFill>
                <a:schemeClr val="dk2"/>
              </a:solidFill>
              <a:latin typeface="Questrial"/>
              <a:ea typeface="Questrial"/>
              <a:cs typeface="Questrial"/>
              <a:sym typeface="Questrial"/>
            </a:endParaRPr>
          </a:p>
        </p:txBody>
      </p:sp>
      <p:sp>
        <p:nvSpPr>
          <p:cNvPr id="5" name="Rectangle 4"/>
          <p:cNvSpPr/>
          <p:nvPr/>
        </p:nvSpPr>
        <p:spPr>
          <a:xfrm>
            <a:off x="1576449" y="124196"/>
            <a:ext cx="5334000" cy="646331"/>
          </a:xfrm>
          <a:prstGeom prst="rect">
            <a:avLst/>
          </a:prstGeom>
        </p:spPr>
        <p:txBody>
          <a:bodyPr wrap="square">
            <a:spAutoFit/>
          </a:bodyPr>
          <a:lstStyle/>
          <a:p>
            <a:pPr algn="ctr"/>
            <a:r>
              <a:rPr lang="en-US" sz="1800" dirty="0">
                <a:solidFill>
                  <a:schemeClr val="dk2"/>
                </a:solidFill>
                <a:latin typeface="Questrial"/>
                <a:ea typeface="Questrial"/>
                <a:cs typeface="Questrial"/>
              </a:rPr>
              <a:t>Remember how you felt at the start of your career when everything and everyone was new…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a:t>Alliant International University. (2020, November 29). </a:t>
            </a:r>
            <a:r>
              <a:rPr lang="en-US" sz="1400" i="1" dirty="0"/>
              <a:t>What Are the 4 Types of Diversity?</a:t>
            </a:r>
            <a:r>
              <a:rPr lang="en-US" sz="1400" dirty="0"/>
              <a:t> Retrieved June 28, 2022, from </a:t>
            </a:r>
            <a:r>
              <a:rPr lang="en-US" sz="1400" dirty="0">
                <a:hlinkClick r:id="rId3"/>
              </a:rPr>
              <a:t>https://</a:t>
            </a:r>
            <a:r>
              <a:rPr lang="en-US" sz="1400" dirty="0" smtClean="0">
                <a:hlinkClick r:id="rId3"/>
              </a:rPr>
              <a:t>www.alliant.edu/blog/what-are-4-types-diversity</a:t>
            </a:r>
            <a:endParaRPr lang="en-US" sz="1400" dirty="0" smtClean="0"/>
          </a:p>
          <a:p>
            <a:pPr>
              <a:buClr>
                <a:schemeClr val="accent1"/>
              </a:buClr>
            </a:pPr>
            <a:endParaRPr lang="en-US" sz="1400" dirty="0"/>
          </a:p>
          <a:p>
            <a:pPr>
              <a:buClr>
                <a:schemeClr val="accent1"/>
              </a:buClr>
            </a:pPr>
            <a:r>
              <a:rPr lang="en-US" sz="1400" dirty="0"/>
              <a:t>Dictionary.com. (</a:t>
            </a:r>
            <a:r>
              <a:rPr lang="en-US" sz="1400" dirty="0" err="1"/>
              <a:t>n.d.</a:t>
            </a:r>
            <a:r>
              <a:rPr lang="en-US" sz="1400" dirty="0"/>
              <a:t>). </a:t>
            </a:r>
            <a:r>
              <a:rPr lang="en-US" sz="1400" i="1" dirty="0"/>
              <a:t>Definition of preceptor</a:t>
            </a:r>
            <a:r>
              <a:rPr lang="en-US" sz="1400" dirty="0"/>
              <a:t>. </a:t>
            </a:r>
            <a:r>
              <a:rPr lang="en-US" sz="1400" dirty="0" err="1"/>
              <a:t>Www.Dictionary.Com</a:t>
            </a:r>
            <a:r>
              <a:rPr lang="en-US" sz="1400" dirty="0"/>
              <a:t>. Retrieved June 15, 2022, from </a:t>
            </a:r>
            <a:r>
              <a:rPr lang="en-US" sz="1400" dirty="0">
                <a:hlinkClick r:id="rId4"/>
              </a:rPr>
              <a:t>https://</a:t>
            </a:r>
            <a:r>
              <a:rPr lang="en-US" sz="1400" dirty="0" smtClean="0">
                <a:hlinkClick r:id="rId4"/>
              </a:rPr>
              <a:t>www.dictionary.com/browse/preceptor</a:t>
            </a:r>
            <a:endParaRPr lang="en-US" sz="1400" dirty="0" smtClean="0"/>
          </a:p>
          <a:p>
            <a:pPr>
              <a:buClr>
                <a:schemeClr val="accent1"/>
              </a:buClr>
            </a:pPr>
            <a:endParaRPr lang="en-US" sz="1400" dirty="0"/>
          </a:p>
          <a:p>
            <a:pPr>
              <a:buClr>
                <a:schemeClr val="accent1"/>
              </a:buClr>
            </a:pPr>
            <a:r>
              <a:rPr lang="en-US" sz="1400" dirty="0" err="1"/>
              <a:t>Ricee</a:t>
            </a:r>
            <a:r>
              <a:rPr lang="en-US" sz="1400" dirty="0"/>
              <a:t>, S. (2022, January 31). </a:t>
            </a:r>
            <a:r>
              <a:rPr lang="en-US" sz="1400" i="1" dirty="0"/>
              <a:t>Types of Diversity in the Workplace &amp; Examples - The Definitive Guide [2022] by </a:t>
            </a:r>
            <a:r>
              <a:rPr lang="en-US" sz="1400" i="1" dirty="0" err="1"/>
              <a:t>Diversity.Social</a:t>
            </a:r>
            <a:r>
              <a:rPr lang="en-US" sz="1400" dirty="0"/>
              <a:t>. Diversity for Social </a:t>
            </a:r>
            <a:r>
              <a:rPr lang="en-US" sz="1400" dirty="0" err="1"/>
              <a:t>Impact</a:t>
            </a:r>
            <a:r>
              <a:rPr lang="en-US" sz="1400" baseline="30000" dirty="0" err="1"/>
              <a:t>TM</a:t>
            </a:r>
            <a:r>
              <a:rPr lang="en-US" sz="1400" dirty="0"/>
              <a:t>. Retrieved June 28, 2022, from </a:t>
            </a:r>
            <a:r>
              <a:rPr lang="en-US" sz="1400" dirty="0">
                <a:hlinkClick r:id="rId5"/>
              </a:rPr>
              <a:t>https://diversity.social/workplace-diversity-types/#</a:t>
            </a:r>
            <a:r>
              <a:rPr lang="en-US" sz="1400" dirty="0" smtClean="0">
                <a:hlinkClick r:id="rId5"/>
              </a:rPr>
              <a:t>1-four-diversity-types-dimensions-in-the-workplace</a:t>
            </a:r>
            <a:endParaRPr lang="en-US" sz="1400" dirty="0" smtClean="0"/>
          </a:p>
          <a:p>
            <a:pPr>
              <a:buClr>
                <a:schemeClr val="accent1"/>
              </a:buClr>
            </a:pPr>
            <a:endParaRPr lang="en-US" sz="1400" dirty="0"/>
          </a:p>
          <a:p>
            <a:pPr>
              <a:buClr>
                <a:schemeClr val="accent1"/>
              </a:buClr>
            </a:pPr>
            <a:r>
              <a:rPr lang="en-US" sz="1400" dirty="0"/>
              <a:t>Rose, V. (2022, January 8). </a:t>
            </a:r>
            <a:r>
              <a:rPr lang="en-US" sz="1400" i="1" dirty="0"/>
              <a:t>Diversity and Conflict Management</a:t>
            </a:r>
            <a:r>
              <a:rPr lang="en-US" sz="1400" dirty="0"/>
              <a:t>. Pollack Peacebuilding Systems. Retrieved July 1, 2022, from https://pollackpeacebuilding.com/blog/diversity-and-conflict-management</a:t>
            </a:r>
            <a:r>
              <a:rPr lang="en-US" sz="1400" dirty="0" smtClean="0"/>
              <a:t>/</a:t>
            </a:r>
            <a:endParaRPr lang="en-US" sz="1400" dirty="0"/>
          </a:p>
        </p:txBody>
      </p:sp>
      <p:grpSp>
        <p:nvGrpSpPr>
          <p:cNvPr id="4" name="Google Shape;3054;p95"/>
          <p:cNvGrpSpPr/>
          <p:nvPr/>
        </p:nvGrpSpPr>
        <p:grpSpPr>
          <a:xfrm rot="1309310">
            <a:off x="7627262" y="51913"/>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240;p95"/>
          <p:cNvGrpSpPr/>
          <p:nvPr/>
        </p:nvGrpSpPr>
        <p:grpSpPr>
          <a:xfrm rot="20966497">
            <a:off x="4918558" y="4606516"/>
            <a:ext cx="905704" cy="546785"/>
            <a:chOff x="2134275" y="689100"/>
            <a:chExt cx="585875" cy="353700"/>
          </a:xfrm>
        </p:grpSpPr>
        <p:sp>
          <p:nvSpPr>
            <p:cNvPr id="26" name="Google Shape;3241;p95"/>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2;p95"/>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3;p95"/>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4;p95"/>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83;p39"/>
          <p:cNvGrpSpPr/>
          <p:nvPr/>
        </p:nvGrpSpPr>
        <p:grpSpPr>
          <a:xfrm rot="13656265">
            <a:off x="431070" y="404971"/>
            <a:ext cx="228877" cy="453970"/>
            <a:chOff x="3275661" y="2407037"/>
            <a:chExt cx="363939" cy="481288"/>
          </a:xfrm>
        </p:grpSpPr>
        <p:sp>
          <p:nvSpPr>
            <p:cNvPr id="32"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41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err="1"/>
              <a:t>Swihart</a:t>
            </a:r>
            <a:r>
              <a:rPr lang="en-US" sz="1400" dirty="0"/>
              <a:t>, D. (2014). </a:t>
            </a:r>
            <a:r>
              <a:rPr lang="en-US" sz="1400" i="1" dirty="0"/>
              <a:t>The Effective Preceptor Handbook for Nurses: The Pocket Companion for Effective Preceptors</a:t>
            </a:r>
            <a:r>
              <a:rPr lang="en-US" sz="1400" dirty="0"/>
              <a:t> (1st ed.). </a:t>
            </a:r>
            <a:r>
              <a:rPr lang="en-US" sz="1400" dirty="0" err="1"/>
              <a:t>HCPro</a:t>
            </a:r>
            <a:r>
              <a:rPr lang="en-US" sz="1400" dirty="0"/>
              <a:t>, a division of BLR.</a:t>
            </a:r>
          </a:p>
          <a:p>
            <a:pPr>
              <a:buClr>
                <a:schemeClr val="accent1"/>
              </a:buClr>
            </a:pPr>
            <a:endParaRPr lang="en-US" sz="1400" dirty="0" smtClean="0"/>
          </a:p>
          <a:p>
            <a:pPr>
              <a:buClr>
                <a:schemeClr val="accent1"/>
              </a:buClr>
            </a:pPr>
            <a:r>
              <a:rPr lang="en-US" sz="1400" dirty="0" smtClean="0"/>
              <a:t>University </a:t>
            </a:r>
            <a:r>
              <a:rPr lang="en-US" sz="1400" dirty="0"/>
              <a:t>of Texas Health Science Center at Houston. (2012, January). </a:t>
            </a:r>
            <a:r>
              <a:rPr lang="en-US" sz="1400" i="1" dirty="0"/>
              <a:t>Competencies and Learning Objectives</a:t>
            </a:r>
            <a:r>
              <a:rPr lang="en-US" sz="1400" dirty="0"/>
              <a:t>. Retrieved June 17, 2022, from </a:t>
            </a:r>
            <a:r>
              <a:rPr lang="en-US" sz="1400" dirty="0">
                <a:hlinkClick r:id="rId3"/>
              </a:rPr>
              <a:t>https://</a:t>
            </a:r>
            <a:r>
              <a:rPr lang="en-US" sz="1400" dirty="0" smtClean="0">
                <a:hlinkClick r:id="rId3"/>
              </a:rPr>
              <a:t>sph.uth.edu/content/uploads/2012/01/competencies-and-learning-objectives.pdf</a:t>
            </a:r>
            <a:endParaRPr lang="en-US" sz="1400" dirty="0" smtClean="0"/>
          </a:p>
          <a:p>
            <a:pPr>
              <a:buClr>
                <a:schemeClr val="accent1"/>
              </a:buClr>
            </a:pPr>
            <a:endParaRPr lang="en-US" sz="1400" dirty="0"/>
          </a:p>
          <a:p>
            <a:pPr>
              <a:buClr>
                <a:schemeClr val="accent1"/>
              </a:buClr>
            </a:pPr>
            <a:r>
              <a:rPr lang="en-US" sz="1400" dirty="0"/>
              <a:t>Whitehead, J. (</a:t>
            </a:r>
            <a:r>
              <a:rPr lang="en-US" sz="1400" dirty="0" err="1"/>
              <a:t>n.d.</a:t>
            </a:r>
            <a:r>
              <a:rPr lang="en-US" sz="1400" dirty="0"/>
              <a:t>). </a:t>
            </a:r>
            <a:r>
              <a:rPr lang="en-US" sz="1400" i="1" dirty="0"/>
              <a:t>Preceptor Education Program for Health Professionals and Students</a:t>
            </a:r>
            <a:r>
              <a:rPr lang="en-US" sz="1400" dirty="0"/>
              <a:t>. Preceptor Education Program. Retrieved June 14, 2022, from https://preceptor.ca/PEP-modulespage.html</a:t>
            </a:r>
          </a:p>
          <a:p>
            <a:pPr>
              <a:buClr>
                <a:schemeClr val="accent1"/>
              </a:buClr>
            </a:pPr>
            <a:endParaRPr lang="en-US" sz="1400" dirty="0"/>
          </a:p>
        </p:txBody>
      </p:sp>
      <p:grpSp>
        <p:nvGrpSpPr>
          <p:cNvPr id="4" name="Google Shape;2089;p59"/>
          <p:cNvGrpSpPr/>
          <p:nvPr/>
        </p:nvGrpSpPr>
        <p:grpSpPr>
          <a:xfrm rot="578080">
            <a:off x="934431" y="3956998"/>
            <a:ext cx="617303" cy="389042"/>
            <a:chOff x="2760575" y="3058850"/>
            <a:chExt cx="488950" cy="308150"/>
          </a:xfrm>
        </p:grpSpPr>
        <p:sp>
          <p:nvSpPr>
            <p:cNvPr id="5"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098;p59"/>
          <p:cNvSpPr/>
          <p:nvPr/>
        </p:nvSpPr>
        <p:spPr>
          <a:xfrm>
            <a:off x="1600200" y="3756195"/>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grpSp>
        <p:nvGrpSpPr>
          <p:cNvPr id="14" name="Google Shape;2127;p61"/>
          <p:cNvGrpSpPr/>
          <p:nvPr/>
        </p:nvGrpSpPr>
        <p:grpSpPr>
          <a:xfrm>
            <a:off x="7934350" y="285750"/>
            <a:ext cx="763750" cy="723975"/>
            <a:chOff x="3919050" y="4070275"/>
            <a:chExt cx="763750" cy="723975"/>
          </a:xfrm>
        </p:grpSpPr>
        <p:sp>
          <p:nvSpPr>
            <p:cNvPr id="15"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156;p61"/>
          <p:cNvGrpSpPr/>
          <p:nvPr/>
        </p:nvGrpSpPr>
        <p:grpSpPr>
          <a:xfrm>
            <a:off x="8619500" y="687337"/>
            <a:ext cx="219700" cy="716650"/>
            <a:chOff x="4771700" y="4284750"/>
            <a:chExt cx="219700" cy="716650"/>
          </a:xfrm>
        </p:grpSpPr>
        <p:sp>
          <p:nvSpPr>
            <p:cNvPr id="44"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94"/>
          <p:cNvSpPr txBox="1">
            <a:spLocks noGrp="1"/>
          </p:cNvSpPr>
          <p:nvPr>
            <p:ph type="ctrTitle"/>
          </p:nvPr>
        </p:nvSpPr>
        <p:spPr>
          <a:xfrm flipH="1">
            <a:off x="4639023" y="2101892"/>
            <a:ext cx="3222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pic>
        <p:nvPicPr>
          <p:cNvPr id="3022" name="Google Shape;3022;p94"/>
          <p:cNvPicPr preferRelativeResize="0"/>
          <p:nvPr/>
        </p:nvPicPr>
        <p:blipFill rotWithShape="1">
          <a:blip r:embed="rId3">
            <a:alphaModFix/>
          </a:blip>
          <a:srcRect l="5610" t="5650" r="5619" b="5641"/>
          <a:stretch/>
        </p:blipFill>
        <p:spPr>
          <a:xfrm>
            <a:off x="454375" y="1468605"/>
            <a:ext cx="3592207" cy="2394223"/>
          </a:xfrm>
          <a:prstGeom prst="rect">
            <a:avLst/>
          </a:prstGeom>
          <a:noFill/>
          <a:ln>
            <a:noFill/>
          </a:ln>
        </p:spPr>
      </p:pic>
      <p:grpSp>
        <p:nvGrpSpPr>
          <p:cNvPr id="3023" name="Google Shape;3023;p94"/>
          <p:cNvGrpSpPr/>
          <p:nvPr/>
        </p:nvGrpSpPr>
        <p:grpSpPr>
          <a:xfrm>
            <a:off x="376525" y="1378730"/>
            <a:ext cx="3783950" cy="2518348"/>
            <a:chOff x="376525" y="724725"/>
            <a:chExt cx="3783950" cy="2518348"/>
          </a:xfrm>
        </p:grpSpPr>
        <p:sp>
          <p:nvSpPr>
            <p:cNvPr id="3024" name="Google Shape;3024;p94"/>
            <p:cNvSpPr/>
            <p:nvPr/>
          </p:nvSpPr>
          <p:spPr>
            <a:xfrm>
              <a:off x="454375" y="724725"/>
              <a:ext cx="3662299" cy="171252"/>
            </a:xfrm>
            <a:custGeom>
              <a:avLst/>
              <a:gdLst/>
              <a:ahLst/>
              <a:cxnLst/>
              <a:rect l="l" t="t" r="r" b="b"/>
              <a:pathLst>
                <a:path w="135415" h="8583" extrusionOk="0">
                  <a:moveTo>
                    <a:pt x="28739" y="0"/>
                  </a:moveTo>
                  <a:cubicBezTo>
                    <a:pt x="28489" y="0"/>
                    <a:pt x="27957" y="286"/>
                    <a:pt x="27658" y="286"/>
                  </a:cubicBezTo>
                  <a:cubicBezTo>
                    <a:pt x="27610" y="286"/>
                    <a:pt x="27568" y="279"/>
                    <a:pt x="27534" y="262"/>
                  </a:cubicBezTo>
                  <a:cubicBezTo>
                    <a:pt x="23825" y="491"/>
                    <a:pt x="9960" y="1330"/>
                    <a:pt x="5555" y="1330"/>
                  </a:cubicBezTo>
                  <a:cubicBezTo>
                    <a:pt x="5013" y="1330"/>
                    <a:pt x="4614" y="1317"/>
                    <a:pt x="4395" y="1289"/>
                  </a:cubicBezTo>
                  <a:cubicBezTo>
                    <a:pt x="4103" y="1265"/>
                    <a:pt x="3855" y="1252"/>
                    <a:pt x="3641" y="1252"/>
                  </a:cubicBezTo>
                  <a:cubicBezTo>
                    <a:pt x="3101" y="1252"/>
                    <a:pt x="2777" y="1334"/>
                    <a:pt x="2512" y="1518"/>
                  </a:cubicBezTo>
                  <a:cubicBezTo>
                    <a:pt x="1941" y="1860"/>
                    <a:pt x="1171" y="3287"/>
                    <a:pt x="686" y="4685"/>
                  </a:cubicBezTo>
                  <a:cubicBezTo>
                    <a:pt x="229" y="6083"/>
                    <a:pt x="1" y="7395"/>
                    <a:pt x="600" y="7538"/>
                  </a:cubicBezTo>
                  <a:cubicBezTo>
                    <a:pt x="868" y="7574"/>
                    <a:pt x="1328" y="7590"/>
                    <a:pt x="1941" y="7590"/>
                  </a:cubicBezTo>
                  <a:cubicBezTo>
                    <a:pt x="6222" y="7590"/>
                    <a:pt x="17926" y="6818"/>
                    <a:pt x="23153" y="6818"/>
                  </a:cubicBezTo>
                  <a:cubicBezTo>
                    <a:pt x="24269" y="6818"/>
                    <a:pt x="25089" y="6853"/>
                    <a:pt x="25480" y="6939"/>
                  </a:cubicBezTo>
                  <a:cubicBezTo>
                    <a:pt x="26746" y="6863"/>
                    <a:pt x="34171" y="6224"/>
                    <a:pt x="41038" y="6224"/>
                  </a:cubicBezTo>
                  <a:cubicBezTo>
                    <a:pt x="44539" y="6224"/>
                    <a:pt x="47896" y="6390"/>
                    <a:pt x="50217" y="6882"/>
                  </a:cubicBezTo>
                  <a:cubicBezTo>
                    <a:pt x="50488" y="6843"/>
                    <a:pt x="51032" y="6828"/>
                    <a:pt x="51780" y="6828"/>
                  </a:cubicBezTo>
                  <a:cubicBezTo>
                    <a:pt x="52690" y="6828"/>
                    <a:pt x="53903" y="6850"/>
                    <a:pt x="55296" y="6882"/>
                  </a:cubicBezTo>
                  <a:cubicBezTo>
                    <a:pt x="58862" y="6966"/>
                    <a:pt x="62153" y="6998"/>
                    <a:pt x="65031" y="6998"/>
                  </a:cubicBezTo>
                  <a:cubicBezTo>
                    <a:pt x="71846" y="6998"/>
                    <a:pt x="76337" y="6819"/>
                    <a:pt x="76638" y="6739"/>
                  </a:cubicBezTo>
                  <a:cubicBezTo>
                    <a:pt x="77293" y="6552"/>
                    <a:pt x="79446" y="6426"/>
                    <a:pt x="81027" y="6426"/>
                  </a:cubicBezTo>
                  <a:cubicBezTo>
                    <a:pt x="81856" y="6426"/>
                    <a:pt x="82528" y="6461"/>
                    <a:pt x="82744" y="6539"/>
                  </a:cubicBezTo>
                  <a:cubicBezTo>
                    <a:pt x="83101" y="6663"/>
                    <a:pt x="83504" y="6707"/>
                    <a:pt x="83922" y="6707"/>
                  </a:cubicBezTo>
                  <a:cubicBezTo>
                    <a:pt x="84372" y="6707"/>
                    <a:pt x="84839" y="6655"/>
                    <a:pt x="85284" y="6596"/>
                  </a:cubicBezTo>
                  <a:cubicBezTo>
                    <a:pt x="85839" y="6559"/>
                    <a:pt x="86346" y="6486"/>
                    <a:pt x="86720" y="6486"/>
                  </a:cubicBezTo>
                  <a:cubicBezTo>
                    <a:pt x="86922" y="6486"/>
                    <a:pt x="87085" y="6508"/>
                    <a:pt x="87195" y="6568"/>
                  </a:cubicBezTo>
                  <a:cubicBezTo>
                    <a:pt x="89263" y="6472"/>
                    <a:pt x="90625" y="6425"/>
                    <a:pt x="91796" y="6425"/>
                  </a:cubicBezTo>
                  <a:cubicBezTo>
                    <a:pt x="94808" y="6425"/>
                    <a:pt x="96552" y="6734"/>
                    <a:pt x="105798" y="7310"/>
                  </a:cubicBezTo>
                  <a:cubicBezTo>
                    <a:pt x="109435" y="7541"/>
                    <a:pt x="112280" y="7616"/>
                    <a:pt x="114555" y="7616"/>
                  </a:cubicBezTo>
                  <a:cubicBezTo>
                    <a:pt x="118794" y="7616"/>
                    <a:pt x="121056" y="7355"/>
                    <a:pt x="122783" y="7355"/>
                  </a:cubicBezTo>
                  <a:cubicBezTo>
                    <a:pt x="122986" y="7355"/>
                    <a:pt x="123183" y="7358"/>
                    <a:pt x="123374" y="7367"/>
                  </a:cubicBezTo>
                  <a:cubicBezTo>
                    <a:pt x="127148" y="7526"/>
                    <a:pt x="129572" y="8583"/>
                    <a:pt x="131348" y="8583"/>
                  </a:cubicBezTo>
                  <a:cubicBezTo>
                    <a:pt x="132755" y="8583"/>
                    <a:pt x="133756" y="7921"/>
                    <a:pt x="134701" y="5626"/>
                  </a:cubicBezTo>
                  <a:cubicBezTo>
                    <a:pt x="135215" y="4399"/>
                    <a:pt x="135415" y="3172"/>
                    <a:pt x="135215" y="2716"/>
                  </a:cubicBezTo>
                  <a:cubicBezTo>
                    <a:pt x="135186" y="2602"/>
                    <a:pt x="134559" y="2573"/>
                    <a:pt x="133674" y="2516"/>
                  </a:cubicBezTo>
                  <a:cubicBezTo>
                    <a:pt x="131664" y="2290"/>
                    <a:pt x="127330" y="1378"/>
                    <a:pt x="124843" y="1378"/>
                  </a:cubicBezTo>
                  <a:cubicBezTo>
                    <a:pt x="124506" y="1378"/>
                    <a:pt x="124203" y="1395"/>
                    <a:pt x="123945" y="1432"/>
                  </a:cubicBezTo>
                  <a:cubicBezTo>
                    <a:pt x="123856" y="1456"/>
                    <a:pt x="123764" y="1467"/>
                    <a:pt x="123678" y="1467"/>
                  </a:cubicBezTo>
                  <a:cubicBezTo>
                    <a:pt x="123460" y="1467"/>
                    <a:pt x="123272" y="1400"/>
                    <a:pt x="123231" y="1318"/>
                  </a:cubicBezTo>
                  <a:cubicBezTo>
                    <a:pt x="123231" y="1261"/>
                    <a:pt x="121577" y="1232"/>
                    <a:pt x="121548" y="1232"/>
                  </a:cubicBezTo>
                  <a:cubicBezTo>
                    <a:pt x="120951" y="1208"/>
                    <a:pt x="120299" y="1200"/>
                    <a:pt x="119624" y="1200"/>
                  </a:cubicBezTo>
                  <a:cubicBezTo>
                    <a:pt x="118189" y="1200"/>
                    <a:pt x="116650" y="1237"/>
                    <a:pt x="115310" y="1237"/>
                  </a:cubicBezTo>
                  <a:cubicBezTo>
                    <a:pt x="115051" y="1237"/>
                    <a:pt x="114800" y="1236"/>
                    <a:pt x="114558" y="1232"/>
                  </a:cubicBezTo>
                  <a:cubicBezTo>
                    <a:pt x="114101" y="1232"/>
                    <a:pt x="113730" y="1175"/>
                    <a:pt x="113445" y="1175"/>
                  </a:cubicBezTo>
                  <a:cubicBezTo>
                    <a:pt x="113160" y="1147"/>
                    <a:pt x="113017" y="1147"/>
                    <a:pt x="113017" y="1147"/>
                  </a:cubicBezTo>
                  <a:cubicBezTo>
                    <a:pt x="113017" y="1078"/>
                    <a:pt x="112912" y="1040"/>
                    <a:pt x="112747" y="1040"/>
                  </a:cubicBezTo>
                  <a:cubicBezTo>
                    <a:pt x="112640" y="1040"/>
                    <a:pt x="112507" y="1056"/>
                    <a:pt x="112361" y="1090"/>
                  </a:cubicBezTo>
                  <a:cubicBezTo>
                    <a:pt x="112132" y="1147"/>
                    <a:pt x="111733" y="1147"/>
                    <a:pt x="111219" y="1204"/>
                  </a:cubicBezTo>
                  <a:cubicBezTo>
                    <a:pt x="110808" y="1214"/>
                    <a:pt x="110372" y="1219"/>
                    <a:pt x="109919" y="1219"/>
                  </a:cubicBezTo>
                  <a:cubicBezTo>
                    <a:pt x="107861" y="1219"/>
                    <a:pt x="105467" y="1121"/>
                    <a:pt x="103573" y="1004"/>
                  </a:cubicBezTo>
                  <a:cubicBezTo>
                    <a:pt x="90562" y="291"/>
                    <a:pt x="91240" y="5"/>
                    <a:pt x="90298" y="5"/>
                  </a:cubicBezTo>
                  <a:cubicBezTo>
                    <a:pt x="89357" y="5"/>
                    <a:pt x="86796" y="291"/>
                    <a:pt x="67308" y="719"/>
                  </a:cubicBezTo>
                  <a:cubicBezTo>
                    <a:pt x="64579" y="782"/>
                    <a:pt x="62315" y="808"/>
                    <a:pt x="60382" y="808"/>
                  </a:cubicBezTo>
                  <a:cubicBezTo>
                    <a:pt x="50180" y="808"/>
                    <a:pt x="49241" y="69"/>
                    <a:pt x="38177" y="69"/>
                  </a:cubicBezTo>
                  <a:cubicBezTo>
                    <a:pt x="37115" y="69"/>
                    <a:pt x="35961" y="76"/>
                    <a:pt x="34696" y="91"/>
                  </a:cubicBezTo>
                  <a:cubicBezTo>
                    <a:pt x="33165" y="104"/>
                    <a:pt x="31862" y="116"/>
                    <a:pt x="30876" y="116"/>
                  </a:cubicBezTo>
                  <a:cubicBezTo>
                    <a:pt x="29658" y="116"/>
                    <a:pt x="28926" y="97"/>
                    <a:pt x="28847" y="34"/>
                  </a:cubicBezTo>
                  <a:cubicBezTo>
                    <a:pt x="28823" y="10"/>
                    <a:pt x="28786" y="0"/>
                    <a:pt x="2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4"/>
            <p:cNvSpPr/>
            <p:nvPr/>
          </p:nvSpPr>
          <p:spPr>
            <a:xfrm rot="5400000">
              <a:off x="2826764" y="1909354"/>
              <a:ext cx="2462703" cy="20472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4"/>
            <p:cNvSpPr/>
            <p:nvPr/>
          </p:nvSpPr>
          <p:spPr>
            <a:xfrm>
              <a:off x="376525" y="3071825"/>
              <a:ext cx="3747899" cy="171248"/>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4"/>
            <p:cNvSpPr/>
            <p:nvPr/>
          </p:nvSpPr>
          <p:spPr>
            <a:xfrm rot="-5400000">
              <a:off x="-797971" y="1899337"/>
              <a:ext cx="2516259" cy="167267"/>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94"/>
          <p:cNvSpPr/>
          <p:nvPr/>
        </p:nvSpPr>
        <p:spPr>
          <a:xfrm>
            <a:off x="1928700" y="1543130"/>
            <a:ext cx="912725" cy="850093"/>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94"/>
          <p:cNvGrpSpPr/>
          <p:nvPr/>
        </p:nvGrpSpPr>
        <p:grpSpPr>
          <a:xfrm>
            <a:off x="1741439" y="1614917"/>
            <a:ext cx="187272" cy="218036"/>
            <a:chOff x="760696" y="1016575"/>
            <a:chExt cx="241329" cy="280938"/>
          </a:xfrm>
        </p:grpSpPr>
        <p:sp>
          <p:nvSpPr>
            <p:cNvPr id="3030" name="Google Shape;3030;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4"/>
          <p:cNvGrpSpPr/>
          <p:nvPr/>
        </p:nvGrpSpPr>
        <p:grpSpPr>
          <a:xfrm rot="-10638234">
            <a:off x="2846460" y="1957694"/>
            <a:ext cx="187262" cy="218052"/>
            <a:chOff x="760696" y="1016575"/>
            <a:chExt cx="241329" cy="280938"/>
          </a:xfrm>
        </p:grpSpPr>
        <p:sp>
          <p:nvSpPr>
            <p:cNvPr id="3034" name="Google Shape;3034;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94"/>
          <p:cNvGrpSpPr/>
          <p:nvPr/>
        </p:nvGrpSpPr>
        <p:grpSpPr>
          <a:xfrm>
            <a:off x="7861923" y="1116586"/>
            <a:ext cx="703840" cy="2146447"/>
            <a:chOff x="3688375" y="3264875"/>
            <a:chExt cx="450400" cy="1373550"/>
          </a:xfrm>
        </p:grpSpPr>
        <p:sp>
          <p:nvSpPr>
            <p:cNvPr id="3039" name="Google Shape;3039;p94"/>
            <p:cNvSpPr/>
            <p:nvPr/>
          </p:nvSpPr>
          <p:spPr>
            <a:xfrm>
              <a:off x="3688375" y="3264875"/>
              <a:ext cx="450400" cy="510450"/>
            </a:xfrm>
            <a:custGeom>
              <a:avLst/>
              <a:gdLst/>
              <a:ahLst/>
              <a:cxnLst/>
              <a:rect l="l" t="t" r="r" b="b"/>
              <a:pathLst>
                <a:path w="18016" h="20418" extrusionOk="0">
                  <a:moveTo>
                    <a:pt x="7998" y="542"/>
                  </a:moveTo>
                  <a:cubicBezTo>
                    <a:pt x="8551" y="542"/>
                    <a:pt x="9099" y="586"/>
                    <a:pt x="9625" y="664"/>
                  </a:cubicBezTo>
                  <a:cubicBezTo>
                    <a:pt x="14103" y="1291"/>
                    <a:pt x="17764" y="4702"/>
                    <a:pt x="17283" y="9410"/>
                  </a:cubicBezTo>
                  <a:cubicBezTo>
                    <a:pt x="17179" y="10519"/>
                    <a:pt x="17220" y="11565"/>
                    <a:pt x="17032" y="12653"/>
                  </a:cubicBezTo>
                  <a:cubicBezTo>
                    <a:pt x="16802" y="13992"/>
                    <a:pt x="16174" y="15394"/>
                    <a:pt x="15379" y="16524"/>
                  </a:cubicBezTo>
                  <a:cubicBezTo>
                    <a:pt x="14117" y="18381"/>
                    <a:pt x="12062" y="19865"/>
                    <a:pt x="9845" y="19865"/>
                  </a:cubicBezTo>
                  <a:cubicBezTo>
                    <a:pt x="9489" y="19865"/>
                    <a:pt x="9129" y="19827"/>
                    <a:pt x="8767" y="19746"/>
                  </a:cubicBezTo>
                  <a:cubicBezTo>
                    <a:pt x="8743" y="19740"/>
                    <a:pt x="8719" y="19737"/>
                    <a:pt x="8696" y="19737"/>
                  </a:cubicBezTo>
                  <a:cubicBezTo>
                    <a:pt x="8610" y="19737"/>
                    <a:pt x="8538" y="19779"/>
                    <a:pt x="8489" y="19839"/>
                  </a:cubicBezTo>
                  <a:lnTo>
                    <a:pt x="8489" y="19839"/>
                  </a:lnTo>
                  <a:cubicBezTo>
                    <a:pt x="6384" y="19067"/>
                    <a:pt x="5163" y="17366"/>
                    <a:pt x="3767" y="15645"/>
                  </a:cubicBezTo>
                  <a:cubicBezTo>
                    <a:pt x="2009" y="13469"/>
                    <a:pt x="963" y="11230"/>
                    <a:pt x="921" y="8363"/>
                  </a:cubicBezTo>
                  <a:cubicBezTo>
                    <a:pt x="858" y="6041"/>
                    <a:pt x="1758" y="3216"/>
                    <a:pt x="3683" y="1773"/>
                  </a:cubicBezTo>
                  <a:cubicBezTo>
                    <a:pt x="4898" y="880"/>
                    <a:pt x="6464" y="542"/>
                    <a:pt x="7998" y="542"/>
                  </a:cubicBezTo>
                  <a:close/>
                  <a:moveTo>
                    <a:pt x="8193" y="0"/>
                  </a:moveTo>
                  <a:cubicBezTo>
                    <a:pt x="6889" y="0"/>
                    <a:pt x="5587" y="267"/>
                    <a:pt x="4394" y="810"/>
                  </a:cubicBezTo>
                  <a:cubicBezTo>
                    <a:pt x="1967" y="1940"/>
                    <a:pt x="837" y="4472"/>
                    <a:pt x="482" y="7003"/>
                  </a:cubicBezTo>
                  <a:cubicBezTo>
                    <a:pt x="0" y="10100"/>
                    <a:pt x="1067" y="12883"/>
                    <a:pt x="2846" y="15331"/>
                  </a:cubicBezTo>
                  <a:cubicBezTo>
                    <a:pt x="4342" y="17353"/>
                    <a:pt x="5936" y="19394"/>
                    <a:pt x="8420" y="20077"/>
                  </a:cubicBezTo>
                  <a:lnTo>
                    <a:pt x="8420" y="20077"/>
                  </a:lnTo>
                  <a:cubicBezTo>
                    <a:pt x="8432" y="20164"/>
                    <a:pt x="8488" y="20241"/>
                    <a:pt x="8600" y="20269"/>
                  </a:cubicBezTo>
                  <a:cubicBezTo>
                    <a:pt x="9056" y="20370"/>
                    <a:pt x="9486" y="20417"/>
                    <a:pt x="9896" y="20417"/>
                  </a:cubicBezTo>
                  <a:cubicBezTo>
                    <a:pt x="11614" y="20417"/>
                    <a:pt x="12985" y="19589"/>
                    <a:pt x="14438" y="18407"/>
                  </a:cubicBezTo>
                  <a:cubicBezTo>
                    <a:pt x="16823" y="16440"/>
                    <a:pt x="17764" y="13448"/>
                    <a:pt x="17890" y="10477"/>
                  </a:cubicBezTo>
                  <a:cubicBezTo>
                    <a:pt x="18015" y="7966"/>
                    <a:pt x="18015" y="5602"/>
                    <a:pt x="16279" y="3614"/>
                  </a:cubicBezTo>
                  <a:cubicBezTo>
                    <a:pt x="14751" y="1877"/>
                    <a:pt x="12659" y="789"/>
                    <a:pt x="10441" y="266"/>
                  </a:cubicBezTo>
                  <a:cubicBezTo>
                    <a:pt x="9705" y="90"/>
                    <a:pt x="8949" y="0"/>
                    <a:pt x="8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4"/>
            <p:cNvSpPr/>
            <p:nvPr/>
          </p:nvSpPr>
          <p:spPr>
            <a:xfrm>
              <a:off x="3830625" y="3744325"/>
              <a:ext cx="132400" cy="78875"/>
            </a:xfrm>
            <a:custGeom>
              <a:avLst/>
              <a:gdLst/>
              <a:ahLst/>
              <a:cxnLst/>
              <a:rect l="l" t="t" r="r" b="b"/>
              <a:pathLst>
                <a:path w="5296" h="3155" extrusionOk="0">
                  <a:moveTo>
                    <a:pt x="985" y="1"/>
                  </a:moveTo>
                  <a:cubicBezTo>
                    <a:pt x="352" y="1"/>
                    <a:pt x="0" y="1045"/>
                    <a:pt x="169" y="1551"/>
                  </a:cubicBezTo>
                  <a:cubicBezTo>
                    <a:pt x="282" y="1909"/>
                    <a:pt x="548" y="2081"/>
                    <a:pt x="905" y="2081"/>
                  </a:cubicBezTo>
                  <a:cubicBezTo>
                    <a:pt x="945" y="2081"/>
                    <a:pt x="985" y="2079"/>
                    <a:pt x="1027" y="2074"/>
                  </a:cubicBezTo>
                  <a:cubicBezTo>
                    <a:pt x="1403" y="2054"/>
                    <a:pt x="1738" y="1823"/>
                    <a:pt x="2052" y="1656"/>
                  </a:cubicBezTo>
                  <a:cubicBezTo>
                    <a:pt x="2159" y="1613"/>
                    <a:pt x="2274" y="1570"/>
                    <a:pt x="2381" y="1517"/>
                  </a:cubicBezTo>
                  <a:lnTo>
                    <a:pt x="2381" y="1517"/>
                  </a:lnTo>
                  <a:cubicBezTo>
                    <a:pt x="2453" y="2241"/>
                    <a:pt x="2659" y="3155"/>
                    <a:pt x="3430" y="3155"/>
                  </a:cubicBezTo>
                  <a:cubicBezTo>
                    <a:pt x="3515" y="3155"/>
                    <a:pt x="3606" y="3144"/>
                    <a:pt x="3705" y="3121"/>
                  </a:cubicBezTo>
                  <a:cubicBezTo>
                    <a:pt x="4584" y="2932"/>
                    <a:pt x="5274" y="1886"/>
                    <a:pt x="5295" y="986"/>
                  </a:cubicBezTo>
                  <a:cubicBezTo>
                    <a:pt x="5295" y="798"/>
                    <a:pt x="5164" y="704"/>
                    <a:pt x="5026" y="704"/>
                  </a:cubicBezTo>
                  <a:cubicBezTo>
                    <a:pt x="4887" y="704"/>
                    <a:pt x="4741" y="798"/>
                    <a:pt x="4709" y="986"/>
                  </a:cubicBezTo>
                  <a:cubicBezTo>
                    <a:pt x="4667" y="1509"/>
                    <a:pt x="4375" y="2033"/>
                    <a:pt x="3977" y="2367"/>
                  </a:cubicBezTo>
                  <a:cubicBezTo>
                    <a:pt x="3811" y="2530"/>
                    <a:pt x="3661" y="2598"/>
                    <a:pt x="3528" y="2598"/>
                  </a:cubicBezTo>
                  <a:cubicBezTo>
                    <a:pt x="3035" y="2598"/>
                    <a:pt x="2776" y="1659"/>
                    <a:pt x="2778" y="1132"/>
                  </a:cubicBezTo>
                  <a:lnTo>
                    <a:pt x="2778" y="1132"/>
                  </a:lnTo>
                  <a:cubicBezTo>
                    <a:pt x="2790" y="1100"/>
                    <a:pt x="2799" y="1065"/>
                    <a:pt x="2805" y="1028"/>
                  </a:cubicBezTo>
                  <a:cubicBezTo>
                    <a:pt x="2798" y="1028"/>
                    <a:pt x="2790" y="1028"/>
                    <a:pt x="2782" y="1028"/>
                  </a:cubicBezTo>
                  <a:lnTo>
                    <a:pt x="2782" y="1028"/>
                  </a:lnTo>
                  <a:cubicBezTo>
                    <a:pt x="2783" y="1021"/>
                    <a:pt x="2784" y="1014"/>
                    <a:pt x="2784" y="1007"/>
                  </a:cubicBezTo>
                  <a:cubicBezTo>
                    <a:pt x="2797" y="853"/>
                    <a:pt x="2676" y="754"/>
                    <a:pt x="2551" y="754"/>
                  </a:cubicBezTo>
                  <a:cubicBezTo>
                    <a:pt x="2473" y="754"/>
                    <a:pt x="2393" y="793"/>
                    <a:pt x="2345" y="882"/>
                  </a:cubicBezTo>
                  <a:cubicBezTo>
                    <a:pt x="2222" y="1096"/>
                    <a:pt x="1393" y="1524"/>
                    <a:pt x="917" y="1524"/>
                  </a:cubicBezTo>
                  <a:cubicBezTo>
                    <a:pt x="742" y="1524"/>
                    <a:pt x="615" y="1467"/>
                    <a:pt x="587" y="1321"/>
                  </a:cubicBezTo>
                  <a:cubicBezTo>
                    <a:pt x="504" y="986"/>
                    <a:pt x="755" y="359"/>
                    <a:pt x="1131" y="338"/>
                  </a:cubicBezTo>
                  <a:cubicBezTo>
                    <a:pt x="1140" y="339"/>
                    <a:pt x="1148" y="339"/>
                    <a:pt x="1156" y="339"/>
                  </a:cubicBezTo>
                  <a:cubicBezTo>
                    <a:pt x="1344" y="339"/>
                    <a:pt x="1376" y="105"/>
                    <a:pt x="1215" y="45"/>
                  </a:cubicBezTo>
                  <a:cubicBezTo>
                    <a:pt x="1135" y="14"/>
                    <a:pt x="1058"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4"/>
            <p:cNvSpPr/>
            <p:nvPr/>
          </p:nvSpPr>
          <p:spPr>
            <a:xfrm>
              <a:off x="3944925" y="3750150"/>
              <a:ext cx="108575" cy="62300"/>
            </a:xfrm>
            <a:custGeom>
              <a:avLst/>
              <a:gdLst/>
              <a:ahLst/>
              <a:cxnLst/>
              <a:rect l="l" t="t" r="r" b="b"/>
              <a:pathLst>
                <a:path w="4343" h="2492" extrusionOk="0">
                  <a:moveTo>
                    <a:pt x="3273" y="1"/>
                  </a:moveTo>
                  <a:cubicBezTo>
                    <a:pt x="3131" y="1"/>
                    <a:pt x="3000" y="157"/>
                    <a:pt x="3088" y="314"/>
                  </a:cubicBezTo>
                  <a:cubicBezTo>
                    <a:pt x="3443" y="858"/>
                    <a:pt x="3360" y="1465"/>
                    <a:pt x="2774" y="1821"/>
                  </a:cubicBezTo>
                  <a:cubicBezTo>
                    <a:pt x="2579" y="1936"/>
                    <a:pt x="2384" y="1984"/>
                    <a:pt x="2192" y="1984"/>
                  </a:cubicBezTo>
                  <a:cubicBezTo>
                    <a:pt x="1477" y="1984"/>
                    <a:pt x="800" y="1308"/>
                    <a:pt x="305" y="879"/>
                  </a:cubicBezTo>
                  <a:cubicBezTo>
                    <a:pt x="280" y="844"/>
                    <a:pt x="247" y="829"/>
                    <a:pt x="214" y="829"/>
                  </a:cubicBezTo>
                  <a:cubicBezTo>
                    <a:pt x="110" y="829"/>
                    <a:pt x="0" y="977"/>
                    <a:pt x="95" y="1088"/>
                  </a:cubicBezTo>
                  <a:cubicBezTo>
                    <a:pt x="514" y="1569"/>
                    <a:pt x="891" y="2072"/>
                    <a:pt x="1476" y="2344"/>
                  </a:cubicBezTo>
                  <a:cubicBezTo>
                    <a:pt x="1719" y="2443"/>
                    <a:pt x="1978" y="2491"/>
                    <a:pt x="2234" y="2491"/>
                  </a:cubicBezTo>
                  <a:cubicBezTo>
                    <a:pt x="2572" y="2491"/>
                    <a:pt x="2906" y="2406"/>
                    <a:pt x="3192" y="2239"/>
                  </a:cubicBezTo>
                  <a:cubicBezTo>
                    <a:pt x="3945" y="1800"/>
                    <a:pt x="4343" y="460"/>
                    <a:pt x="3360" y="21"/>
                  </a:cubicBezTo>
                  <a:cubicBezTo>
                    <a:pt x="3331" y="7"/>
                    <a:pt x="3302"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4"/>
            <p:cNvSpPr/>
            <p:nvPr/>
          </p:nvSpPr>
          <p:spPr>
            <a:xfrm>
              <a:off x="3866750" y="3797900"/>
              <a:ext cx="171075" cy="840525"/>
            </a:xfrm>
            <a:custGeom>
              <a:avLst/>
              <a:gdLst/>
              <a:ahLst/>
              <a:cxnLst/>
              <a:rect l="l" t="t" r="r" b="b"/>
              <a:pathLst>
                <a:path w="6843" h="33621" extrusionOk="0">
                  <a:moveTo>
                    <a:pt x="2984" y="1"/>
                  </a:moveTo>
                  <a:cubicBezTo>
                    <a:pt x="2937" y="1"/>
                    <a:pt x="2888" y="33"/>
                    <a:pt x="2888" y="99"/>
                  </a:cubicBezTo>
                  <a:cubicBezTo>
                    <a:pt x="2888" y="1543"/>
                    <a:pt x="3453" y="2882"/>
                    <a:pt x="3766" y="4263"/>
                  </a:cubicBezTo>
                  <a:cubicBezTo>
                    <a:pt x="4164" y="5978"/>
                    <a:pt x="4080" y="7820"/>
                    <a:pt x="3662" y="9514"/>
                  </a:cubicBezTo>
                  <a:cubicBezTo>
                    <a:pt x="3306" y="10958"/>
                    <a:pt x="2093" y="12067"/>
                    <a:pt x="1402" y="13364"/>
                  </a:cubicBezTo>
                  <a:cubicBezTo>
                    <a:pt x="774" y="14515"/>
                    <a:pt x="398" y="15812"/>
                    <a:pt x="189" y="17131"/>
                  </a:cubicBezTo>
                  <a:cubicBezTo>
                    <a:pt x="0" y="18407"/>
                    <a:pt x="84" y="19746"/>
                    <a:pt x="628" y="20918"/>
                  </a:cubicBezTo>
                  <a:cubicBezTo>
                    <a:pt x="1235" y="22236"/>
                    <a:pt x="2365" y="23219"/>
                    <a:pt x="3076" y="24475"/>
                  </a:cubicBezTo>
                  <a:cubicBezTo>
                    <a:pt x="4269" y="26735"/>
                    <a:pt x="6842" y="31296"/>
                    <a:pt x="3411" y="32949"/>
                  </a:cubicBezTo>
                  <a:cubicBezTo>
                    <a:pt x="3074" y="33117"/>
                    <a:pt x="3239" y="33620"/>
                    <a:pt x="3532" y="33620"/>
                  </a:cubicBezTo>
                  <a:cubicBezTo>
                    <a:pt x="3567" y="33620"/>
                    <a:pt x="3603" y="33613"/>
                    <a:pt x="3641" y="33598"/>
                  </a:cubicBezTo>
                  <a:cubicBezTo>
                    <a:pt x="6047" y="32823"/>
                    <a:pt x="6005" y="29559"/>
                    <a:pt x="5378" y="27551"/>
                  </a:cubicBezTo>
                  <a:cubicBezTo>
                    <a:pt x="4792" y="25793"/>
                    <a:pt x="3662" y="23994"/>
                    <a:pt x="2553" y="22529"/>
                  </a:cubicBezTo>
                  <a:cubicBezTo>
                    <a:pt x="1988" y="21838"/>
                    <a:pt x="1465" y="21148"/>
                    <a:pt x="1088" y="20332"/>
                  </a:cubicBezTo>
                  <a:cubicBezTo>
                    <a:pt x="628" y="19432"/>
                    <a:pt x="712" y="18219"/>
                    <a:pt x="816" y="17235"/>
                  </a:cubicBezTo>
                  <a:cubicBezTo>
                    <a:pt x="984" y="15520"/>
                    <a:pt x="1653" y="13929"/>
                    <a:pt x="2574" y="12486"/>
                  </a:cubicBezTo>
                  <a:cubicBezTo>
                    <a:pt x="3390" y="11251"/>
                    <a:pt x="3871" y="10247"/>
                    <a:pt x="4310" y="8824"/>
                  </a:cubicBezTo>
                  <a:cubicBezTo>
                    <a:pt x="4708" y="7589"/>
                    <a:pt x="4457" y="5874"/>
                    <a:pt x="4248" y="4597"/>
                  </a:cubicBezTo>
                  <a:cubicBezTo>
                    <a:pt x="3955" y="3049"/>
                    <a:pt x="3202" y="1605"/>
                    <a:pt x="3055" y="36"/>
                  </a:cubicBezTo>
                  <a:cubicBezTo>
                    <a:pt x="3039" y="13"/>
                    <a:pt x="3012"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4"/>
            <p:cNvSpPr/>
            <p:nvPr/>
          </p:nvSpPr>
          <p:spPr>
            <a:xfrm>
              <a:off x="3923500" y="3951575"/>
              <a:ext cx="96825" cy="52325"/>
            </a:xfrm>
            <a:custGeom>
              <a:avLst/>
              <a:gdLst/>
              <a:ahLst/>
              <a:cxnLst/>
              <a:rect l="l" t="t" r="r" b="b"/>
              <a:pathLst>
                <a:path w="3873" h="2093" extrusionOk="0">
                  <a:moveTo>
                    <a:pt x="309" y="1"/>
                  </a:moveTo>
                  <a:cubicBezTo>
                    <a:pt x="140" y="1"/>
                    <a:pt x="1" y="219"/>
                    <a:pt x="136" y="354"/>
                  </a:cubicBezTo>
                  <a:cubicBezTo>
                    <a:pt x="660" y="878"/>
                    <a:pt x="1224" y="1254"/>
                    <a:pt x="1894" y="1526"/>
                  </a:cubicBezTo>
                  <a:cubicBezTo>
                    <a:pt x="2396" y="1735"/>
                    <a:pt x="2919" y="1798"/>
                    <a:pt x="3380" y="2049"/>
                  </a:cubicBezTo>
                  <a:cubicBezTo>
                    <a:pt x="3432" y="2079"/>
                    <a:pt x="3483" y="2092"/>
                    <a:pt x="3529" y="2092"/>
                  </a:cubicBezTo>
                  <a:cubicBezTo>
                    <a:pt x="3742" y="2092"/>
                    <a:pt x="3873" y="1816"/>
                    <a:pt x="3735" y="1610"/>
                  </a:cubicBezTo>
                  <a:cubicBezTo>
                    <a:pt x="3442" y="1254"/>
                    <a:pt x="2961" y="1170"/>
                    <a:pt x="2522" y="1066"/>
                  </a:cubicBezTo>
                  <a:cubicBezTo>
                    <a:pt x="1768" y="898"/>
                    <a:pt x="1036" y="543"/>
                    <a:pt x="429" y="41"/>
                  </a:cubicBezTo>
                  <a:cubicBezTo>
                    <a:pt x="390" y="13"/>
                    <a:pt x="348"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4"/>
            <p:cNvSpPr/>
            <p:nvPr/>
          </p:nvSpPr>
          <p:spPr>
            <a:xfrm>
              <a:off x="3926800" y="3949850"/>
              <a:ext cx="87800" cy="57850"/>
            </a:xfrm>
            <a:custGeom>
              <a:avLst/>
              <a:gdLst/>
              <a:ahLst/>
              <a:cxnLst/>
              <a:rect l="l" t="t" r="r" b="b"/>
              <a:pathLst>
                <a:path w="3512" h="2314" extrusionOk="0">
                  <a:moveTo>
                    <a:pt x="3181" y="1"/>
                  </a:moveTo>
                  <a:cubicBezTo>
                    <a:pt x="3149" y="1"/>
                    <a:pt x="3115" y="9"/>
                    <a:pt x="3080" y="26"/>
                  </a:cubicBezTo>
                  <a:cubicBezTo>
                    <a:pt x="2578" y="298"/>
                    <a:pt x="2055" y="507"/>
                    <a:pt x="1532" y="758"/>
                  </a:cubicBezTo>
                  <a:cubicBezTo>
                    <a:pt x="1030" y="1009"/>
                    <a:pt x="695" y="1595"/>
                    <a:pt x="214" y="1888"/>
                  </a:cubicBezTo>
                  <a:cubicBezTo>
                    <a:pt x="1" y="2048"/>
                    <a:pt x="149" y="2313"/>
                    <a:pt x="365" y="2313"/>
                  </a:cubicBezTo>
                  <a:cubicBezTo>
                    <a:pt x="404" y="2313"/>
                    <a:pt x="444" y="2305"/>
                    <a:pt x="486" y="2286"/>
                  </a:cubicBezTo>
                  <a:cubicBezTo>
                    <a:pt x="1009" y="2035"/>
                    <a:pt x="1406" y="1470"/>
                    <a:pt x="1929" y="1239"/>
                  </a:cubicBezTo>
                  <a:cubicBezTo>
                    <a:pt x="2452" y="1030"/>
                    <a:pt x="2913" y="800"/>
                    <a:pt x="3331" y="465"/>
                  </a:cubicBezTo>
                  <a:cubicBezTo>
                    <a:pt x="3512" y="303"/>
                    <a:pt x="3381" y="1"/>
                    <a:pt x="3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4"/>
            <p:cNvSpPr/>
            <p:nvPr/>
          </p:nvSpPr>
          <p:spPr>
            <a:xfrm>
              <a:off x="3862300" y="4133900"/>
              <a:ext cx="74150" cy="65975"/>
            </a:xfrm>
            <a:custGeom>
              <a:avLst/>
              <a:gdLst/>
              <a:ahLst/>
              <a:cxnLst/>
              <a:rect l="l" t="t" r="r" b="b"/>
              <a:pathLst>
                <a:path w="2966" h="2639" extrusionOk="0">
                  <a:moveTo>
                    <a:pt x="281" y="0"/>
                  </a:moveTo>
                  <a:cubicBezTo>
                    <a:pt x="141" y="0"/>
                    <a:pt x="1" y="157"/>
                    <a:pt x="115" y="343"/>
                  </a:cubicBezTo>
                  <a:cubicBezTo>
                    <a:pt x="450" y="866"/>
                    <a:pt x="848" y="1305"/>
                    <a:pt x="1308" y="1703"/>
                  </a:cubicBezTo>
                  <a:cubicBezTo>
                    <a:pt x="1727" y="2038"/>
                    <a:pt x="2124" y="2414"/>
                    <a:pt x="2626" y="2624"/>
                  </a:cubicBezTo>
                  <a:cubicBezTo>
                    <a:pt x="2650" y="2634"/>
                    <a:pt x="2675" y="2638"/>
                    <a:pt x="2700" y="2638"/>
                  </a:cubicBezTo>
                  <a:cubicBezTo>
                    <a:pt x="2832" y="2638"/>
                    <a:pt x="2965" y="2510"/>
                    <a:pt x="2877" y="2352"/>
                  </a:cubicBezTo>
                  <a:cubicBezTo>
                    <a:pt x="2647" y="1954"/>
                    <a:pt x="2229" y="1640"/>
                    <a:pt x="1831" y="1410"/>
                  </a:cubicBezTo>
                  <a:cubicBezTo>
                    <a:pt x="1287" y="1075"/>
                    <a:pt x="848" y="636"/>
                    <a:pt x="450" y="113"/>
                  </a:cubicBezTo>
                  <a:cubicBezTo>
                    <a:pt x="411" y="33"/>
                    <a:pt x="346"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4"/>
            <p:cNvSpPr/>
            <p:nvPr/>
          </p:nvSpPr>
          <p:spPr>
            <a:xfrm>
              <a:off x="3862000" y="4142325"/>
              <a:ext cx="83750" cy="58100"/>
            </a:xfrm>
            <a:custGeom>
              <a:avLst/>
              <a:gdLst/>
              <a:ahLst/>
              <a:cxnLst/>
              <a:rect l="l" t="t" r="r" b="b"/>
              <a:pathLst>
                <a:path w="3350" h="2324" extrusionOk="0">
                  <a:moveTo>
                    <a:pt x="2946" y="0"/>
                  </a:moveTo>
                  <a:cubicBezTo>
                    <a:pt x="2928" y="0"/>
                    <a:pt x="2909" y="2"/>
                    <a:pt x="2889" y="6"/>
                  </a:cubicBezTo>
                  <a:cubicBezTo>
                    <a:pt x="1718" y="173"/>
                    <a:pt x="902" y="1115"/>
                    <a:pt x="148" y="1952"/>
                  </a:cubicBezTo>
                  <a:cubicBezTo>
                    <a:pt x="1" y="2099"/>
                    <a:pt x="149" y="2324"/>
                    <a:pt x="320" y="2324"/>
                  </a:cubicBezTo>
                  <a:cubicBezTo>
                    <a:pt x="368" y="2324"/>
                    <a:pt x="417" y="2306"/>
                    <a:pt x="462" y="2266"/>
                  </a:cubicBezTo>
                  <a:cubicBezTo>
                    <a:pt x="1236" y="1575"/>
                    <a:pt x="2031" y="864"/>
                    <a:pt x="3015" y="550"/>
                  </a:cubicBezTo>
                  <a:cubicBezTo>
                    <a:pt x="3350" y="451"/>
                    <a:pt x="3240"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4"/>
            <p:cNvSpPr/>
            <p:nvPr/>
          </p:nvSpPr>
          <p:spPr>
            <a:xfrm>
              <a:off x="3864875" y="4354150"/>
              <a:ext cx="126200" cy="50450"/>
            </a:xfrm>
            <a:custGeom>
              <a:avLst/>
              <a:gdLst/>
              <a:ahLst/>
              <a:cxnLst/>
              <a:rect l="l" t="t" r="r" b="b"/>
              <a:pathLst>
                <a:path w="5048" h="2018" extrusionOk="0">
                  <a:moveTo>
                    <a:pt x="387" y="0"/>
                  </a:moveTo>
                  <a:cubicBezTo>
                    <a:pt x="120" y="0"/>
                    <a:pt x="0" y="396"/>
                    <a:pt x="264" y="572"/>
                  </a:cubicBezTo>
                  <a:cubicBezTo>
                    <a:pt x="975" y="1032"/>
                    <a:pt x="1749" y="1262"/>
                    <a:pt x="2544" y="1493"/>
                  </a:cubicBezTo>
                  <a:cubicBezTo>
                    <a:pt x="3193" y="1681"/>
                    <a:pt x="3904" y="1702"/>
                    <a:pt x="4511" y="1995"/>
                  </a:cubicBezTo>
                  <a:cubicBezTo>
                    <a:pt x="4546" y="2011"/>
                    <a:pt x="4583" y="2018"/>
                    <a:pt x="4621" y="2018"/>
                  </a:cubicBezTo>
                  <a:cubicBezTo>
                    <a:pt x="4831" y="2018"/>
                    <a:pt x="5047" y="1792"/>
                    <a:pt x="4888" y="1597"/>
                  </a:cubicBezTo>
                  <a:cubicBezTo>
                    <a:pt x="4448" y="1032"/>
                    <a:pt x="3779" y="990"/>
                    <a:pt x="3109" y="865"/>
                  </a:cubicBezTo>
                  <a:cubicBezTo>
                    <a:pt x="2251" y="718"/>
                    <a:pt x="1310" y="509"/>
                    <a:pt x="556" y="49"/>
                  </a:cubicBezTo>
                  <a:cubicBezTo>
                    <a:pt x="496" y="15"/>
                    <a:pt x="43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4"/>
            <p:cNvSpPr/>
            <p:nvPr/>
          </p:nvSpPr>
          <p:spPr>
            <a:xfrm>
              <a:off x="3929550" y="4333850"/>
              <a:ext cx="40600" cy="94300"/>
            </a:xfrm>
            <a:custGeom>
              <a:avLst/>
              <a:gdLst/>
              <a:ahLst/>
              <a:cxnLst/>
              <a:rect l="l" t="t" r="r" b="b"/>
              <a:pathLst>
                <a:path w="1624" h="3772" extrusionOk="0">
                  <a:moveTo>
                    <a:pt x="1228" y="1"/>
                  </a:moveTo>
                  <a:cubicBezTo>
                    <a:pt x="1128" y="1"/>
                    <a:pt x="1032" y="56"/>
                    <a:pt x="982" y="191"/>
                  </a:cubicBezTo>
                  <a:cubicBezTo>
                    <a:pt x="564" y="1258"/>
                    <a:pt x="313" y="2388"/>
                    <a:pt x="41" y="3518"/>
                  </a:cubicBezTo>
                  <a:cubicBezTo>
                    <a:pt x="0" y="3666"/>
                    <a:pt x="125" y="3771"/>
                    <a:pt x="247" y="3771"/>
                  </a:cubicBezTo>
                  <a:cubicBezTo>
                    <a:pt x="314" y="3771"/>
                    <a:pt x="380" y="3739"/>
                    <a:pt x="418" y="3665"/>
                  </a:cubicBezTo>
                  <a:cubicBezTo>
                    <a:pt x="941" y="2639"/>
                    <a:pt x="1129" y="1530"/>
                    <a:pt x="1526" y="442"/>
                  </a:cubicBezTo>
                  <a:cubicBezTo>
                    <a:pt x="1623" y="208"/>
                    <a:pt x="1419" y="1"/>
                    <a:pt x="1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welcoming</a:t>
            </a:r>
          </a:p>
          <a:p>
            <a:pPr lvl="1">
              <a:buFont typeface="Wingdings" panose="05000000000000000000" pitchFamily="2" charset="2"/>
              <a:buChar char="§"/>
            </a:pPr>
            <a:r>
              <a:rPr lang="en-US" sz="1500" dirty="0" smtClean="0"/>
              <a:t>encouraging</a:t>
            </a:r>
          </a:p>
          <a:p>
            <a:pPr lvl="1">
              <a:buFont typeface="Wingdings" panose="05000000000000000000" pitchFamily="2" charset="2"/>
              <a:buChar char="§"/>
            </a:pPr>
            <a:r>
              <a:rPr lang="en-US" sz="1500" dirty="0"/>
              <a:t>advocate</a:t>
            </a:r>
          </a:p>
          <a:p>
            <a:pPr lvl="1">
              <a:buFont typeface="Wingdings" panose="05000000000000000000" pitchFamily="2" charset="2"/>
              <a:buChar char="§"/>
            </a:pPr>
            <a:r>
              <a:rPr lang="en-US" sz="1500" dirty="0" smtClean="0"/>
              <a:t>role </a:t>
            </a:r>
            <a:r>
              <a:rPr lang="en-US" sz="1500" dirty="0"/>
              <a:t>model</a:t>
            </a:r>
          </a:p>
          <a:p>
            <a:pPr lvl="1">
              <a:buFont typeface="Wingdings" panose="05000000000000000000" pitchFamily="2" charset="2"/>
              <a:buChar char="§"/>
            </a:pPr>
            <a:r>
              <a:rPr lang="en-US" sz="1500" dirty="0" smtClean="0"/>
              <a:t>learning </a:t>
            </a:r>
            <a:r>
              <a:rPr lang="en-US" sz="1500" dirty="0"/>
              <a:t>opportunities</a:t>
            </a:r>
          </a:p>
          <a:p>
            <a:pPr lvl="1">
              <a:buFont typeface="Wingdings" panose="05000000000000000000" pitchFamily="2" charset="2"/>
              <a:buChar char="§"/>
            </a:pPr>
            <a:r>
              <a:rPr lang="en-US" sz="1500" dirty="0" smtClean="0"/>
              <a:t>constructive </a:t>
            </a:r>
            <a:r>
              <a:rPr lang="en-US" sz="1500" dirty="0" smtClean="0"/>
              <a:t>feedback</a:t>
            </a:r>
            <a:endParaRPr lang="en-US" sz="1500" dirty="0"/>
          </a:p>
        </p:txBody>
      </p:sp>
      <p:sp>
        <p:nvSpPr>
          <p:cNvPr id="2680" name="Google Shape;2680;p85"/>
          <p:cNvSpPr txBox="1">
            <a:spLocks noGrp="1"/>
          </p:cNvSpPr>
          <p:nvPr>
            <p:ph type="ctrTitle"/>
          </p:nvPr>
        </p:nvSpPr>
        <p:spPr>
          <a:xfrm flipH="1">
            <a:off x="4724400" y="1613271"/>
            <a:ext cx="2362200" cy="1275038"/>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00" dirty="0" smtClean="0"/>
              <a:t>Student </a:t>
            </a:r>
            <a:br>
              <a:rPr lang="en" sz="2400" dirty="0" smtClean="0"/>
            </a:br>
            <a:r>
              <a:rPr lang="en" sz="2400" dirty="0" smtClean="0"/>
              <a:t>Expectations </a:t>
            </a:r>
            <a:br>
              <a:rPr lang="en" sz="2400" dirty="0" smtClean="0"/>
            </a:br>
            <a:r>
              <a:rPr lang="en" sz="2400" dirty="0" smtClean="0"/>
              <a:t>of Preceptor</a:t>
            </a:r>
            <a:endParaRPr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3" y="1113700"/>
            <a:ext cx="3681793" cy="27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82" name="Google Shape;2682;p85"/>
          <p:cNvGrpSpPr/>
          <p:nvPr/>
        </p:nvGrpSpPr>
        <p:grpSpPr>
          <a:xfrm>
            <a:off x="382525" y="966319"/>
            <a:ext cx="3989543" cy="2981832"/>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887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07805" y="1093449"/>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Teaching Adult Learners</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360;p112"/>
          <p:cNvGrpSpPr/>
          <p:nvPr/>
        </p:nvGrpSpPr>
        <p:grpSpPr>
          <a:xfrm rot="19550655">
            <a:off x="708163" y="1081907"/>
            <a:ext cx="1072367" cy="943028"/>
            <a:chOff x="-40378075" y="3267450"/>
            <a:chExt cx="317425" cy="289075"/>
          </a:xfrm>
        </p:grpSpPr>
        <p:sp>
          <p:nvSpPr>
            <p:cNvPr id="28" name="Google Shape;8361;p112"/>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362;p112"/>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363;p112"/>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364;p112"/>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08038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343325" y="133350"/>
            <a:ext cx="450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Domains of Learning</a:t>
            </a:r>
            <a:endParaRPr sz="3600" dirty="0"/>
          </a:p>
        </p:txBody>
      </p:sp>
      <p:sp>
        <p:nvSpPr>
          <p:cNvPr id="2448" name="Google Shape;2448;p75"/>
          <p:cNvSpPr txBox="1">
            <a:spLocks noGrp="1"/>
          </p:cNvSpPr>
          <p:nvPr>
            <p:ph type="title" idx="4294967295"/>
          </p:nvPr>
        </p:nvSpPr>
        <p:spPr>
          <a:xfrm flipH="1">
            <a:off x="608328" y="1012432"/>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Cognitive</a:t>
            </a:r>
            <a:endParaRPr dirty="0">
              <a:solidFill>
                <a:schemeClr val="accent2"/>
              </a:solidFill>
            </a:endParaRPr>
          </a:p>
        </p:txBody>
      </p:sp>
      <p:sp>
        <p:nvSpPr>
          <p:cNvPr id="2449" name="Google Shape;2449;p75"/>
          <p:cNvSpPr txBox="1">
            <a:spLocks noGrp="1"/>
          </p:cNvSpPr>
          <p:nvPr>
            <p:ph type="title" idx="4294967295"/>
          </p:nvPr>
        </p:nvSpPr>
        <p:spPr>
          <a:xfrm flipH="1">
            <a:off x="844562" y="3157685"/>
            <a:ext cx="2460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1"/>
                </a:solidFill>
              </a:rPr>
              <a:t>Psychomotor</a:t>
            </a:r>
            <a:endParaRPr dirty="0">
              <a:solidFill>
                <a:schemeClr val="accent1"/>
              </a:solidFill>
            </a:endParaRPr>
          </a:p>
        </p:txBody>
      </p:sp>
      <p:sp>
        <p:nvSpPr>
          <p:cNvPr id="2454" name="Google Shape;2454;p75"/>
          <p:cNvSpPr txBox="1">
            <a:spLocks noGrp="1"/>
          </p:cNvSpPr>
          <p:nvPr>
            <p:ph type="title" idx="4294967295"/>
          </p:nvPr>
        </p:nvSpPr>
        <p:spPr>
          <a:xfrm flipH="1">
            <a:off x="6682160" y="1387350"/>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3"/>
                </a:solidFill>
              </a:rPr>
              <a:t>Affective</a:t>
            </a:r>
            <a:endParaRPr dirty="0">
              <a:solidFill>
                <a:schemeClr val="accent3"/>
              </a:solidFill>
            </a:endParaRPr>
          </a:p>
        </p:txBody>
      </p:sp>
      <p:sp>
        <p:nvSpPr>
          <p:cNvPr id="2456" name="Google Shape;2456;p75"/>
          <p:cNvSpPr txBox="1">
            <a:spLocks noGrp="1"/>
          </p:cNvSpPr>
          <p:nvPr>
            <p:ph type="subTitle" idx="4294967295"/>
          </p:nvPr>
        </p:nvSpPr>
        <p:spPr>
          <a:xfrm flipH="1">
            <a:off x="6308600" y="1904107"/>
            <a:ext cx="2835400" cy="1441751"/>
          </a:xfrm>
          <a:prstGeom prst="rect">
            <a:avLst/>
          </a:prstGeom>
        </p:spPr>
        <p:txBody>
          <a:bodyPr spcFirstLastPara="1" wrap="square" lIns="91425" tIns="91425" rIns="91425" bIns="91425" anchor="t" anchorCtr="0">
            <a:normAutofit/>
          </a:bodyPr>
          <a:lstStyle/>
          <a:p>
            <a:pPr marL="285750" indent="-285750">
              <a:lnSpc>
                <a:spcPct val="120000"/>
              </a:lnSpc>
              <a:buFont typeface="Wingdings" panose="05000000000000000000" pitchFamily="2" charset="2"/>
              <a:buChar char="§"/>
            </a:pPr>
            <a:r>
              <a:rPr lang="en-US" sz="1400" dirty="0" smtClean="0"/>
              <a:t>Emotional based behaviors</a:t>
            </a:r>
            <a:endParaRPr lang="en-US" sz="1400" dirty="0"/>
          </a:p>
          <a:p>
            <a:pPr marL="285750" indent="-285750">
              <a:lnSpc>
                <a:spcPct val="120000"/>
              </a:lnSpc>
              <a:buFont typeface="Wingdings" panose="05000000000000000000" pitchFamily="2" charset="2"/>
              <a:buChar char="§"/>
            </a:pPr>
            <a:r>
              <a:rPr lang="en-US" sz="1400" dirty="0"/>
              <a:t>Teaching  strategies</a:t>
            </a:r>
          </a:p>
          <a:p>
            <a:pPr marL="742950" lvl="1" indent="-285750">
              <a:lnSpc>
                <a:spcPct val="120000"/>
              </a:lnSpc>
              <a:buFont typeface="Wingdings" panose="05000000000000000000" pitchFamily="2" charset="2"/>
              <a:buChar char="ü"/>
            </a:pPr>
            <a:r>
              <a:rPr lang="en-US" sz="1400" dirty="0" smtClean="0"/>
              <a:t>Discussions</a:t>
            </a:r>
            <a:endParaRPr lang="en-US" sz="1400" dirty="0"/>
          </a:p>
          <a:p>
            <a:pPr marL="742950" lvl="1" indent="-285750">
              <a:lnSpc>
                <a:spcPct val="120000"/>
              </a:lnSpc>
              <a:buFont typeface="Wingdings" panose="05000000000000000000" pitchFamily="2" charset="2"/>
              <a:buChar char="ü"/>
            </a:pPr>
            <a:r>
              <a:rPr lang="en-US" sz="1400" dirty="0" smtClean="0"/>
              <a:t>Storytelling</a:t>
            </a:r>
            <a:endParaRPr lang="en-US" sz="1400" dirty="0"/>
          </a:p>
        </p:txBody>
      </p:sp>
      <p:sp>
        <p:nvSpPr>
          <p:cNvPr id="2461" name="Google Shape;2461;p75"/>
          <p:cNvSpPr/>
          <p:nvPr/>
        </p:nvSpPr>
        <p:spPr>
          <a:xfrm>
            <a:off x="4729775" y="2030350"/>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5"/>
          <p:cNvSpPr/>
          <p:nvPr/>
        </p:nvSpPr>
        <p:spPr>
          <a:xfrm>
            <a:off x="4402625" y="1965150"/>
            <a:ext cx="93675" cy="103525"/>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5"/>
          <p:cNvSpPr/>
          <p:nvPr/>
        </p:nvSpPr>
        <p:spPr>
          <a:xfrm>
            <a:off x="4258400" y="2813325"/>
            <a:ext cx="116675" cy="106350"/>
          </a:xfrm>
          <a:custGeom>
            <a:avLst/>
            <a:gdLst/>
            <a:ahLst/>
            <a:cxnLst/>
            <a:rect l="l" t="t" r="r" b="b"/>
            <a:pathLst>
              <a:path w="4667" h="4254" extrusionOk="0">
                <a:moveTo>
                  <a:pt x="2407" y="775"/>
                </a:moveTo>
                <a:cubicBezTo>
                  <a:pt x="2490" y="796"/>
                  <a:pt x="2532" y="796"/>
                  <a:pt x="2616" y="817"/>
                </a:cubicBezTo>
                <a:cubicBezTo>
                  <a:pt x="2762" y="900"/>
                  <a:pt x="2930" y="984"/>
                  <a:pt x="3055" y="1089"/>
                </a:cubicBezTo>
                <a:cubicBezTo>
                  <a:pt x="3243" y="1235"/>
                  <a:pt x="3432" y="1403"/>
                  <a:pt x="3578" y="1612"/>
                </a:cubicBezTo>
                <a:cubicBezTo>
                  <a:pt x="3683" y="1737"/>
                  <a:pt x="3767" y="1905"/>
                  <a:pt x="3808" y="2030"/>
                </a:cubicBezTo>
                <a:cubicBezTo>
                  <a:pt x="3850" y="2114"/>
                  <a:pt x="3871" y="2219"/>
                  <a:pt x="3892" y="2281"/>
                </a:cubicBezTo>
                <a:cubicBezTo>
                  <a:pt x="3934" y="2449"/>
                  <a:pt x="3934" y="2553"/>
                  <a:pt x="3892" y="2637"/>
                </a:cubicBezTo>
                <a:cubicBezTo>
                  <a:pt x="3871" y="2700"/>
                  <a:pt x="3871" y="2804"/>
                  <a:pt x="3829" y="2888"/>
                </a:cubicBezTo>
                <a:cubicBezTo>
                  <a:pt x="3787" y="2951"/>
                  <a:pt x="3767" y="2972"/>
                  <a:pt x="3746" y="3014"/>
                </a:cubicBezTo>
                <a:lnTo>
                  <a:pt x="3578" y="3181"/>
                </a:lnTo>
                <a:cubicBezTo>
                  <a:pt x="3453" y="3286"/>
                  <a:pt x="3327" y="3369"/>
                  <a:pt x="3160" y="3411"/>
                </a:cubicBezTo>
                <a:cubicBezTo>
                  <a:pt x="2992" y="3495"/>
                  <a:pt x="2783" y="3537"/>
                  <a:pt x="2595" y="3579"/>
                </a:cubicBezTo>
                <a:cubicBezTo>
                  <a:pt x="2490" y="3589"/>
                  <a:pt x="2386" y="3594"/>
                  <a:pt x="2281" y="3594"/>
                </a:cubicBezTo>
                <a:cubicBezTo>
                  <a:pt x="2176" y="3594"/>
                  <a:pt x="2072" y="3589"/>
                  <a:pt x="1967" y="3579"/>
                </a:cubicBezTo>
                <a:cubicBezTo>
                  <a:pt x="1779" y="3537"/>
                  <a:pt x="1632" y="3495"/>
                  <a:pt x="1465" y="3432"/>
                </a:cubicBezTo>
                <a:cubicBezTo>
                  <a:pt x="1360" y="3390"/>
                  <a:pt x="1277" y="3328"/>
                  <a:pt x="1214" y="3286"/>
                </a:cubicBezTo>
                <a:cubicBezTo>
                  <a:pt x="1109" y="3202"/>
                  <a:pt x="1026" y="3097"/>
                  <a:pt x="942" y="3014"/>
                </a:cubicBezTo>
                <a:cubicBezTo>
                  <a:pt x="858" y="2909"/>
                  <a:pt x="795" y="2783"/>
                  <a:pt x="733" y="2679"/>
                </a:cubicBezTo>
                <a:cubicBezTo>
                  <a:pt x="691" y="2553"/>
                  <a:pt x="649" y="2428"/>
                  <a:pt x="628" y="2281"/>
                </a:cubicBezTo>
                <a:lnTo>
                  <a:pt x="628" y="2009"/>
                </a:lnTo>
                <a:cubicBezTo>
                  <a:pt x="649" y="1821"/>
                  <a:pt x="712" y="1633"/>
                  <a:pt x="774" y="1444"/>
                </a:cubicBezTo>
                <a:cubicBezTo>
                  <a:pt x="858" y="1277"/>
                  <a:pt x="963" y="1110"/>
                  <a:pt x="1088" y="921"/>
                </a:cubicBezTo>
                <a:cubicBezTo>
                  <a:pt x="1130" y="900"/>
                  <a:pt x="1151" y="838"/>
                  <a:pt x="1172" y="817"/>
                </a:cubicBezTo>
                <a:cubicBezTo>
                  <a:pt x="1193" y="859"/>
                  <a:pt x="1235" y="879"/>
                  <a:pt x="1277" y="900"/>
                </a:cubicBezTo>
                <a:cubicBezTo>
                  <a:pt x="1325" y="937"/>
                  <a:pt x="1388" y="959"/>
                  <a:pt x="1449" y="959"/>
                </a:cubicBezTo>
                <a:cubicBezTo>
                  <a:pt x="1492" y="959"/>
                  <a:pt x="1535" y="948"/>
                  <a:pt x="1570" y="921"/>
                </a:cubicBezTo>
                <a:cubicBezTo>
                  <a:pt x="1590" y="921"/>
                  <a:pt x="1611" y="900"/>
                  <a:pt x="1611" y="900"/>
                </a:cubicBezTo>
                <a:cubicBezTo>
                  <a:pt x="1611" y="1005"/>
                  <a:pt x="1695" y="1110"/>
                  <a:pt x="1800" y="1131"/>
                </a:cubicBezTo>
                <a:cubicBezTo>
                  <a:pt x="1822" y="1138"/>
                  <a:pt x="1846" y="1141"/>
                  <a:pt x="1869" y="1141"/>
                </a:cubicBezTo>
                <a:cubicBezTo>
                  <a:pt x="1980" y="1141"/>
                  <a:pt x="2096" y="1066"/>
                  <a:pt x="2114" y="963"/>
                </a:cubicBezTo>
                <a:cubicBezTo>
                  <a:pt x="2114" y="900"/>
                  <a:pt x="2135" y="817"/>
                  <a:pt x="2135" y="775"/>
                </a:cubicBezTo>
                <a:close/>
                <a:moveTo>
                  <a:pt x="1590" y="1"/>
                </a:moveTo>
                <a:cubicBezTo>
                  <a:pt x="1528" y="1"/>
                  <a:pt x="1423" y="42"/>
                  <a:pt x="1339" y="63"/>
                </a:cubicBezTo>
                <a:cubicBezTo>
                  <a:pt x="1235" y="84"/>
                  <a:pt x="1151" y="147"/>
                  <a:pt x="1067" y="189"/>
                </a:cubicBezTo>
                <a:cubicBezTo>
                  <a:pt x="900" y="315"/>
                  <a:pt x="733" y="524"/>
                  <a:pt x="586" y="712"/>
                </a:cubicBezTo>
                <a:cubicBezTo>
                  <a:pt x="440" y="900"/>
                  <a:pt x="335" y="1089"/>
                  <a:pt x="230" y="1298"/>
                </a:cubicBezTo>
                <a:cubicBezTo>
                  <a:pt x="126" y="1528"/>
                  <a:pt x="63" y="1758"/>
                  <a:pt x="21" y="2030"/>
                </a:cubicBezTo>
                <a:cubicBezTo>
                  <a:pt x="0" y="2260"/>
                  <a:pt x="21" y="2491"/>
                  <a:pt x="105" y="2700"/>
                </a:cubicBezTo>
                <a:cubicBezTo>
                  <a:pt x="168" y="2930"/>
                  <a:pt x="293" y="3181"/>
                  <a:pt x="419" y="3369"/>
                </a:cubicBezTo>
                <a:cubicBezTo>
                  <a:pt x="502" y="3453"/>
                  <a:pt x="544" y="3537"/>
                  <a:pt x="649" y="3620"/>
                </a:cubicBezTo>
                <a:cubicBezTo>
                  <a:pt x="733" y="3704"/>
                  <a:pt x="837" y="3788"/>
                  <a:pt x="921" y="3851"/>
                </a:cubicBezTo>
                <a:cubicBezTo>
                  <a:pt x="1005" y="3913"/>
                  <a:pt x="1109" y="3955"/>
                  <a:pt x="1172" y="4018"/>
                </a:cubicBezTo>
                <a:cubicBezTo>
                  <a:pt x="1318" y="4060"/>
                  <a:pt x="1444" y="4123"/>
                  <a:pt x="1570" y="4144"/>
                </a:cubicBezTo>
                <a:cubicBezTo>
                  <a:pt x="1779" y="4185"/>
                  <a:pt x="2009" y="4227"/>
                  <a:pt x="2260" y="4248"/>
                </a:cubicBezTo>
                <a:cubicBezTo>
                  <a:pt x="2301" y="4252"/>
                  <a:pt x="2342" y="4254"/>
                  <a:pt x="2384" y="4254"/>
                </a:cubicBezTo>
                <a:cubicBezTo>
                  <a:pt x="2579" y="4254"/>
                  <a:pt x="2786" y="4216"/>
                  <a:pt x="2992" y="4164"/>
                </a:cubicBezTo>
                <a:cubicBezTo>
                  <a:pt x="3223" y="4123"/>
                  <a:pt x="3432" y="4039"/>
                  <a:pt x="3620" y="3955"/>
                </a:cubicBezTo>
                <a:cubicBezTo>
                  <a:pt x="3829" y="3851"/>
                  <a:pt x="4039" y="3725"/>
                  <a:pt x="4206" y="3558"/>
                </a:cubicBezTo>
                <a:cubicBezTo>
                  <a:pt x="4373" y="3411"/>
                  <a:pt x="4478" y="3202"/>
                  <a:pt x="4562" y="2993"/>
                </a:cubicBezTo>
                <a:cubicBezTo>
                  <a:pt x="4583" y="2888"/>
                  <a:pt x="4603" y="2763"/>
                  <a:pt x="4624" y="2658"/>
                </a:cubicBezTo>
                <a:cubicBezTo>
                  <a:pt x="4666" y="2553"/>
                  <a:pt x="4666" y="2407"/>
                  <a:pt x="4624" y="2302"/>
                </a:cubicBezTo>
                <a:cubicBezTo>
                  <a:pt x="4603" y="2135"/>
                  <a:pt x="4583" y="1947"/>
                  <a:pt x="4499" y="1779"/>
                </a:cubicBezTo>
                <a:cubicBezTo>
                  <a:pt x="4457" y="1612"/>
                  <a:pt x="4373" y="1444"/>
                  <a:pt x="4269" y="1298"/>
                </a:cubicBezTo>
                <a:cubicBezTo>
                  <a:pt x="4164" y="1131"/>
                  <a:pt x="4039" y="1005"/>
                  <a:pt x="3892" y="859"/>
                </a:cubicBezTo>
                <a:cubicBezTo>
                  <a:pt x="3767" y="691"/>
                  <a:pt x="3620" y="566"/>
                  <a:pt x="3453" y="461"/>
                </a:cubicBezTo>
                <a:cubicBezTo>
                  <a:pt x="3327" y="356"/>
                  <a:pt x="3160" y="273"/>
                  <a:pt x="3013" y="189"/>
                </a:cubicBezTo>
                <a:cubicBezTo>
                  <a:pt x="2909" y="147"/>
                  <a:pt x="2804" y="126"/>
                  <a:pt x="2699" y="63"/>
                </a:cubicBezTo>
                <a:cubicBezTo>
                  <a:pt x="2595" y="42"/>
                  <a:pt x="2490" y="42"/>
                  <a:pt x="2365" y="22"/>
                </a:cubicBezTo>
                <a:cubicBezTo>
                  <a:pt x="2197" y="22"/>
                  <a:pt x="2009" y="22"/>
                  <a:pt x="1862" y="63"/>
                </a:cubicBezTo>
                <a:cubicBezTo>
                  <a:pt x="1842" y="63"/>
                  <a:pt x="1842" y="42"/>
                  <a:pt x="1800" y="42"/>
                </a:cubicBezTo>
                <a:cubicBezTo>
                  <a:pt x="1758" y="1"/>
                  <a:pt x="1674"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5"/>
          <p:cNvSpPr/>
          <p:nvPr/>
        </p:nvSpPr>
        <p:spPr>
          <a:xfrm>
            <a:off x="4729775" y="2693825"/>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3330476" y="1404975"/>
            <a:ext cx="2921548" cy="2447371"/>
            <a:chOff x="838200" y="1572179"/>
            <a:chExt cx="2921548" cy="2447371"/>
          </a:xfrm>
        </p:grpSpPr>
        <p:sp>
          <p:nvSpPr>
            <p:cNvPr id="2" name="Oval 1"/>
            <p:cNvSpPr/>
            <p:nvPr/>
          </p:nvSpPr>
          <p:spPr>
            <a:xfrm>
              <a:off x="838200" y="1572179"/>
              <a:ext cx="2921548" cy="2447371"/>
            </a:xfrm>
            <a:prstGeom prst="ellipse">
              <a:avLst/>
            </a:prstGeom>
            <a:solidFill>
              <a:schemeClr val="accent4"/>
            </a:solidFill>
            <a:ln>
              <a:solidFill>
                <a:srgbClr val="A3E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87" y="2016413"/>
              <a:ext cx="2133374" cy="16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62" name="Google Shape;2462;p75"/>
          <p:cNvSpPr/>
          <p:nvPr/>
        </p:nvSpPr>
        <p:spPr>
          <a:xfrm rot="438453">
            <a:off x="2350348" y="1266769"/>
            <a:ext cx="1462770"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sp>
        <p:nvSpPr>
          <p:cNvPr id="2460" name="Google Shape;2460;p75"/>
          <p:cNvSpPr/>
          <p:nvPr/>
        </p:nvSpPr>
        <p:spPr>
          <a:xfrm>
            <a:off x="5750097" y="1582563"/>
            <a:ext cx="1031703" cy="473200"/>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sp>
        <p:nvSpPr>
          <p:cNvPr id="44" name="Google Shape;2456;p75"/>
          <p:cNvSpPr txBox="1">
            <a:spLocks/>
          </p:cNvSpPr>
          <p:nvPr/>
        </p:nvSpPr>
        <p:spPr>
          <a:xfrm flipH="1">
            <a:off x="257299" y="1582563"/>
            <a:ext cx="2968171" cy="1482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Knowledge and Intellectual skill</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Lectures</a:t>
            </a:r>
          </a:p>
          <a:p>
            <a:pPr marL="742950" lvl="1" indent="-285750">
              <a:lnSpc>
                <a:spcPct val="120000"/>
              </a:lnSpc>
              <a:buFont typeface="Wingdings" panose="05000000000000000000" pitchFamily="2" charset="2"/>
              <a:buChar char="ü"/>
            </a:pPr>
            <a:r>
              <a:rPr lang="en-US" sz="1400" dirty="0" smtClean="0"/>
              <a:t>Exams</a:t>
            </a:r>
          </a:p>
          <a:p>
            <a:pPr marL="742950" lvl="1" indent="-285750">
              <a:lnSpc>
                <a:spcPct val="120000"/>
              </a:lnSpc>
              <a:buFont typeface="Wingdings" panose="05000000000000000000" pitchFamily="2" charset="2"/>
              <a:buChar char="ü"/>
            </a:pPr>
            <a:r>
              <a:rPr lang="en-US" sz="1400" dirty="0" smtClean="0"/>
              <a:t>Case Studies</a:t>
            </a:r>
            <a:endParaRPr lang="en-US" sz="1400" dirty="0"/>
          </a:p>
        </p:txBody>
      </p:sp>
      <p:sp>
        <p:nvSpPr>
          <p:cNvPr id="2464" name="Google Shape;2464;p75"/>
          <p:cNvSpPr/>
          <p:nvPr/>
        </p:nvSpPr>
        <p:spPr>
          <a:xfrm>
            <a:off x="3081733" y="3227973"/>
            <a:ext cx="956868" cy="316739"/>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sp>
        <p:nvSpPr>
          <p:cNvPr id="46" name="Google Shape;2456;p75"/>
          <p:cNvSpPr txBox="1">
            <a:spLocks/>
          </p:cNvSpPr>
          <p:nvPr/>
        </p:nvSpPr>
        <p:spPr>
          <a:xfrm flipH="1">
            <a:off x="844562" y="3675773"/>
            <a:ext cx="3194037" cy="125817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Physical skills and abilities</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Return demonstration</a:t>
            </a:r>
          </a:p>
          <a:p>
            <a:pPr marL="742950" lvl="1" indent="-285750">
              <a:lnSpc>
                <a:spcPct val="120000"/>
              </a:lnSpc>
              <a:buFont typeface="Wingdings" panose="05000000000000000000" pitchFamily="2" charset="2"/>
              <a:buChar char="ü"/>
            </a:pPr>
            <a:r>
              <a:rPr lang="en-US" sz="1400" dirty="0" smtClean="0"/>
              <a:t>Skill performance testing</a:t>
            </a:r>
          </a:p>
        </p:txBody>
      </p:sp>
    </p:spTree>
    <p:extLst>
      <p:ext uri="{BB962C8B-B14F-4D97-AF65-F5344CB8AC3E}">
        <p14:creationId xmlns:p14="http://schemas.microsoft.com/office/powerpoint/2010/main" val="7372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 grpId="0"/>
      <p:bldP spid="2449" grpId="0"/>
      <p:bldP spid="2454" grpId="0"/>
      <p:bldP spid="2456" grpId="0"/>
      <p:bldP spid="44" grpId="0"/>
      <p:bldP spid="46" grpId="0"/>
    </p:bld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4239</TotalTime>
  <Words>3569</Words>
  <Application>Microsoft Office PowerPoint</Application>
  <PresentationFormat>On-screen Show (16:9)</PresentationFormat>
  <Paragraphs>557</Paragraphs>
  <Slides>67</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Arial</vt:lpstr>
      <vt:lpstr>Sarala</vt:lpstr>
      <vt:lpstr>Fira Sans Extra Condensed Medium</vt:lpstr>
      <vt:lpstr>Times New Roman</vt:lpstr>
      <vt:lpstr>Gaegu</vt:lpstr>
      <vt:lpstr>Calibri</vt:lpstr>
      <vt:lpstr>Questrial</vt:lpstr>
      <vt:lpstr>Permanent Marker</vt:lpstr>
      <vt:lpstr>Wingdings</vt:lpstr>
      <vt:lpstr>Barlow Semi Condensed Light</vt:lpstr>
      <vt:lpstr>Meet Our Professors by Slidesgo</vt:lpstr>
      <vt:lpstr>Laboratory Preceptor Training Course</vt:lpstr>
      <vt:lpstr>What is a preceptor?</vt:lpstr>
      <vt:lpstr>Roles of a Preceptor</vt:lpstr>
      <vt:lpstr>Expectations of a Preceptor</vt:lpstr>
      <vt:lpstr>Appearance and Attire</vt:lpstr>
      <vt:lpstr>Appearance and Attire</vt:lpstr>
      <vt:lpstr>Student  Expectations  of Preceptor</vt:lpstr>
      <vt:lpstr>Teaching Adult Learners</vt:lpstr>
      <vt:lpstr>Domains of Learning</vt:lpstr>
      <vt:lpstr>PowerPoint Presentation</vt:lpstr>
      <vt:lpstr>There are 4 major adult learning styles.  Click on each style to learn more.</vt:lpstr>
      <vt:lpstr>Preceptor Strategies for Learning Types</vt:lpstr>
      <vt:lpstr>Intellectual</vt:lpstr>
      <vt:lpstr>Let’s take a look at techniques each style learner may use to learn a new policy.</vt:lpstr>
      <vt:lpstr>When teaching a new skill, use the Tell-Show-Do approach to appeal to all types of learners. </vt:lpstr>
      <vt:lpstr>Time Management</vt:lpstr>
      <vt:lpstr>Barriers to Time Management</vt:lpstr>
      <vt:lpstr>Prioritization</vt:lpstr>
      <vt:lpstr>Time Management Considerations</vt:lpstr>
      <vt:lpstr>Establishing a plan early on and accounting for barriers you may encounter will help maximize effective learning time spent with your preceptee.</vt:lpstr>
      <vt:lpstr>Conflict Recognition and Resolution</vt:lpstr>
      <vt:lpstr>Sources of conflict</vt:lpstr>
      <vt:lpstr>Types of Diversity</vt:lpstr>
      <vt:lpstr>Advantages of Diversity</vt:lpstr>
      <vt:lpstr>PowerPoint Presentation</vt:lpstr>
      <vt:lpstr>Communication and Misinformation</vt:lpstr>
      <vt:lpstr>Role/ Relationship Confusion</vt:lpstr>
      <vt:lpstr>Environment</vt:lpstr>
      <vt:lpstr>PowerPoint Presentation</vt:lpstr>
      <vt:lpstr>Confronting an issue with a student can be challenging… try B.E.E.R!</vt:lpstr>
      <vt:lpstr>Behavior</vt:lpstr>
      <vt:lpstr>Let’s look at a scenario and determine how to use the B.E.E.R. method to resolve the issue. </vt:lpstr>
      <vt:lpstr>Behavior</vt:lpstr>
      <vt:lpstr>Results</vt:lpstr>
      <vt:lpstr>Utilizing the B.E.E.R method in this scenario has presented a behavior that needs to be corrected  and the effect it is having on the student and preceptor. You have clearly defined expectations and outcomes if expectations are not met.  </vt:lpstr>
      <vt:lpstr>Formulate a response for the student using the B.E.E.R. Method. </vt:lpstr>
      <vt:lpstr>Behavior</vt:lpstr>
      <vt:lpstr>Results</vt:lpstr>
      <vt:lpstr>What if the student continues to ignore correction and guidance?  </vt:lpstr>
      <vt:lpstr>PowerPoint Presentation</vt:lpstr>
      <vt:lpstr>Moving Past Conflict</vt:lpstr>
      <vt:lpstr>Workplace Violence</vt:lpstr>
      <vt:lpstr>Workplace Violence Includes</vt:lpstr>
      <vt:lpstr>Evaluations and Competencies</vt:lpstr>
      <vt:lpstr>What is a competency?</vt:lpstr>
      <vt:lpstr>Elements of Competencies</vt:lpstr>
      <vt:lpstr>Select each element to view an example</vt:lpstr>
      <vt:lpstr>Evaluation using competencies</vt:lpstr>
      <vt:lpstr>Levels of proficiency</vt:lpstr>
      <vt:lpstr>PowerPoint Presentation</vt:lpstr>
      <vt:lpstr>PowerPoint Presentation</vt:lpstr>
      <vt:lpstr>PowerPoint Presentation</vt:lpstr>
      <vt:lpstr>PowerPoint Presentation</vt:lpstr>
      <vt:lpstr>PowerPoint Presentation</vt:lpstr>
      <vt:lpstr>PowerPoint Presentation</vt:lpstr>
      <vt:lpstr>Preceptors should frequently check with the preceptee to ensure adequate understanding of skills and processes.     Correcting mistakes as they are made will correct behavior and set expectations upfront rather than at the end of clinical training.    If a student does not discover a problem exists until the end of their clinical training or rotation, the student is not given a fair chance to improve their skills and become entry-level ready.     </vt:lpstr>
      <vt:lpstr>When giving feedback:</vt:lpstr>
      <vt:lpstr>PowerPoint Presentation</vt:lpstr>
      <vt:lpstr>PowerPoint Presentation</vt:lpstr>
      <vt:lpstr>Feedback Scenario</vt:lpstr>
      <vt:lpstr>Select each response that provides constructive feedback. </vt:lpstr>
      <vt:lpstr>Tips for Success</vt:lpstr>
      <vt:lpstr>PowerPoint Presentation</vt:lpstr>
      <vt:lpstr>PowerPoint Presentation</vt:lpstr>
      <vt:lpstr>References</vt:lpstr>
      <vt:lpstr>References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Preceptor Training Course</dc:title>
  <dc:creator>Lindsey Raney</dc:creator>
  <cp:lastModifiedBy>Lindsey Raney</cp:lastModifiedBy>
  <cp:revision>196</cp:revision>
  <dcterms:modified xsi:type="dcterms:W3CDTF">2022-07-29T14:49:56Z</dcterms:modified>
</cp:coreProperties>
</file>