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C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05AE92-02C9-4ED4-95AA-4400491472F2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000CC81-74A7-4987-A2DF-24A4B06855F1}">
      <dgm:prSet/>
      <dgm:spPr>
        <a:xfrm>
          <a:off x="0" y="2790"/>
          <a:ext cx="6096000" cy="190313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ED is currently live with blood draws.</a:t>
          </a:r>
        </a:p>
      </dgm:t>
    </dgm:pt>
    <dgm:pt modelId="{886101FE-84C2-4B45-98F0-CAE1F2A1AC38}" type="parTrans" cxnId="{5212709B-EF18-472C-A7C0-ACD39761E4B2}">
      <dgm:prSet/>
      <dgm:spPr/>
      <dgm:t>
        <a:bodyPr/>
        <a:lstStyle/>
        <a:p>
          <a:endParaRPr lang="en-US"/>
        </a:p>
      </dgm:t>
    </dgm:pt>
    <dgm:pt modelId="{5F5C8908-A049-4204-BCFB-ADC1282D87CD}" type="sibTrans" cxnId="{5212709B-EF18-472C-A7C0-ACD39761E4B2}">
      <dgm:prSet/>
      <dgm:spPr/>
      <dgm:t>
        <a:bodyPr/>
        <a:lstStyle/>
        <a:p>
          <a:endParaRPr lang="en-US"/>
        </a:p>
      </dgm:t>
    </dgm:pt>
    <dgm:pt modelId="{B6511CE2-22A5-4AE7-AC92-D9580D3F5F7A}">
      <dgm:prSet/>
      <dgm:spPr>
        <a:xfrm>
          <a:off x="0" y="3809069"/>
          <a:ext cx="6096000" cy="190313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Neue Haas Grotesk Text Pro"/>
            <a:ea typeface="+mn-ea"/>
            <a:cs typeface="+mn-cs"/>
          </a:endParaRPr>
        </a:p>
      </dgm:t>
    </dgm:pt>
    <dgm:pt modelId="{FE9D513E-DC66-4D4E-BDE2-5EE880912579}" type="parTrans" cxnId="{67FE2E47-6532-4704-BB1C-02942A0C61FC}">
      <dgm:prSet/>
      <dgm:spPr/>
      <dgm:t>
        <a:bodyPr/>
        <a:lstStyle/>
        <a:p>
          <a:endParaRPr lang="en-US"/>
        </a:p>
      </dgm:t>
    </dgm:pt>
    <dgm:pt modelId="{4CC39A28-37C9-4871-9DA0-5ADF352E3AAB}" type="sibTrans" cxnId="{67FE2E47-6532-4704-BB1C-02942A0C61FC}">
      <dgm:prSet/>
      <dgm:spPr/>
      <dgm:t>
        <a:bodyPr/>
        <a:lstStyle/>
        <a:p>
          <a:endParaRPr lang="en-US"/>
        </a:p>
      </dgm:t>
    </dgm:pt>
    <dgm:pt modelId="{4008039F-1993-443D-8A59-6C032E1A0EAA}">
      <dgm:prSet/>
      <dgm:spPr>
        <a:xfrm>
          <a:off x="0" y="1905929"/>
          <a:ext cx="6096000" cy="190313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All other nursing departments will be responsible for blood collection on June 7, 2023</a:t>
          </a:r>
        </a:p>
      </dgm:t>
    </dgm:pt>
    <dgm:pt modelId="{5C05D6A6-C803-4D23-BBBE-A56E4CCA8BA3}" type="parTrans" cxnId="{45AA91AA-4DD3-4099-8E55-C49440BD42AD}">
      <dgm:prSet/>
      <dgm:spPr/>
      <dgm:t>
        <a:bodyPr/>
        <a:lstStyle/>
        <a:p>
          <a:endParaRPr lang="en-US"/>
        </a:p>
      </dgm:t>
    </dgm:pt>
    <dgm:pt modelId="{F383D6EE-FB89-4DA4-8208-B8167557C0D5}" type="sibTrans" cxnId="{45AA91AA-4DD3-4099-8E55-C49440BD42AD}">
      <dgm:prSet/>
      <dgm:spPr/>
      <dgm:t>
        <a:bodyPr/>
        <a:lstStyle/>
        <a:p>
          <a:endParaRPr lang="en-US"/>
        </a:p>
      </dgm:t>
    </dgm:pt>
    <dgm:pt modelId="{DACA5326-59F8-4CA9-90AF-F368A7B96465}" type="pres">
      <dgm:prSet presAssocID="{7505AE92-02C9-4ED4-95AA-4400491472F2}" presName="vert0" presStyleCnt="0">
        <dgm:presLayoutVars>
          <dgm:dir/>
          <dgm:animOne val="branch"/>
          <dgm:animLvl val="lvl"/>
        </dgm:presLayoutVars>
      </dgm:prSet>
      <dgm:spPr/>
    </dgm:pt>
    <dgm:pt modelId="{BC763CE9-BE81-4D37-AA20-2CA931961185}" type="pres">
      <dgm:prSet presAssocID="{A000CC81-74A7-4987-A2DF-24A4B06855F1}" presName="thickLine" presStyleLbl="alignNode1" presStyleIdx="0" presStyleCnt="3"/>
      <dgm:spPr>
        <a:xfrm>
          <a:off x="0" y="2790"/>
          <a:ext cx="6096000" cy="0"/>
        </a:xfrm>
        <a:prstGeom prst="line">
          <a:avLst/>
        </a:prstGeom>
        <a:solidFill>
          <a:srgbClr val="321C1C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21C1C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3C939853-9444-4CC6-A0E3-CDF0CCBD46D0}" type="pres">
      <dgm:prSet presAssocID="{A000CC81-74A7-4987-A2DF-24A4B06855F1}" presName="horz1" presStyleCnt="0"/>
      <dgm:spPr/>
    </dgm:pt>
    <dgm:pt modelId="{93CF7DC8-3C30-41C6-99FC-309EBEB5B7D5}" type="pres">
      <dgm:prSet presAssocID="{A000CC81-74A7-4987-A2DF-24A4B06855F1}" presName="tx1" presStyleLbl="revTx" presStyleIdx="0" presStyleCnt="3"/>
      <dgm:spPr/>
    </dgm:pt>
    <dgm:pt modelId="{53199375-79B6-4039-9B08-707BA0F5A6E5}" type="pres">
      <dgm:prSet presAssocID="{A000CC81-74A7-4987-A2DF-24A4B06855F1}" presName="vert1" presStyleCnt="0"/>
      <dgm:spPr/>
    </dgm:pt>
    <dgm:pt modelId="{3B402530-84C9-42D0-8B90-56AA844AD2A7}" type="pres">
      <dgm:prSet presAssocID="{4008039F-1993-443D-8A59-6C032E1A0EAA}" presName="thickLine" presStyleLbl="alignNode1" presStyleIdx="1" presStyleCnt="3"/>
      <dgm:spPr>
        <a:xfrm>
          <a:off x="0" y="1905929"/>
          <a:ext cx="6096000" cy="0"/>
        </a:xfrm>
        <a:prstGeom prst="line">
          <a:avLst/>
        </a:prstGeom>
        <a:solidFill>
          <a:srgbClr val="321C1C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21C1C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78E92E27-5909-4665-AC1D-6AA61EE726E8}" type="pres">
      <dgm:prSet presAssocID="{4008039F-1993-443D-8A59-6C032E1A0EAA}" presName="horz1" presStyleCnt="0"/>
      <dgm:spPr/>
    </dgm:pt>
    <dgm:pt modelId="{4679D24E-C2E2-4853-AD7A-6FDA7AD6C4C7}" type="pres">
      <dgm:prSet presAssocID="{4008039F-1993-443D-8A59-6C032E1A0EAA}" presName="tx1" presStyleLbl="revTx" presStyleIdx="1" presStyleCnt="3"/>
      <dgm:spPr/>
    </dgm:pt>
    <dgm:pt modelId="{1A857D33-B485-484F-BD80-6CD5B394BFA9}" type="pres">
      <dgm:prSet presAssocID="{4008039F-1993-443D-8A59-6C032E1A0EAA}" presName="vert1" presStyleCnt="0"/>
      <dgm:spPr/>
    </dgm:pt>
    <dgm:pt modelId="{91058E00-BF1D-43E1-9936-0656FE15C628}" type="pres">
      <dgm:prSet presAssocID="{B6511CE2-22A5-4AE7-AC92-D9580D3F5F7A}" presName="thickLine" presStyleLbl="alignNode1" presStyleIdx="2" presStyleCnt="3"/>
      <dgm:spPr>
        <a:xfrm>
          <a:off x="0" y="3809069"/>
          <a:ext cx="6096000" cy="0"/>
        </a:xfrm>
        <a:prstGeom prst="line">
          <a:avLst/>
        </a:prstGeom>
        <a:solidFill>
          <a:srgbClr val="321C1C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21C1C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82D389A4-41E9-4E4C-88B8-ED7565F1AA27}" type="pres">
      <dgm:prSet presAssocID="{B6511CE2-22A5-4AE7-AC92-D9580D3F5F7A}" presName="horz1" presStyleCnt="0"/>
      <dgm:spPr/>
    </dgm:pt>
    <dgm:pt modelId="{E72962E4-6F29-43A6-9392-10CB37B5CA72}" type="pres">
      <dgm:prSet presAssocID="{B6511CE2-22A5-4AE7-AC92-D9580D3F5F7A}" presName="tx1" presStyleLbl="revTx" presStyleIdx="2" presStyleCnt="3"/>
      <dgm:spPr/>
    </dgm:pt>
    <dgm:pt modelId="{637E381D-11B0-445A-8A99-43D18F32E222}" type="pres">
      <dgm:prSet presAssocID="{B6511CE2-22A5-4AE7-AC92-D9580D3F5F7A}" presName="vert1" presStyleCnt="0"/>
      <dgm:spPr/>
    </dgm:pt>
  </dgm:ptLst>
  <dgm:cxnLst>
    <dgm:cxn modelId="{67FE2E47-6532-4704-BB1C-02942A0C61FC}" srcId="{7505AE92-02C9-4ED4-95AA-4400491472F2}" destId="{B6511CE2-22A5-4AE7-AC92-D9580D3F5F7A}" srcOrd="2" destOrd="0" parTransId="{FE9D513E-DC66-4D4E-BDE2-5EE880912579}" sibTransId="{4CC39A28-37C9-4871-9DA0-5ADF352E3AAB}"/>
    <dgm:cxn modelId="{2E98BC49-1BDA-4CA3-9F4C-C40F1E1E3AEA}" type="presOf" srcId="{A000CC81-74A7-4987-A2DF-24A4B06855F1}" destId="{93CF7DC8-3C30-41C6-99FC-309EBEB5B7D5}" srcOrd="0" destOrd="0" presId="urn:microsoft.com/office/officeart/2008/layout/LinedList"/>
    <dgm:cxn modelId="{A138784E-E3A8-437F-902D-21888EFA6E15}" type="presOf" srcId="{B6511CE2-22A5-4AE7-AC92-D9580D3F5F7A}" destId="{E72962E4-6F29-43A6-9392-10CB37B5CA72}" srcOrd="0" destOrd="0" presId="urn:microsoft.com/office/officeart/2008/layout/LinedList"/>
    <dgm:cxn modelId="{F6D3B971-59F2-4810-97AB-C777A4D98BB6}" type="presOf" srcId="{4008039F-1993-443D-8A59-6C032E1A0EAA}" destId="{4679D24E-C2E2-4853-AD7A-6FDA7AD6C4C7}" srcOrd="0" destOrd="0" presId="urn:microsoft.com/office/officeart/2008/layout/LinedList"/>
    <dgm:cxn modelId="{5212709B-EF18-472C-A7C0-ACD39761E4B2}" srcId="{7505AE92-02C9-4ED4-95AA-4400491472F2}" destId="{A000CC81-74A7-4987-A2DF-24A4B06855F1}" srcOrd="0" destOrd="0" parTransId="{886101FE-84C2-4B45-98F0-CAE1F2A1AC38}" sibTransId="{5F5C8908-A049-4204-BCFB-ADC1282D87CD}"/>
    <dgm:cxn modelId="{45AA91AA-4DD3-4099-8E55-C49440BD42AD}" srcId="{7505AE92-02C9-4ED4-95AA-4400491472F2}" destId="{4008039F-1993-443D-8A59-6C032E1A0EAA}" srcOrd="1" destOrd="0" parTransId="{5C05D6A6-C803-4D23-BBBE-A56E4CCA8BA3}" sibTransId="{F383D6EE-FB89-4DA4-8208-B8167557C0D5}"/>
    <dgm:cxn modelId="{7F7CD9D7-5579-4045-A754-59C6E21D47C3}" type="presOf" srcId="{7505AE92-02C9-4ED4-95AA-4400491472F2}" destId="{DACA5326-59F8-4CA9-90AF-F368A7B96465}" srcOrd="0" destOrd="0" presId="urn:microsoft.com/office/officeart/2008/layout/LinedList"/>
    <dgm:cxn modelId="{2DB89E37-1F1D-4051-993A-EDF137DDF862}" type="presParOf" srcId="{DACA5326-59F8-4CA9-90AF-F368A7B96465}" destId="{BC763CE9-BE81-4D37-AA20-2CA931961185}" srcOrd="0" destOrd="0" presId="urn:microsoft.com/office/officeart/2008/layout/LinedList"/>
    <dgm:cxn modelId="{612423EF-D2DF-4F7D-AADA-D7B3D40938E7}" type="presParOf" srcId="{DACA5326-59F8-4CA9-90AF-F368A7B96465}" destId="{3C939853-9444-4CC6-A0E3-CDF0CCBD46D0}" srcOrd="1" destOrd="0" presId="urn:microsoft.com/office/officeart/2008/layout/LinedList"/>
    <dgm:cxn modelId="{DB513C0A-7270-41A7-B7CD-AE749EFEF1AC}" type="presParOf" srcId="{3C939853-9444-4CC6-A0E3-CDF0CCBD46D0}" destId="{93CF7DC8-3C30-41C6-99FC-309EBEB5B7D5}" srcOrd="0" destOrd="0" presId="urn:microsoft.com/office/officeart/2008/layout/LinedList"/>
    <dgm:cxn modelId="{95CDC8A8-AE84-4C9B-B4DB-2A38FC5B3585}" type="presParOf" srcId="{3C939853-9444-4CC6-A0E3-CDF0CCBD46D0}" destId="{53199375-79B6-4039-9B08-707BA0F5A6E5}" srcOrd="1" destOrd="0" presId="urn:microsoft.com/office/officeart/2008/layout/LinedList"/>
    <dgm:cxn modelId="{1E28F5FE-6D6A-4F3C-BE86-3AFD1825DAA8}" type="presParOf" srcId="{DACA5326-59F8-4CA9-90AF-F368A7B96465}" destId="{3B402530-84C9-42D0-8B90-56AA844AD2A7}" srcOrd="2" destOrd="0" presId="urn:microsoft.com/office/officeart/2008/layout/LinedList"/>
    <dgm:cxn modelId="{4F7D3242-E26D-4544-8949-03990F3B51C1}" type="presParOf" srcId="{DACA5326-59F8-4CA9-90AF-F368A7B96465}" destId="{78E92E27-5909-4665-AC1D-6AA61EE726E8}" srcOrd="3" destOrd="0" presId="urn:microsoft.com/office/officeart/2008/layout/LinedList"/>
    <dgm:cxn modelId="{D969514A-9A58-46CF-93B0-69EE80CC0378}" type="presParOf" srcId="{78E92E27-5909-4665-AC1D-6AA61EE726E8}" destId="{4679D24E-C2E2-4853-AD7A-6FDA7AD6C4C7}" srcOrd="0" destOrd="0" presId="urn:microsoft.com/office/officeart/2008/layout/LinedList"/>
    <dgm:cxn modelId="{CDD85157-310F-4B50-8418-4F3EFC815FBE}" type="presParOf" srcId="{78E92E27-5909-4665-AC1D-6AA61EE726E8}" destId="{1A857D33-B485-484F-BD80-6CD5B394BFA9}" srcOrd="1" destOrd="0" presId="urn:microsoft.com/office/officeart/2008/layout/LinedList"/>
    <dgm:cxn modelId="{98550DEA-CBC2-44FD-A006-AB2C89CCBA88}" type="presParOf" srcId="{DACA5326-59F8-4CA9-90AF-F368A7B96465}" destId="{91058E00-BF1D-43E1-9936-0656FE15C628}" srcOrd="4" destOrd="0" presId="urn:microsoft.com/office/officeart/2008/layout/LinedList"/>
    <dgm:cxn modelId="{0019050F-FE32-40AF-AD68-D839BC62741D}" type="presParOf" srcId="{DACA5326-59F8-4CA9-90AF-F368A7B96465}" destId="{82D389A4-41E9-4E4C-88B8-ED7565F1AA27}" srcOrd="5" destOrd="0" presId="urn:microsoft.com/office/officeart/2008/layout/LinedList"/>
    <dgm:cxn modelId="{157CBDAD-B1EF-4725-9336-64F0F277D367}" type="presParOf" srcId="{82D389A4-41E9-4E4C-88B8-ED7565F1AA27}" destId="{E72962E4-6F29-43A6-9392-10CB37B5CA72}" srcOrd="0" destOrd="0" presId="urn:microsoft.com/office/officeart/2008/layout/LinedList"/>
    <dgm:cxn modelId="{F626E318-DBFD-4835-AB7E-9C4A4D4D6CDA}" type="presParOf" srcId="{82D389A4-41E9-4E4C-88B8-ED7565F1AA27}" destId="{637E381D-11B0-445A-8A99-43D18F32E22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451C52-7769-4B3D-97A2-A0984EAB1EC8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1DCAEDB-EECD-4F46-B516-367F8F869DC6}">
      <dgm:prSet/>
      <dgm:spPr>
        <a:xfrm>
          <a:off x="0" y="2248"/>
          <a:ext cx="6207841" cy="1533386"/>
        </a:xfrm>
      </dgm:spPr>
      <dgm:t>
        <a:bodyPr/>
        <a:lstStyle/>
        <a:p>
          <a:pPr>
            <a:buNone/>
          </a:pPr>
          <a:r>
            <a:rPr lang="en-US" dirty="0">
              <a:latin typeface="Neue Haas Grotesk Text Pro"/>
              <a:ea typeface="+mn-ea"/>
              <a:cs typeface="+mn-cs"/>
            </a:rPr>
            <a:t>A wristband label will now print automatically with any blood bank specimen order</a:t>
          </a:r>
        </a:p>
      </dgm:t>
    </dgm:pt>
    <dgm:pt modelId="{6B22BD54-395F-425E-8940-AF45FA42F71B}" type="parTrans" cxnId="{F4718082-7064-4DB3-AE95-03BA8DBC45EE}">
      <dgm:prSet/>
      <dgm:spPr/>
      <dgm:t>
        <a:bodyPr/>
        <a:lstStyle/>
        <a:p>
          <a:endParaRPr lang="en-US"/>
        </a:p>
      </dgm:t>
    </dgm:pt>
    <dgm:pt modelId="{06577CF7-E417-46BB-84B4-0900F36C1A09}" type="sibTrans" cxnId="{F4718082-7064-4DB3-AE95-03BA8DBC45E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D76FCB4-7394-4430-8D2E-51D56E0AD24A}">
      <dgm:prSet/>
      <dgm:spPr>
        <a:xfrm>
          <a:off x="0" y="1535635"/>
          <a:ext cx="6207841" cy="1533386"/>
        </a:xfrm>
      </dgm:spPr>
      <dgm:t>
        <a:bodyPr/>
        <a:lstStyle/>
        <a:p>
          <a:pPr>
            <a:buNone/>
          </a:pPr>
          <a:r>
            <a:rPr lang="en-US" dirty="0">
              <a:latin typeface="Neue Haas Grotesk Text Pro"/>
              <a:ea typeface="+mn-ea"/>
              <a:cs typeface="+mn-cs"/>
            </a:rPr>
            <a:t>A nurse and a second employee trained in blood collection will report to the bedside to band the patient.  Initials of both employees should be present on the labels of the pink top tube</a:t>
          </a:r>
        </a:p>
      </dgm:t>
    </dgm:pt>
    <dgm:pt modelId="{349C2450-3D70-40FE-9F62-0EBAD86333DE}" type="parTrans" cxnId="{8F4E6A94-A483-4ACB-AF1F-1FCE030C339E}">
      <dgm:prSet/>
      <dgm:spPr/>
      <dgm:t>
        <a:bodyPr/>
        <a:lstStyle/>
        <a:p>
          <a:endParaRPr lang="en-US"/>
        </a:p>
      </dgm:t>
    </dgm:pt>
    <dgm:pt modelId="{7EF47DC1-925C-4CA2-9E71-42B6905CFFE7}" type="sibTrans" cxnId="{8F4E6A94-A483-4ACB-AF1F-1FCE030C339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39F4A89-798D-4F60-9EF0-48E811056074}">
      <dgm:prSet/>
      <dgm:spPr>
        <a:xfrm>
          <a:off x="0" y="3069021"/>
          <a:ext cx="6207841" cy="1533386"/>
        </a:xfrm>
      </dgm:spPr>
      <dgm:t>
        <a:bodyPr/>
        <a:lstStyle/>
        <a:p>
          <a:pPr>
            <a:buNone/>
          </a:pPr>
          <a:r>
            <a:rPr lang="en-US" dirty="0">
              <a:latin typeface="Neue Haas Grotesk Text Pro"/>
              <a:ea typeface="+mn-ea"/>
              <a:cs typeface="+mn-cs"/>
            </a:rPr>
            <a:t>Lab will assist, if needed from 7 am – 3 pm, Monday - Friday</a:t>
          </a:r>
        </a:p>
      </dgm:t>
    </dgm:pt>
    <dgm:pt modelId="{231B408A-760B-40B9-8E59-E80C3292B032}" type="parTrans" cxnId="{911C9286-8BD8-48D7-BE0F-ADD7BC7E4F2E}">
      <dgm:prSet/>
      <dgm:spPr/>
      <dgm:t>
        <a:bodyPr/>
        <a:lstStyle/>
        <a:p>
          <a:endParaRPr lang="en-US"/>
        </a:p>
      </dgm:t>
    </dgm:pt>
    <dgm:pt modelId="{3ED0AE9C-D592-4B2B-ADC7-DD8C19A07F53}" type="sibTrans" cxnId="{911C9286-8BD8-48D7-BE0F-ADD7BC7E4F2E}">
      <dgm:prSet/>
      <dgm:spPr/>
      <dgm:t>
        <a:bodyPr/>
        <a:lstStyle/>
        <a:p>
          <a:endParaRPr lang="en-US"/>
        </a:p>
      </dgm:t>
    </dgm:pt>
    <dgm:pt modelId="{8F4693B4-A35C-4B07-9D22-22549893CB8E}" type="pres">
      <dgm:prSet presAssocID="{F6451C52-7769-4B3D-97A2-A0984EAB1EC8}" presName="vert0" presStyleCnt="0">
        <dgm:presLayoutVars>
          <dgm:dir/>
          <dgm:animOne val="branch"/>
          <dgm:animLvl val="lvl"/>
        </dgm:presLayoutVars>
      </dgm:prSet>
      <dgm:spPr/>
    </dgm:pt>
    <dgm:pt modelId="{1C88AAE1-53B8-4051-A783-86BB8C2D7B49}" type="pres">
      <dgm:prSet presAssocID="{F1DCAEDB-EECD-4F46-B516-367F8F869DC6}" presName="thickLine" presStyleLbl="alignNode1" presStyleIdx="0" presStyleCnt="3" custLinFactNeighborX="47"/>
      <dgm:spPr/>
    </dgm:pt>
    <dgm:pt modelId="{60D7D9A3-964E-4233-9724-1121FFCAF920}" type="pres">
      <dgm:prSet presAssocID="{F1DCAEDB-EECD-4F46-B516-367F8F869DC6}" presName="horz1" presStyleCnt="0"/>
      <dgm:spPr/>
    </dgm:pt>
    <dgm:pt modelId="{B121ACD4-4D62-4D31-ACCD-F5304E2E7A28}" type="pres">
      <dgm:prSet presAssocID="{F1DCAEDB-EECD-4F46-B516-367F8F869DC6}" presName="tx1" presStyleLbl="revTx" presStyleIdx="0" presStyleCnt="3"/>
      <dgm:spPr>
        <a:prstGeom prst="rect">
          <a:avLst/>
        </a:prstGeom>
      </dgm:spPr>
    </dgm:pt>
    <dgm:pt modelId="{24FB00E8-93F3-4878-B2EF-52BB378C955D}" type="pres">
      <dgm:prSet presAssocID="{F1DCAEDB-EECD-4F46-B516-367F8F869DC6}" presName="vert1" presStyleCnt="0"/>
      <dgm:spPr/>
    </dgm:pt>
    <dgm:pt modelId="{69255F5A-C86C-4889-BBF2-4E1E08D4E1C9}" type="pres">
      <dgm:prSet presAssocID="{8D76FCB4-7394-4430-8D2E-51D56E0AD24A}" presName="thickLine" presStyleLbl="alignNode1" presStyleIdx="1" presStyleCnt="3" custLinFactNeighborX="-48" custLinFactNeighborY="-32172"/>
      <dgm:spPr/>
    </dgm:pt>
    <dgm:pt modelId="{F78FE87C-4686-4DDB-8160-394900B23E5A}" type="pres">
      <dgm:prSet presAssocID="{8D76FCB4-7394-4430-8D2E-51D56E0AD24A}" presName="horz1" presStyleCnt="0"/>
      <dgm:spPr/>
    </dgm:pt>
    <dgm:pt modelId="{45D966A2-995C-4E23-B2C7-6845FAB08066}" type="pres">
      <dgm:prSet presAssocID="{8D76FCB4-7394-4430-8D2E-51D56E0AD24A}" presName="tx1" presStyleLbl="revTx" presStyleIdx="1" presStyleCnt="3" custLinFactNeighborX="47" custLinFactNeighborY="-28591"/>
      <dgm:spPr>
        <a:prstGeom prst="rect">
          <a:avLst/>
        </a:prstGeom>
      </dgm:spPr>
    </dgm:pt>
    <dgm:pt modelId="{20D05BDA-AA8C-492E-B290-8C5761B64EBA}" type="pres">
      <dgm:prSet presAssocID="{8D76FCB4-7394-4430-8D2E-51D56E0AD24A}" presName="vert1" presStyleCnt="0"/>
      <dgm:spPr/>
    </dgm:pt>
    <dgm:pt modelId="{5DF6A4AF-953C-4332-9579-CC8D9CAB262B}" type="pres">
      <dgm:prSet presAssocID="{939F4A89-798D-4F60-9EF0-48E811056074}" presName="thickLine" presStyleLbl="alignNode1" presStyleIdx="2" presStyleCnt="3" custLinFactNeighborX="-48" custLinFactNeighborY="-12733"/>
      <dgm:spPr/>
    </dgm:pt>
    <dgm:pt modelId="{2B18AF1C-4774-42AF-A92D-ABAB19AA27E8}" type="pres">
      <dgm:prSet presAssocID="{939F4A89-798D-4F60-9EF0-48E811056074}" presName="horz1" presStyleCnt="0"/>
      <dgm:spPr/>
    </dgm:pt>
    <dgm:pt modelId="{DD8B87D6-B1FA-49AB-926C-642AD99EA0D2}" type="pres">
      <dgm:prSet presAssocID="{939F4A89-798D-4F60-9EF0-48E811056074}" presName="tx1" presStyleLbl="revTx" presStyleIdx="2" presStyleCnt="3" custLinFactNeighborX="47" custLinFactNeighborY="-8394"/>
      <dgm:spPr>
        <a:prstGeom prst="rect">
          <a:avLst/>
        </a:prstGeom>
      </dgm:spPr>
    </dgm:pt>
    <dgm:pt modelId="{4884F859-7AE0-4EDF-94C0-F6DEAEDC9F0E}" type="pres">
      <dgm:prSet presAssocID="{939F4A89-798D-4F60-9EF0-48E811056074}" presName="vert1" presStyleCnt="0"/>
      <dgm:spPr/>
    </dgm:pt>
  </dgm:ptLst>
  <dgm:cxnLst>
    <dgm:cxn modelId="{4D436865-A1D2-475A-B51E-18945250CB8A}" type="presOf" srcId="{939F4A89-798D-4F60-9EF0-48E811056074}" destId="{DD8B87D6-B1FA-49AB-926C-642AD99EA0D2}" srcOrd="0" destOrd="0" presId="urn:microsoft.com/office/officeart/2008/layout/LinedList"/>
    <dgm:cxn modelId="{B21F9976-96F5-4480-A1A4-1B5B061F7B84}" type="presOf" srcId="{8D76FCB4-7394-4430-8D2E-51D56E0AD24A}" destId="{45D966A2-995C-4E23-B2C7-6845FAB08066}" srcOrd="0" destOrd="0" presId="urn:microsoft.com/office/officeart/2008/layout/LinedList"/>
    <dgm:cxn modelId="{F4718082-7064-4DB3-AE95-03BA8DBC45EE}" srcId="{F6451C52-7769-4B3D-97A2-A0984EAB1EC8}" destId="{F1DCAEDB-EECD-4F46-B516-367F8F869DC6}" srcOrd="0" destOrd="0" parTransId="{6B22BD54-395F-425E-8940-AF45FA42F71B}" sibTransId="{06577CF7-E417-46BB-84B4-0900F36C1A09}"/>
    <dgm:cxn modelId="{911C9286-8BD8-48D7-BE0F-ADD7BC7E4F2E}" srcId="{F6451C52-7769-4B3D-97A2-A0984EAB1EC8}" destId="{939F4A89-798D-4F60-9EF0-48E811056074}" srcOrd="2" destOrd="0" parTransId="{231B408A-760B-40B9-8E59-E80C3292B032}" sibTransId="{3ED0AE9C-D592-4B2B-ADC7-DD8C19A07F53}"/>
    <dgm:cxn modelId="{8F4E6A94-A483-4ACB-AF1F-1FCE030C339E}" srcId="{F6451C52-7769-4B3D-97A2-A0984EAB1EC8}" destId="{8D76FCB4-7394-4430-8D2E-51D56E0AD24A}" srcOrd="1" destOrd="0" parTransId="{349C2450-3D70-40FE-9F62-0EBAD86333DE}" sibTransId="{7EF47DC1-925C-4CA2-9E71-42B6905CFFE7}"/>
    <dgm:cxn modelId="{F886EEC1-3E69-4C99-88CE-11C9280A2E11}" type="presOf" srcId="{F1DCAEDB-EECD-4F46-B516-367F8F869DC6}" destId="{B121ACD4-4D62-4D31-ACCD-F5304E2E7A28}" srcOrd="0" destOrd="0" presId="urn:microsoft.com/office/officeart/2008/layout/LinedList"/>
    <dgm:cxn modelId="{353CDDDC-A101-438C-95E8-6E631310B82B}" type="presOf" srcId="{F6451C52-7769-4B3D-97A2-A0984EAB1EC8}" destId="{8F4693B4-A35C-4B07-9D22-22549893CB8E}" srcOrd="0" destOrd="0" presId="urn:microsoft.com/office/officeart/2008/layout/LinedList"/>
    <dgm:cxn modelId="{54741633-AB0B-461B-BA2F-A8DC35610306}" type="presParOf" srcId="{8F4693B4-A35C-4B07-9D22-22549893CB8E}" destId="{1C88AAE1-53B8-4051-A783-86BB8C2D7B49}" srcOrd="0" destOrd="0" presId="urn:microsoft.com/office/officeart/2008/layout/LinedList"/>
    <dgm:cxn modelId="{830D3F53-17E8-4E74-8E1F-5B98008436F4}" type="presParOf" srcId="{8F4693B4-A35C-4B07-9D22-22549893CB8E}" destId="{60D7D9A3-964E-4233-9724-1121FFCAF920}" srcOrd="1" destOrd="0" presId="urn:microsoft.com/office/officeart/2008/layout/LinedList"/>
    <dgm:cxn modelId="{C58AC82C-310F-4C8C-A03F-7A44E28E45D8}" type="presParOf" srcId="{60D7D9A3-964E-4233-9724-1121FFCAF920}" destId="{B121ACD4-4D62-4D31-ACCD-F5304E2E7A28}" srcOrd="0" destOrd="0" presId="urn:microsoft.com/office/officeart/2008/layout/LinedList"/>
    <dgm:cxn modelId="{22E9E971-6F47-4601-8F59-C86CDFF14DF3}" type="presParOf" srcId="{60D7D9A3-964E-4233-9724-1121FFCAF920}" destId="{24FB00E8-93F3-4878-B2EF-52BB378C955D}" srcOrd="1" destOrd="0" presId="urn:microsoft.com/office/officeart/2008/layout/LinedList"/>
    <dgm:cxn modelId="{F83595E8-6EC2-49D1-AFAF-83E9C9D19B2C}" type="presParOf" srcId="{8F4693B4-A35C-4B07-9D22-22549893CB8E}" destId="{69255F5A-C86C-4889-BBF2-4E1E08D4E1C9}" srcOrd="2" destOrd="0" presId="urn:microsoft.com/office/officeart/2008/layout/LinedList"/>
    <dgm:cxn modelId="{4A147C7D-E170-412C-AE12-18432BC3DAEA}" type="presParOf" srcId="{8F4693B4-A35C-4B07-9D22-22549893CB8E}" destId="{F78FE87C-4686-4DDB-8160-394900B23E5A}" srcOrd="3" destOrd="0" presId="urn:microsoft.com/office/officeart/2008/layout/LinedList"/>
    <dgm:cxn modelId="{2F5D73F5-909A-4473-9F01-65DA87114194}" type="presParOf" srcId="{F78FE87C-4686-4DDB-8160-394900B23E5A}" destId="{45D966A2-995C-4E23-B2C7-6845FAB08066}" srcOrd="0" destOrd="0" presId="urn:microsoft.com/office/officeart/2008/layout/LinedList"/>
    <dgm:cxn modelId="{163BF8F5-BC82-47D6-A512-5F488C1CCE1D}" type="presParOf" srcId="{F78FE87C-4686-4DDB-8160-394900B23E5A}" destId="{20D05BDA-AA8C-492E-B290-8C5761B64EBA}" srcOrd="1" destOrd="0" presId="urn:microsoft.com/office/officeart/2008/layout/LinedList"/>
    <dgm:cxn modelId="{5340B28A-CC59-46BA-BB2B-8A49C44DDACA}" type="presParOf" srcId="{8F4693B4-A35C-4B07-9D22-22549893CB8E}" destId="{5DF6A4AF-953C-4332-9579-CC8D9CAB262B}" srcOrd="4" destOrd="0" presId="urn:microsoft.com/office/officeart/2008/layout/LinedList"/>
    <dgm:cxn modelId="{15C6AE8F-C310-4BF2-BCFD-7221D77FC859}" type="presParOf" srcId="{8F4693B4-A35C-4B07-9D22-22549893CB8E}" destId="{2B18AF1C-4774-42AF-A92D-ABAB19AA27E8}" srcOrd="5" destOrd="0" presId="urn:microsoft.com/office/officeart/2008/layout/LinedList"/>
    <dgm:cxn modelId="{5408095C-D189-49E6-81D9-059A4FA18506}" type="presParOf" srcId="{2B18AF1C-4774-42AF-A92D-ABAB19AA27E8}" destId="{DD8B87D6-B1FA-49AB-926C-642AD99EA0D2}" srcOrd="0" destOrd="0" presId="urn:microsoft.com/office/officeart/2008/layout/LinedList"/>
    <dgm:cxn modelId="{06339D3C-310A-4A48-99E7-52B021714808}" type="presParOf" srcId="{2B18AF1C-4774-42AF-A92D-ABAB19AA27E8}" destId="{4884F859-7AE0-4EDF-94C0-F6DEAEDC9F0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A180A2-74EF-4B96-81A0-24A355AE7B1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643D5B8-0BD6-45CF-9975-A7C0CB9DE9A1}">
      <dgm:prSet/>
      <dgm:spPr>
        <a:xfrm>
          <a:off x="1388493" y="2371"/>
          <a:ext cx="4707506" cy="120215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If a patient does not have a historical blood type on file, a second type is required before the patient can receive blood products</a:t>
          </a:r>
        </a:p>
      </dgm:t>
    </dgm:pt>
    <dgm:pt modelId="{3629767D-F1E7-4EC0-A0D1-C877443F25EF}" type="parTrans" cxnId="{223D5B2B-D3E7-4B17-93BA-197B4F3FF96B}">
      <dgm:prSet/>
      <dgm:spPr/>
      <dgm:t>
        <a:bodyPr/>
        <a:lstStyle/>
        <a:p>
          <a:endParaRPr lang="en-US"/>
        </a:p>
      </dgm:t>
    </dgm:pt>
    <dgm:pt modelId="{E9F7BAB6-6B53-42CB-8F0A-8537013D2506}" type="sibTrans" cxnId="{223D5B2B-D3E7-4B17-93BA-197B4F3FF96B}">
      <dgm:prSet/>
      <dgm:spPr/>
      <dgm:t>
        <a:bodyPr/>
        <a:lstStyle/>
        <a:p>
          <a:endParaRPr lang="en-US"/>
        </a:p>
      </dgm:t>
    </dgm:pt>
    <dgm:pt modelId="{46C73E18-8CC6-4BB4-8C4C-39BE2C8043AC}">
      <dgm:prSet/>
      <dgm:spPr>
        <a:xfrm>
          <a:off x="1388493" y="1505070"/>
          <a:ext cx="4707506" cy="120215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If a second type is needed, the laboratory will notify the nursing unit after the first specimen is received</a:t>
          </a:r>
        </a:p>
      </dgm:t>
    </dgm:pt>
    <dgm:pt modelId="{0A27277B-35E5-473C-A407-9D2428E56F5F}" type="parTrans" cxnId="{35459756-52DB-429B-86E6-B9C130E4B2CB}">
      <dgm:prSet/>
      <dgm:spPr/>
      <dgm:t>
        <a:bodyPr/>
        <a:lstStyle/>
        <a:p>
          <a:endParaRPr lang="en-US"/>
        </a:p>
      </dgm:t>
    </dgm:pt>
    <dgm:pt modelId="{82A2C657-97D4-4927-88CC-C5715B05F160}" type="sibTrans" cxnId="{35459756-52DB-429B-86E6-B9C130E4B2CB}">
      <dgm:prSet/>
      <dgm:spPr/>
      <dgm:t>
        <a:bodyPr/>
        <a:lstStyle/>
        <a:p>
          <a:endParaRPr lang="en-US"/>
        </a:p>
      </dgm:t>
    </dgm:pt>
    <dgm:pt modelId="{01A346FE-4391-436B-BB21-50D02B6CC71F}">
      <dgm:prSet/>
      <dgm:spPr>
        <a:xfrm>
          <a:off x="1388493" y="3007769"/>
          <a:ext cx="4707506" cy="120215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Lab will print a “Second Type” label to the appropriate Nursing Lab Label Printer</a:t>
          </a:r>
        </a:p>
      </dgm:t>
    </dgm:pt>
    <dgm:pt modelId="{56A0CBC3-687E-41EE-83F6-115BCB85FC43}" type="parTrans" cxnId="{A566818A-2D9D-401A-98F6-B1B0AABB5F7B}">
      <dgm:prSet/>
      <dgm:spPr/>
      <dgm:t>
        <a:bodyPr/>
        <a:lstStyle/>
        <a:p>
          <a:endParaRPr lang="en-US"/>
        </a:p>
      </dgm:t>
    </dgm:pt>
    <dgm:pt modelId="{39CC60C3-3D65-4490-BC3A-74E5385E7914}" type="sibTrans" cxnId="{A566818A-2D9D-401A-98F6-B1B0AABB5F7B}">
      <dgm:prSet/>
      <dgm:spPr/>
      <dgm:t>
        <a:bodyPr/>
        <a:lstStyle/>
        <a:p>
          <a:endParaRPr lang="en-US"/>
        </a:p>
      </dgm:t>
    </dgm:pt>
    <dgm:pt modelId="{595EA88A-404B-4824-8C96-2C1303CFEDC6}">
      <dgm:prSet/>
      <dgm:spPr>
        <a:xfrm>
          <a:off x="1388493" y="4510468"/>
          <a:ext cx="4707506" cy="120215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Nursing will collect the specimen, label appropriately, and send the specimen to the Lab</a:t>
          </a:r>
        </a:p>
      </dgm:t>
    </dgm:pt>
    <dgm:pt modelId="{FCFBBF36-87A6-431A-8055-D0B1E44D250D}" type="parTrans" cxnId="{917D6663-2A0B-4EE2-A93B-8BD6589B6B46}">
      <dgm:prSet/>
      <dgm:spPr/>
      <dgm:t>
        <a:bodyPr/>
        <a:lstStyle/>
        <a:p>
          <a:endParaRPr lang="en-US"/>
        </a:p>
      </dgm:t>
    </dgm:pt>
    <dgm:pt modelId="{0D830871-D438-478B-8C2D-56BA723EC16D}" type="sibTrans" cxnId="{917D6663-2A0B-4EE2-A93B-8BD6589B6B46}">
      <dgm:prSet/>
      <dgm:spPr/>
      <dgm:t>
        <a:bodyPr/>
        <a:lstStyle/>
        <a:p>
          <a:endParaRPr lang="en-US"/>
        </a:p>
      </dgm:t>
    </dgm:pt>
    <dgm:pt modelId="{FD788126-EA79-4417-84B8-58F5B7060335}" type="pres">
      <dgm:prSet presAssocID="{5EA180A2-74EF-4B96-81A0-24A355AE7B1E}" presName="root" presStyleCnt="0">
        <dgm:presLayoutVars>
          <dgm:dir/>
          <dgm:resizeHandles val="exact"/>
        </dgm:presLayoutVars>
      </dgm:prSet>
      <dgm:spPr/>
    </dgm:pt>
    <dgm:pt modelId="{7762001F-E234-4954-8B27-0F9AB5A33900}" type="pres">
      <dgm:prSet presAssocID="{8643D5B8-0BD6-45CF-9975-A7C0CB9DE9A1}" presName="compNode" presStyleCnt="0"/>
      <dgm:spPr/>
    </dgm:pt>
    <dgm:pt modelId="{9178E308-321E-4A2F-AFCD-E6B24DD3787A}" type="pres">
      <dgm:prSet presAssocID="{8643D5B8-0BD6-45CF-9975-A7C0CB9DE9A1}" presName="bgRect" presStyleLbl="bgShp" presStyleIdx="0" presStyleCnt="4"/>
      <dgm:spPr>
        <a:xfrm>
          <a:off x="0" y="2371"/>
          <a:ext cx="6096000" cy="1202158"/>
        </a:xfrm>
        <a:prstGeom prst="roundRect">
          <a:avLst>
            <a:gd name="adj" fmla="val 10000"/>
          </a:avLst>
        </a:prstGeom>
        <a:solidFill>
          <a:srgbClr val="FFFFFF">
            <a:lumMod val="95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D1A076A9-6AC8-4E7B-9EE2-55DC3ADFB6ED}" type="pres">
      <dgm:prSet presAssocID="{8643D5B8-0BD6-45CF-9975-A7C0CB9DE9A1}" presName="iconRect" presStyleLbl="node1" presStyleIdx="0" presStyleCnt="4"/>
      <dgm:spPr>
        <a:xfrm>
          <a:off x="363653" y="272857"/>
          <a:ext cx="661187" cy="661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IV"/>
        </a:ext>
      </dgm:extLst>
    </dgm:pt>
    <dgm:pt modelId="{43AFC372-9401-483F-83E5-FF7ADB7B1E2E}" type="pres">
      <dgm:prSet presAssocID="{8643D5B8-0BD6-45CF-9975-A7C0CB9DE9A1}" presName="spaceRect" presStyleCnt="0"/>
      <dgm:spPr/>
    </dgm:pt>
    <dgm:pt modelId="{6C76BE95-84DA-4A19-AFB5-22E4631A2979}" type="pres">
      <dgm:prSet presAssocID="{8643D5B8-0BD6-45CF-9975-A7C0CB9DE9A1}" presName="parTx" presStyleLbl="revTx" presStyleIdx="0" presStyleCnt="4">
        <dgm:presLayoutVars>
          <dgm:chMax val="0"/>
          <dgm:chPref val="0"/>
        </dgm:presLayoutVars>
      </dgm:prSet>
      <dgm:spPr/>
    </dgm:pt>
    <dgm:pt modelId="{F3E19DA5-95BB-4282-869F-FB6D8714BE12}" type="pres">
      <dgm:prSet presAssocID="{E9F7BAB6-6B53-42CB-8F0A-8537013D2506}" presName="sibTrans" presStyleCnt="0"/>
      <dgm:spPr/>
    </dgm:pt>
    <dgm:pt modelId="{DCE3EAA8-DBBF-47E5-9052-F04179FDFE94}" type="pres">
      <dgm:prSet presAssocID="{46C73E18-8CC6-4BB4-8C4C-39BE2C8043AC}" presName="compNode" presStyleCnt="0"/>
      <dgm:spPr/>
    </dgm:pt>
    <dgm:pt modelId="{F9A3F495-8B46-4675-82CA-029B0EA1A578}" type="pres">
      <dgm:prSet presAssocID="{46C73E18-8CC6-4BB4-8C4C-39BE2C8043AC}" presName="bgRect" presStyleLbl="bgShp" presStyleIdx="1" presStyleCnt="4"/>
      <dgm:spPr>
        <a:xfrm>
          <a:off x="0" y="1505070"/>
          <a:ext cx="6096000" cy="1202158"/>
        </a:xfrm>
        <a:prstGeom prst="roundRect">
          <a:avLst>
            <a:gd name="adj" fmla="val 10000"/>
          </a:avLst>
        </a:prstGeom>
        <a:solidFill>
          <a:srgbClr val="FFFFFF">
            <a:lumMod val="95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CC5A5D1B-C446-428E-B6D9-E1E6EE55500B}" type="pres">
      <dgm:prSet presAssocID="{46C73E18-8CC6-4BB4-8C4C-39BE2C8043AC}" presName="iconRect" presStyleLbl="node1" presStyleIdx="1" presStyleCnt="4"/>
      <dgm:spPr>
        <a:xfrm>
          <a:off x="363653" y="1775556"/>
          <a:ext cx="661187" cy="661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B91DB72C-A3F9-4BB4-879E-CFE24C9A86DC}" type="pres">
      <dgm:prSet presAssocID="{46C73E18-8CC6-4BB4-8C4C-39BE2C8043AC}" presName="spaceRect" presStyleCnt="0"/>
      <dgm:spPr/>
    </dgm:pt>
    <dgm:pt modelId="{191F1745-4BEA-4791-88C5-433FB2F868E1}" type="pres">
      <dgm:prSet presAssocID="{46C73E18-8CC6-4BB4-8C4C-39BE2C8043AC}" presName="parTx" presStyleLbl="revTx" presStyleIdx="1" presStyleCnt="4">
        <dgm:presLayoutVars>
          <dgm:chMax val="0"/>
          <dgm:chPref val="0"/>
        </dgm:presLayoutVars>
      </dgm:prSet>
      <dgm:spPr/>
    </dgm:pt>
    <dgm:pt modelId="{D40B5DE7-6BD0-4CBB-9628-004A649C4FF6}" type="pres">
      <dgm:prSet presAssocID="{82A2C657-97D4-4927-88CC-C5715B05F160}" presName="sibTrans" presStyleCnt="0"/>
      <dgm:spPr/>
    </dgm:pt>
    <dgm:pt modelId="{088F730E-6C84-4103-B9C9-9C22C784EC5D}" type="pres">
      <dgm:prSet presAssocID="{01A346FE-4391-436B-BB21-50D02B6CC71F}" presName="compNode" presStyleCnt="0"/>
      <dgm:spPr/>
    </dgm:pt>
    <dgm:pt modelId="{64F56F07-95A2-45EE-9F05-0A09B62AAF6D}" type="pres">
      <dgm:prSet presAssocID="{01A346FE-4391-436B-BB21-50D02B6CC71F}" presName="bgRect" presStyleLbl="bgShp" presStyleIdx="2" presStyleCnt="4"/>
      <dgm:spPr>
        <a:xfrm>
          <a:off x="0" y="3007769"/>
          <a:ext cx="6096000" cy="1202158"/>
        </a:xfrm>
        <a:prstGeom prst="roundRect">
          <a:avLst>
            <a:gd name="adj" fmla="val 10000"/>
          </a:avLst>
        </a:prstGeom>
        <a:solidFill>
          <a:srgbClr val="FFFFFF">
            <a:lumMod val="95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C0E22C16-F798-42FC-8C8A-1DFF27E0ED95}" type="pres">
      <dgm:prSet presAssocID="{01A346FE-4391-436B-BB21-50D02B6CC71F}" presName="iconRect" presStyleLbl="node1" presStyleIdx="2" presStyleCnt="4"/>
      <dgm:spPr>
        <a:xfrm>
          <a:off x="363653" y="3278255"/>
          <a:ext cx="661187" cy="661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Printer"/>
        </a:ext>
      </dgm:extLst>
    </dgm:pt>
    <dgm:pt modelId="{5CF267E1-807B-4DF8-A71D-15B559941B8A}" type="pres">
      <dgm:prSet presAssocID="{01A346FE-4391-436B-BB21-50D02B6CC71F}" presName="spaceRect" presStyleCnt="0"/>
      <dgm:spPr/>
    </dgm:pt>
    <dgm:pt modelId="{EAF87A50-960B-4481-8630-8AF6EA1EA590}" type="pres">
      <dgm:prSet presAssocID="{01A346FE-4391-436B-BB21-50D02B6CC71F}" presName="parTx" presStyleLbl="revTx" presStyleIdx="2" presStyleCnt="4">
        <dgm:presLayoutVars>
          <dgm:chMax val="0"/>
          <dgm:chPref val="0"/>
        </dgm:presLayoutVars>
      </dgm:prSet>
      <dgm:spPr/>
    </dgm:pt>
    <dgm:pt modelId="{AAC25EE8-EFEB-49EE-9186-CBB46B45524E}" type="pres">
      <dgm:prSet presAssocID="{39CC60C3-3D65-4490-BC3A-74E5385E7914}" presName="sibTrans" presStyleCnt="0"/>
      <dgm:spPr/>
    </dgm:pt>
    <dgm:pt modelId="{86DE61A5-7253-45BC-B637-8A2A55A471C0}" type="pres">
      <dgm:prSet presAssocID="{595EA88A-404B-4824-8C96-2C1303CFEDC6}" presName="compNode" presStyleCnt="0"/>
      <dgm:spPr/>
    </dgm:pt>
    <dgm:pt modelId="{B3C45A08-0447-4DB3-99DC-94C673D0F794}" type="pres">
      <dgm:prSet presAssocID="{595EA88A-404B-4824-8C96-2C1303CFEDC6}" presName="bgRect" presStyleLbl="bgShp" presStyleIdx="3" presStyleCnt="4"/>
      <dgm:spPr>
        <a:xfrm>
          <a:off x="0" y="4510468"/>
          <a:ext cx="6096000" cy="1202158"/>
        </a:xfrm>
        <a:prstGeom prst="roundRect">
          <a:avLst>
            <a:gd name="adj" fmla="val 10000"/>
          </a:avLst>
        </a:prstGeom>
        <a:solidFill>
          <a:srgbClr val="FFFFFF">
            <a:lumMod val="95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87A1111A-EA28-4789-917E-062C72EA9A6B}" type="pres">
      <dgm:prSet presAssocID="{595EA88A-404B-4824-8C96-2C1303CFEDC6}" presName="iconRect" presStyleLbl="node1" presStyleIdx="3" presStyleCnt="4"/>
      <dgm:spPr>
        <a:xfrm>
          <a:off x="363653" y="4780953"/>
          <a:ext cx="661187" cy="6611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Doctor female with solid fill"/>
        </a:ext>
      </dgm:extLst>
    </dgm:pt>
    <dgm:pt modelId="{4FB154D5-14A5-412B-8E2F-7B88A6BC28F8}" type="pres">
      <dgm:prSet presAssocID="{595EA88A-404B-4824-8C96-2C1303CFEDC6}" presName="spaceRect" presStyleCnt="0"/>
      <dgm:spPr/>
    </dgm:pt>
    <dgm:pt modelId="{79B41E16-8993-4E79-ADDC-EEF1B4457656}" type="pres">
      <dgm:prSet presAssocID="{595EA88A-404B-4824-8C96-2C1303CFEDC6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1596D06-1C7B-44BE-A352-673F40AFA04E}" type="presOf" srcId="{595EA88A-404B-4824-8C96-2C1303CFEDC6}" destId="{79B41E16-8993-4E79-ADDC-EEF1B4457656}" srcOrd="0" destOrd="0" presId="urn:microsoft.com/office/officeart/2018/2/layout/IconVerticalSolidList"/>
    <dgm:cxn modelId="{223D5B2B-D3E7-4B17-93BA-197B4F3FF96B}" srcId="{5EA180A2-74EF-4B96-81A0-24A355AE7B1E}" destId="{8643D5B8-0BD6-45CF-9975-A7C0CB9DE9A1}" srcOrd="0" destOrd="0" parTransId="{3629767D-F1E7-4EC0-A0D1-C877443F25EF}" sibTransId="{E9F7BAB6-6B53-42CB-8F0A-8537013D2506}"/>
    <dgm:cxn modelId="{9E628E3E-8C17-4AD2-A87E-44D52D6A2342}" type="presOf" srcId="{46C73E18-8CC6-4BB4-8C4C-39BE2C8043AC}" destId="{191F1745-4BEA-4791-88C5-433FB2F868E1}" srcOrd="0" destOrd="0" presId="urn:microsoft.com/office/officeart/2018/2/layout/IconVerticalSolidList"/>
    <dgm:cxn modelId="{917D6663-2A0B-4EE2-A93B-8BD6589B6B46}" srcId="{5EA180A2-74EF-4B96-81A0-24A355AE7B1E}" destId="{595EA88A-404B-4824-8C96-2C1303CFEDC6}" srcOrd="3" destOrd="0" parTransId="{FCFBBF36-87A6-431A-8055-D0B1E44D250D}" sibTransId="{0D830871-D438-478B-8C2D-56BA723EC16D}"/>
    <dgm:cxn modelId="{B6BDCB73-527B-46CF-A2A8-0BC136F790C1}" type="presOf" srcId="{01A346FE-4391-436B-BB21-50D02B6CC71F}" destId="{EAF87A50-960B-4481-8630-8AF6EA1EA590}" srcOrd="0" destOrd="0" presId="urn:microsoft.com/office/officeart/2018/2/layout/IconVerticalSolidList"/>
    <dgm:cxn modelId="{35459756-52DB-429B-86E6-B9C130E4B2CB}" srcId="{5EA180A2-74EF-4B96-81A0-24A355AE7B1E}" destId="{46C73E18-8CC6-4BB4-8C4C-39BE2C8043AC}" srcOrd="1" destOrd="0" parTransId="{0A27277B-35E5-473C-A407-9D2428E56F5F}" sibTransId="{82A2C657-97D4-4927-88CC-C5715B05F160}"/>
    <dgm:cxn modelId="{A566818A-2D9D-401A-98F6-B1B0AABB5F7B}" srcId="{5EA180A2-74EF-4B96-81A0-24A355AE7B1E}" destId="{01A346FE-4391-436B-BB21-50D02B6CC71F}" srcOrd="2" destOrd="0" parTransId="{56A0CBC3-687E-41EE-83F6-115BCB85FC43}" sibTransId="{39CC60C3-3D65-4490-BC3A-74E5385E7914}"/>
    <dgm:cxn modelId="{7CBC8BC1-083C-4002-ABD5-BCD40EBF3CDB}" type="presOf" srcId="{5EA180A2-74EF-4B96-81A0-24A355AE7B1E}" destId="{FD788126-EA79-4417-84B8-58F5B7060335}" srcOrd="0" destOrd="0" presId="urn:microsoft.com/office/officeart/2018/2/layout/IconVerticalSolidList"/>
    <dgm:cxn modelId="{6137F7DB-8736-4621-871C-F2BC26C6441C}" type="presOf" srcId="{8643D5B8-0BD6-45CF-9975-A7C0CB9DE9A1}" destId="{6C76BE95-84DA-4A19-AFB5-22E4631A2979}" srcOrd="0" destOrd="0" presId="urn:microsoft.com/office/officeart/2018/2/layout/IconVerticalSolidList"/>
    <dgm:cxn modelId="{20BB69C1-C7FB-4FA3-982F-28C97B6900BF}" type="presParOf" srcId="{FD788126-EA79-4417-84B8-58F5B7060335}" destId="{7762001F-E234-4954-8B27-0F9AB5A33900}" srcOrd="0" destOrd="0" presId="urn:microsoft.com/office/officeart/2018/2/layout/IconVerticalSolidList"/>
    <dgm:cxn modelId="{D33F5259-4676-4534-9B22-0F747627A0AF}" type="presParOf" srcId="{7762001F-E234-4954-8B27-0F9AB5A33900}" destId="{9178E308-321E-4A2F-AFCD-E6B24DD3787A}" srcOrd="0" destOrd="0" presId="urn:microsoft.com/office/officeart/2018/2/layout/IconVerticalSolidList"/>
    <dgm:cxn modelId="{2C19BB3D-21E2-4776-AB59-28A273BE7770}" type="presParOf" srcId="{7762001F-E234-4954-8B27-0F9AB5A33900}" destId="{D1A076A9-6AC8-4E7B-9EE2-55DC3ADFB6ED}" srcOrd="1" destOrd="0" presId="urn:microsoft.com/office/officeart/2018/2/layout/IconVerticalSolidList"/>
    <dgm:cxn modelId="{B98E4019-97F0-4F2D-B7D9-55DA6F36CFFC}" type="presParOf" srcId="{7762001F-E234-4954-8B27-0F9AB5A33900}" destId="{43AFC372-9401-483F-83E5-FF7ADB7B1E2E}" srcOrd="2" destOrd="0" presId="urn:microsoft.com/office/officeart/2018/2/layout/IconVerticalSolidList"/>
    <dgm:cxn modelId="{19AC214F-D7B1-4BC0-957E-2B563E32F44D}" type="presParOf" srcId="{7762001F-E234-4954-8B27-0F9AB5A33900}" destId="{6C76BE95-84DA-4A19-AFB5-22E4631A2979}" srcOrd="3" destOrd="0" presId="urn:microsoft.com/office/officeart/2018/2/layout/IconVerticalSolidList"/>
    <dgm:cxn modelId="{9D400A11-F2CB-4CFA-9156-FA896337BE0F}" type="presParOf" srcId="{FD788126-EA79-4417-84B8-58F5B7060335}" destId="{F3E19DA5-95BB-4282-869F-FB6D8714BE12}" srcOrd="1" destOrd="0" presId="urn:microsoft.com/office/officeart/2018/2/layout/IconVerticalSolidList"/>
    <dgm:cxn modelId="{B7B47561-D00E-45AA-9752-AC54B59FB9BA}" type="presParOf" srcId="{FD788126-EA79-4417-84B8-58F5B7060335}" destId="{DCE3EAA8-DBBF-47E5-9052-F04179FDFE94}" srcOrd="2" destOrd="0" presId="urn:microsoft.com/office/officeart/2018/2/layout/IconVerticalSolidList"/>
    <dgm:cxn modelId="{1B9026D3-8689-48DC-9144-50274E330196}" type="presParOf" srcId="{DCE3EAA8-DBBF-47E5-9052-F04179FDFE94}" destId="{F9A3F495-8B46-4675-82CA-029B0EA1A578}" srcOrd="0" destOrd="0" presId="urn:microsoft.com/office/officeart/2018/2/layout/IconVerticalSolidList"/>
    <dgm:cxn modelId="{CB627B99-13C5-4DF1-ADBF-9CCF8E4C86A9}" type="presParOf" srcId="{DCE3EAA8-DBBF-47E5-9052-F04179FDFE94}" destId="{CC5A5D1B-C446-428E-B6D9-E1E6EE55500B}" srcOrd="1" destOrd="0" presId="urn:microsoft.com/office/officeart/2018/2/layout/IconVerticalSolidList"/>
    <dgm:cxn modelId="{849FCE87-0A4A-423B-9930-BCEB2949B271}" type="presParOf" srcId="{DCE3EAA8-DBBF-47E5-9052-F04179FDFE94}" destId="{B91DB72C-A3F9-4BB4-879E-CFE24C9A86DC}" srcOrd="2" destOrd="0" presId="urn:microsoft.com/office/officeart/2018/2/layout/IconVerticalSolidList"/>
    <dgm:cxn modelId="{38DEC38E-84E1-482E-86A2-86B23B6F9DAC}" type="presParOf" srcId="{DCE3EAA8-DBBF-47E5-9052-F04179FDFE94}" destId="{191F1745-4BEA-4791-88C5-433FB2F868E1}" srcOrd="3" destOrd="0" presId="urn:microsoft.com/office/officeart/2018/2/layout/IconVerticalSolidList"/>
    <dgm:cxn modelId="{3A4730E2-56DC-4EF9-A89F-F1BE26455D24}" type="presParOf" srcId="{FD788126-EA79-4417-84B8-58F5B7060335}" destId="{D40B5DE7-6BD0-4CBB-9628-004A649C4FF6}" srcOrd="3" destOrd="0" presId="urn:microsoft.com/office/officeart/2018/2/layout/IconVerticalSolidList"/>
    <dgm:cxn modelId="{2DCF08AB-848D-4007-B524-08A10FA9750D}" type="presParOf" srcId="{FD788126-EA79-4417-84B8-58F5B7060335}" destId="{088F730E-6C84-4103-B9C9-9C22C784EC5D}" srcOrd="4" destOrd="0" presId="urn:microsoft.com/office/officeart/2018/2/layout/IconVerticalSolidList"/>
    <dgm:cxn modelId="{234B87F1-E4A2-43F6-80FF-6E61E696BAC9}" type="presParOf" srcId="{088F730E-6C84-4103-B9C9-9C22C784EC5D}" destId="{64F56F07-95A2-45EE-9F05-0A09B62AAF6D}" srcOrd="0" destOrd="0" presId="urn:microsoft.com/office/officeart/2018/2/layout/IconVerticalSolidList"/>
    <dgm:cxn modelId="{E70C9864-5D3E-4899-8F7B-58DF5ABA55CC}" type="presParOf" srcId="{088F730E-6C84-4103-B9C9-9C22C784EC5D}" destId="{C0E22C16-F798-42FC-8C8A-1DFF27E0ED95}" srcOrd="1" destOrd="0" presId="urn:microsoft.com/office/officeart/2018/2/layout/IconVerticalSolidList"/>
    <dgm:cxn modelId="{74C05499-A2DE-44D3-A236-FC2C6C48C1C2}" type="presParOf" srcId="{088F730E-6C84-4103-B9C9-9C22C784EC5D}" destId="{5CF267E1-807B-4DF8-A71D-15B559941B8A}" srcOrd="2" destOrd="0" presId="urn:microsoft.com/office/officeart/2018/2/layout/IconVerticalSolidList"/>
    <dgm:cxn modelId="{E75552F4-5267-4D9F-8D65-B3DEBF0C2E43}" type="presParOf" srcId="{088F730E-6C84-4103-B9C9-9C22C784EC5D}" destId="{EAF87A50-960B-4481-8630-8AF6EA1EA590}" srcOrd="3" destOrd="0" presId="urn:microsoft.com/office/officeart/2018/2/layout/IconVerticalSolidList"/>
    <dgm:cxn modelId="{A761CA15-E0B3-4EB0-8652-9B9F04ECCB0B}" type="presParOf" srcId="{FD788126-EA79-4417-84B8-58F5B7060335}" destId="{AAC25EE8-EFEB-49EE-9186-CBB46B45524E}" srcOrd="5" destOrd="0" presId="urn:microsoft.com/office/officeart/2018/2/layout/IconVerticalSolidList"/>
    <dgm:cxn modelId="{A1E2B8D1-8584-4E05-ABB5-489B72B8906F}" type="presParOf" srcId="{FD788126-EA79-4417-84B8-58F5B7060335}" destId="{86DE61A5-7253-45BC-B637-8A2A55A471C0}" srcOrd="6" destOrd="0" presId="urn:microsoft.com/office/officeart/2018/2/layout/IconVerticalSolidList"/>
    <dgm:cxn modelId="{FE71DFCB-03E5-4932-BC34-E3B9C08CC0DA}" type="presParOf" srcId="{86DE61A5-7253-45BC-B637-8A2A55A471C0}" destId="{B3C45A08-0447-4DB3-99DC-94C673D0F794}" srcOrd="0" destOrd="0" presId="urn:microsoft.com/office/officeart/2018/2/layout/IconVerticalSolidList"/>
    <dgm:cxn modelId="{AE7812D2-92E0-4312-8698-9796C2A3B163}" type="presParOf" srcId="{86DE61A5-7253-45BC-B637-8A2A55A471C0}" destId="{87A1111A-EA28-4789-917E-062C72EA9A6B}" srcOrd="1" destOrd="0" presId="urn:microsoft.com/office/officeart/2018/2/layout/IconVerticalSolidList"/>
    <dgm:cxn modelId="{67B0A3AE-0B28-42DA-BE35-E0AD113C2F57}" type="presParOf" srcId="{86DE61A5-7253-45BC-B637-8A2A55A471C0}" destId="{4FB154D5-14A5-412B-8E2F-7B88A6BC28F8}" srcOrd="2" destOrd="0" presId="urn:microsoft.com/office/officeart/2018/2/layout/IconVerticalSolidList"/>
    <dgm:cxn modelId="{A780B65B-2D2F-4B64-A4E4-02B109B740CC}" type="presParOf" srcId="{86DE61A5-7253-45BC-B637-8A2A55A471C0}" destId="{79B41E16-8993-4E79-ADDC-EEF1B445765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1B54BE-0D7A-4EF8-A4D6-A4A8468C2D56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D44E47-FCF6-4512-931D-FC469AE4099F}">
      <dgm:prSet/>
      <dgm:spPr>
        <a:xfrm>
          <a:off x="0" y="2588"/>
          <a:ext cx="2420874" cy="1131905"/>
        </a:xfrm>
        <a:prstGeom prst="roundRect">
          <a:avLst/>
        </a:prstGeom>
        <a:solidFill>
          <a:srgbClr val="BC373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Neue Haas Grotesk Text Pro"/>
              <a:ea typeface="+mn-ea"/>
              <a:cs typeface="+mn-cs"/>
            </a:rPr>
            <a:t>Call and Notify</a:t>
          </a:r>
        </a:p>
      </dgm:t>
    </dgm:pt>
    <dgm:pt modelId="{E7106970-AEA6-4998-8513-A9217A899337}" type="parTrans" cxnId="{52716A0F-16CC-4EFD-82C4-ACEB7399032D}">
      <dgm:prSet/>
      <dgm:spPr/>
      <dgm:t>
        <a:bodyPr/>
        <a:lstStyle/>
        <a:p>
          <a:endParaRPr lang="en-US"/>
        </a:p>
      </dgm:t>
    </dgm:pt>
    <dgm:pt modelId="{8EEBC8D8-FEF2-4921-9A5A-D181089F482D}" type="sibTrans" cxnId="{52716A0F-16CC-4EFD-82C4-ACEB7399032D}">
      <dgm:prSet phldrT="1"/>
      <dgm:spPr/>
      <dgm:t>
        <a:bodyPr/>
        <a:lstStyle/>
        <a:p>
          <a:endParaRPr lang="en-US"/>
        </a:p>
      </dgm:t>
    </dgm:pt>
    <dgm:pt modelId="{F83D7CEF-4B90-4CC3-B5E4-8D678943F175}">
      <dgm:prSet/>
      <dgm:spPr>
        <a:xfrm rot="5400000">
          <a:off x="4119999" y="-1583346"/>
          <a:ext cx="905524" cy="4303776"/>
        </a:xfrm>
        <a:prstGeom prst="round2SameRect">
          <a:avLst/>
        </a:prstGeom>
        <a:solidFill>
          <a:srgbClr val="BC3730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C3730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Lab will call and notify the nursing unit where the patient is located.</a:t>
          </a:r>
        </a:p>
      </dgm:t>
    </dgm:pt>
    <dgm:pt modelId="{32612001-4117-4514-88BE-B2BFC041D0DE}" type="parTrans" cxnId="{C4012B1B-4F48-48A2-A279-23A4C799F968}">
      <dgm:prSet/>
      <dgm:spPr/>
      <dgm:t>
        <a:bodyPr/>
        <a:lstStyle/>
        <a:p>
          <a:endParaRPr lang="en-US"/>
        </a:p>
      </dgm:t>
    </dgm:pt>
    <dgm:pt modelId="{4D7AFF44-4E1F-4896-B0CF-298605A68EAB}" type="sibTrans" cxnId="{C4012B1B-4F48-48A2-A279-23A4C799F968}">
      <dgm:prSet/>
      <dgm:spPr/>
      <dgm:t>
        <a:bodyPr/>
        <a:lstStyle/>
        <a:p>
          <a:endParaRPr lang="en-US"/>
        </a:p>
      </dgm:t>
    </dgm:pt>
    <dgm:pt modelId="{5A72FDB2-6054-4A1B-B7EE-39A050E9E4CC}">
      <dgm:prSet/>
      <dgm:spPr>
        <a:xfrm>
          <a:off x="0" y="1191089"/>
          <a:ext cx="2420874" cy="1131905"/>
        </a:xfrm>
        <a:prstGeom prst="roundRect">
          <a:avLst/>
        </a:prstGeom>
        <a:solidFill>
          <a:srgbClr val="BC3730">
            <a:hueOff val="5027178"/>
            <a:satOff val="-124"/>
            <a:lumOff val="1765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Neue Haas Grotesk Text Pro"/>
              <a:ea typeface="+mn-ea"/>
              <a:cs typeface="+mn-cs"/>
            </a:rPr>
            <a:t>Communicate</a:t>
          </a:r>
        </a:p>
      </dgm:t>
    </dgm:pt>
    <dgm:pt modelId="{E828701A-39F9-49D4-8D67-5AA1AA96C962}" type="parTrans" cxnId="{5BFBD61C-B2B8-4827-9E27-79CD99C2EB24}">
      <dgm:prSet/>
      <dgm:spPr/>
      <dgm:t>
        <a:bodyPr/>
        <a:lstStyle/>
        <a:p>
          <a:endParaRPr lang="en-US"/>
        </a:p>
      </dgm:t>
    </dgm:pt>
    <dgm:pt modelId="{A6F32C85-632D-44A4-B8F9-65D27132D2A2}" type="sibTrans" cxnId="{5BFBD61C-B2B8-4827-9E27-79CD99C2EB24}">
      <dgm:prSet phldrT="2"/>
      <dgm:spPr/>
      <dgm:t>
        <a:bodyPr/>
        <a:lstStyle/>
        <a:p>
          <a:endParaRPr lang="en-US"/>
        </a:p>
      </dgm:t>
    </dgm:pt>
    <dgm:pt modelId="{7B540E44-FA6C-417B-A239-4D9F62829132}">
      <dgm:prSet/>
      <dgm:spPr>
        <a:xfrm rot="5400000">
          <a:off x="4119999" y="-394846"/>
          <a:ext cx="905524" cy="4303776"/>
        </a:xfrm>
        <a:prstGeom prst="round2SameRect">
          <a:avLst/>
        </a:prstGeom>
        <a:solidFill>
          <a:srgbClr val="BC3730">
            <a:tint val="40000"/>
            <a:alpha val="90000"/>
            <a:hueOff val="5170286"/>
            <a:satOff val="2569"/>
            <a:lumOff val="354"/>
            <a:alphaOff val="0"/>
          </a:srgbClr>
        </a:solidFill>
        <a:ln w="12700" cap="flat" cmpd="sng" algn="ctr">
          <a:solidFill>
            <a:srgbClr val="BC3730">
              <a:tint val="40000"/>
              <a:alpha val="90000"/>
              <a:hueOff val="5170286"/>
              <a:satOff val="2569"/>
              <a:lumOff val="354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Lab will communicate the specimens/tests that need redrawn and why.</a:t>
          </a:r>
        </a:p>
      </dgm:t>
    </dgm:pt>
    <dgm:pt modelId="{33E35D93-CCA1-4AEA-B312-456609CBCB7C}" type="parTrans" cxnId="{D0B2F416-4663-4E55-8A82-89A7FF74A610}">
      <dgm:prSet/>
      <dgm:spPr/>
      <dgm:t>
        <a:bodyPr/>
        <a:lstStyle/>
        <a:p>
          <a:endParaRPr lang="en-US"/>
        </a:p>
      </dgm:t>
    </dgm:pt>
    <dgm:pt modelId="{7F24C2F5-EA3F-484D-9EDB-0CD57D89AFC2}" type="sibTrans" cxnId="{D0B2F416-4663-4E55-8A82-89A7FF74A610}">
      <dgm:prSet/>
      <dgm:spPr/>
      <dgm:t>
        <a:bodyPr/>
        <a:lstStyle/>
        <a:p>
          <a:endParaRPr lang="en-US"/>
        </a:p>
      </dgm:t>
    </dgm:pt>
    <dgm:pt modelId="{90F19114-14AC-49A7-893E-B6E2A2176CC9}">
      <dgm:prSet/>
      <dgm:spPr>
        <a:xfrm>
          <a:off x="0" y="2379589"/>
          <a:ext cx="2420874" cy="1131905"/>
        </a:xfrm>
        <a:prstGeom prst="roundRect">
          <a:avLst/>
        </a:prstGeom>
        <a:solidFill>
          <a:srgbClr val="BC3730">
            <a:hueOff val="10054357"/>
            <a:satOff val="-248"/>
            <a:lumOff val="3529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Neue Haas Grotesk Text Pro"/>
              <a:ea typeface="+mn-ea"/>
              <a:cs typeface="+mn-cs"/>
            </a:rPr>
            <a:t>Cancel</a:t>
          </a:r>
        </a:p>
      </dgm:t>
    </dgm:pt>
    <dgm:pt modelId="{0810D13A-AC07-45BB-9F1D-27CEB29292B4}" type="parTrans" cxnId="{1C83C3C7-D89B-41A6-9049-EC633C420A4C}">
      <dgm:prSet/>
      <dgm:spPr/>
      <dgm:t>
        <a:bodyPr/>
        <a:lstStyle/>
        <a:p>
          <a:endParaRPr lang="en-US"/>
        </a:p>
      </dgm:t>
    </dgm:pt>
    <dgm:pt modelId="{869C098B-BE82-4BEA-9E04-90EF6A87AF4B}" type="sibTrans" cxnId="{1C83C3C7-D89B-41A6-9049-EC633C420A4C}">
      <dgm:prSet phldrT="3"/>
      <dgm:spPr/>
      <dgm:t>
        <a:bodyPr/>
        <a:lstStyle/>
        <a:p>
          <a:endParaRPr lang="en-US"/>
        </a:p>
      </dgm:t>
    </dgm:pt>
    <dgm:pt modelId="{E8657B7A-FED8-4F80-8938-0FBA1BE967D4}">
      <dgm:prSet/>
      <dgm:spPr>
        <a:xfrm rot="5400000">
          <a:off x="4119999" y="793653"/>
          <a:ext cx="905524" cy="4303776"/>
        </a:xfrm>
        <a:prstGeom prst="round2SameRect">
          <a:avLst/>
        </a:prstGeom>
        <a:solidFill>
          <a:srgbClr val="BC3730">
            <a:tint val="40000"/>
            <a:alpha val="90000"/>
            <a:hueOff val="10340572"/>
            <a:satOff val="5139"/>
            <a:lumOff val="708"/>
            <a:alphaOff val="0"/>
          </a:srgbClr>
        </a:solidFill>
        <a:ln w="12700" cap="flat" cmpd="sng" algn="ctr">
          <a:solidFill>
            <a:srgbClr val="BC3730">
              <a:tint val="40000"/>
              <a:alpha val="90000"/>
              <a:hueOff val="10340572"/>
              <a:satOff val="5139"/>
              <a:lumOff val="708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Lab will cancel the tests that need redrawn. </a:t>
          </a:r>
        </a:p>
      </dgm:t>
    </dgm:pt>
    <dgm:pt modelId="{FB823A30-6DE8-465A-9162-B04C093FB967}" type="parTrans" cxnId="{5783D7FD-CD57-4954-8B6A-E0466E316DC2}">
      <dgm:prSet/>
      <dgm:spPr/>
      <dgm:t>
        <a:bodyPr/>
        <a:lstStyle/>
        <a:p>
          <a:endParaRPr lang="en-US"/>
        </a:p>
      </dgm:t>
    </dgm:pt>
    <dgm:pt modelId="{98D84C80-3310-4FEF-8086-5201B1013DE7}" type="sibTrans" cxnId="{5783D7FD-CD57-4954-8B6A-E0466E316DC2}">
      <dgm:prSet/>
      <dgm:spPr/>
      <dgm:t>
        <a:bodyPr/>
        <a:lstStyle/>
        <a:p>
          <a:endParaRPr lang="en-US"/>
        </a:p>
      </dgm:t>
    </dgm:pt>
    <dgm:pt modelId="{9289448A-1925-4B25-9AE8-7F917CAB9CA6}">
      <dgm:prSet/>
      <dgm:spPr>
        <a:xfrm>
          <a:off x="0" y="3568089"/>
          <a:ext cx="2420874" cy="1131905"/>
        </a:xfrm>
        <a:prstGeom prst="roundRect">
          <a:avLst/>
        </a:prstGeom>
        <a:solidFill>
          <a:srgbClr val="BC3730">
            <a:hueOff val="15081535"/>
            <a:satOff val="-372"/>
            <a:lumOff val="5294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Neue Haas Grotesk Text Pro"/>
              <a:ea typeface="+mn-ea"/>
              <a:cs typeface="+mn-cs"/>
            </a:rPr>
            <a:t>Document</a:t>
          </a:r>
        </a:p>
      </dgm:t>
    </dgm:pt>
    <dgm:pt modelId="{03815C8F-1A9F-49EC-838C-D9175DCA9FA5}" type="parTrans" cxnId="{EC98B431-EC6A-4976-AB31-1DE8576B822D}">
      <dgm:prSet/>
      <dgm:spPr/>
      <dgm:t>
        <a:bodyPr/>
        <a:lstStyle/>
        <a:p>
          <a:endParaRPr lang="en-US"/>
        </a:p>
      </dgm:t>
    </dgm:pt>
    <dgm:pt modelId="{9AE93010-18C7-44DE-A213-C90E3E02FD58}" type="sibTrans" cxnId="{EC98B431-EC6A-4976-AB31-1DE8576B822D}">
      <dgm:prSet phldrT="4"/>
      <dgm:spPr/>
      <dgm:t>
        <a:bodyPr/>
        <a:lstStyle/>
        <a:p>
          <a:endParaRPr lang="en-US"/>
        </a:p>
      </dgm:t>
    </dgm:pt>
    <dgm:pt modelId="{8DC58FC0-ADBE-4555-96E8-F6472D5E70E6}">
      <dgm:prSet/>
      <dgm:spPr>
        <a:xfrm rot="5400000">
          <a:off x="4119999" y="1982154"/>
          <a:ext cx="905524" cy="4303776"/>
        </a:xfrm>
        <a:prstGeom prst="round2SameRect">
          <a:avLst/>
        </a:prstGeom>
        <a:solidFill>
          <a:srgbClr val="BC3730">
            <a:tint val="40000"/>
            <a:alpha val="90000"/>
            <a:hueOff val="15510857"/>
            <a:satOff val="7708"/>
            <a:lumOff val="1062"/>
            <a:alphaOff val="0"/>
          </a:srgbClr>
        </a:solidFill>
        <a:ln w="12700" cap="flat" cmpd="sng" algn="ctr">
          <a:solidFill>
            <a:srgbClr val="BC3730">
              <a:tint val="40000"/>
              <a:alpha val="90000"/>
              <a:hueOff val="15510857"/>
              <a:satOff val="7708"/>
              <a:lumOff val="1062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Lab will document the name of the person that was notified about the redraw. As well as the date, time, and reason recollection was needed.</a:t>
          </a:r>
        </a:p>
      </dgm:t>
    </dgm:pt>
    <dgm:pt modelId="{6833C716-268D-4BB3-B9C7-6D317B116FD1}" type="parTrans" cxnId="{AAF10A79-4089-44D7-BE8C-BF61EF62F906}">
      <dgm:prSet/>
      <dgm:spPr/>
      <dgm:t>
        <a:bodyPr/>
        <a:lstStyle/>
        <a:p>
          <a:endParaRPr lang="en-US"/>
        </a:p>
      </dgm:t>
    </dgm:pt>
    <dgm:pt modelId="{B52620AB-AAF8-407C-8EED-1DD31B2A46D0}" type="sibTrans" cxnId="{AAF10A79-4089-44D7-BE8C-BF61EF62F906}">
      <dgm:prSet/>
      <dgm:spPr/>
      <dgm:t>
        <a:bodyPr/>
        <a:lstStyle/>
        <a:p>
          <a:endParaRPr lang="en-US"/>
        </a:p>
      </dgm:t>
    </dgm:pt>
    <dgm:pt modelId="{438D77F9-77A3-4465-B068-85365EAAFB10}">
      <dgm:prSet/>
      <dgm:spPr>
        <a:xfrm rot="5400000">
          <a:off x="4119999" y="3170654"/>
          <a:ext cx="905524" cy="4303776"/>
        </a:xfrm>
        <a:prstGeom prst="round2SameRect">
          <a:avLst/>
        </a:prstGeom>
        <a:solidFill>
          <a:srgbClr val="BC3730">
            <a:tint val="40000"/>
            <a:alpha val="90000"/>
            <a:hueOff val="20681144"/>
            <a:satOff val="10277"/>
            <a:lumOff val="1416"/>
            <a:alphaOff val="0"/>
          </a:srgbClr>
        </a:solidFill>
        <a:ln w="12700" cap="flat" cmpd="sng" algn="ctr">
          <a:solidFill>
            <a:srgbClr val="BC3730">
              <a:tint val="40000"/>
              <a:alpha val="90000"/>
              <a:hueOff val="20681144"/>
              <a:satOff val="10277"/>
              <a:lumOff val="1416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Nursing will place a new order for the testing and will collect new specimens, label, document as collected </a:t>
          </a:r>
          <a:r>
            <a:rPr lang="en-US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in Meditech, and </a:t>
          </a:r>
          <a:r>
            <a:rPr lang="en-US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send to the lab.</a:t>
          </a:r>
        </a:p>
      </dgm:t>
    </dgm:pt>
    <dgm:pt modelId="{EAF917D6-9D36-4B8C-A92C-0B2F37F907CF}" type="sibTrans" cxnId="{70BE0461-71C9-41FA-BADC-60D4B26E4489}">
      <dgm:prSet/>
      <dgm:spPr/>
      <dgm:t>
        <a:bodyPr/>
        <a:lstStyle/>
        <a:p>
          <a:endParaRPr lang="en-US"/>
        </a:p>
      </dgm:t>
    </dgm:pt>
    <dgm:pt modelId="{8FE6663E-CA02-4359-8D91-933B87992B11}" type="parTrans" cxnId="{70BE0461-71C9-41FA-BADC-60D4B26E4489}">
      <dgm:prSet/>
      <dgm:spPr/>
      <dgm:t>
        <a:bodyPr/>
        <a:lstStyle/>
        <a:p>
          <a:endParaRPr lang="en-US"/>
        </a:p>
      </dgm:t>
    </dgm:pt>
    <dgm:pt modelId="{0EBD0D22-E547-4FE2-AE47-349932E315A1}">
      <dgm:prSet/>
      <dgm:spPr>
        <a:xfrm>
          <a:off x="0" y="4756590"/>
          <a:ext cx="2420874" cy="1131905"/>
        </a:xfrm>
        <a:prstGeom prst="roundRect">
          <a:avLst/>
        </a:prstGeom>
        <a:solidFill>
          <a:srgbClr val="BC3730">
            <a:hueOff val="20108714"/>
            <a:satOff val="-496"/>
            <a:lumOff val="7058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Neue Haas Grotesk Text Pro"/>
              <a:ea typeface="+mn-ea"/>
              <a:cs typeface="+mn-cs"/>
            </a:rPr>
            <a:t>Reorder</a:t>
          </a:r>
        </a:p>
      </dgm:t>
    </dgm:pt>
    <dgm:pt modelId="{3EDEF804-2140-48A4-A391-2FC3B5AB1ABF}" type="sibTrans" cxnId="{40CF83B0-A9B5-450F-AD6B-2AD2601A7FF8}">
      <dgm:prSet phldrT="5"/>
      <dgm:spPr/>
      <dgm:t>
        <a:bodyPr/>
        <a:lstStyle/>
        <a:p>
          <a:endParaRPr lang="en-US"/>
        </a:p>
      </dgm:t>
    </dgm:pt>
    <dgm:pt modelId="{557942C1-0FA7-456E-B414-DDDFAB432160}" type="parTrans" cxnId="{40CF83B0-A9B5-450F-AD6B-2AD2601A7FF8}">
      <dgm:prSet/>
      <dgm:spPr/>
      <dgm:t>
        <a:bodyPr/>
        <a:lstStyle/>
        <a:p>
          <a:endParaRPr lang="en-US"/>
        </a:p>
      </dgm:t>
    </dgm:pt>
    <dgm:pt modelId="{423DEEB9-6EFE-4801-8F2D-9F998D1C60BA}" type="pres">
      <dgm:prSet presAssocID="{521B54BE-0D7A-4EF8-A4D6-A4A8468C2D56}" presName="Name0" presStyleCnt="0">
        <dgm:presLayoutVars>
          <dgm:dir/>
          <dgm:animLvl val="lvl"/>
          <dgm:resizeHandles val="exact"/>
        </dgm:presLayoutVars>
      </dgm:prSet>
      <dgm:spPr/>
    </dgm:pt>
    <dgm:pt modelId="{B1C5EE0C-7A10-4DAE-8393-794EA51800BC}" type="pres">
      <dgm:prSet presAssocID="{32D44E47-FCF6-4512-931D-FC469AE4099F}" presName="linNode" presStyleCnt="0"/>
      <dgm:spPr/>
    </dgm:pt>
    <dgm:pt modelId="{836889FC-7A24-4FC9-9C35-DA414D5D5D04}" type="pres">
      <dgm:prSet presAssocID="{32D44E47-FCF6-4512-931D-FC469AE4099F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0BD934C2-4DB4-4DDC-8721-7EC7ED9C1B9C}" type="pres">
      <dgm:prSet presAssocID="{32D44E47-FCF6-4512-931D-FC469AE4099F}" presName="descendantText" presStyleLbl="alignAccFollowNode1" presStyleIdx="0" presStyleCnt="5">
        <dgm:presLayoutVars>
          <dgm:bulletEnabled val="1"/>
        </dgm:presLayoutVars>
      </dgm:prSet>
      <dgm:spPr/>
    </dgm:pt>
    <dgm:pt modelId="{FAFFDEEA-7F9E-4656-A72C-8618255CF6A8}" type="pres">
      <dgm:prSet presAssocID="{8EEBC8D8-FEF2-4921-9A5A-D181089F482D}" presName="sp" presStyleCnt="0"/>
      <dgm:spPr/>
    </dgm:pt>
    <dgm:pt modelId="{8D3F6608-D63A-4C53-A354-4BBF5027B282}" type="pres">
      <dgm:prSet presAssocID="{5A72FDB2-6054-4A1B-B7EE-39A050E9E4CC}" presName="linNode" presStyleCnt="0"/>
      <dgm:spPr/>
    </dgm:pt>
    <dgm:pt modelId="{1222209B-A07A-47AC-965A-A1777D077238}" type="pres">
      <dgm:prSet presAssocID="{5A72FDB2-6054-4A1B-B7EE-39A050E9E4CC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6AC3AD85-A29D-44B4-B980-04B7393DAC2C}" type="pres">
      <dgm:prSet presAssocID="{5A72FDB2-6054-4A1B-B7EE-39A050E9E4CC}" presName="descendantText" presStyleLbl="alignAccFollowNode1" presStyleIdx="1" presStyleCnt="5">
        <dgm:presLayoutVars>
          <dgm:bulletEnabled val="1"/>
        </dgm:presLayoutVars>
      </dgm:prSet>
      <dgm:spPr/>
    </dgm:pt>
    <dgm:pt modelId="{B5AF5334-8269-4140-815D-914AEE93CD4C}" type="pres">
      <dgm:prSet presAssocID="{A6F32C85-632D-44A4-B8F9-65D27132D2A2}" presName="sp" presStyleCnt="0"/>
      <dgm:spPr/>
    </dgm:pt>
    <dgm:pt modelId="{CA9203E6-1BFE-4183-8EF4-9677B2916C04}" type="pres">
      <dgm:prSet presAssocID="{90F19114-14AC-49A7-893E-B6E2A2176CC9}" presName="linNode" presStyleCnt="0"/>
      <dgm:spPr/>
    </dgm:pt>
    <dgm:pt modelId="{C9F718F7-EE4A-4E49-ADDE-EE30864031E7}" type="pres">
      <dgm:prSet presAssocID="{90F19114-14AC-49A7-893E-B6E2A2176CC9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A843607D-A386-40E0-AE6B-6EF731B3E7A9}" type="pres">
      <dgm:prSet presAssocID="{90F19114-14AC-49A7-893E-B6E2A2176CC9}" presName="descendantText" presStyleLbl="alignAccFollowNode1" presStyleIdx="2" presStyleCnt="5">
        <dgm:presLayoutVars>
          <dgm:bulletEnabled val="1"/>
        </dgm:presLayoutVars>
      </dgm:prSet>
      <dgm:spPr/>
    </dgm:pt>
    <dgm:pt modelId="{F1148EF9-A04A-4F4F-BE87-D669A7E466A3}" type="pres">
      <dgm:prSet presAssocID="{869C098B-BE82-4BEA-9E04-90EF6A87AF4B}" presName="sp" presStyleCnt="0"/>
      <dgm:spPr/>
    </dgm:pt>
    <dgm:pt modelId="{6C692954-B703-4777-8D6B-0E2DAC01B4DB}" type="pres">
      <dgm:prSet presAssocID="{9289448A-1925-4B25-9AE8-7F917CAB9CA6}" presName="linNode" presStyleCnt="0"/>
      <dgm:spPr/>
    </dgm:pt>
    <dgm:pt modelId="{10EDC74E-2C33-4218-944F-8C30B6A6E094}" type="pres">
      <dgm:prSet presAssocID="{9289448A-1925-4B25-9AE8-7F917CAB9CA6}" presName="parentText" presStyleLbl="node1" presStyleIdx="3" presStyleCnt="5" custLinFactNeighborX="-239">
        <dgm:presLayoutVars>
          <dgm:chMax val="1"/>
          <dgm:bulletEnabled val="1"/>
        </dgm:presLayoutVars>
      </dgm:prSet>
      <dgm:spPr/>
    </dgm:pt>
    <dgm:pt modelId="{4B7F499C-47BE-47D6-9552-68FEA7B649CC}" type="pres">
      <dgm:prSet presAssocID="{9289448A-1925-4B25-9AE8-7F917CAB9CA6}" presName="descendantText" presStyleLbl="alignAccFollowNode1" presStyleIdx="3" presStyleCnt="5">
        <dgm:presLayoutVars>
          <dgm:bulletEnabled val="1"/>
        </dgm:presLayoutVars>
      </dgm:prSet>
      <dgm:spPr/>
    </dgm:pt>
    <dgm:pt modelId="{C3C88172-0092-4D83-AC9C-72F4B90D62EE}" type="pres">
      <dgm:prSet presAssocID="{9AE93010-18C7-44DE-A213-C90E3E02FD58}" presName="sp" presStyleCnt="0"/>
      <dgm:spPr/>
    </dgm:pt>
    <dgm:pt modelId="{DD5B5D11-A409-47D3-B1AD-3ABA2B7C7381}" type="pres">
      <dgm:prSet presAssocID="{0EBD0D22-E547-4FE2-AE47-349932E315A1}" presName="linNode" presStyleCnt="0"/>
      <dgm:spPr/>
    </dgm:pt>
    <dgm:pt modelId="{7F43B691-5E9E-4ED9-85B2-100CAB17BE84}" type="pres">
      <dgm:prSet presAssocID="{0EBD0D22-E547-4FE2-AE47-349932E315A1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F1A9343D-F1B0-46E1-9522-3B5795A44C10}" type="pres">
      <dgm:prSet presAssocID="{0EBD0D22-E547-4FE2-AE47-349932E315A1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52716A0F-16CC-4EFD-82C4-ACEB7399032D}" srcId="{521B54BE-0D7A-4EF8-A4D6-A4A8468C2D56}" destId="{32D44E47-FCF6-4512-931D-FC469AE4099F}" srcOrd="0" destOrd="0" parTransId="{E7106970-AEA6-4998-8513-A9217A899337}" sibTransId="{8EEBC8D8-FEF2-4921-9A5A-D181089F482D}"/>
    <dgm:cxn modelId="{D0B2F416-4663-4E55-8A82-89A7FF74A610}" srcId="{5A72FDB2-6054-4A1B-B7EE-39A050E9E4CC}" destId="{7B540E44-FA6C-417B-A239-4D9F62829132}" srcOrd="0" destOrd="0" parTransId="{33E35D93-CCA1-4AEA-B312-456609CBCB7C}" sibTransId="{7F24C2F5-EA3F-484D-9EDB-0CD57D89AFC2}"/>
    <dgm:cxn modelId="{0F57B21A-9D14-46B3-8FDD-8E3B5B99181C}" type="presOf" srcId="{7B540E44-FA6C-417B-A239-4D9F62829132}" destId="{6AC3AD85-A29D-44B4-B980-04B7393DAC2C}" srcOrd="0" destOrd="0" presId="urn:microsoft.com/office/officeart/2005/8/layout/vList5"/>
    <dgm:cxn modelId="{C4012B1B-4F48-48A2-A279-23A4C799F968}" srcId="{32D44E47-FCF6-4512-931D-FC469AE4099F}" destId="{F83D7CEF-4B90-4CC3-B5E4-8D678943F175}" srcOrd="0" destOrd="0" parTransId="{32612001-4117-4514-88BE-B2BFC041D0DE}" sibTransId="{4D7AFF44-4E1F-4896-B0CF-298605A68EAB}"/>
    <dgm:cxn modelId="{5BFBD61C-B2B8-4827-9E27-79CD99C2EB24}" srcId="{521B54BE-0D7A-4EF8-A4D6-A4A8468C2D56}" destId="{5A72FDB2-6054-4A1B-B7EE-39A050E9E4CC}" srcOrd="1" destOrd="0" parTransId="{E828701A-39F9-49D4-8D67-5AA1AA96C962}" sibTransId="{A6F32C85-632D-44A4-B8F9-65D27132D2A2}"/>
    <dgm:cxn modelId="{EC98B431-EC6A-4976-AB31-1DE8576B822D}" srcId="{521B54BE-0D7A-4EF8-A4D6-A4A8468C2D56}" destId="{9289448A-1925-4B25-9AE8-7F917CAB9CA6}" srcOrd="3" destOrd="0" parTransId="{03815C8F-1A9F-49EC-838C-D9175DCA9FA5}" sibTransId="{9AE93010-18C7-44DE-A213-C90E3E02FD58}"/>
    <dgm:cxn modelId="{70BE0461-71C9-41FA-BADC-60D4B26E4489}" srcId="{0EBD0D22-E547-4FE2-AE47-349932E315A1}" destId="{438D77F9-77A3-4465-B068-85365EAAFB10}" srcOrd="0" destOrd="0" parTransId="{8FE6663E-CA02-4359-8D91-933B87992B11}" sibTransId="{EAF917D6-9D36-4B8C-A92C-0B2F37F907CF}"/>
    <dgm:cxn modelId="{64FEF742-3385-49D0-B877-C65469C5B1DC}" type="presOf" srcId="{90F19114-14AC-49A7-893E-B6E2A2176CC9}" destId="{C9F718F7-EE4A-4E49-ADDE-EE30864031E7}" srcOrd="0" destOrd="0" presId="urn:microsoft.com/office/officeart/2005/8/layout/vList5"/>
    <dgm:cxn modelId="{9E59EE44-BA01-43CC-AD67-0D6F381DAAD4}" type="presOf" srcId="{521B54BE-0D7A-4EF8-A4D6-A4A8468C2D56}" destId="{423DEEB9-6EFE-4801-8F2D-9F998D1C60BA}" srcOrd="0" destOrd="0" presId="urn:microsoft.com/office/officeart/2005/8/layout/vList5"/>
    <dgm:cxn modelId="{58C9E565-27B2-47EE-A5DE-1C37B998C6AB}" type="presOf" srcId="{9289448A-1925-4B25-9AE8-7F917CAB9CA6}" destId="{10EDC74E-2C33-4218-944F-8C30B6A6E094}" srcOrd="0" destOrd="0" presId="urn:microsoft.com/office/officeart/2005/8/layout/vList5"/>
    <dgm:cxn modelId="{60200146-1E0B-4945-932C-6E759A1C6C8F}" type="presOf" srcId="{F83D7CEF-4B90-4CC3-B5E4-8D678943F175}" destId="{0BD934C2-4DB4-4DDC-8721-7EC7ED9C1B9C}" srcOrd="0" destOrd="0" presId="urn:microsoft.com/office/officeart/2005/8/layout/vList5"/>
    <dgm:cxn modelId="{97996170-D66D-497D-860F-09D5D6042997}" type="presOf" srcId="{0EBD0D22-E547-4FE2-AE47-349932E315A1}" destId="{7F43B691-5E9E-4ED9-85B2-100CAB17BE84}" srcOrd="0" destOrd="0" presId="urn:microsoft.com/office/officeart/2005/8/layout/vList5"/>
    <dgm:cxn modelId="{82426D55-40CE-4072-87F4-0509C8FD0690}" type="presOf" srcId="{438D77F9-77A3-4465-B068-85365EAAFB10}" destId="{F1A9343D-F1B0-46E1-9522-3B5795A44C10}" srcOrd="0" destOrd="0" presId="urn:microsoft.com/office/officeart/2005/8/layout/vList5"/>
    <dgm:cxn modelId="{AAF10A79-4089-44D7-BE8C-BF61EF62F906}" srcId="{9289448A-1925-4B25-9AE8-7F917CAB9CA6}" destId="{8DC58FC0-ADBE-4555-96E8-F6472D5E70E6}" srcOrd="0" destOrd="0" parTransId="{6833C716-268D-4BB3-B9C7-6D317B116FD1}" sibTransId="{B52620AB-AAF8-407C-8EED-1DD31B2A46D0}"/>
    <dgm:cxn modelId="{CA4B9390-FFE0-4E29-A6D3-74863889D551}" type="presOf" srcId="{E8657B7A-FED8-4F80-8938-0FBA1BE967D4}" destId="{A843607D-A386-40E0-AE6B-6EF731B3E7A9}" srcOrd="0" destOrd="0" presId="urn:microsoft.com/office/officeart/2005/8/layout/vList5"/>
    <dgm:cxn modelId="{40CF83B0-A9B5-450F-AD6B-2AD2601A7FF8}" srcId="{521B54BE-0D7A-4EF8-A4D6-A4A8468C2D56}" destId="{0EBD0D22-E547-4FE2-AE47-349932E315A1}" srcOrd="4" destOrd="0" parTransId="{557942C1-0FA7-456E-B414-DDDFAB432160}" sibTransId="{3EDEF804-2140-48A4-A391-2FC3B5AB1ABF}"/>
    <dgm:cxn modelId="{30B4F0BD-3071-49F6-9DC6-5EDF6E273492}" type="presOf" srcId="{5A72FDB2-6054-4A1B-B7EE-39A050E9E4CC}" destId="{1222209B-A07A-47AC-965A-A1777D077238}" srcOrd="0" destOrd="0" presId="urn:microsoft.com/office/officeart/2005/8/layout/vList5"/>
    <dgm:cxn modelId="{1C83C3C7-D89B-41A6-9049-EC633C420A4C}" srcId="{521B54BE-0D7A-4EF8-A4D6-A4A8468C2D56}" destId="{90F19114-14AC-49A7-893E-B6E2A2176CC9}" srcOrd="2" destOrd="0" parTransId="{0810D13A-AC07-45BB-9F1D-27CEB29292B4}" sibTransId="{869C098B-BE82-4BEA-9E04-90EF6A87AF4B}"/>
    <dgm:cxn modelId="{E3D54EC9-3EE5-4423-9605-F3BBE89BB7D6}" type="presOf" srcId="{8DC58FC0-ADBE-4555-96E8-F6472D5E70E6}" destId="{4B7F499C-47BE-47D6-9552-68FEA7B649CC}" srcOrd="0" destOrd="0" presId="urn:microsoft.com/office/officeart/2005/8/layout/vList5"/>
    <dgm:cxn modelId="{CF450AD4-86E3-4626-875B-078F0D2461B8}" type="presOf" srcId="{32D44E47-FCF6-4512-931D-FC469AE4099F}" destId="{836889FC-7A24-4FC9-9C35-DA414D5D5D04}" srcOrd="0" destOrd="0" presId="urn:microsoft.com/office/officeart/2005/8/layout/vList5"/>
    <dgm:cxn modelId="{5783D7FD-CD57-4954-8B6A-E0466E316DC2}" srcId="{90F19114-14AC-49A7-893E-B6E2A2176CC9}" destId="{E8657B7A-FED8-4F80-8938-0FBA1BE967D4}" srcOrd="0" destOrd="0" parTransId="{FB823A30-6DE8-465A-9162-B04C093FB967}" sibTransId="{98D84C80-3310-4FEF-8086-5201B1013DE7}"/>
    <dgm:cxn modelId="{03A78A93-BA0D-43FC-B780-220C295D16E0}" type="presParOf" srcId="{423DEEB9-6EFE-4801-8F2D-9F998D1C60BA}" destId="{B1C5EE0C-7A10-4DAE-8393-794EA51800BC}" srcOrd="0" destOrd="0" presId="urn:microsoft.com/office/officeart/2005/8/layout/vList5"/>
    <dgm:cxn modelId="{80F5A554-204D-4960-9CF8-3D1685789027}" type="presParOf" srcId="{B1C5EE0C-7A10-4DAE-8393-794EA51800BC}" destId="{836889FC-7A24-4FC9-9C35-DA414D5D5D04}" srcOrd="0" destOrd="0" presId="urn:microsoft.com/office/officeart/2005/8/layout/vList5"/>
    <dgm:cxn modelId="{7F516057-9B49-454C-A523-3CF7D4FD2AF5}" type="presParOf" srcId="{B1C5EE0C-7A10-4DAE-8393-794EA51800BC}" destId="{0BD934C2-4DB4-4DDC-8721-7EC7ED9C1B9C}" srcOrd="1" destOrd="0" presId="urn:microsoft.com/office/officeart/2005/8/layout/vList5"/>
    <dgm:cxn modelId="{62C76CC5-09B2-40CB-BB20-CE2D17054408}" type="presParOf" srcId="{423DEEB9-6EFE-4801-8F2D-9F998D1C60BA}" destId="{FAFFDEEA-7F9E-4656-A72C-8618255CF6A8}" srcOrd="1" destOrd="0" presId="urn:microsoft.com/office/officeart/2005/8/layout/vList5"/>
    <dgm:cxn modelId="{7CA8FD1B-398C-45BF-821A-3016EA9AA4AB}" type="presParOf" srcId="{423DEEB9-6EFE-4801-8F2D-9F998D1C60BA}" destId="{8D3F6608-D63A-4C53-A354-4BBF5027B282}" srcOrd="2" destOrd="0" presId="urn:microsoft.com/office/officeart/2005/8/layout/vList5"/>
    <dgm:cxn modelId="{4D3BA50F-D36F-4D89-8E63-9BC0C116A2C9}" type="presParOf" srcId="{8D3F6608-D63A-4C53-A354-4BBF5027B282}" destId="{1222209B-A07A-47AC-965A-A1777D077238}" srcOrd="0" destOrd="0" presId="urn:microsoft.com/office/officeart/2005/8/layout/vList5"/>
    <dgm:cxn modelId="{0AED1E18-C624-4247-BC71-40382C583C80}" type="presParOf" srcId="{8D3F6608-D63A-4C53-A354-4BBF5027B282}" destId="{6AC3AD85-A29D-44B4-B980-04B7393DAC2C}" srcOrd="1" destOrd="0" presId="urn:microsoft.com/office/officeart/2005/8/layout/vList5"/>
    <dgm:cxn modelId="{49AF12A8-FB8F-464D-AF1E-E992484197C9}" type="presParOf" srcId="{423DEEB9-6EFE-4801-8F2D-9F998D1C60BA}" destId="{B5AF5334-8269-4140-815D-914AEE93CD4C}" srcOrd="3" destOrd="0" presId="urn:microsoft.com/office/officeart/2005/8/layout/vList5"/>
    <dgm:cxn modelId="{6E2D1B34-7332-4952-8D45-AF22EAD7F979}" type="presParOf" srcId="{423DEEB9-6EFE-4801-8F2D-9F998D1C60BA}" destId="{CA9203E6-1BFE-4183-8EF4-9677B2916C04}" srcOrd="4" destOrd="0" presId="urn:microsoft.com/office/officeart/2005/8/layout/vList5"/>
    <dgm:cxn modelId="{71428355-86C1-402F-B609-497D597AD703}" type="presParOf" srcId="{CA9203E6-1BFE-4183-8EF4-9677B2916C04}" destId="{C9F718F7-EE4A-4E49-ADDE-EE30864031E7}" srcOrd="0" destOrd="0" presId="urn:microsoft.com/office/officeart/2005/8/layout/vList5"/>
    <dgm:cxn modelId="{52110BB7-5FA5-477C-9376-3C416DD9D31C}" type="presParOf" srcId="{CA9203E6-1BFE-4183-8EF4-9677B2916C04}" destId="{A843607D-A386-40E0-AE6B-6EF731B3E7A9}" srcOrd="1" destOrd="0" presId="urn:microsoft.com/office/officeart/2005/8/layout/vList5"/>
    <dgm:cxn modelId="{C9DCE549-D8B5-4EF3-9D13-25FEE8F03000}" type="presParOf" srcId="{423DEEB9-6EFE-4801-8F2D-9F998D1C60BA}" destId="{F1148EF9-A04A-4F4F-BE87-D669A7E466A3}" srcOrd="5" destOrd="0" presId="urn:microsoft.com/office/officeart/2005/8/layout/vList5"/>
    <dgm:cxn modelId="{BD8A039E-73D1-416E-B1AD-73ED90E61CD7}" type="presParOf" srcId="{423DEEB9-6EFE-4801-8F2D-9F998D1C60BA}" destId="{6C692954-B703-4777-8D6B-0E2DAC01B4DB}" srcOrd="6" destOrd="0" presId="urn:microsoft.com/office/officeart/2005/8/layout/vList5"/>
    <dgm:cxn modelId="{B3CD5A7E-08CC-4CFA-8230-84E110B52409}" type="presParOf" srcId="{6C692954-B703-4777-8D6B-0E2DAC01B4DB}" destId="{10EDC74E-2C33-4218-944F-8C30B6A6E094}" srcOrd="0" destOrd="0" presId="urn:microsoft.com/office/officeart/2005/8/layout/vList5"/>
    <dgm:cxn modelId="{472F2733-4B91-410B-9378-2D3836D8DFA1}" type="presParOf" srcId="{6C692954-B703-4777-8D6B-0E2DAC01B4DB}" destId="{4B7F499C-47BE-47D6-9552-68FEA7B649CC}" srcOrd="1" destOrd="0" presId="urn:microsoft.com/office/officeart/2005/8/layout/vList5"/>
    <dgm:cxn modelId="{6C4D70CE-5A02-44DA-A80E-CA1F4E177925}" type="presParOf" srcId="{423DEEB9-6EFE-4801-8F2D-9F998D1C60BA}" destId="{C3C88172-0092-4D83-AC9C-72F4B90D62EE}" srcOrd="7" destOrd="0" presId="urn:microsoft.com/office/officeart/2005/8/layout/vList5"/>
    <dgm:cxn modelId="{3E554C82-5B40-459D-A7EE-0EDD572BD5ED}" type="presParOf" srcId="{423DEEB9-6EFE-4801-8F2D-9F998D1C60BA}" destId="{DD5B5D11-A409-47D3-B1AD-3ABA2B7C7381}" srcOrd="8" destOrd="0" presId="urn:microsoft.com/office/officeart/2005/8/layout/vList5"/>
    <dgm:cxn modelId="{EDCEAFEC-7313-4995-BABB-E1D1447E46B1}" type="presParOf" srcId="{DD5B5D11-A409-47D3-B1AD-3ABA2B7C7381}" destId="{7F43B691-5E9E-4ED9-85B2-100CAB17BE84}" srcOrd="0" destOrd="0" presId="urn:microsoft.com/office/officeart/2005/8/layout/vList5"/>
    <dgm:cxn modelId="{65FB4E68-106B-409D-9E6D-4EEA9B5F968F}" type="presParOf" srcId="{DD5B5D11-A409-47D3-B1AD-3ABA2B7C7381}" destId="{F1A9343D-F1B0-46E1-9522-3B5795A44C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63CE9-BE81-4D37-AA20-2CA931961185}">
      <dsp:nvSpPr>
        <dsp:cNvPr id="0" name=""/>
        <dsp:cNvSpPr/>
      </dsp:nvSpPr>
      <dsp:spPr>
        <a:xfrm>
          <a:off x="0" y="2790"/>
          <a:ext cx="6096000" cy="0"/>
        </a:xfrm>
        <a:prstGeom prst="line">
          <a:avLst/>
        </a:prstGeom>
        <a:solidFill>
          <a:srgbClr val="321C1C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21C1C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F7DC8-3C30-41C6-99FC-309EBEB5B7D5}">
      <dsp:nvSpPr>
        <dsp:cNvPr id="0" name=""/>
        <dsp:cNvSpPr/>
      </dsp:nvSpPr>
      <dsp:spPr>
        <a:xfrm>
          <a:off x="0" y="2790"/>
          <a:ext cx="6096000" cy="1903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ED is currently live with blood draws.</a:t>
          </a:r>
        </a:p>
      </dsp:txBody>
      <dsp:txXfrm>
        <a:off x="0" y="2790"/>
        <a:ext cx="6096000" cy="1903139"/>
      </dsp:txXfrm>
    </dsp:sp>
    <dsp:sp modelId="{3B402530-84C9-42D0-8B90-56AA844AD2A7}">
      <dsp:nvSpPr>
        <dsp:cNvPr id="0" name=""/>
        <dsp:cNvSpPr/>
      </dsp:nvSpPr>
      <dsp:spPr>
        <a:xfrm>
          <a:off x="0" y="1905929"/>
          <a:ext cx="6096000" cy="0"/>
        </a:xfrm>
        <a:prstGeom prst="line">
          <a:avLst/>
        </a:prstGeom>
        <a:solidFill>
          <a:srgbClr val="321C1C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21C1C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79D24E-C2E2-4853-AD7A-6FDA7AD6C4C7}">
      <dsp:nvSpPr>
        <dsp:cNvPr id="0" name=""/>
        <dsp:cNvSpPr/>
      </dsp:nvSpPr>
      <dsp:spPr>
        <a:xfrm>
          <a:off x="0" y="1905929"/>
          <a:ext cx="6096000" cy="1903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All other nursing departments will be responsible for blood collection on June 7, 2023</a:t>
          </a:r>
        </a:p>
      </dsp:txBody>
      <dsp:txXfrm>
        <a:off x="0" y="1905929"/>
        <a:ext cx="6096000" cy="1903139"/>
      </dsp:txXfrm>
    </dsp:sp>
    <dsp:sp modelId="{91058E00-BF1D-43E1-9936-0656FE15C628}">
      <dsp:nvSpPr>
        <dsp:cNvPr id="0" name=""/>
        <dsp:cNvSpPr/>
      </dsp:nvSpPr>
      <dsp:spPr>
        <a:xfrm>
          <a:off x="0" y="3809069"/>
          <a:ext cx="6096000" cy="0"/>
        </a:xfrm>
        <a:prstGeom prst="line">
          <a:avLst/>
        </a:prstGeom>
        <a:solidFill>
          <a:srgbClr val="321C1C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21C1C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2962E4-6F29-43A6-9392-10CB37B5CA72}">
      <dsp:nvSpPr>
        <dsp:cNvPr id="0" name=""/>
        <dsp:cNvSpPr/>
      </dsp:nvSpPr>
      <dsp:spPr>
        <a:xfrm>
          <a:off x="0" y="3809069"/>
          <a:ext cx="6096000" cy="1903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Neue Haas Grotesk Text Pro"/>
            <a:ea typeface="+mn-ea"/>
            <a:cs typeface="+mn-cs"/>
          </a:endParaRPr>
        </a:p>
      </dsp:txBody>
      <dsp:txXfrm>
        <a:off x="0" y="3809069"/>
        <a:ext cx="6096000" cy="1903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88AAE1-53B8-4051-A783-86BB8C2D7B49}">
      <dsp:nvSpPr>
        <dsp:cNvPr id="0" name=""/>
        <dsp:cNvSpPr/>
      </dsp:nvSpPr>
      <dsp:spPr>
        <a:xfrm>
          <a:off x="0" y="2718"/>
          <a:ext cx="648951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1ACD4-4D62-4D31-ACCD-F5304E2E7A28}">
      <dsp:nvSpPr>
        <dsp:cNvPr id="0" name=""/>
        <dsp:cNvSpPr/>
      </dsp:nvSpPr>
      <dsp:spPr>
        <a:xfrm>
          <a:off x="0" y="2718"/>
          <a:ext cx="6489514" cy="1854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Neue Haas Grotesk Text Pro"/>
              <a:ea typeface="+mn-ea"/>
              <a:cs typeface="+mn-cs"/>
            </a:rPr>
            <a:t>A wristband label will now print automatically with any blood bank specimen order</a:t>
          </a:r>
        </a:p>
      </dsp:txBody>
      <dsp:txXfrm>
        <a:off x="0" y="2718"/>
        <a:ext cx="6489514" cy="1854151"/>
      </dsp:txXfrm>
    </dsp:sp>
    <dsp:sp modelId="{69255F5A-C86C-4889-BBF2-4E1E08D4E1C9}">
      <dsp:nvSpPr>
        <dsp:cNvPr id="0" name=""/>
        <dsp:cNvSpPr/>
      </dsp:nvSpPr>
      <dsp:spPr>
        <a:xfrm>
          <a:off x="0" y="1260352"/>
          <a:ext cx="648951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D966A2-995C-4E23-B2C7-6845FAB08066}">
      <dsp:nvSpPr>
        <dsp:cNvPr id="0" name=""/>
        <dsp:cNvSpPr/>
      </dsp:nvSpPr>
      <dsp:spPr>
        <a:xfrm>
          <a:off x="0" y="1326749"/>
          <a:ext cx="6489514" cy="1854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Neue Haas Grotesk Text Pro"/>
              <a:ea typeface="+mn-ea"/>
              <a:cs typeface="+mn-cs"/>
            </a:rPr>
            <a:t>A nurse and a second employee trained in blood collection will report to the bedside to band the patient.  Initials of both employees should be present on the labels of the pink top tube</a:t>
          </a:r>
        </a:p>
      </dsp:txBody>
      <dsp:txXfrm>
        <a:off x="0" y="1326749"/>
        <a:ext cx="6489514" cy="1854151"/>
      </dsp:txXfrm>
    </dsp:sp>
    <dsp:sp modelId="{5DF6A4AF-953C-4332-9579-CC8D9CAB262B}">
      <dsp:nvSpPr>
        <dsp:cNvPr id="0" name=""/>
        <dsp:cNvSpPr/>
      </dsp:nvSpPr>
      <dsp:spPr>
        <a:xfrm>
          <a:off x="0" y="3474932"/>
          <a:ext cx="648951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8B87D6-B1FA-49AB-926C-642AD99EA0D2}">
      <dsp:nvSpPr>
        <dsp:cNvPr id="0" name=""/>
        <dsp:cNvSpPr/>
      </dsp:nvSpPr>
      <dsp:spPr>
        <a:xfrm>
          <a:off x="0" y="3555383"/>
          <a:ext cx="6489514" cy="1854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Neue Haas Grotesk Text Pro"/>
              <a:ea typeface="+mn-ea"/>
              <a:cs typeface="+mn-cs"/>
            </a:rPr>
            <a:t>Lab will assist, if needed from 7 am – 3 pm, Monday - Friday</a:t>
          </a:r>
        </a:p>
      </dsp:txBody>
      <dsp:txXfrm>
        <a:off x="0" y="3555383"/>
        <a:ext cx="6489514" cy="1854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8E308-321E-4A2F-AFCD-E6B24DD3787A}">
      <dsp:nvSpPr>
        <dsp:cNvPr id="0" name=""/>
        <dsp:cNvSpPr/>
      </dsp:nvSpPr>
      <dsp:spPr>
        <a:xfrm>
          <a:off x="0" y="2371"/>
          <a:ext cx="6096000" cy="1202158"/>
        </a:xfrm>
        <a:prstGeom prst="roundRect">
          <a:avLst>
            <a:gd name="adj" fmla="val 10000"/>
          </a:avLst>
        </a:prstGeom>
        <a:solidFill>
          <a:srgbClr val="FFFFFF">
            <a:lumMod val="95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76A9-6AC8-4E7B-9EE2-55DC3ADFB6ED}">
      <dsp:nvSpPr>
        <dsp:cNvPr id="0" name=""/>
        <dsp:cNvSpPr/>
      </dsp:nvSpPr>
      <dsp:spPr>
        <a:xfrm>
          <a:off x="363653" y="272857"/>
          <a:ext cx="661187" cy="661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76BE95-84DA-4A19-AFB5-22E4631A2979}">
      <dsp:nvSpPr>
        <dsp:cNvPr id="0" name=""/>
        <dsp:cNvSpPr/>
      </dsp:nvSpPr>
      <dsp:spPr>
        <a:xfrm>
          <a:off x="1388493" y="2371"/>
          <a:ext cx="4707506" cy="120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228" tIns="127228" rIns="127228" bIns="12722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If a patient does not have a historical blood type on file, a second type is required before the patient can receive blood products</a:t>
          </a:r>
        </a:p>
      </dsp:txBody>
      <dsp:txXfrm>
        <a:off x="1388493" y="2371"/>
        <a:ext cx="4707506" cy="1202158"/>
      </dsp:txXfrm>
    </dsp:sp>
    <dsp:sp modelId="{F9A3F495-8B46-4675-82CA-029B0EA1A578}">
      <dsp:nvSpPr>
        <dsp:cNvPr id="0" name=""/>
        <dsp:cNvSpPr/>
      </dsp:nvSpPr>
      <dsp:spPr>
        <a:xfrm>
          <a:off x="0" y="1505070"/>
          <a:ext cx="6096000" cy="1202158"/>
        </a:xfrm>
        <a:prstGeom prst="roundRect">
          <a:avLst>
            <a:gd name="adj" fmla="val 10000"/>
          </a:avLst>
        </a:prstGeom>
        <a:solidFill>
          <a:srgbClr val="FFFFFF">
            <a:lumMod val="95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5A5D1B-C446-428E-B6D9-E1E6EE55500B}">
      <dsp:nvSpPr>
        <dsp:cNvPr id="0" name=""/>
        <dsp:cNvSpPr/>
      </dsp:nvSpPr>
      <dsp:spPr>
        <a:xfrm>
          <a:off x="363653" y="1775556"/>
          <a:ext cx="661187" cy="661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1F1745-4BEA-4791-88C5-433FB2F868E1}">
      <dsp:nvSpPr>
        <dsp:cNvPr id="0" name=""/>
        <dsp:cNvSpPr/>
      </dsp:nvSpPr>
      <dsp:spPr>
        <a:xfrm>
          <a:off x="1388493" y="1505070"/>
          <a:ext cx="4707506" cy="120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228" tIns="127228" rIns="127228" bIns="12722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If a second type is needed, the laboratory will notify the nursing unit after the first specimen is received</a:t>
          </a:r>
        </a:p>
      </dsp:txBody>
      <dsp:txXfrm>
        <a:off x="1388493" y="1505070"/>
        <a:ext cx="4707506" cy="1202158"/>
      </dsp:txXfrm>
    </dsp:sp>
    <dsp:sp modelId="{64F56F07-95A2-45EE-9F05-0A09B62AAF6D}">
      <dsp:nvSpPr>
        <dsp:cNvPr id="0" name=""/>
        <dsp:cNvSpPr/>
      </dsp:nvSpPr>
      <dsp:spPr>
        <a:xfrm>
          <a:off x="0" y="3007769"/>
          <a:ext cx="6096000" cy="1202158"/>
        </a:xfrm>
        <a:prstGeom prst="roundRect">
          <a:avLst>
            <a:gd name="adj" fmla="val 10000"/>
          </a:avLst>
        </a:prstGeom>
        <a:solidFill>
          <a:srgbClr val="FFFFFF">
            <a:lumMod val="95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22C16-F798-42FC-8C8A-1DFF27E0ED95}">
      <dsp:nvSpPr>
        <dsp:cNvPr id="0" name=""/>
        <dsp:cNvSpPr/>
      </dsp:nvSpPr>
      <dsp:spPr>
        <a:xfrm>
          <a:off x="363653" y="3278255"/>
          <a:ext cx="661187" cy="661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87A50-960B-4481-8630-8AF6EA1EA590}">
      <dsp:nvSpPr>
        <dsp:cNvPr id="0" name=""/>
        <dsp:cNvSpPr/>
      </dsp:nvSpPr>
      <dsp:spPr>
        <a:xfrm>
          <a:off x="1388493" y="3007769"/>
          <a:ext cx="4707506" cy="120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228" tIns="127228" rIns="127228" bIns="12722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Lab will print a “Second Type” label to the appropriate Nursing Lab Label Printer</a:t>
          </a:r>
        </a:p>
      </dsp:txBody>
      <dsp:txXfrm>
        <a:off x="1388493" y="3007769"/>
        <a:ext cx="4707506" cy="1202158"/>
      </dsp:txXfrm>
    </dsp:sp>
    <dsp:sp modelId="{B3C45A08-0447-4DB3-99DC-94C673D0F794}">
      <dsp:nvSpPr>
        <dsp:cNvPr id="0" name=""/>
        <dsp:cNvSpPr/>
      </dsp:nvSpPr>
      <dsp:spPr>
        <a:xfrm>
          <a:off x="0" y="4510468"/>
          <a:ext cx="6096000" cy="1202158"/>
        </a:xfrm>
        <a:prstGeom prst="roundRect">
          <a:avLst>
            <a:gd name="adj" fmla="val 10000"/>
          </a:avLst>
        </a:prstGeom>
        <a:solidFill>
          <a:srgbClr val="FFFFFF">
            <a:lumMod val="95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A1111A-EA28-4789-917E-062C72EA9A6B}">
      <dsp:nvSpPr>
        <dsp:cNvPr id="0" name=""/>
        <dsp:cNvSpPr/>
      </dsp:nvSpPr>
      <dsp:spPr>
        <a:xfrm>
          <a:off x="363653" y="4780953"/>
          <a:ext cx="661187" cy="6611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B41E16-8993-4E79-ADDC-EEF1B4457656}">
      <dsp:nvSpPr>
        <dsp:cNvPr id="0" name=""/>
        <dsp:cNvSpPr/>
      </dsp:nvSpPr>
      <dsp:spPr>
        <a:xfrm>
          <a:off x="1388493" y="4510468"/>
          <a:ext cx="4707506" cy="120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228" tIns="127228" rIns="127228" bIns="12722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Nursing will collect the specimen, label appropriately, and send the specimen to the Lab</a:t>
          </a:r>
        </a:p>
      </dsp:txBody>
      <dsp:txXfrm>
        <a:off x="1388493" y="4510468"/>
        <a:ext cx="4707506" cy="12021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934C2-4DB4-4DDC-8721-7EC7ED9C1B9C}">
      <dsp:nvSpPr>
        <dsp:cNvPr id="0" name=""/>
        <dsp:cNvSpPr/>
      </dsp:nvSpPr>
      <dsp:spPr>
        <a:xfrm rot="5400000">
          <a:off x="4119999" y="-1583346"/>
          <a:ext cx="905524" cy="4303776"/>
        </a:xfrm>
        <a:prstGeom prst="round2SameRect">
          <a:avLst/>
        </a:prstGeom>
        <a:solidFill>
          <a:srgbClr val="BC3730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C3730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Lab will call and notify the nursing unit where the patient is located.</a:t>
          </a:r>
        </a:p>
      </dsp:txBody>
      <dsp:txXfrm rot="-5400000">
        <a:off x="2420873" y="159984"/>
        <a:ext cx="4259572" cy="817116"/>
      </dsp:txXfrm>
    </dsp:sp>
    <dsp:sp modelId="{836889FC-7A24-4FC9-9C35-DA414D5D5D04}">
      <dsp:nvSpPr>
        <dsp:cNvPr id="0" name=""/>
        <dsp:cNvSpPr/>
      </dsp:nvSpPr>
      <dsp:spPr>
        <a:xfrm>
          <a:off x="0" y="2588"/>
          <a:ext cx="2420874" cy="1131905"/>
        </a:xfrm>
        <a:prstGeom prst="roundRect">
          <a:avLst/>
        </a:prstGeom>
        <a:solidFill>
          <a:srgbClr val="BC373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Neue Haas Grotesk Text Pro"/>
              <a:ea typeface="+mn-ea"/>
              <a:cs typeface="+mn-cs"/>
            </a:rPr>
            <a:t>Call and Notify</a:t>
          </a:r>
        </a:p>
      </dsp:txBody>
      <dsp:txXfrm>
        <a:off x="55255" y="57843"/>
        <a:ext cx="2310364" cy="1021395"/>
      </dsp:txXfrm>
    </dsp:sp>
    <dsp:sp modelId="{6AC3AD85-A29D-44B4-B980-04B7393DAC2C}">
      <dsp:nvSpPr>
        <dsp:cNvPr id="0" name=""/>
        <dsp:cNvSpPr/>
      </dsp:nvSpPr>
      <dsp:spPr>
        <a:xfrm rot="5400000">
          <a:off x="4119999" y="-394846"/>
          <a:ext cx="905524" cy="4303776"/>
        </a:xfrm>
        <a:prstGeom prst="round2SameRect">
          <a:avLst/>
        </a:prstGeom>
        <a:solidFill>
          <a:srgbClr val="BC3730">
            <a:tint val="40000"/>
            <a:alpha val="90000"/>
            <a:hueOff val="5170286"/>
            <a:satOff val="2569"/>
            <a:lumOff val="354"/>
            <a:alphaOff val="0"/>
          </a:srgbClr>
        </a:solidFill>
        <a:ln w="12700" cap="flat" cmpd="sng" algn="ctr">
          <a:solidFill>
            <a:srgbClr val="BC3730">
              <a:tint val="40000"/>
              <a:alpha val="90000"/>
              <a:hueOff val="5170286"/>
              <a:satOff val="2569"/>
              <a:lumOff val="354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Lab will communicate the specimens/tests that need redrawn and why.</a:t>
          </a:r>
        </a:p>
      </dsp:txBody>
      <dsp:txXfrm rot="-5400000">
        <a:off x="2420873" y="1348484"/>
        <a:ext cx="4259572" cy="817116"/>
      </dsp:txXfrm>
    </dsp:sp>
    <dsp:sp modelId="{1222209B-A07A-47AC-965A-A1777D077238}">
      <dsp:nvSpPr>
        <dsp:cNvPr id="0" name=""/>
        <dsp:cNvSpPr/>
      </dsp:nvSpPr>
      <dsp:spPr>
        <a:xfrm>
          <a:off x="0" y="1191089"/>
          <a:ext cx="2420874" cy="1131905"/>
        </a:xfrm>
        <a:prstGeom prst="roundRect">
          <a:avLst/>
        </a:prstGeom>
        <a:solidFill>
          <a:srgbClr val="BC3730">
            <a:hueOff val="5027178"/>
            <a:satOff val="-124"/>
            <a:lumOff val="1765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Neue Haas Grotesk Text Pro"/>
              <a:ea typeface="+mn-ea"/>
              <a:cs typeface="+mn-cs"/>
            </a:rPr>
            <a:t>Communicate</a:t>
          </a:r>
        </a:p>
      </dsp:txBody>
      <dsp:txXfrm>
        <a:off x="55255" y="1246344"/>
        <a:ext cx="2310364" cy="1021395"/>
      </dsp:txXfrm>
    </dsp:sp>
    <dsp:sp modelId="{A843607D-A386-40E0-AE6B-6EF731B3E7A9}">
      <dsp:nvSpPr>
        <dsp:cNvPr id="0" name=""/>
        <dsp:cNvSpPr/>
      </dsp:nvSpPr>
      <dsp:spPr>
        <a:xfrm rot="5400000">
          <a:off x="4119999" y="793653"/>
          <a:ext cx="905524" cy="4303776"/>
        </a:xfrm>
        <a:prstGeom prst="round2SameRect">
          <a:avLst/>
        </a:prstGeom>
        <a:solidFill>
          <a:srgbClr val="BC3730">
            <a:tint val="40000"/>
            <a:alpha val="90000"/>
            <a:hueOff val="10340572"/>
            <a:satOff val="5139"/>
            <a:lumOff val="708"/>
            <a:alphaOff val="0"/>
          </a:srgbClr>
        </a:solidFill>
        <a:ln w="12700" cap="flat" cmpd="sng" algn="ctr">
          <a:solidFill>
            <a:srgbClr val="BC3730">
              <a:tint val="40000"/>
              <a:alpha val="90000"/>
              <a:hueOff val="10340572"/>
              <a:satOff val="5139"/>
              <a:lumOff val="708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Lab will cancel the tests that need redrawn. </a:t>
          </a:r>
        </a:p>
      </dsp:txBody>
      <dsp:txXfrm rot="-5400000">
        <a:off x="2420873" y="2536983"/>
        <a:ext cx="4259572" cy="817116"/>
      </dsp:txXfrm>
    </dsp:sp>
    <dsp:sp modelId="{C9F718F7-EE4A-4E49-ADDE-EE30864031E7}">
      <dsp:nvSpPr>
        <dsp:cNvPr id="0" name=""/>
        <dsp:cNvSpPr/>
      </dsp:nvSpPr>
      <dsp:spPr>
        <a:xfrm>
          <a:off x="0" y="2379589"/>
          <a:ext cx="2420874" cy="1131905"/>
        </a:xfrm>
        <a:prstGeom prst="roundRect">
          <a:avLst/>
        </a:prstGeom>
        <a:solidFill>
          <a:srgbClr val="BC3730">
            <a:hueOff val="10054357"/>
            <a:satOff val="-248"/>
            <a:lumOff val="3529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Neue Haas Grotesk Text Pro"/>
              <a:ea typeface="+mn-ea"/>
              <a:cs typeface="+mn-cs"/>
            </a:rPr>
            <a:t>Cancel</a:t>
          </a:r>
        </a:p>
      </dsp:txBody>
      <dsp:txXfrm>
        <a:off x="55255" y="2434844"/>
        <a:ext cx="2310364" cy="1021395"/>
      </dsp:txXfrm>
    </dsp:sp>
    <dsp:sp modelId="{4B7F499C-47BE-47D6-9552-68FEA7B649CC}">
      <dsp:nvSpPr>
        <dsp:cNvPr id="0" name=""/>
        <dsp:cNvSpPr/>
      </dsp:nvSpPr>
      <dsp:spPr>
        <a:xfrm rot="5400000">
          <a:off x="4119999" y="1982154"/>
          <a:ext cx="905524" cy="4303776"/>
        </a:xfrm>
        <a:prstGeom prst="round2SameRect">
          <a:avLst/>
        </a:prstGeom>
        <a:solidFill>
          <a:srgbClr val="BC3730">
            <a:tint val="40000"/>
            <a:alpha val="90000"/>
            <a:hueOff val="15510857"/>
            <a:satOff val="7708"/>
            <a:lumOff val="1062"/>
            <a:alphaOff val="0"/>
          </a:srgbClr>
        </a:solidFill>
        <a:ln w="12700" cap="flat" cmpd="sng" algn="ctr">
          <a:solidFill>
            <a:srgbClr val="BC3730">
              <a:tint val="40000"/>
              <a:alpha val="90000"/>
              <a:hueOff val="15510857"/>
              <a:satOff val="7708"/>
              <a:lumOff val="1062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Lab will document the name of the person that was notified about the redraw. As well as the date, time, and reason recollection was needed.</a:t>
          </a:r>
        </a:p>
      </dsp:txBody>
      <dsp:txXfrm rot="-5400000">
        <a:off x="2420873" y="3725484"/>
        <a:ext cx="4259572" cy="817116"/>
      </dsp:txXfrm>
    </dsp:sp>
    <dsp:sp modelId="{10EDC74E-2C33-4218-944F-8C30B6A6E094}">
      <dsp:nvSpPr>
        <dsp:cNvPr id="0" name=""/>
        <dsp:cNvSpPr/>
      </dsp:nvSpPr>
      <dsp:spPr>
        <a:xfrm>
          <a:off x="0" y="3568089"/>
          <a:ext cx="2420874" cy="1131905"/>
        </a:xfrm>
        <a:prstGeom prst="roundRect">
          <a:avLst/>
        </a:prstGeom>
        <a:solidFill>
          <a:srgbClr val="BC3730">
            <a:hueOff val="15081535"/>
            <a:satOff val="-372"/>
            <a:lumOff val="5294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Neue Haas Grotesk Text Pro"/>
              <a:ea typeface="+mn-ea"/>
              <a:cs typeface="+mn-cs"/>
            </a:rPr>
            <a:t>Document</a:t>
          </a:r>
        </a:p>
      </dsp:txBody>
      <dsp:txXfrm>
        <a:off x="55255" y="3623344"/>
        <a:ext cx="2310364" cy="1021395"/>
      </dsp:txXfrm>
    </dsp:sp>
    <dsp:sp modelId="{F1A9343D-F1B0-46E1-9522-3B5795A44C10}">
      <dsp:nvSpPr>
        <dsp:cNvPr id="0" name=""/>
        <dsp:cNvSpPr/>
      </dsp:nvSpPr>
      <dsp:spPr>
        <a:xfrm rot="5400000">
          <a:off x="4119999" y="3170654"/>
          <a:ext cx="905524" cy="4303776"/>
        </a:xfrm>
        <a:prstGeom prst="round2SameRect">
          <a:avLst/>
        </a:prstGeom>
        <a:solidFill>
          <a:srgbClr val="BC3730">
            <a:tint val="40000"/>
            <a:alpha val="90000"/>
            <a:hueOff val="20681144"/>
            <a:satOff val="10277"/>
            <a:lumOff val="1416"/>
            <a:alphaOff val="0"/>
          </a:srgbClr>
        </a:solidFill>
        <a:ln w="12700" cap="flat" cmpd="sng" algn="ctr">
          <a:solidFill>
            <a:srgbClr val="BC3730">
              <a:tint val="40000"/>
              <a:alpha val="90000"/>
              <a:hueOff val="20681144"/>
              <a:satOff val="10277"/>
              <a:lumOff val="1416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Nursing will place a new order for the testing and will collect new specimens, label, document as collected </a:t>
          </a:r>
          <a:r>
            <a:rPr lang="en-US" sz="14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in Meditech, and </a:t>
          </a:r>
          <a:r>
            <a:rPr lang="en-U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Neue Haas Grotesk Text Pro"/>
              <a:ea typeface="+mn-ea"/>
              <a:cs typeface="+mn-cs"/>
            </a:rPr>
            <a:t>send to the lab.</a:t>
          </a:r>
        </a:p>
      </dsp:txBody>
      <dsp:txXfrm rot="-5400000">
        <a:off x="2420873" y="4913984"/>
        <a:ext cx="4259572" cy="817116"/>
      </dsp:txXfrm>
    </dsp:sp>
    <dsp:sp modelId="{7F43B691-5E9E-4ED9-85B2-100CAB17BE84}">
      <dsp:nvSpPr>
        <dsp:cNvPr id="0" name=""/>
        <dsp:cNvSpPr/>
      </dsp:nvSpPr>
      <dsp:spPr>
        <a:xfrm>
          <a:off x="0" y="4756590"/>
          <a:ext cx="2420874" cy="1131905"/>
        </a:xfrm>
        <a:prstGeom prst="roundRect">
          <a:avLst/>
        </a:prstGeom>
        <a:solidFill>
          <a:srgbClr val="BC3730">
            <a:hueOff val="20108714"/>
            <a:satOff val="-496"/>
            <a:lumOff val="7058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Neue Haas Grotesk Text Pro"/>
              <a:ea typeface="+mn-ea"/>
              <a:cs typeface="+mn-cs"/>
            </a:rPr>
            <a:t>Reorder</a:t>
          </a:r>
        </a:p>
      </dsp:txBody>
      <dsp:txXfrm>
        <a:off x="55255" y="4811845"/>
        <a:ext cx="2310364" cy="1021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974A9-0D21-FE70-8DA2-41CA1399C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AAD876-3087-32B5-CFA5-5FF4EF042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E643B-1859-CB56-503D-81AF8DBC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9FE10-42AE-8988-27DC-6AA3C30AD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924F8-4BBF-9D4D-77D2-539E346C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1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7B517-1969-89C5-9272-50D7D43A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59250-C89A-6367-CCFC-2A963094E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E0872-83BF-D97F-B12C-2C7D2147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077F1-EAFF-7590-22A0-C9B3FD83F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42260-831F-8B09-3B0C-74D5C794F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8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471B1F-D9CC-0BAA-D4B1-563F00609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4C4CB-E64A-FB20-F2F3-A0592BFCE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65874-0DBD-EE83-8403-D87FBDBF0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42D3B-54BD-C894-1E83-607921269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9F2E6-19D5-0767-3A3A-3A7EC638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4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A995D-889A-316B-39AC-60D1B1363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77E0-55F0-A575-2FCC-334D95273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067F0-F764-896E-A7AB-F69B5E023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BB578-D08A-00A8-1AA9-A8FA833F2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B328E-C0A6-8D51-76E6-71C141F5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2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1A4FA-2C62-0A72-508D-53158B29C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48823-FF64-E951-CE3E-CAB4C4A90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680-925C-C2C6-A94E-E3D9EF70D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889B5-88BE-73A7-4A4A-776AB79C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A3D4A-7DC7-1F64-52B9-DB0A6F76E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8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262D-3F74-8E98-38C8-4608D700D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87378-4923-1562-EDC5-77B96D395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D7F3A8-C793-959A-E1D1-87346B977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41F3D-7AA2-2527-56B9-69BE12BDA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94769-FCDF-BC2C-FE48-7094B0733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90A65-E837-071B-952C-9130AFAD9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3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02DD8-5815-C209-68E5-9B9FF2812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2F729-3FF7-DA4F-D746-ABDA0D200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5BEEDE-D452-53C8-B9B7-29B216C2F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036BB9-4E8A-1C41-90A3-6B65772DB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C5615C-4EC0-AA1B-BFE0-5BE7CC91B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0B2014-00E9-6C8F-D3D8-0262F07BE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CB4058-54D3-25DF-102F-F6648C543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9206FE-36A3-C2D1-BCD4-D907BDF8C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5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EA03-AD31-2306-2797-4385D725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69A7C-7743-411D-84BA-4208C9ABA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9CD06A-F067-8911-D221-F73062DDA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C229F-BE43-9B65-F9C4-347646580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0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F276C4-A6E8-3168-E120-CD5EDF397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BECD46-CFC7-5A58-80CD-67AC26013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8815C-ABCA-5E7C-3B29-59EBAFA0C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8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0D429-AD46-4F6D-9839-BC5C6DA73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190D7-14A2-150D-DCBC-A7A8B30EC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AB642E-C2A3-5A97-346B-2F5B91DD2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7B6F3-3FCE-1A75-4417-DE4D4982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A0386-D881-4A65-D576-4D6E6155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BB4373-67E3-6002-485A-FAFF0D72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1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BBC2-3CEA-1646-4269-AFE6D0A7B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B4A84F-345D-D2B1-322B-36FE2F56D7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E102A1-DE8F-D11A-3271-54F895C51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AFCCA-5FEC-0CDB-EE31-604DE0C2D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C81AB-11BD-88BB-A9F9-6FB77F803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79AFB6-1AED-E692-B5B7-33C80424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0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8F67B7-F818-7A23-D68F-F99C2DB12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6E861-486C-5F4E-B241-CAB7C32EA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BC992-AFD9-846C-F532-DCB0D55B4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EAF99-5297-4896-B1B9-B3E60987A3D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04050-C5FA-72D8-AAAB-3A9CE704E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9C4EB-C297-C38E-545B-18260A8B80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562D7-1F5C-4D45-B3B2-DA90B90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5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4F371-097D-6D22-C688-0916138B8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2384"/>
            <a:ext cx="9144000" cy="2387600"/>
          </a:xfrm>
        </p:spPr>
        <p:txBody>
          <a:bodyPr>
            <a:noAutofit/>
          </a:bodyPr>
          <a:lstStyle/>
          <a:p>
            <a:r>
              <a:rPr lang="en-US" sz="8000" b="1" dirty="0"/>
              <a:t>UPDATES FOR NURSING BLOOD DRAWS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BE19F4-155E-628F-99CB-83BF3D049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04143"/>
            <a:ext cx="9144000" cy="165576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EFFECTIVE JUNE 7, 2023</a:t>
            </a:r>
          </a:p>
        </p:txBody>
      </p:sp>
    </p:spTree>
    <p:extLst>
      <p:ext uri="{BB962C8B-B14F-4D97-AF65-F5344CB8AC3E}">
        <p14:creationId xmlns:p14="http://schemas.microsoft.com/office/powerpoint/2010/main" val="265856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>
            <a:extLst>
              <a:ext uri="{FF2B5EF4-FFF2-40B4-BE49-F238E27FC236}">
                <a16:creationId xmlns:a16="http://schemas.microsoft.com/office/drawing/2014/main" id="{C5703BBB-09B6-3ECE-EB8E-515ACC81F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583562"/>
              </p:ext>
            </p:extLst>
          </p:nvPr>
        </p:nvGraphicFramePr>
        <p:xfrm>
          <a:off x="2707160" y="1143001"/>
          <a:ext cx="6096000" cy="5714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42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81269-FF3D-C648-5EF4-EA237714571C}"/>
              </a:ext>
            </a:extLst>
          </p:cNvPr>
          <p:cNvSpPr txBox="1">
            <a:spLocks/>
          </p:cNvSpPr>
          <p:nvPr/>
        </p:nvSpPr>
        <p:spPr>
          <a:xfrm>
            <a:off x="544068" y="2374489"/>
            <a:ext cx="4436363" cy="23387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>LABORATORY PHLEBOTOMIST DESKTOP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e Haas Grotesk Text Pro"/>
              <a:ea typeface="+mj-ea"/>
              <a:cs typeface="+mj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AF4C93F-1FDD-DA4A-060A-4999246790B3}"/>
              </a:ext>
            </a:extLst>
          </p:cNvPr>
          <p:cNvGrpSpPr/>
          <p:nvPr/>
        </p:nvGrpSpPr>
        <p:grpSpPr>
          <a:xfrm>
            <a:off x="5373479" y="851149"/>
            <a:ext cx="5800912" cy="1523340"/>
            <a:chOff x="0" y="58118"/>
            <a:chExt cx="5800912" cy="152334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CACF7B1F-26CA-6D6D-DC5E-6AB0550B7D65}"/>
                </a:ext>
              </a:extLst>
            </p:cNvPr>
            <p:cNvSpPr/>
            <p:nvPr/>
          </p:nvSpPr>
          <p:spPr>
            <a:xfrm>
              <a:off x="0" y="58118"/>
              <a:ext cx="5800912" cy="1523340"/>
            </a:xfrm>
            <a:prstGeom prst="roundRect">
              <a:avLst/>
            </a:prstGeom>
            <a:solidFill>
              <a:srgbClr val="BC3730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40EDA9D9-8882-C9EF-2A85-E892A65FB020}"/>
                </a:ext>
              </a:extLst>
            </p:cNvPr>
            <p:cNvSpPr txBox="1"/>
            <p:nvPr/>
          </p:nvSpPr>
          <p:spPr>
            <a:xfrm>
              <a:off x="74363" y="132481"/>
              <a:ext cx="5652186" cy="13746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marR="0" lvl="0" indent="0" algn="l" defTabSz="9334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1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eue Haas Grotesk Text Pro"/>
                  <a:ea typeface="+mn-ea"/>
                  <a:cs typeface="+mn-cs"/>
                </a:rPr>
                <a:t>The Laboratory will regularly check the Phlebotomist Desktop to identify specimens that did not get collected or received.  </a:t>
              </a:r>
              <a:endPara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8B82BC0-54CF-B16C-57E1-29BFF7F739C0}"/>
              </a:ext>
            </a:extLst>
          </p:cNvPr>
          <p:cNvGrpSpPr/>
          <p:nvPr/>
        </p:nvGrpSpPr>
        <p:grpSpPr>
          <a:xfrm>
            <a:off x="5373479" y="2667330"/>
            <a:ext cx="5800912" cy="1523340"/>
            <a:chOff x="0" y="1641938"/>
            <a:chExt cx="5800912" cy="152334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B2BFF4C0-1CE9-F1D9-9C77-1F7E33DF2DC4}"/>
                </a:ext>
              </a:extLst>
            </p:cNvPr>
            <p:cNvSpPr/>
            <p:nvPr/>
          </p:nvSpPr>
          <p:spPr>
            <a:xfrm>
              <a:off x="0" y="1641938"/>
              <a:ext cx="5800912" cy="1523340"/>
            </a:xfrm>
            <a:prstGeom prst="roundRect">
              <a:avLst/>
            </a:prstGeom>
            <a:solidFill>
              <a:srgbClr val="BC3730">
                <a:hueOff val="10054357"/>
                <a:satOff val="-248"/>
                <a:lumOff val="3529"/>
                <a:alphaOff val="0"/>
              </a:srgbClr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8" name="Rectangle: Rounded Corners 4">
              <a:extLst>
                <a:ext uri="{FF2B5EF4-FFF2-40B4-BE49-F238E27FC236}">
                  <a16:creationId xmlns:a16="http://schemas.microsoft.com/office/drawing/2014/main" id="{301F870D-AB05-19C5-2CD2-D6FA2C3B5141}"/>
                </a:ext>
              </a:extLst>
            </p:cNvPr>
            <p:cNvSpPr txBox="1"/>
            <p:nvPr/>
          </p:nvSpPr>
          <p:spPr>
            <a:xfrm>
              <a:off x="74363" y="1716301"/>
              <a:ext cx="5652186" cy="13746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marR="0" lvl="0" indent="0" algn="l" defTabSz="9334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1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eue Haas Grotesk Text Pro"/>
                  <a:ea typeface="+mn-ea"/>
                  <a:cs typeface="+mn-cs"/>
                </a:rPr>
                <a:t>At a </a:t>
              </a:r>
              <a:r>
                <a:rPr kumimoji="0" lang="en-US" sz="2100" b="1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eue Haas Grotesk Text Pro"/>
                  <a:ea typeface="+mn-ea"/>
                  <a:cs typeface="+mn-cs"/>
                </a:rPr>
                <a:t>minimum</a:t>
              </a:r>
              <a:r>
                <a:rPr kumimoji="0" lang="en-US" sz="21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eue Haas Grotesk Text Pro"/>
                  <a:ea typeface="+mn-ea"/>
                  <a:cs typeface="+mn-cs"/>
                </a:rPr>
                <a:t>, this must be checked halfway through your shift and at the end of your shift.  </a:t>
              </a:r>
              <a:endPara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3CA4C52-FD1C-E56E-1AB8-9BA331554FDA}"/>
              </a:ext>
            </a:extLst>
          </p:cNvPr>
          <p:cNvGrpSpPr/>
          <p:nvPr/>
        </p:nvGrpSpPr>
        <p:grpSpPr>
          <a:xfrm>
            <a:off x="5373479" y="4409148"/>
            <a:ext cx="5800912" cy="1523340"/>
            <a:chOff x="0" y="3225758"/>
            <a:chExt cx="5800912" cy="152334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D3B6A15B-5355-07A9-AB90-30CEF05A9399}"/>
                </a:ext>
              </a:extLst>
            </p:cNvPr>
            <p:cNvSpPr/>
            <p:nvPr/>
          </p:nvSpPr>
          <p:spPr>
            <a:xfrm>
              <a:off x="0" y="3225758"/>
              <a:ext cx="5800912" cy="1523340"/>
            </a:xfrm>
            <a:prstGeom prst="roundRect">
              <a:avLst/>
            </a:prstGeom>
            <a:solidFill>
              <a:srgbClr val="BC3730">
                <a:hueOff val="20108714"/>
                <a:satOff val="-496"/>
                <a:lumOff val="7058"/>
                <a:alphaOff val="0"/>
              </a:srgbClr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F7A0C576-DF51-6D62-9E9C-73C99642E2CF}"/>
                </a:ext>
              </a:extLst>
            </p:cNvPr>
            <p:cNvSpPr txBox="1"/>
            <p:nvPr/>
          </p:nvSpPr>
          <p:spPr>
            <a:xfrm>
              <a:off x="74363" y="3300121"/>
              <a:ext cx="5652186" cy="13746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marR="0" lvl="0" indent="0" algn="l" defTabSz="9334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1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eue Haas Grotesk Text Pro"/>
                  <a:ea typeface="+mn-ea"/>
                  <a:cs typeface="+mn-cs"/>
                </a:rPr>
                <a:t>This should be checked by techs, TLAs, and phlebotomists.</a:t>
              </a:r>
              <a:endPara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767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E861F-B6D9-ABA5-C399-C38C5952160A}"/>
              </a:ext>
            </a:extLst>
          </p:cNvPr>
          <p:cNvSpPr txBox="1">
            <a:spLocks/>
          </p:cNvSpPr>
          <p:nvPr/>
        </p:nvSpPr>
        <p:spPr>
          <a:xfrm>
            <a:off x="838200" y="557189"/>
            <a:ext cx="3374136" cy="55678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fontAlgn="auto">
              <a:lnSpc>
                <a:spcPct val="9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5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Blood Banding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D02FFBC7-295A-7B48-09EE-A0CAC0C81F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3000067"/>
              </p:ext>
            </p:extLst>
          </p:nvPr>
        </p:nvGraphicFramePr>
        <p:xfrm>
          <a:off x="5050537" y="1145686"/>
          <a:ext cx="6489514" cy="5567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6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A4EED-D805-50D3-11B3-53404561B6E7}"/>
              </a:ext>
            </a:extLst>
          </p:cNvPr>
          <p:cNvSpPr txBox="1">
            <a:spLocks/>
          </p:cNvSpPr>
          <p:nvPr/>
        </p:nvSpPr>
        <p:spPr>
          <a:xfrm>
            <a:off x="1088136" y="2235210"/>
            <a:ext cx="3807714" cy="33527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>When a Second Type is Needed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e Haas Grotesk Text Pro"/>
              <a:ea typeface="+mj-ea"/>
              <a:cs typeface="+mj-cs"/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4AB45D4B-BB42-F651-C5E4-A2F6B5CDC4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9445021"/>
              </p:ext>
            </p:extLst>
          </p:nvPr>
        </p:nvGraphicFramePr>
        <p:xfrm>
          <a:off x="5524500" y="571500"/>
          <a:ext cx="6096000" cy="5714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995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F3E9F-5CBC-03F0-AC3C-94D726BD1A0B}"/>
              </a:ext>
            </a:extLst>
          </p:cNvPr>
          <p:cNvSpPr txBox="1">
            <a:spLocks/>
          </p:cNvSpPr>
          <p:nvPr/>
        </p:nvSpPr>
        <p:spPr>
          <a:xfrm>
            <a:off x="796306" y="2820423"/>
            <a:ext cx="3853515" cy="12171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>REDRAWS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36B9CC63-D004-C7A1-D164-B3FFC1B145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692225"/>
              </p:ext>
            </p:extLst>
          </p:nvPr>
        </p:nvGraphicFramePr>
        <p:xfrm>
          <a:off x="4895850" y="571500"/>
          <a:ext cx="6724650" cy="5891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4968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338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Neue Haas Grotesk Text Pro</vt:lpstr>
      <vt:lpstr>Office Theme</vt:lpstr>
      <vt:lpstr>UPDATES FOR NURSING BLOOD DRAWS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UPDATES FOR NURSING BLOOD DRAWS</dc:title>
  <dc:creator>Tanya Faraglia</dc:creator>
  <cp:lastModifiedBy>Tanya Faraglia</cp:lastModifiedBy>
  <cp:revision>3</cp:revision>
  <dcterms:created xsi:type="dcterms:W3CDTF">2023-05-18T14:02:04Z</dcterms:created>
  <dcterms:modified xsi:type="dcterms:W3CDTF">2023-05-22T13:17:58Z</dcterms:modified>
</cp:coreProperties>
</file>