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9" r:id="rId114"/>
    <p:sldId id="368"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91" r:id="rId135"/>
    <p:sldId id="389" r:id="rId136"/>
    <p:sldId id="390" r:id="rId137"/>
    <p:sldId id="392" r:id="rId138"/>
    <p:sldId id="393" r:id="rId139"/>
    <p:sldId id="394" r:id="rId140"/>
    <p:sldId id="395" r:id="rId141"/>
    <p:sldId id="396" r:id="rId142"/>
    <p:sldId id="397"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34" d="100"/>
          <a:sy n="134" d="100"/>
        </p:scale>
        <p:origin x="126"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62254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62501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31126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3156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42425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99113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6677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236317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348332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1413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215663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151386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231957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89786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284312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240023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E17AB-E7B5-4A04-B087-CF14D2472241}"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BEE02-5B15-42D8-9710-CD2188C009E7}" type="slidenum">
              <a:rPr lang="en-US" smtClean="0"/>
              <a:t>‹#›</a:t>
            </a:fld>
            <a:endParaRPr lang="en-US" dirty="0"/>
          </a:p>
        </p:txBody>
      </p:sp>
    </p:spTree>
    <p:extLst>
      <p:ext uri="{BB962C8B-B14F-4D97-AF65-F5344CB8AC3E}">
        <p14:creationId xmlns:p14="http://schemas.microsoft.com/office/powerpoint/2010/main" val="56319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8E17AB-E7B5-4A04-B087-CF14D2472241}" type="datetimeFigureOut">
              <a:rPr lang="en-US" smtClean="0"/>
              <a:t>1/11/2019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9BEE02-5B15-42D8-9710-CD2188C009E7}" type="slidenum">
              <a:rPr lang="en-US" smtClean="0"/>
              <a:t>‹#›</a:t>
            </a:fld>
            <a:endParaRPr lang="en-US" dirty="0"/>
          </a:p>
        </p:txBody>
      </p:sp>
    </p:spTree>
    <p:extLst>
      <p:ext uri="{BB962C8B-B14F-4D97-AF65-F5344CB8AC3E}">
        <p14:creationId xmlns:p14="http://schemas.microsoft.com/office/powerpoint/2010/main" val="3619323104"/>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OSHA</a:t>
            </a:r>
            <a:endParaRPr lang="en-US" dirty="0"/>
          </a:p>
        </p:txBody>
      </p:sp>
      <p:sp>
        <p:nvSpPr>
          <p:cNvPr id="3" name="Subtitle 2"/>
          <p:cNvSpPr>
            <a:spLocks noGrp="1"/>
          </p:cNvSpPr>
          <p:nvPr>
            <p:ph type="subTitle" idx="1"/>
          </p:nvPr>
        </p:nvSpPr>
        <p:spPr/>
        <p:txBody>
          <a:bodyPr/>
          <a:lstStyle/>
          <a:p>
            <a:r>
              <a:rPr lang="en-US" dirty="0" smtClean="0"/>
              <a:t>Occupational safety and health administration</a:t>
            </a:r>
            <a:endParaRPr lang="en-US" dirty="0"/>
          </a:p>
        </p:txBody>
      </p:sp>
    </p:spTree>
    <p:extLst>
      <p:ext uri="{BB962C8B-B14F-4D97-AF65-F5344CB8AC3E}">
        <p14:creationId xmlns:p14="http://schemas.microsoft.com/office/powerpoint/2010/main" val="1629671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Exposure</a:t>
            </a:r>
            <a:endParaRPr lang="en-US" dirty="0"/>
          </a:p>
        </p:txBody>
      </p:sp>
      <p:sp>
        <p:nvSpPr>
          <p:cNvPr id="3" name="Content Placeholder 2"/>
          <p:cNvSpPr>
            <a:spLocks noGrp="1"/>
          </p:cNvSpPr>
          <p:nvPr>
            <p:ph idx="1"/>
          </p:nvPr>
        </p:nvSpPr>
        <p:spPr/>
        <p:txBody>
          <a:bodyPr>
            <a:normAutofit/>
          </a:bodyPr>
          <a:lstStyle/>
          <a:p>
            <a:r>
              <a:rPr lang="en-US" dirty="0" smtClean="0"/>
              <a:t>Splash to non-intact skin</a:t>
            </a:r>
          </a:p>
          <a:p>
            <a:r>
              <a:rPr lang="en-US" dirty="0" smtClean="0"/>
              <a:t>Type of exposure</a:t>
            </a:r>
          </a:p>
          <a:p>
            <a:r>
              <a:rPr lang="en-US" dirty="0" smtClean="0"/>
              <a:t>Type of virus</a:t>
            </a:r>
          </a:p>
          <a:p>
            <a:r>
              <a:rPr lang="en-US" dirty="0" smtClean="0"/>
              <a:t>Amount of virus in the patient’s blood at the time of exposure</a:t>
            </a:r>
          </a:p>
          <a:p>
            <a:r>
              <a:rPr lang="en-US" dirty="0" smtClean="0"/>
              <a:t>Amount of blood or body fluids involved in the exposure</a:t>
            </a:r>
          </a:p>
          <a:p>
            <a:r>
              <a:rPr lang="en-US" dirty="0" smtClean="0"/>
              <a:t>Cuts from contaminated sharp objects</a:t>
            </a:r>
          </a:p>
          <a:p>
            <a:r>
              <a:rPr lang="en-US" dirty="0" smtClean="0"/>
              <a:t>Contact/splash to mucus membranes of the eyes, nose, and mouth</a:t>
            </a:r>
          </a:p>
          <a:p>
            <a:r>
              <a:rPr lang="en-US" dirty="0" smtClean="0"/>
              <a:t>Needle stick with contaminated needle</a:t>
            </a:r>
            <a:endParaRPr lang="en-US" dirty="0"/>
          </a:p>
        </p:txBody>
      </p:sp>
    </p:spTree>
    <p:extLst>
      <p:ext uri="{BB962C8B-B14F-4D97-AF65-F5344CB8AC3E}">
        <p14:creationId xmlns:p14="http://schemas.microsoft.com/office/powerpoint/2010/main" val="1677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acute toxicity, possibly fatal</a:t>
            </a:r>
          </a:p>
          <a:p>
            <a:r>
              <a:rPr lang="en-US" dirty="0" smtClean="0"/>
              <a:t>B. hazardous to the aquatic environment</a:t>
            </a:r>
          </a:p>
          <a:p>
            <a:r>
              <a:rPr lang="en-US" dirty="0" smtClean="0"/>
              <a:t>C. skin corrosion</a:t>
            </a:r>
          </a:p>
          <a:p>
            <a:r>
              <a:rPr lang="en-US" dirty="0" smtClean="0"/>
              <a:t>D. health hazard</a:t>
            </a:r>
          </a:p>
          <a:p>
            <a:endParaRPr lang="en-US" dirty="0"/>
          </a:p>
          <a:p>
            <a:endParaRPr lang="en-US" dirty="0" smtClean="0"/>
          </a:p>
          <a:p>
            <a:r>
              <a:rPr lang="en-US" dirty="0" smtClean="0"/>
              <a:t>Answer: 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6486" y="3265713"/>
            <a:ext cx="2710543" cy="2547257"/>
          </a:xfrm>
          <a:prstGeom prst="rect">
            <a:avLst/>
          </a:prstGeom>
        </p:spPr>
      </p:pic>
    </p:spTree>
    <p:extLst>
      <p:ext uri="{BB962C8B-B14F-4D97-AF65-F5344CB8AC3E}">
        <p14:creationId xmlns:p14="http://schemas.microsoft.com/office/powerpoint/2010/main" val="1922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 and SDS</a:t>
            </a:r>
            <a:endParaRPr lang="en-US" dirty="0"/>
          </a:p>
        </p:txBody>
      </p:sp>
      <p:sp>
        <p:nvSpPr>
          <p:cNvPr id="3" name="Content Placeholder 2"/>
          <p:cNvSpPr>
            <a:spLocks noGrp="1"/>
          </p:cNvSpPr>
          <p:nvPr>
            <p:ph idx="1"/>
          </p:nvPr>
        </p:nvSpPr>
        <p:spPr/>
        <p:txBody>
          <a:bodyPr/>
          <a:lstStyle/>
          <a:p>
            <a:r>
              <a:rPr lang="en-US" dirty="0" smtClean="0"/>
              <a:t>To supplement the information on the labels, Material Safety Data Sheets (MSDS) will be updated and referred to as Safety Data Sheets (SDS).</a:t>
            </a:r>
          </a:p>
          <a:p>
            <a:r>
              <a:rPr lang="en-US" dirty="0" smtClean="0"/>
              <a:t>SDSs will be in a standard 16 section format. Sections 2, 4, 6, and 8 will provide important information on how to handle hazardous chemicals and what protections workers must have in order to handle these chemicals.</a:t>
            </a:r>
          </a:p>
          <a:p>
            <a:r>
              <a:rPr lang="en-US" dirty="0" smtClean="0"/>
              <a:t>It is important that you compare these sections on the SDS with the current MSDS on file to communicate any applicable changes to affected employees. </a:t>
            </a:r>
            <a:endParaRPr lang="en-US" dirty="0"/>
          </a:p>
        </p:txBody>
      </p:sp>
    </p:spTree>
    <p:extLst>
      <p:ext uri="{BB962C8B-B14F-4D97-AF65-F5344CB8AC3E}">
        <p14:creationId xmlns:p14="http://schemas.microsoft.com/office/powerpoint/2010/main" val="16613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Product identifier</a:t>
            </a:r>
          </a:p>
          <a:p>
            <a:pPr lvl="1"/>
            <a:r>
              <a:rPr lang="en-US" dirty="0" smtClean="0"/>
              <a:t>Manufacturer or distributor name, address, phone number</a:t>
            </a:r>
          </a:p>
          <a:p>
            <a:pPr lvl="1"/>
            <a:r>
              <a:rPr lang="en-US" dirty="0" smtClean="0"/>
              <a:t>Emergency phone number</a:t>
            </a:r>
          </a:p>
          <a:p>
            <a:pPr lvl="1"/>
            <a:r>
              <a:rPr lang="en-US" dirty="0" smtClean="0"/>
              <a:t>Recommended use</a:t>
            </a:r>
          </a:p>
          <a:p>
            <a:pPr lvl="1"/>
            <a:r>
              <a:rPr lang="en-US" dirty="0" smtClean="0"/>
              <a:t>Restrictions on use</a:t>
            </a:r>
            <a:endParaRPr lang="en-US" dirty="0"/>
          </a:p>
        </p:txBody>
      </p:sp>
    </p:spTree>
    <p:extLst>
      <p:ext uri="{BB962C8B-B14F-4D97-AF65-F5344CB8AC3E}">
        <p14:creationId xmlns:p14="http://schemas.microsoft.com/office/powerpoint/2010/main" val="12466172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Identification</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All hazards regarding the chemical</a:t>
            </a:r>
          </a:p>
          <a:p>
            <a:pPr lvl="1"/>
            <a:r>
              <a:rPr lang="en-US" dirty="0" smtClean="0"/>
              <a:t>Required label elements including pictograms</a:t>
            </a:r>
            <a:endParaRPr lang="en-US" dirty="0"/>
          </a:p>
        </p:txBody>
      </p:sp>
    </p:spTree>
    <p:extLst>
      <p:ext uri="{BB962C8B-B14F-4D97-AF65-F5344CB8AC3E}">
        <p14:creationId xmlns:p14="http://schemas.microsoft.com/office/powerpoint/2010/main" val="17969889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Composition/information on ingredients</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Information on chemical ingredients</a:t>
            </a:r>
          </a:p>
          <a:p>
            <a:pPr lvl="1"/>
            <a:r>
              <a:rPr lang="en-US" dirty="0" smtClean="0"/>
              <a:t>Trade secret claims</a:t>
            </a:r>
            <a:endParaRPr lang="en-US" dirty="0"/>
          </a:p>
        </p:txBody>
      </p:sp>
    </p:spTree>
    <p:extLst>
      <p:ext uri="{BB962C8B-B14F-4D97-AF65-F5344CB8AC3E}">
        <p14:creationId xmlns:p14="http://schemas.microsoft.com/office/powerpoint/2010/main" val="27307991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4-First-aid measures</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Important symptoms/effects, acute and delayed</a:t>
            </a:r>
          </a:p>
          <a:p>
            <a:pPr lvl="1"/>
            <a:r>
              <a:rPr lang="en-US" dirty="0" smtClean="0"/>
              <a:t>Required treatment after exposure</a:t>
            </a:r>
          </a:p>
        </p:txBody>
      </p:sp>
    </p:spTree>
    <p:extLst>
      <p:ext uri="{BB962C8B-B14F-4D97-AF65-F5344CB8AC3E}">
        <p14:creationId xmlns:p14="http://schemas.microsoft.com/office/powerpoint/2010/main" val="19308654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5-Fire-fighting measures</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Suitable extinguishing techniques, and equipment</a:t>
            </a:r>
          </a:p>
          <a:p>
            <a:pPr lvl="1"/>
            <a:r>
              <a:rPr lang="en-US" dirty="0" smtClean="0"/>
              <a:t>Chemical hazards with fire</a:t>
            </a:r>
            <a:endParaRPr lang="en-US" dirty="0"/>
          </a:p>
        </p:txBody>
      </p:sp>
    </p:spTree>
    <p:extLst>
      <p:ext uri="{BB962C8B-B14F-4D97-AF65-F5344CB8AC3E}">
        <p14:creationId xmlns:p14="http://schemas.microsoft.com/office/powerpoint/2010/main" val="17830701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6-Accidental release measures</a:t>
            </a:r>
            <a:endParaRPr lang="en-US" dirty="0"/>
          </a:p>
        </p:txBody>
      </p:sp>
      <p:sp>
        <p:nvSpPr>
          <p:cNvPr id="3" name="Content Placeholder 2"/>
          <p:cNvSpPr>
            <a:spLocks noGrp="1"/>
          </p:cNvSpPr>
          <p:nvPr>
            <p:ph idx="1"/>
          </p:nvPr>
        </p:nvSpPr>
        <p:spPr/>
        <p:txBody>
          <a:bodyPr/>
          <a:lstStyle/>
          <a:p>
            <a:r>
              <a:rPr lang="en-US" dirty="0" smtClean="0"/>
              <a:t>Includes: </a:t>
            </a:r>
          </a:p>
          <a:p>
            <a:pPr lvl="1"/>
            <a:r>
              <a:rPr lang="en-US" dirty="0" smtClean="0"/>
              <a:t>Emergency procedures</a:t>
            </a:r>
          </a:p>
          <a:p>
            <a:pPr lvl="1"/>
            <a:r>
              <a:rPr lang="en-US" dirty="0" smtClean="0"/>
              <a:t>Proper methods of containment and spill cleanup</a:t>
            </a:r>
            <a:endParaRPr lang="en-US" dirty="0"/>
          </a:p>
        </p:txBody>
      </p:sp>
    </p:spTree>
    <p:extLst>
      <p:ext uri="{BB962C8B-B14F-4D97-AF65-F5344CB8AC3E}">
        <p14:creationId xmlns:p14="http://schemas.microsoft.com/office/powerpoint/2010/main" val="35443876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7-Handling and Storage</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Precautions for safe handling and storage, including incompatibilities</a:t>
            </a:r>
            <a:endParaRPr lang="en-US" dirty="0"/>
          </a:p>
        </p:txBody>
      </p:sp>
    </p:spTree>
    <p:extLst>
      <p:ext uri="{BB962C8B-B14F-4D97-AF65-F5344CB8AC3E}">
        <p14:creationId xmlns:p14="http://schemas.microsoft.com/office/powerpoint/2010/main" val="36994339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8-Exposure</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How long the employee can safely be exposed to the chemical.</a:t>
            </a:r>
          </a:p>
          <a:p>
            <a:pPr lvl="1"/>
            <a:r>
              <a:rPr lang="en-US" dirty="0" smtClean="0"/>
              <a:t>Safe amount of chemical in the air</a:t>
            </a:r>
          </a:p>
          <a:p>
            <a:pPr lvl="1"/>
            <a:r>
              <a:rPr lang="en-US" dirty="0" smtClean="0"/>
              <a:t>Appropriate engineering controls to reduce the risk</a:t>
            </a:r>
          </a:p>
          <a:p>
            <a:pPr lvl="1"/>
            <a:r>
              <a:rPr lang="en-US" dirty="0" smtClean="0"/>
              <a:t>Personal protective equipment (PPE)</a:t>
            </a:r>
            <a:endParaRPr lang="en-US" dirty="0"/>
          </a:p>
        </p:txBody>
      </p:sp>
    </p:spTree>
    <p:extLst>
      <p:ext uri="{BB962C8B-B14F-4D97-AF65-F5344CB8AC3E}">
        <p14:creationId xmlns:p14="http://schemas.microsoft.com/office/powerpoint/2010/main" val="2268462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Exposure</a:t>
            </a:r>
            <a:endParaRPr lang="en-US" dirty="0"/>
          </a:p>
        </p:txBody>
      </p:sp>
      <p:sp>
        <p:nvSpPr>
          <p:cNvPr id="3" name="Content Placeholder 2"/>
          <p:cNvSpPr>
            <a:spLocks noGrp="1"/>
          </p:cNvSpPr>
          <p:nvPr>
            <p:ph idx="1"/>
          </p:nvPr>
        </p:nvSpPr>
        <p:spPr/>
        <p:txBody>
          <a:bodyPr/>
          <a:lstStyle/>
          <a:p>
            <a:r>
              <a:rPr lang="en-US" dirty="0" smtClean="0"/>
              <a:t>The risk factors of infection vary greatly, depending on the type of exposure, the amount of blood involved in the exposure, the type of virus to which exposed, the disease progression in the infected patient, the type of transmission, and the type of disease. Most exposures will NOT result in infection.</a:t>
            </a:r>
            <a:endParaRPr lang="en-US" dirty="0"/>
          </a:p>
        </p:txBody>
      </p:sp>
    </p:spTree>
    <p:extLst>
      <p:ext uri="{BB962C8B-B14F-4D97-AF65-F5344CB8AC3E}">
        <p14:creationId xmlns:p14="http://schemas.microsoft.com/office/powerpoint/2010/main" val="30876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9-Physical and chemical properties</a:t>
            </a:r>
            <a:endParaRPr lang="en-US" dirty="0"/>
          </a:p>
        </p:txBody>
      </p:sp>
      <p:sp>
        <p:nvSpPr>
          <p:cNvPr id="3" name="Content Placeholder 2"/>
          <p:cNvSpPr>
            <a:spLocks noGrp="1"/>
          </p:cNvSpPr>
          <p:nvPr>
            <p:ph idx="1"/>
          </p:nvPr>
        </p:nvSpPr>
        <p:spPr/>
        <p:txBody>
          <a:bodyPr/>
          <a:lstStyle/>
          <a:p>
            <a:r>
              <a:rPr lang="en-US" dirty="0" smtClean="0"/>
              <a:t>The chemical’s characteristics</a:t>
            </a:r>
            <a:endParaRPr lang="en-US" dirty="0"/>
          </a:p>
        </p:txBody>
      </p:sp>
    </p:spTree>
    <p:extLst>
      <p:ext uri="{BB962C8B-B14F-4D97-AF65-F5344CB8AC3E}">
        <p14:creationId xmlns:p14="http://schemas.microsoft.com/office/powerpoint/2010/main" val="42112967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10-Stability and Reactivity</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Chemical stability and possibility of hazardous reactions</a:t>
            </a:r>
            <a:endParaRPr lang="en-US" dirty="0"/>
          </a:p>
        </p:txBody>
      </p:sp>
    </p:spTree>
    <p:extLst>
      <p:ext uri="{BB962C8B-B14F-4D97-AF65-F5344CB8AC3E}">
        <p14:creationId xmlns:p14="http://schemas.microsoft.com/office/powerpoint/2010/main" val="30645142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11-toxicological information</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Routes of exposure</a:t>
            </a:r>
          </a:p>
          <a:p>
            <a:pPr lvl="1"/>
            <a:r>
              <a:rPr lang="en-US" dirty="0" smtClean="0"/>
              <a:t>Related symptoms, acute and chronic effects</a:t>
            </a:r>
          </a:p>
          <a:p>
            <a:pPr lvl="1"/>
            <a:r>
              <a:rPr lang="en-US" dirty="0" smtClean="0"/>
              <a:t>Numerical measures of toxicity</a:t>
            </a:r>
            <a:endParaRPr lang="en-US" dirty="0"/>
          </a:p>
        </p:txBody>
      </p:sp>
    </p:spTree>
    <p:extLst>
      <p:ext uri="{BB962C8B-B14F-4D97-AF65-F5344CB8AC3E}">
        <p14:creationId xmlns:p14="http://schemas.microsoft.com/office/powerpoint/2010/main" val="18353733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12-15</a:t>
            </a:r>
            <a:endParaRPr lang="en-US" dirty="0"/>
          </a:p>
        </p:txBody>
      </p:sp>
      <p:sp>
        <p:nvSpPr>
          <p:cNvPr id="3" name="Content Placeholder 2"/>
          <p:cNvSpPr>
            <a:spLocks noGrp="1"/>
          </p:cNvSpPr>
          <p:nvPr>
            <p:ph idx="1"/>
          </p:nvPr>
        </p:nvSpPr>
        <p:spPr/>
        <p:txBody>
          <a:bodyPr/>
          <a:lstStyle/>
          <a:p>
            <a:r>
              <a:rPr lang="en-US" dirty="0" smtClean="0"/>
              <a:t>These are not enforced by OSHA</a:t>
            </a:r>
          </a:p>
          <a:p>
            <a:r>
              <a:rPr lang="en-US" dirty="0" smtClean="0"/>
              <a:t>12. ecological information</a:t>
            </a:r>
          </a:p>
          <a:p>
            <a:r>
              <a:rPr lang="en-US" dirty="0" smtClean="0"/>
              <a:t>13. disposal considerations</a:t>
            </a:r>
          </a:p>
          <a:p>
            <a:r>
              <a:rPr lang="en-US" dirty="0" smtClean="0"/>
              <a:t>14. transportation information</a:t>
            </a:r>
          </a:p>
          <a:p>
            <a:r>
              <a:rPr lang="en-US" dirty="0" smtClean="0"/>
              <a:t>15. regulatory information</a:t>
            </a:r>
            <a:endParaRPr lang="en-US" dirty="0"/>
          </a:p>
        </p:txBody>
      </p:sp>
    </p:spTree>
    <p:extLst>
      <p:ext uri="{BB962C8B-B14F-4D97-AF65-F5344CB8AC3E}">
        <p14:creationId xmlns:p14="http://schemas.microsoft.com/office/powerpoint/2010/main" val="8232972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16-Other information</a:t>
            </a:r>
            <a:endParaRPr lang="en-US" dirty="0"/>
          </a:p>
        </p:txBody>
      </p:sp>
      <p:sp>
        <p:nvSpPr>
          <p:cNvPr id="3" name="Content Placeholder 2"/>
          <p:cNvSpPr>
            <a:spLocks noGrp="1"/>
          </p:cNvSpPr>
          <p:nvPr>
            <p:ph idx="1"/>
          </p:nvPr>
        </p:nvSpPr>
        <p:spPr/>
        <p:txBody>
          <a:bodyPr/>
          <a:lstStyle/>
          <a:p>
            <a:r>
              <a:rPr lang="en-US" dirty="0" smtClean="0"/>
              <a:t>Includes:</a:t>
            </a:r>
          </a:p>
          <a:p>
            <a:pPr lvl="1"/>
            <a:r>
              <a:rPr lang="en-US" dirty="0" smtClean="0"/>
              <a:t>Date of preparation or last revision</a:t>
            </a:r>
            <a:endParaRPr lang="en-US" dirty="0"/>
          </a:p>
        </p:txBody>
      </p:sp>
    </p:spTree>
    <p:extLst>
      <p:ext uri="{BB962C8B-B14F-4D97-AF65-F5344CB8AC3E}">
        <p14:creationId xmlns:p14="http://schemas.microsoft.com/office/powerpoint/2010/main" val="39413366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MSDS/SDS Highlights</a:t>
            </a:r>
            <a:endParaRPr lang="en-US" dirty="0"/>
          </a:p>
        </p:txBody>
      </p:sp>
      <p:sp>
        <p:nvSpPr>
          <p:cNvPr id="3" name="Content Placeholder 2"/>
          <p:cNvSpPr>
            <a:spLocks noGrp="1"/>
          </p:cNvSpPr>
          <p:nvPr>
            <p:ph idx="1"/>
          </p:nvPr>
        </p:nvSpPr>
        <p:spPr/>
        <p:txBody>
          <a:bodyPr>
            <a:normAutofit/>
          </a:bodyPr>
          <a:lstStyle/>
          <a:p>
            <a:r>
              <a:rPr lang="en-US" dirty="0" smtClean="0"/>
              <a:t>Do you know where your MSDS/SDS are kept?</a:t>
            </a:r>
          </a:p>
          <a:p>
            <a:pPr lvl="1"/>
            <a:r>
              <a:rPr lang="en-US" dirty="0" smtClean="0"/>
              <a:t>It is important to compare each new SDS to the existing MSDS as chemical manufacturers classify chemicals and provide update information</a:t>
            </a:r>
          </a:p>
          <a:p>
            <a:r>
              <a:rPr lang="en-US" dirty="0" smtClean="0"/>
              <a:t>Sections on the SDS which may impact you the most are:</a:t>
            </a:r>
          </a:p>
          <a:p>
            <a:pPr lvl="1"/>
            <a:r>
              <a:rPr lang="en-US" dirty="0" smtClean="0"/>
              <a:t>Section 2: Hazard identification</a:t>
            </a:r>
          </a:p>
          <a:p>
            <a:pPr lvl="1"/>
            <a:r>
              <a:rPr lang="en-US" dirty="0" smtClean="0"/>
              <a:t>Section 4: First-aid measures</a:t>
            </a:r>
          </a:p>
          <a:p>
            <a:pPr lvl="1"/>
            <a:r>
              <a:rPr lang="en-US" dirty="0" smtClean="0"/>
              <a:t>Section 6: Accidental release measures</a:t>
            </a:r>
          </a:p>
          <a:p>
            <a:pPr lvl="1"/>
            <a:r>
              <a:rPr lang="en-US" dirty="0" smtClean="0"/>
              <a:t>Section 8: Exposure controls/PPE</a:t>
            </a:r>
          </a:p>
        </p:txBody>
      </p:sp>
    </p:spTree>
    <p:extLst>
      <p:ext uri="{BB962C8B-B14F-4D97-AF65-F5344CB8AC3E}">
        <p14:creationId xmlns:p14="http://schemas.microsoft.com/office/powerpoint/2010/main" val="28936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MSDS/SDS Highlights</a:t>
            </a:r>
            <a:endParaRPr lang="en-US" dirty="0"/>
          </a:p>
        </p:txBody>
      </p:sp>
      <p:sp>
        <p:nvSpPr>
          <p:cNvPr id="3" name="Content Placeholder 2"/>
          <p:cNvSpPr>
            <a:spLocks noGrp="1"/>
          </p:cNvSpPr>
          <p:nvPr>
            <p:ph idx="1"/>
          </p:nvPr>
        </p:nvSpPr>
        <p:spPr/>
        <p:txBody>
          <a:bodyPr/>
          <a:lstStyle/>
          <a:p>
            <a:r>
              <a:rPr lang="en-US" dirty="0"/>
              <a:t>Any change in physical or health hazards may drive a change of process in protection for the affected employee and needs to be communicated.</a:t>
            </a:r>
          </a:p>
          <a:p>
            <a:pPr lvl="1"/>
            <a:r>
              <a:rPr lang="en-US" dirty="0" smtClean="0"/>
              <a:t>SDS’s need to be accessible at all times to employees</a:t>
            </a:r>
          </a:p>
          <a:p>
            <a:pPr lvl="1"/>
            <a:r>
              <a:rPr lang="en-US" dirty="0" smtClean="0"/>
              <a:t>Employees should review SDS’s for products they are working with</a:t>
            </a:r>
          </a:p>
          <a:p>
            <a:pPr lvl="1"/>
            <a:r>
              <a:rPr lang="en-US" dirty="0" smtClean="0"/>
              <a:t>If utilizing a fax on demand or internet service, all employees must understand how to access the information</a:t>
            </a:r>
          </a:p>
          <a:p>
            <a:pPr lvl="1"/>
            <a:r>
              <a:rPr lang="en-US" dirty="0" smtClean="0"/>
              <a:t>A complete list of all hazardous substances should be kept and updated on a yearly basis</a:t>
            </a:r>
            <a:endParaRPr lang="en-US" dirty="0"/>
          </a:p>
        </p:txBody>
      </p:sp>
    </p:spTree>
    <p:extLst>
      <p:ext uri="{BB962C8B-B14F-4D97-AF65-F5344CB8AC3E}">
        <p14:creationId xmlns:p14="http://schemas.microsoft.com/office/powerpoint/2010/main" val="33206127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to exposure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Odor</a:t>
            </a:r>
          </a:p>
          <a:p>
            <a:pPr lvl="1"/>
            <a:r>
              <a:rPr lang="en-US" dirty="0" smtClean="0"/>
              <a:t>If you smell a chemical you are inhaling it. The key is knowing how much you can inhale before the chemical becomes harmful. There are some harmful chemicals which do not have an odor</a:t>
            </a:r>
          </a:p>
          <a:p>
            <a:r>
              <a:rPr lang="en-US" dirty="0" smtClean="0"/>
              <a:t>Taste</a:t>
            </a:r>
          </a:p>
          <a:p>
            <a:pPr lvl="1"/>
            <a:r>
              <a:rPr lang="en-US" dirty="0" smtClean="0"/>
              <a:t>Inhalation or swallowing may leave a particular taste in the mouth based on the chemical.</a:t>
            </a:r>
          </a:p>
          <a:p>
            <a:r>
              <a:rPr lang="en-US" dirty="0" smtClean="0"/>
              <a:t>Particles</a:t>
            </a:r>
          </a:p>
          <a:p>
            <a:pPr lvl="1"/>
            <a:r>
              <a:rPr lang="en-US" dirty="0" smtClean="0"/>
              <a:t>Expelling visible particles after blowing the nose or coughing is an indication that particles have been inhaled into the lungs. Most inhaled particles are too small to be seen.</a:t>
            </a:r>
          </a:p>
          <a:p>
            <a:r>
              <a:rPr lang="en-US" dirty="0" smtClean="0"/>
              <a:t>Dust</a:t>
            </a:r>
          </a:p>
          <a:p>
            <a:pPr lvl="1"/>
            <a:r>
              <a:rPr lang="en-US" dirty="0" smtClean="0"/>
              <a:t>If you can see the dust or mist which has settled on surrounding surfaces there is a chance the chemical has been inhaled</a:t>
            </a:r>
          </a:p>
          <a:p>
            <a:r>
              <a:rPr lang="en-US" dirty="0" smtClean="0"/>
              <a:t>Immediate symptoms</a:t>
            </a:r>
          </a:p>
          <a:p>
            <a:pPr lvl="1"/>
            <a:r>
              <a:rPr lang="en-US" dirty="0" smtClean="0"/>
              <a:t>Sudden onset of symptoms may indicate overexposure. Symptoms may include: burning sensation of the nose, throat or skin, tearing of the eyes, respiratory symptoms, or dizziness.</a:t>
            </a:r>
          </a:p>
        </p:txBody>
      </p:sp>
    </p:spTree>
    <p:extLst>
      <p:ext uri="{BB962C8B-B14F-4D97-AF65-F5344CB8AC3E}">
        <p14:creationId xmlns:p14="http://schemas.microsoft.com/office/powerpoint/2010/main" val="39086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drugs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Hazardous chemicals may not be the only dangerous substances in an office. Many healthcare settings may also have hazardous drugs.</a:t>
            </a:r>
          </a:p>
          <a:p>
            <a:r>
              <a:rPr lang="en-US" dirty="0" smtClean="0"/>
              <a:t>In order for a drug to be considered hazardous the drug must have one or more of the following characteristics: </a:t>
            </a:r>
          </a:p>
          <a:p>
            <a:pPr lvl="1"/>
            <a:r>
              <a:rPr lang="en-US" dirty="0" smtClean="0"/>
              <a:t>Genotoxicity (causes damage to DNA and may cause cancer)</a:t>
            </a:r>
          </a:p>
          <a:p>
            <a:pPr lvl="1"/>
            <a:r>
              <a:rPr lang="en-US" dirty="0" smtClean="0"/>
              <a:t>Carcinogenicity (causes cancer)</a:t>
            </a:r>
          </a:p>
          <a:p>
            <a:pPr lvl="1"/>
            <a:r>
              <a:rPr lang="en-US" dirty="0" smtClean="0"/>
              <a:t>Teratogenicity (may impact fertility or cause fetus malformation)</a:t>
            </a:r>
          </a:p>
          <a:p>
            <a:pPr lvl="1"/>
            <a:r>
              <a:rPr lang="en-US" dirty="0" smtClean="0"/>
              <a:t>Reproductive toxicity</a:t>
            </a:r>
          </a:p>
          <a:p>
            <a:pPr lvl="1"/>
            <a:r>
              <a:rPr lang="en-US" dirty="0" smtClean="0"/>
              <a:t>Serious organ or other toxic manifestation observed at low doses</a:t>
            </a:r>
          </a:p>
          <a:p>
            <a:r>
              <a:rPr lang="en-US" dirty="0" smtClean="0"/>
              <a:t>If hazardous drugs are being administered, there must be a written plan in place to protect employees from health hazards associated with hazardous drugs and to keep exposure to the drugs as low as reasonably achievable.</a:t>
            </a:r>
            <a:endParaRPr lang="en-US" dirty="0"/>
          </a:p>
        </p:txBody>
      </p:sp>
    </p:spTree>
    <p:extLst>
      <p:ext uri="{BB962C8B-B14F-4D97-AF65-F5344CB8AC3E}">
        <p14:creationId xmlns:p14="http://schemas.microsoft.com/office/powerpoint/2010/main" val="42218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Wash Stations</a:t>
            </a:r>
            <a:endParaRPr lang="en-US" dirty="0"/>
          </a:p>
        </p:txBody>
      </p:sp>
      <p:sp>
        <p:nvSpPr>
          <p:cNvPr id="3" name="Content Placeholder 2"/>
          <p:cNvSpPr>
            <a:spLocks noGrp="1"/>
          </p:cNvSpPr>
          <p:nvPr>
            <p:ph idx="1"/>
          </p:nvPr>
        </p:nvSpPr>
        <p:spPr/>
        <p:txBody>
          <a:bodyPr/>
          <a:lstStyle/>
          <a:p>
            <a:r>
              <a:rPr lang="en-US" dirty="0" smtClean="0"/>
              <a:t>Ensure there is a clear path to the eye wash station</a:t>
            </a:r>
          </a:p>
          <a:p>
            <a:r>
              <a:rPr lang="en-US" dirty="0" smtClean="0"/>
              <a:t>Yell for help if needed</a:t>
            </a:r>
          </a:p>
          <a:p>
            <a:r>
              <a:rPr lang="en-US" dirty="0" smtClean="0"/>
              <a:t>Activate the unit (foot or hand) which should provide flush until intentionally turned off</a:t>
            </a:r>
          </a:p>
          <a:p>
            <a:r>
              <a:rPr lang="en-US" dirty="0" smtClean="0"/>
              <a:t>Keep eye lids open with hands</a:t>
            </a:r>
          </a:p>
          <a:p>
            <a:r>
              <a:rPr lang="en-US" dirty="0" smtClean="0"/>
              <a:t>Flush eyes for at least 15 minutes of continuous tepid water flow</a:t>
            </a:r>
          </a:p>
          <a:p>
            <a:r>
              <a:rPr lang="en-US" dirty="0" smtClean="0"/>
              <a:t>Seek additional medical care as directed on MDS</a:t>
            </a:r>
            <a:endParaRPr lang="en-US" dirty="0"/>
          </a:p>
        </p:txBody>
      </p:sp>
    </p:spTree>
    <p:extLst>
      <p:ext uri="{BB962C8B-B14F-4D97-AF65-F5344CB8AC3E}">
        <p14:creationId xmlns:p14="http://schemas.microsoft.com/office/powerpoint/2010/main" val="397495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facts: HIV</a:t>
            </a:r>
            <a:endParaRPr lang="en-US" dirty="0"/>
          </a:p>
        </p:txBody>
      </p:sp>
      <p:sp>
        <p:nvSpPr>
          <p:cNvPr id="3" name="Content Placeholder 2"/>
          <p:cNvSpPr>
            <a:spLocks noGrp="1"/>
          </p:cNvSpPr>
          <p:nvPr>
            <p:ph idx="1"/>
          </p:nvPr>
        </p:nvSpPr>
        <p:spPr/>
        <p:txBody>
          <a:bodyPr/>
          <a:lstStyle/>
          <a:p>
            <a:r>
              <a:rPr lang="en-US" dirty="0" smtClean="0"/>
              <a:t>Over 1 million persons are affected with HIV</a:t>
            </a:r>
          </a:p>
          <a:p>
            <a:r>
              <a:rPr lang="en-US" dirty="0" smtClean="0"/>
              <a:t>200,000 of those persons are not diagnosed</a:t>
            </a:r>
          </a:p>
          <a:p>
            <a:r>
              <a:rPr lang="en-US" dirty="0" smtClean="0"/>
              <a:t>95 out of 100 HIV patients will never pass the virus on to another individual</a:t>
            </a:r>
          </a:p>
          <a:p>
            <a:r>
              <a:rPr lang="en-US" dirty="0" smtClean="0"/>
              <a:t>AIDS is an advanced stage of HIV when the patient’s immune system becomes severely damaged and which may ultimately lead to death</a:t>
            </a:r>
            <a:endParaRPr lang="en-US" dirty="0"/>
          </a:p>
        </p:txBody>
      </p:sp>
    </p:spTree>
    <p:extLst>
      <p:ext uri="{BB962C8B-B14F-4D97-AF65-F5344CB8AC3E}">
        <p14:creationId xmlns:p14="http://schemas.microsoft.com/office/powerpoint/2010/main" val="4555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Wash Stations</a:t>
            </a:r>
            <a:endParaRPr lang="en-US" dirty="0"/>
          </a:p>
        </p:txBody>
      </p:sp>
      <p:sp>
        <p:nvSpPr>
          <p:cNvPr id="3" name="Content Placeholder 2"/>
          <p:cNvSpPr>
            <a:spLocks noGrp="1"/>
          </p:cNvSpPr>
          <p:nvPr>
            <p:ph idx="1"/>
          </p:nvPr>
        </p:nvSpPr>
        <p:spPr/>
        <p:txBody>
          <a:bodyPr>
            <a:normAutofit/>
          </a:bodyPr>
          <a:lstStyle/>
          <a:p>
            <a:r>
              <a:rPr lang="en-US" dirty="0" smtClean="0"/>
              <a:t>Eye wash stations should be clearly identified with highly visible signage.</a:t>
            </a:r>
          </a:p>
          <a:p>
            <a:r>
              <a:rPr lang="en-US" dirty="0" smtClean="0"/>
              <a:t>When using corrosive chemicals, there must be direct access (cannot go through a door or turn a corner) to a plumbed eyewash station.</a:t>
            </a:r>
          </a:p>
          <a:p>
            <a:r>
              <a:rPr lang="en-US" dirty="0" smtClean="0"/>
              <a:t>Squeeze bottle may be used in conjunction with an eyewash until the worker can get to a plumbed unit, but may not be used alone when corrosive chemicals are in use.</a:t>
            </a:r>
          </a:p>
          <a:p>
            <a:r>
              <a:rPr lang="en-US" dirty="0" smtClean="0"/>
              <a:t>Plumbed units, but may not be used alone when corrosive chemicals are in use. Plumbed units should be activated weekly to flush the line and test for proper operation</a:t>
            </a:r>
            <a:endParaRPr lang="en-US" dirty="0"/>
          </a:p>
        </p:txBody>
      </p:sp>
    </p:spTree>
    <p:extLst>
      <p:ext uri="{BB962C8B-B14F-4D97-AF65-F5344CB8AC3E}">
        <p14:creationId xmlns:p14="http://schemas.microsoft.com/office/powerpoint/2010/main" val="6630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length of time to flush eyes in case of a splash exposure is:</a:t>
            </a:r>
          </a:p>
          <a:p>
            <a:r>
              <a:rPr lang="en-US" dirty="0" smtClean="0"/>
              <a:t>A. 5 minutes</a:t>
            </a:r>
          </a:p>
          <a:p>
            <a:r>
              <a:rPr lang="en-US" dirty="0" smtClean="0"/>
              <a:t>B. 10 minutes</a:t>
            </a:r>
          </a:p>
          <a:p>
            <a:r>
              <a:rPr lang="en-US" dirty="0" smtClean="0"/>
              <a:t>C. 15 minutes</a:t>
            </a:r>
          </a:p>
          <a:p>
            <a:r>
              <a:rPr lang="en-US" dirty="0" smtClean="0"/>
              <a:t>D. 20 minutes</a:t>
            </a:r>
          </a:p>
          <a:p>
            <a:endParaRPr lang="en-US" dirty="0"/>
          </a:p>
          <a:p>
            <a:endParaRPr lang="en-US" dirty="0" smtClean="0"/>
          </a:p>
          <a:p>
            <a:r>
              <a:rPr lang="en-US" dirty="0" smtClean="0"/>
              <a:t>Answer: C</a:t>
            </a:r>
            <a:endParaRPr lang="en-US" dirty="0"/>
          </a:p>
        </p:txBody>
      </p:sp>
    </p:spTree>
    <p:extLst>
      <p:ext uri="{BB962C8B-B14F-4D97-AF65-F5344CB8AC3E}">
        <p14:creationId xmlns:p14="http://schemas.microsoft.com/office/powerpoint/2010/main" val="22311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Hazardous drugs not in pill form, the same as hazardous chemicals, require MSDS/SDS and employee orientation.</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13184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label represents what chemical risk?</a:t>
            </a:r>
            <a:endParaRPr lang="en-US" dirty="0"/>
          </a:p>
        </p:txBody>
      </p:sp>
      <p:sp>
        <p:nvSpPr>
          <p:cNvPr id="3" name="Content Placeholder 2"/>
          <p:cNvSpPr>
            <a:spLocks noGrp="1"/>
          </p:cNvSpPr>
          <p:nvPr>
            <p:ph idx="1"/>
          </p:nvPr>
        </p:nvSpPr>
        <p:spPr/>
        <p:txBody>
          <a:bodyPr/>
          <a:lstStyle/>
          <a:p>
            <a:r>
              <a:rPr lang="en-US" dirty="0" smtClean="0"/>
              <a:t>A. Flammable</a:t>
            </a:r>
          </a:p>
          <a:p>
            <a:r>
              <a:rPr lang="en-US" dirty="0" smtClean="0"/>
              <a:t>B. Corrosive</a:t>
            </a:r>
          </a:p>
          <a:p>
            <a:r>
              <a:rPr lang="en-US" dirty="0" smtClean="0"/>
              <a:t>C. Explosive</a:t>
            </a:r>
          </a:p>
          <a:p>
            <a:r>
              <a:rPr lang="en-US" dirty="0" smtClean="0"/>
              <a:t>D. Poison</a:t>
            </a:r>
          </a:p>
          <a:p>
            <a:r>
              <a:rPr lang="en-US" dirty="0" smtClean="0"/>
              <a:t>E. Health Hazard</a:t>
            </a:r>
          </a:p>
          <a:p>
            <a:endParaRPr lang="en-US" dirty="0"/>
          </a:p>
          <a:p>
            <a:endParaRPr lang="en-US" dirty="0" smtClean="0"/>
          </a:p>
          <a:p>
            <a:pPr marL="0" indent="0">
              <a:buNone/>
            </a:pPr>
            <a:r>
              <a:rPr lang="en-US" dirty="0" smtClean="0"/>
              <a:t>Answer: B</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5857" y="1853248"/>
            <a:ext cx="3374572" cy="3243943"/>
          </a:xfrm>
          <a:prstGeom prst="rect">
            <a:avLst/>
          </a:prstGeom>
        </p:spPr>
      </p:pic>
    </p:spTree>
    <p:extLst>
      <p:ext uri="{BB962C8B-B14F-4D97-AF65-F5344CB8AC3E}">
        <p14:creationId xmlns:p14="http://schemas.microsoft.com/office/powerpoint/2010/main" val="26279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Safety Matters</a:t>
            </a:r>
            <a:endParaRPr lang="en-US" dirty="0"/>
          </a:p>
        </p:txBody>
      </p:sp>
      <p:sp>
        <p:nvSpPr>
          <p:cNvPr id="3" name="Content Placeholder 2"/>
          <p:cNvSpPr>
            <a:spLocks noGrp="1"/>
          </p:cNvSpPr>
          <p:nvPr>
            <p:ph idx="1"/>
          </p:nvPr>
        </p:nvSpPr>
        <p:spPr/>
        <p:txBody>
          <a:bodyPr/>
          <a:lstStyle/>
          <a:p>
            <a:r>
              <a:rPr lang="en-US" dirty="0" smtClean="0"/>
              <a:t>Describe best practices for fire response</a:t>
            </a:r>
          </a:p>
          <a:p>
            <a:r>
              <a:rPr lang="en-US" dirty="0" smtClean="0"/>
              <a:t>Identify potential workplace violence safety tips</a:t>
            </a:r>
          </a:p>
          <a:p>
            <a:r>
              <a:rPr lang="en-US" dirty="0" smtClean="0"/>
              <a:t>Define ergonomics</a:t>
            </a:r>
            <a:endParaRPr lang="en-US" dirty="0"/>
          </a:p>
        </p:txBody>
      </p:sp>
    </p:spTree>
    <p:extLst>
      <p:ext uri="{BB962C8B-B14F-4D97-AF65-F5344CB8AC3E}">
        <p14:creationId xmlns:p14="http://schemas.microsoft.com/office/powerpoint/2010/main" val="6090510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response</a:t>
            </a:r>
            <a:endParaRPr lang="en-US" dirty="0"/>
          </a:p>
        </p:txBody>
      </p:sp>
      <p:sp>
        <p:nvSpPr>
          <p:cNvPr id="3" name="Content Placeholder 2"/>
          <p:cNvSpPr>
            <a:spLocks noGrp="1"/>
          </p:cNvSpPr>
          <p:nvPr>
            <p:ph idx="1"/>
          </p:nvPr>
        </p:nvSpPr>
        <p:spPr/>
        <p:txBody>
          <a:bodyPr>
            <a:normAutofit/>
          </a:bodyPr>
          <a:lstStyle/>
          <a:p>
            <a:r>
              <a:rPr lang="en-US" dirty="0" smtClean="0"/>
              <a:t>If a fire starts, it is the healthcare worker’s responsibility to put the fire out.</a:t>
            </a:r>
          </a:p>
          <a:p>
            <a:r>
              <a:rPr lang="en-US" dirty="0" smtClean="0"/>
              <a:t>A. True</a:t>
            </a:r>
          </a:p>
          <a:p>
            <a:r>
              <a:rPr lang="en-US" dirty="0" smtClean="0"/>
              <a:t>B. False</a:t>
            </a:r>
          </a:p>
          <a:p>
            <a:r>
              <a:rPr lang="en-US" b="1" dirty="0" smtClean="0"/>
              <a:t>Answer: B</a:t>
            </a:r>
            <a:endParaRPr lang="en-US" b="1" dirty="0"/>
          </a:p>
          <a:p>
            <a:r>
              <a:rPr lang="en-US" dirty="0" smtClean="0"/>
              <a:t>It is the responsibility of the worker to follow the fire plan and procedure which includes calling 911 or the designated emergency number and evacuating patients. Only if the worker has received hands on instruction on use of a fire extinguisher and it is incorporated in the fire plan should a worker put a fire out with an extinguisher.</a:t>
            </a:r>
          </a:p>
        </p:txBody>
      </p:sp>
    </p:spTree>
    <p:extLst>
      <p:ext uri="{BB962C8B-B14F-4D97-AF65-F5344CB8AC3E}">
        <p14:creationId xmlns:p14="http://schemas.microsoft.com/office/powerpoint/2010/main" val="4170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emergency action plan</a:t>
            </a:r>
            <a:endParaRPr lang="en-US" dirty="0"/>
          </a:p>
        </p:txBody>
      </p:sp>
      <p:sp>
        <p:nvSpPr>
          <p:cNvPr id="3" name="Content Placeholder 2"/>
          <p:cNvSpPr>
            <a:spLocks noGrp="1"/>
          </p:cNvSpPr>
          <p:nvPr>
            <p:ph idx="1"/>
          </p:nvPr>
        </p:nvSpPr>
        <p:spPr/>
        <p:txBody>
          <a:bodyPr>
            <a:normAutofit fontScale="92500"/>
          </a:bodyPr>
          <a:lstStyle/>
          <a:p>
            <a:r>
              <a:rPr lang="en-US" dirty="0" smtClean="0"/>
              <a:t>Every workplace is required to have a fire emergency plan, which must be in writing if 10 or more workers are employed.</a:t>
            </a:r>
          </a:p>
          <a:p>
            <a:r>
              <a:rPr lang="en-US" dirty="0" smtClean="0"/>
              <a:t>The plan should clearly outline any major fire hazards, proper storage and handling of hazardous materials which may ignite a fire, specific employee responsibilities, and established meeting location outside the practice for employees</a:t>
            </a:r>
          </a:p>
          <a:p>
            <a:r>
              <a:rPr lang="en-US" dirty="0" smtClean="0"/>
              <a:t>Employees should clearly understand what tasks they are to perform in case of an emergency. Assignments may include: escorting patients from the building, shutting off all fans, heaters, unnecessary equipment, and verifying all areas of the practice have been evacuated.</a:t>
            </a:r>
          </a:p>
          <a:p>
            <a:pPr lvl="1"/>
            <a:r>
              <a:rPr lang="en-US" dirty="0" smtClean="0"/>
              <a:t>If the use of a fire extinguisher is an assigned duty, hands on training (and documentation) of extinguisher use is required at initial assignment and on an annual basis</a:t>
            </a:r>
            <a:endParaRPr lang="en-US" dirty="0"/>
          </a:p>
        </p:txBody>
      </p:sp>
    </p:spTree>
    <p:extLst>
      <p:ext uri="{BB962C8B-B14F-4D97-AF65-F5344CB8AC3E}">
        <p14:creationId xmlns:p14="http://schemas.microsoft.com/office/powerpoint/2010/main" val="29908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emergency action plan</a:t>
            </a:r>
            <a:endParaRPr lang="en-US" dirty="0"/>
          </a:p>
        </p:txBody>
      </p:sp>
      <p:sp>
        <p:nvSpPr>
          <p:cNvPr id="3" name="Content Placeholder 2"/>
          <p:cNvSpPr>
            <a:spLocks noGrp="1"/>
          </p:cNvSpPr>
          <p:nvPr>
            <p:ph idx="1"/>
          </p:nvPr>
        </p:nvSpPr>
        <p:spPr/>
        <p:txBody>
          <a:bodyPr/>
          <a:lstStyle/>
          <a:p>
            <a:r>
              <a:rPr lang="en-US" dirty="0" smtClean="0"/>
              <a:t>Have emergency numbers, either 911 or designated number posted on every phone</a:t>
            </a:r>
          </a:p>
          <a:p>
            <a:r>
              <a:rPr lang="en-US" dirty="0" smtClean="0"/>
              <a:t>Employees/patients must be notified on the emergency. This can be through voice, overhead page system, or fire alarm</a:t>
            </a:r>
          </a:p>
          <a:p>
            <a:r>
              <a:rPr lang="en-US" dirty="0" smtClean="0"/>
              <a:t>Predetermined code for fire-Do not yell fire as it will cause panic</a:t>
            </a:r>
            <a:endParaRPr lang="en-US" dirty="0"/>
          </a:p>
        </p:txBody>
      </p:sp>
    </p:spTree>
    <p:extLst>
      <p:ext uri="{BB962C8B-B14F-4D97-AF65-F5344CB8AC3E}">
        <p14:creationId xmlns:p14="http://schemas.microsoft.com/office/powerpoint/2010/main" val="262125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Emergency</a:t>
            </a:r>
            <a:endParaRPr lang="en-US" dirty="0"/>
          </a:p>
        </p:txBody>
      </p:sp>
      <p:sp>
        <p:nvSpPr>
          <p:cNvPr id="3" name="Content Placeholder 2"/>
          <p:cNvSpPr>
            <a:spLocks noGrp="1"/>
          </p:cNvSpPr>
          <p:nvPr>
            <p:ph idx="1"/>
          </p:nvPr>
        </p:nvSpPr>
        <p:spPr/>
        <p:txBody>
          <a:bodyPr>
            <a:normAutofit fontScale="92500"/>
          </a:bodyPr>
          <a:lstStyle/>
          <a:p>
            <a:r>
              <a:rPr lang="en-US" dirty="0" smtClean="0"/>
              <a:t>It is the responsibility of the responding fire and rescue department to administer any rescue and medical duties. If a fire occurs, these steps must be followed to ensure the safety of every employee and patient.</a:t>
            </a:r>
          </a:p>
          <a:p>
            <a:pPr lvl="1"/>
            <a:r>
              <a:rPr lang="en-US" dirty="0" smtClean="0"/>
              <a:t>Call 911 or a designated emergency number</a:t>
            </a:r>
          </a:p>
          <a:p>
            <a:pPr lvl="1"/>
            <a:r>
              <a:rPr lang="en-US" dirty="0" smtClean="0"/>
              <a:t>Activate the fire pull alarm or alarm system if applicable.</a:t>
            </a:r>
          </a:p>
          <a:p>
            <a:pPr lvl="1"/>
            <a:r>
              <a:rPr lang="en-US" dirty="0" smtClean="0"/>
              <a:t>Notify all employees and patients with voice, alarm or other to evacuate the building</a:t>
            </a:r>
          </a:p>
          <a:p>
            <a:pPr lvl="1"/>
            <a:r>
              <a:rPr lang="en-US" dirty="0" smtClean="0"/>
              <a:t>Employees perform assigned fire responsibilities</a:t>
            </a:r>
          </a:p>
          <a:p>
            <a:pPr lvl="1"/>
            <a:r>
              <a:rPr lang="en-US" dirty="0" smtClean="0"/>
              <a:t>Close all doors and windows as building is evacuated, turn off lights</a:t>
            </a:r>
          </a:p>
          <a:p>
            <a:pPr lvl="1"/>
            <a:r>
              <a:rPr lang="en-US" dirty="0" smtClean="0"/>
              <a:t>Once evacuated, no one is allowed to return to the building until the all clear has been issued by emergency personnel</a:t>
            </a:r>
          </a:p>
          <a:p>
            <a:pPr lvl="1"/>
            <a:r>
              <a:rPr lang="en-US" dirty="0" smtClean="0"/>
              <a:t>Account for every employee and patient at the designated safety area</a:t>
            </a:r>
            <a:endParaRPr lang="en-US" dirty="0"/>
          </a:p>
        </p:txBody>
      </p:sp>
    </p:spTree>
    <p:extLst>
      <p:ext uri="{BB962C8B-B14F-4D97-AF65-F5344CB8AC3E}">
        <p14:creationId xmlns:p14="http://schemas.microsoft.com/office/powerpoint/2010/main" val="38063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a:t>
            </a:r>
            <a:endParaRPr lang="en-US" dirty="0"/>
          </a:p>
        </p:txBody>
      </p:sp>
      <p:sp>
        <p:nvSpPr>
          <p:cNvPr id="3" name="Content Placeholder 2"/>
          <p:cNvSpPr>
            <a:spLocks noGrp="1"/>
          </p:cNvSpPr>
          <p:nvPr>
            <p:ph idx="1"/>
          </p:nvPr>
        </p:nvSpPr>
        <p:spPr/>
        <p:txBody>
          <a:bodyPr/>
          <a:lstStyle/>
          <a:p>
            <a:r>
              <a:rPr lang="en-US" dirty="0" smtClean="0"/>
              <a:t>There are currently no specific OSHA standards on workplace violence. However under </a:t>
            </a:r>
            <a:r>
              <a:rPr lang="en-US" b="1" dirty="0" smtClean="0"/>
              <a:t>OSHA General Duty Clause</a:t>
            </a:r>
            <a:r>
              <a:rPr lang="en-US" dirty="0" smtClean="0"/>
              <a:t>, employers are required to provide a place of employment that is free from recognizable hazards that cause or are likely to cause death or serious harm. Therefore failure to protect employees from recognized workplace violence may be considered a violation of OSHA standards and could result in a citation. Employers should strive to identify and protect employees from potential violence. </a:t>
            </a:r>
          </a:p>
        </p:txBody>
      </p:sp>
    </p:spTree>
    <p:extLst>
      <p:ext uri="{BB962C8B-B14F-4D97-AF65-F5344CB8AC3E}">
        <p14:creationId xmlns:p14="http://schemas.microsoft.com/office/powerpoint/2010/main" val="60118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facts: HBV</a:t>
            </a:r>
            <a:endParaRPr lang="en-US" dirty="0"/>
          </a:p>
        </p:txBody>
      </p:sp>
      <p:sp>
        <p:nvSpPr>
          <p:cNvPr id="3" name="Content Placeholder 2"/>
          <p:cNvSpPr>
            <a:spLocks noGrp="1"/>
          </p:cNvSpPr>
          <p:nvPr>
            <p:ph idx="1"/>
          </p:nvPr>
        </p:nvSpPr>
        <p:spPr/>
        <p:txBody>
          <a:bodyPr/>
          <a:lstStyle/>
          <a:p>
            <a:r>
              <a:rPr lang="en-US" dirty="0" smtClean="0"/>
              <a:t>Over 1 million persons are infected with HBV</a:t>
            </a:r>
          </a:p>
          <a:p>
            <a:r>
              <a:rPr lang="en-US" dirty="0" smtClean="0"/>
              <a:t>The hepatitis B virus can live outside the body for 7 days</a:t>
            </a:r>
          </a:p>
          <a:p>
            <a:r>
              <a:rPr lang="en-US" dirty="0" smtClean="0"/>
              <a:t>Prior to 1991, an estimated 17,000 health care workers became infected with HBV every year. Since the availability of the hepatitis B vaccine there has been a 95% drop in hepatitis B infection in healthcare workers</a:t>
            </a:r>
            <a:endParaRPr lang="en-US" dirty="0"/>
          </a:p>
        </p:txBody>
      </p:sp>
    </p:spTree>
    <p:extLst>
      <p:ext uri="{BB962C8B-B14F-4D97-AF65-F5344CB8AC3E}">
        <p14:creationId xmlns:p14="http://schemas.microsoft.com/office/powerpoint/2010/main" val="42251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Potential Violence</a:t>
            </a:r>
            <a:endParaRPr lang="en-US" dirty="0"/>
          </a:p>
        </p:txBody>
      </p:sp>
      <p:sp>
        <p:nvSpPr>
          <p:cNvPr id="3" name="Content Placeholder 2"/>
          <p:cNvSpPr>
            <a:spLocks noGrp="1"/>
          </p:cNvSpPr>
          <p:nvPr>
            <p:ph idx="1"/>
          </p:nvPr>
        </p:nvSpPr>
        <p:spPr/>
        <p:txBody>
          <a:bodyPr>
            <a:normAutofit lnSpcReduction="10000"/>
          </a:bodyPr>
          <a:lstStyle/>
          <a:p>
            <a:r>
              <a:rPr lang="en-US" dirty="0" smtClean="0"/>
              <a:t>Violence to employees may occur from many sources.</a:t>
            </a:r>
          </a:p>
          <a:p>
            <a:r>
              <a:rPr lang="en-US" dirty="0" smtClean="0"/>
              <a:t>Work conditions</a:t>
            </a:r>
          </a:p>
          <a:p>
            <a:pPr lvl="1"/>
            <a:r>
              <a:rPr lang="en-US" dirty="0" smtClean="0"/>
              <a:t>Exchange of money or large amounts of cash kept on site</a:t>
            </a:r>
          </a:p>
          <a:p>
            <a:pPr lvl="1"/>
            <a:r>
              <a:rPr lang="en-US" dirty="0" smtClean="0"/>
              <a:t>Working in a high crime area</a:t>
            </a:r>
          </a:p>
          <a:p>
            <a:pPr lvl="1"/>
            <a:r>
              <a:rPr lang="en-US" dirty="0" smtClean="0"/>
              <a:t>Working in a mobile workplace</a:t>
            </a:r>
          </a:p>
          <a:p>
            <a:pPr lvl="1"/>
            <a:r>
              <a:rPr lang="en-US" dirty="0" smtClean="0"/>
              <a:t>Controlled substances kept on-site</a:t>
            </a:r>
          </a:p>
          <a:p>
            <a:pPr lvl="1"/>
            <a:r>
              <a:rPr lang="en-US" dirty="0" smtClean="0"/>
              <a:t>Early morning and late night work hours</a:t>
            </a:r>
          </a:p>
          <a:p>
            <a:r>
              <a:rPr lang="en-US" dirty="0" smtClean="0"/>
              <a:t>Other conditions</a:t>
            </a:r>
          </a:p>
          <a:p>
            <a:pPr lvl="1"/>
            <a:r>
              <a:rPr lang="en-US" dirty="0" smtClean="0"/>
              <a:t>Domestic disputes which occur in the workplace</a:t>
            </a:r>
          </a:p>
          <a:p>
            <a:pPr lvl="1"/>
            <a:r>
              <a:rPr lang="en-US" dirty="0" smtClean="0"/>
              <a:t>Disgruntled employee, current or previous</a:t>
            </a:r>
          </a:p>
          <a:p>
            <a:pPr lvl="1"/>
            <a:r>
              <a:rPr lang="en-US" dirty="0" smtClean="0"/>
              <a:t>Patients or their family members</a:t>
            </a:r>
            <a:endParaRPr lang="en-US" dirty="0"/>
          </a:p>
        </p:txBody>
      </p:sp>
    </p:spTree>
    <p:extLst>
      <p:ext uri="{BB962C8B-B14F-4D97-AF65-F5344CB8AC3E}">
        <p14:creationId xmlns:p14="http://schemas.microsoft.com/office/powerpoint/2010/main" val="2932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Workplace Violence</a:t>
            </a:r>
            <a:endParaRPr lang="en-US" dirty="0"/>
          </a:p>
        </p:txBody>
      </p:sp>
      <p:sp>
        <p:nvSpPr>
          <p:cNvPr id="3" name="Content Placeholder 2"/>
          <p:cNvSpPr>
            <a:spLocks noGrp="1"/>
          </p:cNvSpPr>
          <p:nvPr>
            <p:ph idx="1"/>
          </p:nvPr>
        </p:nvSpPr>
        <p:spPr/>
        <p:txBody>
          <a:bodyPr>
            <a:normAutofit lnSpcReduction="10000"/>
          </a:bodyPr>
          <a:lstStyle/>
          <a:p>
            <a:r>
              <a:rPr lang="en-US" dirty="0" smtClean="0"/>
              <a:t>Violence, in many cases may be avoided with planning and awareness. Watching for warning signs may help prevent an assault.</a:t>
            </a:r>
          </a:p>
          <a:p>
            <a:r>
              <a:rPr lang="en-US" dirty="0" smtClean="0"/>
              <a:t>Warning signs:</a:t>
            </a:r>
          </a:p>
          <a:p>
            <a:pPr lvl="1"/>
            <a:r>
              <a:rPr lang="en-US" dirty="0" smtClean="0"/>
              <a:t>Verbal, written, or unwarranted threats</a:t>
            </a:r>
          </a:p>
          <a:p>
            <a:pPr lvl="1"/>
            <a:r>
              <a:rPr lang="en-US" dirty="0" smtClean="0"/>
              <a:t>Fear among coworkers</a:t>
            </a:r>
          </a:p>
          <a:p>
            <a:pPr lvl="1"/>
            <a:r>
              <a:rPr lang="en-US" dirty="0" smtClean="0"/>
              <a:t>Violence toward inanimate objects</a:t>
            </a:r>
          </a:p>
          <a:p>
            <a:pPr lvl="1"/>
            <a:r>
              <a:rPr lang="en-US" dirty="0" smtClean="0"/>
              <a:t>Behavior or performance problems</a:t>
            </a:r>
          </a:p>
          <a:p>
            <a:pPr lvl="1"/>
            <a:r>
              <a:rPr lang="en-US" dirty="0" smtClean="0"/>
              <a:t>New or increased stress at home or work</a:t>
            </a:r>
          </a:p>
          <a:p>
            <a:pPr lvl="1"/>
            <a:r>
              <a:rPr lang="en-US" dirty="0" smtClean="0"/>
              <a:t>Substance abuse</a:t>
            </a:r>
          </a:p>
          <a:p>
            <a:pPr lvl="1"/>
            <a:r>
              <a:rPr lang="en-US" dirty="0" smtClean="0"/>
              <a:t>Stealing</a:t>
            </a:r>
          </a:p>
          <a:p>
            <a:pPr lvl="1"/>
            <a:r>
              <a:rPr lang="en-US" dirty="0" smtClean="0"/>
              <a:t>Expression of a plan to hurt others</a:t>
            </a:r>
            <a:endParaRPr lang="en-US" dirty="0"/>
          </a:p>
        </p:txBody>
      </p:sp>
    </p:spTree>
    <p:extLst>
      <p:ext uri="{BB962C8B-B14F-4D97-AF65-F5344CB8AC3E}">
        <p14:creationId xmlns:p14="http://schemas.microsoft.com/office/powerpoint/2010/main" val="39230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a:xfrm>
            <a:off x="838200" y="1578429"/>
            <a:ext cx="10515600" cy="4598534"/>
          </a:xfrm>
        </p:spPr>
        <p:txBody>
          <a:bodyPr>
            <a:normAutofit fontScale="92500" lnSpcReduction="20000"/>
          </a:bodyPr>
          <a:lstStyle/>
          <a:p>
            <a:r>
              <a:rPr lang="en-US" dirty="0" smtClean="0"/>
              <a:t>Each facility should adopt a ZERO tolerance workplace violence policy. All staff should be educated on workplace violence and the warning signs, prevention measures, as well as the zero tolerance policy. Employees should be encouraged to report any incidents or concerns to the Compliance Officer. Reassure employees that reporting incidents will not result in any adverse action against them.</a:t>
            </a:r>
          </a:p>
          <a:p>
            <a:r>
              <a:rPr lang="en-US" dirty="0" smtClean="0"/>
              <a:t>Inappropriate behavior will not be tolerated:</a:t>
            </a:r>
          </a:p>
          <a:p>
            <a:pPr lvl="1"/>
            <a:r>
              <a:rPr lang="en-US" dirty="0" smtClean="0"/>
              <a:t>Obscene language, name calling, or abusive behavior</a:t>
            </a:r>
          </a:p>
          <a:p>
            <a:pPr lvl="1"/>
            <a:r>
              <a:rPr lang="en-US" dirty="0" smtClean="0"/>
              <a:t>Intimidation through direct or indirect verbal threats or gestures</a:t>
            </a:r>
          </a:p>
          <a:p>
            <a:pPr lvl="1"/>
            <a:r>
              <a:rPr lang="en-US" dirty="0" smtClean="0"/>
              <a:t>Physical abuse</a:t>
            </a:r>
          </a:p>
          <a:p>
            <a:r>
              <a:rPr lang="en-US" dirty="0" smtClean="0"/>
              <a:t>Other practical prevention measures include:</a:t>
            </a:r>
          </a:p>
          <a:p>
            <a:pPr lvl="1"/>
            <a:r>
              <a:rPr lang="en-US" dirty="0" smtClean="0"/>
              <a:t>Escorts to cars or transportation in unsafe areas or if irregular work hours</a:t>
            </a:r>
          </a:p>
          <a:p>
            <a:pPr lvl="1"/>
            <a:r>
              <a:rPr lang="en-US" dirty="0" smtClean="0"/>
              <a:t>Reduction of cash on premise</a:t>
            </a:r>
          </a:p>
          <a:p>
            <a:pPr lvl="1"/>
            <a:r>
              <a:rPr lang="en-US" dirty="0" smtClean="0"/>
              <a:t>Awareness of employee domestic abuse</a:t>
            </a:r>
          </a:p>
          <a:p>
            <a:pPr lvl="1"/>
            <a:r>
              <a:rPr lang="en-US" dirty="0" smtClean="0"/>
              <a:t>Limited amount of controlled substances stored on site</a:t>
            </a:r>
            <a:endParaRPr lang="en-US" dirty="0"/>
          </a:p>
        </p:txBody>
      </p:sp>
    </p:spTree>
    <p:extLst>
      <p:ext uri="{BB962C8B-B14F-4D97-AF65-F5344CB8AC3E}">
        <p14:creationId xmlns:p14="http://schemas.microsoft.com/office/powerpoint/2010/main" val="51959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Establish a Plan in the Event of Suspected or Real Violence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Remain calm, move and speak slowly, quietly, and confidently</a:t>
            </a:r>
          </a:p>
          <a:p>
            <a:r>
              <a:rPr lang="en-US" dirty="0" smtClean="0"/>
              <a:t>Be a good listener, encourage the person to talk</a:t>
            </a:r>
          </a:p>
          <a:p>
            <a:r>
              <a:rPr lang="en-US" dirty="0" smtClean="0"/>
              <a:t>Remain relaxed, but attentive. Stand at a right angle to the person, not directly in front of them</a:t>
            </a:r>
          </a:p>
          <a:p>
            <a:r>
              <a:rPr lang="en-US" dirty="0" smtClean="0"/>
              <a:t>Acknowledge the person’s feelings</a:t>
            </a:r>
          </a:p>
          <a:p>
            <a:r>
              <a:rPr lang="en-US" dirty="0" smtClean="0"/>
              <a:t>Ask for a small favor, such as moving to a different area, sitting down, etc.</a:t>
            </a:r>
          </a:p>
          <a:p>
            <a:r>
              <a:rPr lang="en-US" dirty="0" smtClean="0"/>
              <a:t>Be reassuring and offer choices; break big problems into smaller ones</a:t>
            </a:r>
          </a:p>
          <a:p>
            <a:r>
              <a:rPr lang="en-US" dirty="0" smtClean="0"/>
              <a:t>Use delaying techniques; such as offering a drink of water to allow calming time</a:t>
            </a:r>
          </a:p>
          <a:p>
            <a:r>
              <a:rPr lang="en-US" dirty="0" smtClean="0"/>
              <a:t>Accept criticism positively, ask for clarification if needed</a:t>
            </a:r>
          </a:p>
          <a:p>
            <a:r>
              <a:rPr lang="en-US" dirty="0" smtClean="0"/>
              <a:t>Arrange seating so you have an escape route</a:t>
            </a:r>
          </a:p>
          <a:p>
            <a:r>
              <a:rPr lang="en-US" dirty="0" smtClean="0"/>
              <a:t>Use neutral words, tone, and body language</a:t>
            </a:r>
          </a:p>
          <a:p>
            <a:r>
              <a:rPr lang="en-US" dirty="0" smtClean="0"/>
              <a:t>Notify another person with a code or signal that there is an issue</a:t>
            </a:r>
            <a:endParaRPr lang="en-US" dirty="0"/>
          </a:p>
        </p:txBody>
      </p:sp>
    </p:spTree>
    <p:extLst>
      <p:ext uri="{BB962C8B-B14F-4D97-AF65-F5344CB8AC3E}">
        <p14:creationId xmlns:p14="http://schemas.microsoft.com/office/powerpoint/2010/main" val="25868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Ergonomics is the science of fitting workplace conditions and job demands to the capabilities of the working population. The goal is to reduce the number and severity of work-related musculoskeletal disorders. </a:t>
            </a:r>
            <a:endParaRPr lang="en-US" dirty="0"/>
          </a:p>
        </p:txBody>
      </p:sp>
    </p:spTree>
    <p:extLst>
      <p:ext uri="{BB962C8B-B14F-4D97-AF65-F5344CB8AC3E}">
        <p14:creationId xmlns:p14="http://schemas.microsoft.com/office/powerpoint/2010/main" val="20938690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Ergonomics-injuries</a:t>
            </a:r>
            <a:endParaRPr lang="en-US" dirty="0"/>
          </a:p>
        </p:txBody>
      </p:sp>
      <p:sp>
        <p:nvSpPr>
          <p:cNvPr id="3" name="Content Placeholder 2"/>
          <p:cNvSpPr>
            <a:spLocks noGrp="1"/>
          </p:cNvSpPr>
          <p:nvPr>
            <p:ph idx="1"/>
          </p:nvPr>
        </p:nvSpPr>
        <p:spPr/>
        <p:txBody>
          <a:bodyPr/>
          <a:lstStyle/>
          <a:p>
            <a:r>
              <a:rPr lang="en-US" dirty="0" smtClean="0"/>
              <a:t>Ergonomic injuries are musculoskeletal in nature.</a:t>
            </a:r>
          </a:p>
          <a:p>
            <a:r>
              <a:rPr lang="en-US" dirty="0" smtClean="0"/>
              <a:t>Many injuries result from improper lifting techniques, poor computer posture, and repetitive hand motions utilized while performing patient procedures.</a:t>
            </a:r>
            <a:endParaRPr lang="en-US" dirty="0"/>
          </a:p>
        </p:txBody>
      </p:sp>
    </p:spTree>
    <p:extLst>
      <p:ext uri="{BB962C8B-B14F-4D97-AF65-F5344CB8AC3E}">
        <p14:creationId xmlns:p14="http://schemas.microsoft.com/office/powerpoint/2010/main" val="32691616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Tools</a:t>
            </a:r>
            <a:endParaRPr lang="en-US" dirty="0"/>
          </a:p>
        </p:txBody>
      </p:sp>
      <p:sp>
        <p:nvSpPr>
          <p:cNvPr id="3" name="Content Placeholder 2"/>
          <p:cNvSpPr>
            <a:spLocks noGrp="1"/>
          </p:cNvSpPr>
          <p:nvPr>
            <p:ph idx="1"/>
          </p:nvPr>
        </p:nvSpPr>
        <p:spPr/>
        <p:txBody>
          <a:bodyPr/>
          <a:lstStyle/>
          <a:p>
            <a:r>
              <a:rPr lang="en-US" dirty="0" smtClean="0"/>
              <a:t>The use of proper equipment and appropriately designed work spaces reduce the likelihood of musculoskeletal disorders.</a:t>
            </a:r>
          </a:p>
          <a:p>
            <a:r>
              <a:rPr lang="en-US" dirty="0" smtClean="0"/>
              <a:t>Healthcare workers can work more effectively and efficiently when appropriate adjustments are made to equipment, their work environment or even personal posture.</a:t>
            </a:r>
            <a:endParaRPr lang="en-US" dirty="0"/>
          </a:p>
        </p:txBody>
      </p:sp>
    </p:spTree>
    <p:extLst>
      <p:ext uri="{BB962C8B-B14F-4D97-AF65-F5344CB8AC3E}">
        <p14:creationId xmlns:p14="http://schemas.microsoft.com/office/powerpoint/2010/main" val="24229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 Guidelines</a:t>
            </a:r>
            <a:endParaRPr lang="en-US" dirty="0"/>
          </a:p>
        </p:txBody>
      </p:sp>
      <p:sp>
        <p:nvSpPr>
          <p:cNvPr id="3" name="Content Placeholder 2"/>
          <p:cNvSpPr>
            <a:spLocks noGrp="1"/>
          </p:cNvSpPr>
          <p:nvPr>
            <p:ph idx="1"/>
          </p:nvPr>
        </p:nvSpPr>
        <p:spPr/>
        <p:txBody>
          <a:bodyPr/>
          <a:lstStyle/>
          <a:p>
            <a:r>
              <a:rPr lang="en-US" dirty="0" smtClean="0"/>
              <a:t>Healthcare workers need to move and lift a variety of items, including patients. By using proper lifting techniques, back injuries will be less likely to occur.</a:t>
            </a:r>
          </a:p>
          <a:p>
            <a:pPr lvl="1"/>
            <a:r>
              <a:rPr lang="en-US" dirty="0" smtClean="0"/>
              <a:t>Do not move an item or patient while off balance.</a:t>
            </a:r>
          </a:p>
          <a:p>
            <a:pPr lvl="1"/>
            <a:r>
              <a:rPr lang="en-US" dirty="0" smtClean="0"/>
              <a:t>Always carry the load as close to your center of body as possible</a:t>
            </a:r>
          </a:p>
          <a:p>
            <a:pPr lvl="1"/>
            <a:r>
              <a:rPr lang="en-US" dirty="0" smtClean="0"/>
              <a:t>Do not carry a patient alone, especially injured patients.</a:t>
            </a:r>
          </a:p>
          <a:p>
            <a:pPr lvl="1"/>
            <a:r>
              <a:rPr lang="en-US" dirty="0" smtClean="0"/>
              <a:t>Always stack heavy items on lower shelves</a:t>
            </a:r>
            <a:endParaRPr lang="en-US" dirty="0"/>
          </a:p>
        </p:txBody>
      </p:sp>
    </p:spTree>
    <p:extLst>
      <p:ext uri="{BB962C8B-B14F-4D97-AF65-F5344CB8AC3E}">
        <p14:creationId xmlns:p14="http://schemas.microsoft.com/office/powerpoint/2010/main" val="39448599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 and Spills</a:t>
            </a:r>
            <a:endParaRPr lang="en-US" dirty="0"/>
          </a:p>
        </p:txBody>
      </p:sp>
      <p:sp>
        <p:nvSpPr>
          <p:cNvPr id="3" name="Content Placeholder 2"/>
          <p:cNvSpPr>
            <a:spLocks noGrp="1"/>
          </p:cNvSpPr>
          <p:nvPr>
            <p:ph idx="1"/>
          </p:nvPr>
        </p:nvSpPr>
        <p:spPr/>
        <p:txBody>
          <a:bodyPr>
            <a:normAutofit/>
          </a:bodyPr>
          <a:lstStyle/>
          <a:p>
            <a:r>
              <a:rPr lang="en-US" dirty="0" smtClean="0"/>
              <a:t>Preventing slips and falls is common sense practice. Every facility should maintain a safe environment for workers as well as patients</a:t>
            </a:r>
          </a:p>
          <a:p>
            <a:r>
              <a:rPr lang="en-US" dirty="0" smtClean="0"/>
              <a:t>Wet floors should always have signs indicating the condition</a:t>
            </a:r>
          </a:p>
          <a:p>
            <a:r>
              <a:rPr lang="en-US" dirty="0" smtClean="0"/>
              <a:t>All fire and emergency exits must be kept clear for ease of passage in case of the need for an emergency exit</a:t>
            </a:r>
          </a:p>
          <a:p>
            <a:r>
              <a:rPr lang="en-US" dirty="0" smtClean="0"/>
              <a:t>Extension cords or long appliance cords should be located in such a manner that they are not in areas where people are walking as this presents a trip/fall hazard </a:t>
            </a:r>
          </a:p>
          <a:p>
            <a:r>
              <a:rPr lang="en-US" dirty="0" smtClean="0"/>
              <a:t>Wet floors a slip hazard. Wet surfaces may contribute to the growth of mold, fungi, and bacteria.</a:t>
            </a:r>
          </a:p>
          <a:p>
            <a:r>
              <a:rPr lang="en-US" dirty="0" smtClean="0"/>
              <a:t>All work areas should be kept organized and orderly</a:t>
            </a:r>
            <a:endParaRPr lang="en-US" dirty="0"/>
          </a:p>
        </p:txBody>
      </p:sp>
    </p:spTree>
    <p:extLst>
      <p:ext uri="{BB962C8B-B14F-4D97-AF65-F5344CB8AC3E}">
        <p14:creationId xmlns:p14="http://schemas.microsoft.com/office/powerpoint/2010/main" val="15477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When cleaning a floor, wet floor signs are not necessary.</a:t>
            </a:r>
          </a:p>
          <a:p>
            <a:r>
              <a:rPr lang="en-US" dirty="0" smtClean="0"/>
              <a:t>A. True</a:t>
            </a:r>
          </a:p>
          <a:p>
            <a:r>
              <a:rPr lang="en-US" dirty="0" smtClean="0"/>
              <a:t>B. False</a:t>
            </a:r>
          </a:p>
          <a:p>
            <a:endParaRPr lang="en-US" dirty="0"/>
          </a:p>
          <a:p>
            <a:endParaRPr lang="en-US" dirty="0" smtClean="0"/>
          </a:p>
          <a:p>
            <a:r>
              <a:rPr lang="en-US" dirty="0" smtClean="0"/>
              <a:t>Answer: B</a:t>
            </a:r>
            <a:endParaRPr lang="en-US" dirty="0"/>
          </a:p>
        </p:txBody>
      </p:sp>
    </p:spTree>
    <p:extLst>
      <p:ext uri="{BB962C8B-B14F-4D97-AF65-F5344CB8AC3E}">
        <p14:creationId xmlns:p14="http://schemas.microsoft.com/office/powerpoint/2010/main" val="21103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Facts: HCV</a:t>
            </a:r>
            <a:endParaRPr lang="en-US" dirty="0"/>
          </a:p>
        </p:txBody>
      </p:sp>
      <p:sp>
        <p:nvSpPr>
          <p:cNvPr id="3" name="Content Placeholder 2"/>
          <p:cNvSpPr>
            <a:spLocks noGrp="1"/>
          </p:cNvSpPr>
          <p:nvPr>
            <p:ph idx="1"/>
          </p:nvPr>
        </p:nvSpPr>
        <p:spPr/>
        <p:txBody>
          <a:bodyPr/>
          <a:lstStyle/>
          <a:p>
            <a:r>
              <a:rPr lang="en-US" dirty="0" smtClean="0"/>
              <a:t>Estimated that over 3 million persons are chronically infected with HCV</a:t>
            </a:r>
          </a:p>
          <a:p>
            <a:r>
              <a:rPr lang="en-US" dirty="0" smtClean="0"/>
              <a:t>Most are unaware of their disease</a:t>
            </a:r>
          </a:p>
          <a:p>
            <a:r>
              <a:rPr lang="en-US" dirty="0" smtClean="0"/>
              <a:t>Up to 85% of individuals who are infected with hepatitis C will develop chronic infection</a:t>
            </a:r>
          </a:p>
          <a:p>
            <a:r>
              <a:rPr lang="en-US" dirty="0" smtClean="0"/>
              <a:t>HCV is the leading indication for liver transplant</a:t>
            </a:r>
          </a:p>
          <a:p>
            <a:r>
              <a:rPr lang="en-US" dirty="0" smtClean="0"/>
              <a:t>Treatment for HCV is lengthy with significant side effects</a:t>
            </a:r>
            <a:endParaRPr lang="en-US" dirty="0"/>
          </a:p>
        </p:txBody>
      </p:sp>
    </p:spTree>
    <p:extLst>
      <p:ext uri="{BB962C8B-B14F-4D97-AF65-F5344CB8AC3E}">
        <p14:creationId xmlns:p14="http://schemas.microsoft.com/office/powerpoint/2010/main" val="8827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Lifting heavy items should always be done from a squatting position, as opposed to bending from the waist.</a:t>
            </a:r>
          </a:p>
          <a:p>
            <a:r>
              <a:rPr lang="en-US" dirty="0" smtClean="0"/>
              <a:t>A. True</a:t>
            </a:r>
          </a:p>
          <a:p>
            <a:r>
              <a:rPr lang="en-US" dirty="0" smtClean="0"/>
              <a:t>B. False</a:t>
            </a:r>
          </a:p>
          <a:p>
            <a:endParaRPr lang="en-US" dirty="0"/>
          </a:p>
          <a:p>
            <a:endParaRPr lang="en-US" dirty="0" smtClean="0"/>
          </a:p>
          <a:p>
            <a:r>
              <a:rPr lang="en-US" dirty="0" smtClean="0"/>
              <a:t>Answer: A</a:t>
            </a:r>
            <a:endParaRPr lang="en-US" dirty="0"/>
          </a:p>
        </p:txBody>
      </p:sp>
    </p:spTree>
    <p:extLst>
      <p:ext uri="{BB962C8B-B14F-4D97-AF65-F5344CB8AC3E}">
        <p14:creationId xmlns:p14="http://schemas.microsoft.com/office/powerpoint/2010/main" val="17985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If a fire is suspected or detected, employees should call 911 or an identified emergency number and evacuate patients.</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5354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END!!!</a:t>
            </a:r>
            <a:endParaRPr lang="en-US" sz="9600"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1310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HIV</a:t>
            </a:r>
            <a:endParaRPr lang="en-US" dirty="0"/>
          </a:p>
        </p:txBody>
      </p:sp>
      <p:sp>
        <p:nvSpPr>
          <p:cNvPr id="3" name="Content Placeholder 2"/>
          <p:cNvSpPr>
            <a:spLocks noGrp="1"/>
          </p:cNvSpPr>
          <p:nvPr>
            <p:ph idx="1"/>
          </p:nvPr>
        </p:nvSpPr>
        <p:spPr/>
        <p:txBody>
          <a:bodyPr/>
          <a:lstStyle/>
          <a:p>
            <a:r>
              <a:rPr lang="en-US" dirty="0" smtClean="0"/>
              <a:t>Within a few weeks of infection, flu-like symptoms may develop that last for a week or two.</a:t>
            </a:r>
          </a:p>
          <a:p>
            <a:r>
              <a:rPr lang="en-US" dirty="0" smtClean="0"/>
              <a:t>Some may experience no symptoms at all</a:t>
            </a:r>
            <a:endParaRPr lang="en-US" dirty="0"/>
          </a:p>
        </p:txBody>
      </p:sp>
    </p:spTree>
    <p:extLst>
      <p:ext uri="{BB962C8B-B14F-4D97-AF65-F5344CB8AC3E}">
        <p14:creationId xmlns:p14="http://schemas.microsoft.com/office/powerpoint/2010/main" val="325183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HCV</a:t>
            </a:r>
            <a:endParaRPr lang="en-US" dirty="0"/>
          </a:p>
        </p:txBody>
      </p:sp>
      <p:sp>
        <p:nvSpPr>
          <p:cNvPr id="3" name="Content Placeholder 2"/>
          <p:cNvSpPr>
            <a:spLocks noGrp="1"/>
          </p:cNvSpPr>
          <p:nvPr>
            <p:ph idx="1"/>
          </p:nvPr>
        </p:nvSpPr>
        <p:spPr/>
        <p:txBody>
          <a:bodyPr/>
          <a:lstStyle/>
          <a:p>
            <a:r>
              <a:rPr lang="en-US" dirty="0" smtClean="0"/>
              <a:t>Most infected people do not have any signs or symptoms.</a:t>
            </a:r>
          </a:p>
          <a:p>
            <a:r>
              <a:rPr lang="en-US" dirty="0" smtClean="0"/>
              <a:t>If initial signs and symptoms occur they may include: mild flu-like symptoms, fatigue, fever, nausea or poor appetite, muscle and joint pains, and tenderness in the area of the liver</a:t>
            </a:r>
            <a:endParaRPr lang="en-US" dirty="0"/>
          </a:p>
        </p:txBody>
      </p:sp>
    </p:spTree>
    <p:extLst>
      <p:ext uri="{BB962C8B-B14F-4D97-AF65-F5344CB8AC3E}">
        <p14:creationId xmlns:p14="http://schemas.microsoft.com/office/powerpoint/2010/main" val="25536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HBV</a:t>
            </a:r>
            <a:endParaRPr lang="en-US" dirty="0"/>
          </a:p>
        </p:txBody>
      </p:sp>
      <p:sp>
        <p:nvSpPr>
          <p:cNvPr id="3" name="Content Placeholder 2"/>
          <p:cNvSpPr>
            <a:spLocks noGrp="1"/>
          </p:cNvSpPr>
          <p:nvPr>
            <p:ph idx="1"/>
          </p:nvPr>
        </p:nvSpPr>
        <p:spPr/>
        <p:txBody>
          <a:bodyPr/>
          <a:lstStyle/>
          <a:p>
            <a:r>
              <a:rPr lang="en-US" dirty="0" smtClean="0"/>
              <a:t>Signs and symptoms include: fever, fatigue, loss of appetite, nausea, vomiting, abdominal pain, dark urine, clay-colored bowel movements, joint pain and jaundice</a:t>
            </a:r>
            <a:endParaRPr lang="en-US" dirty="0"/>
          </a:p>
        </p:txBody>
      </p:sp>
    </p:spTree>
    <p:extLst>
      <p:ext uri="{BB962C8B-B14F-4D97-AF65-F5344CB8AC3E}">
        <p14:creationId xmlns:p14="http://schemas.microsoft.com/office/powerpoint/2010/main" val="33827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When should post exposure treatment for HIV begin?</a:t>
            </a:r>
            <a:endParaRPr lang="en-US" dirty="0"/>
          </a:p>
        </p:txBody>
      </p:sp>
      <p:sp>
        <p:nvSpPr>
          <p:cNvPr id="3" name="Content Placeholder 2"/>
          <p:cNvSpPr>
            <a:spLocks noGrp="1"/>
          </p:cNvSpPr>
          <p:nvPr>
            <p:ph idx="1"/>
          </p:nvPr>
        </p:nvSpPr>
        <p:spPr/>
        <p:txBody>
          <a:bodyPr/>
          <a:lstStyle/>
          <a:p>
            <a:r>
              <a:rPr lang="en-US" dirty="0" smtClean="0"/>
              <a:t>Treatment should begin within hours of exposure with specific medications if indicated.</a:t>
            </a:r>
          </a:p>
          <a:p>
            <a:r>
              <a:rPr lang="en-US" dirty="0" smtClean="0"/>
              <a:t>The typical course of treatment is 4 weeks.</a:t>
            </a:r>
            <a:endParaRPr lang="en-US" dirty="0"/>
          </a:p>
        </p:txBody>
      </p:sp>
    </p:spTree>
    <p:extLst>
      <p:ext uri="{BB962C8B-B14F-4D97-AF65-F5344CB8AC3E}">
        <p14:creationId xmlns:p14="http://schemas.microsoft.com/office/powerpoint/2010/main" val="11811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post exposure treatment for HCV?</a:t>
            </a:r>
            <a:endParaRPr lang="en-US" dirty="0"/>
          </a:p>
        </p:txBody>
      </p:sp>
      <p:sp>
        <p:nvSpPr>
          <p:cNvPr id="3" name="Content Placeholder 2"/>
          <p:cNvSpPr>
            <a:spLocks noGrp="1"/>
          </p:cNvSpPr>
          <p:nvPr>
            <p:ph idx="1"/>
          </p:nvPr>
        </p:nvSpPr>
        <p:spPr/>
        <p:txBody>
          <a:bodyPr/>
          <a:lstStyle/>
          <a:p>
            <a:r>
              <a:rPr lang="en-US" dirty="0" smtClean="0"/>
              <a:t>HCV does not have a post exposure treatment</a:t>
            </a:r>
            <a:endParaRPr lang="en-US" dirty="0"/>
          </a:p>
        </p:txBody>
      </p:sp>
    </p:spTree>
    <p:extLst>
      <p:ext uri="{BB962C8B-B14F-4D97-AF65-F5344CB8AC3E}">
        <p14:creationId xmlns:p14="http://schemas.microsoft.com/office/powerpoint/2010/main" val="19189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course, you will review:</a:t>
            </a:r>
            <a:endParaRPr lang="en-US" dirty="0"/>
          </a:p>
        </p:txBody>
      </p:sp>
      <p:sp>
        <p:nvSpPr>
          <p:cNvPr id="3" name="Content Placeholder 2"/>
          <p:cNvSpPr>
            <a:spLocks noGrp="1"/>
          </p:cNvSpPr>
          <p:nvPr>
            <p:ph idx="1"/>
          </p:nvPr>
        </p:nvSpPr>
        <p:spPr/>
        <p:txBody>
          <a:bodyPr/>
          <a:lstStyle/>
          <a:p>
            <a:r>
              <a:rPr lang="en-US" dirty="0" err="1" smtClean="0"/>
              <a:t>Bloodborne</a:t>
            </a:r>
            <a:r>
              <a:rPr lang="en-US" dirty="0" smtClean="0"/>
              <a:t> Pathogen Standard 1991</a:t>
            </a:r>
          </a:p>
          <a:p>
            <a:r>
              <a:rPr lang="en-US" dirty="0" smtClean="0"/>
              <a:t>Exposure Prevention</a:t>
            </a:r>
          </a:p>
          <a:p>
            <a:r>
              <a:rPr lang="en-US" dirty="0" smtClean="0"/>
              <a:t>Exposure</a:t>
            </a:r>
          </a:p>
          <a:p>
            <a:r>
              <a:rPr lang="en-US" dirty="0" smtClean="0"/>
              <a:t>Respiratory Illness</a:t>
            </a:r>
          </a:p>
          <a:p>
            <a:r>
              <a:rPr lang="en-US" dirty="0" smtClean="0"/>
              <a:t>Hazard Communication Standard</a:t>
            </a:r>
          </a:p>
          <a:p>
            <a:r>
              <a:rPr lang="en-US" dirty="0" smtClean="0"/>
              <a:t>Other Safety Matters</a:t>
            </a:r>
            <a:endParaRPr lang="en-US" dirty="0"/>
          </a:p>
        </p:txBody>
      </p:sp>
    </p:spTree>
    <p:extLst>
      <p:ext uri="{BB962C8B-B14F-4D97-AF65-F5344CB8AC3E}">
        <p14:creationId xmlns:p14="http://schemas.microsoft.com/office/powerpoint/2010/main" val="333148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post exposure treatment for HBV?</a:t>
            </a:r>
            <a:endParaRPr lang="en-US" dirty="0"/>
          </a:p>
        </p:txBody>
      </p:sp>
      <p:sp>
        <p:nvSpPr>
          <p:cNvPr id="3" name="Content Placeholder 2"/>
          <p:cNvSpPr>
            <a:spLocks noGrp="1"/>
          </p:cNvSpPr>
          <p:nvPr>
            <p:ph idx="1"/>
          </p:nvPr>
        </p:nvSpPr>
        <p:spPr/>
        <p:txBody>
          <a:bodyPr/>
          <a:lstStyle/>
          <a:p>
            <a:r>
              <a:rPr lang="en-US" dirty="0" smtClean="0"/>
              <a:t>If the worker has not been vaccinated or is not immune against Hepatitis B, post exposure treatment should begin within 24 hours and not more than 7 days past the exposure event.</a:t>
            </a:r>
            <a:endParaRPr lang="en-US" dirty="0"/>
          </a:p>
        </p:txBody>
      </p:sp>
    </p:spTree>
    <p:extLst>
      <p:ext uri="{BB962C8B-B14F-4D97-AF65-F5344CB8AC3E}">
        <p14:creationId xmlns:p14="http://schemas.microsoft.com/office/powerpoint/2010/main" val="3620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HBV vaccination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hepatitis B vaccine was developed and approved for use in 1986. The Bloodborne Pathogen Standard of 1991 required employers to offer the vaccine at no cost to all employees at risk of exposure to blood or other body fluids</a:t>
            </a:r>
          </a:p>
          <a:p>
            <a:r>
              <a:rPr lang="en-US" dirty="0" smtClean="0"/>
              <a:t>The immunization must be offered after the new employee has been trained and with within 10 working days of their initial assignment.</a:t>
            </a:r>
          </a:p>
          <a:p>
            <a:r>
              <a:rPr lang="en-US" dirty="0" smtClean="0"/>
              <a:t>Immunization involves a series of three injection over six months. Titers are obtained 1-2 months after the initial series ends to ensure the employee has developed immunity.</a:t>
            </a:r>
          </a:p>
          <a:p>
            <a:r>
              <a:rPr lang="en-US" dirty="0" smtClean="0"/>
              <a:t>Employees may provide documentation of all three of the vaccines, proof of immunity, or may sign a declination if they do not wish to receive the vaccine.</a:t>
            </a:r>
          </a:p>
          <a:p>
            <a:r>
              <a:rPr lang="en-US" dirty="0" smtClean="0"/>
              <a:t>Once vaccinated, most healthcare workers will develop long term protection against the disease. At this time there are no indicators from the CDC for vaccination boosters to provide additional protection</a:t>
            </a:r>
            <a:endParaRPr lang="en-US" dirty="0"/>
          </a:p>
        </p:txBody>
      </p:sp>
    </p:spTree>
    <p:extLst>
      <p:ext uri="{BB962C8B-B14F-4D97-AF65-F5344CB8AC3E}">
        <p14:creationId xmlns:p14="http://schemas.microsoft.com/office/powerpoint/2010/main" val="32633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infection rate in healthcare workers of HBV dropped by what percent after 1991?</a:t>
            </a:r>
          </a:p>
          <a:p>
            <a:r>
              <a:rPr lang="en-US" dirty="0" smtClean="0"/>
              <a:t>A. 20%</a:t>
            </a:r>
          </a:p>
          <a:p>
            <a:r>
              <a:rPr lang="en-US" dirty="0" smtClean="0"/>
              <a:t>B. 50%</a:t>
            </a:r>
          </a:p>
          <a:p>
            <a:r>
              <a:rPr lang="en-US" dirty="0" smtClean="0"/>
              <a:t>C. 75%</a:t>
            </a:r>
          </a:p>
          <a:p>
            <a:r>
              <a:rPr lang="en-US" dirty="0" smtClean="0"/>
              <a:t>D. 95%</a:t>
            </a:r>
          </a:p>
          <a:p>
            <a:endParaRPr lang="en-US" dirty="0"/>
          </a:p>
          <a:p>
            <a:r>
              <a:rPr lang="en-US" dirty="0" smtClean="0"/>
              <a:t>Answer: D</a:t>
            </a:r>
            <a:endParaRPr lang="en-US" dirty="0"/>
          </a:p>
          <a:p>
            <a:endParaRPr lang="en-US" dirty="0"/>
          </a:p>
        </p:txBody>
      </p:sp>
    </p:spTree>
    <p:extLst>
      <p:ext uri="{BB962C8B-B14F-4D97-AF65-F5344CB8AC3E}">
        <p14:creationId xmlns:p14="http://schemas.microsoft.com/office/powerpoint/2010/main" val="16068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An employee’s RISK of becoming infected after an exposure is increased by:</a:t>
            </a:r>
          </a:p>
          <a:p>
            <a:r>
              <a:rPr lang="en-US" dirty="0" smtClean="0"/>
              <a:t>A. Not cleaning the affected area after the event</a:t>
            </a:r>
          </a:p>
          <a:p>
            <a:r>
              <a:rPr lang="en-US" dirty="0" smtClean="0"/>
              <a:t>B. Amount of virus in the patient’s blood</a:t>
            </a:r>
          </a:p>
          <a:p>
            <a:r>
              <a:rPr lang="en-US" dirty="0" smtClean="0"/>
              <a:t>C. Length of exposure</a:t>
            </a:r>
          </a:p>
          <a:p>
            <a:r>
              <a:rPr lang="en-US" dirty="0" smtClean="0"/>
              <a:t>D. Nothing varies---exposure is exposure</a:t>
            </a:r>
          </a:p>
          <a:p>
            <a:endParaRPr lang="en-US" dirty="0"/>
          </a:p>
          <a:p>
            <a:r>
              <a:rPr lang="en-US" dirty="0" smtClean="0"/>
              <a:t>Answer: B</a:t>
            </a:r>
            <a:endParaRPr lang="en-US" dirty="0"/>
          </a:p>
        </p:txBody>
      </p:sp>
    </p:spTree>
    <p:extLst>
      <p:ext uri="{BB962C8B-B14F-4D97-AF65-F5344CB8AC3E}">
        <p14:creationId xmlns:p14="http://schemas.microsoft.com/office/powerpoint/2010/main" val="22800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Most exposures will not result in infection.</a:t>
            </a:r>
          </a:p>
          <a:p>
            <a:r>
              <a:rPr lang="en-US" dirty="0" smtClean="0"/>
              <a:t>A. True</a:t>
            </a:r>
          </a:p>
          <a:p>
            <a:r>
              <a:rPr lang="en-US" dirty="0" smtClean="0"/>
              <a:t>B. False</a:t>
            </a:r>
          </a:p>
          <a:p>
            <a:endParaRPr lang="en-US" dirty="0"/>
          </a:p>
          <a:p>
            <a:endParaRPr lang="en-US" dirty="0" smtClean="0"/>
          </a:p>
          <a:p>
            <a:r>
              <a:rPr lang="en-US" dirty="0" smtClean="0"/>
              <a:t>Answer: A</a:t>
            </a:r>
            <a:endParaRPr lang="en-US" dirty="0"/>
          </a:p>
        </p:txBody>
      </p:sp>
    </p:spTree>
    <p:extLst>
      <p:ext uri="{BB962C8B-B14F-4D97-AF65-F5344CB8AC3E}">
        <p14:creationId xmlns:p14="http://schemas.microsoft.com/office/powerpoint/2010/main" val="31212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Prevention</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standard precautions</a:t>
            </a:r>
          </a:p>
          <a:p>
            <a:r>
              <a:rPr lang="en-US" dirty="0" smtClean="0"/>
              <a:t>Identify Biohazard warning labels and containers</a:t>
            </a:r>
          </a:p>
          <a:p>
            <a:r>
              <a:rPr lang="en-US" dirty="0" smtClean="0"/>
              <a:t>Discuss best practices for hand hygiene</a:t>
            </a:r>
          </a:p>
          <a:p>
            <a:pPr lvl="1"/>
            <a:r>
              <a:rPr lang="en-US" dirty="0" smtClean="0"/>
              <a:t>Soap and water</a:t>
            </a:r>
          </a:p>
          <a:p>
            <a:pPr lvl="1"/>
            <a:r>
              <a:rPr lang="en-US" dirty="0" smtClean="0"/>
              <a:t>Alcohol hand rubs</a:t>
            </a:r>
          </a:p>
          <a:p>
            <a:r>
              <a:rPr lang="en-US" dirty="0" smtClean="0"/>
              <a:t>Identify personal protective equipment (PPE) and its appropriate use</a:t>
            </a:r>
          </a:p>
          <a:p>
            <a:r>
              <a:rPr lang="en-US" dirty="0" smtClean="0"/>
              <a:t>Identify sharps utilized in providing healthcare services and the appropriate use of engineering controls</a:t>
            </a:r>
          </a:p>
          <a:p>
            <a:r>
              <a:rPr lang="en-US" dirty="0" smtClean="0"/>
              <a:t>Describe work practice controls</a:t>
            </a:r>
          </a:p>
          <a:p>
            <a:r>
              <a:rPr lang="en-US" dirty="0" smtClean="0"/>
              <a:t>Discuss surface disinfection</a:t>
            </a:r>
            <a:endParaRPr lang="en-US" dirty="0"/>
          </a:p>
        </p:txBody>
      </p:sp>
    </p:spTree>
    <p:extLst>
      <p:ext uri="{BB962C8B-B14F-4D97-AF65-F5344CB8AC3E}">
        <p14:creationId xmlns:p14="http://schemas.microsoft.com/office/powerpoint/2010/main" val="31212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Precautions</a:t>
            </a:r>
            <a:endParaRPr lang="en-US" dirty="0"/>
          </a:p>
        </p:txBody>
      </p:sp>
      <p:sp>
        <p:nvSpPr>
          <p:cNvPr id="3" name="Content Placeholder 2"/>
          <p:cNvSpPr>
            <a:spLocks noGrp="1"/>
          </p:cNvSpPr>
          <p:nvPr>
            <p:ph idx="1"/>
          </p:nvPr>
        </p:nvSpPr>
        <p:spPr/>
        <p:txBody>
          <a:bodyPr/>
          <a:lstStyle/>
          <a:p>
            <a:r>
              <a:rPr lang="en-US" dirty="0" smtClean="0"/>
              <a:t>Which of the following are included in the definition of standard precautions and should be followed in the workplace:</a:t>
            </a:r>
          </a:p>
          <a:p>
            <a:r>
              <a:rPr lang="en-US" dirty="0" smtClean="0"/>
              <a:t>A. Always treat all blood and body fluids as infected with a bloodborne pathogen (HIV, HCV, or HBV)</a:t>
            </a:r>
          </a:p>
          <a:p>
            <a:r>
              <a:rPr lang="en-US" dirty="0" smtClean="0"/>
              <a:t>B. Always utilize the appropriate Personal Protective Equipment (PPE)</a:t>
            </a:r>
          </a:p>
          <a:p>
            <a:r>
              <a:rPr lang="en-US" dirty="0" smtClean="0"/>
              <a:t>C. Always ensure that all surfaces are decontaminated as outlined in the written cleaning schedule</a:t>
            </a:r>
          </a:p>
          <a:p>
            <a:endParaRPr lang="en-US" dirty="0"/>
          </a:p>
          <a:p>
            <a:r>
              <a:rPr lang="en-US" dirty="0" smtClean="0"/>
              <a:t>Answer: A,B,C</a:t>
            </a:r>
            <a:endParaRPr lang="en-US" dirty="0"/>
          </a:p>
        </p:txBody>
      </p:sp>
    </p:spTree>
    <p:extLst>
      <p:ext uri="{BB962C8B-B14F-4D97-AF65-F5344CB8AC3E}">
        <p14:creationId xmlns:p14="http://schemas.microsoft.com/office/powerpoint/2010/main" val="12864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Biohazard labels</a:t>
            </a:r>
            <a:endParaRPr lang="en-US" dirty="0"/>
          </a:p>
        </p:txBody>
      </p:sp>
      <p:sp>
        <p:nvSpPr>
          <p:cNvPr id="3" name="Content Placeholder 2"/>
          <p:cNvSpPr>
            <a:spLocks noGrp="1"/>
          </p:cNvSpPr>
          <p:nvPr>
            <p:ph idx="1"/>
          </p:nvPr>
        </p:nvSpPr>
        <p:spPr/>
        <p:txBody>
          <a:bodyPr/>
          <a:lstStyle/>
          <a:p>
            <a:r>
              <a:rPr lang="en-US" dirty="0" smtClean="0"/>
              <a:t>Which of the following require special biohazard labeling and handling:</a:t>
            </a:r>
          </a:p>
          <a:p>
            <a:r>
              <a:rPr lang="en-US" dirty="0" smtClean="0"/>
              <a:t>A. Sharps container if not red in color</a:t>
            </a:r>
          </a:p>
          <a:p>
            <a:r>
              <a:rPr lang="en-US" dirty="0" smtClean="0"/>
              <a:t>B. Regulated waste</a:t>
            </a:r>
          </a:p>
          <a:p>
            <a:r>
              <a:rPr lang="en-US" dirty="0" smtClean="0"/>
              <a:t>C. Containers used to store, transport, or ship blood</a:t>
            </a:r>
          </a:p>
          <a:p>
            <a:r>
              <a:rPr lang="en-US" dirty="0" smtClean="0"/>
              <a:t>D. On the outside of specimen containers</a:t>
            </a:r>
          </a:p>
          <a:p>
            <a:r>
              <a:rPr lang="en-US" dirty="0" smtClean="0"/>
              <a:t>E. Food waste</a:t>
            </a:r>
          </a:p>
          <a:p>
            <a:r>
              <a:rPr lang="en-US" dirty="0" smtClean="0"/>
              <a:t>F. Regular trash from an exam room</a:t>
            </a:r>
          </a:p>
          <a:p>
            <a:endParaRPr lang="en-US" dirty="0"/>
          </a:p>
          <a:p>
            <a:r>
              <a:rPr lang="en-US" dirty="0" smtClean="0"/>
              <a:t>Answer: A,B,C,D</a:t>
            </a:r>
            <a:endParaRPr lang="en-US" dirty="0"/>
          </a:p>
        </p:txBody>
      </p:sp>
    </p:spTree>
    <p:extLst>
      <p:ext uri="{BB962C8B-B14F-4D97-AF65-F5344CB8AC3E}">
        <p14:creationId xmlns:p14="http://schemas.microsoft.com/office/powerpoint/2010/main" val="28689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soap and water</a:t>
            </a:r>
            <a:endParaRPr lang="en-US" dirty="0"/>
          </a:p>
        </p:txBody>
      </p:sp>
      <p:sp>
        <p:nvSpPr>
          <p:cNvPr id="3" name="Content Placeholder 2"/>
          <p:cNvSpPr>
            <a:spLocks noGrp="1"/>
          </p:cNvSpPr>
          <p:nvPr>
            <p:ph idx="1"/>
          </p:nvPr>
        </p:nvSpPr>
        <p:spPr/>
        <p:txBody>
          <a:bodyPr>
            <a:normAutofit/>
          </a:bodyPr>
          <a:lstStyle/>
          <a:p>
            <a:r>
              <a:rPr lang="en-US" dirty="0" smtClean="0"/>
              <a:t>1. Plain soap or anti-microbial soap and water</a:t>
            </a:r>
          </a:p>
          <a:p>
            <a:r>
              <a:rPr lang="en-US" dirty="0" smtClean="0"/>
              <a:t>2. Prepare paper towels if needed</a:t>
            </a:r>
          </a:p>
          <a:p>
            <a:r>
              <a:rPr lang="en-US" dirty="0" smtClean="0"/>
              <a:t>3. Turn water on</a:t>
            </a:r>
          </a:p>
          <a:p>
            <a:r>
              <a:rPr lang="en-US" dirty="0" smtClean="0"/>
              <a:t>4. Lather hands with soap</a:t>
            </a:r>
          </a:p>
          <a:p>
            <a:r>
              <a:rPr lang="en-US" dirty="0" smtClean="0"/>
              <a:t>5. Wash hands for at least 15 seconds</a:t>
            </a:r>
          </a:p>
          <a:p>
            <a:r>
              <a:rPr lang="en-US" dirty="0" smtClean="0"/>
              <a:t>6. Completely rinse hands of soap</a:t>
            </a:r>
          </a:p>
          <a:p>
            <a:r>
              <a:rPr lang="en-US" dirty="0" smtClean="0"/>
              <a:t>7. Dry hands thoroughly with paper towels</a:t>
            </a:r>
          </a:p>
          <a:p>
            <a:r>
              <a:rPr lang="en-US" dirty="0" smtClean="0"/>
              <a:t>8. Use paper towels to shut the water off</a:t>
            </a:r>
          </a:p>
          <a:p>
            <a:r>
              <a:rPr lang="en-US" dirty="0" smtClean="0"/>
              <a:t>9. Use paper towels to open doors as needed</a:t>
            </a:r>
            <a:endParaRPr lang="en-US" dirty="0"/>
          </a:p>
        </p:txBody>
      </p:sp>
    </p:spTree>
    <p:extLst>
      <p:ext uri="{BB962C8B-B14F-4D97-AF65-F5344CB8AC3E}">
        <p14:creationId xmlns:p14="http://schemas.microsoft.com/office/powerpoint/2010/main" val="4253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hand sanitizer</a:t>
            </a:r>
            <a:endParaRPr lang="en-US" dirty="0"/>
          </a:p>
        </p:txBody>
      </p:sp>
      <p:sp>
        <p:nvSpPr>
          <p:cNvPr id="3" name="Content Placeholder 2"/>
          <p:cNvSpPr>
            <a:spLocks noGrp="1"/>
          </p:cNvSpPr>
          <p:nvPr>
            <p:ph idx="1"/>
          </p:nvPr>
        </p:nvSpPr>
        <p:spPr/>
        <p:txBody>
          <a:bodyPr/>
          <a:lstStyle/>
          <a:p>
            <a:r>
              <a:rPr lang="en-US" dirty="0" smtClean="0"/>
              <a:t>Alcohol hand sanitizer may be used when the hands are not visibly soiled or contaminated. </a:t>
            </a:r>
          </a:p>
          <a:p>
            <a:r>
              <a:rPr lang="en-US" dirty="0" smtClean="0"/>
              <a:t>Hand sanitizer must contain 60-95% alcohol content.</a:t>
            </a:r>
          </a:p>
          <a:p>
            <a:r>
              <a:rPr lang="en-US" dirty="0" smtClean="0"/>
              <a:t>To be effective, the sanitizer must be rubbed on all surfaces of the hands for at least 15 seconds or until completely dry</a:t>
            </a:r>
            <a:endParaRPr lang="en-US" dirty="0"/>
          </a:p>
        </p:txBody>
      </p:sp>
    </p:spTree>
    <p:extLst>
      <p:ext uri="{BB962C8B-B14F-4D97-AF65-F5344CB8AC3E}">
        <p14:creationId xmlns:p14="http://schemas.microsoft.com/office/powerpoint/2010/main" val="348572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lesson, you will:</a:t>
            </a:r>
            <a:endParaRPr lang="en-US" dirty="0"/>
          </a:p>
        </p:txBody>
      </p:sp>
      <p:sp>
        <p:nvSpPr>
          <p:cNvPr id="3" name="Content Placeholder 2"/>
          <p:cNvSpPr>
            <a:spLocks noGrp="1"/>
          </p:cNvSpPr>
          <p:nvPr>
            <p:ph idx="1"/>
          </p:nvPr>
        </p:nvSpPr>
        <p:spPr/>
        <p:txBody>
          <a:bodyPr>
            <a:normAutofit/>
          </a:bodyPr>
          <a:lstStyle/>
          <a:p>
            <a:r>
              <a:rPr lang="en-US" dirty="0" smtClean="0"/>
              <a:t>Describe the requirements of the Bloodborne Pathogen Standard of 1991</a:t>
            </a:r>
          </a:p>
          <a:p>
            <a:r>
              <a:rPr lang="en-US" dirty="0" smtClean="0"/>
              <a:t>Identify the risks factors associated with bloodborne pathogens (HBV, HCV, and HIV)</a:t>
            </a:r>
          </a:p>
          <a:p>
            <a:r>
              <a:rPr lang="en-US" dirty="0" smtClean="0"/>
              <a:t>Described the statistical facts for the risk of infection</a:t>
            </a:r>
          </a:p>
          <a:p>
            <a:r>
              <a:rPr lang="en-US" dirty="0" smtClean="0"/>
              <a:t>Identify signs and symptoms of HIV</a:t>
            </a:r>
          </a:p>
          <a:p>
            <a:r>
              <a:rPr lang="en-US" dirty="0" smtClean="0"/>
              <a:t>Identify signs and symptoms of HCV</a:t>
            </a:r>
          </a:p>
          <a:p>
            <a:r>
              <a:rPr lang="en-US" dirty="0" smtClean="0"/>
              <a:t>Identify signs and symptoms of HBV</a:t>
            </a:r>
          </a:p>
          <a:p>
            <a:r>
              <a:rPr lang="en-US" dirty="0" smtClean="0"/>
              <a:t>Described HBV vaccination requirements</a:t>
            </a:r>
          </a:p>
          <a:p>
            <a:endParaRPr lang="en-US" dirty="0" smtClean="0"/>
          </a:p>
          <a:p>
            <a:endParaRPr lang="en-US" dirty="0" smtClean="0"/>
          </a:p>
          <a:p>
            <a:endParaRPr lang="en-US" dirty="0"/>
          </a:p>
        </p:txBody>
      </p:sp>
    </p:spTree>
    <p:extLst>
      <p:ext uri="{BB962C8B-B14F-4D97-AF65-F5344CB8AC3E}">
        <p14:creationId xmlns:p14="http://schemas.microsoft.com/office/powerpoint/2010/main" val="1020457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how to use hand sanitizer</a:t>
            </a:r>
            <a:endParaRPr lang="en-US" dirty="0"/>
          </a:p>
        </p:txBody>
      </p:sp>
      <p:sp>
        <p:nvSpPr>
          <p:cNvPr id="3" name="Content Placeholder 2"/>
          <p:cNvSpPr>
            <a:spLocks noGrp="1"/>
          </p:cNvSpPr>
          <p:nvPr>
            <p:ph idx="1"/>
          </p:nvPr>
        </p:nvSpPr>
        <p:spPr/>
        <p:txBody>
          <a:bodyPr/>
          <a:lstStyle/>
          <a:p>
            <a:r>
              <a:rPr lang="en-US" dirty="0" smtClean="0"/>
              <a:t>Alcohol based hand sanitizer</a:t>
            </a:r>
          </a:p>
          <a:p>
            <a:r>
              <a:rPr lang="en-US" dirty="0" smtClean="0"/>
              <a:t>Choose a product which has 60-95% alcohol content</a:t>
            </a:r>
          </a:p>
          <a:p>
            <a:r>
              <a:rPr lang="en-US" dirty="0" smtClean="0"/>
              <a:t>Apply amount of product as recommended by the manufacturer</a:t>
            </a:r>
          </a:p>
          <a:p>
            <a:r>
              <a:rPr lang="en-US" dirty="0" smtClean="0"/>
              <a:t>Rub the product covering all surfaces of the hands until the hands are completely dry</a:t>
            </a:r>
            <a:endParaRPr lang="en-US" dirty="0"/>
          </a:p>
        </p:txBody>
      </p:sp>
    </p:spTree>
    <p:extLst>
      <p:ext uri="{BB962C8B-B14F-4D97-AF65-F5344CB8AC3E}">
        <p14:creationId xmlns:p14="http://schemas.microsoft.com/office/powerpoint/2010/main" val="4713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 Protective Equipment (PPE)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Employers are required to provide, free of charge, to all employees protective equipment as needed based on the specific task.</a:t>
            </a:r>
          </a:p>
          <a:p>
            <a:r>
              <a:rPr lang="en-US" dirty="0" smtClean="0"/>
              <a:t>PPE includes:</a:t>
            </a:r>
          </a:p>
          <a:p>
            <a:pPr lvl="1"/>
            <a:r>
              <a:rPr lang="en-US" dirty="0" smtClean="0"/>
              <a:t>Masks</a:t>
            </a:r>
          </a:p>
          <a:p>
            <a:pPr lvl="1"/>
            <a:r>
              <a:rPr lang="en-US" dirty="0" smtClean="0"/>
              <a:t>Utility gloves</a:t>
            </a:r>
          </a:p>
          <a:p>
            <a:pPr lvl="1"/>
            <a:r>
              <a:rPr lang="en-US" dirty="0" smtClean="0"/>
              <a:t>Goggles</a:t>
            </a:r>
          </a:p>
          <a:p>
            <a:pPr lvl="1"/>
            <a:r>
              <a:rPr lang="en-US" dirty="0" smtClean="0"/>
              <a:t>Gloves (latex and non)</a:t>
            </a:r>
          </a:p>
          <a:p>
            <a:pPr lvl="1"/>
            <a:r>
              <a:rPr lang="en-US" dirty="0" smtClean="0"/>
              <a:t>Gowns</a:t>
            </a:r>
          </a:p>
          <a:p>
            <a:pPr lvl="1"/>
            <a:r>
              <a:rPr lang="en-US" dirty="0" smtClean="0"/>
              <a:t>Lab coats (can be considered PPE)</a:t>
            </a:r>
          </a:p>
          <a:p>
            <a:r>
              <a:rPr lang="en-US" dirty="0" smtClean="0"/>
              <a:t>All reusable PPE is to be laundered and maintained by the employer at no cost to the employee. However; personal scrubs or uniforms are not considered PPE and thus not the responsibility of the employer to launder or maintain.</a:t>
            </a:r>
            <a:endParaRPr lang="en-US" dirty="0"/>
          </a:p>
        </p:txBody>
      </p:sp>
    </p:spTree>
    <p:extLst>
      <p:ext uri="{BB962C8B-B14F-4D97-AF65-F5344CB8AC3E}">
        <p14:creationId xmlns:p14="http://schemas.microsoft.com/office/powerpoint/2010/main" val="9503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 Protective 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Which of the following personal protective equipment (PPE) items would be needed when washing contaminated instruments?</a:t>
            </a:r>
          </a:p>
          <a:p>
            <a:r>
              <a:rPr lang="en-US" dirty="0" smtClean="0"/>
              <a:t>A. Scrubs</a:t>
            </a:r>
          </a:p>
          <a:p>
            <a:r>
              <a:rPr lang="en-US" dirty="0" smtClean="0"/>
              <a:t>B. Rubber boots</a:t>
            </a:r>
          </a:p>
          <a:p>
            <a:r>
              <a:rPr lang="en-US" dirty="0" smtClean="0"/>
              <a:t>C. Mask</a:t>
            </a:r>
          </a:p>
          <a:p>
            <a:r>
              <a:rPr lang="en-US" dirty="0" smtClean="0"/>
              <a:t>D. Heavy duty utility gloves</a:t>
            </a:r>
          </a:p>
          <a:p>
            <a:r>
              <a:rPr lang="en-US" dirty="0" smtClean="0"/>
              <a:t>E. Goggles or face shield</a:t>
            </a:r>
          </a:p>
          <a:p>
            <a:r>
              <a:rPr lang="en-US" dirty="0" smtClean="0"/>
              <a:t>F. Protective gown if there is the potential for splash or splatter of contaminated solutions</a:t>
            </a:r>
          </a:p>
          <a:p>
            <a:endParaRPr lang="en-US" b="1" dirty="0"/>
          </a:p>
          <a:p>
            <a:r>
              <a:rPr lang="en-US" b="1" dirty="0" smtClean="0"/>
              <a:t>Answer: D,E,F</a:t>
            </a:r>
            <a:endParaRPr lang="en-US" b="1" dirty="0"/>
          </a:p>
        </p:txBody>
      </p:sp>
    </p:spTree>
    <p:extLst>
      <p:ext uri="{BB962C8B-B14F-4D97-AF65-F5344CB8AC3E}">
        <p14:creationId xmlns:p14="http://schemas.microsoft.com/office/powerpoint/2010/main" val="1172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Pat just finished assisting the doctor with a procedure. She walked the patient to the receptionist desk for check out without removing her own PPE which included gloves, mask, and a gown. Pat untied the mask and left everything else on. After the patient was discharged, she threw the gloves in the receptionists trash bin. Did Pat follow the correct process for disposal of PPE?</a:t>
            </a:r>
          </a:p>
          <a:p>
            <a:r>
              <a:rPr lang="en-US" dirty="0" smtClean="0"/>
              <a:t>A. Yes</a:t>
            </a:r>
          </a:p>
          <a:p>
            <a:r>
              <a:rPr lang="en-US" dirty="0" smtClean="0"/>
              <a:t>B. No</a:t>
            </a:r>
          </a:p>
          <a:p>
            <a:endParaRPr lang="en-US" dirty="0"/>
          </a:p>
          <a:p>
            <a:r>
              <a:rPr lang="en-US" dirty="0" smtClean="0"/>
              <a:t>Answer: B</a:t>
            </a:r>
            <a:endParaRPr lang="en-US" dirty="0"/>
          </a:p>
        </p:txBody>
      </p:sp>
    </p:spTree>
    <p:extLst>
      <p:ext uri="{BB962C8B-B14F-4D97-AF65-F5344CB8AC3E}">
        <p14:creationId xmlns:p14="http://schemas.microsoft.com/office/powerpoint/2010/main" val="18851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Gloves, either latex or other, are required for every patient contact, if there is potential exposure to blood or body fluids.</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22855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When preparing to eat or drink or after going to the restroom, which hand hygiene procedure would be recommended?</a:t>
            </a:r>
          </a:p>
          <a:p>
            <a:r>
              <a:rPr lang="en-US" dirty="0" smtClean="0"/>
              <a:t>A. Soap and water</a:t>
            </a:r>
          </a:p>
          <a:p>
            <a:r>
              <a:rPr lang="en-US" dirty="0" smtClean="0"/>
              <a:t>B. Hand Sanitizer</a:t>
            </a:r>
          </a:p>
          <a:p>
            <a:r>
              <a:rPr lang="en-US" dirty="0" smtClean="0"/>
              <a:t>C. None</a:t>
            </a:r>
          </a:p>
          <a:p>
            <a:endParaRPr lang="en-US" dirty="0"/>
          </a:p>
          <a:p>
            <a:r>
              <a:rPr lang="en-US" dirty="0" smtClean="0"/>
              <a:t>Answer: A</a:t>
            </a:r>
            <a:endParaRPr lang="en-US" dirty="0"/>
          </a:p>
        </p:txBody>
      </p:sp>
    </p:spTree>
    <p:extLst>
      <p:ext uri="{BB962C8B-B14F-4D97-AF65-F5344CB8AC3E}">
        <p14:creationId xmlns:p14="http://schemas.microsoft.com/office/powerpoint/2010/main" val="174543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appropriate use of PPE is just a suggestion, but is not required by law.</a:t>
            </a:r>
          </a:p>
          <a:p>
            <a:r>
              <a:rPr lang="en-US" dirty="0" smtClean="0"/>
              <a:t>A. True</a:t>
            </a:r>
          </a:p>
          <a:p>
            <a:r>
              <a:rPr lang="en-US" dirty="0" smtClean="0"/>
              <a:t>B. False</a:t>
            </a:r>
          </a:p>
          <a:p>
            <a:endParaRPr lang="en-US" dirty="0"/>
          </a:p>
          <a:p>
            <a:r>
              <a:rPr lang="en-US" dirty="0" smtClean="0"/>
              <a:t>Answer: B</a:t>
            </a:r>
            <a:endParaRPr lang="en-US" dirty="0"/>
          </a:p>
        </p:txBody>
      </p:sp>
    </p:spTree>
    <p:extLst>
      <p:ext uri="{BB962C8B-B14F-4D97-AF65-F5344CB8AC3E}">
        <p14:creationId xmlns:p14="http://schemas.microsoft.com/office/powerpoint/2010/main" val="207912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a:t>
            </a:r>
            <a:endParaRPr lang="en-US" dirty="0"/>
          </a:p>
        </p:txBody>
      </p:sp>
      <p:sp>
        <p:nvSpPr>
          <p:cNvPr id="3" name="Content Placeholder 2"/>
          <p:cNvSpPr>
            <a:spLocks noGrp="1"/>
          </p:cNvSpPr>
          <p:nvPr>
            <p:ph idx="1"/>
          </p:nvPr>
        </p:nvSpPr>
        <p:spPr/>
        <p:txBody>
          <a:bodyPr/>
          <a:lstStyle/>
          <a:p>
            <a:r>
              <a:rPr lang="en-US" dirty="0" smtClean="0"/>
              <a:t>Explorers</a:t>
            </a:r>
          </a:p>
          <a:p>
            <a:r>
              <a:rPr lang="en-US" dirty="0" smtClean="0"/>
              <a:t>Scalers</a:t>
            </a:r>
          </a:p>
          <a:p>
            <a:r>
              <a:rPr lang="en-US" dirty="0" smtClean="0"/>
              <a:t>Needles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680100"/>
            <a:ext cx="1839686" cy="2206099"/>
          </a:xfrm>
          <a:prstGeom prst="rect">
            <a:avLst/>
          </a:prstGeom>
        </p:spPr>
      </p:pic>
    </p:spTree>
    <p:extLst>
      <p:ext uri="{BB962C8B-B14F-4D97-AF65-F5344CB8AC3E}">
        <p14:creationId xmlns:p14="http://schemas.microsoft.com/office/powerpoint/2010/main" val="106981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Controls</a:t>
            </a:r>
            <a:endParaRPr lang="en-US" dirty="0"/>
          </a:p>
        </p:txBody>
      </p:sp>
      <p:sp>
        <p:nvSpPr>
          <p:cNvPr id="3" name="Content Placeholder 2"/>
          <p:cNvSpPr>
            <a:spLocks noGrp="1"/>
          </p:cNvSpPr>
          <p:nvPr>
            <p:ph idx="1"/>
          </p:nvPr>
        </p:nvSpPr>
        <p:spPr/>
        <p:txBody>
          <a:bodyPr/>
          <a:lstStyle/>
          <a:p>
            <a:r>
              <a:rPr lang="en-US" dirty="0" smtClean="0"/>
              <a:t>Isolate or remove the exposure hazard from the workplace; reducing the likelihood of exposure to blood or body </a:t>
            </a:r>
            <a:r>
              <a:rPr lang="en-US" smtClean="0"/>
              <a:t>fluids</a:t>
            </a:r>
            <a:r>
              <a:rPr lang="en-US" smtClean="0"/>
              <a:t>.</a:t>
            </a:r>
            <a:endParaRPr lang="en-US" dirty="0" smtClean="0"/>
          </a:p>
        </p:txBody>
      </p:sp>
    </p:spTree>
    <p:extLst>
      <p:ext uri="{BB962C8B-B14F-4D97-AF65-F5344CB8AC3E}">
        <p14:creationId xmlns:p14="http://schemas.microsoft.com/office/powerpoint/2010/main" val="41687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34568"/>
          </a:xfrm>
        </p:spPr>
        <p:txBody>
          <a:bodyPr/>
          <a:lstStyle/>
          <a:p>
            <a:pPr algn="ctr"/>
            <a:r>
              <a:rPr lang="en-US" dirty="0" smtClean="0"/>
              <a:t>Contaminated Sharps</a:t>
            </a:r>
            <a:endParaRPr lang="en-US" dirty="0"/>
          </a:p>
        </p:txBody>
      </p:sp>
      <p:sp>
        <p:nvSpPr>
          <p:cNvPr id="3" name="Content Placeholder 2"/>
          <p:cNvSpPr>
            <a:spLocks noGrp="1"/>
          </p:cNvSpPr>
          <p:nvPr>
            <p:ph idx="1"/>
          </p:nvPr>
        </p:nvSpPr>
        <p:spPr>
          <a:xfrm>
            <a:off x="1103312" y="1524000"/>
            <a:ext cx="8946541" cy="4724399"/>
          </a:xfrm>
        </p:spPr>
        <p:txBody>
          <a:bodyPr>
            <a:normAutofit fontScale="92500" lnSpcReduction="10000"/>
          </a:bodyPr>
          <a:lstStyle/>
          <a:p>
            <a:r>
              <a:rPr lang="en-US" dirty="0" smtClean="0"/>
              <a:t>Following a procedure, a healthcare worker is carrying an uncovered tray of contaminated reusable sharps to the decontamination area for cleaning. What is the proper procedure to transport contaminated reusable sharps to reduce the likelihood of a sharps exposure?</a:t>
            </a:r>
          </a:p>
          <a:p>
            <a:r>
              <a:rPr lang="en-US" dirty="0" smtClean="0"/>
              <a:t>A. Reach down and immediately pick up and fallen pieces before someone steps on them and is cut.</a:t>
            </a:r>
          </a:p>
          <a:p>
            <a:r>
              <a:rPr lang="en-US" dirty="0" smtClean="0"/>
              <a:t>B. Use tools, such as a broom and dustpan to collect any dropped pieces.</a:t>
            </a:r>
          </a:p>
          <a:p>
            <a:r>
              <a:rPr lang="en-US" dirty="0" smtClean="0"/>
              <a:t>C. contaminated sharp items must be transported in a closable, leak proof, labeled container. If the container is dropped and opens, don heavy duty utility gloves to pick up the sharp items and place them in the transport container. Then proceed to the decontamination area of the practice</a:t>
            </a:r>
          </a:p>
          <a:p>
            <a:endParaRPr lang="en-US" dirty="0"/>
          </a:p>
          <a:p>
            <a:r>
              <a:rPr lang="en-US" dirty="0" smtClean="0"/>
              <a:t>Answer: C</a:t>
            </a:r>
            <a:endParaRPr lang="en-US" dirty="0"/>
          </a:p>
        </p:txBody>
      </p:sp>
    </p:spTree>
    <p:extLst>
      <p:ext uri="{BB962C8B-B14F-4D97-AF65-F5344CB8AC3E}">
        <p14:creationId xmlns:p14="http://schemas.microsoft.com/office/powerpoint/2010/main" val="20144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What regulation outlines what employers must do to reduce the risk and rate of exposure to HIV, HBV, and HCV?</a:t>
            </a:r>
            <a:endParaRPr lang="en-US" sz="2800" dirty="0"/>
          </a:p>
        </p:txBody>
      </p:sp>
      <p:sp>
        <p:nvSpPr>
          <p:cNvPr id="3" name="Content Placeholder 2"/>
          <p:cNvSpPr>
            <a:spLocks noGrp="1"/>
          </p:cNvSpPr>
          <p:nvPr>
            <p:ph idx="1"/>
          </p:nvPr>
        </p:nvSpPr>
        <p:spPr>
          <a:xfrm>
            <a:off x="1104293" y="2390376"/>
            <a:ext cx="8946541" cy="3955996"/>
          </a:xfrm>
        </p:spPr>
        <p:txBody>
          <a:bodyPr/>
          <a:lstStyle/>
          <a:p>
            <a:r>
              <a:rPr lang="en-US" dirty="0" smtClean="0"/>
              <a:t>In December of 1991, the Bloodborne Pathogen Standard was created to protect employees from exposure to infectious diseases such as HIV, HBV, and HCV. Written plans, work practices, and engineering controls are examples of items employers must have in place to safeguard the worker against exposure to blood and body fluids</a:t>
            </a:r>
            <a:endParaRPr lang="en-US" dirty="0"/>
          </a:p>
        </p:txBody>
      </p:sp>
    </p:spTree>
    <p:extLst>
      <p:ext uri="{BB962C8B-B14F-4D97-AF65-F5344CB8AC3E}">
        <p14:creationId xmlns:p14="http://schemas.microsoft.com/office/powerpoint/2010/main" val="269720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Contaminated Sharps</a:t>
            </a:r>
            <a:endParaRPr lang="en-US" dirty="0"/>
          </a:p>
        </p:txBody>
      </p:sp>
      <p:sp>
        <p:nvSpPr>
          <p:cNvPr id="3" name="Content Placeholder 2"/>
          <p:cNvSpPr>
            <a:spLocks noGrp="1"/>
          </p:cNvSpPr>
          <p:nvPr>
            <p:ph idx="1"/>
          </p:nvPr>
        </p:nvSpPr>
        <p:spPr/>
        <p:txBody>
          <a:bodyPr/>
          <a:lstStyle/>
          <a:p>
            <a:r>
              <a:rPr lang="en-US" dirty="0" smtClean="0"/>
              <a:t>An employee is beginning to wash contaminated instruments from a procedure earlier in the day. The instruments are soaking in a basin in the sink. The incorrect procedure is to:</a:t>
            </a:r>
          </a:p>
          <a:p>
            <a:r>
              <a:rPr lang="en-US" dirty="0" smtClean="0"/>
              <a:t>A. Reach into the soapy water and feel around for the instruments to wash.</a:t>
            </a:r>
          </a:p>
          <a:p>
            <a:r>
              <a:rPr lang="en-US" dirty="0" smtClean="0"/>
              <a:t>B. Use a strainer type basket to hold the contaminated items.</a:t>
            </a:r>
          </a:p>
          <a:p>
            <a:r>
              <a:rPr lang="en-US" dirty="0" smtClean="0"/>
              <a:t>C. Use forceps to reach into the water for the instruments</a:t>
            </a:r>
          </a:p>
          <a:p>
            <a:endParaRPr lang="en-US" dirty="0"/>
          </a:p>
          <a:p>
            <a:r>
              <a:rPr lang="en-US" dirty="0" smtClean="0"/>
              <a:t>Answer: A</a:t>
            </a:r>
            <a:endParaRPr lang="en-US" dirty="0"/>
          </a:p>
        </p:txBody>
      </p:sp>
    </p:spTree>
    <p:extLst>
      <p:ext uri="{BB962C8B-B14F-4D97-AF65-F5344CB8AC3E}">
        <p14:creationId xmlns:p14="http://schemas.microsoft.com/office/powerpoint/2010/main" val="22687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Contaminated Sharps</a:t>
            </a:r>
            <a:endParaRPr lang="en-US" dirty="0"/>
          </a:p>
        </p:txBody>
      </p:sp>
      <p:sp>
        <p:nvSpPr>
          <p:cNvPr id="3" name="Content Placeholder 2"/>
          <p:cNvSpPr>
            <a:spLocks noGrp="1"/>
          </p:cNvSpPr>
          <p:nvPr>
            <p:ph idx="1"/>
          </p:nvPr>
        </p:nvSpPr>
        <p:spPr/>
        <p:txBody>
          <a:bodyPr/>
          <a:lstStyle/>
          <a:p>
            <a:r>
              <a:rPr lang="en-US" dirty="0" smtClean="0"/>
              <a:t>Always use safety measures to protect against worker exposure to contaminated sharps.</a:t>
            </a:r>
          </a:p>
          <a:p>
            <a:pPr lvl="1"/>
            <a:r>
              <a:rPr lang="en-US" dirty="0" smtClean="0"/>
              <a:t>Utilize safety devices when possible</a:t>
            </a:r>
          </a:p>
          <a:p>
            <a:pPr lvl="1"/>
            <a:r>
              <a:rPr lang="en-US" dirty="0" smtClean="0"/>
              <a:t>Activate the safety mechanism on the safety device in use </a:t>
            </a:r>
          </a:p>
          <a:p>
            <a:pPr lvl="1"/>
            <a:r>
              <a:rPr lang="en-US" dirty="0" smtClean="0"/>
              <a:t>Always wear heavy duty utility gloves when washing contaminated sharps</a:t>
            </a:r>
          </a:p>
          <a:p>
            <a:pPr lvl="1"/>
            <a:r>
              <a:rPr lang="en-US" dirty="0" smtClean="0"/>
              <a:t>Transport contaminated sharps in a closed container</a:t>
            </a:r>
          </a:p>
          <a:p>
            <a:pPr lvl="1"/>
            <a:r>
              <a:rPr lang="en-US" dirty="0" smtClean="0"/>
              <a:t>Place contaminated used sharps in an appropriately labeled sharps container as soon as possible after use</a:t>
            </a:r>
            <a:endParaRPr lang="en-US" dirty="0"/>
          </a:p>
        </p:txBody>
      </p:sp>
    </p:spTree>
    <p:extLst>
      <p:ext uri="{BB962C8B-B14F-4D97-AF65-F5344CB8AC3E}">
        <p14:creationId xmlns:p14="http://schemas.microsoft.com/office/powerpoint/2010/main" val="257884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Safety Program</a:t>
            </a:r>
            <a:endParaRPr lang="en-US" dirty="0"/>
          </a:p>
        </p:txBody>
      </p:sp>
      <p:sp>
        <p:nvSpPr>
          <p:cNvPr id="3" name="Content Placeholder 2"/>
          <p:cNvSpPr>
            <a:spLocks noGrp="1"/>
          </p:cNvSpPr>
          <p:nvPr>
            <p:ph idx="1"/>
          </p:nvPr>
        </p:nvSpPr>
        <p:spPr/>
        <p:txBody>
          <a:bodyPr/>
          <a:lstStyle/>
          <a:p>
            <a:r>
              <a:rPr lang="en-US" dirty="0" smtClean="0"/>
              <a:t>Identification of safety devices which may be utilized in the delivery of patient care.</a:t>
            </a:r>
          </a:p>
          <a:p>
            <a:r>
              <a:rPr lang="en-US" dirty="0" smtClean="0"/>
              <a:t>Identification of training opportunities such as the appropriate activation of sharps safety features of safety devices</a:t>
            </a:r>
          </a:p>
          <a:p>
            <a:r>
              <a:rPr lang="en-US" dirty="0" smtClean="0"/>
              <a:t>Identification of the need for engineering controls for additional protections against sharps injuries, such as the use of safety scalpels when performing procedures</a:t>
            </a:r>
            <a:endParaRPr lang="en-US" dirty="0"/>
          </a:p>
        </p:txBody>
      </p:sp>
    </p:spTree>
    <p:extLst>
      <p:ext uri="{BB962C8B-B14F-4D97-AF65-F5344CB8AC3E}">
        <p14:creationId xmlns:p14="http://schemas.microsoft.com/office/powerpoint/2010/main" val="3557987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Disinfecting procedure</a:t>
            </a:r>
            <a:endParaRPr lang="en-US" dirty="0"/>
          </a:p>
        </p:txBody>
      </p:sp>
      <p:sp>
        <p:nvSpPr>
          <p:cNvPr id="3" name="Content Placeholder 2"/>
          <p:cNvSpPr>
            <a:spLocks noGrp="1"/>
          </p:cNvSpPr>
          <p:nvPr>
            <p:ph idx="1"/>
          </p:nvPr>
        </p:nvSpPr>
        <p:spPr/>
        <p:txBody>
          <a:bodyPr>
            <a:normAutofit/>
          </a:bodyPr>
          <a:lstStyle/>
          <a:p>
            <a:r>
              <a:rPr lang="en-US" dirty="0" smtClean="0"/>
              <a:t>Places that require disinfecting:</a:t>
            </a:r>
          </a:p>
          <a:p>
            <a:pPr lvl="1"/>
            <a:r>
              <a:rPr lang="en-US" dirty="0" smtClean="0"/>
              <a:t>Faucets</a:t>
            </a:r>
          </a:p>
          <a:p>
            <a:pPr lvl="1"/>
            <a:r>
              <a:rPr lang="en-US" dirty="0" smtClean="0"/>
              <a:t>Door handles</a:t>
            </a:r>
          </a:p>
          <a:p>
            <a:pPr lvl="1"/>
            <a:r>
              <a:rPr lang="en-US" dirty="0" smtClean="0"/>
              <a:t>Beds</a:t>
            </a:r>
          </a:p>
          <a:p>
            <a:pPr lvl="1"/>
            <a:r>
              <a:rPr lang="en-US" dirty="0" smtClean="0"/>
              <a:t>Chairs</a:t>
            </a:r>
          </a:p>
          <a:p>
            <a:pPr lvl="1"/>
            <a:r>
              <a:rPr lang="en-US" dirty="0" smtClean="0"/>
              <a:t>Tables</a:t>
            </a:r>
          </a:p>
          <a:p>
            <a:pPr lvl="1"/>
            <a:r>
              <a:rPr lang="en-US" dirty="0" smtClean="0"/>
              <a:t>Cabinets</a:t>
            </a:r>
          </a:p>
          <a:p>
            <a:pPr lvl="1"/>
            <a:r>
              <a:rPr lang="en-US" dirty="0" smtClean="0"/>
              <a:t>Sinks</a:t>
            </a:r>
          </a:p>
          <a:p>
            <a:pPr lvl="1"/>
            <a:r>
              <a:rPr lang="en-US" dirty="0" smtClean="0"/>
              <a:t>Counters lights</a:t>
            </a:r>
          </a:p>
          <a:p>
            <a:pPr lvl="1"/>
            <a:r>
              <a:rPr lang="en-US" dirty="0" smtClean="0"/>
              <a:t>armrests</a:t>
            </a:r>
            <a:endParaRPr lang="en-US" dirty="0"/>
          </a:p>
        </p:txBody>
      </p:sp>
    </p:spTree>
    <p:extLst>
      <p:ext uri="{BB962C8B-B14F-4D97-AF65-F5344CB8AC3E}">
        <p14:creationId xmlns:p14="http://schemas.microsoft.com/office/powerpoint/2010/main" val="3285751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surface cleaning and disinfection</a:t>
            </a:r>
            <a:endParaRPr lang="en-US" dirty="0"/>
          </a:p>
        </p:txBody>
      </p:sp>
      <p:sp>
        <p:nvSpPr>
          <p:cNvPr id="3" name="Content Placeholder 2"/>
          <p:cNvSpPr>
            <a:spLocks noGrp="1"/>
          </p:cNvSpPr>
          <p:nvPr>
            <p:ph idx="1"/>
          </p:nvPr>
        </p:nvSpPr>
        <p:spPr/>
        <p:txBody>
          <a:bodyPr>
            <a:normAutofit/>
          </a:bodyPr>
          <a:lstStyle/>
          <a:p>
            <a:r>
              <a:rPr lang="en-US" dirty="0" smtClean="0"/>
              <a:t>The Bloodborne Pathogen rule requires each facility to have a written cleaning schedule outlining when surfaces are to be cleaned and disinfected based on the task(s) performed in the specific area</a:t>
            </a:r>
          </a:p>
          <a:p>
            <a:r>
              <a:rPr lang="en-US" dirty="0" smtClean="0"/>
              <a:t>Employees should be sure to read the directions on the label of the EPA approved hospital level disinfectant being used. Surfaces must remain wet for the recommended time in order for the surface to be adequately disinfected.</a:t>
            </a:r>
          </a:p>
          <a:p>
            <a:r>
              <a:rPr lang="en-US" dirty="0" smtClean="0"/>
              <a:t>All horizontal surfaces should be included in the cleaning/disinfection process being sure to remember the door handles and light switches</a:t>
            </a:r>
            <a:endParaRPr lang="en-US" dirty="0"/>
          </a:p>
        </p:txBody>
      </p:sp>
    </p:spTree>
    <p:extLst>
      <p:ext uri="{BB962C8B-B14F-4D97-AF65-F5344CB8AC3E}">
        <p14:creationId xmlns:p14="http://schemas.microsoft.com/office/powerpoint/2010/main" val="7676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surface cleaning and disinfection</a:t>
            </a:r>
            <a:endParaRPr lang="en-US" dirty="0"/>
          </a:p>
        </p:txBody>
      </p:sp>
      <p:sp>
        <p:nvSpPr>
          <p:cNvPr id="3" name="Content Placeholder 2"/>
          <p:cNvSpPr>
            <a:spLocks noGrp="1"/>
          </p:cNvSpPr>
          <p:nvPr>
            <p:ph idx="1"/>
          </p:nvPr>
        </p:nvSpPr>
        <p:spPr/>
        <p:txBody>
          <a:bodyPr/>
          <a:lstStyle/>
          <a:p>
            <a:r>
              <a:rPr lang="en-US" dirty="0" smtClean="0"/>
              <a:t>If a procedure has been performed which involves splash or splatter of blood or body fluids the surface must be cleaned prior to disinfection. This is commonly called the two step method or spray-wipe-spray.</a:t>
            </a:r>
          </a:p>
          <a:p>
            <a:r>
              <a:rPr lang="en-US" dirty="0" smtClean="0"/>
              <a:t>Don’t forget to use appropriate PPE such as gloves and face mask, if using a spray cleaner/disinfectant, when cleaning a room</a:t>
            </a:r>
            <a:endParaRPr lang="en-US" dirty="0"/>
          </a:p>
        </p:txBody>
      </p:sp>
    </p:spTree>
    <p:extLst>
      <p:ext uri="{BB962C8B-B14F-4D97-AF65-F5344CB8AC3E}">
        <p14:creationId xmlns:p14="http://schemas.microsoft.com/office/powerpoint/2010/main" val="371264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Disinfecting a room requires:</a:t>
            </a:r>
          </a:p>
          <a:p>
            <a:r>
              <a:rPr lang="en-US" dirty="0" smtClean="0"/>
              <a:t>A. Wearing PPE as indicated by the product in use</a:t>
            </a:r>
          </a:p>
          <a:p>
            <a:r>
              <a:rPr lang="en-US" dirty="0" smtClean="0"/>
              <a:t>B. Using correct cleaning products as directed</a:t>
            </a:r>
          </a:p>
          <a:p>
            <a:r>
              <a:rPr lang="en-US" dirty="0" smtClean="0"/>
              <a:t>C. Wiping down all horizontal surfaces</a:t>
            </a:r>
          </a:p>
          <a:p>
            <a:r>
              <a:rPr lang="en-US" dirty="0" smtClean="0"/>
              <a:t>D. Wiping down commonly touched areas; such as light switches and door knobs</a:t>
            </a:r>
          </a:p>
          <a:p>
            <a:endParaRPr lang="en-US" b="1" dirty="0"/>
          </a:p>
          <a:p>
            <a:r>
              <a:rPr lang="en-US" b="1" dirty="0" smtClean="0"/>
              <a:t>Answer: A,B,C,D</a:t>
            </a:r>
            <a:endParaRPr lang="en-US" b="1" dirty="0"/>
          </a:p>
        </p:txBody>
      </p:sp>
    </p:spTree>
    <p:extLst>
      <p:ext uri="{BB962C8B-B14F-4D97-AF65-F5344CB8AC3E}">
        <p14:creationId xmlns:p14="http://schemas.microsoft.com/office/powerpoint/2010/main" val="356931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Even though the safety mechanism is activated on a needle attached to a syringe, the device must be disposed of in a sharps container located in close proximity to the area of use.</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8639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All horizontal surfaces in patient care areas should be cleaned and disinfected after procedures involving splash and splatter of blood or other body fluids.</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15642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a:t>
            </a:r>
            <a:endParaRPr lang="en-US" dirty="0"/>
          </a:p>
        </p:txBody>
      </p:sp>
      <p:sp>
        <p:nvSpPr>
          <p:cNvPr id="3" name="Content Placeholder 2"/>
          <p:cNvSpPr>
            <a:spLocks noGrp="1"/>
          </p:cNvSpPr>
          <p:nvPr>
            <p:ph idx="1"/>
          </p:nvPr>
        </p:nvSpPr>
        <p:spPr/>
        <p:txBody>
          <a:bodyPr/>
          <a:lstStyle/>
          <a:p>
            <a:r>
              <a:rPr lang="en-US" dirty="0" smtClean="0"/>
              <a:t>Describe how exposures occur</a:t>
            </a:r>
          </a:p>
          <a:p>
            <a:r>
              <a:rPr lang="en-US" dirty="0" smtClean="0"/>
              <a:t>Explain the steps to follow once an exposure has occurred</a:t>
            </a:r>
          </a:p>
          <a:p>
            <a:r>
              <a:rPr lang="en-US" dirty="0" smtClean="0"/>
              <a:t>Identify the post exposure process</a:t>
            </a:r>
            <a:endParaRPr lang="en-US" dirty="0"/>
          </a:p>
        </p:txBody>
      </p:sp>
    </p:spTree>
    <p:extLst>
      <p:ext uri="{BB962C8B-B14F-4D97-AF65-F5344CB8AC3E}">
        <p14:creationId xmlns:p14="http://schemas.microsoft.com/office/powerpoint/2010/main" val="108952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are the three most common bloodborne diseases which could be contracted from exposure incidents; such as a needle stick or splash to the eyes?</a:t>
            </a:r>
            <a:endParaRPr lang="en-US" sz="2800" dirty="0"/>
          </a:p>
        </p:txBody>
      </p:sp>
      <p:sp>
        <p:nvSpPr>
          <p:cNvPr id="3" name="Content Placeholder 2"/>
          <p:cNvSpPr>
            <a:spLocks noGrp="1"/>
          </p:cNvSpPr>
          <p:nvPr>
            <p:ph idx="1"/>
          </p:nvPr>
        </p:nvSpPr>
        <p:spPr/>
        <p:txBody>
          <a:bodyPr/>
          <a:lstStyle/>
          <a:p>
            <a:r>
              <a:rPr lang="en-US" dirty="0" smtClean="0"/>
              <a:t>Human immunodeficiency virus (HIV)</a:t>
            </a:r>
          </a:p>
          <a:p>
            <a:r>
              <a:rPr lang="en-US" dirty="0" smtClean="0"/>
              <a:t>Hepatitis C virus (HCV)</a:t>
            </a:r>
          </a:p>
          <a:p>
            <a:r>
              <a:rPr lang="en-US" dirty="0" smtClean="0"/>
              <a:t>Hepatitis B virus (HBV)</a:t>
            </a:r>
            <a:endParaRPr lang="en-US" dirty="0"/>
          </a:p>
        </p:txBody>
      </p:sp>
    </p:spTree>
    <p:extLst>
      <p:ext uri="{BB962C8B-B14F-4D97-AF65-F5344CB8AC3E}">
        <p14:creationId xmlns:p14="http://schemas.microsoft.com/office/powerpoint/2010/main" val="39960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events</a:t>
            </a:r>
            <a:endParaRPr lang="en-US" dirty="0"/>
          </a:p>
        </p:txBody>
      </p:sp>
      <p:sp>
        <p:nvSpPr>
          <p:cNvPr id="3" name="Content Placeholder 2"/>
          <p:cNvSpPr>
            <a:spLocks noGrp="1"/>
          </p:cNvSpPr>
          <p:nvPr>
            <p:ph idx="1"/>
          </p:nvPr>
        </p:nvSpPr>
        <p:spPr>
          <a:xfrm>
            <a:off x="1103312" y="1621972"/>
            <a:ext cx="8946541" cy="4626428"/>
          </a:xfrm>
        </p:spPr>
        <p:txBody>
          <a:bodyPr>
            <a:normAutofit/>
          </a:bodyPr>
          <a:lstStyle/>
          <a:p>
            <a:r>
              <a:rPr lang="en-US" dirty="0" smtClean="0"/>
              <a:t>Which of the following may lead to an exposure to blood or body fluids:</a:t>
            </a:r>
          </a:p>
          <a:p>
            <a:r>
              <a:rPr lang="en-US" dirty="0" smtClean="0"/>
              <a:t>A. Needle stick with contaminated needle</a:t>
            </a:r>
          </a:p>
          <a:p>
            <a:r>
              <a:rPr lang="en-US" dirty="0" smtClean="0"/>
              <a:t>B. Cut from contaminated sharps (scalpel, scalers, etc.)</a:t>
            </a:r>
          </a:p>
          <a:p>
            <a:r>
              <a:rPr lang="en-US" dirty="0" smtClean="0"/>
              <a:t>C. Splash or splatter to mucous membranes (of the eyes, nose, mouth)</a:t>
            </a:r>
          </a:p>
          <a:p>
            <a:r>
              <a:rPr lang="en-US" dirty="0" smtClean="0"/>
              <a:t>D. Splash to non-intact skin</a:t>
            </a:r>
          </a:p>
          <a:p>
            <a:r>
              <a:rPr lang="en-US" dirty="0" smtClean="0"/>
              <a:t>E. Cleaning a contaminated area with gloves</a:t>
            </a:r>
          </a:p>
          <a:p>
            <a:r>
              <a:rPr lang="en-US" dirty="0" smtClean="0"/>
              <a:t>F. Needle stick during preparation for injection</a:t>
            </a:r>
          </a:p>
          <a:p>
            <a:endParaRPr lang="en-US" dirty="0"/>
          </a:p>
          <a:p>
            <a:r>
              <a:rPr lang="en-US" dirty="0" smtClean="0"/>
              <a:t>Answer: A,B,C,D</a:t>
            </a:r>
            <a:endParaRPr lang="en-US" dirty="0"/>
          </a:p>
        </p:txBody>
      </p:sp>
    </p:spTree>
    <p:extLst>
      <p:ext uri="{BB962C8B-B14F-4D97-AF65-F5344CB8AC3E}">
        <p14:creationId xmlns:p14="http://schemas.microsoft.com/office/powerpoint/2010/main" val="13575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treatment</a:t>
            </a:r>
            <a:endParaRPr lang="en-US" dirty="0"/>
          </a:p>
        </p:txBody>
      </p:sp>
      <p:sp>
        <p:nvSpPr>
          <p:cNvPr id="3" name="Content Placeholder 2"/>
          <p:cNvSpPr>
            <a:spLocks noGrp="1"/>
          </p:cNvSpPr>
          <p:nvPr>
            <p:ph idx="1"/>
          </p:nvPr>
        </p:nvSpPr>
        <p:spPr/>
        <p:txBody>
          <a:bodyPr/>
          <a:lstStyle/>
          <a:p>
            <a:r>
              <a:rPr lang="en-US" dirty="0" smtClean="0"/>
              <a:t>Advance planning and training can ensure care is provided to both the source patient and practice employee in a timely and efficient manner</a:t>
            </a:r>
          </a:p>
          <a:p>
            <a:r>
              <a:rPr lang="en-US" dirty="0" smtClean="0"/>
              <a:t>Source Patient</a:t>
            </a:r>
          </a:p>
          <a:p>
            <a:r>
              <a:rPr lang="en-US" dirty="0" smtClean="0"/>
              <a:t>Exposed Healthcare Worker</a:t>
            </a:r>
          </a:p>
          <a:p>
            <a:r>
              <a:rPr lang="en-US" dirty="0" smtClean="0"/>
              <a:t>Unknown Source Exposure</a:t>
            </a:r>
            <a:endParaRPr lang="en-US" dirty="0"/>
          </a:p>
        </p:txBody>
      </p:sp>
    </p:spTree>
    <p:extLst>
      <p:ext uri="{BB962C8B-B14F-4D97-AF65-F5344CB8AC3E}">
        <p14:creationId xmlns:p14="http://schemas.microsoft.com/office/powerpoint/2010/main" val="261396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patient</a:t>
            </a:r>
            <a:endParaRPr lang="en-US" dirty="0"/>
          </a:p>
        </p:txBody>
      </p:sp>
      <p:sp>
        <p:nvSpPr>
          <p:cNvPr id="3" name="Content Placeholder 2"/>
          <p:cNvSpPr>
            <a:spLocks noGrp="1"/>
          </p:cNvSpPr>
          <p:nvPr>
            <p:ph idx="1"/>
          </p:nvPr>
        </p:nvSpPr>
        <p:spPr/>
        <p:txBody>
          <a:bodyPr>
            <a:normAutofit/>
          </a:bodyPr>
          <a:lstStyle/>
          <a:p>
            <a:r>
              <a:rPr lang="en-US" dirty="0" smtClean="0"/>
              <a:t>Source patient testing for HIV, HBV, and HCV should be performed. Obtain patient consent based on state law.</a:t>
            </a:r>
          </a:p>
          <a:p>
            <a:r>
              <a:rPr lang="en-US" dirty="0" smtClean="0"/>
              <a:t>A rapid HIV test should be obtained on the source patient. If indicated, the exposed worker should begin post exposure medication within hours of the exposure event.</a:t>
            </a:r>
          </a:p>
          <a:p>
            <a:r>
              <a:rPr lang="en-US" dirty="0" smtClean="0"/>
              <a:t>Forward the results of the source patient tests </a:t>
            </a:r>
            <a:r>
              <a:rPr lang="en-US" i="1" dirty="0" smtClean="0"/>
              <a:t>to the physician providing treatment to the exposed employee</a:t>
            </a:r>
            <a:r>
              <a:rPr lang="en-US" dirty="0" smtClean="0"/>
              <a:t>. Additionally, forward the results to any physician as requested by the source patient.</a:t>
            </a:r>
          </a:p>
          <a:p>
            <a:r>
              <a:rPr lang="en-US" dirty="0" smtClean="0"/>
              <a:t>The cost of all source patient testing is the responsibility of the practice.</a:t>
            </a:r>
            <a:endParaRPr lang="en-US" dirty="0"/>
          </a:p>
        </p:txBody>
      </p:sp>
    </p:spTree>
    <p:extLst>
      <p:ext uri="{BB962C8B-B14F-4D97-AF65-F5344CB8AC3E}">
        <p14:creationId xmlns:p14="http://schemas.microsoft.com/office/powerpoint/2010/main" val="5723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Exposed Healthcare Worker</a:t>
            </a:r>
            <a:endParaRPr lang="en-US" dirty="0"/>
          </a:p>
        </p:txBody>
      </p:sp>
      <p:sp>
        <p:nvSpPr>
          <p:cNvPr id="3" name="Content Placeholder 2"/>
          <p:cNvSpPr>
            <a:spLocks noGrp="1"/>
          </p:cNvSpPr>
          <p:nvPr>
            <p:ph idx="1"/>
          </p:nvPr>
        </p:nvSpPr>
        <p:spPr/>
        <p:txBody>
          <a:bodyPr>
            <a:normAutofit/>
          </a:bodyPr>
          <a:lstStyle/>
          <a:p>
            <a:r>
              <a:rPr lang="en-US" dirty="0" smtClean="0"/>
              <a:t>The employee should immediately wash the exposed area with soap and water or flush the mucous membranes with copious amounts of water</a:t>
            </a:r>
          </a:p>
          <a:p>
            <a:r>
              <a:rPr lang="en-US" dirty="0" smtClean="0"/>
              <a:t>Once the employee has washed or flushed the area, the event should be reported.</a:t>
            </a:r>
          </a:p>
          <a:p>
            <a:r>
              <a:rPr lang="en-US" dirty="0" smtClean="0"/>
              <a:t>Employer will offer testing and counseling as required by law</a:t>
            </a:r>
          </a:p>
          <a:p>
            <a:pPr lvl="1"/>
            <a:r>
              <a:rPr lang="en-US" dirty="0" smtClean="0"/>
              <a:t>The employee should sign a consent form to authorize post exposure care which includes testing, counseling and possible treatment</a:t>
            </a:r>
          </a:p>
          <a:p>
            <a:pPr lvl="1"/>
            <a:r>
              <a:rPr lang="en-US" dirty="0" smtClean="0"/>
              <a:t>If the exposed employee declines HIV testing, provide the option to draw and hold the blood sample for 90 days. The employee may decide at a later date to have the testing performed</a:t>
            </a:r>
            <a:endParaRPr lang="en-US" dirty="0"/>
          </a:p>
        </p:txBody>
      </p:sp>
    </p:spTree>
    <p:extLst>
      <p:ext uri="{BB962C8B-B14F-4D97-AF65-F5344CB8AC3E}">
        <p14:creationId xmlns:p14="http://schemas.microsoft.com/office/powerpoint/2010/main" val="5261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Exposed Healthcare Worker cont.</a:t>
            </a:r>
            <a:endParaRPr lang="en-US" dirty="0"/>
          </a:p>
        </p:txBody>
      </p:sp>
      <p:sp>
        <p:nvSpPr>
          <p:cNvPr id="3" name="Content Placeholder 2"/>
          <p:cNvSpPr>
            <a:spLocks noGrp="1"/>
          </p:cNvSpPr>
          <p:nvPr>
            <p:ph idx="1"/>
          </p:nvPr>
        </p:nvSpPr>
        <p:spPr/>
        <p:txBody>
          <a:bodyPr>
            <a:normAutofit/>
          </a:bodyPr>
          <a:lstStyle/>
          <a:p>
            <a:pPr lvl="1"/>
            <a:r>
              <a:rPr lang="en-US" dirty="0" smtClean="0"/>
              <a:t>If the employee declines the post exposure testing and a care of declination should be signed.</a:t>
            </a:r>
          </a:p>
          <a:p>
            <a:pPr lvl="1"/>
            <a:r>
              <a:rPr lang="en-US" dirty="0" smtClean="0"/>
              <a:t>The exposed employee must be provided the source patient test results</a:t>
            </a:r>
          </a:p>
          <a:p>
            <a:r>
              <a:rPr lang="en-US" dirty="0" smtClean="0"/>
              <a:t>The treating physician of the employee should be provided the following information: </a:t>
            </a:r>
          </a:p>
          <a:p>
            <a:pPr lvl="1"/>
            <a:r>
              <a:rPr lang="en-US" dirty="0" smtClean="0"/>
              <a:t>Source patient’s test results</a:t>
            </a:r>
          </a:p>
          <a:p>
            <a:pPr lvl="1"/>
            <a:r>
              <a:rPr lang="en-US" dirty="0" smtClean="0"/>
              <a:t>A copy of the employee’s hepatitis B vaccination status</a:t>
            </a:r>
          </a:p>
          <a:p>
            <a:pPr lvl="1"/>
            <a:r>
              <a:rPr lang="en-US" dirty="0" smtClean="0"/>
              <a:t>Documentation of the exposure incident: route of exposure, circumstances of the event, and the employee’s duties</a:t>
            </a:r>
          </a:p>
          <a:p>
            <a:pPr lvl="1"/>
            <a:r>
              <a:rPr lang="en-US" dirty="0" smtClean="0"/>
              <a:t>A copy of the OSHA Bloodborne Pathogen Standard</a:t>
            </a:r>
            <a:endParaRPr lang="en-US" dirty="0"/>
          </a:p>
        </p:txBody>
      </p:sp>
    </p:spTree>
    <p:extLst>
      <p:ext uri="{BB962C8B-B14F-4D97-AF65-F5344CB8AC3E}">
        <p14:creationId xmlns:p14="http://schemas.microsoft.com/office/powerpoint/2010/main" val="473762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Source Worker</a:t>
            </a:r>
            <a:endParaRPr lang="en-US" dirty="0"/>
          </a:p>
        </p:txBody>
      </p:sp>
      <p:sp>
        <p:nvSpPr>
          <p:cNvPr id="3" name="Content Placeholder 2"/>
          <p:cNvSpPr>
            <a:spLocks noGrp="1"/>
          </p:cNvSpPr>
          <p:nvPr>
            <p:ph idx="1"/>
          </p:nvPr>
        </p:nvSpPr>
        <p:spPr/>
        <p:txBody>
          <a:bodyPr>
            <a:normAutofit lnSpcReduction="10000"/>
          </a:bodyPr>
          <a:lstStyle/>
          <a:p>
            <a:r>
              <a:rPr lang="en-US" dirty="0" smtClean="0"/>
              <a:t>All of the same standards apply to the care provided for the exposed worker as with any other known source exposure</a:t>
            </a:r>
          </a:p>
          <a:p>
            <a:r>
              <a:rPr lang="en-US" dirty="0" smtClean="0"/>
              <a:t>The following tests should be obtained, after obtaining consent from the exposed worker, initially and for up to a six month period of time</a:t>
            </a:r>
          </a:p>
          <a:p>
            <a:pPr lvl="1"/>
            <a:r>
              <a:rPr lang="en-US" dirty="0" smtClean="0"/>
              <a:t>HIV Antibody</a:t>
            </a:r>
          </a:p>
          <a:p>
            <a:pPr lvl="1"/>
            <a:r>
              <a:rPr lang="en-US" dirty="0" smtClean="0"/>
              <a:t>Hepatitis B Surface Antigen (HBsAG)</a:t>
            </a:r>
          </a:p>
          <a:p>
            <a:pPr lvl="1"/>
            <a:r>
              <a:rPr lang="en-US" dirty="0" smtClean="0"/>
              <a:t>Anti-Hepatitis C Virus (Anti-HCV)</a:t>
            </a:r>
          </a:p>
          <a:p>
            <a:r>
              <a:rPr lang="en-US" dirty="0" smtClean="0"/>
              <a:t>For the unknown source scenario, a determination of risk of potential transfer of disease based on patient population and type of exposure should be made to determine need for post exposure prophylaxis for HIV which should begin within hours of the exposure event</a:t>
            </a:r>
          </a:p>
        </p:txBody>
      </p:sp>
    </p:spTree>
    <p:extLst>
      <p:ext uri="{BB962C8B-B14F-4D97-AF65-F5344CB8AC3E}">
        <p14:creationId xmlns:p14="http://schemas.microsoft.com/office/powerpoint/2010/main" val="33242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Exposure Checklist</a:t>
            </a:r>
            <a:endParaRPr lang="en-US" dirty="0"/>
          </a:p>
        </p:txBody>
      </p:sp>
      <p:sp>
        <p:nvSpPr>
          <p:cNvPr id="3" name="Content Placeholder 2"/>
          <p:cNvSpPr>
            <a:spLocks noGrp="1"/>
          </p:cNvSpPr>
          <p:nvPr>
            <p:ph idx="1"/>
          </p:nvPr>
        </p:nvSpPr>
        <p:spPr/>
        <p:txBody>
          <a:bodyPr/>
          <a:lstStyle/>
          <a:p>
            <a:r>
              <a:rPr lang="en-US" dirty="0" smtClean="0"/>
              <a:t>1. Clean the area with soap and water</a:t>
            </a:r>
          </a:p>
          <a:p>
            <a:r>
              <a:rPr lang="en-US" dirty="0" smtClean="0"/>
              <a:t>2. Flush mucous membranes with water</a:t>
            </a:r>
          </a:p>
          <a:p>
            <a:r>
              <a:rPr lang="en-US" dirty="0" smtClean="0"/>
              <a:t>3. Report immediately</a:t>
            </a:r>
          </a:p>
          <a:p>
            <a:r>
              <a:rPr lang="en-US" dirty="0" smtClean="0"/>
              <a:t>4. Source patient testing: Rapid HIV, HBV and HCV</a:t>
            </a:r>
          </a:p>
          <a:p>
            <a:r>
              <a:rPr lang="en-US" dirty="0" smtClean="0"/>
              <a:t>5. Offer baseline testing and counseling for employee</a:t>
            </a:r>
          </a:p>
          <a:p>
            <a:r>
              <a:rPr lang="en-US" dirty="0" smtClean="0"/>
              <a:t>6. Post exposure testing will be provided at 6 weeks, 12 weeks, 6 months. Testing is performed on this schedule if the worker has been exposed to HBV, HBC, or HIV or if the source is unknown.</a:t>
            </a:r>
            <a:endParaRPr lang="en-US" dirty="0"/>
          </a:p>
        </p:txBody>
      </p:sp>
    </p:spTree>
    <p:extLst>
      <p:ext uri="{BB962C8B-B14F-4D97-AF65-F5344CB8AC3E}">
        <p14:creationId xmlns:p14="http://schemas.microsoft.com/office/powerpoint/2010/main" val="16179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dirty="0" smtClean="0"/>
              <a:t>As a general rule, the safety officer, Employee Health and/or the treating healthcare provider are the only individuals who have access to the confidential medical information stored in the employees’ medical file.</a:t>
            </a:r>
          </a:p>
          <a:p>
            <a:r>
              <a:rPr lang="en-US" dirty="0" smtClean="0"/>
              <a:t>Additionally, in many situations Worker Compensation claims are filed, the exposed employee should understand that the employer may become aware of certain details as it relates to handling of the Worker’s Compensation claim.</a:t>
            </a:r>
            <a:endParaRPr lang="en-US" dirty="0"/>
          </a:p>
        </p:txBody>
      </p:sp>
    </p:spTree>
    <p:extLst>
      <p:ext uri="{BB962C8B-B14F-4D97-AF65-F5344CB8AC3E}">
        <p14:creationId xmlns:p14="http://schemas.microsoft.com/office/powerpoint/2010/main" val="22113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first step in the post exposure process is:</a:t>
            </a:r>
          </a:p>
          <a:p>
            <a:r>
              <a:rPr lang="en-US" dirty="0" smtClean="0"/>
              <a:t>A. Inform the person your facility has designated to handle exposure incidents</a:t>
            </a:r>
          </a:p>
          <a:p>
            <a:r>
              <a:rPr lang="en-US" dirty="0" smtClean="0"/>
              <a:t>B. Wash the area with soap and water or flush the mucous membranes</a:t>
            </a:r>
          </a:p>
          <a:p>
            <a:r>
              <a:rPr lang="en-US" dirty="0" smtClean="0"/>
              <a:t>C. Seek medical testing</a:t>
            </a:r>
          </a:p>
          <a:p>
            <a:endParaRPr lang="en-US" dirty="0"/>
          </a:p>
          <a:p>
            <a:r>
              <a:rPr lang="en-US" dirty="0" smtClean="0"/>
              <a:t>Answer: B</a:t>
            </a:r>
            <a:endParaRPr lang="en-US" dirty="0"/>
          </a:p>
        </p:txBody>
      </p:sp>
    </p:spTree>
    <p:extLst>
      <p:ext uri="{BB962C8B-B14F-4D97-AF65-F5344CB8AC3E}">
        <p14:creationId xmlns:p14="http://schemas.microsoft.com/office/powerpoint/2010/main" val="3162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It is required by law that an exposed HCW be tested for potential infectious diseases.</a:t>
            </a:r>
          </a:p>
          <a:p>
            <a:r>
              <a:rPr lang="en-US" dirty="0" smtClean="0"/>
              <a:t>A. True</a:t>
            </a:r>
          </a:p>
          <a:p>
            <a:r>
              <a:rPr lang="en-US" dirty="0" smtClean="0"/>
              <a:t>B. False</a:t>
            </a:r>
          </a:p>
          <a:p>
            <a:endParaRPr lang="en-US" dirty="0"/>
          </a:p>
          <a:p>
            <a:r>
              <a:rPr lang="en-US" dirty="0" smtClean="0"/>
              <a:t>Answer: B</a:t>
            </a:r>
            <a:endParaRPr lang="en-US" dirty="0"/>
          </a:p>
        </p:txBody>
      </p:sp>
    </p:spTree>
    <p:extLst>
      <p:ext uri="{BB962C8B-B14F-4D97-AF65-F5344CB8AC3E}">
        <p14:creationId xmlns:p14="http://schemas.microsoft.com/office/powerpoint/2010/main" val="1233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infection rate of HIV?</a:t>
            </a:r>
            <a:endParaRPr lang="en-US" dirty="0"/>
          </a:p>
        </p:txBody>
      </p:sp>
      <p:sp>
        <p:nvSpPr>
          <p:cNvPr id="3" name="Content Placeholder 2"/>
          <p:cNvSpPr>
            <a:spLocks noGrp="1"/>
          </p:cNvSpPr>
          <p:nvPr>
            <p:ph idx="1"/>
          </p:nvPr>
        </p:nvSpPr>
        <p:spPr/>
        <p:txBody>
          <a:bodyPr/>
          <a:lstStyle/>
          <a:p>
            <a:r>
              <a:rPr lang="en-US" dirty="0" smtClean="0"/>
              <a:t>99.7% of individuals will not become infected with HIV if exposed.</a:t>
            </a:r>
            <a:endParaRPr lang="en-US" dirty="0"/>
          </a:p>
        </p:txBody>
      </p:sp>
    </p:spTree>
    <p:extLst>
      <p:ext uri="{BB962C8B-B14F-4D97-AF65-F5344CB8AC3E}">
        <p14:creationId xmlns:p14="http://schemas.microsoft.com/office/powerpoint/2010/main" val="1022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It is required by law in most states that the source patient be tested for bloodborne illnesses (HIV, HCV, HBV) and for those test results to be provided to the exposed worker.</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38384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Illness</a:t>
            </a:r>
            <a:endParaRPr lang="en-US" dirty="0"/>
          </a:p>
        </p:txBody>
      </p:sp>
      <p:sp>
        <p:nvSpPr>
          <p:cNvPr id="3" name="Content Placeholder 2"/>
          <p:cNvSpPr>
            <a:spLocks noGrp="1"/>
          </p:cNvSpPr>
          <p:nvPr>
            <p:ph idx="1"/>
          </p:nvPr>
        </p:nvSpPr>
        <p:spPr/>
        <p:txBody>
          <a:bodyPr/>
          <a:lstStyle/>
          <a:p>
            <a:r>
              <a:rPr lang="en-US" dirty="0" smtClean="0"/>
              <a:t>Describe respiratory hygiene and cough etiquette</a:t>
            </a:r>
          </a:p>
          <a:p>
            <a:r>
              <a:rPr lang="en-US" dirty="0" smtClean="0"/>
              <a:t>Explain safety measures facilities should take to reduce the likelihood of exposure to a patient with active TB</a:t>
            </a:r>
            <a:endParaRPr lang="en-US" dirty="0"/>
          </a:p>
        </p:txBody>
      </p:sp>
    </p:spTree>
    <p:extLst>
      <p:ext uri="{BB962C8B-B14F-4D97-AF65-F5344CB8AC3E}">
        <p14:creationId xmlns:p14="http://schemas.microsoft.com/office/powerpoint/2010/main" val="20491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your Cough</a:t>
            </a:r>
            <a:endParaRPr lang="en-US" dirty="0"/>
          </a:p>
        </p:txBody>
      </p:sp>
      <p:sp>
        <p:nvSpPr>
          <p:cNvPr id="3" name="Content Placeholder 2"/>
          <p:cNvSpPr>
            <a:spLocks noGrp="1"/>
          </p:cNvSpPr>
          <p:nvPr>
            <p:ph idx="1"/>
          </p:nvPr>
        </p:nvSpPr>
        <p:spPr/>
        <p:txBody>
          <a:bodyPr>
            <a:normAutofit lnSpcReduction="10000"/>
          </a:bodyPr>
          <a:lstStyle/>
          <a:p>
            <a:r>
              <a:rPr lang="en-US" dirty="0" smtClean="0"/>
              <a:t>Respiratory Hygiene and Cough Etiquette will help reduce the spread of respiratory illnesses. Staff members, visitors, and patients will benefit from the following protection measures:</a:t>
            </a:r>
          </a:p>
          <a:p>
            <a:pPr lvl="1"/>
            <a:r>
              <a:rPr lang="en-US" dirty="0" smtClean="0"/>
              <a:t>Cover the mouth and nose with a tissue when coughing or sneezing</a:t>
            </a:r>
          </a:p>
          <a:p>
            <a:pPr lvl="1"/>
            <a:r>
              <a:rPr lang="en-US" dirty="0" smtClean="0"/>
              <a:t>Dispose of the used tissue immediately in a waste receptacle</a:t>
            </a:r>
          </a:p>
          <a:p>
            <a:pPr lvl="1"/>
            <a:r>
              <a:rPr lang="en-US" dirty="0" smtClean="0"/>
              <a:t>Perform hand hygiene with either soap and water or alcohol-based hand rub</a:t>
            </a:r>
          </a:p>
          <a:p>
            <a:pPr lvl="1"/>
            <a:r>
              <a:rPr lang="en-US" dirty="0" smtClean="0"/>
              <a:t>Even if you haven’t sneezed or coughed, but those around you have, it is always best to perform hand hygiene after touching contaminated objects/materials</a:t>
            </a:r>
          </a:p>
          <a:p>
            <a:pPr lvl="1"/>
            <a:endParaRPr lang="en-US" dirty="0"/>
          </a:p>
          <a:p>
            <a:pPr marL="457200" lvl="1" indent="0">
              <a:buNone/>
            </a:pPr>
            <a:r>
              <a:rPr lang="en-US" dirty="0" smtClean="0"/>
              <a:t>Patients with signs and symptoms of a respiratory illness, especially if they are coughing, should be offered a mask when they enter the facility.</a:t>
            </a:r>
          </a:p>
        </p:txBody>
      </p:sp>
    </p:spTree>
    <p:extLst>
      <p:ext uri="{BB962C8B-B14F-4D97-AF65-F5344CB8AC3E}">
        <p14:creationId xmlns:p14="http://schemas.microsoft.com/office/powerpoint/2010/main" val="2179219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8950" y="-87086"/>
            <a:ext cx="5744935" cy="6832146"/>
          </a:xfrm>
          <a:prstGeom prst="rect">
            <a:avLst/>
          </a:prstGeom>
        </p:spPr>
      </p:pic>
    </p:spTree>
    <p:extLst>
      <p:ext uri="{BB962C8B-B14F-4D97-AF65-F5344CB8AC3E}">
        <p14:creationId xmlns:p14="http://schemas.microsoft.com/office/powerpoint/2010/main" val="14589921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TB</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Signs and symptoms: </a:t>
            </a:r>
            <a:r>
              <a:rPr lang="en-US" dirty="0" smtClean="0"/>
              <a:t>fever, night sweats, weight loss, and productive cough</a:t>
            </a:r>
          </a:p>
          <a:p>
            <a:r>
              <a:rPr lang="en-US" b="1" dirty="0" smtClean="0"/>
              <a:t>Prevention: </a:t>
            </a:r>
            <a:r>
              <a:rPr lang="en-US" dirty="0" smtClean="0"/>
              <a:t>provide the patient with a mask and remove from the general waiting room</a:t>
            </a:r>
          </a:p>
          <a:p>
            <a:r>
              <a:rPr lang="en-US" b="1" dirty="0" smtClean="0"/>
              <a:t>Patient process: </a:t>
            </a:r>
            <a:r>
              <a:rPr lang="en-US" dirty="0" smtClean="0"/>
              <a:t>If receiving care in an out-patient facility which does not routinely treat patients with active TB and if the patient is not acutely ill, the patient should be discharged from the site as quickly as possible. Instructions for appropriate follow-up care which is usually provided at the local health department should be provided.</a:t>
            </a:r>
          </a:p>
          <a:p>
            <a:r>
              <a:rPr lang="en-US" b="1" dirty="0" smtClean="0"/>
              <a:t>Post Exposure: </a:t>
            </a:r>
            <a:r>
              <a:rPr lang="en-US" dirty="0" smtClean="0"/>
              <a:t>If it is found the patient has active TB, exposed workers will need a tuberculin skin test</a:t>
            </a:r>
          </a:p>
          <a:p>
            <a:pPr lvl="1"/>
            <a:r>
              <a:rPr lang="en-US" dirty="0" smtClean="0"/>
              <a:t>The infected patient should not receive further care in outpatient settings unless adequate protections are in place or the patient is no longer contagious</a:t>
            </a:r>
            <a:endParaRPr lang="en-US" dirty="0"/>
          </a:p>
        </p:txBody>
      </p:sp>
    </p:spTree>
    <p:extLst>
      <p:ext uri="{BB962C8B-B14F-4D97-AF65-F5344CB8AC3E}">
        <p14:creationId xmlns:p14="http://schemas.microsoft.com/office/powerpoint/2010/main" val="2905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and ‘Flu’ Season</a:t>
            </a:r>
            <a:endParaRPr lang="en-US" dirty="0"/>
          </a:p>
        </p:txBody>
      </p:sp>
      <p:sp>
        <p:nvSpPr>
          <p:cNvPr id="3" name="Content Placeholder 2"/>
          <p:cNvSpPr>
            <a:spLocks noGrp="1"/>
          </p:cNvSpPr>
          <p:nvPr>
            <p:ph idx="1"/>
          </p:nvPr>
        </p:nvSpPr>
        <p:spPr/>
        <p:txBody>
          <a:bodyPr/>
          <a:lstStyle/>
          <a:p>
            <a:r>
              <a:rPr lang="en-US" dirty="0" smtClean="0"/>
              <a:t>What should every facility do during cold and flu season to help prevent the spread of respiratory illness?</a:t>
            </a:r>
          </a:p>
          <a:p>
            <a:r>
              <a:rPr lang="en-US" dirty="0" smtClean="0"/>
              <a:t>A. Post cough etiquette signs in the waiting areas</a:t>
            </a:r>
          </a:p>
          <a:p>
            <a:r>
              <a:rPr lang="en-US" dirty="0" smtClean="0"/>
              <a:t>B. Provide tissues and waste receptacles for tissue disposal</a:t>
            </a:r>
          </a:p>
          <a:p>
            <a:r>
              <a:rPr lang="en-US" dirty="0" smtClean="0"/>
              <a:t>C. Provide hand sanitizer in the waiting rooms</a:t>
            </a:r>
          </a:p>
          <a:p>
            <a:endParaRPr lang="en-US" dirty="0"/>
          </a:p>
          <a:p>
            <a:r>
              <a:rPr lang="en-US" dirty="0" smtClean="0"/>
              <a:t>Answer: A,B,C</a:t>
            </a:r>
            <a:endParaRPr lang="en-US" dirty="0"/>
          </a:p>
        </p:txBody>
      </p:sp>
    </p:spTree>
    <p:extLst>
      <p:ext uri="{BB962C8B-B14F-4D97-AF65-F5344CB8AC3E}">
        <p14:creationId xmlns:p14="http://schemas.microsoft.com/office/powerpoint/2010/main" val="7376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and Flu Season</a:t>
            </a:r>
            <a:endParaRPr lang="en-US" dirty="0"/>
          </a:p>
        </p:txBody>
      </p:sp>
      <p:sp>
        <p:nvSpPr>
          <p:cNvPr id="3" name="Content Placeholder 2"/>
          <p:cNvSpPr>
            <a:spLocks noGrp="1"/>
          </p:cNvSpPr>
          <p:nvPr>
            <p:ph idx="1"/>
          </p:nvPr>
        </p:nvSpPr>
        <p:spPr/>
        <p:txBody>
          <a:bodyPr>
            <a:normAutofit/>
          </a:bodyPr>
          <a:lstStyle/>
          <a:p>
            <a:r>
              <a:rPr lang="en-US" dirty="0" smtClean="0"/>
              <a:t>Ensure cough etiquette signs are posted</a:t>
            </a:r>
          </a:p>
          <a:p>
            <a:r>
              <a:rPr lang="en-US" dirty="0" smtClean="0"/>
              <a:t>Provide masks for patients and visitors as they enter the facility</a:t>
            </a:r>
          </a:p>
          <a:p>
            <a:r>
              <a:rPr lang="en-US" dirty="0" smtClean="0"/>
              <a:t>Patients and visitors with respiratory symptoms should don a mask</a:t>
            </a:r>
          </a:p>
          <a:p>
            <a:r>
              <a:rPr lang="en-US" dirty="0" smtClean="0"/>
              <a:t>Provide hand hygiene products in waiting area</a:t>
            </a:r>
          </a:p>
          <a:p>
            <a:r>
              <a:rPr lang="en-US" dirty="0" smtClean="0"/>
              <a:t>Provide tissues in waiting area to control secretions</a:t>
            </a:r>
          </a:p>
          <a:p>
            <a:r>
              <a:rPr lang="en-US" dirty="0" smtClean="0"/>
              <a:t>Provide waste receptacles in waiting areas</a:t>
            </a:r>
          </a:p>
          <a:p>
            <a:r>
              <a:rPr lang="en-US" dirty="0" smtClean="0"/>
              <a:t>For outpatient facilities during influenza season, screen for ‘flu’-like symptoms when taking appointments and reminder calls and consider rebooking the appointment if appropriate</a:t>
            </a:r>
            <a:endParaRPr lang="en-US" dirty="0"/>
          </a:p>
        </p:txBody>
      </p:sp>
    </p:spTree>
    <p:extLst>
      <p:ext uri="{BB962C8B-B14F-4D97-AF65-F5344CB8AC3E}">
        <p14:creationId xmlns:p14="http://schemas.microsoft.com/office/powerpoint/2010/main" val="35276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A patient or visitor should be offered a mask when they enter the facility if they exhibit signs of a respiratory illness including a cough.</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31656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Cough etiquette states you should sneeze or cough into a tissue or your sleeve if necessary.</a:t>
            </a:r>
          </a:p>
          <a:p>
            <a:r>
              <a:rPr lang="en-US" dirty="0" smtClean="0"/>
              <a:t>A. True</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31632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The following are signs and symptoms of active TB: fever, night sweats, weight loss, and productive cough.</a:t>
            </a:r>
          </a:p>
          <a:p>
            <a:pPr marL="0" indent="0">
              <a:buNone/>
            </a:pPr>
            <a:endParaRPr lang="en-US" dirty="0" smtClean="0"/>
          </a:p>
          <a:p>
            <a:r>
              <a:rPr lang="en-US" dirty="0" smtClean="0"/>
              <a:t>A. True </a:t>
            </a:r>
          </a:p>
          <a:p>
            <a:r>
              <a:rPr lang="en-US" dirty="0" smtClean="0"/>
              <a:t>B. False</a:t>
            </a:r>
          </a:p>
          <a:p>
            <a:endParaRPr lang="en-US" dirty="0"/>
          </a:p>
          <a:p>
            <a:r>
              <a:rPr lang="en-US" dirty="0" smtClean="0"/>
              <a:t>Answer: A</a:t>
            </a:r>
            <a:endParaRPr lang="en-US" dirty="0"/>
          </a:p>
        </p:txBody>
      </p:sp>
    </p:spTree>
    <p:extLst>
      <p:ext uri="{BB962C8B-B14F-4D97-AF65-F5344CB8AC3E}">
        <p14:creationId xmlns:p14="http://schemas.microsoft.com/office/powerpoint/2010/main" val="42296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the infection rate of hepatitis C virus if exposed?</a:t>
            </a:r>
            <a:endParaRPr lang="en-US" dirty="0"/>
          </a:p>
        </p:txBody>
      </p:sp>
      <p:sp>
        <p:nvSpPr>
          <p:cNvPr id="3" name="Content Placeholder 2"/>
          <p:cNvSpPr>
            <a:spLocks noGrp="1"/>
          </p:cNvSpPr>
          <p:nvPr>
            <p:ph idx="1"/>
          </p:nvPr>
        </p:nvSpPr>
        <p:spPr>
          <a:xfrm>
            <a:off x="875201" y="2379490"/>
            <a:ext cx="8946541" cy="3150453"/>
          </a:xfrm>
        </p:spPr>
        <p:txBody>
          <a:bodyPr/>
          <a:lstStyle/>
          <a:p>
            <a:r>
              <a:rPr lang="en-US" dirty="0" smtClean="0"/>
              <a:t>The rate of infection for hepatitis C (HCV) in the health care workforce is the same as the general population, 1.8%</a:t>
            </a:r>
            <a:endParaRPr lang="en-US" dirty="0"/>
          </a:p>
        </p:txBody>
      </p:sp>
    </p:spTree>
    <p:extLst>
      <p:ext uri="{BB962C8B-B14F-4D97-AF65-F5344CB8AC3E}">
        <p14:creationId xmlns:p14="http://schemas.microsoft.com/office/powerpoint/2010/main" val="30681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Communication Standard</a:t>
            </a:r>
            <a:endParaRPr lang="en-US" dirty="0"/>
          </a:p>
        </p:txBody>
      </p:sp>
      <p:sp>
        <p:nvSpPr>
          <p:cNvPr id="3" name="Content Placeholder 2"/>
          <p:cNvSpPr>
            <a:spLocks noGrp="1"/>
          </p:cNvSpPr>
          <p:nvPr>
            <p:ph idx="1"/>
          </p:nvPr>
        </p:nvSpPr>
        <p:spPr/>
        <p:txBody>
          <a:bodyPr/>
          <a:lstStyle/>
          <a:p>
            <a:r>
              <a:rPr lang="en-US" dirty="0" smtClean="0"/>
              <a:t>Discuss classification of chemicals</a:t>
            </a:r>
          </a:p>
          <a:p>
            <a:r>
              <a:rPr lang="en-US" dirty="0" smtClean="0"/>
              <a:t>Describe and locate the four key elements on a label</a:t>
            </a:r>
          </a:p>
          <a:p>
            <a:r>
              <a:rPr lang="en-US" dirty="0" smtClean="0"/>
              <a:t>Identify GHS pictograms</a:t>
            </a:r>
          </a:p>
          <a:p>
            <a:r>
              <a:rPr lang="en-US" dirty="0" smtClean="0"/>
              <a:t>Recognize each section of a Safety Data Sheet which outlines essential safety measures for workers</a:t>
            </a:r>
          </a:p>
          <a:p>
            <a:r>
              <a:rPr lang="en-US" dirty="0" smtClean="0"/>
              <a:t>Recognize the characteristics of hazardous drugs</a:t>
            </a:r>
            <a:endParaRPr lang="en-US" dirty="0"/>
          </a:p>
        </p:txBody>
      </p:sp>
    </p:spTree>
    <p:extLst>
      <p:ext uri="{BB962C8B-B14F-4D97-AF65-F5344CB8AC3E}">
        <p14:creationId xmlns:p14="http://schemas.microsoft.com/office/powerpoint/2010/main" val="1310719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Right-to-Know</a:t>
            </a:r>
            <a:endParaRPr lang="en-US" dirty="0"/>
          </a:p>
        </p:txBody>
      </p:sp>
      <p:sp>
        <p:nvSpPr>
          <p:cNvPr id="3" name="Content Placeholder 2"/>
          <p:cNvSpPr>
            <a:spLocks noGrp="1"/>
          </p:cNvSpPr>
          <p:nvPr>
            <p:ph idx="1"/>
          </p:nvPr>
        </p:nvSpPr>
        <p:spPr/>
        <p:txBody>
          <a:bodyPr>
            <a:normAutofit/>
          </a:bodyPr>
          <a:lstStyle/>
          <a:p>
            <a:r>
              <a:rPr lang="en-US" dirty="0" smtClean="0"/>
              <a:t>Employees have the right to be aware of the hazards and identities of the chemicals to which they are exposed when working.</a:t>
            </a:r>
          </a:p>
          <a:p>
            <a:r>
              <a:rPr lang="en-US" dirty="0" smtClean="0"/>
              <a:t>Employers must provide:</a:t>
            </a:r>
          </a:p>
          <a:p>
            <a:pPr lvl="1"/>
            <a:r>
              <a:rPr lang="en-US" dirty="0" smtClean="0"/>
              <a:t>Hazard Communication Plan</a:t>
            </a:r>
          </a:p>
          <a:p>
            <a:pPr lvl="1"/>
            <a:r>
              <a:rPr lang="en-US" dirty="0" smtClean="0"/>
              <a:t>Maintain an inventory of hazardous elements, chemical compounds or mixture of elements/compounds</a:t>
            </a:r>
          </a:p>
          <a:p>
            <a:pPr lvl="1"/>
            <a:r>
              <a:rPr lang="en-US" dirty="0" smtClean="0"/>
              <a:t>Material Safety Data Sheets/Safety Data Sheets (MSDS/SDS)</a:t>
            </a:r>
          </a:p>
          <a:p>
            <a:pPr lvl="1"/>
            <a:r>
              <a:rPr lang="en-US" dirty="0" smtClean="0"/>
              <a:t>Secondary container labels</a:t>
            </a:r>
          </a:p>
          <a:p>
            <a:pPr lvl="1"/>
            <a:r>
              <a:rPr lang="en-US" dirty="0" smtClean="0"/>
              <a:t>Appropriate PPE based on the chemical in use</a:t>
            </a:r>
          </a:p>
          <a:p>
            <a:pPr lvl="1"/>
            <a:r>
              <a:rPr lang="en-US" dirty="0" smtClean="0"/>
              <a:t>Employee training</a:t>
            </a:r>
            <a:endParaRPr lang="en-US" dirty="0"/>
          </a:p>
        </p:txBody>
      </p:sp>
    </p:spTree>
    <p:extLst>
      <p:ext uri="{BB962C8B-B14F-4D97-AF65-F5344CB8AC3E}">
        <p14:creationId xmlns:p14="http://schemas.microsoft.com/office/powerpoint/2010/main" val="40893420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GHS Compliant Classification and Labeling</a:t>
            </a:r>
            <a:endParaRPr lang="en-US" dirty="0"/>
          </a:p>
        </p:txBody>
      </p:sp>
      <p:sp>
        <p:nvSpPr>
          <p:cNvPr id="3" name="Content Placeholder 2"/>
          <p:cNvSpPr>
            <a:spLocks noGrp="1"/>
          </p:cNvSpPr>
          <p:nvPr>
            <p:ph idx="1"/>
          </p:nvPr>
        </p:nvSpPr>
        <p:spPr/>
        <p:txBody>
          <a:bodyPr/>
          <a:lstStyle/>
          <a:p>
            <a:r>
              <a:rPr lang="en-US" dirty="0" smtClean="0"/>
              <a:t>GHS is a collection of best practices by the United Nations. On March 26, 2012 OSHA published regulations that modified the Hazard Communication Standard to reflect these best practices.</a:t>
            </a:r>
          </a:p>
          <a:p>
            <a:r>
              <a:rPr lang="en-US" dirty="0" smtClean="0"/>
              <a:t>The best practices ensure communication of hazards will be consistent worldwide on Classification, Labeling, and Safety Data Sheets.</a:t>
            </a:r>
            <a:endParaRPr lang="en-US" dirty="0"/>
          </a:p>
        </p:txBody>
      </p:sp>
    </p:spTree>
    <p:extLst>
      <p:ext uri="{BB962C8B-B14F-4D97-AF65-F5344CB8AC3E}">
        <p14:creationId xmlns:p14="http://schemas.microsoft.com/office/powerpoint/2010/main" val="18921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Relevant data regarding the HAZARDS and risks associated with the use and exposure of a chemical. This will also include the degree of hazard where appropriate.</a:t>
            </a:r>
            <a:endParaRPr lang="en-US" dirty="0"/>
          </a:p>
        </p:txBody>
      </p:sp>
    </p:spTree>
    <p:extLst>
      <p:ext uri="{BB962C8B-B14F-4D97-AF65-F5344CB8AC3E}">
        <p14:creationId xmlns:p14="http://schemas.microsoft.com/office/powerpoint/2010/main" val="39574487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lstStyle/>
          <a:p>
            <a:r>
              <a:rPr lang="en-US" dirty="0" smtClean="0"/>
              <a:t>The medium by which hazards are identified on a product. Includes pictograms, signal words, and hazard statements.</a:t>
            </a:r>
            <a:endParaRPr lang="en-US" dirty="0"/>
          </a:p>
        </p:txBody>
      </p:sp>
    </p:spTree>
    <p:extLst>
      <p:ext uri="{BB962C8B-B14F-4D97-AF65-F5344CB8AC3E}">
        <p14:creationId xmlns:p14="http://schemas.microsoft.com/office/powerpoint/2010/main" val="26720948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(SDS)</a:t>
            </a:r>
            <a:endParaRPr lang="en-US" dirty="0"/>
          </a:p>
        </p:txBody>
      </p:sp>
      <p:sp>
        <p:nvSpPr>
          <p:cNvPr id="3" name="Content Placeholder 2"/>
          <p:cNvSpPr>
            <a:spLocks noGrp="1"/>
          </p:cNvSpPr>
          <p:nvPr>
            <p:ph idx="1"/>
          </p:nvPr>
        </p:nvSpPr>
        <p:spPr/>
        <p:txBody>
          <a:bodyPr/>
          <a:lstStyle/>
          <a:p>
            <a:r>
              <a:rPr lang="en-US" dirty="0" smtClean="0"/>
              <a:t>Previously referred to as Material Safety Data Sheets, SDS will provide documentation on procedures for handling or working with a substance in a safe manner.</a:t>
            </a:r>
            <a:endParaRPr lang="en-US" dirty="0"/>
          </a:p>
        </p:txBody>
      </p:sp>
    </p:spTree>
    <p:extLst>
      <p:ext uri="{BB962C8B-B14F-4D97-AF65-F5344CB8AC3E}">
        <p14:creationId xmlns:p14="http://schemas.microsoft.com/office/powerpoint/2010/main" val="3852013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Classification</a:t>
            </a:r>
            <a:endParaRPr lang="en-US" dirty="0"/>
          </a:p>
        </p:txBody>
      </p:sp>
      <p:sp>
        <p:nvSpPr>
          <p:cNvPr id="3" name="Content Placeholder 2"/>
          <p:cNvSpPr>
            <a:spLocks noGrp="1"/>
          </p:cNvSpPr>
          <p:nvPr>
            <p:ph idx="1"/>
          </p:nvPr>
        </p:nvSpPr>
        <p:spPr/>
        <p:txBody>
          <a:bodyPr/>
          <a:lstStyle/>
          <a:p>
            <a:r>
              <a:rPr lang="en-US" dirty="0" smtClean="0"/>
              <a:t>Manufacturers will begin the process of chemical classification by comparing chemicals against a list of criteria to determine the hazard of the chemicals</a:t>
            </a:r>
          </a:p>
          <a:p>
            <a:r>
              <a:rPr lang="en-US" dirty="0" smtClean="0"/>
              <a:t>Chemicals can cause or contribute to chronic health problems, such as heart or kidney disease or cancer. Others chemicals cause acute injuries or illnesses such as dermatitis, burns, and poisonings. Some chemicals pose hazards by contributing to fires and explosions.</a:t>
            </a:r>
            <a:endParaRPr lang="en-US" dirty="0"/>
          </a:p>
        </p:txBody>
      </p:sp>
    </p:spTree>
    <p:extLst>
      <p:ext uri="{BB962C8B-B14F-4D97-AF65-F5344CB8AC3E}">
        <p14:creationId xmlns:p14="http://schemas.microsoft.com/office/powerpoint/2010/main" val="4224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p:txBody>
          <a:bodyPr>
            <a:normAutofit lnSpcReduction="10000"/>
          </a:bodyPr>
          <a:lstStyle/>
          <a:p>
            <a:r>
              <a:rPr lang="en-US" dirty="0" smtClean="0"/>
              <a:t>A Health Hazard may pose one of the following hazardous effects to the individual:</a:t>
            </a:r>
          </a:p>
          <a:p>
            <a:pPr lvl="1"/>
            <a:r>
              <a:rPr lang="en-US" dirty="0" smtClean="0"/>
              <a:t>Acute toxicity (any route of exposure)</a:t>
            </a:r>
          </a:p>
          <a:p>
            <a:pPr lvl="1"/>
            <a:r>
              <a:rPr lang="en-US" dirty="0" smtClean="0"/>
              <a:t>Skin corrosion or irritation</a:t>
            </a:r>
          </a:p>
          <a:p>
            <a:pPr lvl="1"/>
            <a:r>
              <a:rPr lang="en-US" dirty="0" smtClean="0"/>
              <a:t>Serious eye damage or eye irritation</a:t>
            </a:r>
          </a:p>
          <a:p>
            <a:pPr lvl="1"/>
            <a:r>
              <a:rPr lang="en-US" dirty="0" smtClean="0"/>
              <a:t>Respiratory or skin sensitization</a:t>
            </a:r>
          </a:p>
          <a:p>
            <a:pPr lvl="1"/>
            <a:r>
              <a:rPr lang="en-US" dirty="0" smtClean="0"/>
              <a:t>Germ cell mutagenicity</a:t>
            </a:r>
          </a:p>
          <a:p>
            <a:pPr lvl="1"/>
            <a:r>
              <a:rPr lang="en-US" dirty="0" smtClean="0"/>
              <a:t>Carcinogenicity</a:t>
            </a:r>
          </a:p>
          <a:p>
            <a:pPr lvl="1"/>
            <a:r>
              <a:rPr lang="en-US" dirty="0" smtClean="0"/>
              <a:t>Reproductive toxicity</a:t>
            </a:r>
          </a:p>
          <a:p>
            <a:pPr lvl="1"/>
            <a:r>
              <a:rPr lang="en-US" dirty="0" smtClean="0"/>
              <a:t>Specific target organ toxicity (single or repeated exposure)</a:t>
            </a:r>
          </a:p>
          <a:p>
            <a:pPr lvl="1"/>
            <a:r>
              <a:rPr lang="en-US" dirty="0" smtClean="0"/>
              <a:t>Aspiration hazard</a:t>
            </a:r>
            <a:endParaRPr lang="en-US" dirty="0"/>
          </a:p>
        </p:txBody>
      </p:sp>
    </p:spTree>
    <p:extLst>
      <p:ext uri="{BB962C8B-B14F-4D97-AF65-F5344CB8AC3E}">
        <p14:creationId xmlns:p14="http://schemas.microsoft.com/office/powerpoint/2010/main" val="30150167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a:t>
            </a:r>
            <a:endParaRPr lang="en-US" dirty="0"/>
          </a:p>
        </p:txBody>
      </p:sp>
      <p:sp>
        <p:nvSpPr>
          <p:cNvPr id="3" name="Content Placeholder 2"/>
          <p:cNvSpPr>
            <a:spLocks noGrp="1"/>
          </p:cNvSpPr>
          <p:nvPr>
            <p:ph idx="1"/>
          </p:nvPr>
        </p:nvSpPr>
        <p:spPr/>
        <p:txBody>
          <a:bodyPr>
            <a:normAutofit/>
          </a:bodyPr>
          <a:lstStyle/>
          <a:p>
            <a:r>
              <a:rPr lang="en-US" dirty="0" smtClean="0"/>
              <a:t>A Physical Hazard may pose one of the following hazardous effects:</a:t>
            </a:r>
          </a:p>
          <a:p>
            <a:pPr lvl="1"/>
            <a:r>
              <a:rPr lang="en-US" dirty="0" smtClean="0"/>
              <a:t>Explosive</a:t>
            </a:r>
          </a:p>
          <a:p>
            <a:pPr lvl="1"/>
            <a:r>
              <a:rPr lang="en-US" dirty="0" smtClean="0"/>
              <a:t>Flammable (gases, aerosols, liquids, or solids)</a:t>
            </a:r>
          </a:p>
          <a:p>
            <a:pPr lvl="1"/>
            <a:r>
              <a:rPr lang="en-US" dirty="0" smtClean="0"/>
              <a:t>Oxidizer (liquid, solid, or gas)</a:t>
            </a:r>
          </a:p>
          <a:p>
            <a:pPr lvl="1"/>
            <a:r>
              <a:rPr lang="en-US" dirty="0" smtClean="0"/>
              <a:t>Self-reactive; pyrophoric (liquid or solid)</a:t>
            </a:r>
          </a:p>
          <a:p>
            <a:pPr lvl="1"/>
            <a:r>
              <a:rPr lang="en-US" dirty="0" smtClean="0"/>
              <a:t>Self-heating</a:t>
            </a:r>
          </a:p>
          <a:p>
            <a:pPr lvl="1"/>
            <a:r>
              <a:rPr lang="en-US" dirty="0" smtClean="0"/>
              <a:t>Organic peroxide</a:t>
            </a:r>
          </a:p>
          <a:p>
            <a:pPr lvl="1"/>
            <a:r>
              <a:rPr lang="en-US" dirty="0" smtClean="0"/>
              <a:t>Corrosive to metal</a:t>
            </a:r>
          </a:p>
          <a:p>
            <a:pPr lvl="1"/>
            <a:r>
              <a:rPr lang="en-US" dirty="0" smtClean="0"/>
              <a:t>Gas under pressure</a:t>
            </a:r>
          </a:p>
          <a:p>
            <a:pPr lvl="1"/>
            <a:r>
              <a:rPr lang="en-US" dirty="0" smtClean="0"/>
              <a:t>In contact with water emits flammable gas</a:t>
            </a:r>
            <a:endParaRPr lang="en-US" dirty="0"/>
          </a:p>
        </p:txBody>
      </p:sp>
    </p:spTree>
    <p:extLst>
      <p:ext uri="{BB962C8B-B14F-4D97-AF65-F5344CB8AC3E}">
        <p14:creationId xmlns:p14="http://schemas.microsoft.com/office/powerpoint/2010/main" val="39246637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Labels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manufacturer’s labels must include the outline elements on every chemical produced. All labeling must reflect the changes required by GHS by June 2015.</a:t>
            </a:r>
          </a:p>
          <a:p>
            <a:r>
              <a:rPr lang="en-US" dirty="0" smtClean="0"/>
              <a:t>1. Hazard statements-description of the nature and if indicated the degree of the hazard</a:t>
            </a:r>
          </a:p>
          <a:p>
            <a:r>
              <a:rPr lang="en-US" dirty="0" smtClean="0"/>
              <a:t>2. Hazard pictograms-black symbol on a white background with red diamond border</a:t>
            </a:r>
          </a:p>
          <a:p>
            <a:r>
              <a:rPr lang="en-US" dirty="0" smtClean="0"/>
              <a:t>3. Product identifier-(INGREDIENTS) How the chemical is identified which includes the name of the product</a:t>
            </a:r>
          </a:p>
          <a:p>
            <a:r>
              <a:rPr lang="en-US" dirty="0" smtClean="0"/>
              <a:t>4. Precautionary Statements-recommended measures that should be taken to minimize or prevent adverse effects from exposure or from improper storage or handling</a:t>
            </a:r>
          </a:p>
          <a:p>
            <a:r>
              <a:rPr lang="en-US" dirty="0" smtClean="0"/>
              <a:t>5. Supplier contact information-company name, address, phone number</a:t>
            </a:r>
          </a:p>
        </p:txBody>
      </p:sp>
    </p:spTree>
    <p:extLst>
      <p:ext uri="{BB962C8B-B14F-4D97-AF65-F5344CB8AC3E}">
        <p14:creationId xmlns:p14="http://schemas.microsoft.com/office/powerpoint/2010/main" val="17191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the infection rate of hepatitis B virus if exposed?</a:t>
            </a:r>
            <a:endParaRPr lang="en-US" dirty="0"/>
          </a:p>
        </p:txBody>
      </p:sp>
      <p:sp>
        <p:nvSpPr>
          <p:cNvPr id="3" name="Content Placeholder 2"/>
          <p:cNvSpPr>
            <a:spLocks noGrp="1"/>
          </p:cNvSpPr>
          <p:nvPr>
            <p:ph idx="1"/>
          </p:nvPr>
        </p:nvSpPr>
        <p:spPr/>
        <p:txBody>
          <a:bodyPr/>
          <a:lstStyle/>
          <a:p>
            <a:r>
              <a:rPr lang="en-US" dirty="0" smtClean="0"/>
              <a:t>If the health care worker is exposed to hepatitis B, they may have up to a 30% chance of becoming infected if not vaccinated against hepatitis B or are a non-responder to the vaccine.</a:t>
            </a:r>
            <a:endParaRPr lang="en-US" dirty="0"/>
          </a:p>
        </p:txBody>
      </p:sp>
    </p:spTree>
    <p:extLst>
      <p:ext uri="{BB962C8B-B14F-4D97-AF65-F5344CB8AC3E}">
        <p14:creationId xmlns:p14="http://schemas.microsoft.com/office/powerpoint/2010/main" val="10980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Label Elements</a:t>
            </a:r>
            <a:endParaRPr lang="en-US" dirty="0"/>
          </a:p>
        </p:txBody>
      </p:sp>
      <p:sp>
        <p:nvSpPr>
          <p:cNvPr id="3" name="Content Placeholder 2"/>
          <p:cNvSpPr>
            <a:spLocks noGrp="1"/>
          </p:cNvSpPr>
          <p:nvPr>
            <p:ph idx="1"/>
          </p:nvPr>
        </p:nvSpPr>
        <p:spPr/>
        <p:txBody>
          <a:bodyPr>
            <a:normAutofit/>
          </a:bodyPr>
          <a:lstStyle/>
          <a:p>
            <a:r>
              <a:rPr lang="en-US" dirty="0" smtClean="0"/>
              <a:t>Key label elements provide a quick review of the chemical hazards and the protections needed for the worker.</a:t>
            </a:r>
          </a:p>
          <a:p>
            <a:r>
              <a:rPr lang="en-US" dirty="0" smtClean="0"/>
              <a:t>Symbols (hazard pictograms)-Convey health, physical and environmental hazard information, assigned to a GHS hazard class and category.</a:t>
            </a:r>
          </a:p>
          <a:p>
            <a:r>
              <a:rPr lang="en-US" dirty="0" smtClean="0"/>
              <a:t>Signal Words- “Danger” or “Warning” is used to emphasize hazards and indicate the relative level of severity of the hazard.</a:t>
            </a:r>
          </a:p>
          <a:p>
            <a:pPr lvl="1"/>
            <a:r>
              <a:rPr lang="en-US" dirty="0" smtClean="0"/>
              <a:t>Only one signal word corresponding to the class of the most severe hazard should be used on a label</a:t>
            </a:r>
          </a:p>
          <a:p>
            <a:pPr lvl="1"/>
            <a:r>
              <a:rPr lang="en-US" dirty="0" smtClean="0"/>
              <a:t>“Danger” is used for the more severe hazards</a:t>
            </a:r>
          </a:p>
          <a:p>
            <a:pPr lvl="1"/>
            <a:r>
              <a:rPr lang="en-US" dirty="0" smtClean="0"/>
              <a:t>“Warning” is used for less severe hazards</a:t>
            </a:r>
            <a:endParaRPr lang="en-US" dirty="0"/>
          </a:p>
        </p:txBody>
      </p:sp>
    </p:spTree>
    <p:extLst>
      <p:ext uri="{BB962C8B-B14F-4D97-AF65-F5344CB8AC3E}">
        <p14:creationId xmlns:p14="http://schemas.microsoft.com/office/powerpoint/2010/main" val="61310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Label Elements cont.</a:t>
            </a:r>
            <a:endParaRPr lang="en-US" dirty="0"/>
          </a:p>
        </p:txBody>
      </p:sp>
      <p:sp>
        <p:nvSpPr>
          <p:cNvPr id="3" name="Content Placeholder 2"/>
          <p:cNvSpPr>
            <a:spLocks noGrp="1"/>
          </p:cNvSpPr>
          <p:nvPr>
            <p:ph idx="1"/>
          </p:nvPr>
        </p:nvSpPr>
        <p:spPr/>
        <p:txBody>
          <a:bodyPr/>
          <a:lstStyle/>
          <a:p>
            <a:r>
              <a:rPr lang="en-US" dirty="0" smtClean="0"/>
              <a:t>Hazard Statements-standard phrases assigned to a hazard class and category that describe the nature of the hazard</a:t>
            </a:r>
          </a:p>
          <a:p>
            <a:r>
              <a:rPr lang="en-US" dirty="0" smtClean="0"/>
              <a:t>Precautionary Statements-a phrase that describes recommended measures to be taken to minimize or prevent adverse effects from exposure, improper handling or storage.</a:t>
            </a:r>
          </a:p>
          <a:p>
            <a:pPr lvl="1"/>
            <a:r>
              <a:rPr lang="en-US" dirty="0" smtClean="0"/>
              <a:t>May include first aid measures</a:t>
            </a:r>
          </a:p>
        </p:txBody>
      </p:sp>
    </p:spTree>
    <p:extLst>
      <p:ext uri="{BB962C8B-B14F-4D97-AF65-F5344CB8AC3E}">
        <p14:creationId xmlns:p14="http://schemas.microsoft.com/office/powerpoint/2010/main" val="31485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Pictograms</a:t>
            </a:r>
            <a:endParaRPr lang="en-US" dirty="0"/>
          </a:p>
        </p:txBody>
      </p:sp>
      <p:sp>
        <p:nvSpPr>
          <p:cNvPr id="3" name="Content Placeholder 2"/>
          <p:cNvSpPr>
            <a:spLocks noGrp="1"/>
          </p:cNvSpPr>
          <p:nvPr>
            <p:ph idx="1"/>
          </p:nvPr>
        </p:nvSpPr>
        <p:spPr/>
        <p:txBody>
          <a:bodyPr/>
          <a:lstStyle/>
          <a:p>
            <a:r>
              <a:rPr lang="en-US" dirty="0" smtClean="0"/>
              <a:t>A pictogram is a symbol and includes other elements such as: a border, background or pattern, or color used to relate specific chemical hazard information.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57" y="3309257"/>
            <a:ext cx="2307771" cy="22968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084" y="3276600"/>
            <a:ext cx="2155371" cy="23077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111" y="3407229"/>
            <a:ext cx="1999116" cy="2057400"/>
          </a:xfrm>
          <a:prstGeom prst="rect">
            <a:avLst/>
          </a:prstGeom>
        </p:spPr>
      </p:pic>
    </p:spTree>
    <p:extLst>
      <p:ext uri="{BB962C8B-B14F-4D97-AF65-F5344CB8AC3E}">
        <p14:creationId xmlns:p14="http://schemas.microsoft.com/office/powerpoint/2010/main" val="29601776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b="1" dirty="0" smtClean="0"/>
              <a:t>Carcinogen</a:t>
            </a:r>
            <a:r>
              <a:rPr lang="en-US" dirty="0" smtClean="0"/>
              <a:t>-A substance or a mixture of substances which induce cancer or increase its incidence</a:t>
            </a:r>
          </a:p>
          <a:p>
            <a:r>
              <a:rPr lang="en-US" b="1" dirty="0" smtClean="0"/>
              <a:t>Mutagenicity</a:t>
            </a:r>
            <a:r>
              <a:rPr lang="en-US" dirty="0" smtClean="0"/>
              <a:t>-May cause genetic defects</a:t>
            </a:r>
          </a:p>
          <a:p>
            <a:r>
              <a:rPr lang="en-US" b="1" dirty="0" smtClean="0"/>
              <a:t>Reproductive Toxicity</a:t>
            </a:r>
            <a:r>
              <a:rPr lang="en-US" dirty="0" smtClean="0"/>
              <a:t>-Includes</a:t>
            </a:r>
            <a:r>
              <a:rPr lang="en-US" b="1" dirty="0" smtClean="0"/>
              <a:t> </a:t>
            </a:r>
            <a:r>
              <a:rPr lang="en-US" dirty="0" smtClean="0"/>
              <a:t>adverse effects on sexual function and fertility in adult males and females, as well as adverse effects on development of the offspring</a:t>
            </a:r>
          </a:p>
          <a:p>
            <a:r>
              <a:rPr lang="en-US" b="1" dirty="0" smtClean="0"/>
              <a:t>Respiratory Sensitizer-</a:t>
            </a:r>
            <a:r>
              <a:rPr lang="en-US" dirty="0" smtClean="0"/>
              <a:t>a chemical that will lead to hypersensitivity of the airways following inhalation of the chemical</a:t>
            </a:r>
          </a:p>
          <a:p>
            <a:r>
              <a:rPr lang="en-US" b="1" dirty="0" smtClean="0"/>
              <a:t>Target Organ Toxicity-</a:t>
            </a:r>
            <a:r>
              <a:rPr lang="en-US" dirty="0" smtClean="0"/>
              <a:t>may</a:t>
            </a:r>
            <a:r>
              <a:rPr lang="en-US" b="1" dirty="0" smtClean="0"/>
              <a:t> </a:t>
            </a:r>
            <a:r>
              <a:rPr lang="en-US" dirty="0" smtClean="0"/>
              <a:t>cause non-lethal damage to specific organs arising from a single exposure or repeated exposures to a chemical. All significant health effects to an individual organ that can impair function, reversible and irreversible, immediate and/or delayed</a:t>
            </a:r>
          </a:p>
          <a:p>
            <a:r>
              <a:rPr lang="en-US" b="1" dirty="0" smtClean="0"/>
              <a:t>Aspiration toxicity</a:t>
            </a:r>
            <a:r>
              <a:rPr lang="en-US" dirty="0" smtClean="0"/>
              <a:t>-includes severe acute effects such as chemical pneumonia, varying degrees of pulmonary injury or death following aspiration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633" y="189597"/>
            <a:ext cx="1533225" cy="1356174"/>
          </a:xfrm>
          <a:prstGeom prst="rect">
            <a:avLst/>
          </a:prstGeom>
        </p:spPr>
      </p:pic>
    </p:spTree>
    <p:extLst>
      <p:ext uri="{BB962C8B-B14F-4D97-AF65-F5344CB8AC3E}">
        <p14:creationId xmlns:p14="http://schemas.microsoft.com/office/powerpoint/2010/main" val="12820207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and Crossbones</a:t>
            </a:r>
            <a:endParaRPr lang="en-US" dirty="0"/>
          </a:p>
        </p:txBody>
      </p:sp>
      <p:sp>
        <p:nvSpPr>
          <p:cNvPr id="3" name="Content Placeholder 2"/>
          <p:cNvSpPr>
            <a:spLocks noGrp="1"/>
          </p:cNvSpPr>
          <p:nvPr>
            <p:ph idx="1"/>
          </p:nvPr>
        </p:nvSpPr>
        <p:spPr/>
        <p:txBody>
          <a:bodyPr/>
          <a:lstStyle/>
          <a:p>
            <a:r>
              <a:rPr lang="en-US" dirty="0" smtClean="0"/>
              <a:t>Acute toxicity: these substances can cause severe, even fatal events after single or multiple ingestions or absorption through skin within a 24 hour period, and/or inhalation exposure of 4 hours. These materials are the most toxic.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110" y="3385458"/>
            <a:ext cx="2642889" cy="2667000"/>
          </a:xfrm>
          <a:prstGeom prst="rect">
            <a:avLst/>
          </a:prstGeom>
        </p:spPr>
      </p:pic>
    </p:spTree>
    <p:extLst>
      <p:ext uri="{BB962C8B-B14F-4D97-AF65-F5344CB8AC3E}">
        <p14:creationId xmlns:p14="http://schemas.microsoft.com/office/powerpoint/2010/main" val="15446016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Exclamation Mark</a:t>
            </a:r>
            <a:endParaRPr lang="en-US" dirty="0"/>
          </a:p>
        </p:txBody>
      </p:sp>
      <p:sp>
        <p:nvSpPr>
          <p:cNvPr id="3" name="Content Placeholder 2"/>
          <p:cNvSpPr>
            <a:spLocks noGrp="1"/>
          </p:cNvSpPr>
          <p:nvPr>
            <p:ph idx="1"/>
          </p:nvPr>
        </p:nvSpPr>
        <p:spPr>
          <a:xfrm>
            <a:off x="838200" y="1690687"/>
            <a:ext cx="10515600" cy="4486275"/>
          </a:xfrm>
        </p:spPr>
        <p:txBody>
          <a:bodyPr>
            <a:normAutofit fontScale="92500" lnSpcReduction="10000"/>
          </a:bodyPr>
          <a:lstStyle/>
          <a:p>
            <a:r>
              <a:rPr lang="en-US" b="1" dirty="0" smtClean="0"/>
              <a:t>Irritant (skin and eye): </a:t>
            </a:r>
            <a:r>
              <a:rPr lang="en-US" dirty="0" smtClean="0"/>
              <a:t>eye irritation is the production of changes in the eye which are fully reversible</a:t>
            </a:r>
          </a:p>
          <a:p>
            <a:pPr lvl="1"/>
            <a:r>
              <a:rPr lang="en-US" dirty="0" smtClean="0"/>
              <a:t>Skin irritation is the production of reversible damage to the skin.</a:t>
            </a:r>
          </a:p>
          <a:p>
            <a:r>
              <a:rPr lang="en-US" b="1" dirty="0" smtClean="0"/>
              <a:t>Skin sensitizer: </a:t>
            </a:r>
            <a:r>
              <a:rPr lang="en-US" dirty="0" smtClean="0"/>
              <a:t>a chemical that will lead to an allergic response following skin contact</a:t>
            </a:r>
          </a:p>
          <a:p>
            <a:r>
              <a:rPr lang="en-US" b="1" dirty="0" smtClean="0"/>
              <a:t>Acute toxicity: </a:t>
            </a:r>
            <a:r>
              <a:rPr lang="en-US" dirty="0" smtClean="0"/>
              <a:t>refers to those reversible adverse effects occurring following oral or dermal administration of a single or multiple dose of a substance, or multiple doses given within 24 hours, or an inhalation exposure of 4 hours.</a:t>
            </a:r>
          </a:p>
          <a:p>
            <a:r>
              <a:rPr lang="en-US" b="1" dirty="0" smtClean="0"/>
              <a:t>Narcotic effects: </a:t>
            </a:r>
            <a:r>
              <a:rPr lang="en-US" dirty="0" smtClean="0"/>
              <a:t>Central nervous system depression including narcotic effects such as drowsiness, narcosis, reduced alertness, loss of reflexes, lack or coordination, and vertigo. These effects can also be manifested as severe headache or nausea, and can lead to reduced judgment, dizziness, irritability, fatigue, impaired memory function, deficits in perception and coordination, reaction time, or sleepiness</a:t>
            </a:r>
          </a:p>
          <a:p>
            <a:r>
              <a:rPr lang="en-US" b="1" dirty="0" smtClean="0"/>
              <a:t>Respiratory tract irritant: </a:t>
            </a:r>
            <a:r>
              <a:rPr lang="en-US" dirty="0" smtClean="0"/>
              <a:t>may result in an inflammatory response or respiratory tract irritation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058" y="162383"/>
            <a:ext cx="1970314" cy="1528304"/>
          </a:xfrm>
          <a:prstGeom prst="rect">
            <a:avLst/>
          </a:prstGeom>
        </p:spPr>
      </p:pic>
    </p:spTree>
    <p:extLst>
      <p:ext uri="{BB962C8B-B14F-4D97-AF65-F5344CB8AC3E}">
        <p14:creationId xmlns:p14="http://schemas.microsoft.com/office/powerpoint/2010/main" val="20992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Flammable liquids and gases: </a:t>
            </a:r>
            <a:r>
              <a:rPr lang="en-US" dirty="0" smtClean="0"/>
              <a:t>materials that can easily catch on fire if exposed to a high temperature</a:t>
            </a:r>
          </a:p>
          <a:p>
            <a:r>
              <a:rPr lang="en-US" b="1" dirty="0" smtClean="0"/>
              <a:t>Flammable solid: </a:t>
            </a:r>
            <a:r>
              <a:rPr lang="en-US" dirty="0" smtClean="0"/>
              <a:t>a solid which is readily combustible or which may cause or contribute to fire through friction, or an ignition source such as a burning match</a:t>
            </a:r>
          </a:p>
          <a:p>
            <a:r>
              <a:rPr lang="en-US" b="1" dirty="0" smtClean="0"/>
              <a:t>Pyrophoric solid: </a:t>
            </a:r>
            <a:r>
              <a:rPr lang="en-US" dirty="0" smtClean="0"/>
              <a:t>small quantities of these solids are liable to catch on fire within five minutes after coming into contact with air.</a:t>
            </a:r>
          </a:p>
          <a:p>
            <a:r>
              <a:rPr lang="en-US" b="1" dirty="0" smtClean="0"/>
              <a:t>Self-heating chemical: </a:t>
            </a:r>
            <a:r>
              <a:rPr lang="en-US" dirty="0" smtClean="0"/>
              <a:t>large quantities or long exposure times of this chemical solid or liquid may react with air or water to catch on fire or give off flammable gases</a:t>
            </a:r>
          </a:p>
          <a:p>
            <a:r>
              <a:rPr lang="en-US" b="1" dirty="0" smtClean="0"/>
              <a:t>Self-reactive chemicals: </a:t>
            </a:r>
            <a:r>
              <a:rPr lang="en-US" dirty="0" smtClean="0"/>
              <a:t>unstable liquid or a solid chemical that can explode, burn rapidly, is sensitive to impact, and can react dangerously on its own</a:t>
            </a:r>
          </a:p>
          <a:p>
            <a:r>
              <a:rPr lang="en-US" b="1" dirty="0" smtClean="0"/>
              <a:t>Organic peroxide: </a:t>
            </a:r>
            <a:r>
              <a:rPr lang="en-US" dirty="0" smtClean="0"/>
              <a:t>a liquid or solid organic chemical which is considered a derivative of hydrogen peroxide, and has self-reactive properties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886" y="82604"/>
            <a:ext cx="2775857" cy="1970314"/>
          </a:xfrm>
          <a:prstGeom prst="rect">
            <a:avLst/>
          </a:prstGeom>
        </p:spPr>
      </p:pic>
    </p:spTree>
    <p:extLst>
      <p:ext uri="{BB962C8B-B14F-4D97-AF65-F5344CB8AC3E}">
        <p14:creationId xmlns:p14="http://schemas.microsoft.com/office/powerpoint/2010/main" val="36845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a:t>
            </a:r>
            <a:endParaRPr lang="en-US" dirty="0"/>
          </a:p>
        </p:txBody>
      </p:sp>
      <p:sp>
        <p:nvSpPr>
          <p:cNvPr id="3" name="Content Placeholder 2"/>
          <p:cNvSpPr>
            <a:spLocks noGrp="1"/>
          </p:cNvSpPr>
          <p:nvPr>
            <p:ph idx="1"/>
          </p:nvPr>
        </p:nvSpPr>
        <p:spPr/>
        <p:txBody>
          <a:bodyPr/>
          <a:lstStyle/>
          <a:p>
            <a:r>
              <a:rPr lang="en-US" dirty="0" smtClean="0"/>
              <a:t>Skin corrosion/Burns: The production of irreversible damage to the skin</a:t>
            </a:r>
          </a:p>
          <a:p>
            <a:r>
              <a:rPr lang="en-US" dirty="0" smtClean="0"/>
              <a:t>Serious eye damage: the production of tissue damage in the eye, or serious physical decay of vision.</a:t>
            </a:r>
          </a:p>
          <a:p>
            <a:r>
              <a:rPr lang="en-US" dirty="0" smtClean="0"/>
              <a:t>Corrosive to metals: a chemical which by chemical action will materially damage, or even destroy metals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124" y="3864428"/>
            <a:ext cx="3385457" cy="2906486"/>
          </a:xfrm>
          <a:prstGeom prst="rect">
            <a:avLst/>
          </a:prstGeom>
        </p:spPr>
      </p:pic>
    </p:spTree>
    <p:extLst>
      <p:ext uri="{BB962C8B-B14F-4D97-AF65-F5344CB8AC3E}">
        <p14:creationId xmlns:p14="http://schemas.microsoft.com/office/powerpoint/2010/main" val="21746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Exploding Bomb</a:t>
            </a:r>
            <a:endParaRPr lang="en-US" dirty="0"/>
          </a:p>
        </p:txBody>
      </p:sp>
      <p:sp>
        <p:nvSpPr>
          <p:cNvPr id="3" name="Content Placeholder 2"/>
          <p:cNvSpPr>
            <a:spLocks noGrp="1"/>
          </p:cNvSpPr>
          <p:nvPr>
            <p:ph idx="1"/>
          </p:nvPr>
        </p:nvSpPr>
        <p:spPr/>
        <p:txBody>
          <a:bodyPr/>
          <a:lstStyle/>
          <a:p>
            <a:r>
              <a:rPr lang="en-US" dirty="0" smtClean="0"/>
              <a:t>An explosive chemical: solid or liquid chemical which is in itself capable by chemical reaction of producing gas at such a temperature and pressure and at such a speed as to cause damage to the surroundings.</a:t>
            </a:r>
          </a:p>
          <a:p>
            <a:r>
              <a:rPr lang="en-US" dirty="0" smtClean="0"/>
              <a:t>Self-reactives: material that is thermally unstable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896" y="3848099"/>
            <a:ext cx="2648333" cy="2400300"/>
          </a:xfrm>
          <a:prstGeom prst="rect">
            <a:avLst/>
          </a:prstGeom>
        </p:spPr>
      </p:pic>
    </p:spTree>
    <p:extLst>
      <p:ext uri="{BB962C8B-B14F-4D97-AF65-F5344CB8AC3E}">
        <p14:creationId xmlns:p14="http://schemas.microsoft.com/office/powerpoint/2010/main" val="28607441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Cylinder</a:t>
            </a:r>
            <a:endParaRPr lang="en-US" dirty="0"/>
          </a:p>
        </p:txBody>
      </p:sp>
      <p:sp>
        <p:nvSpPr>
          <p:cNvPr id="3" name="Content Placeholder 2"/>
          <p:cNvSpPr>
            <a:spLocks noGrp="1"/>
          </p:cNvSpPr>
          <p:nvPr>
            <p:ph idx="1"/>
          </p:nvPr>
        </p:nvSpPr>
        <p:spPr/>
        <p:txBody>
          <a:bodyPr/>
          <a:lstStyle/>
          <a:p>
            <a:r>
              <a:rPr lang="en-US" b="1" dirty="0" smtClean="0"/>
              <a:t>Gases under pressure: </a:t>
            </a:r>
            <a:r>
              <a:rPr lang="en-US" dirty="0" smtClean="0"/>
              <a:t>compressed gases, liquefied gases, dissolved gases and refrigerated liquefied gases that are 200kPa (29psi) (gauge) or more and could become a projectile if the container is damaged.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213" y="3445328"/>
            <a:ext cx="2672443" cy="2803071"/>
          </a:xfrm>
          <a:prstGeom prst="rect">
            <a:avLst/>
          </a:prstGeom>
        </p:spPr>
      </p:pic>
    </p:spTree>
    <p:extLst>
      <p:ext uri="{BB962C8B-B14F-4D97-AF65-F5344CB8AC3E}">
        <p14:creationId xmlns:p14="http://schemas.microsoft.com/office/powerpoint/2010/main" val="187690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Exposures occur when the worker comes in contact with blood or OPIM through a splash to the eyes, nose, and mouth or to non-intact skin or though some sort of sharps injury. The worker’s risk of becoming infected is impacted by the amount of blood involved in the incident, the viral load of the patient, and the type of virus the worker is exposed to.</a:t>
            </a:r>
            <a:endParaRPr lang="en-US" dirty="0"/>
          </a:p>
        </p:txBody>
      </p:sp>
    </p:spTree>
    <p:extLst>
      <p:ext uri="{BB962C8B-B14F-4D97-AF65-F5344CB8AC3E}">
        <p14:creationId xmlns:p14="http://schemas.microsoft.com/office/powerpoint/2010/main" val="236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over Circle</a:t>
            </a:r>
            <a:endParaRPr lang="en-US" dirty="0"/>
          </a:p>
        </p:txBody>
      </p:sp>
      <p:sp>
        <p:nvSpPr>
          <p:cNvPr id="3" name="Content Placeholder 2"/>
          <p:cNvSpPr>
            <a:spLocks noGrp="1"/>
          </p:cNvSpPr>
          <p:nvPr>
            <p:ph idx="1"/>
          </p:nvPr>
        </p:nvSpPr>
        <p:spPr/>
        <p:txBody>
          <a:bodyPr/>
          <a:lstStyle/>
          <a:p>
            <a:r>
              <a:rPr lang="en-US" dirty="0" smtClean="0"/>
              <a:t>Oxidizing liquids and solids: a liquid or solid which, while in itself not necessarily combustible, may contribute to the combustion of other material by increasing the concentration of oxygen in the air. Unlike the other fire pictogram, this one needs a catalyst to create the hazard.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996" y="3618138"/>
            <a:ext cx="2662918" cy="2630261"/>
          </a:xfrm>
          <a:prstGeom prst="rect">
            <a:avLst/>
          </a:prstGeom>
        </p:spPr>
      </p:pic>
    </p:spTree>
    <p:extLst>
      <p:ext uri="{BB962C8B-B14F-4D97-AF65-F5344CB8AC3E}">
        <p14:creationId xmlns:p14="http://schemas.microsoft.com/office/powerpoint/2010/main" val="29513446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example</a:t>
            </a:r>
            <a:endParaRPr lang="en-US" dirty="0"/>
          </a:p>
        </p:txBody>
      </p:sp>
      <p:sp>
        <p:nvSpPr>
          <p:cNvPr id="3" name="Content Placeholder 2"/>
          <p:cNvSpPr>
            <a:spLocks noGrp="1"/>
          </p:cNvSpPr>
          <p:nvPr>
            <p:ph idx="1"/>
          </p:nvPr>
        </p:nvSpPr>
        <p:spPr/>
        <p:txBody>
          <a:bodyPr/>
          <a:lstStyle/>
          <a:p>
            <a:r>
              <a:rPr lang="en-US" dirty="0" smtClean="0"/>
              <a:t>Signal word</a:t>
            </a:r>
          </a:p>
          <a:p>
            <a:r>
              <a:rPr lang="en-US" dirty="0" smtClean="0"/>
              <a:t>Hazard statement</a:t>
            </a:r>
          </a:p>
          <a:p>
            <a:r>
              <a:rPr lang="en-US" dirty="0" smtClean="0"/>
              <a:t>Precautionary statement</a:t>
            </a:r>
          </a:p>
          <a:p>
            <a:endParaRPr lang="en-US" dirty="0"/>
          </a:p>
        </p:txBody>
      </p:sp>
      <p:pic>
        <p:nvPicPr>
          <p:cNvPr id="4" name="Picture 3"/>
          <p:cNvPicPr>
            <a:picLocks noChangeAspect="1"/>
          </p:cNvPicPr>
          <p:nvPr/>
        </p:nvPicPr>
        <p:blipFill>
          <a:blip r:embed="rId2"/>
          <a:stretch>
            <a:fillRect/>
          </a:stretch>
        </p:blipFill>
        <p:spPr>
          <a:xfrm>
            <a:off x="5674178" y="2930978"/>
            <a:ext cx="4762500" cy="3238500"/>
          </a:xfrm>
          <a:prstGeom prst="rect">
            <a:avLst/>
          </a:prstGeom>
        </p:spPr>
      </p:pic>
    </p:spTree>
    <p:extLst>
      <p:ext uri="{BB962C8B-B14F-4D97-AF65-F5344CB8AC3E}">
        <p14:creationId xmlns:p14="http://schemas.microsoft.com/office/powerpoint/2010/main" val="26524059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Pictograms to recognize physical hazards</a:t>
            </a:r>
            <a:endParaRPr lang="en-US" dirty="0"/>
          </a:p>
        </p:txBody>
      </p:sp>
      <p:sp>
        <p:nvSpPr>
          <p:cNvPr id="3" name="Content Placeholder 2"/>
          <p:cNvSpPr>
            <a:spLocks noGrp="1"/>
          </p:cNvSpPr>
          <p:nvPr>
            <p:ph idx="1"/>
          </p:nvPr>
        </p:nvSpPr>
        <p:spPr/>
        <p:txBody>
          <a:bodyPr/>
          <a:lstStyle/>
          <a:p>
            <a:r>
              <a:rPr lang="en-US" dirty="0" smtClean="0"/>
              <a:t>A. compressed gases</a:t>
            </a:r>
          </a:p>
          <a:p>
            <a:r>
              <a:rPr lang="en-US" dirty="0" smtClean="0"/>
              <a:t>B. explosives</a:t>
            </a:r>
          </a:p>
          <a:p>
            <a:r>
              <a:rPr lang="en-US" dirty="0" smtClean="0"/>
              <a:t>C. flammable liquids</a:t>
            </a:r>
          </a:p>
          <a:p>
            <a:r>
              <a:rPr lang="en-US" dirty="0" smtClean="0"/>
              <a:t>D. corrosive to metals</a:t>
            </a:r>
          </a:p>
          <a:p>
            <a:endParaRPr lang="en-US" dirty="0"/>
          </a:p>
          <a:p>
            <a:endParaRPr lang="en-US" dirty="0" smtClean="0"/>
          </a:p>
          <a:p>
            <a:r>
              <a:rPr lang="en-US" dirty="0" smtClean="0"/>
              <a:t>Answer: B</a:t>
            </a:r>
            <a:endParaRPr lang="en-US" dirty="0"/>
          </a:p>
        </p:txBody>
      </p:sp>
      <p:pic>
        <p:nvPicPr>
          <p:cNvPr id="4" name="Picture 3"/>
          <p:cNvPicPr>
            <a:picLocks noChangeAspect="1"/>
          </p:cNvPicPr>
          <p:nvPr/>
        </p:nvPicPr>
        <p:blipFill>
          <a:blip r:embed="rId2"/>
          <a:stretch>
            <a:fillRect/>
          </a:stretch>
        </p:blipFill>
        <p:spPr>
          <a:xfrm>
            <a:off x="6958033" y="2052918"/>
            <a:ext cx="2871766" cy="2402032"/>
          </a:xfrm>
          <a:prstGeom prst="rect">
            <a:avLst/>
          </a:prstGeom>
        </p:spPr>
      </p:pic>
    </p:spTree>
    <p:extLst>
      <p:ext uri="{BB962C8B-B14F-4D97-AF65-F5344CB8AC3E}">
        <p14:creationId xmlns:p14="http://schemas.microsoft.com/office/powerpoint/2010/main" val="37792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Pictograms to recognize physical hazards</a:t>
            </a:r>
            <a:endParaRPr lang="en-US" dirty="0"/>
          </a:p>
        </p:txBody>
      </p:sp>
      <p:sp>
        <p:nvSpPr>
          <p:cNvPr id="3" name="Content Placeholder 2"/>
          <p:cNvSpPr>
            <a:spLocks noGrp="1"/>
          </p:cNvSpPr>
          <p:nvPr>
            <p:ph idx="1"/>
          </p:nvPr>
        </p:nvSpPr>
        <p:spPr/>
        <p:txBody>
          <a:bodyPr/>
          <a:lstStyle/>
          <a:p>
            <a:r>
              <a:rPr lang="en-US" dirty="0" smtClean="0"/>
              <a:t>A. flammable liquids</a:t>
            </a:r>
          </a:p>
          <a:p>
            <a:r>
              <a:rPr lang="en-US" dirty="0" smtClean="0"/>
              <a:t>B. explosives</a:t>
            </a:r>
          </a:p>
          <a:p>
            <a:r>
              <a:rPr lang="en-US" dirty="0" smtClean="0"/>
              <a:t>C. acute toxicity</a:t>
            </a:r>
          </a:p>
          <a:p>
            <a:r>
              <a:rPr lang="en-US" dirty="0" smtClean="0"/>
              <a:t>D. Skin corrosion</a:t>
            </a:r>
          </a:p>
          <a:p>
            <a:endParaRPr lang="en-US" dirty="0"/>
          </a:p>
          <a:p>
            <a:endParaRPr lang="en-US" dirty="0" smtClean="0"/>
          </a:p>
          <a:p>
            <a:r>
              <a:rPr lang="en-US" b="1" dirty="0" smtClean="0"/>
              <a:t>Answer: A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281517"/>
            <a:ext cx="3298371" cy="2562625"/>
          </a:xfrm>
          <a:prstGeom prst="rect">
            <a:avLst/>
          </a:prstGeom>
        </p:spPr>
      </p:pic>
    </p:spTree>
    <p:extLst>
      <p:ext uri="{BB962C8B-B14F-4D97-AF65-F5344CB8AC3E}">
        <p14:creationId xmlns:p14="http://schemas.microsoft.com/office/powerpoint/2010/main" val="3429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skin irritation</a:t>
            </a:r>
          </a:p>
          <a:p>
            <a:r>
              <a:rPr lang="en-US" dirty="0" smtClean="0"/>
              <a:t>B. corrosive to metals</a:t>
            </a:r>
          </a:p>
          <a:p>
            <a:r>
              <a:rPr lang="en-US" dirty="0" smtClean="0"/>
              <a:t>C. compressed gases</a:t>
            </a:r>
          </a:p>
          <a:p>
            <a:r>
              <a:rPr lang="en-US" dirty="0" smtClean="0"/>
              <a:t>D. oxidizing liquids</a:t>
            </a:r>
          </a:p>
          <a:p>
            <a:endParaRPr lang="en-US" dirty="0"/>
          </a:p>
          <a:p>
            <a:endParaRPr lang="en-US" dirty="0" smtClean="0"/>
          </a:p>
          <a:p>
            <a:r>
              <a:rPr lang="en-US" dirty="0" smtClean="0"/>
              <a:t>Answer: D</a:t>
            </a:r>
            <a:endParaRPr lang="en-US" dirty="0"/>
          </a:p>
        </p:txBody>
      </p:sp>
      <p:pic>
        <p:nvPicPr>
          <p:cNvPr id="4" name="Picture 3"/>
          <p:cNvPicPr>
            <a:picLocks noChangeAspect="1"/>
          </p:cNvPicPr>
          <p:nvPr/>
        </p:nvPicPr>
        <p:blipFill>
          <a:blip r:embed="rId2"/>
          <a:stretch>
            <a:fillRect/>
          </a:stretch>
        </p:blipFill>
        <p:spPr>
          <a:xfrm>
            <a:off x="6803571" y="2052918"/>
            <a:ext cx="3246281" cy="3139567"/>
          </a:xfrm>
          <a:prstGeom prst="rect">
            <a:avLst/>
          </a:prstGeom>
        </p:spPr>
      </p:pic>
    </p:spTree>
    <p:extLst>
      <p:ext uri="{BB962C8B-B14F-4D97-AF65-F5344CB8AC3E}">
        <p14:creationId xmlns:p14="http://schemas.microsoft.com/office/powerpoint/2010/main" val="18633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compressed gases</a:t>
            </a:r>
          </a:p>
          <a:p>
            <a:r>
              <a:rPr lang="en-US" dirty="0" smtClean="0"/>
              <a:t>B. corrosive to metals</a:t>
            </a:r>
          </a:p>
          <a:p>
            <a:r>
              <a:rPr lang="en-US" dirty="0" smtClean="0"/>
              <a:t>C. skin corrosion</a:t>
            </a:r>
          </a:p>
          <a:p>
            <a:r>
              <a:rPr lang="en-US" dirty="0" smtClean="0"/>
              <a:t>D. flammable liquids</a:t>
            </a:r>
          </a:p>
          <a:p>
            <a:endParaRPr lang="en-US" dirty="0"/>
          </a:p>
          <a:p>
            <a:endParaRPr lang="en-US" dirty="0" smtClean="0"/>
          </a:p>
          <a:p>
            <a:r>
              <a:rPr lang="en-US" dirty="0" smtClean="0"/>
              <a:t>Answer: A </a:t>
            </a:r>
            <a:endParaRPr lang="en-US" dirty="0"/>
          </a:p>
        </p:txBody>
      </p:sp>
      <p:pic>
        <p:nvPicPr>
          <p:cNvPr id="4" name="Picture 3"/>
          <p:cNvPicPr>
            <a:picLocks noChangeAspect="1"/>
          </p:cNvPicPr>
          <p:nvPr/>
        </p:nvPicPr>
        <p:blipFill>
          <a:blip r:embed="rId2"/>
          <a:stretch>
            <a:fillRect/>
          </a:stretch>
        </p:blipFill>
        <p:spPr>
          <a:xfrm>
            <a:off x="7060085" y="2667386"/>
            <a:ext cx="2989768" cy="2966544"/>
          </a:xfrm>
          <a:prstGeom prst="rect">
            <a:avLst/>
          </a:prstGeom>
        </p:spPr>
      </p:pic>
    </p:spTree>
    <p:extLst>
      <p:ext uri="{BB962C8B-B14F-4D97-AF65-F5344CB8AC3E}">
        <p14:creationId xmlns:p14="http://schemas.microsoft.com/office/powerpoint/2010/main" val="37307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explosives</a:t>
            </a:r>
          </a:p>
          <a:p>
            <a:r>
              <a:rPr lang="en-US" dirty="0" smtClean="0"/>
              <a:t>B. flammable liquids</a:t>
            </a:r>
          </a:p>
          <a:p>
            <a:r>
              <a:rPr lang="en-US" dirty="0" smtClean="0"/>
              <a:t>C. corrosive to metals</a:t>
            </a:r>
          </a:p>
          <a:p>
            <a:r>
              <a:rPr lang="en-US" dirty="0" smtClean="0"/>
              <a:t>D. acute toxicity</a:t>
            </a:r>
          </a:p>
          <a:p>
            <a:endParaRPr lang="en-US" dirty="0"/>
          </a:p>
          <a:p>
            <a:endParaRPr lang="en-US" dirty="0" smtClean="0"/>
          </a:p>
          <a:p>
            <a:r>
              <a:rPr lang="en-US" dirty="0" smtClean="0"/>
              <a:t>Answer: 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258" y="2264227"/>
            <a:ext cx="4046381" cy="3352801"/>
          </a:xfrm>
          <a:prstGeom prst="rect">
            <a:avLst/>
          </a:prstGeom>
        </p:spPr>
      </p:pic>
    </p:spTree>
    <p:extLst>
      <p:ext uri="{BB962C8B-B14F-4D97-AF65-F5344CB8AC3E}">
        <p14:creationId xmlns:p14="http://schemas.microsoft.com/office/powerpoint/2010/main" val="21214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acute toxicity, possibly fatal</a:t>
            </a:r>
          </a:p>
          <a:p>
            <a:r>
              <a:rPr lang="en-US" dirty="0" smtClean="0"/>
              <a:t>B. skin corrosion</a:t>
            </a:r>
          </a:p>
          <a:p>
            <a:r>
              <a:rPr lang="en-US" dirty="0" smtClean="0"/>
              <a:t>C. corrosive to metals</a:t>
            </a:r>
          </a:p>
          <a:p>
            <a:r>
              <a:rPr lang="en-US" dirty="0" smtClean="0"/>
              <a:t>D. skin irritation</a:t>
            </a:r>
          </a:p>
          <a:p>
            <a:endParaRPr lang="en-US" dirty="0"/>
          </a:p>
          <a:p>
            <a:endParaRPr lang="en-US" dirty="0" smtClean="0"/>
          </a:p>
          <a:p>
            <a:r>
              <a:rPr lang="en-US" dirty="0" smtClean="0"/>
              <a:t>Answer: 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9824" y="2539572"/>
            <a:ext cx="3198062" cy="3222171"/>
          </a:xfrm>
          <a:prstGeom prst="rect">
            <a:avLst/>
          </a:prstGeom>
        </p:spPr>
      </p:pic>
    </p:spTree>
    <p:extLst>
      <p:ext uri="{BB962C8B-B14F-4D97-AF65-F5344CB8AC3E}">
        <p14:creationId xmlns:p14="http://schemas.microsoft.com/office/powerpoint/2010/main" val="16784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oxidizing liquids</a:t>
            </a:r>
          </a:p>
          <a:p>
            <a:r>
              <a:rPr lang="en-US" dirty="0" smtClean="0"/>
              <a:t>B. aspiration hazard</a:t>
            </a:r>
          </a:p>
          <a:p>
            <a:r>
              <a:rPr lang="en-US" dirty="0" smtClean="0"/>
              <a:t>C. skin corrosion</a:t>
            </a:r>
          </a:p>
          <a:p>
            <a:r>
              <a:rPr lang="en-US" dirty="0" smtClean="0"/>
              <a:t>D. compressed gases</a:t>
            </a:r>
          </a:p>
          <a:p>
            <a:endParaRPr lang="en-US" dirty="0"/>
          </a:p>
          <a:p>
            <a:r>
              <a:rPr lang="en-US" dirty="0" smtClean="0"/>
              <a:t>Answer: 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258" y="2264227"/>
            <a:ext cx="4046381" cy="3352801"/>
          </a:xfrm>
          <a:prstGeom prst="rect">
            <a:avLst/>
          </a:prstGeom>
        </p:spPr>
      </p:pic>
    </p:spTree>
    <p:extLst>
      <p:ext uri="{BB962C8B-B14F-4D97-AF65-F5344CB8AC3E}">
        <p14:creationId xmlns:p14="http://schemas.microsoft.com/office/powerpoint/2010/main" val="2977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 to recognize physical hazards</a:t>
            </a:r>
          </a:p>
        </p:txBody>
      </p:sp>
      <p:sp>
        <p:nvSpPr>
          <p:cNvPr id="3" name="Content Placeholder 2"/>
          <p:cNvSpPr>
            <a:spLocks noGrp="1"/>
          </p:cNvSpPr>
          <p:nvPr>
            <p:ph idx="1"/>
          </p:nvPr>
        </p:nvSpPr>
        <p:spPr/>
        <p:txBody>
          <a:bodyPr/>
          <a:lstStyle/>
          <a:p>
            <a:r>
              <a:rPr lang="en-US" dirty="0" smtClean="0"/>
              <a:t>A. flammable liquids</a:t>
            </a:r>
          </a:p>
          <a:p>
            <a:r>
              <a:rPr lang="en-US" dirty="0" smtClean="0"/>
              <a:t>B. skin irritation</a:t>
            </a:r>
          </a:p>
          <a:p>
            <a:r>
              <a:rPr lang="en-US" dirty="0" smtClean="0"/>
              <a:t>C. compressed gases</a:t>
            </a:r>
          </a:p>
          <a:p>
            <a:r>
              <a:rPr lang="en-US" dirty="0" smtClean="0"/>
              <a:t>D. oxidizing liquids</a:t>
            </a:r>
          </a:p>
          <a:p>
            <a:endParaRPr lang="en-US" dirty="0"/>
          </a:p>
          <a:p>
            <a:endParaRPr lang="en-US" dirty="0" smtClean="0"/>
          </a:p>
          <a:p>
            <a:r>
              <a:rPr lang="en-US" dirty="0" smtClean="0"/>
              <a:t>Answer: B</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486" y="2295983"/>
            <a:ext cx="3298372" cy="2787646"/>
          </a:xfrm>
          <a:prstGeom prst="rect">
            <a:avLst/>
          </a:prstGeom>
        </p:spPr>
      </p:pic>
    </p:spTree>
    <p:extLst>
      <p:ext uri="{BB962C8B-B14F-4D97-AF65-F5344CB8AC3E}">
        <p14:creationId xmlns:p14="http://schemas.microsoft.com/office/powerpoint/2010/main" val="32068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1844</TotalTime>
  <Words>7795</Words>
  <Application>Microsoft Office PowerPoint</Application>
  <PresentationFormat>Widescreen</PresentationFormat>
  <Paragraphs>812</Paragraphs>
  <Slides>142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142</vt:i4>
      </vt:variant>
    </vt:vector>
  </HeadingPairs>
  <TitlesOfParts>
    <vt:vector size="146" baseType="lpstr">
      <vt:lpstr>Arial</vt:lpstr>
      <vt:lpstr>Century Gothic</vt:lpstr>
      <vt:lpstr>Wingdings 3</vt:lpstr>
      <vt:lpstr>Ion</vt:lpstr>
      <vt:lpstr>OSHA</vt:lpstr>
      <vt:lpstr>In this course, you will review:</vt:lpstr>
      <vt:lpstr>In this lesson, you will:</vt:lpstr>
      <vt:lpstr>What regulation outlines what employers must do to reduce the risk and rate of exposure to HIV, HBV, and HCV?</vt:lpstr>
      <vt:lpstr>What are the three most common bloodborne diseases which could be contracted from exposure incidents; such as a needle stick or splash to the eyes?</vt:lpstr>
      <vt:lpstr>What is the infection rate of HIV?</vt:lpstr>
      <vt:lpstr>What is the infection rate of hepatitis C virus if exposed?</vt:lpstr>
      <vt:lpstr>What is the infection rate of hepatitis B virus if exposed?</vt:lpstr>
      <vt:lpstr>Risk Factors</vt:lpstr>
      <vt:lpstr>Risk vs Exposure</vt:lpstr>
      <vt:lpstr>Risk vs Exposure</vt:lpstr>
      <vt:lpstr>Statistical facts: HIV</vt:lpstr>
      <vt:lpstr>Statistical facts: HBV</vt:lpstr>
      <vt:lpstr>Statistical Facts: HCV</vt:lpstr>
      <vt:lpstr>Signs and Symptoms of HIV</vt:lpstr>
      <vt:lpstr>Signs and Symptoms of HCV</vt:lpstr>
      <vt:lpstr>Signs and symptoms of HBV</vt:lpstr>
      <vt:lpstr>When should post exposure treatment for HIV begin?</vt:lpstr>
      <vt:lpstr>What is the post exposure treatment for HCV?</vt:lpstr>
      <vt:lpstr>What is the post exposure treatment for HBV?</vt:lpstr>
      <vt:lpstr>HBV vaccination</vt:lpstr>
      <vt:lpstr>Quiz</vt:lpstr>
      <vt:lpstr>Quiz</vt:lpstr>
      <vt:lpstr>Quiz</vt:lpstr>
      <vt:lpstr>Exposure Prevention</vt:lpstr>
      <vt:lpstr>Standard Precautions</vt:lpstr>
      <vt:lpstr>Biohazard labels</vt:lpstr>
      <vt:lpstr>Hand hygiene: soap and water</vt:lpstr>
      <vt:lpstr>Hand hygiene: hand sanitizer</vt:lpstr>
      <vt:lpstr>Hand Hygiene: how to use hand sanitizer</vt:lpstr>
      <vt:lpstr>Personal Protective Equipment (PPE)</vt:lpstr>
      <vt:lpstr>Personal Protective Equipment</vt:lpstr>
      <vt:lpstr>Quiz</vt:lpstr>
      <vt:lpstr>Quiz</vt:lpstr>
      <vt:lpstr>Quiz</vt:lpstr>
      <vt:lpstr>Quiz</vt:lpstr>
      <vt:lpstr>Sharps</vt:lpstr>
      <vt:lpstr>Safety Controls</vt:lpstr>
      <vt:lpstr>Contaminated Sharps</vt:lpstr>
      <vt:lpstr>Contaminated Sharps</vt:lpstr>
      <vt:lpstr>Contaminated Sharps</vt:lpstr>
      <vt:lpstr>Sharps Safety Program</vt:lpstr>
      <vt:lpstr>Disinfecting procedure</vt:lpstr>
      <vt:lpstr>Environmental surface cleaning and disinfection</vt:lpstr>
      <vt:lpstr>Environmental surface cleaning and disinfection</vt:lpstr>
      <vt:lpstr>Quiz</vt:lpstr>
      <vt:lpstr>Quiz</vt:lpstr>
      <vt:lpstr>Quiz</vt:lpstr>
      <vt:lpstr>Exposure</vt:lpstr>
      <vt:lpstr>Exposure events</vt:lpstr>
      <vt:lpstr>Exposure treatment</vt:lpstr>
      <vt:lpstr>Source patient</vt:lpstr>
      <vt:lpstr>Exposed Healthcare Worker</vt:lpstr>
      <vt:lpstr>Exposed Healthcare Worker cont.</vt:lpstr>
      <vt:lpstr>Unknown Source Worker</vt:lpstr>
      <vt:lpstr>Post Exposure Checklist</vt:lpstr>
      <vt:lpstr>Confidentiality</vt:lpstr>
      <vt:lpstr>Quiz</vt:lpstr>
      <vt:lpstr>Quiz</vt:lpstr>
      <vt:lpstr>Quiz</vt:lpstr>
      <vt:lpstr>Respiratory Illness</vt:lpstr>
      <vt:lpstr>Cover your Cough</vt:lpstr>
      <vt:lpstr>PowerPoint Presentation</vt:lpstr>
      <vt:lpstr>Screening for TB</vt:lpstr>
      <vt:lpstr>Cold and ‘Flu’ Season</vt:lpstr>
      <vt:lpstr>Cold and Flu Season</vt:lpstr>
      <vt:lpstr>Quiz</vt:lpstr>
      <vt:lpstr>Quiz</vt:lpstr>
      <vt:lpstr>Quiz</vt:lpstr>
      <vt:lpstr>Hazard Communication Standard</vt:lpstr>
      <vt:lpstr>Employees Right-to-Know</vt:lpstr>
      <vt:lpstr>GHS Compliant Classification and Labeling</vt:lpstr>
      <vt:lpstr>Classification</vt:lpstr>
      <vt:lpstr>Labeling</vt:lpstr>
      <vt:lpstr>Safety Data Sheets (SDS)</vt:lpstr>
      <vt:lpstr>Chemical Classification</vt:lpstr>
      <vt:lpstr>Health Hazard</vt:lpstr>
      <vt:lpstr>Physical Hazards</vt:lpstr>
      <vt:lpstr>Manufacturers Labels</vt:lpstr>
      <vt:lpstr>Key Label Elements</vt:lpstr>
      <vt:lpstr>Key Label Elements cont.</vt:lpstr>
      <vt:lpstr>Understanding Pictograms</vt:lpstr>
      <vt:lpstr>Health Hazard</vt:lpstr>
      <vt:lpstr>Skull and Crossbones</vt:lpstr>
      <vt:lpstr>Exclamation Mark</vt:lpstr>
      <vt:lpstr>Flame</vt:lpstr>
      <vt:lpstr>Corrosion</vt:lpstr>
      <vt:lpstr>Exploding Bomb</vt:lpstr>
      <vt:lpstr>Gas Cylinder</vt:lpstr>
      <vt:lpstr>Flame over Circle</vt:lpstr>
      <vt:lpstr>Label example</vt:lpstr>
      <vt:lpstr>Pictograms to recognize physical hazards</vt:lpstr>
      <vt:lpstr>Pictograms to recognize physical hazards</vt:lpstr>
      <vt:lpstr>Pictograms to recognize physical hazards</vt:lpstr>
      <vt:lpstr>Pictograms to recognize physical hazards</vt:lpstr>
      <vt:lpstr>Pictograms to recognize physical hazards</vt:lpstr>
      <vt:lpstr>Pictograms to recognize physical hazards</vt:lpstr>
      <vt:lpstr>Pictograms to recognize physical hazards</vt:lpstr>
      <vt:lpstr>Pictograms to recognize physical hazards</vt:lpstr>
      <vt:lpstr>Pictograms to recognize physical hazards</vt:lpstr>
      <vt:lpstr>MSDS and SDS</vt:lpstr>
      <vt:lpstr>Identification</vt:lpstr>
      <vt:lpstr>Hazard(s) Identification</vt:lpstr>
      <vt:lpstr>Composition/information on ingredients</vt:lpstr>
      <vt:lpstr>4-First-aid measures</vt:lpstr>
      <vt:lpstr>5-Fire-fighting measures</vt:lpstr>
      <vt:lpstr>6-Accidental release measures</vt:lpstr>
      <vt:lpstr>7-Handling and Storage</vt:lpstr>
      <vt:lpstr>8-Exposure</vt:lpstr>
      <vt:lpstr>9-Physical and chemical properties</vt:lpstr>
      <vt:lpstr>10-Stability and Reactivity</vt:lpstr>
      <vt:lpstr>11-toxicological information</vt:lpstr>
      <vt:lpstr>Sections 12-15</vt:lpstr>
      <vt:lpstr>16-Other information</vt:lpstr>
      <vt:lpstr>MSDS/SDS Highlights</vt:lpstr>
      <vt:lpstr>MSDS/SDS Highlights</vt:lpstr>
      <vt:lpstr>Clues to exposure</vt:lpstr>
      <vt:lpstr>Hazardous drugs</vt:lpstr>
      <vt:lpstr>Eye Wash Stations</vt:lpstr>
      <vt:lpstr>Eye Wash Stations</vt:lpstr>
      <vt:lpstr>Quiz</vt:lpstr>
      <vt:lpstr>Quiz</vt:lpstr>
      <vt:lpstr>This label represents what chemical risk?</vt:lpstr>
      <vt:lpstr>Other Safety Matters</vt:lpstr>
      <vt:lpstr>Fire response</vt:lpstr>
      <vt:lpstr>Fire emergency action plan</vt:lpstr>
      <vt:lpstr>Fire emergency action plan</vt:lpstr>
      <vt:lpstr>Fire Emergency</vt:lpstr>
      <vt:lpstr>Workplace Violence</vt:lpstr>
      <vt:lpstr>Identifying Potential Violence</vt:lpstr>
      <vt:lpstr>Avoiding Workplace Violence</vt:lpstr>
      <vt:lpstr>Prevention</vt:lpstr>
      <vt:lpstr>Establish a Plan in the Event of Suspected or Real Violence</vt:lpstr>
      <vt:lpstr>Ergonomics</vt:lpstr>
      <vt:lpstr>Ergonomics-injuries</vt:lpstr>
      <vt:lpstr>Ergonomic Tools</vt:lpstr>
      <vt:lpstr>Lifting Guidelines</vt:lpstr>
      <vt:lpstr>Slip and Spills</vt:lpstr>
      <vt:lpstr>Quiz</vt:lpstr>
      <vt:lpstr>Quiz</vt:lpstr>
      <vt:lpstr>Quiz</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dc:title>
  <dc:creator>Erica Johnson</dc:creator>
  <cp:lastModifiedBy>Erica Johnson</cp:lastModifiedBy>
  <cp:revision>87</cp:revision>
  <dcterms:created xsi:type="dcterms:W3CDTF">2016-07-18T18:14:46Z</dcterms:created>
  <dcterms:modified xsi:type="dcterms:W3CDTF">2019-01-11T19:49:58Z</dcterms:modified>
</cp:coreProperties>
</file>