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89" d="100"/>
          <a:sy n="89" d="100"/>
        </p:scale>
        <p:origin x="68"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B50875A-CE1F-4793-A0EE-37CDFFAD346F}" type="datetimeFigureOut">
              <a:rPr lang="en-US" smtClean="0"/>
              <a:t>10/26/2017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4DA8236-2A59-41DC-B566-7DF5905C880A}"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1651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769191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3767482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2790438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B50875A-CE1F-4793-A0EE-37CDFFAD346F}" type="datetimeFigureOut">
              <a:rPr lang="en-US" smtClean="0"/>
              <a:t>10/26/2017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4DA8236-2A59-41DC-B566-7DF5905C880A}"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809340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209681778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260633910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262082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0875A-CE1F-4793-A0EE-37CDFFAD346F}" type="datetimeFigureOut">
              <a:rPr lang="en-US" smtClean="0"/>
              <a:t>10/26/2017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594059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4B50875A-CE1F-4793-A0EE-37CDFFAD346F}" type="datetimeFigureOut">
              <a:rPr lang="en-US" smtClean="0"/>
              <a:t>10/26/2017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64DA8236-2A59-41DC-B566-7DF5905C880A}"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65667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4B50875A-CE1F-4793-A0EE-37CDFFAD346F}" type="datetimeFigureOut">
              <a:rPr lang="en-US" smtClean="0"/>
              <a:t>10/26/2017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64DA8236-2A59-41DC-B566-7DF5905C880A}" type="slidenum">
              <a:rPr lang="en-US" smtClean="0"/>
              <a:t>‹#›</a:t>
            </a:fld>
            <a:endParaRPr lang="en-US" dirty="0"/>
          </a:p>
        </p:txBody>
      </p:sp>
    </p:spTree>
    <p:extLst>
      <p:ext uri="{BB962C8B-B14F-4D97-AF65-F5344CB8AC3E}">
        <p14:creationId xmlns:p14="http://schemas.microsoft.com/office/powerpoint/2010/main" val="315028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B50875A-CE1F-4793-A0EE-37CDFFAD346F}" type="datetimeFigureOut">
              <a:rPr lang="en-US" smtClean="0"/>
              <a:t>10/26/2017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4DA8236-2A59-41DC-B566-7DF5905C880A}"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4088239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HIPAA training</a:t>
            </a:r>
            <a:endParaRPr lang="en-US" dirty="0"/>
          </a:p>
        </p:txBody>
      </p:sp>
      <p:sp>
        <p:nvSpPr>
          <p:cNvPr id="3" name="Subtitle 2"/>
          <p:cNvSpPr>
            <a:spLocks noGrp="1"/>
          </p:cNvSpPr>
          <p:nvPr>
            <p:ph type="subTitle" idx="1"/>
          </p:nvPr>
        </p:nvSpPr>
        <p:spPr/>
        <p:txBody>
          <a:bodyPr/>
          <a:lstStyle/>
          <a:p>
            <a:r>
              <a:rPr lang="en-US" dirty="0" smtClean="0"/>
              <a:t>Health insurance portability and accountability act</a:t>
            </a:r>
            <a:endParaRPr lang="en-US" dirty="0"/>
          </a:p>
        </p:txBody>
      </p:sp>
    </p:spTree>
    <p:extLst>
      <p:ext uri="{BB962C8B-B14F-4D97-AF65-F5344CB8AC3E}">
        <p14:creationId xmlns:p14="http://schemas.microsoft.com/office/powerpoint/2010/main" val="843600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Information about patients receiving care in a facility should not be shared on a personal social media site.</a:t>
            </a:r>
          </a:p>
          <a:p>
            <a:r>
              <a:rPr lang="en-US" dirty="0" smtClean="0"/>
              <a:t>A. True</a:t>
            </a:r>
          </a:p>
          <a:p>
            <a:r>
              <a:rPr lang="en-US" dirty="0" smtClean="0"/>
              <a:t>B. False</a:t>
            </a:r>
          </a:p>
          <a:p>
            <a:endParaRPr lang="en-US" dirty="0"/>
          </a:p>
          <a:p>
            <a:endParaRPr lang="en-US" dirty="0" smtClean="0"/>
          </a:p>
          <a:p>
            <a:r>
              <a:rPr lang="en-US" dirty="0" smtClean="0"/>
              <a:t>Answer: A</a:t>
            </a:r>
            <a:endParaRPr lang="en-US" dirty="0"/>
          </a:p>
        </p:txBody>
      </p:sp>
    </p:spTree>
    <p:extLst>
      <p:ext uri="{BB962C8B-B14F-4D97-AF65-F5344CB8AC3E}">
        <p14:creationId xmlns:p14="http://schemas.microsoft.com/office/powerpoint/2010/main" val="50140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 enactment</a:t>
            </a:r>
            <a:endParaRPr lang="en-US" dirty="0"/>
          </a:p>
        </p:txBody>
      </p:sp>
      <p:sp>
        <p:nvSpPr>
          <p:cNvPr id="3" name="Content Placeholder 2"/>
          <p:cNvSpPr>
            <a:spLocks noGrp="1"/>
          </p:cNvSpPr>
          <p:nvPr>
            <p:ph idx="1"/>
          </p:nvPr>
        </p:nvSpPr>
        <p:spPr/>
        <p:txBody>
          <a:bodyPr/>
          <a:lstStyle/>
          <a:p>
            <a:r>
              <a:rPr lang="en-US" dirty="0" smtClean="0"/>
              <a:t>The Privacy Rule, which is a Federal law, outlines how healthcare providers can use information to provide patient care. It also established certain patient rights regarding how their health information is used. The Privacy Rule applies to all forms of individuals’ protected health information, whether electronic, written, or oral.</a:t>
            </a:r>
          </a:p>
          <a:p>
            <a:r>
              <a:rPr lang="en-US" dirty="0" smtClean="0"/>
              <a:t>The Security Rule is also a federal law and protects health information in electronic form. The law requires healthcare providers and others covered by HIPAA to ensure that electronic protected health information is secure.</a:t>
            </a:r>
            <a:endParaRPr lang="en-US" dirty="0"/>
          </a:p>
        </p:txBody>
      </p:sp>
    </p:spTree>
    <p:extLst>
      <p:ext uri="{BB962C8B-B14F-4D97-AF65-F5344CB8AC3E}">
        <p14:creationId xmlns:p14="http://schemas.microsoft.com/office/powerpoint/2010/main" val="158645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b="1" dirty="0" smtClean="0"/>
              <a:t>Health and Human Services (HHS)-</a:t>
            </a:r>
            <a:r>
              <a:rPr lang="en-US" dirty="0" smtClean="0"/>
              <a:t>governments principal agency for protecting the health of all Americans</a:t>
            </a:r>
          </a:p>
          <a:p>
            <a:r>
              <a:rPr lang="en-US" b="1" dirty="0" smtClean="0"/>
              <a:t>Office for Civil Rights (OCR)</a:t>
            </a:r>
            <a:r>
              <a:rPr lang="en-US" dirty="0" smtClean="0"/>
              <a:t>-oversees and enforces the Privacy and Security rules</a:t>
            </a:r>
          </a:p>
          <a:p>
            <a:r>
              <a:rPr lang="en-US" b="1" dirty="0" smtClean="0"/>
              <a:t>Covered Entity (CE)-</a:t>
            </a:r>
            <a:r>
              <a:rPr lang="en-US" dirty="0" smtClean="0"/>
              <a:t>a healthcare provider who performs identified transactions electronically. For example, billing for provided services electronically.</a:t>
            </a:r>
          </a:p>
          <a:p>
            <a:r>
              <a:rPr lang="en-US" dirty="0" smtClean="0"/>
              <a:t>Protected Health Information which includes both financial and healthcare information (PHI)</a:t>
            </a:r>
            <a:endParaRPr lang="en-US" dirty="0"/>
          </a:p>
        </p:txBody>
      </p:sp>
    </p:spTree>
    <p:extLst>
      <p:ext uri="{BB962C8B-B14F-4D97-AF65-F5344CB8AC3E}">
        <p14:creationId xmlns:p14="http://schemas.microsoft.com/office/powerpoint/2010/main" val="245964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dirty="0" smtClean="0"/>
              <a:t>Electronic Protected Health Information (ePHI)</a:t>
            </a:r>
          </a:p>
          <a:p>
            <a:r>
              <a:rPr lang="en-US" b="1" dirty="0" smtClean="0"/>
              <a:t>Business Associate (BA)-</a:t>
            </a:r>
            <a:r>
              <a:rPr lang="en-US" dirty="0" smtClean="0"/>
              <a:t>an entity who performs a task for a covered entity utilizing protected health information provided by that covered entity. Subcontractors of business associates may also be included in this definition.</a:t>
            </a:r>
          </a:p>
          <a:p>
            <a:r>
              <a:rPr lang="en-US" b="1" dirty="0" smtClean="0"/>
              <a:t>Use</a:t>
            </a:r>
            <a:r>
              <a:rPr lang="en-US" dirty="0" smtClean="0"/>
              <a:t>-Sharing, application, utilization of protected health information within the entity (facility) which holds the information</a:t>
            </a:r>
          </a:p>
          <a:p>
            <a:r>
              <a:rPr lang="en-US" b="1" dirty="0" smtClean="0"/>
              <a:t>Disclosure</a:t>
            </a:r>
            <a:r>
              <a:rPr lang="en-US" dirty="0" smtClean="0"/>
              <a:t>-Release, transfer, provide, allowing of access, to any entity (person or facility) outside of the entity (facility) holding the information</a:t>
            </a:r>
            <a:endParaRPr lang="en-US" dirty="0"/>
          </a:p>
        </p:txBody>
      </p:sp>
    </p:spTree>
    <p:extLst>
      <p:ext uri="{BB962C8B-B14F-4D97-AF65-F5344CB8AC3E}">
        <p14:creationId xmlns:p14="http://schemas.microsoft.com/office/powerpoint/2010/main" val="2913530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PHI</a:t>
            </a:r>
            <a:endParaRPr lang="en-US" dirty="0"/>
          </a:p>
        </p:txBody>
      </p:sp>
      <p:sp>
        <p:nvSpPr>
          <p:cNvPr id="3" name="Content Placeholder 2"/>
          <p:cNvSpPr>
            <a:spLocks noGrp="1"/>
          </p:cNvSpPr>
          <p:nvPr>
            <p:ph idx="1"/>
          </p:nvPr>
        </p:nvSpPr>
        <p:spPr/>
        <p:txBody>
          <a:bodyPr/>
          <a:lstStyle/>
          <a:p>
            <a:r>
              <a:rPr lang="en-US" dirty="0" smtClean="0"/>
              <a:t>Protected Health Information (PHI) is information that relates to:</a:t>
            </a:r>
          </a:p>
          <a:p>
            <a:pPr lvl="1"/>
            <a:r>
              <a:rPr lang="en-US" dirty="0" smtClean="0"/>
              <a:t>The individual’s past, present, or future physical or mental health or condition</a:t>
            </a:r>
          </a:p>
          <a:p>
            <a:pPr lvl="1"/>
            <a:r>
              <a:rPr lang="en-US" dirty="0" smtClean="0"/>
              <a:t>The provision of health care to the individual, or</a:t>
            </a:r>
          </a:p>
          <a:p>
            <a:pPr lvl="1"/>
            <a:r>
              <a:rPr lang="en-US" dirty="0" smtClean="0"/>
              <a:t>The past, present, or future payment for the provision of health care to the individual,</a:t>
            </a:r>
          </a:p>
          <a:p>
            <a:r>
              <a:rPr lang="en-US" dirty="0" smtClean="0"/>
              <a:t>PHI which is often referred to as individually identifiable health information includes items such as: name, address, birth date, and social security number.</a:t>
            </a:r>
            <a:endParaRPr lang="en-US" dirty="0"/>
          </a:p>
        </p:txBody>
      </p:sp>
    </p:spTree>
    <p:extLst>
      <p:ext uri="{BB962C8B-B14F-4D97-AF65-F5344CB8AC3E}">
        <p14:creationId xmlns:p14="http://schemas.microsoft.com/office/powerpoint/2010/main" val="251491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Which of the following items are considered protected health information?</a:t>
            </a:r>
          </a:p>
          <a:p>
            <a:r>
              <a:rPr lang="en-US" dirty="0" smtClean="0"/>
              <a:t>A. geographic subdivisions smaller than a state</a:t>
            </a:r>
          </a:p>
          <a:p>
            <a:r>
              <a:rPr lang="en-US" dirty="0" smtClean="0"/>
              <a:t>B. vehicle identifiers and serial numbers including license plates</a:t>
            </a:r>
          </a:p>
          <a:p>
            <a:r>
              <a:rPr lang="en-US" dirty="0" smtClean="0"/>
              <a:t>C. device identifiers and serial numbers</a:t>
            </a:r>
          </a:p>
          <a:p>
            <a:r>
              <a:rPr lang="en-US" dirty="0" smtClean="0"/>
              <a:t>D. e-mail address</a:t>
            </a:r>
          </a:p>
          <a:p>
            <a:r>
              <a:rPr lang="en-US" dirty="0" smtClean="0"/>
              <a:t>E. internet protocol addresses</a:t>
            </a:r>
          </a:p>
          <a:p>
            <a:endParaRPr lang="en-US" dirty="0"/>
          </a:p>
          <a:p>
            <a:r>
              <a:rPr lang="en-US" dirty="0" smtClean="0"/>
              <a:t>Answer: A, B, C, D, E</a:t>
            </a:r>
            <a:endParaRPr lang="en-US" dirty="0"/>
          </a:p>
        </p:txBody>
      </p:sp>
    </p:spTree>
    <p:extLst>
      <p:ext uri="{BB962C8B-B14F-4D97-AF65-F5344CB8AC3E}">
        <p14:creationId xmlns:p14="http://schemas.microsoft.com/office/powerpoint/2010/main" val="287135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a:t>
            </a:r>
            <a:endParaRPr lang="en-US" dirty="0"/>
          </a:p>
        </p:txBody>
      </p:sp>
      <p:sp>
        <p:nvSpPr>
          <p:cNvPr id="3" name="Content Placeholder 2"/>
          <p:cNvSpPr>
            <a:spLocks noGrp="1"/>
          </p:cNvSpPr>
          <p:nvPr>
            <p:ph idx="1"/>
          </p:nvPr>
        </p:nvSpPr>
        <p:spPr>
          <a:xfrm>
            <a:off x="1251678" y="1752600"/>
            <a:ext cx="10178322" cy="4430485"/>
          </a:xfrm>
        </p:spPr>
        <p:txBody>
          <a:bodyPr>
            <a:normAutofit fontScale="85000" lnSpcReduction="20000"/>
          </a:bodyPr>
          <a:lstStyle/>
          <a:p>
            <a:r>
              <a:rPr lang="en-US" dirty="0" smtClean="0"/>
              <a:t>Names</a:t>
            </a:r>
          </a:p>
          <a:p>
            <a:r>
              <a:rPr lang="en-US" dirty="0" smtClean="0"/>
              <a:t>All elements of dates (except year) related to an individual (including dates of admission, discharge, birth, death, and for individuals over 89 years old, the year of birth must not be used.</a:t>
            </a:r>
          </a:p>
          <a:p>
            <a:r>
              <a:rPr lang="en-US" dirty="0" smtClean="0"/>
              <a:t>Telephone numbers</a:t>
            </a:r>
          </a:p>
          <a:p>
            <a:r>
              <a:rPr lang="en-US" dirty="0" smtClean="0"/>
              <a:t>Fax numbers</a:t>
            </a:r>
          </a:p>
          <a:p>
            <a:r>
              <a:rPr lang="en-US" dirty="0" smtClean="0"/>
              <a:t>Social security numbers</a:t>
            </a:r>
          </a:p>
          <a:p>
            <a:r>
              <a:rPr lang="en-US" dirty="0" smtClean="0"/>
              <a:t>Medical record numbers</a:t>
            </a:r>
          </a:p>
          <a:p>
            <a:r>
              <a:rPr lang="en-US" dirty="0" smtClean="0"/>
              <a:t>Health plan beneficiary numbers</a:t>
            </a:r>
          </a:p>
          <a:p>
            <a:r>
              <a:rPr lang="en-US" dirty="0" smtClean="0"/>
              <a:t>Account numbers</a:t>
            </a:r>
          </a:p>
          <a:p>
            <a:r>
              <a:rPr lang="en-US" dirty="0" smtClean="0"/>
              <a:t>Certificate/license numbers</a:t>
            </a:r>
          </a:p>
          <a:p>
            <a:r>
              <a:rPr lang="en-US" dirty="0" smtClean="0"/>
              <a:t>Biometric identifiers (including finger and voice prints)</a:t>
            </a:r>
          </a:p>
          <a:p>
            <a:r>
              <a:rPr lang="en-US" dirty="0" smtClean="0"/>
              <a:t>Full face photos and comparable images</a:t>
            </a:r>
          </a:p>
          <a:p>
            <a:r>
              <a:rPr lang="en-US" dirty="0" smtClean="0"/>
              <a:t>Any unique identifying number, characteristic or code</a:t>
            </a:r>
            <a:endParaRPr lang="en-US" dirty="0"/>
          </a:p>
        </p:txBody>
      </p:sp>
    </p:spTree>
    <p:extLst>
      <p:ext uri="{BB962C8B-B14F-4D97-AF65-F5344CB8AC3E}">
        <p14:creationId xmlns:p14="http://schemas.microsoft.com/office/powerpoint/2010/main" val="36526567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Quiz-Covered Entity</a:t>
            </a:r>
            <a:endParaRPr lang="en-US" dirty="0"/>
          </a:p>
        </p:txBody>
      </p:sp>
      <p:sp>
        <p:nvSpPr>
          <p:cNvPr id="3" name="Content Placeholder 2"/>
          <p:cNvSpPr>
            <a:spLocks noGrp="1"/>
          </p:cNvSpPr>
          <p:nvPr>
            <p:ph idx="1"/>
          </p:nvPr>
        </p:nvSpPr>
        <p:spPr/>
        <p:txBody>
          <a:bodyPr/>
          <a:lstStyle/>
          <a:p>
            <a:r>
              <a:rPr lang="en-US" dirty="0" smtClean="0"/>
              <a:t>A covered entity (CE) may use or disclose medical records for treatment purposes.</a:t>
            </a:r>
          </a:p>
          <a:p>
            <a:r>
              <a:rPr lang="en-US" dirty="0" smtClean="0"/>
              <a:t>A. True </a:t>
            </a:r>
          </a:p>
          <a:p>
            <a:r>
              <a:rPr lang="en-US" dirty="0" smtClean="0"/>
              <a:t>B. False</a:t>
            </a:r>
          </a:p>
          <a:p>
            <a:endParaRPr lang="en-US" dirty="0"/>
          </a:p>
          <a:p>
            <a:endParaRPr lang="en-US" dirty="0" smtClean="0"/>
          </a:p>
          <a:p>
            <a:r>
              <a:rPr lang="en-US" dirty="0" smtClean="0"/>
              <a:t>Answer: A</a:t>
            </a:r>
          </a:p>
        </p:txBody>
      </p:sp>
    </p:spTree>
    <p:extLst>
      <p:ext uri="{BB962C8B-B14F-4D97-AF65-F5344CB8AC3E}">
        <p14:creationId xmlns:p14="http://schemas.microsoft.com/office/powerpoint/2010/main" val="624282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Covered Entity</a:t>
            </a:r>
            <a:endParaRPr lang="en-US" dirty="0"/>
          </a:p>
        </p:txBody>
      </p:sp>
      <p:sp>
        <p:nvSpPr>
          <p:cNvPr id="3" name="Content Placeholder 2"/>
          <p:cNvSpPr>
            <a:spLocks noGrp="1"/>
          </p:cNvSpPr>
          <p:nvPr>
            <p:ph idx="1"/>
          </p:nvPr>
        </p:nvSpPr>
        <p:spPr/>
        <p:txBody>
          <a:bodyPr/>
          <a:lstStyle/>
          <a:p>
            <a:r>
              <a:rPr lang="en-US" dirty="0" smtClean="0"/>
              <a:t>A CE may use or disclose healthcare information for treatment purposes. They may also utilize this information for payment, and healthcare operations after providing a Notice of Privacy Practices (NPP).</a:t>
            </a:r>
            <a:endParaRPr lang="en-US" dirty="0"/>
          </a:p>
        </p:txBody>
      </p:sp>
    </p:spTree>
    <p:extLst>
      <p:ext uri="{BB962C8B-B14F-4D97-AF65-F5344CB8AC3E}">
        <p14:creationId xmlns:p14="http://schemas.microsoft.com/office/powerpoint/2010/main" val="1846716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When releasing health information the amount of information needed to complete the request should be provided.</a:t>
            </a:r>
          </a:p>
          <a:p>
            <a:r>
              <a:rPr lang="en-US" dirty="0" smtClean="0"/>
              <a:t>A. True</a:t>
            </a:r>
          </a:p>
          <a:p>
            <a:r>
              <a:rPr lang="en-US" dirty="0" smtClean="0"/>
              <a:t>B. False</a:t>
            </a:r>
          </a:p>
          <a:p>
            <a:endParaRPr lang="en-US" dirty="0"/>
          </a:p>
          <a:p>
            <a:endParaRPr lang="en-US" dirty="0" smtClean="0"/>
          </a:p>
          <a:p>
            <a:r>
              <a:rPr lang="en-US" dirty="0" smtClean="0"/>
              <a:t>Answer: A</a:t>
            </a:r>
            <a:endParaRPr lang="en-US" dirty="0"/>
          </a:p>
        </p:txBody>
      </p:sp>
    </p:spTree>
    <p:extLst>
      <p:ext uri="{BB962C8B-B14F-4D97-AF65-F5344CB8AC3E}">
        <p14:creationId xmlns:p14="http://schemas.microsoft.com/office/powerpoint/2010/main" val="282964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HIPAA</a:t>
            </a:r>
            <a:endParaRPr lang="en-US" dirty="0"/>
          </a:p>
        </p:txBody>
      </p:sp>
      <p:sp>
        <p:nvSpPr>
          <p:cNvPr id="5" name="Content Placeholder 4"/>
          <p:cNvSpPr>
            <a:spLocks noGrp="1"/>
          </p:cNvSpPr>
          <p:nvPr>
            <p:ph idx="1"/>
          </p:nvPr>
        </p:nvSpPr>
        <p:spPr/>
        <p:txBody>
          <a:bodyPr/>
          <a:lstStyle/>
          <a:p>
            <a:r>
              <a:rPr lang="en-US" dirty="0" smtClean="0"/>
              <a:t>HIPAA Privacy and Security Rules</a:t>
            </a:r>
          </a:p>
          <a:p>
            <a:r>
              <a:rPr lang="en-US" dirty="0" smtClean="0"/>
              <a:t>HITECH</a:t>
            </a:r>
          </a:p>
          <a:p>
            <a:r>
              <a:rPr lang="en-US" dirty="0" smtClean="0"/>
              <a:t>Breach</a:t>
            </a:r>
          </a:p>
          <a:p>
            <a:r>
              <a:rPr lang="en-US" dirty="0" smtClean="0"/>
              <a:t>Enforcement, Fines, and Penalties</a:t>
            </a:r>
            <a:endParaRPr lang="en-US" dirty="0"/>
          </a:p>
        </p:txBody>
      </p:sp>
    </p:spTree>
    <p:extLst>
      <p:ext uri="{BB962C8B-B14F-4D97-AF65-F5344CB8AC3E}">
        <p14:creationId xmlns:p14="http://schemas.microsoft.com/office/powerpoint/2010/main" val="2047252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As a healthcare provider, it is acceptable to review records of anyone seeking care in the facility; including your neighbor’s recent visit.</a:t>
            </a:r>
          </a:p>
          <a:p>
            <a:r>
              <a:rPr lang="en-US" dirty="0" smtClean="0"/>
              <a:t>A. True</a:t>
            </a:r>
          </a:p>
          <a:p>
            <a:r>
              <a:rPr lang="en-US" dirty="0" smtClean="0"/>
              <a:t>B. False</a:t>
            </a:r>
          </a:p>
          <a:p>
            <a:endParaRPr lang="en-US" dirty="0"/>
          </a:p>
          <a:p>
            <a:endParaRPr lang="en-US" dirty="0" smtClean="0"/>
          </a:p>
          <a:p>
            <a:r>
              <a:rPr lang="en-US" dirty="0" smtClean="0"/>
              <a:t>Answer: B</a:t>
            </a:r>
            <a:endParaRPr lang="en-US" dirty="0"/>
          </a:p>
        </p:txBody>
      </p:sp>
    </p:spTree>
    <p:extLst>
      <p:ext uri="{BB962C8B-B14F-4D97-AF65-F5344CB8AC3E}">
        <p14:creationId xmlns:p14="http://schemas.microsoft.com/office/powerpoint/2010/main" val="2960813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TPO (Treatment, Payment, Healthcare Operations)</a:t>
            </a:r>
            <a:endParaRPr lang="en-US" dirty="0"/>
          </a:p>
        </p:txBody>
      </p:sp>
      <p:sp>
        <p:nvSpPr>
          <p:cNvPr id="3" name="Content Placeholder 2"/>
          <p:cNvSpPr>
            <a:spLocks noGrp="1"/>
          </p:cNvSpPr>
          <p:nvPr>
            <p:ph idx="1"/>
          </p:nvPr>
        </p:nvSpPr>
        <p:spPr/>
        <p:txBody>
          <a:bodyPr/>
          <a:lstStyle/>
          <a:p>
            <a:r>
              <a:rPr lang="en-US" dirty="0" smtClean="0"/>
              <a:t>Consultation between healthcare providers -T</a:t>
            </a:r>
          </a:p>
          <a:p>
            <a:r>
              <a:rPr lang="en-US" dirty="0" smtClean="0"/>
              <a:t>Billing and collection activities -P</a:t>
            </a:r>
          </a:p>
          <a:p>
            <a:r>
              <a:rPr lang="en-US" dirty="0" smtClean="0"/>
              <a:t>Reviewing competence or qualifications of healthcare providers -HO</a:t>
            </a:r>
          </a:p>
          <a:p>
            <a:r>
              <a:rPr lang="en-US" dirty="0" smtClean="0"/>
              <a:t>Referral of a patient from one healthcare provider to another -T</a:t>
            </a:r>
          </a:p>
          <a:p>
            <a:r>
              <a:rPr lang="en-US" dirty="0" smtClean="0"/>
              <a:t>Providing, coordinating or managing care -T</a:t>
            </a:r>
          </a:p>
          <a:p>
            <a:r>
              <a:rPr lang="en-US" dirty="0" smtClean="0"/>
              <a:t>Case management -HO</a:t>
            </a:r>
          </a:p>
          <a:p>
            <a:r>
              <a:rPr lang="en-US" dirty="0" smtClean="0"/>
              <a:t>Training healthcare and non-healthcare personnel -HO</a:t>
            </a:r>
            <a:endParaRPr lang="en-US" dirty="0"/>
          </a:p>
        </p:txBody>
      </p:sp>
    </p:spTree>
    <p:extLst>
      <p:ext uri="{BB962C8B-B14F-4D97-AF65-F5344CB8AC3E}">
        <p14:creationId xmlns:p14="http://schemas.microsoft.com/office/powerpoint/2010/main" val="15377698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of Privacy Practices (NPP)</a:t>
            </a:r>
            <a:endParaRPr lang="en-US" dirty="0"/>
          </a:p>
        </p:txBody>
      </p:sp>
      <p:sp>
        <p:nvSpPr>
          <p:cNvPr id="3" name="Content Placeholder 2"/>
          <p:cNvSpPr>
            <a:spLocks noGrp="1"/>
          </p:cNvSpPr>
          <p:nvPr>
            <p:ph idx="1"/>
          </p:nvPr>
        </p:nvSpPr>
        <p:spPr/>
        <p:txBody>
          <a:bodyPr>
            <a:normAutofit lnSpcReduction="10000"/>
          </a:bodyPr>
          <a:lstStyle/>
          <a:p>
            <a:r>
              <a:rPr lang="en-US" dirty="0" smtClean="0"/>
              <a:t>A Notice of Privacy Practices outlines how patient information can be used and disclosed by your facility. It also outlines certain rights of patients related to how their information is utilized.</a:t>
            </a:r>
          </a:p>
          <a:p>
            <a:r>
              <a:rPr lang="en-US" dirty="0" smtClean="0"/>
              <a:t>The following are important reminders about the Notice of Privacy Practices.</a:t>
            </a:r>
          </a:p>
          <a:p>
            <a:pPr lvl="1"/>
            <a:r>
              <a:rPr lang="en-US" dirty="0" smtClean="0"/>
              <a:t>Each new patient must be offered a copy of the NPP</a:t>
            </a:r>
          </a:p>
          <a:p>
            <a:pPr lvl="1"/>
            <a:r>
              <a:rPr lang="en-US" dirty="0" smtClean="0"/>
              <a:t>Each patient should sign that they have been offered the NPP</a:t>
            </a:r>
          </a:p>
          <a:p>
            <a:pPr lvl="1"/>
            <a:r>
              <a:rPr lang="en-US" dirty="0" smtClean="0"/>
              <a:t>If the patient refuses to sign, the employee should document that the NPP was offered</a:t>
            </a:r>
          </a:p>
          <a:p>
            <a:pPr lvl="1"/>
            <a:r>
              <a:rPr lang="en-US" dirty="0" smtClean="0"/>
              <a:t>The NPP must be visibly posted in a common patient area such as the waiting room and on any facility website</a:t>
            </a:r>
            <a:endParaRPr lang="en-US" dirty="0"/>
          </a:p>
        </p:txBody>
      </p:sp>
    </p:spTree>
    <p:extLst>
      <p:ext uri="{BB962C8B-B14F-4D97-AF65-F5344CB8AC3E}">
        <p14:creationId xmlns:p14="http://schemas.microsoft.com/office/powerpoint/2010/main" val="318079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Rights-Access</a:t>
            </a:r>
            <a:endParaRPr lang="en-US" dirty="0"/>
          </a:p>
        </p:txBody>
      </p:sp>
      <p:sp>
        <p:nvSpPr>
          <p:cNvPr id="3" name="Content Placeholder 2"/>
          <p:cNvSpPr>
            <a:spLocks noGrp="1"/>
          </p:cNvSpPr>
          <p:nvPr>
            <p:ph idx="1"/>
          </p:nvPr>
        </p:nvSpPr>
        <p:spPr/>
        <p:txBody>
          <a:bodyPr/>
          <a:lstStyle/>
          <a:p>
            <a:r>
              <a:rPr lang="en-US" dirty="0" smtClean="0"/>
              <a:t>Every patient has the right to review and obtain a copy of their protected health information.</a:t>
            </a:r>
          </a:p>
          <a:p>
            <a:pPr lvl="1"/>
            <a:r>
              <a:rPr lang="en-US" dirty="0" smtClean="0"/>
              <a:t>Medical or dental information created during the delivery of care</a:t>
            </a:r>
          </a:p>
          <a:p>
            <a:pPr lvl="1"/>
            <a:r>
              <a:rPr lang="en-US" dirty="0" smtClean="0"/>
              <a:t>Financial information</a:t>
            </a:r>
          </a:p>
        </p:txBody>
      </p:sp>
    </p:spTree>
    <p:extLst>
      <p:ext uri="{BB962C8B-B14F-4D97-AF65-F5344CB8AC3E}">
        <p14:creationId xmlns:p14="http://schemas.microsoft.com/office/powerpoint/2010/main" val="19913749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Rights-Amendment</a:t>
            </a:r>
            <a:endParaRPr lang="en-US" dirty="0"/>
          </a:p>
        </p:txBody>
      </p:sp>
      <p:sp>
        <p:nvSpPr>
          <p:cNvPr id="3" name="Content Placeholder 2"/>
          <p:cNvSpPr>
            <a:spLocks noGrp="1"/>
          </p:cNvSpPr>
          <p:nvPr>
            <p:ph idx="1"/>
          </p:nvPr>
        </p:nvSpPr>
        <p:spPr/>
        <p:txBody>
          <a:bodyPr/>
          <a:lstStyle/>
          <a:p>
            <a:r>
              <a:rPr lang="en-US" dirty="0" smtClean="0"/>
              <a:t>Every patient has the right to request an amendment of their PHI in a designated record set. The request should be in writing. The decision on whether or not to amend the information is made by the provider involved in the delivery of care.</a:t>
            </a:r>
          </a:p>
          <a:p>
            <a:r>
              <a:rPr lang="en-US" dirty="0" smtClean="0"/>
              <a:t>For example: the patient reports they have 4-5 alcoholic beverages each week and the record reflects the patient has 4-5 alcoholic drinks each day. The patient may ask for the record to be amended to correct the entry</a:t>
            </a:r>
            <a:endParaRPr lang="en-US" dirty="0"/>
          </a:p>
        </p:txBody>
      </p:sp>
    </p:spTree>
    <p:extLst>
      <p:ext uri="{BB962C8B-B14F-4D97-AF65-F5344CB8AC3E}">
        <p14:creationId xmlns:p14="http://schemas.microsoft.com/office/powerpoint/2010/main" val="57046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Rights-Disclosure Accounting</a:t>
            </a:r>
            <a:endParaRPr lang="en-US" dirty="0"/>
          </a:p>
        </p:txBody>
      </p:sp>
      <p:sp>
        <p:nvSpPr>
          <p:cNvPr id="3" name="Content Placeholder 2"/>
          <p:cNvSpPr>
            <a:spLocks noGrp="1"/>
          </p:cNvSpPr>
          <p:nvPr>
            <p:ph idx="1"/>
          </p:nvPr>
        </p:nvSpPr>
        <p:spPr/>
        <p:txBody>
          <a:bodyPr/>
          <a:lstStyle/>
          <a:p>
            <a:r>
              <a:rPr lang="en-US" dirty="0" smtClean="0"/>
              <a:t>Every patient has the right to an accounting of the disclosures of their protected health information by their healthcare provider or business associate. This accounting provides information to the patient about certain disclosures of their health information that they may not be aware of.</a:t>
            </a:r>
          </a:p>
          <a:p>
            <a:r>
              <a:rPr lang="en-US" dirty="0" smtClean="0"/>
              <a:t>For instance, reporting of a communicable disease is required by law. Since required by law, the patient is not notified of the reporting process therefore is not aware the report is made. This disclosure would be recorded on an Accounting of Disclosures log.</a:t>
            </a:r>
            <a:endParaRPr lang="en-US" dirty="0"/>
          </a:p>
        </p:txBody>
      </p:sp>
    </p:spTree>
    <p:extLst>
      <p:ext uri="{BB962C8B-B14F-4D97-AF65-F5344CB8AC3E}">
        <p14:creationId xmlns:p14="http://schemas.microsoft.com/office/powerpoint/2010/main" val="184433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Rights-Restriction Request</a:t>
            </a:r>
            <a:endParaRPr lang="en-US" dirty="0"/>
          </a:p>
        </p:txBody>
      </p:sp>
      <p:sp>
        <p:nvSpPr>
          <p:cNvPr id="3" name="Content Placeholder 2"/>
          <p:cNvSpPr>
            <a:spLocks noGrp="1"/>
          </p:cNvSpPr>
          <p:nvPr>
            <p:ph idx="1"/>
          </p:nvPr>
        </p:nvSpPr>
        <p:spPr/>
        <p:txBody>
          <a:bodyPr/>
          <a:lstStyle/>
          <a:p>
            <a:r>
              <a:rPr lang="en-US" dirty="0" smtClean="0"/>
              <a:t>Every patient has the right to request a restriction on the release.</a:t>
            </a:r>
          </a:p>
          <a:p>
            <a:r>
              <a:rPr lang="en-US" dirty="0" smtClean="0"/>
              <a:t>Examples include:</a:t>
            </a:r>
          </a:p>
          <a:p>
            <a:pPr lvl="1"/>
            <a:r>
              <a:rPr lang="en-US" dirty="0" smtClean="0"/>
              <a:t>The patient may ask that insurance not be filed for lab tests drawn during a visit. This is the only restriction that MUST be accepted by the facility.</a:t>
            </a:r>
          </a:p>
          <a:p>
            <a:pPr lvl="1"/>
            <a:r>
              <a:rPr lang="en-US" dirty="0" smtClean="0"/>
              <a:t>The patient must agree to pay for the services out of pocket.</a:t>
            </a:r>
          </a:p>
          <a:p>
            <a:pPr lvl="1"/>
            <a:r>
              <a:rPr lang="en-US" dirty="0" smtClean="0"/>
              <a:t>The patient may request that their cancer diagnosis is not discussed with their children</a:t>
            </a:r>
          </a:p>
          <a:p>
            <a:pPr lvl="1"/>
            <a:r>
              <a:rPr lang="en-US" dirty="0" smtClean="0"/>
              <a:t>The patient may request that certain staff in the clinic not have access to their health records</a:t>
            </a:r>
            <a:endParaRPr lang="en-US" dirty="0"/>
          </a:p>
        </p:txBody>
      </p:sp>
    </p:spTree>
    <p:extLst>
      <p:ext uri="{BB962C8B-B14F-4D97-AF65-F5344CB8AC3E}">
        <p14:creationId xmlns:p14="http://schemas.microsoft.com/office/powerpoint/2010/main" val="109875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Rights-Confidential Communications</a:t>
            </a:r>
            <a:endParaRPr lang="en-US" dirty="0"/>
          </a:p>
        </p:txBody>
      </p:sp>
      <p:sp>
        <p:nvSpPr>
          <p:cNvPr id="3" name="Content Placeholder 2"/>
          <p:cNvSpPr>
            <a:spLocks noGrp="1"/>
          </p:cNvSpPr>
          <p:nvPr>
            <p:ph idx="1"/>
          </p:nvPr>
        </p:nvSpPr>
        <p:spPr/>
        <p:txBody>
          <a:bodyPr/>
          <a:lstStyle/>
          <a:p>
            <a:r>
              <a:rPr lang="en-US" dirty="0" smtClean="0"/>
              <a:t>Every patient has the right to request confidential communications.</a:t>
            </a:r>
          </a:p>
          <a:p>
            <a:r>
              <a:rPr lang="en-US" dirty="0" smtClean="0"/>
              <a:t>An example would be contact the patient at a specific address or phone number</a:t>
            </a:r>
            <a:endParaRPr lang="en-US" dirty="0"/>
          </a:p>
        </p:txBody>
      </p:sp>
    </p:spTree>
    <p:extLst>
      <p:ext uri="{BB962C8B-B14F-4D97-AF65-F5344CB8AC3E}">
        <p14:creationId xmlns:p14="http://schemas.microsoft.com/office/powerpoint/2010/main" val="40263497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Incidental Use and Disclosure</a:t>
            </a:r>
            <a:endParaRPr lang="en-US" dirty="0"/>
          </a:p>
        </p:txBody>
      </p:sp>
      <p:sp>
        <p:nvSpPr>
          <p:cNvPr id="3" name="Content Placeholder 2"/>
          <p:cNvSpPr>
            <a:spLocks noGrp="1"/>
          </p:cNvSpPr>
          <p:nvPr>
            <p:ph idx="1"/>
          </p:nvPr>
        </p:nvSpPr>
        <p:spPr>
          <a:xfrm>
            <a:off x="838200" y="1524000"/>
            <a:ext cx="10515600" cy="4887686"/>
          </a:xfrm>
        </p:spPr>
        <p:txBody>
          <a:bodyPr>
            <a:normAutofit fontScale="92500" lnSpcReduction="20000"/>
          </a:bodyPr>
          <a:lstStyle/>
          <a:p>
            <a:r>
              <a:rPr lang="en-US" b="1" dirty="0" smtClean="0"/>
              <a:t>Which of the following are incidental disclosures which are allowed under the Privacy Rule? </a:t>
            </a:r>
          </a:p>
          <a:p>
            <a:r>
              <a:rPr lang="en-US" dirty="0" smtClean="0"/>
              <a:t>1. Nurse Nancy calls the patient back to the exam area by saying, ‘Mrs. Smith the doctor is ready to begin your skin biopsy.’</a:t>
            </a:r>
          </a:p>
          <a:p>
            <a:r>
              <a:rPr lang="en-US" dirty="0" smtClean="0"/>
              <a:t>2. Nurse Nancy calls Mrs. Smith by name in the reception area as she escorts her to the patient care area.</a:t>
            </a:r>
          </a:p>
          <a:p>
            <a:r>
              <a:rPr lang="en-US" dirty="0" smtClean="0"/>
              <a:t>3. Reception personnel quietly confirm home address and phone number with a patient checking in.</a:t>
            </a:r>
          </a:p>
          <a:p>
            <a:r>
              <a:rPr lang="en-US" dirty="0" smtClean="0"/>
              <a:t>4. Patient name and appointment time on a sign in sheet.</a:t>
            </a:r>
          </a:p>
          <a:p>
            <a:r>
              <a:rPr lang="en-US" dirty="0" smtClean="0"/>
              <a:t>5. Leaving an appointment reminder with only a limited amount of information on a home answering machine. Care should be taken not to leave sensitive information as part of the message.</a:t>
            </a:r>
          </a:p>
          <a:p>
            <a:r>
              <a:rPr lang="en-US" dirty="0" smtClean="0"/>
              <a:t>6. Patient name, appointment time, and reason for visit on a sign in sheet.</a:t>
            </a:r>
          </a:p>
          <a:p>
            <a:endParaRPr lang="en-US" dirty="0"/>
          </a:p>
          <a:p>
            <a:r>
              <a:rPr lang="en-US" dirty="0" smtClean="0"/>
              <a:t>Answer: 2, 3, 4, 5</a:t>
            </a:r>
            <a:endParaRPr lang="en-US" dirty="0"/>
          </a:p>
        </p:txBody>
      </p:sp>
    </p:spTree>
    <p:extLst>
      <p:ext uri="{BB962C8B-B14F-4D97-AF65-F5344CB8AC3E}">
        <p14:creationId xmlns:p14="http://schemas.microsoft.com/office/powerpoint/2010/main" val="358080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of Information</a:t>
            </a:r>
            <a:endParaRPr lang="en-US" dirty="0"/>
          </a:p>
        </p:txBody>
      </p:sp>
      <p:sp>
        <p:nvSpPr>
          <p:cNvPr id="3" name="Content Placeholder 2"/>
          <p:cNvSpPr>
            <a:spLocks noGrp="1"/>
          </p:cNvSpPr>
          <p:nvPr>
            <p:ph idx="1"/>
          </p:nvPr>
        </p:nvSpPr>
        <p:spPr>
          <a:xfrm>
            <a:off x="838200" y="1534886"/>
            <a:ext cx="10515600" cy="4642077"/>
          </a:xfrm>
        </p:spPr>
        <p:txBody>
          <a:bodyPr>
            <a:normAutofit lnSpcReduction="10000"/>
          </a:bodyPr>
          <a:lstStyle/>
          <a:p>
            <a:r>
              <a:rPr lang="en-US" dirty="0" smtClean="0"/>
              <a:t>Outside of treatment, payment, or healthcare operations, or as required by law, a HIPAA compliant authorization is required for use or disclosure of health information. A valid authorization which is signed by the patient MUST accompany the request.</a:t>
            </a:r>
          </a:p>
          <a:p>
            <a:r>
              <a:rPr lang="en-US" dirty="0" smtClean="0"/>
              <a:t>The following items must be stated on an authorization request:</a:t>
            </a:r>
          </a:p>
          <a:p>
            <a:pPr lvl="1"/>
            <a:r>
              <a:rPr lang="en-US" dirty="0" smtClean="0"/>
              <a:t>Who will receive the PHI</a:t>
            </a:r>
          </a:p>
          <a:p>
            <a:pPr lvl="1"/>
            <a:r>
              <a:rPr lang="en-US" dirty="0" smtClean="0"/>
              <a:t>The patient’s signature</a:t>
            </a:r>
          </a:p>
          <a:p>
            <a:pPr lvl="1"/>
            <a:r>
              <a:rPr lang="en-US" dirty="0" smtClean="0"/>
              <a:t>Description of the purpose of the release which can be stated as ‘at the request of the patient’</a:t>
            </a:r>
          </a:p>
          <a:p>
            <a:pPr lvl="1"/>
            <a:r>
              <a:rPr lang="en-US" dirty="0" smtClean="0"/>
              <a:t>Statements outlining patient rights related to the authorization</a:t>
            </a:r>
          </a:p>
          <a:p>
            <a:pPr lvl="1"/>
            <a:r>
              <a:rPr lang="en-US" dirty="0" smtClean="0"/>
              <a:t>Expiration date or event</a:t>
            </a:r>
          </a:p>
          <a:p>
            <a:pPr lvl="1"/>
            <a:r>
              <a:rPr lang="en-US" dirty="0" smtClean="0"/>
              <a:t>Who is releasing the PHI</a:t>
            </a:r>
          </a:p>
          <a:p>
            <a:pPr lvl="1"/>
            <a:r>
              <a:rPr lang="en-US" dirty="0" smtClean="0"/>
              <a:t>Description of the PHI to be released</a:t>
            </a:r>
            <a:endParaRPr lang="en-US" dirty="0"/>
          </a:p>
        </p:txBody>
      </p:sp>
    </p:spTree>
    <p:extLst>
      <p:ext uri="{BB962C8B-B14F-4D97-AF65-F5344CB8AC3E}">
        <p14:creationId xmlns:p14="http://schemas.microsoft.com/office/powerpoint/2010/main" val="73421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 Privacy Security Breach</a:t>
            </a:r>
            <a:endParaRPr lang="en-US" dirty="0"/>
          </a:p>
        </p:txBody>
      </p:sp>
      <p:sp>
        <p:nvSpPr>
          <p:cNvPr id="3" name="Content Placeholder 2"/>
          <p:cNvSpPr>
            <a:spLocks noGrp="1"/>
          </p:cNvSpPr>
          <p:nvPr>
            <p:ph idx="1"/>
          </p:nvPr>
        </p:nvSpPr>
        <p:spPr/>
        <p:txBody>
          <a:bodyPr/>
          <a:lstStyle/>
          <a:p>
            <a:r>
              <a:rPr lang="en-US" dirty="0" smtClean="0"/>
              <a:t>Identify important definitions associated with HIPAA rules and regulations</a:t>
            </a:r>
          </a:p>
          <a:p>
            <a:r>
              <a:rPr lang="en-US" dirty="0" smtClean="0"/>
              <a:t>Describe permitted uses and disclosures</a:t>
            </a:r>
          </a:p>
          <a:p>
            <a:r>
              <a:rPr lang="en-US" dirty="0" smtClean="0"/>
              <a:t>Describe Notice of Privacy Practices (NPP)</a:t>
            </a:r>
          </a:p>
          <a:p>
            <a:r>
              <a:rPr lang="en-US" dirty="0" smtClean="0"/>
              <a:t>Identify patient rights</a:t>
            </a:r>
          </a:p>
          <a:p>
            <a:r>
              <a:rPr lang="en-US" dirty="0" smtClean="0"/>
              <a:t>Identify ways to protect patient information</a:t>
            </a:r>
          </a:p>
          <a:p>
            <a:r>
              <a:rPr lang="en-US" dirty="0" smtClean="0"/>
              <a:t>Discuss process for documentation of a privacy complaint</a:t>
            </a:r>
            <a:endParaRPr lang="en-US" dirty="0"/>
          </a:p>
        </p:txBody>
      </p:sp>
    </p:spTree>
    <p:extLst>
      <p:ext uri="{BB962C8B-B14F-4D97-AF65-F5344CB8AC3E}">
        <p14:creationId xmlns:p14="http://schemas.microsoft.com/office/powerpoint/2010/main" val="1186661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normAutofit/>
          </a:bodyPr>
          <a:lstStyle/>
          <a:p>
            <a:r>
              <a:rPr lang="en-US" dirty="0" smtClean="0"/>
              <a:t>A CE may release protected health information (PHI) to the individual only.</a:t>
            </a:r>
          </a:p>
          <a:p>
            <a:r>
              <a:rPr lang="en-US" dirty="0" smtClean="0"/>
              <a:t>A. True</a:t>
            </a:r>
          </a:p>
          <a:p>
            <a:r>
              <a:rPr lang="en-US" dirty="0" smtClean="0"/>
              <a:t>B. False</a:t>
            </a:r>
          </a:p>
          <a:p>
            <a:endParaRPr lang="en-US" dirty="0"/>
          </a:p>
          <a:p>
            <a:r>
              <a:rPr lang="en-US" dirty="0" smtClean="0"/>
              <a:t>Answer: B</a:t>
            </a:r>
            <a:endParaRPr lang="en-US" b="1" dirty="0"/>
          </a:p>
          <a:p>
            <a:r>
              <a:rPr lang="en-US" dirty="0" smtClean="0"/>
              <a:t>If the patient signs a HIPAA compliant authorization form the CE must release the requested information as requested by the patient. For example, this request may be to release information to another person, attorney, or a life insurance company.</a:t>
            </a:r>
            <a:endParaRPr lang="en-US" dirty="0"/>
          </a:p>
        </p:txBody>
      </p:sp>
    </p:spTree>
    <p:extLst>
      <p:ext uri="{BB962C8B-B14F-4D97-AF65-F5344CB8AC3E}">
        <p14:creationId xmlns:p14="http://schemas.microsoft.com/office/powerpoint/2010/main" val="418443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 the proper authorization, protected health information may be released to friends and family of the patient.</a:t>
            </a:r>
          </a:p>
          <a:p>
            <a:r>
              <a:rPr lang="en-US" dirty="0" smtClean="0"/>
              <a:t>A. True</a:t>
            </a:r>
          </a:p>
          <a:p>
            <a:r>
              <a:rPr lang="en-US" dirty="0" smtClean="0"/>
              <a:t>B. False</a:t>
            </a:r>
          </a:p>
          <a:p>
            <a:endParaRPr lang="en-US" dirty="0" smtClean="0"/>
          </a:p>
          <a:p>
            <a:r>
              <a:rPr lang="en-US" dirty="0" smtClean="0"/>
              <a:t>Answer: A</a:t>
            </a:r>
            <a:endParaRPr lang="en-US" dirty="0"/>
          </a:p>
          <a:p>
            <a:r>
              <a:rPr lang="en-US" dirty="0" smtClean="0"/>
              <a:t>A signed HIPAA compliant authorization is required for release of protected health information. At times a patient may be accompanied by another person during the exam. It is best to seek the verbal permission of the patient prior to discussing their health information. This is referred to as informal approval. If there is an emergency situation and if the healthcare provider feels it is in the best interest of the patient, pertinent information may be shared with friends or family involved in the patient’s care. </a:t>
            </a:r>
            <a:endParaRPr lang="en-US" dirty="0"/>
          </a:p>
        </p:txBody>
      </p:sp>
    </p:spTree>
    <p:extLst>
      <p:ext uri="{BB962C8B-B14F-4D97-AF65-F5344CB8AC3E}">
        <p14:creationId xmlns:p14="http://schemas.microsoft.com/office/powerpoint/2010/main" val="164728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In order to release information to an attorney, a signed authorization is not required. </a:t>
            </a:r>
          </a:p>
          <a:p>
            <a:r>
              <a:rPr lang="en-US" dirty="0" smtClean="0"/>
              <a:t>A. True</a:t>
            </a:r>
          </a:p>
          <a:p>
            <a:r>
              <a:rPr lang="en-US" dirty="0" smtClean="0"/>
              <a:t>B. False</a:t>
            </a:r>
          </a:p>
          <a:p>
            <a:endParaRPr lang="en-US" b="1" dirty="0" smtClean="0"/>
          </a:p>
          <a:p>
            <a:r>
              <a:rPr lang="en-US" b="1" dirty="0" smtClean="0"/>
              <a:t>Answer: B</a:t>
            </a:r>
            <a:endParaRPr lang="en-US" b="1" dirty="0"/>
          </a:p>
          <a:p>
            <a:r>
              <a:rPr lang="en-US" dirty="0" smtClean="0"/>
              <a:t>A signed authorization from the patient is required even if the request from the attorney is on behalf of the patient.</a:t>
            </a:r>
            <a:endParaRPr lang="en-US" dirty="0"/>
          </a:p>
        </p:txBody>
      </p:sp>
    </p:spTree>
    <p:extLst>
      <p:ext uri="{BB962C8B-B14F-4D97-AF65-F5344CB8AC3E}">
        <p14:creationId xmlns:p14="http://schemas.microsoft.com/office/powerpoint/2010/main" val="26861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 Patient Information</a:t>
            </a:r>
            <a:endParaRPr lang="en-US" dirty="0"/>
          </a:p>
        </p:txBody>
      </p:sp>
      <p:sp>
        <p:nvSpPr>
          <p:cNvPr id="3" name="Content Placeholder 2"/>
          <p:cNvSpPr>
            <a:spLocks noGrp="1"/>
          </p:cNvSpPr>
          <p:nvPr>
            <p:ph idx="1"/>
          </p:nvPr>
        </p:nvSpPr>
        <p:spPr>
          <a:xfrm>
            <a:off x="1251678" y="1589314"/>
            <a:ext cx="10178322" cy="4582885"/>
          </a:xfrm>
        </p:spPr>
        <p:txBody>
          <a:bodyPr>
            <a:normAutofit lnSpcReduction="10000"/>
          </a:bodyPr>
          <a:lstStyle/>
          <a:p>
            <a:r>
              <a:rPr lang="en-US" dirty="0" smtClean="0"/>
              <a:t>Protection of a patient’s health information is a key part of the healthcare provider’s role. Everyone involved in delivery of healthcare services should remember the following safety measures:</a:t>
            </a:r>
          </a:p>
          <a:p>
            <a:pPr lvl="1"/>
            <a:r>
              <a:rPr lang="en-US" dirty="0" smtClean="0"/>
              <a:t>Discuss sensitive issues in a private location</a:t>
            </a:r>
          </a:p>
          <a:p>
            <a:pPr lvl="1"/>
            <a:r>
              <a:rPr lang="en-US" dirty="0" smtClean="0"/>
              <a:t>Access, discuss, or release the minimum amount of information needed to complete a task</a:t>
            </a:r>
          </a:p>
          <a:p>
            <a:pPr lvl="1"/>
            <a:r>
              <a:rPr lang="en-US" dirty="0" smtClean="0"/>
              <a:t>Ensure the patient’s permission is obtained prior to discussing their healthcare with others such as a spouse, child, or parent</a:t>
            </a:r>
          </a:p>
          <a:p>
            <a:pPr lvl="1"/>
            <a:r>
              <a:rPr lang="en-US" dirty="0" smtClean="0"/>
              <a:t>Secure printed information such as faxes, schedules, and test results when left unattended</a:t>
            </a:r>
          </a:p>
          <a:p>
            <a:pPr lvl="1"/>
            <a:r>
              <a:rPr lang="en-US" dirty="0" smtClean="0"/>
              <a:t>Use approved forms of release for patient information</a:t>
            </a:r>
          </a:p>
          <a:p>
            <a:pPr lvl="1"/>
            <a:r>
              <a:rPr lang="en-US" dirty="0" smtClean="0"/>
              <a:t>Shred paper documents, or any other storage media prior to disposal to prevent inappropriate disclosure</a:t>
            </a:r>
            <a:endParaRPr lang="en-US" dirty="0"/>
          </a:p>
        </p:txBody>
      </p:sp>
    </p:spTree>
    <p:extLst>
      <p:ext uri="{BB962C8B-B14F-4D97-AF65-F5344CB8AC3E}">
        <p14:creationId xmlns:p14="http://schemas.microsoft.com/office/powerpoint/2010/main" val="13628151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Patient Privacy</a:t>
            </a:r>
            <a:endParaRPr lang="en-US" dirty="0"/>
          </a:p>
        </p:txBody>
      </p:sp>
      <p:sp>
        <p:nvSpPr>
          <p:cNvPr id="3" name="Content Placeholder 2"/>
          <p:cNvSpPr>
            <a:spLocks noGrp="1"/>
          </p:cNvSpPr>
          <p:nvPr>
            <p:ph idx="1"/>
          </p:nvPr>
        </p:nvSpPr>
        <p:spPr>
          <a:xfrm>
            <a:off x="1251678" y="2286001"/>
            <a:ext cx="10178322" cy="4027713"/>
          </a:xfrm>
        </p:spPr>
        <p:txBody>
          <a:bodyPr>
            <a:normAutofit fontScale="92500" lnSpcReduction="20000"/>
          </a:bodyPr>
          <a:lstStyle/>
          <a:p>
            <a:r>
              <a:rPr lang="en-US" dirty="0" smtClean="0"/>
              <a:t>Acceptable/Not Acceptable</a:t>
            </a:r>
          </a:p>
          <a:p>
            <a:r>
              <a:rPr lang="en-US" dirty="0" smtClean="0"/>
              <a:t>1. This message is for Ms. Levi, your HIV test results were questionable. Please give us a call at the office</a:t>
            </a:r>
          </a:p>
          <a:p>
            <a:r>
              <a:rPr lang="en-US" dirty="0" smtClean="0"/>
              <a:t>2. Mrs. Smith arrives for her appointment and the receptionist asks her to sign in and have a seat. The sheet asks for her name and arrival time.</a:t>
            </a:r>
          </a:p>
          <a:p>
            <a:r>
              <a:rPr lang="en-US" dirty="0" smtClean="0"/>
              <a:t>3. While waiting to speak with the doctor, Beverly, a family member, was able to see patient information on a computer screen. She saw that her neighbor was being treated for recurrent bloody stools.</a:t>
            </a:r>
          </a:p>
          <a:p>
            <a:r>
              <a:rPr lang="en-US" dirty="0" smtClean="0"/>
              <a:t>4. Nancy Nurse enters the waiting area and calls Patty Patient back for her visit with the doctor.</a:t>
            </a:r>
          </a:p>
          <a:p>
            <a:endParaRPr lang="en-US" b="1" dirty="0"/>
          </a:p>
          <a:p>
            <a:r>
              <a:rPr lang="en-US" b="1" dirty="0" smtClean="0"/>
              <a:t>Answer: 2, 4</a:t>
            </a:r>
            <a:endParaRPr lang="en-US" b="1" dirty="0"/>
          </a:p>
        </p:txBody>
      </p:sp>
    </p:spTree>
    <p:extLst>
      <p:ext uri="{BB962C8B-B14F-4D97-AF65-F5344CB8AC3E}">
        <p14:creationId xmlns:p14="http://schemas.microsoft.com/office/powerpoint/2010/main" val="428556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Patient Privacy</a:t>
            </a:r>
            <a:endParaRPr lang="en-US" dirty="0"/>
          </a:p>
        </p:txBody>
      </p:sp>
      <p:sp>
        <p:nvSpPr>
          <p:cNvPr id="3" name="Content Placeholder 2"/>
          <p:cNvSpPr>
            <a:spLocks noGrp="1"/>
          </p:cNvSpPr>
          <p:nvPr>
            <p:ph idx="1"/>
          </p:nvPr>
        </p:nvSpPr>
        <p:spPr>
          <a:xfrm>
            <a:off x="1251678" y="2286001"/>
            <a:ext cx="10178322" cy="4082142"/>
          </a:xfrm>
        </p:spPr>
        <p:txBody>
          <a:bodyPr>
            <a:normAutofit/>
          </a:bodyPr>
          <a:lstStyle/>
          <a:p>
            <a:r>
              <a:rPr lang="en-US" dirty="0" smtClean="0"/>
              <a:t>Acceptable/Not Acceptable</a:t>
            </a:r>
          </a:p>
          <a:p>
            <a:r>
              <a:rPr lang="en-US" dirty="0" smtClean="0"/>
              <a:t>5. Bob, the radiology technician posts on his Facebook, “Billy Bob screamed the entire time I took his x-rays. Kids are a pain!”</a:t>
            </a:r>
          </a:p>
          <a:p>
            <a:r>
              <a:rPr lang="en-US" dirty="0" smtClean="0"/>
              <a:t>6. As Bob Barker checks in, the receptionist quietly confirms his current address and phone number</a:t>
            </a:r>
          </a:p>
          <a:p>
            <a:r>
              <a:rPr lang="en-US" dirty="0" smtClean="0"/>
              <a:t>7. All staff check their work space to ensure protected health information is secured to limit the amount of information housekeeping staff may see when cleaning the office.</a:t>
            </a:r>
          </a:p>
          <a:p>
            <a:endParaRPr lang="en-US" dirty="0"/>
          </a:p>
          <a:p>
            <a:r>
              <a:rPr lang="en-US" dirty="0" smtClean="0"/>
              <a:t>Answer: 6, 7</a:t>
            </a:r>
            <a:endParaRPr lang="en-US" dirty="0"/>
          </a:p>
        </p:txBody>
      </p:sp>
    </p:spTree>
    <p:extLst>
      <p:ext uri="{BB962C8B-B14F-4D97-AF65-F5344CB8AC3E}">
        <p14:creationId xmlns:p14="http://schemas.microsoft.com/office/powerpoint/2010/main" val="239369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Documentation</a:t>
            </a:r>
            <a:endParaRPr lang="en-US" dirty="0"/>
          </a:p>
        </p:txBody>
      </p:sp>
      <p:sp>
        <p:nvSpPr>
          <p:cNvPr id="3" name="Content Placeholder 2"/>
          <p:cNvSpPr>
            <a:spLocks noGrp="1"/>
          </p:cNvSpPr>
          <p:nvPr>
            <p:ph idx="1"/>
          </p:nvPr>
        </p:nvSpPr>
        <p:spPr>
          <a:xfrm>
            <a:off x="1251678" y="1741715"/>
            <a:ext cx="10178322" cy="4615542"/>
          </a:xfrm>
        </p:spPr>
        <p:txBody>
          <a:bodyPr>
            <a:normAutofit fontScale="92500" lnSpcReduction="20000"/>
          </a:bodyPr>
          <a:lstStyle/>
          <a:p>
            <a:r>
              <a:rPr lang="en-US" dirty="0" smtClean="0"/>
              <a:t>All complaints associated with privacy and security of patient information must be documented and investigated. A patient calls the facility and voices a complaint that normal lab results were left on their home answering machine.</a:t>
            </a:r>
          </a:p>
          <a:p>
            <a:r>
              <a:rPr lang="en-US" dirty="0" smtClean="0"/>
              <a:t>1. Forward the complaint to responsible person at the facility. This is usually the Privacy or Security Officer.</a:t>
            </a:r>
          </a:p>
          <a:p>
            <a:r>
              <a:rPr lang="en-US" dirty="0" smtClean="0"/>
              <a:t>2. Complaint is documented</a:t>
            </a:r>
          </a:p>
          <a:p>
            <a:r>
              <a:rPr lang="en-US" dirty="0" smtClean="0"/>
              <a:t>3. Complaint is investigated by speaking with the person lodging the complaint as well as any workers involved in the situation.</a:t>
            </a:r>
          </a:p>
          <a:p>
            <a:r>
              <a:rPr lang="en-US" dirty="0" smtClean="0"/>
              <a:t>4. Based on investigation, sanctions may be required for workers involved if established policies and procedures have not been involved.</a:t>
            </a:r>
          </a:p>
          <a:p>
            <a:r>
              <a:rPr lang="en-US" dirty="0" smtClean="0"/>
              <a:t>5. Follow-up with the patient should occur to discuss the complaint, the results of the investigation, and to provide closure for the patient.</a:t>
            </a:r>
          </a:p>
          <a:p>
            <a:r>
              <a:rPr lang="en-US" dirty="0" smtClean="0"/>
              <a:t>6. Additional employee training and an update to current practices may be indicated based on the results of the investigation.</a:t>
            </a:r>
            <a:endParaRPr lang="en-US" dirty="0"/>
          </a:p>
        </p:txBody>
      </p:sp>
    </p:spTree>
    <p:extLst>
      <p:ext uri="{BB962C8B-B14F-4D97-AF65-F5344CB8AC3E}">
        <p14:creationId xmlns:p14="http://schemas.microsoft.com/office/powerpoint/2010/main" val="170386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Complaints</a:t>
            </a:r>
            <a:endParaRPr lang="en-US" dirty="0"/>
          </a:p>
        </p:txBody>
      </p:sp>
      <p:sp>
        <p:nvSpPr>
          <p:cNvPr id="3" name="Content Placeholder 2"/>
          <p:cNvSpPr>
            <a:spLocks noGrp="1"/>
          </p:cNvSpPr>
          <p:nvPr>
            <p:ph idx="1"/>
          </p:nvPr>
        </p:nvSpPr>
        <p:spPr/>
        <p:txBody>
          <a:bodyPr/>
          <a:lstStyle/>
          <a:p>
            <a:r>
              <a:rPr lang="en-US" dirty="0" smtClean="0"/>
              <a:t>These are the complaints made to Health and Human Services, Office for Civil Rights, based on the order of frequency:</a:t>
            </a:r>
          </a:p>
          <a:p>
            <a:r>
              <a:rPr lang="en-US" dirty="0" smtClean="0"/>
              <a:t>1. Impermissible uses and disclosures of protected health information</a:t>
            </a:r>
          </a:p>
          <a:p>
            <a:r>
              <a:rPr lang="en-US" dirty="0" smtClean="0"/>
              <a:t>2. Patient information not properly protected</a:t>
            </a:r>
          </a:p>
          <a:p>
            <a:r>
              <a:rPr lang="en-US" dirty="0" smtClean="0"/>
              <a:t>3. Denial of patient access to their records</a:t>
            </a:r>
          </a:p>
          <a:p>
            <a:r>
              <a:rPr lang="en-US" dirty="0" smtClean="0"/>
              <a:t>4. Release of more information than necessary or not following the minimum necessary standard.</a:t>
            </a:r>
            <a:endParaRPr lang="en-US" dirty="0"/>
          </a:p>
        </p:txBody>
      </p:sp>
    </p:spTree>
    <p:extLst>
      <p:ext uri="{BB962C8B-B14F-4D97-AF65-F5344CB8AC3E}">
        <p14:creationId xmlns:p14="http://schemas.microsoft.com/office/powerpoint/2010/main" val="12957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Any friend or family member of a patient can walk into a healthcare facility and obtain a copy of the patient’s medical records.</a:t>
            </a:r>
          </a:p>
          <a:p>
            <a:r>
              <a:rPr lang="en-US" dirty="0" smtClean="0"/>
              <a:t>A. True</a:t>
            </a:r>
          </a:p>
          <a:p>
            <a:r>
              <a:rPr lang="en-US" dirty="0" smtClean="0"/>
              <a:t>B. False</a:t>
            </a:r>
          </a:p>
          <a:p>
            <a:endParaRPr lang="en-US" dirty="0"/>
          </a:p>
          <a:p>
            <a:endParaRPr lang="en-US" dirty="0" smtClean="0"/>
          </a:p>
          <a:p>
            <a:r>
              <a:rPr lang="en-US" dirty="0" smtClean="0"/>
              <a:t>Answer: B</a:t>
            </a:r>
            <a:endParaRPr lang="en-US" dirty="0"/>
          </a:p>
        </p:txBody>
      </p:sp>
    </p:spTree>
    <p:extLst>
      <p:ext uri="{BB962C8B-B14F-4D97-AF65-F5344CB8AC3E}">
        <p14:creationId xmlns:p14="http://schemas.microsoft.com/office/powerpoint/2010/main" val="348941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It is appropriate to leave normal test results on a patient’s voice mail at work even without written authorization.</a:t>
            </a:r>
          </a:p>
          <a:p>
            <a:r>
              <a:rPr lang="en-US" dirty="0" smtClean="0"/>
              <a:t>A. True</a:t>
            </a:r>
          </a:p>
          <a:p>
            <a:r>
              <a:rPr lang="en-US" dirty="0" smtClean="0"/>
              <a:t>B. False</a:t>
            </a:r>
          </a:p>
          <a:p>
            <a:endParaRPr lang="en-US" dirty="0"/>
          </a:p>
          <a:p>
            <a:r>
              <a:rPr lang="en-US" dirty="0" smtClean="0"/>
              <a:t>Answer: B</a:t>
            </a:r>
            <a:endParaRPr lang="en-US" dirty="0"/>
          </a:p>
        </p:txBody>
      </p:sp>
    </p:spTree>
    <p:extLst>
      <p:ext uri="{BB962C8B-B14F-4D97-AF65-F5344CB8AC3E}">
        <p14:creationId xmlns:p14="http://schemas.microsoft.com/office/powerpoint/2010/main" val="425027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Quiz-HIPAA BASICS</a:t>
            </a:r>
            <a:endParaRPr lang="en-US" dirty="0"/>
          </a:p>
        </p:txBody>
      </p:sp>
      <p:sp>
        <p:nvSpPr>
          <p:cNvPr id="3" name="Content Placeholder 2"/>
          <p:cNvSpPr>
            <a:spLocks noGrp="1"/>
          </p:cNvSpPr>
          <p:nvPr>
            <p:ph idx="1"/>
          </p:nvPr>
        </p:nvSpPr>
        <p:spPr/>
        <p:txBody>
          <a:bodyPr/>
          <a:lstStyle/>
          <a:p>
            <a:r>
              <a:rPr lang="en-US" dirty="0" smtClean="0"/>
              <a:t>Having a patient sign in when they arrive for an appointment is allowable.</a:t>
            </a:r>
          </a:p>
          <a:p>
            <a:r>
              <a:rPr lang="en-US" dirty="0" smtClean="0"/>
              <a:t>A. True</a:t>
            </a:r>
          </a:p>
          <a:p>
            <a:r>
              <a:rPr lang="en-US" dirty="0" smtClean="0"/>
              <a:t>B. False</a:t>
            </a:r>
          </a:p>
          <a:p>
            <a:endParaRPr lang="en-US" dirty="0"/>
          </a:p>
          <a:p>
            <a:endParaRPr lang="en-US" dirty="0" smtClean="0"/>
          </a:p>
          <a:p>
            <a:r>
              <a:rPr lang="en-US" dirty="0" smtClean="0"/>
              <a:t>Answer: A</a:t>
            </a:r>
            <a:endParaRPr lang="en-US" dirty="0"/>
          </a:p>
        </p:txBody>
      </p:sp>
    </p:spTree>
    <p:extLst>
      <p:ext uri="{BB962C8B-B14F-4D97-AF65-F5344CB8AC3E}">
        <p14:creationId xmlns:p14="http://schemas.microsoft.com/office/powerpoint/2010/main" val="39331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If a complaint is voiced related to the privacy or security of patient information what should be done?</a:t>
            </a:r>
          </a:p>
          <a:p>
            <a:r>
              <a:rPr lang="en-US" dirty="0" smtClean="0"/>
              <a:t>A. Nothing, the patient just doesn’t understand the HIPAA rules</a:t>
            </a:r>
          </a:p>
          <a:p>
            <a:r>
              <a:rPr lang="en-US" dirty="0" smtClean="0"/>
              <a:t>B. Investigate the complaint</a:t>
            </a:r>
          </a:p>
          <a:p>
            <a:r>
              <a:rPr lang="en-US" dirty="0" smtClean="0"/>
              <a:t>C. Fire the healthcare worker involved on the spot.</a:t>
            </a:r>
          </a:p>
          <a:p>
            <a:endParaRPr lang="en-US" dirty="0"/>
          </a:p>
          <a:p>
            <a:r>
              <a:rPr lang="en-US" dirty="0" smtClean="0"/>
              <a:t>Answer: B</a:t>
            </a:r>
            <a:endParaRPr lang="en-US" dirty="0"/>
          </a:p>
        </p:txBody>
      </p:sp>
    </p:spTree>
    <p:extLst>
      <p:ext uri="{BB962C8B-B14F-4D97-AF65-F5344CB8AC3E}">
        <p14:creationId xmlns:p14="http://schemas.microsoft.com/office/powerpoint/2010/main" val="471121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idx="1"/>
          </p:nvPr>
        </p:nvSpPr>
        <p:spPr/>
        <p:txBody>
          <a:bodyPr/>
          <a:lstStyle/>
          <a:p>
            <a:r>
              <a:rPr lang="en-US" dirty="0" smtClean="0"/>
              <a:t>Describe why protection is needed for PHI stored electronically or ePHI</a:t>
            </a:r>
          </a:p>
          <a:p>
            <a:r>
              <a:rPr lang="en-US" dirty="0" smtClean="0"/>
              <a:t>Describe what ePHI should be protected</a:t>
            </a:r>
          </a:p>
          <a:p>
            <a:r>
              <a:rPr lang="en-US" dirty="0" smtClean="0"/>
              <a:t>Identify potential locations of ePHI</a:t>
            </a:r>
          </a:p>
          <a:p>
            <a:r>
              <a:rPr lang="en-US" dirty="0" smtClean="0"/>
              <a:t>Discuss best practices for password protection</a:t>
            </a:r>
          </a:p>
          <a:p>
            <a:r>
              <a:rPr lang="en-US" dirty="0" smtClean="0"/>
              <a:t>Describe methods to protect information stored electronically</a:t>
            </a:r>
          </a:p>
          <a:p>
            <a:r>
              <a:rPr lang="en-US" dirty="0" smtClean="0"/>
              <a:t>Identify security incidents</a:t>
            </a:r>
            <a:endParaRPr lang="en-US" dirty="0"/>
          </a:p>
        </p:txBody>
      </p:sp>
    </p:spTree>
    <p:extLst>
      <p:ext uri="{BB962C8B-B14F-4D97-AF65-F5344CB8AC3E}">
        <p14:creationId xmlns:p14="http://schemas.microsoft.com/office/powerpoint/2010/main" val="29310002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ePHI security protection</a:t>
            </a:r>
            <a:endParaRPr lang="en-US" dirty="0"/>
          </a:p>
        </p:txBody>
      </p:sp>
      <p:sp>
        <p:nvSpPr>
          <p:cNvPr id="3" name="Content Placeholder 2"/>
          <p:cNvSpPr>
            <a:spLocks noGrp="1"/>
          </p:cNvSpPr>
          <p:nvPr>
            <p:ph idx="1"/>
          </p:nvPr>
        </p:nvSpPr>
        <p:spPr>
          <a:xfrm>
            <a:off x="1251678" y="1719943"/>
            <a:ext cx="10178322" cy="4332514"/>
          </a:xfrm>
        </p:spPr>
        <p:txBody>
          <a:bodyPr>
            <a:normAutofit/>
          </a:bodyPr>
          <a:lstStyle/>
          <a:p>
            <a:r>
              <a:rPr lang="en-US" dirty="0" smtClean="0"/>
              <a:t>The Security Rule identifies measures to protect health information stored electronically to ensure it is available for use to provide healthcare services.</a:t>
            </a:r>
          </a:p>
          <a:p>
            <a:r>
              <a:rPr lang="en-US" dirty="0" smtClean="0"/>
              <a:t>What are examples of situations which can impact the integrity or destroy ePHI?</a:t>
            </a:r>
          </a:p>
          <a:p>
            <a:r>
              <a:rPr lang="en-US" dirty="0" smtClean="0"/>
              <a:t>A. Natural disasters or a fire</a:t>
            </a:r>
          </a:p>
          <a:p>
            <a:r>
              <a:rPr lang="en-US" dirty="0" smtClean="0"/>
              <a:t>B. Accidental or intentional destruction by staff or business associates</a:t>
            </a:r>
          </a:p>
          <a:p>
            <a:r>
              <a:rPr lang="en-US" dirty="0" smtClean="0"/>
              <a:t>C. Theft of computer hardware, servers, etc. storing ePHI</a:t>
            </a:r>
          </a:p>
          <a:p>
            <a:r>
              <a:rPr lang="en-US" dirty="0" smtClean="0"/>
              <a:t>D. Unauthorized access of ePHI by hackers, stolen passwords or by employees</a:t>
            </a:r>
          </a:p>
          <a:p>
            <a:endParaRPr lang="en-US" dirty="0"/>
          </a:p>
          <a:p>
            <a:r>
              <a:rPr lang="en-US" dirty="0" smtClean="0"/>
              <a:t>Answer: A, B, C, D</a:t>
            </a:r>
            <a:endParaRPr lang="en-US" dirty="0"/>
          </a:p>
        </p:txBody>
      </p:sp>
    </p:spTree>
    <p:extLst>
      <p:ext uri="{BB962C8B-B14F-4D97-AF65-F5344CB8AC3E}">
        <p14:creationId xmlns:p14="http://schemas.microsoft.com/office/powerpoint/2010/main" val="95954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additive="base">
                                        <p:cTn id="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ePHI</a:t>
            </a:r>
            <a:endParaRPr lang="en-US" dirty="0"/>
          </a:p>
        </p:txBody>
      </p:sp>
      <p:sp>
        <p:nvSpPr>
          <p:cNvPr id="3" name="Content Placeholder 2"/>
          <p:cNvSpPr>
            <a:spLocks noGrp="1"/>
          </p:cNvSpPr>
          <p:nvPr>
            <p:ph idx="1"/>
          </p:nvPr>
        </p:nvSpPr>
        <p:spPr/>
        <p:txBody>
          <a:bodyPr>
            <a:normAutofit/>
          </a:bodyPr>
          <a:lstStyle/>
          <a:p>
            <a:r>
              <a:rPr lang="en-US" dirty="0" smtClean="0"/>
              <a:t>It is important to remember any health information in electronic format must be protected against unauthorized access, use, or disclosure. Listed below are devices on which ePHI may be created, accessed, or stored.</a:t>
            </a:r>
          </a:p>
          <a:p>
            <a:pPr lvl="1"/>
            <a:r>
              <a:rPr lang="en-US" dirty="0" smtClean="0"/>
              <a:t>Servers, patient care equipment requiring data entry of patient info, back up devices (hard drives, CDs, tapes), fax/copy machines, thumb or flash drives, smart/mobile phones, laptop, tablets, or desktop computers</a:t>
            </a:r>
          </a:p>
          <a:p>
            <a:r>
              <a:rPr lang="en-US" dirty="0" smtClean="0"/>
              <a:t>PHI may also be sent electronically for example for billing purposes or transcription services. Protected health information may also be faxed, e-mailed, and backed-up to a remote site through an electronic transfer. Any transmission of health information must be done in a secure manner.</a:t>
            </a:r>
            <a:endParaRPr lang="en-US" dirty="0"/>
          </a:p>
        </p:txBody>
      </p:sp>
    </p:spTree>
    <p:extLst>
      <p:ext uri="{BB962C8B-B14F-4D97-AF65-F5344CB8AC3E}">
        <p14:creationId xmlns:p14="http://schemas.microsoft.com/office/powerpoint/2010/main" val="271887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ePHI Protection</a:t>
            </a:r>
            <a:endParaRPr lang="en-US" dirty="0"/>
          </a:p>
        </p:txBody>
      </p:sp>
      <p:sp>
        <p:nvSpPr>
          <p:cNvPr id="3" name="Content Placeholder 2"/>
          <p:cNvSpPr>
            <a:spLocks noGrp="1"/>
          </p:cNvSpPr>
          <p:nvPr>
            <p:ph idx="1"/>
          </p:nvPr>
        </p:nvSpPr>
        <p:spPr/>
        <p:txBody>
          <a:bodyPr/>
          <a:lstStyle/>
          <a:p>
            <a:r>
              <a:rPr lang="en-US" dirty="0" smtClean="0"/>
              <a:t>One benefit of having healthcare information in an electronic format is the ability to easily communicate and share patient records with others in the healthcare community involved in the care of the patient. But to ensure accessibility of accurate information certain protections must be in place. </a:t>
            </a:r>
            <a:endParaRPr lang="en-US" dirty="0"/>
          </a:p>
        </p:txBody>
      </p:sp>
    </p:spTree>
    <p:extLst>
      <p:ext uri="{BB962C8B-B14F-4D97-AF65-F5344CB8AC3E}">
        <p14:creationId xmlns:p14="http://schemas.microsoft.com/office/powerpoint/2010/main" val="37222520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ePHI Protection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Measures to ensure protection of ePHI include the following:</a:t>
            </a:r>
          </a:p>
          <a:p>
            <a:r>
              <a:rPr lang="en-US" dirty="0" smtClean="0"/>
              <a:t>Individual login and password for every employee or vendor who may access protected health information</a:t>
            </a:r>
          </a:p>
          <a:p>
            <a:r>
              <a:rPr lang="en-US" dirty="0" smtClean="0"/>
              <a:t>Log off or lock computer when leaving work stations even if stepping away for a short period of time.</a:t>
            </a:r>
          </a:p>
          <a:p>
            <a:r>
              <a:rPr lang="en-US" dirty="0" smtClean="0"/>
              <a:t>Automatic logoff if system left unattended for designated period of time.</a:t>
            </a:r>
          </a:p>
          <a:p>
            <a:r>
              <a:rPr lang="en-US" dirty="0" smtClean="0"/>
              <a:t>Antivirus software to prevent system exposure to virus attacks</a:t>
            </a:r>
          </a:p>
          <a:p>
            <a:r>
              <a:rPr lang="en-US" dirty="0" smtClean="0"/>
              <a:t>Audits of access to information stored electronically. These audits may show inappropriate access of protected information.</a:t>
            </a:r>
          </a:p>
          <a:p>
            <a:r>
              <a:rPr lang="en-US" dirty="0" smtClean="0"/>
              <a:t>Encryption of data stored electronically</a:t>
            </a:r>
          </a:p>
          <a:p>
            <a:r>
              <a:rPr lang="en-US" dirty="0" smtClean="0"/>
              <a:t>Building security to reduce the likelihood of theft. This may include the use of an alarm system.</a:t>
            </a:r>
            <a:endParaRPr lang="en-US" dirty="0"/>
          </a:p>
        </p:txBody>
      </p:sp>
    </p:spTree>
    <p:extLst>
      <p:ext uri="{BB962C8B-B14F-4D97-AF65-F5344CB8AC3E}">
        <p14:creationId xmlns:p14="http://schemas.microsoft.com/office/powerpoint/2010/main" val="29768083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Password Protection</a:t>
            </a:r>
            <a:endParaRPr lang="en-US" dirty="0"/>
          </a:p>
        </p:txBody>
      </p:sp>
      <p:sp>
        <p:nvSpPr>
          <p:cNvPr id="3" name="Content Placeholder 2"/>
          <p:cNvSpPr>
            <a:spLocks noGrp="1"/>
          </p:cNvSpPr>
          <p:nvPr>
            <p:ph idx="1"/>
          </p:nvPr>
        </p:nvSpPr>
        <p:spPr/>
        <p:txBody>
          <a:bodyPr/>
          <a:lstStyle/>
          <a:p>
            <a:r>
              <a:rPr lang="en-US" dirty="0" smtClean="0"/>
              <a:t>Must use at least one capitalized letter</a:t>
            </a:r>
          </a:p>
          <a:p>
            <a:r>
              <a:rPr lang="en-US" dirty="0" smtClean="0"/>
              <a:t>Must use at least one number</a:t>
            </a:r>
          </a:p>
          <a:p>
            <a:r>
              <a:rPr lang="en-US" dirty="0" smtClean="0"/>
              <a:t>Must be between 6 and 20 characters</a:t>
            </a:r>
          </a:p>
          <a:p>
            <a:r>
              <a:rPr lang="en-US" dirty="0" smtClean="0"/>
              <a:t>Is not a commonly used password</a:t>
            </a:r>
            <a:endParaRPr lang="en-US" dirty="0"/>
          </a:p>
        </p:txBody>
      </p:sp>
    </p:spTree>
    <p:extLst>
      <p:ext uri="{BB962C8B-B14F-4D97-AF65-F5344CB8AC3E}">
        <p14:creationId xmlns:p14="http://schemas.microsoft.com/office/powerpoint/2010/main" val="196843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and Virus Protection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Inappropriate use of the internet can lead to issues such as virus entry into a computer or network in your facility. A virus can compromise the integrity of information and potentially make it unavailable for use in the delivery of patient care services.</a:t>
            </a:r>
          </a:p>
          <a:p>
            <a:r>
              <a:rPr lang="en-US" dirty="0" smtClean="0"/>
              <a:t>Follow these safety tips on internet use:</a:t>
            </a:r>
          </a:p>
          <a:p>
            <a:pPr lvl="1"/>
            <a:r>
              <a:rPr lang="en-US" dirty="0" smtClean="0"/>
              <a:t>Access information only on approved internet sites from work computers</a:t>
            </a:r>
          </a:p>
          <a:p>
            <a:pPr lvl="1"/>
            <a:r>
              <a:rPr lang="en-US" dirty="0" smtClean="0"/>
              <a:t>Open emails and attachments from reliable sources</a:t>
            </a:r>
          </a:p>
          <a:p>
            <a:pPr lvl="1"/>
            <a:r>
              <a:rPr lang="en-US" dirty="0" smtClean="0"/>
              <a:t>Do not download/upload programs without management approval</a:t>
            </a:r>
          </a:p>
          <a:p>
            <a:pPr lvl="1"/>
            <a:r>
              <a:rPr lang="en-US" dirty="0" smtClean="0"/>
              <a:t>Internet access should be limited to sites approved by management</a:t>
            </a:r>
          </a:p>
          <a:p>
            <a:pPr lvl="1"/>
            <a:r>
              <a:rPr lang="en-US" dirty="0" smtClean="0"/>
              <a:t>Avoid accessing social networking sites for personal use when using work computers</a:t>
            </a:r>
          </a:p>
          <a:p>
            <a:pPr lvl="1"/>
            <a:r>
              <a:rPr lang="en-US" dirty="0" smtClean="0"/>
              <a:t>Do not open email or click on links from social media sites as this may lead to inappropriate access into your facility’s system(s)</a:t>
            </a:r>
            <a:endParaRPr lang="en-US" dirty="0"/>
          </a:p>
        </p:txBody>
      </p:sp>
    </p:spTree>
    <p:extLst>
      <p:ext uri="{BB962C8B-B14F-4D97-AF65-F5344CB8AC3E}">
        <p14:creationId xmlns:p14="http://schemas.microsoft.com/office/powerpoint/2010/main" val="421627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Protection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Acceptable/Not Acceptable</a:t>
            </a:r>
          </a:p>
          <a:p>
            <a:r>
              <a:rPr lang="en-US" dirty="0" smtClean="0"/>
              <a:t>1. The administrator was late leaving work for her son’s baseball game and to save time didn’t log off or lock her computer.</a:t>
            </a:r>
          </a:p>
          <a:p>
            <a:r>
              <a:rPr lang="en-US" dirty="0" smtClean="0"/>
              <a:t>2. The new receptionist didn’t have a password to the electronic medical record system, so the administrator shared hers.</a:t>
            </a:r>
          </a:p>
          <a:p>
            <a:r>
              <a:rPr lang="en-US" dirty="0" smtClean="0"/>
              <a:t>3. An accident victim came in for treatment and a staff member took a photo with her cell phone and posted the image on Facebook with the text, “Don’t text and drive.”</a:t>
            </a:r>
          </a:p>
          <a:p>
            <a:r>
              <a:rPr lang="en-US" dirty="0" smtClean="0"/>
              <a:t>4. A gentleman came to the practice with a HIPAA compliant authorization requesting a copy of his wife’s medical records. After confirming signature of the patient, the records were released</a:t>
            </a:r>
            <a:r>
              <a:rPr lang="en-US" dirty="0" smtClean="0"/>
              <a:t>.</a:t>
            </a:r>
          </a:p>
          <a:p>
            <a:endParaRPr lang="en-US" dirty="0"/>
          </a:p>
          <a:p>
            <a:r>
              <a:rPr lang="en-US" dirty="0"/>
              <a:t>Not Acceptable-1,2,3	Acceptable-4</a:t>
            </a:r>
          </a:p>
          <a:p>
            <a:endParaRPr lang="en-US" dirty="0" smtClean="0"/>
          </a:p>
          <a:p>
            <a:endParaRPr lang="en-US" b="1" dirty="0"/>
          </a:p>
        </p:txBody>
      </p:sp>
    </p:spTree>
    <p:extLst>
      <p:ext uri="{BB962C8B-B14F-4D97-AF65-F5344CB8AC3E}">
        <p14:creationId xmlns:p14="http://schemas.microsoft.com/office/powerpoint/2010/main" val="1091512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Protection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ALWAYS:</a:t>
            </a:r>
          </a:p>
          <a:p>
            <a:pPr lvl="1"/>
            <a:r>
              <a:rPr lang="en-US" dirty="0" smtClean="0"/>
              <a:t>Log off or lock computer when walking away from work station</a:t>
            </a:r>
          </a:p>
          <a:p>
            <a:pPr lvl="1"/>
            <a:r>
              <a:rPr lang="en-US" dirty="0" smtClean="0"/>
              <a:t>Create a strong password</a:t>
            </a:r>
          </a:p>
          <a:p>
            <a:pPr lvl="1"/>
            <a:r>
              <a:rPr lang="en-US" dirty="0" smtClean="0"/>
              <a:t>Access only information on patients in which you are involved in the delivery of care</a:t>
            </a:r>
          </a:p>
          <a:p>
            <a:pPr lvl="1"/>
            <a:r>
              <a:rPr lang="en-US" dirty="0" smtClean="0"/>
              <a:t>Be aware of your company policy on internet and social media access from work equipment</a:t>
            </a:r>
          </a:p>
          <a:p>
            <a:r>
              <a:rPr lang="en-US" dirty="0" smtClean="0"/>
              <a:t>NEVER:</a:t>
            </a:r>
          </a:p>
          <a:p>
            <a:pPr lvl="1"/>
            <a:r>
              <a:rPr lang="en-US" dirty="0" smtClean="0"/>
              <a:t>Post comments about patients on any type of social media</a:t>
            </a:r>
          </a:p>
          <a:p>
            <a:pPr lvl="1"/>
            <a:r>
              <a:rPr lang="en-US" dirty="0" smtClean="0"/>
              <a:t>Take pictures of patients on your smart phone for personal use</a:t>
            </a:r>
          </a:p>
          <a:p>
            <a:pPr lvl="1"/>
            <a:r>
              <a:rPr lang="en-US" dirty="0" smtClean="0"/>
              <a:t>Never disclose medical information to people not approved by the patient</a:t>
            </a:r>
            <a:endParaRPr lang="en-US" dirty="0"/>
          </a:p>
        </p:txBody>
      </p:sp>
    </p:spTree>
    <p:extLst>
      <p:ext uri="{BB962C8B-B14F-4D97-AF65-F5344CB8AC3E}">
        <p14:creationId xmlns:p14="http://schemas.microsoft.com/office/powerpoint/2010/main" val="3808047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A single piece of paper with a patient’s name on it can be thrown in the regular trash.</a:t>
            </a:r>
          </a:p>
          <a:p>
            <a:r>
              <a:rPr lang="en-US" dirty="0" smtClean="0"/>
              <a:t>A. True</a:t>
            </a:r>
          </a:p>
          <a:p>
            <a:r>
              <a:rPr lang="en-US" dirty="0" smtClean="0"/>
              <a:t>B. False</a:t>
            </a:r>
          </a:p>
          <a:p>
            <a:endParaRPr lang="en-US" dirty="0"/>
          </a:p>
          <a:p>
            <a:r>
              <a:rPr lang="en-US" dirty="0" smtClean="0"/>
              <a:t>Answer: B</a:t>
            </a:r>
            <a:endParaRPr lang="en-US" dirty="0"/>
          </a:p>
        </p:txBody>
      </p:sp>
    </p:spTree>
    <p:extLst>
      <p:ext uri="{BB962C8B-B14F-4D97-AF65-F5344CB8AC3E}">
        <p14:creationId xmlns:p14="http://schemas.microsoft.com/office/powerpoint/2010/main" val="177835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Incidents</a:t>
            </a:r>
            <a:endParaRPr lang="en-US" dirty="0"/>
          </a:p>
        </p:txBody>
      </p:sp>
      <p:sp>
        <p:nvSpPr>
          <p:cNvPr id="8" name="Content Placeholder 7"/>
          <p:cNvSpPr>
            <a:spLocks noGrp="1"/>
          </p:cNvSpPr>
          <p:nvPr>
            <p:ph sz="half" idx="1"/>
          </p:nvPr>
        </p:nvSpPr>
        <p:spPr>
          <a:xfrm>
            <a:off x="838199" y="1825625"/>
            <a:ext cx="6281057" cy="4351338"/>
          </a:xfrm>
        </p:spPr>
        <p:txBody>
          <a:bodyPr>
            <a:normAutofit fontScale="92500" lnSpcReduction="20000"/>
          </a:bodyPr>
          <a:lstStyle/>
          <a:p>
            <a:r>
              <a:rPr lang="en-US" dirty="0" smtClean="0"/>
              <a:t>System Failure</a:t>
            </a:r>
          </a:p>
          <a:p>
            <a:r>
              <a:rPr lang="en-US" dirty="0" smtClean="0">
                <a:solidFill>
                  <a:srgbClr val="FF0000"/>
                </a:solidFill>
              </a:rPr>
              <a:t>Server stored in a secure place with limited access</a:t>
            </a:r>
          </a:p>
          <a:p>
            <a:r>
              <a:rPr lang="en-US" dirty="0" smtClean="0"/>
              <a:t>Improper use or disclosure of information</a:t>
            </a:r>
          </a:p>
          <a:p>
            <a:r>
              <a:rPr lang="en-US" dirty="0" smtClean="0"/>
              <a:t>Theft of server, computers, etc.</a:t>
            </a:r>
          </a:p>
          <a:p>
            <a:r>
              <a:rPr lang="en-US" dirty="0" smtClean="0"/>
              <a:t>Unauthorized access</a:t>
            </a:r>
          </a:p>
          <a:p>
            <a:r>
              <a:rPr lang="en-US" dirty="0" smtClean="0"/>
              <a:t>Unauthorized data changes</a:t>
            </a:r>
          </a:p>
          <a:p>
            <a:r>
              <a:rPr lang="en-US" dirty="0" smtClean="0">
                <a:solidFill>
                  <a:srgbClr val="FF0000"/>
                </a:solidFill>
              </a:rPr>
              <a:t>Individual login and passwords for all employees and vendors</a:t>
            </a:r>
          </a:p>
          <a:p>
            <a:r>
              <a:rPr lang="en-US" dirty="0" smtClean="0">
                <a:solidFill>
                  <a:srgbClr val="FF0000"/>
                </a:solidFill>
              </a:rPr>
              <a:t>Use of anti-virus on all network computers</a:t>
            </a:r>
          </a:p>
          <a:p>
            <a:r>
              <a:rPr lang="en-US" dirty="0" smtClean="0"/>
              <a:t>Natural disaster</a:t>
            </a:r>
          </a:p>
          <a:p>
            <a:r>
              <a:rPr lang="en-US" dirty="0" smtClean="0"/>
              <a:t>Virus</a:t>
            </a:r>
            <a:endParaRPr lang="en-US" dirty="0"/>
          </a:p>
        </p:txBody>
      </p:sp>
      <p:sp>
        <p:nvSpPr>
          <p:cNvPr id="9" name="Content Placeholder 8"/>
          <p:cNvSpPr>
            <a:spLocks noGrp="1"/>
          </p:cNvSpPr>
          <p:nvPr>
            <p:ph sz="half" idx="2"/>
          </p:nvPr>
        </p:nvSpPr>
        <p:spPr>
          <a:xfrm>
            <a:off x="7293428" y="1825625"/>
            <a:ext cx="4060371" cy="4351338"/>
          </a:xfrm>
        </p:spPr>
        <p:txBody>
          <a:bodyPr>
            <a:normAutofit fontScale="92500" lnSpcReduction="20000"/>
          </a:bodyPr>
          <a:lstStyle/>
          <a:p>
            <a:r>
              <a:rPr lang="en-US" dirty="0" smtClean="0">
                <a:solidFill>
                  <a:srgbClr val="FF0000"/>
                </a:solidFill>
              </a:rPr>
              <a:t>Non Event</a:t>
            </a:r>
          </a:p>
          <a:p>
            <a:endParaRPr lang="en-US" dirty="0"/>
          </a:p>
          <a:p>
            <a:r>
              <a:rPr lang="en-US" dirty="0" smtClean="0"/>
              <a:t>Security Event</a:t>
            </a:r>
            <a:endParaRPr lang="en-US" dirty="0"/>
          </a:p>
        </p:txBody>
      </p:sp>
    </p:spTree>
    <p:extLst>
      <p:ext uri="{BB962C8B-B14F-4D97-AF65-F5344CB8AC3E}">
        <p14:creationId xmlns:p14="http://schemas.microsoft.com/office/powerpoint/2010/main" val="28598722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Quiz</a:t>
            </a:r>
            <a:endParaRPr lang="en-US" dirty="0"/>
          </a:p>
        </p:txBody>
      </p:sp>
      <p:sp>
        <p:nvSpPr>
          <p:cNvPr id="6" name="Content Placeholder 5"/>
          <p:cNvSpPr>
            <a:spLocks noGrp="1"/>
          </p:cNvSpPr>
          <p:nvPr>
            <p:ph idx="1"/>
          </p:nvPr>
        </p:nvSpPr>
        <p:spPr/>
        <p:txBody>
          <a:bodyPr/>
          <a:lstStyle/>
          <a:p>
            <a:r>
              <a:rPr lang="en-US" dirty="0" smtClean="0"/>
              <a:t>It is a recommendation that employees not access social media sites from work computers.</a:t>
            </a:r>
          </a:p>
          <a:p>
            <a:r>
              <a:rPr lang="en-US" dirty="0" smtClean="0"/>
              <a:t>A. True</a:t>
            </a:r>
          </a:p>
          <a:p>
            <a:r>
              <a:rPr lang="en-US" dirty="0" smtClean="0"/>
              <a:t>B. False</a:t>
            </a:r>
          </a:p>
          <a:p>
            <a:endParaRPr lang="en-US" dirty="0"/>
          </a:p>
          <a:p>
            <a:r>
              <a:rPr lang="en-US" dirty="0" smtClean="0"/>
              <a:t>Answer: A</a:t>
            </a:r>
            <a:endParaRPr lang="en-US" dirty="0"/>
          </a:p>
        </p:txBody>
      </p:sp>
    </p:spTree>
    <p:extLst>
      <p:ext uri="{BB962C8B-B14F-4D97-AF65-F5344CB8AC3E}">
        <p14:creationId xmlns:p14="http://schemas.microsoft.com/office/powerpoint/2010/main" val="387283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 calcmode="lin" valueType="num">
                                      <p:cBhvr additive="base">
                                        <p:cTn id="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Sharing your password with your coworker in case she/he needs to access your computer is an acceptable process.</a:t>
            </a:r>
          </a:p>
          <a:p>
            <a:r>
              <a:rPr lang="en-US" dirty="0" smtClean="0"/>
              <a:t>A. True</a:t>
            </a:r>
          </a:p>
          <a:p>
            <a:r>
              <a:rPr lang="en-US" dirty="0" smtClean="0"/>
              <a:t>B. False</a:t>
            </a:r>
          </a:p>
          <a:p>
            <a:endParaRPr lang="en-US" dirty="0"/>
          </a:p>
          <a:p>
            <a:r>
              <a:rPr lang="en-US" dirty="0" smtClean="0"/>
              <a:t>Answer: B</a:t>
            </a:r>
            <a:endParaRPr lang="en-US" dirty="0"/>
          </a:p>
        </p:txBody>
      </p:sp>
    </p:spTree>
    <p:extLst>
      <p:ext uri="{BB962C8B-B14F-4D97-AF65-F5344CB8AC3E}">
        <p14:creationId xmlns:p14="http://schemas.microsoft.com/office/powerpoint/2010/main" val="103788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Which of the following is the best choice for a password?</a:t>
            </a:r>
          </a:p>
          <a:p>
            <a:r>
              <a:rPr lang="en-US" dirty="0" smtClean="0"/>
              <a:t>A. Password1</a:t>
            </a:r>
          </a:p>
          <a:p>
            <a:r>
              <a:rPr lang="en-US" dirty="0" smtClean="0"/>
              <a:t>B. Workstation2</a:t>
            </a:r>
          </a:p>
          <a:p>
            <a:r>
              <a:rPr lang="en-US" dirty="0" smtClean="0"/>
              <a:t>C. !Jones01</a:t>
            </a:r>
          </a:p>
          <a:p>
            <a:r>
              <a:rPr lang="en-US" dirty="0" smtClean="0"/>
              <a:t>D. @jk92BMC</a:t>
            </a:r>
          </a:p>
          <a:p>
            <a:endParaRPr lang="en-US" dirty="0"/>
          </a:p>
          <a:p>
            <a:r>
              <a:rPr lang="en-US" dirty="0" smtClean="0"/>
              <a:t>Answer: D</a:t>
            </a:r>
            <a:endParaRPr lang="en-US" dirty="0"/>
          </a:p>
        </p:txBody>
      </p:sp>
    </p:spTree>
    <p:extLst>
      <p:ext uri="{BB962C8B-B14F-4D97-AF65-F5344CB8AC3E}">
        <p14:creationId xmlns:p14="http://schemas.microsoft.com/office/powerpoint/2010/main" val="225830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HITECH</a:t>
            </a:r>
            <a:endParaRPr lang="en-US" dirty="0"/>
          </a:p>
        </p:txBody>
      </p:sp>
      <p:sp>
        <p:nvSpPr>
          <p:cNvPr id="3" name="Content Placeholder 2"/>
          <p:cNvSpPr>
            <a:spLocks noGrp="1"/>
          </p:cNvSpPr>
          <p:nvPr>
            <p:ph idx="1"/>
          </p:nvPr>
        </p:nvSpPr>
        <p:spPr/>
        <p:txBody>
          <a:bodyPr>
            <a:normAutofit/>
          </a:bodyPr>
          <a:lstStyle/>
          <a:p>
            <a:r>
              <a:rPr lang="en-US" dirty="0" smtClean="0"/>
              <a:t>Describe impact of HITECH on covered entities and business associates</a:t>
            </a:r>
          </a:p>
          <a:p>
            <a:r>
              <a:rPr lang="en-US" dirty="0" smtClean="0"/>
              <a:t>Define breach</a:t>
            </a:r>
          </a:p>
          <a:p>
            <a:r>
              <a:rPr lang="en-US" dirty="0" smtClean="0"/>
              <a:t>Identify possible breach scenarios</a:t>
            </a:r>
          </a:p>
          <a:p>
            <a:r>
              <a:rPr lang="en-US" dirty="0" smtClean="0"/>
              <a:t>Describe the procedure for reporting an incident which may be a breach</a:t>
            </a:r>
          </a:p>
          <a:p>
            <a:r>
              <a:rPr lang="en-US" dirty="0" smtClean="0"/>
              <a:t>Describe the impact of a breach</a:t>
            </a:r>
          </a:p>
          <a:p>
            <a:pPr lvl="1"/>
            <a:r>
              <a:rPr lang="en-US" dirty="0" smtClean="0"/>
              <a:t>Patient</a:t>
            </a:r>
          </a:p>
          <a:p>
            <a:pPr lvl="1"/>
            <a:r>
              <a:rPr lang="en-US" dirty="0" smtClean="0"/>
              <a:t>Employee</a:t>
            </a:r>
          </a:p>
          <a:p>
            <a:pPr lvl="1"/>
            <a:r>
              <a:rPr lang="en-US" dirty="0" smtClean="0"/>
              <a:t>Facility </a:t>
            </a:r>
            <a:endParaRPr lang="en-US" dirty="0"/>
          </a:p>
        </p:txBody>
      </p:sp>
    </p:spTree>
    <p:extLst>
      <p:ext uri="{BB962C8B-B14F-4D97-AF65-F5344CB8AC3E}">
        <p14:creationId xmlns:p14="http://schemas.microsoft.com/office/powerpoint/2010/main" val="36717117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HITECH IMPACT</a:t>
            </a:r>
            <a:endParaRPr lang="en-US" dirty="0"/>
          </a:p>
        </p:txBody>
      </p:sp>
      <p:sp>
        <p:nvSpPr>
          <p:cNvPr id="3" name="Content Placeholder 2"/>
          <p:cNvSpPr>
            <a:spLocks noGrp="1"/>
          </p:cNvSpPr>
          <p:nvPr>
            <p:ph idx="1"/>
          </p:nvPr>
        </p:nvSpPr>
        <p:spPr/>
        <p:txBody>
          <a:bodyPr/>
          <a:lstStyle/>
          <a:p>
            <a:r>
              <a:rPr lang="en-US" dirty="0" smtClean="0"/>
              <a:t>The Health Information Technology for Economic and Clinical Health (HITECH) Act was signed into law on February 17, 2009 to protect and promote meaningful use of health information technology</a:t>
            </a:r>
          </a:p>
          <a:p>
            <a:r>
              <a:rPr lang="en-US" dirty="0" smtClean="0"/>
              <a:t>As a result of the changes to both the privacy and security rules, more stringent safeguards are now required to protect health information.</a:t>
            </a:r>
          </a:p>
          <a:p>
            <a:r>
              <a:rPr lang="en-US" dirty="0" smtClean="0"/>
              <a:t>Two very important elements of the Act:</a:t>
            </a:r>
          </a:p>
          <a:p>
            <a:pPr lvl="1"/>
            <a:r>
              <a:rPr lang="en-US" dirty="0" smtClean="0"/>
              <a:t>The term BREACH was defined</a:t>
            </a:r>
          </a:p>
          <a:p>
            <a:pPr lvl="1"/>
            <a:r>
              <a:rPr lang="en-US" dirty="0" smtClean="0"/>
              <a:t>Business associates just like your facility, must comply with many elements of the privacy and security rules</a:t>
            </a:r>
          </a:p>
        </p:txBody>
      </p:sp>
    </p:spTree>
    <p:extLst>
      <p:ext uri="{BB962C8B-B14F-4D97-AF65-F5344CB8AC3E}">
        <p14:creationId xmlns:p14="http://schemas.microsoft.com/office/powerpoint/2010/main" val="174932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Associate</a:t>
            </a:r>
            <a:endParaRPr lang="en-US" dirty="0"/>
          </a:p>
        </p:txBody>
      </p:sp>
      <p:sp>
        <p:nvSpPr>
          <p:cNvPr id="3" name="Content Placeholder 2"/>
          <p:cNvSpPr>
            <a:spLocks noGrp="1"/>
          </p:cNvSpPr>
          <p:nvPr>
            <p:ph idx="1"/>
          </p:nvPr>
        </p:nvSpPr>
        <p:spPr/>
        <p:txBody>
          <a:bodyPr/>
          <a:lstStyle/>
          <a:p>
            <a:r>
              <a:rPr lang="en-US" dirty="0" smtClean="0"/>
              <a:t>A business associate is a person or entity which creates, receives, maintains, or transmits protected health information on behalf of your practice or facility.</a:t>
            </a:r>
          </a:p>
          <a:p>
            <a:r>
              <a:rPr lang="en-US" dirty="0" smtClean="0"/>
              <a:t>Because of their access to PHI, business associates and their subcontractors must have policies and procedures in place, provide training to their employees and must report any potential breach scenarios to you, the covered entity</a:t>
            </a:r>
            <a:endParaRPr lang="en-US" dirty="0"/>
          </a:p>
        </p:txBody>
      </p:sp>
    </p:spTree>
    <p:extLst>
      <p:ext uri="{BB962C8B-B14F-4D97-AF65-F5344CB8AC3E}">
        <p14:creationId xmlns:p14="http://schemas.microsoft.com/office/powerpoint/2010/main" val="257243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Business Associates</a:t>
            </a:r>
            <a:endParaRPr lang="en-US" dirty="0"/>
          </a:p>
        </p:txBody>
      </p:sp>
      <p:sp>
        <p:nvSpPr>
          <p:cNvPr id="3" name="Content Placeholder 2"/>
          <p:cNvSpPr>
            <a:spLocks noGrp="1"/>
          </p:cNvSpPr>
          <p:nvPr>
            <p:ph idx="1"/>
          </p:nvPr>
        </p:nvSpPr>
        <p:spPr/>
        <p:txBody>
          <a:bodyPr/>
          <a:lstStyle/>
          <a:p>
            <a:r>
              <a:rPr lang="en-US" dirty="0" smtClean="0"/>
              <a:t>Transcription Services</a:t>
            </a:r>
          </a:p>
          <a:p>
            <a:r>
              <a:rPr lang="en-US" dirty="0" smtClean="0"/>
              <a:t>Billing Company</a:t>
            </a:r>
          </a:p>
          <a:p>
            <a:r>
              <a:rPr lang="en-US" dirty="0" smtClean="0"/>
              <a:t>IT Company</a:t>
            </a:r>
          </a:p>
          <a:p>
            <a:r>
              <a:rPr lang="en-US" dirty="0" smtClean="0"/>
              <a:t>Collections Agency</a:t>
            </a:r>
          </a:p>
          <a:p>
            <a:endParaRPr lang="en-US" dirty="0"/>
          </a:p>
          <a:p>
            <a:r>
              <a:rPr lang="en-US" dirty="0" smtClean="0"/>
              <a:t>Non business associates</a:t>
            </a:r>
          </a:p>
          <a:p>
            <a:pPr lvl="1"/>
            <a:r>
              <a:rPr lang="en-US" dirty="0" smtClean="0"/>
              <a:t>Pharmaceutical Reps</a:t>
            </a:r>
          </a:p>
          <a:p>
            <a:pPr lvl="1"/>
            <a:r>
              <a:rPr lang="en-US" dirty="0" smtClean="0"/>
              <a:t>Cleaning staff</a:t>
            </a:r>
            <a:endParaRPr lang="en-US" dirty="0"/>
          </a:p>
        </p:txBody>
      </p:sp>
    </p:spTree>
    <p:extLst>
      <p:ext uri="{BB962C8B-B14F-4D97-AF65-F5344CB8AC3E}">
        <p14:creationId xmlns:p14="http://schemas.microsoft.com/office/powerpoint/2010/main" val="5139778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Breach</a:t>
            </a:r>
            <a:endParaRPr lang="en-US" dirty="0"/>
          </a:p>
        </p:txBody>
      </p:sp>
      <p:sp>
        <p:nvSpPr>
          <p:cNvPr id="3" name="Content Placeholder 2"/>
          <p:cNvSpPr>
            <a:spLocks noGrp="1"/>
          </p:cNvSpPr>
          <p:nvPr>
            <p:ph idx="1"/>
          </p:nvPr>
        </p:nvSpPr>
        <p:spPr/>
        <p:txBody>
          <a:bodyPr/>
          <a:lstStyle/>
          <a:p>
            <a:r>
              <a:rPr lang="en-US" dirty="0" smtClean="0"/>
              <a:t>An impermissible use or disclosure under the Privacy Rule that compromises the security or privacy of protected health information.</a:t>
            </a:r>
          </a:p>
          <a:p>
            <a:r>
              <a:rPr lang="en-US" dirty="0" smtClean="0"/>
              <a:t>Examples:</a:t>
            </a:r>
          </a:p>
          <a:p>
            <a:pPr lvl="1"/>
            <a:r>
              <a:rPr lang="en-US" dirty="0" smtClean="0"/>
              <a:t>Theft of server/desktop computer (patients impacted: 3,500)</a:t>
            </a:r>
          </a:p>
          <a:p>
            <a:pPr lvl="1"/>
            <a:r>
              <a:rPr lang="en-US" dirty="0" smtClean="0"/>
              <a:t>Loss of laptop computer (patients impacted: 812)</a:t>
            </a:r>
          </a:p>
          <a:p>
            <a:pPr lvl="1"/>
            <a:r>
              <a:rPr lang="en-US" dirty="0" smtClean="0"/>
              <a:t>Hacking/IT incident (patients impacted: 2,300)</a:t>
            </a:r>
          </a:p>
          <a:p>
            <a:pPr lvl="1"/>
            <a:r>
              <a:rPr lang="en-US" dirty="0" smtClean="0"/>
              <a:t>Loss of portable electronic device (patients impacted: 19,222)</a:t>
            </a:r>
          </a:p>
        </p:txBody>
      </p:sp>
    </p:spTree>
    <p:extLst>
      <p:ext uri="{BB962C8B-B14F-4D97-AF65-F5344CB8AC3E}">
        <p14:creationId xmlns:p14="http://schemas.microsoft.com/office/powerpoint/2010/main" val="380563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Breach Incidents</a:t>
            </a:r>
            <a:endParaRPr lang="en-US" dirty="0"/>
          </a:p>
        </p:txBody>
      </p:sp>
      <p:sp>
        <p:nvSpPr>
          <p:cNvPr id="3" name="Content Placeholder 2"/>
          <p:cNvSpPr>
            <a:spLocks noGrp="1"/>
          </p:cNvSpPr>
          <p:nvPr>
            <p:ph idx="1"/>
          </p:nvPr>
        </p:nvSpPr>
        <p:spPr>
          <a:xfrm>
            <a:off x="1251678" y="1785257"/>
            <a:ext cx="10178322" cy="4582886"/>
          </a:xfrm>
        </p:spPr>
        <p:txBody>
          <a:bodyPr>
            <a:normAutofit lnSpcReduction="10000"/>
          </a:bodyPr>
          <a:lstStyle/>
          <a:p>
            <a:r>
              <a:rPr lang="en-US" dirty="0" smtClean="0"/>
              <a:t>Which of the following represent possible breach scenarios?</a:t>
            </a:r>
          </a:p>
          <a:p>
            <a:r>
              <a:rPr lang="en-US" dirty="0" smtClean="0"/>
              <a:t>A. Loss of power to the building, resulting in the computers being down.</a:t>
            </a:r>
          </a:p>
          <a:p>
            <a:r>
              <a:rPr lang="en-US" dirty="0" smtClean="0"/>
              <a:t>B. An employee or business associate downloads a link from an email sent by a friend, inadvertently downloading a virus.</a:t>
            </a:r>
          </a:p>
          <a:p>
            <a:r>
              <a:rPr lang="en-US" dirty="0" smtClean="0"/>
              <a:t>C. An employee or business associate with authorized access to PHI, reviews her friend’s recent visit to the facility.</a:t>
            </a:r>
          </a:p>
          <a:p>
            <a:r>
              <a:rPr lang="en-US" dirty="0" smtClean="0"/>
              <a:t>D. A thumb/flash drive containing copies of patient visit notes and x-ray images is misplaced. The thumb/flash drive was encrypted. (HHS has determined that if information is protected through an acceptable encryption process and the information is lost or inappropriately accessed it is not considered a breach)</a:t>
            </a:r>
          </a:p>
          <a:p>
            <a:endParaRPr lang="en-US" dirty="0"/>
          </a:p>
          <a:p>
            <a:r>
              <a:rPr lang="en-US" dirty="0" smtClean="0"/>
              <a:t>Answer: B, C</a:t>
            </a:r>
          </a:p>
          <a:p>
            <a:endParaRPr lang="en-US" dirty="0"/>
          </a:p>
        </p:txBody>
      </p:sp>
    </p:spTree>
    <p:extLst>
      <p:ext uri="{BB962C8B-B14F-4D97-AF65-F5344CB8AC3E}">
        <p14:creationId xmlns:p14="http://schemas.microsoft.com/office/powerpoint/2010/main" val="2980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Leaving normal test results on an answering machine is acceptable without patient’s authorization.</a:t>
            </a:r>
          </a:p>
          <a:p>
            <a:r>
              <a:rPr lang="en-US" dirty="0" smtClean="0"/>
              <a:t>A. True</a:t>
            </a:r>
          </a:p>
          <a:p>
            <a:r>
              <a:rPr lang="en-US" dirty="0" smtClean="0"/>
              <a:t>B. False</a:t>
            </a:r>
          </a:p>
          <a:p>
            <a:endParaRPr lang="en-US" dirty="0"/>
          </a:p>
          <a:p>
            <a:endParaRPr lang="en-US" dirty="0" smtClean="0"/>
          </a:p>
          <a:p>
            <a:r>
              <a:rPr lang="en-US" dirty="0" smtClean="0"/>
              <a:t>Answer: B</a:t>
            </a:r>
            <a:endParaRPr lang="en-US" dirty="0"/>
          </a:p>
        </p:txBody>
      </p:sp>
    </p:spTree>
    <p:extLst>
      <p:ext uri="{BB962C8B-B14F-4D97-AF65-F5344CB8AC3E}">
        <p14:creationId xmlns:p14="http://schemas.microsoft.com/office/powerpoint/2010/main" val="215017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Incidents</a:t>
            </a:r>
            <a:endParaRPr lang="en-US" dirty="0"/>
          </a:p>
        </p:txBody>
      </p:sp>
      <p:sp>
        <p:nvSpPr>
          <p:cNvPr id="3" name="Content Placeholder 2"/>
          <p:cNvSpPr>
            <a:spLocks noGrp="1"/>
          </p:cNvSpPr>
          <p:nvPr>
            <p:ph idx="1"/>
          </p:nvPr>
        </p:nvSpPr>
        <p:spPr>
          <a:xfrm>
            <a:off x="1251678" y="1874517"/>
            <a:ext cx="10178322" cy="4417426"/>
          </a:xfrm>
        </p:spPr>
        <p:txBody>
          <a:bodyPr>
            <a:normAutofit/>
          </a:bodyPr>
          <a:lstStyle/>
          <a:p>
            <a:r>
              <a:rPr lang="en-US" dirty="0" smtClean="0"/>
              <a:t>Step 1: Report the incident to the Privacy or Security Officer</a:t>
            </a:r>
          </a:p>
          <a:p>
            <a:r>
              <a:rPr lang="en-US" dirty="0" smtClean="0"/>
              <a:t>Step 2: Management will complete the investigation and determine if the event is a breach.</a:t>
            </a:r>
          </a:p>
          <a:p>
            <a:r>
              <a:rPr lang="en-US" dirty="0" smtClean="0"/>
              <a:t>Step 3: If the event is determined to be a breach, the patient must be notified within 60 days of discovery of the incident.</a:t>
            </a:r>
          </a:p>
          <a:p>
            <a:r>
              <a:rPr lang="en-US" dirty="0" smtClean="0"/>
              <a:t>Step 4: If 500 patients or more are impacted by the breach in the same state, both the local media and HHS must be notified at the same time as patient notification occurs</a:t>
            </a:r>
          </a:p>
          <a:p>
            <a:endParaRPr lang="en-US" dirty="0"/>
          </a:p>
          <a:p>
            <a:r>
              <a:rPr lang="en-US" dirty="0" smtClean="0"/>
              <a:t>A breach can have far reaching implications, both from a financial and reputational perspective</a:t>
            </a:r>
            <a:endParaRPr lang="en-US" dirty="0"/>
          </a:p>
        </p:txBody>
      </p:sp>
    </p:spTree>
    <p:extLst>
      <p:ext uri="{BB962C8B-B14F-4D97-AF65-F5344CB8AC3E}">
        <p14:creationId xmlns:p14="http://schemas.microsoft.com/office/powerpoint/2010/main" val="216903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Breach Impact</a:t>
            </a:r>
            <a:endParaRPr lang="en-US" dirty="0"/>
          </a:p>
        </p:txBody>
      </p:sp>
      <p:sp>
        <p:nvSpPr>
          <p:cNvPr id="3" name="Content Placeholder 2"/>
          <p:cNvSpPr>
            <a:spLocks noGrp="1"/>
          </p:cNvSpPr>
          <p:nvPr>
            <p:ph idx="1"/>
          </p:nvPr>
        </p:nvSpPr>
        <p:spPr/>
        <p:txBody>
          <a:bodyPr/>
          <a:lstStyle/>
          <a:p>
            <a:r>
              <a:rPr lang="en-US" dirty="0" smtClean="0"/>
              <a:t>Patient</a:t>
            </a:r>
          </a:p>
          <a:p>
            <a:pPr lvl="1"/>
            <a:r>
              <a:rPr lang="en-US" dirty="0" smtClean="0"/>
              <a:t>Misuse of personal data</a:t>
            </a:r>
          </a:p>
          <a:p>
            <a:pPr lvl="1"/>
            <a:r>
              <a:rPr lang="en-US" dirty="0" smtClean="0"/>
              <a:t>May become a victim of identity theft</a:t>
            </a:r>
          </a:p>
          <a:p>
            <a:pPr marL="457200" lvl="1" indent="0">
              <a:buNone/>
            </a:pPr>
            <a:endParaRPr lang="en-US" dirty="0" smtClean="0"/>
          </a:p>
          <a:p>
            <a:r>
              <a:rPr lang="en-US" dirty="0" smtClean="0"/>
              <a:t>Facility</a:t>
            </a:r>
          </a:p>
          <a:p>
            <a:pPr lvl="1"/>
            <a:r>
              <a:rPr lang="en-US" dirty="0" smtClean="0"/>
              <a:t>Loss of integrity of data</a:t>
            </a:r>
          </a:p>
          <a:p>
            <a:pPr lvl="1"/>
            <a:r>
              <a:rPr lang="en-US" dirty="0" smtClean="0"/>
              <a:t>Damaged reputation and loss of trust in the healthcare community</a:t>
            </a:r>
          </a:p>
          <a:p>
            <a:pPr lvl="1"/>
            <a:r>
              <a:rPr lang="en-US" dirty="0" smtClean="0"/>
              <a:t>Negative press</a:t>
            </a:r>
          </a:p>
          <a:p>
            <a:pPr lvl="1"/>
            <a:r>
              <a:rPr lang="en-US" dirty="0" smtClean="0"/>
              <a:t>Penalties, fines, and lawsuits</a:t>
            </a:r>
            <a:endParaRPr lang="en-US" dirty="0"/>
          </a:p>
        </p:txBody>
      </p:sp>
    </p:spTree>
    <p:extLst>
      <p:ext uri="{BB962C8B-B14F-4D97-AF65-F5344CB8AC3E}">
        <p14:creationId xmlns:p14="http://schemas.microsoft.com/office/powerpoint/2010/main" val="166906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Breach Protection</a:t>
            </a:r>
            <a:endParaRPr lang="en-US" dirty="0"/>
          </a:p>
        </p:txBody>
      </p:sp>
      <p:sp>
        <p:nvSpPr>
          <p:cNvPr id="4" name="Content Placeholder 3"/>
          <p:cNvSpPr>
            <a:spLocks noGrp="1"/>
          </p:cNvSpPr>
          <p:nvPr>
            <p:ph sz="half" idx="1"/>
          </p:nvPr>
        </p:nvSpPr>
        <p:spPr/>
        <p:txBody>
          <a:bodyPr>
            <a:normAutofit fontScale="85000" lnSpcReduction="10000"/>
          </a:bodyPr>
          <a:lstStyle/>
          <a:p>
            <a:pPr algn="ctr"/>
            <a:r>
              <a:rPr lang="en-US" b="1" dirty="0" smtClean="0"/>
              <a:t>Risks</a:t>
            </a:r>
          </a:p>
          <a:p>
            <a:r>
              <a:rPr lang="en-US" dirty="0" smtClean="0"/>
              <a:t>Transporting health information in personal vehicles which are not secured in some manner</a:t>
            </a:r>
          </a:p>
          <a:p>
            <a:r>
              <a:rPr lang="en-US" dirty="0" smtClean="0"/>
              <a:t>Posting information about a patient on social media sites</a:t>
            </a:r>
          </a:p>
          <a:p>
            <a:r>
              <a:rPr lang="en-US" dirty="0" smtClean="0"/>
              <a:t>Looking at your neighbor’s health records to determine the reason for recent health care</a:t>
            </a:r>
          </a:p>
        </p:txBody>
      </p:sp>
      <p:sp>
        <p:nvSpPr>
          <p:cNvPr id="5" name="Content Placeholder 4"/>
          <p:cNvSpPr>
            <a:spLocks noGrp="1"/>
          </p:cNvSpPr>
          <p:nvPr>
            <p:ph sz="half" idx="2"/>
          </p:nvPr>
        </p:nvSpPr>
        <p:spPr/>
        <p:txBody>
          <a:bodyPr>
            <a:normAutofit fontScale="85000" lnSpcReduction="10000"/>
          </a:bodyPr>
          <a:lstStyle/>
          <a:p>
            <a:pPr algn="ctr"/>
            <a:r>
              <a:rPr lang="en-US" b="1" dirty="0" smtClean="0"/>
              <a:t>Prevent</a:t>
            </a:r>
          </a:p>
          <a:p>
            <a:r>
              <a:rPr lang="en-US" dirty="0" smtClean="0"/>
              <a:t>Ensuring the correct mailing address is utilized when sending out mail to a patient</a:t>
            </a:r>
          </a:p>
          <a:p>
            <a:r>
              <a:rPr lang="en-US" dirty="0" smtClean="0"/>
              <a:t>Accessing only the information needed to complete a task</a:t>
            </a:r>
          </a:p>
          <a:p>
            <a:r>
              <a:rPr lang="en-US" dirty="0" smtClean="0"/>
              <a:t>Protect any info stored electronically, especially on portable devices such as a laptop or thumb/flash drive through an encryption process</a:t>
            </a:r>
          </a:p>
          <a:p>
            <a:r>
              <a:rPr lang="en-US" dirty="0" smtClean="0"/>
              <a:t>Programming frequently used numbers into the fax machine(s) at your site</a:t>
            </a:r>
            <a:endParaRPr lang="en-US" dirty="0"/>
          </a:p>
        </p:txBody>
      </p:sp>
    </p:spTree>
    <p:extLst>
      <p:ext uri="{BB962C8B-B14F-4D97-AF65-F5344CB8AC3E}">
        <p14:creationId xmlns:p14="http://schemas.microsoft.com/office/powerpoint/2010/main" val="156278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 calcmode="lin" valueType="num">
                                      <p:cBhvr additive="base">
                                        <p:cTn id="3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 calcmode="lin" valueType="num">
                                      <p:cBhvr additive="base">
                                        <p:cTn id="3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anim calcmode="lin" valueType="num">
                                      <p:cBhvr additive="base">
                                        <p:cTn id="4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anim calcmode="lin" valueType="num">
                                      <p:cBhvr additive="base">
                                        <p:cTn id="4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4" end="4"/>
                                            </p:txEl>
                                          </p:spTgt>
                                        </p:tgtEl>
                                        <p:attrNameLst>
                                          <p:attrName>style.visibility</p:attrName>
                                        </p:attrNameLst>
                                      </p:cBhvr>
                                      <p:to>
                                        <p:strVal val="visible"/>
                                      </p:to>
                                    </p:set>
                                    <p:anim calcmode="lin" valueType="num">
                                      <p:cBhvr additive="base">
                                        <p:cTn id="5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Quiz</a:t>
            </a:r>
            <a:endParaRPr lang="en-US" dirty="0"/>
          </a:p>
        </p:txBody>
      </p:sp>
      <p:sp>
        <p:nvSpPr>
          <p:cNvPr id="6" name="Content Placeholder 5"/>
          <p:cNvSpPr>
            <a:spLocks noGrp="1"/>
          </p:cNvSpPr>
          <p:nvPr>
            <p:ph idx="1"/>
          </p:nvPr>
        </p:nvSpPr>
        <p:spPr/>
        <p:txBody>
          <a:bodyPr/>
          <a:lstStyle/>
          <a:p>
            <a:r>
              <a:rPr lang="en-US" dirty="0" smtClean="0"/>
              <a:t>The first step in a potential breach situation is to: </a:t>
            </a:r>
          </a:p>
          <a:p>
            <a:r>
              <a:rPr lang="en-US" dirty="0" smtClean="0"/>
              <a:t>A. Try to cover it up</a:t>
            </a:r>
          </a:p>
          <a:p>
            <a:r>
              <a:rPr lang="en-US" dirty="0" smtClean="0"/>
              <a:t>B. Report it to proper administration</a:t>
            </a:r>
          </a:p>
          <a:p>
            <a:r>
              <a:rPr lang="en-US" dirty="0" smtClean="0"/>
              <a:t>C. Determine the fine and penalty</a:t>
            </a:r>
          </a:p>
          <a:p>
            <a:endParaRPr lang="en-US" dirty="0"/>
          </a:p>
          <a:p>
            <a:r>
              <a:rPr lang="en-US" dirty="0" smtClean="0"/>
              <a:t>Answer: B</a:t>
            </a:r>
            <a:endParaRPr lang="en-US" dirty="0"/>
          </a:p>
        </p:txBody>
      </p:sp>
    </p:spTree>
    <p:extLst>
      <p:ext uri="{BB962C8B-B14F-4D97-AF65-F5344CB8AC3E}">
        <p14:creationId xmlns:p14="http://schemas.microsoft.com/office/powerpoint/2010/main" val="168602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anim calcmode="lin" valueType="num">
                                      <p:cBhvr additive="base">
                                        <p:cTn id="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If a breach is determined, the patient doesn’t have to be notified.</a:t>
            </a:r>
          </a:p>
          <a:p>
            <a:r>
              <a:rPr lang="en-US" dirty="0" smtClean="0"/>
              <a:t>A. True</a:t>
            </a:r>
          </a:p>
          <a:p>
            <a:r>
              <a:rPr lang="en-US" dirty="0" smtClean="0"/>
              <a:t>B. False</a:t>
            </a:r>
          </a:p>
          <a:p>
            <a:endParaRPr lang="en-US" dirty="0"/>
          </a:p>
          <a:p>
            <a:r>
              <a:rPr lang="en-US" dirty="0" smtClean="0"/>
              <a:t>Answer: B</a:t>
            </a:r>
            <a:endParaRPr lang="en-US" dirty="0"/>
          </a:p>
        </p:txBody>
      </p:sp>
    </p:spTree>
    <p:extLst>
      <p:ext uri="{BB962C8B-B14F-4D97-AF65-F5344CB8AC3E}">
        <p14:creationId xmlns:p14="http://schemas.microsoft.com/office/powerpoint/2010/main" val="248648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If ____________ or more patients are impacted by a breach the local media must be notified.</a:t>
            </a:r>
          </a:p>
          <a:p>
            <a:r>
              <a:rPr lang="en-US" dirty="0" smtClean="0"/>
              <a:t>A. 200</a:t>
            </a:r>
          </a:p>
          <a:p>
            <a:r>
              <a:rPr lang="en-US" dirty="0" smtClean="0"/>
              <a:t>B. 350</a:t>
            </a:r>
          </a:p>
          <a:p>
            <a:r>
              <a:rPr lang="en-US" dirty="0" smtClean="0"/>
              <a:t>C. 500</a:t>
            </a:r>
          </a:p>
          <a:p>
            <a:r>
              <a:rPr lang="en-US" dirty="0" smtClean="0"/>
              <a:t>D. 750</a:t>
            </a:r>
          </a:p>
          <a:p>
            <a:endParaRPr lang="en-US" dirty="0"/>
          </a:p>
          <a:p>
            <a:r>
              <a:rPr lang="en-US" dirty="0" smtClean="0"/>
              <a:t>Answer: C</a:t>
            </a:r>
            <a:endParaRPr lang="en-US" dirty="0"/>
          </a:p>
        </p:txBody>
      </p:sp>
    </p:spTree>
    <p:extLst>
      <p:ext uri="{BB962C8B-B14F-4D97-AF65-F5344CB8AC3E}">
        <p14:creationId xmlns:p14="http://schemas.microsoft.com/office/powerpoint/2010/main" val="3786915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 Fines, and Penalties</a:t>
            </a:r>
            <a:endParaRPr lang="en-US" dirty="0"/>
          </a:p>
        </p:txBody>
      </p:sp>
      <p:sp>
        <p:nvSpPr>
          <p:cNvPr id="3" name="Content Placeholder 2"/>
          <p:cNvSpPr>
            <a:spLocks noGrp="1"/>
          </p:cNvSpPr>
          <p:nvPr>
            <p:ph idx="1"/>
          </p:nvPr>
        </p:nvSpPr>
        <p:spPr/>
        <p:txBody>
          <a:bodyPr/>
          <a:lstStyle/>
          <a:p>
            <a:r>
              <a:rPr lang="en-US" dirty="0" smtClean="0"/>
              <a:t>Identify changes in fines and enforcement as a result of HITECH</a:t>
            </a:r>
            <a:endParaRPr lang="en-US" dirty="0"/>
          </a:p>
        </p:txBody>
      </p:sp>
    </p:spTree>
    <p:extLst>
      <p:ext uri="{BB962C8B-B14F-4D97-AF65-F5344CB8AC3E}">
        <p14:creationId xmlns:p14="http://schemas.microsoft.com/office/powerpoint/2010/main" val="385897514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Fines</a:t>
            </a:r>
            <a:endParaRPr lang="en-US" dirty="0"/>
          </a:p>
        </p:txBody>
      </p:sp>
      <p:sp>
        <p:nvSpPr>
          <p:cNvPr id="3" name="Content Placeholder 2"/>
          <p:cNvSpPr>
            <a:spLocks noGrp="1"/>
          </p:cNvSpPr>
          <p:nvPr>
            <p:ph idx="1"/>
          </p:nvPr>
        </p:nvSpPr>
        <p:spPr/>
        <p:txBody>
          <a:bodyPr/>
          <a:lstStyle/>
          <a:p>
            <a:r>
              <a:rPr lang="en-US" dirty="0" smtClean="0"/>
              <a:t>HITECH changed the level of fines and penalties which can be assessed to individual facilities and individual employees</a:t>
            </a:r>
          </a:p>
          <a:p>
            <a:pPr lvl="1"/>
            <a:r>
              <a:rPr lang="en-US" dirty="0" smtClean="0"/>
              <a:t>Fines can range from $100 to $1.5 million</a:t>
            </a:r>
          </a:p>
          <a:p>
            <a:pPr lvl="1"/>
            <a:r>
              <a:rPr lang="en-US" dirty="0" smtClean="0"/>
              <a:t>Willful neglect can lead to a fine of $1.5 million</a:t>
            </a:r>
          </a:p>
          <a:p>
            <a:pPr lvl="1"/>
            <a:r>
              <a:rPr lang="en-US" dirty="0" smtClean="0"/>
              <a:t>The facility and its business associates are subject to all fines and criminal charges</a:t>
            </a:r>
          </a:p>
          <a:p>
            <a:pPr lvl="1"/>
            <a:r>
              <a:rPr lang="en-US" dirty="0" smtClean="0"/>
              <a:t>Employees may now face criminal penalties which can include time in prison</a:t>
            </a:r>
          </a:p>
          <a:p>
            <a:pPr lvl="1"/>
            <a:r>
              <a:rPr lang="en-US" dirty="0" smtClean="0"/>
              <a:t>Increase in enforcement and fines by HHS</a:t>
            </a:r>
            <a:endParaRPr lang="en-US" dirty="0"/>
          </a:p>
        </p:txBody>
      </p:sp>
    </p:spTree>
    <p:extLst>
      <p:ext uri="{BB962C8B-B14F-4D97-AF65-F5344CB8AC3E}">
        <p14:creationId xmlns:p14="http://schemas.microsoft.com/office/powerpoint/2010/main" val="47261121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a:t>
            </a:r>
            <a:endParaRPr lang="en-US" dirty="0"/>
          </a:p>
        </p:txBody>
      </p:sp>
      <p:sp>
        <p:nvSpPr>
          <p:cNvPr id="3" name="Content Placeholder 2"/>
          <p:cNvSpPr>
            <a:spLocks noGrp="1"/>
          </p:cNvSpPr>
          <p:nvPr>
            <p:ph idx="1"/>
          </p:nvPr>
        </p:nvSpPr>
        <p:spPr/>
        <p:txBody>
          <a:bodyPr/>
          <a:lstStyle/>
          <a:p>
            <a:r>
              <a:rPr lang="en-US" dirty="0" smtClean="0"/>
              <a:t>How has HHS increased enforcement activity? Select all that apply.</a:t>
            </a:r>
          </a:p>
          <a:p>
            <a:r>
              <a:rPr lang="en-US" dirty="0" smtClean="0"/>
              <a:t>A. Random audits of individual facilities</a:t>
            </a:r>
          </a:p>
          <a:p>
            <a:r>
              <a:rPr lang="en-US" dirty="0" smtClean="0"/>
              <a:t>B. Investigation of complaints related to non-compliance with HIPAA Privacy and Security Rules</a:t>
            </a:r>
          </a:p>
          <a:p>
            <a:r>
              <a:rPr lang="en-US" dirty="0" smtClean="0"/>
              <a:t>C. Monitoring and investigation of breaches impacting over 500 individuals which are reported.</a:t>
            </a:r>
          </a:p>
          <a:p>
            <a:endParaRPr lang="en-US" dirty="0"/>
          </a:p>
          <a:p>
            <a:r>
              <a:rPr lang="en-US" dirty="0" smtClean="0"/>
              <a:t>Answer: A, B, C</a:t>
            </a:r>
            <a:endParaRPr lang="en-US" dirty="0"/>
          </a:p>
        </p:txBody>
      </p:sp>
    </p:spTree>
    <p:extLst>
      <p:ext uri="{BB962C8B-B14F-4D97-AF65-F5344CB8AC3E}">
        <p14:creationId xmlns:p14="http://schemas.microsoft.com/office/powerpoint/2010/main" val="3913038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As a result of the HITECH ACT, enforcement activities have increased. Facilities and their business associates are facing the possibility of increased fines if found they are not adequately protecting patient information.</a:t>
            </a:r>
          </a:p>
          <a:p>
            <a:r>
              <a:rPr lang="en-US" dirty="0" smtClean="0"/>
              <a:t>A. True</a:t>
            </a:r>
          </a:p>
          <a:p>
            <a:r>
              <a:rPr lang="en-US" dirty="0" smtClean="0"/>
              <a:t>B. False</a:t>
            </a:r>
          </a:p>
          <a:p>
            <a:endParaRPr lang="en-US" dirty="0"/>
          </a:p>
          <a:p>
            <a:r>
              <a:rPr lang="en-US" dirty="0" smtClean="0"/>
              <a:t>Answer: A</a:t>
            </a:r>
            <a:endParaRPr lang="en-US" dirty="0"/>
          </a:p>
        </p:txBody>
      </p:sp>
    </p:spTree>
    <p:extLst>
      <p:ext uri="{BB962C8B-B14F-4D97-AF65-F5344CB8AC3E}">
        <p14:creationId xmlns:p14="http://schemas.microsoft.com/office/powerpoint/2010/main" val="3555167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Clinical staff may share logins and passwords to save time when accessing patient information stored electronically.</a:t>
            </a:r>
          </a:p>
          <a:p>
            <a:r>
              <a:rPr lang="en-US" dirty="0" smtClean="0"/>
              <a:t>A. True</a:t>
            </a:r>
          </a:p>
          <a:p>
            <a:r>
              <a:rPr lang="en-US" dirty="0" smtClean="0"/>
              <a:t>B. False</a:t>
            </a:r>
          </a:p>
          <a:p>
            <a:endParaRPr lang="en-US" dirty="0"/>
          </a:p>
          <a:p>
            <a:r>
              <a:rPr lang="en-US" dirty="0" smtClean="0"/>
              <a:t>Answer: B</a:t>
            </a:r>
            <a:endParaRPr lang="en-US" dirty="0"/>
          </a:p>
        </p:txBody>
      </p:sp>
    </p:spTree>
    <p:extLst>
      <p:ext uri="{BB962C8B-B14F-4D97-AF65-F5344CB8AC3E}">
        <p14:creationId xmlns:p14="http://schemas.microsoft.com/office/powerpoint/2010/main" val="288498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HIPAA Privacy </a:t>
            </a:r>
            <a:r>
              <a:rPr lang="en-US" dirty="0" smtClean="0"/>
              <a:t>vs. HIPAA security</a:t>
            </a:r>
          </a:p>
          <a:p>
            <a:r>
              <a:rPr lang="en-US" dirty="0" smtClean="0">
                <a:solidFill>
                  <a:srgbClr val="FF0000"/>
                </a:solidFill>
              </a:rPr>
              <a:t>1. Discussing a patient while having dinner with friends at a local restaurant</a:t>
            </a:r>
          </a:p>
          <a:p>
            <a:r>
              <a:rPr lang="en-US" dirty="0" smtClean="0">
                <a:solidFill>
                  <a:srgbClr val="FF0000"/>
                </a:solidFill>
              </a:rPr>
              <a:t>2. Mailing sensitive lab results to the wrong address</a:t>
            </a:r>
          </a:p>
          <a:p>
            <a:r>
              <a:rPr lang="en-US" dirty="0" smtClean="0">
                <a:solidFill>
                  <a:srgbClr val="FF0000"/>
                </a:solidFill>
              </a:rPr>
              <a:t>3. Releasing health information to a life insurance company without a HIPAA compliant authorization</a:t>
            </a:r>
          </a:p>
          <a:p>
            <a:r>
              <a:rPr lang="en-US" dirty="0" smtClean="0"/>
              <a:t>4. Sharing a login and password with a co-worker, which the co-worker uses to access information inappropriately</a:t>
            </a:r>
          </a:p>
          <a:p>
            <a:r>
              <a:rPr lang="en-US" dirty="0" smtClean="0"/>
              <a:t>5. A break-in occurs and 3 laptop computers containing patient information are stolen</a:t>
            </a:r>
            <a:endParaRPr lang="en-US" dirty="0"/>
          </a:p>
        </p:txBody>
      </p:sp>
    </p:spTree>
    <p:extLst>
      <p:ext uri="{BB962C8B-B14F-4D97-AF65-F5344CB8AC3E}">
        <p14:creationId xmlns:p14="http://schemas.microsoft.com/office/powerpoint/2010/main" val="242079596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073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If a patient requests a copy of their entire medical record, all records, even if they came from another healthcare provider must be released.</a:t>
            </a:r>
          </a:p>
          <a:p>
            <a:r>
              <a:rPr lang="en-US" dirty="0" smtClean="0"/>
              <a:t>A. True</a:t>
            </a:r>
          </a:p>
          <a:p>
            <a:r>
              <a:rPr lang="en-US" dirty="0" smtClean="0"/>
              <a:t>B. False</a:t>
            </a:r>
          </a:p>
          <a:p>
            <a:endParaRPr lang="en-US" dirty="0"/>
          </a:p>
          <a:p>
            <a:r>
              <a:rPr lang="en-US" dirty="0" smtClean="0"/>
              <a:t>Answer: A</a:t>
            </a:r>
            <a:endParaRPr lang="en-US" dirty="0"/>
          </a:p>
        </p:txBody>
      </p:sp>
    </p:spTree>
    <p:extLst>
      <p:ext uri="{BB962C8B-B14F-4D97-AF65-F5344CB8AC3E}">
        <p14:creationId xmlns:p14="http://schemas.microsoft.com/office/powerpoint/2010/main" val="325728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3" name="Content Placeholder 2"/>
          <p:cNvSpPr>
            <a:spLocks noGrp="1"/>
          </p:cNvSpPr>
          <p:nvPr>
            <p:ph idx="1"/>
          </p:nvPr>
        </p:nvSpPr>
        <p:spPr/>
        <p:txBody>
          <a:bodyPr/>
          <a:lstStyle/>
          <a:p>
            <a:r>
              <a:rPr lang="en-US" dirty="0" smtClean="0"/>
              <a:t>Workers must only look or access information on patients in which they are involved in the care.</a:t>
            </a:r>
          </a:p>
          <a:p>
            <a:r>
              <a:rPr lang="en-US" dirty="0" smtClean="0"/>
              <a:t>A. True</a:t>
            </a:r>
          </a:p>
          <a:p>
            <a:r>
              <a:rPr lang="en-US" dirty="0" smtClean="0"/>
              <a:t>B. False</a:t>
            </a:r>
          </a:p>
          <a:p>
            <a:endParaRPr lang="en-US" dirty="0"/>
          </a:p>
          <a:p>
            <a:r>
              <a:rPr lang="en-US" dirty="0" smtClean="0"/>
              <a:t>Answer: A</a:t>
            </a:r>
            <a:endParaRPr lang="en-US" dirty="0"/>
          </a:p>
        </p:txBody>
      </p:sp>
    </p:spTree>
    <p:extLst>
      <p:ext uri="{BB962C8B-B14F-4D97-AF65-F5344CB8AC3E}">
        <p14:creationId xmlns:p14="http://schemas.microsoft.com/office/powerpoint/2010/main" val="186468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TM10001106[[fn=Badge]]</Template>
  <TotalTime>1147</TotalTime>
  <Words>4500</Words>
  <Application>Microsoft Office PowerPoint</Application>
  <PresentationFormat>Widescreen</PresentationFormat>
  <Paragraphs>473</Paragraphs>
  <Slides>71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71</vt:i4>
      </vt:variant>
    </vt:vector>
  </HeadingPairs>
  <TitlesOfParts>
    <vt:vector size="75" baseType="lpstr">
      <vt:lpstr>Arial</vt:lpstr>
      <vt:lpstr>Gill Sans MT</vt:lpstr>
      <vt:lpstr>Impact</vt:lpstr>
      <vt:lpstr>Badge</vt:lpstr>
      <vt:lpstr>HIPAA training</vt:lpstr>
      <vt:lpstr>HIPAA</vt:lpstr>
      <vt:lpstr>HIPAA Privacy Security Breach</vt:lpstr>
      <vt:lpstr>Quiz-HIPAA BASICS</vt:lpstr>
      <vt:lpstr>Quiz</vt:lpstr>
      <vt:lpstr>Quiz</vt:lpstr>
      <vt:lpstr>Quiz</vt:lpstr>
      <vt:lpstr>Quiz</vt:lpstr>
      <vt:lpstr>Quiz</vt:lpstr>
      <vt:lpstr>Quiz</vt:lpstr>
      <vt:lpstr>HIPAA enactment</vt:lpstr>
      <vt:lpstr>Definitions</vt:lpstr>
      <vt:lpstr>Definitions</vt:lpstr>
      <vt:lpstr>Definition of PHI</vt:lpstr>
      <vt:lpstr>Quiz</vt:lpstr>
      <vt:lpstr>PHI</vt:lpstr>
      <vt:lpstr>Quiz-Covered Entity</vt:lpstr>
      <vt:lpstr>Covered Entity</vt:lpstr>
      <vt:lpstr>quiz</vt:lpstr>
      <vt:lpstr>Quiz</vt:lpstr>
      <vt:lpstr>TPO (Treatment, Payment, Healthcare Operations)</vt:lpstr>
      <vt:lpstr>Notice of Privacy Practices (NPP)</vt:lpstr>
      <vt:lpstr>Patient Rights-Access</vt:lpstr>
      <vt:lpstr>Patient Rights-Amendment</vt:lpstr>
      <vt:lpstr>Patient Rights-Disclosure Accounting</vt:lpstr>
      <vt:lpstr>Patient Rights-Restriction Request</vt:lpstr>
      <vt:lpstr>Patient Rights-Confidential Communications</vt:lpstr>
      <vt:lpstr>Incidental Use and Disclosure</vt:lpstr>
      <vt:lpstr>Release of Information</vt:lpstr>
      <vt:lpstr>Quiz</vt:lpstr>
      <vt:lpstr>Quiz</vt:lpstr>
      <vt:lpstr>Quiz</vt:lpstr>
      <vt:lpstr>Protect Patient Information</vt:lpstr>
      <vt:lpstr>Protecting Patient Privacy</vt:lpstr>
      <vt:lpstr>Protecting Patient Privacy</vt:lpstr>
      <vt:lpstr>Complaint Documentation</vt:lpstr>
      <vt:lpstr>Complaints</vt:lpstr>
      <vt:lpstr>Quiz</vt:lpstr>
      <vt:lpstr>Quiz</vt:lpstr>
      <vt:lpstr>Quiz</vt:lpstr>
      <vt:lpstr>Security</vt:lpstr>
      <vt:lpstr>ePHI security protection</vt:lpstr>
      <vt:lpstr>Location of ePHI</vt:lpstr>
      <vt:lpstr>ePHI Protection</vt:lpstr>
      <vt:lpstr>ePHI Protection</vt:lpstr>
      <vt:lpstr>Password Protection</vt:lpstr>
      <vt:lpstr>Internet and Virus Protection</vt:lpstr>
      <vt:lpstr>Electronic Protection</vt:lpstr>
      <vt:lpstr>Electronic Protection</vt:lpstr>
      <vt:lpstr>Security Incidents</vt:lpstr>
      <vt:lpstr>Quiz</vt:lpstr>
      <vt:lpstr>quiz</vt:lpstr>
      <vt:lpstr>Quiz</vt:lpstr>
      <vt:lpstr>HITECH</vt:lpstr>
      <vt:lpstr>HITECH IMPACT</vt:lpstr>
      <vt:lpstr>Business Associate</vt:lpstr>
      <vt:lpstr>Identifying Business Associates</vt:lpstr>
      <vt:lpstr>Breach</vt:lpstr>
      <vt:lpstr>Breach Incidents</vt:lpstr>
      <vt:lpstr>Reporting Incidents</vt:lpstr>
      <vt:lpstr>Breach Impact</vt:lpstr>
      <vt:lpstr>Breach Protection</vt:lpstr>
      <vt:lpstr>Quiz</vt:lpstr>
      <vt:lpstr>Quiz</vt:lpstr>
      <vt:lpstr>Quiz</vt:lpstr>
      <vt:lpstr>Enforcement, Fines, and Penalties</vt:lpstr>
      <vt:lpstr>Fines</vt:lpstr>
      <vt:lpstr>Enforcement</vt:lpstr>
      <vt:lpstr>Quiz</vt:lpstr>
      <vt:lpstr>Quiz</vt:lpstr>
      <vt:lpstr>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training</dc:title>
  <dc:creator>Erica Johnson</dc:creator>
  <cp:lastModifiedBy>Erica Johnson</cp:lastModifiedBy>
  <cp:revision>53</cp:revision>
  <dcterms:created xsi:type="dcterms:W3CDTF">2016-07-25T14:30:36Z</dcterms:created>
  <dcterms:modified xsi:type="dcterms:W3CDTF">2017-10-26T14:42:15Z</dcterms:modified>
</cp:coreProperties>
</file>