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6" r:id="rId1"/>
  </p:sldMasterIdLst>
  <p:sldIdLst>
    <p:sldId id="256" r:id="rId2"/>
    <p:sldId id="257" r:id="rId3"/>
    <p:sldId id="258" r:id="rId4"/>
    <p:sldId id="265" r:id="rId5"/>
    <p:sldId id="259" r:id="rId6"/>
    <p:sldId id="264" r:id="rId7"/>
    <p:sldId id="260" r:id="rId8"/>
    <p:sldId id="261" r:id="rId9"/>
    <p:sldId id="262" r:id="rId10"/>
    <p:sldId id="263"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10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23FEA57E-7C1A-457B-A4CD-5DCEB057B502}" type="datetime1">
              <a:rPr lang="en-US" smtClean="0"/>
              <a:t>8/31/2020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r>
              <a:rPr lang="en-US"/>
              <a:t>Sample Footer Text</a:t>
            </a:r>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674921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3FE42E8-8B57-452D-A122-4DCE9AC771EF}" type="datetime1">
              <a:rPr lang="en-US" smtClean="0"/>
              <a:t>8/31/2020</a:t>
            </a:fld>
            <a:endParaRPr lang="en-US"/>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7" name="Slide Number Placeholder 6"/>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42030638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D3FE42E8-8B57-452D-A122-4DCE9AC771EF}" type="datetime1">
              <a:rPr lang="en-US" smtClean="0"/>
              <a:t>8/31/2020</a:t>
            </a:fld>
            <a:endParaRPr lang="en-US"/>
          </a:p>
        </p:txBody>
      </p:sp>
      <p:sp>
        <p:nvSpPr>
          <p:cNvPr id="6" name="Footer Placeholder 5"/>
          <p:cNvSpPr>
            <a:spLocks noGrp="1"/>
          </p:cNvSpPr>
          <p:nvPr>
            <p:ph type="ftr" sz="quarter" idx="11"/>
          </p:nvPr>
        </p:nvSpPr>
        <p:spPr>
          <a:xfrm>
            <a:off x="685800" y="379941"/>
            <a:ext cx="6991492" cy="365125"/>
          </a:xfrm>
        </p:spPr>
        <p:txBody>
          <a:bodyPr/>
          <a:lstStyle/>
          <a:p>
            <a:r>
              <a:rPr lang="en-US"/>
              <a:t>Sample Footer Text</a:t>
            </a:r>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187580149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D3FE42E8-8B57-452D-A122-4DCE9AC771EF}" type="datetime1">
              <a:rPr lang="en-US" smtClean="0"/>
              <a:t>8/31/2020</a:t>
            </a:fld>
            <a:endParaRPr lang="en-US"/>
          </a:p>
        </p:txBody>
      </p:sp>
      <p:sp>
        <p:nvSpPr>
          <p:cNvPr id="6" name="Footer Placeholder 5"/>
          <p:cNvSpPr>
            <a:spLocks noGrp="1"/>
          </p:cNvSpPr>
          <p:nvPr>
            <p:ph type="ftr" sz="quarter" idx="11"/>
          </p:nvPr>
        </p:nvSpPr>
        <p:spPr>
          <a:xfrm>
            <a:off x="685800" y="379941"/>
            <a:ext cx="6991492" cy="365125"/>
          </a:xfrm>
        </p:spPr>
        <p:txBody>
          <a:bodyPr/>
          <a:lstStyle/>
          <a:p>
            <a:r>
              <a:rPr lang="en-US"/>
              <a:t>Sample Footer Text</a:t>
            </a:r>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F8E28480-1C08-4458-AD97-0283E6FFD09D}" type="slidenum">
              <a:rPr lang="en-US" smtClean="0"/>
              <a:pPr/>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7343572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D3FE42E8-8B57-452D-A122-4DCE9AC771EF}" type="datetime1">
              <a:rPr lang="en-US" smtClean="0"/>
              <a:t>8/31/2020</a:t>
            </a:fld>
            <a:endParaRPr lang="en-US"/>
          </a:p>
        </p:txBody>
      </p:sp>
      <p:sp>
        <p:nvSpPr>
          <p:cNvPr id="6" name="Footer Placeholder 5"/>
          <p:cNvSpPr>
            <a:spLocks noGrp="1"/>
          </p:cNvSpPr>
          <p:nvPr>
            <p:ph type="ftr" sz="quarter" idx="11"/>
          </p:nvPr>
        </p:nvSpPr>
        <p:spPr>
          <a:xfrm>
            <a:off x="685800" y="378883"/>
            <a:ext cx="6991492" cy="365125"/>
          </a:xfrm>
        </p:spPr>
        <p:txBody>
          <a:bodyPr/>
          <a:lstStyle/>
          <a:p>
            <a:r>
              <a:rPr lang="en-US"/>
              <a:t>Sample Footer Text</a:t>
            </a:r>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99088188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3FE42E8-8B57-452D-A122-4DCE9AC771EF}" type="datetime1">
              <a:rPr lang="en-US" smtClean="0"/>
              <a:t>8/31/2020</a:t>
            </a:fld>
            <a:endParaRPr lang="en-US"/>
          </a:p>
        </p:txBody>
      </p:sp>
      <p:sp>
        <p:nvSpPr>
          <p:cNvPr id="4" name="Footer Placeholder 3"/>
          <p:cNvSpPr>
            <a:spLocks noGrp="1"/>
          </p:cNvSpPr>
          <p:nvPr>
            <p:ph type="ftr" sz="quarter" idx="11"/>
          </p:nvPr>
        </p:nvSpPr>
        <p:spPr/>
        <p:txBody>
          <a:bodyPr/>
          <a:lstStyle/>
          <a:p>
            <a:r>
              <a:rPr lang="en-US"/>
              <a:t>Sample Footer Text</a:t>
            </a:r>
            <a:endParaRPr lang="en-US" dirty="0"/>
          </a:p>
        </p:txBody>
      </p:sp>
      <p:sp>
        <p:nvSpPr>
          <p:cNvPr id="5" name="Slide Number Placeholder 4"/>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139713258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3FE42E8-8B57-452D-A122-4DCE9AC771EF}" type="datetime1">
              <a:rPr lang="en-US" smtClean="0"/>
              <a:t>8/31/2020</a:t>
            </a:fld>
            <a:endParaRPr lang="en-US"/>
          </a:p>
        </p:txBody>
      </p:sp>
      <p:sp>
        <p:nvSpPr>
          <p:cNvPr id="4" name="Footer Placeholder 3"/>
          <p:cNvSpPr>
            <a:spLocks noGrp="1"/>
          </p:cNvSpPr>
          <p:nvPr>
            <p:ph type="ftr" sz="quarter" idx="11"/>
          </p:nvPr>
        </p:nvSpPr>
        <p:spPr/>
        <p:txBody>
          <a:bodyPr/>
          <a:lstStyle/>
          <a:p>
            <a:r>
              <a:rPr lang="en-US"/>
              <a:t>Sample Footer Text</a:t>
            </a:r>
            <a:endParaRPr lang="en-US" dirty="0"/>
          </a:p>
        </p:txBody>
      </p:sp>
      <p:sp>
        <p:nvSpPr>
          <p:cNvPr id="5" name="Slide Number Placeholder 4"/>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1000982313"/>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789749-A4CD-447F-8298-2B7988C91CEA}" type="datetime1">
              <a:rPr lang="en-US" smtClean="0"/>
              <a:t>8/31/2020</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87849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BA0444D3-C0BA-4587-A56C-581AB9F841BE}" type="datetime1">
              <a:rPr lang="en-US" smtClean="0"/>
              <a:t>8/31/2020</a:t>
            </a:fld>
            <a:endParaRPr lang="en-US"/>
          </a:p>
        </p:txBody>
      </p:sp>
      <p:sp>
        <p:nvSpPr>
          <p:cNvPr id="5" name="Footer Placeholder 4"/>
          <p:cNvSpPr>
            <a:spLocks noGrp="1"/>
          </p:cNvSpPr>
          <p:nvPr>
            <p:ph type="ftr" sz="quarter" idx="11"/>
          </p:nvPr>
        </p:nvSpPr>
        <p:spPr>
          <a:xfrm>
            <a:off x="685800" y="381000"/>
            <a:ext cx="6991492" cy="365125"/>
          </a:xfrm>
        </p:spPr>
        <p:txBody>
          <a:bodyPr/>
          <a:lstStyle/>
          <a:p>
            <a:r>
              <a:rPr lang="en-US"/>
              <a:t>Sample Footer Text</a:t>
            </a:r>
          </a:p>
        </p:txBody>
      </p:sp>
      <p:sp>
        <p:nvSpPr>
          <p:cNvPr id="6" name="Slide Number Placeholder 5"/>
          <p:cNvSpPr>
            <a:spLocks noGrp="1"/>
          </p:cNvSpPr>
          <p:nvPr>
            <p:ph type="sldNum" sz="quarter" idx="12"/>
          </p:nvPr>
        </p:nvSpPr>
        <p:spPr>
          <a:xfrm>
            <a:off x="10862452" y="381000"/>
            <a:ext cx="643748" cy="365125"/>
          </a:xfrm>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070666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AF2CE-4F37-411C-A3EE-BBBE223265BF}" type="datetime1">
              <a:rPr lang="en-US" smtClean="0"/>
              <a:t>8/31/2020</a:t>
            </a:fld>
            <a:endParaRPr lang="en-US"/>
          </a:p>
        </p:txBody>
      </p:sp>
      <p:sp>
        <p:nvSpPr>
          <p:cNvPr id="5" name="Footer Placeholder 4"/>
          <p:cNvSpPr>
            <a:spLocks noGrp="1"/>
          </p:cNvSpPr>
          <p:nvPr>
            <p:ph type="ftr" sz="quarter" idx="11"/>
          </p:nvPr>
        </p:nvSpPr>
        <p:spPr/>
        <p:txBody>
          <a:bodyPr/>
          <a:lstStyle/>
          <a:p>
            <a:r>
              <a:rPr lang="en-US"/>
              <a:t>Sample Footer Text</a:t>
            </a:r>
          </a:p>
        </p:txBody>
      </p:sp>
      <p:sp>
        <p:nvSpPr>
          <p:cNvPr id="6" name="Slide Number Placeholder 5"/>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131895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C96083D4-708C-4BB5-B4FD-30CE9FA12FD5}" type="datetime1">
              <a:rPr lang="en-US" smtClean="0"/>
              <a:t>8/31/2020</a:t>
            </a:fld>
            <a:endParaRPr lang="en-US"/>
          </a:p>
        </p:txBody>
      </p:sp>
      <p:sp>
        <p:nvSpPr>
          <p:cNvPr id="5" name="Footer Placeholder 4"/>
          <p:cNvSpPr>
            <a:spLocks noGrp="1"/>
          </p:cNvSpPr>
          <p:nvPr>
            <p:ph type="ftr" sz="quarter" idx="11"/>
          </p:nvPr>
        </p:nvSpPr>
        <p:spPr>
          <a:xfrm>
            <a:off x="685800" y="381001"/>
            <a:ext cx="6991492" cy="364065"/>
          </a:xfrm>
        </p:spPr>
        <p:txBody>
          <a:bodyPr/>
          <a:lstStyle/>
          <a:p>
            <a:r>
              <a:rPr lang="en-US"/>
              <a:t>Sample Footer Text</a:t>
            </a:r>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623570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D239B2-65BC-4C2A-A62B-3EABFE9590E4}" type="datetime1">
              <a:rPr lang="en-US" smtClean="0"/>
              <a:t>8/31/2020</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7" name="Slide Number Placeholder 6"/>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090926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E05F5A-E4A3-476F-A89E-C2B73F2431E4}" type="datetime1">
              <a:rPr lang="en-US" smtClean="0"/>
              <a:t>8/31/2020</a:t>
            </a:fld>
            <a:endParaRPr lang="en-US"/>
          </a:p>
        </p:txBody>
      </p:sp>
      <p:sp>
        <p:nvSpPr>
          <p:cNvPr id="8" name="Footer Placeholder 7"/>
          <p:cNvSpPr>
            <a:spLocks noGrp="1"/>
          </p:cNvSpPr>
          <p:nvPr>
            <p:ph type="ftr" sz="quarter" idx="11"/>
          </p:nvPr>
        </p:nvSpPr>
        <p:spPr/>
        <p:txBody>
          <a:bodyPr/>
          <a:lstStyle/>
          <a:p>
            <a:r>
              <a:rPr lang="en-US"/>
              <a:t>Sample Footer Text</a:t>
            </a:r>
          </a:p>
        </p:txBody>
      </p:sp>
      <p:sp>
        <p:nvSpPr>
          <p:cNvPr id="9" name="Slide Number Placeholder 8"/>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354810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761515-4A26-4F31-9F61-5A10B1FABBFC}" type="datetime1">
              <a:rPr lang="en-US" smtClean="0"/>
              <a:t>8/31/2020</a:t>
            </a:fld>
            <a:endParaRPr lang="en-US"/>
          </a:p>
        </p:txBody>
      </p:sp>
      <p:sp>
        <p:nvSpPr>
          <p:cNvPr id="4" name="Footer Placeholder 3"/>
          <p:cNvSpPr>
            <a:spLocks noGrp="1"/>
          </p:cNvSpPr>
          <p:nvPr>
            <p:ph type="ftr" sz="quarter" idx="11"/>
          </p:nvPr>
        </p:nvSpPr>
        <p:spPr/>
        <p:txBody>
          <a:bodyPr/>
          <a:lstStyle/>
          <a:p>
            <a:r>
              <a:rPr lang="en-US"/>
              <a:t>Sample Footer Text</a:t>
            </a:r>
          </a:p>
        </p:txBody>
      </p:sp>
      <p:sp>
        <p:nvSpPr>
          <p:cNvPr id="5" name="Slide Number Placeholder 4"/>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724252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5DC65-7D1F-4BAB-9695-F7E734143E14}" type="datetime1">
              <a:rPr lang="en-US" smtClean="0"/>
              <a:t>8/31/2020</a:t>
            </a:fld>
            <a:endParaRPr lang="en-US"/>
          </a:p>
        </p:txBody>
      </p:sp>
      <p:sp>
        <p:nvSpPr>
          <p:cNvPr id="3" name="Footer Placeholder 2"/>
          <p:cNvSpPr>
            <a:spLocks noGrp="1"/>
          </p:cNvSpPr>
          <p:nvPr>
            <p:ph type="ftr" sz="quarter" idx="11"/>
          </p:nvPr>
        </p:nvSpPr>
        <p:spPr/>
        <p:txBody>
          <a:bodyPr/>
          <a:lstStyle/>
          <a:p>
            <a:r>
              <a:rPr lang="en-US"/>
              <a:t>Sample Footer Text</a:t>
            </a:r>
          </a:p>
        </p:txBody>
      </p:sp>
      <p:sp>
        <p:nvSpPr>
          <p:cNvPr id="4" name="Slide Number Placeholder 3"/>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762326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624077-BD55-4036-8E92-6558FDF3B653}" type="datetime1">
              <a:rPr lang="en-US" smtClean="0"/>
              <a:t>8/31/2020</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7" name="Slide Number Placeholder 6"/>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327393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4225F2-7107-4609-BCC2-77C63064A5E8}" type="datetime1">
              <a:rPr lang="en-US" smtClean="0"/>
              <a:t>8/31/2020</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7" name="Slide Number Placeholder 6"/>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707543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3FE42E8-8B57-452D-A122-4DCE9AC771EF}" type="datetime1">
              <a:rPr lang="en-US" smtClean="0"/>
              <a:t>8/31/2020</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a:t>Sample Footer Text</a:t>
            </a:r>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8E28480-1C08-4458-AD97-0283E6FFD09D}" type="slidenum">
              <a:rPr lang="en-US" smtClean="0"/>
              <a:pPr/>
              <a:t>‹#›</a:t>
            </a:fld>
            <a:endParaRPr lang="en-US"/>
          </a:p>
        </p:txBody>
      </p:sp>
    </p:spTree>
    <p:extLst>
      <p:ext uri="{BB962C8B-B14F-4D97-AF65-F5344CB8AC3E}">
        <p14:creationId xmlns:p14="http://schemas.microsoft.com/office/powerpoint/2010/main" val="1799939646"/>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 id="2147483838" r:id="rId12"/>
    <p:sldLayoutId id="2147483839" r:id="rId13"/>
    <p:sldLayoutId id="2147483840" r:id="rId14"/>
    <p:sldLayoutId id="2147483841" r:id="rId15"/>
    <p:sldLayoutId id="2147483842" r:id="rId16"/>
    <p:sldLayoutId id="2147483843" r:id="rId17"/>
  </p:sldLayoutIdLst>
  <p:hf sldNum="0" hdr="0" ft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C706C9D-2235-46E4-B578-0AA5AD5DDCBF}"/>
              </a:ext>
            </a:extLst>
          </p:cNvPr>
          <p:cNvPicPr>
            <a:picLocks noChangeAspect="1"/>
          </p:cNvPicPr>
          <p:nvPr/>
        </p:nvPicPr>
        <p:blipFill rotWithShape="1">
          <a:blip r:embed="rId2"/>
          <a:srcRect t="443"/>
          <a:stretch/>
        </p:blipFill>
        <p:spPr>
          <a:xfrm>
            <a:off x="20" y="10"/>
            <a:ext cx="12191980" cy="6857990"/>
          </a:xfrm>
          <a:prstGeom prst="rect">
            <a:avLst/>
          </a:prstGeom>
        </p:spPr>
      </p:pic>
      <p:sp>
        <p:nvSpPr>
          <p:cNvPr id="2" name="Title 1">
            <a:extLst>
              <a:ext uri="{FF2B5EF4-FFF2-40B4-BE49-F238E27FC236}">
                <a16:creationId xmlns:a16="http://schemas.microsoft.com/office/drawing/2014/main" id="{7584BEC0-3D88-40C4-B2EB-156DE3623ACC}"/>
              </a:ext>
            </a:extLst>
          </p:cNvPr>
          <p:cNvSpPr>
            <a:spLocks noGrp="1"/>
          </p:cNvSpPr>
          <p:nvPr>
            <p:ph type="ctrTitle"/>
          </p:nvPr>
        </p:nvSpPr>
        <p:spPr>
          <a:xfrm>
            <a:off x="1371600" y="2755900"/>
            <a:ext cx="9347200" cy="2515815"/>
          </a:xfrm>
        </p:spPr>
        <p:txBody>
          <a:bodyPr>
            <a:normAutofit/>
          </a:bodyPr>
          <a:lstStyle/>
          <a:p>
            <a:r>
              <a:rPr lang="en-US" sz="5400" b="1" u="sng" dirty="0">
                <a:solidFill>
                  <a:srgbClr val="FFFFFF"/>
                </a:solidFill>
                <a:latin typeface="Modern Love" panose="04090805081005020601" pitchFamily="82" charset="0"/>
              </a:rPr>
              <a:t>Lab Terminology and general information</a:t>
            </a:r>
          </a:p>
        </p:txBody>
      </p:sp>
      <p:sp>
        <p:nvSpPr>
          <p:cNvPr id="3" name="Subtitle 2">
            <a:extLst>
              <a:ext uri="{FF2B5EF4-FFF2-40B4-BE49-F238E27FC236}">
                <a16:creationId xmlns:a16="http://schemas.microsoft.com/office/drawing/2014/main" id="{3B66CEDE-259F-42DD-BE9D-FDCFF37E5F8A}"/>
              </a:ext>
            </a:extLst>
          </p:cNvPr>
          <p:cNvSpPr>
            <a:spLocks noGrp="1"/>
          </p:cNvSpPr>
          <p:nvPr>
            <p:ph type="subTitle" idx="1"/>
          </p:nvPr>
        </p:nvSpPr>
        <p:spPr>
          <a:xfrm>
            <a:off x="2057400" y="5271715"/>
            <a:ext cx="8115300" cy="644992"/>
          </a:xfrm>
        </p:spPr>
        <p:txBody>
          <a:bodyPr>
            <a:normAutofit/>
          </a:bodyPr>
          <a:lstStyle/>
          <a:p>
            <a:r>
              <a:rPr lang="en-US" sz="2000" b="1" dirty="0">
                <a:solidFill>
                  <a:srgbClr val="FFFFFF"/>
                </a:solidFill>
                <a:latin typeface="+mn-lt"/>
              </a:rPr>
              <a:t>Kansas Medical Clinic, PA; Pathology lab</a:t>
            </a:r>
          </a:p>
        </p:txBody>
      </p:sp>
    </p:spTree>
    <p:extLst>
      <p:ext uri="{BB962C8B-B14F-4D97-AF65-F5344CB8AC3E}">
        <p14:creationId xmlns:p14="http://schemas.microsoft.com/office/powerpoint/2010/main" val="4209550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C60B5-BE5D-4042-9254-EED44B8A4072}"/>
              </a:ext>
            </a:extLst>
          </p:cNvPr>
          <p:cNvSpPr>
            <a:spLocks noGrp="1"/>
          </p:cNvSpPr>
          <p:nvPr>
            <p:ph type="title"/>
          </p:nvPr>
        </p:nvSpPr>
        <p:spPr/>
        <p:txBody>
          <a:bodyPr/>
          <a:lstStyle/>
          <a:p>
            <a:r>
              <a:rPr lang="en-US" b="1" u="sng" dirty="0">
                <a:latin typeface="Modern Love" panose="04090805081005020601" pitchFamily="82" charset="0"/>
              </a:rPr>
              <a:t>Example #4</a:t>
            </a:r>
          </a:p>
        </p:txBody>
      </p:sp>
      <p:sp>
        <p:nvSpPr>
          <p:cNvPr id="3" name="Content Placeholder 2">
            <a:extLst>
              <a:ext uri="{FF2B5EF4-FFF2-40B4-BE49-F238E27FC236}">
                <a16:creationId xmlns:a16="http://schemas.microsoft.com/office/drawing/2014/main" id="{0EDEA3DA-F5EA-4868-9478-7C740B50A56D}"/>
              </a:ext>
            </a:extLst>
          </p:cNvPr>
          <p:cNvSpPr>
            <a:spLocks noGrp="1"/>
          </p:cNvSpPr>
          <p:nvPr>
            <p:ph sz="half" idx="1"/>
          </p:nvPr>
        </p:nvSpPr>
        <p:spPr/>
        <p:txBody>
          <a:bodyPr>
            <a:normAutofit fontScale="92500" lnSpcReduction="20000"/>
          </a:bodyPr>
          <a:lstStyle/>
          <a:p>
            <a:r>
              <a:rPr lang="en-US" dirty="0"/>
              <a:t> Jessica Rabbit had a shave biopsy done in the office by Dr. </a:t>
            </a:r>
            <a:r>
              <a:rPr lang="en-US" dirty="0" err="1"/>
              <a:t>McSteemi</a:t>
            </a:r>
            <a:r>
              <a:rPr lang="en-US" dirty="0"/>
              <a:t> on Tuesday.  Dr. </a:t>
            </a:r>
            <a:r>
              <a:rPr lang="en-US" dirty="0" err="1"/>
              <a:t>McSteemi</a:t>
            </a:r>
            <a:r>
              <a:rPr lang="en-US" dirty="0"/>
              <a:t> suspects it is a pigmented basal cell carcinoma or </a:t>
            </a:r>
            <a:r>
              <a:rPr lang="en-US" dirty="0" err="1"/>
              <a:t>dyplastic</a:t>
            </a:r>
            <a:r>
              <a:rPr lang="en-US" dirty="0"/>
              <a:t> nevus.  What are the correct ways to type the clinical history on the lab order?</a:t>
            </a:r>
          </a:p>
        </p:txBody>
      </p:sp>
      <p:sp>
        <p:nvSpPr>
          <p:cNvPr id="4" name="Content Placeholder 3">
            <a:extLst>
              <a:ext uri="{FF2B5EF4-FFF2-40B4-BE49-F238E27FC236}">
                <a16:creationId xmlns:a16="http://schemas.microsoft.com/office/drawing/2014/main" id="{B4D7B671-1B4C-479F-976A-5A7A18AF6097}"/>
              </a:ext>
            </a:extLst>
          </p:cNvPr>
          <p:cNvSpPr>
            <a:spLocks noGrp="1"/>
          </p:cNvSpPr>
          <p:nvPr>
            <p:ph sz="half" idx="2"/>
          </p:nvPr>
        </p:nvSpPr>
        <p:spPr/>
        <p:txBody>
          <a:bodyPr>
            <a:normAutofit fontScale="92500" lnSpcReduction="20000"/>
          </a:bodyPr>
          <a:lstStyle/>
          <a:p>
            <a:pPr marL="457200" indent="-457200">
              <a:buFont typeface="+mj-lt"/>
              <a:buAutoNum type="alphaUcPeriod"/>
            </a:pPr>
            <a:r>
              <a:rPr lang="en-US" dirty="0"/>
              <a:t> R/O pigmented BCC vs DN</a:t>
            </a:r>
          </a:p>
          <a:p>
            <a:pPr marL="457200" indent="-457200">
              <a:buFont typeface="+mj-lt"/>
              <a:buAutoNum type="alphaUcPeriod"/>
            </a:pPr>
            <a:r>
              <a:rPr lang="en-US" dirty="0"/>
              <a:t> r/o pigmented BCC vs DN</a:t>
            </a:r>
          </a:p>
          <a:p>
            <a:pPr marL="457200" indent="-457200">
              <a:buFont typeface="+mj-lt"/>
              <a:buAutoNum type="alphaUcPeriod"/>
            </a:pPr>
            <a:r>
              <a:rPr lang="en-US" dirty="0"/>
              <a:t> R/O pigmented BCC vs </a:t>
            </a:r>
            <a:r>
              <a:rPr lang="en-US" dirty="0" err="1"/>
              <a:t>dyplastic</a:t>
            </a:r>
            <a:r>
              <a:rPr lang="en-US" dirty="0"/>
              <a:t> nevus</a:t>
            </a:r>
          </a:p>
          <a:p>
            <a:pPr marL="457200" indent="-457200">
              <a:buFont typeface="+mj-lt"/>
              <a:buAutoNum type="alphaUcPeriod"/>
            </a:pPr>
            <a:r>
              <a:rPr lang="en-US" dirty="0"/>
              <a:t> R/O Pigmented BCC vs </a:t>
            </a:r>
            <a:r>
              <a:rPr lang="en-US" dirty="0" err="1"/>
              <a:t>Dyplastic</a:t>
            </a:r>
            <a:r>
              <a:rPr lang="en-US" dirty="0"/>
              <a:t> Nevus</a:t>
            </a:r>
          </a:p>
          <a:p>
            <a:pPr marL="457200" indent="-457200">
              <a:buFont typeface="+mj-lt"/>
              <a:buAutoNum type="alphaUcPeriod"/>
            </a:pPr>
            <a:r>
              <a:rPr lang="en-US" dirty="0"/>
              <a:t> R/o pigmented BCC vs </a:t>
            </a:r>
            <a:r>
              <a:rPr lang="en-US" dirty="0" err="1"/>
              <a:t>dyplastic</a:t>
            </a:r>
            <a:r>
              <a:rPr lang="en-US" dirty="0"/>
              <a:t> nevus</a:t>
            </a:r>
          </a:p>
          <a:p>
            <a:pPr marL="457200" indent="-457200">
              <a:buFont typeface="+mj-lt"/>
              <a:buAutoNum type="alphaUcPeriod"/>
            </a:pPr>
            <a:endParaRPr lang="en-US" dirty="0"/>
          </a:p>
          <a:p>
            <a:pPr marL="457200" indent="-457200">
              <a:buFont typeface="+mj-lt"/>
              <a:buAutoNum type="alphaUcPeriod"/>
            </a:pPr>
            <a:endParaRPr lang="en-US" dirty="0"/>
          </a:p>
          <a:p>
            <a:pPr marL="457200" indent="-457200">
              <a:buFont typeface="+mj-lt"/>
              <a:buAutoNum type="alphaUcPeriod"/>
            </a:pPr>
            <a:endParaRPr lang="en-US" dirty="0"/>
          </a:p>
          <a:p>
            <a:pPr marL="0" indent="0" algn="r">
              <a:buNone/>
            </a:pPr>
            <a:r>
              <a:rPr lang="en-US" dirty="0"/>
              <a:t>Correct Answers: A and C</a:t>
            </a:r>
          </a:p>
        </p:txBody>
      </p:sp>
    </p:spTree>
    <p:extLst>
      <p:ext uri="{BB962C8B-B14F-4D97-AF65-F5344CB8AC3E}">
        <p14:creationId xmlns:p14="http://schemas.microsoft.com/office/powerpoint/2010/main" val="2916570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B16EF-5E16-41F9-8EFF-F5AB5A338D7D}"/>
              </a:ext>
            </a:extLst>
          </p:cNvPr>
          <p:cNvSpPr>
            <a:spLocks noGrp="1"/>
          </p:cNvSpPr>
          <p:nvPr>
            <p:ph type="title"/>
          </p:nvPr>
        </p:nvSpPr>
        <p:spPr/>
        <p:txBody>
          <a:bodyPr/>
          <a:lstStyle/>
          <a:p>
            <a:r>
              <a:rPr lang="en-US" b="1" u="sng" dirty="0">
                <a:latin typeface="Modern Love" panose="04090805081005020601" pitchFamily="82" charset="0"/>
              </a:rPr>
              <a:t>Example #5</a:t>
            </a:r>
          </a:p>
        </p:txBody>
      </p:sp>
      <p:sp>
        <p:nvSpPr>
          <p:cNvPr id="3" name="Content Placeholder 2">
            <a:extLst>
              <a:ext uri="{FF2B5EF4-FFF2-40B4-BE49-F238E27FC236}">
                <a16:creationId xmlns:a16="http://schemas.microsoft.com/office/drawing/2014/main" id="{6057226A-2C8A-44D0-A05E-61C64A34A5D9}"/>
              </a:ext>
            </a:extLst>
          </p:cNvPr>
          <p:cNvSpPr>
            <a:spLocks noGrp="1"/>
          </p:cNvSpPr>
          <p:nvPr>
            <p:ph sz="half" idx="1"/>
          </p:nvPr>
        </p:nvSpPr>
        <p:spPr/>
        <p:txBody>
          <a:bodyPr>
            <a:normAutofit lnSpcReduction="10000"/>
          </a:bodyPr>
          <a:lstStyle/>
          <a:p>
            <a:r>
              <a:rPr lang="en-US" dirty="0"/>
              <a:t> Billy came to KMC for his appointment with Dr. Coyote.  As he checks in with the front desk they notice his ID says William D Kidd.  What are the correct ways Billy can be registered in ECW?</a:t>
            </a:r>
          </a:p>
        </p:txBody>
      </p:sp>
      <p:sp>
        <p:nvSpPr>
          <p:cNvPr id="4" name="Content Placeholder 3">
            <a:extLst>
              <a:ext uri="{FF2B5EF4-FFF2-40B4-BE49-F238E27FC236}">
                <a16:creationId xmlns:a16="http://schemas.microsoft.com/office/drawing/2014/main" id="{EAF4C298-2E0E-424F-8E28-4596F69C41C9}"/>
              </a:ext>
            </a:extLst>
          </p:cNvPr>
          <p:cNvSpPr>
            <a:spLocks noGrp="1"/>
          </p:cNvSpPr>
          <p:nvPr>
            <p:ph sz="half" idx="2"/>
          </p:nvPr>
        </p:nvSpPr>
        <p:spPr/>
        <p:txBody>
          <a:bodyPr>
            <a:normAutofit lnSpcReduction="10000"/>
          </a:bodyPr>
          <a:lstStyle/>
          <a:p>
            <a:pPr marL="457200" indent="-457200">
              <a:buFont typeface="+mj-lt"/>
              <a:buAutoNum type="alphaUcPeriod"/>
            </a:pPr>
            <a:r>
              <a:rPr lang="en-US" dirty="0"/>
              <a:t>Billy D Kidd</a:t>
            </a:r>
          </a:p>
          <a:p>
            <a:pPr marL="457200" indent="-457200">
              <a:buFont typeface="+mj-lt"/>
              <a:buAutoNum type="alphaUcPeriod"/>
            </a:pPr>
            <a:r>
              <a:rPr lang="en-US" dirty="0"/>
              <a:t>William Kidd</a:t>
            </a:r>
          </a:p>
          <a:p>
            <a:pPr marL="457200" indent="-457200">
              <a:buFont typeface="+mj-lt"/>
              <a:buAutoNum type="alphaUcPeriod"/>
            </a:pPr>
            <a:r>
              <a:rPr lang="en-US" dirty="0"/>
              <a:t>William D Kidd</a:t>
            </a:r>
          </a:p>
          <a:p>
            <a:pPr marL="457200" indent="-457200">
              <a:buFont typeface="+mj-lt"/>
              <a:buAutoNum type="alphaUcPeriod"/>
            </a:pPr>
            <a:r>
              <a:rPr lang="en-US" dirty="0"/>
              <a:t>Billy Kidd</a:t>
            </a:r>
          </a:p>
          <a:p>
            <a:pPr marL="457200" indent="-457200">
              <a:buFont typeface="+mj-lt"/>
              <a:buAutoNum type="alphaUcPeriod"/>
            </a:pPr>
            <a:endParaRPr lang="en-US" dirty="0"/>
          </a:p>
          <a:p>
            <a:pPr marL="457200" indent="-457200">
              <a:buFont typeface="+mj-lt"/>
              <a:buAutoNum type="alphaUcPeriod"/>
            </a:pPr>
            <a:endParaRPr lang="en-US" dirty="0"/>
          </a:p>
          <a:p>
            <a:pPr marL="457200" indent="-457200">
              <a:buFont typeface="+mj-lt"/>
              <a:buAutoNum type="alphaUcPeriod"/>
            </a:pPr>
            <a:endParaRPr lang="en-US" dirty="0"/>
          </a:p>
          <a:p>
            <a:pPr marL="457200" indent="-457200">
              <a:buFont typeface="+mj-lt"/>
              <a:buAutoNum type="alphaUcPeriod"/>
            </a:pPr>
            <a:endParaRPr lang="en-US" dirty="0"/>
          </a:p>
          <a:p>
            <a:pPr marL="457200" indent="-457200">
              <a:buFont typeface="+mj-lt"/>
              <a:buAutoNum type="alphaUcPeriod"/>
            </a:pPr>
            <a:endParaRPr lang="en-US" dirty="0"/>
          </a:p>
          <a:p>
            <a:pPr marL="0" indent="0" algn="r">
              <a:buNone/>
            </a:pPr>
            <a:r>
              <a:rPr lang="en-US" dirty="0"/>
              <a:t>Correct Answer is B or C</a:t>
            </a:r>
          </a:p>
        </p:txBody>
      </p:sp>
    </p:spTree>
    <p:extLst>
      <p:ext uri="{BB962C8B-B14F-4D97-AF65-F5344CB8AC3E}">
        <p14:creationId xmlns:p14="http://schemas.microsoft.com/office/powerpoint/2010/main" val="1796163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7400F-5673-49CE-89B7-5AB22942CD06}"/>
              </a:ext>
            </a:extLst>
          </p:cNvPr>
          <p:cNvSpPr>
            <a:spLocks noGrp="1"/>
          </p:cNvSpPr>
          <p:nvPr>
            <p:ph type="title"/>
          </p:nvPr>
        </p:nvSpPr>
        <p:spPr/>
        <p:txBody>
          <a:bodyPr/>
          <a:lstStyle/>
          <a:p>
            <a:r>
              <a:rPr lang="en-US" b="1" u="sng" dirty="0">
                <a:latin typeface="Modern Love" panose="04090805081005020601" pitchFamily="82" charset="0"/>
              </a:rPr>
              <a:t>Example #6</a:t>
            </a:r>
          </a:p>
        </p:txBody>
      </p:sp>
      <p:sp>
        <p:nvSpPr>
          <p:cNvPr id="3" name="Content Placeholder 2">
            <a:extLst>
              <a:ext uri="{FF2B5EF4-FFF2-40B4-BE49-F238E27FC236}">
                <a16:creationId xmlns:a16="http://schemas.microsoft.com/office/drawing/2014/main" id="{D21C8D79-7B83-4634-83AF-03A8D7CFF946}"/>
              </a:ext>
            </a:extLst>
          </p:cNvPr>
          <p:cNvSpPr>
            <a:spLocks noGrp="1"/>
          </p:cNvSpPr>
          <p:nvPr>
            <p:ph sz="half" idx="1"/>
          </p:nvPr>
        </p:nvSpPr>
        <p:spPr/>
        <p:txBody>
          <a:bodyPr>
            <a:normAutofit lnSpcReduction="10000"/>
          </a:bodyPr>
          <a:lstStyle/>
          <a:p>
            <a:r>
              <a:rPr lang="en-US" dirty="0"/>
              <a:t>DJ came to KMC for his appointment with Dr. Johnson.  He is a new patient and gives the front desk his ID and it shows his name as Donald John Williams.  What are the correct ways </a:t>
            </a:r>
            <a:r>
              <a:rPr lang="en-US"/>
              <a:t>DJ can be registered in ECW?</a:t>
            </a:r>
            <a:endParaRPr lang="en-US" dirty="0"/>
          </a:p>
        </p:txBody>
      </p:sp>
      <p:sp>
        <p:nvSpPr>
          <p:cNvPr id="4" name="Content Placeholder 3">
            <a:extLst>
              <a:ext uri="{FF2B5EF4-FFF2-40B4-BE49-F238E27FC236}">
                <a16:creationId xmlns:a16="http://schemas.microsoft.com/office/drawing/2014/main" id="{1F909F93-81DE-467B-B41E-590DBD932430}"/>
              </a:ext>
            </a:extLst>
          </p:cNvPr>
          <p:cNvSpPr>
            <a:spLocks noGrp="1"/>
          </p:cNvSpPr>
          <p:nvPr>
            <p:ph sz="half" idx="2"/>
          </p:nvPr>
        </p:nvSpPr>
        <p:spPr/>
        <p:txBody>
          <a:bodyPr>
            <a:normAutofit lnSpcReduction="10000"/>
          </a:bodyPr>
          <a:lstStyle/>
          <a:p>
            <a:pPr marL="457200" indent="-457200">
              <a:buFont typeface="+mj-lt"/>
              <a:buAutoNum type="alphaUcPeriod"/>
            </a:pPr>
            <a:r>
              <a:rPr lang="en-US" dirty="0"/>
              <a:t>DJ Williams</a:t>
            </a:r>
          </a:p>
          <a:p>
            <a:pPr marL="457200" indent="-457200">
              <a:buFont typeface="+mj-lt"/>
              <a:buAutoNum type="alphaUcPeriod"/>
            </a:pPr>
            <a:r>
              <a:rPr lang="en-US" dirty="0"/>
              <a:t>D Williams</a:t>
            </a:r>
          </a:p>
          <a:p>
            <a:pPr marL="457200" indent="-457200">
              <a:buFont typeface="+mj-lt"/>
              <a:buAutoNum type="alphaUcPeriod"/>
            </a:pPr>
            <a:r>
              <a:rPr lang="en-US" dirty="0"/>
              <a:t>Donald John Williams</a:t>
            </a:r>
          </a:p>
          <a:p>
            <a:pPr marL="457200" indent="-457200">
              <a:buFont typeface="+mj-lt"/>
              <a:buAutoNum type="alphaUcPeriod"/>
            </a:pPr>
            <a:r>
              <a:rPr lang="en-US" dirty="0"/>
              <a:t>Donald Williams</a:t>
            </a:r>
          </a:p>
          <a:p>
            <a:pPr marL="457200" indent="-457200">
              <a:buFont typeface="+mj-lt"/>
              <a:buAutoNum type="alphaUcPeriod"/>
            </a:pPr>
            <a:r>
              <a:rPr lang="en-US" dirty="0"/>
              <a:t>Donald J Williams</a:t>
            </a:r>
          </a:p>
          <a:p>
            <a:pPr marL="457200" indent="-457200">
              <a:buFont typeface="+mj-lt"/>
              <a:buAutoNum type="alphaUcPeriod"/>
            </a:pPr>
            <a:endParaRPr lang="en-US" dirty="0"/>
          </a:p>
          <a:p>
            <a:pPr marL="457200" indent="-457200">
              <a:buFont typeface="+mj-lt"/>
              <a:buAutoNum type="alphaUcPeriod"/>
            </a:pPr>
            <a:endParaRPr lang="en-US" dirty="0"/>
          </a:p>
          <a:p>
            <a:pPr marL="457200" indent="-457200">
              <a:buFont typeface="+mj-lt"/>
              <a:buAutoNum type="alphaUcPeriod"/>
            </a:pPr>
            <a:endParaRPr lang="en-US" dirty="0"/>
          </a:p>
          <a:p>
            <a:pPr marL="0" indent="0" algn="r">
              <a:buNone/>
            </a:pPr>
            <a:r>
              <a:rPr lang="en-US" dirty="0"/>
              <a:t>Correct Answers: C, D, or E are all acceptable</a:t>
            </a:r>
          </a:p>
        </p:txBody>
      </p:sp>
    </p:spTree>
    <p:extLst>
      <p:ext uri="{BB962C8B-B14F-4D97-AF65-F5344CB8AC3E}">
        <p14:creationId xmlns:p14="http://schemas.microsoft.com/office/powerpoint/2010/main" val="2258265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97DDB-A123-4F49-9034-184925E61401}"/>
              </a:ext>
            </a:extLst>
          </p:cNvPr>
          <p:cNvSpPr>
            <a:spLocks noGrp="1"/>
          </p:cNvSpPr>
          <p:nvPr>
            <p:ph type="title"/>
          </p:nvPr>
        </p:nvSpPr>
        <p:spPr/>
        <p:txBody>
          <a:bodyPr>
            <a:normAutofit/>
          </a:bodyPr>
          <a:lstStyle/>
          <a:p>
            <a:r>
              <a:rPr lang="en-US" sz="5400" b="1" u="sng" dirty="0">
                <a:latin typeface="Modern Love" panose="04090805081005020601" pitchFamily="82" charset="0"/>
              </a:rPr>
              <a:t>Directional Terms</a:t>
            </a:r>
          </a:p>
        </p:txBody>
      </p:sp>
      <p:sp>
        <p:nvSpPr>
          <p:cNvPr id="3" name="Content Placeholder 2">
            <a:extLst>
              <a:ext uri="{FF2B5EF4-FFF2-40B4-BE49-F238E27FC236}">
                <a16:creationId xmlns:a16="http://schemas.microsoft.com/office/drawing/2014/main" id="{563CD92D-9F89-4480-BF66-182C932E9EAA}"/>
              </a:ext>
            </a:extLst>
          </p:cNvPr>
          <p:cNvSpPr>
            <a:spLocks noGrp="1"/>
          </p:cNvSpPr>
          <p:nvPr>
            <p:ph idx="1"/>
          </p:nvPr>
        </p:nvSpPr>
        <p:spPr>
          <a:xfrm>
            <a:off x="685800" y="2730499"/>
            <a:ext cx="10629900" cy="3363127"/>
          </a:xfrm>
        </p:spPr>
        <p:txBody>
          <a:bodyPr>
            <a:normAutofit/>
          </a:bodyPr>
          <a:lstStyle/>
          <a:p>
            <a:r>
              <a:rPr lang="en-US" b="1" dirty="0"/>
              <a:t>Superior</a:t>
            </a:r>
            <a:r>
              <a:rPr lang="en-US" dirty="0"/>
              <a:t> or </a:t>
            </a:r>
            <a:r>
              <a:rPr lang="en-US" i="1" dirty="0"/>
              <a:t>cranial</a:t>
            </a:r>
            <a:r>
              <a:rPr lang="en-US" dirty="0"/>
              <a:t>- toward the head end of the body; the hand is part of the superior extremity.</a:t>
            </a:r>
          </a:p>
          <a:p>
            <a:r>
              <a:rPr lang="en-US" b="1" dirty="0"/>
              <a:t>Inferior</a:t>
            </a:r>
            <a:r>
              <a:rPr lang="en-US" dirty="0"/>
              <a:t> or </a:t>
            </a:r>
            <a:r>
              <a:rPr lang="en-US" i="1" dirty="0"/>
              <a:t>caudal</a:t>
            </a:r>
            <a:r>
              <a:rPr lang="en-US" dirty="0"/>
              <a:t>- away from the head; the foot is part of the inferior extremity.</a:t>
            </a:r>
          </a:p>
          <a:p>
            <a:r>
              <a:rPr lang="en-US" b="1" dirty="0"/>
              <a:t>Anterior</a:t>
            </a:r>
            <a:r>
              <a:rPr lang="en-US" dirty="0"/>
              <a:t> or </a:t>
            </a:r>
            <a:r>
              <a:rPr lang="en-US" b="1" dirty="0"/>
              <a:t>ventral</a:t>
            </a:r>
            <a:r>
              <a:rPr lang="en-US" dirty="0"/>
              <a:t>- front; the kneecap is located on the anterior side of the leg.</a:t>
            </a:r>
          </a:p>
          <a:p>
            <a:r>
              <a:rPr lang="en-US" b="1" dirty="0"/>
              <a:t>Posterior</a:t>
            </a:r>
            <a:r>
              <a:rPr lang="en-US" dirty="0"/>
              <a:t> or </a:t>
            </a:r>
            <a:r>
              <a:rPr lang="en-US" b="1" dirty="0"/>
              <a:t>dorsal</a:t>
            </a:r>
            <a:r>
              <a:rPr lang="en-US" dirty="0"/>
              <a:t>- back; the shoulder blades are located on the posterior side of the body.</a:t>
            </a:r>
          </a:p>
        </p:txBody>
      </p:sp>
    </p:spTree>
    <p:extLst>
      <p:ext uri="{BB962C8B-B14F-4D97-AF65-F5344CB8AC3E}">
        <p14:creationId xmlns:p14="http://schemas.microsoft.com/office/powerpoint/2010/main" val="2608494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B26E9-B299-4191-A885-0F7D5718CEFC}"/>
              </a:ext>
            </a:extLst>
          </p:cNvPr>
          <p:cNvSpPr>
            <a:spLocks noGrp="1"/>
          </p:cNvSpPr>
          <p:nvPr>
            <p:ph type="title"/>
          </p:nvPr>
        </p:nvSpPr>
        <p:spPr>
          <a:xfrm>
            <a:off x="2895600" y="774700"/>
            <a:ext cx="8839200" cy="1663700"/>
          </a:xfrm>
        </p:spPr>
        <p:txBody>
          <a:bodyPr>
            <a:noAutofit/>
          </a:bodyPr>
          <a:lstStyle/>
          <a:p>
            <a:r>
              <a:rPr lang="en-US" sz="4400" b="1" u="sng" dirty="0">
                <a:latin typeface="Modern Love" panose="04090805081005020601" pitchFamily="82" charset="0"/>
              </a:rPr>
              <a:t>Directional terms continued</a:t>
            </a:r>
          </a:p>
        </p:txBody>
      </p:sp>
      <p:sp>
        <p:nvSpPr>
          <p:cNvPr id="3" name="Content Placeholder 2">
            <a:extLst>
              <a:ext uri="{FF2B5EF4-FFF2-40B4-BE49-F238E27FC236}">
                <a16:creationId xmlns:a16="http://schemas.microsoft.com/office/drawing/2014/main" id="{D7424B04-7915-42C6-AE0F-054E87823ABB}"/>
              </a:ext>
            </a:extLst>
          </p:cNvPr>
          <p:cNvSpPr>
            <a:spLocks noGrp="1"/>
          </p:cNvSpPr>
          <p:nvPr>
            <p:ph idx="1"/>
          </p:nvPr>
        </p:nvSpPr>
        <p:spPr>
          <a:xfrm>
            <a:off x="685800" y="2870200"/>
            <a:ext cx="10820400" cy="3348485"/>
          </a:xfrm>
        </p:spPr>
        <p:txBody>
          <a:bodyPr/>
          <a:lstStyle/>
          <a:p>
            <a:r>
              <a:rPr lang="en-US" b="1" dirty="0"/>
              <a:t>Medial</a:t>
            </a:r>
            <a:r>
              <a:rPr lang="en-US" dirty="0"/>
              <a:t>- toward the midline of the body; the middle toe is located at the medial side of the foot.</a:t>
            </a:r>
          </a:p>
          <a:p>
            <a:r>
              <a:rPr lang="en-US" b="1" dirty="0"/>
              <a:t>Lateral</a:t>
            </a:r>
            <a:r>
              <a:rPr lang="en-US" dirty="0"/>
              <a:t>- away from the midline of the body; the little toe is located at the lateral side of the foot.</a:t>
            </a:r>
          </a:p>
          <a:p>
            <a:r>
              <a:rPr lang="en-US" b="1" dirty="0"/>
              <a:t>Proximal</a:t>
            </a:r>
            <a:r>
              <a:rPr lang="en-US" dirty="0"/>
              <a:t>- toward or nearest the trunk or the point of origin of a part; the proximal end of the femur joins with the pelvic bone.</a:t>
            </a:r>
          </a:p>
          <a:p>
            <a:r>
              <a:rPr lang="en-US" b="1" dirty="0"/>
              <a:t>Distal</a:t>
            </a:r>
            <a:r>
              <a:rPr lang="en-US" dirty="0"/>
              <a:t>- away from or farthest from the trunk or the point of origin of a part; the hand is located at the distal end of the forearm.</a:t>
            </a:r>
          </a:p>
          <a:p>
            <a:endParaRPr lang="en-US" dirty="0"/>
          </a:p>
        </p:txBody>
      </p:sp>
    </p:spTree>
    <p:extLst>
      <p:ext uri="{BB962C8B-B14F-4D97-AF65-F5344CB8AC3E}">
        <p14:creationId xmlns:p14="http://schemas.microsoft.com/office/powerpoint/2010/main" val="1845819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EBEF4-FF91-4A3F-A9BD-EEEFDB710BE8}"/>
              </a:ext>
            </a:extLst>
          </p:cNvPr>
          <p:cNvSpPr>
            <a:spLocks noGrp="1"/>
          </p:cNvSpPr>
          <p:nvPr>
            <p:ph type="title"/>
          </p:nvPr>
        </p:nvSpPr>
        <p:spPr/>
        <p:txBody>
          <a:bodyPr/>
          <a:lstStyle/>
          <a:p>
            <a:r>
              <a:rPr lang="en-US" b="1" u="sng" dirty="0">
                <a:latin typeface="Modern Love" panose="04090805081005020601" pitchFamily="82" charset="0"/>
              </a:rPr>
              <a:t>Patient registrations</a:t>
            </a:r>
          </a:p>
        </p:txBody>
      </p:sp>
      <p:sp>
        <p:nvSpPr>
          <p:cNvPr id="3" name="Content Placeholder 2">
            <a:extLst>
              <a:ext uri="{FF2B5EF4-FFF2-40B4-BE49-F238E27FC236}">
                <a16:creationId xmlns:a16="http://schemas.microsoft.com/office/drawing/2014/main" id="{4773489A-C27D-4249-8A65-A71F6F140142}"/>
              </a:ext>
            </a:extLst>
          </p:cNvPr>
          <p:cNvSpPr>
            <a:spLocks noGrp="1"/>
          </p:cNvSpPr>
          <p:nvPr>
            <p:ph idx="1"/>
          </p:nvPr>
        </p:nvSpPr>
        <p:spPr/>
        <p:txBody>
          <a:bodyPr>
            <a:normAutofit lnSpcReduction="10000"/>
          </a:bodyPr>
          <a:lstStyle/>
          <a:p>
            <a:r>
              <a:rPr lang="en-US" dirty="0"/>
              <a:t> Make sure to ALWAYS use the patients legal name when registering them in ECW. </a:t>
            </a:r>
          </a:p>
          <a:p>
            <a:r>
              <a:rPr lang="en-US" dirty="0"/>
              <a:t> Legal names can be found on Driver’s license, military ID, and usually the insurance card.</a:t>
            </a:r>
          </a:p>
          <a:p>
            <a:r>
              <a:rPr lang="en-US" dirty="0"/>
              <a:t> If a patient has a suffix such as Jr. or Sr., do not include that in the patients last name.  There is a box under patient info to add the suffix.</a:t>
            </a:r>
          </a:p>
          <a:p>
            <a:r>
              <a:rPr lang="en-US" dirty="0"/>
              <a:t> If a name is corrected in ECW after lab results have posted please notify the lab to correct those reports.</a:t>
            </a:r>
          </a:p>
          <a:p>
            <a:r>
              <a:rPr lang="en-US" dirty="0"/>
              <a:t> If a name is corrected in ECW before lab results are posted make sure the lab order and specimen bottles are updated and retransmit the lab order.  If the lab already has the specimen still retransmit the order and let the lab know of the change.</a:t>
            </a:r>
          </a:p>
        </p:txBody>
      </p:sp>
    </p:spTree>
    <p:extLst>
      <p:ext uri="{BB962C8B-B14F-4D97-AF65-F5344CB8AC3E}">
        <p14:creationId xmlns:p14="http://schemas.microsoft.com/office/powerpoint/2010/main" val="1414531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AB374-8ED9-4A56-A121-3888F0F06FAD}"/>
              </a:ext>
            </a:extLst>
          </p:cNvPr>
          <p:cNvSpPr>
            <a:spLocks noGrp="1"/>
          </p:cNvSpPr>
          <p:nvPr>
            <p:ph type="title"/>
          </p:nvPr>
        </p:nvSpPr>
        <p:spPr>
          <a:xfrm>
            <a:off x="2895600" y="825500"/>
            <a:ext cx="8610600" cy="1549399"/>
          </a:xfrm>
        </p:spPr>
        <p:txBody>
          <a:bodyPr/>
          <a:lstStyle/>
          <a:p>
            <a:r>
              <a:rPr lang="en-US" u="sng" dirty="0">
                <a:latin typeface="Modern Love" panose="04090805081005020601" pitchFamily="82" charset="0"/>
              </a:rPr>
              <a:t>Lab orders for KMC Pathology</a:t>
            </a:r>
          </a:p>
        </p:txBody>
      </p:sp>
      <p:sp>
        <p:nvSpPr>
          <p:cNvPr id="3" name="Content Placeholder 2">
            <a:extLst>
              <a:ext uri="{FF2B5EF4-FFF2-40B4-BE49-F238E27FC236}">
                <a16:creationId xmlns:a16="http://schemas.microsoft.com/office/drawing/2014/main" id="{0E55CAB5-38D4-45E4-8470-5ACD42CD5B53}"/>
              </a:ext>
            </a:extLst>
          </p:cNvPr>
          <p:cNvSpPr>
            <a:spLocks noGrp="1"/>
          </p:cNvSpPr>
          <p:nvPr>
            <p:ph idx="1"/>
          </p:nvPr>
        </p:nvSpPr>
        <p:spPr>
          <a:xfrm>
            <a:off x="685800" y="2679701"/>
            <a:ext cx="10820400" cy="2933700"/>
          </a:xfrm>
        </p:spPr>
        <p:txBody>
          <a:bodyPr/>
          <a:lstStyle/>
          <a:p>
            <a:r>
              <a:rPr lang="en-US" dirty="0"/>
              <a:t>ECW test name for tissue coming to KMC lab is </a:t>
            </a:r>
            <a:r>
              <a:rPr lang="en-US" b="1" dirty="0"/>
              <a:t>Surgical to KMC Pathology</a:t>
            </a:r>
          </a:p>
          <a:p>
            <a:r>
              <a:rPr lang="en-US" dirty="0"/>
              <a:t>Description- shave, punch, excision, </a:t>
            </a:r>
            <a:r>
              <a:rPr lang="en-US" dirty="0" err="1"/>
              <a:t>etc</a:t>
            </a:r>
            <a:endParaRPr lang="en-US" dirty="0"/>
          </a:p>
          <a:p>
            <a:r>
              <a:rPr lang="en-US" b="1" dirty="0"/>
              <a:t>Site- PLEASE capitalize the first word and spell out every word; </a:t>
            </a:r>
            <a:r>
              <a:rPr lang="en-US" b="1" i="1" dirty="0"/>
              <a:t>This is very important and gets missed often</a:t>
            </a:r>
          </a:p>
          <a:p>
            <a:r>
              <a:rPr lang="en-US" dirty="0"/>
              <a:t>Clinical History- </a:t>
            </a:r>
            <a:r>
              <a:rPr lang="en-US" b="1" dirty="0"/>
              <a:t>R/O BCC</a:t>
            </a:r>
            <a:r>
              <a:rPr lang="en-US" dirty="0"/>
              <a:t>, Proven SCC; abbreviations are ok but need to be capitalized. </a:t>
            </a:r>
            <a:r>
              <a:rPr lang="en-US" i="1" dirty="0"/>
              <a:t>(Incorrect: r/o bcc, or R/o </a:t>
            </a:r>
            <a:r>
              <a:rPr lang="en-US" i="1" dirty="0" err="1"/>
              <a:t>sccis</a:t>
            </a:r>
            <a:r>
              <a:rPr lang="en-US" i="1" dirty="0"/>
              <a:t> etc.)</a:t>
            </a:r>
          </a:p>
        </p:txBody>
      </p:sp>
    </p:spTree>
    <p:extLst>
      <p:ext uri="{BB962C8B-B14F-4D97-AF65-F5344CB8AC3E}">
        <p14:creationId xmlns:p14="http://schemas.microsoft.com/office/powerpoint/2010/main" val="3155244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129B7-9D4E-405B-8FF0-9DA3A786B7A6}"/>
              </a:ext>
            </a:extLst>
          </p:cNvPr>
          <p:cNvSpPr>
            <a:spLocks noGrp="1"/>
          </p:cNvSpPr>
          <p:nvPr>
            <p:ph type="title"/>
          </p:nvPr>
        </p:nvSpPr>
        <p:spPr>
          <a:xfrm>
            <a:off x="2895600" y="764372"/>
            <a:ext cx="8699500" cy="1572427"/>
          </a:xfrm>
        </p:spPr>
        <p:txBody>
          <a:bodyPr/>
          <a:lstStyle/>
          <a:p>
            <a:r>
              <a:rPr lang="en-US" b="1" u="sng" dirty="0">
                <a:latin typeface="Modern Love" panose="04090805081005020601" pitchFamily="82" charset="0"/>
              </a:rPr>
              <a:t>Correcting sites after lab report is finalized</a:t>
            </a:r>
          </a:p>
        </p:txBody>
      </p:sp>
      <p:sp>
        <p:nvSpPr>
          <p:cNvPr id="4" name="Content Placeholder 3">
            <a:extLst>
              <a:ext uri="{FF2B5EF4-FFF2-40B4-BE49-F238E27FC236}">
                <a16:creationId xmlns:a16="http://schemas.microsoft.com/office/drawing/2014/main" id="{2770C143-CC51-4040-BAB0-3C697E2C00A6}"/>
              </a:ext>
            </a:extLst>
          </p:cNvPr>
          <p:cNvSpPr>
            <a:spLocks noGrp="1"/>
          </p:cNvSpPr>
          <p:nvPr>
            <p:ph idx="1"/>
          </p:nvPr>
        </p:nvSpPr>
        <p:spPr>
          <a:xfrm>
            <a:off x="685800" y="2921000"/>
            <a:ext cx="10820400" cy="3297685"/>
          </a:xfrm>
        </p:spPr>
        <p:txBody>
          <a:bodyPr/>
          <a:lstStyle/>
          <a:p>
            <a:pPr marL="0" indent="0">
              <a:buNone/>
            </a:pPr>
            <a:r>
              <a:rPr lang="en-US" dirty="0"/>
              <a:t>When a nurse or provider calls to get a report corrected for the wrong site </a:t>
            </a:r>
            <a:r>
              <a:rPr lang="en-US" i="1" dirty="0"/>
              <a:t>(Left vs right) </a:t>
            </a:r>
            <a:r>
              <a:rPr lang="en-US" dirty="0"/>
              <a:t>or correction on a patient name it is not a “one click” correction.  The case has to be unfinalized, the correction made, and sent back to the Pathologists to finalize the case again.  This is done as an amendment to the case and does not affect the original sign out date. </a:t>
            </a:r>
          </a:p>
        </p:txBody>
      </p:sp>
    </p:spTree>
    <p:extLst>
      <p:ext uri="{BB962C8B-B14F-4D97-AF65-F5344CB8AC3E}">
        <p14:creationId xmlns:p14="http://schemas.microsoft.com/office/powerpoint/2010/main" val="18812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61F8-EC41-4434-A946-51197D4D482C}"/>
              </a:ext>
            </a:extLst>
          </p:cNvPr>
          <p:cNvSpPr>
            <a:spLocks noGrp="1"/>
          </p:cNvSpPr>
          <p:nvPr>
            <p:ph type="title"/>
          </p:nvPr>
        </p:nvSpPr>
        <p:spPr/>
        <p:txBody>
          <a:bodyPr/>
          <a:lstStyle/>
          <a:p>
            <a:r>
              <a:rPr lang="en-US" u="sng" dirty="0">
                <a:latin typeface="Modern Love" panose="04090805081005020601" pitchFamily="82" charset="0"/>
              </a:rPr>
              <a:t>Example #1</a:t>
            </a:r>
          </a:p>
        </p:txBody>
      </p:sp>
      <p:sp>
        <p:nvSpPr>
          <p:cNvPr id="3" name="Content Placeholder 2">
            <a:extLst>
              <a:ext uri="{FF2B5EF4-FFF2-40B4-BE49-F238E27FC236}">
                <a16:creationId xmlns:a16="http://schemas.microsoft.com/office/drawing/2014/main" id="{F29389C9-C7E1-4619-9526-FE93B662B264}"/>
              </a:ext>
            </a:extLst>
          </p:cNvPr>
          <p:cNvSpPr>
            <a:spLocks noGrp="1"/>
          </p:cNvSpPr>
          <p:nvPr>
            <p:ph sz="half" idx="1"/>
          </p:nvPr>
        </p:nvSpPr>
        <p:spPr/>
        <p:txBody>
          <a:bodyPr/>
          <a:lstStyle/>
          <a:p>
            <a:r>
              <a:rPr lang="en-US" dirty="0"/>
              <a:t>Harry Henderson came to see Dr. Zhivago about a suspicious area on his arm.  Dr. Zhivago took a punch biopsy from his left </a:t>
            </a:r>
            <a:r>
              <a:rPr lang="en-US"/>
              <a:t>posterior arm and </a:t>
            </a:r>
            <a:r>
              <a:rPr lang="en-US" dirty="0"/>
              <a:t>sent it to KMC Pathology lab. What is the correct way to type the site on the lab order?</a:t>
            </a:r>
          </a:p>
        </p:txBody>
      </p:sp>
      <p:sp>
        <p:nvSpPr>
          <p:cNvPr id="4" name="Content Placeholder 3">
            <a:extLst>
              <a:ext uri="{FF2B5EF4-FFF2-40B4-BE49-F238E27FC236}">
                <a16:creationId xmlns:a16="http://schemas.microsoft.com/office/drawing/2014/main" id="{30C1C1D4-442F-4FBC-B24C-E1FC2BFFD058}"/>
              </a:ext>
            </a:extLst>
          </p:cNvPr>
          <p:cNvSpPr>
            <a:spLocks noGrp="1"/>
          </p:cNvSpPr>
          <p:nvPr>
            <p:ph sz="half" idx="2"/>
          </p:nvPr>
        </p:nvSpPr>
        <p:spPr/>
        <p:txBody>
          <a:bodyPr/>
          <a:lstStyle/>
          <a:p>
            <a:pPr marL="457200" indent="-457200">
              <a:buFont typeface="+mj-lt"/>
              <a:buAutoNum type="alphaUcPeriod"/>
            </a:pPr>
            <a:r>
              <a:rPr lang="en-US" dirty="0"/>
              <a:t> L arm</a:t>
            </a:r>
          </a:p>
          <a:p>
            <a:pPr marL="457200" indent="-457200">
              <a:buFont typeface="+mj-lt"/>
              <a:buAutoNum type="alphaUcPeriod"/>
            </a:pPr>
            <a:r>
              <a:rPr lang="en-US" dirty="0"/>
              <a:t> LT ARM</a:t>
            </a:r>
          </a:p>
          <a:p>
            <a:pPr marL="457200" indent="-457200">
              <a:buFont typeface="+mj-lt"/>
              <a:buAutoNum type="alphaUcPeriod"/>
            </a:pPr>
            <a:r>
              <a:rPr lang="en-US" dirty="0"/>
              <a:t> LT post arm</a:t>
            </a:r>
          </a:p>
          <a:p>
            <a:pPr marL="457200" indent="-457200">
              <a:buFont typeface="+mj-lt"/>
              <a:buAutoNum type="alphaUcPeriod"/>
            </a:pPr>
            <a:r>
              <a:rPr lang="en-US" dirty="0"/>
              <a:t> Left posterior arm</a:t>
            </a:r>
          </a:p>
          <a:p>
            <a:pPr marL="457200" indent="-457200">
              <a:buFont typeface="+mj-lt"/>
              <a:buAutoNum type="alphaUcPeriod"/>
            </a:pPr>
            <a:endParaRPr lang="en-US" dirty="0"/>
          </a:p>
          <a:p>
            <a:pPr marL="457200" indent="-457200">
              <a:buFont typeface="+mj-lt"/>
              <a:buAutoNum type="alphaUcPeriod"/>
            </a:pPr>
            <a:endParaRPr lang="en-US" dirty="0"/>
          </a:p>
          <a:p>
            <a:pPr marL="457200" indent="-457200">
              <a:buFont typeface="+mj-lt"/>
              <a:buAutoNum type="alphaUcPeriod"/>
            </a:pPr>
            <a:endParaRPr lang="en-US" dirty="0"/>
          </a:p>
          <a:p>
            <a:pPr marL="457200" indent="-457200">
              <a:buFont typeface="+mj-lt"/>
              <a:buAutoNum type="alphaUcPeriod"/>
            </a:pPr>
            <a:endParaRPr lang="en-US" dirty="0"/>
          </a:p>
          <a:p>
            <a:pPr marL="0" indent="0" algn="r">
              <a:buNone/>
            </a:pPr>
            <a:r>
              <a:rPr lang="en-US" i="1" dirty="0"/>
              <a:t>Correct Answer: D</a:t>
            </a:r>
          </a:p>
        </p:txBody>
      </p:sp>
    </p:spTree>
    <p:extLst>
      <p:ext uri="{BB962C8B-B14F-4D97-AF65-F5344CB8AC3E}">
        <p14:creationId xmlns:p14="http://schemas.microsoft.com/office/powerpoint/2010/main" val="3394059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7675D-D2A2-48EB-93F4-FFBAD9261582}"/>
              </a:ext>
            </a:extLst>
          </p:cNvPr>
          <p:cNvSpPr>
            <a:spLocks noGrp="1"/>
          </p:cNvSpPr>
          <p:nvPr>
            <p:ph type="title"/>
          </p:nvPr>
        </p:nvSpPr>
        <p:spPr/>
        <p:txBody>
          <a:bodyPr/>
          <a:lstStyle/>
          <a:p>
            <a:r>
              <a:rPr lang="en-US" b="1" u="sng" dirty="0">
                <a:latin typeface="Modern Love" panose="04090805081005020601" pitchFamily="82" charset="0"/>
              </a:rPr>
              <a:t>Example #2</a:t>
            </a:r>
          </a:p>
        </p:txBody>
      </p:sp>
      <p:sp>
        <p:nvSpPr>
          <p:cNvPr id="3" name="Content Placeholder 2">
            <a:extLst>
              <a:ext uri="{FF2B5EF4-FFF2-40B4-BE49-F238E27FC236}">
                <a16:creationId xmlns:a16="http://schemas.microsoft.com/office/drawing/2014/main" id="{45C82C7E-EF63-465D-B1C0-EC018AD3C2EB}"/>
              </a:ext>
            </a:extLst>
          </p:cNvPr>
          <p:cNvSpPr>
            <a:spLocks noGrp="1"/>
          </p:cNvSpPr>
          <p:nvPr>
            <p:ph sz="half" idx="1"/>
          </p:nvPr>
        </p:nvSpPr>
        <p:spPr/>
        <p:txBody>
          <a:bodyPr/>
          <a:lstStyle/>
          <a:p>
            <a:r>
              <a:rPr lang="en-US" dirty="0"/>
              <a:t> Peter Piper came to see Dr. Pepper to get a skin tag removed from his right lower back.  What is the correct way to type the site on the lab order?</a:t>
            </a:r>
          </a:p>
        </p:txBody>
      </p:sp>
      <p:sp>
        <p:nvSpPr>
          <p:cNvPr id="4" name="Content Placeholder 3">
            <a:extLst>
              <a:ext uri="{FF2B5EF4-FFF2-40B4-BE49-F238E27FC236}">
                <a16:creationId xmlns:a16="http://schemas.microsoft.com/office/drawing/2014/main" id="{5414DD7D-59FD-476B-8F6E-C854A984ECBA}"/>
              </a:ext>
            </a:extLst>
          </p:cNvPr>
          <p:cNvSpPr>
            <a:spLocks noGrp="1"/>
          </p:cNvSpPr>
          <p:nvPr>
            <p:ph sz="half" idx="2"/>
          </p:nvPr>
        </p:nvSpPr>
        <p:spPr/>
        <p:txBody>
          <a:bodyPr/>
          <a:lstStyle/>
          <a:p>
            <a:pPr marL="457200" indent="-457200">
              <a:buFont typeface="+mj-lt"/>
              <a:buAutoNum type="alphaUcPeriod"/>
            </a:pPr>
            <a:r>
              <a:rPr lang="en-US" dirty="0"/>
              <a:t> Right lower back</a:t>
            </a:r>
          </a:p>
          <a:p>
            <a:pPr marL="457200" indent="-457200">
              <a:buFont typeface="+mj-lt"/>
              <a:buAutoNum type="alphaUcPeriod"/>
            </a:pPr>
            <a:r>
              <a:rPr lang="en-US" dirty="0"/>
              <a:t> Right Lower Back</a:t>
            </a:r>
          </a:p>
          <a:p>
            <a:pPr marL="457200" indent="-457200">
              <a:buFont typeface="+mj-lt"/>
              <a:buAutoNum type="alphaUcPeriod"/>
            </a:pPr>
            <a:r>
              <a:rPr lang="en-US" dirty="0"/>
              <a:t> RIGHT LOWER BACK</a:t>
            </a:r>
          </a:p>
          <a:p>
            <a:pPr marL="457200" indent="-457200">
              <a:buFont typeface="+mj-lt"/>
              <a:buAutoNum type="alphaUcPeriod"/>
            </a:pPr>
            <a:r>
              <a:rPr lang="en-US" dirty="0"/>
              <a:t> right lower back</a:t>
            </a:r>
          </a:p>
          <a:p>
            <a:pPr marL="457200" indent="-457200">
              <a:buFont typeface="+mj-lt"/>
              <a:buAutoNum type="alphaUcPeriod"/>
            </a:pPr>
            <a:endParaRPr lang="en-US" dirty="0"/>
          </a:p>
          <a:p>
            <a:pPr marL="457200" indent="-457200">
              <a:buFont typeface="+mj-lt"/>
              <a:buAutoNum type="alphaUcPeriod"/>
            </a:pPr>
            <a:endParaRPr lang="en-US" dirty="0"/>
          </a:p>
          <a:p>
            <a:pPr marL="457200" indent="-457200">
              <a:buFont typeface="+mj-lt"/>
              <a:buAutoNum type="alphaUcPeriod"/>
            </a:pPr>
            <a:endParaRPr lang="en-US" dirty="0"/>
          </a:p>
          <a:p>
            <a:pPr marL="457200" indent="-457200">
              <a:buFont typeface="+mj-lt"/>
              <a:buAutoNum type="alphaUcPeriod"/>
            </a:pPr>
            <a:endParaRPr lang="en-US" dirty="0"/>
          </a:p>
          <a:p>
            <a:pPr marL="0" indent="0" algn="r">
              <a:buNone/>
            </a:pPr>
            <a:r>
              <a:rPr lang="en-US" dirty="0"/>
              <a:t>Correct Answer: A</a:t>
            </a:r>
          </a:p>
        </p:txBody>
      </p:sp>
    </p:spTree>
    <p:extLst>
      <p:ext uri="{BB962C8B-B14F-4D97-AF65-F5344CB8AC3E}">
        <p14:creationId xmlns:p14="http://schemas.microsoft.com/office/powerpoint/2010/main" val="1410065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BD103-96E8-4978-80E1-532276B5FC4F}"/>
              </a:ext>
            </a:extLst>
          </p:cNvPr>
          <p:cNvSpPr>
            <a:spLocks noGrp="1"/>
          </p:cNvSpPr>
          <p:nvPr>
            <p:ph type="title"/>
          </p:nvPr>
        </p:nvSpPr>
        <p:spPr/>
        <p:txBody>
          <a:bodyPr/>
          <a:lstStyle/>
          <a:p>
            <a:r>
              <a:rPr lang="en-US" b="1" u="sng" dirty="0">
                <a:latin typeface="Modern Love" panose="04090805081005020601" pitchFamily="82" charset="0"/>
              </a:rPr>
              <a:t>Example #3</a:t>
            </a:r>
          </a:p>
        </p:txBody>
      </p:sp>
      <p:sp>
        <p:nvSpPr>
          <p:cNvPr id="3" name="Content Placeholder 2">
            <a:extLst>
              <a:ext uri="{FF2B5EF4-FFF2-40B4-BE49-F238E27FC236}">
                <a16:creationId xmlns:a16="http://schemas.microsoft.com/office/drawing/2014/main" id="{4664CC23-3341-4C3A-81B8-AEA67307B0A8}"/>
              </a:ext>
            </a:extLst>
          </p:cNvPr>
          <p:cNvSpPr>
            <a:spLocks noGrp="1"/>
          </p:cNvSpPr>
          <p:nvPr>
            <p:ph sz="half" idx="1"/>
          </p:nvPr>
        </p:nvSpPr>
        <p:spPr/>
        <p:txBody>
          <a:bodyPr/>
          <a:lstStyle/>
          <a:p>
            <a:r>
              <a:rPr lang="en-US" dirty="0"/>
              <a:t>Betty </a:t>
            </a:r>
            <a:r>
              <a:rPr lang="en-US" dirty="0" err="1"/>
              <a:t>Boop</a:t>
            </a:r>
            <a:r>
              <a:rPr lang="en-US" dirty="0"/>
              <a:t> saw Dr. Doolittle on Friday and she took a 3mm punch biopsy of her right upper arm.  She suspects it could be basal cell carcinoma or squamous cell carcinoma.  What is the correct way to type the clinical history on the lab order?</a:t>
            </a:r>
          </a:p>
        </p:txBody>
      </p:sp>
      <p:sp>
        <p:nvSpPr>
          <p:cNvPr id="4" name="Content Placeholder 3">
            <a:extLst>
              <a:ext uri="{FF2B5EF4-FFF2-40B4-BE49-F238E27FC236}">
                <a16:creationId xmlns:a16="http://schemas.microsoft.com/office/drawing/2014/main" id="{00D03C71-CC34-4A43-A208-E0B1D65DC0D1}"/>
              </a:ext>
            </a:extLst>
          </p:cNvPr>
          <p:cNvSpPr>
            <a:spLocks noGrp="1"/>
          </p:cNvSpPr>
          <p:nvPr>
            <p:ph sz="half" idx="2"/>
          </p:nvPr>
        </p:nvSpPr>
        <p:spPr/>
        <p:txBody>
          <a:bodyPr/>
          <a:lstStyle/>
          <a:p>
            <a:pPr marL="457200" indent="-457200">
              <a:buFont typeface="+mj-lt"/>
              <a:buAutoNum type="alphaUcPeriod"/>
            </a:pPr>
            <a:r>
              <a:rPr lang="en-US" dirty="0"/>
              <a:t>R/o bcc vs </a:t>
            </a:r>
            <a:r>
              <a:rPr lang="en-US" dirty="0" err="1"/>
              <a:t>scc</a:t>
            </a:r>
            <a:endParaRPr lang="en-US" dirty="0"/>
          </a:p>
          <a:p>
            <a:pPr marL="457200" indent="-457200">
              <a:buFont typeface="+mj-lt"/>
              <a:buAutoNum type="alphaUcPeriod"/>
            </a:pPr>
            <a:r>
              <a:rPr lang="en-US" dirty="0"/>
              <a:t> r/o bcc vs </a:t>
            </a:r>
            <a:r>
              <a:rPr lang="en-US" dirty="0" err="1"/>
              <a:t>scc</a:t>
            </a:r>
            <a:endParaRPr lang="en-US" dirty="0"/>
          </a:p>
          <a:p>
            <a:pPr marL="457200" indent="-457200">
              <a:buFont typeface="+mj-lt"/>
              <a:buAutoNum type="alphaUcPeriod"/>
            </a:pPr>
            <a:r>
              <a:rPr lang="en-US" dirty="0"/>
              <a:t> R/O BCC VS SCC</a:t>
            </a:r>
          </a:p>
          <a:p>
            <a:pPr marL="457200" indent="-457200">
              <a:buFont typeface="+mj-lt"/>
              <a:buAutoNum type="alphaUcPeriod"/>
            </a:pPr>
            <a:r>
              <a:rPr lang="en-US" dirty="0"/>
              <a:t> R/O Bcc vs </a:t>
            </a:r>
            <a:r>
              <a:rPr lang="en-US" dirty="0" err="1"/>
              <a:t>Scc</a:t>
            </a:r>
            <a:endParaRPr lang="en-US" dirty="0"/>
          </a:p>
          <a:p>
            <a:pPr marL="457200" indent="-457200">
              <a:buFont typeface="+mj-lt"/>
              <a:buAutoNum type="alphaUcPeriod"/>
            </a:pPr>
            <a:r>
              <a:rPr lang="en-US" dirty="0"/>
              <a:t> R/O BCC vs SCC</a:t>
            </a:r>
          </a:p>
          <a:p>
            <a:pPr marL="457200" indent="-457200">
              <a:buFont typeface="+mj-lt"/>
              <a:buAutoNum type="alphaUcPeriod"/>
            </a:pPr>
            <a:endParaRPr lang="en-US" dirty="0"/>
          </a:p>
          <a:p>
            <a:pPr marL="457200" indent="-457200">
              <a:buFont typeface="+mj-lt"/>
              <a:buAutoNum type="alphaUcPeriod"/>
            </a:pPr>
            <a:endParaRPr lang="en-US" dirty="0"/>
          </a:p>
          <a:p>
            <a:pPr marL="457200" indent="-457200">
              <a:buFont typeface="+mj-lt"/>
              <a:buAutoNum type="alphaUcPeriod"/>
            </a:pPr>
            <a:endParaRPr lang="en-US" dirty="0"/>
          </a:p>
          <a:p>
            <a:pPr marL="0" indent="0" algn="r">
              <a:buNone/>
            </a:pPr>
            <a:r>
              <a:rPr lang="en-US" dirty="0"/>
              <a:t>Correct Answer: E</a:t>
            </a:r>
          </a:p>
        </p:txBody>
      </p:sp>
    </p:spTree>
    <p:extLst>
      <p:ext uri="{BB962C8B-B14F-4D97-AF65-F5344CB8AC3E}">
        <p14:creationId xmlns:p14="http://schemas.microsoft.com/office/powerpoint/2010/main" val="2180009239"/>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TM04033937[[fn=Vapor Trail]]</Template>
  <TotalTime>293</TotalTime>
  <Words>952</Words>
  <Application>Microsoft Office PowerPoint</Application>
  <PresentationFormat>Widescreen</PresentationFormat>
  <Paragraphs>92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Modern Love</vt:lpstr>
      <vt:lpstr>Vapor Trail</vt:lpstr>
      <vt:lpstr>Lab Terminology and general information</vt:lpstr>
      <vt:lpstr>Directional Terms</vt:lpstr>
      <vt:lpstr>Directional terms continued</vt:lpstr>
      <vt:lpstr>Patient registrations</vt:lpstr>
      <vt:lpstr>Lab orders for KMC Pathology</vt:lpstr>
      <vt:lpstr>Correcting sites after lab report is finalized</vt:lpstr>
      <vt:lpstr>Example #1</vt:lpstr>
      <vt:lpstr>Example #2</vt:lpstr>
      <vt:lpstr>Example #3</vt:lpstr>
      <vt:lpstr>Example #4</vt:lpstr>
      <vt:lpstr>Example #5</vt:lpstr>
      <vt:lpstr>Example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Terminology and general instructions</dc:title>
  <dc:creator>Ashton McMillan</dc:creator>
  <cp:lastModifiedBy>Ashton McMillan</cp:lastModifiedBy>
  <cp:revision>21</cp:revision>
  <dcterms:created xsi:type="dcterms:W3CDTF">2020-08-24T16:29:50Z</dcterms:created>
  <dcterms:modified xsi:type="dcterms:W3CDTF">2020-08-31T19:10:55Z</dcterms:modified>
</cp:coreProperties>
</file>