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74" r:id="rId5"/>
    <p:sldId id="307" r:id="rId6"/>
    <p:sldId id="310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6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Service &amp; emotional Support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KMC, pa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803464"/>
            <a:ext cx="3031852" cy="17224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Animal Defined by Title II and Title III of the ADA: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1683E-05CE-40B3-BA7B-C980FAE46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3245027"/>
            <a:ext cx="3031852" cy="300139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dog that is individually trained to do work or perform tasks for the benefit of an individual with a disability, including a physical, sensory, psychiatric, intellectual, or other mental disability.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/>
          </a:p>
        </p:txBody>
      </p:sp>
      <p:pic>
        <p:nvPicPr>
          <p:cNvPr id="1026" name="Picture 2" descr="People Are Taking Emotional Support Animals Everywhere. States Are Cracking  Down. - The New York Times">
            <a:extLst>
              <a:ext uri="{FF2B5EF4-FFF2-40B4-BE49-F238E27FC236}">
                <a16:creationId xmlns:a16="http://schemas.microsoft.com/office/drawing/2014/main" id="{373B114A-C794-447F-8D0A-0D4316DC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4" y="6221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an emotional support animal serving a person's needs or their narcissism?">
            <a:extLst>
              <a:ext uri="{FF2B5EF4-FFF2-40B4-BE49-F238E27FC236}">
                <a16:creationId xmlns:a16="http://schemas.microsoft.com/office/drawing/2014/main" id="{FFDCE14C-8A56-460F-88CA-AAC19153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4" y="2592303"/>
            <a:ext cx="2635639" cy="23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b extra: Frequently asked questions surrounding service and emotional  support animals">
            <a:extLst>
              <a:ext uri="{FF2B5EF4-FFF2-40B4-BE49-F238E27FC236}">
                <a16:creationId xmlns:a16="http://schemas.microsoft.com/office/drawing/2014/main" id="{DEE4E6E8-CE87-4FBD-8840-D1AB89F8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4" y="5266146"/>
            <a:ext cx="2720631" cy="15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49996-2266-453A-9014-7433350C9ACE}"/>
              </a:ext>
            </a:extLst>
          </p:cNvPr>
          <p:cNvSpPr txBox="1"/>
          <p:nvPr/>
        </p:nvSpPr>
        <p:spPr>
          <a:xfrm>
            <a:off x="8141970" y="1926009"/>
            <a:ext cx="383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none" baseline="0" dirty="0"/>
              <a:t>Emotional, comfort, or therapy animals are not service animals.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DD90F-2372-486D-B23C-F9EE5EA3921F}"/>
              </a:ext>
            </a:extLst>
          </p:cNvPr>
          <p:cNvSpPr txBox="1"/>
          <p:nvPr/>
        </p:nvSpPr>
        <p:spPr>
          <a:xfrm>
            <a:off x="8141970" y="3854407"/>
            <a:ext cx="3575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none" baseline="0" dirty="0"/>
              <a:t>Other species of animals, are not considered service animals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cap="none" baseline="0" dirty="0"/>
              <a:t>ild or domestic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cap="none" baseline="0" dirty="0"/>
              <a:t>rained or untrained,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803464"/>
            <a:ext cx="3031852" cy="17224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Accommodations: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1683E-05CE-40B3-BA7B-C980FAE46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3245027"/>
            <a:ext cx="3031852" cy="3001392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Titles II and III of the ADA makes it clear that service animals are allowed in public facilities and accommodations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49996-2266-453A-9014-7433350C9ACE}"/>
              </a:ext>
            </a:extLst>
          </p:cNvPr>
          <p:cNvSpPr txBox="1"/>
          <p:nvPr/>
        </p:nvSpPr>
        <p:spPr>
          <a:xfrm>
            <a:off x="7894723" y="802475"/>
            <a:ext cx="3835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must be allowed to accompany the handler to any place in the building or facility where members of the public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animals are not pets. So, although a “no pets” policy is perfectly legal, it does not allow a business to exclude service animals.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DD90F-2372-486D-B23C-F9EE5EA3921F}"/>
              </a:ext>
            </a:extLst>
          </p:cNvPr>
          <p:cNvSpPr txBox="1"/>
          <p:nvPr/>
        </p:nvSpPr>
        <p:spPr>
          <a:xfrm>
            <a:off x="7894722" y="4218795"/>
            <a:ext cx="3575597" cy="235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Allergies or fear of dogs are not valid reasons for denying access.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owner is responsible to accommodate for allergy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The Problem With Service Dogs... - Risen Star Kennel">
            <a:extLst>
              <a:ext uri="{FF2B5EF4-FFF2-40B4-BE49-F238E27FC236}">
                <a16:creationId xmlns:a16="http://schemas.microsoft.com/office/drawing/2014/main" id="{736B1A11-868F-4C8F-A5CB-4A9A20CB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4" y="669310"/>
            <a:ext cx="2635639" cy="15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Things to Know about Service Dogs | NEADS World Class Service Dogs">
            <a:extLst>
              <a:ext uri="{FF2B5EF4-FFF2-40B4-BE49-F238E27FC236}">
                <a16:creationId xmlns:a16="http://schemas.microsoft.com/office/drawing/2014/main" id="{5AC03B29-0519-400B-A1F2-8E812897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3" y="2183021"/>
            <a:ext cx="2635639" cy="267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rvice Dogs of Virginia">
            <a:extLst>
              <a:ext uri="{FF2B5EF4-FFF2-40B4-BE49-F238E27FC236}">
                <a16:creationId xmlns:a16="http://schemas.microsoft.com/office/drawing/2014/main" id="{85159C4A-14C4-4202-BDC3-6A36651C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4" y="467497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8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1" y="1058177"/>
            <a:ext cx="11029616" cy="9883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and cannot be asked?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1683E-05CE-40B3-BA7B-C980FAE4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085287" cy="557784"/>
          </a:xfrm>
        </p:spPr>
        <p:txBody>
          <a:bodyPr/>
          <a:lstStyle/>
          <a:p>
            <a:pPr marR="0" lvl="1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What CAN be asked?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7D44-FC13-4E00-BDB4-7438A1D7D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 this animal required because of a disability?</a:t>
            </a:r>
          </a:p>
          <a:p>
            <a:r>
              <a:rPr lang="en-US" dirty="0"/>
              <a:t>What work or task has the animal been trained to perform?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B599E-ABC9-44D7-8E32-82B7FB4D2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3296132" cy="5533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CANNOT be asked?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5606E-8652-4B4D-95C2-150FB4C065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Do NOT ask for documentation or proof that the animal has been:</a:t>
            </a:r>
          </a:p>
          <a:p>
            <a:pPr lvl="1"/>
            <a:r>
              <a:rPr lang="en-US" dirty="0"/>
              <a:t>Certified</a:t>
            </a:r>
          </a:p>
          <a:p>
            <a:pPr lvl="1"/>
            <a:r>
              <a:rPr lang="en-US" dirty="0"/>
              <a:t>Trained</a:t>
            </a:r>
          </a:p>
          <a:p>
            <a:pPr lvl="1"/>
            <a:r>
              <a:rPr lang="en-US" dirty="0"/>
              <a:t>Licensed</a:t>
            </a:r>
          </a:p>
        </p:txBody>
      </p:sp>
    </p:spTree>
    <p:extLst>
      <p:ext uri="{BB962C8B-B14F-4D97-AF65-F5344CB8AC3E}">
        <p14:creationId xmlns:p14="http://schemas.microsoft.com/office/powerpoint/2010/main" val="14085612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Animal magnetism</Template>
  <TotalTime>133</TotalTime>
  <Words>247</Words>
  <Application>Microsoft Office PowerPoint</Application>
  <PresentationFormat>Widescreen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Franklin Gothic Demi</vt:lpstr>
      <vt:lpstr>Wingdings 2</vt:lpstr>
      <vt:lpstr>DividendVTI</vt:lpstr>
      <vt:lpstr>Service &amp; emotional Support Animals</vt:lpstr>
      <vt:lpstr>Service Animal Defined by Title II and Title III of the ADA:   </vt:lpstr>
      <vt:lpstr>Accommodations:   </vt:lpstr>
      <vt:lpstr>What can and cannot be asked?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&amp; emotional Support Animals</dc:title>
  <dc:creator>Morgan Compart</dc:creator>
  <cp:lastModifiedBy>Morgan Compart</cp:lastModifiedBy>
  <cp:revision>9</cp:revision>
  <dcterms:created xsi:type="dcterms:W3CDTF">2021-03-08T19:30:20Z</dcterms:created>
  <dcterms:modified xsi:type="dcterms:W3CDTF">2021-03-08T21:43:46Z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