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4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1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55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3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9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8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7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9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1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3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AE3AC3-AFC6-4958-9E1E-599BCE2EC1F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E76DFF-7A3B-46AA-BC33-F94E5F22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3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General Dermatology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Shave biopsy</a:t>
            </a:r>
            <a:r>
              <a:rPr lang="en-US" dirty="0"/>
              <a:t>: a superficial skin biopsy with a derma blade, #10, or #15 blade. No sutures; bleeding stopped by aluminum chloride, </a:t>
            </a:r>
            <a:r>
              <a:rPr lang="en-US" dirty="0" err="1"/>
              <a:t>Monsel’s</a:t>
            </a:r>
            <a:r>
              <a:rPr lang="en-US" dirty="0"/>
              <a:t> solution, or electrodessication</a:t>
            </a:r>
          </a:p>
          <a:p>
            <a:r>
              <a:rPr lang="en-US" u="sng" dirty="0"/>
              <a:t>Punch biopsy</a:t>
            </a:r>
            <a:r>
              <a:rPr lang="en-US" dirty="0"/>
              <a:t>: a round “cookie-cutter” knife that obtains tissue specimen. 2mm-10mm</a:t>
            </a:r>
          </a:p>
          <a:p>
            <a:r>
              <a:rPr lang="en-US" u="sng" dirty="0"/>
              <a:t>Excisional biopsy</a:t>
            </a:r>
            <a:r>
              <a:rPr lang="en-US" dirty="0"/>
              <a:t>: an elliptical complete removal of lesion down to fat. Useful in completely removing skin cancers. </a:t>
            </a:r>
          </a:p>
          <a:p>
            <a:r>
              <a:rPr lang="en-US" u="sng" dirty="0"/>
              <a:t>Curettage</a:t>
            </a:r>
            <a:r>
              <a:rPr lang="en-US" dirty="0"/>
              <a:t>: for hyperkeratotic lesions (SK, warts, superficial BCC) often accompanied by cautery</a:t>
            </a:r>
          </a:p>
        </p:txBody>
      </p:sp>
    </p:spTree>
    <p:extLst>
      <p:ext uri="{BB962C8B-B14F-4D97-AF65-F5344CB8AC3E}">
        <p14:creationId xmlns:p14="http://schemas.microsoft.com/office/powerpoint/2010/main" val="189762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KOH</a:t>
            </a:r>
            <a:r>
              <a:rPr lang="en-US" dirty="0"/>
              <a:t> (Potassium Hydroxide)-scrape presumed dermatophyte infection with an alcohol pad or water and scrape with a #15 blade onto a slide. Then apply 2 drops of 10-20% KOH on slide to dissolve keratin for fungal elements. Heating accelerates the process. May have to wait several minutes to visualize.</a:t>
            </a:r>
          </a:p>
          <a:p>
            <a:r>
              <a:rPr lang="en-US" u="sng" dirty="0"/>
              <a:t>Wet Mount</a:t>
            </a:r>
            <a:r>
              <a:rPr lang="en-US" dirty="0"/>
              <a:t>-scrape presumed to be scabies infection. Mineral oil and #15 blade used to scrape onto a slide.</a:t>
            </a:r>
          </a:p>
          <a:p>
            <a:r>
              <a:rPr lang="en-US" u="sng" dirty="0"/>
              <a:t>Cryosurgery</a:t>
            </a:r>
            <a:r>
              <a:rPr lang="en-US" dirty="0"/>
              <a:t>-liquid nitrogen is used from a spray canister to treat actinic keratosis, </a:t>
            </a:r>
            <a:r>
              <a:rPr lang="en-US" dirty="0" err="1"/>
              <a:t>molluscum</a:t>
            </a:r>
            <a:r>
              <a:rPr lang="en-US" dirty="0"/>
              <a:t> </a:t>
            </a:r>
            <a:r>
              <a:rPr lang="en-US" dirty="0" err="1"/>
              <a:t>contagiosum</a:t>
            </a:r>
            <a:r>
              <a:rPr lang="en-US" dirty="0"/>
              <a:t>, skin tags, warts</a:t>
            </a:r>
          </a:p>
        </p:txBody>
      </p:sp>
    </p:spTree>
    <p:extLst>
      <p:ext uri="{BB962C8B-B14F-4D97-AF65-F5344CB8AC3E}">
        <p14:creationId xmlns:p14="http://schemas.microsoft.com/office/powerpoint/2010/main" val="288303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Cancers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Basal cell carcinoma (BCC)</a:t>
            </a:r>
          </a:p>
          <a:p>
            <a:r>
              <a:rPr lang="en-US" dirty="0"/>
              <a:t>Squamous cell carcinoma (SCC)</a:t>
            </a:r>
          </a:p>
          <a:p>
            <a:pPr lvl="1"/>
            <a:r>
              <a:rPr lang="en-US" dirty="0"/>
              <a:t>Squamous cell carcinoma in situ (SCCIS)</a:t>
            </a:r>
          </a:p>
          <a:p>
            <a:r>
              <a:rPr lang="en-US" dirty="0"/>
              <a:t>Malignant Melanoma (MM)</a:t>
            </a:r>
          </a:p>
          <a:p>
            <a:pPr lvl="1"/>
            <a:r>
              <a:rPr lang="en-US" dirty="0"/>
              <a:t>Malignant Melanoma in situ (MMIS)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“in-situ” refers to something that is superficial and hasn’t broken the deeper layers of the skin</a:t>
            </a:r>
          </a:p>
        </p:txBody>
      </p:sp>
    </p:spTree>
    <p:extLst>
      <p:ext uri="{BB962C8B-B14F-4D97-AF65-F5344CB8AC3E}">
        <p14:creationId xmlns:p14="http://schemas.microsoft.com/office/powerpoint/2010/main" val="406834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Basal Cell 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Non-melanoma skin cancer (NMSC)</a:t>
            </a:r>
          </a:p>
          <a:p>
            <a:r>
              <a:rPr lang="en-US" dirty="0"/>
              <a:t>Most common type of skin cancer (~80% of cases)</a:t>
            </a:r>
          </a:p>
          <a:p>
            <a:r>
              <a:rPr lang="en-US" dirty="0"/>
              <a:t>It is considered to be the best type of skin cancer to have</a:t>
            </a:r>
          </a:p>
          <a:p>
            <a:pPr lvl="1"/>
            <a:r>
              <a:rPr lang="en-US" dirty="0"/>
              <a:t>Very slow growing</a:t>
            </a:r>
          </a:p>
          <a:p>
            <a:pPr lvl="1"/>
            <a:r>
              <a:rPr lang="en-US" dirty="0"/>
              <a:t>Very rarely metastasizes (&lt;1%)</a:t>
            </a:r>
          </a:p>
          <a:p>
            <a:r>
              <a:rPr lang="en-US" dirty="0"/>
              <a:t>Eventually will destroy the surrounding tissue if left untreated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69" y="5162547"/>
            <a:ext cx="26193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1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Squamous Cell 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Non melanoma skin cancer (NMSC)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common type of skin cancer</a:t>
            </a:r>
          </a:p>
          <a:p>
            <a:r>
              <a:rPr lang="en-US" dirty="0"/>
              <a:t>SCC does have a higher potential to metastasize</a:t>
            </a:r>
          </a:p>
          <a:p>
            <a:r>
              <a:rPr lang="en-US" dirty="0"/>
              <a:t>Can arise within a few days on the skin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3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Melanoma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Melanoma accounts for approximately ~5% of the skin cancers but about ~80% of deaths</a:t>
            </a:r>
          </a:p>
          <a:p>
            <a:r>
              <a:rPr lang="en-US" dirty="0"/>
              <a:t>Can occur anywhere on the body, doesn’t always have to see sunlight to grow</a:t>
            </a:r>
          </a:p>
          <a:p>
            <a:r>
              <a:rPr lang="en-US" dirty="0"/>
              <a:t>ABCD’s of melanoma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symmetry</a:t>
            </a:r>
          </a:p>
          <a:p>
            <a:pPr lvl="1"/>
            <a:r>
              <a:rPr lang="en-US" b="1" dirty="0"/>
              <a:t>B</a:t>
            </a:r>
            <a:r>
              <a:rPr lang="en-US" dirty="0"/>
              <a:t>orders-irregular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olor</a:t>
            </a:r>
          </a:p>
          <a:p>
            <a:pPr lvl="1"/>
            <a:r>
              <a:rPr lang="en-US" b="1" dirty="0"/>
              <a:t>D</a:t>
            </a:r>
            <a:r>
              <a:rPr lang="en-US" dirty="0"/>
              <a:t>iameter</a:t>
            </a:r>
          </a:p>
          <a:p>
            <a:r>
              <a:rPr lang="en-US" dirty="0"/>
              <a:t>There is ALWAYS exceptions to the rules!</a:t>
            </a:r>
          </a:p>
          <a:p>
            <a:r>
              <a:rPr lang="en-US" dirty="0"/>
              <a:t>Majority of melanomas do not arise from pre-existing moles. They typically come from a new spot</a:t>
            </a:r>
          </a:p>
        </p:txBody>
      </p:sp>
    </p:spTree>
    <p:extLst>
      <p:ext uri="{BB962C8B-B14F-4D97-AF65-F5344CB8AC3E}">
        <p14:creationId xmlns:p14="http://schemas.microsoft.com/office/powerpoint/2010/main" val="27549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Seborrheic keratosis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noncancerous skin condition that appears as a waxy, brown, black, or tan growth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05" y="3171144"/>
            <a:ext cx="2439081" cy="29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Actinic keratosis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rough, scaly patch on the skin caused by years of sun exposure</a:t>
            </a:r>
          </a:p>
          <a:p>
            <a:r>
              <a:rPr lang="en-US" dirty="0"/>
              <a:t>Pre-cancerous lesion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82" y="3062085"/>
            <a:ext cx="4242332" cy="30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9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Dysplastic Nevus/Atypical mole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Unusual benign moles that may resemble melanoma</a:t>
            </a:r>
          </a:p>
          <a:p>
            <a:r>
              <a:rPr lang="en-US" dirty="0"/>
              <a:t>Mild atypia</a:t>
            </a:r>
          </a:p>
          <a:p>
            <a:r>
              <a:rPr lang="en-US" dirty="0"/>
              <a:t>Moderate atypia</a:t>
            </a:r>
          </a:p>
          <a:p>
            <a:r>
              <a:rPr lang="en-US" dirty="0"/>
              <a:t>Severe atypia</a:t>
            </a:r>
          </a:p>
        </p:txBody>
      </p:sp>
    </p:spTree>
    <p:extLst>
      <p:ext uri="{BB962C8B-B14F-4D97-AF65-F5344CB8AC3E}">
        <p14:creationId xmlns:p14="http://schemas.microsoft.com/office/powerpoint/2010/main" val="346990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Psoriasis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condition in which skin cells build up and form dry, scaly, itchy patches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597" y="2747281"/>
            <a:ext cx="53911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1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of Dermatology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Abscess</a:t>
            </a:r>
            <a:r>
              <a:rPr lang="en-US" dirty="0"/>
              <a:t>-accumulation of pus in the dermis or subcutaneous tissue</a:t>
            </a:r>
          </a:p>
          <a:p>
            <a:r>
              <a:rPr lang="en-US" b="1" dirty="0"/>
              <a:t>Annular</a:t>
            </a:r>
            <a:r>
              <a:rPr lang="en-US" dirty="0"/>
              <a:t>-ring-shaped</a:t>
            </a:r>
          </a:p>
          <a:p>
            <a:r>
              <a:rPr lang="en-US" b="1" dirty="0"/>
              <a:t>Atrophy</a:t>
            </a:r>
            <a:r>
              <a:rPr lang="en-US" dirty="0"/>
              <a:t>-depressed surface due to a thinned epidermis and/or dermis and/or </a:t>
            </a:r>
            <a:r>
              <a:rPr lang="en-US" dirty="0" err="1"/>
              <a:t>subcutis</a:t>
            </a:r>
            <a:endParaRPr lang="en-US" dirty="0"/>
          </a:p>
          <a:p>
            <a:r>
              <a:rPr lang="en-US" b="1" dirty="0"/>
              <a:t>Bulla (blister)-</a:t>
            </a:r>
            <a:r>
              <a:rPr lang="en-US" dirty="0"/>
              <a:t>A large, circumscribed, fluid-containing elevation (&gt;5 mm)</a:t>
            </a:r>
          </a:p>
          <a:p>
            <a:r>
              <a:rPr lang="en-US" b="1" dirty="0"/>
              <a:t>Burrow</a:t>
            </a:r>
            <a:r>
              <a:rPr lang="en-US" dirty="0"/>
              <a:t>-Liner S-shaped channel in the epidermis</a:t>
            </a:r>
          </a:p>
          <a:p>
            <a:r>
              <a:rPr lang="en-US" b="1" dirty="0"/>
              <a:t>Carbuncle</a:t>
            </a:r>
            <a:r>
              <a:rPr lang="en-US" dirty="0"/>
              <a:t>-inflammatory nodules or abscess of numerous contiguous hair follicles</a:t>
            </a:r>
          </a:p>
        </p:txBody>
      </p:sp>
    </p:spTree>
    <p:extLst>
      <p:ext uri="{BB962C8B-B14F-4D97-AF65-F5344CB8AC3E}">
        <p14:creationId xmlns:p14="http://schemas.microsoft.com/office/powerpoint/2010/main" val="503308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Seborrheic dermatitis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common chronic inflammatory skin disease of sebum-rich areas that causes scaly patches and redness</a:t>
            </a:r>
          </a:p>
          <a:p>
            <a:r>
              <a:rPr lang="en-US" dirty="0"/>
              <a:t>Most common areas: scalp, nose, ears, eyebrows</a:t>
            </a:r>
          </a:p>
        </p:txBody>
      </p:sp>
    </p:spTree>
    <p:extLst>
      <p:ext uri="{BB962C8B-B14F-4D97-AF65-F5344CB8AC3E}">
        <p14:creationId xmlns:p14="http://schemas.microsoft.com/office/powerpoint/2010/main" val="1978101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Angioma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benign growth of small blood vessels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119437"/>
            <a:ext cx="3374571" cy="27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23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83" y="441833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6" y="1641600"/>
            <a:ext cx="2955858" cy="245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99" y="2294742"/>
            <a:ext cx="2780629" cy="2331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698" y="2720356"/>
            <a:ext cx="2827758" cy="23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Comedone</a:t>
            </a:r>
            <a:r>
              <a:rPr lang="en-US" dirty="0"/>
              <a:t>-plugged </a:t>
            </a:r>
            <a:r>
              <a:rPr lang="en-US" dirty="0" err="1"/>
              <a:t>pilosebaceous</a:t>
            </a:r>
            <a:r>
              <a:rPr lang="en-US" dirty="0"/>
              <a:t> follicle containing serum and keratin</a:t>
            </a:r>
          </a:p>
          <a:p>
            <a:pPr lvl="1"/>
            <a:r>
              <a:rPr lang="en-US" dirty="0"/>
              <a:t>Closed=whitehead</a:t>
            </a:r>
          </a:p>
          <a:p>
            <a:pPr lvl="1"/>
            <a:r>
              <a:rPr lang="en-US" dirty="0"/>
              <a:t>Open=blackhead</a:t>
            </a:r>
          </a:p>
          <a:p>
            <a:r>
              <a:rPr lang="en-US" b="1" dirty="0"/>
              <a:t>Crust (scab)</a:t>
            </a:r>
            <a:r>
              <a:rPr lang="en-US" dirty="0"/>
              <a:t>-dried serum, pus, or blood</a:t>
            </a:r>
          </a:p>
          <a:p>
            <a:r>
              <a:rPr lang="en-US" b="1" dirty="0"/>
              <a:t>Cyst</a:t>
            </a:r>
            <a:r>
              <a:rPr lang="en-US" dirty="0"/>
              <a:t>-nodule containing fluid, cells, or keratin</a:t>
            </a:r>
          </a:p>
          <a:p>
            <a:r>
              <a:rPr lang="en-US" b="1" dirty="0"/>
              <a:t>Ecchymosis (bruise)</a:t>
            </a:r>
            <a:r>
              <a:rPr lang="en-US" dirty="0"/>
              <a:t>-large, confluent area of purpura</a:t>
            </a:r>
          </a:p>
          <a:p>
            <a:r>
              <a:rPr lang="en-US" b="1" dirty="0"/>
              <a:t>Erosion</a:t>
            </a:r>
            <a:r>
              <a:rPr lang="en-US" dirty="0"/>
              <a:t>-partial loss of epidermis. Heals without scarring.</a:t>
            </a:r>
          </a:p>
          <a:p>
            <a:r>
              <a:rPr lang="en-US" b="1" dirty="0"/>
              <a:t>Erythema</a:t>
            </a:r>
            <a:r>
              <a:rPr lang="en-US" dirty="0"/>
              <a:t>-redness that blanches on pressure</a:t>
            </a:r>
          </a:p>
        </p:txBody>
      </p:sp>
    </p:spTree>
    <p:extLst>
      <p:ext uri="{BB962C8B-B14F-4D97-AF65-F5344CB8AC3E}">
        <p14:creationId xmlns:p14="http://schemas.microsoft.com/office/powerpoint/2010/main" val="265878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Excoriation</a:t>
            </a:r>
            <a:r>
              <a:rPr lang="en-US" dirty="0"/>
              <a:t>-shallow abrasion due to scratching. Linear or pinpoint erosions or crusts</a:t>
            </a:r>
          </a:p>
          <a:p>
            <a:r>
              <a:rPr lang="en-US" b="1" dirty="0"/>
              <a:t>Exudate</a:t>
            </a:r>
            <a:r>
              <a:rPr lang="en-US" dirty="0"/>
              <a:t>-serum, blood, or pus accumulated on the skin surface</a:t>
            </a:r>
          </a:p>
          <a:p>
            <a:r>
              <a:rPr lang="en-US" b="1" dirty="0"/>
              <a:t>Fissure</a:t>
            </a:r>
            <a:r>
              <a:rPr lang="en-US" dirty="0"/>
              <a:t>-linear split in epidermis and/or crack in (skin) dermis</a:t>
            </a:r>
          </a:p>
          <a:p>
            <a:r>
              <a:rPr lang="en-US" b="1" dirty="0"/>
              <a:t>Folliculitis</a:t>
            </a:r>
            <a:r>
              <a:rPr lang="en-US" dirty="0"/>
              <a:t>-pustule involving a hair follicle</a:t>
            </a:r>
          </a:p>
          <a:p>
            <a:r>
              <a:rPr lang="en-US" b="1" dirty="0"/>
              <a:t>Furuncle</a:t>
            </a:r>
            <a:r>
              <a:rPr lang="en-US" dirty="0"/>
              <a:t>-deep necrotizing type of folliculitis</a:t>
            </a:r>
          </a:p>
          <a:p>
            <a:r>
              <a:rPr lang="en-US" b="1" dirty="0"/>
              <a:t>Keratin/horn</a:t>
            </a:r>
            <a:r>
              <a:rPr lang="en-US" dirty="0"/>
              <a:t>-rough, uneven surface due to accumulation of keratin. Hard to pick off, unlike crust</a:t>
            </a:r>
          </a:p>
          <a:p>
            <a:r>
              <a:rPr lang="en-US" b="1" dirty="0" err="1"/>
              <a:t>Lichenification</a:t>
            </a:r>
            <a:r>
              <a:rPr lang="en-US" dirty="0"/>
              <a:t>-focal area of thickened skin with accentuation of skin lines due to rubbing/scratching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1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Linear</a:t>
            </a:r>
            <a:r>
              <a:rPr lang="en-US" dirty="0"/>
              <a:t>-straight line</a:t>
            </a:r>
          </a:p>
          <a:p>
            <a:r>
              <a:rPr lang="en-US" b="1" dirty="0"/>
              <a:t>Macule</a:t>
            </a:r>
            <a:r>
              <a:rPr lang="en-US" dirty="0"/>
              <a:t>-flat, circumscribed area of altered skin color &lt;1 cm</a:t>
            </a:r>
          </a:p>
          <a:p>
            <a:r>
              <a:rPr lang="en-US" b="1" dirty="0"/>
              <a:t>Nodule</a:t>
            </a:r>
            <a:r>
              <a:rPr lang="en-US" dirty="0"/>
              <a:t>-solid, round circumscribed elevation &gt;5 mm</a:t>
            </a:r>
          </a:p>
          <a:p>
            <a:r>
              <a:rPr lang="en-US" b="1" dirty="0"/>
              <a:t>Papule</a:t>
            </a:r>
            <a:r>
              <a:rPr lang="en-US" dirty="0"/>
              <a:t>-raised, solid lesion &lt;5 mm</a:t>
            </a:r>
          </a:p>
          <a:p>
            <a:r>
              <a:rPr lang="en-US" b="1" dirty="0"/>
              <a:t>Patch</a:t>
            </a:r>
            <a:r>
              <a:rPr lang="en-US" dirty="0"/>
              <a:t>-flat, pigmented lesion &gt;5 mm</a:t>
            </a:r>
          </a:p>
          <a:p>
            <a:r>
              <a:rPr lang="en-US" b="1" dirty="0"/>
              <a:t>Plaque</a:t>
            </a:r>
            <a:r>
              <a:rPr lang="en-US" dirty="0"/>
              <a:t>- a &gt;5 mm, flat topped raised lesion (diameter&gt;thickness)</a:t>
            </a:r>
          </a:p>
          <a:p>
            <a:r>
              <a:rPr lang="en-US" b="1" dirty="0"/>
              <a:t>Purpura</a:t>
            </a:r>
            <a:r>
              <a:rPr lang="en-US" dirty="0"/>
              <a:t>-visible collection of free red blood cells (red, purple, brown); non-</a:t>
            </a:r>
            <a:r>
              <a:rPr lang="en-US" dirty="0" err="1"/>
              <a:t>blanchable</a:t>
            </a:r>
            <a:endParaRPr lang="en-US" dirty="0"/>
          </a:p>
          <a:p>
            <a:r>
              <a:rPr lang="en-US" b="1" dirty="0"/>
              <a:t>Pustule</a:t>
            </a:r>
            <a:r>
              <a:rPr lang="en-US" dirty="0"/>
              <a:t>-a small papule containing pus</a:t>
            </a:r>
          </a:p>
        </p:txBody>
      </p:sp>
    </p:spTree>
    <p:extLst>
      <p:ext uri="{BB962C8B-B14F-4D97-AF65-F5344CB8AC3E}">
        <p14:creationId xmlns:p14="http://schemas.microsoft.com/office/powerpoint/2010/main" val="302116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Scale</a:t>
            </a:r>
            <a:r>
              <a:rPr lang="en-US" dirty="0"/>
              <a:t>- thick stratum </a:t>
            </a:r>
            <a:r>
              <a:rPr lang="en-US" dirty="0" err="1"/>
              <a:t>corneum</a:t>
            </a:r>
            <a:r>
              <a:rPr lang="en-US" dirty="0"/>
              <a:t> due to increased proliferation or cohesion of keratinocytes</a:t>
            </a:r>
          </a:p>
          <a:p>
            <a:r>
              <a:rPr lang="en-US" b="1" dirty="0"/>
              <a:t>Scar</a:t>
            </a:r>
            <a:r>
              <a:rPr lang="en-US" dirty="0"/>
              <a:t>- healed dermal (or deeper) lesion following trauma/inflammation</a:t>
            </a:r>
          </a:p>
          <a:p>
            <a:r>
              <a:rPr lang="en-US" b="1" dirty="0"/>
              <a:t>Sclerosis</a:t>
            </a:r>
            <a:r>
              <a:rPr lang="en-US" dirty="0"/>
              <a:t>- skin induration/hardening</a:t>
            </a:r>
          </a:p>
          <a:p>
            <a:r>
              <a:rPr lang="en-US" b="1" dirty="0"/>
              <a:t>Serpiginous</a:t>
            </a:r>
            <a:r>
              <a:rPr lang="en-US" dirty="0"/>
              <a:t>- snakelike appearance</a:t>
            </a:r>
          </a:p>
          <a:p>
            <a:r>
              <a:rPr lang="en-US" b="1" dirty="0"/>
              <a:t>Telangiectasia</a:t>
            </a:r>
            <a:r>
              <a:rPr lang="en-US" dirty="0"/>
              <a:t>- small, dilated superficial blood vessels</a:t>
            </a:r>
          </a:p>
          <a:p>
            <a:r>
              <a:rPr lang="en-US" b="1" dirty="0"/>
              <a:t>Ulcer</a:t>
            </a:r>
            <a:r>
              <a:rPr lang="en-US" dirty="0"/>
              <a:t>- loss of tissue affecting the entire epidermis and part of the dermis. Surface exudate and/or crusting often present. Heals with scarring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5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Umbilicated</a:t>
            </a:r>
            <a:r>
              <a:rPr lang="en-US" dirty="0"/>
              <a:t>- round depression in center of papule</a:t>
            </a:r>
          </a:p>
          <a:p>
            <a:r>
              <a:rPr lang="en-US" b="1" dirty="0"/>
              <a:t>Vesicle</a:t>
            </a:r>
            <a:r>
              <a:rPr lang="en-US" dirty="0"/>
              <a:t>- a small papule containing clear fluid</a:t>
            </a:r>
          </a:p>
          <a:p>
            <a:r>
              <a:rPr lang="en-US" b="1" dirty="0"/>
              <a:t>Wheal (hive)</a:t>
            </a:r>
            <a:r>
              <a:rPr lang="en-US" dirty="0"/>
              <a:t>- transient swelling due to dermal edema; pruritic</a:t>
            </a:r>
          </a:p>
          <a:p>
            <a:r>
              <a:rPr lang="en-US" b="1" dirty="0"/>
              <a:t>Hypopigmentation</a:t>
            </a:r>
            <a:r>
              <a:rPr lang="en-US" dirty="0"/>
              <a:t>- lighter in pigment then the person’s normal skin tone</a:t>
            </a:r>
          </a:p>
          <a:p>
            <a:r>
              <a:rPr lang="en-US" b="1" dirty="0"/>
              <a:t>Hyperpigmentation</a:t>
            </a:r>
            <a:r>
              <a:rPr lang="en-US" dirty="0"/>
              <a:t>- darker in pigment then the person’s normal skin tone</a:t>
            </a:r>
          </a:p>
          <a:p>
            <a:r>
              <a:rPr lang="en-US" b="1" dirty="0"/>
              <a:t>Nummular/discoid</a:t>
            </a:r>
            <a:r>
              <a:rPr lang="en-US" dirty="0"/>
              <a:t>- round or coin-shaped</a:t>
            </a:r>
          </a:p>
        </p:txBody>
      </p:sp>
    </p:spTree>
    <p:extLst>
      <p:ext uri="{BB962C8B-B14F-4D97-AF65-F5344CB8AC3E}">
        <p14:creationId xmlns:p14="http://schemas.microsoft.com/office/powerpoint/2010/main" val="19622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layers of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</a:t>
            </a:r>
            <a:r>
              <a:rPr lang="en-US" b="1" dirty="0"/>
              <a:t>Epidermis</a:t>
            </a:r>
            <a:r>
              <a:rPr lang="en-US" dirty="0"/>
              <a:t> (4 layers)</a:t>
            </a:r>
          </a:p>
          <a:p>
            <a:pPr lvl="1"/>
            <a:r>
              <a:rPr lang="en-US" dirty="0"/>
              <a:t>Basal cell layer (stratum basalis)</a:t>
            </a:r>
          </a:p>
          <a:p>
            <a:pPr lvl="1"/>
            <a:r>
              <a:rPr lang="en-US" dirty="0"/>
              <a:t>Spiny cell layer (stratum spinosum)</a:t>
            </a:r>
          </a:p>
          <a:p>
            <a:pPr lvl="1"/>
            <a:r>
              <a:rPr lang="en-US" dirty="0"/>
              <a:t>Granular cell layer (stratum granulosum)</a:t>
            </a:r>
          </a:p>
          <a:p>
            <a:pPr lvl="1"/>
            <a:r>
              <a:rPr lang="en-US" dirty="0" err="1"/>
              <a:t>Cornified</a:t>
            </a:r>
            <a:r>
              <a:rPr lang="en-US" dirty="0"/>
              <a:t> layer (stratum </a:t>
            </a:r>
            <a:r>
              <a:rPr lang="en-US" dirty="0" err="1"/>
              <a:t>corneum</a:t>
            </a:r>
            <a:r>
              <a:rPr lang="en-US" dirty="0"/>
              <a:t>)</a:t>
            </a:r>
          </a:p>
          <a:p>
            <a:r>
              <a:rPr lang="en-US" dirty="0"/>
              <a:t>2. </a:t>
            </a:r>
            <a:r>
              <a:rPr lang="en-US" b="1" dirty="0"/>
              <a:t>Dermis</a:t>
            </a:r>
            <a:r>
              <a:rPr lang="en-US" dirty="0"/>
              <a:t> (2 layers)</a:t>
            </a:r>
          </a:p>
          <a:p>
            <a:pPr lvl="1"/>
            <a:r>
              <a:rPr lang="en-US" dirty="0"/>
              <a:t>Papillary dermis (thin zone beneath epidermis)</a:t>
            </a:r>
          </a:p>
          <a:p>
            <a:pPr lvl="1"/>
            <a:r>
              <a:rPr lang="en-US" dirty="0"/>
              <a:t>Reticular dermis (bulk of dermis)</a:t>
            </a:r>
          </a:p>
          <a:p>
            <a:r>
              <a:rPr lang="en-US" dirty="0"/>
              <a:t>3. </a:t>
            </a:r>
            <a:r>
              <a:rPr lang="en-US" b="1" dirty="0" err="1"/>
              <a:t>Subcutis</a:t>
            </a:r>
            <a:r>
              <a:rPr lang="en-US" dirty="0"/>
              <a:t> (subcutaneous fat)</a:t>
            </a:r>
          </a:p>
        </p:txBody>
      </p:sp>
    </p:spTree>
    <p:extLst>
      <p:ext uri="{BB962C8B-B14F-4D97-AF65-F5344CB8AC3E}">
        <p14:creationId xmlns:p14="http://schemas.microsoft.com/office/powerpoint/2010/main" val="425771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Topical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7484" y="1639261"/>
            <a:ext cx="8946541" cy="447851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Ointment</a:t>
            </a:r>
            <a:r>
              <a:rPr lang="en-US" dirty="0"/>
              <a:t>- greasy vehicle that provides enhanced penetration; occlusive therefore don’t use on infected or oozing skin</a:t>
            </a:r>
          </a:p>
          <a:p>
            <a:r>
              <a:rPr lang="en-US" b="1" dirty="0"/>
              <a:t>Cream</a:t>
            </a:r>
            <a:r>
              <a:rPr lang="en-US" dirty="0"/>
              <a:t>- less moisturizing than ointments, but more cosmetically appealing</a:t>
            </a:r>
          </a:p>
          <a:p>
            <a:r>
              <a:rPr lang="en-US" b="1" dirty="0"/>
              <a:t>Gel</a:t>
            </a:r>
            <a:r>
              <a:rPr lang="en-US" dirty="0"/>
              <a:t>- non-greasy, non-occlusive, non-staining</a:t>
            </a:r>
          </a:p>
          <a:p>
            <a:r>
              <a:rPr lang="en-US" b="1" dirty="0"/>
              <a:t>Solution</a:t>
            </a:r>
            <a:r>
              <a:rPr lang="en-US" dirty="0"/>
              <a:t>- useful under cosmetics, in hair-bearing regions, and when drying is desired</a:t>
            </a:r>
          </a:p>
          <a:p>
            <a:r>
              <a:rPr lang="en-US" b="1" dirty="0"/>
              <a:t>Lotion</a:t>
            </a:r>
            <a:r>
              <a:rPr lang="en-US" dirty="0"/>
              <a:t>- less moisturizing than a cream, good for hair-bearing areas</a:t>
            </a:r>
          </a:p>
          <a:p>
            <a:r>
              <a:rPr lang="en-US" b="1" dirty="0"/>
              <a:t>Foams</a:t>
            </a:r>
            <a:r>
              <a:rPr lang="en-US" dirty="0"/>
              <a:t>- easy application, with less grease/residue</a:t>
            </a:r>
          </a:p>
          <a:p>
            <a:r>
              <a:rPr lang="en-US" b="1" dirty="0"/>
              <a:t>Powders</a:t>
            </a:r>
            <a:r>
              <a:rPr lang="en-US" dirty="0"/>
              <a:t>- used in intertriginous areas to reduce moisture, friction, maceration</a:t>
            </a:r>
          </a:p>
        </p:txBody>
      </p:sp>
    </p:spTree>
    <p:extLst>
      <p:ext uri="{BB962C8B-B14F-4D97-AF65-F5344CB8AC3E}">
        <p14:creationId xmlns:p14="http://schemas.microsoft.com/office/powerpoint/2010/main" val="360410203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417</TotalTime>
  <Words>1045</Words>
  <Application>Microsoft Office PowerPoint</Application>
  <PresentationFormat>Widescreen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Tw Cen MT</vt:lpstr>
      <vt:lpstr>Droplet</vt:lpstr>
      <vt:lpstr>General Dermatology</vt:lpstr>
      <vt:lpstr>Terminology of Dermatology</vt:lpstr>
      <vt:lpstr>Terminology continued…</vt:lpstr>
      <vt:lpstr>Terminology continued…</vt:lpstr>
      <vt:lpstr>Terminology continued…</vt:lpstr>
      <vt:lpstr>Terminology continued…</vt:lpstr>
      <vt:lpstr>Terminology continued…</vt:lpstr>
      <vt:lpstr>3 layers of Skin</vt:lpstr>
      <vt:lpstr>Topical medications</vt:lpstr>
      <vt:lpstr>Procedures</vt:lpstr>
      <vt:lpstr>Procedures</vt:lpstr>
      <vt:lpstr>Skin Cancers</vt:lpstr>
      <vt:lpstr>Basal Cell Carcinoma</vt:lpstr>
      <vt:lpstr>Squamous Cell Carcinoma</vt:lpstr>
      <vt:lpstr>Melanoma</vt:lpstr>
      <vt:lpstr>Seborrheic keratosis</vt:lpstr>
      <vt:lpstr>Actinic keratosis</vt:lpstr>
      <vt:lpstr>Dysplastic Nevus/Atypical mole</vt:lpstr>
      <vt:lpstr>Psoriasis </vt:lpstr>
      <vt:lpstr>Seborrheic dermatitis</vt:lpstr>
      <vt:lpstr>Angioma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Dermatology</dc:title>
  <dc:creator>Erica Johnson</dc:creator>
  <cp:lastModifiedBy>Morgan Compart</cp:lastModifiedBy>
  <cp:revision>28</cp:revision>
  <cp:lastPrinted>2021-04-16T16:31:36Z</cp:lastPrinted>
  <dcterms:created xsi:type="dcterms:W3CDTF">2016-01-07T19:26:25Z</dcterms:created>
  <dcterms:modified xsi:type="dcterms:W3CDTF">2021-04-16T16:33:30Z</dcterms:modified>
</cp:coreProperties>
</file>