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79" r:id="rId5"/>
    <p:sldId id="281" r:id="rId6"/>
    <p:sldId id="280" r:id="rId7"/>
    <p:sldId id="282" r:id="rId8"/>
    <p:sldId id="283" r:id="rId9"/>
    <p:sldId id="265" r:id="rId10"/>
    <p:sldId id="258" r:id="rId11"/>
    <p:sldId id="259" r:id="rId12"/>
    <p:sldId id="260" r:id="rId13"/>
    <p:sldId id="261" r:id="rId14"/>
    <p:sldId id="267" r:id="rId15"/>
    <p:sldId id="268" r:id="rId16"/>
    <p:sldId id="270" r:id="rId17"/>
    <p:sldId id="271" r:id="rId18"/>
    <p:sldId id="273" r:id="rId19"/>
    <p:sldId id="272" r:id="rId20"/>
    <p:sldId id="275" r:id="rId21"/>
    <p:sldId id="274" r:id="rId22"/>
    <p:sldId id="277" r:id="rId23"/>
    <p:sldId id="286" r:id="rId24"/>
    <p:sldId id="293" r:id="rId25"/>
    <p:sldId id="294" r:id="rId26"/>
    <p:sldId id="295" r:id="rId27"/>
    <p:sldId id="292" r:id="rId28"/>
    <p:sldId id="289" r:id="rId29"/>
    <p:sldId id="290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1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1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8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7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3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9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2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4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4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2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0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A351-57B7-4174-99DC-C4C415150B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</a:rPr>
              <a:t>Insurance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3F2C6-A26B-415B-8A60-6E68E3BB86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Where to send claims</a:t>
            </a:r>
          </a:p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how to read insurance cards</a:t>
            </a:r>
          </a:p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Insurance subscriber </a:t>
            </a:r>
          </a:p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copayment amounts</a:t>
            </a:r>
          </a:p>
        </p:txBody>
      </p:sp>
    </p:spTree>
    <p:extLst>
      <p:ext uri="{BB962C8B-B14F-4D97-AF65-F5344CB8AC3E}">
        <p14:creationId xmlns:p14="http://schemas.microsoft.com/office/powerpoint/2010/main" val="2225088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9FED4-F5EC-489C-86D7-F960E2C5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6755"/>
            <a:ext cx="10515600" cy="1533934"/>
          </a:xfrm>
        </p:spPr>
        <p:txBody>
          <a:bodyPr>
            <a:normAutofit fontScale="90000"/>
          </a:bodyPr>
          <a:lstStyle/>
          <a:p>
            <a:r>
              <a:rPr lang="en-US" dirty="0"/>
              <a:t>Medicare- Old vs New</a:t>
            </a:r>
            <a:br>
              <a:rPr lang="en-US" dirty="0"/>
            </a:br>
            <a:r>
              <a:rPr lang="en-US" dirty="0"/>
              <a:t>Old has SSN and a letter</a:t>
            </a:r>
            <a:br>
              <a:rPr lang="en-US" dirty="0"/>
            </a:br>
            <a:r>
              <a:rPr lang="en-US" dirty="0"/>
              <a:t>New has a mix of letters and numbers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C4433-8B8A-47C5-AA54-9B69B8AA9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68137"/>
            <a:ext cx="5157787" cy="53693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Old Medicare Card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7EB9E6D-B748-4FA8-BDF0-720299410B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8808"/>
            <a:ext cx="5157787" cy="343712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4462ED-5326-4C27-9FCC-841AC41BB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68137"/>
            <a:ext cx="5183188" cy="5369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New Medicare Card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9796B2A-74B6-4EE4-A150-5910FBAF33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84" y="2812869"/>
            <a:ext cx="4310742" cy="2382225"/>
          </a:xfrm>
        </p:spPr>
      </p:pic>
    </p:spTree>
    <p:extLst>
      <p:ext uri="{BB962C8B-B14F-4D97-AF65-F5344CB8AC3E}">
        <p14:creationId xmlns:p14="http://schemas.microsoft.com/office/powerpoint/2010/main" val="287259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6A4AB-ECE1-443D-A434-314F4640F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Medicare Health Insurance:</a:t>
            </a:r>
            <a:br>
              <a:rPr lang="en-US" dirty="0"/>
            </a:br>
            <a:r>
              <a:rPr lang="en-US" sz="2200" dirty="0"/>
              <a:t>Claims to Medicare Part B</a:t>
            </a:r>
            <a:br>
              <a:rPr lang="en-US" sz="2200" dirty="0"/>
            </a:br>
            <a:r>
              <a:rPr lang="en-US" sz="2200" dirty="0"/>
              <a:t>Subscriber is John L Smith</a:t>
            </a:r>
            <a:br>
              <a:rPr lang="en-US" sz="3200" dirty="0"/>
            </a:br>
            <a:r>
              <a:rPr lang="en-US" sz="2200" dirty="0"/>
              <a:t>Sub Number 1EG4TEMK72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5B91B-A9C8-45E1-83FB-3CEC307F2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 of Medicare Card			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68E0D4-A428-40DE-B44D-D565FF05EF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78034"/>
            <a:ext cx="4052366" cy="245039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510E38-2121-47DF-B60F-BF43BD1C2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Back of Medicare Card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1F50E61-3408-4C64-A10D-FC478786AC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2778034"/>
            <a:ext cx="3793785" cy="2450397"/>
          </a:xfr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AE654613-DFBD-4DF4-85D7-0C232FF61278}"/>
              </a:ext>
            </a:extLst>
          </p:cNvPr>
          <p:cNvSpPr/>
          <p:nvPr/>
        </p:nvSpPr>
        <p:spPr>
          <a:xfrm>
            <a:off x="2440273" y="3429000"/>
            <a:ext cx="978408" cy="48463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2534BD01-C6A3-4E79-B2DB-E91F65D24A71}"/>
              </a:ext>
            </a:extLst>
          </p:cNvPr>
          <p:cNvSpPr/>
          <p:nvPr/>
        </p:nvSpPr>
        <p:spPr>
          <a:xfrm>
            <a:off x="2661489" y="4098690"/>
            <a:ext cx="978408" cy="484632"/>
          </a:xfrm>
          <a:prstGeom prst="lef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9740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B43A-C3A8-4F2A-B6E3-F0245C70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Medicare Railroad Card</a:t>
            </a:r>
            <a:r>
              <a:rPr lang="en-US" dirty="0"/>
              <a:t>:</a:t>
            </a:r>
            <a:br>
              <a:rPr lang="en-US" dirty="0"/>
            </a:br>
            <a:r>
              <a:rPr lang="en-US" sz="2200" dirty="0"/>
              <a:t>Claims to Medicare Railroad</a:t>
            </a:r>
            <a:br>
              <a:rPr lang="en-US" sz="2200" dirty="0"/>
            </a:br>
            <a:r>
              <a:rPr lang="en-US" sz="2200" dirty="0"/>
              <a:t>Subscriber Name-Jane Doe</a:t>
            </a:r>
            <a:br>
              <a:rPr lang="en-US" sz="2200" dirty="0"/>
            </a:br>
            <a:r>
              <a:rPr lang="en-US" sz="2200" dirty="0"/>
              <a:t>Subscriber Number-A000000000 (no dashes)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D79E4-973C-4747-AF7D-43C83D9D0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7200" dirty="0"/>
              <a:t>Front of card	</a:t>
            </a:r>
          </a:p>
          <a:p>
            <a:r>
              <a:rPr lang="en-US" dirty="0"/>
              <a:t>					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F6ECBB0-7AD0-4755-AECB-DD99FCB090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9" y="2795451"/>
            <a:ext cx="4057672" cy="245203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0E246-F106-4DE9-9AEA-63BE549E9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200" dirty="0"/>
              <a:t>Back of card</a:t>
            </a:r>
          </a:p>
          <a:p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C0400DD-4193-4F05-B4C6-18BF7883A6E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04" y="2725784"/>
            <a:ext cx="3701528" cy="2521698"/>
          </a:xfrm>
        </p:spPr>
      </p:pic>
    </p:spTree>
    <p:extLst>
      <p:ext uri="{BB962C8B-B14F-4D97-AF65-F5344CB8AC3E}">
        <p14:creationId xmlns:p14="http://schemas.microsoft.com/office/powerpoint/2010/main" val="113819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D4335-AE67-4E1F-9861-B929F171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Blue Cross Blue Shields-File with Local BCBS:</a:t>
            </a:r>
            <a:br>
              <a:rPr lang="en-US" sz="3600" b="1" dirty="0"/>
            </a:br>
            <a:r>
              <a:rPr lang="en-US" sz="2200" dirty="0"/>
              <a:t>BCBS of Kansas-Topeka, Manhattan, Emporia, Lawrence</a:t>
            </a:r>
            <a:br>
              <a:rPr lang="en-US" sz="2200" dirty="0"/>
            </a:br>
            <a:r>
              <a:rPr lang="en-US" sz="2200" dirty="0"/>
              <a:t>BCBS of Kansas City- Legends, Olathe, Shawnee, Leawood, Independence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97D23-EE5C-4BA6-992D-4EBFBD87D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different BCBS cards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D14A5F1-9187-4D89-A30D-576CC65AB4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717074"/>
            <a:ext cx="4203541" cy="282157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A278C4-D6F4-4524-9BA7-D377220FD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Remember to file with local BCBS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D9752BB-7539-4EC2-9FAF-04619E0DA4D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94" y="2712311"/>
            <a:ext cx="4380412" cy="2821577"/>
          </a:xfrm>
        </p:spPr>
      </p:pic>
    </p:spTree>
    <p:extLst>
      <p:ext uri="{BB962C8B-B14F-4D97-AF65-F5344CB8AC3E}">
        <p14:creationId xmlns:p14="http://schemas.microsoft.com/office/powerpoint/2010/main" val="263138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53E0A-EC6F-4B62-8A12-F0A7B5786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BCBS Federal- still file with local BCBS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48DA09-05D0-4BD2-AE66-9E98B5FD98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3153568"/>
            <a:ext cx="4384901" cy="294243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8BAADC-AD6E-4DB2-AAC8-77499D4B6E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148806"/>
            <a:ext cx="4005262" cy="2942431"/>
          </a:xfrm>
        </p:spPr>
      </p:pic>
    </p:spTree>
    <p:extLst>
      <p:ext uri="{BB962C8B-B14F-4D97-AF65-F5344CB8AC3E}">
        <p14:creationId xmlns:p14="http://schemas.microsoft.com/office/powerpoint/2010/main" val="59935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F34D-A61A-42F8-A5D6-CA7518C3F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Insurance Subscriber Information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53E45-39B1-4221-971F-225EE0D4C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30685"/>
            <a:ext cx="3932237" cy="3811588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Insured’s name is the policy holder of the insurance.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could be the patient, spouse, parent, guardian,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entering someone other than the patient as the subscriber to an insurance, be sure to enter complete information, DOB (01/01/1900, if unknown) and address.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ellipses to change insured if not patient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5DA2A96-26D9-44B7-855A-C2B85B1ADA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11" y="856796"/>
            <a:ext cx="7024612" cy="4389120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ECB59E-9B83-4253-9386-E33EC8B91D84}"/>
              </a:ext>
            </a:extLst>
          </p:cNvPr>
          <p:cNvCxnSpPr/>
          <p:nvPr/>
        </p:nvCxnSpPr>
        <p:spPr>
          <a:xfrm>
            <a:off x="4354286" y="2307771"/>
            <a:ext cx="548640" cy="696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247230-0AC0-4436-9371-DD113CAA1135}"/>
              </a:ext>
            </a:extLst>
          </p:cNvPr>
          <p:cNvCxnSpPr/>
          <p:nvPr/>
        </p:nvCxnSpPr>
        <p:spPr>
          <a:xfrm flipV="1">
            <a:off x="4563291" y="3143794"/>
            <a:ext cx="2203269" cy="1663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130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513D1-FD21-40B1-B119-765C0E539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click on the ellipses it will pop up this screen. Click on the circle that applies.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93E870-0701-4DAA-A70E-93F4FBEB8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976847"/>
            <a:ext cx="8952411" cy="4284616"/>
          </a:xfrm>
        </p:spPr>
      </p:pic>
    </p:spTree>
    <p:extLst>
      <p:ext uri="{BB962C8B-B14F-4D97-AF65-F5344CB8AC3E}">
        <p14:creationId xmlns:p14="http://schemas.microsoft.com/office/powerpoint/2010/main" val="1183582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35652-B281-462A-ACF6-1F8F5666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Insurance Card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4CB2C1-26A0-4473-97F7-AD14E9F83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50" y="2057401"/>
            <a:ext cx="5991496" cy="381158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4C2A1-6697-45D4-8212-DD908F3AB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Insurance name</a:t>
            </a:r>
          </a:p>
          <a:p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Subscriber number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Group</a:t>
            </a:r>
            <a:r>
              <a:rPr lang="en-US" sz="2400" dirty="0"/>
              <a:t> 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number</a:t>
            </a:r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Insured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Copayment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9AB8FE-D03A-4A45-BD20-D6CD14599DAD}"/>
              </a:ext>
            </a:extLst>
          </p:cNvPr>
          <p:cNvCxnSpPr>
            <a:cxnSpLocks/>
          </p:cNvCxnSpPr>
          <p:nvPr/>
        </p:nvCxnSpPr>
        <p:spPr>
          <a:xfrm>
            <a:off x="3709851" y="3108960"/>
            <a:ext cx="3248298" cy="69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487852-902D-4A08-B759-BF8DBA0CEEB6}"/>
              </a:ext>
            </a:extLst>
          </p:cNvPr>
          <p:cNvCxnSpPr>
            <a:cxnSpLocks/>
          </p:cNvCxnSpPr>
          <p:nvPr/>
        </p:nvCxnSpPr>
        <p:spPr>
          <a:xfrm flipV="1">
            <a:off x="3230880" y="3239589"/>
            <a:ext cx="7106194" cy="661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D74BFEA-EA5C-4A12-AD7F-4FB08B22CEF6}"/>
              </a:ext>
            </a:extLst>
          </p:cNvPr>
          <p:cNvCxnSpPr>
            <a:cxnSpLocks/>
          </p:cNvCxnSpPr>
          <p:nvPr/>
        </p:nvCxnSpPr>
        <p:spPr>
          <a:xfrm flipV="1">
            <a:off x="3082834" y="3718560"/>
            <a:ext cx="2629989" cy="10276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D8C909-2698-49F9-913B-AE8D85DF9BD5}"/>
              </a:ext>
            </a:extLst>
          </p:cNvPr>
          <p:cNvCxnSpPr>
            <a:cxnSpLocks/>
          </p:cNvCxnSpPr>
          <p:nvPr/>
        </p:nvCxnSpPr>
        <p:spPr>
          <a:xfrm flipV="1">
            <a:off x="2534194" y="4920343"/>
            <a:ext cx="4180115" cy="53993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293C7B-0799-460E-A47F-B04BDF841DC3}"/>
              </a:ext>
            </a:extLst>
          </p:cNvPr>
          <p:cNvCxnSpPr/>
          <p:nvPr/>
        </p:nvCxnSpPr>
        <p:spPr>
          <a:xfrm>
            <a:off x="3439886" y="2272937"/>
            <a:ext cx="2717074" cy="3309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048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EC340-B7A3-45E3-AC28-437E16130B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Sub No- auto populates when insurance card is scanned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REMEMBER TO ALWAYS DOUBLE CHECK AND MAKE SURE IT PUT THE CORRECT LETTERS AND NUMBERS IN THE SYSTEM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48E70D-DCF0-4477-9C5A-2B56D6996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83" y="1825625"/>
            <a:ext cx="9178834" cy="4351338"/>
          </a:xfrm>
        </p:spPr>
      </p:pic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2AE1C9D-D259-432A-AADB-905139AFF867}"/>
              </a:ext>
            </a:extLst>
          </p:cNvPr>
          <p:cNvSpPr/>
          <p:nvPr/>
        </p:nvSpPr>
        <p:spPr>
          <a:xfrm>
            <a:off x="2447109" y="3640183"/>
            <a:ext cx="1497874" cy="31350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D85A2EF-248E-41C7-B5D7-6F206F30C519}"/>
              </a:ext>
            </a:extLst>
          </p:cNvPr>
          <p:cNvSpPr/>
          <p:nvPr/>
        </p:nvSpPr>
        <p:spPr>
          <a:xfrm>
            <a:off x="7759337" y="4328160"/>
            <a:ext cx="627017" cy="217715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33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85B6-6FFE-44CC-8433-41EF3EF7A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of card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79F61A-950D-457B-A4BB-7B303FF42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50" y="1366837"/>
            <a:ext cx="6010275" cy="4114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E07DD-4902-474D-A2D0-B411C3B94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Coverage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Where to mail the claims 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ALWAYS USE THE MEDICAL CLAIMS ADDRESS NOT JUST THE NAME OF THE INSURANCE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If you need to check benefits- number to call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49C62D-EE4C-4B4A-9894-5EF56D1A53D1}"/>
              </a:ext>
            </a:extLst>
          </p:cNvPr>
          <p:cNvCxnSpPr>
            <a:cxnSpLocks/>
          </p:cNvCxnSpPr>
          <p:nvPr/>
        </p:nvCxnSpPr>
        <p:spPr>
          <a:xfrm>
            <a:off x="3492137" y="2908663"/>
            <a:ext cx="3500846" cy="10798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DB76BF-89A4-4F36-9D7B-E50533E0BC00}"/>
              </a:ext>
            </a:extLst>
          </p:cNvPr>
          <p:cNvCxnSpPr/>
          <p:nvPr/>
        </p:nvCxnSpPr>
        <p:spPr>
          <a:xfrm flipV="1">
            <a:off x="2612571" y="1846217"/>
            <a:ext cx="7271658" cy="6879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5DFA6F-690E-4877-8131-E5B49F25E374}"/>
              </a:ext>
            </a:extLst>
          </p:cNvPr>
          <p:cNvCxnSpPr/>
          <p:nvPr/>
        </p:nvCxnSpPr>
        <p:spPr>
          <a:xfrm flipV="1">
            <a:off x="4641669" y="3823063"/>
            <a:ext cx="1018902" cy="2960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92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27EB-F125-483D-8BE9-0BBB14AB8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Tips to Remember: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F2FA6-6F17-4AF5-964D-4CA9998D3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Verify insurance at every visit and scan in insurance card if updated insurance card.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insurances must have an ID number and Group Number (if applicable).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enter prescription insurance in the Information Screen.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If insurance is terminated, be sure to check the terminated box and enter terminated date.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If patient has Tricare, use the Benefits number not the DOD number. The sponsor name needs to be the                    subscriber.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patient has an authorization from the VA, enter only that insurance (specified on the authorization). Health insurance should not be billed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E17DE-2E81-4365-9064-CC4D12622E8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ADDRESS MUST MATCH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2BA4EE-924E-47BD-B068-6D53FD810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7" y="1790790"/>
            <a:ext cx="8473438" cy="4879975"/>
          </a:xfr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FCFA2C62-3DAD-40B7-88AB-A853C7F1387B}"/>
              </a:ext>
            </a:extLst>
          </p:cNvPr>
          <p:cNvSpPr/>
          <p:nvPr/>
        </p:nvSpPr>
        <p:spPr>
          <a:xfrm>
            <a:off x="1785257" y="2390550"/>
            <a:ext cx="2159726" cy="1166948"/>
          </a:xfrm>
          <a:prstGeom prst="frame">
            <a:avLst/>
          </a:prstGeom>
          <a:solidFill>
            <a:schemeClr val="bg2">
              <a:lumMod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F4046EC8-E2E4-4D69-9B7A-77447F065388}"/>
              </a:ext>
            </a:extLst>
          </p:cNvPr>
          <p:cNvSpPr/>
          <p:nvPr/>
        </p:nvSpPr>
        <p:spPr>
          <a:xfrm>
            <a:off x="7498080" y="4580709"/>
            <a:ext cx="2185851" cy="365760"/>
          </a:xfrm>
          <a:prstGeom prst="fram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C0FE8AC5-874D-449D-BC63-04633D8D2266}"/>
              </a:ext>
            </a:extLst>
          </p:cNvPr>
          <p:cNvCxnSpPr/>
          <p:nvPr/>
        </p:nvCxnSpPr>
        <p:spPr>
          <a:xfrm>
            <a:off x="4136571" y="3126377"/>
            <a:ext cx="3361509" cy="170688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421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2CCBE-0CEF-44F2-AF9E-1AD2BDB75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Each insurance card will have a different copay amount. Make sure when scanning insurance cards, it populates the correct copay amount. </a:t>
            </a:r>
            <a:r>
              <a:rPr lang="en-US" sz="2400" dirty="0" err="1"/>
              <a:t>eCW</a:t>
            </a:r>
            <a:r>
              <a:rPr lang="en-US" sz="2400" dirty="0"/>
              <a:t> normally populates the Office Visit not the Specialist copay.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2171F0-8B54-48E8-9232-338717CD6F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2011"/>
            <a:ext cx="5405846" cy="320475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5BB3D4-6D00-4A0E-9A55-2E8382D6B6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46" y="2002971"/>
            <a:ext cx="5109754" cy="2978332"/>
          </a:xfr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EE37330F-C63D-4D27-92ED-43646D6C0D1B}"/>
              </a:ext>
            </a:extLst>
          </p:cNvPr>
          <p:cNvSpPr/>
          <p:nvPr/>
        </p:nvSpPr>
        <p:spPr>
          <a:xfrm>
            <a:off x="2725783" y="4188822"/>
            <a:ext cx="975360" cy="3135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2E84C4A9-F166-4C72-89A9-C6AEBB9BA524}"/>
              </a:ext>
            </a:extLst>
          </p:cNvPr>
          <p:cNvSpPr/>
          <p:nvPr/>
        </p:nvSpPr>
        <p:spPr>
          <a:xfrm>
            <a:off x="10432869" y="3918857"/>
            <a:ext cx="522514" cy="1132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40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80FDD-68C2-4FBC-A616-E05668FD6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eCW</a:t>
            </a:r>
            <a:r>
              <a:rPr lang="en-US" dirty="0"/>
              <a:t> will populate the PCP/Office visit copay. Make sure to change to Specialist copay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411524-8CBD-4443-BA66-17AC430EE2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34205"/>
            <a:ext cx="5181600" cy="313417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9CBC56-831A-44BA-9E71-98DBC74A59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2" y="2314861"/>
            <a:ext cx="5181600" cy="3279647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4899D7ED-50E2-410D-ABBA-BFC48A195BEA}"/>
              </a:ext>
            </a:extLst>
          </p:cNvPr>
          <p:cNvSpPr/>
          <p:nvPr/>
        </p:nvSpPr>
        <p:spPr>
          <a:xfrm>
            <a:off x="2325189" y="4876800"/>
            <a:ext cx="679268" cy="2525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E3398E37-489D-43A4-9C4A-FD8D9DA31146}"/>
              </a:ext>
            </a:extLst>
          </p:cNvPr>
          <p:cNvSpPr/>
          <p:nvPr/>
        </p:nvSpPr>
        <p:spPr>
          <a:xfrm flipV="1">
            <a:off x="9762309" y="4650376"/>
            <a:ext cx="435427" cy="1654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52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5EC3B-D517-4FFA-8165-8A837B527EC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/>
              <a:t>INSURANCE ELIGIBILITY- 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070CE-F9A7-41E3-A5C8-C48565D83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be able to verify the insurance the following must be correct in the system:</a:t>
            </a:r>
          </a:p>
          <a:p>
            <a:pPr lvl="2"/>
            <a:r>
              <a:rPr lang="en-US" sz="2800" dirty="0"/>
              <a:t>Insurance name</a:t>
            </a:r>
          </a:p>
          <a:p>
            <a:pPr lvl="2"/>
            <a:r>
              <a:rPr lang="en-US" sz="2800" dirty="0"/>
              <a:t>Where to mail the claims to</a:t>
            </a:r>
          </a:p>
          <a:p>
            <a:pPr lvl="2"/>
            <a:r>
              <a:rPr lang="en-US" sz="2800" dirty="0"/>
              <a:t>ID number</a:t>
            </a:r>
          </a:p>
          <a:p>
            <a:pPr lvl="2"/>
            <a:r>
              <a:rPr lang="en-US" sz="2800" dirty="0"/>
              <a:t>Group number- if applies</a:t>
            </a:r>
          </a:p>
          <a:p>
            <a:pPr lvl="2"/>
            <a:r>
              <a:rPr lang="en-US" sz="2800" dirty="0"/>
              <a:t>Name of subscriber</a:t>
            </a:r>
          </a:p>
          <a:p>
            <a:pPr lvl="2"/>
            <a:r>
              <a:rPr lang="en-US" sz="2800" dirty="0"/>
              <a:t>Subscriber’s DOB- if not the patient and unknown use- 01/01/1900</a:t>
            </a:r>
          </a:p>
          <a:p>
            <a:pPr marL="914400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0785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60B87-7E96-4215-A224-0A33DC76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Eligibility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D7B6E-5C5B-4D28-9C6E-235B00972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Check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5D83C8-29AF-4DD0-8A3A-F5918D3048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612" y="2574694"/>
            <a:ext cx="3206774" cy="10546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F8913E-074A-47BC-AE67-9D6FCF7BA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Click on Resubmit and Refresh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D9EC0F0-BDAF-4D87-B6CF-0AE17310A3F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911" y="2574693"/>
            <a:ext cx="6419729" cy="3451637"/>
          </a:xfrm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AA0CA504-C0E9-4825-805F-0EE158CB964C}"/>
              </a:ext>
            </a:extLst>
          </p:cNvPr>
          <p:cNvSpPr/>
          <p:nvPr/>
        </p:nvSpPr>
        <p:spPr>
          <a:xfrm>
            <a:off x="2926080" y="2717074"/>
            <a:ext cx="966651" cy="40930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43CBFB69-B663-4470-9195-E75FC15FCE56}"/>
              </a:ext>
            </a:extLst>
          </p:cNvPr>
          <p:cNvSpPr/>
          <p:nvPr/>
        </p:nvSpPr>
        <p:spPr>
          <a:xfrm>
            <a:off x="4720046" y="5643154"/>
            <a:ext cx="696685" cy="46155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0C785596-8102-4D31-A6AE-86868E6DA34A}"/>
              </a:ext>
            </a:extLst>
          </p:cNvPr>
          <p:cNvSpPr/>
          <p:nvPr/>
        </p:nvSpPr>
        <p:spPr>
          <a:xfrm>
            <a:off x="10519955" y="3126377"/>
            <a:ext cx="696685" cy="19158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82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E1936-91ED-4C16-AD1F-D7BD4D552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Eligibility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E34CD-E10B-4AFE-A9AF-B44470520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Insurance is Eligible</a:t>
            </a:r>
          </a:p>
          <a:p>
            <a:r>
              <a:rPr lang="en-US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BDE9AF-5121-4274-9174-92CF86ABC5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2014" y="2505075"/>
            <a:ext cx="5157787" cy="312937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E126F8-8181-4459-A428-05B75ED45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Something is incorrect: Insurance is not Eligible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562A827-CA79-4200-A06C-A3EE9E4EB09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2505075"/>
            <a:ext cx="2952206" cy="312937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EE81FC-51DC-4007-9140-9E8BC96B7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331" y="5634446"/>
            <a:ext cx="1585097" cy="5060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8B0364-333D-4AE3-9989-1C7F6786D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853" y="5687005"/>
            <a:ext cx="1067810" cy="4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52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C331-0FD4-407E-AD51-39446610C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1120"/>
            <a:ext cx="9144000" cy="141476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Issues with insurance eligibility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04536-F19D-495E-995D-120AB6D87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72639"/>
            <a:ext cx="9144000" cy="409302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80BD">
                    <a:lumMod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After trying all the tips and tricks for Eligibility and it is still not going through: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B9D3">
                    <a:lumMod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Some smaller insurance companies are not set up with TriZetto- so they will not IE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56E8">
                    <a:lumMod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Contact Whitney in Billing- if insurance is not going through- send a bean asking if that insurance should go through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B9D3">
                  <a:lumMod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80BD">
                  <a:lumMod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11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A25A-487A-4044-939C-A8B1A0FF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SELF PAY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623DC-B731-47D3-A9F0-7B2308E56E7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If patient does not have insurance or has an insurance we are not in network with- they will be</a:t>
            </a:r>
          </a:p>
          <a:p>
            <a:pPr marL="0" indent="0" algn="ctr">
              <a:buNone/>
            </a:pPr>
            <a:r>
              <a:rPr lang="en-US" sz="4800" dirty="0"/>
              <a:t> Self Pay. </a:t>
            </a:r>
          </a:p>
          <a:p>
            <a:pPr marL="0" indent="0" algn="ctr">
              <a:buNone/>
            </a:pPr>
            <a:r>
              <a:rPr lang="en-US" sz="4800" dirty="0"/>
              <a:t>Self Pay charges must be collected at time of service. </a:t>
            </a:r>
          </a:p>
        </p:txBody>
      </p:sp>
    </p:spTree>
    <p:extLst>
      <p:ext uri="{BB962C8B-B14F-4D97-AF65-F5344CB8AC3E}">
        <p14:creationId xmlns:p14="http://schemas.microsoft.com/office/powerpoint/2010/main" val="1091488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80B41-0B41-409C-8D31-BBCDC33D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675"/>
            <a:ext cx="2801983" cy="141201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SELF-PAY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4A676-8406-4470-BA42-73437207A4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 SELF PAY AS INSURANCE</a:t>
            </a:r>
          </a:p>
          <a:p>
            <a:r>
              <a:rPr lang="en-US" dirty="0"/>
              <a:t>SUBSCRIBER NUMBER WILL 00</a:t>
            </a:r>
          </a:p>
          <a:p>
            <a:r>
              <a:rPr lang="en-US" dirty="0"/>
              <a:t>CHECK MARK SELF PAY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E60934-CFE8-444C-8167-F18C5F0A6D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618309"/>
            <a:ext cx="5392783" cy="324804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E23F40-04A6-4B4E-B567-82AAF79458FB}"/>
              </a:ext>
            </a:extLst>
          </p:cNvPr>
          <p:cNvCxnSpPr>
            <a:cxnSpLocks/>
          </p:cNvCxnSpPr>
          <p:nvPr/>
        </p:nvCxnSpPr>
        <p:spPr>
          <a:xfrm flipV="1">
            <a:off x="5529943" y="1147671"/>
            <a:ext cx="1428206" cy="8640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AB3274B-0EC5-44C9-B477-59F59284C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64" y="4001294"/>
            <a:ext cx="8903158" cy="163838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3A905D8-199A-4A1E-A265-F5F15CF80D55}"/>
              </a:ext>
            </a:extLst>
          </p:cNvPr>
          <p:cNvCxnSpPr/>
          <p:nvPr/>
        </p:nvCxnSpPr>
        <p:spPr>
          <a:xfrm>
            <a:off x="4554583" y="3151188"/>
            <a:ext cx="2151017" cy="13873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B5201F-2E3A-4DA4-AA6D-64732894E058}"/>
              </a:ext>
            </a:extLst>
          </p:cNvPr>
          <p:cNvCxnSpPr/>
          <p:nvPr/>
        </p:nvCxnSpPr>
        <p:spPr>
          <a:xfrm flipV="1">
            <a:off x="5677989" y="2072640"/>
            <a:ext cx="1619794" cy="4684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445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E4392-12AC-41A1-9070-5754DCC7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PRESENTS WITH 2 INSURANCES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BAF87-966E-46AC-BCE5-38F6C88DC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IT IS ALWAYS BEST TO ASK THE PATIENT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IF MEDICARE AND COMMERCIAL MAKE SURE TO ASK IF POLICY HOLDER IS WORKING. IF THEY ARE, MEDICARE IS SECONDARY. 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ALWAYS BEST TO ASK PATIENT WHICH ONE IS PRIMARY! </a:t>
            </a:r>
          </a:p>
        </p:txBody>
      </p:sp>
    </p:spTree>
    <p:extLst>
      <p:ext uri="{BB962C8B-B14F-4D97-AF65-F5344CB8AC3E}">
        <p14:creationId xmlns:p14="http://schemas.microsoft.com/office/powerpoint/2010/main" val="321720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D9C0C-209D-4399-9F1F-93BD7211C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Always file with the address on the back or front of card that says mail claims t0</a:t>
            </a:r>
            <a:b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D4CDD-C9E4-4D2F-9D78-FAC85902D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Please review both sides of the card and select the insurance based on the Mail Claims to address not the names or logos on the card. </a:t>
            </a:r>
          </a:p>
          <a:p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09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3C7A-3D07-4875-A1A6-5DEDF63A7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A8801-D88F-4611-9DDE-B6CE39FD5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Action Button: Help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813C8C5-B4E4-42D6-A1AC-B879933ED8D5}"/>
              </a:ext>
            </a:extLst>
          </p:cNvPr>
          <p:cNvSpPr/>
          <p:nvPr/>
        </p:nvSpPr>
        <p:spPr>
          <a:xfrm>
            <a:off x="838200" y="1825625"/>
            <a:ext cx="10515600" cy="4244249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96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2FAFC-0098-42BC-9842-38F0DCB1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437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THANK </a:t>
            </a:r>
            <a:br>
              <a:rPr lang="en-US" sz="7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YOU</a:t>
            </a:r>
            <a:br>
              <a:rPr lang="en-US" sz="7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 FOR </a:t>
            </a:r>
            <a:br>
              <a:rPr lang="en-US" sz="7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ALL </a:t>
            </a:r>
            <a:br>
              <a:rPr lang="en-US" sz="7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YOU </a:t>
            </a:r>
            <a:br>
              <a:rPr lang="en-US" sz="7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7200" dirty="0">
                <a:solidFill>
                  <a:schemeClr val="accent6">
                    <a:lumMod val="75000"/>
                  </a:schemeClr>
                </a:solidFill>
              </a:rPr>
              <a:t>DO!</a:t>
            </a:r>
          </a:p>
        </p:txBody>
      </p:sp>
    </p:spTree>
    <p:extLst>
      <p:ext uri="{BB962C8B-B14F-4D97-AF65-F5344CB8AC3E}">
        <p14:creationId xmlns:p14="http://schemas.microsoft.com/office/powerpoint/2010/main" val="108474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64D27-2B71-4F81-895D-8D5AD6D8989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To find the correct insurance search by name, then find the correct address or by address.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5B2E3-F1BA-4C24-9BF9-890349487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dirty="0"/>
              <a:t>Most insurances have more than one in </a:t>
            </a:r>
            <a:r>
              <a:rPr lang="en-US" sz="1400" dirty="0" err="1"/>
              <a:t>eCW</a:t>
            </a:r>
            <a:r>
              <a:rPr lang="en-US" sz="1400" dirty="0"/>
              <a:t>. This Humana gets filed with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PO Box 14601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Lexington, KY 40512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CDF2DF-7D2D-4B7A-829C-7E70421942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772614"/>
            <a:ext cx="5157787" cy="314951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F47D4-058D-4704-BB1E-93D8107C49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1400" dirty="0"/>
              <a:t>There are more than one Humana listed in </a:t>
            </a:r>
            <a:r>
              <a:rPr lang="en-US" sz="1400" dirty="0" err="1"/>
              <a:t>eCW</a:t>
            </a:r>
            <a:r>
              <a:rPr lang="en-US" sz="1400" dirty="0"/>
              <a:t>. Make sure to pick the correct one. </a:t>
            </a:r>
          </a:p>
          <a:p>
            <a:endParaRPr lang="en-US" sz="14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0AB69E2-8985-4B35-B22E-DFBCE726741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90949"/>
            <a:ext cx="5183188" cy="3231175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A8344D-D524-4E84-97DB-71DC591DE2F6}"/>
              </a:ext>
            </a:extLst>
          </p:cNvPr>
          <p:cNvCxnSpPr>
            <a:cxnSpLocks/>
          </p:cNvCxnSpPr>
          <p:nvPr/>
        </p:nvCxnSpPr>
        <p:spPr>
          <a:xfrm>
            <a:off x="1976846" y="4798423"/>
            <a:ext cx="444137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52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8500-A0F4-472D-B3C6-548FD80FD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Medicare</a:t>
            </a:r>
            <a:br>
              <a:rPr lang="en-US" dirty="0"/>
            </a:br>
            <a:r>
              <a:rPr lang="en-US" dirty="0"/>
              <a:t>vs</a:t>
            </a:r>
            <a:br>
              <a:rPr lang="en-US" dirty="0"/>
            </a:br>
            <a:r>
              <a:rPr lang="en-US" dirty="0"/>
              <a:t>non-</a:t>
            </a:r>
            <a:r>
              <a:rPr lang="en-US" dirty="0" err="1"/>
              <a:t>medicare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25CB36-13B9-460E-BA3C-875C5385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endParaRPr lang="en-US" dirty="0"/>
          </a:p>
          <a:p>
            <a:r>
              <a:rPr lang="en-US" dirty="0"/>
              <a:t>Some insurances have the same address for Medicare and non-</a:t>
            </a:r>
            <a:r>
              <a:rPr lang="en-US" dirty="0" err="1"/>
              <a:t>medicare</a:t>
            </a:r>
            <a:r>
              <a:rPr lang="en-US" dirty="0"/>
              <a:t> but the name is different </a:t>
            </a:r>
          </a:p>
        </p:txBody>
      </p:sp>
    </p:spTree>
    <p:extLst>
      <p:ext uri="{BB962C8B-B14F-4D97-AF65-F5344CB8AC3E}">
        <p14:creationId xmlns:p14="http://schemas.microsoft.com/office/powerpoint/2010/main" val="35773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3ECB-5539-452B-BA27-6335740A7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8F0E19-63CE-4B0A-86CD-F7B38CAF0E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9131"/>
            <a:ext cx="5334000" cy="404948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D19AE54-957D-4C96-BA13-6996850256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9131"/>
            <a:ext cx="5334000" cy="404948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A5BC70-7D26-4DE2-9473-23CA04932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10" y="125411"/>
            <a:ext cx="9430235" cy="1565278"/>
          </a:xfrm>
          <a:prstGeom prst="rect">
            <a:avLst/>
          </a:prstGeom>
        </p:spPr>
      </p:pic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475814F7-BEC0-497A-BF36-571B3E85424D}"/>
              </a:ext>
            </a:extLst>
          </p:cNvPr>
          <p:cNvSpPr/>
          <p:nvPr/>
        </p:nvSpPr>
        <p:spPr>
          <a:xfrm>
            <a:off x="3457303" y="3936274"/>
            <a:ext cx="2290354" cy="1027612"/>
          </a:xfrm>
          <a:prstGeom prst="don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B5A397D-1E3A-4E97-9FD5-A960C3189DB9}"/>
              </a:ext>
            </a:extLst>
          </p:cNvPr>
          <p:cNvSpPr/>
          <p:nvPr/>
        </p:nvSpPr>
        <p:spPr>
          <a:xfrm>
            <a:off x="722811" y="1218586"/>
            <a:ext cx="627304" cy="3054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9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A89E6-09EF-4891-843F-967CAA83E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cards will say Medicare on the back. Some will say Medicare on the front.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20559D-F435-43B9-B5CE-A8D9E9B3F1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2640"/>
            <a:ext cx="5333999" cy="410432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C3FB8C-DBEA-4AB7-83B6-C60E906397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072640"/>
            <a:ext cx="5416730" cy="4104323"/>
          </a:xfr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FBF05D9B-6C3F-4B05-8EE8-D36AE730049A}"/>
              </a:ext>
            </a:extLst>
          </p:cNvPr>
          <p:cNvSpPr/>
          <p:nvPr/>
        </p:nvSpPr>
        <p:spPr>
          <a:xfrm>
            <a:off x="7376160" y="4124801"/>
            <a:ext cx="1227908" cy="365760"/>
          </a:xfrm>
          <a:prstGeom prst="leftArrow">
            <a:avLst>
              <a:gd name="adj1" fmla="val 50000"/>
              <a:gd name="adj2" fmla="val 4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7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27E7-0DDD-47ED-A18C-6DB47B2B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Aetna vs Aetna Medicare in </a:t>
            </a:r>
            <a:r>
              <a:rPr lang="en-US" dirty="0" err="1"/>
              <a:t>eCW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EED2D4-47D4-49AA-9471-0A097A88F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1825625"/>
            <a:ext cx="9721031" cy="4351338"/>
          </a:xfrm>
        </p:spPr>
      </p:pic>
    </p:spTree>
    <p:extLst>
      <p:ext uri="{BB962C8B-B14F-4D97-AF65-F5344CB8AC3E}">
        <p14:creationId xmlns:p14="http://schemas.microsoft.com/office/powerpoint/2010/main" val="172960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C3A8C-8AF1-404C-B6D6-BCD4FCE46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8971"/>
            <a:ext cx="9144000" cy="931818"/>
          </a:xfr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br>
              <a:rPr lang="en-US" sz="6600" dirty="0"/>
            </a:br>
            <a:br>
              <a:rPr lang="en-US" sz="6600" dirty="0"/>
            </a:br>
            <a:r>
              <a:rPr lang="en-US" sz="6600" dirty="0"/>
              <a:t>Medicare 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C31A7-0804-4480-B868-8C3C03F2D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37509"/>
            <a:ext cx="9144000" cy="3420291"/>
          </a:xfrm>
        </p:spPr>
        <p:txBody>
          <a:bodyPr>
            <a:normAutofit/>
          </a:bodyPr>
          <a:lstStyle/>
          <a:p>
            <a:r>
              <a:rPr lang="en-US" sz="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623865-537C-43DA-85EA-5D8A2A1E9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73234"/>
            <a:ext cx="9144000" cy="278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61868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Funky shapes</Template>
  <TotalTime>1785</TotalTime>
  <Words>874</Words>
  <Application>Microsoft Office PowerPoint</Application>
  <PresentationFormat>Widescreen</PresentationFormat>
  <Paragraphs>109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Courier New</vt:lpstr>
      <vt:lpstr>Source Sans Pro</vt:lpstr>
      <vt:lpstr>Symbol</vt:lpstr>
      <vt:lpstr>FunkyShapesVTI</vt:lpstr>
      <vt:lpstr>Insurance training</vt:lpstr>
      <vt:lpstr>Tips to Remember:</vt:lpstr>
      <vt:lpstr>Always file with the address on the back or front of card that says mail claims t0 </vt:lpstr>
      <vt:lpstr>To find the correct insurance search by name, then find the correct address or by address.</vt:lpstr>
      <vt:lpstr>Medicare vs non-medicare</vt:lpstr>
      <vt:lpstr>PowerPoint Presentation</vt:lpstr>
      <vt:lpstr>Some cards will say Medicare on the back. Some will say Medicare on the front.</vt:lpstr>
      <vt:lpstr>Aetna vs Aetna Medicare in eCW</vt:lpstr>
      <vt:lpstr>  Medicare tips</vt:lpstr>
      <vt:lpstr>Medicare- Old vs New Old has SSN and a letter New has a mix of letters and numbers</vt:lpstr>
      <vt:lpstr>Medicare Health Insurance: Claims to Medicare Part B Subscriber is John L Smith Sub Number 1EG4TEMK72</vt:lpstr>
      <vt:lpstr>Medicare Railroad Card: Claims to Medicare Railroad Subscriber Name-Jane Doe Subscriber Number-A000000000 (no dashes) </vt:lpstr>
      <vt:lpstr>Blue Cross Blue Shields-File with Local BCBS: BCBS of Kansas-Topeka, Manhattan, Emporia, Lawrence BCBS of Kansas City- Legends, Olathe, Shawnee, Leawood, Independence</vt:lpstr>
      <vt:lpstr>BCBS Federal- still file with local BCBS</vt:lpstr>
      <vt:lpstr>Insurance Subscriber Information   </vt:lpstr>
      <vt:lpstr>When you click on the ellipses it will pop up this screen. Click on the circle that applies. </vt:lpstr>
      <vt:lpstr>Reading Insurance Card </vt:lpstr>
      <vt:lpstr>Sub No- auto populates when insurance card is scanned REMEMBER TO ALWAYS DOUBLE CHECK AND MAKE SURE IT PUT THE CORRECT LETTERS AND NUMBERS IN THE SYSTEM</vt:lpstr>
      <vt:lpstr>Back of card   </vt:lpstr>
      <vt:lpstr>ADDRESS MUST MATCH</vt:lpstr>
      <vt:lpstr>Each insurance card will have a different copay amount. Make sure when scanning insurance cards, it populates the correct copay amount. eCW normally populates the Office Visit not the Specialist copay.  </vt:lpstr>
      <vt:lpstr>eCW will populate the PCP/Office visit copay. Make sure to change to Specialist copay</vt:lpstr>
      <vt:lpstr>INSURANCE ELIGIBILITY- IE</vt:lpstr>
      <vt:lpstr>Insurance Eligibility</vt:lpstr>
      <vt:lpstr>Insurance Eligibility</vt:lpstr>
      <vt:lpstr>Issues with insurance eligibility </vt:lpstr>
      <vt:lpstr>SELF PAY</vt:lpstr>
      <vt:lpstr>SELF-PAY</vt:lpstr>
      <vt:lpstr>PATIENT PRESENTS WITH 2 INSURANCES</vt:lpstr>
      <vt:lpstr>Any Questions</vt:lpstr>
      <vt:lpstr>THANK  YOU  FOR  ALL  YOU  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Insurance training</dc:title>
  <dc:creator>Sammi Rousselo</dc:creator>
  <cp:lastModifiedBy>Sammi Rousselo</cp:lastModifiedBy>
  <cp:revision>79</cp:revision>
  <dcterms:created xsi:type="dcterms:W3CDTF">2021-04-30T16:53:07Z</dcterms:created>
  <dcterms:modified xsi:type="dcterms:W3CDTF">2021-06-15T22:18:29Z</dcterms:modified>
</cp:coreProperties>
</file>