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78" r:id="rId5"/>
    <p:sldId id="279" r:id="rId6"/>
    <p:sldId id="281" r:id="rId7"/>
    <p:sldId id="282" r:id="rId8"/>
    <p:sldId id="284" r:id="rId9"/>
    <p:sldId id="280" r:id="rId10"/>
    <p:sldId id="283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638" autoAdjust="0"/>
  </p:normalViewPr>
  <p:slideViewPr>
    <p:cSldViewPr snapToGrid="0">
      <p:cViewPr>
        <p:scale>
          <a:sx n="50" d="100"/>
          <a:sy n="50" d="100"/>
        </p:scale>
        <p:origin x="1934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5/10/2021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Joint Commission data: https://www.jointcommission.org/-/media/tjc/documents/resources/patient-safety-topics/sentinel-event/summary_4q_2018pdf.pdf?db=web&amp;hash=403DAA474698A06015E9113DBCBAAE6A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4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Joint Commission data: https://www.jointcommission.org/-/media/tjc/documents/resources/patient-safety-topics/sentinel-event/summary_4q_2018pdf.pdf?db=web&amp;hash=403DAA474698A06015E9113DBCBAAE6A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2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07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Time Outs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Kansas Medical Clinic, PA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7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5196"/>
            <a:ext cx="3153952" cy="13297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National Time Out Day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6" y="2450353"/>
            <a:ext cx="3153952" cy="33408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900" lvl="0" indent="0" algn="l">
              <a:lnSpc>
                <a:spcPct val="90000"/>
              </a:lnSpc>
              <a:buFont typeface="Wingdings 2" charset="2"/>
              <a:buNone/>
            </a:pPr>
            <a:r>
              <a:rPr lang="en-US" sz="1500"/>
              <a:t>June 14</a:t>
            </a:r>
            <a:r>
              <a:rPr lang="en-US" sz="1500" baseline="30000"/>
              <a:t>th</a:t>
            </a:r>
            <a:endParaRPr lang="en-US" sz="1500"/>
          </a:p>
          <a:p>
            <a:pPr marL="36900" lvl="0" indent="0" algn="l">
              <a:lnSpc>
                <a:spcPct val="90000"/>
              </a:lnSpc>
              <a:buFont typeface="Wingdings 2" charset="2"/>
              <a:buNone/>
            </a:pPr>
            <a:endParaRPr lang="en-US" sz="1500"/>
          </a:p>
          <a:p>
            <a:pPr marL="322650" lvl="0" indent="-285750" algn="l">
              <a:lnSpc>
                <a:spcPct val="90000"/>
              </a:lnSpc>
              <a:buFont typeface="Wingdings 2" charset="2"/>
              <a:buChar char="•"/>
            </a:pPr>
            <a:r>
              <a:rPr lang="en-US" sz="1500"/>
              <a:t>What is a Time-Out?</a:t>
            </a:r>
          </a:p>
          <a:p>
            <a:pPr marL="779850" lvl="1" indent="-285750">
              <a:lnSpc>
                <a:spcPct val="90000"/>
              </a:lnSpc>
              <a:buFont typeface="Wingdings 2" charset="2"/>
              <a:buChar char="•"/>
            </a:pPr>
            <a:r>
              <a:rPr lang="en-US" sz="1500"/>
              <a:t>Right Patient</a:t>
            </a:r>
          </a:p>
          <a:p>
            <a:pPr marL="779850" lvl="1" indent="-285750">
              <a:lnSpc>
                <a:spcPct val="90000"/>
              </a:lnSpc>
              <a:buFont typeface="Wingdings 2" charset="2"/>
              <a:buChar char="•"/>
            </a:pPr>
            <a:r>
              <a:rPr lang="en-US" sz="1500"/>
              <a:t>Right Procedure</a:t>
            </a:r>
          </a:p>
          <a:p>
            <a:pPr marL="779850" lvl="1" indent="-285750">
              <a:lnSpc>
                <a:spcPct val="90000"/>
              </a:lnSpc>
              <a:buFont typeface="Wingdings 2" charset="2"/>
              <a:buChar char="•"/>
            </a:pPr>
            <a:r>
              <a:rPr lang="en-US" sz="1500"/>
              <a:t>Right Site</a:t>
            </a:r>
          </a:p>
          <a:p>
            <a:pPr marL="779850" lvl="1" indent="-285750">
              <a:lnSpc>
                <a:spcPct val="90000"/>
              </a:lnSpc>
              <a:buFont typeface="Wingdings 2" charset="2"/>
              <a:buChar char="•"/>
            </a:pPr>
            <a:r>
              <a:rPr lang="en-US" sz="1500"/>
              <a:t>Allergies</a:t>
            </a:r>
          </a:p>
          <a:p>
            <a:pPr marL="779850" lvl="1" indent="-285750">
              <a:lnSpc>
                <a:spcPct val="90000"/>
              </a:lnSpc>
              <a:buFont typeface="Wingdings 2" charset="2"/>
              <a:buChar char="•"/>
            </a:pPr>
            <a:r>
              <a:rPr lang="en-US" sz="1500"/>
              <a:t>Medications</a:t>
            </a:r>
          </a:p>
          <a:p>
            <a:pPr marL="779850" lvl="1" indent="-285750">
              <a:lnSpc>
                <a:spcPct val="90000"/>
              </a:lnSpc>
              <a:buFont typeface="Wingdings 2" charset="2"/>
              <a:buChar char="•"/>
            </a:pPr>
            <a:r>
              <a:rPr lang="en-US" sz="1500"/>
              <a:t>Consents</a:t>
            </a:r>
          </a:p>
          <a:p>
            <a:pPr marL="322650" lvl="0" indent="-285750" algn="l">
              <a:lnSpc>
                <a:spcPct val="90000"/>
              </a:lnSpc>
              <a:buFont typeface="Wingdings 2" charset="2"/>
              <a:buChar char="•"/>
            </a:pPr>
            <a:endParaRPr lang="en-US" sz="1500"/>
          </a:p>
          <a:p>
            <a:pPr algn="l">
              <a:lnSpc>
                <a:spcPct val="90000"/>
              </a:lnSpc>
            </a:pPr>
            <a:endParaRPr lang="en-US" sz="1500"/>
          </a:p>
        </p:txBody>
      </p:sp>
      <p:sp>
        <p:nvSpPr>
          <p:cNvPr id="43" name="Rectangle 39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tx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176251E-9544-410B-BDFA-465423677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145" y="1438360"/>
            <a:ext cx="5037225" cy="38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900CE-9202-4BC1-BB3B-05BD3B13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Just Some Joint Commission Statistics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8AC97-F29E-44DC-8152-915758362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4166" y="1078262"/>
            <a:ext cx="6773033" cy="518537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l">
              <a:buFont typeface="Wingdings 2" charset="2"/>
              <a:buChar char="•"/>
            </a:pPr>
            <a:r>
              <a:rPr lang="en-US" sz="2800" dirty="0"/>
              <a:t>3,300 sentinel events from 2015 to 2018 </a:t>
            </a:r>
          </a:p>
          <a:p>
            <a:pPr marL="285750" indent="-285750" algn="l">
              <a:buFont typeface="Wingdings 2" charset="2"/>
              <a:buChar char="•"/>
            </a:pPr>
            <a:r>
              <a:rPr lang="en-US" sz="2800" dirty="0"/>
              <a:t>440 were wrong site</a:t>
            </a:r>
          </a:p>
          <a:p>
            <a:pPr marL="285750" indent="-285750" algn="l">
              <a:buFont typeface="Wingdings 2" charset="2"/>
              <a:buChar char="•"/>
            </a:pPr>
            <a:r>
              <a:rPr lang="en-US" sz="2800" dirty="0"/>
              <a:t>30% of all adverse surgical events could be attributed to an incomplete/incorrectly performed time-out</a:t>
            </a:r>
          </a:p>
          <a:p>
            <a:pPr marL="285750" indent="-285750" algn="l">
              <a:buFont typeface="Wingdings 2" charset="2"/>
              <a:buChar char="•"/>
            </a:pPr>
            <a:endParaRPr lang="en-US" dirty="0"/>
          </a:p>
          <a:p>
            <a:pPr marL="285750" indent="-285750" algn="l">
              <a:buFont typeface="Wingdings 2" charset="2"/>
              <a:buChar char="•"/>
            </a:pPr>
            <a:r>
              <a:rPr lang="en-US" b="0" i="0" dirty="0"/>
              <a:t>A </a:t>
            </a:r>
            <a:r>
              <a:rPr lang="en-US" b="1" i="0" dirty="0"/>
              <a:t>sentinel event</a:t>
            </a:r>
            <a:r>
              <a:rPr lang="en-US" b="0" i="0" dirty="0"/>
              <a:t> is a patient safety event that results in death, permanent harm, or severe temporary harm</a:t>
            </a:r>
            <a:endParaRPr lang="en-US" dirty="0"/>
          </a:p>
          <a:p>
            <a:pPr marL="285750" indent="-285750" algn="l">
              <a:buFont typeface="Wingdings 2" charset="2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34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900CE-9202-4BC1-BB3B-05BD3B13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Other Statistics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8AC97-F29E-44DC-8152-915758362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4166" y="1078262"/>
            <a:ext cx="6788273" cy="527681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l">
              <a:buFont typeface="Wingdings 2" charset="2"/>
              <a:buChar char="•"/>
            </a:pPr>
            <a:r>
              <a:rPr lang="en-US" sz="2400" dirty="0"/>
              <a:t>Although most studies are related to operating room errors, if ambulatory settings were included, the statistics would be much higher</a:t>
            </a:r>
          </a:p>
          <a:p>
            <a:pPr marL="285750" indent="-285750" algn="l">
              <a:buFont typeface="Wingdings 2" charset="2"/>
              <a:buChar char="•"/>
            </a:pPr>
            <a:r>
              <a:rPr lang="en-US" sz="2400" dirty="0"/>
              <a:t>A Veterans Affairs study found that half of all WSPEs occurred outside of the operating room</a:t>
            </a:r>
          </a:p>
          <a:p>
            <a:pPr marL="285750" indent="-285750" algn="l">
              <a:buFont typeface="Wingdings 2" charset="2"/>
              <a:buChar char="•"/>
            </a:pPr>
            <a:r>
              <a:rPr lang="en-US" sz="2400" dirty="0"/>
              <a:t>59% wrong side; 23% wrong site, 14% wrong procedure, ,5% wrong patient</a:t>
            </a:r>
          </a:p>
          <a:p>
            <a:pPr algn="l"/>
            <a:endParaRPr lang="en-US" sz="2400" dirty="0"/>
          </a:p>
          <a:p>
            <a:pPr marL="285750" indent="-285750" algn="l">
              <a:buFont typeface="Wingdings 2" charset="2"/>
              <a:buChar char="•"/>
            </a:pPr>
            <a:r>
              <a:rPr lang="en-US" sz="2400" b="1" i="0" dirty="0"/>
              <a:t>WSPE – wrong-site, wrong-procedure, wrong-patient errors – or ‘Never Events’</a:t>
            </a:r>
            <a:endParaRPr lang="en-US" sz="2400" b="1" dirty="0"/>
          </a:p>
          <a:p>
            <a:pPr marL="285750" indent="-285750" algn="l">
              <a:buFont typeface="Wingdings 2" charset="2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65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900CE-9202-4BC1-BB3B-05BD3B13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KMC Facts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8AC97-F29E-44DC-8152-915758362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0886" y="1150688"/>
            <a:ext cx="7184514" cy="518537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l">
              <a:buFont typeface="Wingdings 2" charset="2"/>
              <a:buChar char="•"/>
            </a:pPr>
            <a:r>
              <a:rPr lang="en-US" sz="2400" b="1" dirty="0"/>
              <a:t>Fact – KMC does have ‘Never Events’</a:t>
            </a:r>
          </a:p>
          <a:p>
            <a:pPr marL="342900" indent="-342900" algn="l">
              <a:buFont typeface="Wingdings 2" charset="2"/>
              <a:buChar char="•"/>
            </a:pPr>
            <a:r>
              <a:rPr lang="en-US" sz="2400" b="1" dirty="0"/>
              <a:t>Fact – KMC has reported a Wrong Patient incident</a:t>
            </a:r>
          </a:p>
          <a:p>
            <a:pPr marL="342900" indent="-342900" algn="l">
              <a:buFont typeface="Wingdings 2" charset="2"/>
              <a:buChar char="•"/>
            </a:pPr>
            <a:r>
              <a:rPr lang="en-US" sz="2400" b="1" dirty="0"/>
              <a:t>Fact – KMC has reported Wrong Site incidents</a:t>
            </a:r>
          </a:p>
          <a:p>
            <a:pPr marL="342900" indent="-342900" algn="l">
              <a:buFont typeface="Wingdings 2" charset="2"/>
              <a:buChar char="•"/>
            </a:pPr>
            <a:r>
              <a:rPr lang="en-US" sz="2400" b="1" dirty="0"/>
              <a:t>Fact – KMC has reported Wrong Side incidents</a:t>
            </a:r>
          </a:p>
          <a:p>
            <a:pPr marL="342900" indent="-342900" algn="l">
              <a:buFont typeface="Wingdings 2" charset="2"/>
              <a:buChar char="•"/>
            </a:pPr>
            <a:r>
              <a:rPr lang="en-US" sz="2400" b="1" dirty="0"/>
              <a:t>Fact – All reported incidents could have been 			avoided by conducting a Time-Out prior to 			procedure</a:t>
            </a:r>
          </a:p>
          <a:p>
            <a:pPr marL="285750" indent="-285750" algn="l">
              <a:buFont typeface="Wingdings 2" charset="2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92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72024-8986-4B91-A968-05663DA9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/>
              <a:t>Errors Related to Misuse of Time-Outs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8DD98-223A-445E-9F80-6C2ABDB55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2560" y="1023257"/>
            <a:ext cx="6025645" cy="457045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l">
              <a:buFont typeface="Wingdings 2" charset="2"/>
              <a:buChar char="•"/>
            </a:pPr>
            <a:r>
              <a:rPr lang="en-US"/>
              <a:t>Occurring before all staff members are ready</a:t>
            </a:r>
          </a:p>
          <a:p>
            <a:pPr marL="285750" indent="-285750" algn="l">
              <a:buFont typeface="Wingdings 2" charset="2"/>
              <a:buChar char="•"/>
            </a:pPr>
            <a:r>
              <a:rPr lang="en-US"/>
              <a:t>Performing without total participation</a:t>
            </a:r>
          </a:p>
          <a:p>
            <a:pPr marL="285750" indent="-285750" algn="l">
              <a:buFont typeface="Wingdings 2" charset="2"/>
              <a:buChar char="•"/>
            </a:pPr>
            <a:r>
              <a:rPr lang="en-US"/>
              <a:t>Lack of leadership engaged in Time-Out</a:t>
            </a:r>
          </a:p>
          <a:p>
            <a:pPr marL="285750" indent="-285750" algn="l">
              <a:buFont typeface="Wingdings 2" charset="2"/>
              <a:buChar char="•"/>
            </a:pPr>
            <a:r>
              <a:rPr lang="en-US"/>
              <a:t>Staff feeling unable to speak out</a:t>
            </a:r>
          </a:p>
          <a:p>
            <a:pPr marL="285750" indent="-285750" algn="l">
              <a:buFont typeface="Wingdings 2" charset="2"/>
              <a:buChar char="•"/>
            </a:pPr>
            <a:r>
              <a:rPr lang="en-US"/>
              <a:t>Inconsistent organizational focus on patient safety</a:t>
            </a:r>
          </a:p>
          <a:p>
            <a:pPr marL="285750" indent="-285750" algn="l">
              <a:buFont typeface="Wingdings 2" charset="2"/>
              <a:buChar char="•"/>
            </a:pPr>
            <a:r>
              <a:rPr lang="en-US"/>
              <a:t>Inconsistent staff education</a:t>
            </a:r>
          </a:p>
          <a:p>
            <a:pPr marL="285750" indent="-285750" algn="l">
              <a:buFont typeface="Wingdings 2" charset="2"/>
              <a:buChar char="•"/>
            </a:pPr>
            <a:r>
              <a:rPr lang="en-US"/>
              <a:t>Rushed Time-Outs</a:t>
            </a:r>
          </a:p>
        </p:txBody>
      </p:sp>
    </p:spTree>
    <p:extLst>
      <p:ext uri="{BB962C8B-B14F-4D97-AF65-F5344CB8AC3E}">
        <p14:creationId xmlns:p14="http://schemas.microsoft.com/office/powerpoint/2010/main" val="1433432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98FD4FC-479A-4C2B-84A5-CF81E055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377C7-72E0-4BB0-B348-70B88042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05" y="845387"/>
            <a:ext cx="3470310" cy="10666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The Universal Protocol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1C42D-15BD-451C-8C4A-FD2E64A1D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9905" y="2147862"/>
            <a:ext cx="3405573" cy="3499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Font typeface="Wingdings 2" charset="2"/>
              <a:buChar char="•"/>
            </a:pPr>
            <a:r>
              <a:rPr lang="en-US"/>
              <a:t>Joint Commission acknowledged that the underlying factor in errors occurred due to communication issues</a:t>
            </a:r>
          </a:p>
          <a:p>
            <a:pPr marL="285750" indent="-285750" algn="l">
              <a:buFont typeface="Wingdings 2" charset="2"/>
              <a:buChar char="•"/>
            </a:pPr>
            <a:r>
              <a:rPr lang="en-US"/>
              <a:t>Developed the Universal Protocol which specified the use of a Time-Out prior to ALL procedures</a:t>
            </a:r>
          </a:p>
          <a:p>
            <a:pPr marL="285750" indent="-285750" algn="l">
              <a:buFont typeface="Wingdings 2" charset="2"/>
              <a:buChar char="•"/>
            </a:pPr>
            <a:r>
              <a:rPr lang="en-US"/>
              <a:t>Originally designed for operating rooms – now required for ANY procedure</a:t>
            </a:r>
          </a:p>
        </p:txBody>
      </p: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21579848-85F4-462A-80B7-8AC176004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200" y="643467"/>
            <a:ext cx="5209485" cy="558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1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377C7-72E0-4BB0-B348-70B88042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Be a SUPERHERO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1C42D-15BD-451C-8C4A-FD2E64A1D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2279176"/>
            <a:ext cx="5978072" cy="34156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l">
              <a:lnSpc>
                <a:spcPct val="100000"/>
              </a:lnSpc>
              <a:buFont typeface="Wingdings 2" charset="2"/>
              <a:buChar char="•"/>
            </a:pPr>
            <a:r>
              <a:rPr lang="en-US"/>
              <a:t>Support a safety culture</a:t>
            </a:r>
          </a:p>
          <a:p>
            <a:pPr marL="285750" indent="-285750" algn="l">
              <a:lnSpc>
                <a:spcPct val="100000"/>
              </a:lnSpc>
              <a:buFont typeface="Wingdings 2" charset="2"/>
              <a:buChar char="•"/>
            </a:pPr>
            <a:r>
              <a:rPr lang="en-US"/>
              <a:t>Use The Joint Commission Universal Protocol</a:t>
            </a:r>
          </a:p>
          <a:p>
            <a:pPr marL="285750" indent="-285750" algn="l">
              <a:lnSpc>
                <a:spcPct val="100000"/>
              </a:lnSpc>
              <a:buFont typeface="Wingdings 2" charset="2"/>
              <a:buChar char="•"/>
            </a:pPr>
            <a:r>
              <a:rPr lang="en-US"/>
              <a:t>Proactively reduce risk</a:t>
            </a:r>
          </a:p>
          <a:p>
            <a:pPr marL="285750" indent="-285750" algn="l">
              <a:lnSpc>
                <a:spcPct val="100000"/>
              </a:lnSpc>
              <a:buFont typeface="Wingdings 2" charset="2"/>
              <a:buChar char="•"/>
            </a:pPr>
            <a:r>
              <a:rPr lang="en-US"/>
              <a:t>Effect change in your organization</a:t>
            </a:r>
          </a:p>
          <a:p>
            <a:pPr marL="285750" indent="-285750" algn="l">
              <a:lnSpc>
                <a:spcPct val="100000"/>
              </a:lnSpc>
              <a:buFont typeface="Wingdings 2" charset="2"/>
              <a:buChar char="•"/>
            </a:pPr>
            <a:r>
              <a:rPr lang="en-US"/>
              <a:t>Reduce harm to patients</a:t>
            </a:r>
          </a:p>
          <a:p>
            <a:pPr marL="285750" indent="-285750" algn="l">
              <a:lnSpc>
                <a:spcPct val="100000"/>
              </a:lnSpc>
              <a:buFont typeface="Wingdings 2" charset="2"/>
              <a:buChar char="•"/>
            </a:pPr>
            <a:r>
              <a:rPr lang="en-US"/>
              <a:t>Have frank discussions about hazardous situations</a:t>
            </a:r>
          </a:p>
          <a:p>
            <a:pPr marL="285750" indent="-285750" algn="l">
              <a:lnSpc>
                <a:spcPct val="100000"/>
              </a:lnSpc>
              <a:buFont typeface="Wingdings 2" charset="2"/>
              <a:buChar char="•"/>
            </a:pPr>
            <a:r>
              <a:rPr lang="en-US"/>
              <a:t>Empower others to speak up when a patient is at risk</a:t>
            </a:r>
          </a:p>
          <a:p>
            <a:pPr marL="285750" indent="-285750" algn="l">
              <a:lnSpc>
                <a:spcPct val="100000"/>
              </a:lnSpc>
              <a:buFont typeface="Wingdings 2" charset="2"/>
              <a:buChar char="•"/>
            </a:pPr>
            <a:r>
              <a:rPr lang="en-US"/>
              <a:t>Respect other on the team</a:t>
            </a:r>
          </a:p>
          <a:p>
            <a:pPr marL="285750" indent="-285750" algn="l">
              <a:lnSpc>
                <a:spcPct val="100000"/>
              </a:lnSpc>
              <a:buFont typeface="Wingdings 2" charset="2"/>
              <a:buChar char="•"/>
            </a:pPr>
            <a:r>
              <a:rPr lang="en-US"/>
              <a:t>Openly seek opportunities for improving patient safety</a:t>
            </a:r>
          </a:p>
        </p:txBody>
      </p:sp>
      <p:pic>
        <p:nvPicPr>
          <p:cNvPr id="1026" name="Picture 2" descr="Medical Superhero Stock Illustrations – 2,173 Medical Superhero Stock  Illustrations, Vectors &amp; Clipart - Dreamstime">
            <a:extLst>
              <a:ext uri="{FF2B5EF4-FFF2-40B4-BE49-F238E27FC236}">
                <a16:creationId xmlns:a16="http://schemas.microsoft.com/office/drawing/2014/main" id="{9A55D1F8-5F67-4231-800E-0287D581B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9" r="26404" b="-2"/>
          <a:stretch/>
        </p:blipFill>
        <p:spPr bwMode="auto">
          <a:xfrm>
            <a:off x="7620351" y="10"/>
            <a:ext cx="45716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74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{61BD45A4-39D2-4E0A-A2C9-710B7643EA54}tf55705232_win32</Template>
  <TotalTime>1076</TotalTime>
  <Words>432</Words>
  <Application>Microsoft Office PowerPoint</Application>
  <PresentationFormat>Widescreen</PresentationFormat>
  <Paragraphs>59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Goudy Old Style</vt:lpstr>
      <vt:lpstr>Wingdings 2</vt:lpstr>
      <vt:lpstr>SlateVTI</vt:lpstr>
      <vt:lpstr>Time Outs</vt:lpstr>
      <vt:lpstr>National Time Out Day</vt:lpstr>
      <vt:lpstr>Just Some Joint Commission Statistics</vt:lpstr>
      <vt:lpstr>Other Statistics</vt:lpstr>
      <vt:lpstr>KMC Facts</vt:lpstr>
      <vt:lpstr>Errors Related to Misuse of Time-Outs</vt:lpstr>
      <vt:lpstr>The Universal Protocol</vt:lpstr>
      <vt:lpstr>Be a SUPERHERO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Outs</dc:title>
  <dc:creator>Morgan Compart</dc:creator>
  <cp:lastModifiedBy>Morgan Compart</cp:lastModifiedBy>
  <cp:revision>16</cp:revision>
  <dcterms:created xsi:type="dcterms:W3CDTF">2021-05-10T20:34:13Z</dcterms:created>
  <dcterms:modified xsi:type="dcterms:W3CDTF">2021-05-11T14:30:41Z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