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sldIdLst>
    <p:sldId id="274" r:id="rId5"/>
    <p:sldId id="317" r:id="rId6"/>
    <p:sldId id="318" r:id="rId7"/>
    <p:sldId id="309" r:id="rId8"/>
    <p:sldId id="308" r:id="rId9"/>
    <p:sldId id="311" r:id="rId10"/>
    <p:sldId id="312" r:id="rId11"/>
    <p:sldId id="313" r:id="rId12"/>
    <p:sldId id="314" r:id="rId13"/>
    <p:sldId id="315" r:id="rId14"/>
    <p:sldId id="316" r:id="rId15"/>
    <p:sldId id="319" r:id="rId16"/>
    <p:sldId id="32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19" autoAdjust="0"/>
  </p:normalViewPr>
  <p:slideViewPr>
    <p:cSldViewPr snapToGrid="0">
      <p:cViewPr varScale="1">
        <p:scale>
          <a:sx n="86" d="100"/>
          <a:sy n="86" d="100"/>
        </p:scale>
        <p:origin x="47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2.svg"/></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8DB06462-852A-4FD9-B291-AB286BA7B1D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69BF1B4-B722-478F-8BFC-74B0A3019DD6}">
      <dgm:prSet/>
      <dgm:spPr/>
      <dgm:t>
        <a:bodyPr/>
        <a:lstStyle/>
        <a:p>
          <a:r>
            <a:rPr lang="en-US" b="0" i="0"/>
            <a:t>(a) Failure to attain a score of at least 80 percent of acceptable responses for each analyte in each testing event is unsatisfactory analyte performance for the testing event.</a:t>
          </a:r>
          <a:endParaRPr lang="en-US"/>
        </a:p>
      </dgm:t>
    </dgm:pt>
    <dgm:pt modelId="{35C33DBD-651C-42FD-AA98-328C0BB05424}" type="parTrans" cxnId="{B3C7E591-3343-4B67-8C79-024D2F2252B0}">
      <dgm:prSet/>
      <dgm:spPr/>
      <dgm:t>
        <a:bodyPr/>
        <a:lstStyle/>
        <a:p>
          <a:endParaRPr lang="en-US"/>
        </a:p>
      </dgm:t>
    </dgm:pt>
    <dgm:pt modelId="{DAC9C777-FADD-44D5-8819-80B5D231D1AE}" type="sibTrans" cxnId="{B3C7E591-3343-4B67-8C79-024D2F2252B0}">
      <dgm:prSet/>
      <dgm:spPr/>
      <dgm:t>
        <a:bodyPr/>
        <a:lstStyle/>
        <a:p>
          <a:endParaRPr lang="en-US"/>
        </a:p>
      </dgm:t>
    </dgm:pt>
    <dgm:pt modelId="{43924283-A5A6-4A52-A7CD-7280AD9597C4}">
      <dgm:prSet/>
      <dgm:spPr/>
      <dgm:t>
        <a:bodyPr/>
        <a:lstStyle/>
        <a:p>
          <a:r>
            <a:rPr lang="en-US" b="0" i="0"/>
            <a:t>(b) Failure to attain an overall testing event score of at least 80 percent is unsatisfactory performance.</a:t>
          </a:r>
          <a:endParaRPr lang="en-US"/>
        </a:p>
      </dgm:t>
    </dgm:pt>
    <dgm:pt modelId="{3CF0D36C-7A1D-4B65-9843-8373970E75DF}" type="parTrans" cxnId="{7C85761A-1604-47AD-806B-CA6701D9EF1E}">
      <dgm:prSet/>
      <dgm:spPr/>
      <dgm:t>
        <a:bodyPr/>
        <a:lstStyle/>
        <a:p>
          <a:endParaRPr lang="en-US"/>
        </a:p>
      </dgm:t>
    </dgm:pt>
    <dgm:pt modelId="{69499A56-39A2-4A03-AECA-52EF4A32BAA1}" type="sibTrans" cxnId="{7C85761A-1604-47AD-806B-CA6701D9EF1E}">
      <dgm:prSet/>
      <dgm:spPr/>
      <dgm:t>
        <a:bodyPr/>
        <a:lstStyle/>
        <a:p>
          <a:endParaRPr lang="en-US"/>
        </a:p>
      </dgm:t>
    </dgm:pt>
    <dgm:pt modelId="{74838107-E06D-41EE-84F0-F95F0AFD4642}">
      <dgm:prSet/>
      <dgm:spPr/>
      <dgm:t>
        <a:bodyPr/>
        <a:lstStyle/>
        <a:p>
          <a:r>
            <a:rPr lang="en-US" b="0" i="0"/>
            <a:t>(c) Failure to participate in a testing event is unsatisfactory performance and results in a score of 0 for the testing event. Consideration may be given to those laboratories failing to participate in a testing event only if—</a:t>
          </a:r>
          <a:endParaRPr lang="en-US"/>
        </a:p>
      </dgm:t>
    </dgm:pt>
    <dgm:pt modelId="{D1BC3C40-1304-4119-BBCE-ADEDF50E9256}" type="parTrans" cxnId="{CA157880-EB28-42FB-8212-80D1F5750AD8}">
      <dgm:prSet/>
      <dgm:spPr/>
      <dgm:t>
        <a:bodyPr/>
        <a:lstStyle/>
        <a:p>
          <a:endParaRPr lang="en-US"/>
        </a:p>
      </dgm:t>
    </dgm:pt>
    <dgm:pt modelId="{6D950FBE-719B-4EB2-BB0A-75BB4C262164}" type="sibTrans" cxnId="{CA157880-EB28-42FB-8212-80D1F5750AD8}">
      <dgm:prSet/>
      <dgm:spPr/>
      <dgm:t>
        <a:bodyPr/>
        <a:lstStyle/>
        <a:p>
          <a:endParaRPr lang="en-US"/>
        </a:p>
      </dgm:t>
    </dgm:pt>
    <dgm:pt modelId="{723954EF-0827-48B9-8958-69CA4C8B9765}" type="pres">
      <dgm:prSet presAssocID="{8DB06462-852A-4FD9-B291-AB286BA7B1DB}" presName="root" presStyleCnt="0">
        <dgm:presLayoutVars>
          <dgm:dir/>
          <dgm:resizeHandles val="exact"/>
        </dgm:presLayoutVars>
      </dgm:prSet>
      <dgm:spPr/>
    </dgm:pt>
    <dgm:pt modelId="{C406C27D-8C63-4251-9193-6EFD2CEB8723}" type="pres">
      <dgm:prSet presAssocID="{F69BF1B4-B722-478F-8BFC-74B0A3019DD6}" presName="compNode" presStyleCnt="0"/>
      <dgm:spPr/>
    </dgm:pt>
    <dgm:pt modelId="{17A1E5AD-B779-4F90-B8AC-3477F2A8BB50}" type="pres">
      <dgm:prSet presAssocID="{F69BF1B4-B722-478F-8BFC-74B0A3019DD6}" presName="bgRect" presStyleLbl="bgShp" presStyleIdx="0" presStyleCnt="3"/>
      <dgm:spPr/>
    </dgm:pt>
    <dgm:pt modelId="{22D86554-7CAE-4501-9229-5AC73122D42C}" type="pres">
      <dgm:prSet presAssocID="{F69BF1B4-B722-478F-8BFC-74B0A3019DD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st tubes"/>
        </a:ext>
      </dgm:extLst>
    </dgm:pt>
    <dgm:pt modelId="{4E7F77CF-F75E-481D-923E-F4E769F704CD}" type="pres">
      <dgm:prSet presAssocID="{F69BF1B4-B722-478F-8BFC-74B0A3019DD6}" presName="spaceRect" presStyleCnt="0"/>
      <dgm:spPr/>
    </dgm:pt>
    <dgm:pt modelId="{35271BD5-61BA-494B-A137-18CB1A9A4E65}" type="pres">
      <dgm:prSet presAssocID="{F69BF1B4-B722-478F-8BFC-74B0A3019DD6}" presName="parTx" presStyleLbl="revTx" presStyleIdx="0" presStyleCnt="3">
        <dgm:presLayoutVars>
          <dgm:chMax val="0"/>
          <dgm:chPref val="0"/>
        </dgm:presLayoutVars>
      </dgm:prSet>
      <dgm:spPr/>
    </dgm:pt>
    <dgm:pt modelId="{D1BA41AB-2AB1-4B89-9B55-B13EDA93C764}" type="pres">
      <dgm:prSet presAssocID="{DAC9C777-FADD-44D5-8819-80B5D231D1AE}" presName="sibTrans" presStyleCnt="0"/>
      <dgm:spPr/>
    </dgm:pt>
    <dgm:pt modelId="{EB157B9A-D014-49FE-BF5C-07F7A761EF9E}" type="pres">
      <dgm:prSet presAssocID="{43924283-A5A6-4A52-A7CD-7280AD9597C4}" presName="compNode" presStyleCnt="0"/>
      <dgm:spPr/>
    </dgm:pt>
    <dgm:pt modelId="{D2019311-08F3-4F8D-B7F2-3D933A2A869B}" type="pres">
      <dgm:prSet presAssocID="{43924283-A5A6-4A52-A7CD-7280AD9597C4}" presName="bgRect" presStyleLbl="bgShp" presStyleIdx="1" presStyleCnt="3"/>
      <dgm:spPr/>
    </dgm:pt>
    <dgm:pt modelId="{97DE3D6D-EEB2-4BB9-A238-3AD43B205F9F}" type="pres">
      <dgm:prSet presAssocID="{43924283-A5A6-4A52-A7CD-7280AD9597C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7A1952F4-EA07-4CE7-956C-DFCBFDCC01FD}" type="pres">
      <dgm:prSet presAssocID="{43924283-A5A6-4A52-A7CD-7280AD9597C4}" presName="spaceRect" presStyleCnt="0"/>
      <dgm:spPr/>
    </dgm:pt>
    <dgm:pt modelId="{F682A816-2EC1-42B4-B3B4-6DD2FDE3F96D}" type="pres">
      <dgm:prSet presAssocID="{43924283-A5A6-4A52-A7CD-7280AD9597C4}" presName="parTx" presStyleLbl="revTx" presStyleIdx="1" presStyleCnt="3">
        <dgm:presLayoutVars>
          <dgm:chMax val="0"/>
          <dgm:chPref val="0"/>
        </dgm:presLayoutVars>
      </dgm:prSet>
      <dgm:spPr/>
    </dgm:pt>
    <dgm:pt modelId="{095A3AB0-A435-4B30-8803-BDB4733221DE}" type="pres">
      <dgm:prSet presAssocID="{69499A56-39A2-4A03-AECA-52EF4A32BAA1}" presName="sibTrans" presStyleCnt="0"/>
      <dgm:spPr/>
    </dgm:pt>
    <dgm:pt modelId="{0FF5376D-7704-43CD-9573-ECC6F18D5A10}" type="pres">
      <dgm:prSet presAssocID="{74838107-E06D-41EE-84F0-F95F0AFD4642}" presName="compNode" presStyleCnt="0"/>
      <dgm:spPr/>
    </dgm:pt>
    <dgm:pt modelId="{0353AAC2-19B6-4C77-A3EE-2E74C91EDE7E}" type="pres">
      <dgm:prSet presAssocID="{74838107-E06D-41EE-84F0-F95F0AFD4642}" presName="bgRect" presStyleLbl="bgShp" presStyleIdx="2" presStyleCnt="3"/>
      <dgm:spPr/>
    </dgm:pt>
    <dgm:pt modelId="{1A0DE38E-4D47-4ABE-9D96-906EC9530377}" type="pres">
      <dgm:prSet presAssocID="{74838107-E06D-41EE-84F0-F95F0AFD464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E904A943-C63B-40D7-9713-96AE5A915DBB}" type="pres">
      <dgm:prSet presAssocID="{74838107-E06D-41EE-84F0-F95F0AFD4642}" presName="spaceRect" presStyleCnt="0"/>
      <dgm:spPr/>
    </dgm:pt>
    <dgm:pt modelId="{A9A2E85C-DE3D-4414-8976-BC1215F23E6A}" type="pres">
      <dgm:prSet presAssocID="{74838107-E06D-41EE-84F0-F95F0AFD4642}" presName="parTx" presStyleLbl="revTx" presStyleIdx="2" presStyleCnt="3">
        <dgm:presLayoutVars>
          <dgm:chMax val="0"/>
          <dgm:chPref val="0"/>
        </dgm:presLayoutVars>
      </dgm:prSet>
      <dgm:spPr/>
    </dgm:pt>
  </dgm:ptLst>
  <dgm:cxnLst>
    <dgm:cxn modelId="{7C85761A-1604-47AD-806B-CA6701D9EF1E}" srcId="{8DB06462-852A-4FD9-B291-AB286BA7B1DB}" destId="{43924283-A5A6-4A52-A7CD-7280AD9597C4}" srcOrd="1" destOrd="0" parTransId="{3CF0D36C-7A1D-4B65-9843-8373970E75DF}" sibTransId="{69499A56-39A2-4A03-AECA-52EF4A32BAA1}"/>
    <dgm:cxn modelId="{CA157880-EB28-42FB-8212-80D1F5750AD8}" srcId="{8DB06462-852A-4FD9-B291-AB286BA7B1DB}" destId="{74838107-E06D-41EE-84F0-F95F0AFD4642}" srcOrd="2" destOrd="0" parTransId="{D1BC3C40-1304-4119-BBCE-ADEDF50E9256}" sibTransId="{6D950FBE-719B-4EB2-BB0A-75BB4C262164}"/>
    <dgm:cxn modelId="{B000CB80-A6C7-4B1B-91D2-954133F2A556}" type="presOf" srcId="{8DB06462-852A-4FD9-B291-AB286BA7B1DB}" destId="{723954EF-0827-48B9-8958-69CA4C8B9765}" srcOrd="0" destOrd="0" presId="urn:microsoft.com/office/officeart/2018/2/layout/IconVerticalSolidList"/>
    <dgm:cxn modelId="{B3C7E591-3343-4B67-8C79-024D2F2252B0}" srcId="{8DB06462-852A-4FD9-B291-AB286BA7B1DB}" destId="{F69BF1B4-B722-478F-8BFC-74B0A3019DD6}" srcOrd="0" destOrd="0" parTransId="{35C33DBD-651C-42FD-AA98-328C0BB05424}" sibTransId="{DAC9C777-FADD-44D5-8819-80B5D231D1AE}"/>
    <dgm:cxn modelId="{EB26589B-6C09-4201-B628-3681B8863611}" type="presOf" srcId="{F69BF1B4-B722-478F-8BFC-74B0A3019DD6}" destId="{35271BD5-61BA-494B-A137-18CB1A9A4E65}" srcOrd="0" destOrd="0" presId="urn:microsoft.com/office/officeart/2018/2/layout/IconVerticalSolidList"/>
    <dgm:cxn modelId="{C7D667E2-4BF6-4B61-A1AF-E2D11726BA8A}" type="presOf" srcId="{43924283-A5A6-4A52-A7CD-7280AD9597C4}" destId="{F682A816-2EC1-42B4-B3B4-6DD2FDE3F96D}" srcOrd="0" destOrd="0" presId="urn:microsoft.com/office/officeart/2018/2/layout/IconVerticalSolidList"/>
    <dgm:cxn modelId="{1FA735E3-E362-4985-BC24-8C9D0C7EA2BA}" type="presOf" srcId="{74838107-E06D-41EE-84F0-F95F0AFD4642}" destId="{A9A2E85C-DE3D-4414-8976-BC1215F23E6A}" srcOrd="0" destOrd="0" presId="urn:microsoft.com/office/officeart/2018/2/layout/IconVerticalSolidList"/>
    <dgm:cxn modelId="{85047ED4-9D16-415E-9153-CF1694F3F3B3}" type="presParOf" srcId="{723954EF-0827-48B9-8958-69CA4C8B9765}" destId="{C406C27D-8C63-4251-9193-6EFD2CEB8723}" srcOrd="0" destOrd="0" presId="urn:microsoft.com/office/officeart/2018/2/layout/IconVerticalSolidList"/>
    <dgm:cxn modelId="{732FE643-0BD9-4A5A-B454-FED40BDC90D2}" type="presParOf" srcId="{C406C27D-8C63-4251-9193-6EFD2CEB8723}" destId="{17A1E5AD-B779-4F90-B8AC-3477F2A8BB50}" srcOrd="0" destOrd="0" presId="urn:microsoft.com/office/officeart/2018/2/layout/IconVerticalSolidList"/>
    <dgm:cxn modelId="{06050D65-125C-4B85-B546-B2F5E7105B06}" type="presParOf" srcId="{C406C27D-8C63-4251-9193-6EFD2CEB8723}" destId="{22D86554-7CAE-4501-9229-5AC73122D42C}" srcOrd="1" destOrd="0" presId="urn:microsoft.com/office/officeart/2018/2/layout/IconVerticalSolidList"/>
    <dgm:cxn modelId="{67C28FAE-07CF-4749-9505-E646CAA22CA7}" type="presParOf" srcId="{C406C27D-8C63-4251-9193-6EFD2CEB8723}" destId="{4E7F77CF-F75E-481D-923E-F4E769F704CD}" srcOrd="2" destOrd="0" presId="urn:microsoft.com/office/officeart/2018/2/layout/IconVerticalSolidList"/>
    <dgm:cxn modelId="{205E39C5-B790-48D9-B9BA-F4E7BB51C21A}" type="presParOf" srcId="{C406C27D-8C63-4251-9193-6EFD2CEB8723}" destId="{35271BD5-61BA-494B-A137-18CB1A9A4E65}" srcOrd="3" destOrd="0" presId="urn:microsoft.com/office/officeart/2018/2/layout/IconVerticalSolidList"/>
    <dgm:cxn modelId="{262EABC5-286E-4B04-A13D-532991A95A71}" type="presParOf" srcId="{723954EF-0827-48B9-8958-69CA4C8B9765}" destId="{D1BA41AB-2AB1-4B89-9B55-B13EDA93C764}" srcOrd="1" destOrd="0" presId="urn:microsoft.com/office/officeart/2018/2/layout/IconVerticalSolidList"/>
    <dgm:cxn modelId="{DDA28487-D7B0-4CE9-8A71-6AF92FAA4742}" type="presParOf" srcId="{723954EF-0827-48B9-8958-69CA4C8B9765}" destId="{EB157B9A-D014-49FE-BF5C-07F7A761EF9E}" srcOrd="2" destOrd="0" presId="urn:microsoft.com/office/officeart/2018/2/layout/IconVerticalSolidList"/>
    <dgm:cxn modelId="{E50A70B6-EEE2-45BE-BBF8-AED4FB6E3CDE}" type="presParOf" srcId="{EB157B9A-D014-49FE-BF5C-07F7A761EF9E}" destId="{D2019311-08F3-4F8D-B7F2-3D933A2A869B}" srcOrd="0" destOrd="0" presId="urn:microsoft.com/office/officeart/2018/2/layout/IconVerticalSolidList"/>
    <dgm:cxn modelId="{76E62291-F029-48B0-B4B0-5AF63C20EB6D}" type="presParOf" srcId="{EB157B9A-D014-49FE-BF5C-07F7A761EF9E}" destId="{97DE3D6D-EEB2-4BB9-A238-3AD43B205F9F}" srcOrd="1" destOrd="0" presId="urn:microsoft.com/office/officeart/2018/2/layout/IconVerticalSolidList"/>
    <dgm:cxn modelId="{C5489299-4BED-4708-9818-724D3844B5DD}" type="presParOf" srcId="{EB157B9A-D014-49FE-BF5C-07F7A761EF9E}" destId="{7A1952F4-EA07-4CE7-956C-DFCBFDCC01FD}" srcOrd="2" destOrd="0" presId="urn:microsoft.com/office/officeart/2018/2/layout/IconVerticalSolidList"/>
    <dgm:cxn modelId="{ECEDAD29-8699-47C2-9B58-61692CCBAD9C}" type="presParOf" srcId="{EB157B9A-D014-49FE-BF5C-07F7A761EF9E}" destId="{F682A816-2EC1-42B4-B3B4-6DD2FDE3F96D}" srcOrd="3" destOrd="0" presId="urn:microsoft.com/office/officeart/2018/2/layout/IconVerticalSolidList"/>
    <dgm:cxn modelId="{AF92CF73-4157-4DCF-B24F-330C6A9D1DB6}" type="presParOf" srcId="{723954EF-0827-48B9-8958-69CA4C8B9765}" destId="{095A3AB0-A435-4B30-8803-BDB4733221DE}" srcOrd="3" destOrd="0" presId="urn:microsoft.com/office/officeart/2018/2/layout/IconVerticalSolidList"/>
    <dgm:cxn modelId="{23C40BA5-5FE5-4333-850A-453F1DB7DD14}" type="presParOf" srcId="{723954EF-0827-48B9-8958-69CA4C8B9765}" destId="{0FF5376D-7704-43CD-9573-ECC6F18D5A10}" srcOrd="4" destOrd="0" presId="urn:microsoft.com/office/officeart/2018/2/layout/IconVerticalSolidList"/>
    <dgm:cxn modelId="{CA776CE3-5FC2-40A7-9878-0F0A4A7615C7}" type="presParOf" srcId="{0FF5376D-7704-43CD-9573-ECC6F18D5A10}" destId="{0353AAC2-19B6-4C77-A3EE-2E74C91EDE7E}" srcOrd="0" destOrd="0" presId="urn:microsoft.com/office/officeart/2018/2/layout/IconVerticalSolidList"/>
    <dgm:cxn modelId="{718A75C4-4D03-4823-A8B0-9E73DD3ACA35}" type="presParOf" srcId="{0FF5376D-7704-43CD-9573-ECC6F18D5A10}" destId="{1A0DE38E-4D47-4ABE-9D96-906EC9530377}" srcOrd="1" destOrd="0" presId="urn:microsoft.com/office/officeart/2018/2/layout/IconVerticalSolidList"/>
    <dgm:cxn modelId="{06E9C1E6-4DD8-4F12-BD79-B2FB8EC543FC}" type="presParOf" srcId="{0FF5376D-7704-43CD-9573-ECC6F18D5A10}" destId="{E904A943-C63B-40D7-9713-96AE5A915DBB}" srcOrd="2" destOrd="0" presId="urn:microsoft.com/office/officeart/2018/2/layout/IconVerticalSolidList"/>
    <dgm:cxn modelId="{8F29483D-1E40-4F55-AF0E-8369E25D2A3A}" type="presParOf" srcId="{0FF5376D-7704-43CD-9573-ECC6F18D5A10}" destId="{A9A2E85C-DE3D-4414-8976-BC1215F23E6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EEAAEB-090B-4F8A-B781-F45F518B78E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FDDEE194-277D-4735-BC67-68BB004524EA}">
      <dgm:prSet/>
      <dgm:spPr/>
      <dgm:t>
        <a:bodyPr/>
        <a:lstStyle/>
        <a:p>
          <a:pPr>
            <a:lnSpc>
              <a:spcPct val="100000"/>
            </a:lnSpc>
          </a:pPr>
          <a:r>
            <a:rPr lang="en-US" b="0" i="0"/>
            <a:t>(1) Patient testing was suspended during the time frame allotted for testing and reporting proficiency testing results;</a:t>
          </a:r>
          <a:endParaRPr lang="en-US"/>
        </a:p>
      </dgm:t>
    </dgm:pt>
    <dgm:pt modelId="{3FA371DC-64A9-4545-B79F-C5E3101384E6}" type="parTrans" cxnId="{6225583A-B4A3-4557-9062-DC2A6C65ACCC}">
      <dgm:prSet/>
      <dgm:spPr/>
      <dgm:t>
        <a:bodyPr/>
        <a:lstStyle/>
        <a:p>
          <a:endParaRPr lang="en-US"/>
        </a:p>
      </dgm:t>
    </dgm:pt>
    <dgm:pt modelId="{35062210-8B45-419A-9D9E-AB87AEF06A3C}" type="sibTrans" cxnId="{6225583A-B4A3-4557-9062-DC2A6C65ACCC}">
      <dgm:prSet/>
      <dgm:spPr/>
      <dgm:t>
        <a:bodyPr/>
        <a:lstStyle/>
        <a:p>
          <a:endParaRPr lang="en-US"/>
        </a:p>
      </dgm:t>
    </dgm:pt>
    <dgm:pt modelId="{91969585-D069-4EE2-92CB-5B170460BE35}">
      <dgm:prSet/>
      <dgm:spPr/>
      <dgm:t>
        <a:bodyPr/>
        <a:lstStyle/>
        <a:p>
          <a:pPr>
            <a:lnSpc>
              <a:spcPct val="100000"/>
            </a:lnSpc>
          </a:pPr>
          <a:r>
            <a:rPr lang="en-US" b="0" i="0"/>
            <a:t>(2) The laboratory notifies the inspecting agency and the proficiency testing program within the time frame for submitting proficiency testing results of the suspension of patient testing and the circumstances associated with failure to perform tests on proficiency testing samples; and</a:t>
          </a:r>
          <a:endParaRPr lang="en-US"/>
        </a:p>
      </dgm:t>
    </dgm:pt>
    <dgm:pt modelId="{336CB303-5787-42A1-B3E6-B3026A44BF62}" type="parTrans" cxnId="{0CBBC883-B4AD-4ED0-A380-468A72A1CA22}">
      <dgm:prSet/>
      <dgm:spPr/>
      <dgm:t>
        <a:bodyPr/>
        <a:lstStyle/>
        <a:p>
          <a:endParaRPr lang="en-US"/>
        </a:p>
      </dgm:t>
    </dgm:pt>
    <dgm:pt modelId="{71353034-2524-4E33-9B39-AD654AC2BE8E}" type="sibTrans" cxnId="{0CBBC883-B4AD-4ED0-A380-468A72A1CA22}">
      <dgm:prSet/>
      <dgm:spPr/>
      <dgm:t>
        <a:bodyPr/>
        <a:lstStyle/>
        <a:p>
          <a:endParaRPr lang="en-US"/>
        </a:p>
      </dgm:t>
    </dgm:pt>
    <dgm:pt modelId="{21F059E8-9452-44DA-87A0-2C40FDF55153}" type="pres">
      <dgm:prSet presAssocID="{3BEEAAEB-090B-4F8A-B781-F45F518B78EB}" presName="linear" presStyleCnt="0">
        <dgm:presLayoutVars>
          <dgm:animLvl val="lvl"/>
          <dgm:resizeHandles val="exact"/>
        </dgm:presLayoutVars>
      </dgm:prSet>
      <dgm:spPr/>
    </dgm:pt>
    <dgm:pt modelId="{BB74F748-070C-4D91-AF32-9153C587E8A2}" type="pres">
      <dgm:prSet presAssocID="{FDDEE194-277D-4735-BC67-68BB004524EA}" presName="parentText" presStyleLbl="node1" presStyleIdx="0" presStyleCnt="2">
        <dgm:presLayoutVars>
          <dgm:chMax val="0"/>
          <dgm:bulletEnabled val="1"/>
        </dgm:presLayoutVars>
      </dgm:prSet>
      <dgm:spPr/>
    </dgm:pt>
    <dgm:pt modelId="{70FD6AD8-56CB-4E4B-BFA4-3E5021E16EF0}" type="pres">
      <dgm:prSet presAssocID="{35062210-8B45-419A-9D9E-AB87AEF06A3C}" presName="spacer" presStyleCnt="0"/>
      <dgm:spPr/>
    </dgm:pt>
    <dgm:pt modelId="{8AE843C0-82E2-4E5D-BD4C-54C871C9CB7A}" type="pres">
      <dgm:prSet presAssocID="{91969585-D069-4EE2-92CB-5B170460BE35}" presName="parentText" presStyleLbl="node1" presStyleIdx="1" presStyleCnt="2">
        <dgm:presLayoutVars>
          <dgm:chMax val="0"/>
          <dgm:bulletEnabled val="1"/>
        </dgm:presLayoutVars>
      </dgm:prSet>
      <dgm:spPr/>
    </dgm:pt>
  </dgm:ptLst>
  <dgm:cxnLst>
    <dgm:cxn modelId="{6225583A-B4A3-4557-9062-DC2A6C65ACCC}" srcId="{3BEEAAEB-090B-4F8A-B781-F45F518B78EB}" destId="{FDDEE194-277D-4735-BC67-68BB004524EA}" srcOrd="0" destOrd="0" parTransId="{3FA371DC-64A9-4545-B79F-C5E3101384E6}" sibTransId="{35062210-8B45-419A-9D9E-AB87AEF06A3C}"/>
    <dgm:cxn modelId="{E6831D62-BD7D-4009-807A-3FEFCD216633}" type="presOf" srcId="{91969585-D069-4EE2-92CB-5B170460BE35}" destId="{8AE843C0-82E2-4E5D-BD4C-54C871C9CB7A}" srcOrd="0" destOrd="0" presId="urn:microsoft.com/office/officeart/2005/8/layout/vList2"/>
    <dgm:cxn modelId="{0CBBC883-B4AD-4ED0-A380-468A72A1CA22}" srcId="{3BEEAAEB-090B-4F8A-B781-F45F518B78EB}" destId="{91969585-D069-4EE2-92CB-5B170460BE35}" srcOrd="1" destOrd="0" parTransId="{336CB303-5787-42A1-B3E6-B3026A44BF62}" sibTransId="{71353034-2524-4E33-9B39-AD654AC2BE8E}"/>
    <dgm:cxn modelId="{69E012D0-31AE-4AD2-9841-B540AAD57116}" type="presOf" srcId="{FDDEE194-277D-4735-BC67-68BB004524EA}" destId="{BB74F748-070C-4D91-AF32-9153C587E8A2}" srcOrd="0" destOrd="0" presId="urn:microsoft.com/office/officeart/2005/8/layout/vList2"/>
    <dgm:cxn modelId="{2C1CC1F3-6EA3-4022-B205-7BC8E31DB539}" type="presOf" srcId="{3BEEAAEB-090B-4F8A-B781-F45F518B78EB}" destId="{21F059E8-9452-44DA-87A0-2C40FDF55153}" srcOrd="0" destOrd="0" presId="urn:microsoft.com/office/officeart/2005/8/layout/vList2"/>
    <dgm:cxn modelId="{C6CEA757-47A9-4612-9CC7-67780E1F2A21}" type="presParOf" srcId="{21F059E8-9452-44DA-87A0-2C40FDF55153}" destId="{BB74F748-070C-4D91-AF32-9153C587E8A2}" srcOrd="0" destOrd="0" presId="urn:microsoft.com/office/officeart/2005/8/layout/vList2"/>
    <dgm:cxn modelId="{C433EBA8-84BB-4243-94C1-DB2CBB40A919}" type="presParOf" srcId="{21F059E8-9452-44DA-87A0-2C40FDF55153}" destId="{70FD6AD8-56CB-4E4B-BFA4-3E5021E16EF0}" srcOrd="1" destOrd="0" presId="urn:microsoft.com/office/officeart/2005/8/layout/vList2"/>
    <dgm:cxn modelId="{3AF42687-0EC3-4C3E-9276-3172A5FCF4F6}" type="presParOf" srcId="{21F059E8-9452-44DA-87A0-2C40FDF55153}" destId="{8AE843C0-82E2-4E5D-BD4C-54C871C9CB7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9A2485-2A7E-4A3F-9C38-F63A7CF924D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14C244B-27C8-4D3B-BA3B-F608AD39D9A3}">
      <dgm:prSet/>
      <dgm:spPr/>
      <dgm:t>
        <a:bodyPr/>
        <a:lstStyle/>
        <a:p>
          <a:r>
            <a:rPr lang="en-US" b="0" i="0"/>
            <a:t>(3) The laboratory participated in the previous two proficiency testing events.</a:t>
          </a:r>
          <a:endParaRPr lang="en-US"/>
        </a:p>
      </dgm:t>
    </dgm:pt>
    <dgm:pt modelId="{38268C8C-BE8D-46EE-965B-EAF3C25AF4E1}" type="parTrans" cxnId="{FAE4B0B5-2F7B-4454-BCCE-D2E155AD63AB}">
      <dgm:prSet/>
      <dgm:spPr/>
      <dgm:t>
        <a:bodyPr/>
        <a:lstStyle/>
        <a:p>
          <a:endParaRPr lang="en-US"/>
        </a:p>
      </dgm:t>
    </dgm:pt>
    <dgm:pt modelId="{46E0F7F9-BF7C-44DF-996F-185455D80B93}" type="sibTrans" cxnId="{FAE4B0B5-2F7B-4454-BCCE-D2E155AD63AB}">
      <dgm:prSet/>
      <dgm:spPr/>
      <dgm:t>
        <a:bodyPr/>
        <a:lstStyle/>
        <a:p>
          <a:endParaRPr lang="en-US"/>
        </a:p>
      </dgm:t>
    </dgm:pt>
    <dgm:pt modelId="{92C8D225-4A2F-4392-917F-D930F9C971BD}">
      <dgm:prSet/>
      <dgm:spPr/>
      <dgm:t>
        <a:bodyPr/>
        <a:lstStyle/>
        <a:p>
          <a:r>
            <a:rPr lang="en-US" b="0" i="0"/>
            <a:t>(d) Failure to return proficiency testing results to the proficiency testing program within the time frame specified by the program is unsatisfactory performance and results in a score of 0 for the testing event.</a:t>
          </a:r>
          <a:endParaRPr lang="en-US"/>
        </a:p>
      </dgm:t>
    </dgm:pt>
    <dgm:pt modelId="{BC290045-200A-4126-B1EF-412FFBEFF3CA}" type="parTrans" cxnId="{EFC14441-0044-48E5-B3EE-6D977BC80F91}">
      <dgm:prSet/>
      <dgm:spPr/>
      <dgm:t>
        <a:bodyPr/>
        <a:lstStyle/>
        <a:p>
          <a:endParaRPr lang="en-US"/>
        </a:p>
      </dgm:t>
    </dgm:pt>
    <dgm:pt modelId="{29675D0D-4409-4AF7-998E-794C37DC3353}" type="sibTrans" cxnId="{EFC14441-0044-48E5-B3EE-6D977BC80F91}">
      <dgm:prSet/>
      <dgm:spPr/>
      <dgm:t>
        <a:bodyPr/>
        <a:lstStyle/>
        <a:p>
          <a:endParaRPr lang="en-US"/>
        </a:p>
      </dgm:t>
    </dgm:pt>
    <dgm:pt modelId="{304D3224-AA47-472D-8DE7-37E894D1F762}">
      <dgm:prSet/>
      <dgm:spPr/>
      <dgm:t>
        <a:bodyPr/>
        <a:lstStyle/>
        <a:p>
          <a:r>
            <a:rPr lang="en-US" b="0" i="0"/>
            <a:t>(e)(1) For any unsatisfactory analyte or test performance or testing event for reasons other than a failure to participate, the laboratory must undertake appropriate training and employ the technical assistance necessary to correct problems associated with a proficiency testing failure.</a:t>
          </a:r>
          <a:endParaRPr lang="en-US"/>
        </a:p>
      </dgm:t>
    </dgm:pt>
    <dgm:pt modelId="{A32B1C5B-BE44-4A82-A222-B92A8964ABC8}" type="parTrans" cxnId="{5CA8397A-0452-479E-8DE1-449C25478A2E}">
      <dgm:prSet/>
      <dgm:spPr/>
      <dgm:t>
        <a:bodyPr/>
        <a:lstStyle/>
        <a:p>
          <a:endParaRPr lang="en-US"/>
        </a:p>
      </dgm:t>
    </dgm:pt>
    <dgm:pt modelId="{3375B00C-8CA0-45DA-9E45-CE558B848B8B}" type="sibTrans" cxnId="{5CA8397A-0452-479E-8DE1-449C25478A2E}">
      <dgm:prSet/>
      <dgm:spPr/>
      <dgm:t>
        <a:bodyPr/>
        <a:lstStyle/>
        <a:p>
          <a:endParaRPr lang="en-US"/>
        </a:p>
      </dgm:t>
    </dgm:pt>
    <dgm:pt modelId="{042D5E08-75D3-4690-B35C-7972574B557E}" type="pres">
      <dgm:prSet presAssocID="{0F9A2485-2A7E-4A3F-9C38-F63A7CF924D5}" presName="root" presStyleCnt="0">
        <dgm:presLayoutVars>
          <dgm:dir/>
          <dgm:resizeHandles val="exact"/>
        </dgm:presLayoutVars>
      </dgm:prSet>
      <dgm:spPr/>
    </dgm:pt>
    <dgm:pt modelId="{3508933C-A21C-4EC1-B809-CF7CBA04008E}" type="pres">
      <dgm:prSet presAssocID="{714C244B-27C8-4D3B-BA3B-F608AD39D9A3}" presName="compNode" presStyleCnt="0"/>
      <dgm:spPr/>
    </dgm:pt>
    <dgm:pt modelId="{6AA0F631-4853-45FA-BB46-44D743AA8003}" type="pres">
      <dgm:prSet presAssocID="{714C244B-27C8-4D3B-BA3B-F608AD39D9A3}" presName="bgRect" presStyleLbl="bgShp" presStyleIdx="0" presStyleCnt="3"/>
      <dgm:spPr/>
    </dgm:pt>
    <dgm:pt modelId="{CBCDC752-BAF8-4CC2-B4C2-1F1BD24B2469}" type="pres">
      <dgm:prSet presAssocID="{714C244B-27C8-4D3B-BA3B-F608AD39D9A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8C0DA781-4EB8-4633-9368-60B7ACCFB02C}" type="pres">
      <dgm:prSet presAssocID="{714C244B-27C8-4D3B-BA3B-F608AD39D9A3}" presName="spaceRect" presStyleCnt="0"/>
      <dgm:spPr/>
    </dgm:pt>
    <dgm:pt modelId="{A76E4EC6-8AE8-40E4-99A2-038AA8F1841D}" type="pres">
      <dgm:prSet presAssocID="{714C244B-27C8-4D3B-BA3B-F608AD39D9A3}" presName="parTx" presStyleLbl="revTx" presStyleIdx="0" presStyleCnt="3">
        <dgm:presLayoutVars>
          <dgm:chMax val="0"/>
          <dgm:chPref val="0"/>
        </dgm:presLayoutVars>
      </dgm:prSet>
      <dgm:spPr/>
    </dgm:pt>
    <dgm:pt modelId="{0AF0D919-58B4-4EC7-9F30-0F1F515CB19F}" type="pres">
      <dgm:prSet presAssocID="{46E0F7F9-BF7C-44DF-996F-185455D80B93}" presName="sibTrans" presStyleCnt="0"/>
      <dgm:spPr/>
    </dgm:pt>
    <dgm:pt modelId="{E0A89DFB-35FA-4C13-9B29-311862E65C24}" type="pres">
      <dgm:prSet presAssocID="{92C8D225-4A2F-4392-917F-D930F9C971BD}" presName="compNode" presStyleCnt="0"/>
      <dgm:spPr/>
    </dgm:pt>
    <dgm:pt modelId="{4881790B-9CDA-4F04-9DB0-763FB5831B99}" type="pres">
      <dgm:prSet presAssocID="{92C8D225-4A2F-4392-917F-D930F9C971BD}" presName="bgRect" presStyleLbl="bgShp" presStyleIdx="1" presStyleCnt="3"/>
      <dgm:spPr/>
    </dgm:pt>
    <dgm:pt modelId="{E50DFF97-FE91-448F-9E0A-6D06AB51EF00}" type="pres">
      <dgm:prSet presAssocID="{92C8D225-4A2F-4392-917F-D930F9C971B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404E535D-86F4-4B88-949A-BE5E459C9ECE}" type="pres">
      <dgm:prSet presAssocID="{92C8D225-4A2F-4392-917F-D930F9C971BD}" presName="spaceRect" presStyleCnt="0"/>
      <dgm:spPr/>
    </dgm:pt>
    <dgm:pt modelId="{E3C6D961-67DD-4E2A-8CCE-6C22158E2BA6}" type="pres">
      <dgm:prSet presAssocID="{92C8D225-4A2F-4392-917F-D930F9C971BD}" presName="parTx" presStyleLbl="revTx" presStyleIdx="1" presStyleCnt="3">
        <dgm:presLayoutVars>
          <dgm:chMax val="0"/>
          <dgm:chPref val="0"/>
        </dgm:presLayoutVars>
      </dgm:prSet>
      <dgm:spPr/>
    </dgm:pt>
    <dgm:pt modelId="{65E00DAF-FDC0-4636-8717-9A956EC96539}" type="pres">
      <dgm:prSet presAssocID="{29675D0D-4409-4AF7-998E-794C37DC3353}" presName="sibTrans" presStyleCnt="0"/>
      <dgm:spPr/>
    </dgm:pt>
    <dgm:pt modelId="{50067EF6-FD53-408E-9490-D90D82BEE9F6}" type="pres">
      <dgm:prSet presAssocID="{304D3224-AA47-472D-8DE7-37E894D1F762}" presName="compNode" presStyleCnt="0"/>
      <dgm:spPr/>
    </dgm:pt>
    <dgm:pt modelId="{D6F687E8-2C43-4BCF-97C1-AE0CE019552B}" type="pres">
      <dgm:prSet presAssocID="{304D3224-AA47-472D-8DE7-37E894D1F762}" presName="bgRect" presStyleLbl="bgShp" presStyleIdx="2" presStyleCnt="3"/>
      <dgm:spPr/>
    </dgm:pt>
    <dgm:pt modelId="{CA0FB573-68DC-478C-8A70-1ED32D0970EF}" type="pres">
      <dgm:prSet presAssocID="{304D3224-AA47-472D-8DE7-37E894D1F76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st tubes"/>
        </a:ext>
      </dgm:extLst>
    </dgm:pt>
    <dgm:pt modelId="{A525947C-D831-4213-8ECE-AB0E834B7820}" type="pres">
      <dgm:prSet presAssocID="{304D3224-AA47-472D-8DE7-37E894D1F762}" presName="spaceRect" presStyleCnt="0"/>
      <dgm:spPr/>
    </dgm:pt>
    <dgm:pt modelId="{F29151B3-1B67-420A-B99A-4A2382F83ED4}" type="pres">
      <dgm:prSet presAssocID="{304D3224-AA47-472D-8DE7-37E894D1F762}" presName="parTx" presStyleLbl="revTx" presStyleIdx="2" presStyleCnt="3">
        <dgm:presLayoutVars>
          <dgm:chMax val="0"/>
          <dgm:chPref val="0"/>
        </dgm:presLayoutVars>
      </dgm:prSet>
      <dgm:spPr/>
    </dgm:pt>
  </dgm:ptLst>
  <dgm:cxnLst>
    <dgm:cxn modelId="{31CC3100-37CF-40A4-8A4F-F40B191405F8}" type="presOf" srcId="{92C8D225-4A2F-4392-917F-D930F9C971BD}" destId="{E3C6D961-67DD-4E2A-8CCE-6C22158E2BA6}" srcOrd="0" destOrd="0" presId="urn:microsoft.com/office/officeart/2018/2/layout/IconVerticalSolidList"/>
    <dgm:cxn modelId="{8F027905-93ED-46A5-8776-2E894F4D5B7B}" type="presOf" srcId="{0F9A2485-2A7E-4A3F-9C38-F63A7CF924D5}" destId="{042D5E08-75D3-4690-B35C-7972574B557E}" srcOrd="0" destOrd="0" presId="urn:microsoft.com/office/officeart/2018/2/layout/IconVerticalSolidList"/>
    <dgm:cxn modelId="{EFC14441-0044-48E5-B3EE-6D977BC80F91}" srcId="{0F9A2485-2A7E-4A3F-9C38-F63A7CF924D5}" destId="{92C8D225-4A2F-4392-917F-D930F9C971BD}" srcOrd="1" destOrd="0" parTransId="{BC290045-200A-4126-B1EF-412FFBEFF3CA}" sibTransId="{29675D0D-4409-4AF7-998E-794C37DC3353}"/>
    <dgm:cxn modelId="{4D7B5345-1781-4E14-8F83-3C740B09AFA7}" type="presOf" srcId="{714C244B-27C8-4D3B-BA3B-F608AD39D9A3}" destId="{A76E4EC6-8AE8-40E4-99A2-038AA8F1841D}" srcOrd="0" destOrd="0" presId="urn:microsoft.com/office/officeart/2018/2/layout/IconVerticalSolidList"/>
    <dgm:cxn modelId="{5CA8397A-0452-479E-8DE1-449C25478A2E}" srcId="{0F9A2485-2A7E-4A3F-9C38-F63A7CF924D5}" destId="{304D3224-AA47-472D-8DE7-37E894D1F762}" srcOrd="2" destOrd="0" parTransId="{A32B1C5B-BE44-4A82-A222-B92A8964ABC8}" sibTransId="{3375B00C-8CA0-45DA-9E45-CE558B848B8B}"/>
    <dgm:cxn modelId="{7EDF28AB-0C25-464B-95D5-919E22EC1946}" type="presOf" srcId="{304D3224-AA47-472D-8DE7-37E894D1F762}" destId="{F29151B3-1B67-420A-B99A-4A2382F83ED4}" srcOrd="0" destOrd="0" presId="urn:microsoft.com/office/officeart/2018/2/layout/IconVerticalSolidList"/>
    <dgm:cxn modelId="{FAE4B0B5-2F7B-4454-BCCE-D2E155AD63AB}" srcId="{0F9A2485-2A7E-4A3F-9C38-F63A7CF924D5}" destId="{714C244B-27C8-4D3B-BA3B-F608AD39D9A3}" srcOrd="0" destOrd="0" parTransId="{38268C8C-BE8D-46EE-965B-EAF3C25AF4E1}" sibTransId="{46E0F7F9-BF7C-44DF-996F-185455D80B93}"/>
    <dgm:cxn modelId="{FAF0885D-626A-4EA0-B86B-0FFC18D596AF}" type="presParOf" srcId="{042D5E08-75D3-4690-B35C-7972574B557E}" destId="{3508933C-A21C-4EC1-B809-CF7CBA04008E}" srcOrd="0" destOrd="0" presId="urn:microsoft.com/office/officeart/2018/2/layout/IconVerticalSolidList"/>
    <dgm:cxn modelId="{832AD1AE-69CF-41FF-8BC1-E7AAB95A984F}" type="presParOf" srcId="{3508933C-A21C-4EC1-B809-CF7CBA04008E}" destId="{6AA0F631-4853-45FA-BB46-44D743AA8003}" srcOrd="0" destOrd="0" presId="urn:microsoft.com/office/officeart/2018/2/layout/IconVerticalSolidList"/>
    <dgm:cxn modelId="{10EEBC62-2423-454B-9124-E6F6A2B8022A}" type="presParOf" srcId="{3508933C-A21C-4EC1-B809-CF7CBA04008E}" destId="{CBCDC752-BAF8-4CC2-B4C2-1F1BD24B2469}" srcOrd="1" destOrd="0" presId="urn:microsoft.com/office/officeart/2018/2/layout/IconVerticalSolidList"/>
    <dgm:cxn modelId="{705D3CD4-DC90-4984-A8D4-ABC8BDE8E870}" type="presParOf" srcId="{3508933C-A21C-4EC1-B809-CF7CBA04008E}" destId="{8C0DA781-4EB8-4633-9368-60B7ACCFB02C}" srcOrd="2" destOrd="0" presId="urn:microsoft.com/office/officeart/2018/2/layout/IconVerticalSolidList"/>
    <dgm:cxn modelId="{7FF9CBD5-66AB-4563-A894-EAE0BA96EEA7}" type="presParOf" srcId="{3508933C-A21C-4EC1-B809-CF7CBA04008E}" destId="{A76E4EC6-8AE8-40E4-99A2-038AA8F1841D}" srcOrd="3" destOrd="0" presId="urn:microsoft.com/office/officeart/2018/2/layout/IconVerticalSolidList"/>
    <dgm:cxn modelId="{F0E112A2-98D2-467B-A6A5-804E094E1DD1}" type="presParOf" srcId="{042D5E08-75D3-4690-B35C-7972574B557E}" destId="{0AF0D919-58B4-4EC7-9F30-0F1F515CB19F}" srcOrd="1" destOrd="0" presId="urn:microsoft.com/office/officeart/2018/2/layout/IconVerticalSolidList"/>
    <dgm:cxn modelId="{A5AE2AAD-3E9D-41D6-939D-A489A32C1C27}" type="presParOf" srcId="{042D5E08-75D3-4690-B35C-7972574B557E}" destId="{E0A89DFB-35FA-4C13-9B29-311862E65C24}" srcOrd="2" destOrd="0" presId="urn:microsoft.com/office/officeart/2018/2/layout/IconVerticalSolidList"/>
    <dgm:cxn modelId="{2ED52B2F-FF70-4555-A95E-E4073B95A02B}" type="presParOf" srcId="{E0A89DFB-35FA-4C13-9B29-311862E65C24}" destId="{4881790B-9CDA-4F04-9DB0-763FB5831B99}" srcOrd="0" destOrd="0" presId="urn:microsoft.com/office/officeart/2018/2/layout/IconVerticalSolidList"/>
    <dgm:cxn modelId="{79113AC3-32FF-47E9-A413-8D6F13DDF7B4}" type="presParOf" srcId="{E0A89DFB-35FA-4C13-9B29-311862E65C24}" destId="{E50DFF97-FE91-448F-9E0A-6D06AB51EF00}" srcOrd="1" destOrd="0" presId="urn:microsoft.com/office/officeart/2018/2/layout/IconVerticalSolidList"/>
    <dgm:cxn modelId="{FB5AE2B4-E007-49DF-A6FD-BA30F52F779E}" type="presParOf" srcId="{E0A89DFB-35FA-4C13-9B29-311862E65C24}" destId="{404E535D-86F4-4B88-949A-BE5E459C9ECE}" srcOrd="2" destOrd="0" presId="urn:microsoft.com/office/officeart/2018/2/layout/IconVerticalSolidList"/>
    <dgm:cxn modelId="{01558AD3-5F3B-424D-A74B-FE7BDBDBEE30}" type="presParOf" srcId="{E0A89DFB-35FA-4C13-9B29-311862E65C24}" destId="{E3C6D961-67DD-4E2A-8CCE-6C22158E2BA6}" srcOrd="3" destOrd="0" presId="urn:microsoft.com/office/officeart/2018/2/layout/IconVerticalSolidList"/>
    <dgm:cxn modelId="{341E63EF-1A22-483E-B765-0ADBD2465E39}" type="presParOf" srcId="{042D5E08-75D3-4690-B35C-7972574B557E}" destId="{65E00DAF-FDC0-4636-8717-9A956EC96539}" srcOrd="3" destOrd="0" presId="urn:microsoft.com/office/officeart/2018/2/layout/IconVerticalSolidList"/>
    <dgm:cxn modelId="{E51142C5-B8F2-4918-B41F-D07CC0DF49C6}" type="presParOf" srcId="{042D5E08-75D3-4690-B35C-7972574B557E}" destId="{50067EF6-FD53-408E-9490-D90D82BEE9F6}" srcOrd="4" destOrd="0" presId="urn:microsoft.com/office/officeart/2018/2/layout/IconVerticalSolidList"/>
    <dgm:cxn modelId="{C1F5B40C-70BC-4801-88B6-D1D11669AA88}" type="presParOf" srcId="{50067EF6-FD53-408E-9490-D90D82BEE9F6}" destId="{D6F687E8-2C43-4BCF-97C1-AE0CE019552B}" srcOrd="0" destOrd="0" presId="urn:microsoft.com/office/officeart/2018/2/layout/IconVerticalSolidList"/>
    <dgm:cxn modelId="{6AFD01BC-6BBF-45B3-A41E-CF31357358BE}" type="presParOf" srcId="{50067EF6-FD53-408E-9490-D90D82BEE9F6}" destId="{CA0FB573-68DC-478C-8A70-1ED32D0970EF}" srcOrd="1" destOrd="0" presId="urn:microsoft.com/office/officeart/2018/2/layout/IconVerticalSolidList"/>
    <dgm:cxn modelId="{D57180B2-AFBF-4387-A784-BCF668145803}" type="presParOf" srcId="{50067EF6-FD53-408E-9490-D90D82BEE9F6}" destId="{A525947C-D831-4213-8ECE-AB0E834B7820}" srcOrd="2" destOrd="0" presId="urn:microsoft.com/office/officeart/2018/2/layout/IconVerticalSolidList"/>
    <dgm:cxn modelId="{11C56B69-2850-4A91-A42E-765857786F56}" type="presParOf" srcId="{50067EF6-FD53-408E-9490-D90D82BEE9F6}" destId="{F29151B3-1B67-420A-B99A-4A2382F83ED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DD26A3-3B54-4CCF-AD6B-131EA1E8990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939B380-BB01-4910-AD37-67515F1AD7CF}">
      <dgm:prSet/>
      <dgm:spPr/>
      <dgm:t>
        <a:bodyPr/>
        <a:lstStyle/>
        <a:p>
          <a:r>
            <a:rPr lang="en-US" b="0" i="0"/>
            <a:t>(2) For any unacceptable analyte or testing event score, remedial action must be taken and documented, and the documentation must be maintained by the laboratory for two years from the date of participation in the proficiency testing event.</a:t>
          </a:r>
          <a:endParaRPr lang="en-US"/>
        </a:p>
      </dgm:t>
    </dgm:pt>
    <dgm:pt modelId="{D5BC4221-2393-4ACB-8180-4350709509B3}" type="parTrans" cxnId="{06877B9C-0969-41AB-AE52-60B56FF51CC3}">
      <dgm:prSet/>
      <dgm:spPr/>
      <dgm:t>
        <a:bodyPr/>
        <a:lstStyle/>
        <a:p>
          <a:endParaRPr lang="en-US"/>
        </a:p>
      </dgm:t>
    </dgm:pt>
    <dgm:pt modelId="{13B988D1-1134-450C-98E2-EA8CBD3B5327}" type="sibTrans" cxnId="{06877B9C-0969-41AB-AE52-60B56FF51CC3}">
      <dgm:prSet/>
      <dgm:spPr/>
      <dgm:t>
        <a:bodyPr/>
        <a:lstStyle/>
        <a:p>
          <a:endParaRPr lang="en-US"/>
        </a:p>
      </dgm:t>
    </dgm:pt>
    <dgm:pt modelId="{D78523DB-9605-4F44-AE9B-8E33342A859E}">
      <dgm:prSet/>
      <dgm:spPr/>
      <dgm:t>
        <a:bodyPr/>
        <a:lstStyle/>
        <a:p>
          <a:r>
            <a:rPr lang="en-US" b="0" i="0"/>
            <a:t>(f) Failure to achieve satisfactory performance for the same analyte in two consecutive events or two out of three consecutive testing events is unsuccessful performance.</a:t>
          </a:r>
          <a:endParaRPr lang="en-US"/>
        </a:p>
      </dgm:t>
    </dgm:pt>
    <dgm:pt modelId="{8362E030-4CCF-4C0C-AD32-D49B033F9994}" type="parTrans" cxnId="{63BF3034-6C73-4A34-8F87-16050D7DB191}">
      <dgm:prSet/>
      <dgm:spPr/>
      <dgm:t>
        <a:bodyPr/>
        <a:lstStyle/>
        <a:p>
          <a:endParaRPr lang="en-US"/>
        </a:p>
      </dgm:t>
    </dgm:pt>
    <dgm:pt modelId="{8B762435-1A3C-4735-8372-6F25DDA3EA57}" type="sibTrans" cxnId="{63BF3034-6C73-4A34-8F87-16050D7DB191}">
      <dgm:prSet/>
      <dgm:spPr/>
      <dgm:t>
        <a:bodyPr/>
        <a:lstStyle/>
        <a:p>
          <a:endParaRPr lang="en-US"/>
        </a:p>
      </dgm:t>
    </dgm:pt>
    <dgm:pt modelId="{27455B9A-E502-4125-B68A-249CBE6DBFA6}">
      <dgm:prSet/>
      <dgm:spPr/>
      <dgm:t>
        <a:bodyPr/>
        <a:lstStyle/>
        <a:p>
          <a:r>
            <a:rPr lang="en-US" b="0" i="0"/>
            <a:t>(g) Failure to achieve an overall testing event score of satisfactory performance for two consecutive testing events or two out of three consecutive testing events is unsuccessful performance.</a:t>
          </a:r>
          <a:endParaRPr lang="en-US"/>
        </a:p>
      </dgm:t>
    </dgm:pt>
    <dgm:pt modelId="{C994CA20-4012-4D6B-9C66-A1651AFC02EE}" type="parTrans" cxnId="{3C4E4491-B5D1-46D2-90B2-3D8EA3C55A16}">
      <dgm:prSet/>
      <dgm:spPr/>
      <dgm:t>
        <a:bodyPr/>
        <a:lstStyle/>
        <a:p>
          <a:endParaRPr lang="en-US"/>
        </a:p>
      </dgm:t>
    </dgm:pt>
    <dgm:pt modelId="{A0E461C8-7560-462D-A9F5-CC55E7FC2DF0}" type="sibTrans" cxnId="{3C4E4491-B5D1-46D2-90B2-3D8EA3C55A16}">
      <dgm:prSet/>
      <dgm:spPr/>
      <dgm:t>
        <a:bodyPr/>
        <a:lstStyle/>
        <a:p>
          <a:endParaRPr lang="en-US"/>
        </a:p>
      </dgm:t>
    </dgm:pt>
    <dgm:pt modelId="{19345579-9A29-4BDC-A3B8-5DA525713693}" type="pres">
      <dgm:prSet presAssocID="{C9DD26A3-3B54-4CCF-AD6B-131EA1E8990B}" presName="root" presStyleCnt="0">
        <dgm:presLayoutVars>
          <dgm:dir/>
          <dgm:resizeHandles val="exact"/>
        </dgm:presLayoutVars>
      </dgm:prSet>
      <dgm:spPr/>
    </dgm:pt>
    <dgm:pt modelId="{8822A3C5-0CAD-48DC-9C43-17342F261F35}" type="pres">
      <dgm:prSet presAssocID="{B939B380-BB01-4910-AD37-67515F1AD7CF}" presName="compNode" presStyleCnt="0"/>
      <dgm:spPr/>
    </dgm:pt>
    <dgm:pt modelId="{009EDDDA-60BE-4C61-8CE9-39AE381C15EB}" type="pres">
      <dgm:prSet presAssocID="{B939B380-BB01-4910-AD37-67515F1AD7CF}" presName="bgRect" presStyleLbl="bgShp" presStyleIdx="0" presStyleCnt="3"/>
      <dgm:spPr/>
    </dgm:pt>
    <dgm:pt modelId="{A3A1B1FE-60E4-41BB-9A37-45F96F4A9845}" type="pres">
      <dgm:prSet presAssocID="{B939B380-BB01-4910-AD37-67515F1AD7C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st tubes"/>
        </a:ext>
      </dgm:extLst>
    </dgm:pt>
    <dgm:pt modelId="{A3C7CB66-461E-4DAD-B107-B9C0B86A8AF3}" type="pres">
      <dgm:prSet presAssocID="{B939B380-BB01-4910-AD37-67515F1AD7CF}" presName="spaceRect" presStyleCnt="0"/>
      <dgm:spPr/>
    </dgm:pt>
    <dgm:pt modelId="{044199E9-1008-453D-A0E4-CE2234CB7EB8}" type="pres">
      <dgm:prSet presAssocID="{B939B380-BB01-4910-AD37-67515F1AD7CF}" presName="parTx" presStyleLbl="revTx" presStyleIdx="0" presStyleCnt="3">
        <dgm:presLayoutVars>
          <dgm:chMax val="0"/>
          <dgm:chPref val="0"/>
        </dgm:presLayoutVars>
      </dgm:prSet>
      <dgm:spPr/>
    </dgm:pt>
    <dgm:pt modelId="{9D6635BD-FAF7-477C-BFC8-6C6EDE3A11A4}" type="pres">
      <dgm:prSet presAssocID="{13B988D1-1134-450C-98E2-EA8CBD3B5327}" presName="sibTrans" presStyleCnt="0"/>
      <dgm:spPr/>
    </dgm:pt>
    <dgm:pt modelId="{150410DC-1DF0-49A6-9FFB-24A644E2A6CF}" type="pres">
      <dgm:prSet presAssocID="{D78523DB-9605-4F44-AE9B-8E33342A859E}" presName="compNode" presStyleCnt="0"/>
      <dgm:spPr/>
    </dgm:pt>
    <dgm:pt modelId="{56CA2D32-C8BA-4902-A5B3-E44FF607B134}" type="pres">
      <dgm:prSet presAssocID="{D78523DB-9605-4F44-AE9B-8E33342A859E}" presName="bgRect" presStyleLbl="bgShp" presStyleIdx="1" presStyleCnt="3"/>
      <dgm:spPr/>
    </dgm:pt>
    <dgm:pt modelId="{E6D85EBF-724A-4422-B9F4-7F754EC27744}" type="pres">
      <dgm:prSet presAssocID="{D78523DB-9605-4F44-AE9B-8E33342A859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0DDA17B1-DD40-4FCB-9B73-E84D30A20216}" type="pres">
      <dgm:prSet presAssocID="{D78523DB-9605-4F44-AE9B-8E33342A859E}" presName="spaceRect" presStyleCnt="0"/>
      <dgm:spPr/>
    </dgm:pt>
    <dgm:pt modelId="{2528E48C-1146-487D-956F-CC31CA9B67D4}" type="pres">
      <dgm:prSet presAssocID="{D78523DB-9605-4F44-AE9B-8E33342A859E}" presName="parTx" presStyleLbl="revTx" presStyleIdx="1" presStyleCnt="3">
        <dgm:presLayoutVars>
          <dgm:chMax val="0"/>
          <dgm:chPref val="0"/>
        </dgm:presLayoutVars>
      </dgm:prSet>
      <dgm:spPr/>
    </dgm:pt>
    <dgm:pt modelId="{9B08E7C8-E401-4860-8FFF-0BA1B2C2F83C}" type="pres">
      <dgm:prSet presAssocID="{8B762435-1A3C-4735-8372-6F25DDA3EA57}" presName="sibTrans" presStyleCnt="0"/>
      <dgm:spPr/>
    </dgm:pt>
    <dgm:pt modelId="{92E1B6EB-DD28-4B95-91A2-DF69713A01C0}" type="pres">
      <dgm:prSet presAssocID="{27455B9A-E502-4125-B68A-249CBE6DBFA6}" presName="compNode" presStyleCnt="0"/>
      <dgm:spPr/>
    </dgm:pt>
    <dgm:pt modelId="{4E28CFCC-96FD-435A-96A7-C067D219B786}" type="pres">
      <dgm:prSet presAssocID="{27455B9A-E502-4125-B68A-249CBE6DBFA6}" presName="bgRect" presStyleLbl="bgShp" presStyleIdx="2" presStyleCnt="3"/>
      <dgm:spPr/>
    </dgm:pt>
    <dgm:pt modelId="{5C932CE0-4A25-4BC7-A0B1-4CD38D98E3F0}" type="pres">
      <dgm:prSet presAssocID="{27455B9A-E502-4125-B68A-249CBE6DBFA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563EAE67-9DEB-45D8-9BC2-8F4A6241499A}" type="pres">
      <dgm:prSet presAssocID="{27455B9A-E502-4125-B68A-249CBE6DBFA6}" presName="spaceRect" presStyleCnt="0"/>
      <dgm:spPr/>
    </dgm:pt>
    <dgm:pt modelId="{A5CF850B-7290-42F5-954A-32C5D5103944}" type="pres">
      <dgm:prSet presAssocID="{27455B9A-E502-4125-B68A-249CBE6DBFA6}" presName="parTx" presStyleLbl="revTx" presStyleIdx="2" presStyleCnt="3">
        <dgm:presLayoutVars>
          <dgm:chMax val="0"/>
          <dgm:chPref val="0"/>
        </dgm:presLayoutVars>
      </dgm:prSet>
      <dgm:spPr/>
    </dgm:pt>
  </dgm:ptLst>
  <dgm:cxnLst>
    <dgm:cxn modelId="{63BF3034-6C73-4A34-8F87-16050D7DB191}" srcId="{C9DD26A3-3B54-4CCF-AD6B-131EA1E8990B}" destId="{D78523DB-9605-4F44-AE9B-8E33342A859E}" srcOrd="1" destOrd="0" parTransId="{8362E030-4CCF-4C0C-AD32-D49B033F9994}" sibTransId="{8B762435-1A3C-4735-8372-6F25DDA3EA57}"/>
    <dgm:cxn modelId="{4D31F256-F62A-41E1-A964-77C365DC4EEE}" type="presOf" srcId="{C9DD26A3-3B54-4CCF-AD6B-131EA1E8990B}" destId="{19345579-9A29-4BDC-A3B8-5DA525713693}" srcOrd="0" destOrd="0" presId="urn:microsoft.com/office/officeart/2018/2/layout/IconVerticalSolidList"/>
    <dgm:cxn modelId="{3C4E4491-B5D1-46D2-90B2-3D8EA3C55A16}" srcId="{C9DD26A3-3B54-4CCF-AD6B-131EA1E8990B}" destId="{27455B9A-E502-4125-B68A-249CBE6DBFA6}" srcOrd="2" destOrd="0" parTransId="{C994CA20-4012-4D6B-9C66-A1651AFC02EE}" sibTransId="{A0E461C8-7560-462D-A9F5-CC55E7FC2DF0}"/>
    <dgm:cxn modelId="{06877B9C-0969-41AB-AE52-60B56FF51CC3}" srcId="{C9DD26A3-3B54-4CCF-AD6B-131EA1E8990B}" destId="{B939B380-BB01-4910-AD37-67515F1AD7CF}" srcOrd="0" destOrd="0" parTransId="{D5BC4221-2393-4ACB-8180-4350709509B3}" sibTransId="{13B988D1-1134-450C-98E2-EA8CBD3B5327}"/>
    <dgm:cxn modelId="{A0104F9F-0403-4ACF-959B-9A241289C409}" type="presOf" srcId="{B939B380-BB01-4910-AD37-67515F1AD7CF}" destId="{044199E9-1008-453D-A0E4-CE2234CB7EB8}" srcOrd="0" destOrd="0" presId="urn:microsoft.com/office/officeart/2018/2/layout/IconVerticalSolidList"/>
    <dgm:cxn modelId="{5D708EC3-5AC2-433F-8CAB-95BD52AA6F0B}" type="presOf" srcId="{27455B9A-E502-4125-B68A-249CBE6DBFA6}" destId="{A5CF850B-7290-42F5-954A-32C5D5103944}" srcOrd="0" destOrd="0" presId="urn:microsoft.com/office/officeart/2018/2/layout/IconVerticalSolidList"/>
    <dgm:cxn modelId="{D2A6ECF8-2410-47A8-A8CE-5C474BC1ECA7}" type="presOf" srcId="{D78523DB-9605-4F44-AE9B-8E33342A859E}" destId="{2528E48C-1146-487D-956F-CC31CA9B67D4}" srcOrd="0" destOrd="0" presId="urn:microsoft.com/office/officeart/2018/2/layout/IconVerticalSolidList"/>
    <dgm:cxn modelId="{D775D7F4-4C6C-42F1-A71A-7ABC6CD84869}" type="presParOf" srcId="{19345579-9A29-4BDC-A3B8-5DA525713693}" destId="{8822A3C5-0CAD-48DC-9C43-17342F261F35}" srcOrd="0" destOrd="0" presId="urn:microsoft.com/office/officeart/2018/2/layout/IconVerticalSolidList"/>
    <dgm:cxn modelId="{3411EBEA-77BA-43C1-8B72-F74BF4DFC80F}" type="presParOf" srcId="{8822A3C5-0CAD-48DC-9C43-17342F261F35}" destId="{009EDDDA-60BE-4C61-8CE9-39AE381C15EB}" srcOrd="0" destOrd="0" presId="urn:microsoft.com/office/officeart/2018/2/layout/IconVerticalSolidList"/>
    <dgm:cxn modelId="{0BBD72EA-B8D5-4393-92DA-FC6C8DA12969}" type="presParOf" srcId="{8822A3C5-0CAD-48DC-9C43-17342F261F35}" destId="{A3A1B1FE-60E4-41BB-9A37-45F96F4A9845}" srcOrd="1" destOrd="0" presId="urn:microsoft.com/office/officeart/2018/2/layout/IconVerticalSolidList"/>
    <dgm:cxn modelId="{57A00A43-3C94-44E1-BD9D-27995920A473}" type="presParOf" srcId="{8822A3C5-0CAD-48DC-9C43-17342F261F35}" destId="{A3C7CB66-461E-4DAD-B107-B9C0B86A8AF3}" srcOrd="2" destOrd="0" presId="urn:microsoft.com/office/officeart/2018/2/layout/IconVerticalSolidList"/>
    <dgm:cxn modelId="{B0D375A8-9C12-4704-B090-FDB9CF912988}" type="presParOf" srcId="{8822A3C5-0CAD-48DC-9C43-17342F261F35}" destId="{044199E9-1008-453D-A0E4-CE2234CB7EB8}" srcOrd="3" destOrd="0" presId="urn:microsoft.com/office/officeart/2018/2/layout/IconVerticalSolidList"/>
    <dgm:cxn modelId="{87EAA94E-857C-485E-8B4D-F66E0E268447}" type="presParOf" srcId="{19345579-9A29-4BDC-A3B8-5DA525713693}" destId="{9D6635BD-FAF7-477C-BFC8-6C6EDE3A11A4}" srcOrd="1" destOrd="0" presId="urn:microsoft.com/office/officeart/2018/2/layout/IconVerticalSolidList"/>
    <dgm:cxn modelId="{6EDB0BA3-E1DF-46EB-B705-0C89B105E3D9}" type="presParOf" srcId="{19345579-9A29-4BDC-A3B8-5DA525713693}" destId="{150410DC-1DF0-49A6-9FFB-24A644E2A6CF}" srcOrd="2" destOrd="0" presId="urn:microsoft.com/office/officeart/2018/2/layout/IconVerticalSolidList"/>
    <dgm:cxn modelId="{9C1BFBE0-DB86-43B6-B63E-BE2C415CAA1A}" type="presParOf" srcId="{150410DC-1DF0-49A6-9FFB-24A644E2A6CF}" destId="{56CA2D32-C8BA-4902-A5B3-E44FF607B134}" srcOrd="0" destOrd="0" presId="urn:microsoft.com/office/officeart/2018/2/layout/IconVerticalSolidList"/>
    <dgm:cxn modelId="{D1FEDADB-CB7E-4695-A531-E58619FD7D9B}" type="presParOf" srcId="{150410DC-1DF0-49A6-9FFB-24A644E2A6CF}" destId="{E6D85EBF-724A-4422-B9F4-7F754EC27744}" srcOrd="1" destOrd="0" presId="urn:microsoft.com/office/officeart/2018/2/layout/IconVerticalSolidList"/>
    <dgm:cxn modelId="{1BCD5823-955F-49D5-97DE-9FF34A75FBBE}" type="presParOf" srcId="{150410DC-1DF0-49A6-9FFB-24A644E2A6CF}" destId="{0DDA17B1-DD40-4FCB-9B73-E84D30A20216}" srcOrd="2" destOrd="0" presId="urn:microsoft.com/office/officeart/2018/2/layout/IconVerticalSolidList"/>
    <dgm:cxn modelId="{2866E7A8-608D-47E7-B166-234B1E3480A4}" type="presParOf" srcId="{150410DC-1DF0-49A6-9FFB-24A644E2A6CF}" destId="{2528E48C-1146-487D-956F-CC31CA9B67D4}" srcOrd="3" destOrd="0" presId="urn:microsoft.com/office/officeart/2018/2/layout/IconVerticalSolidList"/>
    <dgm:cxn modelId="{FBC80FEE-A2BF-4442-B992-A9E682A9AD68}" type="presParOf" srcId="{19345579-9A29-4BDC-A3B8-5DA525713693}" destId="{9B08E7C8-E401-4860-8FFF-0BA1B2C2F83C}" srcOrd="3" destOrd="0" presId="urn:microsoft.com/office/officeart/2018/2/layout/IconVerticalSolidList"/>
    <dgm:cxn modelId="{9F13EF09-100D-45E7-BFA0-369B8E0B8953}" type="presParOf" srcId="{19345579-9A29-4BDC-A3B8-5DA525713693}" destId="{92E1B6EB-DD28-4B95-91A2-DF69713A01C0}" srcOrd="4" destOrd="0" presId="urn:microsoft.com/office/officeart/2018/2/layout/IconVerticalSolidList"/>
    <dgm:cxn modelId="{09D2D278-B3D1-44A9-BDDC-B85AEB4B57BB}" type="presParOf" srcId="{92E1B6EB-DD28-4B95-91A2-DF69713A01C0}" destId="{4E28CFCC-96FD-435A-96A7-C067D219B786}" srcOrd="0" destOrd="0" presId="urn:microsoft.com/office/officeart/2018/2/layout/IconVerticalSolidList"/>
    <dgm:cxn modelId="{5E2C4B2A-D3D9-4850-BF3D-229516FA2B73}" type="presParOf" srcId="{92E1B6EB-DD28-4B95-91A2-DF69713A01C0}" destId="{5C932CE0-4A25-4BC7-A0B1-4CD38D98E3F0}" srcOrd="1" destOrd="0" presId="urn:microsoft.com/office/officeart/2018/2/layout/IconVerticalSolidList"/>
    <dgm:cxn modelId="{A26DEE8E-2573-4955-935D-9F77D10FC5E3}" type="presParOf" srcId="{92E1B6EB-DD28-4B95-91A2-DF69713A01C0}" destId="{563EAE67-9DEB-45D8-9BC2-8F4A6241499A}" srcOrd="2" destOrd="0" presId="urn:microsoft.com/office/officeart/2018/2/layout/IconVerticalSolidList"/>
    <dgm:cxn modelId="{251A896E-7ED5-45F2-80FC-BD13CDB14939}" type="presParOf" srcId="{92E1B6EB-DD28-4B95-91A2-DF69713A01C0}" destId="{A5CF850B-7290-42F5-954A-32C5D510394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1E5AD-B779-4F90-B8AC-3477F2A8BB50}">
      <dsp:nvSpPr>
        <dsp:cNvPr id="0" name=""/>
        <dsp:cNvSpPr/>
      </dsp:nvSpPr>
      <dsp:spPr>
        <a:xfrm>
          <a:off x="0" y="574"/>
          <a:ext cx="7012370" cy="134513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D86554-7CAE-4501-9229-5AC73122D42C}">
      <dsp:nvSpPr>
        <dsp:cNvPr id="0" name=""/>
        <dsp:cNvSpPr/>
      </dsp:nvSpPr>
      <dsp:spPr>
        <a:xfrm>
          <a:off x="406904" y="303230"/>
          <a:ext cx="739825" cy="7398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5271BD5-61BA-494B-A137-18CB1A9A4E65}">
      <dsp:nvSpPr>
        <dsp:cNvPr id="0" name=""/>
        <dsp:cNvSpPr/>
      </dsp:nvSpPr>
      <dsp:spPr>
        <a:xfrm>
          <a:off x="1553633" y="574"/>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711200">
            <a:lnSpc>
              <a:spcPct val="90000"/>
            </a:lnSpc>
            <a:spcBef>
              <a:spcPct val="0"/>
            </a:spcBef>
            <a:spcAft>
              <a:spcPct val="35000"/>
            </a:spcAft>
            <a:buNone/>
          </a:pPr>
          <a:r>
            <a:rPr lang="en-US" sz="1600" b="0" i="0" kern="1200"/>
            <a:t>(a) Failure to attain a score of at least 80 percent of acceptable responses for each analyte in each testing event is unsatisfactory analyte performance for the testing event.</a:t>
          </a:r>
          <a:endParaRPr lang="en-US" sz="1600" kern="1200"/>
        </a:p>
      </dsp:txBody>
      <dsp:txXfrm>
        <a:off x="1553633" y="574"/>
        <a:ext cx="5458736" cy="1345137"/>
      </dsp:txXfrm>
    </dsp:sp>
    <dsp:sp modelId="{D2019311-08F3-4F8D-B7F2-3D933A2A869B}">
      <dsp:nvSpPr>
        <dsp:cNvPr id="0" name=""/>
        <dsp:cNvSpPr/>
      </dsp:nvSpPr>
      <dsp:spPr>
        <a:xfrm>
          <a:off x="0" y="1681996"/>
          <a:ext cx="7012370" cy="134513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DE3D6D-EEB2-4BB9-A238-3AD43B205F9F}">
      <dsp:nvSpPr>
        <dsp:cNvPr id="0" name=""/>
        <dsp:cNvSpPr/>
      </dsp:nvSpPr>
      <dsp:spPr>
        <a:xfrm>
          <a:off x="406904" y="1984652"/>
          <a:ext cx="739825" cy="7398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682A816-2EC1-42B4-B3B4-6DD2FDE3F96D}">
      <dsp:nvSpPr>
        <dsp:cNvPr id="0" name=""/>
        <dsp:cNvSpPr/>
      </dsp:nvSpPr>
      <dsp:spPr>
        <a:xfrm>
          <a:off x="1553633" y="1681996"/>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711200">
            <a:lnSpc>
              <a:spcPct val="90000"/>
            </a:lnSpc>
            <a:spcBef>
              <a:spcPct val="0"/>
            </a:spcBef>
            <a:spcAft>
              <a:spcPct val="35000"/>
            </a:spcAft>
            <a:buNone/>
          </a:pPr>
          <a:r>
            <a:rPr lang="en-US" sz="1600" b="0" i="0" kern="1200"/>
            <a:t>(b) Failure to attain an overall testing event score of at least 80 percent is unsatisfactory performance.</a:t>
          </a:r>
          <a:endParaRPr lang="en-US" sz="1600" kern="1200"/>
        </a:p>
      </dsp:txBody>
      <dsp:txXfrm>
        <a:off x="1553633" y="1681996"/>
        <a:ext cx="5458736" cy="1345137"/>
      </dsp:txXfrm>
    </dsp:sp>
    <dsp:sp modelId="{0353AAC2-19B6-4C77-A3EE-2E74C91EDE7E}">
      <dsp:nvSpPr>
        <dsp:cNvPr id="0" name=""/>
        <dsp:cNvSpPr/>
      </dsp:nvSpPr>
      <dsp:spPr>
        <a:xfrm>
          <a:off x="0" y="3363418"/>
          <a:ext cx="7012370" cy="134513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0DE38E-4D47-4ABE-9D96-906EC9530377}">
      <dsp:nvSpPr>
        <dsp:cNvPr id="0" name=""/>
        <dsp:cNvSpPr/>
      </dsp:nvSpPr>
      <dsp:spPr>
        <a:xfrm>
          <a:off x="406904" y="3666074"/>
          <a:ext cx="739825" cy="7398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9A2E85C-DE3D-4414-8976-BC1215F23E6A}">
      <dsp:nvSpPr>
        <dsp:cNvPr id="0" name=""/>
        <dsp:cNvSpPr/>
      </dsp:nvSpPr>
      <dsp:spPr>
        <a:xfrm>
          <a:off x="1553633" y="3363418"/>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711200">
            <a:lnSpc>
              <a:spcPct val="90000"/>
            </a:lnSpc>
            <a:spcBef>
              <a:spcPct val="0"/>
            </a:spcBef>
            <a:spcAft>
              <a:spcPct val="35000"/>
            </a:spcAft>
            <a:buNone/>
          </a:pPr>
          <a:r>
            <a:rPr lang="en-US" sz="1600" b="0" i="0" kern="1200"/>
            <a:t>(c) Failure to participate in a testing event is unsatisfactory performance and results in a score of 0 for the testing event. Consideration may be given to those laboratories failing to participate in a testing event only if—</a:t>
          </a:r>
          <a:endParaRPr lang="en-US" sz="1600" kern="1200"/>
        </a:p>
      </dsp:txBody>
      <dsp:txXfrm>
        <a:off x="1553633" y="3363418"/>
        <a:ext cx="5458736" cy="13451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4F748-070C-4D91-AF32-9153C587E8A2}">
      <dsp:nvSpPr>
        <dsp:cNvPr id="0" name=""/>
        <dsp:cNvSpPr/>
      </dsp:nvSpPr>
      <dsp:spPr>
        <a:xfrm>
          <a:off x="0" y="443184"/>
          <a:ext cx="7012370" cy="1881140"/>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n-US" sz="2100" b="0" i="0" kern="1200"/>
            <a:t>(1) Patient testing was suspended during the time frame allotted for testing and reporting proficiency testing results;</a:t>
          </a:r>
          <a:endParaRPr lang="en-US" sz="2100" kern="1200"/>
        </a:p>
      </dsp:txBody>
      <dsp:txXfrm>
        <a:off x="91830" y="535014"/>
        <a:ext cx="6828710" cy="1697480"/>
      </dsp:txXfrm>
    </dsp:sp>
    <dsp:sp modelId="{8AE843C0-82E2-4E5D-BD4C-54C871C9CB7A}">
      <dsp:nvSpPr>
        <dsp:cNvPr id="0" name=""/>
        <dsp:cNvSpPr/>
      </dsp:nvSpPr>
      <dsp:spPr>
        <a:xfrm>
          <a:off x="0" y="2384805"/>
          <a:ext cx="7012370" cy="1881140"/>
        </a:xfrm>
        <a:prstGeom prst="roundRect">
          <a:avLst/>
        </a:prstGeom>
        <a:gradFill rotWithShape="0">
          <a:gsLst>
            <a:gs pos="0">
              <a:schemeClr val="accent2">
                <a:hueOff val="1984493"/>
                <a:satOff val="-54594"/>
                <a:lumOff val="11764"/>
                <a:alphaOff val="0"/>
                <a:tint val="98000"/>
                <a:lumMod val="110000"/>
              </a:schemeClr>
            </a:gs>
            <a:gs pos="84000">
              <a:schemeClr val="accent2">
                <a:hueOff val="1984493"/>
                <a:satOff val="-54594"/>
                <a:lumOff val="11764"/>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n-US" sz="2100" b="0" i="0" kern="1200"/>
            <a:t>(2) The laboratory notifies the inspecting agency and the proficiency testing program within the time frame for submitting proficiency testing results of the suspension of patient testing and the circumstances associated with failure to perform tests on proficiency testing samples; and</a:t>
          </a:r>
          <a:endParaRPr lang="en-US" sz="2100" kern="1200"/>
        </a:p>
      </dsp:txBody>
      <dsp:txXfrm>
        <a:off x="91830" y="2476635"/>
        <a:ext cx="6828710" cy="16974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0F631-4853-45FA-BB46-44D743AA8003}">
      <dsp:nvSpPr>
        <dsp:cNvPr id="0" name=""/>
        <dsp:cNvSpPr/>
      </dsp:nvSpPr>
      <dsp:spPr>
        <a:xfrm>
          <a:off x="0" y="574"/>
          <a:ext cx="7012370" cy="134513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CDC752-BAF8-4CC2-B4C2-1F1BD24B2469}">
      <dsp:nvSpPr>
        <dsp:cNvPr id="0" name=""/>
        <dsp:cNvSpPr/>
      </dsp:nvSpPr>
      <dsp:spPr>
        <a:xfrm>
          <a:off x="406904" y="303230"/>
          <a:ext cx="739825" cy="7398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76E4EC6-8AE8-40E4-99A2-038AA8F1841D}">
      <dsp:nvSpPr>
        <dsp:cNvPr id="0" name=""/>
        <dsp:cNvSpPr/>
      </dsp:nvSpPr>
      <dsp:spPr>
        <a:xfrm>
          <a:off x="1553633" y="574"/>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711200">
            <a:lnSpc>
              <a:spcPct val="90000"/>
            </a:lnSpc>
            <a:spcBef>
              <a:spcPct val="0"/>
            </a:spcBef>
            <a:spcAft>
              <a:spcPct val="35000"/>
            </a:spcAft>
            <a:buNone/>
          </a:pPr>
          <a:r>
            <a:rPr lang="en-US" sz="1600" b="0" i="0" kern="1200"/>
            <a:t>(3) The laboratory participated in the previous two proficiency testing events.</a:t>
          </a:r>
          <a:endParaRPr lang="en-US" sz="1600" kern="1200"/>
        </a:p>
      </dsp:txBody>
      <dsp:txXfrm>
        <a:off x="1553633" y="574"/>
        <a:ext cx="5458736" cy="1345137"/>
      </dsp:txXfrm>
    </dsp:sp>
    <dsp:sp modelId="{4881790B-9CDA-4F04-9DB0-763FB5831B99}">
      <dsp:nvSpPr>
        <dsp:cNvPr id="0" name=""/>
        <dsp:cNvSpPr/>
      </dsp:nvSpPr>
      <dsp:spPr>
        <a:xfrm>
          <a:off x="0" y="1681996"/>
          <a:ext cx="7012370" cy="134513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0DFF97-FE91-448F-9E0A-6D06AB51EF00}">
      <dsp:nvSpPr>
        <dsp:cNvPr id="0" name=""/>
        <dsp:cNvSpPr/>
      </dsp:nvSpPr>
      <dsp:spPr>
        <a:xfrm>
          <a:off x="406904" y="1984652"/>
          <a:ext cx="739825" cy="7398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3C6D961-67DD-4E2A-8CCE-6C22158E2BA6}">
      <dsp:nvSpPr>
        <dsp:cNvPr id="0" name=""/>
        <dsp:cNvSpPr/>
      </dsp:nvSpPr>
      <dsp:spPr>
        <a:xfrm>
          <a:off x="1553633" y="1681996"/>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711200">
            <a:lnSpc>
              <a:spcPct val="90000"/>
            </a:lnSpc>
            <a:spcBef>
              <a:spcPct val="0"/>
            </a:spcBef>
            <a:spcAft>
              <a:spcPct val="35000"/>
            </a:spcAft>
            <a:buNone/>
          </a:pPr>
          <a:r>
            <a:rPr lang="en-US" sz="1600" b="0" i="0" kern="1200"/>
            <a:t>(d) Failure to return proficiency testing results to the proficiency testing program within the time frame specified by the program is unsatisfactory performance and results in a score of 0 for the testing event.</a:t>
          </a:r>
          <a:endParaRPr lang="en-US" sz="1600" kern="1200"/>
        </a:p>
      </dsp:txBody>
      <dsp:txXfrm>
        <a:off x="1553633" y="1681996"/>
        <a:ext cx="5458736" cy="1345137"/>
      </dsp:txXfrm>
    </dsp:sp>
    <dsp:sp modelId="{D6F687E8-2C43-4BCF-97C1-AE0CE019552B}">
      <dsp:nvSpPr>
        <dsp:cNvPr id="0" name=""/>
        <dsp:cNvSpPr/>
      </dsp:nvSpPr>
      <dsp:spPr>
        <a:xfrm>
          <a:off x="0" y="3363418"/>
          <a:ext cx="7012370" cy="134513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0FB573-68DC-478C-8A70-1ED32D0970EF}">
      <dsp:nvSpPr>
        <dsp:cNvPr id="0" name=""/>
        <dsp:cNvSpPr/>
      </dsp:nvSpPr>
      <dsp:spPr>
        <a:xfrm>
          <a:off x="406904" y="3666074"/>
          <a:ext cx="739825" cy="7398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29151B3-1B67-420A-B99A-4A2382F83ED4}">
      <dsp:nvSpPr>
        <dsp:cNvPr id="0" name=""/>
        <dsp:cNvSpPr/>
      </dsp:nvSpPr>
      <dsp:spPr>
        <a:xfrm>
          <a:off x="1553633" y="3363418"/>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711200">
            <a:lnSpc>
              <a:spcPct val="90000"/>
            </a:lnSpc>
            <a:spcBef>
              <a:spcPct val="0"/>
            </a:spcBef>
            <a:spcAft>
              <a:spcPct val="35000"/>
            </a:spcAft>
            <a:buNone/>
          </a:pPr>
          <a:r>
            <a:rPr lang="en-US" sz="1600" b="0" i="0" kern="1200"/>
            <a:t>(e)(1) For any unsatisfactory analyte or test performance or testing event for reasons other than a failure to participate, the laboratory must undertake appropriate training and employ the technical assistance necessary to correct problems associated with a proficiency testing failure.</a:t>
          </a:r>
          <a:endParaRPr lang="en-US" sz="1600" kern="1200"/>
        </a:p>
      </dsp:txBody>
      <dsp:txXfrm>
        <a:off x="1553633" y="3363418"/>
        <a:ext cx="5458736" cy="13451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EDDDA-60BE-4C61-8CE9-39AE381C15EB}">
      <dsp:nvSpPr>
        <dsp:cNvPr id="0" name=""/>
        <dsp:cNvSpPr/>
      </dsp:nvSpPr>
      <dsp:spPr>
        <a:xfrm>
          <a:off x="0" y="574"/>
          <a:ext cx="7012370" cy="134513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A1B1FE-60E4-41BB-9A37-45F96F4A9845}">
      <dsp:nvSpPr>
        <dsp:cNvPr id="0" name=""/>
        <dsp:cNvSpPr/>
      </dsp:nvSpPr>
      <dsp:spPr>
        <a:xfrm>
          <a:off x="406904" y="303230"/>
          <a:ext cx="739825" cy="7398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44199E9-1008-453D-A0E4-CE2234CB7EB8}">
      <dsp:nvSpPr>
        <dsp:cNvPr id="0" name=""/>
        <dsp:cNvSpPr/>
      </dsp:nvSpPr>
      <dsp:spPr>
        <a:xfrm>
          <a:off x="1553633" y="574"/>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711200">
            <a:lnSpc>
              <a:spcPct val="90000"/>
            </a:lnSpc>
            <a:spcBef>
              <a:spcPct val="0"/>
            </a:spcBef>
            <a:spcAft>
              <a:spcPct val="35000"/>
            </a:spcAft>
            <a:buNone/>
          </a:pPr>
          <a:r>
            <a:rPr lang="en-US" sz="1600" b="0" i="0" kern="1200"/>
            <a:t>(2) For any unacceptable analyte or testing event score, remedial action must be taken and documented, and the documentation must be maintained by the laboratory for two years from the date of participation in the proficiency testing event.</a:t>
          </a:r>
          <a:endParaRPr lang="en-US" sz="1600" kern="1200"/>
        </a:p>
      </dsp:txBody>
      <dsp:txXfrm>
        <a:off x="1553633" y="574"/>
        <a:ext cx="5458736" cy="1345137"/>
      </dsp:txXfrm>
    </dsp:sp>
    <dsp:sp modelId="{56CA2D32-C8BA-4902-A5B3-E44FF607B134}">
      <dsp:nvSpPr>
        <dsp:cNvPr id="0" name=""/>
        <dsp:cNvSpPr/>
      </dsp:nvSpPr>
      <dsp:spPr>
        <a:xfrm>
          <a:off x="0" y="1681996"/>
          <a:ext cx="7012370" cy="134513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D85EBF-724A-4422-B9F4-7F754EC27744}">
      <dsp:nvSpPr>
        <dsp:cNvPr id="0" name=""/>
        <dsp:cNvSpPr/>
      </dsp:nvSpPr>
      <dsp:spPr>
        <a:xfrm>
          <a:off x="406904" y="1984652"/>
          <a:ext cx="739825" cy="7398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528E48C-1146-487D-956F-CC31CA9B67D4}">
      <dsp:nvSpPr>
        <dsp:cNvPr id="0" name=""/>
        <dsp:cNvSpPr/>
      </dsp:nvSpPr>
      <dsp:spPr>
        <a:xfrm>
          <a:off x="1553633" y="1681996"/>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711200">
            <a:lnSpc>
              <a:spcPct val="90000"/>
            </a:lnSpc>
            <a:spcBef>
              <a:spcPct val="0"/>
            </a:spcBef>
            <a:spcAft>
              <a:spcPct val="35000"/>
            </a:spcAft>
            <a:buNone/>
          </a:pPr>
          <a:r>
            <a:rPr lang="en-US" sz="1600" b="0" i="0" kern="1200"/>
            <a:t>(f) Failure to achieve satisfactory performance for the same analyte in two consecutive events or two out of three consecutive testing events is unsuccessful performance.</a:t>
          </a:r>
          <a:endParaRPr lang="en-US" sz="1600" kern="1200"/>
        </a:p>
      </dsp:txBody>
      <dsp:txXfrm>
        <a:off x="1553633" y="1681996"/>
        <a:ext cx="5458736" cy="1345137"/>
      </dsp:txXfrm>
    </dsp:sp>
    <dsp:sp modelId="{4E28CFCC-96FD-435A-96A7-C067D219B786}">
      <dsp:nvSpPr>
        <dsp:cNvPr id="0" name=""/>
        <dsp:cNvSpPr/>
      </dsp:nvSpPr>
      <dsp:spPr>
        <a:xfrm>
          <a:off x="0" y="3363418"/>
          <a:ext cx="7012370" cy="134513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932CE0-4A25-4BC7-A0B1-4CD38D98E3F0}">
      <dsp:nvSpPr>
        <dsp:cNvPr id="0" name=""/>
        <dsp:cNvSpPr/>
      </dsp:nvSpPr>
      <dsp:spPr>
        <a:xfrm>
          <a:off x="406904" y="3666074"/>
          <a:ext cx="739825" cy="7398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5CF850B-7290-42F5-954A-32C5D5103944}">
      <dsp:nvSpPr>
        <dsp:cNvPr id="0" name=""/>
        <dsp:cNvSpPr/>
      </dsp:nvSpPr>
      <dsp:spPr>
        <a:xfrm>
          <a:off x="1553633" y="3363418"/>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711200">
            <a:lnSpc>
              <a:spcPct val="90000"/>
            </a:lnSpc>
            <a:spcBef>
              <a:spcPct val="0"/>
            </a:spcBef>
            <a:spcAft>
              <a:spcPct val="35000"/>
            </a:spcAft>
            <a:buNone/>
          </a:pPr>
          <a:r>
            <a:rPr lang="en-US" sz="1600" b="0" i="0" kern="1200"/>
            <a:t>(g) Failure to achieve an overall testing event score of satisfactory performance for two consecutive testing events or two out of three consecutive testing events is unsuccessful performance.</a:t>
          </a:r>
          <a:endParaRPr lang="en-US" sz="1600" kern="1200"/>
        </a:p>
      </dsp:txBody>
      <dsp:txXfrm>
        <a:off x="1553633" y="3363418"/>
        <a:ext cx="5458736" cy="134513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8DDDEA-63BC-40A0-8BC0-D6413F38691F}" type="datetimeFigureOut">
              <a:rPr lang="en-US" smtClean="0"/>
              <a:t>2/25/2021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6F76E-E60C-4C54-B47A-C2C406EC8F72}" type="slidenum">
              <a:rPr lang="en-US" smtClean="0"/>
              <a:t>‹#›</a:t>
            </a:fld>
            <a:endParaRPr lang="en-US" dirty="0"/>
          </a:p>
        </p:txBody>
      </p:sp>
    </p:spTree>
    <p:extLst>
      <p:ext uri="{BB962C8B-B14F-4D97-AF65-F5344CB8AC3E}">
        <p14:creationId xmlns:p14="http://schemas.microsoft.com/office/powerpoint/2010/main" val="2987483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2/25/2021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3572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2/25/2021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8156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2/25/2021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485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5235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2/25/2021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9114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2/25/2021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277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2/25/2021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2158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2/25/2021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3153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2/25/2021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584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2/25/2021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65219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ecfr.gov/cgi-bin/text-idx?SID=1248e3189da5e5f936e55315402bc38b&amp;node=pt42.5.493&amp;rgn=div5"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7">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pic>
        <p:nvPicPr>
          <p:cNvPr id="8" name="Picture 7" descr="A dog looking at the camera">
            <a:extLst>
              <a:ext uri="{FF2B5EF4-FFF2-40B4-BE49-F238E27FC236}">
                <a16:creationId xmlns:a16="http://schemas.microsoft.com/office/drawing/2014/main" id="{F0B92F21-44D0-49F2-B59D-6723737D9B5C}"/>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965201" y="1020431"/>
            <a:ext cx="10225530" cy="1475013"/>
          </a:xfrm>
        </p:spPr>
        <p:txBody>
          <a:bodyPr>
            <a:normAutofit/>
          </a:bodyPr>
          <a:lstStyle/>
          <a:p>
            <a:r>
              <a:rPr lang="en-US" sz="4000" dirty="0">
                <a:solidFill>
                  <a:schemeClr val="tx1"/>
                </a:solidFill>
              </a:rPr>
              <a:t>Proficiency Testing </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965200" y="2495445"/>
            <a:ext cx="10225530" cy="590321"/>
          </a:xfrm>
        </p:spPr>
        <p:txBody>
          <a:bodyPr>
            <a:normAutofit/>
          </a:bodyPr>
          <a:lstStyle/>
          <a:p>
            <a:r>
              <a:rPr lang="en-US" sz="1600" dirty="0">
                <a:solidFill>
                  <a:schemeClr val="tx1"/>
                </a:solidFill>
              </a:rPr>
              <a:t>Hematology</a:t>
            </a:r>
          </a:p>
        </p:txBody>
      </p:sp>
    </p:spTree>
    <p:extLst>
      <p:ext uri="{BB962C8B-B14F-4D97-AF65-F5344CB8AC3E}">
        <p14:creationId xmlns:p14="http://schemas.microsoft.com/office/powerpoint/2010/main" val="120524881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647700"/>
            <a:ext cx="3703320" cy="57428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AE0EF49-0D08-46A1-8789-7464A54C5832}"/>
              </a:ext>
            </a:extLst>
          </p:cNvPr>
          <p:cNvSpPr>
            <a:spLocks noGrp="1"/>
          </p:cNvSpPr>
          <p:nvPr>
            <p:ph type="title"/>
          </p:nvPr>
        </p:nvSpPr>
        <p:spPr>
          <a:xfrm>
            <a:off x="8369643" y="1037967"/>
            <a:ext cx="3004939" cy="4709131"/>
          </a:xfrm>
        </p:spPr>
        <p:txBody>
          <a:bodyPr anchor="ctr">
            <a:normAutofit/>
          </a:bodyPr>
          <a:lstStyle/>
          <a:p>
            <a:pPr>
              <a:lnSpc>
                <a:spcPct val="90000"/>
              </a:lnSpc>
            </a:pPr>
            <a:r>
              <a:rPr lang="en-US" sz="2200">
                <a:solidFill>
                  <a:srgbClr val="FFFEFF"/>
                </a:solidFill>
              </a:rPr>
              <a:t>cFR – Title 42: Public Health; Subchapter H – participation in proficiency testing for laboratories preforming nonwaived tests; part 493.851  condition: successful participation -- standard hematology</a:t>
            </a:r>
          </a:p>
        </p:txBody>
      </p:sp>
      <p:sp>
        <p:nvSpPr>
          <p:cNvPr id="13" name="Rectangle 12">
            <a:extLst>
              <a:ext uri="{FF2B5EF4-FFF2-40B4-BE49-F238E27FC236}">
                <a16:creationId xmlns:a16="http://schemas.microsoft.com/office/drawing/2014/main" id="{EC930E8B-CABB-49C6-9609-F872BC043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AFD211A8-7186-46C6-AC78-73F89CAA5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88062204-EE69-489C-87C1-C1958C334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105D3E3A-1310-4A5B-AA59-AB99BDB4D228}"/>
              </a:ext>
            </a:extLst>
          </p:cNvPr>
          <p:cNvGraphicFramePr>
            <a:graphicFrameLocks noGrp="1"/>
          </p:cNvGraphicFramePr>
          <p:nvPr>
            <p:ph idx="1"/>
            <p:extLst>
              <p:ext uri="{D42A27DB-BD31-4B8C-83A1-F6EECF244321}">
                <p14:modId xmlns:p14="http://schemas.microsoft.com/office/powerpoint/2010/main" val="2817948638"/>
              </p:ext>
            </p:extLst>
          </p:nvPr>
        </p:nvGraphicFramePr>
        <p:xfrm>
          <a:off x="486033"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1718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E0EF49-0D08-46A1-8789-7464A54C5832}"/>
              </a:ext>
            </a:extLst>
          </p:cNvPr>
          <p:cNvSpPr>
            <a:spLocks noGrp="1"/>
          </p:cNvSpPr>
          <p:nvPr>
            <p:ph type="title"/>
          </p:nvPr>
        </p:nvSpPr>
        <p:spPr>
          <a:xfrm>
            <a:off x="746228" y="1037967"/>
            <a:ext cx="3054091" cy="4709131"/>
          </a:xfrm>
        </p:spPr>
        <p:txBody>
          <a:bodyPr anchor="ctr">
            <a:normAutofit/>
          </a:bodyPr>
          <a:lstStyle/>
          <a:p>
            <a:pPr>
              <a:lnSpc>
                <a:spcPct val="90000"/>
              </a:lnSpc>
            </a:pPr>
            <a:r>
              <a:rPr lang="en-US" sz="2200">
                <a:solidFill>
                  <a:schemeClr val="bg1">
                    <a:lumMod val="85000"/>
                    <a:lumOff val="15000"/>
                  </a:schemeClr>
                </a:solidFill>
              </a:rPr>
              <a:t>cFR – Title 42: Public Health; Subchapter H – participation in proficiency testing for laboratories preforming nonwaived tests; part 493.851  condition: successful participation -- standard hematology</a:t>
            </a:r>
          </a:p>
        </p:txBody>
      </p:sp>
      <p:sp>
        <p:nvSpPr>
          <p:cNvPr id="11" name="Rectangle 10">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885113A1-853E-4D54-B623-24DDC99258E7}"/>
              </a:ext>
            </a:extLst>
          </p:cNvPr>
          <p:cNvGraphicFramePr>
            <a:graphicFrameLocks noGrp="1"/>
          </p:cNvGraphicFramePr>
          <p:nvPr>
            <p:ph idx="1"/>
            <p:extLst>
              <p:ext uri="{D42A27DB-BD31-4B8C-83A1-F6EECF244321}">
                <p14:modId xmlns:p14="http://schemas.microsoft.com/office/powerpoint/2010/main" val="1680308991"/>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19331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6AFA4E-9E5C-45DF-94FC-19210A40B3DF}"/>
              </a:ext>
            </a:extLst>
          </p:cNvPr>
          <p:cNvSpPr>
            <a:spLocks noGrp="1"/>
          </p:cNvSpPr>
          <p:nvPr>
            <p:ph type="title"/>
          </p:nvPr>
        </p:nvSpPr>
        <p:spPr>
          <a:xfrm>
            <a:off x="581193" y="702156"/>
            <a:ext cx="6309003" cy="1013800"/>
          </a:xfrm>
        </p:spPr>
        <p:txBody>
          <a:bodyPr>
            <a:normAutofit/>
          </a:bodyPr>
          <a:lstStyle/>
          <a:p>
            <a:r>
              <a:rPr lang="en-US">
                <a:solidFill>
                  <a:schemeClr val="tx2"/>
                </a:solidFill>
              </a:rPr>
              <a:t>Biggest Take home message</a:t>
            </a:r>
          </a:p>
        </p:txBody>
      </p:sp>
      <p:sp>
        <p:nvSpPr>
          <p:cNvPr id="89" name="Rectangle 88">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CB75878-2A00-4951-A9F3-55B67F68B944}"/>
              </a:ext>
            </a:extLst>
          </p:cNvPr>
          <p:cNvSpPr>
            <a:spLocks noGrp="1"/>
          </p:cNvSpPr>
          <p:nvPr>
            <p:ph idx="1"/>
          </p:nvPr>
        </p:nvSpPr>
        <p:spPr>
          <a:xfrm>
            <a:off x="581194" y="1896533"/>
            <a:ext cx="6309003" cy="3962266"/>
          </a:xfrm>
        </p:spPr>
        <p:txBody>
          <a:bodyPr>
            <a:normAutofit/>
          </a:bodyPr>
          <a:lstStyle/>
          <a:p>
            <a:pPr marL="0" indent="0">
              <a:lnSpc>
                <a:spcPct val="100000"/>
              </a:lnSpc>
              <a:buNone/>
            </a:pPr>
            <a:r>
              <a:rPr lang="en-US" sz="1300" b="1">
                <a:solidFill>
                  <a:schemeClr val="tx2"/>
                </a:solidFill>
              </a:rPr>
              <a:t>Do I test my PT samples any differently than I test patient specimens? </a:t>
            </a:r>
          </a:p>
          <a:p>
            <a:pPr marL="0" indent="0">
              <a:lnSpc>
                <a:spcPct val="100000"/>
              </a:lnSpc>
              <a:buNone/>
            </a:pPr>
            <a:r>
              <a:rPr lang="en-US" sz="1300">
                <a:solidFill>
                  <a:schemeClr val="tx2"/>
                </a:solidFill>
              </a:rPr>
              <a:t>PT samples must be tested in the same manner you test patient specimens. This means testing the PT samples the same number of times as you would patient specimens, at the same time as patient specimens, by the same personnel that routinely test the patient specimens, and using the same test system, including analyzer and reagents, that is routinely used for the patient specimens. PT samples should be rotated among the testing personnel in your laboratory.</a:t>
            </a:r>
          </a:p>
          <a:p>
            <a:pPr marL="0" indent="0">
              <a:lnSpc>
                <a:spcPct val="100000"/>
              </a:lnSpc>
              <a:buNone/>
            </a:pPr>
            <a:r>
              <a:rPr lang="en-US" sz="1300">
                <a:solidFill>
                  <a:schemeClr val="tx2"/>
                </a:solidFill>
              </a:rPr>
              <a:t>Please note that some PT sample preparation may be necessary before testing. </a:t>
            </a:r>
            <a:r>
              <a:rPr lang="en-US" sz="1300" b="1">
                <a:solidFill>
                  <a:schemeClr val="tx2"/>
                </a:solidFill>
              </a:rPr>
              <a:t>It is important for your staff to read the specimen handling and preparation sections of the PT booklet that comes with each event to determine if PT samples require special treatment prior to testing. In other words, after preparation, PT samples must be treated in the same manner as patient specimens.</a:t>
            </a:r>
            <a:r>
              <a:rPr lang="en-US" sz="1300">
                <a:solidFill>
                  <a:schemeClr val="tx2"/>
                </a:solidFill>
              </a:rPr>
              <a:t> However, as stated below, never send PT samples out of your laboratory for any reason, even if you routinely send out patient specimens for additional testing. Your laboratory should only test the PT sample as it would a patient specimen up until the point it would refer a patient specimen to a second laboratory for any form of further testing (i.e., distributive, confirmatory, reflex testing).</a:t>
            </a:r>
          </a:p>
          <a:p>
            <a:pPr marL="0" indent="0">
              <a:lnSpc>
                <a:spcPct val="100000"/>
              </a:lnSpc>
              <a:buNone/>
            </a:pPr>
            <a:endParaRPr lang="en-US" sz="1300">
              <a:solidFill>
                <a:schemeClr val="tx2"/>
              </a:solidFill>
            </a:endParaRPr>
          </a:p>
        </p:txBody>
      </p:sp>
      <p:pic>
        <p:nvPicPr>
          <p:cNvPr id="4" name="Picture 3">
            <a:extLst>
              <a:ext uri="{FF2B5EF4-FFF2-40B4-BE49-F238E27FC236}">
                <a16:creationId xmlns:a16="http://schemas.microsoft.com/office/drawing/2014/main" id="{FDDCFD00-BD03-435E-B4A3-46C21A53E96A}"/>
              </a:ext>
            </a:extLst>
          </p:cNvPr>
          <p:cNvPicPr>
            <a:picLocks noChangeAspect="1"/>
          </p:cNvPicPr>
          <p:nvPr/>
        </p:nvPicPr>
        <p:blipFill rotWithShape="1">
          <a:blip r:embed="rId2"/>
          <a:srcRect l="28299" r="29474" b="-1"/>
          <a:stretch/>
        </p:blipFill>
        <p:spPr>
          <a:xfrm>
            <a:off x="7521283" y="10"/>
            <a:ext cx="4670717" cy="6857990"/>
          </a:xfrm>
          <a:prstGeom prst="rect">
            <a:avLst/>
          </a:prstGeom>
        </p:spPr>
      </p:pic>
    </p:spTree>
    <p:extLst>
      <p:ext uri="{BB962C8B-B14F-4D97-AF65-F5344CB8AC3E}">
        <p14:creationId xmlns:p14="http://schemas.microsoft.com/office/powerpoint/2010/main" val="3599937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055CAA-2668-4929-8202-DBD35A78E8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CD873E-2917-4B92-BE35-681636231A9C}"/>
              </a:ext>
            </a:extLst>
          </p:cNvPr>
          <p:cNvSpPr>
            <a:spLocks noGrp="1"/>
          </p:cNvSpPr>
          <p:nvPr>
            <p:ph type="title"/>
          </p:nvPr>
        </p:nvSpPr>
        <p:spPr>
          <a:xfrm>
            <a:off x="4241830" y="702156"/>
            <a:ext cx="7368978" cy="1188720"/>
          </a:xfrm>
        </p:spPr>
        <p:txBody>
          <a:bodyPr>
            <a:normAutofit/>
          </a:bodyPr>
          <a:lstStyle/>
          <a:p>
            <a:r>
              <a:rPr lang="en-US" dirty="0"/>
              <a:t>references</a:t>
            </a:r>
          </a:p>
        </p:txBody>
      </p:sp>
      <p:sp>
        <p:nvSpPr>
          <p:cNvPr id="11" name="Rectangle 10">
            <a:extLst>
              <a:ext uri="{FF2B5EF4-FFF2-40B4-BE49-F238E27FC236}">
                <a16:creationId xmlns:a16="http://schemas.microsoft.com/office/drawing/2014/main" id="{38F88ED4-721F-4A25-9A68-66C57B1F8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3A5A85F2-11BA-4322-9355-08C0DEC78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A88A0CA-0BDB-4A19-A648-638BE196B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88AA6242-432D-41AB-97DF-76C4946092AC}"/>
              </a:ext>
            </a:extLst>
          </p:cNvPr>
          <p:cNvPicPr>
            <a:picLocks noChangeAspect="1"/>
          </p:cNvPicPr>
          <p:nvPr/>
        </p:nvPicPr>
        <p:blipFill>
          <a:blip r:embed="rId2"/>
          <a:stretch>
            <a:fillRect/>
          </a:stretch>
        </p:blipFill>
        <p:spPr>
          <a:xfrm>
            <a:off x="581192" y="1739725"/>
            <a:ext cx="3194595" cy="3440333"/>
          </a:xfrm>
          <a:prstGeom prst="rect">
            <a:avLst/>
          </a:prstGeom>
        </p:spPr>
      </p:pic>
      <p:sp>
        <p:nvSpPr>
          <p:cNvPr id="3" name="Content Placeholder 2">
            <a:extLst>
              <a:ext uri="{FF2B5EF4-FFF2-40B4-BE49-F238E27FC236}">
                <a16:creationId xmlns:a16="http://schemas.microsoft.com/office/drawing/2014/main" id="{E226FFF4-48DE-4721-8DA9-ED5F4C89553F}"/>
              </a:ext>
            </a:extLst>
          </p:cNvPr>
          <p:cNvSpPr>
            <a:spLocks noGrp="1"/>
          </p:cNvSpPr>
          <p:nvPr>
            <p:ph idx="1"/>
          </p:nvPr>
        </p:nvSpPr>
        <p:spPr>
          <a:xfrm>
            <a:off x="4241829" y="2340864"/>
            <a:ext cx="7019005" cy="3634486"/>
          </a:xfrm>
        </p:spPr>
        <p:txBody>
          <a:bodyPr>
            <a:normAutofit/>
          </a:bodyPr>
          <a:lstStyle/>
          <a:p>
            <a:pPr marL="342900" indent="-342900">
              <a:buAutoNum type="arabicParenR"/>
            </a:pPr>
            <a:r>
              <a:rPr lang="en-US" dirty="0">
                <a:hlinkClick r:id="rId3"/>
              </a:rPr>
              <a:t>https://www.ecfr.gov/cgi-bin/text-idx?SID=1248e3189da5e5f936e55315402bc38b&amp;node=pt42.5.493&amp;rgn=div5</a:t>
            </a:r>
            <a:endParaRPr lang="en-US" dirty="0"/>
          </a:p>
          <a:p>
            <a:pPr marL="342900" indent="-342900">
              <a:buAutoNum type="arabicParenR"/>
            </a:pPr>
            <a:r>
              <a:rPr lang="en-US" dirty="0"/>
              <a:t>https://www.cms.gov/Regulations-and-Guidance/Legislation/CLIA/Downloads/CLIAbrochure8.pdf</a:t>
            </a:r>
          </a:p>
          <a:p>
            <a:endParaRPr lang="en-US" dirty="0"/>
          </a:p>
        </p:txBody>
      </p:sp>
    </p:spTree>
    <p:extLst>
      <p:ext uri="{BB962C8B-B14F-4D97-AF65-F5344CB8AC3E}">
        <p14:creationId xmlns:p14="http://schemas.microsoft.com/office/powerpoint/2010/main" val="1111901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72">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pic>
        <p:nvPicPr>
          <p:cNvPr id="1026" name="Picture 2" descr="Microscope clipart medical lab, Microscope medical lab Transparent FREE for  download on WebStockReview 2021">
            <a:extLst>
              <a:ext uri="{FF2B5EF4-FFF2-40B4-BE49-F238E27FC236}">
                <a16:creationId xmlns:a16="http://schemas.microsoft.com/office/drawing/2014/main" id="{0B6BEBF2-B96E-4F36-A662-D822D72965D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0636" y="1143260"/>
            <a:ext cx="5476375" cy="4771945"/>
          </a:xfrm>
          <a:prstGeom prst="rect">
            <a:avLst/>
          </a:prstGeom>
          <a:noFill/>
          <a:extLst>
            <a:ext uri="{909E8E84-426E-40DD-AFC4-6F175D3DCCD1}">
              <a14:hiddenFill xmlns:a14="http://schemas.microsoft.com/office/drawing/2010/main">
                <a:solidFill>
                  <a:srgbClr val="FFFFFF"/>
                </a:solidFill>
              </a14:hiddenFill>
            </a:ext>
          </a:extLst>
        </p:spPr>
      </p:pic>
      <p:sp>
        <p:nvSpPr>
          <p:cNvPr id="1030" name="Rectangle 74">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33EF4BF-4E48-47E6-A77A-59D923DE0C07}"/>
              </a:ext>
            </a:extLst>
          </p:cNvPr>
          <p:cNvSpPr>
            <a:spLocks noGrp="1"/>
          </p:cNvSpPr>
          <p:nvPr>
            <p:ph type="title"/>
          </p:nvPr>
        </p:nvSpPr>
        <p:spPr>
          <a:xfrm>
            <a:off x="6873606" y="938022"/>
            <a:ext cx="4597758" cy="1188720"/>
          </a:xfrm>
        </p:spPr>
        <p:txBody>
          <a:bodyPr>
            <a:normAutofit/>
          </a:bodyPr>
          <a:lstStyle/>
          <a:p>
            <a:r>
              <a:rPr lang="en-US">
                <a:solidFill>
                  <a:srgbClr val="FFFFFF"/>
                </a:solidFill>
              </a:rPr>
              <a:t>What and Why?</a:t>
            </a:r>
          </a:p>
        </p:txBody>
      </p:sp>
      <p:sp>
        <p:nvSpPr>
          <p:cNvPr id="3" name="Content Placeholder 2">
            <a:extLst>
              <a:ext uri="{FF2B5EF4-FFF2-40B4-BE49-F238E27FC236}">
                <a16:creationId xmlns:a16="http://schemas.microsoft.com/office/drawing/2014/main" id="{9BBAD81F-B16A-4D30-82E4-3040C499C40B}"/>
              </a:ext>
            </a:extLst>
          </p:cNvPr>
          <p:cNvSpPr>
            <a:spLocks noGrp="1"/>
          </p:cNvSpPr>
          <p:nvPr>
            <p:ph idx="1"/>
          </p:nvPr>
        </p:nvSpPr>
        <p:spPr>
          <a:xfrm>
            <a:off x="6873606" y="2340864"/>
            <a:ext cx="4597758" cy="3793237"/>
          </a:xfrm>
        </p:spPr>
        <p:txBody>
          <a:bodyPr>
            <a:normAutofit/>
          </a:bodyPr>
          <a:lstStyle/>
          <a:p>
            <a:pPr>
              <a:lnSpc>
                <a:spcPct val="100000"/>
              </a:lnSpc>
            </a:pPr>
            <a:r>
              <a:rPr lang="en-US" sz="1200">
                <a:solidFill>
                  <a:srgbClr val="FFFFFF"/>
                </a:solidFill>
              </a:rPr>
              <a:t>What is proficiency testing? Proficiency testing, or PT, is the testing of unknown samples sent to a laboratory by an HHS-approved PT program. Most sets of PT samples are sent to participating laboratories on a scheduled basis (usually three times per year). After testing, the laboratory reports its sample results back to their PT program. The program grades the results using the CLIA grading criteria and sends the laboratory their scores. CMS and accreditation organizations routinely monitor their laboratories’ performance. </a:t>
            </a:r>
          </a:p>
          <a:p>
            <a:pPr>
              <a:lnSpc>
                <a:spcPct val="100000"/>
              </a:lnSpc>
            </a:pPr>
            <a:endParaRPr lang="en-US" sz="1200">
              <a:solidFill>
                <a:srgbClr val="FFFFFF"/>
              </a:solidFill>
            </a:endParaRPr>
          </a:p>
          <a:p>
            <a:pPr>
              <a:lnSpc>
                <a:spcPct val="100000"/>
              </a:lnSpc>
            </a:pPr>
            <a:r>
              <a:rPr lang="en-US" sz="1200">
                <a:solidFill>
                  <a:srgbClr val="FFFFFF"/>
                </a:solidFill>
              </a:rPr>
              <a:t>Why is PT important? PT is important because it is a tool the laboratory can use to verify the accuracy and reliability of its testing, and can also be used to validate the entire testing process, including competency of your testing personnel. Routine reviews of PT reports by the laboratory staff and the laboratory director will alert them to areas of testing that are not performing as expected as well as indicate subtle shifts and trends that, over time, would affect their patient results.</a:t>
            </a:r>
          </a:p>
        </p:txBody>
      </p:sp>
    </p:spTree>
    <p:extLst>
      <p:ext uri="{BB962C8B-B14F-4D97-AF65-F5344CB8AC3E}">
        <p14:creationId xmlns:p14="http://schemas.microsoft.com/office/powerpoint/2010/main" val="262584262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7B34D440-E359-4CB9-B8E8-81977A860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1957"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2" name="Picture 4" descr="Free Law Cliparts, Download Free Clip Art, Free Clip Art on Clipart Library">
            <a:extLst>
              <a:ext uri="{FF2B5EF4-FFF2-40B4-BE49-F238E27FC236}">
                <a16:creationId xmlns:a16="http://schemas.microsoft.com/office/drawing/2014/main" id="{1E242962-E502-4C97-A926-CE35E42E7AA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1587" y="511679"/>
            <a:ext cx="3217333" cy="270205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ransparent Lab Equipment Clipart - Science Lab Equipment Png, Png Download  - kindpng">
            <a:extLst>
              <a:ext uri="{FF2B5EF4-FFF2-40B4-BE49-F238E27FC236}">
                <a16:creationId xmlns:a16="http://schemas.microsoft.com/office/drawing/2014/main" id="{B5AADC65-29CA-4729-8F2D-7CDA383F065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1587" y="3917487"/>
            <a:ext cx="3217333" cy="2155612"/>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D288FC14-B788-4FBC-9C5E-BC4892F5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06" y="0"/>
            <a:ext cx="7571045" cy="6858000"/>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A247848-1A65-4078-A7A0-8835638F6B4E}"/>
              </a:ext>
            </a:extLst>
          </p:cNvPr>
          <p:cNvSpPr>
            <a:spLocks noGrp="1"/>
          </p:cNvSpPr>
          <p:nvPr>
            <p:ph type="title"/>
          </p:nvPr>
        </p:nvSpPr>
        <p:spPr>
          <a:xfrm>
            <a:off x="5204707" y="578599"/>
            <a:ext cx="6400367" cy="1310080"/>
          </a:xfrm>
        </p:spPr>
        <p:txBody>
          <a:bodyPr anchor="ctr">
            <a:normAutofit/>
          </a:bodyPr>
          <a:lstStyle/>
          <a:p>
            <a:r>
              <a:rPr lang="en-US">
                <a:solidFill>
                  <a:srgbClr val="FFFFFF"/>
                </a:solidFill>
              </a:rPr>
              <a:t>The law</a:t>
            </a:r>
          </a:p>
        </p:txBody>
      </p:sp>
      <p:sp>
        <p:nvSpPr>
          <p:cNvPr id="3" name="Content Placeholder 2">
            <a:extLst>
              <a:ext uri="{FF2B5EF4-FFF2-40B4-BE49-F238E27FC236}">
                <a16:creationId xmlns:a16="http://schemas.microsoft.com/office/drawing/2014/main" id="{69F7EC9A-AE3B-4207-B974-0B16A5B5CF93}"/>
              </a:ext>
            </a:extLst>
          </p:cNvPr>
          <p:cNvSpPr>
            <a:spLocks noGrp="1"/>
          </p:cNvSpPr>
          <p:nvPr>
            <p:ph idx="1"/>
          </p:nvPr>
        </p:nvSpPr>
        <p:spPr>
          <a:xfrm>
            <a:off x="5207590" y="2194527"/>
            <a:ext cx="6397545" cy="4061676"/>
          </a:xfrm>
        </p:spPr>
        <p:txBody>
          <a:bodyPr>
            <a:normAutofit/>
          </a:bodyPr>
          <a:lstStyle/>
          <a:p>
            <a:r>
              <a:rPr lang="en-US" dirty="0">
                <a:solidFill>
                  <a:srgbClr val="FFFFFF"/>
                </a:solidFill>
              </a:rPr>
              <a:t>It is a federal requirement to perform proficiency testing on non-waived tests.  Currently, our only non-waived test is the CBC.  The following slides are excerpts from the federal standard pertaining to Proficiency Testing.</a:t>
            </a:r>
          </a:p>
        </p:txBody>
      </p:sp>
    </p:spTree>
    <p:extLst>
      <p:ext uri="{BB962C8B-B14F-4D97-AF65-F5344CB8AC3E}">
        <p14:creationId xmlns:p14="http://schemas.microsoft.com/office/powerpoint/2010/main" val="401700220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E0EF49-0D08-46A1-8789-7464A54C5832}"/>
              </a:ext>
            </a:extLst>
          </p:cNvPr>
          <p:cNvSpPr>
            <a:spLocks noGrp="1"/>
          </p:cNvSpPr>
          <p:nvPr>
            <p:ph type="title"/>
          </p:nvPr>
        </p:nvSpPr>
        <p:spPr>
          <a:xfrm>
            <a:off x="4382724" y="702156"/>
            <a:ext cx="7225075" cy="1013800"/>
          </a:xfrm>
        </p:spPr>
        <p:txBody>
          <a:bodyPr>
            <a:normAutofit fontScale="90000"/>
          </a:bodyPr>
          <a:lstStyle/>
          <a:p>
            <a:pPr>
              <a:lnSpc>
                <a:spcPct val="90000"/>
              </a:lnSpc>
            </a:pPr>
            <a:r>
              <a:rPr lang="en-US" sz="2000" dirty="0" err="1">
                <a:solidFill>
                  <a:schemeClr val="tx2"/>
                </a:solidFill>
              </a:rPr>
              <a:t>cFR</a:t>
            </a:r>
            <a:r>
              <a:rPr lang="en-US" sz="2000" dirty="0">
                <a:solidFill>
                  <a:schemeClr val="tx2"/>
                </a:solidFill>
              </a:rPr>
              <a:t> – Title 42: Public Health; Subchapter H – participation in proficiency testing for laboratories preforming nonwaived tests; part 493.801 condition enrollment and testing samples</a:t>
            </a:r>
          </a:p>
        </p:txBody>
      </p:sp>
      <p:sp>
        <p:nvSpPr>
          <p:cNvPr id="73" name="Rectangle 72">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72603"/>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7" name="Rectangle 76">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3074" name="Picture 2" descr="Bill Becomes A Law Clip Art, Cliparts &amp; Cartoons - Jing.fm">
            <a:extLst>
              <a:ext uri="{FF2B5EF4-FFF2-40B4-BE49-F238E27FC236}">
                <a16:creationId xmlns:a16="http://schemas.microsoft.com/office/drawing/2014/main" id="{3B07AF45-9F0A-4AE8-81BA-21B5FB6098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03" r="29618" b="-3"/>
          <a:stretch/>
        </p:blipFill>
        <p:spPr bwMode="auto">
          <a:xfrm>
            <a:off x="446534" y="601201"/>
            <a:ext cx="3703320" cy="5774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D81DF91-1DA4-4371-B3E4-B6ADC448AFB2}"/>
              </a:ext>
            </a:extLst>
          </p:cNvPr>
          <p:cNvSpPr>
            <a:spLocks noGrp="1"/>
          </p:cNvSpPr>
          <p:nvPr>
            <p:ph idx="1"/>
          </p:nvPr>
        </p:nvSpPr>
        <p:spPr>
          <a:xfrm>
            <a:off x="4382726" y="1896533"/>
            <a:ext cx="6878108" cy="3962266"/>
          </a:xfrm>
        </p:spPr>
        <p:txBody>
          <a:bodyPr>
            <a:normAutofit/>
          </a:bodyPr>
          <a:lstStyle/>
          <a:p>
            <a:r>
              <a:rPr lang="en-US" dirty="0"/>
              <a:t>(b) </a:t>
            </a:r>
            <a:r>
              <a:rPr lang="en-US" b="0" i="1">
                <a:effectLst/>
                <a:latin typeface="Open Sans"/>
              </a:rPr>
              <a:t>Standard: Testing of proficiency testing samples.</a:t>
            </a:r>
            <a:r>
              <a:rPr lang="en-US" b="0" i="0">
                <a:effectLst/>
                <a:latin typeface="Open Sans"/>
              </a:rPr>
              <a:t> The laboratory must examine or test, as applicable, the proficiency testing samples it receives from the proficiency testing program in the same manner as it tests patient specimens. This testing must be conducted in conformance with paragraph (b)(4) of this section. If the laboratory's patient specimen testing procedures would normally require reflex, distributive, or confirmatory testing at another laboratory, the laboratory should test the proficiency testing sample as it would a patient specimen up until the point it would refer a patient specimen to a second laboratory for any form of further testing.</a:t>
            </a:r>
            <a:endParaRPr lang="en-US" dirty="0"/>
          </a:p>
        </p:txBody>
      </p:sp>
    </p:spTree>
    <p:extLst>
      <p:ext uri="{BB962C8B-B14F-4D97-AF65-F5344CB8AC3E}">
        <p14:creationId xmlns:p14="http://schemas.microsoft.com/office/powerpoint/2010/main" val="1155407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0EF49-0D08-46A1-8789-7464A54C5832}"/>
              </a:ext>
            </a:extLst>
          </p:cNvPr>
          <p:cNvSpPr>
            <a:spLocks noGrp="1"/>
          </p:cNvSpPr>
          <p:nvPr>
            <p:ph type="title"/>
          </p:nvPr>
        </p:nvSpPr>
        <p:spPr>
          <a:xfrm>
            <a:off x="581192" y="702156"/>
            <a:ext cx="11029616" cy="1188720"/>
          </a:xfrm>
        </p:spPr>
        <p:txBody>
          <a:bodyPr>
            <a:normAutofit/>
          </a:bodyPr>
          <a:lstStyle/>
          <a:p>
            <a:pPr>
              <a:lnSpc>
                <a:spcPct val="90000"/>
              </a:lnSpc>
            </a:pPr>
            <a:r>
              <a:rPr lang="en-US" sz="2600" dirty="0" err="1"/>
              <a:t>cFR</a:t>
            </a:r>
            <a:r>
              <a:rPr lang="en-US" sz="2600" dirty="0"/>
              <a:t> – Title 42: Public Health; Subchapter H – participation in proficiency testing for laboratories preforming nonwaived tests; part 493.801 condition: enrollment and testing samples</a:t>
            </a:r>
          </a:p>
        </p:txBody>
      </p:sp>
      <p:sp>
        <p:nvSpPr>
          <p:cNvPr id="3" name="Content Placeholder 2">
            <a:extLst>
              <a:ext uri="{FF2B5EF4-FFF2-40B4-BE49-F238E27FC236}">
                <a16:creationId xmlns:a16="http://schemas.microsoft.com/office/drawing/2014/main" id="{CD81DF91-1DA4-4371-B3E4-B6ADC448AFB2}"/>
              </a:ext>
            </a:extLst>
          </p:cNvPr>
          <p:cNvSpPr>
            <a:spLocks noGrp="1"/>
          </p:cNvSpPr>
          <p:nvPr>
            <p:ph idx="1"/>
          </p:nvPr>
        </p:nvSpPr>
        <p:spPr>
          <a:xfrm>
            <a:off x="581193" y="2340864"/>
            <a:ext cx="7024758" cy="3634486"/>
          </a:xfrm>
        </p:spPr>
        <p:txBody>
          <a:bodyPr>
            <a:normAutofit/>
          </a:bodyPr>
          <a:lstStyle/>
          <a:p>
            <a:pPr>
              <a:lnSpc>
                <a:spcPct val="100000"/>
              </a:lnSpc>
            </a:pPr>
            <a:r>
              <a:rPr lang="en-US" sz="1400"/>
              <a:t>(1) </a:t>
            </a:r>
            <a:r>
              <a:rPr lang="en-US" sz="1400" b="0" i="0">
                <a:effectLst/>
                <a:latin typeface="Open Sans"/>
              </a:rPr>
              <a:t>The samples must be examined or tested with the laboratory's regular patient workload by personnel who routinely perform the testing in the laboratory, using the laboratory's routine methods. The individual testing or examining the samples and the laboratory director must attest to the routine integration of the samples into the patient workload using the laboratory's routine methods.</a:t>
            </a:r>
          </a:p>
          <a:p>
            <a:pPr>
              <a:lnSpc>
                <a:spcPct val="100000"/>
              </a:lnSpc>
            </a:pPr>
            <a:r>
              <a:rPr lang="en-US" sz="1400" b="0" i="0">
                <a:effectLst/>
                <a:latin typeface="Open Sans"/>
              </a:rPr>
              <a:t>(2) The laboratory must test samples the same number of times that it routinely tests patient samples.</a:t>
            </a:r>
          </a:p>
          <a:p>
            <a:pPr>
              <a:lnSpc>
                <a:spcPct val="100000"/>
              </a:lnSpc>
            </a:pPr>
            <a:r>
              <a:rPr lang="en-US" sz="1400" b="0" i="0">
                <a:effectLst/>
                <a:latin typeface="Open Sans"/>
              </a:rPr>
              <a:t>(3) Laboratories that perform tests on proficiency testing samples must not engage in any inter-laboratory communications pertaining to the results of proficiency testing sample(s) until after the date by which the laboratory must report proficiency testing results to the program for the testing event in which the samples were sent. Laboratories with multiple testing sites or separate locations must not participate in any communications or discussions across sites/locations concerning proficiency testing sample results until after the date by which the laboratory must report proficiency testing results to the program.</a:t>
            </a:r>
          </a:p>
          <a:p>
            <a:pPr>
              <a:lnSpc>
                <a:spcPct val="100000"/>
              </a:lnSpc>
            </a:pPr>
            <a:endParaRPr lang="en-US" sz="1400"/>
          </a:p>
        </p:txBody>
      </p:sp>
      <p:pic>
        <p:nvPicPr>
          <p:cNvPr id="4098" name="Picture 2" descr="Civil Law Clip Art - Labor Law Clipart - Free Transparent PNG Clipart  Images Download">
            <a:extLst>
              <a:ext uri="{FF2B5EF4-FFF2-40B4-BE49-F238E27FC236}">
                <a16:creationId xmlns:a16="http://schemas.microsoft.com/office/drawing/2014/main" id="{482E898C-8034-4BEF-827B-4715E09A17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37" r="9969" b="-1"/>
          <a:stretch/>
        </p:blipFill>
        <p:spPr bwMode="auto">
          <a:xfrm>
            <a:off x="8051799" y="2340864"/>
            <a:ext cx="3683001" cy="3634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678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0EF49-0D08-46A1-8789-7464A54C5832}"/>
              </a:ext>
            </a:extLst>
          </p:cNvPr>
          <p:cNvSpPr>
            <a:spLocks noGrp="1"/>
          </p:cNvSpPr>
          <p:nvPr>
            <p:ph type="title"/>
          </p:nvPr>
        </p:nvSpPr>
        <p:spPr>
          <a:xfrm>
            <a:off x="581192" y="702156"/>
            <a:ext cx="11029616" cy="1188720"/>
          </a:xfrm>
        </p:spPr>
        <p:txBody>
          <a:bodyPr>
            <a:normAutofit/>
          </a:bodyPr>
          <a:lstStyle/>
          <a:p>
            <a:pPr>
              <a:lnSpc>
                <a:spcPct val="90000"/>
              </a:lnSpc>
            </a:pPr>
            <a:r>
              <a:rPr lang="en-US" sz="2600" dirty="0" err="1"/>
              <a:t>cFR</a:t>
            </a:r>
            <a:r>
              <a:rPr lang="en-US" sz="2600" dirty="0"/>
              <a:t> – Title 42: Public Health; Subchapter H – participation in proficiency testing for laboratories preforming nonwaived tests; part 493.801 Condition: enrollment and testing samples</a:t>
            </a:r>
          </a:p>
        </p:txBody>
      </p:sp>
      <p:sp>
        <p:nvSpPr>
          <p:cNvPr id="3" name="Content Placeholder 2">
            <a:extLst>
              <a:ext uri="{FF2B5EF4-FFF2-40B4-BE49-F238E27FC236}">
                <a16:creationId xmlns:a16="http://schemas.microsoft.com/office/drawing/2014/main" id="{CD81DF91-1DA4-4371-B3E4-B6ADC448AFB2}"/>
              </a:ext>
            </a:extLst>
          </p:cNvPr>
          <p:cNvSpPr>
            <a:spLocks noGrp="1"/>
          </p:cNvSpPr>
          <p:nvPr>
            <p:ph idx="1"/>
          </p:nvPr>
        </p:nvSpPr>
        <p:spPr>
          <a:xfrm>
            <a:off x="581193" y="2340864"/>
            <a:ext cx="7024758" cy="3634486"/>
          </a:xfrm>
        </p:spPr>
        <p:txBody>
          <a:bodyPr>
            <a:normAutofit/>
          </a:bodyPr>
          <a:lstStyle/>
          <a:p>
            <a:pPr>
              <a:lnSpc>
                <a:spcPct val="100000"/>
              </a:lnSpc>
            </a:pPr>
            <a:r>
              <a:rPr lang="en-US" sz="1400" b="0" i="0">
                <a:effectLst/>
                <a:latin typeface="Open Sans"/>
              </a:rPr>
              <a:t>(4) The laboratory must not send proficiency testing samples or portions of proficiency testing samples to another laboratory for any analysis for which it is certified to perform in its own laboratory. Any laboratory that CMS determines intentionally referred a proficiency testing sample to another laboratory for analysis may have its certification revoked for at least 1 year. If CMS determines that a proficiency testing sample was referred to another laboratory for analysis, but the requested testing was limited to reflex, distributive, or confirmatory testing that, if the sample were a patient specimen, would have been in full conformance with written, legally accurate and adequate standard operating procedures for the laboratory's testing of patient specimens, and if the proficiency testing referral is not a repeat proficiency testing referral, CMS will consider the referral to be improper and subject to alternative sanctions in accordance with §493.1804(c), but not intentional. Any laboratory that receives a proficiency testing sample from another laboratory for testing must notify CMS of the receipt of that sample regardless of whether the referral was made for reflex or confirmatory testing, or any other reason.</a:t>
            </a:r>
            <a:endParaRPr lang="en-US" sz="1400"/>
          </a:p>
        </p:txBody>
      </p:sp>
      <p:pic>
        <p:nvPicPr>
          <p:cNvPr id="5124" name="Picture 4" descr="Chemistry Gases Cliparts - Gas Law Clipart, Cliparts &amp; Cartoons - Jing.fm">
            <a:extLst>
              <a:ext uri="{FF2B5EF4-FFF2-40B4-BE49-F238E27FC236}">
                <a16:creationId xmlns:a16="http://schemas.microsoft.com/office/drawing/2014/main" id="{8C9B101A-C96B-4AF7-A2F8-E03F8B1442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25" r="17898"/>
          <a:stretch/>
        </p:blipFill>
        <p:spPr bwMode="auto">
          <a:xfrm>
            <a:off x="8051799" y="2340864"/>
            <a:ext cx="3683001" cy="3634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566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148" name="Rectangle 70">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9" name="Rectangle 72">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pic>
        <p:nvPicPr>
          <p:cNvPr id="6146" name="Picture 2" descr="Reading Law Book clipart free image">
            <a:extLst>
              <a:ext uri="{FF2B5EF4-FFF2-40B4-BE49-F238E27FC236}">
                <a16:creationId xmlns:a16="http://schemas.microsoft.com/office/drawing/2014/main" id="{7686CE03-DA9A-48B3-AEF4-661259437EE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62160" y="634550"/>
            <a:ext cx="4993327" cy="5789365"/>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AE0EF49-0D08-46A1-8789-7464A54C5832}"/>
              </a:ext>
            </a:extLst>
          </p:cNvPr>
          <p:cNvSpPr>
            <a:spLocks noGrp="1"/>
          </p:cNvSpPr>
          <p:nvPr>
            <p:ph type="title"/>
          </p:nvPr>
        </p:nvSpPr>
        <p:spPr>
          <a:xfrm>
            <a:off x="6873606" y="938022"/>
            <a:ext cx="4597758" cy="1188720"/>
          </a:xfrm>
        </p:spPr>
        <p:txBody>
          <a:bodyPr>
            <a:normAutofit/>
          </a:bodyPr>
          <a:lstStyle/>
          <a:p>
            <a:pPr>
              <a:lnSpc>
                <a:spcPct val="90000"/>
              </a:lnSpc>
            </a:pPr>
            <a:r>
              <a:rPr lang="en-US" sz="1500" dirty="0" err="1">
                <a:solidFill>
                  <a:srgbClr val="FFFFFF"/>
                </a:solidFill>
              </a:rPr>
              <a:t>cFR</a:t>
            </a:r>
            <a:r>
              <a:rPr lang="en-US" sz="1500" dirty="0">
                <a:solidFill>
                  <a:srgbClr val="FFFFFF"/>
                </a:solidFill>
              </a:rPr>
              <a:t> – Title 42: Public Health; Subchapter H – participation in proficiency testing for laboratories preforming nonwaived tests; part 493.801 Condition: enrollment and testing of samples</a:t>
            </a:r>
          </a:p>
        </p:txBody>
      </p:sp>
      <p:sp>
        <p:nvSpPr>
          <p:cNvPr id="3" name="Content Placeholder 2">
            <a:extLst>
              <a:ext uri="{FF2B5EF4-FFF2-40B4-BE49-F238E27FC236}">
                <a16:creationId xmlns:a16="http://schemas.microsoft.com/office/drawing/2014/main" id="{CD81DF91-1DA4-4371-B3E4-B6ADC448AFB2}"/>
              </a:ext>
            </a:extLst>
          </p:cNvPr>
          <p:cNvSpPr>
            <a:spLocks noGrp="1"/>
          </p:cNvSpPr>
          <p:nvPr>
            <p:ph idx="1"/>
          </p:nvPr>
        </p:nvSpPr>
        <p:spPr>
          <a:xfrm>
            <a:off x="6873606" y="2340864"/>
            <a:ext cx="4597758" cy="3793237"/>
          </a:xfrm>
        </p:spPr>
        <p:txBody>
          <a:bodyPr>
            <a:normAutofit/>
          </a:bodyPr>
          <a:lstStyle/>
          <a:p>
            <a:pPr>
              <a:lnSpc>
                <a:spcPct val="100000"/>
              </a:lnSpc>
            </a:pPr>
            <a:r>
              <a:rPr lang="en-US" sz="1400" b="0" i="0">
                <a:solidFill>
                  <a:srgbClr val="FFFFFF"/>
                </a:solidFill>
                <a:effectLst/>
                <a:latin typeface="Open Sans"/>
              </a:rPr>
              <a:t>(5) The laboratory must document the handling, preparation, processing, examination, and each step in the testing and reporting of results for all proficiency testing samples. The laboratory must maintain a copy of all records, including a copy of the proficiency testing program report forms used by the laboratory to record proficiency testing results including the attestation statement provided by the PT program, signed by the analyst and the laboratory director, documenting that proficiency testing samples were tested in the same manner as patient specimens, for a minimum of two years from the date of the proficiency testing event.</a:t>
            </a:r>
          </a:p>
          <a:p>
            <a:pPr>
              <a:lnSpc>
                <a:spcPct val="100000"/>
              </a:lnSpc>
            </a:pPr>
            <a:r>
              <a:rPr lang="en-US" sz="1400" b="0" i="0">
                <a:solidFill>
                  <a:srgbClr val="FFFFFF"/>
                </a:solidFill>
                <a:effectLst/>
                <a:latin typeface="Open Sans"/>
              </a:rPr>
              <a:t>(6) PT is required for only the test system, assay, or examination used as the primary method for patient testing during the PT event.</a:t>
            </a:r>
          </a:p>
          <a:p>
            <a:pPr>
              <a:lnSpc>
                <a:spcPct val="100000"/>
              </a:lnSpc>
            </a:pPr>
            <a:endParaRPr lang="en-US" sz="1400">
              <a:solidFill>
                <a:srgbClr val="FFFFFF"/>
              </a:solidFill>
            </a:endParaRPr>
          </a:p>
        </p:txBody>
      </p:sp>
    </p:spTree>
    <p:extLst>
      <p:ext uri="{BB962C8B-B14F-4D97-AF65-F5344CB8AC3E}">
        <p14:creationId xmlns:p14="http://schemas.microsoft.com/office/powerpoint/2010/main" val="10350909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647700"/>
            <a:ext cx="3703320" cy="57428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AE0EF49-0D08-46A1-8789-7464A54C5832}"/>
              </a:ext>
            </a:extLst>
          </p:cNvPr>
          <p:cNvSpPr>
            <a:spLocks noGrp="1"/>
          </p:cNvSpPr>
          <p:nvPr>
            <p:ph type="title"/>
          </p:nvPr>
        </p:nvSpPr>
        <p:spPr>
          <a:xfrm>
            <a:off x="8369643" y="1037967"/>
            <a:ext cx="3004939" cy="4709131"/>
          </a:xfrm>
        </p:spPr>
        <p:txBody>
          <a:bodyPr anchor="ctr">
            <a:normAutofit/>
          </a:bodyPr>
          <a:lstStyle/>
          <a:p>
            <a:pPr>
              <a:lnSpc>
                <a:spcPct val="90000"/>
              </a:lnSpc>
            </a:pPr>
            <a:r>
              <a:rPr lang="en-US" sz="2200">
                <a:solidFill>
                  <a:srgbClr val="FFFEFF"/>
                </a:solidFill>
              </a:rPr>
              <a:t>cFR – Title 42: Public Health; Subchapter H – participation in proficiency testing for laboratories preforming nonwaived tests; part 493.851  condition: successful participation -- standard hematology</a:t>
            </a:r>
          </a:p>
        </p:txBody>
      </p:sp>
      <p:sp>
        <p:nvSpPr>
          <p:cNvPr id="13" name="Rectangle 12">
            <a:extLst>
              <a:ext uri="{FF2B5EF4-FFF2-40B4-BE49-F238E27FC236}">
                <a16:creationId xmlns:a16="http://schemas.microsoft.com/office/drawing/2014/main" id="{EC930E8B-CABB-49C6-9609-F872BC043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AFD211A8-7186-46C6-AC78-73F89CAA5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88062204-EE69-489C-87C1-C1958C334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9BF05E62-1146-4173-B7FC-6159B61E647A}"/>
              </a:ext>
            </a:extLst>
          </p:cNvPr>
          <p:cNvGraphicFramePr>
            <a:graphicFrameLocks noGrp="1"/>
          </p:cNvGraphicFramePr>
          <p:nvPr>
            <p:ph idx="1"/>
            <p:extLst>
              <p:ext uri="{D42A27DB-BD31-4B8C-83A1-F6EECF244321}">
                <p14:modId xmlns:p14="http://schemas.microsoft.com/office/powerpoint/2010/main" val="2413430316"/>
              </p:ext>
            </p:extLst>
          </p:nvPr>
        </p:nvGraphicFramePr>
        <p:xfrm>
          <a:off x="486033"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9885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0" name="Rectangle 19">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E0EF49-0D08-46A1-8789-7464A54C5832}"/>
              </a:ext>
            </a:extLst>
          </p:cNvPr>
          <p:cNvSpPr>
            <a:spLocks noGrp="1"/>
          </p:cNvSpPr>
          <p:nvPr>
            <p:ph type="title"/>
          </p:nvPr>
        </p:nvSpPr>
        <p:spPr>
          <a:xfrm>
            <a:off x="746228" y="1037967"/>
            <a:ext cx="3054091" cy="4709131"/>
          </a:xfrm>
        </p:spPr>
        <p:txBody>
          <a:bodyPr anchor="ctr">
            <a:normAutofit/>
          </a:bodyPr>
          <a:lstStyle/>
          <a:p>
            <a:pPr>
              <a:lnSpc>
                <a:spcPct val="90000"/>
              </a:lnSpc>
            </a:pPr>
            <a:r>
              <a:rPr lang="en-US" sz="2200">
                <a:solidFill>
                  <a:schemeClr val="bg1">
                    <a:lumMod val="85000"/>
                    <a:lumOff val="15000"/>
                  </a:schemeClr>
                </a:solidFill>
              </a:rPr>
              <a:t>cFR – Title 42: Public Health; Subchapter H – participation in proficiency testing for laboratories preforming nonwaived tests; part 493.851  condition: successful participation -- standard hematology</a:t>
            </a:r>
          </a:p>
        </p:txBody>
      </p:sp>
      <p:sp>
        <p:nvSpPr>
          <p:cNvPr id="31" name="Rectangle 21">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3">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41AAB61B-EDD9-4BC5-A148-6D0869EA1616}"/>
              </a:ext>
            </a:extLst>
          </p:cNvPr>
          <p:cNvGraphicFramePr>
            <a:graphicFrameLocks noGrp="1"/>
          </p:cNvGraphicFramePr>
          <p:nvPr>
            <p:ph idx="1"/>
            <p:extLst>
              <p:ext uri="{D42A27DB-BD31-4B8C-83A1-F6EECF244321}">
                <p14:modId xmlns:p14="http://schemas.microsoft.com/office/powerpoint/2010/main" val="2195409666"/>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679423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16C154-5A0F-4CDC-8C15-D2E21584649C}">
  <ds:schemaRefs>
    <ds:schemaRef ds:uri="http://schemas.microsoft.com/sharepoint/v3/contenttype/forms"/>
  </ds:schemaRefs>
</ds:datastoreItem>
</file>

<file path=customXml/itemProps2.xml><?xml version="1.0" encoding="utf-8"?>
<ds:datastoreItem xmlns:ds="http://schemas.openxmlformats.org/officeDocument/2006/customXml" ds:itemID="{3A6D3478-2986-4664-940C-67E0CAA21E04}">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956C3F92-CC28-42D8-BF09-0770755510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{C9878B10-9406-45BE-9331-35F9069F3403}tf56535239_win32</Template>
  <TotalTime>120</TotalTime>
  <Words>1751</Words>
  <Application>Microsoft Office PowerPoint</Application>
  <PresentationFormat>Widescreen</PresentationFormat>
  <Paragraphs>41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Franklin Gothic Book</vt:lpstr>
      <vt:lpstr>Franklin Gothic Demi</vt:lpstr>
      <vt:lpstr>Open Sans</vt:lpstr>
      <vt:lpstr>Wingdings 2</vt:lpstr>
      <vt:lpstr>DividendVTI</vt:lpstr>
      <vt:lpstr>Proficiency Testing </vt:lpstr>
      <vt:lpstr>What and Why?</vt:lpstr>
      <vt:lpstr>The law</vt:lpstr>
      <vt:lpstr>cFR – Title 42: Public Health; Subchapter H – participation in proficiency testing for laboratories preforming nonwaived tests; part 493.801 condition enrollment and testing samples</vt:lpstr>
      <vt:lpstr>cFR – Title 42: Public Health; Subchapter H – participation in proficiency testing for laboratories preforming nonwaived tests; part 493.801 condition: enrollment and testing samples</vt:lpstr>
      <vt:lpstr>cFR – Title 42: Public Health; Subchapter H – participation in proficiency testing for laboratories preforming nonwaived tests; part 493.801 Condition: enrollment and testing samples</vt:lpstr>
      <vt:lpstr>cFR – Title 42: Public Health; Subchapter H – participation in proficiency testing for laboratories preforming nonwaived tests; part 493.801 Condition: enrollment and testing of samples</vt:lpstr>
      <vt:lpstr>cFR – Title 42: Public Health; Subchapter H – participation in proficiency testing for laboratories preforming nonwaived tests; part 493.851  condition: successful participation -- standard hematology</vt:lpstr>
      <vt:lpstr>cFR – Title 42: Public Health; Subchapter H – participation in proficiency testing for laboratories preforming nonwaived tests; part 493.851  condition: successful participation -- standard hematology</vt:lpstr>
      <vt:lpstr>cFR – Title 42: Public Health; Subchapter H – participation in proficiency testing for laboratories preforming nonwaived tests; part 493.851  condition: successful participation -- standard hematology</vt:lpstr>
      <vt:lpstr>cFR – Title 42: Public Health; Subchapter H – participation in proficiency testing for laboratories preforming nonwaived tests; part 493.851  condition: successful participation -- standard hematology</vt:lpstr>
      <vt:lpstr>Biggest Take home message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Proficiency Testing</dc:title>
  <dc:creator>Keri A. Martin</dc:creator>
  <cp:lastModifiedBy>Keri A. Martin</cp:lastModifiedBy>
  <cp:revision>14</cp:revision>
  <dcterms:created xsi:type="dcterms:W3CDTF">2021-02-24T17:32:29Z</dcterms:created>
  <dcterms:modified xsi:type="dcterms:W3CDTF">2021-02-25T20:40:36Z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