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2"/>
  </p:notesMasterIdLst>
  <p:handoutMasterIdLst>
    <p:handoutMasterId r:id="rId33"/>
  </p:handoutMasterIdLst>
  <p:sldIdLst>
    <p:sldId id="257" r:id="rId2"/>
    <p:sldId id="302" r:id="rId3"/>
    <p:sldId id="303" r:id="rId4"/>
    <p:sldId id="304" r:id="rId5"/>
    <p:sldId id="296" r:id="rId6"/>
    <p:sldId id="259" r:id="rId7"/>
    <p:sldId id="260" r:id="rId8"/>
    <p:sldId id="305" r:id="rId9"/>
    <p:sldId id="312" r:id="rId10"/>
    <p:sldId id="311" r:id="rId11"/>
    <p:sldId id="261" r:id="rId12"/>
    <p:sldId id="262" r:id="rId13"/>
    <p:sldId id="263" r:id="rId14"/>
    <p:sldId id="264" r:id="rId15"/>
    <p:sldId id="265" r:id="rId16"/>
    <p:sldId id="266" r:id="rId17"/>
    <p:sldId id="267" r:id="rId18"/>
    <p:sldId id="307" r:id="rId19"/>
    <p:sldId id="268" r:id="rId20"/>
    <p:sldId id="297" r:id="rId21"/>
    <p:sldId id="270" r:id="rId22"/>
    <p:sldId id="309" r:id="rId23"/>
    <p:sldId id="273" r:id="rId24"/>
    <p:sldId id="274" r:id="rId25"/>
    <p:sldId id="299" r:id="rId26"/>
    <p:sldId id="275" r:id="rId27"/>
    <p:sldId id="276" r:id="rId28"/>
    <p:sldId id="277" r:id="rId29"/>
    <p:sldId id="300" r:id="rId30"/>
    <p:sldId id="308" r:id="rId3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7D63B-794C-453F-9C05-54A3D61DD91D}" type="doc">
      <dgm:prSet loTypeId="urn:microsoft.com/office/officeart/2005/8/layout/pList2" loCatId="list" qsTypeId="urn:microsoft.com/office/officeart/2005/8/quickstyle/simple1" qsCatId="simple" csTypeId="urn:microsoft.com/office/officeart/2005/8/colors/accent1_2" csCatId="accent1" phldr="1"/>
      <dgm:spPr/>
    </dgm:pt>
    <dgm:pt modelId="{E190072A-AE18-44A9-9490-B9A06817EDC8}">
      <dgm:prSet phldrT="[Text]"/>
      <dgm:spPr/>
      <dgm:t>
        <a:bodyPr/>
        <a:lstStyle/>
        <a:p>
          <a:r>
            <a:rPr lang="en-US" u="sng" dirty="0" smtClean="0"/>
            <a:t>RESPIRATORY MECHANISM</a:t>
          </a:r>
        </a:p>
        <a:p>
          <a:r>
            <a:rPr lang="en-US" dirty="0" smtClean="0"/>
            <a:t>Body controls pH by increasing or decreasing rate and depth of breathing and thereby the amount CO2 expelled</a:t>
          </a:r>
        </a:p>
        <a:p>
          <a:r>
            <a:rPr lang="en-US" dirty="0" smtClean="0"/>
            <a:t>If pH </a:t>
          </a:r>
          <a:r>
            <a:rPr lang="en-US" dirty="0" smtClean="0">
              <a:sym typeface="Symbol" panose="05050102010706020507" pitchFamily="18" charset="2"/>
            </a:rPr>
            <a:t></a:t>
          </a:r>
          <a:r>
            <a:rPr lang="en-US" dirty="0" smtClean="0">
              <a:sym typeface="Wingdings" panose="05000000000000000000" pitchFamily="2" charset="2"/>
            </a:rPr>
            <a:t></a:t>
          </a:r>
          <a:r>
            <a:rPr lang="en-US" dirty="0" smtClean="0"/>
            <a:t>Hypoventilation </a:t>
          </a:r>
          <a:r>
            <a:rPr lang="en-US" dirty="0" smtClean="0">
              <a:sym typeface="Wingdings" panose="05000000000000000000" pitchFamily="2" charset="2"/>
            </a:rPr>
            <a:t> CO2</a:t>
          </a:r>
          <a:r>
            <a:rPr lang="en-US" dirty="0" smtClean="0">
              <a:sym typeface="Symbol" panose="05050102010706020507" pitchFamily="18" charset="2"/>
            </a:rPr>
            <a:t> </a:t>
          </a:r>
          <a:r>
            <a:rPr lang="en-US" dirty="0" smtClean="0">
              <a:sym typeface="Wingdings" panose="05000000000000000000" pitchFamily="2" charset="2"/>
            </a:rPr>
            <a:t>correct pH</a:t>
          </a:r>
          <a:endParaRPr lang="en-US" dirty="0" smtClean="0">
            <a:sym typeface="Symbol" panose="05050102010706020507" pitchFamily="18" charset="2"/>
          </a:endParaRPr>
        </a:p>
        <a:p>
          <a:r>
            <a:rPr lang="en-US" dirty="0" smtClean="0">
              <a:sym typeface="Symbol" panose="05050102010706020507" pitchFamily="18" charset="2"/>
            </a:rPr>
            <a:t>If pH is  </a:t>
          </a:r>
          <a:r>
            <a:rPr lang="en-US" dirty="0" smtClean="0">
              <a:sym typeface="Wingdings" panose="05000000000000000000" pitchFamily="2" charset="2"/>
            </a:rPr>
            <a:t></a:t>
          </a:r>
          <a:r>
            <a:rPr lang="en-US" dirty="0" smtClean="0">
              <a:sym typeface="Symbol" panose="05050102010706020507" pitchFamily="18" charset="2"/>
            </a:rPr>
            <a:t>Hyperventilation</a:t>
          </a:r>
          <a:r>
            <a:rPr lang="en-US" dirty="0" smtClean="0">
              <a:sym typeface="Wingdings" panose="05000000000000000000" pitchFamily="2" charset="2"/>
            </a:rPr>
            <a:t> CO2 </a:t>
          </a:r>
          <a:r>
            <a:rPr lang="en-US" dirty="0" smtClean="0">
              <a:sym typeface="Symbol" panose="05050102010706020507" pitchFamily="18" charset="2"/>
            </a:rPr>
            <a:t> </a:t>
          </a:r>
          <a:r>
            <a:rPr lang="en-US" dirty="0" smtClean="0">
              <a:sym typeface="Wingdings" panose="05000000000000000000" pitchFamily="2" charset="2"/>
            </a:rPr>
            <a:t>correct pH</a:t>
          </a:r>
          <a:endParaRPr lang="en-US" dirty="0"/>
        </a:p>
      </dgm:t>
    </dgm:pt>
    <dgm:pt modelId="{A02F4CFA-3164-41D6-962E-D631FE18FF07}" type="parTrans" cxnId="{87501C1F-B40D-441E-BA59-C01BBD162D95}">
      <dgm:prSet/>
      <dgm:spPr/>
      <dgm:t>
        <a:bodyPr/>
        <a:lstStyle/>
        <a:p>
          <a:endParaRPr lang="en-US"/>
        </a:p>
      </dgm:t>
    </dgm:pt>
    <dgm:pt modelId="{7B0FA9CA-9FC3-4975-BF8F-EB11EFC8DA0F}" type="sibTrans" cxnId="{87501C1F-B40D-441E-BA59-C01BBD162D95}">
      <dgm:prSet/>
      <dgm:spPr/>
      <dgm:t>
        <a:bodyPr/>
        <a:lstStyle/>
        <a:p>
          <a:endParaRPr lang="en-US"/>
        </a:p>
      </dgm:t>
    </dgm:pt>
    <dgm:pt modelId="{7D5A0BBF-4930-4216-B8AA-0C2C6ED06ADA}">
      <dgm:prSet phldrT="[Text]"/>
      <dgm:spPr/>
      <dgm:t>
        <a:bodyPr/>
        <a:lstStyle/>
        <a:p>
          <a:r>
            <a:rPr lang="en-US" u="sng" dirty="0" smtClean="0">
              <a:effectLst/>
            </a:rPr>
            <a:t>RENAL MECHANISM</a:t>
          </a:r>
        </a:p>
        <a:p>
          <a:r>
            <a:rPr lang="en-US" dirty="0" smtClean="0"/>
            <a:t>Kidneys control </a:t>
          </a:r>
          <a:r>
            <a:rPr lang="en-US" dirty="0" err="1" smtClean="0"/>
            <a:t>ph</a:t>
          </a:r>
          <a:r>
            <a:rPr lang="en-US" dirty="0" smtClean="0"/>
            <a:t> by adjusting the excretion of H+ and renal tubular reabsorption of HCO3- in response to metabolic acid production.</a:t>
          </a:r>
          <a:endParaRPr lang="en-US" dirty="0"/>
        </a:p>
      </dgm:t>
    </dgm:pt>
    <dgm:pt modelId="{E8D46710-3494-4EB6-8642-1E688AED7CDD}" type="parTrans" cxnId="{1F54F547-9730-421F-910E-5E6C8AB26623}">
      <dgm:prSet/>
      <dgm:spPr/>
      <dgm:t>
        <a:bodyPr/>
        <a:lstStyle/>
        <a:p>
          <a:endParaRPr lang="en-US"/>
        </a:p>
      </dgm:t>
    </dgm:pt>
    <dgm:pt modelId="{793E48D6-1D79-4526-BFDE-0318B36BDFC4}" type="sibTrans" cxnId="{1F54F547-9730-421F-910E-5E6C8AB26623}">
      <dgm:prSet/>
      <dgm:spPr/>
      <dgm:t>
        <a:bodyPr/>
        <a:lstStyle/>
        <a:p>
          <a:endParaRPr lang="en-US"/>
        </a:p>
      </dgm:t>
    </dgm:pt>
    <dgm:pt modelId="{1CA84821-9B4B-4137-B4F2-A80623B3A508}">
      <dgm:prSet phldrT="[Text]"/>
      <dgm:spPr/>
      <dgm:t>
        <a:bodyPr/>
        <a:lstStyle/>
        <a:p>
          <a:r>
            <a:rPr lang="en-US" u="sng" dirty="0" smtClean="0"/>
            <a:t>COMPENSATION</a:t>
          </a:r>
        </a:p>
        <a:p>
          <a:r>
            <a:rPr lang="en-US" dirty="0" smtClean="0"/>
            <a:t>When acidosis or alkalosis occurs (either through respiratory or renal mechanism), the opposite system will attempt to rectify this imbalance, this is termed “COMPENSATION”.</a:t>
          </a:r>
        </a:p>
        <a:p>
          <a:endParaRPr lang="en-US" dirty="0" smtClean="0"/>
        </a:p>
        <a:p>
          <a:r>
            <a:rPr lang="en-US" dirty="0" smtClean="0"/>
            <a:t>e.g. if kidneys fail to excrete metabolic acids, ventilation is adjusted in order to eliminate more CO2.</a:t>
          </a:r>
          <a:endParaRPr lang="en-US" dirty="0"/>
        </a:p>
      </dgm:t>
    </dgm:pt>
    <dgm:pt modelId="{4035F142-B111-410B-B5D7-3749C735F637}" type="parTrans" cxnId="{BF829FB1-628B-4CD5-80BD-BDCB2BD0E370}">
      <dgm:prSet/>
      <dgm:spPr/>
      <dgm:t>
        <a:bodyPr/>
        <a:lstStyle/>
        <a:p>
          <a:endParaRPr lang="en-US"/>
        </a:p>
      </dgm:t>
    </dgm:pt>
    <dgm:pt modelId="{DC816319-19AC-403B-8488-5F252245AE6B}" type="sibTrans" cxnId="{BF829FB1-628B-4CD5-80BD-BDCB2BD0E370}">
      <dgm:prSet/>
      <dgm:spPr/>
      <dgm:t>
        <a:bodyPr/>
        <a:lstStyle/>
        <a:p>
          <a:endParaRPr lang="en-US"/>
        </a:p>
      </dgm:t>
    </dgm:pt>
    <dgm:pt modelId="{9A2572E0-44D6-4140-BD9E-5EC69579D060}" type="pres">
      <dgm:prSet presAssocID="{2447D63B-794C-453F-9C05-54A3D61DD91D}" presName="Name0" presStyleCnt="0">
        <dgm:presLayoutVars>
          <dgm:dir/>
          <dgm:resizeHandles val="exact"/>
        </dgm:presLayoutVars>
      </dgm:prSet>
      <dgm:spPr/>
    </dgm:pt>
    <dgm:pt modelId="{9915C797-28DE-448D-9E7F-E8B70368558E}" type="pres">
      <dgm:prSet presAssocID="{2447D63B-794C-453F-9C05-54A3D61DD91D}" presName="bkgdShp" presStyleLbl="alignAccFollowNode1" presStyleIdx="0" presStyleCnt="1"/>
      <dgm:spPr/>
    </dgm:pt>
    <dgm:pt modelId="{01BEEAF1-7719-4B63-BB3D-D32B9C6516FD}" type="pres">
      <dgm:prSet presAssocID="{2447D63B-794C-453F-9C05-54A3D61DD91D}" presName="linComp" presStyleCnt="0"/>
      <dgm:spPr/>
    </dgm:pt>
    <dgm:pt modelId="{BE40F3A1-B91F-44F8-A38A-9DEA4A9D1E65}" type="pres">
      <dgm:prSet presAssocID="{E190072A-AE18-44A9-9490-B9A06817EDC8}" presName="compNode" presStyleCnt="0"/>
      <dgm:spPr/>
    </dgm:pt>
    <dgm:pt modelId="{89DD892F-3AB5-4AAA-91F6-75EEBF7BA390}" type="pres">
      <dgm:prSet presAssocID="{E190072A-AE18-44A9-9490-B9A06817EDC8}" presName="node" presStyleLbl="node1" presStyleIdx="0" presStyleCnt="3">
        <dgm:presLayoutVars>
          <dgm:bulletEnabled val="1"/>
        </dgm:presLayoutVars>
      </dgm:prSet>
      <dgm:spPr/>
      <dgm:t>
        <a:bodyPr/>
        <a:lstStyle/>
        <a:p>
          <a:endParaRPr lang="en-US"/>
        </a:p>
      </dgm:t>
    </dgm:pt>
    <dgm:pt modelId="{0C208F77-5498-4974-9D6B-AB96A94D23D1}" type="pres">
      <dgm:prSet presAssocID="{E190072A-AE18-44A9-9490-B9A06817EDC8}" presName="invisiNode" presStyleLbl="node1" presStyleIdx="0" presStyleCnt="3"/>
      <dgm:spPr/>
    </dgm:pt>
    <dgm:pt modelId="{F7901D6A-296E-4FFF-B64C-996BFA5CF55E}" type="pres">
      <dgm:prSet presAssocID="{E190072A-AE18-44A9-9490-B9A06817EDC8}" presName="imagNode" presStyleLbl="fgImgPlace1" presStyleIdx="0" presStyleCnt="3"/>
      <dgm:spPr>
        <a:blipFill rotWithShape="1">
          <a:blip xmlns:r="http://schemas.openxmlformats.org/officeDocument/2006/relationships" r:embed="rId1"/>
          <a:stretch>
            <a:fillRect/>
          </a:stretch>
        </a:blipFill>
      </dgm:spPr>
    </dgm:pt>
    <dgm:pt modelId="{F88D8FA6-9838-4953-87F6-FA4A814C890E}" type="pres">
      <dgm:prSet presAssocID="{7B0FA9CA-9FC3-4975-BF8F-EB11EFC8DA0F}" presName="sibTrans" presStyleLbl="sibTrans2D1" presStyleIdx="0" presStyleCnt="0"/>
      <dgm:spPr/>
      <dgm:t>
        <a:bodyPr/>
        <a:lstStyle/>
        <a:p>
          <a:endParaRPr lang="en-US"/>
        </a:p>
      </dgm:t>
    </dgm:pt>
    <dgm:pt modelId="{D1475C90-8EE8-4EF3-AC2B-51BD8B4829DC}" type="pres">
      <dgm:prSet presAssocID="{7D5A0BBF-4930-4216-B8AA-0C2C6ED06ADA}" presName="compNode" presStyleCnt="0"/>
      <dgm:spPr/>
    </dgm:pt>
    <dgm:pt modelId="{984B1643-286F-4433-8CA1-E03218A1C37B}" type="pres">
      <dgm:prSet presAssocID="{7D5A0BBF-4930-4216-B8AA-0C2C6ED06ADA}" presName="node" presStyleLbl="node1" presStyleIdx="1" presStyleCnt="3">
        <dgm:presLayoutVars>
          <dgm:bulletEnabled val="1"/>
        </dgm:presLayoutVars>
      </dgm:prSet>
      <dgm:spPr/>
      <dgm:t>
        <a:bodyPr/>
        <a:lstStyle/>
        <a:p>
          <a:endParaRPr lang="en-US"/>
        </a:p>
      </dgm:t>
    </dgm:pt>
    <dgm:pt modelId="{B333CC5B-EDB2-4DBE-8BB3-209E45B19A55}" type="pres">
      <dgm:prSet presAssocID="{7D5A0BBF-4930-4216-B8AA-0C2C6ED06ADA}" presName="invisiNode" presStyleLbl="node1" presStyleIdx="1" presStyleCnt="3"/>
      <dgm:spPr/>
    </dgm:pt>
    <dgm:pt modelId="{616CB168-E4DF-4964-9F35-2490314580E4}" type="pres">
      <dgm:prSet presAssocID="{7D5A0BBF-4930-4216-B8AA-0C2C6ED06ADA}" presName="imagNode" presStyleLbl="fgImgPlace1" presStyleIdx="1" presStyleCnt="3" custScaleX="76164" custScaleY="126757"/>
      <dgm:spPr>
        <a:blipFill rotWithShape="1">
          <a:blip xmlns:r="http://schemas.openxmlformats.org/officeDocument/2006/relationships" r:embed="rId2"/>
          <a:stretch>
            <a:fillRect/>
          </a:stretch>
        </a:blipFill>
      </dgm:spPr>
    </dgm:pt>
    <dgm:pt modelId="{0629037F-8997-4C68-83AE-1DE6A3675AF3}" type="pres">
      <dgm:prSet presAssocID="{793E48D6-1D79-4526-BFDE-0318B36BDFC4}" presName="sibTrans" presStyleLbl="sibTrans2D1" presStyleIdx="0" presStyleCnt="0"/>
      <dgm:spPr/>
      <dgm:t>
        <a:bodyPr/>
        <a:lstStyle/>
        <a:p>
          <a:endParaRPr lang="en-US"/>
        </a:p>
      </dgm:t>
    </dgm:pt>
    <dgm:pt modelId="{D9B66500-1299-4332-A3F3-13E78438DB51}" type="pres">
      <dgm:prSet presAssocID="{1CA84821-9B4B-4137-B4F2-A80623B3A508}" presName="compNode" presStyleCnt="0"/>
      <dgm:spPr/>
    </dgm:pt>
    <dgm:pt modelId="{F8721BFE-DCD2-4B03-ABBC-79B06EE17843}" type="pres">
      <dgm:prSet presAssocID="{1CA84821-9B4B-4137-B4F2-A80623B3A508}" presName="node" presStyleLbl="node1" presStyleIdx="2" presStyleCnt="3">
        <dgm:presLayoutVars>
          <dgm:bulletEnabled val="1"/>
        </dgm:presLayoutVars>
      </dgm:prSet>
      <dgm:spPr/>
      <dgm:t>
        <a:bodyPr/>
        <a:lstStyle/>
        <a:p>
          <a:endParaRPr lang="en-US"/>
        </a:p>
      </dgm:t>
    </dgm:pt>
    <dgm:pt modelId="{19443FBB-55C0-4B17-951E-0C681FD6A667}" type="pres">
      <dgm:prSet presAssocID="{1CA84821-9B4B-4137-B4F2-A80623B3A508}" presName="invisiNode" presStyleLbl="node1" presStyleIdx="2" presStyleCnt="3"/>
      <dgm:spPr/>
    </dgm:pt>
    <dgm:pt modelId="{4B51D8D9-774E-423B-B4BD-508265D2BA57}" type="pres">
      <dgm:prSet presAssocID="{1CA84821-9B4B-4137-B4F2-A80623B3A508}" presName="imagNode" presStyleLbl="fgImgPlace1" presStyleIdx="2" presStyleCnt="3"/>
      <dgm:spPr>
        <a:blipFill rotWithShape="1">
          <a:blip xmlns:r="http://schemas.openxmlformats.org/officeDocument/2006/relationships" r:embed="rId3"/>
          <a:stretch>
            <a:fillRect/>
          </a:stretch>
        </a:blipFill>
      </dgm:spPr>
    </dgm:pt>
  </dgm:ptLst>
  <dgm:cxnLst>
    <dgm:cxn modelId="{BF829FB1-628B-4CD5-80BD-BDCB2BD0E370}" srcId="{2447D63B-794C-453F-9C05-54A3D61DD91D}" destId="{1CA84821-9B4B-4137-B4F2-A80623B3A508}" srcOrd="2" destOrd="0" parTransId="{4035F142-B111-410B-B5D7-3749C735F637}" sibTransId="{DC816319-19AC-403B-8488-5F252245AE6B}"/>
    <dgm:cxn modelId="{1F54F547-9730-421F-910E-5E6C8AB26623}" srcId="{2447D63B-794C-453F-9C05-54A3D61DD91D}" destId="{7D5A0BBF-4930-4216-B8AA-0C2C6ED06ADA}" srcOrd="1" destOrd="0" parTransId="{E8D46710-3494-4EB6-8642-1E688AED7CDD}" sibTransId="{793E48D6-1D79-4526-BFDE-0318B36BDFC4}"/>
    <dgm:cxn modelId="{6B28248D-BA60-4F8E-99CB-63B3C6EF1C7B}" type="presOf" srcId="{2447D63B-794C-453F-9C05-54A3D61DD91D}" destId="{9A2572E0-44D6-4140-BD9E-5EC69579D060}" srcOrd="0" destOrd="0" presId="urn:microsoft.com/office/officeart/2005/8/layout/pList2"/>
    <dgm:cxn modelId="{78A4C197-7586-4862-A5C4-66FF3C38F377}" type="presOf" srcId="{7B0FA9CA-9FC3-4975-BF8F-EB11EFC8DA0F}" destId="{F88D8FA6-9838-4953-87F6-FA4A814C890E}" srcOrd="0" destOrd="0" presId="urn:microsoft.com/office/officeart/2005/8/layout/pList2"/>
    <dgm:cxn modelId="{87501C1F-B40D-441E-BA59-C01BBD162D95}" srcId="{2447D63B-794C-453F-9C05-54A3D61DD91D}" destId="{E190072A-AE18-44A9-9490-B9A06817EDC8}" srcOrd="0" destOrd="0" parTransId="{A02F4CFA-3164-41D6-962E-D631FE18FF07}" sibTransId="{7B0FA9CA-9FC3-4975-BF8F-EB11EFC8DA0F}"/>
    <dgm:cxn modelId="{45BA0211-232F-442F-8503-14CB3C4272B8}" type="presOf" srcId="{793E48D6-1D79-4526-BFDE-0318B36BDFC4}" destId="{0629037F-8997-4C68-83AE-1DE6A3675AF3}" srcOrd="0" destOrd="0" presId="urn:microsoft.com/office/officeart/2005/8/layout/pList2"/>
    <dgm:cxn modelId="{FC0E6A39-5834-45D2-97FB-EDAE8C0D3D7F}" type="presOf" srcId="{7D5A0BBF-4930-4216-B8AA-0C2C6ED06ADA}" destId="{984B1643-286F-4433-8CA1-E03218A1C37B}" srcOrd="0" destOrd="0" presId="urn:microsoft.com/office/officeart/2005/8/layout/pList2"/>
    <dgm:cxn modelId="{B1670945-A1B2-41BC-B294-46DB9E1CAEEE}" type="presOf" srcId="{E190072A-AE18-44A9-9490-B9A06817EDC8}" destId="{89DD892F-3AB5-4AAA-91F6-75EEBF7BA390}" srcOrd="0" destOrd="0" presId="urn:microsoft.com/office/officeart/2005/8/layout/pList2"/>
    <dgm:cxn modelId="{DD00A196-A499-403E-A62D-CE7DA24A4E68}" type="presOf" srcId="{1CA84821-9B4B-4137-B4F2-A80623B3A508}" destId="{F8721BFE-DCD2-4B03-ABBC-79B06EE17843}" srcOrd="0" destOrd="0" presId="urn:microsoft.com/office/officeart/2005/8/layout/pList2"/>
    <dgm:cxn modelId="{33D3DF55-9190-43D7-884F-95026F238204}" type="presParOf" srcId="{9A2572E0-44D6-4140-BD9E-5EC69579D060}" destId="{9915C797-28DE-448D-9E7F-E8B70368558E}" srcOrd="0" destOrd="0" presId="urn:microsoft.com/office/officeart/2005/8/layout/pList2"/>
    <dgm:cxn modelId="{B2A02893-F551-4483-B7AD-CEFB05CDA052}" type="presParOf" srcId="{9A2572E0-44D6-4140-BD9E-5EC69579D060}" destId="{01BEEAF1-7719-4B63-BB3D-D32B9C6516FD}" srcOrd="1" destOrd="0" presId="urn:microsoft.com/office/officeart/2005/8/layout/pList2"/>
    <dgm:cxn modelId="{0D9E8E3F-2435-4E3E-8DFD-73AD3B82C272}" type="presParOf" srcId="{01BEEAF1-7719-4B63-BB3D-D32B9C6516FD}" destId="{BE40F3A1-B91F-44F8-A38A-9DEA4A9D1E65}" srcOrd="0" destOrd="0" presId="urn:microsoft.com/office/officeart/2005/8/layout/pList2"/>
    <dgm:cxn modelId="{2E674F4E-7CEF-4A1A-B132-B129BEC772A9}" type="presParOf" srcId="{BE40F3A1-B91F-44F8-A38A-9DEA4A9D1E65}" destId="{89DD892F-3AB5-4AAA-91F6-75EEBF7BA390}" srcOrd="0" destOrd="0" presId="urn:microsoft.com/office/officeart/2005/8/layout/pList2"/>
    <dgm:cxn modelId="{FF951D89-3BF9-4738-A006-004E152B6E13}" type="presParOf" srcId="{BE40F3A1-B91F-44F8-A38A-9DEA4A9D1E65}" destId="{0C208F77-5498-4974-9D6B-AB96A94D23D1}" srcOrd="1" destOrd="0" presId="urn:microsoft.com/office/officeart/2005/8/layout/pList2"/>
    <dgm:cxn modelId="{FDDB4FAE-3CC1-44E3-92A1-C41DAF2D049B}" type="presParOf" srcId="{BE40F3A1-B91F-44F8-A38A-9DEA4A9D1E65}" destId="{F7901D6A-296E-4FFF-B64C-996BFA5CF55E}" srcOrd="2" destOrd="0" presId="urn:microsoft.com/office/officeart/2005/8/layout/pList2"/>
    <dgm:cxn modelId="{3409C1EC-5359-4221-801D-58CDA2CCCAFE}" type="presParOf" srcId="{01BEEAF1-7719-4B63-BB3D-D32B9C6516FD}" destId="{F88D8FA6-9838-4953-87F6-FA4A814C890E}" srcOrd="1" destOrd="0" presId="urn:microsoft.com/office/officeart/2005/8/layout/pList2"/>
    <dgm:cxn modelId="{35EA4920-FD6C-492C-985C-13855F490303}" type="presParOf" srcId="{01BEEAF1-7719-4B63-BB3D-D32B9C6516FD}" destId="{D1475C90-8EE8-4EF3-AC2B-51BD8B4829DC}" srcOrd="2" destOrd="0" presId="urn:microsoft.com/office/officeart/2005/8/layout/pList2"/>
    <dgm:cxn modelId="{5C17C3FB-49E0-48E1-828F-033E6B124E1D}" type="presParOf" srcId="{D1475C90-8EE8-4EF3-AC2B-51BD8B4829DC}" destId="{984B1643-286F-4433-8CA1-E03218A1C37B}" srcOrd="0" destOrd="0" presId="urn:microsoft.com/office/officeart/2005/8/layout/pList2"/>
    <dgm:cxn modelId="{DB6C5CEB-704B-4B5D-A01E-6D969C067E17}" type="presParOf" srcId="{D1475C90-8EE8-4EF3-AC2B-51BD8B4829DC}" destId="{B333CC5B-EDB2-4DBE-8BB3-209E45B19A55}" srcOrd="1" destOrd="0" presId="urn:microsoft.com/office/officeart/2005/8/layout/pList2"/>
    <dgm:cxn modelId="{B930F45B-B363-4FD9-B0E7-E01A3B866630}" type="presParOf" srcId="{D1475C90-8EE8-4EF3-AC2B-51BD8B4829DC}" destId="{616CB168-E4DF-4964-9F35-2490314580E4}" srcOrd="2" destOrd="0" presId="urn:microsoft.com/office/officeart/2005/8/layout/pList2"/>
    <dgm:cxn modelId="{ECEF6856-86F4-4310-B5B7-C3D4825FC939}" type="presParOf" srcId="{01BEEAF1-7719-4B63-BB3D-D32B9C6516FD}" destId="{0629037F-8997-4C68-83AE-1DE6A3675AF3}" srcOrd="3" destOrd="0" presId="urn:microsoft.com/office/officeart/2005/8/layout/pList2"/>
    <dgm:cxn modelId="{0C2EDF1A-AB46-4AC4-B67D-D4418181C4BC}" type="presParOf" srcId="{01BEEAF1-7719-4B63-BB3D-D32B9C6516FD}" destId="{D9B66500-1299-4332-A3F3-13E78438DB51}" srcOrd="4" destOrd="0" presId="urn:microsoft.com/office/officeart/2005/8/layout/pList2"/>
    <dgm:cxn modelId="{A7DB9101-B6F5-47EE-8D26-5CE3C50028DD}" type="presParOf" srcId="{D9B66500-1299-4332-A3F3-13E78438DB51}" destId="{F8721BFE-DCD2-4B03-ABBC-79B06EE17843}" srcOrd="0" destOrd="0" presId="urn:microsoft.com/office/officeart/2005/8/layout/pList2"/>
    <dgm:cxn modelId="{A6650434-47B8-45E2-A355-E900319CA409}" type="presParOf" srcId="{D9B66500-1299-4332-A3F3-13E78438DB51}" destId="{19443FBB-55C0-4B17-951E-0C681FD6A667}" srcOrd="1" destOrd="0" presId="urn:microsoft.com/office/officeart/2005/8/layout/pList2"/>
    <dgm:cxn modelId="{A214EB45-78CF-4FE5-84C4-67F4937BDB51}" type="presParOf" srcId="{D9B66500-1299-4332-A3F3-13E78438DB51}" destId="{4B51D8D9-774E-423B-B4BD-508265D2BA5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5C797-28DE-448D-9E7F-E8B70368558E}">
      <dsp:nvSpPr>
        <dsp:cNvPr id="0" name=""/>
        <dsp:cNvSpPr/>
      </dsp:nvSpPr>
      <dsp:spPr>
        <a:xfrm>
          <a:off x="0" y="0"/>
          <a:ext cx="10515600" cy="208526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901D6A-296E-4FFF-B64C-996BFA5CF55E}">
      <dsp:nvSpPr>
        <dsp:cNvPr id="0" name=""/>
        <dsp:cNvSpPr/>
      </dsp:nvSpPr>
      <dsp:spPr>
        <a:xfrm>
          <a:off x="315467" y="278034"/>
          <a:ext cx="3088957" cy="152919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D892F-3AB5-4AAA-91F6-75EEBF7BA390}">
      <dsp:nvSpPr>
        <dsp:cNvPr id="0" name=""/>
        <dsp:cNvSpPr/>
      </dsp:nvSpPr>
      <dsp:spPr>
        <a:xfrm rot="10800000">
          <a:off x="315467" y="2085260"/>
          <a:ext cx="3088957" cy="254865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u="sng" kern="1200" dirty="0" smtClean="0"/>
            <a:t>RESPIRATORY MECHANISM</a:t>
          </a:r>
        </a:p>
        <a:p>
          <a:pPr lvl="0" algn="ctr" defTabSz="533400">
            <a:lnSpc>
              <a:spcPct val="90000"/>
            </a:lnSpc>
            <a:spcBef>
              <a:spcPct val="0"/>
            </a:spcBef>
            <a:spcAft>
              <a:spcPct val="35000"/>
            </a:spcAft>
          </a:pPr>
          <a:r>
            <a:rPr lang="en-US" sz="1200" kern="1200" dirty="0" smtClean="0"/>
            <a:t>Body controls pH by increasing or decreasing rate and depth of breathing and thereby the amount CO2 expelled</a:t>
          </a:r>
        </a:p>
        <a:p>
          <a:pPr lvl="0" algn="ctr" defTabSz="533400">
            <a:lnSpc>
              <a:spcPct val="90000"/>
            </a:lnSpc>
            <a:spcBef>
              <a:spcPct val="0"/>
            </a:spcBef>
            <a:spcAft>
              <a:spcPct val="35000"/>
            </a:spcAft>
          </a:pPr>
          <a:r>
            <a:rPr lang="en-US" sz="1200" kern="1200" dirty="0" smtClean="0"/>
            <a:t>If pH </a:t>
          </a:r>
          <a:r>
            <a:rPr lang="en-US" sz="1200" kern="1200" dirty="0" smtClean="0">
              <a:sym typeface="Symbol" panose="05050102010706020507" pitchFamily="18" charset="2"/>
            </a:rPr>
            <a:t></a:t>
          </a:r>
          <a:r>
            <a:rPr lang="en-US" sz="1200" kern="1200" dirty="0" smtClean="0">
              <a:sym typeface="Wingdings" panose="05000000000000000000" pitchFamily="2" charset="2"/>
            </a:rPr>
            <a:t></a:t>
          </a:r>
          <a:r>
            <a:rPr lang="en-US" sz="1200" kern="1200" dirty="0" smtClean="0"/>
            <a:t>Hypoventilation </a:t>
          </a:r>
          <a:r>
            <a:rPr lang="en-US" sz="1200" kern="1200" dirty="0" smtClean="0">
              <a:sym typeface="Wingdings" panose="05000000000000000000" pitchFamily="2" charset="2"/>
            </a:rPr>
            <a:t> CO2</a:t>
          </a:r>
          <a:r>
            <a:rPr lang="en-US" sz="1200" kern="1200" dirty="0" smtClean="0">
              <a:sym typeface="Symbol" panose="05050102010706020507" pitchFamily="18" charset="2"/>
            </a:rPr>
            <a:t> </a:t>
          </a:r>
          <a:r>
            <a:rPr lang="en-US" sz="1200" kern="1200" dirty="0" smtClean="0">
              <a:sym typeface="Wingdings" panose="05000000000000000000" pitchFamily="2" charset="2"/>
            </a:rPr>
            <a:t>correct pH</a:t>
          </a:r>
          <a:endParaRPr lang="en-US" sz="1200" kern="1200" dirty="0" smtClean="0">
            <a:sym typeface="Symbol" panose="05050102010706020507" pitchFamily="18" charset="2"/>
          </a:endParaRPr>
        </a:p>
        <a:p>
          <a:pPr lvl="0" algn="ctr" defTabSz="533400">
            <a:lnSpc>
              <a:spcPct val="90000"/>
            </a:lnSpc>
            <a:spcBef>
              <a:spcPct val="0"/>
            </a:spcBef>
            <a:spcAft>
              <a:spcPct val="35000"/>
            </a:spcAft>
          </a:pPr>
          <a:r>
            <a:rPr lang="en-US" sz="1200" kern="1200" dirty="0" smtClean="0">
              <a:sym typeface="Symbol" panose="05050102010706020507" pitchFamily="18" charset="2"/>
            </a:rPr>
            <a:t>If pH is  </a:t>
          </a:r>
          <a:r>
            <a:rPr lang="en-US" sz="1200" kern="1200" dirty="0" smtClean="0">
              <a:sym typeface="Wingdings" panose="05000000000000000000" pitchFamily="2" charset="2"/>
            </a:rPr>
            <a:t></a:t>
          </a:r>
          <a:r>
            <a:rPr lang="en-US" sz="1200" kern="1200" dirty="0" smtClean="0">
              <a:sym typeface="Symbol" panose="05050102010706020507" pitchFamily="18" charset="2"/>
            </a:rPr>
            <a:t>Hyperventilation</a:t>
          </a:r>
          <a:r>
            <a:rPr lang="en-US" sz="1200" kern="1200" dirty="0" smtClean="0">
              <a:sym typeface="Wingdings" panose="05000000000000000000" pitchFamily="2" charset="2"/>
            </a:rPr>
            <a:t> CO2 </a:t>
          </a:r>
          <a:r>
            <a:rPr lang="en-US" sz="1200" kern="1200" dirty="0" smtClean="0">
              <a:sym typeface="Symbol" panose="05050102010706020507" pitchFamily="18" charset="2"/>
            </a:rPr>
            <a:t> </a:t>
          </a:r>
          <a:r>
            <a:rPr lang="en-US" sz="1200" kern="1200" dirty="0" smtClean="0">
              <a:sym typeface="Wingdings" panose="05000000000000000000" pitchFamily="2" charset="2"/>
            </a:rPr>
            <a:t>correct pH</a:t>
          </a:r>
          <a:endParaRPr lang="en-US" sz="1200" kern="1200" dirty="0"/>
        </a:p>
      </dsp:txBody>
      <dsp:txXfrm rot="10800000">
        <a:off x="393847" y="2085260"/>
        <a:ext cx="2932197" cy="2470272"/>
      </dsp:txXfrm>
    </dsp:sp>
    <dsp:sp modelId="{616CB168-E4DF-4964-9F35-2490314580E4}">
      <dsp:nvSpPr>
        <dsp:cNvPr id="0" name=""/>
        <dsp:cNvSpPr/>
      </dsp:nvSpPr>
      <dsp:spPr>
        <a:xfrm>
          <a:off x="4081463" y="73451"/>
          <a:ext cx="2352673" cy="193835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B1643-286F-4433-8CA1-E03218A1C37B}">
      <dsp:nvSpPr>
        <dsp:cNvPr id="0" name=""/>
        <dsp:cNvSpPr/>
      </dsp:nvSpPr>
      <dsp:spPr>
        <a:xfrm rot="10800000">
          <a:off x="3713321" y="2085260"/>
          <a:ext cx="3088957" cy="254865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u="sng" kern="1200" dirty="0" smtClean="0">
              <a:effectLst/>
            </a:rPr>
            <a:t>RENAL MECHANISM</a:t>
          </a:r>
        </a:p>
        <a:p>
          <a:pPr lvl="0" algn="ctr" defTabSz="533400">
            <a:lnSpc>
              <a:spcPct val="90000"/>
            </a:lnSpc>
            <a:spcBef>
              <a:spcPct val="0"/>
            </a:spcBef>
            <a:spcAft>
              <a:spcPct val="35000"/>
            </a:spcAft>
          </a:pPr>
          <a:r>
            <a:rPr lang="en-US" sz="1200" kern="1200" dirty="0" smtClean="0"/>
            <a:t>Kidneys control </a:t>
          </a:r>
          <a:r>
            <a:rPr lang="en-US" sz="1200" kern="1200" dirty="0" err="1" smtClean="0"/>
            <a:t>ph</a:t>
          </a:r>
          <a:r>
            <a:rPr lang="en-US" sz="1200" kern="1200" dirty="0" smtClean="0"/>
            <a:t> by adjusting the excretion of H+ and renal tubular reabsorption of HCO3- in response to metabolic acid production.</a:t>
          </a:r>
          <a:endParaRPr lang="en-US" sz="1200" kern="1200" dirty="0"/>
        </a:p>
      </dsp:txBody>
      <dsp:txXfrm rot="10800000">
        <a:off x="3791701" y="2085260"/>
        <a:ext cx="2932197" cy="2470272"/>
      </dsp:txXfrm>
    </dsp:sp>
    <dsp:sp modelId="{4B51D8D9-774E-423B-B4BD-508265D2BA57}">
      <dsp:nvSpPr>
        <dsp:cNvPr id="0" name=""/>
        <dsp:cNvSpPr/>
      </dsp:nvSpPr>
      <dsp:spPr>
        <a:xfrm>
          <a:off x="7111174" y="278034"/>
          <a:ext cx="3088957" cy="152919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21BFE-DCD2-4B03-ABBC-79B06EE17843}">
      <dsp:nvSpPr>
        <dsp:cNvPr id="0" name=""/>
        <dsp:cNvSpPr/>
      </dsp:nvSpPr>
      <dsp:spPr>
        <a:xfrm rot="10800000">
          <a:off x="7111174" y="2085260"/>
          <a:ext cx="3088957" cy="254865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u="sng" kern="1200" dirty="0" smtClean="0"/>
            <a:t>COMPENSATION</a:t>
          </a:r>
        </a:p>
        <a:p>
          <a:pPr lvl="0" algn="ctr" defTabSz="533400">
            <a:lnSpc>
              <a:spcPct val="90000"/>
            </a:lnSpc>
            <a:spcBef>
              <a:spcPct val="0"/>
            </a:spcBef>
            <a:spcAft>
              <a:spcPct val="35000"/>
            </a:spcAft>
          </a:pPr>
          <a:r>
            <a:rPr lang="en-US" sz="1200" kern="1200" dirty="0" smtClean="0"/>
            <a:t>When acidosis or alkalosis occurs (either through respiratory or renal mechanism), the opposite system will attempt to rectify this imbalance, this is termed “COMPENSATION”.</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e.g. if kidneys fail to excrete metabolic acids, ventilation is adjusted in order to eliminate more CO2.</a:t>
          </a:r>
          <a:endParaRPr lang="en-US" sz="1200" kern="1200" dirty="0"/>
        </a:p>
      </dsp:txBody>
      <dsp:txXfrm rot="10800000">
        <a:off x="7189554" y="2085260"/>
        <a:ext cx="2932197" cy="247027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00D374CF-E6A7-48B3-BE56-CC7D99B32FD0}" type="datetimeFigureOut">
              <a:rPr lang="en-US" smtClean="0"/>
              <a:t>06/04/2021</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8E036ED0-283A-4CFE-8586-5E3DF633EF39}" type="slidenum">
              <a:rPr lang="en-US" smtClean="0"/>
              <a:t>‹#›</a:t>
            </a:fld>
            <a:endParaRPr lang="en-US"/>
          </a:p>
        </p:txBody>
      </p:sp>
    </p:spTree>
    <p:extLst>
      <p:ext uri="{BB962C8B-B14F-4D97-AF65-F5344CB8AC3E}">
        <p14:creationId xmlns:p14="http://schemas.microsoft.com/office/powerpoint/2010/main" val="2139988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MY"/>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179AAE4-C8F7-4442-9C33-DAF60B07DDBF}" type="datetimeFigureOut">
              <a:rPr lang="en-MY" smtClean="0"/>
              <a:t>6/4/2021</a:t>
            </a:fld>
            <a:endParaRPr lang="en-MY"/>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MY"/>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MY"/>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012962E-8E18-47A4-839A-4D558E1E3C2B}" type="slidenum">
              <a:rPr lang="en-MY" smtClean="0"/>
              <a:t>‹#›</a:t>
            </a:fld>
            <a:endParaRPr lang="en-MY"/>
          </a:p>
        </p:txBody>
      </p:sp>
    </p:spTree>
    <p:extLst>
      <p:ext uri="{BB962C8B-B14F-4D97-AF65-F5344CB8AC3E}">
        <p14:creationId xmlns:p14="http://schemas.microsoft.com/office/powerpoint/2010/main" val="235023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a:t>
            </a:fld>
            <a:endParaRPr lang="en-MY"/>
          </a:p>
        </p:txBody>
      </p:sp>
    </p:spTree>
    <p:extLst>
      <p:ext uri="{BB962C8B-B14F-4D97-AF65-F5344CB8AC3E}">
        <p14:creationId xmlns:p14="http://schemas.microsoft.com/office/powerpoint/2010/main" val="187600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12</a:t>
            </a:fld>
            <a:endParaRPr lang="en-MY"/>
          </a:p>
        </p:txBody>
      </p:sp>
    </p:spTree>
    <p:extLst>
      <p:ext uri="{BB962C8B-B14F-4D97-AF65-F5344CB8AC3E}">
        <p14:creationId xmlns:p14="http://schemas.microsoft.com/office/powerpoint/2010/main" val="17131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13</a:t>
            </a:fld>
            <a:endParaRPr lang="en-MY"/>
          </a:p>
        </p:txBody>
      </p:sp>
    </p:spTree>
    <p:extLst>
      <p:ext uri="{BB962C8B-B14F-4D97-AF65-F5344CB8AC3E}">
        <p14:creationId xmlns:p14="http://schemas.microsoft.com/office/powerpoint/2010/main" val="113993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14</a:t>
            </a:fld>
            <a:endParaRPr lang="en-MY"/>
          </a:p>
        </p:txBody>
      </p:sp>
    </p:spTree>
    <p:extLst>
      <p:ext uri="{BB962C8B-B14F-4D97-AF65-F5344CB8AC3E}">
        <p14:creationId xmlns:p14="http://schemas.microsoft.com/office/powerpoint/2010/main" val="82808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15</a:t>
            </a:fld>
            <a:endParaRPr lang="en-MY"/>
          </a:p>
        </p:txBody>
      </p:sp>
    </p:spTree>
    <p:extLst>
      <p:ext uri="{BB962C8B-B14F-4D97-AF65-F5344CB8AC3E}">
        <p14:creationId xmlns:p14="http://schemas.microsoft.com/office/powerpoint/2010/main" val="59073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16</a:t>
            </a:fld>
            <a:endParaRPr lang="en-MY"/>
          </a:p>
        </p:txBody>
      </p:sp>
    </p:spTree>
    <p:extLst>
      <p:ext uri="{BB962C8B-B14F-4D97-AF65-F5344CB8AC3E}">
        <p14:creationId xmlns:p14="http://schemas.microsoft.com/office/powerpoint/2010/main" val="1275768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17</a:t>
            </a:fld>
            <a:endParaRPr lang="en-MY"/>
          </a:p>
        </p:txBody>
      </p:sp>
    </p:spTree>
    <p:extLst>
      <p:ext uri="{BB962C8B-B14F-4D97-AF65-F5344CB8AC3E}">
        <p14:creationId xmlns:p14="http://schemas.microsoft.com/office/powerpoint/2010/main" val="358512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18</a:t>
            </a:fld>
            <a:endParaRPr lang="en-MY"/>
          </a:p>
        </p:txBody>
      </p:sp>
    </p:spTree>
    <p:extLst>
      <p:ext uri="{BB962C8B-B14F-4D97-AF65-F5344CB8AC3E}">
        <p14:creationId xmlns:p14="http://schemas.microsoft.com/office/powerpoint/2010/main" val="205602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19</a:t>
            </a:fld>
            <a:endParaRPr lang="en-MY"/>
          </a:p>
        </p:txBody>
      </p:sp>
    </p:spTree>
    <p:extLst>
      <p:ext uri="{BB962C8B-B14F-4D97-AF65-F5344CB8AC3E}">
        <p14:creationId xmlns:p14="http://schemas.microsoft.com/office/powerpoint/2010/main" val="263241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20</a:t>
            </a:fld>
            <a:endParaRPr lang="en-MY"/>
          </a:p>
        </p:txBody>
      </p:sp>
    </p:spTree>
    <p:extLst>
      <p:ext uri="{BB962C8B-B14F-4D97-AF65-F5344CB8AC3E}">
        <p14:creationId xmlns:p14="http://schemas.microsoft.com/office/powerpoint/2010/main" val="118267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2962E-8E18-47A4-839A-4D558E1E3C2B}" type="slidenum">
              <a:rPr lang="en-MY" smtClean="0"/>
              <a:t>21</a:t>
            </a:fld>
            <a:endParaRPr lang="en-MY"/>
          </a:p>
        </p:txBody>
      </p:sp>
    </p:spTree>
    <p:extLst>
      <p:ext uri="{BB962C8B-B14F-4D97-AF65-F5344CB8AC3E}">
        <p14:creationId xmlns:p14="http://schemas.microsoft.com/office/powerpoint/2010/main" val="334819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2</a:t>
            </a:fld>
            <a:endParaRPr lang="en-MY"/>
          </a:p>
        </p:txBody>
      </p:sp>
    </p:spTree>
    <p:extLst>
      <p:ext uri="{BB962C8B-B14F-4D97-AF65-F5344CB8AC3E}">
        <p14:creationId xmlns:p14="http://schemas.microsoft.com/office/powerpoint/2010/main" val="114815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22</a:t>
            </a:fld>
            <a:endParaRPr lang="en-MY"/>
          </a:p>
        </p:txBody>
      </p:sp>
    </p:spTree>
    <p:extLst>
      <p:ext uri="{BB962C8B-B14F-4D97-AF65-F5344CB8AC3E}">
        <p14:creationId xmlns:p14="http://schemas.microsoft.com/office/powerpoint/2010/main" val="82170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3</a:t>
            </a:fld>
            <a:endParaRPr lang="en-MY"/>
          </a:p>
        </p:txBody>
      </p:sp>
    </p:spTree>
    <p:extLst>
      <p:ext uri="{BB962C8B-B14F-4D97-AF65-F5344CB8AC3E}">
        <p14:creationId xmlns:p14="http://schemas.microsoft.com/office/powerpoint/2010/main" val="371028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OTHERS: OBESITY</a:t>
            </a:r>
            <a:r>
              <a:rPr lang="en-MY" baseline="0" dirty="0" smtClean="0"/>
              <a:t> ETC</a:t>
            </a:r>
            <a:endParaRPr lang="en-MY" dirty="0"/>
          </a:p>
        </p:txBody>
      </p:sp>
      <p:sp>
        <p:nvSpPr>
          <p:cNvPr id="4" name="Slide Number Placeholder 3"/>
          <p:cNvSpPr>
            <a:spLocks noGrp="1"/>
          </p:cNvSpPr>
          <p:nvPr>
            <p:ph type="sldNum" sz="quarter" idx="10"/>
          </p:nvPr>
        </p:nvSpPr>
        <p:spPr/>
        <p:txBody>
          <a:bodyPr/>
          <a:lstStyle/>
          <a:p>
            <a:fld id="{A1A81582-1426-495E-BBEA-47C07F798190}" type="slidenum">
              <a:rPr lang="en-MY" smtClean="0"/>
              <a:t>4</a:t>
            </a:fld>
            <a:endParaRPr lang="en-MY"/>
          </a:p>
        </p:txBody>
      </p:sp>
    </p:spTree>
    <p:extLst>
      <p:ext uri="{BB962C8B-B14F-4D97-AF65-F5344CB8AC3E}">
        <p14:creationId xmlns:p14="http://schemas.microsoft.com/office/powerpoint/2010/main" val="19333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monitoring BG is important?</a:t>
            </a:r>
          </a:p>
          <a:p>
            <a:r>
              <a:rPr lang="en-US" dirty="0" smtClean="0"/>
              <a:t>First to assess</a:t>
            </a:r>
            <a:r>
              <a:rPr lang="en-US" baseline="0" dirty="0" smtClean="0"/>
              <a:t> effectiveness of pulmonary exchange, to identify acid base imbalance and to monitor treatment.</a:t>
            </a:r>
          </a:p>
          <a:p>
            <a:endParaRPr lang="en-US" dirty="0" smtClean="0"/>
          </a:p>
          <a:p>
            <a:r>
              <a:rPr lang="en-US" dirty="0" smtClean="0"/>
              <a:t>The equation shows</a:t>
            </a:r>
            <a:r>
              <a:rPr lang="en-US" baseline="0" dirty="0" smtClean="0"/>
              <a:t> that CO2 dissolves to form carbonic acid which dissociates to form acidic H+ and basic bicarbonate (as buffer-which can combine to push equation back to left)</a:t>
            </a:r>
          </a:p>
          <a:p>
            <a:r>
              <a:rPr lang="en-US" baseline="0" dirty="0" smtClean="0"/>
              <a:t>Blood pH depends on balance of CO2 and HCO3-</a:t>
            </a:r>
          </a:p>
          <a:p>
            <a:r>
              <a:rPr lang="en-US" baseline="0" dirty="0" smtClean="0"/>
              <a:t>A change in CO2 amount will not change pH if it is accompanied by change in amount of HCO3- that preserve the balance (and vise versa)- this is compensation mechanism.</a:t>
            </a:r>
          </a:p>
          <a:p>
            <a:r>
              <a:rPr lang="en-US" baseline="0" dirty="0" smtClean="0"/>
              <a:t>It is renal and respiratory systems that are responsible for maintaining </a:t>
            </a:r>
            <a:r>
              <a:rPr lang="en-US" baseline="0" dirty="0" err="1" smtClean="0"/>
              <a:t>pH.</a:t>
            </a:r>
            <a:endParaRPr lang="en-MY" dirty="0"/>
          </a:p>
        </p:txBody>
      </p:sp>
      <p:sp>
        <p:nvSpPr>
          <p:cNvPr id="4" name="Slide Number Placeholder 3"/>
          <p:cNvSpPr>
            <a:spLocks noGrp="1"/>
          </p:cNvSpPr>
          <p:nvPr>
            <p:ph type="sldNum" sz="quarter" idx="10"/>
          </p:nvPr>
        </p:nvSpPr>
        <p:spPr/>
        <p:txBody>
          <a:bodyPr/>
          <a:lstStyle/>
          <a:p>
            <a:fld id="{2C1025D8-B29C-4D72-BB92-B655F6611A54}" type="slidenum">
              <a:rPr lang="en-MY" smtClean="0"/>
              <a:t>5</a:t>
            </a:fld>
            <a:endParaRPr lang="en-MY"/>
          </a:p>
        </p:txBody>
      </p:sp>
    </p:spTree>
    <p:extLst>
      <p:ext uri="{BB962C8B-B14F-4D97-AF65-F5344CB8AC3E}">
        <p14:creationId xmlns:p14="http://schemas.microsoft.com/office/powerpoint/2010/main" val="156322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012962E-8E18-47A4-839A-4D558E1E3C2B}" type="slidenum">
              <a:rPr lang="en-MY" smtClean="0"/>
              <a:t>6</a:t>
            </a:fld>
            <a:endParaRPr lang="en-MY"/>
          </a:p>
        </p:txBody>
      </p:sp>
    </p:spTree>
    <p:extLst>
      <p:ext uri="{BB962C8B-B14F-4D97-AF65-F5344CB8AC3E}">
        <p14:creationId xmlns:p14="http://schemas.microsoft.com/office/powerpoint/2010/main" val="180919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7</a:t>
            </a:fld>
            <a:endParaRPr lang="en-MY"/>
          </a:p>
        </p:txBody>
      </p:sp>
    </p:spTree>
    <p:extLst>
      <p:ext uri="{BB962C8B-B14F-4D97-AF65-F5344CB8AC3E}">
        <p14:creationId xmlns:p14="http://schemas.microsoft.com/office/powerpoint/2010/main" val="89249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8</a:t>
            </a:fld>
            <a:endParaRPr lang="en-MY"/>
          </a:p>
        </p:txBody>
      </p:sp>
    </p:spTree>
    <p:extLst>
      <p:ext uri="{BB962C8B-B14F-4D97-AF65-F5344CB8AC3E}">
        <p14:creationId xmlns:p14="http://schemas.microsoft.com/office/powerpoint/2010/main" val="178715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2962E-8E18-47A4-839A-4D558E1E3C2B}" type="slidenum">
              <a:rPr lang="en-MY" smtClean="0"/>
              <a:t>11</a:t>
            </a:fld>
            <a:endParaRPr lang="en-MY"/>
          </a:p>
        </p:txBody>
      </p:sp>
    </p:spTree>
    <p:extLst>
      <p:ext uri="{BB962C8B-B14F-4D97-AF65-F5344CB8AC3E}">
        <p14:creationId xmlns:p14="http://schemas.microsoft.com/office/powerpoint/2010/main" val="299784370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E676C4-F195-43B7-A9CB-53640DDADBA6}" type="datetimeFigureOut">
              <a:rPr lang="en-MY" smtClean="0"/>
              <a:t>6/4/2021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FEDB8DC-94A0-4155-B1F8-B776B2C9199E}" type="slidenum">
              <a:rPr lang="en-MY" smtClean="0"/>
              <a:t>‹#›</a:t>
            </a:fld>
            <a:endParaRPr lang="en-MY"/>
          </a:p>
        </p:txBody>
      </p:sp>
    </p:spTree>
    <p:extLst>
      <p:ext uri="{BB962C8B-B14F-4D97-AF65-F5344CB8AC3E}">
        <p14:creationId xmlns:p14="http://schemas.microsoft.com/office/powerpoint/2010/main" val="308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E676C4-F195-43B7-A9CB-53640DDADBA6}" type="datetimeFigureOut">
              <a:rPr lang="en-MY" smtClean="0"/>
              <a:t>6/4/2021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410060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E676C4-F195-43B7-A9CB-53640DDADBA6}" type="datetimeFigureOut">
              <a:rPr lang="en-MY" smtClean="0"/>
              <a:t>6/4/2021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369242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E676C4-F195-43B7-A9CB-53640DDADBA6}" type="datetimeFigureOut">
              <a:rPr lang="en-MY" smtClean="0"/>
              <a:t>6/4/2021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108809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CE676C4-F195-43B7-A9CB-53640DDADBA6}" type="datetimeFigureOut">
              <a:rPr lang="en-MY" smtClean="0"/>
              <a:t>6/4/2021</a:t>
            </a:fld>
            <a:endParaRPr lang="en-MY"/>
          </a:p>
        </p:txBody>
      </p:sp>
      <p:sp>
        <p:nvSpPr>
          <p:cNvPr id="5" name="Footer Placeholder 4"/>
          <p:cNvSpPr>
            <a:spLocks noGrp="1"/>
          </p:cNvSpPr>
          <p:nvPr>
            <p:ph type="ftr" sz="quarter" idx="11"/>
          </p:nvPr>
        </p:nvSpPr>
        <p:spPr>
          <a:xfrm>
            <a:off x="2182708" y="6272784"/>
            <a:ext cx="6327648" cy="365125"/>
          </a:xfrm>
        </p:spPr>
        <p:txBody>
          <a:bodyPr/>
          <a:lstStyle/>
          <a:p>
            <a:endParaRPr lang="en-MY"/>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FEDB8DC-94A0-4155-B1F8-B776B2C9199E}" type="slidenum">
              <a:rPr lang="en-MY" smtClean="0"/>
              <a:t>‹#›</a:t>
            </a:fld>
            <a:endParaRPr lang="en-MY"/>
          </a:p>
        </p:txBody>
      </p:sp>
    </p:spTree>
    <p:extLst>
      <p:ext uri="{BB962C8B-B14F-4D97-AF65-F5344CB8AC3E}">
        <p14:creationId xmlns:p14="http://schemas.microsoft.com/office/powerpoint/2010/main" val="318194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E676C4-F195-43B7-A9CB-53640DDADBA6}" type="datetimeFigureOut">
              <a:rPr lang="en-MY" smtClean="0"/>
              <a:t>6/4/2021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303313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E676C4-F195-43B7-A9CB-53640DDADBA6}" type="datetimeFigureOut">
              <a:rPr lang="en-MY" smtClean="0"/>
              <a:t>6/4/2021</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45683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E676C4-F195-43B7-A9CB-53640DDADBA6}" type="datetimeFigureOut">
              <a:rPr lang="en-MY" smtClean="0"/>
              <a:t>6/4/2021</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39963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676C4-F195-43B7-A9CB-53640DDADBA6}" type="datetimeFigureOut">
              <a:rPr lang="en-MY" smtClean="0"/>
              <a:t>6/4/2021</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4670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676C4-F195-43B7-A9CB-53640DDADBA6}" type="datetimeFigureOut">
              <a:rPr lang="en-MY" smtClean="0"/>
              <a:t>6/4/2021</a:t>
            </a:fld>
            <a:endParaRPr lang="en-MY"/>
          </a:p>
        </p:txBody>
      </p:sp>
      <p:sp>
        <p:nvSpPr>
          <p:cNvPr id="6" name="Footer Placeholder 5"/>
          <p:cNvSpPr>
            <a:spLocks noGrp="1"/>
          </p:cNvSpPr>
          <p:nvPr>
            <p:ph type="ftr" sz="quarter" idx="11"/>
          </p:nvPr>
        </p:nvSpPr>
        <p:spPr/>
        <p:txBody>
          <a:bodyPr/>
          <a:lstStyle/>
          <a:p>
            <a:endParaRPr lang="en-MY"/>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58645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676C4-F195-43B7-A9CB-53640DDADBA6}" type="datetimeFigureOut">
              <a:rPr lang="en-MY" smtClean="0"/>
              <a:t>6/4/2021</a:t>
            </a:fld>
            <a:endParaRPr lang="en-MY"/>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FEDB8DC-94A0-4155-B1F8-B776B2C9199E}" type="slidenum">
              <a:rPr lang="en-MY" smtClean="0"/>
              <a:t>‹#›</a:t>
            </a:fld>
            <a:endParaRPr lang="en-MY"/>
          </a:p>
        </p:txBody>
      </p:sp>
    </p:spTree>
    <p:extLst>
      <p:ext uri="{BB962C8B-B14F-4D97-AF65-F5344CB8AC3E}">
        <p14:creationId xmlns:p14="http://schemas.microsoft.com/office/powerpoint/2010/main" val="389316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CE676C4-F195-43B7-A9CB-53640DDADBA6}" type="datetimeFigureOut">
              <a:rPr lang="en-MY" smtClean="0"/>
              <a:t>6/4/2021</a:t>
            </a:fld>
            <a:endParaRPr lang="en-MY"/>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MY"/>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FEDB8DC-94A0-4155-B1F8-B776B2C9199E}" type="slidenum">
              <a:rPr lang="en-MY" smtClean="0"/>
              <a:t>‹#›</a:t>
            </a:fld>
            <a:endParaRPr lang="en-MY"/>
          </a:p>
        </p:txBody>
      </p:sp>
    </p:spTree>
    <p:extLst>
      <p:ext uri="{BB962C8B-B14F-4D97-AF65-F5344CB8AC3E}">
        <p14:creationId xmlns:p14="http://schemas.microsoft.com/office/powerpoint/2010/main" val="38716680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35928"/>
          </a:xfrm>
        </p:spPr>
        <p:txBody>
          <a:bodyPr/>
          <a:lstStyle/>
          <a:p>
            <a:r>
              <a:rPr lang="en-US" dirty="0" smtClean="0"/>
              <a:t>Understanding Blood Gas </a:t>
            </a:r>
            <a:endParaRPr lang="en-MY" dirty="0"/>
          </a:p>
        </p:txBody>
      </p:sp>
      <p:sp>
        <p:nvSpPr>
          <p:cNvPr id="3" name="Subtitle 2"/>
          <p:cNvSpPr>
            <a:spLocks noGrp="1"/>
          </p:cNvSpPr>
          <p:nvPr>
            <p:ph type="subTitle" idx="1"/>
          </p:nvPr>
        </p:nvSpPr>
        <p:spPr>
          <a:xfrm>
            <a:off x="1344511" y="2489332"/>
            <a:ext cx="9144000" cy="1655762"/>
          </a:xfrm>
        </p:spPr>
        <p:txBody>
          <a:bodyPr>
            <a:normAutofit lnSpcReduction="10000"/>
          </a:bodyPr>
          <a:lstStyle/>
          <a:p>
            <a:endParaRPr lang="en-US" dirty="0" smtClean="0"/>
          </a:p>
          <a:p>
            <a:r>
              <a:rPr lang="en-US" dirty="0" smtClean="0"/>
              <a:t>Presented By: </a:t>
            </a:r>
            <a:r>
              <a:rPr lang="en-US" dirty="0" err="1" smtClean="0"/>
              <a:t>Khairani</a:t>
            </a:r>
            <a:endParaRPr lang="en-US" dirty="0" smtClean="0"/>
          </a:p>
          <a:p>
            <a:endParaRPr lang="en-US" dirty="0"/>
          </a:p>
          <a:p>
            <a:r>
              <a:rPr lang="en-US" dirty="0" smtClean="0"/>
              <a:t>Date: 01/04/21</a:t>
            </a:r>
          </a:p>
          <a:p>
            <a:endParaRPr lang="en-MY" dirty="0"/>
          </a:p>
        </p:txBody>
      </p:sp>
      <p:pic>
        <p:nvPicPr>
          <p:cNvPr id="4" name="Picture 3"/>
          <p:cNvPicPr>
            <a:picLocks noChangeAspect="1"/>
          </p:cNvPicPr>
          <p:nvPr/>
        </p:nvPicPr>
        <p:blipFill>
          <a:blip r:embed="rId3"/>
          <a:stretch>
            <a:fillRect/>
          </a:stretch>
        </p:blipFill>
        <p:spPr>
          <a:xfrm>
            <a:off x="6878473" y="1702230"/>
            <a:ext cx="4899546" cy="4815652"/>
          </a:xfrm>
          <a:prstGeom prst="rect">
            <a:avLst/>
          </a:prstGeom>
        </p:spPr>
      </p:pic>
    </p:spTree>
    <p:extLst>
      <p:ext uri="{BB962C8B-B14F-4D97-AF65-F5344CB8AC3E}">
        <p14:creationId xmlns:p14="http://schemas.microsoft.com/office/powerpoint/2010/main" val="194632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421" y="1"/>
            <a:ext cx="3534770" cy="1378424"/>
          </a:xfrm>
          <a:prstGeom prst="rect">
            <a:avLst/>
          </a:prstGeom>
        </p:spPr>
      </p:pic>
      <p:pic>
        <p:nvPicPr>
          <p:cNvPr id="5" name="Picture 4"/>
          <p:cNvPicPr>
            <a:picLocks noChangeAspect="1"/>
          </p:cNvPicPr>
          <p:nvPr/>
        </p:nvPicPr>
        <p:blipFill>
          <a:blip r:embed="rId3"/>
          <a:stretch>
            <a:fillRect/>
          </a:stretch>
        </p:blipFill>
        <p:spPr>
          <a:xfrm>
            <a:off x="0" y="974678"/>
            <a:ext cx="6972300" cy="5562600"/>
          </a:xfrm>
          <a:prstGeom prst="rect">
            <a:avLst/>
          </a:prstGeom>
        </p:spPr>
      </p:pic>
      <p:pic>
        <p:nvPicPr>
          <p:cNvPr id="6" name="Picture 5"/>
          <p:cNvPicPr>
            <a:picLocks noChangeAspect="1"/>
          </p:cNvPicPr>
          <p:nvPr/>
        </p:nvPicPr>
        <p:blipFill>
          <a:blip r:embed="rId4"/>
          <a:stretch>
            <a:fillRect/>
          </a:stretch>
        </p:blipFill>
        <p:spPr>
          <a:xfrm>
            <a:off x="6205994" y="1672014"/>
            <a:ext cx="5986006" cy="49214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59777438"/>
              </p:ext>
            </p:extLst>
          </p:nvPr>
        </p:nvGraphicFramePr>
        <p:xfrm>
          <a:off x="3277772" y="329372"/>
          <a:ext cx="7951372" cy="914400"/>
        </p:xfrm>
        <a:graphic>
          <a:graphicData uri="http://schemas.openxmlformats.org/drawingml/2006/table">
            <a:tbl>
              <a:tblPr firstRow="1" bandRow="1">
                <a:tableStyleId>{5C22544A-7EE6-4342-B048-85BDC9FD1C3A}</a:tableStyleId>
              </a:tblPr>
              <a:tblGrid>
                <a:gridCol w="7951372"/>
              </a:tblGrid>
              <a:tr h="370840">
                <a:tc>
                  <a:txBody>
                    <a:bodyPr/>
                    <a:lstStyle/>
                    <a:p>
                      <a:r>
                        <a:rPr lang="en-US" dirty="0" smtClean="0"/>
                        <a:t>Hyperventilation (</a:t>
                      </a:r>
                      <a:r>
                        <a:rPr lang="en-US" dirty="0" err="1" smtClean="0"/>
                        <a:t>Resp</a:t>
                      </a:r>
                      <a:r>
                        <a:rPr lang="en-US" dirty="0" smtClean="0"/>
                        <a:t> Alkalosis) was implicated in causing low </a:t>
                      </a:r>
                      <a:r>
                        <a:rPr lang="en-US" dirty="0" err="1" smtClean="0"/>
                        <a:t>ionised</a:t>
                      </a:r>
                      <a:r>
                        <a:rPr lang="en-US" dirty="0" smtClean="0"/>
                        <a:t> Ca (hypocalcaemia) which results in cramps</a:t>
                      </a:r>
                      <a:r>
                        <a:rPr lang="en-US" baseline="0" dirty="0" smtClean="0"/>
                        <a:t> in </a:t>
                      </a:r>
                      <a:r>
                        <a:rPr lang="en-US" baseline="0" dirty="0" err="1" smtClean="0"/>
                        <a:t>laboured</a:t>
                      </a:r>
                      <a:r>
                        <a:rPr lang="en-US" baseline="0" dirty="0" smtClean="0"/>
                        <a:t> </a:t>
                      </a:r>
                      <a:r>
                        <a:rPr lang="en-US" baseline="0" dirty="0" smtClean="0"/>
                        <a:t>mothers</a:t>
                      </a:r>
                      <a:endParaRPr lang="en-US" dirty="0"/>
                    </a:p>
                  </a:txBody>
                  <a:tcPr/>
                </a:tc>
              </a:tr>
            </a:tbl>
          </a:graphicData>
        </a:graphic>
      </p:graphicFrame>
      <p:cxnSp>
        <p:nvCxnSpPr>
          <p:cNvPr id="7" name="Straight Arrow Connector 6"/>
          <p:cNvCxnSpPr/>
          <p:nvPr/>
        </p:nvCxnSpPr>
        <p:spPr>
          <a:xfrm flipH="1">
            <a:off x="4702720" y="1266092"/>
            <a:ext cx="1852825" cy="16475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107477" y="892493"/>
            <a:ext cx="614868" cy="7471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17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Respiratory acidosis</a:t>
            </a:r>
            <a:br>
              <a:rPr lang="en-US" b="1" u="sng"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Respiratory </a:t>
            </a:r>
            <a:r>
              <a:rPr lang="en-US" dirty="0"/>
              <a:t>acidosis is caused by </a:t>
            </a:r>
            <a:r>
              <a:rPr lang="en-US" b="1" dirty="0"/>
              <a:t>inadequate alveolar ventilation</a:t>
            </a:r>
            <a:r>
              <a:rPr lang="en-US" dirty="0"/>
              <a:t> </a:t>
            </a:r>
            <a:r>
              <a:rPr lang="en-US" dirty="0" smtClean="0"/>
              <a:t>(hypoventilation) leading </a:t>
            </a:r>
            <a:r>
              <a:rPr lang="en-US" dirty="0"/>
              <a:t>to </a:t>
            </a:r>
            <a:r>
              <a:rPr lang="en-US" b="1" dirty="0"/>
              <a:t>CO</a:t>
            </a:r>
            <a:r>
              <a:rPr lang="en-US" b="1" baseline="-25000" dirty="0"/>
              <a:t>2</a:t>
            </a:r>
            <a:r>
              <a:rPr lang="en-US" b="1" dirty="0"/>
              <a:t> retention</a:t>
            </a:r>
            <a:r>
              <a:rPr lang="en-US" dirty="0"/>
              <a:t>.</a:t>
            </a:r>
          </a:p>
          <a:p>
            <a:r>
              <a:rPr lang="en-US" dirty="0"/>
              <a:t>A </a:t>
            </a:r>
            <a:r>
              <a:rPr lang="en-US" b="1" dirty="0"/>
              <a:t>respiratory</a:t>
            </a:r>
            <a:r>
              <a:rPr lang="en-US" dirty="0"/>
              <a:t> </a:t>
            </a:r>
            <a:r>
              <a:rPr lang="en-US" b="1" dirty="0"/>
              <a:t>acidosis</a:t>
            </a:r>
            <a:r>
              <a:rPr lang="en-US" dirty="0"/>
              <a:t> would have the following </a:t>
            </a:r>
            <a:r>
              <a:rPr lang="en-US" b="1" dirty="0"/>
              <a:t>characteristics</a:t>
            </a:r>
            <a:r>
              <a:rPr lang="en-US" dirty="0"/>
              <a:t> on an </a:t>
            </a:r>
            <a:r>
              <a:rPr lang="en-US" b="1" dirty="0"/>
              <a:t>ABG</a:t>
            </a:r>
            <a:r>
              <a:rPr lang="en-US" dirty="0"/>
              <a:t>:</a:t>
            </a:r>
          </a:p>
          <a:p>
            <a:r>
              <a:rPr lang="en-US" dirty="0"/>
              <a:t>↓ pH</a:t>
            </a:r>
          </a:p>
          <a:p>
            <a:r>
              <a:rPr lang="en-US" dirty="0"/>
              <a:t>↑ CO</a:t>
            </a:r>
            <a:r>
              <a:rPr lang="en-US" baseline="-25000" dirty="0"/>
              <a:t>2</a:t>
            </a:r>
            <a:endParaRPr lang="en-US" dirty="0"/>
          </a:p>
          <a:p>
            <a:r>
              <a:rPr lang="en-US" b="1" dirty="0"/>
              <a:t>Causes</a:t>
            </a:r>
            <a:r>
              <a:rPr lang="en-US" dirty="0"/>
              <a:t> of </a:t>
            </a:r>
            <a:r>
              <a:rPr lang="en-US" b="1" dirty="0"/>
              <a:t>respiratory</a:t>
            </a:r>
            <a:r>
              <a:rPr lang="en-US" dirty="0"/>
              <a:t> </a:t>
            </a:r>
            <a:r>
              <a:rPr lang="en-US" b="1" dirty="0"/>
              <a:t>acidosis</a:t>
            </a:r>
            <a:r>
              <a:rPr lang="en-US" dirty="0"/>
              <a:t> include:</a:t>
            </a:r>
          </a:p>
          <a:p>
            <a:r>
              <a:rPr lang="en-US" dirty="0"/>
              <a:t>Respiratory depression (e.g. opiates)</a:t>
            </a:r>
          </a:p>
          <a:p>
            <a:r>
              <a:rPr lang="en-US" dirty="0"/>
              <a:t>Guillain-Barre: paralysis leads to an inability to adequately ventilate</a:t>
            </a:r>
          </a:p>
          <a:p>
            <a:r>
              <a:rPr lang="en-US" dirty="0"/>
              <a:t>Asthma</a:t>
            </a:r>
          </a:p>
          <a:p>
            <a:r>
              <a:rPr lang="en-US" dirty="0"/>
              <a:t>Chronic obstructive pulmonary disease (COPD)</a:t>
            </a:r>
          </a:p>
          <a:p>
            <a:r>
              <a:rPr lang="en-US" dirty="0"/>
              <a:t>Iatrogenic (incorrect mechanical ventilation </a:t>
            </a:r>
            <a:r>
              <a:rPr lang="en-US" dirty="0" smtClean="0"/>
              <a:t>settings)</a:t>
            </a:r>
          </a:p>
          <a:p>
            <a:r>
              <a:rPr lang="en-US" dirty="0" smtClean="0"/>
              <a:t>CCHS </a:t>
            </a:r>
          </a:p>
          <a:p>
            <a:endParaRPr lang="en-US" dirty="0"/>
          </a:p>
        </p:txBody>
      </p:sp>
    </p:spTree>
    <p:extLst>
      <p:ext uri="{BB962C8B-B14F-4D97-AF65-F5344CB8AC3E}">
        <p14:creationId xmlns:p14="http://schemas.microsoft.com/office/powerpoint/2010/main" val="243485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b="1" u="sng" dirty="0"/>
              <a:t>Respiratory alkalosis</a:t>
            </a:r>
            <a:br>
              <a:rPr lang="en-US" b="1" u="sng" dirty="0"/>
            </a:br>
            <a:r>
              <a:rPr lang="en-US" b="1" u="sng" dirty="0"/>
              <a:t/>
            </a:r>
            <a:br>
              <a:rPr lang="en-US" b="1" u="sng" dirty="0"/>
            </a:br>
            <a:endParaRPr lang="en-US" dirty="0"/>
          </a:p>
        </p:txBody>
      </p:sp>
      <p:sp>
        <p:nvSpPr>
          <p:cNvPr id="3" name="Content Placeholder 2"/>
          <p:cNvSpPr>
            <a:spLocks noGrp="1"/>
          </p:cNvSpPr>
          <p:nvPr>
            <p:ph idx="1"/>
          </p:nvPr>
        </p:nvSpPr>
        <p:spPr>
          <a:xfrm>
            <a:off x="645017" y="1094509"/>
            <a:ext cx="10507892" cy="5415281"/>
          </a:xfrm>
        </p:spPr>
        <p:txBody>
          <a:bodyPr>
            <a:normAutofit fontScale="40000" lnSpcReduction="20000"/>
          </a:bodyPr>
          <a:lstStyle/>
          <a:p>
            <a:r>
              <a:rPr lang="en-US" sz="5600" dirty="0" smtClean="0"/>
              <a:t>Respiratory alkalosis is caused by </a:t>
            </a:r>
            <a:r>
              <a:rPr lang="en-US" sz="5600" b="1" dirty="0" smtClean="0"/>
              <a:t>excessive</a:t>
            </a:r>
            <a:r>
              <a:rPr lang="en-US" sz="5600" dirty="0" smtClean="0"/>
              <a:t> </a:t>
            </a:r>
            <a:r>
              <a:rPr lang="en-US" sz="5600" b="1" dirty="0" smtClean="0"/>
              <a:t>alveolar</a:t>
            </a:r>
            <a:r>
              <a:rPr lang="en-US" sz="5600" dirty="0" smtClean="0"/>
              <a:t> </a:t>
            </a:r>
            <a:r>
              <a:rPr lang="en-US" sz="5600" b="1" dirty="0" smtClean="0"/>
              <a:t>ventilation</a:t>
            </a:r>
            <a:r>
              <a:rPr lang="en-US" sz="5600" dirty="0" smtClean="0"/>
              <a:t> (hyperventilation) resulting in more CO</a:t>
            </a:r>
            <a:r>
              <a:rPr lang="en-US" sz="5600" baseline="-25000" dirty="0" smtClean="0"/>
              <a:t>2</a:t>
            </a:r>
            <a:r>
              <a:rPr lang="en-US" sz="5600" dirty="0" smtClean="0"/>
              <a:t> than normal being exhaled. As a result, PaCO</a:t>
            </a:r>
            <a:r>
              <a:rPr lang="en-US" sz="5600" baseline="-25000" dirty="0" smtClean="0"/>
              <a:t>2</a:t>
            </a:r>
            <a:r>
              <a:rPr lang="en-US" sz="5600" dirty="0" smtClean="0"/>
              <a:t> is reduced and pH increases causing alkalosis.</a:t>
            </a:r>
          </a:p>
          <a:p>
            <a:r>
              <a:rPr lang="en-US" sz="5600" dirty="0" smtClean="0"/>
              <a:t>A </a:t>
            </a:r>
            <a:r>
              <a:rPr lang="en-US" sz="5600" b="1" dirty="0" smtClean="0"/>
              <a:t>respiratory</a:t>
            </a:r>
            <a:r>
              <a:rPr lang="en-US" sz="5600" dirty="0" smtClean="0"/>
              <a:t> </a:t>
            </a:r>
            <a:r>
              <a:rPr lang="en-US" sz="5600" b="1" dirty="0" smtClean="0"/>
              <a:t>alkalosis</a:t>
            </a:r>
            <a:r>
              <a:rPr lang="en-US" sz="5600" dirty="0" smtClean="0"/>
              <a:t> would have the following </a:t>
            </a:r>
            <a:r>
              <a:rPr lang="en-US" sz="5600" b="1" dirty="0" smtClean="0"/>
              <a:t>characteristics</a:t>
            </a:r>
            <a:r>
              <a:rPr lang="en-US" sz="5600" dirty="0" smtClean="0"/>
              <a:t> on an </a:t>
            </a:r>
            <a:r>
              <a:rPr lang="en-US" sz="5600" b="1" dirty="0" smtClean="0"/>
              <a:t>ABG</a:t>
            </a:r>
            <a:r>
              <a:rPr lang="en-US" sz="5600" dirty="0" smtClean="0"/>
              <a:t>:</a:t>
            </a:r>
          </a:p>
          <a:p>
            <a:r>
              <a:rPr lang="en-US" sz="5600" dirty="0" smtClean="0"/>
              <a:t>↑ pH</a:t>
            </a:r>
          </a:p>
          <a:p>
            <a:r>
              <a:rPr lang="en-US" sz="5600" dirty="0" smtClean="0"/>
              <a:t>↓ CO</a:t>
            </a:r>
            <a:r>
              <a:rPr lang="en-US" sz="5600" baseline="-25000" dirty="0" smtClean="0"/>
              <a:t>2</a:t>
            </a:r>
            <a:endParaRPr lang="en-US" sz="5600" dirty="0" smtClean="0"/>
          </a:p>
          <a:p>
            <a:r>
              <a:rPr lang="en-US" sz="5600" b="1" dirty="0" smtClean="0"/>
              <a:t>Causes</a:t>
            </a:r>
            <a:r>
              <a:rPr lang="en-US" sz="5600" dirty="0" smtClean="0"/>
              <a:t> of </a:t>
            </a:r>
            <a:r>
              <a:rPr lang="en-US" sz="5600" b="1" dirty="0" smtClean="0"/>
              <a:t>respiratory</a:t>
            </a:r>
            <a:r>
              <a:rPr lang="en-US" sz="5600" dirty="0" smtClean="0"/>
              <a:t> </a:t>
            </a:r>
            <a:r>
              <a:rPr lang="en-US" sz="5600" b="1" dirty="0" smtClean="0"/>
              <a:t>alkalosis</a:t>
            </a:r>
            <a:r>
              <a:rPr lang="en-US" sz="5600" dirty="0" smtClean="0"/>
              <a:t> include: ³</a:t>
            </a:r>
          </a:p>
          <a:p>
            <a:r>
              <a:rPr lang="en-US" sz="5600" dirty="0" smtClean="0"/>
              <a:t>Anxiety (i.e. panic attack)</a:t>
            </a:r>
          </a:p>
          <a:p>
            <a:r>
              <a:rPr lang="en-US" sz="5600" dirty="0" smtClean="0"/>
              <a:t>Pain: causing an increased respiratory rate.</a:t>
            </a:r>
          </a:p>
          <a:p>
            <a:r>
              <a:rPr lang="en-US" sz="5600" dirty="0" smtClean="0"/>
              <a:t>Hypoxia: resulting in increased alveolar ventilation in an attempt to compensate.</a:t>
            </a:r>
          </a:p>
          <a:p>
            <a:r>
              <a:rPr lang="en-US" sz="5600" dirty="0" smtClean="0"/>
              <a:t>Pulmonary embolism</a:t>
            </a:r>
          </a:p>
          <a:p>
            <a:r>
              <a:rPr lang="en-US" sz="5600" dirty="0" smtClean="0"/>
              <a:t>Pneumothorax</a:t>
            </a:r>
          </a:p>
          <a:p>
            <a:r>
              <a:rPr lang="en-US" sz="5600" dirty="0" smtClean="0"/>
              <a:t>Iatrogenic (e.g. excessive mechanical ventilation)</a:t>
            </a:r>
          </a:p>
          <a:p>
            <a:endParaRPr lang="en-US" dirty="0"/>
          </a:p>
        </p:txBody>
      </p:sp>
      <p:pic>
        <p:nvPicPr>
          <p:cNvPr id="2" name="Picture 1"/>
          <p:cNvPicPr>
            <a:picLocks noChangeAspect="1"/>
          </p:cNvPicPr>
          <p:nvPr/>
        </p:nvPicPr>
        <p:blipFill>
          <a:blip r:embed="rId3"/>
          <a:stretch>
            <a:fillRect/>
          </a:stretch>
        </p:blipFill>
        <p:spPr>
          <a:xfrm>
            <a:off x="9848851" y="1773382"/>
            <a:ext cx="2139385" cy="1967345"/>
          </a:xfrm>
          <a:prstGeom prst="rect">
            <a:avLst/>
          </a:prstGeom>
        </p:spPr>
      </p:pic>
    </p:spTree>
    <p:extLst>
      <p:ext uri="{BB962C8B-B14F-4D97-AF65-F5344CB8AC3E}">
        <p14:creationId xmlns:p14="http://schemas.microsoft.com/office/powerpoint/2010/main" val="1450722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Metabolic acidosis</a:t>
            </a:r>
            <a:br>
              <a:rPr lang="en-US" b="1" u="sng"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Metabolic</a:t>
            </a:r>
            <a:r>
              <a:rPr lang="en-US" dirty="0"/>
              <a:t> </a:t>
            </a:r>
            <a:r>
              <a:rPr lang="en-US" b="1" dirty="0"/>
              <a:t>acidosis</a:t>
            </a:r>
            <a:r>
              <a:rPr lang="en-US" dirty="0"/>
              <a:t> can occur as a result of either:</a:t>
            </a:r>
          </a:p>
          <a:p>
            <a:r>
              <a:rPr lang="en-US" b="1" dirty="0"/>
              <a:t>Increased</a:t>
            </a:r>
            <a:r>
              <a:rPr lang="en-US" dirty="0"/>
              <a:t> </a:t>
            </a:r>
            <a:r>
              <a:rPr lang="en-US" b="1" dirty="0"/>
              <a:t>acid</a:t>
            </a:r>
            <a:r>
              <a:rPr lang="en-US" dirty="0"/>
              <a:t> </a:t>
            </a:r>
            <a:r>
              <a:rPr lang="en-US" b="1" dirty="0"/>
              <a:t>production</a:t>
            </a:r>
            <a:r>
              <a:rPr lang="en-US" dirty="0"/>
              <a:t> or </a:t>
            </a:r>
            <a:r>
              <a:rPr lang="en-US" b="1" dirty="0"/>
              <a:t>acid</a:t>
            </a:r>
            <a:r>
              <a:rPr lang="en-US" dirty="0"/>
              <a:t> </a:t>
            </a:r>
            <a:r>
              <a:rPr lang="en-US" b="1" dirty="0"/>
              <a:t>ingestion</a:t>
            </a:r>
            <a:r>
              <a:rPr lang="en-US" dirty="0"/>
              <a:t>.</a:t>
            </a:r>
          </a:p>
          <a:p>
            <a:r>
              <a:rPr lang="en-US" b="1" dirty="0"/>
              <a:t>Decreased</a:t>
            </a:r>
            <a:r>
              <a:rPr lang="en-US" dirty="0"/>
              <a:t> </a:t>
            </a:r>
            <a:r>
              <a:rPr lang="en-US" b="1" dirty="0"/>
              <a:t>acid</a:t>
            </a:r>
            <a:r>
              <a:rPr lang="en-US" dirty="0"/>
              <a:t> </a:t>
            </a:r>
            <a:r>
              <a:rPr lang="en-US" b="1" dirty="0"/>
              <a:t>excretion </a:t>
            </a:r>
            <a:r>
              <a:rPr lang="en-US" dirty="0"/>
              <a:t>or </a:t>
            </a:r>
            <a:r>
              <a:rPr lang="en-US" b="1" dirty="0"/>
              <a:t>rate of gastrointestinal </a:t>
            </a:r>
            <a:r>
              <a:rPr lang="en-US" dirty="0"/>
              <a:t>and</a:t>
            </a:r>
            <a:r>
              <a:rPr lang="en-US" b="1" dirty="0"/>
              <a:t> renal HCO</a:t>
            </a:r>
            <a:r>
              <a:rPr lang="en-US" b="1" baseline="-25000" dirty="0"/>
              <a:t>3</a:t>
            </a:r>
            <a:r>
              <a:rPr lang="en-US" b="1" dirty="0"/>
              <a:t>– loss</a:t>
            </a:r>
            <a:r>
              <a:rPr lang="en-US" dirty="0"/>
              <a:t>.</a:t>
            </a:r>
          </a:p>
          <a:p>
            <a:r>
              <a:rPr lang="en-US" dirty="0"/>
              <a:t>A </a:t>
            </a:r>
            <a:r>
              <a:rPr lang="en-US" b="1" dirty="0"/>
              <a:t>metabolic acidosi</a:t>
            </a:r>
            <a:r>
              <a:rPr lang="en-US" dirty="0"/>
              <a:t>s would have the following </a:t>
            </a:r>
            <a:r>
              <a:rPr lang="en-US" b="1" dirty="0"/>
              <a:t>characteristics</a:t>
            </a:r>
            <a:r>
              <a:rPr lang="en-US" dirty="0"/>
              <a:t> on an </a:t>
            </a:r>
            <a:r>
              <a:rPr lang="en-US" b="1" dirty="0"/>
              <a:t>ABG</a:t>
            </a:r>
            <a:r>
              <a:rPr lang="en-US" dirty="0"/>
              <a:t>:</a:t>
            </a:r>
          </a:p>
          <a:p>
            <a:r>
              <a:rPr lang="en-US" dirty="0"/>
              <a:t>↓ pH</a:t>
            </a:r>
          </a:p>
          <a:p>
            <a:r>
              <a:rPr lang="en-US" dirty="0"/>
              <a:t>↓ HCO</a:t>
            </a:r>
            <a:r>
              <a:rPr lang="en-US" baseline="-25000" dirty="0"/>
              <a:t>3-</a:t>
            </a:r>
            <a:endParaRPr lang="en-US" dirty="0"/>
          </a:p>
          <a:p>
            <a:r>
              <a:rPr lang="en-US" dirty="0"/>
              <a:t>↓ BE</a:t>
            </a:r>
          </a:p>
          <a:p>
            <a:endParaRPr lang="en-US" dirty="0"/>
          </a:p>
        </p:txBody>
      </p:sp>
    </p:spTree>
    <p:extLst>
      <p:ext uri="{BB962C8B-B14F-4D97-AF65-F5344CB8AC3E}">
        <p14:creationId xmlns:p14="http://schemas.microsoft.com/office/powerpoint/2010/main" val="200167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Anion gap</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a:t>
            </a:r>
            <a:r>
              <a:rPr lang="en-US" dirty="0"/>
              <a:t> </a:t>
            </a:r>
            <a:r>
              <a:rPr lang="en-US" b="1" dirty="0"/>
              <a:t>anion gap</a:t>
            </a:r>
            <a:r>
              <a:rPr lang="en-US" dirty="0"/>
              <a:t> (AG) is a derived variable primarily used for the evaluation of metabolic acidosis to determine the presence of </a:t>
            </a:r>
            <a:r>
              <a:rPr lang="en-US" b="1" dirty="0"/>
              <a:t>unmeasured</a:t>
            </a:r>
            <a:r>
              <a:rPr lang="en-US" dirty="0"/>
              <a:t> </a:t>
            </a:r>
            <a:r>
              <a:rPr lang="en-US" b="1" dirty="0"/>
              <a:t>anions</a:t>
            </a:r>
            <a:r>
              <a:rPr lang="en-US" dirty="0"/>
              <a:t>. To work out if the metabolic acidosis is due to </a:t>
            </a:r>
            <a:r>
              <a:rPr lang="en-US" b="1" dirty="0"/>
              <a:t>increased</a:t>
            </a:r>
            <a:r>
              <a:rPr lang="en-US" dirty="0"/>
              <a:t> </a:t>
            </a:r>
            <a:r>
              <a:rPr lang="en-US" b="1" dirty="0"/>
              <a:t>acid</a:t>
            </a:r>
            <a:r>
              <a:rPr lang="en-US" dirty="0"/>
              <a:t> </a:t>
            </a:r>
            <a:r>
              <a:rPr lang="en-US" b="1" dirty="0"/>
              <a:t>production</a:t>
            </a:r>
            <a:r>
              <a:rPr lang="en-US" dirty="0"/>
              <a:t> or </a:t>
            </a:r>
            <a:r>
              <a:rPr lang="en-US" b="1" dirty="0"/>
              <a:t>ingestion</a:t>
            </a:r>
            <a:r>
              <a:rPr lang="en-US" dirty="0"/>
              <a:t> vs </a:t>
            </a:r>
            <a:r>
              <a:rPr lang="en-US" b="1" dirty="0"/>
              <a:t>decreased</a:t>
            </a:r>
            <a:r>
              <a:rPr lang="en-US" dirty="0"/>
              <a:t> </a:t>
            </a:r>
            <a:r>
              <a:rPr lang="en-US" b="1" dirty="0"/>
              <a:t>acid</a:t>
            </a:r>
            <a:r>
              <a:rPr lang="en-US" dirty="0"/>
              <a:t> </a:t>
            </a:r>
            <a:r>
              <a:rPr lang="en-US" b="1" dirty="0"/>
              <a:t>excretion</a:t>
            </a:r>
            <a:r>
              <a:rPr lang="en-US" dirty="0"/>
              <a:t> or </a:t>
            </a:r>
            <a:r>
              <a:rPr lang="en-US" b="1" dirty="0"/>
              <a:t>loss</a:t>
            </a:r>
            <a:r>
              <a:rPr lang="en-US" dirty="0"/>
              <a:t> </a:t>
            </a:r>
            <a:r>
              <a:rPr lang="en-US" b="1" dirty="0"/>
              <a:t>of</a:t>
            </a:r>
            <a:r>
              <a:rPr lang="en-US" dirty="0"/>
              <a:t> </a:t>
            </a:r>
            <a:r>
              <a:rPr lang="en-US" b="1" dirty="0"/>
              <a:t>HCO</a:t>
            </a:r>
            <a:r>
              <a:rPr lang="en-US" b="1" baseline="-25000" dirty="0"/>
              <a:t>3</a:t>
            </a:r>
            <a:r>
              <a:rPr lang="en-US" b="1" dirty="0"/>
              <a:t>–</a:t>
            </a:r>
            <a:r>
              <a:rPr lang="en-US" dirty="0"/>
              <a:t> you can calculate the anion gap. The normal anion gap varies with different assays but is typically between</a:t>
            </a:r>
            <a:r>
              <a:rPr lang="en-US" b="1" dirty="0"/>
              <a:t> 4 to 12 </a:t>
            </a:r>
            <a:r>
              <a:rPr lang="en-US" b="1" dirty="0" err="1"/>
              <a:t>mmol</a:t>
            </a:r>
            <a:r>
              <a:rPr lang="en-US" b="1" dirty="0"/>
              <a:t>/L</a:t>
            </a:r>
            <a:r>
              <a:rPr lang="en-US" dirty="0"/>
              <a:t>.</a:t>
            </a:r>
          </a:p>
          <a:p>
            <a:r>
              <a:rPr lang="en-US" b="1" dirty="0"/>
              <a:t>Anion gap formula: </a:t>
            </a:r>
            <a:r>
              <a:rPr lang="en-US" dirty="0"/>
              <a:t>Anion gap = Na+ – (Cl- + HCO</a:t>
            </a:r>
            <a:r>
              <a:rPr lang="en-US" baseline="-25000" dirty="0"/>
              <a:t>3-</a:t>
            </a:r>
            <a:r>
              <a:rPr lang="en-US" dirty="0"/>
              <a:t>)</a:t>
            </a:r>
          </a:p>
          <a:p>
            <a:r>
              <a:rPr lang="en-US" dirty="0"/>
              <a:t>An </a:t>
            </a:r>
            <a:r>
              <a:rPr lang="en-US" b="1" dirty="0"/>
              <a:t>increased</a:t>
            </a:r>
            <a:r>
              <a:rPr lang="en-US" dirty="0"/>
              <a:t> anion gap indicates </a:t>
            </a:r>
            <a:r>
              <a:rPr lang="en-US" b="1" dirty="0"/>
              <a:t>increased acid production</a:t>
            </a:r>
            <a:r>
              <a:rPr lang="en-US" dirty="0"/>
              <a:t> or </a:t>
            </a:r>
            <a:r>
              <a:rPr lang="en-US" b="1" dirty="0"/>
              <a:t>ingestion</a:t>
            </a:r>
            <a:r>
              <a:rPr lang="en-US" dirty="0"/>
              <a:t>:</a:t>
            </a:r>
          </a:p>
          <a:p>
            <a:r>
              <a:rPr lang="en-US" dirty="0"/>
              <a:t>Diabetic ketoacidosis (↑ production)</a:t>
            </a:r>
          </a:p>
          <a:p>
            <a:r>
              <a:rPr lang="en-US" dirty="0"/>
              <a:t>Lactic acidosis (↑ production)</a:t>
            </a:r>
          </a:p>
          <a:p>
            <a:r>
              <a:rPr lang="en-US" dirty="0"/>
              <a:t>Aspirin overdose (ingestion of acid)</a:t>
            </a:r>
          </a:p>
          <a:p>
            <a:r>
              <a:rPr lang="en-US" dirty="0"/>
              <a:t>A </a:t>
            </a:r>
            <a:r>
              <a:rPr lang="en-US" b="1" dirty="0"/>
              <a:t>decreased</a:t>
            </a:r>
            <a:r>
              <a:rPr lang="en-US" dirty="0"/>
              <a:t> anion gap indicates </a:t>
            </a:r>
            <a:r>
              <a:rPr lang="en-US" b="1" dirty="0"/>
              <a:t>decreased acid excretion or loss of HCO</a:t>
            </a:r>
            <a:r>
              <a:rPr lang="en-US" b="1" baseline="-25000" dirty="0"/>
              <a:t>3</a:t>
            </a:r>
            <a:r>
              <a:rPr lang="en-US" b="1" dirty="0"/>
              <a:t>–</a:t>
            </a:r>
            <a:r>
              <a:rPr lang="en-US" dirty="0"/>
              <a:t>:</a:t>
            </a:r>
          </a:p>
          <a:p>
            <a:r>
              <a:rPr lang="en-US" dirty="0"/>
              <a:t>Gastrointestinal loss of HCO</a:t>
            </a:r>
            <a:r>
              <a:rPr lang="en-US" baseline="-25000" dirty="0"/>
              <a:t>3</a:t>
            </a:r>
            <a:r>
              <a:rPr lang="en-US" dirty="0"/>
              <a:t>– (e.g. </a:t>
            </a:r>
            <a:r>
              <a:rPr lang="en-US" dirty="0" err="1"/>
              <a:t>diarrhoea</a:t>
            </a:r>
            <a:r>
              <a:rPr lang="en-US" dirty="0"/>
              <a:t>, ileostomy, proximal colostomy)</a:t>
            </a:r>
          </a:p>
          <a:p>
            <a:r>
              <a:rPr lang="en-US" dirty="0"/>
              <a:t>Renal tubular acidosis (retaining H</a:t>
            </a:r>
            <a:r>
              <a:rPr lang="en-US" baseline="30000" dirty="0"/>
              <a:t>+</a:t>
            </a:r>
            <a:r>
              <a:rPr lang="en-US" dirty="0"/>
              <a:t>)</a:t>
            </a:r>
          </a:p>
          <a:p>
            <a:r>
              <a:rPr lang="en-US" dirty="0"/>
              <a:t>Addison’s disease  (retaining H</a:t>
            </a:r>
            <a:r>
              <a:rPr lang="en-US" baseline="30000" dirty="0"/>
              <a:t>+</a:t>
            </a:r>
            <a:r>
              <a:rPr lang="en-US" dirty="0"/>
              <a:t>)</a:t>
            </a:r>
          </a:p>
          <a:p>
            <a:endParaRPr lang="en-US" dirty="0"/>
          </a:p>
        </p:txBody>
      </p:sp>
    </p:spTree>
    <p:extLst>
      <p:ext uri="{BB962C8B-B14F-4D97-AF65-F5344CB8AC3E}">
        <p14:creationId xmlns:p14="http://schemas.microsoft.com/office/powerpoint/2010/main" val="46851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b="1" u="sng" dirty="0"/>
              <a:t>Metabolic alkalosis</a:t>
            </a:r>
            <a:br>
              <a:rPr lang="en-US" b="1" u="sng" dirty="0"/>
            </a:br>
            <a:r>
              <a:rPr lang="en-US" b="1" dirty="0"/>
              <a:t/>
            </a:r>
            <a:br>
              <a:rPr lang="en-US" b="1" dirty="0"/>
            </a:br>
            <a:endParaRPr lang="en-US" dirty="0"/>
          </a:p>
        </p:txBody>
      </p:sp>
      <p:sp>
        <p:nvSpPr>
          <p:cNvPr id="3" name="Content Placeholder 2"/>
          <p:cNvSpPr>
            <a:spLocks noGrp="1"/>
          </p:cNvSpPr>
          <p:nvPr>
            <p:ph idx="1"/>
          </p:nvPr>
        </p:nvSpPr>
        <p:spPr>
          <a:xfrm>
            <a:off x="722291" y="1622737"/>
            <a:ext cx="10515600" cy="4893971"/>
          </a:xfrm>
        </p:spPr>
        <p:txBody>
          <a:bodyPr>
            <a:normAutofit fontScale="62500" lnSpcReduction="20000"/>
          </a:bodyPr>
          <a:lstStyle/>
          <a:p>
            <a:r>
              <a:rPr lang="en-US" sz="3700" dirty="0" smtClean="0"/>
              <a:t>Metabolic </a:t>
            </a:r>
            <a:r>
              <a:rPr lang="en-US" sz="3700" dirty="0"/>
              <a:t>alkalosis occurs as a result of </a:t>
            </a:r>
            <a:r>
              <a:rPr lang="en-US" sz="3700" b="1" dirty="0"/>
              <a:t>decreased hydrogen ion concentration</a:t>
            </a:r>
            <a:r>
              <a:rPr lang="en-US" sz="3700" dirty="0"/>
              <a:t>, leading to </a:t>
            </a:r>
            <a:r>
              <a:rPr lang="en-US" sz="3700" b="1" dirty="0"/>
              <a:t>increased bicarbonate</a:t>
            </a:r>
            <a:r>
              <a:rPr lang="en-US" sz="3700" dirty="0"/>
              <a:t>, or alternatively a direct result of increased bicarbonate concentrations.</a:t>
            </a:r>
          </a:p>
          <a:p>
            <a:r>
              <a:rPr lang="en-US" sz="3700" dirty="0"/>
              <a:t>A </a:t>
            </a:r>
            <a:r>
              <a:rPr lang="en-US" sz="3700" b="1" dirty="0"/>
              <a:t>metabolic alkalosis</a:t>
            </a:r>
            <a:r>
              <a:rPr lang="en-US" sz="3700" dirty="0"/>
              <a:t> would have the following </a:t>
            </a:r>
            <a:r>
              <a:rPr lang="en-US" sz="3700" b="1" dirty="0"/>
              <a:t>characteristics</a:t>
            </a:r>
            <a:r>
              <a:rPr lang="en-US" sz="3700" dirty="0"/>
              <a:t> on an </a:t>
            </a:r>
            <a:r>
              <a:rPr lang="en-US" sz="3700" b="1" dirty="0"/>
              <a:t>ABG</a:t>
            </a:r>
            <a:r>
              <a:rPr lang="en-US" sz="3700" dirty="0"/>
              <a:t>:</a:t>
            </a:r>
          </a:p>
          <a:p>
            <a:r>
              <a:rPr lang="en-US" sz="3700" dirty="0"/>
              <a:t>↑ pH</a:t>
            </a:r>
          </a:p>
          <a:p>
            <a:r>
              <a:rPr lang="en-US" sz="3700" dirty="0"/>
              <a:t>↑ HCO</a:t>
            </a:r>
            <a:r>
              <a:rPr lang="en-US" sz="3700" baseline="-25000" dirty="0"/>
              <a:t>3-</a:t>
            </a:r>
            <a:endParaRPr lang="en-US" sz="3700" dirty="0"/>
          </a:p>
          <a:p>
            <a:r>
              <a:rPr lang="en-US" sz="3700" dirty="0"/>
              <a:t>↑ BE</a:t>
            </a:r>
          </a:p>
          <a:p>
            <a:r>
              <a:rPr lang="en-US" sz="3700" b="1" dirty="0"/>
              <a:t>Causes</a:t>
            </a:r>
            <a:r>
              <a:rPr lang="en-US" sz="3700" dirty="0"/>
              <a:t> of </a:t>
            </a:r>
            <a:r>
              <a:rPr lang="en-US" sz="3700" b="1" dirty="0"/>
              <a:t>metabolic</a:t>
            </a:r>
            <a:r>
              <a:rPr lang="en-US" sz="3700" dirty="0"/>
              <a:t> </a:t>
            </a:r>
            <a:r>
              <a:rPr lang="en-US" sz="3700" b="1" dirty="0"/>
              <a:t>alkalosis</a:t>
            </a:r>
            <a:r>
              <a:rPr lang="en-US" sz="3700" dirty="0"/>
              <a:t> include:</a:t>
            </a:r>
          </a:p>
          <a:p>
            <a:r>
              <a:rPr lang="en-US" sz="3700" dirty="0"/>
              <a:t>Gastrointestinal loss of H</a:t>
            </a:r>
            <a:r>
              <a:rPr lang="en-US" sz="3700" baseline="30000" dirty="0"/>
              <a:t>+</a:t>
            </a:r>
            <a:r>
              <a:rPr lang="en-US" sz="3700" dirty="0"/>
              <a:t> ions (e.g. vomiting, </a:t>
            </a:r>
            <a:r>
              <a:rPr lang="en-US" sz="3700" dirty="0" err="1"/>
              <a:t>diarrhoea</a:t>
            </a:r>
            <a:r>
              <a:rPr lang="en-US" sz="3700" dirty="0"/>
              <a:t>)</a:t>
            </a:r>
          </a:p>
          <a:p>
            <a:r>
              <a:rPr lang="en-US" sz="3700" dirty="0"/>
              <a:t>Renal loss of H</a:t>
            </a:r>
            <a:r>
              <a:rPr lang="en-US" sz="3700" baseline="30000" dirty="0"/>
              <a:t>+</a:t>
            </a:r>
            <a:r>
              <a:rPr lang="en-US" sz="3700" dirty="0"/>
              <a:t> ions (e.g. loop and thiazide diuretics, heart failure, </a:t>
            </a:r>
            <a:r>
              <a:rPr lang="en-US" sz="3700" dirty="0" err="1"/>
              <a:t>nephrotic</a:t>
            </a:r>
            <a:r>
              <a:rPr lang="en-US" sz="3700" dirty="0"/>
              <a:t> syndrome, cirrhosis, Conn’s syndrome)</a:t>
            </a:r>
          </a:p>
          <a:p>
            <a:r>
              <a:rPr lang="en-US" sz="3700" dirty="0"/>
              <a:t>Iatrogenic (e.g. addition of excess alkali such as milk-alkali syndrome)</a:t>
            </a:r>
          </a:p>
          <a:p>
            <a:endParaRPr lang="en-US" dirty="0"/>
          </a:p>
        </p:txBody>
      </p:sp>
    </p:spTree>
    <p:extLst>
      <p:ext uri="{BB962C8B-B14F-4D97-AF65-F5344CB8AC3E}">
        <p14:creationId xmlns:p14="http://schemas.microsoft.com/office/powerpoint/2010/main" val="282598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Mixed acidosis/alkalosis</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It’s </a:t>
            </a:r>
            <a:r>
              <a:rPr lang="en-US" dirty="0"/>
              <a:t>worth mentioning that it is possible to have a</a:t>
            </a:r>
            <a:r>
              <a:rPr lang="en-US" b="1" dirty="0"/>
              <a:t> mixed acidosis </a:t>
            </a:r>
            <a:r>
              <a:rPr lang="en-US" dirty="0"/>
              <a:t>or</a:t>
            </a:r>
            <a:r>
              <a:rPr lang="en-US" b="1" dirty="0"/>
              <a:t> alkalosis</a:t>
            </a:r>
            <a:r>
              <a:rPr lang="en-US" dirty="0"/>
              <a:t> (e.g. respiratory and metabolic acidosis/respiratory and metabolic alkalosis).  </a:t>
            </a:r>
          </a:p>
          <a:p>
            <a:r>
              <a:rPr lang="en-US" dirty="0"/>
              <a:t>In these circumstances, the </a:t>
            </a:r>
            <a:r>
              <a:rPr lang="en-US" b="1" dirty="0"/>
              <a:t>CO</a:t>
            </a:r>
            <a:r>
              <a:rPr lang="en-US" b="1" baseline="-25000" dirty="0"/>
              <a:t>2</a:t>
            </a:r>
            <a:r>
              <a:rPr lang="en-US" dirty="0"/>
              <a:t> and </a:t>
            </a:r>
            <a:r>
              <a:rPr lang="en-US" b="1" dirty="0"/>
              <a:t>HCO</a:t>
            </a:r>
            <a:r>
              <a:rPr lang="en-US" b="1" baseline="-25000" dirty="0"/>
              <a:t>3</a:t>
            </a:r>
            <a:r>
              <a:rPr lang="en-US" b="1" dirty="0"/>
              <a:t>–</a:t>
            </a:r>
            <a:r>
              <a:rPr lang="en-US" dirty="0"/>
              <a:t> will be moving in </a:t>
            </a:r>
            <a:r>
              <a:rPr lang="en-US" b="1" dirty="0"/>
              <a:t>opposite</a:t>
            </a:r>
            <a:r>
              <a:rPr lang="en-US" dirty="0"/>
              <a:t> directions (e.g. ↑ CO</a:t>
            </a:r>
            <a:r>
              <a:rPr lang="en-US" baseline="-25000" dirty="0"/>
              <a:t>2</a:t>
            </a:r>
            <a:r>
              <a:rPr lang="en-US" dirty="0"/>
              <a:t> ↓ HCO</a:t>
            </a:r>
            <a:r>
              <a:rPr lang="en-US" baseline="-25000" dirty="0"/>
              <a:t>3</a:t>
            </a:r>
            <a:r>
              <a:rPr lang="en-US" dirty="0"/>
              <a:t>– in mixed respiratory and metabolic acidosis).</a:t>
            </a:r>
          </a:p>
          <a:p>
            <a:r>
              <a:rPr lang="en-US" dirty="0"/>
              <a:t>Treatment is directed towards correcting each primary acid-base disturbance.</a:t>
            </a:r>
          </a:p>
          <a:p>
            <a:pPr marL="0" indent="0">
              <a:buNone/>
            </a:pPr>
            <a:endParaRPr lang="en-US" dirty="0"/>
          </a:p>
        </p:txBody>
      </p:sp>
    </p:spTree>
    <p:extLst>
      <p:ext uri="{BB962C8B-B14F-4D97-AF65-F5344CB8AC3E}">
        <p14:creationId xmlns:p14="http://schemas.microsoft.com/office/powerpoint/2010/main" val="346638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484632"/>
            <a:ext cx="12460406" cy="1275929"/>
          </a:xfrm>
        </p:spPr>
        <p:txBody>
          <a:bodyPr>
            <a:normAutofit fontScale="90000"/>
          </a:bodyPr>
          <a:lstStyle/>
          <a:p>
            <a:pPr algn="ctr"/>
            <a:r>
              <a:rPr lang="en-US" b="1" u="sng" dirty="0"/>
              <a:t>Mixed respiratory and metabolic acidosis</a:t>
            </a:r>
            <a:br>
              <a:rPr lang="en-US" b="1" u="sng" dirty="0"/>
            </a:br>
            <a:endParaRPr lang="en-US" dirty="0"/>
          </a:p>
        </p:txBody>
      </p:sp>
      <p:sp>
        <p:nvSpPr>
          <p:cNvPr id="3" name="Content Placeholder 2"/>
          <p:cNvSpPr>
            <a:spLocks noGrp="1"/>
          </p:cNvSpPr>
          <p:nvPr>
            <p:ph idx="1"/>
          </p:nvPr>
        </p:nvSpPr>
        <p:spPr>
          <a:xfrm>
            <a:off x="838200" y="1405719"/>
            <a:ext cx="10515600" cy="1837954"/>
          </a:xfrm>
        </p:spPr>
        <p:txBody>
          <a:bodyPr>
            <a:normAutofit fontScale="55000" lnSpcReduction="20000"/>
          </a:bodyPr>
          <a:lstStyle/>
          <a:p>
            <a:r>
              <a:rPr lang="en-US" dirty="0" smtClean="0"/>
              <a:t>A</a:t>
            </a:r>
            <a:r>
              <a:rPr lang="en-US" dirty="0"/>
              <a:t> </a:t>
            </a:r>
            <a:r>
              <a:rPr lang="en-US" b="1" dirty="0"/>
              <a:t>mixed respiratory and metabolic acidosis</a:t>
            </a:r>
            <a:r>
              <a:rPr lang="en-US" dirty="0"/>
              <a:t> would have the following </a:t>
            </a:r>
            <a:r>
              <a:rPr lang="en-US" b="1" dirty="0"/>
              <a:t>characteristics</a:t>
            </a:r>
            <a:r>
              <a:rPr lang="en-US" dirty="0"/>
              <a:t> on an </a:t>
            </a:r>
            <a:r>
              <a:rPr lang="en-US" b="1" dirty="0"/>
              <a:t>ABG</a:t>
            </a:r>
            <a:r>
              <a:rPr lang="en-US" dirty="0"/>
              <a:t>:</a:t>
            </a:r>
          </a:p>
          <a:p>
            <a:r>
              <a:rPr lang="en-US" dirty="0"/>
              <a:t>↓ pH</a:t>
            </a:r>
          </a:p>
          <a:p>
            <a:r>
              <a:rPr lang="en-US" dirty="0"/>
              <a:t>↑CO</a:t>
            </a:r>
            <a:r>
              <a:rPr lang="en-US" baseline="-25000" dirty="0"/>
              <a:t>2</a:t>
            </a:r>
            <a:endParaRPr lang="en-US" dirty="0"/>
          </a:p>
          <a:p>
            <a:r>
              <a:rPr lang="en-US" dirty="0"/>
              <a:t>↓HCO</a:t>
            </a:r>
            <a:r>
              <a:rPr lang="en-US" baseline="-25000" dirty="0"/>
              <a:t>3</a:t>
            </a:r>
            <a:r>
              <a:rPr lang="en-US" dirty="0"/>
              <a:t>–</a:t>
            </a:r>
          </a:p>
          <a:p>
            <a:r>
              <a:rPr lang="en-US" b="1" dirty="0"/>
              <a:t>Causes</a:t>
            </a:r>
            <a:r>
              <a:rPr lang="en-US" dirty="0"/>
              <a:t> of </a:t>
            </a:r>
            <a:r>
              <a:rPr lang="en-US" b="1" dirty="0"/>
              <a:t>mixed respiratory and metabolic acidosis</a:t>
            </a:r>
            <a:r>
              <a:rPr lang="en-US" dirty="0"/>
              <a:t> include:</a:t>
            </a:r>
          </a:p>
          <a:p>
            <a:r>
              <a:rPr lang="en-US" dirty="0"/>
              <a:t>Cardiac arrest</a:t>
            </a:r>
          </a:p>
          <a:p>
            <a:r>
              <a:rPr lang="en-US" dirty="0"/>
              <a:t>Multi-organ failure</a:t>
            </a:r>
          </a:p>
          <a:p>
            <a:endParaRPr lang="en-US" dirty="0"/>
          </a:p>
        </p:txBody>
      </p:sp>
      <p:sp>
        <p:nvSpPr>
          <p:cNvPr id="4" name="Title 1"/>
          <p:cNvSpPr txBox="1">
            <a:spLocks/>
          </p:cNvSpPr>
          <p:nvPr/>
        </p:nvSpPr>
        <p:spPr>
          <a:xfrm>
            <a:off x="777025" y="3477587"/>
            <a:ext cx="10515600" cy="137803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Mixed respiratory and metabolic alkalosis</a:t>
            </a:r>
          </a:p>
          <a:p>
            <a:pPr algn="ctr"/>
            <a:r>
              <a:rPr lang="en-US" b="1" u="sng" dirty="0" smtClean="0"/>
              <a:t/>
            </a:r>
            <a:br>
              <a:rPr lang="en-US" b="1" u="sng" dirty="0" smtClean="0"/>
            </a:br>
            <a:endParaRPr lang="en-US" dirty="0"/>
          </a:p>
        </p:txBody>
      </p:sp>
      <p:sp>
        <p:nvSpPr>
          <p:cNvPr id="6" name="TextBox 5"/>
          <p:cNvSpPr txBox="1"/>
          <p:nvPr/>
        </p:nvSpPr>
        <p:spPr>
          <a:xfrm>
            <a:off x="838200" y="4166606"/>
            <a:ext cx="10393251" cy="2308324"/>
          </a:xfrm>
          <a:prstGeom prst="rect">
            <a:avLst/>
          </a:prstGeom>
          <a:noFill/>
        </p:spPr>
        <p:txBody>
          <a:bodyPr wrap="square" rtlCol="0">
            <a:spAutoFit/>
          </a:bodyPr>
          <a:lstStyle/>
          <a:p>
            <a:r>
              <a:rPr lang="en-US" dirty="0"/>
              <a:t>A </a:t>
            </a:r>
            <a:r>
              <a:rPr lang="en-US" b="1" dirty="0"/>
              <a:t>mixed respiratory and metabolic alkalosis</a:t>
            </a:r>
            <a:r>
              <a:rPr lang="en-US" dirty="0"/>
              <a:t> would have the following </a:t>
            </a:r>
            <a:r>
              <a:rPr lang="en-US" b="1" dirty="0"/>
              <a:t>characteristics</a:t>
            </a:r>
            <a:r>
              <a:rPr lang="en-US" dirty="0"/>
              <a:t> on an </a:t>
            </a:r>
            <a:r>
              <a:rPr lang="en-US" b="1" dirty="0"/>
              <a:t>ABG</a:t>
            </a:r>
            <a:r>
              <a:rPr lang="en-US" dirty="0"/>
              <a:t>:</a:t>
            </a:r>
          </a:p>
          <a:p>
            <a:r>
              <a:rPr lang="en-US" dirty="0"/>
              <a:t>↑ pH</a:t>
            </a:r>
          </a:p>
          <a:p>
            <a:r>
              <a:rPr lang="en-US" dirty="0"/>
              <a:t>↓ CO</a:t>
            </a:r>
            <a:r>
              <a:rPr lang="en-US" baseline="-25000" dirty="0"/>
              <a:t>2</a:t>
            </a:r>
            <a:endParaRPr lang="en-US" dirty="0"/>
          </a:p>
          <a:p>
            <a:r>
              <a:rPr lang="en-US" dirty="0"/>
              <a:t>↑ HCO</a:t>
            </a:r>
            <a:r>
              <a:rPr lang="en-US" baseline="-25000" dirty="0"/>
              <a:t>3</a:t>
            </a:r>
            <a:r>
              <a:rPr lang="en-US" dirty="0"/>
              <a:t>–</a:t>
            </a:r>
          </a:p>
          <a:p>
            <a:r>
              <a:rPr lang="en-US" b="1" dirty="0"/>
              <a:t>Causes</a:t>
            </a:r>
            <a:r>
              <a:rPr lang="en-US" dirty="0"/>
              <a:t> of </a:t>
            </a:r>
            <a:r>
              <a:rPr lang="en-US" b="1" dirty="0"/>
              <a:t>mixed</a:t>
            </a:r>
            <a:r>
              <a:rPr lang="en-US" dirty="0"/>
              <a:t> </a:t>
            </a:r>
            <a:r>
              <a:rPr lang="en-US" b="1" dirty="0"/>
              <a:t>respiratory</a:t>
            </a:r>
            <a:r>
              <a:rPr lang="en-US" dirty="0"/>
              <a:t> and </a:t>
            </a:r>
            <a:r>
              <a:rPr lang="en-US" b="1" dirty="0"/>
              <a:t>metabolic</a:t>
            </a:r>
            <a:r>
              <a:rPr lang="en-US" dirty="0"/>
              <a:t> </a:t>
            </a:r>
            <a:r>
              <a:rPr lang="en-US" b="1" dirty="0"/>
              <a:t>alkalosis</a:t>
            </a:r>
            <a:r>
              <a:rPr lang="en-US" dirty="0"/>
              <a:t>:</a:t>
            </a:r>
          </a:p>
          <a:p>
            <a:r>
              <a:rPr lang="en-US" dirty="0"/>
              <a:t>Liver cirrhosis in addition to diuretic use</a:t>
            </a:r>
          </a:p>
          <a:p>
            <a:r>
              <a:rPr lang="en-US" dirty="0"/>
              <a:t>Hyperemesis </a:t>
            </a:r>
            <a:r>
              <a:rPr lang="en-US" dirty="0" err="1"/>
              <a:t>gravidarum</a:t>
            </a:r>
            <a:endParaRPr lang="en-US" dirty="0"/>
          </a:p>
          <a:p>
            <a:r>
              <a:rPr lang="en-US" dirty="0"/>
              <a:t>Excessive ventilation in COPD</a:t>
            </a:r>
          </a:p>
        </p:txBody>
      </p:sp>
    </p:spTree>
    <p:extLst>
      <p:ext uri="{BB962C8B-B14F-4D97-AF65-F5344CB8AC3E}">
        <p14:creationId xmlns:p14="http://schemas.microsoft.com/office/powerpoint/2010/main" val="4555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4018" y="0"/>
            <a:ext cx="10515600" cy="1325563"/>
          </a:xfrm>
        </p:spPr>
        <p:txBody>
          <a:bodyPr/>
          <a:lstStyle/>
          <a:p>
            <a:r>
              <a:rPr lang="en-US" u="sng" dirty="0" smtClean="0"/>
              <a:t>Examples of Compensation</a:t>
            </a:r>
            <a:endParaRPr lang="en-MY" u="sng" dirty="0"/>
          </a:p>
        </p:txBody>
      </p:sp>
      <p:pic>
        <p:nvPicPr>
          <p:cNvPr id="4" name="Content Placeholder 3"/>
          <p:cNvPicPr>
            <a:picLocks noGrp="1" noChangeAspect="1"/>
          </p:cNvPicPr>
          <p:nvPr>
            <p:ph idx="1"/>
          </p:nvPr>
        </p:nvPicPr>
        <p:blipFill>
          <a:blip r:embed="rId3"/>
          <a:stretch>
            <a:fillRect/>
          </a:stretch>
        </p:blipFill>
        <p:spPr>
          <a:xfrm>
            <a:off x="1267099" y="1846384"/>
            <a:ext cx="4289639" cy="4834171"/>
          </a:xfrm>
          <a:prstGeom prst="rect">
            <a:avLst/>
          </a:prstGeom>
        </p:spPr>
      </p:pic>
      <p:pic>
        <p:nvPicPr>
          <p:cNvPr id="7" name="Picture 6"/>
          <p:cNvPicPr>
            <a:picLocks noChangeAspect="1"/>
          </p:cNvPicPr>
          <p:nvPr/>
        </p:nvPicPr>
        <p:blipFill>
          <a:blip r:embed="rId4"/>
          <a:stretch>
            <a:fillRect/>
          </a:stretch>
        </p:blipFill>
        <p:spPr>
          <a:xfrm>
            <a:off x="7204363" y="2022230"/>
            <a:ext cx="4833108" cy="4073770"/>
          </a:xfrm>
          <a:prstGeom prst="rect">
            <a:avLst/>
          </a:prstGeom>
        </p:spPr>
      </p:pic>
      <p:sp>
        <p:nvSpPr>
          <p:cNvPr id="8" name="TextBox 7"/>
          <p:cNvSpPr txBox="1"/>
          <p:nvPr/>
        </p:nvSpPr>
        <p:spPr>
          <a:xfrm>
            <a:off x="360218" y="1230922"/>
            <a:ext cx="5811983" cy="923330"/>
          </a:xfrm>
          <a:prstGeom prst="rect">
            <a:avLst/>
          </a:prstGeom>
          <a:noFill/>
        </p:spPr>
        <p:txBody>
          <a:bodyPr wrap="square" rtlCol="0">
            <a:spAutoFit/>
          </a:bodyPr>
          <a:lstStyle/>
          <a:p>
            <a:r>
              <a:rPr lang="en-US" u="sng" dirty="0" smtClean="0"/>
              <a:t>Respiratory Compensation</a:t>
            </a:r>
          </a:p>
          <a:p>
            <a:r>
              <a:rPr lang="en-US" dirty="0" smtClean="0"/>
              <a:t>e.g. after consumption of aspirin (acidosis) or antacid (alkalosis)</a:t>
            </a:r>
            <a:endParaRPr lang="en-MY" dirty="0"/>
          </a:p>
        </p:txBody>
      </p:sp>
      <p:sp>
        <p:nvSpPr>
          <p:cNvPr id="9" name="TextBox 8"/>
          <p:cNvSpPr txBox="1"/>
          <p:nvPr/>
        </p:nvSpPr>
        <p:spPr>
          <a:xfrm>
            <a:off x="7918938" y="1312984"/>
            <a:ext cx="4273062" cy="923330"/>
          </a:xfrm>
          <a:prstGeom prst="rect">
            <a:avLst/>
          </a:prstGeom>
          <a:noFill/>
        </p:spPr>
        <p:txBody>
          <a:bodyPr wrap="square" rtlCol="0">
            <a:spAutoFit/>
          </a:bodyPr>
          <a:lstStyle/>
          <a:p>
            <a:r>
              <a:rPr lang="en-US" u="sng" dirty="0" smtClean="0"/>
              <a:t>Metabolic Compensation</a:t>
            </a:r>
          </a:p>
          <a:p>
            <a:r>
              <a:rPr lang="en-US" dirty="0" err="1" smtClean="0"/>
              <a:t>e.g</a:t>
            </a:r>
            <a:r>
              <a:rPr lang="en-US" dirty="0" smtClean="0"/>
              <a:t> following hypoventilation (acidosis) or hyperventilation (alkalosis)</a:t>
            </a:r>
            <a:endParaRPr lang="en-MY" dirty="0"/>
          </a:p>
        </p:txBody>
      </p:sp>
    </p:spTree>
    <p:extLst>
      <p:ext uri="{BB962C8B-B14F-4D97-AF65-F5344CB8AC3E}">
        <p14:creationId xmlns:p14="http://schemas.microsoft.com/office/powerpoint/2010/main" val="3741836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4820" y="1283360"/>
            <a:ext cx="10698051" cy="5059004"/>
          </a:xfrm>
        </p:spPr>
        <p:txBody>
          <a:bodyPr>
            <a:normAutofit fontScale="62500" lnSpcReduction="20000"/>
          </a:bodyPr>
          <a:lstStyle/>
          <a:p>
            <a:pPr marL="342900" indent="-342900">
              <a:buFont typeface="Arial" panose="020B0604020202020204" pitchFamily="34" charset="0"/>
              <a:buChar char="•"/>
            </a:pPr>
            <a:r>
              <a:rPr lang="en-US" sz="2900" dirty="0" smtClean="0"/>
              <a:t>Respiratory </a:t>
            </a:r>
            <a:r>
              <a:rPr lang="en-US" sz="2900" dirty="0"/>
              <a:t>acidosis/alkalosis (changes in CO</a:t>
            </a:r>
            <a:r>
              <a:rPr lang="en-US" sz="2900" baseline="-25000" dirty="0"/>
              <a:t>2</a:t>
            </a:r>
            <a:r>
              <a:rPr lang="en-US" sz="2900" dirty="0"/>
              <a:t>) can be metabolically compensated by increasing or decreasing the levels of HCO</a:t>
            </a:r>
            <a:r>
              <a:rPr lang="en-US" sz="2900" baseline="-25000" dirty="0"/>
              <a:t>3</a:t>
            </a:r>
            <a:r>
              <a:rPr lang="en-US" sz="2900" dirty="0"/>
              <a:t>– in an attempt to move the pH closer to the normal range.</a:t>
            </a:r>
          </a:p>
          <a:p>
            <a:pPr marL="342900" indent="-342900">
              <a:buFont typeface="Arial" panose="020B0604020202020204" pitchFamily="34" charset="0"/>
              <a:buChar char="•"/>
            </a:pPr>
            <a:r>
              <a:rPr lang="en-US" sz="2900" dirty="0"/>
              <a:t>Metabolic acidosis/alkalosis (changes in HCO</a:t>
            </a:r>
            <a:r>
              <a:rPr lang="en-US" sz="2900" baseline="-25000" dirty="0"/>
              <a:t>3</a:t>
            </a:r>
            <a:r>
              <a:rPr lang="en-US" sz="2900" dirty="0"/>
              <a:t>-) can be compensated by the respiratory system retaining or blowing off CO</a:t>
            </a:r>
            <a:r>
              <a:rPr lang="en-US" sz="2900" baseline="-25000" dirty="0"/>
              <a:t>2</a:t>
            </a:r>
            <a:r>
              <a:rPr lang="en-US" sz="2900" dirty="0"/>
              <a:t> in an attempt to move the pH closer to the normal range.</a:t>
            </a:r>
          </a:p>
          <a:p>
            <a:endParaRPr lang="en-US" sz="2900" b="1" u="sng" dirty="0" smtClean="0"/>
          </a:p>
          <a:p>
            <a:r>
              <a:rPr lang="en-US" sz="2900" b="1" u="sng" dirty="0" smtClean="0"/>
              <a:t>Rate </a:t>
            </a:r>
            <a:r>
              <a:rPr lang="en-US" sz="2900" b="1" u="sng" dirty="0"/>
              <a:t>of compensation</a:t>
            </a:r>
          </a:p>
          <a:p>
            <a:r>
              <a:rPr lang="en-US" sz="2900" b="1" dirty="0"/>
              <a:t>Respiratory compensation</a:t>
            </a:r>
            <a:r>
              <a:rPr lang="en-US" sz="2900" dirty="0"/>
              <a:t> for a metabolic disorder can occur </a:t>
            </a:r>
            <a:r>
              <a:rPr lang="en-US" sz="2900" b="1" dirty="0"/>
              <a:t>quickly</a:t>
            </a:r>
            <a:r>
              <a:rPr lang="en-US" sz="2900" dirty="0"/>
              <a:t> by either increasing or decreasing alveolar ventilation to blow off more CO</a:t>
            </a:r>
            <a:r>
              <a:rPr lang="en-US" sz="2900" baseline="-25000" dirty="0"/>
              <a:t>2</a:t>
            </a:r>
            <a:r>
              <a:rPr lang="en-US" sz="2900" dirty="0"/>
              <a:t> (↑ pH) or retain more CO</a:t>
            </a:r>
            <a:r>
              <a:rPr lang="en-US" sz="2900" baseline="-25000" dirty="0"/>
              <a:t>2</a:t>
            </a:r>
            <a:r>
              <a:rPr lang="en-US" sz="2900" dirty="0"/>
              <a:t> (↓ pH).</a:t>
            </a:r>
          </a:p>
          <a:p>
            <a:r>
              <a:rPr lang="en-US" sz="2900" b="1" dirty="0"/>
              <a:t>Metabolic</a:t>
            </a:r>
            <a:r>
              <a:rPr lang="en-US" sz="2900" dirty="0"/>
              <a:t> </a:t>
            </a:r>
            <a:r>
              <a:rPr lang="en-US" sz="2900" b="1" dirty="0"/>
              <a:t>compensation</a:t>
            </a:r>
            <a:r>
              <a:rPr lang="en-US" sz="2900" dirty="0"/>
              <a:t> for a respiratory disorder, however, takes </a:t>
            </a:r>
            <a:r>
              <a:rPr lang="en-US" sz="2900" b="1" dirty="0"/>
              <a:t>at least a few days</a:t>
            </a:r>
            <a:r>
              <a:rPr lang="en-US" sz="2900" dirty="0"/>
              <a:t> to occur as it requires the kidneys to either reduce HCO</a:t>
            </a:r>
            <a:r>
              <a:rPr lang="en-US" sz="2900" baseline="-25000" dirty="0"/>
              <a:t>3</a:t>
            </a:r>
            <a:r>
              <a:rPr lang="en-US" sz="2900" dirty="0"/>
              <a:t>– production (to decrease pH) or increase HCO</a:t>
            </a:r>
            <a:r>
              <a:rPr lang="en-US" sz="2900" baseline="-25000" dirty="0"/>
              <a:t>3</a:t>
            </a:r>
            <a:r>
              <a:rPr lang="en-US" sz="2900" dirty="0"/>
              <a:t>– production (to increase pH). As a result, if you see evidence of metabolic compensation for a respiratory disorder (e.g. increased HCO</a:t>
            </a:r>
            <a:r>
              <a:rPr lang="en-US" sz="2900" baseline="-25000" dirty="0"/>
              <a:t>3</a:t>
            </a:r>
            <a:r>
              <a:rPr lang="en-US" sz="2900" dirty="0"/>
              <a:t>-/base excess in a patient with COPD and CO</a:t>
            </a:r>
            <a:r>
              <a:rPr lang="en-US" sz="2900" baseline="-25000" dirty="0"/>
              <a:t>2</a:t>
            </a:r>
            <a:r>
              <a:rPr lang="en-US" sz="2900" dirty="0"/>
              <a:t> retention) you can assume that the respiratory derangement has been ongoing for at least a few days, if not more.</a:t>
            </a:r>
          </a:p>
          <a:p>
            <a:r>
              <a:rPr lang="en-US" sz="2900" dirty="0"/>
              <a:t>It’s important to note that ‘over-compensation’ should never occur and, therefore, if you see something that resembles this you should consider other pathologies driving the change (e.g. a mixed acid/base disorder).</a:t>
            </a:r>
          </a:p>
          <a:p>
            <a:r>
              <a:rPr lang="en-US" dirty="0" smtClean="0"/>
              <a:t/>
            </a:r>
            <a:br>
              <a:rPr lang="en-US" dirty="0" smtClean="0"/>
            </a:br>
            <a:endParaRPr lang="en-US" dirty="0"/>
          </a:p>
        </p:txBody>
      </p:sp>
      <p:sp>
        <p:nvSpPr>
          <p:cNvPr id="4" name="Title 1"/>
          <p:cNvSpPr txBox="1">
            <a:spLocks/>
          </p:cNvSpPr>
          <p:nvPr/>
        </p:nvSpPr>
        <p:spPr>
          <a:xfrm>
            <a:off x="851078" y="373486"/>
            <a:ext cx="10515600" cy="15841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t>Compensation</a:t>
            </a:r>
            <a:r>
              <a:rPr lang="en-US" dirty="0"/>
              <a:t> </a:t>
            </a:r>
          </a:p>
          <a:p>
            <a:r>
              <a:rPr lang="en-US" b="1" dirty="0" smtClean="0"/>
              <a:t/>
            </a:r>
            <a:br>
              <a:rPr lang="en-US" b="1" dirty="0" smtClean="0"/>
            </a:br>
            <a:endParaRPr lang="en-US" dirty="0"/>
          </a:p>
        </p:txBody>
      </p:sp>
    </p:spTree>
    <p:extLst>
      <p:ext uri="{BB962C8B-B14F-4D97-AF65-F5344CB8AC3E}">
        <p14:creationId xmlns:p14="http://schemas.microsoft.com/office/powerpoint/2010/main" val="2752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058127" y="3351952"/>
          <a:ext cx="8091714" cy="3333333"/>
        </p:xfrm>
        <a:graphic>
          <a:graphicData uri="http://schemas.openxmlformats.org/drawingml/2006/table">
            <a:tbl>
              <a:tblPr firstRow="1" bandRow="1">
                <a:tableStyleId>{7DF18680-E054-41AD-8BC1-D1AEF772440D}</a:tableStyleId>
              </a:tblPr>
              <a:tblGrid>
                <a:gridCol w="8091714">
                  <a:extLst>
                    <a:ext uri="{9D8B030D-6E8A-4147-A177-3AD203B41FA5}">
                      <a16:colId xmlns:a16="http://schemas.microsoft.com/office/drawing/2014/main" xmlns="" val="2006818833"/>
                    </a:ext>
                  </a:extLst>
                </a:gridCol>
              </a:tblGrid>
              <a:tr h="0">
                <a:tc>
                  <a:txBody>
                    <a:bodyPr/>
                    <a:lstStyle/>
                    <a:p>
                      <a:r>
                        <a:rPr lang="en-US" dirty="0" smtClean="0"/>
                        <a:t>WHAT YOU SHOULD ALREADY KNOW:</a:t>
                      </a:r>
                      <a:endParaRPr lang="en-MY" dirty="0"/>
                    </a:p>
                  </a:txBody>
                  <a:tcPr/>
                </a:tc>
                <a:extLst>
                  <a:ext uri="{0D108BD9-81ED-4DB2-BD59-A6C34878D82A}">
                    <a16:rowId xmlns:a16="http://schemas.microsoft.com/office/drawing/2014/main" xmlns="" val="623814841"/>
                  </a:ext>
                </a:extLst>
              </a:tr>
              <a:tr h="423939">
                <a:tc>
                  <a:txBody>
                    <a:bodyPr/>
                    <a:lstStyle/>
                    <a:p>
                      <a:r>
                        <a:rPr lang="en-US" dirty="0" smtClean="0"/>
                        <a:t>ABG (</a:t>
                      </a:r>
                      <a:r>
                        <a:rPr lang="en-US" dirty="0" err="1" smtClean="0"/>
                        <a:t>Hep.syringe</a:t>
                      </a:r>
                      <a:r>
                        <a:rPr lang="en-US" dirty="0" smtClean="0"/>
                        <a:t>)</a:t>
                      </a:r>
                      <a:r>
                        <a:rPr lang="en-US" baseline="0" dirty="0" smtClean="0"/>
                        <a:t> is more accurate than VBG (Lithium </a:t>
                      </a:r>
                      <a:r>
                        <a:rPr lang="en-US" baseline="0" dirty="0" err="1" smtClean="0"/>
                        <a:t>Hep</a:t>
                      </a:r>
                      <a:r>
                        <a:rPr lang="en-US" baseline="0" dirty="0" smtClean="0"/>
                        <a:t>. Tube)</a:t>
                      </a:r>
                    </a:p>
                  </a:txBody>
                  <a:tcPr/>
                </a:tc>
                <a:extLst>
                  <a:ext uri="{0D108BD9-81ED-4DB2-BD59-A6C34878D82A}">
                    <a16:rowId xmlns:a16="http://schemas.microsoft.com/office/drawing/2014/main" xmlns="" val="1543858028"/>
                  </a:ext>
                </a:extLst>
              </a:tr>
              <a:tr h="423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ABG</a:t>
                      </a:r>
                      <a:r>
                        <a:rPr lang="en-US" baseline="0" dirty="0" smtClean="0"/>
                        <a:t> is more accurate than VBG</a:t>
                      </a:r>
                    </a:p>
                  </a:txBody>
                  <a:tcPr/>
                </a:tc>
                <a:extLst>
                  <a:ext uri="{0D108BD9-81ED-4DB2-BD59-A6C34878D82A}">
                    <a16:rowId xmlns:a16="http://schemas.microsoft.com/office/drawing/2014/main" xmlns="" val="4100041226"/>
                  </a:ext>
                </a:extLst>
              </a:tr>
              <a:tr h="423939">
                <a:tc>
                  <a:txBody>
                    <a:bodyPr/>
                    <a:lstStyle/>
                    <a:p>
                      <a:r>
                        <a:rPr lang="en-US" baseline="0" dirty="0" smtClean="0"/>
                        <a:t>Glass tube/syringe is preferable but poses safety risk</a:t>
                      </a:r>
                    </a:p>
                  </a:txBody>
                  <a:tcPr/>
                </a:tc>
                <a:extLst>
                  <a:ext uri="{0D108BD9-81ED-4DB2-BD59-A6C34878D82A}">
                    <a16:rowId xmlns:a16="http://schemas.microsoft.com/office/drawing/2014/main" xmlns="" val="1143052290"/>
                  </a:ext>
                </a:extLst>
              </a:tr>
              <a:tr h="423939">
                <a:tc>
                  <a:txBody>
                    <a:bodyPr/>
                    <a:lstStyle/>
                    <a:p>
                      <a:r>
                        <a:rPr lang="en-US" baseline="0" dirty="0" smtClean="0"/>
                        <a:t>Preferable : Branchial Artery, , Radial Artery, Femoral Artery</a:t>
                      </a:r>
                    </a:p>
                  </a:txBody>
                  <a:tcPr/>
                </a:tc>
                <a:extLst>
                  <a:ext uri="{0D108BD9-81ED-4DB2-BD59-A6C34878D82A}">
                    <a16:rowId xmlns:a16="http://schemas.microsoft.com/office/drawing/2014/main" xmlns="" val="2794837213"/>
                  </a:ext>
                </a:extLst>
              </a:tr>
              <a:tr h="423939">
                <a:tc>
                  <a:txBody>
                    <a:bodyPr/>
                    <a:lstStyle/>
                    <a:p>
                      <a:r>
                        <a:rPr lang="en-US" baseline="0" dirty="0" smtClean="0"/>
                        <a:t>VBG transportation: RT in less 20 min. NO ICE!! </a:t>
                      </a:r>
                    </a:p>
                  </a:txBody>
                  <a:tcPr/>
                </a:tc>
                <a:extLst>
                  <a:ext uri="{0D108BD9-81ED-4DB2-BD59-A6C34878D82A}">
                    <a16:rowId xmlns:a16="http://schemas.microsoft.com/office/drawing/2014/main" xmlns="" val="4226801654"/>
                  </a:ext>
                </a:extLst>
              </a:tr>
              <a:tr h="423939">
                <a:tc>
                  <a:txBody>
                    <a:bodyPr/>
                    <a:lstStyle/>
                    <a:p>
                      <a:r>
                        <a:rPr lang="en-US" baseline="0" dirty="0" smtClean="0"/>
                        <a:t>Sample is temperature dependent (gas solubility increases when cold)</a:t>
                      </a:r>
                    </a:p>
                  </a:txBody>
                  <a:tcPr/>
                </a:tc>
                <a:extLst>
                  <a:ext uri="{0D108BD9-81ED-4DB2-BD59-A6C34878D82A}">
                    <a16:rowId xmlns:a16="http://schemas.microsoft.com/office/drawing/2014/main" xmlns="" val="3027737818"/>
                  </a:ext>
                </a:extLst>
              </a:tr>
              <a:tr h="423939">
                <a:tc>
                  <a:txBody>
                    <a:bodyPr/>
                    <a:lstStyle/>
                    <a:p>
                      <a:r>
                        <a:rPr lang="en-US" baseline="0" dirty="0" smtClean="0"/>
                        <a:t>Familiar with ABL90 operations at NICU, ICU, CCU</a:t>
                      </a:r>
                    </a:p>
                  </a:txBody>
                  <a:tcPr/>
                </a:tc>
                <a:extLst>
                  <a:ext uri="{0D108BD9-81ED-4DB2-BD59-A6C34878D82A}">
                    <a16:rowId xmlns:a16="http://schemas.microsoft.com/office/drawing/2014/main" xmlns="" val="57777833"/>
                  </a:ext>
                </a:extLst>
              </a:tr>
            </a:tbl>
          </a:graphicData>
        </a:graphic>
      </p:graphicFrame>
      <p:sp>
        <p:nvSpPr>
          <p:cNvPr id="7" name="Title 1"/>
          <p:cNvSpPr txBox="1">
            <a:spLocks/>
          </p:cNvSpPr>
          <p:nvPr/>
        </p:nvSpPr>
        <p:spPr>
          <a:xfrm>
            <a:off x="838200" y="365126"/>
            <a:ext cx="10515600" cy="90197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u="sng" dirty="0" smtClean="0"/>
              <a:t>Understanding ABG </a:t>
            </a:r>
            <a:endParaRPr lang="en-MY" u="sng" dirty="0"/>
          </a:p>
        </p:txBody>
      </p:sp>
      <p:pic>
        <p:nvPicPr>
          <p:cNvPr id="8" name="Picture 7"/>
          <p:cNvPicPr>
            <a:picLocks noChangeAspect="1"/>
          </p:cNvPicPr>
          <p:nvPr/>
        </p:nvPicPr>
        <p:blipFill>
          <a:blip r:embed="rId3"/>
          <a:stretch>
            <a:fillRect/>
          </a:stretch>
        </p:blipFill>
        <p:spPr>
          <a:xfrm>
            <a:off x="4571999" y="1290230"/>
            <a:ext cx="2782389" cy="1847850"/>
          </a:xfrm>
          <a:prstGeom prst="rect">
            <a:avLst/>
          </a:prstGeom>
        </p:spPr>
      </p:pic>
      <p:pic>
        <p:nvPicPr>
          <p:cNvPr id="9" name="Picture 8"/>
          <p:cNvPicPr>
            <a:picLocks noChangeAspect="1"/>
          </p:cNvPicPr>
          <p:nvPr/>
        </p:nvPicPr>
        <p:blipFill>
          <a:blip r:embed="rId4"/>
          <a:stretch>
            <a:fillRect/>
          </a:stretch>
        </p:blipFill>
        <p:spPr>
          <a:xfrm>
            <a:off x="1660888" y="1229677"/>
            <a:ext cx="2495550" cy="1838325"/>
          </a:xfrm>
          <a:prstGeom prst="rect">
            <a:avLst/>
          </a:prstGeom>
        </p:spPr>
      </p:pic>
      <p:pic>
        <p:nvPicPr>
          <p:cNvPr id="10" name="Picture 9"/>
          <p:cNvPicPr>
            <a:picLocks noChangeAspect="1"/>
          </p:cNvPicPr>
          <p:nvPr/>
        </p:nvPicPr>
        <p:blipFill>
          <a:blip r:embed="rId5"/>
          <a:stretch>
            <a:fillRect/>
          </a:stretch>
        </p:blipFill>
        <p:spPr>
          <a:xfrm>
            <a:off x="7677423" y="1247910"/>
            <a:ext cx="3028950" cy="1952490"/>
          </a:xfrm>
          <a:prstGeom prst="rect">
            <a:avLst/>
          </a:prstGeom>
        </p:spPr>
      </p:pic>
    </p:spTree>
    <p:extLst>
      <p:ext uri="{BB962C8B-B14F-4D97-AF65-F5344CB8AC3E}">
        <p14:creationId xmlns:p14="http://schemas.microsoft.com/office/powerpoint/2010/main" val="4294394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365125"/>
            <a:ext cx="11544299" cy="1325563"/>
          </a:xfrm>
        </p:spPr>
        <p:txBody>
          <a:bodyPr>
            <a:normAutofit fontScale="90000"/>
          </a:bodyPr>
          <a:lstStyle/>
          <a:p>
            <a:r>
              <a:rPr lang="en-US" dirty="0" smtClean="0"/>
              <a:t>Respiratory and Renal Mechanisms, Compensation</a:t>
            </a:r>
            <a:endParaRPr lang="en-MY" dirty="0"/>
          </a:p>
        </p:txBody>
      </p:sp>
      <p:graphicFrame>
        <p:nvGraphicFramePr>
          <p:cNvPr id="6" name="Content Placeholder 5"/>
          <p:cNvGraphicFramePr>
            <a:graphicFrameLocks noGrp="1"/>
          </p:cNvGraphicFramePr>
          <p:nvPr>
            <p:ph idx="1"/>
            <p:extLst/>
          </p:nvPr>
        </p:nvGraphicFramePr>
        <p:xfrm>
          <a:off x="838200" y="1543050"/>
          <a:ext cx="10515600" cy="463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77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2556164" cy="1325563"/>
          </a:xfrm>
        </p:spPr>
        <p:txBody>
          <a:bodyPr/>
          <a:lstStyle/>
          <a:p>
            <a:r>
              <a:rPr lang="en-US" u="sng" dirty="0" smtClean="0"/>
              <a:t>Summary</a:t>
            </a:r>
            <a:endParaRPr lang="en-MY" u="sng" dirty="0"/>
          </a:p>
        </p:txBody>
      </p:sp>
      <p:pic>
        <p:nvPicPr>
          <p:cNvPr id="2" name="Picture 1"/>
          <p:cNvPicPr>
            <a:picLocks noChangeAspect="1"/>
          </p:cNvPicPr>
          <p:nvPr/>
        </p:nvPicPr>
        <p:blipFill>
          <a:blip r:embed="rId3"/>
          <a:stretch>
            <a:fillRect/>
          </a:stretch>
        </p:blipFill>
        <p:spPr>
          <a:xfrm>
            <a:off x="1651023" y="1565563"/>
            <a:ext cx="8476649" cy="4677179"/>
          </a:xfrm>
          <a:prstGeom prst="rect">
            <a:avLst/>
          </a:prstGeom>
        </p:spPr>
      </p:pic>
    </p:spTree>
    <p:extLst>
      <p:ext uri="{BB962C8B-B14F-4D97-AF65-F5344CB8AC3E}">
        <p14:creationId xmlns:p14="http://schemas.microsoft.com/office/powerpoint/2010/main" val="2781634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Causes of acid base imbalances</a:t>
            </a:r>
            <a:endParaRPr lang="en-US" dirty="0"/>
          </a:p>
        </p:txBody>
      </p:sp>
      <p:pic>
        <p:nvPicPr>
          <p:cNvPr id="4" name="Content Placeholder 3"/>
          <p:cNvPicPr>
            <a:picLocks noGrp="1" noChangeAspect="1"/>
          </p:cNvPicPr>
          <p:nvPr>
            <p:ph idx="1"/>
          </p:nvPr>
        </p:nvPicPr>
        <p:blipFill>
          <a:blip r:embed="rId3"/>
          <a:stretch>
            <a:fillRect/>
          </a:stretch>
        </p:blipFill>
        <p:spPr>
          <a:xfrm>
            <a:off x="3070225" y="2355850"/>
            <a:ext cx="6057900" cy="3581400"/>
          </a:xfrm>
          <a:prstGeom prst="rect">
            <a:avLst/>
          </a:prstGeom>
        </p:spPr>
      </p:pic>
    </p:spTree>
    <p:extLst>
      <p:ext uri="{BB962C8B-B14F-4D97-AF65-F5344CB8AC3E}">
        <p14:creationId xmlns:p14="http://schemas.microsoft.com/office/powerpoint/2010/main" val="1281723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Worked example </a:t>
            </a:r>
            <a:r>
              <a:rPr lang="en-US" u="sng" dirty="0" smtClean="0"/>
              <a:t>1</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 17-year-old patient presents to ER complaining of a tight feeling in their chest, shortness of breath and some tingling in their fingers and around their mouth. She doesn’t  have significant past medical history and are not on any regular medication. An ABG is performed on the patient (who is not currently receiving any oxygen therapy).</a:t>
            </a:r>
          </a:p>
          <a:p>
            <a:endParaRPr lang="en-US" dirty="0" smtClean="0"/>
          </a:p>
          <a:p>
            <a:pPr marL="0" indent="0">
              <a:buNone/>
            </a:pPr>
            <a:r>
              <a:rPr lang="en-US" dirty="0" smtClean="0"/>
              <a:t>An ABG is performed and reveals the following:</a:t>
            </a:r>
          </a:p>
          <a:p>
            <a:r>
              <a:rPr lang="en-US" dirty="0"/>
              <a:t>p</a:t>
            </a:r>
            <a:r>
              <a:rPr lang="en-US" dirty="0" smtClean="0"/>
              <a:t>O2: 105 mmHg (82.5 – 97.5 mmHg)</a:t>
            </a:r>
          </a:p>
          <a:p>
            <a:r>
              <a:rPr lang="en-US" dirty="0" smtClean="0"/>
              <a:t>pH: 7.49 (7.35 – 7.45)</a:t>
            </a:r>
          </a:p>
          <a:p>
            <a:r>
              <a:rPr lang="en-US" dirty="0"/>
              <a:t>p</a:t>
            </a:r>
            <a:r>
              <a:rPr lang="en-US" dirty="0" smtClean="0"/>
              <a:t>CO2: 27 mmHg (35 – 45 mmHg)</a:t>
            </a:r>
          </a:p>
          <a:p>
            <a:r>
              <a:rPr lang="en-US" dirty="0" smtClean="0"/>
              <a:t>HCO3–: 24 (22 – 26 </a:t>
            </a:r>
            <a:r>
              <a:rPr lang="en-US" dirty="0" err="1" smtClean="0"/>
              <a:t>mEq</a:t>
            </a:r>
            <a:r>
              <a:rPr lang="en-US" dirty="0" smtClean="0"/>
              <a:t>/L)</a:t>
            </a:r>
          </a:p>
          <a:p>
            <a:endParaRPr lang="en-US" dirty="0"/>
          </a:p>
        </p:txBody>
      </p:sp>
    </p:spTree>
    <p:extLst>
      <p:ext uri="{BB962C8B-B14F-4D97-AF65-F5344CB8AC3E}">
        <p14:creationId xmlns:p14="http://schemas.microsoft.com/office/powerpoint/2010/main" val="105004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normAutofit fontScale="47500" lnSpcReduction="20000"/>
          </a:bodyPr>
          <a:lstStyle/>
          <a:p>
            <a:r>
              <a:rPr lang="en-US" dirty="0"/>
              <a:t> PaO</a:t>
            </a:r>
            <a:r>
              <a:rPr lang="en-US" baseline="-25000" dirty="0"/>
              <a:t>2</a:t>
            </a:r>
            <a:r>
              <a:rPr lang="en-US" dirty="0"/>
              <a:t> of 14 on room air is at the upper limit of normal, so the patient is not hypoxic.</a:t>
            </a:r>
          </a:p>
          <a:p>
            <a:r>
              <a:rPr lang="en-US" b="1" dirty="0"/>
              <a:t>pH</a:t>
            </a:r>
          </a:p>
          <a:p>
            <a:r>
              <a:rPr lang="en-US" dirty="0"/>
              <a:t>A pH of 7.49 is higher than normal and therefore the patient is </a:t>
            </a:r>
            <a:r>
              <a:rPr lang="en-US" b="1" dirty="0" err="1"/>
              <a:t>alkalotic</a:t>
            </a:r>
            <a:r>
              <a:rPr lang="en-US" b="1" dirty="0"/>
              <a:t>. </a:t>
            </a:r>
            <a:endParaRPr lang="en-US" dirty="0"/>
          </a:p>
          <a:p>
            <a:r>
              <a:rPr lang="en-US" dirty="0"/>
              <a:t>The next step is to figure out whether the respiratory system is contributing the alkalosis (e.g. ↓ CO</a:t>
            </a:r>
            <a:r>
              <a:rPr lang="en-US" baseline="-25000" dirty="0"/>
              <a:t>2</a:t>
            </a:r>
            <a:r>
              <a:rPr lang="en-US" dirty="0"/>
              <a:t>).</a:t>
            </a:r>
          </a:p>
          <a:p>
            <a:r>
              <a:rPr lang="en-US" b="1" dirty="0"/>
              <a:t>PaCO</a:t>
            </a:r>
            <a:r>
              <a:rPr lang="en-US" b="1" baseline="-25000" dirty="0"/>
              <a:t>2</a:t>
            </a:r>
            <a:endParaRPr lang="en-US" b="1" dirty="0"/>
          </a:p>
          <a:p>
            <a:r>
              <a:rPr lang="en-US" dirty="0"/>
              <a:t>The CO</a:t>
            </a:r>
            <a:r>
              <a:rPr lang="en-US" baseline="-25000" dirty="0"/>
              <a:t>2</a:t>
            </a:r>
            <a:r>
              <a:rPr lang="en-US" dirty="0"/>
              <a:t> is low, which would be in keeping with an alkalosis, so we now know the respiratory system is definitely contributing to the alkalosis, if not the entire cause of it.</a:t>
            </a:r>
          </a:p>
          <a:p>
            <a:r>
              <a:rPr lang="en-US" dirty="0"/>
              <a:t>The next step is to look at the HCO</a:t>
            </a:r>
            <a:r>
              <a:rPr lang="en-US" baseline="-25000" dirty="0"/>
              <a:t>3</a:t>
            </a:r>
            <a:r>
              <a:rPr lang="en-US" dirty="0"/>
              <a:t>– and see if it is also contributing to the alkalosis.</a:t>
            </a:r>
          </a:p>
          <a:p>
            <a:r>
              <a:rPr lang="en-US" b="1" dirty="0"/>
              <a:t>HCO</a:t>
            </a:r>
            <a:r>
              <a:rPr lang="en-US" b="1" baseline="-25000" dirty="0"/>
              <a:t>3</a:t>
            </a:r>
            <a:r>
              <a:rPr lang="en-US" b="1" dirty="0"/>
              <a:t>–</a:t>
            </a:r>
          </a:p>
          <a:p>
            <a:r>
              <a:rPr lang="en-US" dirty="0"/>
              <a:t>HCO</a:t>
            </a:r>
            <a:r>
              <a:rPr lang="en-US" baseline="-25000" dirty="0"/>
              <a:t>3</a:t>
            </a:r>
            <a:r>
              <a:rPr lang="en-US" dirty="0"/>
              <a:t>– is normal, ruling out a mixed respiratory and metabolic alkalosis, leaving us with an isolated respiratory alkalosis.</a:t>
            </a:r>
          </a:p>
          <a:p>
            <a:r>
              <a:rPr lang="en-US" b="1" dirty="0"/>
              <a:t>Compensation</a:t>
            </a:r>
          </a:p>
          <a:p>
            <a:r>
              <a:rPr lang="en-US" dirty="0"/>
              <a:t>There is no evidence of metabolic compensation of the respiratory alkalosis (which would involve a lowered HCO</a:t>
            </a:r>
            <a:r>
              <a:rPr lang="en-US" baseline="-25000" dirty="0"/>
              <a:t>3</a:t>
            </a:r>
            <a:r>
              <a:rPr lang="en-US" dirty="0"/>
              <a:t>-) suggesting that this derangement is relatively acute (as metabolic compensation takes a few days to develop).</a:t>
            </a:r>
          </a:p>
          <a:p>
            <a:r>
              <a:rPr lang="en-US" b="1" dirty="0"/>
              <a:t>Interpretation</a:t>
            </a:r>
          </a:p>
          <a:p>
            <a:r>
              <a:rPr lang="en-US" dirty="0"/>
              <a:t>Respiratory alkalosis with no metabolic compensation.</a:t>
            </a:r>
          </a:p>
          <a:p>
            <a:r>
              <a:rPr lang="en-US" dirty="0"/>
              <a:t>The underlying cause of respiratory alkalosis, in this case, is a panic attack, with hyperventilation in addition to peripheral and </a:t>
            </a:r>
            <a:r>
              <a:rPr lang="en-US" dirty="0" err="1"/>
              <a:t>peri</a:t>
            </a:r>
            <a:r>
              <a:rPr lang="en-US" dirty="0"/>
              <a:t>-oral tingling being classical presenting features.</a:t>
            </a:r>
          </a:p>
          <a:p>
            <a:endParaRPr lang="en-US" dirty="0"/>
          </a:p>
        </p:txBody>
      </p:sp>
    </p:spTree>
    <p:extLst>
      <p:ext uri="{BB962C8B-B14F-4D97-AF65-F5344CB8AC3E}">
        <p14:creationId xmlns:p14="http://schemas.microsoft.com/office/powerpoint/2010/main" val="461967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289"/>
            <a:ext cx="10515600" cy="1325563"/>
          </a:xfrm>
        </p:spPr>
        <p:txBody>
          <a:bodyPr>
            <a:normAutofit fontScale="90000"/>
          </a:bodyPr>
          <a:lstStyle/>
          <a:p>
            <a:pPr algn="ctr"/>
            <a:r>
              <a:rPr lang="en-US" dirty="0"/>
              <a:t>Respiratory alkalosis with no metabolic compensation.</a:t>
            </a:r>
            <a:br>
              <a:rPr lang="en-US" dirty="0"/>
            </a:br>
            <a:endParaRPr lang="en-MY" dirty="0"/>
          </a:p>
        </p:txBody>
      </p:sp>
    </p:spTree>
    <p:extLst>
      <p:ext uri="{BB962C8B-B14F-4D97-AF65-F5344CB8AC3E}">
        <p14:creationId xmlns:p14="http://schemas.microsoft.com/office/powerpoint/2010/main" val="377310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Worked example 2</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 16-year-old female presents to hospital with drowsiness and dehydration. She has no previous past medical history and on no regular medication.</a:t>
            </a:r>
          </a:p>
          <a:p>
            <a:endParaRPr lang="en-US" dirty="0" smtClean="0"/>
          </a:p>
          <a:p>
            <a:pPr marL="0" indent="0">
              <a:buNone/>
            </a:pPr>
            <a:r>
              <a:rPr lang="en-US" dirty="0" smtClean="0"/>
              <a:t>An ABG is performed on room air reveals the following:</a:t>
            </a:r>
          </a:p>
          <a:p>
            <a:r>
              <a:rPr lang="en-US" dirty="0" smtClean="0"/>
              <a:t>PaO2: 105 mmHg (82.5 – 97.5 mmHg)</a:t>
            </a:r>
          </a:p>
          <a:p>
            <a:r>
              <a:rPr lang="en-US" dirty="0" smtClean="0"/>
              <a:t>pH: 7.33 (7.35 – 7.45)</a:t>
            </a:r>
          </a:p>
          <a:p>
            <a:r>
              <a:rPr lang="en-US" dirty="0" smtClean="0"/>
              <a:t>PaCO2: 22.5 mmHg (35 – 45 mmHg)</a:t>
            </a:r>
          </a:p>
          <a:p>
            <a:r>
              <a:rPr lang="en-US" dirty="0" smtClean="0"/>
              <a:t>HCO3–: 17 (22 – 26 </a:t>
            </a:r>
            <a:r>
              <a:rPr lang="en-US" dirty="0" err="1" smtClean="0"/>
              <a:t>mEq</a:t>
            </a:r>
            <a:r>
              <a:rPr lang="en-US" dirty="0" smtClean="0"/>
              <a:t>/L)</a:t>
            </a:r>
          </a:p>
          <a:p>
            <a:endParaRPr lang="en-US" dirty="0"/>
          </a:p>
        </p:txBody>
      </p:sp>
    </p:spTree>
    <p:extLst>
      <p:ext uri="{BB962C8B-B14F-4D97-AF65-F5344CB8AC3E}">
        <p14:creationId xmlns:p14="http://schemas.microsoft.com/office/powerpoint/2010/main" val="34849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96" y="177129"/>
            <a:ext cx="10515600" cy="4351338"/>
          </a:xfrm>
          <a:noFill/>
        </p:spPr>
        <p:txBody>
          <a:bodyPr>
            <a:normAutofit fontScale="25000" lnSpcReduction="20000"/>
          </a:bodyPr>
          <a:lstStyle/>
          <a:p>
            <a:r>
              <a:rPr lang="en-US" dirty="0" smtClean="0"/>
              <a:t>A </a:t>
            </a:r>
            <a:r>
              <a:rPr lang="en-US" sz="7200" dirty="0" smtClean="0"/>
              <a:t>PaO2 of 14 on room air is at the upper limit of normal, so the patient is not hypoxic.</a:t>
            </a:r>
          </a:p>
          <a:p>
            <a:r>
              <a:rPr lang="en-US" sz="7200" dirty="0" smtClean="0"/>
              <a:t>A pH of 7.33 is lower than normal and therefore the patient is acidotic. </a:t>
            </a:r>
          </a:p>
          <a:p>
            <a:r>
              <a:rPr lang="en-US" sz="7200" dirty="0" smtClean="0"/>
              <a:t>The next step is to figure out whether the respiratory system is contributing the acidosis (i.e. ↑ CO2).</a:t>
            </a:r>
          </a:p>
          <a:p>
            <a:pPr marL="0" indent="0">
              <a:buNone/>
            </a:pPr>
            <a:r>
              <a:rPr lang="en-US" sz="7200" dirty="0" smtClean="0"/>
              <a:t>PaCO2:</a:t>
            </a:r>
          </a:p>
          <a:p>
            <a:r>
              <a:rPr lang="en-US" sz="7200" dirty="0" smtClean="0"/>
              <a:t>The CO2 is low, which rules out the respiratory system as the cause of the acidosis (as we would expect it to be raised if this was the case). </a:t>
            </a:r>
          </a:p>
          <a:p>
            <a:r>
              <a:rPr lang="en-US" sz="7200" dirty="0" smtClean="0"/>
              <a:t>So we now know the respiratory system is NOT contributing to the acidosis and this is, therefore, a metabolic acidosis.</a:t>
            </a:r>
          </a:p>
          <a:p>
            <a:r>
              <a:rPr lang="en-US" sz="7200" dirty="0" smtClean="0"/>
              <a:t>The next step is to look at the HCO3– to confirm this.</a:t>
            </a:r>
          </a:p>
          <a:p>
            <a:pPr marL="0" indent="0">
              <a:buNone/>
            </a:pPr>
            <a:r>
              <a:rPr lang="en-US" sz="7200" dirty="0" smtClean="0"/>
              <a:t>HCO3–:</a:t>
            </a:r>
          </a:p>
          <a:p>
            <a:r>
              <a:rPr lang="en-US" sz="7200" dirty="0" smtClean="0"/>
              <a:t>HCO3– is low, which is in keeping with a metabolic acidosis.</a:t>
            </a:r>
          </a:p>
          <a:p>
            <a:pPr marL="0" indent="0">
              <a:buNone/>
            </a:pPr>
            <a:endParaRPr lang="en-US" sz="7200" dirty="0" smtClean="0"/>
          </a:p>
          <a:p>
            <a:pPr marL="0" indent="0">
              <a:buNone/>
            </a:pPr>
            <a:r>
              <a:rPr lang="en-US" sz="7200" dirty="0" smtClean="0"/>
              <a:t>Check for Compensation</a:t>
            </a:r>
          </a:p>
          <a:p>
            <a:r>
              <a:rPr lang="en-US" sz="7200" dirty="0" smtClean="0"/>
              <a:t>We now know that the patient has a metabolic acidosis and therefore we can look back at the CO2 to see if the respiratory system is attempting to compensate for the metabolic derangement.</a:t>
            </a:r>
          </a:p>
          <a:p>
            <a:r>
              <a:rPr lang="en-US" sz="7200" dirty="0" smtClean="0">
                <a:solidFill>
                  <a:srgbClr val="FF0000"/>
                </a:solidFill>
              </a:rPr>
              <a:t>In this case, there is evidence of respiratory compensation as the CO2 has been lowered in an attempt to </a:t>
            </a:r>
            <a:r>
              <a:rPr lang="en-US" sz="7200" dirty="0" err="1" smtClean="0">
                <a:solidFill>
                  <a:srgbClr val="FF0000"/>
                </a:solidFill>
              </a:rPr>
              <a:t>normalise</a:t>
            </a:r>
            <a:r>
              <a:rPr lang="en-US" sz="7200" dirty="0" smtClean="0">
                <a:solidFill>
                  <a:srgbClr val="FF0000"/>
                </a:solidFill>
              </a:rPr>
              <a:t> the </a:t>
            </a:r>
            <a:r>
              <a:rPr lang="en-US" sz="7200" dirty="0" err="1" smtClean="0">
                <a:solidFill>
                  <a:srgbClr val="FF0000"/>
                </a:solidFill>
              </a:rPr>
              <a:t>pH.</a:t>
            </a:r>
            <a:endParaRPr lang="en-US" sz="7200" dirty="0" smtClean="0">
              <a:solidFill>
                <a:srgbClr val="FF0000"/>
              </a:solidFill>
            </a:endParaRPr>
          </a:p>
          <a:p>
            <a:r>
              <a:rPr lang="en-US" sz="7200" dirty="0" smtClean="0">
                <a:solidFill>
                  <a:srgbClr val="FF0000"/>
                </a:solidFill>
              </a:rPr>
              <a:t>An important point to </a:t>
            </a:r>
            <a:r>
              <a:rPr lang="en-US" sz="7200" dirty="0" err="1" smtClean="0">
                <a:solidFill>
                  <a:srgbClr val="FF0000"/>
                </a:solidFill>
              </a:rPr>
              <a:t>recognise</a:t>
            </a:r>
            <a:r>
              <a:rPr lang="en-US" sz="7200" dirty="0" smtClean="0">
                <a:solidFill>
                  <a:srgbClr val="FF0000"/>
                </a:solidFill>
              </a:rPr>
              <a:t> here is that although the derangement in pH seems relatively minor this should not lead to the assumption that the metabolic acidosis is also minor.</a:t>
            </a:r>
          </a:p>
          <a:p>
            <a:r>
              <a:rPr lang="en-US" sz="7200" dirty="0" smtClean="0">
                <a:solidFill>
                  <a:srgbClr val="FF0000"/>
                </a:solidFill>
              </a:rPr>
              <a:t>The severity of the metabolic acidosis is masked by the respiratory system’s attempt at compensating via reduced CO2 levels.</a:t>
            </a:r>
          </a:p>
          <a:p>
            <a:r>
              <a:rPr lang="en-US" sz="7200" dirty="0" smtClean="0">
                <a:solidFill>
                  <a:srgbClr val="FF0000"/>
                </a:solidFill>
              </a:rPr>
              <a:t>Interpretation</a:t>
            </a:r>
          </a:p>
          <a:p>
            <a:r>
              <a:rPr lang="en-US" sz="7200" dirty="0" smtClean="0">
                <a:solidFill>
                  <a:srgbClr val="FF0000"/>
                </a:solidFill>
              </a:rPr>
              <a:t>Metabolic acidosis with respiratory compensation.</a:t>
            </a:r>
            <a:endParaRPr lang="en-US" sz="7200" dirty="0">
              <a:solidFill>
                <a:srgbClr val="FF0000"/>
              </a:solidFill>
            </a:endParaRPr>
          </a:p>
        </p:txBody>
      </p:sp>
    </p:spTree>
    <p:extLst>
      <p:ext uri="{BB962C8B-B14F-4D97-AF65-F5344CB8AC3E}">
        <p14:creationId xmlns:p14="http://schemas.microsoft.com/office/powerpoint/2010/main" val="291135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a:t>The underlying cause of the metabolic acidosis, in this case, is diabetic ketoacidosis.</a:t>
            </a:r>
          </a:p>
        </p:txBody>
      </p:sp>
    </p:spTree>
    <p:extLst>
      <p:ext uri="{BB962C8B-B14F-4D97-AF65-F5344CB8AC3E}">
        <p14:creationId xmlns:p14="http://schemas.microsoft.com/office/powerpoint/2010/main" val="195468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64" y="2651125"/>
            <a:ext cx="10515600" cy="1325563"/>
          </a:xfrm>
        </p:spPr>
        <p:txBody>
          <a:bodyPr>
            <a:normAutofit fontScale="90000"/>
          </a:bodyPr>
          <a:lstStyle/>
          <a:p>
            <a:r>
              <a:rPr lang="en-US" dirty="0"/>
              <a:t>Metabolic acidosis with </a:t>
            </a:r>
            <a:r>
              <a:rPr lang="en-US" dirty="0" smtClean="0"/>
              <a:t>partial respiratory </a:t>
            </a:r>
            <a:r>
              <a:rPr lang="en-US" dirty="0"/>
              <a:t>compensation.</a:t>
            </a:r>
            <a:br>
              <a:rPr lang="en-US" dirty="0"/>
            </a:br>
            <a:endParaRPr lang="en-MY" dirty="0"/>
          </a:p>
        </p:txBody>
      </p:sp>
    </p:spTree>
    <p:extLst>
      <p:ext uri="{BB962C8B-B14F-4D97-AF65-F5344CB8AC3E}">
        <p14:creationId xmlns:p14="http://schemas.microsoft.com/office/powerpoint/2010/main" val="95898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Objective</a:t>
            </a:r>
            <a:endParaRPr lang="en-MY" u="sng" dirty="0"/>
          </a:p>
        </p:txBody>
      </p:sp>
      <p:sp>
        <p:nvSpPr>
          <p:cNvPr id="3" name="Content Placeholder 2"/>
          <p:cNvSpPr>
            <a:spLocks noGrp="1"/>
          </p:cNvSpPr>
          <p:nvPr>
            <p:ph idx="1"/>
          </p:nvPr>
        </p:nvSpPr>
        <p:spPr>
          <a:xfrm>
            <a:off x="838200" y="1825625"/>
            <a:ext cx="7482840" cy="4351338"/>
          </a:xfrm>
        </p:spPr>
        <p:txBody>
          <a:bodyPr>
            <a:normAutofit/>
          </a:bodyPr>
          <a:lstStyle/>
          <a:p>
            <a:r>
              <a:rPr lang="en-US" dirty="0" smtClean="0"/>
              <a:t>Significances of Acid </a:t>
            </a:r>
            <a:r>
              <a:rPr lang="en-US" dirty="0"/>
              <a:t>B</a:t>
            </a:r>
            <a:r>
              <a:rPr lang="en-US" dirty="0" smtClean="0"/>
              <a:t>ase Balance</a:t>
            </a:r>
          </a:p>
          <a:p>
            <a:r>
              <a:rPr lang="en-US" dirty="0" smtClean="0"/>
              <a:t>Understand Acid Base Equation</a:t>
            </a:r>
          </a:p>
          <a:p>
            <a:r>
              <a:rPr lang="en-US" dirty="0" smtClean="0"/>
              <a:t>What is acidic and basic</a:t>
            </a:r>
          </a:p>
          <a:p>
            <a:r>
              <a:rPr lang="en-US" dirty="0" smtClean="0"/>
              <a:t>Important ABG components</a:t>
            </a:r>
          </a:p>
          <a:p>
            <a:r>
              <a:rPr lang="en-US" dirty="0" smtClean="0"/>
              <a:t>Respiratory and Renal mechanisms</a:t>
            </a:r>
          </a:p>
          <a:p>
            <a:r>
              <a:rPr lang="en-US" dirty="0" smtClean="0"/>
              <a:t>Determine if pH is Respiratory or Metabolic- driven ( R.O.M.E )</a:t>
            </a:r>
          </a:p>
          <a:p>
            <a:r>
              <a:rPr lang="en-US" dirty="0" smtClean="0"/>
              <a:t>Determine if non/partial/ full compensation has occurred </a:t>
            </a:r>
          </a:p>
          <a:p>
            <a:r>
              <a:rPr lang="en-US" dirty="0" smtClean="0"/>
              <a:t>Relate the diseases/ symptoms with acid base imbalances</a:t>
            </a:r>
            <a:endParaRPr lang="en-MY" dirty="0"/>
          </a:p>
        </p:txBody>
      </p:sp>
      <p:pic>
        <p:nvPicPr>
          <p:cNvPr id="4" name="Picture 3"/>
          <p:cNvPicPr>
            <a:picLocks noChangeAspect="1"/>
          </p:cNvPicPr>
          <p:nvPr/>
        </p:nvPicPr>
        <p:blipFill>
          <a:blip r:embed="rId3"/>
          <a:stretch>
            <a:fillRect/>
          </a:stretch>
        </p:blipFill>
        <p:spPr>
          <a:xfrm>
            <a:off x="8138159" y="324938"/>
            <a:ext cx="3605349" cy="3306536"/>
          </a:xfrm>
          <a:prstGeom prst="rect">
            <a:avLst/>
          </a:prstGeom>
        </p:spPr>
      </p:pic>
    </p:spTree>
    <p:extLst>
      <p:ext uri="{BB962C8B-B14F-4D97-AF65-F5344CB8AC3E}">
        <p14:creationId xmlns:p14="http://schemas.microsoft.com/office/powerpoint/2010/main" val="3585752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 OF PRESENTATION</a:t>
            </a:r>
            <a:endParaRPr lang="en-MY" dirty="0"/>
          </a:p>
        </p:txBody>
      </p:sp>
      <p:sp>
        <p:nvSpPr>
          <p:cNvPr id="3" name="Content Placeholder 2"/>
          <p:cNvSpPr>
            <a:spLocks noGrp="1"/>
          </p:cNvSpPr>
          <p:nvPr>
            <p:ph idx="1"/>
          </p:nvPr>
        </p:nvSpPr>
        <p:spPr/>
        <p:txBody>
          <a:bodyPr/>
          <a:lstStyle/>
          <a:p>
            <a:pPr marL="0" indent="0" algn="ctr">
              <a:buNone/>
            </a:pPr>
            <a:r>
              <a:rPr lang="en-US" smtClean="0"/>
              <a:t>THANK YOU AND GOOD LUCK IN POST-CME EXAMS</a:t>
            </a:r>
            <a:endParaRPr lang="en-MY" dirty="0"/>
          </a:p>
        </p:txBody>
      </p:sp>
    </p:spTree>
    <p:extLst>
      <p:ext uri="{BB962C8B-B14F-4D97-AF65-F5344CB8AC3E}">
        <p14:creationId xmlns:p14="http://schemas.microsoft.com/office/powerpoint/2010/main" val="189962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9001" y="465292"/>
            <a:ext cx="2445948" cy="1953714"/>
          </a:xfrm>
          <a:prstGeom prst="rect">
            <a:avLst/>
          </a:prstGeom>
        </p:spPr>
      </p:pic>
      <p:pic>
        <p:nvPicPr>
          <p:cNvPr id="6" name="Picture 5"/>
          <p:cNvPicPr>
            <a:picLocks noChangeAspect="1"/>
          </p:cNvPicPr>
          <p:nvPr/>
        </p:nvPicPr>
        <p:blipFill>
          <a:blip r:embed="rId4"/>
          <a:stretch>
            <a:fillRect/>
          </a:stretch>
        </p:blipFill>
        <p:spPr>
          <a:xfrm>
            <a:off x="3563030" y="2612162"/>
            <a:ext cx="2714625" cy="1685925"/>
          </a:xfrm>
          <a:prstGeom prst="rect">
            <a:avLst/>
          </a:prstGeom>
        </p:spPr>
      </p:pic>
      <p:pic>
        <p:nvPicPr>
          <p:cNvPr id="7" name="Picture 6"/>
          <p:cNvPicPr>
            <a:picLocks noChangeAspect="1"/>
          </p:cNvPicPr>
          <p:nvPr/>
        </p:nvPicPr>
        <p:blipFill>
          <a:blip r:embed="rId5"/>
          <a:stretch>
            <a:fillRect/>
          </a:stretch>
        </p:blipFill>
        <p:spPr>
          <a:xfrm>
            <a:off x="888274" y="2701153"/>
            <a:ext cx="2703059" cy="1743075"/>
          </a:xfrm>
          <a:prstGeom prst="rect">
            <a:avLst/>
          </a:prstGeom>
        </p:spPr>
      </p:pic>
      <p:pic>
        <p:nvPicPr>
          <p:cNvPr id="8" name="Picture 7"/>
          <p:cNvPicPr>
            <a:picLocks noChangeAspect="1"/>
          </p:cNvPicPr>
          <p:nvPr/>
        </p:nvPicPr>
        <p:blipFill>
          <a:blip r:embed="rId6"/>
          <a:stretch>
            <a:fillRect/>
          </a:stretch>
        </p:blipFill>
        <p:spPr>
          <a:xfrm>
            <a:off x="156755" y="4673509"/>
            <a:ext cx="2063930" cy="1847850"/>
          </a:xfrm>
          <a:prstGeom prst="rect">
            <a:avLst/>
          </a:prstGeom>
        </p:spPr>
      </p:pic>
      <p:pic>
        <p:nvPicPr>
          <p:cNvPr id="9" name="Picture 8"/>
          <p:cNvPicPr>
            <a:picLocks noChangeAspect="1"/>
          </p:cNvPicPr>
          <p:nvPr/>
        </p:nvPicPr>
        <p:blipFill>
          <a:blip r:embed="rId7"/>
          <a:stretch>
            <a:fillRect/>
          </a:stretch>
        </p:blipFill>
        <p:spPr>
          <a:xfrm>
            <a:off x="2121353" y="4667795"/>
            <a:ext cx="2293892" cy="1798320"/>
          </a:xfrm>
          <a:prstGeom prst="rect">
            <a:avLst/>
          </a:prstGeom>
        </p:spPr>
      </p:pic>
      <p:pic>
        <p:nvPicPr>
          <p:cNvPr id="10" name="Picture 9"/>
          <p:cNvPicPr>
            <a:picLocks noChangeAspect="1"/>
          </p:cNvPicPr>
          <p:nvPr/>
        </p:nvPicPr>
        <p:blipFill>
          <a:blip r:embed="rId8"/>
          <a:stretch>
            <a:fillRect/>
          </a:stretch>
        </p:blipFill>
        <p:spPr>
          <a:xfrm>
            <a:off x="4101465" y="375693"/>
            <a:ext cx="2900226" cy="1952625"/>
          </a:xfrm>
          <a:prstGeom prst="rect">
            <a:avLst/>
          </a:prstGeom>
        </p:spPr>
      </p:pic>
      <p:pic>
        <p:nvPicPr>
          <p:cNvPr id="11" name="Picture 10"/>
          <p:cNvPicPr>
            <a:picLocks noChangeAspect="1"/>
          </p:cNvPicPr>
          <p:nvPr/>
        </p:nvPicPr>
        <p:blipFill>
          <a:blip r:embed="rId9"/>
          <a:stretch>
            <a:fillRect/>
          </a:stretch>
        </p:blipFill>
        <p:spPr>
          <a:xfrm>
            <a:off x="6466114" y="2641963"/>
            <a:ext cx="2508070" cy="1600200"/>
          </a:xfrm>
          <a:prstGeom prst="rect">
            <a:avLst/>
          </a:prstGeom>
        </p:spPr>
      </p:pic>
      <p:pic>
        <p:nvPicPr>
          <p:cNvPr id="12" name="Picture 11"/>
          <p:cNvPicPr>
            <a:picLocks noChangeAspect="1"/>
          </p:cNvPicPr>
          <p:nvPr/>
        </p:nvPicPr>
        <p:blipFill>
          <a:blip r:embed="rId10"/>
          <a:stretch>
            <a:fillRect/>
          </a:stretch>
        </p:blipFill>
        <p:spPr>
          <a:xfrm>
            <a:off x="8130403" y="4438513"/>
            <a:ext cx="2870273" cy="1910036"/>
          </a:xfrm>
          <a:prstGeom prst="rect">
            <a:avLst/>
          </a:prstGeom>
        </p:spPr>
      </p:pic>
      <p:pic>
        <p:nvPicPr>
          <p:cNvPr id="13" name="Picture 12"/>
          <p:cNvPicPr>
            <a:picLocks noChangeAspect="1"/>
          </p:cNvPicPr>
          <p:nvPr/>
        </p:nvPicPr>
        <p:blipFill>
          <a:blip r:embed="rId11"/>
          <a:stretch>
            <a:fillRect/>
          </a:stretch>
        </p:blipFill>
        <p:spPr>
          <a:xfrm>
            <a:off x="7968342" y="447403"/>
            <a:ext cx="2730137" cy="1826666"/>
          </a:xfrm>
          <a:prstGeom prst="rect">
            <a:avLst/>
          </a:prstGeom>
        </p:spPr>
      </p:pic>
      <p:sp>
        <p:nvSpPr>
          <p:cNvPr id="14" name="TextBox 13"/>
          <p:cNvSpPr txBox="1"/>
          <p:nvPr/>
        </p:nvSpPr>
        <p:spPr>
          <a:xfrm>
            <a:off x="235131" y="0"/>
            <a:ext cx="5264332" cy="369332"/>
          </a:xfrm>
          <a:prstGeom prst="rect">
            <a:avLst/>
          </a:prstGeom>
          <a:noFill/>
        </p:spPr>
        <p:txBody>
          <a:bodyPr wrap="square" rtlCol="0">
            <a:spAutoFit/>
          </a:bodyPr>
          <a:lstStyle/>
          <a:p>
            <a:r>
              <a:rPr lang="en-US" u="sng" dirty="0" smtClean="0"/>
              <a:t>Determine the causes of Acid Base Imbalance</a:t>
            </a:r>
            <a:endParaRPr lang="en-MY" u="sng" dirty="0"/>
          </a:p>
        </p:txBody>
      </p:sp>
      <p:graphicFrame>
        <p:nvGraphicFramePr>
          <p:cNvPr id="15" name="Table 14"/>
          <p:cNvGraphicFramePr>
            <a:graphicFrameLocks noGrp="1"/>
          </p:cNvGraphicFramePr>
          <p:nvPr>
            <p:extLst>
              <p:ext uri="{D42A27DB-BD31-4B8C-83A1-F6EECF244321}">
                <p14:modId xmlns:p14="http://schemas.microsoft.com/office/powerpoint/2010/main" val="1614367580"/>
              </p:ext>
            </p:extLst>
          </p:nvPr>
        </p:nvGraphicFramePr>
        <p:xfrm>
          <a:off x="1078412" y="1490374"/>
          <a:ext cx="2239554" cy="370840"/>
        </p:xfrm>
        <a:graphic>
          <a:graphicData uri="http://schemas.openxmlformats.org/drawingml/2006/table">
            <a:tbl>
              <a:tblPr firstRow="1" bandRow="1">
                <a:tableStyleId>{5C22544A-7EE6-4342-B048-85BDC9FD1C3A}</a:tableStyleId>
              </a:tblPr>
              <a:tblGrid>
                <a:gridCol w="2239554">
                  <a:extLst>
                    <a:ext uri="{9D8B030D-6E8A-4147-A177-3AD203B41FA5}">
                      <a16:colId xmlns:a16="http://schemas.microsoft.com/office/drawing/2014/main" xmlns="" val="582371762"/>
                    </a:ext>
                  </a:extLst>
                </a:gridCol>
              </a:tblGrid>
              <a:tr h="370840">
                <a:tc>
                  <a:txBody>
                    <a:bodyPr/>
                    <a:lstStyle/>
                    <a:p>
                      <a:pPr algn="ctr"/>
                      <a:r>
                        <a:rPr lang="en-US" dirty="0" smtClean="0"/>
                        <a:t>SIDS</a:t>
                      </a:r>
                      <a:endParaRPr lang="en-MY" dirty="0"/>
                    </a:p>
                  </a:txBody>
                  <a:tcPr/>
                </a:tc>
                <a:extLst>
                  <a:ext uri="{0D108BD9-81ED-4DB2-BD59-A6C34878D82A}">
                    <a16:rowId xmlns:a16="http://schemas.microsoft.com/office/drawing/2014/main" xmlns="" val="138851801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64165020"/>
              </p:ext>
            </p:extLst>
          </p:nvPr>
        </p:nvGraphicFramePr>
        <p:xfrm>
          <a:off x="8976578" y="1777379"/>
          <a:ext cx="2239554" cy="370840"/>
        </p:xfrm>
        <a:graphic>
          <a:graphicData uri="http://schemas.openxmlformats.org/drawingml/2006/table">
            <a:tbl>
              <a:tblPr firstRow="1" bandRow="1">
                <a:tableStyleId>{5C22544A-7EE6-4342-B048-85BDC9FD1C3A}</a:tableStyleId>
              </a:tblPr>
              <a:tblGrid>
                <a:gridCol w="2239554">
                  <a:extLst>
                    <a:ext uri="{9D8B030D-6E8A-4147-A177-3AD203B41FA5}">
                      <a16:colId xmlns:a16="http://schemas.microsoft.com/office/drawing/2014/main" xmlns="" val="582371762"/>
                    </a:ext>
                  </a:extLst>
                </a:gridCol>
              </a:tblGrid>
              <a:tr h="370840">
                <a:tc>
                  <a:txBody>
                    <a:bodyPr/>
                    <a:lstStyle/>
                    <a:p>
                      <a:pPr algn="ctr"/>
                      <a:r>
                        <a:rPr lang="en-US" dirty="0" smtClean="0"/>
                        <a:t>Cough</a:t>
                      </a:r>
                      <a:r>
                        <a:rPr lang="en-US" baseline="0" dirty="0" smtClean="0"/>
                        <a:t> syrup</a:t>
                      </a:r>
                      <a:endParaRPr lang="en-MY" dirty="0"/>
                    </a:p>
                  </a:txBody>
                  <a:tcPr/>
                </a:tc>
                <a:extLst>
                  <a:ext uri="{0D108BD9-81ED-4DB2-BD59-A6C34878D82A}">
                    <a16:rowId xmlns:a16="http://schemas.microsoft.com/office/drawing/2014/main" xmlns="" val="138851801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963366224"/>
              </p:ext>
            </p:extLst>
          </p:nvPr>
        </p:nvGraphicFramePr>
        <p:xfrm>
          <a:off x="4757783" y="634781"/>
          <a:ext cx="2239554" cy="370840"/>
        </p:xfrm>
        <a:graphic>
          <a:graphicData uri="http://schemas.openxmlformats.org/drawingml/2006/table">
            <a:tbl>
              <a:tblPr firstRow="1" bandRow="1">
                <a:tableStyleId>{5C22544A-7EE6-4342-B048-85BDC9FD1C3A}</a:tableStyleId>
              </a:tblPr>
              <a:tblGrid>
                <a:gridCol w="2239554">
                  <a:extLst>
                    <a:ext uri="{9D8B030D-6E8A-4147-A177-3AD203B41FA5}">
                      <a16:colId xmlns:a16="http://schemas.microsoft.com/office/drawing/2014/main" xmlns="" val="582371762"/>
                    </a:ext>
                  </a:extLst>
                </a:gridCol>
              </a:tblGrid>
              <a:tr h="370840">
                <a:tc>
                  <a:txBody>
                    <a:bodyPr/>
                    <a:lstStyle/>
                    <a:p>
                      <a:pPr algn="ctr"/>
                      <a:r>
                        <a:rPr lang="en-US" dirty="0" smtClean="0"/>
                        <a:t>HEAD INJURY</a:t>
                      </a:r>
                      <a:endParaRPr lang="en-MY" dirty="0"/>
                    </a:p>
                  </a:txBody>
                  <a:tcPr/>
                </a:tc>
                <a:extLst>
                  <a:ext uri="{0D108BD9-81ED-4DB2-BD59-A6C34878D82A}">
                    <a16:rowId xmlns:a16="http://schemas.microsoft.com/office/drawing/2014/main" xmlns="" val="138851801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513861857"/>
              </p:ext>
            </p:extLst>
          </p:nvPr>
        </p:nvGraphicFramePr>
        <p:xfrm>
          <a:off x="3988447" y="3932526"/>
          <a:ext cx="1702786" cy="370840"/>
        </p:xfrm>
        <a:graphic>
          <a:graphicData uri="http://schemas.openxmlformats.org/drawingml/2006/table">
            <a:tbl>
              <a:tblPr firstRow="1" bandRow="1">
                <a:tableStyleId>{284E427A-3D55-4303-BF80-6455036E1DE7}</a:tableStyleId>
              </a:tblPr>
              <a:tblGrid>
                <a:gridCol w="1702786">
                  <a:extLst>
                    <a:ext uri="{9D8B030D-6E8A-4147-A177-3AD203B41FA5}">
                      <a16:colId xmlns:a16="http://schemas.microsoft.com/office/drawing/2014/main" xmlns="" val="3814373813"/>
                    </a:ext>
                  </a:extLst>
                </a:gridCol>
              </a:tblGrid>
              <a:tr h="370840">
                <a:tc>
                  <a:txBody>
                    <a:bodyPr/>
                    <a:lstStyle/>
                    <a:p>
                      <a:pPr algn="ctr"/>
                      <a:r>
                        <a:rPr lang="en-US" dirty="0" smtClean="0"/>
                        <a:t>PAINKILLER</a:t>
                      </a:r>
                      <a:endParaRPr lang="en-MY" dirty="0"/>
                    </a:p>
                  </a:txBody>
                  <a:tcPr/>
                </a:tc>
                <a:extLst>
                  <a:ext uri="{0D108BD9-81ED-4DB2-BD59-A6C34878D82A}">
                    <a16:rowId xmlns:a16="http://schemas.microsoft.com/office/drawing/2014/main" xmlns="" val="3755914967"/>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734711215"/>
              </p:ext>
            </p:extLst>
          </p:nvPr>
        </p:nvGraphicFramePr>
        <p:xfrm>
          <a:off x="6711272" y="3833771"/>
          <a:ext cx="2239554" cy="370840"/>
        </p:xfrm>
        <a:graphic>
          <a:graphicData uri="http://schemas.openxmlformats.org/drawingml/2006/table">
            <a:tbl>
              <a:tblPr firstRow="1" bandRow="1">
                <a:tableStyleId>{5C22544A-7EE6-4342-B048-85BDC9FD1C3A}</a:tableStyleId>
              </a:tblPr>
              <a:tblGrid>
                <a:gridCol w="2239554">
                  <a:extLst>
                    <a:ext uri="{9D8B030D-6E8A-4147-A177-3AD203B41FA5}">
                      <a16:colId xmlns:a16="http://schemas.microsoft.com/office/drawing/2014/main" xmlns="" val="582371762"/>
                    </a:ext>
                  </a:extLst>
                </a:gridCol>
              </a:tblGrid>
              <a:tr h="370840">
                <a:tc>
                  <a:txBody>
                    <a:bodyPr/>
                    <a:lstStyle/>
                    <a:p>
                      <a:pPr algn="ctr"/>
                      <a:r>
                        <a:rPr lang="en-US" dirty="0" smtClean="0"/>
                        <a:t>ASTHMA</a:t>
                      </a:r>
                      <a:endParaRPr lang="en-MY" dirty="0"/>
                    </a:p>
                  </a:txBody>
                  <a:tcPr/>
                </a:tc>
                <a:extLst>
                  <a:ext uri="{0D108BD9-81ED-4DB2-BD59-A6C34878D82A}">
                    <a16:rowId xmlns:a16="http://schemas.microsoft.com/office/drawing/2014/main" xmlns="" val="138851801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812884413"/>
              </p:ext>
            </p:extLst>
          </p:nvPr>
        </p:nvGraphicFramePr>
        <p:xfrm>
          <a:off x="10579711" y="5950728"/>
          <a:ext cx="1343596" cy="640080"/>
        </p:xfrm>
        <a:graphic>
          <a:graphicData uri="http://schemas.openxmlformats.org/drawingml/2006/table">
            <a:tbl>
              <a:tblPr firstRow="1" bandRow="1">
                <a:tableStyleId>{5C22544A-7EE6-4342-B048-85BDC9FD1C3A}</a:tableStyleId>
              </a:tblPr>
              <a:tblGrid>
                <a:gridCol w="1343596">
                  <a:extLst>
                    <a:ext uri="{9D8B030D-6E8A-4147-A177-3AD203B41FA5}">
                      <a16:colId xmlns:a16="http://schemas.microsoft.com/office/drawing/2014/main" xmlns="" val="582371762"/>
                    </a:ext>
                  </a:extLst>
                </a:gridCol>
              </a:tblGrid>
              <a:tr h="628648">
                <a:tc>
                  <a:txBody>
                    <a:bodyPr/>
                    <a:lstStyle/>
                    <a:p>
                      <a:pPr algn="ctr"/>
                      <a:r>
                        <a:rPr lang="en-US" dirty="0" smtClean="0"/>
                        <a:t>COVID PATIENT</a:t>
                      </a:r>
                      <a:endParaRPr lang="en-MY" dirty="0"/>
                    </a:p>
                  </a:txBody>
                  <a:tcPr/>
                </a:tc>
                <a:extLst>
                  <a:ext uri="{0D108BD9-81ED-4DB2-BD59-A6C34878D82A}">
                    <a16:rowId xmlns:a16="http://schemas.microsoft.com/office/drawing/2014/main" xmlns="" val="138851801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151381403"/>
              </p:ext>
            </p:extLst>
          </p:nvPr>
        </p:nvGraphicFramePr>
        <p:xfrm>
          <a:off x="504936" y="6069269"/>
          <a:ext cx="1241132" cy="365760"/>
        </p:xfrm>
        <a:graphic>
          <a:graphicData uri="http://schemas.openxmlformats.org/drawingml/2006/table">
            <a:tbl>
              <a:tblPr firstRow="1" bandRow="1">
                <a:tableStyleId>{5C22544A-7EE6-4342-B048-85BDC9FD1C3A}</a:tableStyleId>
              </a:tblPr>
              <a:tblGrid>
                <a:gridCol w="1241132">
                  <a:extLst>
                    <a:ext uri="{9D8B030D-6E8A-4147-A177-3AD203B41FA5}">
                      <a16:colId xmlns:a16="http://schemas.microsoft.com/office/drawing/2014/main" xmlns="" val="582371762"/>
                    </a:ext>
                  </a:extLst>
                </a:gridCol>
              </a:tblGrid>
              <a:tr h="269638">
                <a:tc>
                  <a:txBody>
                    <a:bodyPr/>
                    <a:lstStyle/>
                    <a:p>
                      <a:pPr algn="ctr"/>
                      <a:r>
                        <a:rPr lang="en-US" dirty="0" smtClean="0"/>
                        <a:t>SPORTS</a:t>
                      </a:r>
                      <a:endParaRPr lang="en-MY" dirty="0"/>
                    </a:p>
                  </a:txBody>
                  <a:tcPr/>
                </a:tc>
                <a:extLst>
                  <a:ext uri="{0D108BD9-81ED-4DB2-BD59-A6C34878D82A}">
                    <a16:rowId xmlns:a16="http://schemas.microsoft.com/office/drawing/2014/main" xmlns="" val="138851801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292404603"/>
              </p:ext>
            </p:extLst>
          </p:nvPr>
        </p:nvGraphicFramePr>
        <p:xfrm>
          <a:off x="504936" y="3885411"/>
          <a:ext cx="1296568" cy="412676"/>
        </p:xfrm>
        <a:graphic>
          <a:graphicData uri="http://schemas.openxmlformats.org/drawingml/2006/table">
            <a:tbl>
              <a:tblPr firstRow="1" bandRow="1">
                <a:tableStyleId>{5C22544A-7EE6-4342-B048-85BDC9FD1C3A}</a:tableStyleId>
              </a:tblPr>
              <a:tblGrid>
                <a:gridCol w="1296568">
                  <a:extLst>
                    <a:ext uri="{9D8B030D-6E8A-4147-A177-3AD203B41FA5}">
                      <a16:colId xmlns:a16="http://schemas.microsoft.com/office/drawing/2014/main" xmlns="" val="582371762"/>
                    </a:ext>
                  </a:extLst>
                </a:gridCol>
              </a:tblGrid>
              <a:tr h="412676">
                <a:tc>
                  <a:txBody>
                    <a:bodyPr/>
                    <a:lstStyle/>
                    <a:p>
                      <a:pPr algn="ctr"/>
                      <a:r>
                        <a:rPr lang="en-US" dirty="0" smtClean="0"/>
                        <a:t>DRUGS</a:t>
                      </a:r>
                      <a:endParaRPr lang="en-MY" dirty="0"/>
                    </a:p>
                  </a:txBody>
                  <a:tcPr/>
                </a:tc>
                <a:extLst>
                  <a:ext uri="{0D108BD9-81ED-4DB2-BD59-A6C34878D82A}">
                    <a16:rowId xmlns:a16="http://schemas.microsoft.com/office/drawing/2014/main" xmlns="" val="138851801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412998867"/>
              </p:ext>
            </p:extLst>
          </p:nvPr>
        </p:nvGraphicFramePr>
        <p:xfrm>
          <a:off x="2328817" y="4690440"/>
          <a:ext cx="1978297" cy="640080"/>
        </p:xfrm>
        <a:graphic>
          <a:graphicData uri="http://schemas.openxmlformats.org/drawingml/2006/table">
            <a:tbl>
              <a:tblPr firstRow="1" bandRow="1">
                <a:tableStyleId>{5C22544A-7EE6-4342-B048-85BDC9FD1C3A}</a:tableStyleId>
              </a:tblPr>
              <a:tblGrid>
                <a:gridCol w="1978297">
                  <a:extLst>
                    <a:ext uri="{9D8B030D-6E8A-4147-A177-3AD203B41FA5}">
                      <a16:colId xmlns:a16="http://schemas.microsoft.com/office/drawing/2014/main" xmlns="" val="1165358905"/>
                    </a:ext>
                  </a:extLst>
                </a:gridCol>
              </a:tblGrid>
              <a:tr h="370840">
                <a:tc>
                  <a:txBody>
                    <a:bodyPr/>
                    <a:lstStyle/>
                    <a:p>
                      <a:pPr algn="ctr"/>
                      <a:r>
                        <a:rPr lang="en-MY" dirty="0" smtClean="0"/>
                        <a:t>HIGH ALTITUDE</a:t>
                      </a:r>
                      <a:endParaRPr lang="en-MY" dirty="0"/>
                    </a:p>
                  </a:txBody>
                  <a:tcPr/>
                </a:tc>
                <a:extLst>
                  <a:ext uri="{0D108BD9-81ED-4DB2-BD59-A6C34878D82A}">
                    <a16:rowId xmlns:a16="http://schemas.microsoft.com/office/drawing/2014/main" xmlns="" val="1938212625"/>
                  </a:ext>
                </a:extLst>
              </a:tr>
            </a:tbl>
          </a:graphicData>
        </a:graphic>
      </p:graphicFrame>
      <p:pic>
        <p:nvPicPr>
          <p:cNvPr id="30" name="Picture 29"/>
          <p:cNvPicPr>
            <a:picLocks noChangeAspect="1"/>
          </p:cNvPicPr>
          <p:nvPr/>
        </p:nvPicPr>
        <p:blipFill>
          <a:blip r:embed="rId12"/>
          <a:stretch>
            <a:fillRect/>
          </a:stretch>
        </p:blipFill>
        <p:spPr>
          <a:xfrm>
            <a:off x="4692559" y="4406401"/>
            <a:ext cx="2571750" cy="1781175"/>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1361714011"/>
              </p:ext>
            </p:extLst>
          </p:nvPr>
        </p:nvGraphicFramePr>
        <p:xfrm>
          <a:off x="5463178" y="5835951"/>
          <a:ext cx="1299029" cy="640080"/>
        </p:xfrm>
        <a:graphic>
          <a:graphicData uri="http://schemas.openxmlformats.org/drawingml/2006/table">
            <a:tbl>
              <a:tblPr firstRow="1" bandRow="1">
                <a:tableStyleId>{284E427A-3D55-4303-BF80-6455036E1DE7}</a:tableStyleId>
              </a:tblPr>
              <a:tblGrid>
                <a:gridCol w="1299029">
                  <a:extLst>
                    <a:ext uri="{9D8B030D-6E8A-4147-A177-3AD203B41FA5}">
                      <a16:colId xmlns:a16="http://schemas.microsoft.com/office/drawing/2014/main" xmlns="" val="3814373813"/>
                    </a:ext>
                  </a:extLst>
                </a:gridCol>
              </a:tblGrid>
              <a:tr h="370840">
                <a:tc>
                  <a:txBody>
                    <a:bodyPr/>
                    <a:lstStyle/>
                    <a:p>
                      <a:pPr algn="ctr"/>
                      <a:r>
                        <a:rPr lang="en-US" dirty="0" smtClean="0"/>
                        <a:t>RENAL</a:t>
                      </a:r>
                      <a:r>
                        <a:rPr lang="en-US" baseline="0" dirty="0" smtClean="0"/>
                        <a:t> PATIENT</a:t>
                      </a:r>
                      <a:endParaRPr lang="en-MY" dirty="0"/>
                    </a:p>
                  </a:txBody>
                  <a:tcPr/>
                </a:tc>
                <a:extLst>
                  <a:ext uri="{0D108BD9-81ED-4DB2-BD59-A6C34878D82A}">
                    <a16:rowId xmlns:a16="http://schemas.microsoft.com/office/drawing/2014/main" xmlns="" val="3755914967"/>
                  </a:ext>
                </a:extLst>
              </a:tr>
            </a:tbl>
          </a:graphicData>
        </a:graphic>
      </p:graphicFrame>
      <p:pic>
        <p:nvPicPr>
          <p:cNvPr id="34" name="Picture 33"/>
          <p:cNvPicPr>
            <a:picLocks noChangeAspect="1"/>
          </p:cNvPicPr>
          <p:nvPr/>
        </p:nvPicPr>
        <p:blipFill>
          <a:blip r:embed="rId13"/>
          <a:stretch>
            <a:fillRect/>
          </a:stretch>
        </p:blipFill>
        <p:spPr>
          <a:xfrm>
            <a:off x="9259117" y="2426833"/>
            <a:ext cx="2314575" cy="1743075"/>
          </a:xfrm>
          <a:prstGeom prst="rect">
            <a:avLst/>
          </a:prstGeom>
        </p:spPr>
      </p:pic>
      <p:graphicFrame>
        <p:nvGraphicFramePr>
          <p:cNvPr id="35" name="Table 34"/>
          <p:cNvGraphicFramePr>
            <a:graphicFrameLocks noGrp="1"/>
          </p:cNvGraphicFramePr>
          <p:nvPr>
            <p:extLst>
              <p:ext uri="{D42A27DB-BD31-4B8C-83A1-F6EECF244321}">
                <p14:modId xmlns:p14="http://schemas.microsoft.com/office/powerpoint/2010/main" val="3316002886"/>
              </p:ext>
            </p:extLst>
          </p:nvPr>
        </p:nvGraphicFramePr>
        <p:xfrm>
          <a:off x="9657080" y="3833771"/>
          <a:ext cx="1752589" cy="370840"/>
        </p:xfrm>
        <a:graphic>
          <a:graphicData uri="http://schemas.openxmlformats.org/drawingml/2006/table">
            <a:tbl>
              <a:tblPr firstRow="1" bandRow="1">
                <a:tableStyleId>{284E427A-3D55-4303-BF80-6455036E1DE7}</a:tableStyleId>
              </a:tblPr>
              <a:tblGrid>
                <a:gridCol w="1752589">
                  <a:extLst>
                    <a:ext uri="{9D8B030D-6E8A-4147-A177-3AD203B41FA5}">
                      <a16:colId xmlns:a16="http://schemas.microsoft.com/office/drawing/2014/main" xmlns="" val="3814373813"/>
                    </a:ext>
                  </a:extLst>
                </a:gridCol>
              </a:tblGrid>
              <a:tr h="370840">
                <a:tc>
                  <a:txBody>
                    <a:bodyPr/>
                    <a:lstStyle/>
                    <a:p>
                      <a:pPr algn="ctr"/>
                      <a:r>
                        <a:rPr lang="en-US" dirty="0" smtClean="0"/>
                        <a:t>VOMITING</a:t>
                      </a:r>
                      <a:endParaRPr lang="en-MY" dirty="0"/>
                    </a:p>
                  </a:txBody>
                  <a:tcPr/>
                </a:tc>
                <a:extLst>
                  <a:ext uri="{0D108BD9-81ED-4DB2-BD59-A6C34878D82A}">
                    <a16:rowId xmlns:a16="http://schemas.microsoft.com/office/drawing/2014/main" xmlns="" val="3755914967"/>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953475054"/>
              </p:ext>
            </p:extLst>
          </p:nvPr>
        </p:nvGraphicFramePr>
        <p:xfrm>
          <a:off x="10579711" y="4473477"/>
          <a:ext cx="1272841" cy="640080"/>
        </p:xfrm>
        <a:graphic>
          <a:graphicData uri="http://schemas.openxmlformats.org/drawingml/2006/table">
            <a:tbl>
              <a:tblPr firstRow="1" bandRow="1">
                <a:tableStyleId>{5C22544A-7EE6-4342-B048-85BDC9FD1C3A}</a:tableStyleId>
              </a:tblPr>
              <a:tblGrid>
                <a:gridCol w="1272841">
                  <a:extLst>
                    <a:ext uri="{9D8B030D-6E8A-4147-A177-3AD203B41FA5}">
                      <a16:colId xmlns:a16="http://schemas.microsoft.com/office/drawing/2014/main" xmlns="" val="582371762"/>
                    </a:ext>
                  </a:extLst>
                </a:gridCol>
              </a:tblGrid>
              <a:tr h="570185">
                <a:tc>
                  <a:txBody>
                    <a:bodyPr/>
                    <a:lstStyle/>
                    <a:p>
                      <a:pPr algn="ctr"/>
                      <a:r>
                        <a:rPr lang="en-US" dirty="0" smtClean="0"/>
                        <a:t>COVID NURSES</a:t>
                      </a:r>
                      <a:endParaRPr lang="en-MY" dirty="0"/>
                    </a:p>
                  </a:txBody>
                  <a:tcPr/>
                </a:tc>
                <a:extLst>
                  <a:ext uri="{0D108BD9-81ED-4DB2-BD59-A6C34878D82A}">
                    <a16:rowId xmlns:a16="http://schemas.microsoft.com/office/drawing/2014/main" xmlns="" val="1388518011"/>
                  </a:ext>
                </a:extLst>
              </a:tr>
            </a:tbl>
          </a:graphicData>
        </a:graphic>
      </p:graphicFrame>
    </p:spTree>
    <p:extLst>
      <p:ext uri="{BB962C8B-B14F-4D97-AF65-F5344CB8AC3E}">
        <p14:creationId xmlns:p14="http://schemas.microsoft.com/office/powerpoint/2010/main" val="256329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24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Acid-Base Balance</a:t>
            </a:r>
            <a:r>
              <a:rPr lang="en-US" dirty="0" smtClean="0"/>
              <a:t/>
            </a:r>
            <a:br>
              <a:rPr lang="en-US" dirty="0" smtClean="0"/>
            </a:br>
            <a:r>
              <a:rPr lang="en-US" sz="4000" dirty="0" smtClean="0"/>
              <a:t>Maintaining pH requires a delicate balance btw CO2 (lungs) and bicarbonate (kidneys/ metabolic system)</a:t>
            </a:r>
            <a:endParaRPr lang="en-MY" sz="4000" dirty="0"/>
          </a:p>
        </p:txBody>
      </p:sp>
      <p:pic>
        <p:nvPicPr>
          <p:cNvPr id="4" name="Content Placeholder 3"/>
          <p:cNvPicPr>
            <a:picLocks noGrp="1" noChangeAspect="1"/>
          </p:cNvPicPr>
          <p:nvPr>
            <p:ph idx="1"/>
          </p:nvPr>
        </p:nvPicPr>
        <p:blipFill>
          <a:blip r:embed="rId3"/>
          <a:stretch>
            <a:fillRect/>
          </a:stretch>
        </p:blipFill>
        <p:spPr>
          <a:xfrm>
            <a:off x="3218151" y="3464334"/>
            <a:ext cx="5099772" cy="3393666"/>
          </a:xfrm>
          <a:prstGeom prst="rect">
            <a:avLst/>
          </a:prstGeom>
        </p:spPr>
      </p:pic>
      <p:pic>
        <p:nvPicPr>
          <p:cNvPr id="6" name="Picture 5"/>
          <p:cNvPicPr>
            <a:picLocks noChangeAspect="1"/>
          </p:cNvPicPr>
          <p:nvPr/>
        </p:nvPicPr>
        <p:blipFill>
          <a:blip r:embed="rId4"/>
          <a:stretch>
            <a:fillRect/>
          </a:stretch>
        </p:blipFill>
        <p:spPr>
          <a:xfrm>
            <a:off x="2314576" y="1971915"/>
            <a:ext cx="7372350" cy="1504709"/>
          </a:xfrm>
          <a:prstGeom prst="rect">
            <a:avLst/>
          </a:prstGeom>
        </p:spPr>
      </p:pic>
    </p:spTree>
    <p:extLst>
      <p:ext uri="{BB962C8B-B14F-4D97-AF65-F5344CB8AC3E}">
        <p14:creationId xmlns:p14="http://schemas.microsoft.com/office/powerpoint/2010/main" val="119521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Intro: Some Parameters of ABG</a:t>
            </a:r>
            <a:endParaRPr lang="en-MY" u="sng" dirty="0"/>
          </a:p>
        </p:txBody>
      </p:sp>
      <p:sp>
        <p:nvSpPr>
          <p:cNvPr id="3" name="Content Placeholder 2"/>
          <p:cNvSpPr>
            <a:spLocks noGrp="1"/>
          </p:cNvSpPr>
          <p:nvPr>
            <p:ph idx="1"/>
          </p:nvPr>
        </p:nvSpPr>
        <p:spPr/>
        <p:txBody>
          <a:bodyPr>
            <a:normAutofit/>
          </a:bodyPr>
          <a:lstStyle/>
          <a:p>
            <a:r>
              <a:rPr lang="en-US" dirty="0"/>
              <a:t>pH </a:t>
            </a:r>
          </a:p>
          <a:p>
            <a:r>
              <a:rPr lang="en-US" dirty="0"/>
              <a:t>PaCO2 and PaO2 — the partial pressures of CO2 and </a:t>
            </a:r>
            <a:r>
              <a:rPr lang="en-US" dirty="0" smtClean="0"/>
              <a:t>oxygen</a:t>
            </a:r>
          </a:p>
          <a:p>
            <a:r>
              <a:rPr lang="en-US" dirty="0" smtClean="0"/>
              <a:t>HCO3</a:t>
            </a:r>
            <a:r>
              <a:rPr lang="en-US" dirty="0"/>
              <a:t>‾ — </a:t>
            </a:r>
            <a:r>
              <a:rPr lang="en-US" dirty="0" smtClean="0"/>
              <a:t>bicarbonate</a:t>
            </a:r>
            <a:endParaRPr lang="en-US" dirty="0"/>
          </a:p>
          <a:p>
            <a:r>
              <a:rPr lang="en-US" dirty="0"/>
              <a:t>Base excess </a:t>
            </a:r>
            <a:r>
              <a:rPr lang="en-US" dirty="0" smtClean="0"/>
              <a:t>(BE) </a:t>
            </a:r>
            <a:r>
              <a:rPr lang="en-US" dirty="0"/>
              <a:t>— a measure of the excess or deficiency of base in the blood; by definition, it is the amount of base (in </a:t>
            </a:r>
            <a:r>
              <a:rPr lang="en-US" dirty="0" err="1"/>
              <a:t>mmol</a:t>
            </a:r>
            <a:r>
              <a:rPr lang="en-US" dirty="0"/>
              <a:t>) that would correct one </a:t>
            </a:r>
            <a:r>
              <a:rPr lang="en-US" dirty="0" err="1"/>
              <a:t>litre</a:t>
            </a:r>
            <a:r>
              <a:rPr lang="en-US" dirty="0"/>
              <a:t> of blood to a normal pH (if an </a:t>
            </a:r>
            <a:r>
              <a:rPr lang="en-US" dirty="0" smtClean="0"/>
              <a:t>excess, its +</a:t>
            </a:r>
            <a:r>
              <a:rPr lang="en-US" dirty="0" err="1" smtClean="0"/>
              <a:t>ve</a:t>
            </a:r>
            <a:r>
              <a:rPr lang="en-US" dirty="0" smtClean="0"/>
              <a:t>, </a:t>
            </a:r>
            <a:r>
              <a:rPr lang="en-US" dirty="0"/>
              <a:t>this is the amount of base needed to be removed for a normal pH, or if a </a:t>
            </a:r>
            <a:r>
              <a:rPr lang="en-US" dirty="0" smtClean="0"/>
              <a:t>deficit (-</a:t>
            </a:r>
            <a:r>
              <a:rPr lang="en-US" dirty="0" err="1" smtClean="0"/>
              <a:t>ve</a:t>
            </a:r>
            <a:r>
              <a:rPr lang="en-US" dirty="0" smtClean="0"/>
              <a:t>), </a:t>
            </a:r>
            <a:r>
              <a:rPr lang="en-US" dirty="0"/>
              <a:t>the amount required to be added)</a:t>
            </a:r>
          </a:p>
          <a:p>
            <a:r>
              <a:rPr lang="en-US" dirty="0"/>
              <a:t>Lactate — the end product of anaerobic </a:t>
            </a:r>
            <a:r>
              <a:rPr lang="en-US" dirty="0" err="1"/>
              <a:t>glycosis</a:t>
            </a:r>
            <a:r>
              <a:rPr lang="en-US" dirty="0"/>
              <a:t> (a rise indicates poor oxygenation and perfusion of tissues)</a:t>
            </a:r>
          </a:p>
          <a:p>
            <a:endParaRPr lang="en-MY" dirty="0"/>
          </a:p>
        </p:txBody>
      </p:sp>
    </p:spTree>
    <p:extLst>
      <p:ext uri="{BB962C8B-B14F-4D97-AF65-F5344CB8AC3E}">
        <p14:creationId xmlns:p14="http://schemas.microsoft.com/office/powerpoint/2010/main" val="11089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6022" y="91650"/>
            <a:ext cx="3071434" cy="6439320"/>
          </a:xfrm>
          <a:prstGeom prst="rect">
            <a:avLst/>
          </a:prstGeom>
        </p:spPr>
      </p:pic>
      <p:pic>
        <p:nvPicPr>
          <p:cNvPr id="3" name="Picture 2"/>
          <p:cNvPicPr>
            <a:picLocks noChangeAspect="1"/>
          </p:cNvPicPr>
          <p:nvPr/>
        </p:nvPicPr>
        <p:blipFill>
          <a:blip r:embed="rId4"/>
          <a:stretch>
            <a:fillRect/>
          </a:stretch>
        </p:blipFill>
        <p:spPr>
          <a:xfrm>
            <a:off x="4555453" y="655522"/>
            <a:ext cx="5534797" cy="1066949"/>
          </a:xfrm>
          <a:prstGeom prst="rect">
            <a:avLst/>
          </a:prstGeom>
        </p:spPr>
      </p:pic>
      <p:sp>
        <p:nvSpPr>
          <p:cNvPr id="4" name="TextBox 3"/>
          <p:cNvSpPr txBox="1"/>
          <p:nvPr/>
        </p:nvSpPr>
        <p:spPr>
          <a:xfrm>
            <a:off x="5974820" y="286190"/>
            <a:ext cx="3934691" cy="369332"/>
          </a:xfrm>
          <a:prstGeom prst="rect">
            <a:avLst/>
          </a:prstGeom>
          <a:noFill/>
        </p:spPr>
        <p:txBody>
          <a:bodyPr wrap="square" rtlCol="0">
            <a:spAutoFit/>
          </a:bodyPr>
          <a:lstStyle/>
          <a:p>
            <a:r>
              <a:rPr lang="en-US" u="sng" dirty="0" smtClean="0"/>
              <a:t>ABG Reference Interval</a:t>
            </a:r>
            <a:endParaRPr lang="en-MY" u="sng" dirty="0"/>
          </a:p>
        </p:txBody>
      </p:sp>
      <p:pic>
        <p:nvPicPr>
          <p:cNvPr id="5" name="Picture 4"/>
          <p:cNvPicPr>
            <a:picLocks noChangeAspect="1"/>
          </p:cNvPicPr>
          <p:nvPr/>
        </p:nvPicPr>
        <p:blipFill>
          <a:blip r:embed="rId5"/>
          <a:stretch>
            <a:fillRect/>
          </a:stretch>
        </p:blipFill>
        <p:spPr>
          <a:xfrm>
            <a:off x="3917852" y="3311310"/>
            <a:ext cx="8048625" cy="304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94323779"/>
              </p:ext>
            </p:extLst>
          </p:nvPr>
        </p:nvGraphicFramePr>
        <p:xfrm>
          <a:off x="5974820" y="2848717"/>
          <a:ext cx="3413457" cy="365760"/>
        </p:xfrm>
        <a:graphic>
          <a:graphicData uri="http://schemas.openxmlformats.org/drawingml/2006/table">
            <a:tbl>
              <a:tblPr firstRow="1" bandRow="1">
                <a:tableStyleId>{5C22544A-7EE6-4342-B048-85BDC9FD1C3A}</a:tableStyleId>
              </a:tblPr>
              <a:tblGrid>
                <a:gridCol w="3413457"/>
              </a:tblGrid>
              <a:tr h="317564">
                <a:tc>
                  <a:txBody>
                    <a:bodyPr/>
                    <a:lstStyle/>
                    <a:p>
                      <a:pPr algn="ctr"/>
                      <a:r>
                        <a:rPr lang="en-US" dirty="0" smtClean="0"/>
                        <a:t>R.O.M.E</a:t>
                      </a:r>
                      <a:r>
                        <a:rPr lang="en-US" baseline="0" dirty="0" smtClean="0"/>
                        <a:t> Acronym</a:t>
                      </a:r>
                      <a:endParaRPr lang="en-US" dirty="0"/>
                    </a:p>
                  </a:txBody>
                  <a:tcPr>
                    <a:solidFill>
                      <a:srgbClr val="00B0F0"/>
                    </a:solidFill>
                  </a:tcPr>
                </a:tc>
              </a:tr>
            </a:tbl>
          </a:graphicData>
        </a:graphic>
      </p:graphicFrame>
      <p:pic>
        <p:nvPicPr>
          <p:cNvPr id="7" name="Picture 6"/>
          <p:cNvPicPr>
            <a:picLocks noChangeAspect="1"/>
          </p:cNvPicPr>
          <p:nvPr/>
        </p:nvPicPr>
        <p:blipFill>
          <a:blip r:embed="rId6"/>
          <a:stretch>
            <a:fillRect/>
          </a:stretch>
        </p:blipFill>
        <p:spPr>
          <a:xfrm>
            <a:off x="9909511" y="2229225"/>
            <a:ext cx="882549" cy="985252"/>
          </a:xfrm>
          <a:prstGeom prst="rect">
            <a:avLst/>
          </a:prstGeom>
        </p:spPr>
      </p:pic>
      <p:pic>
        <p:nvPicPr>
          <p:cNvPr id="8" name="Picture 7"/>
          <p:cNvPicPr>
            <a:picLocks noChangeAspect="1"/>
          </p:cNvPicPr>
          <p:nvPr/>
        </p:nvPicPr>
        <p:blipFill>
          <a:blip r:embed="rId7"/>
          <a:stretch>
            <a:fillRect/>
          </a:stretch>
        </p:blipFill>
        <p:spPr>
          <a:xfrm>
            <a:off x="4227278" y="2277641"/>
            <a:ext cx="1335490" cy="936836"/>
          </a:xfrm>
          <a:prstGeom prst="rect">
            <a:avLst/>
          </a:prstGeom>
        </p:spPr>
      </p:pic>
    </p:spTree>
    <p:extLst>
      <p:ext uri="{BB962C8B-B14F-4D97-AF65-F5344CB8AC3E}">
        <p14:creationId xmlns:p14="http://schemas.microsoft.com/office/powerpoint/2010/main" val="13228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365125"/>
            <a:ext cx="11817928" cy="1325563"/>
          </a:xfrm>
        </p:spPr>
        <p:txBody>
          <a:bodyPr>
            <a:normAutofit/>
          </a:bodyPr>
          <a:lstStyle/>
          <a:p>
            <a:r>
              <a:rPr lang="en-US" u="sng" dirty="0" smtClean="0"/>
              <a:t>Effects of Hypo and hyperventilation</a:t>
            </a:r>
            <a:br>
              <a:rPr lang="en-US" u="sng" dirty="0" smtClean="0"/>
            </a:br>
            <a:r>
              <a:rPr lang="en-US" sz="2200" u="sng" dirty="0" smtClean="0"/>
              <a:t>As demonstrated by sleep hypoventilation and anxiety </a:t>
            </a:r>
            <a:r>
              <a:rPr lang="en-US" sz="2200" u="sng" dirty="0" smtClean="0"/>
              <a:t>disorder: </a:t>
            </a:r>
            <a:endParaRPr lang="en-MY" sz="2200" u="sng" dirty="0"/>
          </a:p>
        </p:txBody>
      </p:sp>
      <p:pic>
        <p:nvPicPr>
          <p:cNvPr id="5" name="Picture 4"/>
          <p:cNvPicPr>
            <a:picLocks noChangeAspect="1"/>
          </p:cNvPicPr>
          <p:nvPr/>
        </p:nvPicPr>
        <p:blipFill>
          <a:blip r:embed="rId3"/>
          <a:stretch>
            <a:fillRect/>
          </a:stretch>
        </p:blipFill>
        <p:spPr>
          <a:xfrm>
            <a:off x="1569493" y="2374710"/>
            <a:ext cx="8393373" cy="4380931"/>
          </a:xfrm>
          <a:prstGeom prst="rect">
            <a:avLst/>
          </a:prstGeom>
        </p:spPr>
      </p:pic>
      <p:cxnSp>
        <p:nvCxnSpPr>
          <p:cNvPr id="7" name="Straight Arrow Connector 6"/>
          <p:cNvCxnSpPr/>
          <p:nvPr/>
        </p:nvCxnSpPr>
        <p:spPr>
          <a:xfrm flipH="1">
            <a:off x="10072048" y="3437601"/>
            <a:ext cx="595746" cy="7065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71007" y="1848033"/>
            <a:ext cx="6990343" cy="369332"/>
          </a:xfrm>
          <a:prstGeom prst="rect">
            <a:avLst/>
          </a:prstGeom>
          <a:noFill/>
        </p:spPr>
        <p:txBody>
          <a:bodyPr wrap="square" rtlCol="0">
            <a:spAutoFit/>
          </a:bodyPr>
          <a:lstStyle/>
          <a:p>
            <a:pPr algn="ctr"/>
            <a:r>
              <a:rPr lang="en-US" u="sng" dirty="0" smtClean="0"/>
              <a:t>The </a:t>
            </a:r>
            <a:r>
              <a:rPr lang="en-US" u="sng" dirty="0"/>
              <a:t>E</a:t>
            </a:r>
            <a:r>
              <a:rPr lang="en-US" u="sng" dirty="0" smtClean="0"/>
              <a:t>ffects of H</a:t>
            </a:r>
            <a:r>
              <a:rPr lang="en-US" u="sng" dirty="0" smtClean="0"/>
              <a:t>ypoventilation </a:t>
            </a:r>
            <a:r>
              <a:rPr lang="en-US" u="sng" dirty="0" smtClean="0"/>
              <a:t>in Panic Attack</a:t>
            </a:r>
            <a:endParaRPr lang="en-MY" u="sng" dirty="0"/>
          </a:p>
        </p:txBody>
      </p:sp>
    </p:spTree>
    <p:extLst>
      <p:ext uri="{BB962C8B-B14F-4D97-AF65-F5344CB8AC3E}">
        <p14:creationId xmlns:p14="http://schemas.microsoft.com/office/powerpoint/2010/main" val="95335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744" y="286603"/>
            <a:ext cx="4943178" cy="646331"/>
          </a:xfrm>
          <a:prstGeom prst="rect">
            <a:avLst/>
          </a:prstGeom>
          <a:noFill/>
        </p:spPr>
        <p:txBody>
          <a:bodyPr wrap="square" rtlCol="0">
            <a:spAutoFit/>
          </a:bodyPr>
          <a:lstStyle/>
          <a:p>
            <a:r>
              <a:rPr lang="en-US" dirty="0" smtClean="0"/>
              <a:t>The </a:t>
            </a:r>
            <a:r>
              <a:rPr lang="en-US" dirty="0"/>
              <a:t>E</a:t>
            </a:r>
            <a:r>
              <a:rPr lang="en-US" dirty="0" smtClean="0"/>
              <a:t>ffects of H</a:t>
            </a:r>
            <a:r>
              <a:rPr lang="en-US" dirty="0" smtClean="0"/>
              <a:t>yperventilation </a:t>
            </a:r>
            <a:r>
              <a:rPr lang="en-US" dirty="0" smtClean="0"/>
              <a:t>in Panic Attack</a:t>
            </a:r>
            <a:endParaRPr lang="en-MY" dirty="0"/>
          </a:p>
        </p:txBody>
      </p:sp>
      <p:pic>
        <p:nvPicPr>
          <p:cNvPr id="3" name="Content Placeholder 3"/>
          <p:cNvPicPr>
            <a:picLocks noChangeAspect="1"/>
          </p:cNvPicPr>
          <p:nvPr/>
        </p:nvPicPr>
        <p:blipFill>
          <a:blip r:embed="rId2"/>
          <a:stretch>
            <a:fillRect/>
          </a:stretch>
        </p:blipFill>
        <p:spPr>
          <a:xfrm>
            <a:off x="1340855" y="832513"/>
            <a:ext cx="9686536" cy="5813947"/>
          </a:xfrm>
          <a:prstGeom prst="rect">
            <a:avLst/>
          </a:prstGeom>
        </p:spPr>
      </p:pic>
      <p:cxnSp>
        <p:nvCxnSpPr>
          <p:cNvPr id="4" name="Straight Arrow Connector 3"/>
          <p:cNvCxnSpPr/>
          <p:nvPr/>
        </p:nvCxnSpPr>
        <p:spPr>
          <a:xfrm flipH="1">
            <a:off x="7853253" y="4088542"/>
            <a:ext cx="595746" cy="7065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071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396</TotalTime>
  <Words>1136</Words>
  <Application>Microsoft Office PowerPoint</Application>
  <PresentationFormat>Widescreen</PresentationFormat>
  <Paragraphs>234</Paragraphs>
  <Slides>30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Rockwell</vt:lpstr>
      <vt:lpstr>Rockwell Condensed</vt:lpstr>
      <vt:lpstr>Symbol</vt:lpstr>
      <vt:lpstr>Wingdings</vt:lpstr>
      <vt:lpstr>Wood Type</vt:lpstr>
      <vt:lpstr>Understanding Blood Gas </vt:lpstr>
      <vt:lpstr>PowerPoint Presentation</vt:lpstr>
      <vt:lpstr>Objective</vt:lpstr>
      <vt:lpstr>PowerPoint Presentation</vt:lpstr>
      <vt:lpstr>Acid-Base Balance Maintaining pH requires a delicate balance btw CO2 (lungs) and bicarbonate (kidneys/ metabolic system)</vt:lpstr>
      <vt:lpstr>Intro: Some Parameters of ABG</vt:lpstr>
      <vt:lpstr>PowerPoint Presentation</vt:lpstr>
      <vt:lpstr>Effects of Hypo and hyperventilation As demonstrated by sleep hypoventilation and anxiety disorder: </vt:lpstr>
      <vt:lpstr>PowerPoint Presentation</vt:lpstr>
      <vt:lpstr>PowerPoint Presentation</vt:lpstr>
      <vt:lpstr>Respiratory acidosis </vt:lpstr>
      <vt:lpstr>Respiratory alkalosis  </vt:lpstr>
      <vt:lpstr>Metabolic acidosis </vt:lpstr>
      <vt:lpstr>Anion gap </vt:lpstr>
      <vt:lpstr>Metabolic alkalosis  </vt:lpstr>
      <vt:lpstr>Mixed acidosis/alkalosis </vt:lpstr>
      <vt:lpstr>Mixed respiratory and metabolic acidosis </vt:lpstr>
      <vt:lpstr>Examples of Compensation</vt:lpstr>
      <vt:lpstr>PowerPoint Presentation</vt:lpstr>
      <vt:lpstr>Respiratory and Renal Mechanisms, Compensation</vt:lpstr>
      <vt:lpstr>Summary</vt:lpstr>
      <vt:lpstr>Causes of acid base imbalances</vt:lpstr>
      <vt:lpstr>Worked example 1 </vt:lpstr>
      <vt:lpstr>Continue- </vt:lpstr>
      <vt:lpstr>Respiratory alkalosis with no metabolic compensation. </vt:lpstr>
      <vt:lpstr>Worked example 2 </vt:lpstr>
      <vt:lpstr>PowerPoint Presentation</vt:lpstr>
      <vt:lpstr>Cont-</vt:lpstr>
      <vt:lpstr>Metabolic acidosis with partial respiratory compensation. </vt:lpstr>
      <vt:lpstr>END OF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Blood Gas</dc:title>
  <dc:creator>Mohd Imran Au-Farraq b. Abdul Rahman (FGVHB)</dc:creator>
  <cp:lastModifiedBy>Laboratory Common User 4</cp:lastModifiedBy>
  <cp:revision>45</cp:revision>
  <cp:lastPrinted>2021-04-02T05:28:11Z</cp:lastPrinted>
  <dcterms:modified xsi:type="dcterms:W3CDTF">2021-04-06T00:36:18Z</dcterms:modified>
</cp:coreProperties>
</file>