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6" r:id="rId1"/>
  </p:sldMasterIdLst>
  <p:handoutMasterIdLst>
    <p:handoutMasterId r:id="rId26"/>
  </p:handoutMasterIdLst>
  <p:sldIdLst>
    <p:sldId id="256" r:id="rId2"/>
    <p:sldId id="257" r:id="rId3"/>
    <p:sldId id="258" r:id="rId4"/>
    <p:sldId id="276" r:id="rId5"/>
    <p:sldId id="277" r:id="rId6"/>
    <p:sldId id="275" r:id="rId7"/>
    <p:sldId id="270" r:id="rId8"/>
    <p:sldId id="286" r:id="rId9"/>
    <p:sldId id="266" r:id="rId10"/>
    <p:sldId id="265" r:id="rId11"/>
    <p:sldId id="262" r:id="rId12"/>
    <p:sldId id="267" r:id="rId13"/>
    <p:sldId id="269" r:id="rId14"/>
    <p:sldId id="268" r:id="rId15"/>
    <p:sldId id="280" r:id="rId16"/>
    <p:sldId id="281" r:id="rId17"/>
    <p:sldId id="284" r:id="rId18"/>
    <p:sldId id="282" r:id="rId19"/>
    <p:sldId id="279" r:id="rId20"/>
    <p:sldId id="264" r:id="rId21"/>
    <p:sldId id="274" r:id="rId22"/>
    <p:sldId id="283" r:id="rId23"/>
    <p:sldId id="278" r:id="rId24"/>
    <p:sldId id="263" r:id="rId25"/>
  </p:sldIdLst>
  <p:sldSz cx="12192000" cy="6858000"/>
  <p:notesSz cx="9928225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8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3313" cy="34129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2594" y="0"/>
            <a:ext cx="4303313" cy="34129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67EE0D-83DA-4F0E-B3AB-9D2839310EF2}" type="datetimeFigureOut">
              <a:rPr lang="en-GB" smtClean="0"/>
              <a:t>14/05/2022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6378"/>
            <a:ext cx="4303313" cy="34129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2594" y="6456378"/>
            <a:ext cx="4303313" cy="34129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CC5C91-4162-4EFB-97DD-B203F09B90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33273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14/05/2022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794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14/05/2022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768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14/05/2022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127248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14/05/2022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7411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14/05/2022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898974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14/05/2022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25192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14/05/2022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96157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14/05/2022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847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14/05/2022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375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14/05/2022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375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14/05/2022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345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14/05/2022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87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14/05/2022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647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14/05/2022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171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14/05/2022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3964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14/05/2022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4207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14/05/2022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780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  <p:sldLayoutId id="2147483778" r:id="rId12"/>
    <p:sldLayoutId id="2147483779" r:id="rId13"/>
    <p:sldLayoutId id="2147483780" r:id="rId14"/>
    <p:sldLayoutId id="2147483781" r:id="rId15"/>
    <p:sldLayoutId id="214748378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26A8B-4F4C-45F3-BEBB-DA62490368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1444488"/>
            <a:ext cx="7766936" cy="1510748"/>
          </a:xfrm>
        </p:spPr>
        <p:txBody>
          <a:bodyPr/>
          <a:lstStyle/>
          <a:p>
            <a:pPr algn="ctr"/>
            <a:r>
              <a:rPr lang="en-US" sz="6000" dirty="0">
                <a:solidFill>
                  <a:schemeClr val="accent2">
                    <a:lumMod val="75000"/>
                  </a:schemeClr>
                </a:solidFill>
              </a:rPr>
              <a:t>HEPATITIS B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641CD9-9F86-4DF7-A955-933783593E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316613"/>
            <a:ext cx="7766936" cy="1096899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Prepared by : CHUA YEN YING</a:t>
            </a:r>
          </a:p>
          <a:p>
            <a:pPr>
              <a:spcBef>
                <a:spcPts val="0"/>
              </a:spcBef>
            </a:pPr>
            <a:r>
              <a:rPr lang="en-US" dirty="0"/>
              <a:t>(103003)	</a:t>
            </a:r>
          </a:p>
        </p:txBody>
      </p:sp>
    </p:spTree>
    <p:extLst>
      <p:ext uri="{BB962C8B-B14F-4D97-AF65-F5344CB8AC3E}">
        <p14:creationId xmlns:p14="http://schemas.microsoft.com/office/powerpoint/2010/main" val="30736188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50AA3-223B-445D-8820-02D3C9BE2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SIGN AND SYMPTOMS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D40BB9-35ED-490F-8806-6F749292BA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They usually appear about 1 to 4 months after infection.</a:t>
            </a:r>
          </a:p>
          <a:p>
            <a:r>
              <a:rPr lang="en-US" dirty="0"/>
              <a:t>Sign and symptoms may include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Abdominal pain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Dark urine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Fever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Joint pain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Loss of appetite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Nausea and vomiting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Weakness and fatigue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Jaundice</a:t>
            </a:r>
          </a:p>
        </p:txBody>
      </p:sp>
    </p:spTree>
    <p:extLst>
      <p:ext uri="{BB962C8B-B14F-4D97-AF65-F5344CB8AC3E}">
        <p14:creationId xmlns:p14="http://schemas.microsoft.com/office/powerpoint/2010/main" val="34907584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D894B7-B9F6-4633-B2E0-BDDA7EF2F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DIAGNOSIS</a:t>
            </a: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7CA06038-49A5-4DEA-B8E3-B635D9F4669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2108282"/>
              </p:ext>
            </p:extLst>
          </p:nvPr>
        </p:nvGraphicFramePr>
        <p:xfrm>
          <a:off x="677863" y="2160588"/>
          <a:ext cx="8596312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7215">
                  <a:extLst>
                    <a:ext uri="{9D8B030D-6E8A-4147-A177-3AD203B41FA5}">
                      <a16:colId xmlns:a16="http://schemas.microsoft.com/office/drawing/2014/main" val="2578397319"/>
                    </a:ext>
                  </a:extLst>
                </a:gridCol>
                <a:gridCol w="5749097">
                  <a:extLst>
                    <a:ext uri="{9D8B030D-6E8A-4147-A177-3AD203B41FA5}">
                      <a16:colId xmlns:a16="http://schemas.microsoft.com/office/drawing/2014/main" val="14509249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Purpose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92900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HBsAg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Used as general marker of infection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11546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HBsAb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Used to record recovery and/or immunity to infection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4939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Anti-</a:t>
                      </a:r>
                      <a:r>
                        <a:rPr lang="en-US" dirty="0" err="1"/>
                        <a:t>HBc</a:t>
                      </a:r>
                      <a:r>
                        <a:rPr lang="en-US" dirty="0"/>
                        <a:t> IgM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Marker of acute infection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48342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Anti-</a:t>
                      </a:r>
                      <a:r>
                        <a:rPr lang="en-US" dirty="0" err="1"/>
                        <a:t>HBc</a:t>
                      </a:r>
                      <a:r>
                        <a:rPr lang="en-US" dirty="0"/>
                        <a:t> IgG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Past or chronic infection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57017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HBeAg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Indicates active replication of virus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54877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Anti-</a:t>
                      </a:r>
                      <a:r>
                        <a:rPr lang="en-US" dirty="0" err="1"/>
                        <a:t>Hbe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Correlates lower level of replication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67482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HBV-DNA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Measure disease activity, used for monitoring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79964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82143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BC4B88-DFD9-44AF-8021-C14172D837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19200"/>
            <a:ext cx="8596668" cy="4588566"/>
          </a:xfrm>
        </p:spPr>
        <p:txBody>
          <a:bodyPr>
            <a:normAutofit/>
          </a:bodyPr>
          <a:lstStyle/>
          <a:p>
            <a:r>
              <a:rPr lang="en-US" dirty="0"/>
              <a:t>HBsAg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HBsAg is the first virology marker detectable within 1 to 12 weeks after exposure to HBV.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Indicator of active HBV infection and usually disappears in 3 to 6 months.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Its persistence for more than 6 months implies a carrier state.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In typical cases, HBsAg become undetectable 1 to 2 month after the onset of jaundice.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Anti-HBs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Anti-HBs persists to provide protection against infection or reinfection with HBV.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It appears about 3 months after the onset.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Anti-HBs response may be both IgM and IgG type.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>
              <a:buFont typeface="Wingdings" panose="05000000000000000000" pitchFamily="2" charset="2"/>
              <a:buChar char="§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1271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E79016-0102-4920-81F2-E38FB8547A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31234"/>
            <a:ext cx="8596668" cy="4411345"/>
          </a:xfrm>
        </p:spPr>
        <p:txBody>
          <a:bodyPr/>
          <a:lstStyle/>
          <a:p>
            <a:r>
              <a:rPr lang="en-US" dirty="0"/>
              <a:t>HBcAg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HBcAg is the marker of replication of HBV.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It can be demonstrated in the nuclei of hepatocytes in carrier state and in chronic hepatitis patients but not in liver cells during acute stage.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Anti-</a:t>
            </a:r>
            <a:r>
              <a:rPr lang="en-US" dirty="0" err="1"/>
              <a:t>HBc</a:t>
            </a:r>
            <a:endParaRPr lang="en-US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Antibody to HBcAg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It can be detect during pre-icteric stage on acute hepatitis B patients.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IgM anti-</a:t>
            </a:r>
            <a:r>
              <a:rPr lang="en-US" dirty="0" err="1"/>
              <a:t>HBc</a:t>
            </a:r>
            <a:r>
              <a:rPr lang="en-US" dirty="0"/>
              <a:t> appears 2 weeks after HBsAg and up to 6 months, indicative of recent stage.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It later followed by IgG anti-</a:t>
            </a:r>
            <a:r>
              <a:rPr lang="en-US" dirty="0" err="1"/>
              <a:t>HBc</a:t>
            </a:r>
            <a:r>
              <a:rPr lang="en-US" dirty="0"/>
              <a:t> which suggests HBV infection in the remote past.</a:t>
            </a:r>
          </a:p>
        </p:txBody>
      </p:sp>
    </p:spTree>
    <p:extLst>
      <p:ext uri="{BB962C8B-B14F-4D97-AF65-F5344CB8AC3E}">
        <p14:creationId xmlns:p14="http://schemas.microsoft.com/office/powerpoint/2010/main" val="9257266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978931-5C6A-45F7-815D-659B90E1DC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78226"/>
            <a:ext cx="8596668" cy="4663136"/>
          </a:xfrm>
        </p:spPr>
        <p:txBody>
          <a:bodyPr/>
          <a:lstStyle/>
          <a:p>
            <a:r>
              <a:rPr lang="en-US" dirty="0"/>
              <a:t>HBeAg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Second marker appeared after HBsAg.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It is a soluble antigen and indicator of replication of HBV.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HBeAg derived from core protein is present transiently (3-6 weeks) during acute attack.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In self-limited HBV infections, HBeAg becomes undetectable shortly, before the disappearance of HBsAg, and anti-</a:t>
            </a:r>
            <a:r>
              <a:rPr lang="en-US" dirty="0" err="1"/>
              <a:t>Hbe</a:t>
            </a:r>
            <a:r>
              <a:rPr lang="en-US" dirty="0"/>
              <a:t> then become detectable.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Anti-</a:t>
            </a:r>
            <a:r>
              <a:rPr lang="en-US" dirty="0" err="1"/>
              <a:t>Hbe</a:t>
            </a:r>
            <a:endParaRPr lang="en-US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	Antibody to HBeAg known as anti-</a:t>
            </a:r>
            <a:r>
              <a:rPr lang="en-US" dirty="0" err="1"/>
              <a:t>Hbe</a:t>
            </a:r>
            <a:r>
              <a:rPr lang="en-US" dirty="0"/>
              <a:t> appears after disappearance of HBeAg.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	Seroconversion from HBeAg to anti-</a:t>
            </a:r>
            <a:r>
              <a:rPr lang="en-US" dirty="0" err="1"/>
              <a:t>Hbe</a:t>
            </a:r>
            <a:r>
              <a:rPr lang="en-US" dirty="0"/>
              <a:t> is an early indication of recovery.</a:t>
            </a:r>
          </a:p>
        </p:txBody>
      </p:sp>
    </p:spTree>
    <p:extLst>
      <p:ext uri="{BB962C8B-B14F-4D97-AF65-F5344CB8AC3E}">
        <p14:creationId xmlns:p14="http://schemas.microsoft.com/office/powerpoint/2010/main" val="18471821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81024C-2741-463A-9D55-8AA004999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ACUTE INFECTION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AD26918-EA19-4776-B610-1489F2B96CA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0661" y="1616766"/>
            <a:ext cx="7566991" cy="4425260"/>
          </a:xfrm>
        </p:spPr>
      </p:pic>
    </p:spTree>
    <p:extLst>
      <p:ext uri="{BB962C8B-B14F-4D97-AF65-F5344CB8AC3E}">
        <p14:creationId xmlns:p14="http://schemas.microsoft.com/office/powerpoint/2010/main" val="6953122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71363-9186-4D85-8EBD-395587D7B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7605275" cy="808383"/>
          </a:xfrm>
        </p:spPr>
        <p:txBody>
          <a:bodyPr/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CHRONIC INFECTION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62AC2D22-17B9-4F00-B1A1-A90862F9B75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54156" y="1669774"/>
            <a:ext cx="7712765" cy="4372251"/>
          </a:xfrm>
        </p:spPr>
      </p:pic>
    </p:spTree>
    <p:extLst>
      <p:ext uri="{BB962C8B-B14F-4D97-AF65-F5344CB8AC3E}">
        <p14:creationId xmlns:p14="http://schemas.microsoft.com/office/powerpoint/2010/main" val="12038801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2DDAA-BDB2-41B2-92C3-4F16C424B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INTERPRETATION</a:t>
            </a:r>
          </a:p>
        </p:txBody>
      </p:sp>
      <p:pic>
        <p:nvPicPr>
          <p:cNvPr id="4" name="Content Placeholder 20">
            <a:extLst>
              <a:ext uri="{FF2B5EF4-FFF2-40B4-BE49-F238E27FC236}">
                <a16:creationId xmlns:a16="http://schemas.microsoft.com/office/drawing/2014/main" id="{DB2E1A74-A1D5-45D1-B806-E49AC77D381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4887" y="1470991"/>
            <a:ext cx="8216348" cy="4777409"/>
          </a:xfrm>
        </p:spPr>
      </p:pic>
    </p:spTree>
    <p:extLst>
      <p:ext uri="{BB962C8B-B14F-4D97-AF65-F5344CB8AC3E}">
        <p14:creationId xmlns:p14="http://schemas.microsoft.com/office/powerpoint/2010/main" val="40091369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26302-3662-4C1C-963A-401106198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LIVER RELATED BLOOD 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D89E82-2B56-4186-8A20-3044FC6A5B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There are some other blood test to monitor the condition of liver for HBV patient, such as</a:t>
            </a:r>
          </a:p>
          <a:p>
            <a:r>
              <a:rPr lang="en-US" dirty="0"/>
              <a:t>ALT (Alanine aminotransferase)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Found exclusively in the liver.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Most common to monitor treatment for chronic hepatitis B virus infection.</a:t>
            </a:r>
          </a:p>
          <a:p>
            <a:r>
              <a:rPr lang="en-US" dirty="0"/>
              <a:t>AST (Aspartate aminotransferase)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Found in liver, heart and muscle.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To help monitor liver damage.	</a:t>
            </a:r>
          </a:p>
          <a:p>
            <a:r>
              <a:rPr lang="en-US" dirty="0"/>
              <a:t>AFP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Used to screen for primary liver cancer patients with chronic hepatitis B.		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8519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21F14-1046-4679-8072-841EBBEEA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PREVENTION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91A68B-C34D-4F39-98F3-8E905A34BF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Hepatitis B infections can be prevent by: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Never sharing personal care items like toothbrushes or razors.</a:t>
            </a:r>
          </a:p>
          <a:p>
            <a:r>
              <a:rPr lang="en-US" dirty="0"/>
              <a:t>Practicing safe sex.</a:t>
            </a:r>
          </a:p>
          <a:p>
            <a:r>
              <a:rPr lang="en-US" dirty="0"/>
              <a:t>Not sharing needles to use drugs.</a:t>
            </a:r>
          </a:p>
          <a:p>
            <a:r>
              <a:rPr lang="en-US" dirty="0"/>
              <a:t>Get hepatitis B vaccine.</a:t>
            </a:r>
          </a:p>
        </p:txBody>
      </p:sp>
    </p:spTree>
    <p:extLst>
      <p:ext uri="{BB962C8B-B14F-4D97-AF65-F5344CB8AC3E}">
        <p14:creationId xmlns:p14="http://schemas.microsoft.com/office/powerpoint/2010/main" val="2324800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E9D437-3DA9-475E-A80E-17FBDC48B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43BF11-6C05-4FC4-9D41-72EE21C315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term hepatitis describes inflammation of the liver. Hepatitis may caused by alcohols, drugs, certain medical conditions and viruses. </a:t>
            </a:r>
          </a:p>
          <a:p>
            <a:r>
              <a:rPr lang="en-US" dirty="0"/>
              <a:t>Viral hepatitis is a systemic infection affecting the liver predominately with primary inflammation of the liver by any one of the heterogenous group of hepatotropic viruses.</a:t>
            </a:r>
          </a:p>
          <a:p>
            <a:r>
              <a:rPr lang="en-US" dirty="0"/>
              <a:t>Viral infections accounts for more than half of the cases of acute hepatitis.</a:t>
            </a:r>
          </a:p>
          <a:p>
            <a:r>
              <a:rPr lang="en-US" dirty="0"/>
              <a:t>Example of hepatitis viruses: </a:t>
            </a:r>
          </a:p>
          <a:p>
            <a:pPr marL="0" indent="0">
              <a:buNone/>
            </a:pPr>
            <a:r>
              <a:rPr lang="en-US" dirty="0"/>
              <a:t>     Hepatitis A, Hepatitis B, Hepatitis C and etc.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9993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92F322-FB3C-4577-8401-17BC6694C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VACCINATION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42311C-91B8-474F-8640-2224A05F3A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Hepatitis B vaccine is the one of the best ways to control the disease.</a:t>
            </a:r>
          </a:p>
          <a:p>
            <a:r>
              <a:rPr lang="en-US" dirty="0"/>
              <a:t>The hepatitis B vaccine is recommended for </a:t>
            </a:r>
          </a:p>
          <a:p>
            <a:pPr marL="685800" lvl="1">
              <a:buFont typeface="Wingdings" panose="05000000000000000000" pitchFamily="2" charset="2"/>
              <a:buChar char="§"/>
            </a:pPr>
            <a:r>
              <a:rPr lang="en-US" dirty="0"/>
              <a:t>Newborns</a:t>
            </a:r>
          </a:p>
          <a:p>
            <a:pPr marL="685800" lvl="1">
              <a:buFont typeface="Wingdings" panose="05000000000000000000" pitchFamily="2" charset="2"/>
              <a:buChar char="§"/>
            </a:pPr>
            <a:r>
              <a:rPr lang="en-US" dirty="0"/>
              <a:t>Healthcare workers</a:t>
            </a:r>
          </a:p>
          <a:p>
            <a:pPr marL="685800" lvl="1">
              <a:buFont typeface="Wingdings" panose="05000000000000000000" pitchFamily="2" charset="2"/>
              <a:buChar char="§"/>
            </a:pPr>
            <a:r>
              <a:rPr lang="en-US" dirty="0"/>
              <a:t>People who live with hepatitis B patient</a:t>
            </a:r>
          </a:p>
          <a:p>
            <a:pPr marL="685800" lvl="1">
              <a:buFont typeface="Wingdings" panose="05000000000000000000" pitchFamily="2" charset="2"/>
              <a:buChar char="§"/>
            </a:pPr>
            <a:r>
              <a:rPr lang="en-US" dirty="0"/>
              <a:t>People with chronic liver disease, end-stage kidney disease or with HIV/AIDS</a:t>
            </a:r>
          </a:p>
          <a:p>
            <a:pPr marL="685800" lvl="1">
              <a:buFont typeface="Wingdings" panose="05000000000000000000" pitchFamily="2" charset="2"/>
              <a:buChar char="§"/>
            </a:pPr>
            <a:r>
              <a:rPr lang="en-US" dirty="0"/>
              <a:t>Travelers to and from areas of the world that have high rates of HBV infection</a:t>
            </a:r>
          </a:p>
          <a:p>
            <a:r>
              <a:rPr lang="en-US" dirty="0"/>
              <a:t>People who exposed to virus, suggest to get antibody injection within 12 hours of exposure.</a:t>
            </a:r>
          </a:p>
          <a:p>
            <a:pPr marL="685800" lvl="1"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7839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BB8F8-EDB1-4248-87C4-39A536B2D8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563757"/>
            <a:ext cx="8596668" cy="525670"/>
          </a:xfrm>
        </p:spPr>
        <p:txBody>
          <a:bodyPr>
            <a:norm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Anti-HBs level in vaccinated patients :</a:t>
            </a: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117441C8-ADA7-46FF-A14D-8F9295B2430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6901500"/>
              </p:ext>
            </p:extLst>
          </p:nvPr>
        </p:nvGraphicFramePr>
        <p:xfrm>
          <a:off x="677334" y="2717180"/>
          <a:ext cx="8596312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9180">
                  <a:extLst>
                    <a:ext uri="{9D8B030D-6E8A-4147-A177-3AD203B41FA5}">
                      <a16:colId xmlns:a16="http://schemas.microsoft.com/office/drawing/2014/main" val="2226671520"/>
                    </a:ext>
                  </a:extLst>
                </a:gridCol>
                <a:gridCol w="5497132">
                  <a:extLst>
                    <a:ext uri="{9D8B030D-6E8A-4147-A177-3AD203B41FA5}">
                      <a16:colId xmlns:a16="http://schemas.microsoft.com/office/drawing/2014/main" val="19603519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Test result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Interpretation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63137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&lt; 10 IU/L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Not vaccinated, or vaccines have not been effective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33086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 – 1000 IU/L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Partial vaccine response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66099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&gt; 1000 IU/L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Patient fully immunized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15548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18790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CEEC7-31EF-44C4-A2C1-F931872652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PREGNANCY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272A28-7AF8-445A-8E08-EEB0FD2CB1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Every pregnant woman suggest to test for HBsAg at first prenatal visit.</a:t>
            </a:r>
          </a:p>
          <a:p>
            <a:r>
              <a:rPr lang="en-US" dirty="0"/>
              <a:t>Pregnant woman who has hepatitis B can pass the infection to her baby when delivery.</a:t>
            </a:r>
          </a:p>
          <a:p>
            <a:r>
              <a:rPr lang="en-US" dirty="0"/>
              <a:t>There are 80 to 90 percent of risk that infant acquiring HBV virus from mother. </a:t>
            </a:r>
          </a:p>
          <a:p>
            <a:r>
              <a:rPr lang="en-US" dirty="0"/>
              <a:t>Infants have to get intramuscular injection within the first 12 to 24 hour of birth to ensure protection from HBV infection.</a:t>
            </a:r>
          </a:p>
          <a:p>
            <a:r>
              <a:rPr lang="en-US" dirty="0"/>
              <a:t>Breastfeeding is safe in women who are HBsAg positive. However, it not recommended for mother who undergoing treatment for HBV infection.</a:t>
            </a:r>
          </a:p>
        </p:txBody>
      </p:sp>
    </p:spTree>
    <p:extLst>
      <p:ext uri="{BB962C8B-B14F-4D97-AF65-F5344CB8AC3E}">
        <p14:creationId xmlns:p14="http://schemas.microsoft.com/office/powerpoint/2010/main" val="24358965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61E4A-9EF8-4358-AF0E-9389273BA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62608"/>
            <a:ext cx="8596668" cy="1320800"/>
          </a:xfrm>
        </p:spPr>
        <p:txBody>
          <a:bodyPr/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TREATMENT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EEB546-CBEA-443F-97D3-52F894D57C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goals for treatment of chronic HBV infection are to reduce inflammation of the liver.</a:t>
            </a:r>
          </a:p>
          <a:p>
            <a:r>
              <a:rPr lang="en-US" dirty="0"/>
              <a:t>It helps to prevent condition like liver failure and cirrhosis and reduce the risk of hepatocellular carcinoma by suppressing HBV replication.</a:t>
            </a:r>
          </a:p>
          <a:p>
            <a:r>
              <a:rPr lang="en-US" dirty="0"/>
              <a:t>Normalization of alanine transaminase (ALT), loss of HBeAg due to seroconversion, decrease in serum HBV DNA level, and improvement in liver histology indicate treatment effectiveness.</a:t>
            </a:r>
          </a:p>
          <a:p>
            <a:r>
              <a:rPr lang="en-US" dirty="0"/>
              <a:t>Seroconversion predicts long-term reduction in viral replication and is used as a response marker to therapy.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141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00D6F-8704-46FC-8EE8-CA270E3AD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C552D7-8B9B-4445-BC30-067AA948D1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Hepatitis B virus is transmitted in blood and secretions.</a:t>
            </a:r>
          </a:p>
          <a:p>
            <a:r>
              <a:rPr lang="en-US" dirty="0"/>
              <a:t>Fewer than 5 percent of adults acutely infected with hepatitis B virus progress to chronic infection.</a:t>
            </a:r>
          </a:p>
          <a:p>
            <a:r>
              <a:rPr lang="en-US" dirty="0"/>
              <a:t>The diagnosis of Hepatitis B virus infection requires the evaluation of the patient’s blood for hepatitis B surface antigen and antibody, hepatitis B e-antigen and antibody, hepatitis B core antibody, and HBV DNA.</a:t>
            </a:r>
          </a:p>
          <a:p>
            <a:r>
              <a:rPr lang="en-US" dirty="0"/>
              <a:t>Hepatitis B vaccination is the most common way to prevent from HBV infection.</a:t>
            </a:r>
          </a:p>
          <a:p>
            <a:r>
              <a:rPr lang="en-US" dirty="0"/>
              <a:t>The goals of treatment for chronic hepatitis B virus infection are to reduce inflammation of the liver and to prevent complications by suppressing viral replication.</a:t>
            </a:r>
          </a:p>
        </p:txBody>
      </p:sp>
    </p:spTree>
    <p:extLst>
      <p:ext uri="{BB962C8B-B14F-4D97-AF65-F5344CB8AC3E}">
        <p14:creationId xmlns:p14="http://schemas.microsoft.com/office/powerpoint/2010/main" val="567095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DCA6AB-9FCC-4AF3-9EB9-1477A6A30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OVERVIEW</a:t>
            </a:r>
            <a:br>
              <a:rPr lang="en-US" dirty="0">
                <a:solidFill>
                  <a:schemeClr val="accent2">
                    <a:lumMod val="75000"/>
                  </a:schemeClr>
                </a:solidFill>
              </a:rPr>
            </a:b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994B6-8808-451B-88F0-5CA5AFD48D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438886"/>
            <a:ext cx="8596668" cy="2941498"/>
          </a:xfrm>
        </p:spPr>
        <p:txBody>
          <a:bodyPr/>
          <a:lstStyle/>
          <a:p>
            <a:r>
              <a:rPr lang="en-US" dirty="0"/>
              <a:t>Hepatitis B is the most common serious liver infection in the world.</a:t>
            </a:r>
          </a:p>
          <a:p>
            <a:r>
              <a:rPr lang="en-US" dirty="0"/>
              <a:t> It caused by the hepatitis B virus (HBV) that attacks and injures in liver. </a:t>
            </a:r>
          </a:p>
          <a:p>
            <a:r>
              <a:rPr lang="en-US" dirty="0"/>
              <a:t>In first phase of disease which is the first 6 month after infected, is called as acute hepatitis B infection. It may be symptomatic and asymptomatic course. </a:t>
            </a:r>
          </a:p>
          <a:p>
            <a:r>
              <a:rPr lang="en-US" dirty="0"/>
              <a:t>The immune system cannot clear the virus and hepatitis B infection persists past 6 months, known as chronic hepatitis B infection.</a:t>
            </a:r>
          </a:p>
        </p:txBody>
      </p:sp>
    </p:spTree>
    <p:extLst>
      <p:ext uri="{BB962C8B-B14F-4D97-AF65-F5344CB8AC3E}">
        <p14:creationId xmlns:p14="http://schemas.microsoft.com/office/powerpoint/2010/main" val="3401598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8FD75C-B65C-4A03-B961-3C469B379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ACUTE INFECTION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06884-3579-4A4E-9919-4D50EB8714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Acute HBV infection typically last 2 to 4 months.</a:t>
            </a:r>
          </a:p>
          <a:p>
            <a:r>
              <a:rPr lang="en-US" dirty="0"/>
              <a:t>Approximately 30 to 50 percent of children 5 years and older, and most adults are symptomatic.</a:t>
            </a:r>
          </a:p>
          <a:p>
            <a:r>
              <a:rPr lang="en-US" dirty="0"/>
              <a:t>Infants, children younger than 5 years, and immunosuppressed adults are more likely to be asymptomatic.</a:t>
            </a:r>
          </a:p>
          <a:p>
            <a:r>
              <a:rPr lang="en-US" dirty="0"/>
              <a:t>In adults with healthy immune systems, approximately 95 percent of acute infections are self-limited, with patients recovering and developing immunity.</a:t>
            </a:r>
          </a:p>
          <a:p>
            <a:r>
              <a:rPr lang="en-US" dirty="0"/>
              <a:t>Fewer than 5 percent of adults acutely infected with HBV progress to chronic infection.</a:t>
            </a:r>
          </a:p>
        </p:txBody>
      </p:sp>
    </p:spTree>
    <p:extLst>
      <p:ext uri="{BB962C8B-B14F-4D97-AF65-F5344CB8AC3E}">
        <p14:creationId xmlns:p14="http://schemas.microsoft.com/office/powerpoint/2010/main" val="4173290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30502B-7071-4DB9-A777-F6C69A919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CHRONIC INFECTION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540D02-0588-43BF-8255-E82AFE0EFB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279858"/>
            <a:ext cx="8596668" cy="3355629"/>
          </a:xfrm>
        </p:spPr>
        <p:txBody>
          <a:bodyPr/>
          <a:lstStyle/>
          <a:p>
            <a:r>
              <a:rPr lang="en-US" dirty="0"/>
              <a:t>HBV infection is considered chronic when it persists longer than six months.</a:t>
            </a:r>
          </a:p>
          <a:p>
            <a:r>
              <a:rPr lang="en-US" dirty="0"/>
              <a:t>Risk of chronic HBV infection is inversely related to age, with 30 percent of children younger than 5 years, and less than 5 percent in all other person.</a:t>
            </a:r>
          </a:p>
          <a:p>
            <a:r>
              <a:rPr lang="en-US" dirty="0"/>
              <a:t>Chronic HBV infection and lead to serious complications, such as cirrhosis, liver failure and liver cancer.</a:t>
            </a:r>
          </a:p>
          <a:p>
            <a:r>
              <a:rPr lang="en-US" dirty="0"/>
              <a:t>Coinfection with Human immunodeficiency virus (HIV) or hepatitis C can occur.</a:t>
            </a:r>
          </a:p>
          <a:p>
            <a:r>
              <a:rPr lang="en-US" dirty="0"/>
              <a:t>In this condition, patient should evaluated for treatment.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1715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DCAF31-67A2-41E1-9D37-A9892FECA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4A30C9-2FA3-4A97-876B-65EC130B12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HBV is a small (diameter of 42nm), incompletely double-stranded DNA hepadnavirus.</a:t>
            </a:r>
          </a:p>
          <a:p>
            <a:r>
              <a:rPr lang="en-US" dirty="0"/>
              <a:t>The HBV genome produces a nucleocapsid that contains the hepatitis B core antigen (HBcAg).</a:t>
            </a:r>
          </a:p>
          <a:p>
            <a:r>
              <a:rPr lang="en-US" dirty="0"/>
              <a:t>The nucleocapsid is encompassed with an outer envelope, known as hepatitis surface antigen (HBsAg).</a:t>
            </a:r>
          </a:p>
          <a:p>
            <a:r>
              <a:rPr lang="en-US" dirty="0"/>
              <a:t>One segment of HBcAg results in the production of the hepatitis B e antigen (HBeAg), which is associated with viral replication and high infectivity.</a:t>
            </a:r>
          </a:p>
        </p:txBody>
      </p:sp>
    </p:spTree>
    <p:extLst>
      <p:ext uri="{BB962C8B-B14F-4D97-AF65-F5344CB8AC3E}">
        <p14:creationId xmlns:p14="http://schemas.microsoft.com/office/powerpoint/2010/main" val="4992840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FB8FA01A-8B78-49BB-ADB8-4397FE0B9A9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11965" y="1152940"/>
            <a:ext cx="7566992" cy="4889086"/>
          </a:xfrm>
        </p:spPr>
      </p:pic>
    </p:spTree>
    <p:extLst>
      <p:ext uri="{BB962C8B-B14F-4D97-AF65-F5344CB8AC3E}">
        <p14:creationId xmlns:p14="http://schemas.microsoft.com/office/powerpoint/2010/main" val="42008903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02793-9D33-4217-BB02-0CB47DF73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LIFE CYCLE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5D16A7-90F1-483C-8965-83723DC048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Hepatitis B virus enters the host liver cell and is transported into the nucleus of the liver cell.</a:t>
            </a:r>
          </a:p>
          <a:p>
            <a:r>
              <a:rPr lang="en-US" dirty="0"/>
              <a:t>Once inside the nucleus, the viral DNA is transformed into a covalently closed circular DNA (cccDNA), which serves as a template for viral replication.</a:t>
            </a:r>
          </a:p>
          <a:p>
            <a:r>
              <a:rPr lang="en-US" dirty="0"/>
              <a:t>Creation of new hepatitis B virus is packaged and leaves the liver cell, with the stable viral cccDNA remaining in the nucleus.</a:t>
            </a:r>
          </a:p>
          <a:p>
            <a:r>
              <a:rPr lang="en-US" dirty="0"/>
              <a:t>It later integrate into the DNA of the host liver cell, and continue to create new hepatitis B virus.</a:t>
            </a:r>
          </a:p>
        </p:txBody>
      </p:sp>
    </p:spTree>
    <p:extLst>
      <p:ext uri="{BB962C8B-B14F-4D97-AF65-F5344CB8AC3E}">
        <p14:creationId xmlns:p14="http://schemas.microsoft.com/office/powerpoint/2010/main" val="22491095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27DE75-A6DE-41BF-A421-168261ED4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CAUSES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8880D7-F276-4289-B684-A132A55D81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90"/>
            <a:ext cx="8596668" cy="2767012"/>
          </a:xfrm>
        </p:spPr>
        <p:txBody>
          <a:bodyPr/>
          <a:lstStyle/>
          <a:p>
            <a:r>
              <a:rPr lang="en-US" dirty="0"/>
              <a:t>Hepatitis B infection is caused by hepatitis B virus (HBV) through blood, semen or other body fluids.</a:t>
            </a:r>
          </a:p>
          <a:p>
            <a:r>
              <a:rPr lang="en-US" dirty="0"/>
              <a:t>Common ways that HBV can spread are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Sexual contact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Mother to child during delivery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Sharing of needles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Needle stick injury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3679647-DD83-4DE1-9069-EF8143B297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7390" y="3894414"/>
            <a:ext cx="1122915" cy="206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09952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632</TotalTime>
  <Words>1441</Words>
  <Application>Microsoft Office PowerPoint</Application>
  <PresentationFormat>Widescreen</PresentationFormat>
  <Paragraphs>158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Calibri</vt:lpstr>
      <vt:lpstr>Trebuchet MS</vt:lpstr>
      <vt:lpstr>Wingdings</vt:lpstr>
      <vt:lpstr>Wingdings 3</vt:lpstr>
      <vt:lpstr>Facet</vt:lpstr>
      <vt:lpstr>HEPATITIS B</vt:lpstr>
      <vt:lpstr>INTRODUCTION</vt:lpstr>
      <vt:lpstr>OVERVIEW </vt:lpstr>
      <vt:lpstr>ACUTE INFECTION</vt:lpstr>
      <vt:lpstr>CHRONIC INFECTION</vt:lpstr>
      <vt:lpstr>STRUCTURE</vt:lpstr>
      <vt:lpstr>PowerPoint Presentation</vt:lpstr>
      <vt:lpstr>LIFE CYCLE</vt:lpstr>
      <vt:lpstr>CAUSES</vt:lpstr>
      <vt:lpstr>SIGN AND SYMPTOMS</vt:lpstr>
      <vt:lpstr>DIAGNOSIS</vt:lpstr>
      <vt:lpstr>PowerPoint Presentation</vt:lpstr>
      <vt:lpstr>PowerPoint Presentation</vt:lpstr>
      <vt:lpstr>PowerPoint Presentation</vt:lpstr>
      <vt:lpstr>ACUTE INFECTION</vt:lpstr>
      <vt:lpstr>CHRONIC INFECTION</vt:lpstr>
      <vt:lpstr>INTERPRETATION</vt:lpstr>
      <vt:lpstr>LIVER RELATED BLOOD TEST</vt:lpstr>
      <vt:lpstr>PREVENTION</vt:lpstr>
      <vt:lpstr>VACCINATION</vt:lpstr>
      <vt:lpstr>Anti-HBs level in vaccinated patients :</vt:lpstr>
      <vt:lpstr>PREGNANCY</vt:lpstr>
      <vt:lpstr>TREATMENT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RSDH SJMCLAB2</cp:lastModifiedBy>
  <cp:revision>106</cp:revision>
  <cp:lastPrinted>2021-12-29T08:17:51Z</cp:lastPrinted>
  <dcterms:created xsi:type="dcterms:W3CDTF">2021-12-23T04:12:01Z</dcterms:created>
  <dcterms:modified xsi:type="dcterms:W3CDTF">2022-05-14T02:32:16Z</dcterms:modified>
</cp:coreProperties>
</file>