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4"/>
  </p:notesMasterIdLst>
  <p:handoutMasterIdLst>
    <p:handoutMasterId r:id="rId25"/>
  </p:handoutMasterIdLst>
  <p:sldIdLst>
    <p:sldId id="256" r:id="rId2"/>
    <p:sldId id="258" r:id="rId3"/>
    <p:sldId id="286" r:id="rId4"/>
    <p:sldId id="285" r:id="rId5"/>
    <p:sldId id="259" r:id="rId6"/>
    <p:sldId id="257" r:id="rId7"/>
    <p:sldId id="280" r:id="rId8"/>
    <p:sldId id="265" r:id="rId9"/>
    <p:sldId id="271" r:id="rId10"/>
    <p:sldId id="270" r:id="rId11"/>
    <p:sldId id="269" r:id="rId12"/>
    <p:sldId id="273" r:id="rId13"/>
    <p:sldId id="274" r:id="rId14"/>
    <p:sldId id="275" r:id="rId15"/>
    <p:sldId id="276" r:id="rId16"/>
    <p:sldId id="260" r:id="rId17"/>
    <p:sldId id="262" r:id="rId18"/>
    <p:sldId id="263" r:id="rId19"/>
    <p:sldId id="264" r:id="rId20"/>
    <p:sldId id="289" r:id="rId21"/>
    <p:sldId id="287" r:id="rId22"/>
    <p:sldId id="293" r:id="rId2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95CF05-7FC2-4E42-83D3-452BF40C55D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D01403E1-9215-4486-9433-4E1D343EA6D8}">
      <dgm:prSet phldrT="[Text]" custT="1"/>
      <dgm:spPr/>
      <dgm:t>
        <a:bodyPr/>
        <a:lstStyle/>
        <a:p>
          <a:r>
            <a:rPr lang="en-US" sz="1400" u="sng" dirty="0"/>
            <a:t>1924-1949</a:t>
          </a:r>
        </a:p>
        <a:p>
          <a:r>
            <a:rPr lang="en-US" sz="1400" dirty="0"/>
            <a:t>1924-Development of “Process Control” by Walter </a:t>
          </a:r>
          <a:r>
            <a:rPr lang="en-US" sz="1400" dirty="0" err="1"/>
            <a:t>Shewhart</a:t>
          </a:r>
          <a:r>
            <a:rPr lang="en-US" sz="1400" dirty="0"/>
            <a:t>”.</a:t>
          </a:r>
        </a:p>
        <a:p>
          <a:r>
            <a:rPr lang="en-US" sz="1400" dirty="0"/>
            <a:t>W. Edward Deming </a:t>
          </a:r>
          <a:r>
            <a:rPr lang="en-US" sz="1400" b="0" i="0" dirty="0"/>
            <a:t>became the foremost champion and proponent of Shewhart's work. He developed PDCA or Deming cycle which he referred to it as “Shewhart Cycle”.</a:t>
          </a:r>
          <a:endParaRPr lang="en-US" sz="1400" dirty="0"/>
        </a:p>
      </dgm:t>
    </dgm:pt>
    <dgm:pt modelId="{A199008D-9997-4016-8426-FEB7B08C9BB1}" type="parTrans" cxnId="{4A2C2366-50FE-4DB9-9E1A-078A7213E898}">
      <dgm:prSet/>
      <dgm:spPr/>
      <dgm:t>
        <a:bodyPr/>
        <a:lstStyle/>
        <a:p>
          <a:endParaRPr lang="en-US"/>
        </a:p>
      </dgm:t>
    </dgm:pt>
    <dgm:pt modelId="{DE61FDB6-6A87-421B-90B4-24D290FE3387}" type="sibTrans" cxnId="{4A2C2366-50FE-4DB9-9E1A-078A7213E898}">
      <dgm:prSet/>
      <dgm:spPr/>
      <dgm:t>
        <a:bodyPr/>
        <a:lstStyle/>
        <a:p>
          <a:endParaRPr lang="en-US"/>
        </a:p>
      </dgm:t>
    </dgm:pt>
    <dgm:pt modelId="{2F12AE4F-B1E9-44C3-9925-0D989CC5C510}">
      <dgm:prSet phldrT="[Text]" custT="1"/>
      <dgm:spPr/>
      <dgm:t>
        <a:bodyPr/>
        <a:lstStyle/>
        <a:p>
          <a:r>
            <a:rPr lang="en-US" sz="1200" b="0" i="0" u="sng" dirty="0">
              <a:solidFill>
                <a:srgbClr val="000000"/>
              </a:solidFill>
              <a:effectLst/>
              <a:latin typeface="Arial" panose="020B0604020202020204" pitchFamily="34" charset="0"/>
              <a:cs typeface="Arial" panose="020B0604020202020204" pitchFamily="34" charset="0"/>
            </a:rPr>
            <a:t>1950- 1979</a:t>
          </a:r>
        </a:p>
        <a:p>
          <a:r>
            <a:rPr lang="en-US" sz="1200" b="0" i="0" dirty="0">
              <a:solidFill>
                <a:srgbClr val="000000"/>
              </a:solidFill>
              <a:effectLst/>
              <a:latin typeface="Arial" panose="020B0604020202020204" pitchFamily="34" charset="0"/>
              <a:cs typeface="Arial" panose="020B0604020202020204" pitchFamily="34" charset="0"/>
            </a:rPr>
            <a:t>Stanley </a:t>
          </a:r>
          <a:r>
            <a:rPr lang="en-US" sz="1200" b="0" i="0" dirty="0" err="1">
              <a:solidFill>
                <a:srgbClr val="000000"/>
              </a:solidFill>
              <a:effectLst/>
              <a:latin typeface="Arial" panose="020B0604020202020204" pitchFamily="34" charset="0"/>
              <a:cs typeface="Arial" panose="020B0604020202020204" pitchFamily="34" charset="0"/>
            </a:rPr>
            <a:t>Levey</a:t>
          </a:r>
          <a:r>
            <a:rPr lang="en-US" sz="1200" b="0" i="0" dirty="0">
              <a:solidFill>
                <a:srgbClr val="000000"/>
              </a:solidFill>
              <a:effectLst/>
              <a:latin typeface="Arial" panose="020B0604020202020204" pitchFamily="34" charset="0"/>
              <a:cs typeface="Arial" panose="020B0604020202020204" pitchFamily="34" charset="0"/>
            </a:rPr>
            <a:t>  and </a:t>
          </a:r>
          <a:r>
            <a:rPr lang="en-US" sz="1200" b="0" i="0" dirty="0" err="1">
              <a:solidFill>
                <a:srgbClr val="000000"/>
              </a:solidFill>
              <a:effectLst/>
              <a:latin typeface="Arial" panose="020B0604020202020204" pitchFamily="34" charset="0"/>
              <a:cs typeface="Arial" panose="020B0604020202020204" pitchFamily="34" charset="0"/>
            </a:rPr>
            <a:t>Εlmer</a:t>
          </a:r>
          <a:r>
            <a:rPr lang="en-US" sz="1200" b="0" i="0" dirty="0">
              <a:solidFill>
                <a:srgbClr val="000000"/>
              </a:solidFill>
              <a:effectLst/>
              <a:latin typeface="Arial" panose="020B0604020202020204" pitchFamily="34" charset="0"/>
              <a:cs typeface="Arial" panose="020B0604020202020204" pitchFamily="34" charset="0"/>
            </a:rPr>
            <a:t> R. Jennings introduced Levey-Jennings chart</a:t>
          </a:r>
        </a:p>
        <a:p>
          <a:endParaRPr lang="en-US" sz="1200" b="0" i="0" dirty="0">
            <a:solidFill>
              <a:srgbClr val="000000"/>
            </a:solidFill>
            <a:effectLst/>
            <a:latin typeface="Arial" panose="020B0604020202020204" pitchFamily="34" charset="0"/>
            <a:cs typeface="Arial" panose="020B0604020202020204" pitchFamily="34" charset="0"/>
          </a:endParaRPr>
        </a:p>
        <a:p>
          <a:r>
            <a:rPr lang="en-US" sz="1200" b="0" i="0" dirty="0">
              <a:solidFill>
                <a:srgbClr val="000000"/>
              </a:solidFill>
              <a:effectLst/>
              <a:latin typeface="Arial" panose="020B0604020202020204" pitchFamily="34" charset="0"/>
              <a:cs typeface="Arial" panose="020B0604020202020204" pitchFamily="34" charset="0"/>
            </a:rPr>
            <a:t> Rausch and </a:t>
          </a:r>
          <a:r>
            <a:rPr lang="en-US" sz="1200" b="0" i="0" dirty="0" err="1">
              <a:solidFill>
                <a:srgbClr val="000000"/>
              </a:solidFill>
              <a:effectLst/>
              <a:latin typeface="Arial" panose="020B0604020202020204" pitchFamily="34" charset="0"/>
              <a:cs typeface="Arial" panose="020B0604020202020204" pitchFamily="34" charset="0"/>
            </a:rPr>
            <a:t>Freier</a:t>
          </a:r>
          <a:r>
            <a:rPr lang="en-US" sz="1200" b="0" i="0" dirty="0">
              <a:solidFill>
                <a:srgbClr val="000000"/>
              </a:solidFill>
              <a:effectLst/>
              <a:latin typeface="Arial" panose="020B0604020202020204" pitchFamily="34" charset="0"/>
              <a:cs typeface="Arial" panose="020B0604020202020204" pitchFamily="34" charset="0"/>
            </a:rPr>
            <a:t> introduced that serum pools should be used in place of samples from patients </a:t>
          </a:r>
        </a:p>
        <a:p>
          <a:endParaRPr lang="en-US" sz="1200" b="0" i="0" dirty="0">
            <a:solidFill>
              <a:srgbClr val="000000"/>
            </a:solidFill>
            <a:effectLst/>
            <a:latin typeface="Arial" panose="020B0604020202020204" pitchFamily="34" charset="0"/>
            <a:cs typeface="Arial" panose="020B0604020202020204" pitchFamily="34" charset="0"/>
          </a:endParaRPr>
        </a:p>
        <a:p>
          <a:r>
            <a:rPr lang="en-US" sz="1200" b="0" i="0" dirty="0">
              <a:solidFill>
                <a:srgbClr val="000000"/>
              </a:solidFill>
              <a:effectLst/>
              <a:latin typeface="Arial" panose="020B0604020202020204" pitchFamily="34" charset="0"/>
              <a:cs typeface="Arial" panose="020B0604020202020204" pitchFamily="34" charset="0"/>
            </a:rPr>
            <a:t>In 1954, E.S. Page of the University of Cambridge introduced the sequential analysis technique known as the cumulative sum control chart (CUSUM). </a:t>
          </a:r>
        </a:p>
        <a:p>
          <a:endParaRPr lang="en-US" sz="1200" b="0" i="0" dirty="0">
            <a:solidFill>
              <a:srgbClr val="000000"/>
            </a:solidFill>
            <a:effectLst/>
            <a:latin typeface="Arial" panose="020B0604020202020204" pitchFamily="34" charset="0"/>
            <a:cs typeface="Arial" panose="020B0604020202020204" pitchFamily="34" charset="0"/>
          </a:endParaRPr>
        </a:p>
        <a:p>
          <a:r>
            <a:rPr lang="en-US" sz="1200" b="0" i="0" dirty="0">
              <a:solidFill>
                <a:srgbClr val="000000"/>
              </a:solidFill>
              <a:effectLst/>
              <a:latin typeface="Arial" panose="020B0604020202020204" pitchFamily="34" charset="0"/>
              <a:cs typeface="Arial" panose="020B0604020202020204" pitchFamily="34" charset="0"/>
            </a:rPr>
            <a:t>The use of patient results for quality control only started during 1960–1970 by Japanese statistician Kaoru Ishikawa</a:t>
          </a:r>
        </a:p>
        <a:p>
          <a:endParaRPr lang="en-US" sz="1200" b="0" i="0" dirty="0">
            <a:solidFill>
              <a:srgbClr val="000000"/>
            </a:solidFill>
            <a:effectLst/>
            <a:latin typeface="Arial" panose="020B0604020202020204" pitchFamily="34" charset="0"/>
            <a:cs typeface="Arial" panose="020B0604020202020204" pitchFamily="34" charset="0"/>
          </a:endParaRPr>
        </a:p>
        <a:p>
          <a:r>
            <a:rPr lang="en-US" sz="1200" b="0" i="0" dirty="0">
              <a:solidFill>
                <a:srgbClr val="000000"/>
              </a:solidFill>
              <a:effectLst/>
              <a:latin typeface="Arial" panose="020B0604020202020204" pitchFamily="34" charset="0"/>
              <a:cs typeface="Arial" panose="020B0604020202020204" pitchFamily="34" charset="0"/>
            </a:rPr>
            <a:t>In 1965, Michael </a:t>
          </a:r>
          <a:r>
            <a:rPr lang="en-US" sz="1200" b="0" i="0" dirty="0" err="1">
              <a:solidFill>
                <a:srgbClr val="000000"/>
              </a:solidFill>
              <a:effectLst/>
              <a:latin typeface="Arial" panose="020B0604020202020204" pitchFamily="34" charset="0"/>
              <a:cs typeface="Arial" panose="020B0604020202020204" pitchFamily="34" charset="0"/>
            </a:rPr>
            <a:t>Waid</a:t>
          </a:r>
          <a:r>
            <a:rPr lang="en-US" sz="1200" b="0" i="0" dirty="0">
              <a:solidFill>
                <a:srgbClr val="000000"/>
              </a:solidFill>
              <a:effectLst/>
              <a:latin typeface="Arial" panose="020B0604020202020204" pitchFamily="34" charset="0"/>
              <a:cs typeface="Arial" panose="020B0604020202020204" pitchFamily="34" charset="0"/>
            </a:rPr>
            <a:t> and Robert Hoffmann introduced the unique “Average of </a:t>
          </a:r>
          <a:r>
            <a:rPr lang="en-US" sz="1200" b="0" i="0" dirty="0" err="1">
              <a:solidFill>
                <a:srgbClr val="000000"/>
              </a:solidFill>
              <a:effectLst/>
              <a:latin typeface="Arial" panose="020B0604020202020204" pitchFamily="34" charset="0"/>
              <a:cs typeface="Arial" panose="020B0604020202020204" pitchFamily="34" charset="0"/>
            </a:rPr>
            <a:t>normals</a:t>
          </a:r>
          <a:r>
            <a:rPr lang="en-US" sz="1200" b="0" i="0" dirty="0">
              <a:solidFill>
                <a:srgbClr val="000000"/>
              </a:solidFill>
              <a:effectLst/>
              <a:latin typeface="Arial" pitchFamily="34" charset="0"/>
              <a:cs typeface="Arial" pitchFamily="34" charset="0"/>
            </a:rPr>
            <a:t>” (AON) method </a:t>
          </a:r>
        </a:p>
        <a:p>
          <a:endParaRPr lang="en-US" sz="800" b="0" i="0" dirty="0">
            <a:solidFill>
              <a:srgbClr val="000000"/>
            </a:solidFill>
            <a:effectLst/>
            <a:latin typeface="Arial" pitchFamily="34" charset="0"/>
            <a:cs typeface="Arial" pitchFamily="34" charset="0"/>
          </a:endParaRPr>
        </a:p>
        <a:p>
          <a:endParaRPr lang="en-US" sz="800" b="0" i="0" dirty="0">
            <a:solidFill>
              <a:srgbClr val="000000"/>
            </a:solidFill>
            <a:effectLst/>
            <a:latin typeface="FSBrabo"/>
          </a:endParaRPr>
        </a:p>
        <a:p>
          <a:endParaRPr lang="en-US" sz="800" b="0" i="0" dirty="0">
            <a:solidFill>
              <a:srgbClr val="000000"/>
            </a:solidFill>
            <a:effectLst/>
            <a:latin typeface="FSBrabo"/>
          </a:endParaRPr>
        </a:p>
        <a:p>
          <a:endParaRPr lang="en-US" sz="800" dirty="0"/>
        </a:p>
        <a:p>
          <a:endParaRPr lang="en-US" sz="800" dirty="0"/>
        </a:p>
      </dgm:t>
    </dgm:pt>
    <dgm:pt modelId="{97861D47-0FB1-4E7A-BEF9-DE831AC99BBA}" type="parTrans" cxnId="{EEB85CF8-01DF-4939-8FDF-9736053641EB}">
      <dgm:prSet/>
      <dgm:spPr/>
      <dgm:t>
        <a:bodyPr/>
        <a:lstStyle/>
        <a:p>
          <a:endParaRPr lang="en-US"/>
        </a:p>
      </dgm:t>
    </dgm:pt>
    <dgm:pt modelId="{AA5A2227-8D6C-4935-9359-A1C95E7D7EFE}" type="sibTrans" cxnId="{EEB85CF8-01DF-4939-8FDF-9736053641EB}">
      <dgm:prSet/>
      <dgm:spPr/>
      <dgm:t>
        <a:bodyPr/>
        <a:lstStyle/>
        <a:p>
          <a:endParaRPr lang="en-US"/>
        </a:p>
      </dgm:t>
    </dgm:pt>
    <dgm:pt modelId="{AC507C18-AEE3-445F-A793-4370D4D84F5F}">
      <dgm:prSet phldrT="[Text]" custT="1"/>
      <dgm:spPr/>
      <dgm:t>
        <a:bodyPr/>
        <a:lstStyle/>
        <a:p>
          <a:r>
            <a:rPr lang="en-US" sz="1200" u="sng" dirty="0">
              <a:latin typeface="Arial" panose="020B0604020202020204" pitchFamily="34" charset="0"/>
              <a:cs typeface="Arial" panose="020B0604020202020204" pitchFamily="34" charset="0"/>
            </a:rPr>
            <a:t>1980-1999</a:t>
          </a:r>
        </a:p>
        <a:p>
          <a:r>
            <a:rPr lang="en-US" sz="1200" b="0" i="0" dirty="0">
              <a:solidFill>
                <a:srgbClr val="000000"/>
              </a:solidFill>
              <a:effectLst/>
              <a:latin typeface="Arial" panose="020B0604020202020204" pitchFamily="34" charset="0"/>
              <a:cs typeface="Arial" panose="020B0604020202020204" pitchFamily="34" charset="0"/>
            </a:rPr>
            <a:t>1981- Westgard Rules was born</a:t>
          </a:r>
        </a:p>
        <a:p>
          <a:r>
            <a:rPr lang="en-US" sz="1200" b="0" i="0" dirty="0">
              <a:solidFill>
                <a:srgbClr val="000000"/>
              </a:solidFill>
              <a:effectLst/>
              <a:latin typeface="Arial" panose="020B0604020202020204" pitchFamily="34" charset="0"/>
              <a:cs typeface="Arial" panose="020B0604020202020204" pitchFamily="34" charset="0"/>
            </a:rPr>
            <a:t>1994- The “</a:t>
          </a:r>
          <a:r>
            <a:rPr lang="en-US" sz="1200" b="0" i="0" dirty="0" err="1">
              <a:solidFill>
                <a:srgbClr val="000000"/>
              </a:solidFill>
              <a:effectLst/>
              <a:latin typeface="Arial" panose="020B0604020202020204" pitchFamily="34" charset="0"/>
              <a:cs typeface="Arial" panose="020B0604020202020204" pitchFamily="34" charset="0"/>
            </a:rPr>
            <a:t>OPSpecs</a:t>
          </a:r>
          <a:r>
            <a:rPr lang="en-US" sz="1200" b="0" i="0" dirty="0">
              <a:solidFill>
                <a:srgbClr val="000000"/>
              </a:solidFill>
              <a:effectLst/>
              <a:latin typeface="Arial" panose="020B0604020202020204" pitchFamily="34" charset="0"/>
              <a:cs typeface="Arial" panose="020B0604020202020204" pitchFamily="34" charset="0"/>
            </a:rPr>
            <a:t> charts” concept was proposed by Westgard. Non-analytical errors, that is, errors that occur before or after analysis, were also discussed extensively during the 1990s. Configuration of laboratory information systems (LISs) led to the prevention of post-analytical errors and some types of pre-analytical errors.</a:t>
          </a:r>
        </a:p>
        <a:p>
          <a:r>
            <a:rPr lang="en-US" sz="1200" b="0" i="0" dirty="0">
              <a:solidFill>
                <a:srgbClr val="000000"/>
              </a:solidFill>
              <a:effectLst/>
              <a:latin typeface="Arial" panose="020B0604020202020204" pitchFamily="34" charset="0"/>
              <a:cs typeface="Arial" panose="020B0604020202020204" pitchFamily="34" charset="0"/>
            </a:rPr>
            <a:t>Later on, Westgard introduced the six sigma theory in clinical chemistry, which proved to be another method of establishing quality specifications </a:t>
          </a:r>
          <a:endParaRPr lang="en-US" sz="1200" dirty="0">
            <a:latin typeface="Arial" panose="020B0604020202020204" pitchFamily="34" charset="0"/>
            <a:cs typeface="Arial" panose="020B0604020202020204" pitchFamily="34" charset="0"/>
          </a:endParaRPr>
        </a:p>
      </dgm:t>
    </dgm:pt>
    <dgm:pt modelId="{6A8DB89B-97EA-44F4-BA6A-4F9529CD9A50}" type="parTrans" cxnId="{4B9F7FB9-9544-4979-9760-A7A2771ADC5A}">
      <dgm:prSet/>
      <dgm:spPr/>
      <dgm:t>
        <a:bodyPr/>
        <a:lstStyle/>
        <a:p>
          <a:endParaRPr lang="en-US"/>
        </a:p>
      </dgm:t>
    </dgm:pt>
    <dgm:pt modelId="{9A61049C-BCEE-4057-BBFE-BDF0DD48DF58}" type="sibTrans" cxnId="{4B9F7FB9-9544-4979-9760-A7A2771ADC5A}">
      <dgm:prSet/>
      <dgm:spPr/>
      <dgm:t>
        <a:bodyPr/>
        <a:lstStyle/>
        <a:p>
          <a:endParaRPr lang="en-US"/>
        </a:p>
      </dgm:t>
    </dgm:pt>
    <dgm:pt modelId="{8F9BAB2B-35E5-494F-A12A-A625B0286A43}" type="pres">
      <dgm:prSet presAssocID="{B695CF05-7FC2-4E42-83D3-452BF40C55D0}" presName="rootnode" presStyleCnt="0">
        <dgm:presLayoutVars>
          <dgm:chMax/>
          <dgm:chPref/>
          <dgm:dir/>
          <dgm:animLvl val="lvl"/>
        </dgm:presLayoutVars>
      </dgm:prSet>
      <dgm:spPr/>
    </dgm:pt>
    <dgm:pt modelId="{7DEFA86C-7AA9-4980-B5EC-5B88997CE4B1}" type="pres">
      <dgm:prSet presAssocID="{D01403E1-9215-4486-9433-4E1D343EA6D8}" presName="composite" presStyleCnt="0"/>
      <dgm:spPr/>
    </dgm:pt>
    <dgm:pt modelId="{89870DC3-E4B9-49BE-9EA1-D8DBA5C520D6}" type="pres">
      <dgm:prSet presAssocID="{D01403E1-9215-4486-9433-4E1D343EA6D8}" presName="LShape" presStyleLbl="alignNode1" presStyleIdx="0" presStyleCnt="5" custLinFactNeighborX="-100" custLinFactNeighborY="3099"/>
      <dgm:spPr/>
    </dgm:pt>
    <dgm:pt modelId="{BDC3AE1C-5C28-4956-A11E-29CD4BDA64D8}" type="pres">
      <dgm:prSet presAssocID="{D01403E1-9215-4486-9433-4E1D343EA6D8}" presName="ParentText" presStyleLbl="revTx" presStyleIdx="0" presStyleCnt="3" custScaleX="62210" custScaleY="122112" custLinFactNeighborX="-20925" custLinFactNeighborY="19339">
        <dgm:presLayoutVars>
          <dgm:chMax val="0"/>
          <dgm:chPref val="0"/>
          <dgm:bulletEnabled val="1"/>
        </dgm:presLayoutVars>
      </dgm:prSet>
      <dgm:spPr/>
    </dgm:pt>
    <dgm:pt modelId="{FABFE3FE-6458-406A-BABA-8220CCF1C849}" type="pres">
      <dgm:prSet presAssocID="{D01403E1-9215-4486-9433-4E1D343EA6D8}" presName="Triangle" presStyleLbl="alignNode1" presStyleIdx="1" presStyleCnt="5" custLinFactNeighborX="9253" custLinFactNeighborY="64549"/>
      <dgm:spPr/>
    </dgm:pt>
    <dgm:pt modelId="{EA227D96-6F8E-4541-9B77-A5A680D71DFA}" type="pres">
      <dgm:prSet presAssocID="{DE61FDB6-6A87-421B-90B4-24D290FE3387}" presName="sibTrans" presStyleCnt="0"/>
      <dgm:spPr/>
    </dgm:pt>
    <dgm:pt modelId="{437596C3-6E01-45AA-834A-D5A97FA0C327}" type="pres">
      <dgm:prSet presAssocID="{DE61FDB6-6A87-421B-90B4-24D290FE3387}" presName="space" presStyleCnt="0"/>
      <dgm:spPr/>
    </dgm:pt>
    <dgm:pt modelId="{8B460E8E-5D7E-4F99-B4B4-6BA50035D43A}" type="pres">
      <dgm:prSet presAssocID="{2F12AE4F-B1E9-44C3-9925-0D989CC5C510}" presName="composite" presStyleCnt="0"/>
      <dgm:spPr/>
    </dgm:pt>
    <dgm:pt modelId="{772F5B06-740A-4E87-A809-A0DFFC31310B}" type="pres">
      <dgm:prSet presAssocID="{2F12AE4F-B1E9-44C3-9925-0D989CC5C510}" presName="LShape" presStyleLbl="alignNode1" presStyleIdx="2" presStyleCnt="5"/>
      <dgm:spPr/>
    </dgm:pt>
    <dgm:pt modelId="{4131569B-FF35-47D8-9797-663FA191092C}" type="pres">
      <dgm:prSet presAssocID="{2F12AE4F-B1E9-44C3-9925-0D989CC5C510}" presName="ParentText" presStyleLbl="revTx" presStyleIdx="1" presStyleCnt="3" custScaleX="95902" custScaleY="134461" custLinFactNeighborX="218" custLinFactNeighborY="20031">
        <dgm:presLayoutVars>
          <dgm:chMax val="0"/>
          <dgm:chPref val="0"/>
          <dgm:bulletEnabled val="1"/>
        </dgm:presLayoutVars>
      </dgm:prSet>
      <dgm:spPr/>
    </dgm:pt>
    <dgm:pt modelId="{F39F5B44-672A-4BF0-B874-76253CE1DC97}" type="pres">
      <dgm:prSet presAssocID="{2F12AE4F-B1E9-44C3-9925-0D989CC5C510}" presName="Triangle" presStyleLbl="alignNode1" presStyleIdx="3" presStyleCnt="5"/>
      <dgm:spPr/>
    </dgm:pt>
    <dgm:pt modelId="{623ECEA1-F231-4CF6-A642-E6FABF7EA23D}" type="pres">
      <dgm:prSet presAssocID="{AA5A2227-8D6C-4935-9359-A1C95E7D7EFE}" presName="sibTrans" presStyleCnt="0"/>
      <dgm:spPr/>
    </dgm:pt>
    <dgm:pt modelId="{CB18E79C-8B83-48DB-B43A-4988A6046FCB}" type="pres">
      <dgm:prSet presAssocID="{AA5A2227-8D6C-4935-9359-A1C95E7D7EFE}" presName="space" presStyleCnt="0"/>
      <dgm:spPr/>
    </dgm:pt>
    <dgm:pt modelId="{152A3408-CE1E-400D-A081-EA97CB01A71B}" type="pres">
      <dgm:prSet presAssocID="{AC507C18-AEE3-445F-A793-4370D4D84F5F}" presName="composite" presStyleCnt="0"/>
      <dgm:spPr/>
    </dgm:pt>
    <dgm:pt modelId="{E6887307-2CE4-48F2-85E3-B8AD1E7DACC7}" type="pres">
      <dgm:prSet presAssocID="{AC507C18-AEE3-445F-A793-4370D4D84F5F}" presName="LShape" presStyleLbl="alignNode1" presStyleIdx="4" presStyleCnt="5"/>
      <dgm:spPr/>
    </dgm:pt>
    <dgm:pt modelId="{6FD16F20-27EE-4538-9E5C-F2209F8D1C53}" type="pres">
      <dgm:prSet presAssocID="{AC507C18-AEE3-445F-A793-4370D4D84F5F}" presName="ParentText" presStyleLbl="revTx" presStyleIdx="2" presStyleCnt="3">
        <dgm:presLayoutVars>
          <dgm:chMax val="0"/>
          <dgm:chPref val="0"/>
          <dgm:bulletEnabled val="1"/>
        </dgm:presLayoutVars>
      </dgm:prSet>
      <dgm:spPr/>
    </dgm:pt>
  </dgm:ptLst>
  <dgm:cxnLst>
    <dgm:cxn modelId="{6CA34F45-3CC9-4996-B776-F798E73464C3}" type="presOf" srcId="{B695CF05-7FC2-4E42-83D3-452BF40C55D0}" destId="{8F9BAB2B-35E5-494F-A12A-A625B0286A43}" srcOrd="0" destOrd="0" presId="urn:microsoft.com/office/officeart/2009/3/layout/StepUpProcess"/>
    <dgm:cxn modelId="{4A2C2366-50FE-4DB9-9E1A-078A7213E898}" srcId="{B695CF05-7FC2-4E42-83D3-452BF40C55D0}" destId="{D01403E1-9215-4486-9433-4E1D343EA6D8}" srcOrd="0" destOrd="0" parTransId="{A199008D-9997-4016-8426-FEB7B08C9BB1}" sibTransId="{DE61FDB6-6A87-421B-90B4-24D290FE3387}"/>
    <dgm:cxn modelId="{B3553B47-5CA2-4C5F-94B2-E5E8264F9E9A}" type="presOf" srcId="{D01403E1-9215-4486-9433-4E1D343EA6D8}" destId="{BDC3AE1C-5C28-4956-A11E-29CD4BDA64D8}" srcOrd="0" destOrd="0" presId="urn:microsoft.com/office/officeart/2009/3/layout/StepUpProcess"/>
    <dgm:cxn modelId="{8FEEC082-1F28-494B-B957-62B0E160DDAE}" type="presOf" srcId="{AC507C18-AEE3-445F-A793-4370D4D84F5F}" destId="{6FD16F20-27EE-4538-9E5C-F2209F8D1C53}" srcOrd="0" destOrd="0" presId="urn:microsoft.com/office/officeart/2009/3/layout/StepUpProcess"/>
    <dgm:cxn modelId="{81CC05AF-1B0A-4863-B713-3CD1CAB13652}" type="presOf" srcId="{2F12AE4F-B1E9-44C3-9925-0D989CC5C510}" destId="{4131569B-FF35-47D8-9797-663FA191092C}" srcOrd="0" destOrd="0" presId="urn:microsoft.com/office/officeart/2009/3/layout/StepUpProcess"/>
    <dgm:cxn modelId="{4B9F7FB9-9544-4979-9760-A7A2771ADC5A}" srcId="{B695CF05-7FC2-4E42-83D3-452BF40C55D0}" destId="{AC507C18-AEE3-445F-A793-4370D4D84F5F}" srcOrd="2" destOrd="0" parTransId="{6A8DB89B-97EA-44F4-BA6A-4F9529CD9A50}" sibTransId="{9A61049C-BCEE-4057-BBFE-BDF0DD48DF58}"/>
    <dgm:cxn modelId="{EEB85CF8-01DF-4939-8FDF-9736053641EB}" srcId="{B695CF05-7FC2-4E42-83D3-452BF40C55D0}" destId="{2F12AE4F-B1E9-44C3-9925-0D989CC5C510}" srcOrd="1" destOrd="0" parTransId="{97861D47-0FB1-4E7A-BEF9-DE831AC99BBA}" sibTransId="{AA5A2227-8D6C-4935-9359-A1C95E7D7EFE}"/>
    <dgm:cxn modelId="{FEE645B5-7B9C-417A-AFD4-3F2D1FE931AE}" type="presParOf" srcId="{8F9BAB2B-35E5-494F-A12A-A625B0286A43}" destId="{7DEFA86C-7AA9-4980-B5EC-5B88997CE4B1}" srcOrd="0" destOrd="0" presId="urn:microsoft.com/office/officeart/2009/3/layout/StepUpProcess"/>
    <dgm:cxn modelId="{D724968B-E92A-4607-9581-5C45D2591037}" type="presParOf" srcId="{7DEFA86C-7AA9-4980-B5EC-5B88997CE4B1}" destId="{89870DC3-E4B9-49BE-9EA1-D8DBA5C520D6}" srcOrd="0" destOrd="0" presId="urn:microsoft.com/office/officeart/2009/3/layout/StepUpProcess"/>
    <dgm:cxn modelId="{EC3565C1-9403-4DBF-9D7A-EE844196BF38}" type="presParOf" srcId="{7DEFA86C-7AA9-4980-B5EC-5B88997CE4B1}" destId="{BDC3AE1C-5C28-4956-A11E-29CD4BDA64D8}" srcOrd="1" destOrd="0" presId="urn:microsoft.com/office/officeart/2009/3/layout/StepUpProcess"/>
    <dgm:cxn modelId="{4634EABE-BC6A-48B6-A69D-CCAEBB4C84F1}" type="presParOf" srcId="{7DEFA86C-7AA9-4980-B5EC-5B88997CE4B1}" destId="{FABFE3FE-6458-406A-BABA-8220CCF1C849}" srcOrd="2" destOrd="0" presId="urn:microsoft.com/office/officeart/2009/3/layout/StepUpProcess"/>
    <dgm:cxn modelId="{640C85C3-0EAC-48EC-9E6A-73632DE83013}" type="presParOf" srcId="{8F9BAB2B-35E5-494F-A12A-A625B0286A43}" destId="{EA227D96-6F8E-4541-9B77-A5A680D71DFA}" srcOrd="1" destOrd="0" presId="urn:microsoft.com/office/officeart/2009/3/layout/StepUpProcess"/>
    <dgm:cxn modelId="{15FD3879-1D39-4E17-900E-53A8CEBDF7B5}" type="presParOf" srcId="{EA227D96-6F8E-4541-9B77-A5A680D71DFA}" destId="{437596C3-6E01-45AA-834A-D5A97FA0C327}" srcOrd="0" destOrd="0" presId="urn:microsoft.com/office/officeart/2009/3/layout/StepUpProcess"/>
    <dgm:cxn modelId="{D98F16FC-3552-40B2-936A-A3AE39E28F1B}" type="presParOf" srcId="{8F9BAB2B-35E5-494F-A12A-A625B0286A43}" destId="{8B460E8E-5D7E-4F99-B4B4-6BA50035D43A}" srcOrd="2" destOrd="0" presId="urn:microsoft.com/office/officeart/2009/3/layout/StepUpProcess"/>
    <dgm:cxn modelId="{66785310-1492-4408-8A17-02CE0574374C}" type="presParOf" srcId="{8B460E8E-5D7E-4F99-B4B4-6BA50035D43A}" destId="{772F5B06-740A-4E87-A809-A0DFFC31310B}" srcOrd="0" destOrd="0" presId="urn:microsoft.com/office/officeart/2009/3/layout/StepUpProcess"/>
    <dgm:cxn modelId="{AC1D1BAB-21CB-4F96-949C-50659B2D09B1}" type="presParOf" srcId="{8B460E8E-5D7E-4F99-B4B4-6BA50035D43A}" destId="{4131569B-FF35-47D8-9797-663FA191092C}" srcOrd="1" destOrd="0" presId="urn:microsoft.com/office/officeart/2009/3/layout/StepUpProcess"/>
    <dgm:cxn modelId="{64A94DEF-904E-45F8-B702-78DC0F448ABC}" type="presParOf" srcId="{8B460E8E-5D7E-4F99-B4B4-6BA50035D43A}" destId="{F39F5B44-672A-4BF0-B874-76253CE1DC97}" srcOrd="2" destOrd="0" presId="urn:microsoft.com/office/officeart/2009/3/layout/StepUpProcess"/>
    <dgm:cxn modelId="{A26D25BB-578B-42B6-A405-8EBA68439D77}" type="presParOf" srcId="{8F9BAB2B-35E5-494F-A12A-A625B0286A43}" destId="{623ECEA1-F231-4CF6-A642-E6FABF7EA23D}" srcOrd="3" destOrd="0" presId="urn:microsoft.com/office/officeart/2009/3/layout/StepUpProcess"/>
    <dgm:cxn modelId="{A096A8C6-FA19-4D5B-BC07-0557CF8E9FBD}" type="presParOf" srcId="{623ECEA1-F231-4CF6-A642-E6FABF7EA23D}" destId="{CB18E79C-8B83-48DB-B43A-4988A6046FCB}" srcOrd="0" destOrd="0" presId="urn:microsoft.com/office/officeart/2009/3/layout/StepUpProcess"/>
    <dgm:cxn modelId="{373A9AA8-E565-4B8D-8631-541D5765045C}" type="presParOf" srcId="{8F9BAB2B-35E5-494F-A12A-A625B0286A43}" destId="{152A3408-CE1E-400D-A081-EA97CB01A71B}" srcOrd="4" destOrd="0" presId="urn:microsoft.com/office/officeart/2009/3/layout/StepUpProcess"/>
    <dgm:cxn modelId="{699B5C9A-454A-4244-97EE-8032F703D296}" type="presParOf" srcId="{152A3408-CE1E-400D-A081-EA97CB01A71B}" destId="{E6887307-2CE4-48F2-85E3-B8AD1E7DACC7}" srcOrd="0" destOrd="0" presId="urn:microsoft.com/office/officeart/2009/3/layout/StepUpProcess"/>
    <dgm:cxn modelId="{80969E47-9506-4A48-BB15-A1AD79ADBE30}" type="presParOf" srcId="{152A3408-CE1E-400D-A081-EA97CB01A71B}" destId="{6FD16F20-27EE-4538-9E5C-F2209F8D1C5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70DC3-E4B9-49BE-9EA1-D8DBA5C520D6}">
      <dsp:nvSpPr>
        <dsp:cNvPr id="0" name=""/>
        <dsp:cNvSpPr/>
      </dsp:nvSpPr>
      <dsp:spPr>
        <a:xfrm rot="5400000">
          <a:off x="557707" y="1634294"/>
          <a:ext cx="1681238" cy="279754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C3AE1C-5C28-4956-A11E-29CD4BDA64D8}">
      <dsp:nvSpPr>
        <dsp:cNvPr id="0" name=""/>
        <dsp:cNvSpPr/>
      </dsp:nvSpPr>
      <dsp:spPr>
        <a:xfrm>
          <a:off x="228593" y="2402000"/>
          <a:ext cx="1571198" cy="2703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u="sng" kern="1200" dirty="0"/>
            <a:t>1924-1949</a:t>
          </a:r>
        </a:p>
        <a:p>
          <a:pPr marL="0" lvl="0" indent="0" algn="l" defTabSz="622300">
            <a:lnSpc>
              <a:spcPct val="90000"/>
            </a:lnSpc>
            <a:spcBef>
              <a:spcPct val="0"/>
            </a:spcBef>
            <a:spcAft>
              <a:spcPct val="35000"/>
            </a:spcAft>
            <a:buNone/>
          </a:pPr>
          <a:r>
            <a:rPr lang="en-US" sz="1400" kern="1200" dirty="0"/>
            <a:t>1924-Development of “Process Control” by Walter </a:t>
          </a:r>
          <a:r>
            <a:rPr lang="en-US" sz="1400" kern="1200" dirty="0" err="1"/>
            <a:t>Shewhart</a:t>
          </a:r>
          <a:r>
            <a:rPr lang="en-US" sz="1400" kern="1200" dirty="0"/>
            <a:t>”.</a:t>
          </a:r>
        </a:p>
        <a:p>
          <a:pPr marL="0" lvl="0" indent="0" algn="l" defTabSz="622300">
            <a:lnSpc>
              <a:spcPct val="90000"/>
            </a:lnSpc>
            <a:spcBef>
              <a:spcPct val="0"/>
            </a:spcBef>
            <a:spcAft>
              <a:spcPct val="35000"/>
            </a:spcAft>
            <a:buNone/>
          </a:pPr>
          <a:r>
            <a:rPr lang="en-US" sz="1400" kern="1200" dirty="0"/>
            <a:t>W. Edward Deming </a:t>
          </a:r>
          <a:r>
            <a:rPr lang="en-US" sz="1400" b="0" i="0" kern="1200" dirty="0"/>
            <a:t>became the foremost champion and proponent of Shewhart's work. He developed PDCA or Deming cycle which he referred to it as “Shewhart Cycle”.</a:t>
          </a:r>
          <a:endParaRPr lang="en-US" sz="1400" kern="1200" dirty="0"/>
        </a:p>
      </dsp:txBody>
      <dsp:txXfrm>
        <a:off x="228593" y="2402000"/>
        <a:ext cx="1571198" cy="2703399"/>
      </dsp:txXfrm>
    </dsp:sp>
    <dsp:sp modelId="{FABFE3FE-6458-406A-BABA-8220CCF1C849}">
      <dsp:nvSpPr>
        <dsp:cNvPr id="0" name=""/>
        <dsp:cNvSpPr/>
      </dsp:nvSpPr>
      <dsp:spPr>
        <a:xfrm>
          <a:off x="2373059" y="1683833"/>
          <a:ext cx="476535" cy="47653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2F5B06-740A-4E87-A809-A0DFFC31310B}">
      <dsp:nvSpPr>
        <dsp:cNvPr id="0" name=""/>
        <dsp:cNvSpPr/>
      </dsp:nvSpPr>
      <dsp:spPr>
        <a:xfrm rot="5400000">
          <a:off x="3652377" y="435645"/>
          <a:ext cx="1681238" cy="279754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31569B-FF35-47D8-9797-663FA191092C}">
      <dsp:nvSpPr>
        <dsp:cNvPr id="0" name=""/>
        <dsp:cNvSpPr/>
      </dsp:nvSpPr>
      <dsp:spPr>
        <a:xfrm>
          <a:off x="3428993" y="1333507"/>
          <a:ext cx="2422136" cy="2976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i="0" u="sng" kern="1200" dirty="0">
              <a:solidFill>
                <a:srgbClr val="000000"/>
              </a:solidFill>
              <a:effectLst/>
              <a:latin typeface="Arial" panose="020B0604020202020204" pitchFamily="34" charset="0"/>
              <a:cs typeface="Arial" panose="020B0604020202020204" pitchFamily="34" charset="0"/>
            </a:rPr>
            <a:t>1950- 1979</a:t>
          </a:r>
        </a:p>
        <a:p>
          <a:pPr marL="0" lvl="0" indent="0" algn="l" defTabSz="533400">
            <a:lnSpc>
              <a:spcPct val="90000"/>
            </a:lnSpc>
            <a:spcBef>
              <a:spcPct val="0"/>
            </a:spcBef>
            <a:spcAft>
              <a:spcPct val="35000"/>
            </a:spcAft>
            <a:buNone/>
          </a:pPr>
          <a:r>
            <a:rPr lang="en-US" sz="1200" b="0" i="0" kern="1200" dirty="0">
              <a:solidFill>
                <a:srgbClr val="000000"/>
              </a:solidFill>
              <a:effectLst/>
              <a:latin typeface="Arial" panose="020B0604020202020204" pitchFamily="34" charset="0"/>
              <a:cs typeface="Arial" panose="020B0604020202020204" pitchFamily="34" charset="0"/>
            </a:rPr>
            <a:t>Stanley </a:t>
          </a:r>
          <a:r>
            <a:rPr lang="en-US" sz="1200" b="0" i="0" kern="1200" dirty="0" err="1">
              <a:solidFill>
                <a:srgbClr val="000000"/>
              </a:solidFill>
              <a:effectLst/>
              <a:latin typeface="Arial" panose="020B0604020202020204" pitchFamily="34" charset="0"/>
              <a:cs typeface="Arial" panose="020B0604020202020204" pitchFamily="34" charset="0"/>
            </a:rPr>
            <a:t>Levey</a:t>
          </a:r>
          <a:r>
            <a:rPr lang="en-US" sz="1200" b="0" i="0" kern="1200" dirty="0">
              <a:solidFill>
                <a:srgbClr val="000000"/>
              </a:solidFill>
              <a:effectLst/>
              <a:latin typeface="Arial" panose="020B0604020202020204" pitchFamily="34" charset="0"/>
              <a:cs typeface="Arial" panose="020B0604020202020204" pitchFamily="34" charset="0"/>
            </a:rPr>
            <a:t>  and </a:t>
          </a:r>
          <a:r>
            <a:rPr lang="en-US" sz="1200" b="0" i="0" kern="1200" dirty="0" err="1">
              <a:solidFill>
                <a:srgbClr val="000000"/>
              </a:solidFill>
              <a:effectLst/>
              <a:latin typeface="Arial" panose="020B0604020202020204" pitchFamily="34" charset="0"/>
              <a:cs typeface="Arial" panose="020B0604020202020204" pitchFamily="34" charset="0"/>
            </a:rPr>
            <a:t>Εlmer</a:t>
          </a:r>
          <a:r>
            <a:rPr lang="en-US" sz="1200" b="0" i="0" kern="1200" dirty="0">
              <a:solidFill>
                <a:srgbClr val="000000"/>
              </a:solidFill>
              <a:effectLst/>
              <a:latin typeface="Arial" panose="020B0604020202020204" pitchFamily="34" charset="0"/>
              <a:cs typeface="Arial" panose="020B0604020202020204" pitchFamily="34" charset="0"/>
            </a:rPr>
            <a:t> R. Jennings introduced Levey-Jennings chart</a:t>
          </a:r>
        </a:p>
        <a:p>
          <a:pPr marL="0" lvl="0" indent="0" algn="l" defTabSz="533400">
            <a:lnSpc>
              <a:spcPct val="90000"/>
            </a:lnSpc>
            <a:spcBef>
              <a:spcPct val="0"/>
            </a:spcBef>
            <a:spcAft>
              <a:spcPct val="35000"/>
            </a:spcAft>
            <a:buNone/>
          </a:pPr>
          <a:endParaRPr lang="en-US" sz="1200" b="0" i="0" kern="1200" dirty="0">
            <a:solidFill>
              <a:srgbClr val="000000"/>
            </a:solidFill>
            <a:effectLst/>
            <a:latin typeface="Arial" panose="020B0604020202020204" pitchFamily="34" charset="0"/>
            <a:cs typeface="Arial" panose="020B0604020202020204" pitchFamily="34" charset="0"/>
          </a:endParaRPr>
        </a:p>
        <a:p>
          <a:pPr marL="0" lvl="0" indent="0" algn="l" defTabSz="533400">
            <a:lnSpc>
              <a:spcPct val="90000"/>
            </a:lnSpc>
            <a:spcBef>
              <a:spcPct val="0"/>
            </a:spcBef>
            <a:spcAft>
              <a:spcPct val="35000"/>
            </a:spcAft>
            <a:buNone/>
          </a:pPr>
          <a:r>
            <a:rPr lang="en-US" sz="1200" b="0" i="0" kern="1200" dirty="0">
              <a:solidFill>
                <a:srgbClr val="000000"/>
              </a:solidFill>
              <a:effectLst/>
              <a:latin typeface="Arial" panose="020B0604020202020204" pitchFamily="34" charset="0"/>
              <a:cs typeface="Arial" panose="020B0604020202020204" pitchFamily="34" charset="0"/>
            </a:rPr>
            <a:t> Rausch and </a:t>
          </a:r>
          <a:r>
            <a:rPr lang="en-US" sz="1200" b="0" i="0" kern="1200" dirty="0" err="1">
              <a:solidFill>
                <a:srgbClr val="000000"/>
              </a:solidFill>
              <a:effectLst/>
              <a:latin typeface="Arial" panose="020B0604020202020204" pitchFamily="34" charset="0"/>
              <a:cs typeface="Arial" panose="020B0604020202020204" pitchFamily="34" charset="0"/>
            </a:rPr>
            <a:t>Freier</a:t>
          </a:r>
          <a:r>
            <a:rPr lang="en-US" sz="1200" b="0" i="0" kern="1200" dirty="0">
              <a:solidFill>
                <a:srgbClr val="000000"/>
              </a:solidFill>
              <a:effectLst/>
              <a:latin typeface="Arial" panose="020B0604020202020204" pitchFamily="34" charset="0"/>
              <a:cs typeface="Arial" panose="020B0604020202020204" pitchFamily="34" charset="0"/>
            </a:rPr>
            <a:t> introduced that serum pools should be used in place of samples from patients </a:t>
          </a:r>
        </a:p>
        <a:p>
          <a:pPr marL="0" lvl="0" indent="0" algn="l" defTabSz="533400">
            <a:lnSpc>
              <a:spcPct val="90000"/>
            </a:lnSpc>
            <a:spcBef>
              <a:spcPct val="0"/>
            </a:spcBef>
            <a:spcAft>
              <a:spcPct val="35000"/>
            </a:spcAft>
            <a:buNone/>
          </a:pPr>
          <a:endParaRPr lang="en-US" sz="1200" b="0" i="0" kern="1200" dirty="0">
            <a:solidFill>
              <a:srgbClr val="000000"/>
            </a:solidFill>
            <a:effectLst/>
            <a:latin typeface="Arial" panose="020B0604020202020204" pitchFamily="34" charset="0"/>
            <a:cs typeface="Arial" panose="020B0604020202020204" pitchFamily="34" charset="0"/>
          </a:endParaRPr>
        </a:p>
        <a:p>
          <a:pPr marL="0" lvl="0" indent="0" algn="l" defTabSz="533400">
            <a:lnSpc>
              <a:spcPct val="90000"/>
            </a:lnSpc>
            <a:spcBef>
              <a:spcPct val="0"/>
            </a:spcBef>
            <a:spcAft>
              <a:spcPct val="35000"/>
            </a:spcAft>
            <a:buNone/>
          </a:pPr>
          <a:r>
            <a:rPr lang="en-US" sz="1200" b="0" i="0" kern="1200" dirty="0">
              <a:solidFill>
                <a:srgbClr val="000000"/>
              </a:solidFill>
              <a:effectLst/>
              <a:latin typeface="Arial" panose="020B0604020202020204" pitchFamily="34" charset="0"/>
              <a:cs typeface="Arial" panose="020B0604020202020204" pitchFamily="34" charset="0"/>
            </a:rPr>
            <a:t>In 1954, E.S. Page of the University of Cambridge introduced the sequential analysis technique known as the cumulative sum control chart (CUSUM). </a:t>
          </a:r>
        </a:p>
        <a:p>
          <a:pPr marL="0" lvl="0" indent="0" algn="l" defTabSz="533400">
            <a:lnSpc>
              <a:spcPct val="90000"/>
            </a:lnSpc>
            <a:spcBef>
              <a:spcPct val="0"/>
            </a:spcBef>
            <a:spcAft>
              <a:spcPct val="35000"/>
            </a:spcAft>
            <a:buNone/>
          </a:pPr>
          <a:endParaRPr lang="en-US" sz="1200" b="0" i="0" kern="1200" dirty="0">
            <a:solidFill>
              <a:srgbClr val="000000"/>
            </a:solidFill>
            <a:effectLst/>
            <a:latin typeface="Arial" panose="020B0604020202020204" pitchFamily="34" charset="0"/>
            <a:cs typeface="Arial" panose="020B0604020202020204" pitchFamily="34" charset="0"/>
          </a:endParaRPr>
        </a:p>
        <a:p>
          <a:pPr marL="0" lvl="0" indent="0" algn="l" defTabSz="533400">
            <a:lnSpc>
              <a:spcPct val="90000"/>
            </a:lnSpc>
            <a:spcBef>
              <a:spcPct val="0"/>
            </a:spcBef>
            <a:spcAft>
              <a:spcPct val="35000"/>
            </a:spcAft>
            <a:buNone/>
          </a:pPr>
          <a:r>
            <a:rPr lang="en-US" sz="1200" b="0" i="0" kern="1200" dirty="0">
              <a:solidFill>
                <a:srgbClr val="000000"/>
              </a:solidFill>
              <a:effectLst/>
              <a:latin typeface="Arial" panose="020B0604020202020204" pitchFamily="34" charset="0"/>
              <a:cs typeface="Arial" panose="020B0604020202020204" pitchFamily="34" charset="0"/>
            </a:rPr>
            <a:t>The use of patient results for quality control only started during 1960–1970 by Japanese statistician Kaoru Ishikawa</a:t>
          </a:r>
        </a:p>
        <a:p>
          <a:pPr marL="0" lvl="0" indent="0" algn="l" defTabSz="533400">
            <a:lnSpc>
              <a:spcPct val="90000"/>
            </a:lnSpc>
            <a:spcBef>
              <a:spcPct val="0"/>
            </a:spcBef>
            <a:spcAft>
              <a:spcPct val="35000"/>
            </a:spcAft>
            <a:buNone/>
          </a:pPr>
          <a:endParaRPr lang="en-US" sz="1200" b="0" i="0" kern="1200" dirty="0">
            <a:solidFill>
              <a:srgbClr val="000000"/>
            </a:solidFill>
            <a:effectLst/>
            <a:latin typeface="Arial" panose="020B0604020202020204" pitchFamily="34" charset="0"/>
            <a:cs typeface="Arial" panose="020B0604020202020204" pitchFamily="34" charset="0"/>
          </a:endParaRPr>
        </a:p>
        <a:p>
          <a:pPr marL="0" lvl="0" indent="0" algn="l" defTabSz="533400">
            <a:lnSpc>
              <a:spcPct val="90000"/>
            </a:lnSpc>
            <a:spcBef>
              <a:spcPct val="0"/>
            </a:spcBef>
            <a:spcAft>
              <a:spcPct val="35000"/>
            </a:spcAft>
            <a:buNone/>
          </a:pPr>
          <a:r>
            <a:rPr lang="en-US" sz="1200" b="0" i="0" kern="1200" dirty="0">
              <a:solidFill>
                <a:srgbClr val="000000"/>
              </a:solidFill>
              <a:effectLst/>
              <a:latin typeface="Arial" panose="020B0604020202020204" pitchFamily="34" charset="0"/>
              <a:cs typeface="Arial" panose="020B0604020202020204" pitchFamily="34" charset="0"/>
            </a:rPr>
            <a:t>In 1965, Michael </a:t>
          </a:r>
          <a:r>
            <a:rPr lang="en-US" sz="1200" b="0" i="0" kern="1200" dirty="0" err="1">
              <a:solidFill>
                <a:srgbClr val="000000"/>
              </a:solidFill>
              <a:effectLst/>
              <a:latin typeface="Arial" panose="020B0604020202020204" pitchFamily="34" charset="0"/>
              <a:cs typeface="Arial" panose="020B0604020202020204" pitchFamily="34" charset="0"/>
            </a:rPr>
            <a:t>Waid</a:t>
          </a:r>
          <a:r>
            <a:rPr lang="en-US" sz="1200" b="0" i="0" kern="1200" dirty="0">
              <a:solidFill>
                <a:srgbClr val="000000"/>
              </a:solidFill>
              <a:effectLst/>
              <a:latin typeface="Arial" panose="020B0604020202020204" pitchFamily="34" charset="0"/>
              <a:cs typeface="Arial" panose="020B0604020202020204" pitchFamily="34" charset="0"/>
            </a:rPr>
            <a:t> and Robert Hoffmann introduced the unique “Average of </a:t>
          </a:r>
          <a:r>
            <a:rPr lang="en-US" sz="1200" b="0" i="0" kern="1200" dirty="0" err="1">
              <a:solidFill>
                <a:srgbClr val="000000"/>
              </a:solidFill>
              <a:effectLst/>
              <a:latin typeface="Arial" panose="020B0604020202020204" pitchFamily="34" charset="0"/>
              <a:cs typeface="Arial" panose="020B0604020202020204" pitchFamily="34" charset="0"/>
            </a:rPr>
            <a:t>normals</a:t>
          </a:r>
          <a:r>
            <a:rPr lang="en-US" sz="1200" b="0" i="0" kern="1200" dirty="0">
              <a:solidFill>
                <a:srgbClr val="000000"/>
              </a:solidFill>
              <a:effectLst/>
              <a:latin typeface="Arial" pitchFamily="34" charset="0"/>
              <a:cs typeface="Arial" pitchFamily="34" charset="0"/>
            </a:rPr>
            <a:t>” (AON) method </a:t>
          </a:r>
        </a:p>
        <a:p>
          <a:pPr marL="0" lvl="0" indent="0" algn="l" defTabSz="533400">
            <a:lnSpc>
              <a:spcPct val="90000"/>
            </a:lnSpc>
            <a:spcBef>
              <a:spcPct val="0"/>
            </a:spcBef>
            <a:spcAft>
              <a:spcPct val="35000"/>
            </a:spcAft>
            <a:buNone/>
          </a:pPr>
          <a:endParaRPr lang="en-US" sz="800" b="0" i="0" kern="1200" dirty="0">
            <a:solidFill>
              <a:srgbClr val="000000"/>
            </a:solidFill>
            <a:effectLst/>
            <a:latin typeface="Arial" pitchFamily="34" charset="0"/>
            <a:cs typeface="Arial" pitchFamily="34" charset="0"/>
          </a:endParaRPr>
        </a:p>
        <a:p>
          <a:pPr marL="0" lvl="0" indent="0" algn="l" defTabSz="533400">
            <a:lnSpc>
              <a:spcPct val="90000"/>
            </a:lnSpc>
            <a:spcBef>
              <a:spcPct val="0"/>
            </a:spcBef>
            <a:spcAft>
              <a:spcPct val="35000"/>
            </a:spcAft>
            <a:buNone/>
          </a:pPr>
          <a:endParaRPr lang="en-US" sz="800" b="0" i="0" kern="1200" dirty="0">
            <a:solidFill>
              <a:srgbClr val="000000"/>
            </a:solidFill>
            <a:effectLst/>
            <a:latin typeface="FSBrabo"/>
          </a:endParaRPr>
        </a:p>
        <a:p>
          <a:pPr marL="0" lvl="0" indent="0" algn="l" defTabSz="533400">
            <a:lnSpc>
              <a:spcPct val="90000"/>
            </a:lnSpc>
            <a:spcBef>
              <a:spcPct val="0"/>
            </a:spcBef>
            <a:spcAft>
              <a:spcPct val="35000"/>
            </a:spcAft>
            <a:buNone/>
          </a:pPr>
          <a:endParaRPr lang="en-US" sz="800" b="0" i="0" kern="1200" dirty="0">
            <a:solidFill>
              <a:srgbClr val="000000"/>
            </a:solidFill>
            <a:effectLst/>
            <a:latin typeface="FSBrabo"/>
          </a:endParaRPr>
        </a:p>
        <a:p>
          <a:pPr marL="0" lvl="0" indent="0" algn="l" defTabSz="533400">
            <a:lnSpc>
              <a:spcPct val="90000"/>
            </a:lnSpc>
            <a:spcBef>
              <a:spcPct val="0"/>
            </a:spcBef>
            <a:spcAft>
              <a:spcPct val="35000"/>
            </a:spcAft>
            <a:buNone/>
          </a:pPr>
          <a:endParaRPr lang="en-US" sz="800" kern="1200" dirty="0"/>
        </a:p>
        <a:p>
          <a:pPr marL="0" lvl="0" indent="0" algn="l" defTabSz="533400">
            <a:lnSpc>
              <a:spcPct val="90000"/>
            </a:lnSpc>
            <a:spcBef>
              <a:spcPct val="0"/>
            </a:spcBef>
            <a:spcAft>
              <a:spcPct val="35000"/>
            </a:spcAft>
            <a:buNone/>
          </a:pPr>
          <a:endParaRPr lang="en-US" sz="800" kern="1200" dirty="0"/>
        </a:p>
      </dsp:txBody>
      <dsp:txXfrm>
        <a:off x="3428993" y="1333507"/>
        <a:ext cx="2422136" cy="2976790"/>
      </dsp:txXfrm>
    </dsp:sp>
    <dsp:sp modelId="{F39F5B44-672A-4BF0-B874-76253CE1DC97}">
      <dsp:nvSpPr>
        <dsp:cNvPr id="0" name=""/>
        <dsp:cNvSpPr/>
      </dsp:nvSpPr>
      <dsp:spPr>
        <a:xfrm>
          <a:off x="5420839" y="229686"/>
          <a:ext cx="476535" cy="47653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887307-2CE4-48F2-85E3-B8AD1E7DACC7}">
      <dsp:nvSpPr>
        <dsp:cNvPr id="0" name=""/>
        <dsp:cNvSpPr/>
      </dsp:nvSpPr>
      <dsp:spPr>
        <a:xfrm rot="5400000">
          <a:off x="6744250" y="-329441"/>
          <a:ext cx="1681238" cy="279754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D16F20-27EE-4538-9E5C-F2209F8D1C53}">
      <dsp:nvSpPr>
        <dsp:cNvPr id="0" name=""/>
        <dsp:cNvSpPr/>
      </dsp:nvSpPr>
      <dsp:spPr>
        <a:xfrm>
          <a:off x="6463610" y="506420"/>
          <a:ext cx="2525637" cy="2213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u="sng" kern="1200" dirty="0">
              <a:latin typeface="Arial" panose="020B0604020202020204" pitchFamily="34" charset="0"/>
              <a:cs typeface="Arial" panose="020B0604020202020204" pitchFamily="34" charset="0"/>
            </a:rPr>
            <a:t>1980-1999</a:t>
          </a:r>
        </a:p>
        <a:p>
          <a:pPr marL="0" lvl="0" indent="0" algn="l" defTabSz="533400">
            <a:lnSpc>
              <a:spcPct val="90000"/>
            </a:lnSpc>
            <a:spcBef>
              <a:spcPct val="0"/>
            </a:spcBef>
            <a:spcAft>
              <a:spcPct val="35000"/>
            </a:spcAft>
            <a:buNone/>
          </a:pPr>
          <a:r>
            <a:rPr lang="en-US" sz="1200" b="0" i="0" kern="1200" dirty="0">
              <a:solidFill>
                <a:srgbClr val="000000"/>
              </a:solidFill>
              <a:effectLst/>
              <a:latin typeface="Arial" panose="020B0604020202020204" pitchFamily="34" charset="0"/>
              <a:cs typeface="Arial" panose="020B0604020202020204" pitchFamily="34" charset="0"/>
            </a:rPr>
            <a:t>1981- Westgard Rules was born</a:t>
          </a:r>
        </a:p>
        <a:p>
          <a:pPr marL="0" lvl="0" indent="0" algn="l" defTabSz="533400">
            <a:lnSpc>
              <a:spcPct val="90000"/>
            </a:lnSpc>
            <a:spcBef>
              <a:spcPct val="0"/>
            </a:spcBef>
            <a:spcAft>
              <a:spcPct val="35000"/>
            </a:spcAft>
            <a:buNone/>
          </a:pPr>
          <a:r>
            <a:rPr lang="en-US" sz="1200" b="0" i="0" kern="1200" dirty="0">
              <a:solidFill>
                <a:srgbClr val="000000"/>
              </a:solidFill>
              <a:effectLst/>
              <a:latin typeface="Arial" panose="020B0604020202020204" pitchFamily="34" charset="0"/>
              <a:cs typeface="Arial" panose="020B0604020202020204" pitchFamily="34" charset="0"/>
            </a:rPr>
            <a:t>1994- The “</a:t>
          </a:r>
          <a:r>
            <a:rPr lang="en-US" sz="1200" b="0" i="0" kern="1200" dirty="0" err="1">
              <a:solidFill>
                <a:srgbClr val="000000"/>
              </a:solidFill>
              <a:effectLst/>
              <a:latin typeface="Arial" panose="020B0604020202020204" pitchFamily="34" charset="0"/>
              <a:cs typeface="Arial" panose="020B0604020202020204" pitchFamily="34" charset="0"/>
            </a:rPr>
            <a:t>OPSpecs</a:t>
          </a:r>
          <a:r>
            <a:rPr lang="en-US" sz="1200" b="0" i="0" kern="1200" dirty="0">
              <a:solidFill>
                <a:srgbClr val="000000"/>
              </a:solidFill>
              <a:effectLst/>
              <a:latin typeface="Arial" panose="020B0604020202020204" pitchFamily="34" charset="0"/>
              <a:cs typeface="Arial" panose="020B0604020202020204" pitchFamily="34" charset="0"/>
            </a:rPr>
            <a:t> charts” concept was proposed by Westgard. Non-analytical errors, that is, errors that occur before or after analysis, were also discussed extensively during the 1990s. Configuration of laboratory information systems (LISs) led to the prevention of post-analytical errors and some types of pre-analytical errors.</a:t>
          </a:r>
        </a:p>
        <a:p>
          <a:pPr marL="0" lvl="0" indent="0" algn="l" defTabSz="533400">
            <a:lnSpc>
              <a:spcPct val="90000"/>
            </a:lnSpc>
            <a:spcBef>
              <a:spcPct val="0"/>
            </a:spcBef>
            <a:spcAft>
              <a:spcPct val="35000"/>
            </a:spcAft>
            <a:buNone/>
          </a:pPr>
          <a:r>
            <a:rPr lang="en-US" sz="1200" b="0" i="0" kern="1200" dirty="0">
              <a:solidFill>
                <a:srgbClr val="000000"/>
              </a:solidFill>
              <a:effectLst/>
              <a:latin typeface="Arial" panose="020B0604020202020204" pitchFamily="34" charset="0"/>
              <a:cs typeface="Arial" panose="020B0604020202020204" pitchFamily="34" charset="0"/>
            </a:rPr>
            <a:t>Later on, Westgard introduced the six sigma theory in clinical chemistry, which proved to be another method of establishing quality specifications </a:t>
          </a:r>
          <a:endParaRPr lang="en-US" sz="1200" kern="1200" dirty="0">
            <a:latin typeface="Arial" panose="020B0604020202020204" pitchFamily="34" charset="0"/>
            <a:cs typeface="Arial" panose="020B0604020202020204" pitchFamily="34" charset="0"/>
          </a:endParaRPr>
        </a:p>
      </dsp:txBody>
      <dsp:txXfrm>
        <a:off x="6463610" y="506420"/>
        <a:ext cx="2525637" cy="221386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34A956A-7A5E-4D62-8C6F-4493F36F1935}" type="datetimeFigureOut">
              <a:rPr lang="en-US" smtClean="0"/>
              <a:t>14/05/2022</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B362D94-B992-438B-9520-5421CDDC0194}" type="slidenum">
              <a:rPr lang="en-US" smtClean="0"/>
              <a:t>‹#›</a:t>
            </a:fld>
            <a:endParaRPr lang="en-US"/>
          </a:p>
        </p:txBody>
      </p:sp>
    </p:spTree>
    <p:extLst>
      <p:ext uri="{BB962C8B-B14F-4D97-AF65-F5344CB8AC3E}">
        <p14:creationId xmlns:p14="http://schemas.microsoft.com/office/powerpoint/2010/main" val="4292111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1"/>
            <a:ext cx="2946400" cy="498475"/>
          </a:xfrm>
          <a:prstGeom prst="rect">
            <a:avLst/>
          </a:prstGeom>
        </p:spPr>
        <p:txBody>
          <a:bodyPr vert="horz" lIns="91440" tIns="45720" rIns="91440" bIns="45720" rtlCol="0"/>
          <a:lstStyle>
            <a:lvl1pPr algn="r">
              <a:defRPr sz="1200"/>
            </a:lvl1pPr>
          </a:lstStyle>
          <a:p>
            <a:fld id="{A14587A1-8C61-47FC-84A7-A5DF8270C0D0}" type="datetimeFigureOut">
              <a:rPr lang="en-US" smtClean="0"/>
              <a:t>14/05/2022</a:t>
            </a:fld>
            <a:endParaRPr lang="en-US"/>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1" y="4778377"/>
            <a:ext cx="5438775" cy="390842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1"/>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1"/>
            <a:ext cx="2946400" cy="498475"/>
          </a:xfrm>
          <a:prstGeom prst="rect">
            <a:avLst/>
          </a:prstGeom>
        </p:spPr>
        <p:txBody>
          <a:bodyPr vert="horz" lIns="91440" tIns="45720" rIns="91440" bIns="45720" rtlCol="0" anchor="b"/>
          <a:lstStyle>
            <a:lvl1pPr algn="r">
              <a:defRPr sz="1200"/>
            </a:lvl1pPr>
          </a:lstStyle>
          <a:p>
            <a:fld id="{ECEF7A97-2D80-40C3-B544-38EE416DA790}" type="slidenum">
              <a:rPr lang="en-US" smtClean="0"/>
              <a:t>‹#›</a:t>
            </a:fld>
            <a:endParaRPr lang="en-US"/>
          </a:p>
        </p:txBody>
      </p:sp>
    </p:spTree>
    <p:extLst>
      <p:ext uri="{BB962C8B-B14F-4D97-AF65-F5344CB8AC3E}">
        <p14:creationId xmlns:p14="http://schemas.microsoft.com/office/powerpoint/2010/main" val="2677167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EF7A97-2D80-40C3-B544-38EE416DA790}" type="slidenum">
              <a:rPr lang="en-US" smtClean="0"/>
              <a:t>2</a:t>
            </a:fld>
            <a:endParaRPr lang="en-US"/>
          </a:p>
        </p:txBody>
      </p:sp>
    </p:spTree>
    <p:extLst>
      <p:ext uri="{BB962C8B-B14F-4D97-AF65-F5344CB8AC3E}">
        <p14:creationId xmlns:p14="http://schemas.microsoft.com/office/powerpoint/2010/main" val="2256029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QCs in</a:t>
            </a:r>
            <a:r>
              <a:rPr lang="en-US" baseline="0" dirty="0"/>
              <a:t> laboratory is basically a measure of accurate and precision. Interpretation of QC is usually in chart or graphical form. In chemistry lab QCs are </a:t>
            </a:r>
            <a:r>
              <a:rPr lang="en-US" baseline="0" dirty="0" err="1"/>
              <a:t>visualiswd</a:t>
            </a:r>
            <a:r>
              <a:rPr lang="en-US" baseline="0" dirty="0"/>
              <a:t> with </a:t>
            </a:r>
            <a:r>
              <a:rPr lang="en-US" baseline="0" dirty="0" err="1"/>
              <a:t>levey</a:t>
            </a:r>
            <a:r>
              <a:rPr lang="en-US" baseline="0" dirty="0"/>
              <a:t> </a:t>
            </a:r>
            <a:r>
              <a:rPr lang="en-US" baseline="0" dirty="0" err="1"/>
              <a:t>Jenning</a:t>
            </a:r>
            <a:r>
              <a:rPr lang="en-US" baseline="0" dirty="0"/>
              <a:t> chart such as this. The </a:t>
            </a:r>
            <a:r>
              <a:rPr lang="en-US" baseline="0" dirty="0" err="1"/>
              <a:t>Lj</a:t>
            </a:r>
            <a:r>
              <a:rPr lang="en-US" baseline="0" dirty="0"/>
              <a:t> graph consists of QC concentration of QC on y-axis versus time on x-axis.</a:t>
            </a:r>
            <a:endParaRPr lang="en-US" dirty="0"/>
          </a:p>
        </p:txBody>
      </p:sp>
      <p:sp>
        <p:nvSpPr>
          <p:cNvPr id="4" name="Slide Number Placeholder 3"/>
          <p:cNvSpPr>
            <a:spLocks noGrp="1"/>
          </p:cNvSpPr>
          <p:nvPr>
            <p:ph type="sldNum" sz="quarter" idx="10"/>
          </p:nvPr>
        </p:nvSpPr>
        <p:spPr/>
        <p:txBody>
          <a:bodyPr/>
          <a:lstStyle/>
          <a:p>
            <a:fld id="{ECEF7A97-2D80-40C3-B544-38EE416DA790}" type="slidenum">
              <a:rPr lang="en-US" smtClean="0"/>
              <a:t>3</a:t>
            </a:fld>
            <a:endParaRPr lang="en-US"/>
          </a:p>
        </p:txBody>
      </p:sp>
    </p:spTree>
    <p:extLst>
      <p:ext uri="{BB962C8B-B14F-4D97-AF65-F5344CB8AC3E}">
        <p14:creationId xmlns:p14="http://schemas.microsoft.com/office/powerpoint/2010/main" val="3227260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a:t>
            </a:r>
            <a:r>
              <a:rPr lang="en-US" baseline="0" dirty="0"/>
              <a:t> history of QC. QC was </a:t>
            </a:r>
            <a:r>
              <a:rPr lang="en-US" baseline="0" dirty="0" err="1"/>
              <a:t>importanct</a:t>
            </a:r>
            <a:r>
              <a:rPr lang="en-US" baseline="0" dirty="0"/>
              <a:t> in manufacturing industries. The LJ graph was adapted from </a:t>
            </a:r>
            <a:r>
              <a:rPr lang="en-US" baseline="0" dirty="0" err="1"/>
              <a:t>Shewhart</a:t>
            </a:r>
            <a:r>
              <a:rPr lang="en-US" baseline="0" dirty="0"/>
              <a:t> chart or </a:t>
            </a:r>
            <a:r>
              <a:rPr lang="en-US" baseline="0" dirty="0" err="1"/>
              <a:t>precess</a:t>
            </a:r>
            <a:r>
              <a:rPr lang="en-US" baseline="0" dirty="0"/>
              <a:t> control chart  which created by Walter </a:t>
            </a:r>
            <a:r>
              <a:rPr lang="en-US" baseline="0" dirty="0" err="1"/>
              <a:t>Shewhart</a:t>
            </a:r>
            <a:r>
              <a:rPr lang="en-US" baseline="0" dirty="0"/>
              <a:t> in 1924 who worked for Bell telephone. His work on process control was championed by William Deming who created Deming Cycle (Plan-Do-Study-Act) although Deming referred to it as </a:t>
            </a:r>
            <a:r>
              <a:rPr lang="en-US" baseline="0" dirty="0" err="1"/>
              <a:t>Shewhart</a:t>
            </a:r>
            <a:r>
              <a:rPr lang="en-US" baseline="0" dirty="0"/>
              <a:t> cycle which is a breakthrough in continual improvement process.</a:t>
            </a:r>
          </a:p>
          <a:p>
            <a:r>
              <a:rPr lang="en-US" baseline="0" dirty="0"/>
              <a:t>In 1950, pathologists Stanley </a:t>
            </a:r>
            <a:r>
              <a:rPr lang="en-US" baseline="0" dirty="0" err="1"/>
              <a:t>Levey</a:t>
            </a:r>
            <a:r>
              <a:rPr lang="en-US" baseline="0" dirty="0"/>
              <a:t> and E, Jennings adapted </a:t>
            </a:r>
            <a:r>
              <a:rPr lang="en-US" baseline="0" dirty="0" err="1"/>
              <a:t>Shewhart</a:t>
            </a:r>
            <a:r>
              <a:rPr lang="en-US" baseline="0" dirty="0"/>
              <a:t> chart into </a:t>
            </a:r>
            <a:r>
              <a:rPr lang="en-US" baseline="0" dirty="0" err="1"/>
              <a:t>Levey</a:t>
            </a:r>
            <a:r>
              <a:rPr lang="en-US" baseline="0" dirty="0"/>
              <a:t> </a:t>
            </a:r>
            <a:r>
              <a:rPr lang="en-US" baseline="0" dirty="0" err="1"/>
              <a:t>jenning</a:t>
            </a:r>
            <a:r>
              <a:rPr lang="en-US" baseline="0" dirty="0"/>
              <a:t> chart for medical laboratories. And 1981, James E </a:t>
            </a:r>
            <a:r>
              <a:rPr lang="en-US" baseline="0" dirty="0" err="1"/>
              <a:t>Westgard</a:t>
            </a:r>
            <a:r>
              <a:rPr lang="en-US" baseline="0" dirty="0"/>
              <a:t> created </a:t>
            </a:r>
            <a:r>
              <a:rPr lang="en-US" baseline="0" dirty="0" err="1"/>
              <a:t>Westgard</a:t>
            </a:r>
            <a:r>
              <a:rPr lang="en-US" baseline="0" dirty="0"/>
              <a:t> </a:t>
            </a:r>
            <a:r>
              <a:rPr lang="en-US" baseline="0" dirty="0" err="1"/>
              <a:t>multirules</a:t>
            </a:r>
            <a:r>
              <a:rPr lang="en-US" baseline="0" dirty="0"/>
              <a:t> (actually modified Western Electric rules)- </a:t>
            </a:r>
            <a:r>
              <a:rPr lang="en-US" baseline="0" dirty="0" err="1"/>
              <a:t>processs</a:t>
            </a:r>
            <a:r>
              <a:rPr lang="en-US" baseline="0" dirty="0"/>
              <a:t> to detect out of control condition in control chart.</a:t>
            </a:r>
            <a:endParaRPr lang="en-US" dirty="0"/>
          </a:p>
        </p:txBody>
      </p:sp>
      <p:sp>
        <p:nvSpPr>
          <p:cNvPr id="4" name="Slide Number Placeholder 3"/>
          <p:cNvSpPr>
            <a:spLocks noGrp="1"/>
          </p:cNvSpPr>
          <p:nvPr>
            <p:ph type="sldNum" sz="quarter" idx="10"/>
          </p:nvPr>
        </p:nvSpPr>
        <p:spPr/>
        <p:txBody>
          <a:bodyPr/>
          <a:lstStyle/>
          <a:p>
            <a:fld id="{ECEF7A97-2D80-40C3-B544-38EE416DA790}" type="slidenum">
              <a:rPr lang="en-US" smtClean="0"/>
              <a:t>4</a:t>
            </a:fld>
            <a:endParaRPr lang="en-US"/>
          </a:p>
        </p:txBody>
      </p:sp>
    </p:spTree>
    <p:extLst>
      <p:ext uri="{BB962C8B-B14F-4D97-AF65-F5344CB8AC3E}">
        <p14:creationId xmlns:p14="http://schemas.microsoft.com/office/powerpoint/2010/main" val="3751169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Cv</a:t>
            </a:r>
            <a:r>
              <a:rPr lang="en-US" dirty="0"/>
              <a:t>-Measures degree</a:t>
            </a:r>
            <a:r>
              <a:rPr lang="en-US" baseline="0" dirty="0"/>
              <a:t> of variation</a:t>
            </a:r>
            <a:endParaRPr lang="en-US" dirty="0"/>
          </a:p>
        </p:txBody>
      </p:sp>
      <p:sp>
        <p:nvSpPr>
          <p:cNvPr id="4" name="Slide Number Placeholder 3"/>
          <p:cNvSpPr>
            <a:spLocks noGrp="1"/>
          </p:cNvSpPr>
          <p:nvPr>
            <p:ph type="sldNum" sz="quarter" idx="5"/>
          </p:nvPr>
        </p:nvSpPr>
        <p:spPr/>
        <p:txBody>
          <a:bodyPr/>
          <a:lstStyle/>
          <a:p>
            <a:fld id="{ECEF7A97-2D80-40C3-B544-38EE416DA790}" type="slidenum">
              <a:rPr lang="en-US" smtClean="0"/>
              <a:t>5</a:t>
            </a:fld>
            <a:endParaRPr lang="en-US"/>
          </a:p>
        </p:txBody>
      </p:sp>
    </p:spTree>
    <p:extLst>
      <p:ext uri="{BB962C8B-B14F-4D97-AF65-F5344CB8AC3E}">
        <p14:creationId xmlns:p14="http://schemas.microsoft.com/office/powerpoint/2010/main" val="167706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a:t>
            </a:r>
            <a:r>
              <a:rPr lang="en-US" baseline="0" dirty="0"/>
              <a:t> definition of QC in lab. In the past, Laboratory QC process consisted of 2 elements: regular testing of QC and comparisons of QC to the ranges. But today it has other requirement such as EQA performance, IQC reviews and compliances with international or national standards. Since QCs are represented in graphical format, you will need to know how to create the </a:t>
            </a:r>
            <a:r>
              <a:rPr lang="en-US" baseline="0" dirty="0" err="1"/>
              <a:t>Levey</a:t>
            </a:r>
            <a:r>
              <a:rPr lang="en-US" baseline="0" dirty="0"/>
              <a:t> </a:t>
            </a:r>
            <a:r>
              <a:rPr lang="en-US" baseline="0" dirty="0" err="1"/>
              <a:t>Jenning</a:t>
            </a:r>
            <a:r>
              <a:rPr lang="en-US" baseline="0" dirty="0"/>
              <a:t> graph and establish Qc ranges. </a:t>
            </a:r>
            <a:endParaRPr lang="en-US" dirty="0"/>
          </a:p>
        </p:txBody>
      </p:sp>
      <p:sp>
        <p:nvSpPr>
          <p:cNvPr id="4" name="Slide Number Placeholder 3"/>
          <p:cNvSpPr>
            <a:spLocks noGrp="1"/>
          </p:cNvSpPr>
          <p:nvPr>
            <p:ph type="sldNum" sz="quarter" idx="10"/>
          </p:nvPr>
        </p:nvSpPr>
        <p:spPr/>
        <p:txBody>
          <a:bodyPr/>
          <a:lstStyle/>
          <a:p>
            <a:fld id="{ECEF7A97-2D80-40C3-B544-38EE416DA790}" type="slidenum">
              <a:rPr lang="en-US" smtClean="0"/>
              <a:t>6</a:t>
            </a:fld>
            <a:endParaRPr lang="en-US"/>
          </a:p>
        </p:txBody>
      </p:sp>
    </p:spTree>
    <p:extLst>
      <p:ext uri="{BB962C8B-B14F-4D97-AF65-F5344CB8AC3E}">
        <p14:creationId xmlns:p14="http://schemas.microsoft.com/office/powerpoint/2010/main" val="121031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3rd party </a:t>
            </a:r>
            <a:r>
              <a:rPr lang="en-US" dirty="0" err="1"/>
              <a:t>Qcs</a:t>
            </a:r>
            <a:r>
              <a:rPr lang="en-US" dirty="0"/>
              <a:t> are common in many labs because they have a platform for peer comparisons</a:t>
            </a:r>
          </a:p>
        </p:txBody>
      </p:sp>
      <p:sp>
        <p:nvSpPr>
          <p:cNvPr id="4" name="Slide Number Placeholder 3"/>
          <p:cNvSpPr>
            <a:spLocks noGrp="1"/>
          </p:cNvSpPr>
          <p:nvPr>
            <p:ph type="sldNum" sz="quarter" idx="5"/>
          </p:nvPr>
        </p:nvSpPr>
        <p:spPr/>
        <p:txBody>
          <a:bodyPr/>
          <a:lstStyle/>
          <a:p>
            <a:fld id="{ECEF7A97-2D80-40C3-B544-38EE416DA790}" type="slidenum">
              <a:rPr lang="en-US" smtClean="0"/>
              <a:t>7</a:t>
            </a:fld>
            <a:endParaRPr lang="en-US"/>
          </a:p>
        </p:txBody>
      </p:sp>
    </p:spTree>
    <p:extLst>
      <p:ext uri="{BB962C8B-B14F-4D97-AF65-F5344CB8AC3E}">
        <p14:creationId xmlns:p14="http://schemas.microsoft.com/office/powerpoint/2010/main" val="2229013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F7A97-2D80-40C3-B544-38EE416DA790}" type="slidenum">
              <a:rPr lang="en-US" smtClean="0"/>
              <a:t>8</a:t>
            </a:fld>
            <a:endParaRPr lang="en-US"/>
          </a:p>
        </p:txBody>
      </p:sp>
    </p:spTree>
    <p:extLst>
      <p:ext uri="{BB962C8B-B14F-4D97-AF65-F5344CB8AC3E}">
        <p14:creationId xmlns:p14="http://schemas.microsoft.com/office/powerpoint/2010/main" val="1044364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EF7A97-2D80-40C3-B544-38EE416DA790}" type="slidenum">
              <a:rPr lang="en-US" smtClean="0"/>
              <a:t>17</a:t>
            </a:fld>
            <a:endParaRPr lang="en-US"/>
          </a:p>
        </p:txBody>
      </p:sp>
    </p:spTree>
    <p:extLst>
      <p:ext uri="{BB962C8B-B14F-4D97-AF65-F5344CB8AC3E}">
        <p14:creationId xmlns:p14="http://schemas.microsoft.com/office/powerpoint/2010/main" val="1647427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6ED1AA6-8517-454D-A541-C29753AAC985}" type="datetimeFigureOut">
              <a:rPr lang="en-US" smtClean="0"/>
              <a:t>14/05/2022</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EDC8E50-2351-4D1F-A507-E92A9D37CAA7}"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6ED1AA6-8517-454D-A541-C29753AAC985}" type="datetimeFigureOut">
              <a:rPr lang="en-US" smtClean="0"/>
              <a:t>14/05/2022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C8E50-2351-4D1F-A507-E92A9D37CAA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6ED1AA6-8517-454D-A541-C29753AAC985}" type="datetimeFigureOut">
              <a:rPr lang="en-US" smtClean="0"/>
              <a:t>14/05/2022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C8E50-2351-4D1F-A507-E92A9D37CA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6ED1AA6-8517-454D-A541-C29753AAC985}" type="datetimeFigureOut">
              <a:rPr lang="en-US" smtClean="0"/>
              <a:t>14/05/2022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C8E50-2351-4D1F-A507-E92A9D37CAA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6ED1AA6-8517-454D-A541-C29753AAC985}" type="datetimeFigureOut">
              <a:rPr lang="en-US" smtClean="0"/>
              <a:t>14/05/2022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C8E50-2351-4D1F-A507-E92A9D37CAA7}"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6ED1AA6-8517-454D-A541-C29753AAC985}" type="datetimeFigureOut">
              <a:rPr lang="en-US" smtClean="0"/>
              <a:t>14/05/2022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C8E50-2351-4D1F-A507-E92A9D37CAA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6ED1AA6-8517-454D-A541-C29753AAC985}" type="datetimeFigureOut">
              <a:rPr lang="en-US" smtClean="0"/>
              <a:t>14/05/2022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DC8E50-2351-4D1F-A507-E92A9D37CAA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6ED1AA6-8517-454D-A541-C29753AAC985}" type="datetimeFigureOut">
              <a:rPr lang="en-US" smtClean="0"/>
              <a:t>14/05/2022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DC8E50-2351-4D1F-A507-E92A9D37CA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D6ED1AA6-8517-454D-A541-C29753AAC985}" type="datetimeFigureOut">
              <a:rPr lang="en-US" smtClean="0"/>
              <a:t>14/05/2022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DC8E50-2351-4D1F-A507-E92A9D37CAA7}"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6ED1AA6-8517-454D-A541-C29753AAC985}" type="datetimeFigureOut">
              <a:rPr lang="en-US" smtClean="0"/>
              <a:t>14/05/2022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C8E50-2351-4D1F-A507-E92A9D37CA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6ED1AA6-8517-454D-A541-C29753AAC985}" type="datetimeFigureOut">
              <a:rPr lang="en-US" smtClean="0"/>
              <a:t>14/05/2022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C8E50-2351-4D1F-A507-E92A9D37CAA7}"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6ED1AA6-8517-454D-A541-C29753AAC985}" type="datetimeFigureOut">
              <a:rPr lang="en-US" smtClean="0"/>
              <a:t>14/05/2022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EDC8E50-2351-4D1F-A507-E92A9D37CAA7}"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3.png"/><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rmAutofit/>
          </a:bodyPr>
          <a:lstStyle/>
          <a:p>
            <a:r>
              <a:rPr lang="en-US" dirty="0"/>
              <a:t>QC tutorials for beginners</a:t>
            </a:r>
          </a:p>
        </p:txBody>
      </p:sp>
      <p:sp>
        <p:nvSpPr>
          <p:cNvPr id="3" name="Subtitle 2"/>
          <p:cNvSpPr>
            <a:spLocks noGrp="1"/>
          </p:cNvSpPr>
          <p:nvPr>
            <p:ph type="subTitle" idx="1"/>
          </p:nvPr>
        </p:nvSpPr>
        <p:spPr>
          <a:xfrm>
            <a:off x="1447800" y="2057400"/>
            <a:ext cx="6400800" cy="1752600"/>
          </a:xfrm>
        </p:spPr>
        <p:txBody>
          <a:bodyPr>
            <a:normAutofit lnSpcReduction="10000"/>
          </a:bodyPr>
          <a:lstStyle/>
          <a:p>
            <a:r>
              <a:rPr lang="en-US" dirty="0"/>
              <a:t>By</a:t>
            </a:r>
          </a:p>
          <a:p>
            <a:r>
              <a:rPr lang="en-US" dirty="0" err="1"/>
              <a:t>Khairani</a:t>
            </a:r>
            <a:r>
              <a:rPr lang="en-US" dirty="0"/>
              <a:t> Md Khalid</a:t>
            </a:r>
          </a:p>
          <a:p>
            <a:r>
              <a:rPr lang="en-US" dirty="0"/>
              <a:t>100581</a:t>
            </a:r>
          </a:p>
          <a:p>
            <a:r>
              <a:rPr lang="en-US" dirty="0"/>
              <a:t>14 April 2022</a:t>
            </a:r>
          </a:p>
        </p:txBody>
      </p:sp>
    </p:spTree>
    <p:extLst>
      <p:ext uri="{BB962C8B-B14F-4D97-AF65-F5344CB8AC3E}">
        <p14:creationId xmlns:p14="http://schemas.microsoft.com/office/powerpoint/2010/main" val="139414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709"/>
            <a:ext cx="4419600" cy="715962"/>
          </a:xfrm>
        </p:spPr>
        <p:txBody>
          <a:bodyPr>
            <a:normAutofit/>
          </a:bodyPr>
          <a:lstStyle/>
          <a:p>
            <a:r>
              <a:rPr lang="en-US" sz="2800" u="sng" dirty="0" err="1"/>
              <a:t>Westgard</a:t>
            </a:r>
            <a:r>
              <a:rPr lang="en-US" sz="2800" u="sng" dirty="0"/>
              <a:t> Rules</a:t>
            </a:r>
          </a:p>
        </p:txBody>
      </p:sp>
      <p:sp>
        <p:nvSpPr>
          <p:cNvPr id="3" name="Content Placeholder 2"/>
          <p:cNvSpPr>
            <a:spLocks noGrp="1"/>
          </p:cNvSpPr>
          <p:nvPr>
            <p:ph sz="half" idx="1"/>
          </p:nvPr>
        </p:nvSpPr>
        <p:spPr>
          <a:xfrm>
            <a:off x="457200" y="762000"/>
            <a:ext cx="4038600" cy="5135563"/>
          </a:xfrm>
        </p:spPr>
        <p:txBody>
          <a:bodyPr>
            <a:normAutofit fontScale="70000" lnSpcReduction="20000"/>
          </a:bodyPr>
          <a:lstStyle/>
          <a:p>
            <a:pPr marL="0" indent="0" algn="ctr">
              <a:buNone/>
            </a:pPr>
            <a:r>
              <a:rPr lang="en-US" u="sng" dirty="0"/>
              <a:t>Introduction</a:t>
            </a:r>
          </a:p>
          <a:p>
            <a:r>
              <a:rPr lang="en-US" dirty="0"/>
              <a:t>Developed by </a:t>
            </a:r>
            <a:r>
              <a:rPr lang="en-US" dirty="0" err="1"/>
              <a:t>Westgard</a:t>
            </a:r>
            <a:r>
              <a:rPr lang="en-US" dirty="0"/>
              <a:t> and </a:t>
            </a:r>
            <a:r>
              <a:rPr lang="en-US" dirty="0" err="1"/>
              <a:t>utilises</a:t>
            </a:r>
            <a:r>
              <a:rPr lang="en-US" dirty="0"/>
              <a:t> series of control rules to interpret qc data.</a:t>
            </a:r>
          </a:p>
          <a:p>
            <a:endParaRPr lang="en-US" dirty="0"/>
          </a:p>
          <a:p>
            <a:r>
              <a:rPr lang="en-US" dirty="0"/>
              <a:t>Requires control chart with mean, ± 1sd, ± 2sd and  ± 3sd. At least 2 different levels of control material at medical decision levels and/or across analytical measurement range</a:t>
            </a:r>
          </a:p>
          <a:p>
            <a:pPr marL="0" indent="0">
              <a:buNone/>
            </a:pPr>
            <a:endParaRPr lang="en-US" dirty="0"/>
          </a:p>
        </p:txBody>
      </p:sp>
      <p:sp>
        <p:nvSpPr>
          <p:cNvPr id="4" name="Content Placeholder 3"/>
          <p:cNvSpPr>
            <a:spLocks noGrp="1"/>
          </p:cNvSpPr>
          <p:nvPr>
            <p:ph sz="half" idx="2"/>
          </p:nvPr>
        </p:nvSpPr>
        <p:spPr>
          <a:xfrm>
            <a:off x="5486400" y="685800"/>
            <a:ext cx="3200400" cy="5867399"/>
          </a:xfrm>
        </p:spPr>
        <p:txBody>
          <a:bodyPr>
            <a:normAutofit fontScale="70000" lnSpcReduction="20000"/>
          </a:bodyPr>
          <a:lstStyle/>
          <a:p>
            <a:pPr marL="0" indent="0" algn="ctr">
              <a:buNone/>
            </a:pPr>
            <a:r>
              <a:rPr lang="en-US" u="sng" dirty="0" err="1"/>
              <a:t>Westgard</a:t>
            </a:r>
            <a:r>
              <a:rPr lang="en-US" u="sng" dirty="0"/>
              <a:t> Interpretation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a:p>
            <a:r>
              <a:rPr lang="en-US" dirty="0"/>
              <a:t>When controls fall within 2 </a:t>
            </a:r>
            <a:r>
              <a:rPr lang="en-US" dirty="0" err="1"/>
              <a:t>sd’s</a:t>
            </a:r>
            <a:r>
              <a:rPr lang="en-US" dirty="0"/>
              <a:t>, accept the run. </a:t>
            </a:r>
          </a:p>
          <a:p>
            <a:r>
              <a:rPr lang="en-US" dirty="0"/>
              <a:t>“Warning Rule” - One control ± 2 </a:t>
            </a:r>
            <a:r>
              <a:rPr lang="en-US" dirty="0" err="1"/>
              <a:t>sd</a:t>
            </a:r>
            <a:r>
              <a:rPr lang="en-US" dirty="0"/>
              <a:t> limit or 1-2s, hold patient results while inspecting control data with the 1-3s , 2-2s , R-4s , 4-1s , and 10x rules. If any of these additional rules indicates that the run is “out of control”, reject the run. </a:t>
            </a:r>
          </a:p>
          <a:p>
            <a:pPr marL="0" indent="0">
              <a:buNone/>
            </a:pP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066800"/>
            <a:ext cx="2667000" cy="165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1030490908"/>
              </p:ext>
            </p:extLst>
          </p:nvPr>
        </p:nvGraphicFramePr>
        <p:xfrm>
          <a:off x="228600" y="3886200"/>
          <a:ext cx="5410200" cy="2867728"/>
        </p:xfrm>
        <a:graphic>
          <a:graphicData uri="http://schemas.openxmlformats.org/drawingml/2006/table">
            <a:tbl>
              <a:tblPr firstRow="1" bandRow="1">
                <a:tableStyleId>{5C22544A-7EE6-4342-B048-85BDC9FD1C3A}</a:tableStyleId>
              </a:tblPr>
              <a:tblGrid>
                <a:gridCol w="685597">
                  <a:extLst>
                    <a:ext uri="{9D8B030D-6E8A-4147-A177-3AD203B41FA5}">
                      <a16:colId xmlns:a16="http://schemas.microsoft.com/office/drawing/2014/main" val="20000"/>
                    </a:ext>
                  </a:extLst>
                </a:gridCol>
                <a:gridCol w="4724603">
                  <a:extLst>
                    <a:ext uri="{9D8B030D-6E8A-4147-A177-3AD203B41FA5}">
                      <a16:colId xmlns:a16="http://schemas.microsoft.com/office/drawing/2014/main" val="20001"/>
                    </a:ext>
                  </a:extLst>
                </a:gridCol>
              </a:tblGrid>
              <a:tr h="398848">
                <a:tc>
                  <a:txBody>
                    <a:bodyPr/>
                    <a:lstStyle/>
                    <a:p>
                      <a:r>
                        <a:rPr lang="en-US" dirty="0"/>
                        <a:t>Rule</a:t>
                      </a:r>
                    </a:p>
                  </a:txBody>
                  <a:tcPr/>
                </a:tc>
                <a:tc>
                  <a:txBody>
                    <a:bodyPr/>
                    <a:lstStyle/>
                    <a:p>
                      <a:r>
                        <a:rPr lang="en-US" dirty="0"/>
                        <a:t>Definition</a:t>
                      </a:r>
                    </a:p>
                  </a:txBody>
                  <a:tcPr/>
                </a:tc>
                <a:extLst>
                  <a:ext uri="{0D108BD9-81ED-4DB2-BD59-A6C34878D82A}">
                    <a16:rowId xmlns:a16="http://schemas.microsoft.com/office/drawing/2014/main" val="10000"/>
                  </a:ext>
                </a:extLst>
              </a:tr>
              <a:tr h="2147557">
                <a:tc>
                  <a:txBody>
                    <a:bodyPr/>
                    <a:lstStyle/>
                    <a:p>
                      <a:r>
                        <a:rPr lang="en-US" dirty="0"/>
                        <a:t>1-2s</a:t>
                      </a:r>
                    </a:p>
                    <a:p>
                      <a:r>
                        <a:rPr lang="en-US" dirty="0"/>
                        <a:t>1-3s</a:t>
                      </a:r>
                    </a:p>
                    <a:p>
                      <a:r>
                        <a:rPr lang="en-US" dirty="0"/>
                        <a:t>2-2s</a:t>
                      </a:r>
                    </a:p>
                    <a:p>
                      <a:r>
                        <a:rPr lang="en-US" dirty="0"/>
                        <a:t>R-4s</a:t>
                      </a:r>
                    </a:p>
                    <a:p>
                      <a:endParaRPr lang="en-US" dirty="0"/>
                    </a:p>
                    <a:p>
                      <a:r>
                        <a:rPr lang="en-US" dirty="0"/>
                        <a:t>4-1s</a:t>
                      </a:r>
                    </a:p>
                    <a:p>
                      <a:endParaRPr lang="en-US" dirty="0"/>
                    </a:p>
                    <a:p>
                      <a:r>
                        <a:rPr lang="en-US" dirty="0"/>
                        <a:t>10X</a:t>
                      </a:r>
                    </a:p>
                  </a:txBody>
                  <a:tcPr/>
                </a:tc>
                <a:tc>
                  <a:txBody>
                    <a:bodyPr/>
                    <a:lstStyle/>
                    <a:p>
                      <a:r>
                        <a:rPr lang="en-US" dirty="0"/>
                        <a:t>1</a:t>
                      </a:r>
                      <a:r>
                        <a:rPr lang="en-US" baseline="0" dirty="0"/>
                        <a:t> </a:t>
                      </a:r>
                      <a:r>
                        <a:rPr lang="en-US" dirty="0"/>
                        <a:t>QC exceeds ± 2SD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 QC exceeds ± 3SD</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2 consecutive</a:t>
                      </a:r>
                      <a:r>
                        <a:rPr lang="en-US" sz="1600" baseline="0" dirty="0"/>
                        <a:t> </a:t>
                      </a:r>
                      <a:r>
                        <a:rPr lang="en-US" sz="1600" dirty="0"/>
                        <a:t>QCs</a:t>
                      </a:r>
                      <a:r>
                        <a:rPr lang="en-US" sz="1600" baseline="0" dirty="0"/>
                        <a:t> (within or across )</a:t>
                      </a:r>
                      <a:r>
                        <a:rPr lang="en-US" sz="1600" dirty="0"/>
                        <a:t>exceed</a:t>
                      </a:r>
                      <a:r>
                        <a:rPr lang="en-US" sz="1600" baseline="0" dirty="0"/>
                        <a:t> </a:t>
                      </a:r>
                      <a:r>
                        <a:rPr lang="en-US" sz="1600" dirty="0"/>
                        <a:t>± 2SD</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1 QC</a:t>
                      </a:r>
                      <a:r>
                        <a:rPr lang="en-US" sz="1600" baseline="0" dirty="0"/>
                        <a:t> exceeds -</a:t>
                      </a:r>
                      <a:r>
                        <a:rPr lang="en-US" sz="1600" dirty="0"/>
                        <a:t>2SD,</a:t>
                      </a:r>
                      <a:r>
                        <a:rPr lang="en-US" sz="1600" baseline="0" dirty="0"/>
                        <a:t> other QC exceed +SD of within run</a:t>
                      </a: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4 consecutive</a:t>
                      </a:r>
                      <a:r>
                        <a:rPr lang="en-US" baseline="0" dirty="0"/>
                        <a:t> </a:t>
                      </a:r>
                      <a:r>
                        <a:rPr lang="en-US" dirty="0"/>
                        <a:t>QCs (within</a:t>
                      </a:r>
                      <a:r>
                        <a:rPr lang="en-US" baseline="0" dirty="0"/>
                        <a:t> or across) exceed </a:t>
                      </a:r>
                      <a:r>
                        <a:rPr lang="en-US" dirty="0"/>
                        <a:t>± 1SD on the same side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10</a:t>
                      </a:r>
                      <a:r>
                        <a:rPr lang="en-US" baseline="0" dirty="0"/>
                        <a:t> consecutive </a:t>
                      </a:r>
                      <a:r>
                        <a:rPr lang="en-US" dirty="0"/>
                        <a:t>QCs (within</a:t>
                      </a:r>
                      <a:r>
                        <a:rPr lang="en-US" baseline="0" dirty="0"/>
                        <a:t> or across) </a:t>
                      </a:r>
                      <a:r>
                        <a:rPr lang="en-US" dirty="0"/>
                        <a:t>on the same side</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64159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u="sng" dirty="0"/>
              <a:t>Understand concept within run and across run</a:t>
            </a:r>
          </a:p>
        </p:txBody>
      </p:sp>
      <p:sp>
        <p:nvSpPr>
          <p:cNvPr id="3" name="Content Placeholder 2"/>
          <p:cNvSpPr txBox="1">
            <a:spLocks/>
          </p:cNvSpPr>
          <p:nvPr/>
        </p:nvSpPr>
        <p:spPr>
          <a:xfrm>
            <a:off x="304800" y="990600"/>
            <a:ext cx="7391400" cy="2133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u="sng" dirty="0"/>
              <a:t>Within run</a:t>
            </a:r>
          </a:p>
          <a:p>
            <a:pPr lvl="1"/>
            <a:r>
              <a:rPr lang="en-US" sz="1800" dirty="0"/>
              <a:t>affects all control results obtained for the current analytical run.</a:t>
            </a:r>
          </a:p>
          <a:p>
            <a:r>
              <a:rPr lang="en-US" sz="1800" u="sng" dirty="0"/>
              <a:t>Across run</a:t>
            </a:r>
          </a:p>
          <a:p>
            <a:pPr lvl="1"/>
            <a:r>
              <a:rPr lang="en-US" sz="1800" dirty="0"/>
              <a:t>Affects control results obtained from different analytical run</a:t>
            </a:r>
          </a:p>
        </p:txBody>
      </p:sp>
      <p:grpSp>
        <p:nvGrpSpPr>
          <p:cNvPr id="4" name="Group 3"/>
          <p:cNvGrpSpPr/>
          <p:nvPr/>
        </p:nvGrpSpPr>
        <p:grpSpPr>
          <a:xfrm>
            <a:off x="556524" y="2464143"/>
            <a:ext cx="3587678" cy="1712911"/>
            <a:chOff x="0" y="0"/>
            <a:chExt cx="2316511" cy="1336558"/>
          </a:xfrm>
        </p:grpSpPr>
        <p:sp>
          <p:nvSpPr>
            <p:cNvPr id="5" name="Shape 58588"/>
            <p:cNvSpPr/>
            <p:nvPr/>
          </p:nvSpPr>
          <p:spPr>
            <a:xfrm>
              <a:off x="223747" y="795827"/>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6" name="Shape 58589"/>
            <p:cNvSpPr/>
            <p:nvPr/>
          </p:nvSpPr>
          <p:spPr>
            <a:xfrm>
              <a:off x="223747" y="432098"/>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7" name="Shape 58590"/>
            <p:cNvSpPr/>
            <p:nvPr/>
          </p:nvSpPr>
          <p:spPr>
            <a:xfrm>
              <a:off x="223747" y="68370"/>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8" name="Shape 2881"/>
            <p:cNvSpPr/>
            <p:nvPr/>
          </p:nvSpPr>
          <p:spPr>
            <a:xfrm>
              <a:off x="220572" y="68376"/>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 name="Shape 2882"/>
            <p:cNvSpPr/>
            <p:nvPr/>
          </p:nvSpPr>
          <p:spPr>
            <a:xfrm>
              <a:off x="223747" y="7155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0" name="Shape 2883"/>
            <p:cNvSpPr/>
            <p:nvPr/>
          </p:nvSpPr>
          <p:spPr>
            <a:xfrm>
              <a:off x="2215410" y="7155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1" name="Shape 2884"/>
            <p:cNvSpPr/>
            <p:nvPr/>
          </p:nvSpPr>
          <p:spPr>
            <a:xfrm>
              <a:off x="220572" y="250240"/>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2" name="Shape 2885"/>
            <p:cNvSpPr/>
            <p:nvPr/>
          </p:nvSpPr>
          <p:spPr>
            <a:xfrm>
              <a:off x="223747" y="253415"/>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3" name="Shape 2886"/>
            <p:cNvSpPr/>
            <p:nvPr/>
          </p:nvSpPr>
          <p:spPr>
            <a:xfrm>
              <a:off x="2215410" y="253415"/>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4" name="Shape 2887"/>
            <p:cNvSpPr/>
            <p:nvPr/>
          </p:nvSpPr>
          <p:spPr>
            <a:xfrm>
              <a:off x="220572" y="432104"/>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5" name="Shape 2888"/>
            <p:cNvSpPr/>
            <p:nvPr/>
          </p:nvSpPr>
          <p:spPr>
            <a:xfrm>
              <a:off x="223747" y="43527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6" name="Shape 2889"/>
            <p:cNvSpPr/>
            <p:nvPr/>
          </p:nvSpPr>
          <p:spPr>
            <a:xfrm>
              <a:off x="2215410" y="43527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7" name="Shape 2890"/>
            <p:cNvSpPr/>
            <p:nvPr/>
          </p:nvSpPr>
          <p:spPr>
            <a:xfrm>
              <a:off x="220572" y="613966"/>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8" name="Shape 2891"/>
            <p:cNvSpPr/>
            <p:nvPr/>
          </p:nvSpPr>
          <p:spPr>
            <a:xfrm>
              <a:off x="223747" y="61714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9" name="Shape 2892"/>
            <p:cNvSpPr/>
            <p:nvPr/>
          </p:nvSpPr>
          <p:spPr>
            <a:xfrm>
              <a:off x="2215410" y="61714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0" name="Shape 2893"/>
            <p:cNvSpPr/>
            <p:nvPr/>
          </p:nvSpPr>
          <p:spPr>
            <a:xfrm>
              <a:off x="220572" y="795830"/>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1" name="Shape 2894"/>
            <p:cNvSpPr/>
            <p:nvPr/>
          </p:nvSpPr>
          <p:spPr>
            <a:xfrm>
              <a:off x="223747" y="799004"/>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2" name="Shape 2895"/>
            <p:cNvSpPr/>
            <p:nvPr/>
          </p:nvSpPr>
          <p:spPr>
            <a:xfrm>
              <a:off x="2215410" y="799004"/>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3" name="Shape 2896"/>
            <p:cNvSpPr/>
            <p:nvPr/>
          </p:nvSpPr>
          <p:spPr>
            <a:xfrm>
              <a:off x="220572" y="977693"/>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4" name="Shape 2897"/>
            <p:cNvSpPr/>
            <p:nvPr/>
          </p:nvSpPr>
          <p:spPr>
            <a:xfrm>
              <a:off x="223747" y="98086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5" name="Shape 2898"/>
            <p:cNvSpPr/>
            <p:nvPr/>
          </p:nvSpPr>
          <p:spPr>
            <a:xfrm>
              <a:off x="2215410" y="98086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6" name="Shape 2899"/>
            <p:cNvSpPr/>
            <p:nvPr/>
          </p:nvSpPr>
          <p:spPr>
            <a:xfrm>
              <a:off x="220572" y="1159556"/>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7" name="Rectangle 26"/>
            <p:cNvSpPr/>
            <p:nvPr/>
          </p:nvSpPr>
          <p:spPr>
            <a:xfrm>
              <a:off x="0" y="0"/>
              <a:ext cx="155938"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8" name="Rectangle 27"/>
            <p:cNvSpPr/>
            <p:nvPr/>
          </p:nvSpPr>
          <p:spPr>
            <a:xfrm>
              <a:off x="117043" y="0"/>
              <a:ext cx="70132"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9" name="Rectangle 28"/>
            <p:cNvSpPr/>
            <p:nvPr/>
          </p:nvSpPr>
          <p:spPr>
            <a:xfrm>
              <a:off x="117043" y="179019"/>
              <a:ext cx="70132"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0" name="Rectangle 29"/>
            <p:cNvSpPr/>
            <p:nvPr/>
          </p:nvSpPr>
          <p:spPr>
            <a:xfrm>
              <a:off x="0" y="179019"/>
              <a:ext cx="155938"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Calibri" panose="020F0502020204030204" pitchFamily="34" charset="0"/>
                </a:rPr>
                <a:t>+2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1" name="Rectangle 30"/>
            <p:cNvSpPr/>
            <p:nvPr/>
          </p:nvSpPr>
          <p:spPr>
            <a:xfrm>
              <a:off x="0" y="358039"/>
              <a:ext cx="155938"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2" name="Rectangle 31"/>
            <p:cNvSpPr/>
            <p:nvPr/>
          </p:nvSpPr>
          <p:spPr>
            <a:xfrm>
              <a:off x="117043" y="358039"/>
              <a:ext cx="70132"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Calibri" panose="020F0502020204030204" pitchFamily="34" charset="0"/>
                </a:rPr>
                <a:t>s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3" name="Rectangle 32"/>
            <p:cNvSpPr/>
            <p:nvPr/>
          </p:nvSpPr>
          <p:spPr>
            <a:xfrm>
              <a:off x="79451" y="537058"/>
              <a:ext cx="120129"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Calibri" panose="020F0502020204030204" pitchFamily="34" charset="0"/>
                </a:rPr>
                <a:t>M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4" name="Rectangle 33"/>
            <p:cNvSpPr/>
            <p:nvPr/>
          </p:nvSpPr>
          <p:spPr>
            <a:xfrm>
              <a:off x="21438" y="716078"/>
              <a:ext cx="12742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5" name="Rectangle 34"/>
            <p:cNvSpPr/>
            <p:nvPr/>
          </p:nvSpPr>
          <p:spPr>
            <a:xfrm>
              <a:off x="117044" y="716078"/>
              <a:ext cx="70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6" name="Rectangle 35"/>
            <p:cNvSpPr/>
            <p:nvPr/>
          </p:nvSpPr>
          <p:spPr>
            <a:xfrm>
              <a:off x="21438" y="895097"/>
              <a:ext cx="12742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7" name="Rectangle 36"/>
            <p:cNvSpPr/>
            <p:nvPr/>
          </p:nvSpPr>
          <p:spPr>
            <a:xfrm>
              <a:off x="117044" y="895097"/>
              <a:ext cx="70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8" name="Rectangle 37"/>
            <p:cNvSpPr/>
            <p:nvPr/>
          </p:nvSpPr>
          <p:spPr>
            <a:xfrm>
              <a:off x="21438" y="1074116"/>
              <a:ext cx="12742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9" name="Rectangle 38"/>
            <p:cNvSpPr/>
            <p:nvPr/>
          </p:nvSpPr>
          <p:spPr>
            <a:xfrm>
              <a:off x="117044" y="1074116"/>
              <a:ext cx="70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0" name="Rectangle 39"/>
            <p:cNvSpPr/>
            <p:nvPr/>
          </p:nvSpPr>
          <p:spPr>
            <a:xfrm>
              <a:off x="196495" y="1178053"/>
              <a:ext cx="289715"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Calibri" panose="020F0502020204030204" pitchFamily="34" charset="0"/>
                </a:rPr>
                <a:t>RUN</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1" name="Rectangle 40"/>
            <p:cNvSpPr/>
            <p:nvPr/>
          </p:nvSpPr>
          <p:spPr>
            <a:xfrm>
              <a:off x="414122"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2" name="Rectangle 41"/>
            <p:cNvSpPr/>
            <p:nvPr/>
          </p:nvSpPr>
          <p:spPr>
            <a:xfrm>
              <a:off x="4831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3" name="Rectangle 42"/>
            <p:cNvSpPr/>
            <p:nvPr/>
          </p:nvSpPr>
          <p:spPr>
            <a:xfrm>
              <a:off x="5393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4" name="Rectangle 43"/>
            <p:cNvSpPr/>
            <p:nvPr/>
          </p:nvSpPr>
          <p:spPr>
            <a:xfrm>
              <a:off x="6736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5" name="Rectangle 44"/>
            <p:cNvSpPr/>
            <p:nvPr/>
          </p:nvSpPr>
          <p:spPr>
            <a:xfrm>
              <a:off x="7298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6" name="Rectangle 45"/>
            <p:cNvSpPr/>
            <p:nvPr/>
          </p:nvSpPr>
          <p:spPr>
            <a:xfrm>
              <a:off x="8514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7" name="Rectangle 46"/>
            <p:cNvSpPr/>
            <p:nvPr/>
          </p:nvSpPr>
          <p:spPr>
            <a:xfrm>
              <a:off x="9076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8" name="Rectangle 47"/>
            <p:cNvSpPr/>
            <p:nvPr/>
          </p:nvSpPr>
          <p:spPr>
            <a:xfrm>
              <a:off x="10419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4</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9" name="Rectangle 48"/>
            <p:cNvSpPr/>
            <p:nvPr/>
          </p:nvSpPr>
          <p:spPr>
            <a:xfrm>
              <a:off x="10981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50" name="Rectangle 49"/>
            <p:cNvSpPr/>
            <p:nvPr/>
          </p:nvSpPr>
          <p:spPr>
            <a:xfrm>
              <a:off x="12324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5</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51" name="Rectangle 50"/>
            <p:cNvSpPr/>
            <p:nvPr/>
          </p:nvSpPr>
          <p:spPr>
            <a:xfrm>
              <a:off x="12886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52" name="Rectangle 51"/>
            <p:cNvSpPr/>
            <p:nvPr/>
          </p:nvSpPr>
          <p:spPr>
            <a:xfrm>
              <a:off x="14229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6</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53" name="Rectangle 52"/>
            <p:cNvSpPr/>
            <p:nvPr/>
          </p:nvSpPr>
          <p:spPr>
            <a:xfrm>
              <a:off x="14791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16007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7</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55" name="Rectangle 54"/>
            <p:cNvSpPr/>
            <p:nvPr/>
          </p:nvSpPr>
          <p:spPr>
            <a:xfrm>
              <a:off x="16569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56" name="Rectangle 55"/>
            <p:cNvSpPr/>
            <p:nvPr/>
          </p:nvSpPr>
          <p:spPr>
            <a:xfrm>
              <a:off x="17785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8</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57" name="Rectangle 56"/>
            <p:cNvSpPr/>
            <p:nvPr/>
          </p:nvSpPr>
          <p:spPr>
            <a:xfrm>
              <a:off x="18347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58" name="Rectangle 57"/>
            <p:cNvSpPr/>
            <p:nvPr/>
          </p:nvSpPr>
          <p:spPr>
            <a:xfrm>
              <a:off x="19817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9</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59" name="Rectangle 58"/>
            <p:cNvSpPr/>
            <p:nvPr/>
          </p:nvSpPr>
          <p:spPr>
            <a:xfrm>
              <a:off x="20379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60" name="Rectangle 59"/>
            <p:cNvSpPr/>
            <p:nvPr/>
          </p:nvSpPr>
          <p:spPr>
            <a:xfrm>
              <a:off x="2166519" y="1178053"/>
              <a:ext cx="149992"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Calibri" panose="020F0502020204030204" pitchFamily="34" charset="0"/>
                </a:rPr>
                <a:t>10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1" name="Shape 2940"/>
            <p:cNvSpPr/>
            <p:nvPr/>
          </p:nvSpPr>
          <p:spPr>
            <a:xfrm>
              <a:off x="926539" y="37641"/>
              <a:ext cx="482027" cy="246440"/>
            </a:xfrm>
            <a:custGeom>
              <a:avLst/>
              <a:gdLst/>
              <a:ahLst/>
              <a:cxnLst/>
              <a:rect l="0" t="0" r="0" b="0"/>
              <a:pathLst>
                <a:path w="161722" h="161722">
                  <a:moveTo>
                    <a:pt x="80861" y="0"/>
                  </a:moveTo>
                  <a:cubicBezTo>
                    <a:pt x="125527" y="0"/>
                    <a:pt x="161722" y="36195"/>
                    <a:pt x="161722" y="80861"/>
                  </a:cubicBezTo>
                  <a:cubicBezTo>
                    <a:pt x="161722" y="125514"/>
                    <a:pt x="125527" y="161722"/>
                    <a:pt x="80861" y="161722"/>
                  </a:cubicBezTo>
                  <a:cubicBezTo>
                    <a:pt x="36195" y="161722"/>
                    <a:pt x="0" y="125514"/>
                    <a:pt x="0" y="80861"/>
                  </a:cubicBezTo>
                  <a:cubicBezTo>
                    <a:pt x="0" y="36195"/>
                    <a:pt x="36195" y="0"/>
                    <a:pt x="80861" y="0"/>
                  </a:cubicBezTo>
                  <a:close/>
                </a:path>
              </a:pathLst>
            </a:custGeom>
            <a:ln w="0" cap="flat">
              <a:miter lim="100000"/>
            </a:ln>
          </p:spPr>
          <p:style>
            <a:lnRef idx="0">
              <a:srgbClr val="000000"/>
            </a:lnRef>
            <a:fillRef idx="1">
              <a:srgbClr val="FFFFFF"/>
            </a:fillRef>
            <a:effectRef idx="0">
              <a:scrgbClr r="0" g="0" b="0"/>
            </a:effectRef>
            <a:fontRef idx="none"/>
          </p:style>
          <p:txBody>
            <a:bodyPr/>
            <a:lstStyle/>
            <a:p>
              <a:endParaRPr lang="en-US" sz="1200"/>
            </a:p>
          </p:txBody>
        </p:sp>
        <p:sp>
          <p:nvSpPr>
            <p:cNvPr id="62" name="Shape 2941"/>
            <p:cNvSpPr/>
            <p:nvPr/>
          </p:nvSpPr>
          <p:spPr>
            <a:xfrm>
              <a:off x="945261" y="29467"/>
              <a:ext cx="463305" cy="259481"/>
            </a:xfrm>
            <a:custGeom>
              <a:avLst/>
              <a:gdLst/>
              <a:ahLst/>
              <a:cxnLst/>
              <a:rect l="0" t="0" r="0" b="0"/>
              <a:pathLst>
                <a:path w="161722" h="161722">
                  <a:moveTo>
                    <a:pt x="80861" y="161722"/>
                  </a:moveTo>
                  <a:cubicBezTo>
                    <a:pt x="125527" y="161722"/>
                    <a:pt x="161722" y="125514"/>
                    <a:pt x="161722" y="80861"/>
                  </a:cubicBezTo>
                  <a:cubicBezTo>
                    <a:pt x="161722" y="36195"/>
                    <a:pt x="125527" y="0"/>
                    <a:pt x="80861" y="0"/>
                  </a:cubicBezTo>
                  <a:cubicBezTo>
                    <a:pt x="36195" y="0"/>
                    <a:pt x="0" y="36195"/>
                    <a:pt x="0" y="80861"/>
                  </a:cubicBezTo>
                  <a:cubicBezTo>
                    <a:pt x="0" y="125514"/>
                    <a:pt x="36195" y="161722"/>
                    <a:pt x="80861" y="161722"/>
                  </a:cubicBezTo>
                  <a:close/>
                </a:path>
              </a:pathLst>
            </a:custGeom>
            <a:ln w="635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63" name="Shape 2942"/>
            <p:cNvSpPr/>
            <p:nvPr/>
          </p:nvSpPr>
          <p:spPr>
            <a:xfrm>
              <a:off x="485049" y="117329"/>
              <a:ext cx="777240" cy="717232"/>
            </a:xfrm>
            <a:custGeom>
              <a:avLst/>
              <a:gdLst/>
              <a:ahLst/>
              <a:cxnLst/>
              <a:rect l="0" t="0" r="0" b="0"/>
              <a:pathLst>
                <a:path w="777240" h="717232">
                  <a:moveTo>
                    <a:pt x="0" y="451485"/>
                  </a:moveTo>
                  <a:lnTo>
                    <a:pt x="208597" y="271717"/>
                  </a:lnTo>
                  <a:lnTo>
                    <a:pt x="385763" y="717232"/>
                  </a:lnTo>
                  <a:lnTo>
                    <a:pt x="587870" y="80010"/>
                  </a:lnTo>
                  <a:lnTo>
                    <a:pt x="777240" y="0"/>
                  </a:lnTo>
                </a:path>
              </a:pathLst>
            </a:custGeom>
            <a:ln w="2540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64" name="Shape 2943"/>
            <p:cNvSpPr/>
            <p:nvPr/>
          </p:nvSpPr>
          <p:spPr>
            <a:xfrm>
              <a:off x="442819" y="525948"/>
              <a:ext cx="83286" cy="83286"/>
            </a:xfrm>
            <a:custGeom>
              <a:avLst/>
              <a:gdLst/>
              <a:ahLst/>
              <a:cxnLst/>
              <a:rect l="0" t="0" r="0" b="0"/>
              <a:pathLst>
                <a:path w="83286" h="83286">
                  <a:moveTo>
                    <a:pt x="41643" y="0"/>
                  </a:moveTo>
                  <a:cubicBezTo>
                    <a:pt x="64643" y="0"/>
                    <a:pt x="83286" y="18643"/>
                    <a:pt x="83286" y="41643"/>
                  </a:cubicBezTo>
                  <a:cubicBezTo>
                    <a:pt x="83286" y="64643"/>
                    <a:pt x="64643" y="83286"/>
                    <a:pt x="41643" y="83286"/>
                  </a:cubicBezTo>
                  <a:cubicBezTo>
                    <a:pt x="18643" y="83286"/>
                    <a:pt x="0" y="64643"/>
                    <a:pt x="0" y="41643"/>
                  </a:cubicBezTo>
                  <a:cubicBezTo>
                    <a:pt x="0" y="18643"/>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65" name="Shape 2944"/>
            <p:cNvSpPr/>
            <p:nvPr/>
          </p:nvSpPr>
          <p:spPr>
            <a:xfrm>
              <a:off x="652370" y="345925"/>
              <a:ext cx="83286" cy="83286"/>
            </a:xfrm>
            <a:custGeom>
              <a:avLst/>
              <a:gdLst/>
              <a:ahLst/>
              <a:cxnLst/>
              <a:rect l="0" t="0" r="0" b="0"/>
              <a:pathLst>
                <a:path w="83286" h="83286">
                  <a:moveTo>
                    <a:pt x="41643" y="0"/>
                  </a:moveTo>
                  <a:cubicBezTo>
                    <a:pt x="64643" y="0"/>
                    <a:pt x="83286" y="18643"/>
                    <a:pt x="83286" y="41643"/>
                  </a:cubicBezTo>
                  <a:cubicBezTo>
                    <a:pt x="83286" y="64643"/>
                    <a:pt x="64643" y="83286"/>
                    <a:pt x="41643" y="83286"/>
                  </a:cubicBezTo>
                  <a:cubicBezTo>
                    <a:pt x="18643" y="83286"/>
                    <a:pt x="0" y="64643"/>
                    <a:pt x="0" y="41643"/>
                  </a:cubicBezTo>
                  <a:cubicBezTo>
                    <a:pt x="0" y="18643"/>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66" name="Shape 2945"/>
            <p:cNvSpPr/>
            <p:nvPr/>
          </p:nvSpPr>
          <p:spPr>
            <a:xfrm>
              <a:off x="828356" y="791695"/>
              <a:ext cx="83286" cy="83287"/>
            </a:xfrm>
            <a:custGeom>
              <a:avLst/>
              <a:gdLst/>
              <a:ahLst/>
              <a:cxnLst/>
              <a:rect l="0" t="0" r="0" b="0"/>
              <a:pathLst>
                <a:path w="83286" h="83287">
                  <a:moveTo>
                    <a:pt x="41643" y="0"/>
                  </a:moveTo>
                  <a:cubicBezTo>
                    <a:pt x="64643" y="0"/>
                    <a:pt x="83286" y="18644"/>
                    <a:pt x="83286" y="41644"/>
                  </a:cubicBezTo>
                  <a:cubicBezTo>
                    <a:pt x="83286" y="64643"/>
                    <a:pt x="64643" y="83287"/>
                    <a:pt x="41643" y="83287"/>
                  </a:cubicBezTo>
                  <a:cubicBezTo>
                    <a:pt x="18643" y="83287"/>
                    <a:pt x="0" y="64643"/>
                    <a:pt x="0" y="41644"/>
                  </a:cubicBezTo>
                  <a:cubicBezTo>
                    <a:pt x="0" y="18644"/>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67" name="Shape 2946"/>
            <p:cNvSpPr/>
            <p:nvPr/>
          </p:nvSpPr>
          <p:spPr>
            <a:xfrm>
              <a:off x="1034493" y="152654"/>
              <a:ext cx="83286" cy="83286"/>
            </a:xfrm>
            <a:custGeom>
              <a:avLst/>
              <a:gdLst/>
              <a:ahLst/>
              <a:cxnLst/>
              <a:rect l="0" t="0" r="0" b="0"/>
              <a:pathLst>
                <a:path w="83286" h="83286">
                  <a:moveTo>
                    <a:pt x="41643" y="0"/>
                  </a:moveTo>
                  <a:cubicBezTo>
                    <a:pt x="64643" y="0"/>
                    <a:pt x="83286" y="18643"/>
                    <a:pt x="83286" y="41643"/>
                  </a:cubicBezTo>
                  <a:cubicBezTo>
                    <a:pt x="83286" y="64643"/>
                    <a:pt x="64643" y="83286"/>
                    <a:pt x="41643" y="83286"/>
                  </a:cubicBezTo>
                  <a:cubicBezTo>
                    <a:pt x="18643" y="83286"/>
                    <a:pt x="0" y="64643"/>
                    <a:pt x="0" y="41643"/>
                  </a:cubicBezTo>
                  <a:cubicBezTo>
                    <a:pt x="0" y="18643"/>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68" name="Shape 2947"/>
            <p:cNvSpPr/>
            <p:nvPr/>
          </p:nvSpPr>
          <p:spPr>
            <a:xfrm>
              <a:off x="1225190" y="76854"/>
              <a:ext cx="83286" cy="83286"/>
            </a:xfrm>
            <a:custGeom>
              <a:avLst/>
              <a:gdLst/>
              <a:ahLst/>
              <a:cxnLst/>
              <a:rect l="0" t="0" r="0" b="0"/>
              <a:pathLst>
                <a:path w="83286" h="83286">
                  <a:moveTo>
                    <a:pt x="41643" y="0"/>
                  </a:moveTo>
                  <a:cubicBezTo>
                    <a:pt x="64643" y="0"/>
                    <a:pt x="83286" y="18643"/>
                    <a:pt x="83286" y="41643"/>
                  </a:cubicBezTo>
                  <a:cubicBezTo>
                    <a:pt x="83286" y="64643"/>
                    <a:pt x="64643" y="83286"/>
                    <a:pt x="41643" y="83286"/>
                  </a:cubicBezTo>
                  <a:cubicBezTo>
                    <a:pt x="18643" y="83286"/>
                    <a:pt x="0" y="64643"/>
                    <a:pt x="0" y="41643"/>
                  </a:cubicBezTo>
                  <a:cubicBezTo>
                    <a:pt x="0" y="18643"/>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69" name="Shape 2948"/>
            <p:cNvSpPr/>
            <p:nvPr/>
          </p:nvSpPr>
          <p:spPr>
            <a:xfrm>
              <a:off x="1214886" y="203273"/>
              <a:ext cx="658711" cy="449402"/>
            </a:xfrm>
            <a:custGeom>
              <a:avLst/>
              <a:gdLst/>
              <a:ahLst/>
              <a:cxnLst/>
              <a:rect l="0" t="0" r="0" b="0"/>
              <a:pathLst>
                <a:path w="658711" h="449402">
                  <a:moveTo>
                    <a:pt x="0" y="0"/>
                  </a:moveTo>
                  <a:lnTo>
                    <a:pt x="291655" y="246494"/>
                  </a:lnTo>
                  <a:lnTo>
                    <a:pt x="609574" y="246494"/>
                  </a:lnTo>
                  <a:cubicBezTo>
                    <a:pt x="636714" y="246494"/>
                    <a:pt x="658711" y="264858"/>
                    <a:pt x="658711" y="287515"/>
                  </a:cubicBezTo>
                  <a:lnTo>
                    <a:pt x="658711" y="408368"/>
                  </a:lnTo>
                  <a:cubicBezTo>
                    <a:pt x="658711" y="431025"/>
                    <a:pt x="636714" y="449402"/>
                    <a:pt x="609574" y="449402"/>
                  </a:cubicBezTo>
                  <a:lnTo>
                    <a:pt x="142964" y="449402"/>
                  </a:lnTo>
                  <a:cubicBezTo>
                    <a:pt x="115824" y="449402"/>
                    <a:pt x="93828" y="431025"/>
                    <a:pt x="93828" y="408368"/>
                  </a:cubicBezTo>
                  <a:lnTo>
                    <a:pt x="93828" y="287515"/>
                  </a:lnTo>
                  <a:cubicBezTo>
                    <a:pt x="93828" y="264858"/>
                    <a:pt x="115824" y="246494"/>
                    <a:pt x="142964" y="246494"/>
                  </a:cubicBezTo>
                  <a:lnTo>
                    <a:pt x="187934" y="246494"/>
                  </a:lnTo>
                  <a:lnTo>
                    <a:pt x="0" y="0"/>
                  </a:lnTo>
                  <a:close/>
                </a:path>
              </a:pathLst>
            </a:custGeom>
            <a:ln w="0" cap="flat">
              <a:miter lim="100000"/>
            </a:ln>
          </p:spPr>
          <p:style>
            <a:lnRef idx="0">
              <a:srgbClr val="000000"/>
            </a:lnRef>
            <a:fillRef idx="1">
              <a:srgbClr val="E69024"/>
            </a:fillRef>
            <a:effectRef idx="0">
              <a:scrgbClr r="0" g="0" b="0"/>
            </a:effectRef>
            <a:fontRef idx="none"/>
          </p:style>
          <p:txBody>
            <a:bodyPr/>
            <a:lstStyle/>
            <a:p>
              <a:endParaRPr lang="en-US" sz="1200"/>
            </a:p>
          </p:txBody>
        </p:sp>
        <p:sp>
          <p:nvSpPr>
            <p:cNvPr id="70" name="Rectangle 69"/>
            <p:cNvSpPr/>
            <p:nvPr/>
          </p:nvSpPr>
          <p:spPr>
            <a:xfrm>
              <a:off x="1244524" y="439014"/>
              <a:ext cx="654234" cy="311507"/>
            </a:xfrm>
            <a:prstGeom prst="rect">
              <a:avLst/>
            </a:prstGeom>
            <a:ln>
              <a:noFill/>
            </a:ln>
          </p:spPr>
          <p:txBody>
            <a:bodyPr lIns="0" tIns="0" rIns="0" bIns="0" rtlCol="0">
              <a:noAutofit/>
            </a:bodyPr>
            <a:lstStyle/>
            <a:p>
              <a:pPr marL="0" marR="0" algn="ctr">
                <a:lnSpc>
                  <a:spcPct val="115000"/>
                </a:lnSpc>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 Across run</a:t>
              </a:r>
            </a:p>
          </p:txBody>
        </p:sp>
      </p:grpSp>
      <p:grpSp>
        <p:nvGrpSpPr>
          <p:cNvPr id="71" name="Group 70"/>
          <p:cNvGrpSpPr/>
          <p:nvPr/>
        </p:nvGrpSpPr>
        <p:grpSpPr>
          <a:xfrm>
            <a:off x="4877902" y="2503573"/>
            <a:ext cx="3359646" cy="1688769"/>
            <a:chOff x="0" y="0"/>
            <a:chExt cx="2316511" cy="1336559"/>
          </a:xfrm>
        </p:grpSpPr>
        <p:sp>
          <p:nvSpPr>
            <p:cNvPr id="72" name="Shape 58582"/>
            <p:cNvSpPr/>
            <p:nvPr/>
          </p:nvSpPr>
          <p:spPr>
            <a:xfrm>
              <a:off x="223747" y="795829"/>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73" name="Shape 58583"/>
            <p:cNvSpPr/>
            <p:nvPr/>
          </p:nvSpPr>
          <p:spPr>
            <a:xfrm>
              <a:off x="223747" y="432102"/>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74" name="Shape 58584"/>
            <p:cNvSpPr/>
            <p:nvPr/>
          </p:nvSpPr>
          <p:spPr>
            <a:xfrm>
              <a:off x="223747" y="68373"/>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75" name="Shape 2825"/>
            <p:cNvSpPr/>
            <p:nvPr/>
          </p:nvSpPr>
          <p:spPr>
            <a:xfrm>
              <a:off x="220572" y="68377"/>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76" name="Shape 2826"/>
            <p:cNvSpPr/>
            <p:nvPr/>
          </p:nvSpPr>
          <p:spPr>
            <a:xfrm>
              <a:off x="223747" y="71552"/>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77" name="Shape 2827"/>
            <p:cNvSpPr/>
            <p:nvPr/>
          </p:nvSpPr>
          <p:spPr>
            <a:xfrm>
              <a:off x="2215410" y="71552"/>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78" name="Shape 2828"/>
            <p:cNvSpPr/>
            <p:nvPr/>
          </p:nvSpPr>
          <p:spPr>
            <a:xfrm>
              <a:off x="220572" y="250241"/>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79" name="Shape 2829"/>
            <p:cNvSpPr/>
            <p:nvPr/>
          </p:nvSpPr>
          <p:spPr>
            <a:xfrm>
              <a:off x="223747" y="253415"/>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0" name="Shape 2830"/>
            <p:cNvSpPr/>
            <p:nvPr/>
          </p:nvSpPr>
          <p:spPr>
            <a:xfrm>
              <a:off x="2215410" y="253415"/>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1" name="Shape 2831"/>
            <p:cNvSpPr/>
            <p:nvPr/>
          </p:nvSpPr>
          <p:spPr>
            <a:xfrm>
              <a:off x="220572" y="432104"/>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2" name="Shape 2832"/>
            <p:cNvSpPr/>
            <p:nvPr/>
          </p:nvSpPr>
          <p:spPr>
            <a:xfrm>
              <a:off x="223747" y="43527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3" name="Shape 2833"/>
            <p:cNvSpPr/>
            <p:nvPr/>
          </p:nvSpPr>
          <p:spPr>
            <a:xfrm>
              <a:off x="2215410" y="43527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4" name="Shape 2834"/>
            <p:cNvSpPr/>
            <p:nvPr/>
          </p:nvSpPr>
          <p:spPr>
            <a:xfrm>
              <a:off x="220572" y="613966"/>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5" name="Shape 2835"/>
            <p:cNvSpPr/>
            <p:nvPr/>
          </p:nvSpPr>
          <p:spPr>
            <a:xfrm>
              <a:off x="223747" y="61714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6" name="Shape 2836"/>
            <p:cNvSpPr/>
            <p:nvPr/>
          </p:nvSpPr>
          <p:spPr>
            <a:xfrm>
              <a:off x="2215410" y="61714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7" name="Shape 2837"/>
            <p:cNvSpPr/>
            <p:nvPr/>
          </p:nvSpPr>
          <p:spPr>
            <a:xfrm>
              <a:off x="220572" y="795831"/>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8" name="Shape 2838"/>
            <p:cNvSpPr/>
            <p:nvPr/>
          </p:nvSpPr>
          <p:spPr>
            <a:xfrm>
              <a:off x="223747" y="799004"/>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9" name="Shape 2839"/>
            <p:cNvSpPr/>
            <p:nvPr/>
          </p:nvSpPr>
          <p:spPr>
            <a:xfrm>
              <a:off x="2215410" y="799004"/>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0" name="Shape 2840"/>
            <p:cNvSpPr/>
            <p:nvPr/>
          </p:nvSpPr>
          <p:spPr>
            <a:xfrm>
              <a:off x="220572" y="977693"/>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1" name="Shape 2841"/>
            <p:cNvSpPr/>
            <p:nvPr/>
          </p:nvSpPr>
          <p:spPr>
            <a:xfrm>
              <a:off x="223747" y="980868"/>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2" name="Shape 2842"/>
            <p:cNvSpPr/>
            <p:nvPr/>
          </p:nvSpPr>
          <p:spPr>
            <a:xfrm>
              <a:off x="2215410" y="980868"/>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3" name="Shape 2843"/>
            <p:cNvSpPr/>
            <p:nvPr/>
          </p:nvSpPr>
          <p:spPr>
            <a:xfrm>
              <a:off x="220572" y="1159557"/>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4" name="Rectangle 93"/>
            <p:cNvSpPr/>
            <p:nvPr/>
          </p:nvSpPr>
          <p:spPr>
            <a:xfrm>
              <a:off x="117043" y="0"/>
              <a:ext cx="70132"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95" name="Rectangle 94"/>
            <p:cNvSpPr/>
            <p:nvPr/>
          </p:nvSpPr>
          <p:spPr>
            <a:xfrm>
              <a:off x="0" y="0"/>
              <a:ext cx="155938"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96" name="Rectangle 95"/>
            <p:cNvSpPr/>
            <p:nvPr/>
          </p:nvSpPr>
          <p:spPr>
            <a:xfrm>
              <a:off x="117043" y="179019"/>
              <a:ext cx="70132"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97" name="Rectangle 96"/>
            <p:cNvSpPr/>
            <p:nvPr/>
          </p:nvSpPr>
          <p:spPr>
            <a:xfrm>
              <a:off x="0" y="179019"/>
              <a:ext cx="155938"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98" name="Rectangle 97"/>
            <p:cNvSpPr/>
            <p:nvPr/>
          </p:nvSpPr>
          <p:spPr>
            <a:xfrm>
              <a:off x="117043" y="358039"/>
              <a:ext cx="70132"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99" name="Rectangle 98"/>
            <p:cNvSpPr/>
            <p:nvPr/>
          </p:nvSpPr>
          <p:spPr>
            <a:xfrm>
              <a:off x="0" y="358039"/>
              <a:ext cx="155938"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0" name="Rectangle 99"/>
            <p:cNvSpPr/>
            <p:nvPr/>
          </p:nvSpPr>
          <p:spPr>
            <a:xfrm>
              <a:off x="79451" y="537058"/>
              <a:ext cx="120129"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M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1" name="Rectangle 100"/>
            <p:cNvSpPr/>
            <p:nvPr/>
          </p:nvSpPr>
          <p:spPr>
            <a:xfrm>
              <a:off x="21438" y="716077"/>
              <a:ext cx="12742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2" name="Rectangle 101"/>
            <p:cNvSpPr/>
            <p:nvPr/>
          </p:nvSpPr>
          <p:spPr>
            <a:xfrm>
              <a:off x="117044" y="716077"/>
              <a:ext cx="70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3" name="Rectangle 102"/>
            <p:cNvSpPr/>
            <p:nvPr/>
          </p:nvSpPr>
          <p:spPr>
            <a:xfrm>
              <a:off x="21438" y="895097"/>
              <a:ext cx="12742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4" name="Rectangle 103"/>
            <p:cNvSpPr/>
            <p:nvPr/>
          </p:nvSpPr>
          <p:spPr>
            <a:xfrm>
              <a:off x="117044" y="895097"/>
              <a:ext cx="70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5" name="Rectangle 104"/>
            <p:cNvSpPr/>
            <p:nvPr/>
          </p:nvSpPr>
          <p:spPr>
            <a:xfrm>
              <a:off x="117044" y="1074116"/>
              <a:ext cx="70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6" name="Rectangle 105"/>
            <p:cNvSpPr/>
            <p:nvPr/>
          </p:nvSpPr>
          <p:spPr>
            <a:xfrm>
              <a:off x="21438" y="1074116"/>
              <a:ext cx="12742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7" name="Rectangle 106"/>
            <p:cNvSpPr/>
            <p:nvPr/>
          </p:nvSpPr>
          <p:spPr>
            <a:xfrm>
              <a:off x="196495" y="1178053"/>
              <a:ext cx="289715"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Calibri" panose="020F0502020204030204" pitchFamily="34" charset="0"/>
                </a:rPr>
                <a:t>RUN</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8" name="Rectangle 107"/>
            <p:cNvSpPr/>
            <p:nvPr/>
          </p:nvSpPr>
          <p:spPr>
            <a:xfrm>
              <a:off x="414122"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9" name="Rectangle 108"/>
            <p:cNvSpPr/>
            <p:nvPr/>
          </p:nvSpPr>
          <p:spPr>
            <a:xfrm>
              <a:off x="4831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0" name="Rectangle 109"/>
            <p:cNvSpPr/>
            <p:nvPr/>
          </p:nvSpPr>
          <p:spPr>
            <a:xfrm>
              <a:off x="5393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1" name="Rectangle 110"/>
            <p:cNvSpPr/>
            <p:nvPr/>
          </p:nvSpPr>
          <p:spPr>
            <a:xfrm>
              <a:off x="6736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2" name="Rectangle 111"/>
            <p:cNvSpPr/>
            <p:nvPr/>
          </p:nvSpPr>
          <p:spPr>
            <a:xfrm>
              <a:off x="7298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3" name="Rectangle 112"/>
            <p:cNvSpPr/>
            <p:nvPr/>
          </p:nvSpPr>
          <p:spPr>
            <a:xfrm>
              <a:off x="8514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4" name="Rectangle 113"/>
            <p:cNvSpPr/>
            <p:nvPr/>
          </p:nvSpPr>
          <p:spPr>
            <a:xfrm>
              <a:off x="9076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5" name="Rectangle 114"/>
            <p:cNvSpPr/>
            <p:nvPr/>
          </p:nvSpPr>
          <p:spPr>
            <a:xfrm>
              <a:off x="10419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4</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6" name="Rectangle 115"/>
            <p:cNvSpPr/>
            <p:nvPr/>
          </p:nvSpPr>
          <p:spPr>
            <a:xfrm>
              <a:off x="10981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7" name="Rectangle 116"/>
            <p:cNvSpPr/>
            <p:nvPr/>
          </p:nvSpPr>
          <p:spPr>
            <a:xfrm>
              <a:off x="12324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5</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8" name="Rectangle 117"/>
            <p:cNvSpPr/>
            <p:nvPr/>
          </p:nvSpPr>
          <p:spPr>
            <a:xfrm>
              <a:off x="12886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9" name="Rectangle 118"/>
            <p:cNvSpPr/>
            <p:nvPr/>
          </p:nvSpPr>
          <p:spPr>
            <a:xfrm>
              <a:off x="14229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6</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0" name="Rectangle 119"/>
            <p:cNvSpPr/>
            <p:nvPr/>
          </p:nvSpPr>
          <p:spPr>
            <a:xfrm>
              <a:off x="14791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1" name="Rectangle 120"/>
            <p:cNvSpPr/>
            <p:nvPr/>
          </p:nvSpPr>
          <p:spPr>
            <a:xfrm>
              <a:off x="16007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7</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2" name="Rectangle 121"/>
            <p:cNvSpPr/>
            <p:nvPr/>
          </p:nvSpPr>
          <p:spPr>
            <a:xfrm>
              <a:off x="16569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3" name="Rectangle 122"/>
            <p:cNvSpPr/>
            <p:nvPr/>
          </p:nvSpPr>
          <p:spPr>
            <a:xfrm>
              <a:off x="17785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8</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4" name="Rectangle 123"/>
            <p:cNvSpPr/>
            <p:nvPr/>
          </p:nvSpPr>
          <p:spPr>
            <a:xfrm>
              <a:off x="18347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5" name="Rectangle 124"/>
            <p:cNvSpPr/>
            <p:nvPr/>
          </p:nvSpPr>
          <p:spPr>
            <a:xfrm>
              <a:off x="19817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9</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6" name="Rectangle 125"/>
            <p:cNvSpPr/>
            <p:nvPr/>
          </p:nvSpPr>
          <p:spPr>
            <a:xfrm>
              <a:off x="20379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7" name="Rectangle 126"/>
            <p:cNvSpPr/>
            <p:nvPr/>
          </p:nvSpPr>
          <p:spPr>
            <a:xfrm>
              <a:off x="2166519" y="1178053"/>
              <a:ext cx="149992"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10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8" name="Shape 2872"/>
            <p:cNvSpPr/>
            <p:nvPr/>
          </p:nvSpPr>
          <p:spPr>
            <a:xfrm>
              <a:off x="813324" y="912648"/>
              <a:ext cx="207797" cy="207810"/>
            </a:xfrm>
            <a:custGeom>
              <a:avLst/>
              <a:gdLst/>
              <a:ahLst/>
              <a:cxnLst/>
              <a:rect l="0" t="0" r="0" b="0"/>
              <a:pathLst>
                <a:path w="207797" h="207810">
                  <a:moveTo>
                    <a:pt x="103899" y="0"/>
                  </a:moveTo>
                  <a:cubicBezTo>
                    <a:pt x="161277" y="0"/>
                    <a:pt x="207797" y="46520"/>
                    <a:pt x="207797" y="103911"/>
                  </a:cubicBezTo>
                  <a:cubicBezTo>
                    <a:pt x="207797" y="161290"/>
                    <a:pt x="161277" y="207810"/>
                    <a:pt x="103899" y="207810"/>
                  </a:cubicBezTo>
                  <a:cubicBezTo>
                    <a:pt x="46520" y="207810"/>
                    <a:pt x="0" y="161290"/>
                    <a:pt x="0" y="103911"/>
                  </a:cubicBezTo>
                  <a:cubicBezTo>
                    <a:pt x="0" y="46520"/>
                    <a:pt x="46520" y="0"/>
                    <a:pt x="103899" y="0"/>
                  </a:cubicBezTo>
                  <a:close/>
                </a:path>
              </a:pathLst>
            </a:custGeom>
            <a:ln w="0" cap="flat">
              <a:miter lim="100000"/>
            </a:ln>
          </p:spPr>
          <p:style>
            <a:lnRef idx="0">
              <a:srgbClr val="000000"/>
            </a:lnRef>
            <a:fillRef idx="1">
              <a:srgbClr val="FFFFFF"/>
            </a:fillRef>
            <a:effectRef idx="0">
              <a:scrgbClr r="0" g="0" b="0"/>
            </a:effectRef>
            <a:fontRef idx="none"/>
          </p:style>
          <p:txBody>
            <a:bodyPr/>
            <a:lstStyle/>
            <a:p>
              <a:endParaRPr lang="en-US" sz="1200"/>
            </a:p>
          </p:txBody>
        </p:sp>
        <p:sp>
          <p:nvSpPr>
            <p:cNvPr id="129" name="Shape 2873"/>
            <p:cNvSpPr/>
            <p:nvPr/>
          </p:nvSpPr>
          <p:spPr>
            <a:xfrm>
              <a:off x="813324" y="912648"/>
              <a:ext cx="207797" cy="207810"/>
            </a:xfrm>
            <a:custGeom>
              <a:avLst/>
              <a:gdLst/>
              <a:ahLst/>
              <a:cxnLst/>
              <a:rect l="0" t="0" r="0" b="0"/>
              <a:pathLst>
                <a:path w="207797" h="207810">
                  <a:moveTo>
                    <a:pt x="103899" y="207810"/>
                  </a:moveTo>
                  <a:cubicBezTo>
                    <a:pt x="161277" y="207810"/>
                    <a:pt x="207797" y="161290"/>
                    <a:pt x="207797" y="103911"/>
                  </a:cubicBezTo>
                  <a:cubicBezTo>
                    <a:pt x="207797" y="46520"/>
                    <a:pt x="161277" y="0"/>
                    <a:pt x="103899" y="0"/>
                  </a:cubicBezTo>
                  <a:cubicBezTo>
                    <a:pt x="46520" y="0"/>
                    <a:pt x="0" y="46520"/>
                    <a:pt x="0" y="103911"/>
                  </a:cubicBezTo>
                  <a:cubicBezTo>
                    <a:pt x="0" y="161290"/>
                    <a:pt x="46520" y="207810"/>
                    <a:pt x="103899" y="207810"/>
                  </a:cubicBezTo>
                  <a:close/>
                </a:path>
              </a:pathLst>
            </a:custGeom>
            <a:ln w="635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30" name="Shape 2874"/>
            <p:cNvSpPr/>
            <p:nvPr/>
          </p:nvSpPr>
          <p:spPr>
            <a:xfrm>
              <a:off x="963068" y="500635"/>
              <a:ext cx="614020" cy="464731"/>
            </a:xfrm>
            <a:custGeom>
              <a:avLst/>
              <a:gdLst/>
              <a:ahLst/>
              <a:cxnLst/>
              <a:rect l="0" t="0" r="0" b="0"/>
              <a:pathLst>
                <a:path w="614020" h="464731">
                  <a:moveTo>
                    <a:pt x="98273" y="0"/>
                  </a:moveTo>
                  <a:lnTo>
                    <a:pt x="564883" y="0"/>
                  </a:lnTo>
                  <a:cubicBezTo>
                    <a:pt x="592023" y="0"/>
                    <a:pt x="614020" y="18377"/>
                    <a:pt x="614020" y="41034"/>
                  </a:cubicBezTo>
                  <a:lnTo>
                    <a:pt x="614020" y="161887"/>
                  </a:lnTo>
                  <a:cubicBezTo>
                    <a:pt x="614020" y="184544"/>
                    <a:pt x="592023" y="202908"/>
                    <a:pt x="564883" y="202908"/>
                  </a:cubicBezTo>
                  <a:lnTo>
                    <a:pt x="246406" y="202908"/>
                  </a:lnTo>
                  <a:lnTo>
                    <a:pt x="0" y="464731"/>
                  </a:lnTo>
                  <a:lnTo>
                    <a:pt x="142697" y="202908"/>
                  </a:lnTo>
                  <a:lnTo>
                    <a:pt x="98273" y="202908"/>
                  </a:lnTo>
                  <a:cubicBezTo>
                    <a:pt x="71133" y="202908"/>
                    <a:pt x="49136" y="184544"/>
                    <a:pt x="49136" y="161887"/>
                  </a:cubicBezTo>
                  <a:lnTo>
                    <a:pt x="49136" y="41034"/>
                  </a:lnTo>
                  <a:cubicBezTo>
                    <a:pt x="49136" y="18377"/>
                    <a:pt x="71133" y="0"/>
                    <a:pt x="98273" y="0"/>
                  </a:cubicBezTo>
                  <a:close/>
                </a:path>
              </a:pathLst>
            </a:custGeom>
            <a:ln w="0" cap="flat">
              <a:miter lim="100000"/>
            </a:ln>
          </p:spPr>
          <p:style>
            <a:lnRef idx="0">
              <a:srgbClr val="000000"/>
            </a:lnRef>
            <a:fillRef idx="1">
              <a:srgbClr val="E69024"/>
            </a:fillRef>
            <a:effectRef idx="0">
              <a:scrgbClr r="0" g="0" b="0"/>
            </a:effectRef>
            <a:fontRef idx="none"/>
          </p:style>
          <p:txBody>
            <a:bodyPr/>
            <a:lstStyle/>
            <a:p>
              <a:endParaRPr lang="en-US" sz="1200"/>
            </a:p>
          </p:txBody>
        </p:sp>
        <p:sp>
          <p:nvSpPr>
            <p:cNvPr id="131" name="Rectangle 130"/>
            <p:cNvSpPr/>
            <p:nvPr/>
          </p:nvSpPr>
          <p:spPr>
            <a:xfrm>
              <a:off x="1008142" y="532240"/>
              <a:ext cx="589938" cy="139403"/>
            </a:xfrm>
            <a:prstGeom prst="rect">
              <a:avLst/>
            </a:prstGeom>
            <a:ln>
              <a:noFill/>
            </a:ln>
          </p:spPr>
          <p:txBody>
            <a:bodyPr lIns="0" tIns="0" rIns="0" bIns="0" rtlCol="0">
              <a:noAutofit/>
            </a:bodyPr>
            <a:lstStyle/>
            <a:p>
              <a:pPr marL="0" marR="0" algn="ctr">
                <a:lnSpc>
                  <a:spcPct val="115000"/>
                </a:lnSpc>
                <a:spcBef>
                  <a:spcPts val="0"/>
                </a:spcBef>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Within run</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2" name="Rectangle 131"/>
            <p:cNvSpPr/>
            <p:nvPr/>
          </p:nvSpPr>
          <p:spPr>
            <a:xfrm>
              <a:off x="1195338" y="586677"/>
              <a:ext cx="44949" cy="99858"/>
            </a:xfrm>
            <a:prstGeom prst="rect">
              <a:avLst/>
            </a:prstGeom>
            <a:ln>
              <a:noFill/>
            </a:ln>
          </p:spPr>
          <p:txBody>
            <a:bodyPr lIns="0" tIns="0" rIns="0" bIns="0" rtlCol="0">
              <a:noAutofit/>
            </a:bodyPr>
            <a:lstStyle/>
            <a:p>
              <a:pPr marL="0" marR="0">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3" name="Shape 2932"/>
            <p:cNvSpPr/>
            <p:nvPr/>
          </p:nvSpPr>
          <p:spPr>
            <a:xfrm>
              <a:off x="485457" y="373465"/>
              <a:ext cx="391884" cy="649059"/>
            </a:xfrm>
            <a:custGeom>
              <a:avLst/>
              <a:gdLst/>
              <a:ahLst/>
              <a:cxnLst/>
              <a:rect l="0" t="0" r="0" b="0"/>
              <a:pathLst>
                <a:path w="391884" h="649059">
                  <a:moveTo>
                    <a:pt x="0" y="232677"/>
                  </a:moveTo>
                  <a:lnTo>
                    <a:pt x="210388" y="0"/>
                  </a:lnTo>
                  <a:lnTo>
                    <a:pt x="391884" y="649059"/>
                  </a:lnTo>
                </a:path>
              </a:pathLst>
            </a:custGeom>
            <a:ln w="2540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34" name="Shape 2933"/>
            <p:cNvSpPr/>
            <p:nvPr/>
          </p:nvSpPr>
          <p:spPr>
            <a:xfrm>
              <a:off x="442819" y="563672"/>
              <a:ext cx="83286" cy="83286"/>
            </a:xfrm>
            <a:custGeom>
              <a:avLst/>
              <a:gdLst/>
              <a:ahLst/>
              <a:cxnLst/>
              <a:rect l="0" t="0" r="0" b="0"/>
              <a:pathLst>
                <a:path w="83286" h="83286">
                  <a:moveTo>
                    <a:pt x="41643" y="0"/>
                  </a:moveTo>
                  <a:cubicBezTo>
                    <a:pt x="64643" y="0"/>
                    <a:pt x="83286" y="18643"/>
                    <a:pt x="83286" y="41643"/>
                  </a:cubicBezTo>
                  <a:cubicBezTo>
                    <a:pt x="83286" y="64643"/>
                    <a:pt x="64643" y="83286"/>
                    <a:pt x="41643" y="83286"/>
                  </a:cubicBezTo>
                  <a:cubicBezTo>
                    <a:pt x="18643" y="83286"/>
                    <a:pt x="0" y="64643"/>
                    <a:pt x="0" y="41643"/>
                  </a:cubicBezTo>
                  <a:cubicBezTo>
                    <a:pt x="0" y="18643"/>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135" name="Shape 2934"/>
            <p:cNvSpPr/>
            <p:nvPr/>
          </p:nvSpPr>
          <p:spPr>
            <a:xfrm>
              <a:off x="652370" y="332636"/>
              <a:ext cx="83286" cy="83286"/>
            </a:xfrm>
            <a:custGeom>
              <a:avLst/>
              <a:gdLst/>
              <a:ahLst/>
              <a:cxnLst/>
              <a:rect l="0" t="0" r="0" b="0"/>
              <a:pathLst>
                <a:path w="83286" h="83286">
                  <a:moveTo>
                    <a:pt x="41643" y="0"/>
                  </a:moveTo>
                  <a:cubicBezTo>
                    <a:pt x="64643" y="0"/>
                    <a:pt x="83286" y="18643"/>
                    <a:pt x="83286" y="41643"/>
                  </a:cubicBezTo>
                  <a:cubicBezTo>
                    <a:pt x="83286" y="64643"/>
                    <a:pt x="64643" y="83286"/>
                    <a:pt x="41643" y="83286"/>
                  </a:cubicBezTo>
                  <a:cubicBezTo>
                    <a:pt x="18643" y="83286"/>
                    <a:pt x="0" y="64643"/>
                    <a:pt x="0" y="41643"/>
                  </a:cubicBezTo>
                  <a:cubicBezTo>
                    <a:pt x="0" y="18643"/>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136" name="Shape 2935"/>
            <p:cNvSpPr/>
            <p:nvPr/>
          </p:nvSpPr>
          <p:spPr>
            <a:xfrm>
              <a:off x="832124" y="977613"/>
              <a:ext cx="83286" cy="83286"/>
            </a:xfrm>
            <a:custGeom>
              <a:avLst/>
              <a:gdLst/>
              <a:ahLst/>
              <a:cxnLst/>
              <a:rect l="0" t="0" r="0" b="0"/>
              <a:pathLst>
                <a:path w="83286" h="83286">
                  <a:moveTo>
                    <a:pt x="41643" y="0"/>
                  </a:moveTo>
                  <a:cubicBezTo>
                    <a:pt x="64643" y="0"/>
                    <a:pt x="83286" y="18643"/>
                    <a:pt x="83286" y="41643"/>
                  </a:cubicBezTo>
                  <a:cubicBezTo>
                    <a:pt x="83286" y="64643"/>
                    <a:pt x="64643" y="83286"/>
                    <a:pt x="41643" y="83286"/>
                  </a:cubicBezTo>
                  <a:cubicBezTo>
                    <a:pt x="18643" y="83286"/>
                    <a:pt x="0" y="64643"/>
                    <a:pt x="0" y="41643"/>
                  </a:cubicBezTo>
                  <a:cubicBezTo>
                    <a:pt x="0" y="18643"/>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137" name="Shape 2936"/>
            <p:cNvSpPr/>
            <p:nvPr/>
          </p:nvSpPr>
          <p:spPr>
            <a:xfrm>
              <a:off x="481376" y="618389"/>
              <a:ext cx="469443" cy="404127"/>
            </a:xfrm>
            <a:custGeom>
              <a:avLst/>
              <a:gdLst/>
              <a:ahLst/>
              <a:cxnLst/>
              <a:rect l="0" t="0" r="0" b="0"/>
              <a:pathLst>
                <a:path w="469443" h="404127">
                  <a:moveTo>
                    <a:pt x="0" y="114300"/>
                  </a:moveTo>
                  <a:lnTo>
                    <a:pt x="218872" y="0"/>
                  </a:lnTo>
                  <a:lnTo>
                    <a:pt x="469443" y="404127"/>
                  </a:lnTo>
                </a:path>
              </a:pathLst>
            </a:custGeom>
            <a:ln w="2540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38" name="Shape 58585"/>
            <p:cNvSpPr/>
            <p:nvPr/>
          </p:nvSpPr>
          <p:spPr>
            <a:xfrm>
              <a:off x="440549" y="685264"/>
              <a:ext cx="83287" cy="83286"/>
            </a:xfrm>
            <a:custGeom>
              <a:avLst/>
              <a:gdLst/>
              <a:ahLst/>
              <a:cxnLst/>
              <a:rect l="0" t="0" r="0" b="0"/>
              <a:pathLst>
                <a:path w="83287" h="83286">
                  <a:moveTo>
                    <a:pt x="0" y="0"/>
                  </a:moveTo>
                  <a:lnTo>
                    <a:pt x="83287" y="0"/>
                  </a:lnTo>
                  <a:lnTo>
                    <a:pt x="83287" y="83286"/>
                  </a:lnTo>
                  <a:lnTo>
                    <a:pt x="0" y="83286"/>
                  </a:lnTo>
                  <a:lnTo>
                    <a:pt x="0" y="0"/>
                  </a:lnTo>
                </a:path>
              </a:pathLst>
            </a:custGeom>
            <a:ln w="0" cap="flat">
              <a:miter lim="100000"/>
            </a:ln>
          </p:spPr>
          <p:style>
            <a:lnRef idx="0">
              <a:srgbClr val="000000"/>
            </a:lnRef>
            <a:fillRef idx="1">
              <a:srgbClr val="822985"/>
            </a:fillRef>
            <a:effectRef idx="0">
              <a:scrgbClr r="0" g="0" b="0"/>
            </a:effectRef>
            <a:fontRef idx="none"/>
          </p:style>
          <p:txBody>
            <a:bodyPr/>
            <a:lstStyle/>
            <a:p>
              <a:endParaRPr lang="en-US" sz="1200"/>
            </a:p>
          </p:txBody>
        </p:sp>
        <p:sp>
          <p:nvSpPr>
            <p:cNvPr id="139" name="Shape 58586"/>
            <p:cNvSpPr/>
            <p:nvPr/>
          </p:nvSpPr>
          <p:spPr>
            <a:xfrm>
              <a:off x="656906" y="569401"/>
              <a:ext cx="83287" cy="83286"/>
            </a:xfrm>
            <a:custGeom>
              <a:avLst/>
              <a:gdLst/>
              <a:ahLst/>
              <a:cxnLst/>
              <a:rect l="0" t="0" r="0" b="0"/>
              <a:pathLst>
                <a:path w="83287" h="83286">
                  <a:moveTo>
                    <a:pt x="0" y="0"/>
                  </a:moveTo>
                  <a:lnTo>
                    <a:pt x="83287" y="0"/>
                  </a:lnTo>
                  <a:lnTo>
                    <a:pt x="83287" y="83286"/>
                  </a:lnTo>
                  <a:lnTo>
                    <a:pt x="0" y="83286"/>
                  </a:lnTo>
                  <a:lnTo>
                    <a:pt x="0" y="0"/>
                  </a:lnTo>
                </a:path>
              </a:pathLst>
            </a:custGeom>
            <a:ln w="0" cap="flat">
              <a:miter lim="100000"/>
            </a:ln>
          </p:spPr>
          <p:style>
            <a:lnRef idx="0">
              <a:srgbClr val="000000"/>
            </a:lnRef>
            <a:fillRef idx="1">
              <a:srgbClr val="822985"/>
            </a:fillRef>
            <a:effectRef idx="0">
              <a:scrgbClr r="0" g="0" b="0"/>
            </a:effectRef>
            <a:fontRef idx="none"/>
          </p:style>
          <p:txBody>
            <a:bodyPr/>
            <a:lstStyle/>
            <a:p>
              <a:endParaRPr lang="en-US" sz="1200"/>
            </a:p>
          </p:txBody>
        </p:sp>
        <p:sp>
          <p:nvSpPr>
            <p:cNvPr id="140" name="Shape 58587"/>
            <p:cNvSpPr/>
            <p:nvPr/>
          </p:nvSpPr>
          <p:spPr>
            <a:xfrm>
              <a:off x="914081" y="980056"/>
              <a:ext cx="83287" cy="83286"/>
            </a:xfrm>
            <a:custGeom>
              <a:avLst/>
              <a:gdLst/>
              <a:ahLst/>
              <a:cxnLst/>
              <a:rect l="0" t="0" r="0" b="0"/>
              <a:pathLst>
                <a:path w="83287" h="83286">
                  <a:moveTo>
                    <a:pt x="0" y="0"/>
                  </a:moveTo>
                  <a:lnTo>
                    <a:pt x="83287" y="0"/>
                  </a:lnTo>
                  <a:lnTo>
                    <a:pt x="83287" y="83286"/>
                  </a:lnTo>
                  <a:lnTo>
                    <a:pt x="0" y="83286"/>
                  </a:lnTo>
                  <a:lnTo>
                    <a:pt x="0" y="0"/>
                  </a:lnTo>
                </a:path>
              </a:pathLst>
            </a:custGeom>
            <a:ln w="0" cap="flat">
              <a:miter lim="100000"/>
            </a:ln>
          </p:spPr>
          <p:style>
            <a:lnRef idx="0">
              <a:srgbClr val="000000"/>
            </a:lnRef>
            <a:fillRef idx="1">
              <a:srgbClr val="822985"/>
            </a:fillRef>
            <a:effectRef idx="0">
              <a:scrgbClr r="0" g="0" b="0"/>
            </a:effectRef>
            <a:fontRef idx="none"/>
          </p:style>
          <p:txBody>
            <a:bodyPr/>
            <a:lstStyle/>
            <a:p>
              <a:endParaRPr lang="en-US" sz="1200"/>
            </a:p>
          </p:txBody>
        </p:sp>
      </p:grpSp>
      <p:grpSp>
        <p:nvGrpSpPr>
          <p:cNvPr id="141" name="Group 140"/>
          <p:cNvGrpSpPr/>
          <p:nvPr/>
        </p:nvGrpSpPr>
        <p:grpSpPr>
          <a:xfrm>
            <a:off x="3529555" y="5254156"/>
            <a:ext cx="1843412" cy="934534"/>
            <a:chOff x="10350030" y="2391246"/>
            <a:chExt cx="1438883" cy="917166"/>
          </a:xfrm>
        </p:grpSpPr>
        <p:grpSp>
          <p:nvGrpSpPr>
            <p:cNvPr id="142" name="Group 141"/>
            <p:cNvGrpSpPr/>
            <p:nvPr/>
          </p:nvGrpSpPr>
          <p:grpSpPr>
            <a:xfrm>
              <a:off x="10350030" y="2407415"/>
              <a:ext cx="195057" cy="129837"/>
              <a:chOff x="0" y="0"/>
              <a:chExt cx="83286" cy="83287"/>
            </a:xfrm>
          </p:grpSpPr>
          <p:sp>
            <p:nvSpPr>
              <p:cNvPr id="147" name="Shape 2928"/>
              <p:cNvSpPr/>
              <p:nvPr/>
            </p:nvSpPr>
            <p:spPr>
              <a:xfrm>
                <a:off x="0" y="0"/>
                <a:ext cx="83286" cy="83287"/>
              </a:xfrm>
              <a:custGeom>
                <a:avLst/>
                <a:gdLst/>
                <a:ahLst/>
                <a:cxnLst/>
                <a:rect l="0" t="0" r="0" b="0"/>
                <a:pathLst>
                  <a:path w="83286" h="83287">
                    <a:moveTo>
                      <a:pt x="41643" y="0"/>
                    </a:moveTo>
                    <a:cubicBezTo>
                      <a:pt x="64643" y="0"/>
                      <a:pt x="83286" y="18644"/>
                      <a:pt x="83286" y="41644"/>
                    </a:cubicBezTo>
                    <a:cubicBezTo>
                      <a:pt x="83286" y="64643"/>
                      <a:pt x="64643" y="83287"/>
                      <a:pt x="41643" y="83287"/>
                    </a:cubicBezTo>
                    <a:cubicBezTo>
                      <a:pt x="18643" y="83287"/>
                      <a:pt x="0" y="64643"/>
                      <a:pt x="0" y="41644"/>
                    </a:cubicBezTo>
                    <a:cubicBezTo>
                      <a:pt x="0" y="18644"/>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2000"/>
              </a:p>
            </p:txBody>
          </p:sp>
        </p:grpSp>
        <p:grpSp>
          <p:nvGrpSpPr>
            <p:cNvPr id="143" name="Group 142"/>
            <p:cNvGrpSpPr/>
            <p:nvPr/>
          </p:nvGrpSpPr>
          <p:grpSpPr>
            <a:xfrm>
              <a:off x="10381609" y="3048425"/>
              <a:ext cx="195057" cy="129837"/>
              <a:chOff x="0" y="0"/>
              <a:chExt cx="83287" cy="83287"/>
            </a:xfrm>
          </p:grpSpPr>
          <p:sp>
            <p:nvSpPr>
              <p:cNvPr id="146" name="Shape 58591"/>
              <p:cNvSpPr/>
              <p:nvPr/>
            </p:nvSpPr>
            <p:spPr>
              <a:xfrm>
                <a:off x="0" y="0"/>
                <a:ext cx="83287" cy="83287"/>
              </a:xfrm>
              <a:custGeom>
                <a:avLst/>
                <a:gdLst/>
                <a:ahLst/>
                <a:cxnLst/>
                <a:rect l="0" t="0" r="0" b="0"/>
                <a:pathLst>
                  <a:path w="83287" h="83287">
                    <a:moveTo>
                      <a:pt x="0" y="0"/>
                    </a:moveTo>
                    <a:lnTo>
                      <a:pt x="83287" y="0"/>
                    </a:lnTo>
                    <a:lnTo>
                      <a:pt x="83287" y="83287"/>
                    </a:lnTo>
                    <a:lnTo>
                      <a:pt x="0" y="83287"/>
                    </a:lnTo>
                    <a:lnTo>
                      <a:pt x="0" y="0"/>
                    </a:lnTo>
                  </a:path>
                </a:pathLst>
              </a:custGeom>
              <a:ln w="0" cap="flat">
                <a:miter lim="100000"/>
              </a:ln>
            </p:spPr>
            <p:style>
              <a:lnRef idx="0">
                <a:srgbClr val="000000"/>
              </a:lnRef>
              <a:fillRef idx="1">
                <a:srgbClr val="822985"/>
              </a:fillRef>
              <a:effectRef idx="0">
                <a:scrgbClr r="0" g="0" b="0"/>
              </a:effectRef>
              <a:fontRef idx="none"/>
            </p:style>
            <p:txBody>
              <a:bodyPr/>
              <a:lstStyle/>
              <a:p>
                <a:endParaRPr lang="en-US" sz="2000"/>
              </a:p>
            </p:txBody>
          </p:sp>
        </p:grpSp>
        <p:sp>
          <p:nvSpPr>
            <p:cNvPr id="144" name="Rectangle 143"/>
            <p:cNvSpPr/>
            <p:nvPr/>
          </p:nvSpPr>
          <p:spPr>
            <a:xfrm>
              <a:off x="10786470" y="2391246"/>
              <a:ext cx="1002443" cy="272965"/>
            </a:xfrm>
            <a:prstGeom prst="rect">
              <a:avLst/>
            </a:prstGeom>
            <a:ln>
              <a:noFill/>
            </a:ln>
          </p:spPr>
          <p:txBody>
            <a:bodyPr lIns="0" tIns="0" rIns="0" bIns="0" rtlCol="0">
              <a:noAutofit/>
            </a:bodyPr>
            <a:lstStyle/>
            <a:p>
              <a:pPr marL="0" marR="0">
                <a:lnSpc>
                  <a:spcPct val="115000"/>
                </a:lnSpc>
                <a:spcBef>
                  <a:spcPts val="0"/>
                </a:spcBef>
                <a:spcAft>
                  <a:spcPts val="0"/>
                </a:spcAft>
              </a:pPr>
              <a:r>
                <a:rPr lang="en-US" sz="2000" dirty="0">
                  <a:ln>
                    <a:solidFill>
                      <a:schemeClr val="tx1"/>
                    </a:solidFill>
                  </a:ln>
                  <a:effectLst/>
                  <a:latin typeface="Arial" panose="020B0604020202020204" pitchFamily="34" charset="0"/>
                  <a:ea typeface="Arial" panose="020B0604020202020204" pitchFamily="34" charset="0"/>
                  <a:cs typeface="Calibri" panose="020F0502020204030204" pitchFamily="34" charset="0"/>
                </a:rPr>
                <a:t>Level 1</a:t>
              </a:r>
              <a:endParaRPr lang="en-US" sz="2000" dirty="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145" name="Rectangle 144"/>
            <p:cNvSpPr/>
            <p:nvPr/>
          </p:nvSpPr>
          <p:spPr>
            <a:xfrm>
              <a:off x="10741662" y="3035447"/>
              <a:ext cx="1002443" cy="272965"/>
            </a:xfrm>
            <a:prstGeom prst="rect">
              <a:avLst/>
            </a:prstGeom>
            <a:ln>
              <a:noFill/>
            </a:ln>
          </p:spPr>
          <p:txBody>
            <a:bodyPr lIns="0" tIns="0" rIns="0" bIns="0" rtlCol="0">
              <a:noAutofit/>
            </a:bodyPr>
            <a:lstStyle/>
            <a:p>
              <a:pPr marL="0" marR="0">
                <a:lnSpc>
                  <a:spcPct val="115000"/>
                </a:lnSpc>
                <a:spcBef>
                  <a:spcPts val="0"/>
                </a:spcBef>
                <a:spcAft>
                  <a:spcPts val="0"/>
                </a:spcAft>
              </a:pPr>
              <a:r>
                <a:rPr lang="en-US" sz="2000" dirty="0">
                  <a:ln>
                    <a:solidFill>
                      <a:schemeClr val="tx1"/>
                    </a:solidFill>
                  </a:ln>
                  <a:effectLst/>
                  <a:latin typeface="Arial" panose="020B0604020202020204" pitchFamily="34" charset="0"/>
                  <a:ea typeface="Arial" panose="020B0604020202020204" pitchFamily="34" charset="0"/>
                  <a:cs typeface="Calibri" panose="020F0502020204030204" pitchFamily="34" charset="0"/>
                </a:rPr>
                <a:t>Level 2 </a:t>
              </a:r>
              <a:endParaRPr lang="en-US" sz="2000" dirty="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77065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
            <a:ext cx="7772400" cy="1470025"/>
          </a:xfrm>
        </p:spPr>
        <p:txBody>
          <a:bodyPr/>
          <a:lstStyle/>
          <a:p>
            <a:r>
              <a:rPr lang="en-US" dirty="0"/>
              <a:t>Single rule </a:t>
            </a:r>
            <a:r>
              <a:rPr lang="en-US" dirty="0" err="1"/>
              <a:t>vs</a:t>
            </a:r>
            <a:r>
              <a:rPr lang="en-US" dirty="0"/>
              <a:t> </a:t>
            </a:r>
            <a:r>
              <a:rPr lang="en-US" dirty="0" err="1"/>
              <a:t>Multirules</a:t>
            </a:r>
            <a:endParaRPr lang="en-US" dirty="0"/>
          </a:p>
        </p:txBody>
      </p:sp>
      <p:sp>
        <p:nvSpPr>
          <p:cNvPr id="3" name="Subtitle 2"/>
          <p:cNvSpPr>
            <a:spLocks noGrp="1"/>
          </p:cNvSpPr>
          <p:nvPr>
            <p:ph type="subTitle" idx="1"/>
          </p:nvPr>
        </p:nvSpPr>
        <p:spPr>
          <a:xfrm>
            <a:off x="533400" y="1676400"/>
            <a:ext cx="8001000" cy="2362200"/>
          </a:xfrm>
        </p:spPr>
        <p:txBody>
          <a:bodyPr>
            <a:normAutofit fontScale="85000" lnSpcReduction="20000"/>
          </a:bodyPr>
          <a:lstStyle/>
          <a:p>
            <a:r>
              <a:rPr lang="en-US" u="sng" dirty="0">
                <a:solidFill>
                  <a:schemeClr val="tx1"/>
                </a:solidFill>
              </a:rPr>
              <a:t>Single rule: 1-2s or 1-3s</a:t>
            </a:r>
          </a:p>
          <a:p>
            <a:r>
              <a:rPr lang="en-US" dirty="0">
                <a:solidFill>
                  <a:schemeClr val="tx1"/>
                </a:solidFill>
              </a:rPr>
              <a:t>1-2s: practiced in 1960-1970. High error detection but with high false rejection rate.</a:t>
            </a:r>
          </a:p>
          <a:p>
            <a:r>
              <a:rPr lang="en-US" dirty="0">
                <a:solidFill>
                  <a:schemeClr val="tx1"/>
                </a:solidFill>
              </a:rPr>
              <a:t>1-3s: low false rejection rate but with low error detection. Usually deployed based on QC Strategy/ 6 sigma </a:t>
            </a:r>
          </a:p>
          <a:p>
            <a:endParaRPr lang="en-US" dirty="0">
              <a:solidFill>
                <a:schemeClr val="tx1"/>
              </a:solidFill>
            </a:endParaRPr>
          </a:p>
          <a:p>
            <a:r>
              <a:rPr lang="en-US" u="sng" dirty="0" err="1">
                <a:solidFill>
                  <a:schemeClr val="tx1"/>
                </a:solidFill>
              </a:rPr>
              <a:t>Multirules</a:t>
            </a:r>
            <a:endParaRPr lang="en-US" u="sng" dirty="0">
              <a:solidFill>
                <a:schemeClr val="tx1"/>
              </a:solidFill>
            </a:endParaRP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9779" y="3581400"/>
            <a:ext cx="3727076"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2">
            <a:extLst>
              <a:ext uri="{FF2B5EF4-FFF2-40B4-BE49-F238E27FC236}">
                <a16:creationId xmlns:a16="http://schemas.microsoft.com/office/drawing/2014/main" id="{D79EBE78-E6CE-468A-B469-2F9AA3FEEF9D}"/>
              </a:ext>
            </a:extLst>
          </p:cNvPr>
          <p:cNvSpPr txBox="1">
            <a:spLocks/>
          </p:cNvSpPr>
          <p:nvPr/>
        </p:nvSpPr>
        <p:spPr>
          <a:xfrm>
            <a:off x="381000" y="3733800"/>
            <a:ext cx="4654924" cy="2743200"/>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a:p>
            <a:endParaRPr lang="en-US" dirty="0"/>
          </a:p>
          <a:p>
            <a:r>
              <a:rPr lang="en-US" sz="3500" dirty="0" err="1"/>
              <a:t>Multirules</a:t>
            </a:r>
            <a:r>
              <a:rPr lang="en-US" sz="3500" dirty="0"/>
              <a:t>, although more complicated than single rule, offer better performance than single rule alone, they can keep the false rejection low </a:t>
            </a:r>
            <a:r>
              <a:rPr lang="en-US" sz="3500" b="1" i="0" dirty="0">
                <a:solidFill>
                  <a:srgbClr val="202124"/>
                </a:solidFill>
                <a:effectLst/>
              </a:rPr>
              <a:t>while at the same time maintaining high error detection</a:t>
            </a:r>
            <a:r>
              <a:rPr lang="en-US" sz="3500" b="0" i="0" dirty="0">
                <a:solidFill>
                  <a:srgbClr val="202124"/>
                </a:solidFill>
                <a:effectLst/>
              </a:rPr>
              <a:t>. </a:t>
            </a:r>
          </a:p>
          <a:p>
            <a:r>
              <a:rPr lang="en-US" sz="3500" b="0" i="0" dirty="0">
                <a:solidFill>
                  <a:srgbClr val="202124"/>
                </a:solidFill>
                <a:effectLst/>
              </a:rPr>
              <a:t>This is done by selecting individual rules that have very low levels of false rejection, then building up the error detection by using these rules together.</a:t>
            </a:r>
            <a:endParaRPr lang="en-US" sz="35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429000"/>
            <a:ext cx="3683000"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164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1657"/>
            <a:ext cx="1219200" cy="684612"/>
          </a:xfrm>
        </p:spPr>
        <p:txBody>
          <a:bodyPr>
            <a:normAutofit fontScale="90000"/>
          </a:bodyPr>
          <a:lstStyle/>
          <a:p>
            <a:pPr algn="l"/>
            <a:r>
              <a:rPr lang="en-US" sz="5000" cap="all" spc="100" dirty="0">
                <a:solidFill>
                  <a:prstClr val="black">
                    <a:lumMod val="95000"/>
                    <a:lumOff val="5000"/>
                  </a:prstClr>
                </a:solidFill>
                <a:latin typeface="Tw Cen MT Condensed"/>
              </a:rPr>
              <a:t>1</a:t>
            </a:r>
            <a:r>
              <a:rPr lang="en-US" sz="2400" cap="all" spc="100" dirty="0">
                <a:solidFill>
                  <a:prstClr val="black">
                    <a:lumMod val="95000"/>
                    <a:lumOff val="5000"/>
                  </a:prstClr>
                </a:solidFill>
                <a:latin typeface="Tw Cen MT Condensed"/>
              </a:rPr>
              <a:t>2S</a:t>
            </a:r>
            <a:endParaRPr lang="en-US" dirty="0"/>
          </a:p>
        </p:txBody>
      </p:sp>
      <p:sp>
        <p:nvSpPr>
          <p:cNvPr id="3" name="Content Placeholder 2"/>
          <p:cNvSpPr>
            <a:spLocks noGrp="1"/>
          </p:cNvSpPr>
          <p:nvPr>
            <p:ph idx="1"/>
          </p:nvPr>
        </p:nvSpPr>
        <p:spPr>
          <a:xfrm>
            <a:off x="468422" y="609096"/>
            <a:ext cx="3505200" cy="1323897"/>
          </a:xfrm>
        </p:spPr>
        <p:txBody>
          <a:bodyPr/>
          <a:lstStyle/>
          <a:p>
            <a:pPr>
              <a:spcBef>
                <a:spcPts val="0"/>
              </a:spcBef>
              <a:buFontTx/>
              <a:buChar char="-"/>
            </a:pPr>
            <a:r>
              <a:rPr lang="en-US" sz="2400" dirty="0">
                <a:solidFill>
                  <a:prstClr val="black"/>
                </a:solidFill>
                <a:latin typeface="Tw Cen MT"/>
              </a:rPr>
              <a:t>when the QC </a:t>
            </a:r>
            <a:r>
              <a:rPr lang="en-US" sz="2400" dirty="0"/>
              <a:t>exceeds ± 2SD</a:t>
            </a:r>
            <a:endParaRPr lang="en-US" sz="2400" dirty="0">
              <a:solidFill>
                <a:prstClr val="black"/>
              </a:solidFill>
              <a:latin typeface="Tw Cen MT"/>
            </a:endParaRPr>
          </a:p>
          <a:p>
            <a:pPr>
              <a:spcBef>
                <a:spcPts val="0"/>
              </a:spcBef>
              <a:buFontTx/>
              <a:buChar char="-"/>
            </a:pPr>
            <a:r>
              <a:rPr lang="en-US" sz="2400" dirty="0">
                <a:solidFill>
                  <a:prstClr val="black"/>
                </a:solidFill>
                <a:latin typeface="Tw Cen MT"/>
              </a:rPr>
              <a:t>As a warning rule</a:t>
            </a:r>
            <a:endParaRPr lang="en-US" sz="2400" dirty="0"/>
          </a:p>
        </p:txBody>
      </p:sp>
      <p:grpSp>
        <p:nvGrpSpPr>
          <p:cNvPr id="4" name="Group 3"/>
          <p:cNvGrpSpPr/>
          <p:nvPr/>
        </p:nvGrpSpPr>
        <p:grpSpPr>
          <a:xfrm>
            <a:off x="4495800" y="65031"/>
            <a:ext cx="4503417" cy="1900048"/>
            <a:chOff x="0" y="0"/>
            <a:chExt cx="2279295" cy="1497682"/>
          </a:xfrm>
        </p:grpSpPr>
        <p:sp>
          <p:nvSpPr>
            <p:cNvPr id="5" name="Shape 2616"/>
            <p:cNvSpPr/>
            <p:nvPr/>
          </p:nvSpPr>
          <p:spPr>
            <a:xfrm>
              <a:off x="1775957" y="1399253"/>
              <a:ext cx="83286" cy="83287"/>
            </a:xfrm>
            <a:custGeom>
              <a:avLst/>
              <a:gdLst/>
              <a:ahLst/>
              <a:cxnLst/>
              <a:rect l="0" t="0" r="0" b="0"/>
              <a:pathLst>
                <a:path w="83286" h="83287">
                  <a:moveTo>
                    <a:pt x="41643" y="0"/>
                  </a:moveTo>
                  <a:cubicBezTo>
                    <a:pt x="64643" y="0"/>
                    <a:pt x="83286" y="18644"/>
                    <a:pt x="83286" y="41644"/>
                  </a:cubicBezTo>
                  <a:cubicBezTo>
                    <a:pt x="83286" y="64643"/>
                    <a:pt x="64643" y="83287"/>
                    <a:pt x="41643" y="83287"/>
                  </a:cubicBezTo>
                  <a:cubicBezTo>
                    <a:pt x="18643" y="83287"/>
                    <a:pt x="0" y="64643"/>
                    <a:pt x="0" y="41644"/>
                  </a:cubicBezTo>
                  <a:cubicBezTo>
                    <a:pt x="0" y="18644"/>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6" name="Rectangle 5"/>
            <p:cNvSpPr/>
            <p:nvPr/>
          </p:nvSpPr>
          <p:spPr>
            <a:xfrm>
              <a:off x="1915555" y="1377997"/>
              <a:ext cx="411465" cy="159180"/>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Level 1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Shape 58576"/>
            <p:cNvSpPr/>
            <p:nvPr/>
          </p:nvSpPr>
          <p:spPr>
            <a:xfrm>
              <a:off x="223747" y="795829"/>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8" name="Shape 58577"/>
            <p:cNvSpPr/>
            <p:nvPr/>
          </p:nvSpPr>
          <p:spPr>
            <a:xfrm>
              <a:off x="223747" y="432101"/>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9" name="Shape 58578"/>
            <p:cNvSpPr/>
            <p:nvPr/>
          </p:nvSpPr>
          <p:spPr>
            <a:xfrm>
              <a:off x="223747" y="68373"/>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10" name="Shape 2621"/>
            <p:cNvSpPr/>
            <p:nvPr/>
          </p:nvSpPr>
          <p:spPr>
            <a:xfrm>
              <a:off x="220572" y="68375"/>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1" name="Shape 2622"/>
            <p:cNvSpPr/>
            <p:nvPr/>
          </p:nvSpPr>
          <p:spPr>
            <a:xfrm>
              <a:off x="223747" y="71550"/>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2" name="Shape 2623"/>
            <p:cNvSpPr/>
            <p:nvPr/>
          </p:nvSpPr>
          <p:spPr>
            <a:xfrm>
              <a:off x="2215410" y="71550"/>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3" name="Shape 2624"/>
            <p:cNvSpPr/>
            <p:nvPr/>
          </p:nvSpPr>
          <p:spPr>
            <a:xfrm>
              <a:off x="220572" y="250239"/>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4" name="Shape 2625"/>
            <p:cNvSpPr/>
            <p:nvPr/>
          </p:nvSpPr>
          <p:spPr>
            <a:xfrm>
              <a:off x="223747" y="253413"/>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5" name="Shape 2626"/>
            <p:cNvSpPr/>
            <p:nvPr/>
          </p:nvSpPr>
          <p:spPr>
            <a:xfrm>
              <a:off x="2215410" y="253413"/>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6" name="Shape 2627"/>
            <p:cNvSpPr/>
            <p:nvPr/>
          </p:nvSpPr>
          <p:spPr>
            <a:xfrm>
              <a:off x="220572" y="432102"/>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7" name="Shape 2628"/>
            <p:cNvSpPr/>
            <p:nvPr/>
          </p:nvSpPr>
          <p:spPr>
            <a:xfrm>
              <a:off x="223747" y="43527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8" name="Shape 2629"/>
            <p:cNvSpPr/>
            <p:nvPr/>
          </p:nvSpPr>
          <p:spPr>
            <a:xfrm>
              <a:off x="2215410" y="43527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9" name="Shape 2630"/>
            <p:cNvSpPr/>
            <p:nvPr/>
          </p:nvSpPr>
          <p:spPr>
            <a:xfrm>
              <a:off x="220572" y="613966"/>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0" name="Shape 2631"/>
            <p:cNvSpPr/>
            <p:nvPr/>
          </p:nvSpPr>
          <p:spPr>
            <a:xfrm>
              <a:off x="223747" y="617140"/>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1" name="Shape 2632"/>
            <p:cNvSpPr/>
            <p:nvPr/>
          </p:nvSpPr>
          <p:spPr>
            <a:xfrm>
              <a:off x="2215410" y="617140"/>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2" name="Shape 2633"/>
            <p:cNvSpPr/>
            <p:nvPr/>
          </p:nvSpPr>
          <p:spPr>
            <a:xfrm>
              <a:off x="220572" y="795829"/>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3" name="Shape 2634"/>
            <p:cNvSpPr/>
            <p:nvPr/>
          </p:nvSpPr>
          <p:spPr>
            <a:xfrm>
              <a:off x="223747" y="799004"/>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4" name="Shape 2635"/>
            <p:cNvSpPr/>
            <p:nvPr/>
          </p:nvSpPr>
          <p:spPr>
            <a:xfrm>
              <a:off x="2215410" y="799004"/>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5" name="Shape 2636"/>
            <p:cNvSpPr/>
            <p:nvPr/>
          </p:nvSpPr>
          <p:spPr>
            <a:xfrm>
              <a:off x="220572" y="977693"/>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6" name="Shape 2637"/>
            <p:cNvSpPr/>
            <p:nvPr/>
          </p:nvSpPr>
          <p:spPr>
            <a:xfrm>
              <a:off x="223747" y="98086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7" name="Shape 2638"/>
            <p:cNvSpPr/>
            <p:nvPr/>
          </p:nvSpPr>
          <p:spPr>
            <a:xfrm>
              <a:off x="2215410" y="98086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8" name="Shape 2639"/>
            <p:cNvSpPr/>
            <p:nvPr/>
          </p:nvSpPr>
          <p:spPr>
            <a:xfrm>
              <a:off x="220572" y="1159556"/>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9" name="Rectangle 28"/>
            <p:cNvSpPr/>
            <p:nvPr/>
          </p:nvSpPr>
          <p:spPr>
            <a:xfrm>
              <a:off x="117043" y="0"/>
              <a:ext cx="70132"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0" name="Rectangle 29"/>
            <p:cNvSpPr/>
            <p:nvPr/>
          </p:nvSpPr>
          <p:spPr>
            <a:xfrm>
              <a:off x="0" y="0"/>
              <a:ext cx="155938"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1" name="Rectangle 30"/>
            <p:cNvSpPr/>
            <p:nvPr/>
          </p:nvSpPr>
          <p:spPr>
            <a:xfrm>
              <a:off x="0" y="179019"/>
              <a:ext cx="155938"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2" name="Rectangle 31"/>
            <p:cNvSpPr/>
            <p:nvPr/>
          </p:nvSpPr>
          <p:spPr>
            <a:xfrm>
              <a:off x="117043" y="179019"/>
              <a:ext cx="70132"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3" name="Rectangle 32"/>
            <p:cNvSpPr/>
            <p:nvPr/>
          </p:nvSpPr>
          <p:spPr>
            <a:xfrm>
              <a:off x="117043" y="358039"/>
              <a:ext cx="70132"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4" name="Rectangle 33"/>
            <p:cNvSpPr/>
            <p:nvPr/>
          </p:nvSpPr>
          <p:spPr>
            <a:xfrm>
              <a:off x="0" y="358039"/>
              <a:ext cx="155938"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5" name="Rectangle 34"/>
            <p:cNvSpPr/>
            <p:nvPr/>
          </p:nvSpPr>
          <p:spPr>
            <a:xfrm>
              <a:off x="79451" y="537058"/>
              <a:ext cx="120129"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M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6" name="Rectangle 35"/>
            <p:cNvSpPr/>
            <p:nvPr/>
          </p:nvSpPr>
          <p:spPr>
            <a:xfrm>
              <a:off x="117044" y="716077"/>
              <a:ext cx="70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7" name="Rectangle 36"/>
            <p:cNvSpPr/>
            <p:nvPr/>
          </p:nvSpPr>
          <p:spPr>
            <a:xfrm>
              <a:off x="21438" y="716077"/>
              <a:ext cx="12742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8" name="Rectangle 37"/>
            <p:cNvSpPr/>
            <p:nvPr/>
          </p:nvSpPr>
          <p:spPr>
            <a:xfrm>
              <a:off x="117044" y="895097"/>
              <a:ext cx="70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9" name="Rectangle 38"/>
            <p:cNvSpPr/>
            <p:nvPr/>
          </p:nvSpPr>
          <p:spPr>
            <a:xfrm>
              <a:off x="21438" y="895097"/>
              <a:ext cx="12742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0" name="Rectangle 39"/>
            <p:cNvSpPr/>
            <p:nvPr/>
          </p:nvSpPr>
          <p:spPr>
            <a:xfrm>
              <a:off x="117044" y="1074116"/>
              <a:ext cx="70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1" name="Rectangle 40"/>
            <p:cNvSpPr/>
            <p:nvPr/>
          </p:nvSpPr>
          <p:spPr>
            <a:xfrm>
              <a:off x="21438" y="1074116"/>
              <a:ext cx="12742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2" name="Rectangle 41"/>
            <p:cNvSpPr/>
            <p:nvPr/>
          </p:nvSpPr>
          <p:spPr>
            <a:xfrm>
              <a:off x="196495" y="1178053"/>
              <a:ext cx="289715"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RUN</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3" name="Rectangle 42"/>
            <p:cNvSpPr/>
            <p:nvPr/>
          </p:nvSpPr>
          <p:spPr>
            <a:xfrm>
              <a:off x="414122"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4" name="Rectangle 43"/>
            <p:cNvSpPr/>
            <p:nvPr/>
          </p:nvSpPr>
          <p:spPr>
            <a:xfrm>
              <a:off x="4831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5" name="Rectangle 44"/>
            <p:cNvSpPr/>
            <p:nvPr/>
          </p:nvSpPr>
          <p:spPr>
            <a:xfrm>
              <a:off x="5393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6" name="Rectangle 45"/>
            <p:cNvSpPr/>
            <p:nvPr/>
          </p:nvSpPr>
          <p:spPr>
            <a:xfrm>
              <a:off x="6736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7" name="Rectangle 46"/>
            <p:cNvSpPr/>
            <p:nvPr/>
          </p:nvSpPr>
          <p:spPr>
            <a:xfrm>
              <a:off x="7298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8" name="Rectangle 47"/>
            <p:cNvSpPr/>
            <p:nvPr/>
          </p:nvSpPr>
          <p:spPr>
            <a:xfrm>
              <a:off x="8514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9" name="Rectangle 48"/>
            <p:cNvSpPr/>
            <p:nvPr/>
          </p:nvSpPr>
          <p:spPr>
            <a:xfrm>
              <a:off x="9076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50" name="Rectangle 49"/>
            <p:cNvSpPr/>
            <p:nvPr/>
          </p:nvSpPr>
          <p:spPr>
            <a:xfrm>
              <a:off x="10419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4</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51" name="Rectangle 50"/>
            <p:cNvSpPr/>
            <p:nvPr/>
          </p:nvSpPr>
          <p:spPr>
            <a:xfrm>
              <a:off x="10981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52" name="Rectangle 51"/>
            <p:cNvSpPr/>
            <p:nvPr/>
          </p:nvSpPr>
          <p:spPr>
            <a:xfrm>
              <a:off x="12324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5</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53" name="Rectangle 52"/>
            <p:cNvSpPr/>
            <p:nvPr/>
          </p:nvSpPr>
          <p:spPr>
            <a:xfrm>
              <a:off x="12886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14229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6</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55" name="Rectangle 54"/>
            <p:cNvSpPr/>
            <p:nvPr/>
          </p:nvSpPr>
          <p:spPr>
            <a:xfrm>
              <a:off x="14791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56" name="Rectangle 55"/>
            <p:cNvSpPr/>
            <p:nvPr/>
          </p:nvSpPr>
          <p:spPr>
            <a:xfrm>
              <a:off x="16007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7</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57" name="Rectangle 56"/>
            <p:cNvSpPr/>
            <p:nvPr/>
          </p:nvSpPr>
          <p:spPr>
            <a:xfrm>
              <a:off x="16569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58" name="Rectangle 57"/>
            <p:cNvSpPr/>
            <p:nvPr/>
          </p:nvSpPr>
          <p:spPr>
            <a:xfrm>
              <a:off x="17785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8</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59" name="Rectangle 58"/>
            <p:cNvSpPr/>
            <p:nvPr/>
          </p:nvSpPr>
          <p:spPr>
            <a:xfrm>
              <a:off x="18347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60" name="Rectangle 59"/>
            <p:cNvSpPr/>
            <p:nvPr/>
          </p:nvSpPr>
          <p:spPr>
            <a:xfrm>
              <a:off x="19817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9</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61" name="Rectangle 60"/>
            <p:cNvSpPr/>
            <p:nvPr/>
          </p:nvSpPr>
          <p:spPr>
            <a:xfrm>
              <a:off x="20379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62" name="Rectangle 61"/>
            <p:cNvSpPr/>
            <p:nvPr/>
          </p:nvSpPr>
          <p:spPr>
            <a:xfrm>
              <a:off x="2166519" y="1178053"/>
              <a:ext cx="149992"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10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63" name="Shape 2668"/>
            <p:cNvSpPr/>
            <p:nvPr/>
          </p:nvSpPr>
          <p:spPr>
            <a:xfrm>
              <a:off x="995275" y="68380"/>
              <a:ext cx="161722" cy="161722"/>
            </a:xfrm>
            <a:custGeom>
              <a:avLst/>
              <a:gdLst/>
              <a:ahLst/>
              <a:cxnLst/>
              <a:rect l="0" t="0" r="0" b="0"/>
              <a:pathLst>
                <a:path w="161722" h="161722">
                  <a:moveTo>
                    <a:pt x="80861" y="0"/>
                  </a:moveTo>
                  <a:cubicBezTo>
                    <a:pt x="125527" y="0"/>
                    <a:pt x="161722" y="36195"/>
                    <a:pt x="161722" y="80861"/>
                  </a:cubicBezTo>
                  <a:cubicBezTo>
                    <a:pt x="161722" y="125514"/>
                    <a:pt x="125527" y="161722"/>
                    <a:pt x="80861" y="161722"/>
                  </a:cubicBezTo>
                  <a:cubicBezTo>
                    <a:pt x="36195" y="161722"/>
                    <a:pt x="0" y="125514"/>
                    <a:pt x="0" y="80861"/>
                  </a:cubicBezTo>
                  <a:cubicBezTo>
                    <a:pt x="0" y="36195"/>
                    <a:pt x="36195" y="0"/>
                    <a:pt x="80861" y="0"/>
                  </a:cubicBezTo>
                  <a:close/>
                </a:path>
              </a:pathLst>
            </a:custGeom>
            <a:ln w="0" cap="flat">
              <a:miter lim="100000"/>
            </a:ln>
          </p:spPr>
          <p:style>
            <a:lnRef idx="0">
              <a:srgbClr val="000000"/>
            </a:lnRef>
            <a:fillRef idx="1">
              <a:srgbClr val="FFFFFF"/>
            </a:fillRef>
            <a:effectRef idx="0">
              <a:scrgbClr r="0" g="0" b="0"/>
            </a:effectRef>
            <a:fontRef idx="none"/>
          </p:style>
          <p:txBody>
            <a:bodyPr/>
            <a:lstStyle/>
            <a:p>
              <a:endParaRPr lang="en-US" sz="1200"/>
            </a:p>
          </p:txBody>
        </p:sp>
        <p:sp>
          <p:nvSpPr>
            <p:cNvPr id="64" name="Shape 2669"/>
            <p:cNvSpPr/>
            <p:nvPr/>
          </p:nvSpPr>
          <p:spPr>
            <a:xfrm>
              <a:off x="995275" y="68380"/>
              <a:ext cx="161722" cy="161722"/>
            </a:xfrm>
            <a:custGeom>
              <a:avLst/>
              <a:gdLst/>
              <a:ahLst/>
              <a:cxnLst/>
              <a:rect l="0" t="0" r="0" b="0"/>
              <a:pathLst>
                <a:path w="161722" h="161722">
                  <a:moveTo>
                    <a:pt x="80861" y="161722"/>
                  </a:moveTo>
                  <a:cubicBezTo>
                    <a:pt x="125527" y="161722"/>
                    <a:pt x="161722" y="125514"/>
                    <a:pt x="161722" y="80861"/>
                  </a:cubicBezTo>
                  <a:cubicBezTo>
                    <a:pt x="161722" y="36195"/>
                    <a:pt x="125527" y="0"/>
                    <a:pt x="80861" y="0"/>
                  </a:cubicBezTo>
                  <a:cubicBezTo>
                    <a:pt x="36195" y="0"/>
                    <a:pt x="0" y="36195"/>
                    <a:pt x="0" y="80861"/>
                  </a:cubicBezTo>
                  <a:cubicBezTo>
                    <a:pt x="0" y="125514"/>
                    <a:pt x="36195" y="161722"/>
                    <a:pt x="80861" y="161722"/>
                  </a:cubicBezTo>
                  <a:close/>
                </a:path>
              </a:pathLst>
            </a:custGeom>
            <a:ln w="635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65" name="Shape 2670"/>
            <p:cNvSpPr/>
            <p:nvPr/>
          </p:nvSpPr>
          <p:spPr>
            <a:xfrm>
              <a:off x="485049" y="158067"/>
              <a:ext cx="587210" cy="504037"/>
            </a:xfrm>
            <a:custGeom>
              <a:avLst/>
              <a:gdLst/>
              <a:ahLst/>
              <a:cxnLst/>
              <a:rect l="0" t="0" r="0" b="0"/>
              <a:pathLst>
                <a:path w="587210" h="504037">
                  <a:moveTo>
                    <a:pt x="0" y="452044"/>
                  </a:moveTo>
                  <a:lnTo>
                    <a:pt x="205740" y="265595"/>
                  </a:lnTo>
                  <a:lnTo>
                    <a:pt x="386397" y="504037"/>
                  </a:lnTo>
                  <a:lnTo>
                    <a:pt x="587210" y="0"/>
                  </a:lnTo>
                </a:path>
              </a:pathLst>
            </a:custGeom>
            <a:ln w="2540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66" name="Shape 2671"/>
            <p:cNvSpPr/>
            <p:nvPr/>
          </p:nvSpPr>
          <p:spPr>
            <a:xfrm>
              <a:off x="442819" y="563671"/>
              <a:ext cx="83286" cy="83287"/>
            </a:xfrm>
            <a:custGeom>
              <a:avLst/>
              <a:gdLst/>
              <a:ahLst/>
              <a:cxnLst/>
              <a:rect l="0" t="0" r="0" b="0"/>
              <a:pathLst>
                <a:path w="83286" h="83287">
                  <a:moveTo>
                    <a:pt x="41643" y="0"/>
                  </a:moveTo>
                  <a:cubicBezTo>
                    <a:pt x="64643" y="0"/>
                    <a:pt x="83286" y="18644"/>
                    <a:pt x="83286" y="41644"/>
                  </a:cubicBezTo>
                  <a:cubicBezTo>
                    <a:pt x="83286" y="64643"/>
                    <a:pt x="64643" y="83287"/>
                    <a:pt x="41643" y="83287"/>
                  </a:cubicBezTo>
                  <a:cubicBezTo>
                    <a:pt x="18643" y="83287"/>
                    <a:pt x="0" y="64643"/>
                    <a:pt x="0" y="41644"/>
                  </a:cubicBezTo>
                  <a:cubicBezTo>
                    <a:pt x="0" y="18644"/>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67" name="Shape 2672"/>
            <p:cNvSpPr/>
            <p:nvPr/>
          </p:nvSpPr>
          <p:spPr>
            <a:xfrm>
              <a:off x="652370" y="385871"/>
              <a:ext cx="83286" cy="83287"/>
            </a:xfrm>
            <a:custGeom>
              <a:avLst/>
              <a:gdLst/>
              <a:ahLst/>
              <a:cxnLst/>
              <a:rect l="0" t="0" r="0" b="0"/>
              <a:pathLst>
                <a:path w="83286" h="83287">
                  <a:moveTo>
                    <a:pt x="41643" y="0"/>
                  </a:moveTo>
                  <a:cubicBezTo>
                    <a:pt x="64643" y="0"/>
                    <a:pt x="83286" y="18644"/>
                    <a:pt x="83286" y="41644"/>
                  </a:cubicBezTo>
                  <a:cubicBezTo>
                    <a:pt x="83286" y="64643"/>
                    <a:pt x="64643" y="83287"/>
                    <a:pt x="41643" y="83287"/>
                  </a:cubicBezTo>
                  <a:cubicBezTo>
                    <a:pt x="18643" y="83287"/>
                    <a:pt x="0" y="64643"/>
                    <a:pt x="0" y="41644"/>
                  </a:cubicBezTo>
                  <a:cubicBezTo>
                    <a:pt x="0" y="18644"/>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68" name="Shape 2673"/>
            <p:cNvSpPr/>
            <p:nvPr/>
          </p:nvSpPr>
          <p:spPr>
            <a:xfrm>
              <a:off x="828356" y="619723"/>
              <a:ext cx="83286" cy="83287"/>
            </a:xfrm>
            <a:custGeom>
              <a:avLst/>
              <a:gdLst/>
              <a:ahLst/>
              <a:cxnLst/>
              <a:rect l="0" t="0" r="0" b="0"/>
              <a:pathLst>
                <a:path w="83286" h="83287">
                  <a:moveTo>
                    <a:pt x="41643" y="0"/>
                  </a:moveTo>
                  <a:cubicBezTo>
                    <a:pt x="64643" y="0"/>
                    <a:pt x="83286" y="18644"/>
                    <a:pt x="83286" y="41644"/>
                  </a:cubicBezTo>
                  <a:cubicBezTo>
                    <a:pt x="83286" y="64643"/>
                    <a:pt x="64643" y="83287"/>
                    <a:pt x="41643" y="83287"/>
                  </a:cubicBezTo>
                  <a:cubicBezTo>
                    <a:pt x="18643" y="83287"/>
                    <a:pt x="0" y="64643"/>
                    <a:pt x="0" y="41644"/>
                  </a:cubicBezTo>
                  <a:cubicBezTo>
                    <a:pt x="0" y="18644"/>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69" name="Shape 2674"/>
            <p:cNvSpPr/>
            <p:nvPr/>
          </p:nvSpPr>
          <p:spPr>
            <a:xfrm>
              <a:off x="1034493" y="107594"/>
              <a:ext cx="83286" cy="83287"/>
            </a:xfrm>
            <a:custGeom>
              <a:avLst/>
              <a:gdLst/>
              <a:ahLst/>
              <a:cxnLst/>
              <a:rect l="0" t="0" r="0" b="0"/>
              <a:pathLst>
                <a:path w="83286" h="83287">
                  <a:moveTo>
                    <a:pt x="41643" y="0"/>
                  </a:moveTo>
                  <a:cubicBezTo>
                    <a:pt x="64643" y="0"/>
                    <a:pt x="83286" y="18644"/>
                    <a:pt x="83286" y="41644"/>
                  </a:cubicBezTo>
                  <a:cubicBezTo>
                    <a:pt x="83286" y="64643"/>
                    <a:pt x="64643" y="83287"/>
                    <a:pt x="41643" y="83287"/>
                  </a:cubicBezTo>
                  <a:cubicBezTo>
                    <a:pt x="18643" y="83287"/>
                    <a:pt x="0" y="64643"/>
                    <a:pt x="0" y="41644"/>
                  </a:cubicBezTo>
                  <a:cubicBezTo>
                    <a:pt x="0" y="18644"/>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70" name="Shape 2675"/>
            <p:cNvSpPr/>
            <p:nvPr/>
          </p:nvSpPr>
          <p:spPr>
            <a:xfrm>
              <a:off x="1093695" y="164414"/>
              <a:ext cx="652996" cy="480835"/>
            </a:xfrm>
            <a:custGeom>
              <a:avLst/>
              <a:gdLst/>
              <a:ahLst/>
              <a:cxnLst/>
              <a:rect l="0" t="0" r="0" b="0"/>
              <a:pathLst>
                <a:path w="652996" h="480835">
                  <a:moveTo>
                    <a:pt x="0" y="0"/>
                  </a:moveTo>
                  <a:lnTo>
                    <a:pt x="285941" y="277927"/>
                  </a:lnTo>
                  <a:lnTo>
                    <a:pt x="603860" y="277927"/>
                  </a:lnTo>
                  <a:cubicBezTo>
                    <a:pt x="631000" y="277927"/>
                    <a:pt x="652996" y="296291"/>
                    <a:pt x="652996" y="318948"/>
                  </a:cubicBezTo>
                  <a:lnTo>
                    <a:pt x="652996" y="439801"/>
                  </a:lnTo>
                  <a:cubicBezTo>
                    <a:pt x="652996" y="462458"/>
                    <a:pt x="631000" y="480835"/>
                    <a:pt x="603860" y="480835"/>
                  </a:cubicBezTo>
                  <a:lnTo>
                    <a:pt x="137249" y="480835"/>
                  </a:lnTo>
                  <a:cubicBezTo>
                    <a:pt x="110109" y="480835"/>
                    <a:pt x="88113" y="462458"/>
                    <a:pt x="88113" y="439801"/>
                  </a:cubicBezTo>
                  <a:lnTo>
                    <a:pt x="88113" y="318948"/>
                  </a:lnTo>
                  <a:cubicBezTo>
                    <a:pt x="88113" y="296291"/>
                    <a:pt x="110109" y="277927"/>
                    <a:pt x="137249" y="277927"/>
                  </a:cubicBezTo>
                  <a:lnTo>
                    <a:pt x="182220" y="277927"/>
                  </a:lnTo>
                  <a:lnTo>
                    <a:pt x="0" y="0"/>
                  </a:lnTo>
                  <a:close/>
                </a:path>
              </a:pathLst>
            </a:custGeom>
            <a:ln w="0" cap="flat">
              <a:miter lim="100000"/>
            </a:ln>
          </p:spPr>
          <p:style>
            <a:lnRef idx="0">
              <a:srgbClr val="000000"/>
            </a:lnRef>
            <a:fillRef idx="1">
              <a:srgbClr val="E69024"/>
            </a:fillRef>
            <a:effectRef idx="0">
              <a:scrgbClr r="0" g="0" b="0"/>
            </a:effectRef>
            <a:fontRef idx="none"/>
          </p:style>
          <p:txBody>
            <a:bodyPr/>
            <a:lstStyle/>
            <a:p>
              <a:endParaRPr lang="en-US" sz="1200"/>
            </a:p>
          </p:txBody>
        </p:sp>
        <p:sp>
          <p:nvSpPr>
            <p:cNvPr id="71" name="Rectangle 70"/>
            <p:cNvSpPr/>
            <p:nvPr/>
          </p:nvSpPr>
          <p:spPr>
            <a:xfrm>
              <a:off x="1270730" y="469676"/>
              <a:ext cx="79827" cy="171283"/>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72" name="Rectangle 71"/>
            <p:cNvSpPr/>
            <p:nvPr/>
          </p:nvSpPr>
          <p:spPr>
            <a:xfrm>
              <a:off x="1330534" y="524114"/>
              <a:ext cx="46539" cy="99858"/>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73" name="Rectangle 72"/>
            <p:cNvSpPr/>
            <p:nvPr/>
          </p:nvSpPr>
          <p:spPr>
            <a:xfrm>
              <a:off x="1365400" y="524114"/>
              <a:ext cx="44949" cy="99858"/>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74" name="Rectangle 73"/>
            <p:cNvSpPr/>
            <p:nvPr/>
          </p:nvSpPr>
          <p:spPr>
            <a:xfrm>
              <a:off x="1399070" y="469676"/>
              <a:ext cx="347017" cy="171283"/>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Rule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75" name="Title 1"/>
          <p:cNvSpPr txBox="1">
            <a:spLocks/>
          </p:cNvSpPr>
          <p:nvPr/>
        </p:nvSpPr>
        <p:spPr>
          <a:xfrm>
            <a:off x="152400" y="2191983"/>
            <a:ext cx="1219200" cy="68461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000" cap="all" spc="100" dirty="0">
                <a:solidFill>
                  <a:prstClr val="black">
                    <a:lumMod val="95000"/>
                    <a:lumOff val="5000"/>
                  </a:prstClr>
                </a:solidFill>
                <a:latin typeface="Tw Cen MT Condensed"/>
              </a:rPr>
              <a:t>1</a:t>
            </a:r>
            <a:r>
              <a:rPr lang="en-US" sz="2400" cap="all" spc="100" dirty="0">
                <a:solidFill>
                  <a:prstClr val="black">
                    <a:lumMod val="95000"/>
                    <a:lumOff val="5000"/>
                  </a:prstClr>
                </a:solidFill>
                <a:latin typeface="Tw Cen MT Condensed"/>
              </a:rPr>
              <a:t>3S</a:t>
            </a:r>
            <a:endParaRPr lang="en-US" dirty="0"/>
          </a:p>
        </p:txBody>
      </p:sp>
      <p:sp>
        <p:nvSpPr>
          <p:cNvPr id="76" name="Content Placeholder 2"/>
          <p:cNvSpPr txBox="1">
            <a:spLocks/>
          </p:cNvSpPr>
          <p:nvPr/>
        </p:nvSpPr>
        <p:spPr>
          <a:xfrm>
            <a:off x="496201" y="2324693"/>
            <a:ext cx="3505200" cy="13238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Tx/>
              <a:buChar char="-"/>
            </a:pPr>
            <a:r>
              <a:rPr lang="en-US" sz="2000" dirty="0">
                <a:solidFill>
                  <a:prstClr val="black"/>
                </a:solidFill>
                <a:latin typeface="Tw Cen MT"/>
              </a:rPr>
              <a:t>when the QC </a:t>
            </a:r>
            <a:r>
              <a:rPr lang="en-US" sz="2000" dirty="0"/>
              <a:t>exceeds ± 3SD. </a:t>
            </a:r>
          </a:p>
          <a:p>
            <a:pPr>
              <a:spcBef>
                <a:spcPts val="0"/>
              </a:spcBef>
              <a:buFontTx/>
              <a:buChar char="-"/>
            </a:pPr>
            <a:r>
              <a:rPr lang="en-US" sz="2000" dirty="0">
                <a:solidFill>
                  <a:prstClr val="black"/>
                </a:solidFill>
                <a:latin typeface="Tw Cen MT"/>
              </a:rPr>
              <a:t>Rejection rule.</a:t>
            </a:r>
          </a:p>
          <a:p>
            <a:pPr>
              <a:spcBef>
                <a:spcPts val="0"/>
              </a:spcBef>
              <a:buFontTx/>
              <a:buChar char="-"/>
            </a:pPr>
            <a:r>
              <a:rPr lang="en-US" sz="2000" dirty="0">
                <a:solidFill>
                  <a:prstClr val="black"/>
                </a:solidFill>
                <a:latin typeface="Tw Cen MT"/>
              </a:rPr>
              <a:t>May indicate random or large systematic error.</a:t>
            </a:r>
          </a:p>
        </p:txBody>
      </p:sp>
      <p:grpSp>
        <p:nvGrpSpPr>
          <p:cNvPr id="77" name="Group 76"/>
          <p:cNvGrpSpPr/>
          <p:nvPr/>
        </p:nvGrpSpPr>
        <p:grpSpPr>
          <a:xfrm>
            <a:off x="4538157" y="2033082"/>
            <a:ext cx="4386414" cy="1901424"/>
            <a:chOff x="0" y="0"/>
            <a:chExt cx="2279295" cy="1537330"/>
          </a:xfrm>
        </p:grpSpPr>
        <p:sp>
          <p:nvSpPr>
            <p:cNvPr id="78" name="Shape 2693"/>
            <p:cNvSpPr/>
            <p:nvPr/>
          </p:nvSpPr>
          <p:spPr>
            <a:xfrm>
              <a:off x="1775957" y="1438901"/>
              <a:ext cx="83286" cy="83286"/>
            </a:xfrm>
            <a:custGeom>
              <a:avLst/>
              <a:gdLst/>
              <a:ahLst/>
              <a:cxnLst/>
              <a:rect l="0" t="0" r="0" b="0"/>
              <a:pathLst>
                <a:path w="83286" h="83286">
                  <a:moveTo>
                    <a:pt x="41643" y="0"/>
                  </a:moveTo>
                  <a:cubicBezTo>
                    <a:pt x="64643" y="0"/>
                    <a:pt x="83286" y="18644"/>
                    <a:pt x="83286" y="41643"/>
                  </a:cubicBezTo>
                  <a:cubicBezTo>
                    <a:pt x="83286" y="64643"/>
                    <a:pt x="64643" y="83286"/>
                    <a:pt x="41643" y="83286"/>
                  </a:cubicBezTo>
                  <a:cubicBezTo>
                    <a:pt x="18643" y="83286"/>
                    <a:pt x="0" y="64643"/>
                    <a:pt x="0" y="41643"/>
                  </a:cubicBezTo>
                  <a:cubicBezTo>
                    <a:pt x="0" y="18644"/>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79" name="Rectangle 78"/>
            <p:cNvSpPr/>
            <p:nvPr/>
          </p:nvSpPr>
          <p:spPr>
            <a:xfrm>
              <a:off x="1915555" y="1417645"/>
              <a:ext cx="411465" cy="159181"/>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Level 1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80" name="Shape 58579"/>
            <p:cNvSpPr/>
            <p:nvPr/>
          </p:nvSpPr>
          <p:spPr>
            <a:xfrm>
              <a:off x="223747" y="835478"/>
              <a:ext cx="1991665" cy="181863"/>
            </a:xfrm>
            <a:custGeom>
              <a:avLst/>
              <a:gdLst/>
              <a:ahLst/>
              <a:cxnLst/>
              <a:rect l="0" t="0" r="0" b="0"/>
              <a:pathLst>
                <a:path w="1991665" h="181863">
                  <a:moveTo>
                    <a:pt x="0" y="0"/>
                  </a:moveTo>
                  <a:lnTo>
                    <a:pt x="1991665" y="0"/>
                  </a:lnTo>
                  <a:lnTo>
                    <a:pt x="1991665" y="181863"/>
                  </a:lnTo>
                  <a:lnTo>
                    <a:pt x="0" y="181863"/>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81" name="Shape 58580"/>
            <p:cNvSpPr/>
            <p:nvPr/>
          </p:nvSpPr>
          <p:spPr>
            <a:xfrm>
              <a:off x="223747" y="471750"/>
              <a:ext cx="1991665" cy="181863"/>
            </a:xfrm>
            <a:custGeom>
              <a:avLst/>
              <a:gdLst/>
              <a:ahLst/>
              <a:cxnLst/>
              <a:rect l="0" t="0" r="0" b="0"/>
              <a:pathLst>
                <a:path w="1991665" h="181863">
                  <a:moveTo>
                    <a:pt x="0" y="0"/>
                  </a:moveTo>
                  <a:lnTo>
                    <a:pt x="1991665" y="0"/>
                  </a:lnTo>
                  <a:lnTo>
                    <a:pt x="1991665" y="181863"/>
                  </a:lnTo>
                  <a:lnTo>
                    <a:pt x="0" y="181863"/>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82" name="Shape 58581"/>
            <p:cNvSpPr/>
            <p:nvPr/>
          </p:nvSpPr>
          <p:spPr>
            <a:xfrm>
              <a:off x="223747" y="108021"/>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83" name="Shape 2698"/>
            <p:cNvSpPr/>
            <p:nvPr/>
          </p:nvSpPr>
          <p:spPr>
            <a:xfrm>
              <a:off x="220572" y="108024"/>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4" name="Shape 2699"/>
            <p:cNvSpPr/>
            <p:nvPr/>
          </p:nvSpPr>
          <p:spPr>
            <a:xfrm>
              <a:off x="223747" y="111199"/>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5" name="Shape 2700"/>
            <p:cNvSpPr/>
            <p:nvPr/>
          </p:nvSpPr>
          <p:spPr>
            <a:xfrm>
              <a:off x="2215410" y="111199"/>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6" name="Shape 2701"/>
            <p:cNvSpPr/>
            <p:nvPr/>
          </p:nvSpPr>
          <p:spPr>
            <a:xfrm>
              <a:off x="220572" y="289888"/>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7" name="Shape 2702"/>
            <p:cNvSpPr/>
            <p:nvPr/>
          </p:nvSpPr>
          <p:spPr>
            <a:xfrm>
              <a:off x="223747" y="29306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8" name="Shape 2703"/>
            <p:cNvSpPr/>
            <p:nvPr/>
          </p:nvSpPr>
          <p:spPr>
            <a:xfrm>
              <a:off x="2215410" y="29306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9" name="Shape 2704"/>
            <p:cNvSpPr/>
            <p:nvPr/>
          </p:nvSpPr>
          <p:spPr>
            <a:xfrm>
              <a:off x="220572" y="471750"/>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0" name="Shape 2705"/>
            <p:cNvSpPr/>
            <p:nvPr/>
          </p:nvSpPr>
          <p:spPr>
            <a:xfrm>
              <a:off x="223747" y="474925"/>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1" name="Shape 2706"/>
            <p:cNvSpPr/>
            <p:nvPr/>
          </p:nvSpPr>
          <p:spPr>
            <a:xfrm>
              <a:off x="2215410" y="474925"/>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2" name="Shape 2707"/>
            <p:cNvSpPr/>
            <p:nvPr/>
          </p:nvSpPr>
          <p:spPr>
            <a:xfrm>
              <a:off x="220572" y="653614"/>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3" name="Shape 2708"/>
            <p:cNvSpPr/>
            <p:nvPr/>
          </p:nvSpPr>
          <p:spPr>
            <a:xfrm>
              <a:off x="223747" y="656789"/>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4" name="Shape 2709"/>
            <p:cNvSpPr/>
            <p:nvPr/>
          </p:nvSpPr>
          <p:spPr>
            <a:xfrm>
              <a:off x="2215410" y="656789"/>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5" name="Shape 2710"/>
            <p:cNvSpPr/>
            <p:nvPr/>
          </p:nvSpPr>
          <p:spPr>
            <a:xfrm>
              <a:off x="220572" y="835478"/>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6" name="Shape 2711"/>
            <p:cNvSpPr/>
            <p:nvPr/>
          </p:nvSpPr>
          <p:spPr>
            <a:xfrm>
              <a:off x="223747" y="838652"/>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7" name="Shape 2712"/>
            <p:cNvSpPr/>
            <p:nvPr/>
          </p:nvSpPr>
          <p:spPr>
            <a:xfrm>
              <a:off x="2215410" y="838652"/>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8" name="Shape 2713"/>
            <p:cNvSpPr/>
            <p:nvPr/>
          </p:nvSpPr>
          <p:spPr>
            <a:xfrm>
              <a:off x="220572" y="1017341"/>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9" name="Shape 2714"/>
            <p:cNvSpPr/>
            <p:nvPr/>
          </p:nvSpPr>
          <p:spPr>
            <a:xfrm>
              <a:off x="223747" y="1020515"/>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00" name="Shape 2715"/>
            <p:cNvSpPr/>
            <p:nvPr/>
          </p:nvSpPr>
          <p:spPr>
            <a:xfrm>
              <a:off x="2215410" y="1020515"/>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01" name="Shape 2716"/>
            <p:cNvSpPr/>
            <p:nvPr/>
          </p:nvSpPr>
          <p:spPr>
            <a:xfrm>
              <a:off x="220572" y="1199204"/>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02" name="Rectangle 101"/>
            <p:cNvSpPr/>
            <p:nvPr/>
          </p:nvSpPr>
          <p:spPr>
            <a:xfrm>
              <a:off x="117043" y="39649"/>
              <a:ext cx="70132"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3" name="Rectangle 102"/>
            <p:cNvSpPr/>
            <p:nvPr/>
          </p:nvSpPr>
          <p:spPr>
            <a:xfrm>
              <a:off x="0" y="39649"/>
              <a:ext cx="155938"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4" name="Rectangle 103"/>
            <p:cNvSpPr/>
            <p:nvPr/>
          </p:nvSpPr>
          <p:spPr>
            <a:xfrm>
              <a:off x="117043" y="218667"/>
              <a:ext cx="70132"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5" name="Rectangle 104"/>
            <p:cNvSpPr/>
            <p:nvPr/>
          </p:nvSpPr>
          <p:spPr>
            <a:xfrm>
              <a:off x="0" y="218667"/>
              <a:ext cx="155938"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6" name="Rectangle 105"/>
            <p:cNvSpPr/>
            <p:nvPr/>
          </p:nvSpPr>
          <p:spPr>
            <a:xfrm>
              <a:off x="117043" y="397687"/>
              <a:ext cx="70132"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7" name="Rectangle 106"/>
            <p:cNvSpPr/>
            <p:nvPr/>
          </p:nvSpPr>
          <p:spPr>
            <a:xfrm>
              <a:off x="0" y="397687"/>
              <a:ext cx="155938"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8" name="Rectangle 107"/>
            <p:cNvSpPr/>
            <p:nvPr/>
          </p:nvSpPr>
          <p:spPr>
            <a:xfrm>
              <a:off x="79451" y="576706"/>
              <a:ext cx="120129"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M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9" name="Rectangle 108"/>
            <p:cNvSpPr/>
            <p:nvPr/>
          </p:nvSpPr>
          <p:spPr>
            <a:xfrm>
              <a:off x="117044" y="755724"/>
              <a:ext cx="70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0" name="Rectangle 109"/>
            <p:cNvSpPr/>
            <p:nvPr/>
          </p:nvSpPr>
          <p:spPr>
            <a:xfrm>
              <a:off x="21438" y="755724"/>
              <a:ext cx="12742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1" name="Rectangle 110"/>
            <p:cNvSpPr/>
            <p:nvPr/>
          </p:nvSpPr>
          <p:spPr>
            <a:xfrm>
              <a:off x="117044" y="934744"/>
              <a:ext cx="70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2" name="Rectangle 111"/>
            <p:cNvSpPr/>
            <p:nvPr/>
          </p:nvSpPr>
          <p:spPr>
            <a:xfrm>
              <a:off x="21438" y="934744"/>
              <a:ext cx="12742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3" name="Rectangle 112"/>
            <p:cNvSpPr/>
            <p:nvPr/>
          </p:nvSpPr>
          <p:spPr>
            <a:xfrm>
              <a:off x="21438" y="1113763"/>
              <a:ext cx="12742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Calibri" panose="020F0502020204030204" pitchFamily="34" charset="0"/>
                </a:rPr>
                <a:t>-3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4" name="Rectangle 113"/>
            <p:cNvSpPr/>
            <p:nvPr/>
          </p:nvSpPr>
          <p:spPr>
            <a:xfrm>
              <a:off x="117044" y="1113763"/>
              <a:ext cx="70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5" name="Rectangle 114"/>
            <p:cNvSpPr/>
            <p:nvPr/>
          </p:nvSpPr>
          <p:spPr>
            <a:xfrm>
              <a:off x="196495" y="1217699"/>
              <a:ext cx="289715"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RUN</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6" name="Rectangle 115"/>
            <p:cNvSpPr/>
            <p:nvPr/>
          </p:nvSpPr>
          <p:spPr>
            <a:xfrm>
              <a:off x="414122" y="1217699"/>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7" name="Rectangle 116"/>
            <p:cNvSpPr/>
            <p:nvPr/>
          </p:nvSpPr>
          <p:spPr>
            <a:xfrm>
              <a:off x="483108" y="1217699"/>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8" name="Rectangle 117"/>
            <p:cNvSpPr/>
            <p:nvPr/>
          </p:nvSpPr>
          <p:spPr>
            <a:xfrm>
              <a:off x="539395" y="1217699"/>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9" name="Rectangle 118"/>
            <p:cNvSpPr/>
            <p:nvPr/>
          </p:nvSpPr>
          <p:spPr>
            <a:xfrm>
              <a:off x="673608" y="1217699"/>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0" name="Rectangle 119"/>
            <p:cNvSpPr/>
            <p:nvPr/>
          </p:nvSpPr>
          <p:spPr>
            <a:xfrm>
              <a:off x="729895" y="1217699"/>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1" name="Rectangle 120"/>
            <p:cNvSpPr/>
            <p:nvPr/>
          </p:nvSpPr>
          <p:spPr>
            <a:xfrm>
              <a:off x="851408" y="1217699"/>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2" name="Rectangle 121"/>
            <p:cNvSpPr/>
            <p:nvPr/>
          </p:nvSpPr>
          <p:spPr>
            <a:xfrm>
              <a:off x="907695" y="1217699"/>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3" name="Rectangle 122"/>
            <p:cNvSpPr/>
            <p:nvPr/>
          </p:nvSpPr>
          <p:spPr>
            <a:xfrm>
              <a:off x="1041908" y="1217699"/>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4</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4" name="Rectangle 123"/>
            <p:cNvSpPr/>
            <p:nvPr/>
          </p:nvSpPr>
          <p:spPr>
            <a:xfrm>
              <a:off x="1098195" y="1217699"/>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5" name="Rectangle 124"/>
            <p:cNvSpPr/>
            <p:nvPr/>
          </p:nvSpPr>
          <p:spPr>
            <a:xfrm>
              <a:off x="1232408" y="1217699"/>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5</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6" name="Rectangle 125"/>
            <p:cNvSpPr/>
            <p:nvPr/>
          </p:nvSpPr>
          <p:spPr>
            <a:xfrm>
              <a:off x="1288695" y="1217699"/>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7" name="Rectangle 126"/>
            <p:cNvSpPr/>
            <p:nvPr/>
          </p:nvSpPr>
          <p:spPr>
            <a:xfrm>
              <a:off x="1422908" y="1217699"/>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6</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8" name="Rectangle 127"/>
            <p:cNvSpPr/>
            <p:nvPr/>
          </p:nvSpPr>
          <p:spPr>
            <a:xfrm>
              <a:off x="1479195" y="1217699"/>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9" name="Rectangle 128"/>
            <p:cNvSpPr/>
            <p:nvPr/>
          </p:nvSpPr>
          <p:spPr>
            <a:xfrm>
              <a:off x="1600708" y="1217699"/>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7</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30" name="Rectangle 129"/>
            <p:cNvSpPr/>
            <p:nvPr/>
          </p:nvSpPr>
          <p:spPr>
            <a:xfrm>
              <a:off x="1656995" y="1217699"/>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31" name="Rectangle 130"/>
            <p:cNvSpPr/>
            <p:nvPr/>
          </p:nvSpPr>
          <p:spPr>
            <a:xfrm>
              <a:off x="1778508" y="1217699"/>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8</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32" name="Rectangle 131"/>
            <p:cNvSpPr/>
            <p:nvPr/>
          </p:nvSpPr>
          <p:spPr>
            <a:xfrm>
              <a:off x="1834795" y="1217699"/>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33" name="Rectangle 132"/>
            <p:cNvSpPr/>
            <p:nvPr/>
          </p:nvSpPr>
          <p:spPr>
            <a:xfrm>
              <a:off x="1981708" y="1217699"/>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9</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34" name="Rectangle 133"/>
            <p:cNvSpPr/>
            <p:nvPr/>
          </p:nvSpPr>
          <p:spPr>
            <a:xfrm>
              <a:off x="2037995" y="1217699"/>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35" name="Rectangle 134"/>
            <p:cNvSpPr/>
            <p:nvPr/>
          </p:nvSpPr>
          <p:spPr>
            <a:xfrm>
              <a:off x="2166519" y="1217699"/>
              <a:ext cx="149992"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10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36" name="Shape 2745"/>
            <p:cNvSpPr/>
            <p:nvPr/>
          </p:nvSpPr>
          <p:spPr>
            <a:xfrm>
              <a:off x="1368337" y="0"/>
              <a:ext cx="161722" cy="161722"/>
            </a:xfrm>
            <a:custGeom>
              <a:avLst/>
              <a:gdLst/>
              <a:ahLst/>
              <a:cxnLst/>
              <a:rect l="0" t="0" r="0" b="0"/>
              <a:pathLst>
                <a:path w="161722" h="161722">
                  <a:moveTo>
                    <a:pt x="80861" y="0"/>
                  </a:moveTo>
                  <a:cubicBezTo>
                    <a:pt x="125527" y="0"/>
                    <a:pt x="161722" y="36195"/>
                    <a:pt x="161722" y="80861"/>
                  </a:cubicBezTo>
                  <a:cubicBezTo>
                    <a:pt x="161722" y="125514"/>
                    <a:pt x="125527" y="161722"/>
                    <a:pt x="80861" y="161722"/>
                  </a:cubicBezTo>
                  <a:cubicBezTo>
                    <a:pt x="36195" y="161722"/>
                    <a:pt x="0" y="125514"/>
                    <a:pt x="0" y="80861"/>
                  </a:cubicBezTo>
                  <a:cubicBezTo>
                    <a:pt x="0" y="36195"/>
                    <a:pt x="36195" y="0"/>
                    <a:pt x="80861" y="0"/>
                  </a:cubicBezTo>
                  <a:close/>
                </a:path>
              </a:pathLst>
            </a:custGeom>
            <a:ln w="0" cap="flat">
              <a:miter lim="100000"/>
            </a:ln>
          </p:spPr>
          <p:style>
            <a:lnRef idx="0">
              <a:srgbClr val="000000"/>
            </a:lnRef>
            <a:fillRef idx="1">
              <a:srgbClr val="FFFFFF"/>
            </a:fillRef>
            <a:effectRef idx="0">
              <a:scrgbClr r="0" g="0" b="0"/>
            </a:effectRef>
            <a:fontRef idx="none"/>
          </p:style>
          <p:txBody>
            <a:bodyPr/>
            <a:lstStyle/>
            <a:p>
              <a:endParaRPr lang="en-US" sz="1200"/>
            </a:p>
          </p:txBody>
        </p:sp>
        <p:sp>
          <p:nvSpPr>
            <p:cNvPr id="137" name="Shape 2746"/>
            <p:cNvSpPr/>
            <p:nvPr/>
          </p:nvSpPr>
          <p:spPr>
            <a:xfrm>
              <a:off x="1368337" y="0"/>
              <a:ext cx="161722" cy="161722"/>
            </a:xfrm>
            <a:custGeom>
              <a:avLst/>
              <a:gdLst/>
              <a:ahLst/>
              <a:cxnLst/>
              <a:rect l="0" t="0" r="0" b="0"/>
              <a:pathLst>
                <a:path w="161722" h="161722">
                  <a:moveTo>
                    <a:pt x="80861" y="161722"/>
                  </a:moveTo>
                  <a:cubicBezTo>
                    <a:pt x="125527" y="161722"/>
                    <a:pt x="161722" y="125514"/>
                    <a:pt x="161722" y="80861"/>
                  </a:cubicBezTo>
                  <a:cubicBezTo>
                    <a:pt x="161722" y="36195"/>
                    <a:pt x="125527" y="0"/>
                    <a:pt x="80861" y="0"/>
                  </a:cubicBezTo>
                  <a:cubicBezTo>
                    <a:pt x="36195" y="0"/>
                    <a:pt x="0" y="36195"/>
                    <a:pt x="0" y="80861"/>
                  </a:cubicBezTo>
                  <a:cubicBezTo>
                    <a:pt x="0" y="125514"/>
                    <a:pt x="36195" y="161722"/>
                    <a:pt x="80861" y="161722"/>
                  </a:cubicBezTo>
                  <a:close/>
                </a:path>
              </a:pathLst>
            </a:custGeom>
            <a:ln w="635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38" name="Shape 2747"/>
            <p:cNvSpPr/>
            <p:nvPr/>
          </p:nvSpPr>
          <p:spPr>
            <a:xfrm>
              <a:off x="485049" y="82545"/>
              <a:ext cx="965835" cy="934403"/>
            </a:xfrm>
            <a:custGeom>
              <a:avLst/>
              <a:gdLst/>
              <a:ahLst/>
              <a:cxnLst/>
              <a:rect l="0" t="0" r="0" b="0"/>
              <a:pathLst>
                <a:path w="965835" h="934403">
                  <a:moveTo>
                    <a:pt x="0" y="934403"/>
                  </a:moveTo>
                  <a:lnTo>
                    <a:pt x="208597" y="782955"/>
                  </a:lnTo>
                  <a:lnTo>
                    <a:pt x="385763" y="888683"/>
                  </a:lnTo>
                  <a:lnTo>
                    <a:pt x="582930" y="608647"/>
                  </a:lnTo>
                  <a:lnTo>
                    <a:pt x="780097" y="528638"/>
                  </a:lnTo>
                  <a:lnTo>
                    <a:pt x="965835" y="0"/>
                  </a:lnTo>
                </a:path>
              </a:pathLst>
            </a:custGeom>
            <a:ln w="2540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39" name="Shape 2748"/>
            <p:cNvSpPr/>
            <p:nvPr/>
          </p:nvSpPr>
          <p:spPr>
            <a:xfrm>
              <a:off x="442819" y="971224"/>
              <a:ext cx="83286" cy="83286"/>
            </a:xfrm>
            <a:custGeom>
              <a:avLst/>
              <a:gdLst/>
              <a:ahLst/>
              <a:cxnLst/>
              <a:rect l="0" t="0" r="0" b="0"/>
              <a:pathLst>
                <a:path w="83286" h="83286">
                  <a:moveTo>
                    <a:pt x="41643" y="0"/>
                  </a:moveTo>
                  <a:cubicBezTo>
                    <a:pt x="64643" y="0"/>
                    <a:pt x="83286" y="18643"/>
                    <a:pt x="83286" y="41643"/>
                  </a:cubicBezTo>
                  <a:cubicBezTo>
                    <a:pt x="83286" y="64643"/>
                    <a:pt x="64643" y="83286"/>
                    <a:pt x="41643" y="83286"/>
                  </a:cubicBezTo>
                  <a:cubicBezTo>
                    <a:pt x="18643" y="83286"/>
                    <a:pt x="0" y="64643"/>
                    <a:pt x="0" y="41643"/>
                  </a:cubicBezTo>
                  <a:cubicBezTo>
                    <a:pt x="0" y="18643"/>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140" name="Shape 2749"/>
            <p:cNvSpPr/>
            <p:nvPr/>
          </p:nvSpPr>
          <p:spPr>
            <a:xfrm>
              <a:off x="652370" y="822634"/>
              <a:ext cx="83286" cy="83286"/>
            </a:xfrm>
            <a:custGeom>
              <a:avLst/>
              <a:gdLst/>
              <a:ahLst/>
              <a:cxnLst/>
              <a:rect l="0" t="0" r="0" b="0"/>
              <a:pathLst>
                <a:path w="83286" h="83286">
                  <a:moveTo>
                    <a:pt x="41643" y="0"/>
                  </a:moveTo>
                  <a:cubicBezTo>
                    <a:pt x="64643" y="0"/>
                    <a:pt x="83286" y="18644"/>
                    <a:pt x="83286" y="41643"/>
                  </a:cubicBezTo>
                  <a:cubicBezTo>
                    <a:pt x="83286" y="64643"/>
                    <a:pt x="64643" y="83286"/>
                    <a:pt x="41643" y="83286"/>
                  </a:cubicBezTo>
                  <a:cubicBezTo>
                    <a:pt x="18643" y="83286"/>
                    <a:pt x="0" y="64643"/>
                    <a:pt x="0" y="41643"/>
                  </a:cubicBezTo>
                  <a:cubicBezTo>
                    <a:pt x="0" y="18644"/>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141" name="Shape 2750"/>
            <p:cNvSpPr/>
            <p:nvPr/>
          </p:nvSpPr>
          <p:spPr>
            <a:xfrm>
              <a:off x="828356" y="928361"/>
              <a:ext cx="83286" cy="83286"/>
            </a:xfrm>
            <a:custGeom>
              <a:avLst/>
              <a:gdLst/>
              <a:ahLst/>
              <a:cxnLst/>
              <a:rect l="0" t="0" r="0" b="0"/>
              <a:pathLst>
                <a:path w="83286" h="83286">
                  <a:moveTo>
                    <a:pt x="41643" y="0"/>
                  </a:moveTo>
                  <a:cubicBezTo>
                    <a:pt x="64643" y="0"/>
                    <a:pt x="83286" y="18643"/>
                    <a:pt x="83286" y="41643"/>
                  </a:cubicBezTo>
                  <a:cubicBezTo>
                    <a:pt x="83286" y="64643"/>
                    <a:pt x="64643" y="83286"/>
                    <a:pt x="41643" y="83286"/>
                  </a:cubicBezTo>
                  <a:cubicBezTo>
                    <a:pt x="18643" y="83286"/>
                    <a:pt x="0" y="64643"/>
                    <a:pt x="0" y="41643"/>
                  </a:cubicBezTo>
                  <a:cubicBezTo>
                    <a:pt x="0" y="18643"/>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142" name="Shape 2751"/>
            <p:cNvSpPr/>
            <p:nvPr/>
          </p:nvSpPr>
          <p:spPr>
            <a:xfrm>
              <a:off x="1407555" y="39213"/>
              <a:ext cx="83286" cy="83286"/>
            </a:xfrm>
            <a:custGeom>
              <a:avLst/>
              <a:gdLst/>
              <a:ahLst/>
              <a:cxnLst/>
              <a:rect l="0" t="0" r="0" b="0"/>
              <a:pathLst>
                <a:path w="83286" h="83286">
                  <a:moveTo>
                    <a:pt x="41643" y="0"/>
                  </a:moveTo>
                  <a:cubicBezTo>
                    <a:pt x="64643" y="0"/>
                    <a:pt x="83286" y="18644"/>
                    <a:pt x="83286" y="41643"/>
                  </a:cubicBezTo>
                  <a:cubicBezTo>
                    <a:pt x="83286" y="64643"/>
                    <a:pt x="64643" y="83286"/>
                    <a:pt x="41643" y="83286"/>
                  </a:cubicBezTo>
                  <a:cubicBezTo>
                    <a:pt x="18643" y="83286"/>
                    <a:pt x="0" y="64643"/>
                    <a:pt x="0" y="41643"/>
                  </a:cubicBezTo>
                  <a:cubicBezTo>
                    <a:pt x="0" y="18644"/>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143" name="Shape 2752"/>
            <p:cNvSpPr/>
            <p:nvPr/>
          </p:nvSpPr>
          <p:spPr>
            <a:xfrm>
              <a:off x="1025115" y="648961"/>
              <a:ext cx="83286" cy="83286"/>
            </a:xfrm>
            <a:custGeom>
              <a:avLst/>
              <a:gdLst/>
              <a:ahLst/>
              <a:cxnLst/>
              <a:rect l="0" t="0" r="0" b="0"/>
              <a:pathLst>
                <a:path w="83286" h="83286">
                  <a:moveTo>
                    <a:pt x="41643" y="0"/>
                  </a:moveTo>
                  <a:cubicBezTo>
                    <a:pt x="64643" y="0"/>
                    <a:pt x="83286" y="18643"/>
                    <a:pt x="83286" y="41643"/>
                  </a:cubicBezTo>
                  <a:cubicBezTo>
                    <a:pt x="83286" y="64643"/>
                    <a:pt x="64643" y="83286"/>
                    <a:pt x="41643" y="83286"/>
                  </a:cubicBezTo>
                  <a:cubicBezTo>
                    <a:pt x="18643" y="83286"/>
                    <a:pt x="0" y="64643"/>
                    <a:pt x="0" y="41643"/>
                  </a:cubicBezTo>
                  <a:cubicBezTo>
                    <a:pt x="0" y="18643"/>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144" name="Shape 2753"/>
            <p:cNvSpPr/>
            <p:nvPr/>
          </p:nvSpPr>
          <p:spPr>
            <a:xfrm>
              <a:off x="1225140" y="568317"/>
              <a:ext cx="83286" cy="83286"/>
            </a:xfrm>
            <a:custGeom>
              <a:avLst/>
              <a:gdLst/>
              <a:ahLst/>
              <a:cxnLst/>
              <a:rect l="0" t="0" r="0" b="0"/>
              <a:pathLst>
                <a:path w="83286" h="83286">
                  <a:moveTo>
                    <a:pt x="41643" y="0"/>
                  </a:moveTo>
                  <a:cubicBezTo>
                    <a:pt x="64643" y="0"/>
                    <a:pt x="83286" y="18643"/>
                    <a:pt x="83286" y="41643"/>
                  </a:cubicBezTo>
                  <a:cubicBezTo>
                    <a:pt x="83286" y="64643"/>
                    <a:pt x="64643" y="83286"/>
                    <a:pt x="41643" y="83286"/>
                  </a:cubicBezTo>
                  <a:cubicBezTo>
                    <a:pt x="18643" y="83286"/>
                    <a:pt x="0" y="64643"/>
                    <a:pt x="0" y="41643"/>
                  </a:cubicBezTo>
                  <a:cubicBezTo>
                    <a:pt x="0" y="18643"/>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145" name="Shape 2754"/>
            <p:cNvSpPr/>
            <p:nvPr/>
          </p:nvSpPr>
          <p:spPr>
            <a:xfrm>
              <a:off x="1458185" y="93335"/>
              <a:ext cx="652996" cy="480834"/>
            </a:xfrm>
            <a:custGeom>
              <a:avLst/>
              <a:gdLst/>
              <a:ahLst/>
              <a:cxnLst/>
              <a:rect l="0" t="0" r="0" b="0"/>
              <a:pathLst>
                <a:path w="652996" h="480834">
                  <a:moveTo>
                    <a:pt x="0" y="0"/>
                  </a:moveTo>
                  <a:lnTo>
                    <a:pt x="285941" y="277926"/>
                  </a:lnTo>
                  <a:lnTo>
                    <a:pt x="603860" y="277926"/>
                  </a:lnTo>
                  <a:cubicBezTo>
                    <a:pt x="631000" y="277926"/>
                    <a:pt x="652996" y="296290"/>
                    <a:pt x="652996" y="318947"/>
                  </a:cubicBezTo>
                  <a:lnTo>
                    <a:pt x="652996" y="439800"/>
                  </a:lnTo>
                  <a:cubicBezTo>
                    <a:pt x="652996" y="462457"/>
                    <a:pt x="631000" y="480834"/>
                    <a:pt x="603860" y="480834"/>
                  </a:cubicBezTo>
                  <a:lnTo>
                    <a:pt x="137249" y="480834"/>
                  </a:lnTo>
                  <a:cubicBezTo>
                    <a:pt x="110109" y="480834"/>
                    <a:pt x="88113" y="462457"/>
                    <a:pt x="88113" y="439800"/>
                  </a:cubicBezTo>
                  <a:lnTo>
                    <a:pt x="88113" y="318947"/>
                  </a:lnTo>
                  <a:cubicBezTo>
                    <a:pt x="88113" y="296290"/>
                    <a:pt x="110109" y="277926"/>
                    <a:pt x="137249" y="277926"/>
                  </a:cubicBezTo>
                  <a:lnTo>
                    <a:pt x="182220" y="277926"/>
                  </a:lnTo>
                  <a:lnTo>
                    <a:pt x="0" y="0"/>
                  </a:lnTo>
                  <a:close/>
                </a:path>
              </a:pathLst>
            </a:custGeom>
            <a:ln w="0" cap="flat">
              <a:miter lim="100000"/>
            </a:ln>
          </p:spPr>
          <p:style>
            <a:lnRef idx="0">
              <a:srgbClr val="000000"/>
            </a:lnRef>
            <a:fillRef idx="1">
              <a:srgbClr val="E69024"/>
            </a:fillRef>
            <a:effectRef idx="0">
              <a:scrgbClr r="0" g="0" b="0"/>
            </a:effectRef>
            <a:fontRef idx="none"/>
          </p:style>
          <p:txBody>
            <a:bodyPr/>
            <a:lstStyle/>
            <a:p>
              <a:endParaRPr lang="en-US" sz="1200"/>
            </a:p>
          </p:txBody>
        </p:sp>
        <p:sp>
          <p:nvSpPr>
            <p:cNvPr id="146" name="Rectangle 145"/>
            <p:cNvSpPr/>
            <p:nvPr/>
          </p:nvSpPr>
          <p:spPr>
            <a:xfrm>
              <a:off x="1635220" y="398597"/>
              <a:ext cx="79827" cy="171283"/>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47" name="Rectangle 146"/>
            <p:cNvSpPr/>
            <p:nvPr/>
          </p:nvSpPr>
          <p:spPr>
            <a:xfrm>
              <a:off x="1695025" y="453034"/>
              <a:ext cx="46539" cy="99858"/>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48" name="Rectangle 147"/>
            <p:cNvSpPr/>
            <p:nvPr/>
          </p:nvSpPr>
          <p:spPr>
            <a:xfrm>
              <a:off x="1729891" y="453034"/>
              <a:ext cx="44949" cy="99858"/>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49" name="Rectangle 148"/>
            <p:cNvSpPr/>
            <p:nvPr/>
          </p:nvSpPr>
          <p:spPr>
            <a:xfrm>
              <a:off x="1763560" y="398597"/>
              <a:ext cx="347017" cy="171283"/>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Rule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150" name="Title 1"/>
          <p:cNvSpPr txBox="1">
            <a:spLocks/>
          </p:cNvSpPr>
          <p:nvPr/>
        </p:nvSpPr>
        <p:spPr>
          <a:xfrm>
            <a:off x="152400" y="3983356"/>
            <a:ext cx="1219200" cy="68461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000" cap="all" spc="100" dirty="0">
                <a:solidFill>
                  <a:prstClr val="black">
                    <a:lumMod val="95000"/>
                    <a:lumOff val="5000"/>
                  </a:prstClr>
                </a:solidFill>
                <a:latin typeface="Tw Cen MT Condensed"/>
              </a:rPr>
              <a:t>2</a:t>
            </a:r>
            <a:r>
              <a:rPr lang="en-US" sz="2400" cap="all" spc="100" dirty="0">
                <a:solidFill>
                  <a:prstClr val="black">
                    <a:lumMod val="95000"/>
                    <a:lumOff val="5000"/>
                  </a:prstClr>
                </a:solidFill>
                <a:latin typeface="Tw Cen MT Condensed"/>
              </a:rPr>
              <a:t>2S</a:t>
            </a:r>
            <a:endParaRPr lang="en-US" dirty="0"/>
          </a:p>
        </p:txBody>
      </p:sp>
      <p:sp>
        <p:nvSpPr>
          <p:cNvPr id="151" name="Content Placeholder 2"/>
          <p:cNvSpPr txBox="1">
            <a:spLocks/>
          </p:cNvSpPr>
          <p:nvPr/>
        </p:nvSpPr>
        <p:spPr>
          <a:xfrm>
            <a:off x="152400" y="4667967"/>
            <a:ext cx="2731134" cy="198070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Tx/>
              <a:buChar char="-"/>
            </a:pPr>
            <a:r>
              <a:rPr lang="en-US" sz="2400" dirty="0">
                <a:solidFill>
                  <a:prstClr val="black"/>
                </a:solidFill>
                <a:latin typeface="Tw Cen MT" pitchFamily="34" charset="0"/>
              </a:rPr>
              <a:t>when the 2 consecutive QCs (of within or across run) </a:t>
            </a:r>
            <a:r>
              <a:rPr lang="en-US" sz="2400" dirty="0">
                <a:latin typeface="Tw Cen MT" pitchFamily="34" charset="0"/>
              </a:rPr>
              <a:t>exceeds ± 2SD</a:t>
            </a:r>
          </a:p>
          <a:p>
            <a:pPr>
              <a:spcBef>
                <a:spcPts val="0"/>
              </a:spcBef>
              <a:buFontTx/>
              <a:buChar char="-"/>
            </a:pPr>
            <a:r>
              <a:rPr lang="en-US" sz="2400" dirty="0">
                <a:solidFill>
                  <a:prstClr val="black"/>
                </a:solidFill>
                <a:latin typeface="Tw Cen MT" pitchFamily="34" charset="0"/>
              </a:rPr>
              <a:t>Rejection  rule.</a:t>
            </a:r>
          </a:p>
          <a:p>
            <a:pPr>
              <a:spcBef>
                <a:spcPts val="0"/>
              </a:spcBef>
              <a:buFontTx/>
              <a:buChar char="-"/>
            </a:pPr>
            <a:r>
              <a:rPr lang="en-US" sz="2400" dirty="0">
                <a:solidFill>
                  <a:prstClr val="black"/>
                </a:solidFill>
                <a:latin typeface="Tw Cen MT" pitchFamily="34" charset="0"/>
              </a:rPr>
              <a:t>Indicate Systematic error.</a:t>
            </a:r>
          </a:p>
        </p:txBody>
      </p:sp>
      <p:grpSp>
        <p:nvGrpSpPr>
          <p:cNvPr id="153" name="Group 152"/>
          <p:cNvGrpSpPr/>
          <p:nvPr/>
        </p:nvGrpSpPr>
        <p:grpSpPr>
          <a:xfrm>
            <a:off x="6205623" y="4246465"/>
            <a:ext cx="2867125" cy="2384133"/>
            <a:chOff x="0" y="0"/>
            <a:chExt cx="2279295" cy="1297230"/>
          </a:xfrm>
        </p:grpSpPr>
        <p:sp>
          <p:nvSpPr>
            <p:cNvPr id="154" name="Shape 58588"/>
            <p:cNvSpPr/>
            <p:nvPr/>
          </p:nvSpPr>
          <p:spPr>
            <a:xfrm>
              <a:off x="223747" y="795827"/>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155" name="Shape 58589"/>
            <p:cNvSpPr/>
            <p:nvPr/>
          </p:nvSpPr>
          <p:spPr>
            <a:xfrm>
              <a:off x="223747" y="432098"/>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156" name="Shape 58590"/>
            <p:cNvSpPr/>
            <p:nvPr/>
          </p:nvSpPr>
          <p:spPr>
            <a:xfrm>
              <a:off x="223747" y="68370"/>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157" name="Shape 2881"/>
            <p:cNvSpPr/>
            <p:nvPr/>
          </p:nvSpPr>
          <p:spPr>
            <a:xfrm>
              <a:off x="220572" y="68376"/>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58" name="Shape 2882"/>
            <p:cNvSpPr/>
            <p:nvPr/>
          </p:nvSpPr>
          <p:spPr>
            <a:xfrm>
              <a:off x="223747" y="7155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59" name="Shape 2883"/>
            <p:cNvSpPr/>
            <p:nvPr/>
          </p:nvSpPr>
          <p:spPr>
            <a:xfrm>
              <a:off x="2215410" y="7155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60" name="Shape 2884"/>
            <p:cNvSpPr/>
            <p:nvPr/>
          </p:nvSpPr>
          <p:spPr>
            <a:xfrm>
              <a:off x="220572" y="250240"/>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61" name="Shape 2885"/>
            <p:cNvSpPr/>
            <p:nvPr/>
          </p:nvSpPr>
          <p:spPr>
            <a:xfrm>
              <a:off x="223747" y="253415"/>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62" name="Shape 2886"/>
            <p:cNvSpPr/>
            <p:nvPr/>
          </p:nvSpPr>
          <p:spPr>
            <a:xfrm>
              <a:off x="2215410" y="253415"/>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63" name="Shape 2887"/>
            <p:cNvSpPr/>
            <p:nvPr/>
          </p:nvSpPr>
          <p:spPr>
            <a:xfrm>
              <a:off x="220572" y="432104"/>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64" name="Shape 2888"/>
            <p:cNvSpPr/>
            <p:nvPr/>
          </p:nvSpPr>
          <p:spPr>
            <a:xfrm>
              <a:off x="223747" y="43527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65" name="Shape 2889"/>
            <p:cNvSpPr/>
            <p:nvPr/>
          </p:nvSpPr>
          <p:spPr>
            <a:xfrm>
              <a:off x="2215410" y="43527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66" name="Shape 2890"/>
            <p:cNvSpPr/>
            <p:nvPr/>
          </p:nvSpPr>
          <p:spPr>
            <a:xfrm>
              <a:off x="220572" y="613966"/>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67" name="Shape 2891"/>
            <p:cNvSpPr/>
            <p:nvPr/>
          </p:nvSpPr>
          <p:spPr>
            <a:xfrm>
              <a:off x="223747" y="61714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68" name="Shape 2892"/>
            <p:cNvSpPr/>
            <p:nvPr/>
          </p:nvSpPr>
          <p:spPr>
            <a:xfrm>
              <a:off x="2215410" y="61714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69" name="Shape 2893"/>
            <p:cNvSpPr/>
            <p:nvPr/>
          </p:nvSpPr>
          <p:spPr>
            <a:xfrm>
              <a:off x="220572" y="795830"/>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70" name="Shape 2894"/>
            <p:cNvSpPr/>
            <p:nvPr/>
          </p:nvSpPr>
          <p:spPr>
            <a:xfrm>
              <a:off x="223747" y="799004"/>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71" name="Shape 2895"/>
            <p:cNvSpPr/>
            <p:nvPr/>
          </p:nvSpPr>
          <p:spPr>
            <a:xfrm>
              <a:off x="2215410" y="799004"/>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72" name="Shape 2896"/>
            <p:cNvSpPr/>
            <p:nvPr/>
          </p:nvSpPr>
          <p:spPr>
            <a:xfrm>
              <a:off x="220572" y="977693"/>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73" name="Shape 2897"/>
            <p:cNvSpPr/>
            <p:nvPr/>
          </p:nvSpPr>
          <p:spPr>
            <a:xfrm>
              <a:off x="223747" y="98086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74" name="Shape 2898"/>
            <p:cNvSpPr/>
            <p:nvPr/>
          </p:nvSpPr>
          <p:spPr>
            <a:xfrm>
              <a:off x="2215410" y="98086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75" name="Shape 2899"/>
            <p:cNvSpPr/>
            <p:nvPr/>
          </p:nvSpPr>
          <p:spPr>
            <a:xfrm>
              <a:off x="220572" y="1159556"/>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76" name="Rectangle 175"/>
            <p:cNvSpPr/>
            <p:nvPr/>
          </p:nvSpPr>
          <p:spPr>
            <a:xfrm>
              <a:off x="0" y="0"/>
              <a:ext cx="155938"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77" name="Rectangle 176"/>
            <p:cNvSpPr/>
            <p:nvPr/>
          </p:nvSpPr>
          <p:spPr>
            <a:xfrm>
              <a:off x="117043" y="0"/>
              <a:ext cx="70132"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78" name="Rectangle 177"/>
            <p:cNvSpPr/>
            <p:nvPr/>
          </p:nvSpPr>
          <p:spPr>
            <a:xfrm>
              <a:off x="117043" y="179019"/>
              <a:ext cx="70132"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79" name="Rectangle 178"/>
            <p:cNvSpPr/>
            <p:nvPr/>
          </p:nvSpPr>
          <p:spPr>
            <a:xfrm>
              <a:off x="0" y="179019"/>
              <a:ext cx="155938"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Calibri" panose="020F0502020204030204" pitchFamily="34" charset="0"/>
                </a:rPr>
                <a:t>+2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80" name="Rectangle 179"/>
            <p:cNvSpPr/>
            <p:nvPr/>
          </p:nvSpPr>
          <p:spPr>
            <a:xfrm>
              <a:off x="0" y="358039"/>
              <a:ext cx="155938"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81" name="Rectangle 180"/>
            <p:cNvSpPr/>
            <p:nvPr/>
          </p:nvSpPr>
          <p:spPr>
            <a:xfrm>
              <a:off x="117043" y="358039"/>
              <a:ext cx="70132"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Calibri" panose="020F0502020204030204" pitchFamily="34" charset="0"/>
                </a:rPr>
                <a:t>s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82" name="Rectangle 181"/>
            <p:cNvSpPr/>
            <p:nvPr/>
          </p:nvSpPr>
          <p:spPr>
            <a:xfrm>
              <a:off x="79451" y="537058"/>
              <a:ext cx="120129"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Calibri" panose="020F0502020204030204" pitchFamily="34" charset="0"/>
                </a:rPr>
                <a:t>M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83" name="Rectangle 182"/>
            <p:cNvSpPr/>
            <p:nvPr/>
          </p:nvSpPr>
          <p:spPr>
            <a:xfrm>
              <a:off x="21438" y="716078"/>
              <a:ext cx="12742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84" name="Rectangle 183"/>
            <p:cNvSpPr/>
            <p:nvPr/>
          </p:nvSpPr>
          <p:spPr>
            <a:xfrm>
              <a:off x="117044" y="716078"/>
              <a:ext cx="70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85" name="Rectangle 184"/>
            <p:cNvSpPr/>
            <p:nvPr/>
          </p:nvSpPr>
          <p:spPr>
            <a:xfrm>
              <a:off x="21438" y="895097"/>
              <a:ext cx="12742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86" name="Rectangle 185"/>
            <p:cNvSpPr/>
            <p:nvPr/>
          </p:nvSpPr>
          <p:spPr>
            <a:xfrm>
              <a:off x="117044" y="895097"/>
              <a:ext cx="70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87" name="Rectangle 186"/>
            <p:cNvSpPr/>
            <p:nvPr/>
          </p:nvSpPr>
          <p:spPr>
            <a:xfrm>
              <a:off x="21438" y="1074116"/>
              <a:ext cx="12742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88" name="Rectangle 187"/>
            <p:cNvSpPr/>
            <p:nvPr/>
          </p:nvSpPr>
          <p:spPr>
            <a:xfrm>
              <a:off x="117044" y="1074116"/>
              <a:ext cx="70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89" name="Rectangle 188"/>
            <p:cNvSpPr/>
            <p:nvPr/>
          </p:nvSpPr>
          <p:spPr>
            <a:xfrm>
              <a:off x="196495" y="1178053"/>
              <a:ext cx="289715"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Calibri" panose="020F0502020204030204" pitchFamily="34" charset="0"/>
                </a:rPr>
                <a:t>RUN</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90" name="Rectangle 189"/>
            <p:cNvSpPr/>
            <p:nvPr/>
          </p:nvSpPr>
          <p:spPr>
            <a:xfrm>
              <a:off x="414122"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91" name="Rectangle 190"/>
            <p:cNvSpPr/>
            <p:nvPr/>
          </p:nvSpPr>
          <p:spPr>
            <a:xfrm>
              <a:off x="4831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92" name="Rectangle 191"/>
            <p:cNvSpPr/>
            <p:nvPr/>
          </p:nvSpPr>
          <p:spPr>
            <a:xfrm>
              <a:off x="5393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93" name="Rectangle 192"/>
            <p:cNvSpPr/>
            <p:nvPr/>
          </p:nvSpPr>
          <p:spPr>
            <a:xfrm>
              <a:off x="6736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94" name="Rectangle 193"/>
            <p:cNvSpPr/>
            <p:nvPr/>
          </p:nvSpPr>
          <p:spPr>
            <a:xfrm>
              <a:off x="7298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95" name="Rectangle 194"/>
            <p:cNvSpPr/>
            <p:nvPr/>
          </p:nvSpPr>
          <p:spPr>
            <a:xfrm>
              <a:off x="8514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96" name="Rectangle 195"/>
            <p:cNvSpPr/>
            <p:nvPr/>
          </p:nvSpPr>
          <p:spPr>
            <a:xfrm>
              <a:off x="9076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97" name="Rectangle 196"/>
            <p:cNvSpPr/>
            <p:nvPr/>
          </p:nvSpPr>
          <p:spPr>
            <a:xfrm>
              <a:off x="10419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4</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98" name="Rectangle 197"/>
            <p:cNvSpPr/>
            <p:nvPr/>
          </p:nvSpPr>
          <p:spPr>
            <a:xfrm>
              <a:off x="10981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99" name="Rectangle 198"/>
            <p:cNvSpPr/>
            <p:nvPr/>
          </p:nvSpPr>
          <p:spPr>
            <a:xfrm>
              <a:off x="12324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5</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00" name="Rectangle 199"/>
            <p:cNvSpPr/>
            <p:nvPr/>
          </p:nvSpPr>
          <p:spPr>
            <a:xfrm>
              <a:off x="12886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01" name="Rectangle 200"/>
            <p:cNvSpPr/>
            <p:nvPr/>
          </p:nvSpPr>
          <p:spPr>
            <a:xfrm>
              <a:off x="14229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6</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02" name="Rectangle 201"/>
            <p:cNvSpPr/>
            <p:nvPr/>
          </p:nvSpPr>
          <p:spPr>
            <a:xfrm>
              <a:off x="14791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03" name="Rectangle 202"/>
            <p:cNvSpPr/>
            <p:nvPr/>
          </p:nvSpPr>
          <p:spPr>
            <a:xfrm>
              <a:off x="16007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7</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04" name="Rectangle 203"/>
            <p:cNvSpPr/>
            <p:nvPr/>
          </p:nvSpPr>
          <p:spPr>
            <a:xfrm>
              <a:off x="16569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05" name="Rectangle 204"/>
            <p:cNvSpPr/>
            <p:nvPr/>
          </p:nvSpPr>
          <p:spPr>
            <a:xfrm>
              <a:off x="17785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8</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06" name="Rectangle 205"/>
            <p:cNvSpPr/>
            <p:nvPr/>
          </p:nvSpPr>
          <p:spPr>
            <a:xfrm>
              <a:off x="18347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07" name="Rectangle 206"/>
            <p:cNvSpPr/>
            <p:nvPr/>
          </p:nvSpPr>
          <p:spPr>
            <a:xfrm>
              <a:off x="19817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9</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08" name="Rectangle 207"/>
            <p:cNvSpPr/>
            <p:nvPr/>
          </p:nvSpPr>
          <p:spPr>
            <a:xfrm>
              <a:off x="20379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09" name="Rectangle 208"/>
            <p:cNvSpPr/>
            <p:nvPr/>
          </p:nvSpPr>
          <p:spPr>
            <a:xfrm>
              <a:off x="2166519" y="1178053"/>
              <a:ext cx="149992"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10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10" name="Shape 2940"/>
            <p:cNvSpPr/>
            <p:nvPr/>
          </p:nvSpPr>
          <p:spPr>
            <a:xfrm>
              <a:off x="1185973" y="37641"/>
              <a:ext cx="161722" cy="161722"/>
            </a:xfrm>
            <a:custGeom>
              <a:avLst/>
              <a:gdLst/>
              <a:ahLst/>
              <a:cxnLst/>
              <a:rect l="0" t="0" r="0" b="0"/>
              <a:pathLst>
                <a:path w="161722" h="161722">
                  <a:moveTo>
                    <a:pt x="80861" y="0"/>
                  </a:moveTo>
                  <a:cubicBezTo>
                    <a:pt x="125527" y="0"/>
                    <a:pt x="161722" y="36195"/>
                    <a:pt x="161722" y="80861"/>
                  </a:cubicBezTo>
                  <a:cubicBezTo>
                    <a:pt x="161722" y="125514"/>
                    <a:pt x="125527" y="161722"/>
                    <a:pt x="80861" y="161722"/>
                  </a:cubicBezTo>
                  <a:cubicBezTo>
                    <a:pt x="36195" y="161722"/>
                    <a:pt x="0" y="125514"/>
                    <a:pt x="0" y="80861"/>
                  </a:cubicBezTo>
                  <a:cubicBezTo>
                    <a:pt x="0" y="36195"/>
                    <a:pt x="36195" y="0"/>
                    <a:pt x="80861" y="0"/>
                  </a:cubicBezTo>
                  <a:close/>
                </a:path>
              </a:pathLst>
            </a:custGeom>
            <a:ln w="0" cap="flat">
              <a:miter lim="100000"/>
            </a:ln>
          </p:spPr>
          <p:style>
            <a:lnRef idx="0">
              <a:srgbClr val="000000"/>
            </a:lnRef>
            <a:fillRef idx="1">
              <a:srgbClr val="FFFFFF"/>
            </a:fillRef>
            <a:effectRef idx="0">
              <a:scrgbClr r="0" g="0" b="0"/>
            </a:effectRef>
            <a:fontRef idx="none"/>
          </p:style>
          <p:txBody>
            <a:bodyPr/>
            <a:lstStyle/>
            <a:p>
              <a:endParaRPr lang="en-US" sz="1200"/>
            </a:p>
          </p:txBody>
        </p:sp>
        <p:sp>
          <p:nvSpPr>
            <p:cNvPr id="211" name="Shape 2941"/>
            <p:cNvSpPr/>
            <p:nvPr/>
          </p:nvSpPr>
          <p:spPr>
            <a:xfrm>
              <a:off x="1185973" y="37641"/>
              <a:ext cx="161722" cy="161722"/>
            </a:xfrm>
            <a:custGeom>
              <a:avLst/>
              <a:gdLst/>
              <a:ahLst/>
              <a:cxnLst/>
              <a:rect l="0" t="0" r="0" b="0"/>
              <a:pathLst>
                <a:path w="161722" h="161722">
                  <a:moveTo>
                    <a:pt x="80861" y="161722"/>
                  </a:moveTo>
                  <a:cubicBezTo>
                    <a:pt x="125527" y="161722"/>
                    <a:pt x="161722" y="125514"/>
                    <a:pt x="161722" y="80861"/>
                  </a:cubicBezTo>
                  <a:cubicBezTo>
                    <a:pt x="161722" y="36195"/>
                    <a:pt x="125527" y="0"/>
                    <a:pt x="80861" y="0"/>
                  </a:cubicBezTo>
                  <a:cubicBezTo>
                    <a:pt x="36195" y="0"/>
                    <a:pt x="0" y="36195"/>
                    <a:pt x="0" y="80861"/>
                  </a:cubicBezTo>
                  <a:cubicBezTo>
                    <a:pt x="0" y="125514"/>
                    <a:pt x="36195" y="161722"/>
                    <a:pt x="80861" y="161722"/>
                  </a:cubicBezTo>
                  <a:close/>
                </a:path>
              </a:pathLst>
            </a:custGeom>
            <a:ln w="635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12" name="Shape 2942"/>
            <p:cNvSpPr/>
            <p:nvPr/>
          </p:nvSpPr>
          <p:spPr>
            <a:xfrm>
              <a:off x="485049" y="117329"/>
              <a:ext cx="777240" cy="717232"/>
            </a:xfrm>
            <a:custGeom>
              <a:avLst/>
              <a:gdLst/>
              <a:ahLst/>
              <a:cxnLst/>
              <a:rect l="0" t="0" r="0" b="0"/>
              <a:pathLst>
                <a:path w="777240" h="717232">
                  <a:moveTo>
                    <a:pt x="0" y="451485"/>
                  </a:moveTo>
                  <a:lnTo>
                    <a:pt x="208597" y="271717"/>
                  </a:lnTo>
                  <a:lnTo>
                    <a:pt x="385763" y="717232"/>
                  </a:lnTo>
                  <a:lnTo>
                    <a:pt x="587870" y="80010"/>
                  </a:lnTo>
                  <a:lnTo>
                    <a:pt x="777240" y="0"/>
                  </a:lnTo>
                </a:path>
              </a:pathLst>
            </a:custGeom>
            <a:ln w="2540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13" name="Shape 2943"/>
            <p:cNvSpPr/>
            <p:nvPr/>
          </p:nvSpPr>
          <p:spPr>
            <a:xfrm>
              <a:off x="442819" y="525948"/>
              <a:ext cx="83286" cy="83286"/>
            </a:xfrm>
            <a:custGeom>
              <a:avLst/>
              <a:gdLst/>
              <a:ahLst/>
              <a:cxnLst/>
              <a:rect l="0" t="0" r="0" b="0"/>
              <a:pathLst>
                <a:path w="83286" h="83286">
                  <a:moveTo>
                    <a:pt x="41643" y="0"/>
                  </a:moveTo>
                  <a:cubicBezTo>
                    <a:pt x="64643" y="0"/>
                    <a:pt x="83286" y="18643"/>
                    <a:pt x="83286" y="41643"/>
                  </a:cubicBezTo>
                  <a:cubicBezTo>
                    <a:pt x="83286" y="64643"/>
                    <a:pt x="64643" y="83286"/>
                    <a:pt x="41643" y="83286"/>
                  </a:cubicBezTo>
                  <a:cubicBezTo>
                    <a:pt x="18643" y="83286"/>
                    <a:pt x="0" y="64643"/>
                    <a:pt x="0" y="41643"/>
                  </a:cubicBezTo>
                  <a:cubicBezTo>
                    <a:pt x="0" y="18643"/>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214" name="Shape 2944"/>
            <p:cNvSpPr/>
            <p:nvPr/>
          </p:nvSpPr>
          <p:spPr>
            <a:xfrm>
              <a:off x="652370" y="345925"/>
              <a:ext cx="83286" cy="83286"/>
            </a:xfrm>
            <a:custGeom>
              <a:avLst/>
              <a:gdLst/>
              <a:ahLst/>
              <a:cxnLst/>
              <a:rect l="0" t="0" r="0" b="0"/>
              <a:pathLst>
                <a:path w="83286" h="83286">
                  <a:moveTo>
                    <a:pt x="41643" y="0"/>
                  </a:moveTo>
                  <a:cubicBezTo>
                    <a:pt x="64643" y="0"/>
                    <a:pt x="83286" y="18643"/>
                    <a:pt x="83286" y="41643"/>
                  </a:cubicBezTo>
                  <a:cubicBezTo>
                    <a:pt x="83286" y="64643"/>
                    <a:pt x="64643" y="83286"/>
                    <a:pt x="41643" y="83286"/>
                  </a:cubicBezTo>
                  <a:cubicBezTo>
                    <a:pt x="18643" y="83286"/>
                    <a:pt x="0" y="64643"/>
                    <a:pt x="0" y="41643"/>
                  </a:cubicBezTo>
                  <a:cubicBezTo>
                    <a:pt x="0" y="18643"/>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215" name="Shape 2945"/>
            <p:cNvSpPr/>
            <p:nvPr/>
          </p:nvSpPr>
          <p:spPr>
            <a:xfrm>
              <a:off x="828356" y="791695"/>
              <a:ext cx="83286" cy="83287"/>
            </a:xfrm>
            <a:custGeom>
              <a:avLst/>
              <a:gdLst/>
              <a:ahLst/>
              <a:cxnLst/>
              <a:rect l="0" t="0" r="0" b="0"/>
              <a:pathLst>
                <a:path w="83286" h="83287">
                  <a:moveTo>
                    <a:pt x="41643" y="0"/>
                  </a:moveTo>
                  <a:cubicBezTo>
                    <a:pt x="64643" y="0"/>
                    <a:pt x="83286" y="18644"/>
                    <a:pt x="83286" y="41644"/>
                  </a:cubicBezTo>
                  <a:cubicBezTo>
                    <a:pt x="83286" y="64643"/>
                    <a:pt x="64643" y="83287"/>
                    <a:pt x="41643" y="83287"/>
                  </a:cubicBezTo>
                  <a:cubicBezTo>
                    <a:pt x="18643" y="83287"/>
                    <a:pt x="0" y="64643"/>
                    <a:pt x="0" y="41644"/>
                  </a:cubicBezTo>
                  <a:cubicBezTo>
                    <a:pt x="0" y="18644"/>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216" name="Shape 2946"/>
            <p:cNvSpPr/>
            <p:nvPr/>
          </p:nvSpPr>
          <p:spPr>
            <a:xfrm>
              <a:off x="1034493" y="152654"/>
              <a:ext cx="83286" cy="83286"/>
            </a:xfrm>
            <a:custGeom>
              <a:avLst/>
              <a:gdLst/>
              <a:ahLst/>
              <a:cxnLst/>
              <a:rect l="0" t="0" r="0" b="0"/>
              <a:pathLst>
                <a:path w="83286" h="83286">
                  <a:moveTo>
                    <a:pt x="41643" y="0"/>
                  </a:moveTo>
                  <a:cubicBezTo>
                    <a:pt x="64643" y="0"/>
                    <a:pt x="83286" y="18643"/>
                    <a:pt x="83286" y="41643"/>
                  </a:cubicBezTo>
                  <a:cubicBezTo>
                    <a:pt x="83286" y="64643"/>
                    <a:pt x="64643" y="83286"/>
                    <a:pt x="41643" y="83286"/>
                  </a:cubicBezTo>
                  <a:cubicBezTo>
                    <a:pt x="18643" y="83286"/>
                    <a:pt x="0" y="64643"/>
                    <a:pt x="0" y="41643"/>
                  </a:cubicBezTo>
                  <a:cubicBezTo>
                    <a:pt x="0" y="18643"/>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217" name="Shape 2947"/>
            <p:cNvSpPr/>
            <p:nvPr/>
          </p:nvSpPr>
          <p:spPr>
            <a:xfrm>
              <a:off x="1225190" y="76854"/>
              <a:ext cx="83286" cy="83286"/>
            </a:xfrm>
            <a:custGeom>
              <a:avLst/>
              <a:gdLst/>
              <a:ahLst/>
              <a:cxnLst/>
              <a:rect l="0" t="0" r="0" b="0"/>
              <a:pathLst>
                <a:path w="83286" h="83286">
                  <a:moveTo>
                    <a:pt x="41643" y="0"/>
                  </a:moveTo>
                  <a:cubicBezTo>
                    <a:pt x="64643" y="0"/>
                    <a:pt x="83286" y="18643"/>
                    <a:pt x="83286" y="41643"/>
                  </a:cubicBezTo>
                  <a:cubicBezTo>
                    <a:pt x="83286" y="64643"/>
                    <a:pt x="64643" y="83286"/>
                    <a:pt x="41643" y="83286"/>
                  </a:cubicBezTo>
                  <a:cubicBezTo>
                    <a:pt x="18643" y="83286"/>
                    <a:pt x="0" y="64643"/>
                    <a:pt x="0" y="41643"/>
                  </a:cubicBezTo>
                  <a:cubicBezTo>
                    <a:pt x="0" y="18643"/>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218" name="Shape 2948"/>
            <p:cNvSpPr/>
            <p:nvPr/>
          </p:nvSpPr>
          <p:spPr>
            <a:xfrm>
              <a:off x="1270860" y="117324"/>
              <a:ext cx="658711" cy="449402"/>
            </a:xfrm>
            <a:custGeom>
              <a:avLst/>
              <a:gdLst/>
              <a:ahLst/>
              <a:cxnLst/>
              <a:rect l="0" t="0" r="0" b="0"/>
              <a:pathLst>
                <a:path w="658711" h="449402">
                  <a:moveTo>
                    <a:pt x="0" y="0"/>
                  </a:moveTo>
                  <a:lnTo>
                    <a:pt x="291655" y="246494"/>
                  </a:lnTo>
                  <a:lnTo>
                    <a:pt x="609574" y="246494"/>
                  </a:lnTo>
                  <a:cubicBezTo>
                    <a:pt x="636714" y="246494"/>
                    <a:pt x="658711" y="264858"/>
                    <a:pt x="658711" y="287515"/>
                  </a:cubicBezTo>
                  <a:lnTo>
                    <a:pt x="658711" y="408368"/>
                  </a:lnTo>
                  <a:cubicBezTo>
                    <a:pt x="658711" y="431025"/>
                    <a:pt x="636714" y="449402"/>
                    <a:pt x="609574" y="449402"/>
                  </a:cubicBezTo>
                  <a:lnTo>
                    <a:pt x="142964" y="449402"/>
                  </a:lnTo>
                  <a:cubicBezTo>
                    <a:pt x="115824" y="449402"/>
                    <a:pt x="93828" y="431025"/>
                    <a:pt x="93828" y="408368"/>
                  </a:cubicBezTo>
                  <a:lnTo>
                    <a:pt x="93828" y="287515"/>
                  </a:lnTo>
                  <a:cubicBezTo>
                    <a:pt x="93828" y="264858"/>
                    <a:pt x="115824" y="246494"/>
                    <a:pt x="142964" y="246494"/>
                  </a:cubicBezTo>
                  <a:lnTo>
                    <a:pt x="187934" y="246494"/>
                  </a:lnTo>
                  <a:lnTo>
                    <a:pt x="0" y="0"/>
                  </a:lnTo>
                  <a:close/>
                </a:path>
              </a:pathLst>
            </a:custGeom>
            <a:ln w="0" cap="flat">
              <a:miter lim="100000"/>
            </a:ln>
          </p:spPr>
          <p:style>
            <a:lnRef idx="0">
              <a:srgbClr val="000000"/>
            </a:lnRef>
            <a:fillRef idx="1">
              <a:srgbClr val="E69024"/>
            </a:fillRef>
            <a:effectRef idx="0">
              <a:scrgbClr r="0" g="0" b="0"/>
            </a:effectRef>
            <a:fontRef idx="none"/>
          </p:style>
          <p:txBody>
            <a:bodyPr/>
            <a:lstStyle/>
            <a:p>
              <a:endParaRPr lang="en-US" sz="1200"/>
            </a:p>
          </p:txBody>
        </p:sp>
        <p:sp>
          <p:nvSpPr>
            <p:cNvPr id="219" name="Rectangle 218"/>
            <p:cNvSpPr/>
            <p:nvPr/>
          </p:nvSpPr>
          <p:spPr>
            <a:xfrm>
              <a:off x="1453610" y="391153"/>
              <a:ext cx="79827" cy="171283"/>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20" name="Rectangle 219"/>
            <p:cNvSpPr/>
            <p:nvPr/>
          </p:nvSpPr>
          <p:spPr>
            <a:xfrm>
              <a:off x="1513415" y="445590"/>
              <a:ext cx="46539" cy="99858"/>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21" name="Rectangle 220"/>
            <p:cNvSpPr/>
            <p:nvPr/>
          </p:nvSpPr>
          <p:spPr>
            <a:xfrm>
              <a:off x="1548281" y="445590"/>
              <a:ext cx="44949" cy="99858"/>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22" name="Rectangle 221"/>
            <p:cNvSpPr/>
            <p:nvPr/>
          </p:nvSpPr>
          <p:spPr>
            <a:xfrm>
              <a:off x="1581950" y="391153"/>
              <a:ext cx="347017" cy="171283"/>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Rule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223" name="Group 222"/>
          <p:cNvGrpSpPr/>
          <p:nvPr/>
        </p:nvGrpSpPr>
        <p:grpSpPr>
          <a:xfrm>
            <a:off x="3359926" y="4246465"/>
            <a:ext cx="2619150" cy="2331518"/>
            <a:chOff x="0" y="0"/>
            <a:chExt cx="2279295" cy="1297230"/>
          </a:xfrm>
        </p:grpSpPr>
        <p:sp>
          <p:nvSpPr>
            <p:cNvPr id="224" name="Shape 58582"/>
            <p:cNvSpPr/>
            <p:nvPr/>
          </p:nvSpPr>
          <p:spPr>
            <a:xfrm>
              <a:off x="223747" y="795829"/>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225" name="Shape 58583"/>
            <p:cNvSpPr/>
            <p:nvPr/>
          </p:nvSpPr>
          <p:spPr>
            <a:xfrm>
              <a:off x="223747" y="432102"/>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226" name="Shape 58584"/>
            <p:cNvSpPr/>
            <p:nvPr/>
          </p:nvSpPr>
          <p:spPr>
            <a:xfrm>
              <a:off x="223747" y="68373"/>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227" name="Shape 2825"/>
            <p:cNvSpPr/>
            <p:nvPr/>
          </p:nvSpPr>
          <p:spPr>
            <a:xfrm>
              <a:off x="220572" y="68377"/>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28" name="Shape 2826"/>
            <p:cNvSpPr/>
            <p:nvPr/>
          </p:nvSpPr>
          <p:spPr>
            <a:xfrm>
              <a:off x="223747" y="71552"/>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29" name="Shape 2827"/>
            <p:cNvSpPr/>
            <p:nvPr/>
          </p:nvSpPr>
          <p:spPr>
            <a:xfrm>
              <a:off x="2215410" y="71552"/>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30" name="Shape 2828"/>
            <p:cNvSpPr/>
            <p:nvPr/>
          </p:nvSpPr>
          <p:spPr>
            <a:xfrm>
              <a:off x="220572" y="250241"/>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31" name="Shape 2829"/>
            <p:cNvSpPr/>
            <p:nvPr/>
          </p:nvSpPr>
          <p:spPr>
            <a:xfrm>
              <a:off x="223747" y="253415"/>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32" name="Shape 2830"/>
            <p:cNvSpPr/>
            <p:nvPr/>
          </p:nvSpPr>
          <p:spPr>
            <a:xfrm>
              <a:off x="2215410" y="253415"/>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33" name="Shape 2831"/>
            <p:cNvSpPr/>
            <p:nvPr/>
          </p:nvSpPr>
          <p:spPr>
            <a:xfrm>
              <a:off x="220572" y="432104"/>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34" name="Shape 2832"/>
            <p:cNvSpPr/>
            <p:nvPr/>
          </p:nvSpPr>
          <p:spPr>
            <a:xfrm>
              <a:off x="223747" y="43527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35" name="Shape 2833"/>
            <p:cNvSpPr/>
            <p:nvPr/>
          </p:nvSpPr>
          <p:spPr>
            <a:xfrm>
              <a:off x="2215410" y="43527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36" name="Shape 2834"/>
            <p:cNvSpPr/>
            <p:nvPr/>
          </p:nvSpPr>
          <p:spPr>
            <a:xfrm>
              <a:off x="220572" y="613966"/>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37" name="Shape 2835"/>
            <p:cNvSpPr/>
            <p:nvPr/>
          </p:nvSpPr>
          <p:spPr>
            <a:xfrm>
              <a:off x="223747" y="61714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38" name="Shape 2836"/>
            <p:cNvSpPr/>
            <p:nvPr/>
          </p:nvSpPr>
          <p:spPr>
            <a:xfrm>
              <a:off x="2215410" y="61714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39" name="Shape 2837"/>
            <p:cNvSpPr/>
            <p:nvPr/>
          </p:nvSpPr>
          <p:spPr>
            <a:xfrm>
              <a:off x="220572" y="795831"/>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40" name="Shape 2838"/>
            <p:cNvSpPr/>
            <p:nvPr/>
          </p:nvSpPr>
          <p:spPr>
            <a:xfrm>
              <a:off x="223747" y="799004"/>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41" name="Shape 2839"/>
            <p:cNvSpPr/>
            <p:nvPr/>
          </p:nvSpPr>
          <p:spPr>
            <a:xfrm>
              <a:off x="2215410" y="799004"/>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42" name="Shape 2840"/>
            <p:cNvSpPr/>
            <p:nvPr/>
          </p:nvSpPr>
          <p:spPr>
            <a:xfrm>
              <a:off x="220572" y="977693"/>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43" name="Shape 2841"/>
            <p:cNvSpPr/>
            <p:nvPr/>
          </p:nvSpPr>
          <p:spPr>
            <a:xfrm>
              <a:off x="223747" y="980868"/>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44" name="Shape 2842"/>
            <p:cNvSpPr/>
            <p:nvPr/>
          </p:nvSpPr>
          <p:spPr>
            <a:xfrm>
              <a:off x="2215410" y="980868"/>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45" name="Shape 2843"/>
            <p:cNvSpPr/>
            <p:nvPr/>
          </p:nvSpPr>
          <p:spPr>
            <a:xfrm>
              <a:off x="220572" y="1159557"/>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46" name="Rectangle 245"/>
            <p:cNvSpPr/>
            <p:nvPr/>
          </p:nvSpPr>
          <p:spPr>
            <a:xfrm>
              <a:off x="117043" y="0"/>
              <a:ext cx="70132"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47" name="Rectangle 246"/>
            <p:cNvSpPr/>
            <p:nvPr/>
          </p:nvSpPr>
          <p:spPr>
            <a:xfrm>
              <a:off x="0" y="0"/>
              <a:ext cx="155938"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48" name="Rectangle 247"/>
            <p:cNvSpPr/>
            <p:nvPr/>
          </p:nvSpPr>
          <p:spPr>
            <a:xfrm>
              <a:off x="117043" y="179019"/>
              <a:ext cx="70132"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49" name="Rectangle 248"/>
            <p:cNvSpPr/>
            <p:nvPr/>
          </p:nvSpPr>
          <p:spPr>
            <a:xfrm>
              <a:off x="0" y="179019"/>
              <a:ext cx="155938"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50" name="Rectangle 249"/>
            <p:cNvSpPr/>
            <p:nvPr/>
          </p:nvSpPr>
          <p:spPr>
            <a:xfrm>
              <a:off x="117043" y="358039"/>
              <a:ext cx="70132"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51" name="Rectangle 250"/>
            <p:cNvSpPr/>
            <p:nvPr/>
          </p:nvSpPr>
          <p:spPr>
            <a:xfrm>
              <a:off x="0" y="358039"/>
              <a:ext cx="155938"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52" name="Rectangle 251"/>
            <p:cNvSpPr/>
            <p:nvPr/>
          </p:nvSpPr>
          <p:spPr>
            <a:xfrm>
              <a:off x="79451" y="537058"/>
              <a:ext cx="120129"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M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53" name="Rectangle 252"/>
            <p:cNvSpPr/>
            <p:nvPr/>
          </p:nvSpPr>
          <p:spPr>
            <a:xfrm>
              <a:off x="21438" y="716077"/>
              <a:ext cx="12742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54" name="Rectangle 253"/>
            <p:cNvSpPr/>
            <p:nvPr/>
          </p:nvSpPr>
          <p:spPr>
            <a:xfrm>
              <a:off x="117044" y="716077"/>
              <a:ext cx="70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55" name="Rectangle 254"/>
            <p:cNvSpPr/>
            <p:nvPr/>
          </p:nvSpPr>
          <p:spPr>
            <a:xfrm>
              <a:off x="21438" y="895097"/>
              <a:ext cx="12742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56" name="Rectangle 255"/>
            <p:cNvSpPr/>
            <p:nvPr/>
          </p:nvSpPr>
          <p:spPr>
            <a:xfrm>
              <a:off x="117044" y="895097"/>
              <a:ext cx="70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57" name="Rectangle 256"/>
            <p:cNvSpPr/>
            <p:nvPr/>
          </p:nvSpPr>
          <p:spPr>
            <a:xfrm>
              <a:off x="117044" y="1074116"/>
              <a:ext cx="70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58" name="Rectangle 257"/>
            <p:cNvSpPr/>
            <p:nvPr/>
          </p:nvSpPr>
          <p:spPr>
            <a:xfrm>
              <a:off x="21438" y="1074116"/>
              <a:ext cx="12742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59" name="Rectangle 258"/>
            <p:cNvSpPr/>
            <p:nvPr/>
          </p:nvSpPr>
          <p:spPr>
            <a:xfrm>
              <a:off x="196495" y="1178053"/>
              <a:ext cx="289715"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Calibri" panose="020F0502020204030204" pitchFamily="34" charset="0"/>
                </a:rPr>
                <a:t>RUN</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60" name="Rectangle 259"/>
            <p:cNvSpPr/>
            <p:nvPr/>
          </p:nvSpPr>
          <p:spPr>
            <a:xfrm>
              <a:off x="414122"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61" name="Rectangle 260"/>
            <p:cNvSpPr/>
            <p:nvPr/>
          </p:nvSpPr>
          <p:spPr>
            <a:xfrm>
              <a:off x="4831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62" name="Rectangle 261"/>
            <p:cNvSpPr/>
            <p:nvPr/>
          </p:nvSpPr>
          <p:spPr>
            <a:xfrm>
              <a:off x="5393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63" name="Rectangle 262"/>
            <p:cNvSpPr/>
            <p:nvPr/>
          </p:nvSpPr>
          <p:spPr>
            <a:xfrm>
              <a:off x="6736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64" name="Rectangle 263"/>
            <p:cNvSpPr/>
            <p:nvPr/>
          </p:nvSpPr>
          <p:spPr>
            <a:xfrm>
              <a:off x="7298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65" name="Rectangle 264"/>
            <p:cNvSpPr/>
            <p:nvPr/>
          </p:nvSpPr>
          <p:spPr>
            <a:xfrm>
              <a:off x="8514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66" name="Rectangle 265"/>
            <p:cNvSpPr/>
            <p:nvPr/>
          </p:nvSpPr>
          <p:spPr>
            <a:xfrm>
              <a:off x="9076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67" name="Rectangle 266"/>
            <p:cNvSpPr/>
            <p:nvPr/>
          </p:nvSpPr>
          <p:spPr>
            <a:xfrm>
              <a:off x="10419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4</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68" name="Rectangle 267"/>
            <p:cNvSpPr/>
            <p:nvPr/>
          </p:nvSpPr>
          <p:spPr>
            <a:xfrm>
              <a:off x="10981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69" name="Rectangle 268"/>
            <p:cNvSpPr/>
            <p:nvPr/>
          </p:nvSpPr>
          <p:spPr>
            <a:xfrm>
              <a:off x="12324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5</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70" name="Rectangle 269"/>
            <p:cNvSpPr/>
            <p:nvPr/>
          </p:nvSpPr>
          <p:spPr>
            <a:xfrm>
              <a:off x="12886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71" name="Rectangle 270"/>
            <p:cNvSpPr/>
            <p:nvPr/>
          </p:nvSpPr>
          <p:spPr>
            <a:xfrm>
              <a:off x="14229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6</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72" name="Rectangle 271"/>
            <p:cNvSpPr/>
            <p:nvPr/>
          </p:nvSpPr>
          <p:spPr>
            <a:xfrm>
              <a:off x="14791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73" name="Rectangle 272"/>
            <p:cNvSpPr/>
            <p:nvPr/>
          </p:nvSpPr>
          <p:spPr>
            <a:xfrm>
              <a:off x="16007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7</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74" name="Rectangle 273"/>
            <p:cNvSpPr/>
            <p:nvPr/>
          </p:nvSpPr>
          <p:spPr>
            <a:xfrm>
              <a:off x="16569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75" name="Rectangle 274"/>
            <p:cNvSpPr/>
            <p:nvPr/>
          </p:nvSpPr>
          <p:spPr>
            <a:xfrm>
              <a:off x="17785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8</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76" name="Rectangle 275"/>
            <p:cNvSpPr/>
            <p:nvPr/>
          </p:nvSpPr>
          <p:spPr>
            <a:xfrm>
              <a:off x="18347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77" name="Rectangle 276"/>
            <p:cNvSpPr/>
            <p:nvPr/>
          </p:nvSpPr>
          <p:spPr>
            <a:xfrm>
              <a:off x="19817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9</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78" name="Rectangle 277"/>
            <p:cNvSpPr/>
            <p:nvPr/>
          </p:nvSpPr>
          <p:spPr>
            <a:xfrm>
              <a:off x="20379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79" name="Rectangle 278"/>
            <p:cNvSpPr/>
            <p:nvPr/>
          </p:nvSpPr>
          <p:spPr>
            <a:xfrm>
              <a:off x="2166519" y="1178053"/>
              <a:ext cx="149992"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10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80" name="Shape 2872"/>
            <p:cNvSpPr/>
            <p:nvPr/>
          </p:nvSpPr>
          <p:spPr>
            <a:xfrm>
              <a:off x="813324" y="912648"/>
              <a:ext cx="207797" cy="207810"/>
            </a:xfrm>
            <a:custGeom>
              <a:avLst/>
              <a:gdLst/>
              <a:ahLst/>
              <a:cxnLst/>
              <a:rect l="0" t="0" r="0" b="0"/>
              <a:pathLst>
                <a:path w="207797" h="207810">
                  <a:moveTo>
                    <a:pt x="103899" y="0"/>
                  </a:moveTo>
                  <a:cubicBezTo>
                    <a:pt x="161277" y="0"/>
                    <a:pt x="207797" y="46520"/>
                    <a:pt x="207797" y="103911"/>
                  </a:cubicBezTo>
                  <a:cubicBezTo>
                    <a:pt x="207797" y="161290"/>
                    <a:pt x="161277" y="207810"/>
                    <a:pt x="103899" y="207810"/>
                  </a:cubicBezTo>
                  <a:cubicBezTo>
                    <a:pt x="46520" y="207810"/>
                    <a:pt x="0" y="161290"/>
                    <a:pt x="0" y="103911"/>
                  </a:cubicBezTo>
                  <a:cubicBezTo>
                    <a:pt x="0" y="46520"/>
                    <a:pt x="46520" y="0"/>
                    <a:pt x="103899" y="0"/>
                  </a:cubicBezTo>
                  <a:close/>
                </a:path>
              </a:pathLst>
            </a:custGeom>
            <a:ln w="0" cap="flat">
              <a:miter lim="100000"/>
            </a:ln>
          </p:spPr>
          <p:style>
            <a:lnRef idx="0">
              <a:srgbClr val="000000"/>
            </a:lnRef>
            <a:fillRef idx="1">
              <a:srgbClr val="FFFFFF"/>
            </a:fillRef>
            <a:effectRef idx="0">
              <a:scrgbClr r="0" g="0" b="0"/>
            </a:effectRef>
            <a:fontRef idx="none"/>
          </p:style>
          <p:txBody>
            <a:bodyPr/>
            <a:lstStyle/>
            <a:p>
              <a:endParaRPr lang="en-US" sz="1200"/>
            </a:p>
          </p:txBody>
        </p:sp>
        <p:sp>
          <p:nvSpPr>
            <p:cNvPr id="281" name="Shape 2873"/>
            <p:cNvSpPr/>
            <p:nvPr/>
          </p:nvSpPr>
          <p:spPr>
            <a:xfrm>
              <a:off x="813324" y="912648"/>
              <a:ext cx="207797" cy="207810"/>
            </a:xfrm>
            <a:custGeom>
              <a:avLst/>
              <a:gdLst/>
              <a:ahLst/>
              <a:cxnLst/>
              <a:rect l="0" t="0" r="0" b="0"/>
              <a:pathLst>
                <a:path w="207797" h="207810">
                  <a:moveTo>
                    <a:pt x="103899" y="207810"/>
                  </a:moveTo>
                  <a:cubicBezTo>
                    <a:pt x="161277" y="207810"/>
                    <a:pt x="207797" y="161290"/>
                    <a:pt x="207797" y="103911"/>
                  </a:cubicBezTo>
                  <a:cubicBezTo>
                    <a:pt x="207797" y="46520"/>
                    <a:pt x="161277" y="0"/>
                    <a:pt x="103899" y="0"/>
                  </a:cubicBezTo>
                  <a:cubicBezTo>
                    <a:pt x="46520" y="0"/>
                    <a:pt x="0" y="46520"/>
                    <a:pt x="0" y="103911"/>
                  </a:cubicBezTo>
                  <a:cubicBezTo>
                    <a:pt x="0" y="161290"/>
                    <a:pt x="46520" y="207810"/>
                    <a:pt x="103899" y="207810"/>
                  </a:cubicBezTo>
                  <a:close/>
                </a:path>
              </a:pathLst>
            </a:custGeom>
            <a:ln w="635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82" name="Shape 2874"/>
            <p:cNvSpPr/>
            <p:nvPr/>
          </p:nvSpPr>
          <p:spPr>
            <a:xfrm>
              <a:off x="963068" y="500635"/>
              <a:ext cx="614020" cy="464731"/>
            </a:xfrm>
            <a:custGeom>
              <a:avLst/>
              <a:gdLst/>
              <a:ahLst/>
              <a:cxnLst/>
              <a:rect l="0" t="0" r="0" b="0"/>
              <a:pathLst>
                <a:path w="614020" h="464731">
                  <a:moveTo>
                    <a:pt x="98273" y="0"/>
                  </a:moveTo>
                  <a:lnTo>
                    <a:pt x="564883" y="0"/>
                  </a:lnTo>
                  <a:cubicBezTo>
                    <a:pt x="592023" y="0"/>
                    <a:pt x="614020" y="18377"/>
                    <a:pt x="614020" y="41034"/>
                  </a:cubicBezTo>
                  <a:lnTo>
                    <a:pt x="614020" y="161887"/>
                  </a:lnTo>
                  <a:cubicBezTo>
                    <a:pt x="614020" y="184544"/>
                    <a:pt x="592023" y="202908"/>
                    <a:pt x="564883" y="202908"/>
                  </a:cubicBezTo>
                  <a:lnTo>
                    <a:pt x="246406" y="202908"/>
                  </a:lnTo>
                  <a:lnTo>
                    <a:pt x="0" y="464731"/>
                  </a:lnTo>
                  <a:lnTo>
                    <a:pt x="142697" y="202908"/>
                  </a:lnTo>
                  <a:lnTo>
                    <a:pt x="98273" y="202908"/>
                  </a:lnTo>
                  <a:cubicBezTo>
                    <a:pt x="71133" y="202908"/>
                    <a:pt x="49136" y="184544"/>
                    <a:pt x="49136" y="161887"/>
                  </a:cubicBezTo>
                  <a:lnTo>
                    <a:pt x="49136" y="41034"/>
                  </a:lnTo>
                  <a:cubicBezTo>
                    <a:pt x="49136" y="18377"/>
                    <a:pt x="71133" y="0"/>
                    <a:pt x="98273" y="0"/>
                  </a:cubicBezTo>
                  <a:close/>
                </a:path>
              </a:pathLst>
            </a:custGeom>
            <a:ln w="0" cap="flat">
              <a:miter lim="100000"/>
            </a:ln>
          </p:spPr>
          <p:style>
            <a:lnRef idx="0">
              <a:srgbClr val="000000"/>
            </a:lnRef>
            <a:fillRef idx="1">
              <a:srgbClr val="E69024"/>
            </a:fillRef>
            <a:effectRef idx="0">
              <a:scrgbClr r="0" g="0" b="0"/>
            </a:effectRef>
            <a:fontRef idx="none"/>
          </p:style>
          <p:txBody>
            <a:bodyPr/>
            <a:lstStyle/>
            <a:p>
              <a:endParaRPr lang="en-US" sz="1200"/>
            </a:p>
          </p:txBody>
        </p:sp>
        <p:sp>
          <p:nvSpPr>
            <p:cNvPr id="283" name="Rectangle 282"/>
            <p:cNvSpPr/>
            <p:nvPr/>
          </p:nvSpPr>
          <p:spPr>
            <a:xfrm>
              <a:off x="1100668" y="532240"/>
              <a:ext cx="79827" cy="171283"/>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84" name="Rectangle 283"/>
            <p:cNvSpPr/>
            <p:nvPr/>
          </p:nvSpPr>
          <p:spPr>
            <a:xfrm>
              <a:off x="1160471" y="586677"/>
              <a:ext cx="46539" cy="99858"/>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85" name="Rectangle 284"/>
            <p:cNvSpPr/>
            <p:nvPr/>
          </p:nvSpPr>
          <p:spPr>
            <a:xfrm>
              <a:off x="1195338" y="586677"/>
              <a:ext cx="44949" cy="99858"/>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86" name="Rectangle 285"/>
            <p:cNvSpPr/>
            <p:nvPr/>
          </p:nvSpPr>
          <p:spPr>
            <a:xfrm>
              <a:off x="1229007" y="532240"/>
              <a:ext cx="347017" cy="171283"/>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Calibri" panose="020F0502020204030204" pitchFamily="34" charset="0"/>
                </a:rPr>
                <a:t> Rule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87" name="Shape 2932"/>
            <p:cNvSpPr/>
            <p:nvPr/>
          </p:nvSpPr>
          <p:spPr>
            <a:xfrm>
              <a:off x="485457" y="373465"/>
              <a:ext cx="391884" cy="649059"/>
            </a:xfrm>
            <a:custGeom>
              <a:avLst/>
              <a:gdLst/>
              <a:ahLst/>
              <a:cxnLst/>
              <a:rect l="0" t="0" r="0" b="0"/>
              <a:pathLst>
                <a:path w="391884" h="649059">
                  <a:moveTo>
                    <a:pt x="0" y="232677"/>
                  </a:moveTo>
                  <a:lnTo>
                    <a:pt x="210388" y="0"/>
                  </a:lnTo>
                  <a:lnTo>
                    <a:pt x="391884" y="649059"/>
                  </a:lnTo>
                </a:path>
              </a:pathLst>
            </a:custGeom>
            <a:ln w="2540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88" name="Shape 2933"/>
            <p:cNvSpPr/>
            <p:nvPr/>
          </p:nvSpPr>
          <p:spPr>
            <a:xfrm>
              <a:off x="442819" y="563672"/>
              <a:ext cx="83286" cy="83286"/>
            </a:xfrm>
            <a:custGeom>
              <a:avLst/>
              <a:gdLst/>
              <a:ahLst/>
              <a:cxnLst/>
              <a:rect l="0" t="0" r="0" b="0"/>
              <a:pathLst>
                <a:path w="83286" h="83286">
                  <a:moveTo>
                    <a:pt x="41643" y="0"/>
                  </a:moveTo>
                  <a:cubicBezTo>
                    <a:pt x="64643" y="0"/>
                    <a:pt x="83286" y="18643"/>
                    <a:pt x="83286" y="41643"/>
                  </a:cubicBezTo>
                  <a:cubicBezTo>
                    <a:pt x="83286" y="64643"/>
                    <a:pt x="64643" y="83286"/>
                    <a:pt x="41643" y="83286"/>
                  </a:cubicBezTo>
                  <a:cubicBezTo>
                    <a:pt x="18643" y="83286"/>
                    <a:pt x="0" y="64643"/>
                    <a:pt x="0" y="41643"/>
                  </a:cubicBezTo>
                  <a:cubicBezTo>
                    <a:pt x="0" y="18643"/>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289" name="Shape 2934"/>
            <p:cNvSpPr/>
            <p:nvPr/>
          </p:nvSpPr>
          <p:spPr>
            <a:xfrm>
              <a:off x="652370" y="332636"/>
              <a:ext cx="83286" cy="83286"/>
            </a:xfrm>
            <a:custGeom>
              <a:avLst/>
              <a:gdLst/>
              <a:ahLst/>
              <a:cxnLst/>
              <a:rect l="0" t="0" r="0" b="0"/>
              <a:pathLst>
                <a:path w="83286" h="83286">
                  <a:moveTo>
                    <a:pt x="41643" y="0"/>
                  </a:moveTo>
                  <a:cubicBezTo>
                    <a:pt x="64643" y="0"/>
                    <a:pt x="83286" y="18643"/>
                    <a:pt x="83286" y="41643"/>
                  </a:cubicBezTo>
                  <a:cubicBezTo>
                    <a:pt x="83286" y="64643"/>
                    <a:pt x="64643" y="83286"/>
                    <a:pt x="41643" y="83286"/>
                  </a:cubicBezTo>
                  <a:cubicBezTo>
                    <a:pt x="18643" y="83286"/>
                    <a:pt x="0" y="64643"/>
                    <a:pt x="0" y="41643"/>
                  </a:cubicBezTo>
                  <a:cubicBezTo>
                    <a:pt x="0" y="18643"/>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290" name="Shape 2935"/>
            <p:cNvSpPr/>
            <p:nvPr/>
          </p:nvSpPr>
          <p:spPr>
            <a:xfrm>
              <a:off x="832124" y="977613"/>
              <a:ext cx="83286" cy="83286"/>
            </a:xfrm>
            <a:custGeom>
              <a:avLst/>
              <a:gdLst/>
              <a:ahLst/>
              <a:cxnLst/>
              <a:rect l="0" t="0" r="0" b="0"/>
              <a:pathLst>
                <a:path w="83286" h="83286">
                  <a:moveTo>
                    <a:pt x="41643" y="0"/>
                  </a:moveTo>
                  <a:cubicBezTo>
                    <a:pt x="64643" y="0"/>
                    <a:pt x="83286" y="18643"/>
                    <a:pt x="83286" y="41643"/>
                  </a:cubicBezTo>
                  <a:cubicBezTo>
                    <a:pt x="83286" y="64643"/>
                    <a:pt x="64643" y="83286"/>
                    <a:pt x="41643" y="83286"/>
                  </a:cubicBezTo>
                  <a:cubicBezTo>
                    <a:pt x="18643" y="83286"/>
                    <a:pt x="0" y="64643"/>
                    <a:pt x="0" y="41643"/>
                  </a:cubicBezTo>
                  <a:cubicBezTo>
                    <a:pt x="0" y="18643"/>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291" name="Shape 2936"/>
            <p:cNvSpPr/>
            <p:nvPr/>
          </p:nvSpPr>
          <p:spPr>
            <a:xfrm>
              <a:off x="481376" y="618389"/>
              <a:ext cx="469443" cy="404127"/>
            </a:xfrm>
            <a:custGeom>
              <a:avLst/>
              <a:gdLst/>
              <a:ahLst/>
              <a:cxnLst/>
              <a:rect l="0" t="0" r="0" b="0"/>
              <a:pathLst>
                <a:path w="469443" h="404127">
                  <a:moveTo>
                    <a:pt x="0" y="114300"/>
                  </a:moveTo>
                  <a:lnTo>
                    <a:pt x="218872" y="0"/>
                  </a:lnTo>
                  <a:lnTo>
                    <a:pt x="469443" y="404127"/>
                  </a:lnTo>
                </a:path>
              </a:pathLst>
            </a:custGeom>
            <a:ln w="2540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92" name="Shape 58585"/>
            <p:cNvSpPr/>
            <p:nvPr/>
          </p:nvSpPr>
          <p:spPr>
            <a:xfrm>
              <a:off x="440549" y="685264"/>
              <a:ext cx="83287" cy="83286"/>
            </a:xfrm>
            <a:custGeom>
              <a:avLst/>
              <a:gdLst/>
              <a:ahLst/>
              <a:cxnLst/>
              <a:rect l="0" t="0" r="0" b="0"/>
              <a:pathLst>
                <a:path w="83287" h="83286">
                  <a:moveTo>
                    <a:pt x="0" y="0"/>
                  </a:moveTo>
                  <a:lnTo>
                    <a:pt x="83287" y="0"/>
                  </a:lnTo>
                  <a:lnTo>
                    <a:pt x="83287" y="83286"/>
                  </a:lnTo>
                  <a:lnTo>
                    <a:pt x="0" y="83286"/>
                  </a:lnTo>
                  <a:lnTo>
                    <a:pt x="0" y="0"/>
                  </a:lnTo>
                </a:path>
              </a:pathLst>
            </a:custGeom>
            <a:ln w="0" cap="flat">
              <a:miter lim="100000"/>
            </a:ln>
          </p:spPr>
          <p:style>
            <a:lnRef idx="0">
              <a:srgbClr val="000000"/>
            </a:lnRef>
            <a:fillRef idx="1">
              <a:srgbClr val="822985"/>
            </a:fillRef>
            <a:effectRef idx="0">
              <a:scrgbClr r="0" g="0" b="0"/>
            </a:effectRef>
            <a:fontRef idx="none"/>
          </p:style>
          <p:txBody>
            <a:bodyPr/>
            <a:lstStyle/>
            <a:p>
              <a:endParaRPr lang="en-US" sz="1200"/>
            </a:p>
          </p:txBody>
        </p:sp>
        <p:sp>
          <p:nvSpPr>
            <p:cNvPr id="293" name="Shape 58586"/>
            <p:cNvSpPr/>
            <p:nvPr/>
          </p:nvSpPr>
          <p:spPr>
            <a:xfrm>
              <a:off x="656906" y="569401"/>
              <a:ext cx="83287" cy="83286"/>
            </a:xfrm>
            <a:custGeom>
              <a:avLst/>
              <a:gdLst/>
              <a:ahLst/>
              <a:cxnLst/>
              <a:rect l="0" t="0" r="0" b="0"/>
              <a:pathLst>
                <a:path w="83287" h="83286">
                  <a:moveTo>
                    <a:pt x="0" y="0"/>
                  </a:moveTo>
                  <a:lnTo>
                    <a:pt x="83287" y="0"/>
                  </a:lnTo>
                  <a:lnTo>
                    <a:pt x="83287" y="83286"/>
                  </a:lnTo>
                  <a:lnTo>
                    <a:pt x="0" y="83286"/>
                  </a:lnTo>
                  <a:lnTo>
                    <a:pt x="0" y="0"/>
                  </a:lnTo>
                </a:path>
              </a:pathLst>
            </a:custGeom>
            <a:ln w="0" cap="flat">
              <a:miter lim="100000"/>
            </a:ln>
          </p:spPr>
          <p:style>
            <a:lnRef idx="0">
              <a:srgbClr val="000000"/>
            </a:lnRef>
            <a:fillRef idx="1">
              <a:srgbClr val="822985"/>
            </a:fillRef>
            <a:effectRef idx="0">
              <a:scrgbClr r="0" g="0" b="0"/>
            </a:effectRef>
            <a:fontRef idx="none"/>
          </p:style>
          <p:txBody>
            <a:bodyPr/>
            <a:lstStyle/>
            <a:p>
              <a:endParaRPr lang="en-US" sz="1200"/>
            </a:p>
          </p:txBody>
        </p:sp>
        <p:sp>
          <p:nvSpPr>
            <p:cNvPr id="294" name="Shape 58587"/>
            <p:cNvSpPr/>
            <p:nvPr/>
          </p:nvSpPr>
          <p:spPr>
            <a:xfrm>
              <a:off x="914081" y="980056"/>
              <a:ext cx="83287" cy="83286"/>
            </a:xfrm>
            <a:custGeom>
              <a:avLst/>
              <a:gdLst/>
              <a:ahLst/>
              <a:cxnLst/>
              <a:rect l="0" t="0" r="0" b="0"/>
              <a:pathLst>
                <a:path w="83287" h="83286">
                  <a:moveTo>
                    <a:pt x="0" y="0"/>
                  </a:moveTo>
                  <a:lnTo>
                    <a:pt x="83287" y="0"/>
                  </a:lnTo>
                  <a:lnTo>
                    <a:pt x="83287" y="83286"/>
                  </a:lnTo>
                  <a:lnTo>
                    <a:pt x="0" y="83286"/>
                  </a:lnTo>
                  <a:lnTo>
                    <a:pt x="0" y="0"/>
                  </a:lnTo>
                </a:path>
              </a:pathLst>
            </a:custGeom>
            <a:ln w="0" cap="flat">
              <a:miter lim="100000"/>
            </a:ln>
          </p:spPr>
          <p:style>
            <a:lnRef idx="0">
              <a:srgbClr val="000000"/>
            </a:lnRef>
            <a:fillRef idx="1">
              <a:srgbClr val="822985"/>
            </a:fillRef>
            <a:effectRef idx="0">
              <a:scrgbClr r="0" g="0" b="0"/>
            </a:effectRef>
            <a:fontRef idx="none"/>
          </p:style>
          <p:txBody>
            <a:bodyPr/>
            <a:lstStyle/>
            <a:p>
              <a:endParaRPr lang="en-US" sz="1200"/>
            </a:p>
          </p:txBody>
        </p:sp>
      </p:grpSp>
      <p:sp>
        <p:nvSpPr>
          <p:cNvPr id="295" name="Title 1">
            <a:extLst>
              <a:ext uri="{FF2B5EF4-FFF2-40B4-BE49-F238E27FC236}">
                <a16:creationId xmlns:a16="http://schemas.microsoft.com/office/drawing/2014/main" id="{8A6585AE-C5FB-49D9-A84D-FF2DA2222D4D}"/>
              </a:ext>
            </a:extLst>
          </p:cNvPr>
          <p:cNvSpPr txBox="1">
            <a:spLocks/>
          </p:cNvSpPr>
          <p:nvPr/>
        </p:nvSpPr>
        <p:spPr>
          <a:xfrm>
            <a:off x="806005" y="-25268"/>
            <a:ext cx="3510119" cy="858236"/>
          </a:xfrm>
          <a:prstGeom prst="rect">
            <a:avLst/>
          </a:prstGeom>
        </p:spPr>
        <p:txBody>
          <a:bodyPr anchor="ctr">
            <a:normAutofit fontScale="70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err="1"/>
              <a:t>Westgard</a:t>
            </a:r>
            <a:r>
              <a:rPr lang="en-US" dirty="0"/>
              <a:t> </a:t>
            </a:r>
            <a:r>
              <a:rPr lang="en-US" dirty="0" err="1"/>
              <a:t>Multirules</a:t>
            </a:r>
            <a:endParaRPr lang="en-US" dirty="0"/>
          </a:p>
        </p:txBody>
      </p:sp>
    </p:spTree>
    <p:extLst>
      <p:ext uri="{BB962C8B-B14F-4D97-AF65-F5344CB8AC3E}">
        <p14:creationId xmlns:p14="http://schemas.microsoft.com/office/powerpoint/2010/main" val="255069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additive="base">
                                        <p:cTn id="7" dur="500" fill="hold"/>
                                        <p:tgtEl>
                                          <p:spTgt spid="223"/>
                                        </p:tgtEl>
                                        <p:attrNameLst>
                                          <p:attrName>ppt_x</p:attrName>
                                        </p:attrNameLst>
                                      </p:cBhvr>
                                      <p:tavLst>
                                        <p:tav tm="0">
                                          <p:val>
                                            <p:strVal val="#ppt_x"/>
                                          </p:val>
                                        </p:tav>
                                        <p:tav tm="100000">
                                          <p:val>
                                            <p:strVal val="#ppt_x"/>
                                          </p:val>
                                        </p:tav>
                                      </p:tavLst>
                                    </p:anim>
                                    <p:anim calcmode="lin" valueType="num">
                                      <p:cBhvr additive="base">
                                        <p:cTn id="8" dur="500" fill="hold"/>
                                        <p:tgtEl>
                                          <p:spTgt spid="2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832" y="3964849"/>
            <a:ext cx="1219200" cy="68461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000" cap="all" spc="100" dirty="0">
                <a:solidFill>
                  <a:prstClr val="black">
                    <a:lumMod val="95000"/>
                    <a:lumOff val="5000"/>
                  </a:prstClr>
                </a:solidFill>
                <a:latin typeface="Tw Cen MT Condensed"/>
              </a:rPr>
              <a:t>10</a:t>
            </a:r>
            <a:r>
              <a:rPr lang="en-US" sz="2400" cap="all" spc="100" dirty="0">
                <a:solidFill>
                  <a:prstClr val="black">
                    <a:lumMod val="95000"/>
                    <a:lumOff val="5000"/>
                  </a:prstClr>
                </a:solidFill>
                <a:latin typeface="Tw Cen MT Condensed"/>
              </a:rPr>
              <a:t>X</a:t>
            </a:r>
            <a:endParaRPr lang="en-US" dirty="0"/>
          </a:p>
        </p:txBody>
      </p:sp>
      <p:sp>
        <p:nvSpPr>
          <p:cNvPr id="3" name="Title 1"/>
          <p:cNvSpPr txBox="1">
            <a:spLocks/>
          </p:cNvSpPr>
          <p:nvPr/>
        </p:nvSpPr>
        <p:spPr>
          <a:xfrm>
            <a:off x="47503" y="1346316"/>
            <a:ext cx="1219200" cy="68461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000" cap="all" spc="100" dirty="0">
                <a:solidFill>
                  <a:prstClr val="black">
                    <a:lumMod val="95000"/>
                    <a:lumOff val="5000"/>
                  </a:prstClr>
                </a:solidFill>
                <a:latin typeface="Tw Cen MT Condensed"/>
              </a:rPr>
              <a:t>4</a:t>
            </a:r>
            <a:r>
              <a:rPr lang="en-US" sz="2400" cap="all" spc="100" dirty="0">
                <a:solidFill>
                  <a:prstClr val="black">
                    <a:lumMod val="95000"/>
                    <a:lumOff val="5000"/>
                  </a:prstClr>
                </a:solidFill>
                <a:latin typeface="Tw Cen MT Condensed"/>
              </a:rPr>
              <a:t>1S</a:t>
            </a:r>
            <a:endParaRPr lang="en-US" dirty="0"/>
          </a:p>
        </p:txBody>
      </p:sp>
      <p:sp>
        <p:nvSpPr>
          <p:cNvPr id="4" name="Title 1"/>
          <p:cNvSpPr txBox="1">
            <a:spLocks/>
          </p:cNvSpPr>
          <p:nvPr/>
        </p:nvSpPr>
        <p:spPr>
          <a:xfrm>
            <a:off x="152400" y="152400"/>
            <a:ext cx="1219200" cy="68461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000" cap="all" spc="100" dirty="0">
                <a:solidFill>
                  <a:prstClr val="black">
                    <a:lumMod val="95000"/>
                    <a:lumOff val="5000"/>
                  </a:prstClr>
                </a:solidFill>
                <a:latin typeface="Tw Cen MT Condensed"/>
              </a:rPr>
              <a:t>R</a:t>
            </a:r>
            <a:r>
              <a:rPr lang="en-US" sz="2400" cap="all" spc="100" dirty="0">
                <a:solidFill>
                  <a:prstClr val="black">
                    <a:lumMod val="95000"/>
                    <a:lumOff val="5000"/>
                  </a:prstClr>
                </a:solidFill>
                <a:latin typeface="Tw Cen MT Condensed"/>
              </a:rPr>
              <a:t>4S</a:t>
            </a:r>
            <a:endParaRPr lang="en-US" dirty="0"/>
          </a:p>
        </p:txBody>
      </p:sp>
      <p:grpSp>
        <p:nvGrpSpPr>
          <p:cNvPr id="5" name="Group 4">
            <a:extLst>
              <a:ext uri="{FF2B5EF4-FFF2-40B4-BE49-F238E27FC236}">
                <a16:creationId xmlns:a16="http://schemas.microsoft.com/office/drawing/2014/main" id="{02ADA33E-E7E3-4C3D-B1C3-7092CD69E5AE}"/>
              </a:ext>
            </a:extLst>
          </p:cNvPr>
          <p:cNvGrpSpPr/>
          <p:nvPr/>
        </p:nvGrpSpPr>
        <p:grpSpPr>
          <a:xfrm>
            <a:off x="5549940" y="152400"/>
            <a:ext cx="3358427" cy="1682016"/>
            <a:chOff x="0" y="-1"/>
            <a:chExt cx="2325967" cy="1537184"/>
          </a:xfrm>
        </p:grpSpPr>
        <p:sp>
          <p:nvSpPr>
            <p:cNvPr id="6" name="Shape 2979">
              <a:extLst>
                <a:ext uri="{FF2B5EF4-FFF2-40B4-BE49-F238E27FC236}">
                  <a16:creationId xmlns:a16="http://schemas.microsoft.com/office/drawing/2014/main" id="{EBA1DC65-0E55-416F-BECD-531F0794E493}"/>
                </a:ext>
              </a:extLst>
            </p:cNvPr>
            <p:cNvSpPr/>
            <p:nvPr/>
          </p:nvSpPr>
          <p:spPr>
            <a:xfrm>
              <a:off x="1182994" y="1399257"/>
              <a:ext cx="83286" cy="83286"/>
            </a:xfrm>
            <a:custGeom>
              <a:avLst/>
              <a:gdLst/>
              <a:ahLst/>
              <a:cxnLst/>
              <a:rect l="0" t="0" r="0" b="0"/>
              <a:pathLst>
                <a:path w="83286" h="83286">
                  <a:moveTo>
                    <a:pt x="41643" y="0"/>
                  </a:moveTo>
                  <a:cubicBezTo>
                    <a:pt x="64643" y="0"/>
                    <a:pt x="83286" y="18644"/>
                    <a:pt x="83286" y="41643"/>
                  </a:cubicBezTo>
                  <a:cubicBezTo>
                    <a:pt x="83286" y="64643"/>
                    <a:pt x="64643" y="83286"/>
                    <a:pt x="41643" y="83286"/>
                  </a:cubicBezTo>
                  <a:cubicBezTo>
                    <a:pt x="18643" y="83286"/>
                    <a:pt x="0" y="64643"/>
                    <a:pt x="0" y="41643"/>
                  </a:cubicBezTo>
                  <a:cubicBezTo>
                    <a:pt x="0" y="18644"/>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ln>
                  <a:solidFill>
                    <a:schemeClr val="tx1"/>
                  </a:solidFill>
                </a:ln>
              </a:endParaRPr>
            </a:p>
          </p:txBody>
        </p:sp>
        <p:sp>
          <p:nvSpPr>
            <p:cNvPr id="7" name="Rectangle 6">
              <a:extLst>
                <a:ext uri="{FF2B5EF4-FFF2-40B4-BE49-F238E27FC236}">
                  <a16:creationId xmlns:a16="http://schemas.microsoft.com/office/drawing/2014/main" id="{BC51C9FB-96EF-467E-A78D-74A1DEA06FDE}"/>
                </a:ext>
              </a:extLst>
            </p:cNvPr>
            <p:cNvSpPr/>
            <p:nvPr/>
          </p:nvSpPr>
          <p:spPr>
            <a:xfrm>
              <a:off x="1322590" y="1378000"/>
              <a:ext cx="411465" cy="159182"/>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dirty="0">
                  <a:ln>
                    <a:solidFill>
                      <a:schemeClr val="tx1"/>
                    </a:solidFill>
                  </a:ln>
                  <a:effectLst/>
                  <a:latin typeface="Arial" panose="020B0604020202020204" pitchFamily="34" charset="0"/>
                  <a:ea typeface="Arial" panose="020B0604020202020204" pitchFamily="34" charset="0"/>
                  <a:cs typeface="Calibri" panose="020F0502020204030204" pitchFamily="34" charset="0"/>
                </a:rPr>
                <a:t>Level 1</a:t>
              </a:r>
              <a:endParaRPr lang="en-US" sz="1200" dirty="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8" name="Shape 58592">
              <a:extLst>
                <a:ext uri="{FF2B5EF4-FFF2-40B4-BE49-F238E27FC236}">
                  <a16:creationId xmlns:a16="http://schemas.microsoft.com/office/drawing/2014/main" id="{96680F86-8695-4346-8D6E-E588828AE14C}"/>
                </a:ext>
              </a:extLst>
            </p:cNvPr>
            <p:cNvSpPr/>
            <p:nvPr/>
          </p:nvSpPr>
          <p:spPr>
            <a:xfrm>
              <a:off x="1774901" y="1399261"/>
              <a:ext cx="83287" cy="83286"/>
            </a:xfrm>
            <a:custGeom>
              <a:avLst/>
              <a:gdLst/>
              <a:ahLst/>
              <a:cxnLst/>
              <a:rect l="0" t="0" r="0" b="0"/>
              <a:pathLst>
                <a:path w="83287" h="83286">
                  <a:moveTo>
                    <a:pt x="0" y="0"/>
                  </a:moveTo>
                  <a:lnTo>
                    <a:pt x="83287" y="0"/>
                  </a:lnTo>
                  <a:lnTo>
                    <a:pt x="83287" y="83286"/>
                  </a:lnTo>
                  <a:lnTo>
                    <a:pt x="0" y="83286"/>
                  </a:lnTo>
                  <a:lnTo>
                    <a:pt x="0" y="0"/>
                  </a:lnTo>
                </a:path>
              </a:pathLst>
            </a:custGeom>
            <a:ln w="0" cap="flat">
              <a:miter lim="100000"/>
            </a:ln>
          </p:spPr>
          <p:style>
            <a:lnRef idx="0">
              <a:srgbClr val="000000"/>
            </a:lnRef>
            <a:fillRef idx="1">
              <a:srgbClr val="822985"/>
            </a:fillRef>
            <a:effectRef idx="0">
              <a:scrgbClr r="0" g="0" b="0"/>
            </a:effectRef>
            <a:fontRef idx="none"/>
          </p:style>
          <p:txBody>
            <a:bodyPr/>
            <a:lstStyle/>
            <a:p>
              <a:endParaRPr lang="en-US" sz="1200">
                <a:ln>
                  <a:solidFill>
                    <a:schemeClr val="tx1"/>
                  </a:solidFill>
                </a:ln>
              </a:endParaRPr>
            </a:p>
          </p:txBody>
        </p:sp>
        <p:sp>
          <p:nvSpPr>
            <p:cNvPr id="9" name="Rectangle 8">
              <a:extLst>
                <a:ext uri="{FF2B5EF4-FFF2-40B4-BE49-F238E27FC236}">
                  <a16:creationId xmlns:a16="http://schemas.microsoft.com/office/drawing/2014/main" id="{F51C0D4B-A01E-4666-8E5F-0EF2DF241307}"/>
                </a:ext>
              </a:extLst>
            </p:cNvPr>
            <p:cNvSpPr/>
            <p:nvPr/>
          </p:nvSpPr>
          <p:spPr>
            <a:xfrm>
              <a:off x="1914502" y="1378001"/>
              <a:ext cx="411465" cy="159182"/>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dirty="0">
                  <a:ln>
                    <a:solidFill>
                      <a:schemeClr val="tx1"/>
                    </a:solidFill>
                  </a:ln>
                  <a:effectLst/>
                  <a:latin typeface="Arial" panose="020B0604020202020204" pitchFamily="34" charset="0"/>
                  <a:ea typeface="Arial" panose="020B0604020202020204" pitchFamily="34" charset="0"/>
                  <a:cs typeface="Calibri" panose="020F0502020204030204" pitchFamily="34" charset="0"/>
                </a:rPr>
                <a:t>Level 2 </a:t>
              </a:r>
              <a:endParaRPr lang="en-US" sz="1200" dirty="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Shape 58593">
              <a:extLst>
                <a:ext uri="{FF2B5EF4-FFF2-40B4-BE49-F238E27FC236}">
                  <a16:creationId xmlns:a16="http://schemas.microsoft.com/office/drawing/2014/main" id="{13BE7BB4-4FD5-4907-AC6A-D18BC8DC78F2}"/>
                </a:ext>
              </a:extLst>
            </p:cNvPr>
            <p:cNvSpPr/>
            <p:nvPr/>
          </p:nvSpPr>
          <p:spPr>
            <a:xfrm>
              <a:off x="223747" y="795831"/>
              <a:ext cx="1991666" cy="181864"/>
            </a:xfrm>
            <a:custGeom>
              <a:avLst/>
              <a:gdLst/>
              <a:ahLst/>
              <a:cxnLst/>
              <a:rect l="0" t="0" r="0" b="0"/>
              <a:pathLst>
                <a:path w="1991665" h="181863">
                  <a:moveTo>
                    <a:pt x="0" y="0"/>
                  </a:moveTo>
                  <a:lnTo>
                    <a:pt x="1991665" y="0"/>
                  </a:lnTo>
                  <a:lnTo>
                    <a:pt x="1991665" y="181863"/>
                  </a:lnTo>
                  <a:lnTo>
                    <a:pt x="0" y="181863"/>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ln>
                  <a:solidFill>
                    <a:schemeClr val="tx1"/>
                  </a:solidFill>
                </a:ln>
              </a:endParaRPr>
            </a:p>
          </p:txBody>
        </p:sp>
        <p:sp>
          <p:nvSpPr>
            <p:cNvPr id="11" name="Shape 58594">
              <a:extLst>
                <a:ext uri="{FF2B5EF4-FFF2-40B4-BE49-F238E27FC236}">
                  <a16:creationId xmlns:a16="http://schemas.microsoft.com/office/drawing/2014/main" id="{5F212F2B-B926-4927-9492-DF3D8B6E2BA1}"/>
                </a:ext>
              </a:extLst>
            </p:cNvPr>
            <p:cNvSpPr/>
            <p:nvPr/>
          </p:nvSpPr>
          <p:spPr>
            <a:xfrm>
              <a:off x="223747" y="432102"/>
              <a:ext cx="1991666" cy="181864"/>
            </a:xfrm>
            <a:custGeom>
              <a:avLst/>
              <a:gdLst/>
              <a:ahLst/>
              <a:cxnLst/>
              <a:rect l="0" t="0" r="0" b="0"/>
              <a:pathLst>
                <a:path w="1991665" h="181863">
                  <a:moveTo>
                    <a:pt x="0" y="0"/>
                  </a:moveTo>
                  <a:lnTo>
                    <a:pt x="1991665" y="0"/>
                  </a:lnTo>
                  <a:lnTo>
                    <a:pt x="1991665" y="181863"/>
                  </a:lnTo>
                  <a:lnTo>
                    <a:pt x="0" y="181863"/>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ln>
                  <a:solidFill>
                    <a:schemeClr val="tx1"/>
                  </a:solidFill>
                </a:ln>
              </a:endParaRPr>
            </a:p>
          </p:txBody>
        </p:sp>
        <p:sp>
          <p:nvSpPr>
            <p:cNvPr id="12" name="Shape 58595">
              <a:extLst>
                <a:ext uri="{FF2B5EF4-FFF2-40B4-BE49-F238E27FC236}">
                  <a16:creationId xmlns:a16="http://schemas.microsoft.com/office/drawing/2014/main" id="{AC427BDB-FD51-4C1F-ACDE-D04EF5DAC6A0}"/>
                </a:ext>
              </a:extLst>
            </p:cNvPr>
            <p:cNvSpPr/>
            <p:nvPr/>
          </p:nvSpPr>
          <p:spPr>
            <a:xfrm>
              <a:off x="223747" y="68372"/>
              <a:ext cx="1991666" cy="181865"/>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ln>
                  <a:solidFill>
                    <a:schemeClr val="tx1"/>
                  </a:solidFill>
                </a:ln>
              </a:endParaRPr>
            </a:p>
          </p:txBody>
        </p:sp>
        <p:sp>
          <p:nvSpPr>
            <p:cNvPr id="13" name="Shape 2986">
              <a:extLst>
                <a:ext uri="{FF2B5EF4-FFF2-40B4-BE49-F238E27FC236}">
                  <a16:creationId xmlns:a16="http://schemas.microsoft.com/office/drawing/2014/main" id="{59EAB3E4-BE63-4063-9CA6-77271A03F5A7}"/>
                </a:ext>
              </a:extLst>
            </p:cNvPr>
            <p:cNvSpPr/>
            <p:nvPr/>
          </p:nvSpPr>
          <p:spPr>
            <a:xfrm>
              <a:off x="220572" y="68374"/>
              <a:ext cx="1998016"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ln>
                  <a:solidFill>
                    <a:schemeClr val="tx1"/>
                  </a:solidFill>
                </a:ln>
              </a:endParaRPr>
            </a:p>
          </p:txBody>
        </p:sp>
        <p:sp>
          <p:nvSpPr>
            <p:cNvPr id="14" name="Shape 2987">
              <a:extLst>
                <a:ext uri="{FF2B5EF4-FFF2-40B4-BE49-F238E27FC236}">
                  <a16:creationId xmlns:a16="http://schemas.microsoft.com/office/drawing/2014/main" id="{FEF54432-521A-4275-879A-2144AC84A67A}"/>
                </a:ext>
              </a:extLst>
            </p:cNvPr>
            <p:cNvSpPr/>
            <p:nvPr/>
          </p:nvSpPr>
          <p:spPr>
            <a:xfrm>
              <a:off x="223747" y="71549"/>
              <a:ext cx="0" cy="175515"/>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ln>
                  <a:solidFill>
                    <a:schemeClr val="tx1"/>
                  </a:solidFill>
                </a:ln>
              </a:endParaRPr>
            </a:p>
          </p:txBody>
        </p:sp>
        <p:sp>
          <p:nvSpPr>
            <p:cNvPr id="15" name="Shape 2988">
              <a:extLst>
                <a:ext uri="{FF2B5EF4-FFF2-40B4-BE49-F238E27FC236}">
                  <a16:creationId xmlns:a16="http://schemas.microsoft.com/office/drawing/2014/main" id="{8F5DEABF-623E-4F11-9ACC-03AB67DF0C72}"/>
                </a:ext>
              </a:extLst>
            </p:cNvPr>
            <p:cNvSpPr/>
            <p:nvPr/>
          </p:nvSpPr>
          <p:spPr>
            <a:xfrm>
              <a:off x="2215411" y="71549"/>
              <a:ext cx="0" cy="175515"/>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ln>
                  <a:solidFill>
                    <a:schemeClr val="tx1"/>
                  </a:solidFill>
                </a:ln>
              </a:endParaRPr>
            </a:p>
          </p:txBody>
        </p:sp>
        <p:sp>
          <p:nvSpPr>
            <p:cNvPr id="16" name="Shape 2989">
              <a:extLst>
                <a:ext uri="{FF2B5EF4-FFF2-40B4-BE49-F238E27FC236}">
                  <a16:creationId xmlns:a16="http://schemas.microsoft.com/office/drawing/2014/main" id="{633D6CA9-2ED1-4C73-93FB-54B62D9E4E5E}"/>
                </a:ext>
              </a:extLst>
            </p:cNvPr>
            <p:cNvSpPr/>
            <p:nvPr/>
          </p:nvSpPr>
          <p:spPr>
            <a:xfrm>
              <a:off x="220572" y="250239"/>
              <a:ext cx="1998016"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ln>
                  <a:solidFill>
                    <a:schemeClr val="tx1"/>
                  </a:solidFill>
                </a:ln>
              </a:endParaRPr>
            </a:p>
          </p:txBody>
        </p:sp>
        <p:sp>
          <p:nvSpPr>
            <p:cNvPr id="17" name="Shape 2990">
              <a:extLst>
                <a:ext uri="{FF2B5EF4-FFF2-40B4-BE49-F238E27FC236}">
                  <a16:creationId xmlns:a16="http://schemas.microsoft.com/office/drawing/2014/main" id="{E299651B-DDA2-45C8-ACBC-32CDAFA5667D}"/>
                </a:ext>
              </a:extLst>
            </p:cNvPr>
            <p:cNvSpPr/>
            <p:nvPr/>
          </p:nvSpPr>
          <p:spPr>
            <a:xfrm>
              <a:off x="223747" y="253413"/>
              <a:ext cx="0" cy="175515"/>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ln>
                  <a:solidFill>
                    <a:schemeClr val="tx1"/>
                  </a:solidFill>
                </a:ln>
              </a:endParaRPr>
            </a:p>
          </p:txBody>
        </p:sp>
        <p:sp>
          <p:nvSpPr>
            <p:cNvPr id="18" name="Shape 2991">
              <a:extLst>
                <a:ext uri="{FF2B5EF4-FFF2-40B4-BE49-F238E27FC236}">
                  <a16:creationId xmlns:a16="http://schemas.microsoft.com/office/drawing/2014/main" id="{74CF8349-3A42-42D0-88E0-2CCE396998F7}"/>
                </a:ext>
              </a:extLst>
            </p:cNvPr>
            <p:cNvSpPr/>
            <p:nvPr/>
          </p:nvSpPr>
          <p:spPr>
            <a:xfrm>
              <a:off x="2215411" y="253413"/>
              <a:ext cx="0" cy="175515"/>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ln>
                  <a:solidFill>
                    <a:schemeClr val="tx1"/>
                  </a:solidFill>
                </a:ln>
              </a:endParaRPr>
            </a:p>
          </p:txBody>
        </p:sp>
        <p:sp>
          <p:nvSpPr>
            <p:cNvPr id="19" name="Shape 2992">
              <a:extLst>
                <a:ext uri="{FF2B5EF4-FFF2-40B4-BE49-F238E27FC236}">
                  <a16:creationId xmlns:a16="http://schemas.microsoft.com/office/drawing/2014/main" id="{88558D02-6197-4848-A5B5-0C5E1AB74ED2}"/>
                </a:ext>
              </a:extLst>
            </p:cNvPr>
            <p:cNvSpPr/>
            <p:nvPr/>
          </p:nvSpPr>
          <p:spPr>
            <a:xfrm>
              <a:off x="220572" y="432103"/>
              <a:ext cx="1998016"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ln>
                  <a:solidFill>
                    <a:schemeClr val="tx1"/>
                  </a:solidFill>
                </a:ln>
              </a:endParaRPr>
            </a:p>
          </p:txBody>
        </p:sp>
        <p:sp>
          <p:nvSpPr>
            <p:cNvPr id="20" name="Shape 2993">
              <a:extLst>
                <a:ext uri="{FF2B5EF4-FFF2-40B4-BE49-F238E27FC236}">
                  <a16:creationId xmlns:a16="http://schemas.microsoft.com/office/drawing/2014/main" id="{B51D2AA1-572E-4250-8608-03A3A6A70FE5}"/>
                </a:ext>
              </a:extLst>
            </p:cNvPr>
            <p:cNvSpPr/>
            <p:nvPr/>
          </p:nvSpPr>
          <p:spPr>
            <a:xfrm>
              <a:off x="223747" y="435278"/>
              <a:ext cx="0" cy="175515"/>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ln>
                  <a:solidFill>
                    <a:schemeClr val="tx1"/>
                  </a:solidFill>
                </a:ln>
              </a:endParaRPr>
            </a:p>
          </p:txBody>
        </p:sp>
        <p:sp>
          <p:nvSpPr>
            <p:cNvPr id="21" name="Shape 2994">
              <a:extLst>
                <a:ext uri="{FF2B5EF4-FFF2-40B4-BE49-F238E27FC236}">
                  <a16:creationId xmlns:a16="http://schemas.microsoft.com/office/drawing/2014/main" id="{8950E771-A6A5-43AF-A0CD-A8C4DB4F304C}"/>
                </a:ext>
              </a:extLst>
            </p:cNvPr>
            <p:cNvSpPr/>
            <p:nvPr/>
          </p:nvSpPr>
          <p:spPr>
            <a:xfrm>
              <a:off x="2215411" y="435278"/>
              <a:ext cx="0" cy="175515"/>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ln>
                  <a:solidFill>
                    <a:schemeClr val="tx1"/>
                  </a:solidFill>
                </a:ln>
              </a:endParaRPr>
            </a:p>
          </p:txBody>
        </p:sp>
        <p:sp>
          <p:nvSpPr>
            <p:cNvPr id="22" name="Shape 2995">
              <a:extLst>
                <a:ext uri="{FF2B5EF4-FFF2-40B4-BE49-F238E27FC236}">
                  <a16:creationId xmlns:a16="http://schemas.microsoft.com/office/drawing/2014/main" id="{626F6598-7D8C-4D34-A532-21F1F76A914B}"/>
                </a:ext>
              </a:extLst>
            </p:cNvPr>
            <p:cNvSpPr/>
            <p:nvPr/>
          </p:nvSpPr>
          <p:spPr>
            <a:xfrm>
              <a:off x="220572" y="613968"/>
              <a:ext cx="1998016"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ln>
                  <a:solidFill>
                    <a:schemeClr val="tx1"/>
                  </a:solidFill>
                </a:ln>
              </a:endParaRPr>
            </a:p>
          </p:txBody>
        </p:sp>
        <p:sp>
          <p:nvSpPr>
            <p:cNvPr id="23" name="Shape 2996">
              <a:extLst>
                <a:ext uri="{FF2B5EF4-FFF2-40B4-BE49-F238E27FC236}">
                  <a16:creationId xmlns:a16="http://schemas.microsoft.com/office/drawing/2014/main" id="{D884032F-5936-44D6-8863-773410F08C5C}"/>
                </a:ext>
              </a:extLst>
            </p:cNvPr>
            <p:cNvSpPr/>
            <p:nvPr/>
          </p:nvSpPr>
          <p:spPr>
            <a:xfrm>
              <a:off x="223747" y="617141"/>
              <a:ext cx="0" cy="175515"/>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ln>
                  <a:solidFill>
                    <a:schemeClr val="tx1"/>
                  </a:solidFill>
                </a:ln>
              </a:endParaRPr>
            </a:p>
          </p:txBody>
        </p:sp>
        <p:sp>
          <p:nvSpPr>
            <p:cNvPr id="24" name="Shape 2997">
              <a:extLst>
                <a:ext uri="{FF2B5EF4-FFF2-40B4-BE49-F238E27FC236}">
                  <a16:creationId xmlns:a16="http://schemas.microsoft.com/office/drawing/2014/main" id="{8F1A95FC-B933-497C-941E-0AE373A39A02}"/>
                </a:ext>
              </a:extLst>
            </p:cNvPr>
            <p:cNvSpPr/>
            <p:nvPr/>
          </p:nvSpPr>
          <p:spPr>
            <a:xfrm>
              <a:off x="2215411" y="617141"/>
              <a:ext cx="0" cy="175515"/>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ln>
                  <a:solidFill>
                    <a:schemeClr val="tx1"/>
                  </a:solidFill>
                </a:ln>
              </a:endParaRPr>
            </a:p>
          </p:txBody>
        </p:sp>
        <p:sp>
          <p:nvSpPr>
            <p:cNvPr id="25" name="Shape 2998">
              <a:extLst>
                <a:ext uri="{FF2B5EF4-FFF2-40B4-BE49-F238E27FC236}">
                  <a16:creationId xmlns:a16="http://schemas.microsoft.com/office/drawing/2014/main" id="{E61E7E51-0F74-4B84-8254-14342B1F81A7}"/>
                </a:ext>
              </a:extLst>
            </p:cNvPr>
            <p:cNvSpPr/>
            <p:nvPr/>
          </p:nvSpPr>
          <p:spPr>
            <a:xfrm>
              <a:off x="220572" y="795831"/>
              <a:ext cx="1998016"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ln>
                  <a:solidFill>
                    <a:schemeClr val="tx1"/>
                  </a:solidFill>
                </a:ln>
              </a:endParaRPr>
            </a:p>
          </p:txBody>
        </p:sp>
        <p:sp>
          <p:nvSpPr>
            <p:cNvPr id="26" name="Shape 2999">
              <a:extLst>
                <a:ext uri="{FF2B5EF4-FFF2-40B4-BE49-F238E27FC236}">
                  <a16:creationId xmlns:a16="http://schemas.microsoft.com/office/drawing/2014/main" id="{E8AE00FF-227B-4318-8F0C-76951724E602}"/>
                </a:ext>
              </a:extLst>
            </p:cNvPr>
            <p:cNvSpPr/>
            <p:nvPr/>
          </p:nvSpPr>
          <p:spPr>
            <a:xfrm>
              <a:off x="223747" y="799006"/>
              <a:ext cx="0" cy="175515"/>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ln>
                  <a:solidFill>
                    <a:schemeClr val="tx1"/>
                  </a:solidFill>
                </a:ln>
              </a:endParaRPr>
            </a:p>
          </p:txBody>
        </p:sp>
        <p:sp>
          <p:nvSpPr>
            <p:cNvPr id="27" name="Shape 3000">
              <a:extLst>
                <a:ext uri="{FF2B5EF4-FFF2-40B4-BE49-F238E27FC236}">
                  <a16:creationId xmlns:a16="http://schemas.microsoft.com/office/drawing/2014/main" id="{78A5C14B-5537-4A26-848F-3CBD25B4EBA3}"/>
                </a:ext>
              </a:extLst>
            </p:cNvPr>
            <p:cNvSpPr/>
            <p:nvPr/>
          </p:nvSpPr>
          <p:spPr>
            <a:xfrm>
              <a:off x="2215411" y="799006"/>
              <a:ext cx="0" cy="175515"/>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ln>
                  <a:solidFill>
                    <a:schemeClr val="tx1"/>
                  </a:solidFill>
                </a:ln>
              </a:endParaRPr>
            </a:p>
          </p:txBody>
        </p:sp>
        <p:sp>
          <p:nvSpPr>
            <p:cNvPr id="28" name="Shape 3001">
              <a:extLst>
                <a:ext uri="{FF2B5EF4-FFF2-40B4-BE49-F238E27FC236}">
                  <a16:creationId xmlns:a16="http://schemas.microsoft.com/office/drawing/2014/main" id="{3A47C6A7-1A1A-43C9-8A74-92671278D861}"/>
                </a:ext>
              </a:extLst>
            </p:cNvPr>
            <p:cNvSpPr/>
            <p:nvPr/>
          </p:nvSpPr>
          <p:spPr>
            <a:xfrm>
              <a:off x="220572" y="977695"/>
              <a:ext cx="1998016"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ln>
                  <a:solidFill>
                    <a:schemeClr val="tx1"/>
                  </a:solidFill>
                </a:ln>
              </a:endParaRPr>
            </a:p>
          </p:txBody>
        </p:sp>
        <p:sp>
          <p:nvSpPr>
            <p:cNvPr id="29" name="Shape 3002">
              <a:extLst>
                <a:ext uri="{FF2B5EF4-FFF2-40B4-BE49-F238E27FC236}">
                  <a16:creationId xmlns:a16="http://schemas.microsoft.com/office/drawing/2014/main" id="{9E9EE1B1-6322-4847-9B03-3C3525F24751}"/>
                </a:ext>
              </a:extLst>
            </p:cNvPr>
            <p:cNvSpPr/>
            <p:nvPr/>
          </p:nvSpPr>
          <p:spPr>
            <a:xfrm>
              <a:off x="223747" y="980870"/>
              <a:ext cx="0" cy="175515"/>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ln>
                  <a:solidFill>
                    <a:schemeClr val="tx1"/>
                  </a:solidFill>
                </a:ln>
              </a:endParaRPr>
            </a:p>
          </p:txBody>
        </p:sp>
        <p:sp>
          <p:nvSpPr>
            <p:cNvPr id="30" name="Shape 3003">
              <a:extLst>
                <a:ext uri="{FF2B5EF4-FFF2-40B4-BE49-F238E27FC236}">
                  <a16:creationId xmlns:a16="http://schemas.microsoft.com/office/drawing/2014/main" id="{72BC9D86-0FE2-45C6-8C6C-AE0D1A11F657}"/>
                </a:ext>
              </a:extLst>
            </p:cNvPr>
            <p:cNvSpPr/>
            <p:nvPr/>
          </p:nvSpPr>
          <p:spPr>
            <a:xfrm>
              <a:off x="2215411" y="980870"/>
              <a:ext cx="0" cy="175515"/>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ln>
                  <a:solidFill>
                    <a:schemeClr val="tx1"/>
                  </a:solidFill>
                </a:ln>
              </a:endParaRPr>
            </a:p>
          </p:txBody>
        </p:sp>
        <p:sp>
          <p:nvSpPr>
            <p:cNvPr id="31" name="Shape 3004">
              <a:extLst>
                <a:ext uri="{FF2B5EF4-FFF2-40B4-BE49-F238E27FC236}">
                  <a16:creationId xmlns:a16="http://schemas.microsoft.com/office/drawing/2014/main" id="{EE246225-81BE-4ED2-B726-44B2B1BF5387}"/>
                </a:ext>
              </a:extLst>
            </p:cNvPr>
            <p:cNvSpPr/>
            <p:nvPr/>
          </p:nvSpPr>
          <p:spPr>
            <a:xfrm>
              <a:off x="220572" y="1159559"/>
              <a:ext cx="1998016"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ln>
                  <a:solidFill>
                    <a:schemeClr val="tx1"/>
                  </a:solidFill>
                </a:ln>
              </a:endParaRPr>
            </a:p>
          </p:txBody>
        </p:sp>
        <p:sp>
          <p:nvSpPr>
            <p:cNvPr id="32" name="Rectangle 31">
              <a:extLst>
                <a:ext uri="{FF2B5EF4-FFF2-40B4-BE49-F238E27FC236}">
                  <a16:creationId xmlns:a16="http://schemas.microsoft.com/office/drawing/2014/main" id="{5353331F-5987-47A5-A21E-289F3198922C}"/>
                </a:ext>
              </a:extLst>
            </p:cNvPr>
            <p:cNvSpPr/>
            <p:nvPr/>
          </p:nvSpPr>
          <p:spPr>
            <a:xfrm>
              <a:off x="117043" y="-1"/>
              <a:ext cx="70132"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s </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C24A8760-61F4-4DA5-94D2-54C86F7C5D80}"/>
                </a:ext>
              </a:extLst>
            </p:cNvPr>
            <p:cNvSpPr/>
            <p:nvPr/>
          </p:nvSpPr>
          <p:spPr>
            <a:xfrm>
              <a:off x="0" y="-1"/>
              <a:ext cx="155938"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dirty="0">
                  <a:ln>
                    <a:solidFill>
                      <a:schemeClr val="tx1"/>
                    </a:solidFill>
                  </a:ln>
                  <a:effectLst/>
                  <a:latin typeface="Arial" panose="020B0604020202020204" pitchFamily="34" charset="0"/>
                  <a:ea typeface="Arial" panose="020B0604020202020204" pitchFamily="34" charset="0"/>
                  <a:cs typeface="Calibri" panose="020F0502020204030204" pitchFamily="34" charset="0"/>
                </a:rPr>
                <a:t>+3 </a:t>
              </a:r>
              <a:endParaRPr lang="en-US" sz="1200" dirty="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4DBC0ED9-4F32-452E-9B6E-508D4E2BDB63}"/>
                </a:ext>
              </a:extLst>
            </p:cNvPr>
            <p:cNvSpPr/>
            <p:nvPr/>
          </p:nvSpPr>
          <p:spPr>
            <a:xfrm>
              <a:off x="117043" y="179019"/>
              <a:ext cx="70132"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s </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BD892923-0F7A-42E1-BE4F-48F0178386E6}"/>
                </a:ext>
              </a:extLst>
            </p:cNvPr>
            <p:cNvSpPr/>
            <p:nvPr/>
          </p:nvSpPr>
          <p:spPr>
            <a:xfrm>
              <a:off x="0" y="179019"/>
              <a:ext cx="155938"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+2 </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C87FDF96-CCE7-46E4-9984-771010EB3AF9}"/>
                </a:ext>
              </a:extLst>
            </p:cNvPr>
            <p:cNvSpPr/>
            <p:nvPr/>
          </p:nvSpPr>
          <p:spPr>
            <a:xfrm>
              <a:off x="117043" y="358040"/>
              <a:ext cx="70132"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s </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794C371D-A78A-4529-BC66-843D62C65F53}"/>
                </a:ext>
              </a:extLst>
            </p:cNvPr>
            <p:cNvSpPr/>
            <p:nvPr/>
          </p:nvSpPr>
          <p:spPr>
            <a:xfrm>
              <a:off x="0" y="358040"/>
              <a:ext cx="155938"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dirty="0">
                  <a:ln>
                    <a:solidFill>
                      <a:schemeClr val="tx1"/>
                    </a:solidFill>
                  </a:ln>
                  <a:effectLst/>
                  <a:latin typeface="Arial" panose="020B0604020202020204" pitchFamily="34" charset="0"/>
                  <a:ea typeface="Arial" panose="020B0604020202020204" pitchFamily="34" charset="0"/>
                  <a:cs typeface="Calibri" panose="020F0502020204030204" pitchFamily="34" charset="0"/>
                </a:rPr>
                <a:t>+1 </a:t>
              </a:r>
              <a:endParaRPr lang="en-US" sz="1200" dirty="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38" name="Rectangle 37">
              <a:extLst>
                <a:ext uri="{FF2B5EF4-FFF2-40B4-BE49-F238E27FC236}">
                  <a16:creationId xmlns:a16="http://schemas.microsoft.com/office/drawing/2014/main" id="{8CE7AA86-E4D0-4658-8253-EF34A297998F}"/>
                </a:ext>
              </a:extLst>
            </p:cNvPr>
            <p:cNvSpPr/>
            <p:nvPr/>
          </p:nvSpPr>
          <p:spPr>
            <a:xfrm>
              <a:off x="79451" y="537059"/>
              <a:ext cx="120129"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M </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E5930A15-2CC4-42B5-80EF-5DE886688589}"/>
                </a:ext>
              </a:extLst>
            </p:cNvPr>
            <p:cNvSpPr/>
            <p:nvPr/>
          </p:nvSpPr>
          <p:spPr>
            <a:xfrm>
              <a:off x="21438" y="716079"/>
              <a:ext cx="12742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-1 </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1097468E-8D63-4691-8677-B6BFCFBD01EA}"/>
                </a:ext>
              </a:extLst>
            </p:cNvPr>
            <p:cNvSpPr/>
            <p:nvPr/>
          </p:nvSpPr>
          <p:spPr>
            <a:xfrm>
              <a:off x="117044" y="716079"/>
              <a:ext cx="70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dirty="0">
                  <a:ln>
                    <a:solidFill>
                      <a:schemeClr val="tx1"/>
                    </a:solidFill>
                  </a:ln>
                  <a:effectLst/>
                  <a:latin typeface="Arial" panose="020B0604020202020204" pitchFamily="34" charset="0"/>
                  <a:ea typeface="Arial" panose="020B0604020202020204" pitchFamily="34" charset="0"/>
                  <a:cs typeface="Calibri" panose="020F0502020204030204" pitchFamily="34" charset="0"/>
                </a:rPr>
                <a:t>s </a:t>
              </a:r>
              <a:endParaRPr lang="en-US" sz="1200" dirty="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D469F729-DD6D-41CF-A242-41EA1C088A6E}"/>
                </a:ext>
              </a:extLst>
            </p:cNvPr>
            <p:cNvSpPr/>
            <p:nvPr/>
          </p:nvSpPr>
          <p:spPr>
            <a:xfrm>
              <a:off x="21438" y="895098"/>
              <a:ext cx="12742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-2 </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42" name="Rectangle 41">
              <a:extLst>
                <a:ext uri="{FF2B5EF4-FFF2-40B4-BE49-F238E27FC236}">
                  <a16:creationId xmlns:a16="http://schemas.microsoft.com/office/drawing/2014/main" id="{18901C2C-13C6-41DF-BC7F-3F351332B8D2}"/>
                </a:ext>
              </a:extLst>
            </p:cNvPr>
            <p:cNvSpPr/>
            <p:nvPr/>
          </p:nvSpPr>
          <p:spPr>
            <a:xfrm>
              <a:off x="117044" y="895098"/>
              <a:ext cx="70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s </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43" name="Rectangle 42">
              <a:extLst>
                <a:ext uri="{FF2B5EF4-FFF2-40B4-BE49-F238E27FC236}">
                  <a16:creationId xmlns:a16="http://schemas.microsoft.com/office/drawing/2014/main" id="{5B53C9FA-E1D4-4B09-A195-CE138482A226}"/>
                </a:ext>
              </a:extLst>
            </p:cNvPr>
            <p:cNvSpPr/>
            <p:nvPr/>
          </p:nvSpPr>
          <p:spPr>
            <a:xfrm>
              <a:off x="117044" y="1074118"/>
              <a:ext cx="70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s </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44" name="Rectangle 43">
              <a:extLst>
                <a:ext uri="{FF2B5EF4-FFF2-40B4-BE49-F238E27FC236}">
                  <a16:creationId xmlns:a16="http://schemas.microsoft.com/office/drawing/2014/main" id="{F9D395D2-1643-4139-BC3F-7D59C8D4037D}"/>
                </a:ext>
              </a:extLst>
            </p:cNvPr>
            <p:cNvSpPr/>
            <p:nvPr/>
          </p:nvSpPr>
          <p:spPr>
            <a:xfrm>
              <a:off x="21438" y="1074118"/>
              <a:ext cx="12742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-3 </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F3A768E2-2541-41F9-B871-F0377DB2E010}"/>
                </a:ext>
              </a:extLst>
            </p:cNvPr>
            <p:cNvSpPr/>
            <p:nvPr/>
          </p:nvSpPr>
          <p:spPr>
            <a:xfrm>
              <a:off x="196495" y="1178056"/>
              <a:ext cx="289715"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RUN</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8FD762C6-80D7-46D6-8370-B4E028B851A6}"/>
                </a:ext>
              </a:extLst>
            </p:cNvPr>
            <p:cNvSpPr/>
            <p:nvPr/>
          </p:nvSpPr>
          <p:spPr>
            <a:xfrm>
              <a:off x="414122" y="1178056"/>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 </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6039CC10-146E-4A07-B711-0F408722E79C}"/>
                </a:ext>
              </a:extLst>
            </p:cNvPr>
            <p:cNvSpPr/>
            <p:nvPr/>
          </p:nvSpPr>
          <p:spPr>
            <a:xfrm>
              <a:off x="483108" y="1178056"/>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1</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48" name="Rectangle 47">
              <a:extLst>
                <a:ext uri="{FF2B5EF4-FFF2-40B4-BE49-F238E27FC236}">
                  <a16:creationId xmlns:a16="http://schemas.microsoft.com/office/drawing/2014/main" id="{004088A9-F53C-4C99-B240-6CF80327AD7D}"/>
                </a:ext>
              </a:extLst>
            </p:cNvPr>
            <p:cNvSpPr/>
            <p:nvPr/>
          </p:nvSpPr>
          <p:spPr>
            <a:xfrm>
              <a:off x="539395" y="1178056"/>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 </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E6E3AECC-E746-4F40-AB9C-AB1C0166CF65}"/>
                </a:ext>
              </a:extLst>
            </p:cNvPr>
            <p:cNvSpPr/>
            <p:nvPr/>
          </p:nvSpPr>
          <p:spPr>
            <a:xfrm>
              <a:off x="673608" y="1178056"/>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2</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50" name="Rectangle 49">
              <a:extLst>
                <a:ext uri="{FF2B5EF4-FFF2-40B4-BE49-F238E27FC236}">
                  <a16:creationId xmlns:a16="http://schemas.microsoft.com/office/drawing/2014/main" id="{5712480D-2101-4307-BB6B-A26F31A832E1}"/>
                </a:ext>
              </a:extLst>
            </p:cNvPr>
            <p:cNvSpPr/>
            <p:nvPr/>
          </p:nvSpPr>
          <p:spPr>
            <a:xfrm>
              <a:off x="729895" y="1178056"/>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 </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51" name="Rectangle 50">
              <a:extLst>
                <a:ext uri="{FF2B5EF4-FFF2-40B4-BE49-F238E27FC236}">
                  <a16:creationId xmlns:a16="http://schemas.microsoft.com/office/drawing/2014/main" id="{FAEC5615-7DC4-4609-A843-82B2AAC2E921}"/>
                </a:ext>
              </a:extLst>
            </p:cNvPr>
            <p:cNvSpPr/>
            <p:nvPr/>
          </p:nvSpPr>
          <p:spPr>
            <a:xfrm>
              <a:off x="851408" y="1178056"/>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3</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1251F690-E7CD-44D6-B60A-1194D8A26504}"/>
                </a:ext>
              </a:extLst>
            </p:cNvPr>
            <p:cNvSpPr/>
            <p:nvPr/>
          </p:nvSpPr>
          <p:spPr>
            <a:xfrm>
              <a:off x="907695" y="1178056"/>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 </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96BF3A3A-8E7F-466E-A122-EDB7CFC5F778}"/>
                </a:ext>
              </a:extLst>
            </p:cNvPr>
            <p:cNvSpPr/>
            <p:nvPr/>
          </p:nvSpPr>
          <p:spPr>
            <a:xfrm>
              <a:off x="1041908" y="1178056"/>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4</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a:extLst>
                <a:ext uri="{FF2B5EF4-FFF2-40B4-BE49-F238E27FC236}">
                  <a16:creationId xmlns:a16="http://schemas.microsoft.com/office/drawing/2014/main" id="{12D7C2E6-6031-4436-9181-3C3D93418F74}"/>
                </a:ext>
              </a:extLst>
            </p:cNvPr>
            <p:cNvSpPr/>
            <p:nvPr/>
          </p:nvSpPr>
          <p:spPr>
            <a:xfrm>
              <a:off x="1098195" y="1178056"/>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 </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55" name="Rectangle 54">
              <a:extLst>
                <a:ext uri="{FF2B5EF4-FFF2-40B4-BE49-F238E27FC236}">
                  <a16:creationId xmlns:a16="http://schemas.microsoft.com/office/drawing/2014/main" id="{CC0C807B-4D2A-4511-B7EB-5FC9F5B8B603}"/>
                </a:ext>
              </a:extLst>
            </p:cNvPr>
            <p:cNvSpPr/>
            <p:nvPr/>
          </p:nvSpPr>
          <p:spPr>
            <a:xfrm>
              <a:off x="1232408" y="1178056"/>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5</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56" name="Rectangle 55">
              <a:extLst>
                <a:ext uri="{FF2B5EF4-FFF2-40B4-BE49-F238E27FC236}">
                  <a16:creationId xmlns:a16="http://schemas.microsoft.com/office/drawing/2014/main" id="{6EA0B1D0-97DE-4556-8A21-80BFD0DC752C}"/>
                </a:ext>
              </a:extLst>
            </p:cNvPr>
            <p:cNvSpPr/>
            <p:nvPr/>
          </p:nvSpPr>
          <p:spPr>
            <a:xfrm>
              <a:off x="1288695" y="1178056"/>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 </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57" name="Rectangle 56">
              <a:extLst>
                <a:ext uri="{FF2B5EF4-FFF2-40B4-BE49-F238E27FC236}">
                  <a16:creationId xmlns:a16="http://schemas.microsoft.com/office/drawing/2014/main" id="{D6E4A7CB-3802-4B0F-8941-F0DDA6B98273}"/>
                </a:ext>
              </a:extLst>
            </p:cNvPr>
            <p:cNvSpPr/>
            <p:nvPr/>
          </p:nvSpPr>
          <p:spPr>
            <a:xfrm>
              <a:off x="1422908" y="1178056"/>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6</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58" name="Rectangle 57">
              <a:extLst>
                <a:ext uri="{FF2B5EF4-FFF2-40B4-BE49-F238E27FC236}">
                  <a16:creationId xmlns:a16="http://schemas.microsoft.com/office/drawing/2014/main" id="{1186BED5-9812-461F-836E-785FE7B82419}"/>
                </a:ext>
              </a:extLst>
            </p:cNvPr>
            <p:cNvSpPr/>
            <p:nvPr/>
          </p:nvSpPr>
          <p:spPr>
            <a:xfrm>
              <a:off x="1479196" y="1178056"/>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 </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59" name="Rectangle 58">
              <a:extLst>
                <a:ext uri="{FF2B5EF4-FFF2-40B4-BE49-F238E27FC236}">
                  <a16:creationId xmlns:a16="http://schemas.microsoft.com/office/drawing/2014/main" id="{5DE2B501-895F-4756-B420-882A881A6314}"/>
                </a:ext>
              </a:extLst>
            </p:cNvPr>
            <p:cNvSpPr/>
            <p:nvPr/>
          </p:nvSpPr>
          <p:spPr>
            <a:xfrm>
              <a:off x="1600709" y="1178056"/>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7</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60" name="Rectangle 59">
              <a:extLst>
                <a:ext uri="{FF2B5EF4-FFF2-40B4-BE49-F238E27FC236}">
                  <a16:creationId xmlns:a16="http://schemas.microsoft.com/office/drawing/2014/main" id="{B60F2C92-A357-4843-A652-1E1A78E9FDCE}"/>
                </a:ext>
              </a:extLst>
            </p:cNvPr>
            <p:cNvSpPr/>
            <p:nvPr/>
          </p:nvSpPr>
          <p:spPr>
            <a:xfrm>
              <a:off x="1656996" y="1178056"/>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 </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61" name="Rectangle 60">
              <a:extLst>
                <a:ext uri="{FF2B5EF4-FFF2-40B4-BE49-F238E27FC236}">
                  <a16:creationId xmlns:a16="http://schemas.microsoft.com/office/drawing/2014/main" id="{4811E9B0-1EC5-4D93-BB2B-A38F60F90175}"/>
                </a:ext>
              </a:extLst>
            </p:cNvPr>
            <p:cNvSpPr/>
            <p:nvPr/>
          </p:nvSpPr>
          <p:spPr>
            <a:xfrm>
              <a:off x="1778509" y="1178056"/>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8</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62" name="Rectangle 61">
              <a:extLst>
                <a:ext uri="{FF2B5EF4-FFF2-40B4-BE49-F238E27FC236}">
                  <a16:creationId xmlns:a16="http://schemas.microsoft.com/office/drawing/2014/main" id="{6F1931EB-16AC-4D77-B120-F6089AA7BEAD}"/>
                </a:ext>
              </a:extLst>
            </p:cNvPr>
            <p:cNvSpPr/>
            <p:nvPr/>
          </p:nvSpPr>
          <p:spPr>
            <a:xfrm>
              <a:off x="1834795" y="1178056"/>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 </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63" name="Rectangle 62">
              <a:extLst>
                <a:ext uri="{FF2B5EF4-FFF2-40B4-BE49-F238E27FC236}">
                  <a16:creationId xmlns:a16="http://schemas.microsoft.com/office/drawing/2014/main" id="{DD6366E4-0E8C-421F-8145-9FB9CF61EC7C}"/>
                </a:ext>
              </a:extLst>
            </p:cNvPr>
            <p:cNvSpPr/>
            <p:nvPr/>
          </p:nvSpPr>
          <p:spPr>
            <a:xfrm>
              <a:off x="1981709" y="1178056"/>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9</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64" name="Rectangle 63">
              <a:extLst>
                <a:ext uri="{FF2B5EF4-FFF2-40B4-BE49-F238E27FC236}">
                  <a16:creationId xmlns:a16="http://schemas.microsoft.com/office/drawing/2014/main" id="{11AB5F74-E9A3-47B6-8308-2387B0CA71D2}"/>
                </a:ext>
              </a:extLst>
            </p:cNvPr>
            <p:cNvSpPr/>
            <p:nvPr/>
          </p:nvSpPr>
          <p:spPr>
            <a:xfrm>
              <a:off x="2037996" y="1178056"/>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 </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65" name="Rectangle 64">
              <a:extLst>
                <a:ext uri="{FF2B5EF4-FFF2-40B4-BE49-F238E27FC236}">
                  <a16:creationId xmlns:a16="http://schemas.microsoft.com/office/drawing/2014/main" id="{10D73256-C36A-4768-8AC3-FF2FB43C9A66}"/>
                </a:ext>
              </a:extLst>
            </p:cNvPr>
            <p:cNvSpPr/>
            <p:nvPr/>
          </p:nvSpPr>
          <p:spPr>
            <a:xfrm>
              <a:off x="2166519" y="1178056"/>
              <a:ext cx="149992"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10 </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66" name="Shape 3033">
              <a:extLst>
                <a:ext uri="{FF2B5EF4-FFF2-40B4-BE49-F238E27FC236}">
                  <a16:creationId xmlns:a16="http://schemas.microsoft.com/office/drawing/2014/main" id="{3B719A6D-F12D-4364-898F-131C0FE2EACB}"/>
                </a:ext>
              </a:extLst>
            </p:cNvPr>
            <p:cNvSpPr/>
            <p:nvPr/>
          </p:nvSpPr>
          <p:spPr>
            <a:xfrm>
              <a:off x="884880" y="243965"/>
              <a:ext cx="0" cy="717045"/>
            </a:xfrm>
            <a:custGeom>
              <a:avLst/>
              <a:gdLst/>
              <a:ahLst/>
              <a:cxnLst/>
              <a:rect l="0" t="0" r="0" b="0"/>
              <a:pathLst>
                <a:path h="717042">
                  <a:moveTo>
                    <a:pt x="0" y="0"/>
                  </a:moveTo>
                  <a:lnTo>
                    <a:pt x="0" y="717042"/>
                  </a:lnTo>
                </a:path>
              </a:pathLst>
            </a:custGeom>
            <a:ln w="25400" cap="flat">
              <a:miter lim="100000"/>
            </a:ln>
          </p:spPr>
          <p:style>
            <a:lnRef idx="1">
              <a:srgbClr val="211F1F"/>
            </a:lnRef>
            <a:fillRef idx="0">
              <a:srgbClr val="000000">
                <a:alpha val="0"/>
              </a:srgbClr>
            </a:fillRef>
            <a:effectRef idx="0">
              <a:scrgbClr r="0" g="0" b="0"/>
            </a:effectRef>
            <a:fontRef idx="none"/>
          </p:style>
          <p:txBody>
            <a:bodyPr/>
            <a:lstStyle/>
            <a:p>
              <a:endParaRPr lang="en-US" sz="1200">
                <a:ln>
                  <a:solidFill>
                    <a:schemeClr val="tx1"/>
                  </a:solidFill>
                </a:ln>
              </a:endParaRPr>
            </a:p>
          </p:txBody>
        </p:sp>
        <p:sp>
          <p:nvSpPr>
            <p:cNvPr id="67" name="Shape 3034">
              <a:extLst>
                <a:ext uri="{FF2B5EF4-FFF2-40B4-BE49-F238E27FC236}">
                  <a16:creationId xmlns:a16="http://schemas.microsoft.com/office/drawing/2014/main" id="{CF990525-C286-42CB-9E96-72DE54E7536B}"/>
                </a:ext>
              </a:extLst>
            </p:cNvPr>
            <p:cNvSpPr/>
            <p:nvPr/>
          </p:nvSpPr>
          <p:spPr>
            <a:xfrm>
              <a:off x="844685" y="202669"/>
              <a:ext cx="83286" cy="83288"/>
            </a:xfrm>
            <a:custGeom>
              <a:avLst/>
              <a:gdLst/>
              <a:ahLst/>
              <a:cxnLst/>
              <a:rect l="0" t="0" r="0" b="0"/>
              <a:pathLst>
                <a:path w="83286" h="83287">
                  <a:moveTo>
                    <a:pt x="41643" y="0"/>
                  </a:moveTo>
                  <a:cubicBezTo>
                    <a:pt x="64643" y="0"/>
                    <a:pt x="83286" y="18644"/>
                    <a:pt x="83286" y="41644"/>
                  </a:cubicBezTo>
                  <a:cubicBezTo>
                    <a:pt x="83286" y="64643"/>
                    <a:pt x="64643" y="83287"/>
                    <a:pt x="41643" y="83287"/>
                  </a:cubicBezTo>
                  <a:cubicBezTo>
                    <a:pt x="18643" y="83287"/>
                    <a:pt x="0" y="64643"/>
                    <a:pt x="0" y="41644"/>
                  </a:cubicBezTo>
                  <a:cubicBezTo>
                    <a:pt x="0" y="18644"/>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ln>
                  <a:solidFill>
                    <a:schemeClr val="tx1"/>
                  </a:solidFill>
                </a:ln>
              </a:endParaRPr>
            </a:p>
          </p:txBody>
        </p:sp>
        <p:sp>
          <p:nvSpPr>
            <p:cNvPr id="68" name="Shape 58596">
              <a:extLst>
                <a:ext uri="{FF2B5EF4-FFF2-40B4-BE49-F238E27FC236}">
                  <a16:creationId xmlns:a16="http://schemas.microsoft.com/office/drawing/2014/main" id="{1DF6CB6C-DF12-406A-87DE-0BC79CEC9966}"/>
                </a:ext>
              </a:extLst>
            </p:cNvPr>
            <p:cNvSpPr/>
            <p:nvPr/>
          </p:nvSpPr>
          <p:spPr>
            <a:xfrm>
              <a:off x="844688" y="925678"/>
              <a:ext cx="83287" cy="83286"/>
            </a:xfrm>
            <a:custGeom>
              <a:avLst/>
              <a:gdLst/>
              <a:ahLst/>
              <a:cxnLst/>
              <a:rect l="0" t="0" r="0" b="0"/>
              <a:pathLst>
                <a:path w="83287" h="83286">
                  <a:moveTo>
                    <a:pt x="0" y="0"/>
                  </a:moveTo>
                  <a:lnTo>
                    <a:pt x="83287" y="0"/>
                  </a:lnTo>
                  <a:lnTo>
                    <a:pt x="83287" y="83286"/>
                  </a:lnTo>
                  <a:lnTo>
                    <a:pt x="0" y="83286"/>
                  </a:lnTo>
                  <a:lnTo>
                    <a:pt x="0" y="0"/>
                  </a:lnTo>
                </a:path>
              </a:pathLst>
            </a:custGeom>
            <a:ln w="0" cap="flat">
              <a:miter lim="100000"/>
            </a:ln>
          </p:spPr>
          <p:style>
            <a:lnRef idx="0">
              <a:srgbClr val="000000"/>
            </a:lnRef>
            <a:fillRef idx="1">
              <a:srgbClr val="822985"/>
            </a:fillRef>
            <a:effectRef idx="0">
              <a:scrgbClr r="0" g="0" b="0"/>
            </a:effectRef>
            <a:fontRef idx="none"/>
          </p:style>
          <p:txBody>
            <a:bodyPr/>
            <a:lstStyle/>
            <a:p>
              <a:endParaRPr lang="en-US" sz="1200">
                <a:ln>
                  <a:solidFill>
                    <a:schemeClr val="tx1"/>
                  </a:solidFill>
                </a:ln>
              </a:endParaRPr>
            </a:p>
          </p:txBody>
        </p:sp>
        <p:sp>
          <p:nvSpPr>
            <p:cNvPr id="69" name="Shape 3036">
              <a:extLst>
                <a:ext uri="{FF2B5EF4-FFF2-40B4-BE49-F238E27FC236}">
                  <a16:creationId xmlns:a16="http://schemas.microsoft.com/office/drawing/2014/main" id="{1AAAA57A-6FB8-4D44-8002-0E3CDAE53421}"/>
                </a:ext>
              </a:extLst>
            </p:cNvPr>
            <p:cNvSpPr/>
            <p:nvPr/>
          </p:nvSpPr>
          <p:spPr>
            <a:xfrm>
              <a:off x="909547" y="245780"/>
              <a:ext cx="850925" cy="719623"/>
            </a:xfrm>
            <a:custGeom>
              <a:avLst/>
              <a:gdLst/>
              <a:ahLst/>
              <a:cxnLst/>
              <a:rect l="0" t="0" r="0" b="0"/>
              <a:pathLst>
                <a:path w="850925" h="719620">
                  <a:moveTo>
                    <a:pt x="0" y="0"/>
                  </a:moveTo>
                  <a:lnTo>
                    <a:pt x="481139" y="247193"/>
                  </a:lnTo>
                  <a:lnTo>
                    <a:pt x="801789" y="247193"/>
                  </a:lnTo>
                  <a:cubicBezTo>
                    <a:pt x="828916" y="247193"/>
                    <a:pt x="850925" y="265570"/>
                    <a:pt x="850925" y="288227"/>
                  </a:cubicBezTo>
                  <a:lnTo>
                    <a:pt x="850925" y="289445"/>
                  </a:lnTo>
                  <a:lnTo>
                    <a:pt x="850925" y="409080"/>
                  </a:lnTo>
                  <a:lnTo>
                    <a:pt x="850925" y="410311"/>
                  </a:lnTo>
                  <a:cubicBezTo>
                    <a:pt x="850925" y="432968"/>
                    <a:pt x="828916" y="451345"/>
                    <a:pt x="801789" y="451345"/>
                  </a:cubicBezTo>
                  <a:lnTo>
                    <a:pt x="481101" y="451345"/>
                  </a:lnTo>
                  <a:lnTo>
                    <a:pt x="1701" y="719620"/>
                  </a:lnTo>
                  <a:lnTo>
                    <a:pt x="377863" y="451345"/>
                  </a:lnTo>
                  <a:lnTo>
                    <a:pt x="335178" y="451345"/>
                  </a:lnTo>
                  <a:cubicBezTo>
                    <a:pt x="308038" y="451345"/>
                    <a:pt x="286042" y="432968"/>
                    <a:pt x="286042" y="410311"/>
                  </a:cubicBezTo>
                  <a:lnTo>
                    <a:pt x="286042" y="409080"/>
                  </a:lnTo>
                  <a:lnTo>
                    <a:pt x="286042" y="289445"/>
                  </a:lnTo>
                  <a:lnTo>
                    <a:pt x="286042" y="288227"/>
                  </a:lnTo>
                  <a:cubicBezTo>
                    <a:pt x="286042" y="265570"/>
                    <a:pt x="308038" y="247193"/>
                    <a:pt x="335178" y="247193"/>
                  </a:cubicBezTo>
                  <a:lnTo>
                    <a:pt x="377888" y="247193"/>
                  </a:lnTo>
                  <a:lnTo>
                    <a:pt x="0" y="0"/>
                  </a:lnTo>
                  <a:close/>
                </a:path>
              </a:pathLst>
            </a:custGeom>
            <a:ln w="0" cap="flat">
              <a:miter lim="100000"/>
            </a:ln>
          </p:spPr>
          <p:style>
            <a:lnRef idx="0">
              <a:srgbClr val="000000"/>
            </a:lnRef>
            <a:fillRef idx="1">
              <a:srgbClr val="E69024"/>
            </a:fillRef>
            <a:effectRef idx="0">
              <a:scrgbClr r="0" g="0" b="0"/>
            </a:effectRef>
            <a:fontRef idx="none"/>
          </p:style>
          <p:txBody>
            <a:bodyPr/>
            <a:lstStyle/>
            <a:p>
              <a:endParaRPr lang="en-US" sz="1200">
                <a:ln>
                  <a:solidFill>
                    <a:schemeClr val="tx1"/>
                  </a:solidFill>
                </a:ln>
              </a:endParaRPr>
            </a:p>
          </p:txBody>
        </p:sp>
        <p:sp>
          <p:nvSpPr>
            <p:cNvPr id="70" name="Rectangle 69">
              <a:extLst>
                <a:ext uri="{FF2B5EF4-FFF2-40B4-BE49-F238E27FC236}">
                  <a16:creationId xmlns:a16="http://schemas.microsoft.com/office/drawing/2014/main" id="{EA4079E1-DA7A-4E02-9E15-BA8484CDD1E0}"/>
                </a:ext>
              </a:extLst>
            </p:cNvPr>
            <p:cNvSpPr/>
            <p:nvPr/>
          </p:nvSpPr>
          <p:spPr>
            <a:xfrm>
              <a:off x="1275092" y="524583"/>
              <a:ext cx="103660" cy="171283"/>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R</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579F3CD6-EC76-4999-9C1B-3DC4C72240E4}"/>
                </a:ext>
              </a:extLst>
            </p:cNvPr>
            <p:cNvSpPr/>
            <p:nvPr/>
          </p:nvSpPr>
          <p:spPr>
            <a:xfrm>
              <a:off x="1387679" y="579019"/>
              <a:ext cx="44949" cy="99858"/>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s</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72" name="Rectangle 71">
              <a:extLst>
                <a:ext uri="{FF2B5EF4-FFF2-40B4-BE49-F238E27FC236}">
                  <a16:creationId xmlns:a16="http://schemas.microsoft.com/office/drawing/2014/main" id="{70A24149-F72C-41F8-A5CC-9360DD06914A}"/>
                </a:ext>
              </a:extLst>
            </p:cNvPr>
            <p:cNvSpPr/>
            <p:nvPr/>
          </p:nvSpPr>
          <p:spPr>
            <a:xfrm>
              <a:off x="1352814" y="579019"/>
              <a:ext cx="46539" cy="99858"/>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4</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73" name="Rectangle 72">
              <a:extLst>
                <a:ext uri="{FF2B5EF4-FFF2-40B4-BE49-F238E27FC236}">
                  <a16:creationId xmlns:a16="http://schemas.microsoft.com/office/drawing/2014/main" id="{D899F125-BDD1-405F-B1F8-4FD894F4A897}"/>
                </a:ext>
              </a:extLst>
            </p:cNvPr>
            <p:cNvSpPr/>
            <p:nvPr/>
          </p:nvSpPr>
          <p:spPr>
            <a:xfrm>
              <a:off x="1421348" y="524581"/>
              <a:ext cx="347017" cy="171283"/>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ln>
                    <a:solidFill>
                      <a:schemeClr val="tx1"/>
                    </a:solidFill>
                  </a:ln>
                  <a:effectLst/>
                  <a:latin typeface="Arial" panose="020B0604020202020204" pitchFamily="34" charset="0"/>
                  <a:ea typeface="Arial" panose="020B0604020202020204" pitchFamily="34" charset="0"/>
                  <a:cs typeface="Calibri" panose="020F0502020204030204" pitchFamily="34" charset="0"/>
                </a:rPr>
                <a:t> Rule </a:t>
              </a:r>
              <a:endParaRPr lang="en-US" sz="1200">
                <a:ln>
                  <a:solidFill>
                    <a:schemeClr val="tx1"/>
                  </a:solidFill>
                </a:ln>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75" name="TextBox 74">
            <a:extLst>
              <a:ext uri="{FF2B5EF4-FFF2-40B4-BE49-F238E27FC236}">
                <a16:creationId xmlns:a16="http://schemas.microsoft.com/office/drawing/2014/main" id="{D97E9999-1DB4-4C1E-B676-2CCFA4357121}"/>
              </a:ext>
            </a:extLst>
          </p:cNvPr>
          <p:cNvSpPr txBox="1"/>
          <p:nvPr/>
        </p:nvSpPr>
        <p:spPr>
          <a:xfrm>
            <a:off x="692719" y="186891"/>
            <a:ext cx="4656406" cy="1200329"/>
          </a:xfrm>
          <a:prstGeom prst="rect">
            <a:avLst/>
          </a:prstGeom>
          <a:noFill/>
        </p:spPr>
        <p:txBody>
          <a:bodyPr wrap="square">
            <a:spAutoFit/>
          </a:bodyPr>
          <a:lstStyle/>
          <a:p>
            <a:pPr marL="342900" lvl="0" indent="-342900">
              <a:buFontTx/>
              <a:buChar char="-"/>
            </a:pPr>
            <a:r>
              <a:rPr lang="en-US" altLang="en-US" sz="1800" dirty="0"/>
              <a:t>Rejection rule.</a:t>
            </a:r>
          </a:p>
          <a:p>
            <a:pPr marL="342900" lvl="0" indent="-342900">
              <a:buFontTx/>
              <a:buChar char="-"/>
            </a:pPr>
            <a:r>
              <a:rPr lang="en-US" altLang="en-US" sz="1800" dirty="0"/>
              <a:t>Identifies </a:t>
            </a:r>
            <a:r>
              <a:rPr lang="en-US" altLang="en-US" dirty="0"/>
              <a:t>R</a:t>
            </a:r>
            <a:r>
              <a:rPr lang="en-US" altLang="en-US" sz="1800" dirty="0"/>
              <a:t>andom error.  Only applicable in within run. When 1 QC level exceeds +2SD and another level QC exceeds -2SD</a:t>
            </a:r>
            <a:endParaRPr lang="en-US" sz="2000" dirty="0"/>
          </a:p>
        </p:txBody>
      </p:sp>
      <p:grpSp>
        <p:nvGrpSpPr>
          <p:cNvPr id="76" name="Group 75">
            <a:extLst>
              <a:ext uri="{FF2B5EF4-FFF2-40B4-BE49-F238E27FC236}">
                <a16:creationId xmlns:a16="http://schemas.microsoft.com/office/drawing/2014/main" id="{752B6619-A36D-4CC8-A5D4-0B5B0F02AF0D}"/>
              </a:ext>
            </a:extLst>
          </p:cNvPr>
          <p:cNvGrpSpPr/>
          <p:nvPr/>
        </p:nvGrpSpPr>
        <p:grpSpPr>
          <a:xfrm>
            <a:off x="6041307" y="1837144"/>
            <a:ext cx="2955027" cy="2040764"/>
            <a:chOff x="0" y="0"/>
            <a:chExt cx="2316511" cy="1336558"/>
          </a:xfrm>
        </p:grpSpPr>
        <p:sp>
          <p:nvSpPr>
            <p:cNvPr id="77" name="Shape 58597">
              <a:extLst>
                <a:ext uri="{FF2B5EF4-FFF2-40B4-BE49-F238E27FC236}">
                  <a16:creationId xmlns:a16="http://schemas.microsoft.com/office/drawing/2014/main" id="{B1708F1B-91E1-41EA-8A39-963BEA5A0A41}"/>
                </a:ext>
              </a:extLst>
            </p:cNvPr>
            <p:cNvSpPr/>
            <p:nvPr/>
          </p:nvSpPr>
          <p:spPr>
            <a:xfrm>
              <a:off x="223747" y="795836"/>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78" name="Shape 58598">
              <a:extLst>
                <a:ext uri="{FF2B5EF4-FFF2-40B4-BE49-F238E27FC236}">
                  <a16:creationId xmlns:a16="http://schemas.microsoft.com/office/drawing/2014/main" id="{30A7D86A-AA77-4EE5-BA23-D340C9DBEA0E}"/>
                </a:ext>
              </a:extLst>
            </p:cNvPr>
            <p:cNvSpPr/>
            <p:nvPr/>
          </p:nvSpPr>
          <p:spPr>
            <a:xfrm>
              <a:off x="223747" y="432108"/>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79" name="Shape 58599">
              <a:extLst>
                <a:ext uri="{FF2B5EF4-FFF2-40B4-BE49-F238E27FC236}">
                  <a16:creationId xmlns:a16="http://schemas.microsoft.com/office/drawing/2014/main" id="{84599233-F5B1-4B5A-813E-72243DA690B8}"/>
                </a:ext>
              </a:extLst>
            </p:cNvPr>
            <p:cNvSpPr/>
            <p:nvPr/>
          </p:nvSpPr>
          <p:spPr>
            <a:xfrm>
              <a:off x="223747" y="68380"/>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80" name="Shape 3111">
              <a:extLst>
                <a:ext uri="{FF2B5EF4-FFF2-40B4-BE49-F238E27FC236}">
                  <a16:creationId xmlns:a16="http://schemas.microsoft.com/office/drawing/2014/main" id="{FB268046-93AE-4A7A-AF6C-8E59977D687A}"/>
                </a:ext>
              </a:extLst>
            </p:cNvPr>
            <p:cNvSpPr/>
            <p:nvPr/>
          </p:nvSpPr>
          <p:spPr>
            <a:xfrm>
              <a:off x="220572" y="68376"/>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1" name="Shape 3112">
              <a:extLst>
                <a:ext uri="{FF2B5EF4-FFF2-40B4-BE49-F238E27FC236}">
                  <a16:creationId xmlns:a16="http://schemas.microsoft.com/office/drawing/2014/main" id="{F189BE13-4C55-44B0-B416-8F553B249769}"/>
                </a:ext>
              </a:extLst>
            </p:cNvPr>
            <p:cNvSpPr/>
            <p:nvPr/>
          </p:nvSpPr>
          <p:spPr>
            <a:xfrm>
              <a:off x="223747" y="7155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2" name="Shape 3113">
              <a:extLst>
                <a:ext uri="{FF2B5EF4-FFF2-40B4-BE49-F238E27FC236}">
                  <a16:creationId xmlns:a16="http://schemas.microsoft.com/office/drawing/2014/main" id="{A908174E-65FE-4E73-A72E-0F4EACDE1F52}"/>
                </a:ext>
              </a:extLst>
            </p:cNvPr>
            <p:cNvSpPr/>
            <p:nvPr/>
          </p:nvSpPr>
          <p:spPr>
            <a:xfrm>
              <a:off x="2215410" y="7155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3" name="Shape 3114">
              <a:extLst>
                <a:ext uri="{FF2B5EF4-FFF2-40B4-BE49-F238E27FC236}">
                  <a16:creationId xmlns:a16="http://schemas.microsoft.com/office/drawing/2014/main" id="{35F38020-70D4-4136-B8CA-8106596E08ED}"/>
                </a:ext>
              </a:extLst>
            </p:cNvPr>
            <p:cNvSpPr/>
            <p:nvPr/>
          </p:nvSpPr>
          <p:spPr>
            <a:xfrm>
              <a:off x="220572" y="250241"/>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4" name="Shape 3115">
              <a:extLst>
                <a:ext uri="{FF2B5EF4-FFF2-40B4-BE49-F238E27FC236}">
                  <a16:creationId xmlns:a16="http://schemas.microsoft.com/office/drawing/2014/main" id="{BA2CD836-1398-478F-A3C8-C271342BF636}"/>
                </a:ext>
              </a:extLst>
            </p:cNvPr>
            <p:cNvSpPr/>
            <p:nvPr/>
          </p:nvSpPr>
          <p:spPr>
            <a:xfrm>
              <a:off x="223747" y="253414"/>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5" name="Shape 3116">
              <a:extLst>
                <a:ext uri="{FF2B5EF4-FFF2-40B4-BE49-F238E27FC236}">
                  <a16:creationId xmlns:a16="http://schemas.microsoft.com/office/drawing/2014/main" id="{6446BB08-92D7-4AD5-B217-34513EE5D1FD}"/>
                </a:ext>
              </a:extLst>
            </p:cNvPr>
            <p:cNvSpPr/>
            <p:nvPr/>
          </p:nvSpPr>
          <p:spPr>
            <a:xfrm>
              <a:off x="2215410" y="253414"/>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6" name="Shape 3117">
              <a:extLst>
                <a:ext uri="{FF2B5EF4-FFF2-40B4-BE49-F238E27FC236}">
                  <a16:creationId xmlns:a16="http://schemas.microsoft.com/office/drawing/2014/main" id="{E3A4439A-0871-457F-97EB-606958537FFF}"/>
                </a:ext>
              </a:extLst>
            </p:cNvPr>
            <p:cNvSpPr/>
            <p:nvPr/>
          </p:nvSpPr>
          <p:spPr>
            <a:xfrm>
              <a:off x="220572" y="432103"/>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7" name="Shape 3118">
              <a:extLst>
                <a:ext uri="{FF2B5EF4-FFF2-40B4-BE49-F238E27FC236}">
                  <a16:creationId xmlns:a16="http://schemas.microsoft.com/office/drawing/2014/main" id="{73BF13F4-20E4-47F5-BD0A-436CA7E2A53B}"/>
                </a:ext>
              </a:extLst>
            </p:cNvPr>
            <p:cNvSpPr/>
            <p:nvPr/>
          </p:nvSpPr>
          <p:spPr>
            <a:xfrm>
              <a:off x="223747" y="435278"/>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8" name="Shape 3119">
              <a:extLst>
                <a:ext uri="{FF2B5EF4-FFF2-40B4-BE49-F238E27FC236}">
                  <a16:creationId xmlns:a16="http://schemas.microsoft.com/office/drawing/2014/main" id="{7989C031-2732-48B1-9EDD-6A4F88BE9A72}"/>
                </a:ext>
              </a:extLst>
            </p:cNvPr>
            <p:cNvSpPr/>
            <p:nvPr/>
          </p:nvSpPr>
          <p:spPr>
            <a:xfrm>
              <a:off x="2215410" y="435278"/>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89" name="Shape 3120">
              <a:extLst>
                <a:ext uri="{FF2B5EF4-FFF2-40B4-BE49-F238E27FC236}">
                  <a16:creationId xmlns:a16="http://schemas.microsoft.com/office/drawing/2014/main" id="{3943E29F-63ED-439D-BD00-EAACA89B2702}"/>
                </a:ext>
              </a:extLst>
            </p:cNvPr>
            <p:cNvSpPr/>
            <p:nvPr/>
          </p:nvSpPr>
          <p:spPr>
            <a:xfrm>
              <a:off x="220572" y="613967"/>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0" name="Shape 3121">
              <a:extLst>
                <a:ext uri="{FF2B5EF4-FFF2-40B4-BE49-F238E27FC236}">
                  <a16:creationId xmlns:a16="http://schemas.microsoft.com/office/drawing/2014/main" id="{0607BB1E-000C-487A-924F-7D98399A0341}"/>
                </a:ext>
              </a:extLst>
            </p:cNvPr>
            <p:cNvSpPr/>
            <p:nvPr/>
          </p:nvSpPr>
          <p:spPr>
            <a:xfrm>
              <a:off x="223747" y="61714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1" name="Shape 3122">
              <a:extLst>
                <a:ext uri="{FF2B5EF4-FFF2-40B4-BE49-F238E27FC236}">
                  <a16:creationId xmlns:a16="http://schemas.microsoft.com/office/drawing/2014/main" id="{BEC6AE3C-9953-4F4D-88AD-1A19DAA98C24}"/>
                </a:ext>
              </a:extLst>
            </p:cNvPr>
            <p:cNvSpPr/>
            <p:nvPr/>
          </p:nvSpPr>
          <p:spPr>
            <a:xfrm>
              <a:off x="2215410" y="61714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2" name="Shape 3123">
              <a:extLst>
                <a:ext uri="{FF2B5EF4-FFF2-40B4-BE49-F238E27FC236}">
                  <a16:creationId xmlns:a16="http://schemas.microsoft.com/office/drawing/2014/main" id="{73777AD1-1F11-4CA1-8E8B-DE61109871BA}"/>
                </a:ext>
              </a:extLst>
            </p:cNvPr>
            <p:cNvSpPr/>
            <p:nvPr/>
          </p:nvSpPr>
          <p:spPr>
            <a:xfrm>
              <a:off x="220572" y="795830"/>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3" name="Shape 3124">
              <a:extLst>
                <a:ext uri="{FF2B5EF4-FFF2-40B4-BE49-F238E27FC236}">
                  <a16:creationId xmlns:a16="http://schemas.microsoft.com/office/drawing/2014/main" id="{C6B817DC-5343-4C7D-8785-FD28C1DD9BEB}"/>
                </a:ext>
              </a:extLst>
            </p:cNvPr>
            <p:cNvSpPr/>
            <p:nvPr/>
          </p:nvSpPr>
          <p:spPr>
            <a:xfrm>
              <a:off x="223747" y="799005"/>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4" name="Shape 3125">
              <a:extLst>
                <a:ext uri="{FF2B5EF4-FFF2-40B4-BE49-F238E27FC236}">
                  <a16:creationId xmlns:a16="http://schemas.microsoft.com/office/drawing/2014/main" id="{62AF40D2-445D-4058-9D09-F99F32EA0868}"/>
                </a:ext>
              </a:extLst>
            </p:cNvPr>
            <p:cNvSpPr/>
            <p:nvPr/>
          </p:nvSpPr>
          <p:spPr>
            <a:xfrm>
              <a:off x="2215410" y="799005"/>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5" name="Shape 3126">
              <a:extLst>
                <a:ext uri="{FF2B5EF4-FFF2-40B4-BE49-F238E27FC236}">
                  <a16:creationId xmlns:a16="http://schemas.microsoft.com/office/drawing/2014/main" id="{78C84FB9-FB7C-43C9-9162-8136540E1D81}"/>
                </a:ext>
              </a:extLst>
            </p:cNvPr>
            <p:cNvSpPr/>
            <p:nvPr/>
          </p:nvSpPr>
          <p:spPr>
            <a:xfrm>
              <a:off x="220572" y="977694"/>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6" name="Shape 3127">
              <a:extLst>
                <a:ext uri="{FF2B5EF4-FFF2-40B4-BE49-F238E27FC236}">
                  <a16:creationId xmlns:a16="http://schemas.microsoft.com/office/drawing/2014/main" id="{D50ED705-25BA-4F0A-8A9F-962FB01ACA72}"/>
                </a:ext>
              </a:extLst>
            </p:cNvPr>
            <p:cNvSpPr/>
            <p:nvPr/>
          </p:nvSpPr>
          <p:spPr>
            <a:xfrm>
              <a:off x="223747" y="98086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7" name="Shape 3128">
              <a:extLst>
                <a:ext uri="{FF2B5EF4-FFF2-40B4-BE49-F238E27FC236}">
                  <a16:creationId xmlns:a16="http://schemas.microsoft.com/office/drawing/2014/main" id="{60DAD1DA-32A6-4915-AAFF-BD752F46691E}"/>
                </a:ext>
              </a:extLst>
            </p:cNvPr>
            <p:cNvSpPr/>
            <p:nvPr/>
          </p:nvSpPr>
          <p:spPr>
            <a:xfrm>
              <a:off x="2215410" y="98086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8" name="Shape 3129">
              <a:extLst>
                <a:ext uri="{FF2B5EF4-FFF2-40B4-BE49-F238E27FC236}">
                  <a16:creationId xmlns:a16="http://schemas.microsoft.com/office/drawing/2014/main" id="{0D9C84BB-6974-4569-854C-36DFA558D6AF}"/>
                </a:ext>
              </a:extLst>
            </p:cNvPr>
            <p:cNvSpPr/>
            <p:nvPr/>
          </p:nvSpPr>
          <p:spPr>
            <a:xfrm>
              <a:off x="220572" y="1159556"/>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99" name="Rectangle 98">
              <a:extLst>
                <a:ext uri="{FF2B5EF4-FFF2-40B4-BE49-F238E27FC236}">
                  <a16:creationId xmlns:a16="http://schemas.microsoft.com/office/drawing/2014/main" id="{01251009-6E79-485C-A3CD-3D5414B0AC28}"/>
                </a:ext>
              </a:extLst>
            </p:cNvPr>
            <p:cNvSpPr/>
            <p:nvPr/>
          </p:nvSpPr>
          <p:spPr>
            <a:xfrm>
              <a:off x="117043" y="0"/>
              <a:ext cx="70132"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0" name="Rectangle 99">
              <a:extLst>
                <a:ext uri="{FF2B5EF4-FFF2-40B4-BE49-F238E27FC236}">
                  <a16:creationId xmlns:a16="http://schemas.microsoft.com/office/drawing/2014/main" id="{0472F1A2-87CE-4D7D-9A83-B183D2D9008A}"/>
                </a:ext>
              </a:extLst>
            </p:cNvPr>
            <p:cNvSpPr/>
            <p:nvPr/>
          </p:nvSpPr>
          <p:spPr>
            <a:xfrm>
              <a:off x="0" y="0"/>
              <a:ext cx="155938"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1" name="Rectangle 100">
              <a:extLst>
                <a:ext uri="{FF2B5EF4-FFF2-40B4-BE49-F238E27FC236}">
                  <a16:creationId xmlns:a16="http://schemas.microsoft.com/office/drawing/2014/main" id="{BF433FBD-247D-49B6-8C27-8B136FC4B7A6}"/>
                </a:ext>
              </a:extLst>
            </p:cNvPr>
            <p:cNvSpPr/>
            <p:nvPr/>
          </p:nvSpPr>
          <p:spPr>
            <a:xfrm>
              <a:off x="117043" y="179019"/>
              <a:ext cx="70132"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2" name="Rectangle 101">
              <a:extLst>
                <a:ext uri="{FF2B5EF4-FFF2-40B4-BE49-F238E27FC236}">
                  <a16:creationId xmlns:a16="http://schemas.microsoft.com/office/drawing/2014/main" id="{DE58E2FE-55B8-4C49-83AE-FBA447BC2185}"/>
                </a:ext>
              </a:extLst>
            </p:cNvPr>
            <p:cNvSpPr/>
            <p:nvPr/>
          </p:nvSpPr>
          <p:spPr>
            <a:xfrm>
              <a:off x="0" y="179019"/>
              <a:ext cx="155938"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3" name="Rectangle 102">
              <a:extLst>
                <a:ext uri="{FF2B5EF4-FFF2-40B4-BE49-F238E27FC236}">
                  <a16:creationId xmlns:a16="http://schemas.microsoft.com/office/drawing/2014/main" id="{84B4604A-642F-4957-BE0A-273FC8265378}"/>
                </a:ext>
              </a:extLst>
            </p:cNvPr>
            <p:cNvSpPr/>
            <p:nvPr/>
          </p:nvSpPr>
          <p:spPr>
            <a:xfrm>
              <a:off x="0" y="358039"/>
              <a:ext cx="155938"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4" name="Rectangle 103">
              <a:extLst>
                <a:ext uri="{FF2B5EF4-FFF2-40B4-BE49-F238E27FC236}">
                  <a16:creationId xmlns:a16="http://schemas.microsoft.com/office/drawing/2014/main" id="{92DFFAD1-889D-40E1-BDC7-A39221FC9E43}"/>
                </a:ext>
              </a:extLst>
            </p:cNvPr>
            <p:cNvSpPr/>
            <p:nvPr/>
          </p:nvSpPr>
          <p:spPr>
            <a:xfrm>
              <a:off x="117043" y="358039"/>
              <a:ext cx="70132"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5" name="Rectangle 104">
              <a:extLst>
                <a:ext uri="{FF2B5EF4-FFF2-40B4-BE49-F238E27FC236}">
                  <a16:creationId xmlns:a16="http://schemas.microsoft.com/office/drawing/2014/main" id="{7344E65D-D42E-4B77-BC9E-31C30F766902}"/>
                </a:ext>
              </a:extLst>
            </p:cNvPr>
            <p:cNvSpPr/>
            <p:nvPr/>
          </p:nvSpPr>
          <p:spPr>
            <a:xfrm>
              <a:off x="79451" y="537058"/>
              <a:ext cx="120129"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M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6" name="Rectangle 105">
              <a:extLst>
                <a:ext uri="{FF2B5EF4-FFF2-40B4-BE49-F238E27FC236}">
                  <a16:creationId xmlns:a16="http://schemas.microsoft.com/office/drawing/2014/main" id="{8E12BE31-4A65-4F40-B23F-6030007F6A6A}"/>
                </a:ext>
              </a:extLst>
            </p:cNvPr>
            <p:cNvSpPr/>
            <p:nvPr/>
          </p:nvSpPr>
          <p:spPr>
            <a:xfrm>
              <a:off x="21438" y="716077"/>
              <a:ext cx="12742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7" name="Rectangle 106">
              <a:extLst>
                <a:ext uri="{FF2B5EF4-FFF2-40B4-BE49-F238E27FC236}">
                  <a16:creationId xmlns:a16="http://schemas.microsoft.com/office/drawing/2014/main" id="{548E1609-0F2A-4B59-BE41-944AF6DB4E94}"/>
                </a:ext>
              </a:extLst>
            </p:cNvPr>
            <p:cNvSpPr/>
            <p:nvPr/>
          </p:nvSpPr>
          <p:spPr>
            <a:xfrm>
              <a:off x="117044" y="716077"/>
              <a:ext cx="70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8" name="Rectangle 107">
              <a:extLst>
                <a:ext uri="{FF2B5EF4-FFF2-40B4-BE49-F238E27FC236}">
                  <a16:creationId xmlns:a16="http://schemas.microsoft.com/office/drawing/2014/main" id="{8B20C258-447B-4282-994B-0E10608CCFC6}"/>
                </a:ext>
              </a:extLst>
            </p:cNvPr>
            <p:cNvSpPr/>
            <p:nvPr/>
          </p:nvSpPr>
          <p:spPr>
            <a:xfrm>
              <a:off x="21438" y="895097"/>
              <a:ext cx="12742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09" name="Rectangle 108">
              <a:extLst>
                <a:ext uri="{FF2B5EF4-FFF2-40B4-BE49-F238E27FC236}">
                  <a16:creationId xmlns:a16="http://schemas.microsoft.com/office/drawing/2014/main" id="{4FB816A0-F909-4993-A1D1-BF2CBA66417C}"/>
                </a:ext>
              </a:extLst>
            </p:cNvPr>
            <p:cNvSpPr/>
            <p:nvPr/>
          </p:nvSpPr>
          <p:spPr>
            <a:xfrm>
              <a:off x="117044" y="895097"/>
              <a:ext cx="70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0" name="Rectangle 109">
              <a:extLst>
                <a:ext uri="{FF2B5EF4-FFF2-40B4-BE49-F238E27FC236}">
                  <a16:creationId xmlns:a16="http://schemas.microsoft.com/office/drawing/2014/main" id="{31153C79-1A0E-4301-809B-94DBBD2140A7}"/>
                </a:ext>
              </a:extLst>
            </p:cNvPr>
            <p:cNvSpPr/>
            <p:nvPr/>
          </p:nvSpPr>
          <p:spPr>
            <a:xfrm>
              <a:off x="117044" y="1074116"/>
              <a:ext cx="70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1" name="Rectangle 110">
              <a:extLst>
                <a:ext uri="{FF2B5EF4-FFF2-40B4-BE49-F238E27FC236}">
                  <a16:creationId xmlns:a16="http://schemas.microsoft.com/office/drawing/2014/main" id="{094C916A-475A-4499-84DE-4003E36BAF71}"/>
                </a:ext>
              </a:extLst>
            </p:cNvPr>
            <p:cNvSpPr/>
            <p:nvPr/>
          </p:nvSpPr>
          <p:spPr>
            <a:xfrm>
              <a:off x="21438" y="1074116"/>
              <a:ext cx="12742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2" name="Rectangle 111">
              <a:extLst>
                <a:ext uri="{FF2B5EF4-FFF2-40B4-BE49-F238E27FC236}">
                  <a16:creationId xmlns:a16="http://schemas.microsoft.com/office/drawing/2014/main" id="{A757F8D7-7573-4E27-AB91-11A32D8D8EF7}"/>
                </a:ext>
              </a:extLst>
            </p:cNvPr>
            <p:cNvSpPr/>
            <p:nvPr/>
          </p:nvSpPr>
          <p:spPr>
            <a:xfrm>
              <a:off x="196495" y="1178053"/>
              <a:ext cx="289715"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RUN</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3" name="Rectangle 112">
              <a:extLst>
                <a:ext uri="{FF2B5EF4-FFF2-40B4-BE49-F238E27FC236}">
                  <a16:creationId xmlns:a16="http://schemas.microsoft.com/office/drawing/2014/main" id="{66016B2E-8A40-41B5-ABC5-091F1133D814}"/>
                </a:ext>
              </a:extLst>
            </p:cNvPr>
            <p:cNvSpPr/>
            <p:nvPr/>
          </p:nvSpPr>
          <p:spPr>
            <a:xfrm>
              <a:off x="414122"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4" name="Rectangle 113">
              <a:extLst>
                <a:ext uri="{FF2B5EF4-FFF2-40B4-BE49-F238E27FC236}">
                  <a16:creationId xmlns:a16="http://schemas.microsoft.com/office/drawing/2014/main" id="{5FAE0AD6-FCB9-4ED4-86FE-007B0F27125B}"/>
                </a:ext>
              </a:extLst>
            </p:cNvPr>
            <p:cNvSpPr/>
            <p:nvPr/>
          </p:nvSpPr>
          <p:spPr>
            <a:xfrm>
              <a:off x="4831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5" name="Rectangle 114">
              <a:extLst>
                <a:ext uri="{FF2B5EF4-FFF2-40B4-BE49-F238E27FC236}">
                  <a16:creationId xmlns:a16="http://schemas.microsoft.com/office/drawing/2014/main" id="{39E9EB53-2FB7-4A96-99E8-9E2C1BD62737}"/>
                </a:ext>
              </a:extLst>
            </p:cNvPr>
            <p:cNvSpPr/>
            <p:nvPr/>
          </p:nvSpPr>
          <p:spPr>
            <a:xfrm>
              <a:off x="5393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6" name="Rectangle 115">
              <a:extLst>
                <a:ext uri="{FF2B5EF4-FFF2-40B4-BE49-F238E27FC236}">
                  <a16:creationId xmlns:a16="http://schemas.microsoft.com/office/drawing/2014/main" id="{76473EEF-36D8-485C-B592-287B9928BEC5}"/>
                </a:ext>
              </a:extLst>
            </p:cNvPr>
            <p:cNvSpPr/>
            <p:nvPr/>
          </p:nvSpPr>
          <p:spPr>
            <a:xfrm>
              <a:off x="6736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7" name="Rectangle 116">
              <a:extLst>
                <a:ext uri="{FF2B5EF4-FFF2-40B4-BE49-F238E27FC236}">
                  <a16:creationId xmlns:a16="http://schemas.microsoft.com/office/drawing/2014/main" id="{F48A71A5-8314-4441-ADB2-01CF8749BC8D}"/>
                </a:ext>
              </a:extLst>
            </p:cNvPr>
            <p:cNvSpPr/>
            <p:nvPr/>
          </p:nvSpPr>
          <p:spPr>
            <a:xfrm>
              <a:off x="7298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8" name="Rectangle 117">
              <a:extLst>
                <a:ext uri="{FF2B5EF4-FFF2-40B4-BE49-F238E27FC236}">
                  <a16:creationId xmlns:a16="http://schemas.microsoft.com/office/drawing/2014/main" id="{76E55DEA-D511-4122-8C17-3D8E11C7C523}"/>
                </a:ext>
              </a:extLst>
            </p:cNvPr>
            <p:cNvSpPr/>
            <p:nvPr/>
          </p:nvSpPr>
          <p:spPr>
            <a:xfrm>
              <a:off x="8514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19" name="Rectangle 118">
              <a:extLst>
                <a:ext uri="{FF2B5EF4-FFF2-40B4-BE49-F238E27FC236}">
                  <a16:creationId xmlns:a16="http://schemas.microsoft.com/office/drawing/2014/main" id="{EFC7D395-0C65-48C2-A257-BAF5CF79701E}"/>
                </a:ext>
              </a:extLst>
            </p:cNvPr>
            <p:cNvSpPr/>
            <p:nvPr/>
          </p:nvSpPr>
          <p:spPr>
            <a:xfrm>
              <a:off x="9076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0" name="Rectangle 119">
              <a:extLst>
                <a:ext uri="{FF2B5EF4-FFF2-40B4-BE49-F238E27FC236}">
                  <a16:creationId xmlns:a16="http://schemas.microsoft.com/office/drawing/2014/main" id="{B89D1FA4-80CB-4112-A3C4-13B08E6C8410}"/>
                </a:ext>
              </a:extLst>
            </p:cNvPr>
            <p:cNvSpPr/>
            <p:nvPr/>
          </p:nvSpPr>
          <p:spPr>
            <a:xfrm>
              <a:off x="10419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4</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1" name="Rectangle 120">
              <a:extLst>
                <a:ext uri="{FF2B5EF4-FFF2-40B4-BE49-F238E27FC236}">
                  <a16:creationId xmlns:a16="http://schemas.microsoft.com/office/drawing/2014/main" id="{2C92551B-AB55-4BC4-A0CB-D08145201CFE}"/>
                </a:ext>
              </a:extLst>
            </p:cNvPr>
            <p:cNvSpPr/>
            <p:nvPr/>
          </p:nvSpPr>
          <p:spPr>
            <a:xfrm>
              <a:off x="10981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2" name="Rectangle 121">
              <a:extLst>
                <a:ext uri="{FF2B5EF4-FFF2-40B4-BE49-F238E27FC236}">
                  <a16:creationId xmlns:a16="http://schemas.microsoft.com/office/drawing/2014/main" id="{51DEF77C-AC5D-46BA-95A3-6006720C3693}"/>
                </a:ext>
              </a:extLst>
            </p:cNvPr>
            <p:cNvSpPr/>
            <p:nvPr/>
          </p:nvSpPr>
          <p:spPr>
            <a:xfrm>
              <a:off x="12324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5</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3" name="Rectangle 122">
              <a:extLst>
                <a:ext uri="{FF2B5EF4-FFF2-40B4-BE49-F238E27FC236}">
                  <a16:creationId xmlns:a16="http://schemas.microsoft.com/office/drawing/2014/main" id="{06F80528-423A-4A65-9CF7-D0376C0D5395}"/>
                </a:ext>
              </a:extLst>
            </p:cNvPr>
            <p:cNvSpPr/>
            <p:nvPr/>
          </p:nvSpPr>
          <p:spPr>
            <a:xfrm>
              <a:off x="12886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4" name="Rectangle 123">
              <a:extLst>
                <a:ext uri="{FF2B5EF4-FFF2-40B4-BE49-F238E27FC236}">
                  <a16:creationId xmlns:a16="http://schemas.microsoft.com/office/drawing/2014/main" id="{64FB3651-D44D-4EB8-B541-41C67D0BAFC0}"/>
                </a:ext>
              </a:extLst>
            </p:cNvPr>
            <p:cNvSpPr/>
            <p:nvPr/>
          </p:nvSpPr>
          <p:spPr>
            <a:xfrm>
              <a:off x="14229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6</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5" name="Rectangle 124">
              <a:extLst>
                <a:ext uri="{FF2B5EF4-FFF2-40B4-BE49-F238E27FC236}">
                  <a16:creationId xmlns:a16="http://schemas.microsoft.com/office/drawing/2014/main" id="{999EA2D2-A59F-41A9-AB91-71EA524C24FC}"/>
                </a:ext>
              </a:extLst>
            </p:cNvPr>
            <p:cNvSpPr/>
            <p:nvPr/>
          </p:nvSpPr>
          <p:spPr>
            <a:xfrm>
              <a:off x="14791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6" name="Rectangle 125">
              <a:extLst>
                <a:ext uri="{FF2B5EF4-FFF2-40B4-BE49-F238E27FC236}">
                  <a16:creationId xmlns:a16="http://schemas.microsoft.com/office/drawing/2014/main" id="{64DCE3FE-AFD3-44F6-A542-0ECF875F02B5}"/>
                </a:ext>
              </a:extLst>
            </p:cNvPr>
            <p:cNvSpPr/>
            <p:nvPr/>
          </p:nvSpPr>
          <p:spPr>
            <a:xfrm>
              <a:off x="16007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7</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7" name="Rectangle 126">
              <a:extLst>
                <a:ext uri="{FF2B5EF4-FFF2-40B4-BE49-F238E27FC236}">
                  <a16:creationId xmlns:a16="http://schemas.microsoft.com/office/drawing/2014/main" id="{96EAE8C1-3D76-49B4-BB93-7A5244BCC1B6}"/>
                </a:ext>
              </a:extLst>
            </p:cNvPr>
            <p:cNvSpPr/>
            <p:nvPr/>
          </p:nvSpPr>
          <p:spPr>
            <a:xfrm>
              <a:off x="16569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8" name="Rectangle 127">
              <a:extLst>
                <a:ext uri="{FF2B5EF4-FFF2-40B4-BE49-F238E27FC236}">
                  <a16:creationId xmlns:a16="http://schemas.microsoft.com/office/drawing/2014/main" id="{F9E30C87-4019-4A63-B828-1EA47538034A}"/>
                </a:ext>
              </a:extLst>
            </p:cNvPr>
            <p:cNvSpPr/>
            <p:nvPr/>
          </p:nvSpPr>
          <p:spPr>
            <a:xfrm>
              <a:off x="17785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8</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9" name="Rectangle 128">
              <a:extLst>
                <a:ext uri="{FF2B5EF4-FFF2-40B4-BE49-F238E27FC236}">
                  <a16:creationId xmlns:a16="http://schemas.microsoft.com/office/drawing/2014/main" id="{F7ED7FA9-13D2-4457-8D1C-AF06B6DCDEBF}"/>
                </a:ext>
              </a:extLst>
            </p:cNvPr>
            <p:cNvSpPr/>
            <p:nvPr/>
          </p:nvSpPr>
          <p:spPr>
            <a:xfrm>
              <a:off x="18347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30" name="Rectangle 129">
              <a:extLst>
                <a:ext uri="{FF2B5EF4-FFF2-40B4-BE49-F238E27FC236}">
                  <a16:creationId xmlns:a16="http://schemas.microsoft.com/office/drawing/2014/main" id="{EA0EE518-3073-452B-A411-F6815C176663}"/>
                </a:ext>
              </a:extLst>
            </p:cNvPr>
            <p:cNvSpPr/>
            <p:nvPr/>
          </p:nvSpPr>
          <p:spPr>
            <a:xfrm>
              <a:off x="19817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9</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31" name="Rectangle 130">
              <a:extLst>
                <a:ext uri="{FF2B5EF4-FFF2-40B4-BE49-F238E27FC236}">
                  <a16:creationId xmlns:a16="http://schemas.microsoft.com/office/drawing/2014/main" id="{540ECDD9-2A25-463D-88D3-AC58B1B8882B}"/>
                </a:ext>
              </a:extLst>
            </p:cNvPr>
            <p:cNvSpPr/>
            <p:nvPr/>
          </p:nvSpPr>
          <p:spPr>
            <a:xfrm>
              <a:off x="20379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32" name="Rectangle 131">
              <a:extLst>
                <a:ext uri="{FF2B5EF4-FFF2-40B4-BE49-F238E27FC236}">
                  <a16:creationId xmlns:a16="http://schemas.microsoft.com/office/drawing/2014/main" id="{6C08F67A-AD0C-44FB-A192-8E80A44D8139}"/>
                </a:ext>
              </a:extLst>
            </p:cNvPr>
            <p:cNvSpPr/>
            <p:nvPr/>
          </p:nvSpPr>
          <p:spPr>
            <a:xfrm>
              <a:off x="2166519" y="1178053"/>
              <a:ext cx="149992"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10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33" name="Shape 3158">
              <a:extLst>
                <a:ext uri="{FF2B5EF4-FFF2-40B4-BE49-F238E27FC236}">
                  <a16:creationId xmlns:a16="http://schemas.microsoft.com/office/drawing/2014/main" id="{1606E634-F9E6-4130-825C-242A2C6E8F56}"/>
                </a:ext>
              </a:extLst>
            </p:cNvPr>
            <p:cNvSpPr/>
            <p:nvPr/>
          </p:nvSpPr>
          <p:spPr>
            <a:xfrm>
              <a:off x="1349969" y="736908"/>
              <a:ext cx="207797" cy="207810"/>
            </a:xfrm>
            <a:custGeom>
              <a:avLst/>
              <a:gdLst/>
              <a:ahLst/>
              <a:cxnLst/>
              <a:rect l="0" t="0" r="0" b="0"/>
              <a:pathLst>
                <a:path w="207797" h="207810">
                  <a:moveTo>
                    <a:pt x="103899" y="0"/>
                  </a:moveTo>
                  <a:cubicBezTo>
                    <a:pt x="161277" y="0"/>
                    <a:pt x="207797" y="46520"/>
                    <a:pt x="207797" y="103911"/>
                  </a:cubicBezTo>
                  <a:cubicBezTo>
                    <a:pt x="207797" y="161290"/>
                    <a:pt x="161277" y="207810"/>
                    <a:pt x="103899" y="207810"/>
                  </a:cubicBezTo>
                  <a:cubicBezTo>
                    <a:pt x="46520" y="207810"/>
                    <a:pt x="0" y="161290"/>
                    <a:pt x="0" y="103911"/>
                  </a:cubicBezTo>
                  <a:cubicBezTo>
                    <a:pt x="0" y="46520"/>
                    <a:pt x="46520" y="0"/>
                    <a:pt x="103899" y="0"/>
                  </a:cubicBezTo>
                  <a:close/>
                </a:path>
              </a:pathLst>
            </a:custGeom>
            <a:ln w="0" cap="flat">
              <a:miter lim="100000"/>
            </a:ln>
          </p:spPr>
          <p:style>
            <a:lnRef idx="0">
              <a:srgbClr val="000000"/>
            </a:lnRef>
            <a:fillRef idx="1">
              <a:srgbClr val="FFFFFF"/>
            </a:fillRef>
            <a:effectRef idx="0">
              <a:scrgbClr r="0" g="0" b="0"/>
            </a:effectRef>
            <a:fontRef idx="none"/>
          </p:style>
          <p:txBody>
            <a:bodyPr/>
            <a:lstStyle/>
            <a:p>
              <a:endParaRPr lang="en-US" sz="1200"/>
            </a:p>
          </p:txBody>
        </p:sp>
        <p:sp>
          <p:nvSpPr>
            <p:cNvPr id="134" name="Shape 3159">
              <a:extLst>
                <a:ext uri="{FF2B5EF4-FFF2-40B4-BE49-F238E27FC236}">
                  <a16:creationId xmlns:a16="http://schemas.microsoft.com/office/drawing/2014/main" id="{EAD97577-98D0-4E92-877D-686EF1685759}"/>
                </a:ext>
              </a:extLst>
            </p:cNvPr>
            <p:cNvSpPr/>
            <p:nvPr/>
          </p:nvSpPr>
          <p:spPr>
            <a:xfrm>
              <a:off x="1349969" y="736908"/>
              <a:ext cx="207797" cy="207810"/>
            </a:xfrm>
            <a:custGeom>
              <a:avLst/>
              <a:gdLst/>
              <a:ahLst/>
              <a:cxnLst/>
              <a:rect l="0" t="0" r="0" b="0"/>
              <a:pathLst>
                <a:path w="207797" h="207810">
                  <a:moveTo>
                    <a:pt x="103899" y="207810"/>
                  </a:moveTo>
                  <a:cubicBezTo>
                    <a:pt x="161277" y="207810"/>
                    <a:pt x="207797" y="161290"/>
                    <a:pt x="207797" y="103911"/>
                  </a:cubicBezTo>
                  <a:cubicBezTo>
                    <a:pt x="207797" y="46520"/>
                    <a:pt x="161277" y="0"/>
                    <a:pt x="103899" y="0"/>
                  </a:cubicBezTo>
                  <a:cubicBezTo>
                    <a:pt x="46520" y="0"/>
                    <a:pt x="0" y="46520"/>
                    <a:pt x="0" y="103911"/>
                  </a:cubicBezTo>
                  <a:cubicBezTo>
                    <a:pt x="0" y="161290"/>
                    <a:pt x="46520" y="207810"/>
                    <a:pt x="103899" y="207810"/>
                  </a:cubicBezTo>
                  <a:close/>
                </a:path>
              </a:pathLst>
            </a:custGeom>
            <a:ln w="635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35" name="Shape 3214">
              <a:extLst>
                <a:ext uri="{FF2B5EF4-FFF2-40B4-BE49-F238E27FC236}">
                  <a16:creationId xmlns:a16="http://schemas.microsoft.com/office/drawing/2014/main" id="{349365EA-AC40-4F6C-A146-B36DA15B80E5}"/>
                </a:ext>
              </a:extLst>
            </p:cNvPr>
            <p:cNvSpPr/>
            <p:nvPr/>
          </p:nvSpPr>
          <p:spPr>
            <a:xfrm>
              <a:off x="484830" y="465085"/>
              <a:ext cx="968096" cy="453111"/>
            </a:xfrm>
            <a:custGeom>
              <a:avLst/>
              <a:gdLst/>
              <a:ahLst/>
              <a:cxnLst/>
              <a:rect l="0" t="0" r="0" b="0"/>
              <a:pathLst>
                <a:path w="968096" h="453111">
                  <a:moveTo>
                    <a:pt x="0" y="139103"/>
                  </a:moveTo>
                  <a:lnTo>
                    <a:pt x="228600" y="0"/>
                  </a:lnTo>
                  <a:lnTo>
                    <a:pt x="396596" y="416065"/>
                  </a:lnTo>
                  <a:lnTo>
                    <a:pt x="588454" y="453111"/>
                  </a:lnTo>
                  <a:lnTo>
                    <a:pt x="786918" y="376491"/>
                  </a:lnTo>
                  <a:lnTo>
                    <a:pt x="968096" y="376491"/>
                  </a:lnTo>
                </a:path>
              </a:pathLst>
            </a:custGeom>
            <a:ln w="2540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36" name="Shape 3215">
              <a:extLst>
                <a:ext uri="{FF2B5EF4-FFF2-40B4-BE49-F238E27FC236}">
                  <a16:creationId xmlns:a16="http://schemas.microsoft.com/office/drawing/2014/main" id="{185DC385-7378-4CD3-92A7-E12A280FAB32}"/>
                </a:ext>
              </a:extLst>
            </p:cNvPr>
            <p:cNvSpPr/>
            <p:nvPr/>
          </p:nvSpPr>
          <p:spPr>
            <a:xfrm>
              <a:off x="456474" y="563673"/>
              <a:ext cx="83286" cy="83286"/>
            </a:xfrm>
            <a:custGeom>
              <a:avLst/>
              <a:gdLst/>
              <a:ahLst/>
              <a:cxnLst/>
              <a:rect l="0" t="0" r="0" b="0"/>
              <a:pathLst>
                <a:path w="83286" h="83286">
                  <a:moveTo>
                    <a:pt x="41643" y="0"/>
                  </a:moveTo>
                  <a:cubicBezTo>
                    <a:pt x="64643" y="0"/>
                    <a:pt x="83286" y="18643"/>
                    <a:pt x="83286" y="41643"/>
                  </a:cubicBezTo>
                  <a:cubicBezTo>
                    <a:pt x="83286" y="64643"/>
                    <a:pt x="64643" y="83286"/>
                    <a:pt x="41643" y="83286"/>
                  </a:cubicBezTo>
                  <a:cubicBezTo>
                    <a:pt x="18643" y="83286"/>
                    <a:pt x="0" y="64643"/>
                    <a:pt x="0" y="41643"/>
                  </a:cubicBezTo>
                  <a:cubicBezTo>
                    <a:pt x="0" y="18643"/>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137" name="Shape 3226">
              <a:extLst>
                <a:ext uri="{FF2B5EF4-FFF2-40B4-BE49-F238E27FC236}">
                  <a16:creationId xmlns:a16="http://schemas.microsoft.com/office/drawing/2014/main" id="{9CAE63B6-B99C-48D5-B978-109C2F10372D}"/>
                </a:ext>
              </a:extLst>
            </p:cNvPr>
            <p:cNvSpPr/>
            <p:nvPr/>
          </p:nvSpPr>
          <p:spPr>
            <a:xfrm>
              <a:off x="673864" y="428337"/>
              <a:ext cx="83286" cy="83287"/>
            </a:xfrm>
            <a:custGeom>
              <a:avLst/>
              <a:gdLst/>
              <a:ahLst/>
              <a:cxnLst/>
              <a:rect l="0" t="0" r="0" b="0"/>
              <a:pathLst>
                <a:path w="83286" h="83287">
                  <a:moveTo>
                    <a:pt x="41643" y="0"/>
                  </a:moveTo>
                  <a:cubicBezTo>
                    <a:pt x="64643" y="0"/>
                    <a:pt x="83286" y="18644"/>
                    <a:pt x="83286" y="41643"/>
                  </a:cubicBezTo>
                  <a:cubicBezTo>
                    <a:pt x="83286" y="64643"/>
                    <a:pt x="64643" y="83287"/>
                    <a:pt x="41643" y="83287"/>
                  </a:cubicBezTo>
                  <a:cubicBezTo>
                    <a:pt x="18643" y="83287"/>
                    <a:pt x="0" y="64643"/>
                    <a:pt x="0" y="41643"/>
                  </a:cubicBezTo>
                  <a:cubicBezTo>
                    <a:pt x="0" y="18644"/>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138" name="Shape 3227">
              <a:extLst>
                <a:ext uri="{FF2B5EF4-FFF2-40B4-BE49-F238E27FC236}">
                  <a16:creationId xmlns:a16="http://schemas.microsoft.com/office/drawing/2014/main" id="{91D631DC-256E-4377-ABD5-105C6989BE19}"/>
                </a:ext>
              </a:extLst>
            </p:cNvPr>
            <p:cNvSpPr/>
            <p:nvPr/>
          </p:nvSpPr>
          <p:spPr>
            <a:xfrm>
              <a:off x="840603" y="841576"/>
              <a:ext cx="83286" cy="83287"/>
            </a:xfrm>
            <a:custGeom>
              <a:avLst/>
              <a:gdLst/>
              <a:ahLst/>
              <a:cxnLst/>
              <a:rect l="0" t="0" r="0" b="0"/>
              <a:pathLst>
                <a:path w="83286" h="83287">
                  <a:moveTo>
                    <a:pt x="41643" y="0"/>
                  </a:moveTo>
                  <a:cubicBezTo>
                    <a:pt x="64643" y="0"/>
                    <a:pt x="83286" y="18644"/>
                    <a:pt x="83286" y="41644"/>
                  </a:cubicBezTo>
                  <a:cubicBezTo>
                    <a:pt x="83286" y="64643"/>
                    <a:pt x="64643" y="83287"/>
                    <a:pt x="41643" y="83287"/>
                  </a:cubicBezTo>
                  <a:cubicBezTo>
                    <a:pt x="18643" y="83287"/>
                    <a:pt x="0" y="64643"/>
                    <a:pt x="0" y="41644"/>
                  </a:cubicBezTo>
                  <a:cubicBezTo>
                    <a:pt x="0" y="18644"/>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139" name="Shape 3228">
              <a:extLst>
                <a:ext uri="{FF2B5EF4-FFF2-40B4-BE49-F238E27FC236}">
                  <a16:creationId xmlns:a16="http://schemas.microsoft.com/office/drawing/2014/main" id="{767A54A3-2EA3-4965-8322-89B1F51EC92A}"/>
                </a:ext>
              </a:extLst>
            </p:cNvPr>
            <p:cNvSpPr/>
            <p:nvPr/>
          </p:nvSpPr>
          <p:spPr>
            <a:xfrm>
              <a:off x="1034348" y="876745"/>
              <a:ext cx="83286" cy="83287"/>
            </a:xfrm>
            <a:custGeom>
              <a:avLst/>
              <a:gdLst/>
              <a:ahLst/>
              <a:cxnLst/>
              <a:rect l="0" t="0" r="0" b="0"/>
              <a:pathLst>
                <a:path w="83286" h="83287">
                  <a:moveTo>
                    <a:pt x="41643" y="0"/>
                  </a:moveTo>
                  <a:cubicBezTo>
                    <a:pt x="64643" y="0"/>
                    <a:pt x="83286" y="18644"/>
                    <a:pt x="83286" y="41644"/>
                  </a:cubicBezTo>
                  <a:cubicBezTo>
                    <a:pt x="83286" y="64643"/>
                    <a:pt x="64643" y="83287"/>
                    <a:pt x="41643" y="83287"/>
                  </a:cubicBezTo>
                  <a:cubicBezTo>
                    <a:pt x="18643" y="83287"/>
                    <a:pt x="0" y="64643"/>
                    <a:pt x="0" y="41644"/>
                  </a:cubicBezTo>
                  <a:cubicBezTo>
                    <a:pt x="0" y="18644"/>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140" name="Shape 3229">
              <a:extLst>
                <a:ext uri="{FF2B5EF4-FFF2-40B4-BE49-F238E27FC236}">
                  <a16:creationId xmlns:a16="http://schemas.microsoft.com/office/drawing/2014/main" id="{A75856CC-8885-4D4A-AB13-38FC2BFDD0D2}"/>
                </a:ext>
              </a:extLst>
            </p:cNvPr>
            <p:cNvSpPr/>
            <p:nvPr/>
          </p:nvSpPr>
          <p:spPr>
            <a:xfrm>
              <a:off x="1228406" y="802255"/>
              <a:ext cx="83286" cy="83287"/>
            </a:xfrm>
            <a:custGeom>
              <a:avLst/>
              <a:gdLst/>
              <a:ahLst/>
              <a:cxnLst/>
              <a:rect l="0" t="0" r="0" b="0"/>
              <a:pathLst>
                <a:path w="83286" h="83287">
                  <a:moveTo>
                    <a:pt x="41643" y="0"/>
                  </a:moveTo>
                  <a:cubicBezTo>
                    <a:pt x="64643" y="0"/>
                    <a:pt x="83286" y="18644"/>
                    <a:pt x="83286" y="41644"/>
                  </a:cubicBezTo>
                  <a:cubicBezTo>
                    <a:pt x="83286" y="64643"/>
                    <a:pt x="64643" y="83287"/>
                    <a:pt x="41643" y="83287"/>
                  </a:cubicBezTo>
                  <a:cubicBezTo>
                    <a:pt x="18643" y="83287"/>
                    <a:pt x="0" y="64643"/>
                    <a:pt x="0" y="41644"/>
                  </a:cubicBezTo>
                  <a:cubicBezTo>
                    <a:pt x="0" y="18644"/>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141" name="Shape 3230">
              <a:extLst>
                <a:ext uri="{FF2B5EF4-FFF2-40B4-BE49-F238E27FC236}">
                  <a16:creationId xmlns:a16="http://schemas.microsoft.com/office/drawing/2014/main" id="{2F143372-1E30-4EA7-9420-BAE6F9294519}"/>
                </a:ext>
              </a:extLst>
            </p:cNvPr>
            <p:cNvSpPr/>
            <p:nvPr/>
          </p:nvSpPr>
          <p:spPr>
            <a:xfrm>
              <a:off x="1412225" y="799169"/>
              <a:ext cx="83286" cy="83287"/>
            </a:xfrm>
            <a:custGeom>
              <a:avLst/>
              <a:gdLst/>
              <a:ahLst/>
              <a:cxnLst/>
              <a:rect l="0" t="0" r="0" b="0"/>
              <a:pathLst>
                <a:path w="83286" h="83287">
                  <a:moveTo>
                    <a:pt x="41643" y="0"/>
                  </a:moveTo>
                  <a:cubicBezTo>
                    <a:pt x="64643" y="0"/>
                    <a:pt x="83286" y="18644"/>
                    <a:pt x="83286" y="41644"/>
                  </a:cubicBezTo>
                  <a:cubicBezTo>
                    <a:pt x="83286" y="64643"/>
                    <a:pt x="64643" y="83287"/>
                    <a:pt x="41643" y="83287"/>
                  </a:cubicBezTo>
                  <a:cubicBezTo>
                    <a:pt x="18643" y="83287"/>
                    <a:pt x="0" y="64643"/>
                    <a:pt x="0" y="41644"/>
                  </a:cubicBezTo>
                  <a:cubicBezTo>
                    <a:pt x="0" y="18644"/>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142" name="Shape 3231">
              <a:extLst>
                <a:ext uri="{FF2B5EF4-FFF2-40B4-BE49-F238E27FC236}">
                  <a16:creationId xmlns:a16="http://schemas.microsoft.com/office/drawing/2014/main" id="{33EDE1A9-0C11-473A-BDE9-EFD358384286}"/>
                </a:ext>
              </a:extLst>
            </p:cNvPr>
            <p:cNvSpPr/>
            <p:nvPr/>
          </p:nvSpPr>
          <p:spPr>
            <a:xfrm>
              <a:off x="1457007" y="371191"/>
              <a:ext cx="614020" cy="464731"/>
            </a:xfrm>
            <a:custGeom>
              <a:avLst/>
              <a:gdLst/>
              <a:ahLst/>
              <a:cxnLst/>
              <a:rect l="0" t="0" r="0" b="0"/>
              <a:pathLst>
                <a:path w="614020" h="464731">
                  <a:moveTo>
                    <a:pt x="98273" y="0"/>
                  </a:moveTo>
                  <a:lnTo>
                    <a:pt x="564883" y="0"/>
                  </a:lnTo>
                  <a:cubicBezTo>
                    <a:pt x="592023" y="0"/>
                    <a:pt x="614020" y="18377"/>
                    <a:pt x="614020" y="41034"/>
                  </a:cubicBezTo>
                  <a:lnTo>
                    <a:pt x="614020" y="161887"/>
                  </a:lnTo>
                  <a:cubicBezTo>
                    <a:pt x="614020" y="184544"/>
                    <a:pt x="592023" y="202908"/>
                    <a:pt x="564883" y="202908"/>
                  </a:cubicBezTo>
                  <a:lnTo>
                    <a:pt x="246406" y="202908"/>
                  </a:lnTo>
                  <a:lnTo>
                    <a:pt x="0" y="464731"/>
                  </a:lnTo>
                  <a:lnTo>
                    <a:pt x="142697" y="202908"/>
                  </a:lnTo>
                  <a:lnTo>
                    <a:pt x="98273" y="202908"/>
                  </a:lnTo>
                  <a:cubicBezTo>
                    <a:pt x="71133" y="202908"/>
                    <a:pt x="49136" y="184544"/>
                    <a:pt x="49136" y="161887"/>
                  </a:cubicBezTo>
                  <a:lnTo>
                    <a:pt x="49136" y="41034"/>
                  </a:lnTo>
                  <a:cubicBezTo>
                    <a:pt x="49136" y="18377"/>
                    <a:pt x="71133" y="0"/>
                    <a:pt x="98273" y="0"/>
                  </a:cubicBezTo>
                  <a:close/>
                </a:path>
              </a:pathLst>
            </a:custGeom>
            <a:ln w="0" cap="flat">
              <a:miter lim="100000"/>
            </a:ln>
          </p:spPr>
          <p:style>
            <a:lnRef idx="0">
              <a:srgbClr val="000000"/>
            </a:lnRef>
            <a:fillRef idx="1">
              <a:srgbClr val="E69024"/>
            </a:fillRef>
            <a:effectRef idx="0">
              <a:scrgbClr r="0" g="0" b="0"/>
            </a:effectRef>
            <a:fontRef idx="none"/>
          </p:style>
          <p:txBody>
            <a:bodyPr/>
            <a:lstStyle/>
            <a:p>
              <a:endParaRPr lang="en-US" sz="1200"/>
            </a:p>
          </p:txBody>
        </p:sp>
        <p:sp>
          <p:nvSpPr>
            <p:cNvPr id="143" name="Rectangle 142">
              <a:extLst>
                <a:ext uri="{FF2B5EF4-FFF2-40B4-BE49-F238E27FC236}">
                  <a16:creationId xmlns:a16="http://schemas.microsoft.com/office/drawing/2014/main" id="{DBFDC70E-D3F0-4027-B5F3-DD702C7453BA}"/>
                </a:ext>
              </a:extLst>
            </p:cNvPr>
            <p:cNvSpPr/>
            <p:nvPr/>
          </p:nvSpPr>
          <p:spPr>
            <a:xfrm>
              <a:off x="1594607" y="402796"/>
              <a:ext cx="79827" cy="171283"/>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4</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44" name="Rectangle 143">
              <a:extLst>
                <a:ext uri="{FF2B5EF4-FFF2-40B4-BE49-F238E27FC236}">
                  <a16:creationId xmlns:a16="http://schemas.microsoft.com/office/drawing/2014/main" id="{C7FE3218-DE94-41AE-A6F5-0DF79A7A044D}"/>
                </a:ext>
              </a:extLst>
            </p:cNvPr>
            <p:cNvSpPr/>
            <p:nvPr/>
          </p:nvSpPr>
          <p:spPr>
            <a:xfrm>
              <a:off x="1689277" y="457233"/>
              <a:ext cx="44949" cy="99858"/>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45" name="Rectangle 144">
              <a:extLst>
                <a:ext uri="{FF2B5EF4-FFF2-40B4-BE49-F238E27FC236}">
                  <a16:creationId xmlns:a16="http://schemas.microsoft.com/office/drawing/2014/main" id="{AC1668DC-DF6A-4111-A06C-924BBBD771AA}"/>
                </a:ext>
              </a:extLst>
            </p:cNvPr>
            <p:cNvSpPr/>
            <p:nvPr/>
          </p:nvSpPr>
          <p:spPr>
            <a:xfrm>
              <a:off x="1654411" y="457233"/>
              <a:ext cx="46539" cy="99858"/>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46" name="Rectangle 145">
              <a:extLst>
                <a:ext uri="{FF2B5EF4-FFF2-40B4-BE49-F238E27FC236}">
                  <a16:creationId xmlns:a16="http://schemas.microsoft.com/office/drawing/2014/main" id="{C7CF424F-2728-4187-9E9F-25FE9CF17A30}"/>
                </a:ext>
              </a:extLst>
            </p:cNvPr>
            <p:cNvSpPr/>
            <p:nvPr/>
          </p:nvSpPr>
          <p:spPr>
            <a:xfrm>
              <a:off x="1722947" y="402796"/>
              <a:ext cx="347017" cy="171283"/>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Rule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147" name="Group 146">
            <a:extLst>
              <a:ext uri="{FF2B5EF4-FFF2-40B4-BE49-F238E27FC236}">
                <a16:creationId xmlns:a16="http://schemas.microsoft.com/office/drawing/2014/main" id="{9B716BA4-54B5-4C98-B277-B4AACE807F9B}"/>
              </a:ext>
            </a:extLst>
          </p:cNvPr>
          <p:cNvGrpSpPr/>
          <p:nvPr/>
        </p:nvGrpSpPr>
        <p:grpSpPr>
          <a:xfrm>
            <a:off x="3170578" y="1890598"/>
            <a:ext cx="2865692" cy="1944175"/>
            <a:chOff x="0" y="0"/>
            <a:chExt cx="2316511" cy="1336558"/>
          </a:xfrm>
        </p:grpSpPr>
        <p:sp>
          <p:nvSpPr>
            <p:cNvPr id="148" name="Shape 58600">
              <a:extLst>
                <a:ext uri="{FF2B5EF4-FFF2-40B4-BE49-F238E27FC236}">
                  <a16:creationId xmlns:a16="http://schemas.microsoft.com/office/drawing/2014/main" id="{DF751A31-A4B4-4D19-8A21-2E76223E72A5}"/>
                </a:ext>
              </a:extLst>
            </p:cNvPr>
            <p:cNvSpPr/>
            <p:nvPr/>
          </p:nvSpPr>
          <p:spPr>
            <a:xfrm>
              <a:off x="223747" y="795833"/>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149" name="Shape 58601">
              <a:extLst>
                <a:ext uri="{FF2B5EF4-FFF2-40B4-BE49-F238E27FC236}">
                  <a16:creationId xmlns:a16="http://schemas.microsoft.com/office/drawing/2014/main" id="{43D93F16-D654-4212-A6DC-6856CD6F54B8}"/>
                </a:ext>
              </a:extLst>
            </p:cNvPr>
            <p:cNvSpPr/>
            <p:nvPr/>
          </p:nvSpPr>
          <p:spPr>
            <a:xfrm>
              <a:off x="223747" y="432105"/>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150" name="Shape 58602">
              <a:extLst>
                <a:ext uri="{FF2B5EF4-FFF2-40B4-BE49-F238E27FC236}">
                  <a16:creationId xmlns:a16="http://schemas.microsoft.com/office/drawing/2014/main" id="{C763A052-374E-4587-ABA1-227FF76A8C83}"/>
                </a:ext>
              </a:extLst>
            </p:cNvPr>
            <p:cNvSpPr/>
            <p:nvPr/>
          </p:nvSpPr>
          <p:spPr>
            <a:xfrm>
              <a:off x="223747" y="68377"/>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151" name="Shape 3163">
              <a:extLst>
                <a:ext uri="{FF2B5EF4-FFF2-40B4-BE49-F238E27FC236}">
                  <a16:creationId xmlns:a16="http://schemas.microsoft.com/office/drawing/2014/main" id="{5F612CAD-18E4-44F1-B534-AC5414044667}"/>
                </a:ext>
              </a:extLst>
            </p:cNvPr>
            <p:cNvSpPr/>
            <p:nvPr/>
          </p:nvSpPr>
          <p:spPr>
            <a:xfrm>
              <a:off x="220572" y="68375"/>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52" name="Shape 3164">
              <a:extLst>
                <a:ext uri="{FF2B5EF4-FFF2-40B4-BE49-F238E27FC236}">
                  <a16:creationId xmlns:a16="http://schemas.microsoft.com/office/drawing/2014/main" id="{A9C43CC7-378B-4C19-9E36-7D27003152E5}"/>
                </a:ext>
              </a:extLst>
            </p:cNvPr>
            <p:cNvSpPr/>
            <p:nvPr/>
          </p:nvSpPr>
          <p:spPr>
            <a:xfrm>
              <a:off x="223747" y="71550"/>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53" name="Shape 3165">
              <a:extLst>
                <a:ext uri="{FF2B5EF4-FFF2-40B4-BE49-F238E27FC236}">
                  <a16:creationId xmlns:a16="http://schemas.microsoft.com/office/drawing/2014/main" id="{358B3106-E1C3-4DE3-B2FD-721B8AC55343}"/>
                </a:ext>
              </a:extLst>
            </p:cNvPr>
            <p:cNvSpPr/>
            <p:nvPr/>
          </p:nvSpPr>
          <p:spPr>
            <a:xfrm>
              <a:off x="2215410" y="71550"/>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54" name="Shape 3166">
              <a:extLst>
                <a:ext uri="{FF2B5EF4-FFF2-40B4-BE49-F238E27FC236}">
                  <a16:creationId xmlns:a16="http://schemas.microsoft.com/office/drawing/2014/main" id="{A7D911E6-1689-462B-AA7A-ACE0EA5DDE0A}"/>
                </a:ext>
              </a:extLst>
            </p:cNvPr>
            <p:cNvSpPr/>
            <p:nvPr/>
          </p:nvSpPr>
          <p:spPr>
            <a:xfrm>
              <a:off x="220572" y="250239"/>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55" name="Shape 3167">
              <a:extLst>
                <a:ext uri="{FF2B5EF4-FFF2-40B4-BE49-F238E27FC236}">
                  <a16:creationId xmlns:a16="http://schemas.microsoft.com/office/drawing/2014/main" id="{6D53D78B-EDB7-42DD-857E-66201D9AE8D9}"/>
                </a:ext>
              </a:extLst>
            </p:cNvPr>
            <p:cNvSpPr/>
            <p:nvPr/>
          </p:nvSpPr>
          <p:spPr>
            <a:xfrm>
              <a:off x="223747" y="253413"/>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56" name="Shape 3168">
              <a:extLst>
                <a:ext uri="{FF2B5EF4-FFF2-40B4-BE49-F238E27FC236}">
                  <a16:creationId xmlns:a16="http://schemas.microsoft.com/office/drawing/2014/main" id="{6D891D91-90DB-46B5-8B3B-D38A5A7D9A7A}"/>
                </a:ext>
              </a:extLst>
            </p:cNvPr>
            <p:cNvSpPr/>
            <p:nvPr/>
          </p:nvSpPr>
          <p:spPr>
            <a:xfrm>
              <a:off x="2215410" y="253413"/>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57" name="Shape 3169">
              <a:extLst>
                <a:ext uri="{FF2B5EF4-FFF2-40B4-BE49-F238E27FC236}">
                  <a16:creationId xmlns:a16="http://schemas.microsoft.com/office/drawing/2014/main" id="{7D3ED083-2F7C-4003-99CE-D8141AD3D164}"/>
                </a:ext>
              </a:extLst>
            </p:cNvPr>
            <p:cNvSpPr/>
            <p:nvPr/>
          </p:nvSpPr>
          <p:spPr>
            <a:xfrm>
              <a:off x="220572" y="432102"/>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58" name="Shape 3170">
              <a:extLst>
                <a:ext uri="{FF2B5EF4-FFF2-40B4-BE49-F238E27FC236}">
                  <a16:creationId xmlns:a16="http://schemas.microsoft.com/office/drawing/2014/main" id="{B1760876-3BAB-4B9B-A198-E370CC7BD3DD}"/>
                </a:ext>
              </a:extLst>
            </p:cNvPr>
            <p:cNvSpPr/>
            <p:nvPr/>
          </p:nvSpPr>
          <p:spPr>
            <a:xfrm>
              <a:off x="223747" y="43527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59" name="Shape 3171">
              <a:extLst>
                <a:ext uri="{FF2B5EF4-FFF2-40B4-BE49-F238E27FC236}">
                  <a16:creationId xmlns:a16="http://schemas.microsoft.com/office/drawing/2014/main" id="{7F499E39-6B23-48B4-A6D1-B7106FEFF875}"/>
                </a:ext>
              </a:extLst>
            </p:cNvPr>
            <p:cNvSpPr/>
            <p:nvPr/>
          </p:nvSpPr>
          <p:spPr>
            <a:xfrm>
              <a:off x="2215410" y="43527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60" name="Shape 3172">
              <a:extLst>
                <a:ext uri="{FF2B5EF4-FFF2-40B4-BE49-F238E27FC236}">
                  <a16:creationId xmlns:a16="http://schemas.microsoft.com/office/drawing/2014/main" id="{E83C75F1-FB6E-4136-80A8-71FC0000EA26}"/>
                </a:ext>
              </a:extLst>
            </p:cNvPr>
            <p:cNvSpPr/>
            <p:nvPr/>
          </p:nvSpPr>
          <p:spPr>
            <a:xfrm>
              <a:off x="220572" y="613966"/>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61" name="Shape 3173">
              <a:extLst>
                <a:ext uri="{FF2B5EF4-FFF2-40B4-BE49-F238E27FC236}">
                  <a16:creationId xmlns:a16="http://schemas.microsoft.com/office/drawing/2014/main" id="{410461B1-1305-4926-A8CD-B893775A4E68}"/>
                </a:ext>
              </a:extLst>
            </p:cNvPr>
            <p:cNvSpPr/>
            <p:nvPr/>
          </p:nvSpPr>
          <p:spPr>
            <a:xfrm>
              <a:off x="223747" y="617140"/>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62" name="Shape 3174">
              <a:extLst>
                <a:ext uri="{FF2B5EF4-FFF2-40B4-BE49-F238E27FC236}">
                  <a16:creationId xmlns:a16="http://schemas.microsoft.com/office/drawing/2014/main" id="{CBA5A9AB-FD8F-4D80-B90A-38E801662C58}"/>
                </a:ext>
              </a:extLst>
            </p:cNvPr>
            <p:cNvSpPr/>
            <p:nvPr/>
          </p:nvSpPr>
          <p:spPr>
            <a:xfrm>
              <a:off x="2215410" y="617140"/>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63" name="Shape 3175">
              <a:extLst>
                <a:ext uri="{FF2B5EF4-FFF2-40B4-BE49-F238E27FC236}">
                  <a16:creationId xmlns:a16="http://schemas.microsoft.com/office/drawing/2014/main" id="{08C4432B-98D7-4E3A-BF46-1430DE17AB9F}"/>
                </a:ext>
              </a:extLst>
            </p:cNvPr>
            <p:cNvSpPr/>
            <p:nvPr/>
          </p:nvSpPr>
          <p:spPr>
            <a:xfrm>
              <a:off x="220572" y="795829"/>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64" name="Shape 3176">
              <a:extLst>
                <a:ext uri="{FF2B5EF4-FFF2-40B4-BE49-F238E27FC236}">
                  <a16:creationId xmlns:a16="http://schemas.microsoft.com/office/drawing/2014/main" id="{EAC659AD-BF99-448F-AAB5-97F07D555906}"/>
                </a:ext>
              </a:extLst>
            </p:cNvPr>
            <p:cNvSpPr/>
            <p:nvPr/>
          </p:nvSpPr>
          <p:spPr>
            <a:xfrm>
              <a:off x="223747" y="799002"/>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65" name="Shape 3177">
              <a:extLst>
                <a:ext uri="{FF2B5EF4-FFF2-40B4-BE49-F238E27FC236}">
                  <a16:creationId xmlns:a16="http://schemas.microsoft.com/office/drawing/2014/main" id="{EAB4448A-50D2-4EDE-8E23-6F5368BD7FB5}"/>
                </a:ext>
              </a:extLst>
            </p:cNvPr>
            <p:cNvSpPr/>
            <p:nvPr/>
          </p:nvSpPr>
          <p:spPr>
            <a:xfrm>
              <a:off x="2215410" y="799002"/>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66" name="Shape 3178">
              <a:extLst>
                <a:ext uri="{FF2B5EF4-FFF2-40B4-BE49-F238E27FC236}">
                  <a16:creationId xmlns:a16="http://schemas.microsoft.com/office/drawing/2014/main" id="{3F52DEAE-637D-4991-90D1-9C3C7E79E0EA}"/>
                </a:ext>
              </a:extLst>
            </p:cNvPr>
            <p:cNvSpPr/>
            <p:nvPr/>
          </p:nvSpPr>
          <p:spPr>
            <a:xfrm>
              <a:off x="220572" y="977692"/>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67" name="Shape 3179">
              <a:extLst>
                <a:ext uri="{FF2B5EF4-FFF2-40B4-BE49-F238E27FC236}">
                  <a16:creationId xmlns:a16="http://schemas.microsoft.com/office/drawing/2014/main" id="{FCE102FB-F91C-4607-BE67-809C53CD3219}"/>
                </a:ext>
              </a:extLst>
            </p:cNvPr>
            <p:cNvSpPr/>
            <p:nvPr/>
          </p:nvSpPr>
          <p:spPr>
            <a:xfrm>
              <a:off x="223747" y="98086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68" name="Shape 3180">
              <a:extLst>
                <a:ext uri="{FF2B5EF4-FFF2-40B4-BE49-F238E27FC236}">
                  <a16:creationId xmlns:a16="http://schemas.microsoft.com/office/drawing/2014/main" id="{7DAE4EEF-6ED5-4F21-9B33-A3F827FD47EE}"/>
                </a:ext>
              </a:extLst>
            </p:cNvPr>
            <p:cNvSpPr/>
            <p:nvPr/>
          </p:nvSpPr>
          <p:spPr>
            <a:xfrm>
              <a:off x="2215410" y="98086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69" name="Shape 3181">
              <a:extLst>
                <a:ext uri="{FF2B5EF4-FFF2-40B4-BE49-F238E27FC236}">
                  <a16:creationId xmlns:a16="http://schemas.microsoft.com/office/drawing/2014/main" id="{F1A02096-AC7B-4994-B7A4-FD60E1F46EA1}"/>
                </a:ext>
              </a:extLst>
            </p:cNvPr>
            <p:cNvSpPr/>
            <p:nvPr/>
          </p:nvSpPr>
          <p:spPr>
            <a:xfrm>
              <a:off x="220572" y="1159556"/>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170" name="Rectangle 169">
              <a:extLst>
                <a:ext uri="{FF2B5EF4-FFF2-40B4-BE49-F238E27FC236}">
                  <a16:creationId xmlns:a16="http://schemas.microsoft.com/office/drawing/2014/main" id="{50C3A943-651F-41F6-9AC3-32A9F4FF0883}"/>
                </a:ext>
              </a:extLst>
            </p:cNvPr>
            <p:cNvSpPr/>
            <p:nvPr/>
          </p:nvSpPr>
          <p:spPr>
            <a:xfrm>
              <a:off x="117043" y="0"/>
              <a:ext cx="70132"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71" name="Rectangle 170">
              <a:extLst>
                <a:ext uri="{FF2B5EF4-FFF2-40B4-BE49-F238E27FC236}">
                  <a16:creationId xmlns:a16="http://schemas.microsoft.com/office/drawing/2014/main" id="{496CF046-8B96-427E-8AF9-A415641C2156}"/>
                </a:ext>
              </a:extLst>
            </p:cNvPr>
            <p:cNvSpPr/>
            <p:nvPr/>
          </p:nvSpPr>
          <p:spPr>
            <a:xfrm>
              <a:off x="0" y="0"/>
              <a:ext cx="155938"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72" name="Rectangle 171">
              <a:extLst>
                <a:ext uri="{FF2B5EF4-FFF2-40B4-BE49-F238E27FC236}">
                  <a16:creationId xmlns:a16="http://schemas.microsoft.com/office/drawing/2014/main" id="{0ADAC78C-0092-4394-8E9F-BCE7EAD5096C}"/>
                </a:ext>
              </a:extLst>
            </p:cNvPr>
            <p:cNvSpPr/>
            <p:nvPr/>
          </p:nvSpPr>
          <p:spPr>
            <a:xfrm>
              <a:off x="117043" y="179019"/>
              <a:ext cx="70132"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73" name="Rectangle 172">
              <a:extLst>
                <a:ext uri="{FF2B5EF4-FFF2-40B4-BE49-F238E27FC236}">
                  <a16:creationId xmlns:a16="http://schemas.microsoft.com/office/drawing/2014/main" id="{C077C311-DE3C-4474-A9F7-11FED493C725}"/>
                </a:ext>
              </a:extLst>
            </p:cNvPr>
            <p:cNvSpPr/>
            <p:nvPr/>
          </p:nvSpPr>
          <p:spPr>
            <a:xfrm>
              <a:off x="0" y="179019"/>
              <a:ext cx="155938"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74" name="Rectangle 173">
              <a:extLst>
                <a:ext uri="{FF2B5EF4-FFF2-40B4-BE49-F238E27FC236}">
                  <a16:creationId xmlns:a16="http://schemas.microsoft.com/office/drawing/2014/main" id="{1498BB00-EF64-4B61-B691-0408A330DB52}"/>
                </a:ext>
              </a:extLst>
            </p:cNvPr>
            <p:cNvSpPr/>
            <p:nvPr/>
          </p:nvSpPr>
          <p:spPr>
            <a:xfrm>
              <a:off x="117043" y="358039"/>
              <a:ext cx="70132"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75" name="Rectangle 174">
              <a:extLst>
                <a:ext uri="{FF2B5EF4-FFF2-40B4-BE49-F238E27FC236}">
                  <a16:creationId xmlns:a16="http://schemas.microsoft.com/office/drawing/2014/main" id="{F05958C0-B87C-44DC-9502-506B04978260}"/>
                </a:ext>
              </a:extLst>
            </p:cNvPr>
            <p:cNvSpPr/>
            <p:nvPr/>
          </p:nvSpPr>
          <p:spPr>
            <a:xfrm>
              <a:off x="0" y="358039"/>
              <a:ext cx="155938"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76" name="Rectangle 175">
              <a:extLst>
                <a:ext uri="{FF2B5EF4-FFF2-40B4-BE49-F238E27FC236}">
                  <a16:creationId xmlns:a16="http://schemas.microsoft.com/office/drawing/2014/main" id="{ADBA2D3E-BE2A-4CFA-9C7E-4D6BE1F00DC4}"/>
                </a:ext>
              </a:extLst>
            </p:cNvPr>
            <p:cNvSpPr/>
            <p:nvPr/>
          </p:nvSpPr>
          <p:spPr>
            <a:xfrm>
              <a:off x="79451" y="537058"/>
              <a:ext cx="120129"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M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77" name="Rectangle 176">
              <a:extLst>
                <a:ext uri="{FF2B5EF4-FFF2-40B4-BE49-F238E27FC236}">
                  <a16:creationId xmlns:a16="http://schemas.microsoft.com/office/drawing/2014/main" id="{CC16EC13-F61D-47A4-B6B8-B696FFD1BB51}"/>
                </a:ext>
              </a:extLst>
            </p:cNvPr>
            <p:cNvSpPr/>
            <p:nvPr/>
          </p:nvSpPr>
          <p:spPr>
            <a:xfrm>
              <a:off x="21438" y="716077"/>
              <a:ext cx="12742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78" name="Rectangle 177">
              <a:extLst>
                <a:ext uri="{FF2B5EF4-FFF2-40B4-BE49-F238E27FC236}">
                  <a16:creationId xmlns:a16="http://schemas.microsoft.com/office/drawing/2014/main" id="{E95EC070-A653-41EB-98F0-D0FC7C430856}"/>
                </a:ext>
              </a:extLst>
            </p:cNvPr>
            <p:cNvSpPr/>
            <p:nvPr/>
          </p:nvSpPr>
          <p:spPr>
            <a:xfrm>
              <a:off x="117044" y="716077"/>
              <a:ext cx="70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79" name="Rectangle 178">
              <a:extLst>
                <a:ext uri="{FF2B5EF4-FFF2-40B4-BE49-F238E27FC236}">
                  <a16:creationId xmlns:a16="http://schemas.microsoft.com/office/drawing/2014/main" id="{C0E998E8-8D24-405D-A341-EDFAAF5B8342}"/>
                </a:ext>
              </a:extLst>
            </p:cNvPr>
            <p:cNvSpPr/>
            <p:nvPr/>
          </p:nvSpPr>
          <p:spPr>
            <a:xfrm>
              <a:off x="21438" y="895097"/>
              <a:ext cx="12742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Calibri" panose="020F0502020204030204" pitchFamily="34" charset="0"/>
                </a:rPr>
                <a:t>-2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80" name="Rectangle 179">
              <a:extLst>
                <a:ext uri="{FF2B5EF4-FFF2-40B4-BE49-F238E27FC236}">
                  <a16:creationId xmlns:a16="http://schemas.microsoft.com/office/drawing/2014/main" id="{E6481A26-5265-423E-A421-E13F579DAD5C}"/>
                </a:ext>
              </a:extLst>
            </p:cNvPr>
            <p:cNvSpPr/>
            <p:nvPr/>
          </p:nvSpPr>
          <p:spPr>
            <a:xfrm>
              <a:off x="117044" y="895097"/>
              <a:ext cx="70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81" name="Rectangle 180">
              <a:extLst>
                <a:ext uri="{FF2B5EF4-FFF2-40B4-BE49-F238E27FC236}">
                  <a16:creationId xmlns:a16="http://schemas.microsoft.com/office/drawing/2014/main" id="{8E8DE9FB-BE9E-460A-A4E3-D25324C42D85}"/>
                </a:ext>
              </a:extLst>
            </p:cNvPr>
            <p:cNvSpPr/>
            <p:nvPr/>
          </p:nvSpPr>
          <p:spPr>
            <a:xfrm>
              <a:off x="117044" y="1074116"/>
              <a:ext cx="70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82" name="Rectangle 181">
              <a:extLst>
                <a:ext uri="{FF2B5EF4-FFF2-40B4-BE49-F238E27FC236}">
                  <a16:creationId xmlns:a16="http://schemas.microsoft.com/office/drawing/2014/main" id="{DA12194B-7DF4-4630-BE43-B458F9ADF51A}"/>
                </a:ext>
              </a:extLst>
            </p:cNvPr>
            <p:cNvSpPr/>
            <p:nvPr/>
          </p:nvSpPr>
          <p:spPr>
            <a:xfrm>
              <a:off x="21438" y="1074116"/>
              <a:ext cx="12742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83" name="Rectangle 182">
              <a:extLst>
                <a:ext uri="{FF2B5EF4-FFF2-40B4-BE49-F238E27FC236}">
                  <a16:creationId xmlns:a16="http://schemas.microsoft.com/office/drawing/2014/main" id="{D4090F5B-5B04-47E6-A7E3-F8315EBF84EC}"/>
                </a:ext>
              </a:extLst>
            </p:cNvPr>
            <p:cNvSpPr/>
            <p:nvPr/>
          </p:nvSpPr>
          <p:spPr>
            <a:xfrm>
              <a:off x="196495" y="1178053"/>
              <a:ext cx="289715"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RUN</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84" name="Rectangle 183">
              <a:extLst>
                <a:ext uri="{FF2B5EF4-FFF2-40B4-BE49-F238E27FC236}">
                  <a16:creationId xmlns:a16="http://schemas.microsoft.com/office/drawing/2014/main" id="{982F0167-1314-4197-A61D-DFC6635F433F}"/>
                </a:ext>
              </a:extLst>
            </p:cNvPr>
            <p:cNvSpPr/>
            <p:nvPr/>
          </p:nvSpPr>
          <p:spPr>
            <a:xfrm>
              <a:off x="414122"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85" name="Rectangle 184">
              <a:extLst>
                <a:ext uri="{FF2B5EF4-FFF2-40B4-BE49-F238E27FC236}">
                  <a16:creationId xmlns:a16="http://schemas.microsoft.com/office/drawing/2014/main" id="{0E7DF95B-6332-4FC8-AE21-87867E56A8C7}"/>
                </a:ext>
              </a:extLst>
            </p:cNvPr>
            <p:cNvSpPr/>
            <p:nvPr/>
          </p:nvSpPr>
          <p:spPr>
            <a:xfrm>
              <a:off x="4831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86" name="Rectangle 185">
              <a:extLst>
                <a:ext uri="{FF2B5EF4-FFF2-40B4-BE49-F238E27FC236}">
                  <a16:creationId xmlns:a16="http://schemas.microsoft.com/office/drawing/2014/main" id="{26410858-5BD5-45AB-96E6-4654C55006C8}"/>
                </a:ext>
              </a:extLst>
            </p:cNvPr>
            <p:cNvSpPr/>
            <p:nvPr/>
          </p:nvSpPr>
          <p:spPr>
            <a:xfrm>
              <a:off x="5393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87" name="Rectangle 186">
              <a:extLst>
                <a:ext uri="{FF2B5EF4-FFF2-40B4-BE49-F238E27FC236}">
                  <a16:creationId xmlns:a16="http://schemas.microsoft.com/office/drawing/2014/main" id="{1E20A0F2-79D5-442B-97C9-DFED854A6DC1}"/>
                </a:ext>
              </a:extLst>
            </p:cNvPr>
            <p:cNvSpPr/>
            <p:nvPr/>
          </p:nvSpPr>
          <p:spPr>
            <a:xfrm>
              <a:off x="6736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88" name="Rectangle 187">
              <a:extLst>
                <a:ext uri="{FF2B5EF4-FFF2-40B4-BE49-F238E27FC236}">
                  <a16:creationId xmlns:a16="http://schemas.microsoft.com/office/drawing/2014/main" id="{8E2BE953-FFA0-47F0-8451-33407B35880B}"/>
                </a:ext>
              </a:extLst>
            </p:cNvPr>
            <p:cNvSpPr/>
            <p:nvPr/>
          </p:nvSpPr>
          <p:spPr>
            <a:xfrm>
              <a:off x="7298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89" name="Rectangle 188">
              <a:extLst>
                <a:ext uri="{FF2B5EF4-FFF2-40B4-BE49-F238E27FC236}">
                  <a16:creationId xmlns:a16="http://schemas.microsoft.com/office/drawing/2014/main" id="{FEA4C703-7062-41E4-B8A4-EB64094F9CAB}"/>
                </a:ext>
              </a:extLst>
            </p:cNvPr>
            <p:cNvSpPr/>
            <p:nvPr/>
          </p:nvSpPr>
          <p:spPr>
            <a:xfrm>
              <a:off x="8514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90" name="Rectangle 189">
              <a:extLst>
                <a:ext uri="{FF2B5EF4-FFF2-40B4-BE49-F238E27FC236}">
                  <a16:creationId xmlns:a16="http://schemas.microsoft.com/office/drawing/2014/main" id="{BE532CB3-A4A3-4C97-A54E-A1C55E641DEE}"/>
                </a:ext>
              </a:extLst>
            </p:cNvPr>
            <p:cNvSpPr/>
            <p:nvPr/>
          </p:nvSpPr>
          <p:spPr>
            <a:xfrm>
              <a:off x="9076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91" name="Rectangle 190">
              <a:extLst>
                <a:ext uri="{FF2B5EF4-FFF2-40B4-BE49-F238E27FC236}">
                  <a16:creationId xmlns:a16="http://schemas.microsoft.com/office/drawing/2014/main" id="{0A26D23B-BA84-434C-ABD5-19A58A597EFB}"/>
                </a:ext>
              </a:extLst>
            </p:cNvPr>
            <p:cNvSpPr/>
            <p:nvPr/>
          </p:nvSpPr>
          <p:spPr>
            <a:xfrm>
              <a:off x="10419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4</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92" name="Rectangle 191">
              <a:extLst>
                <a:ext uri="{FF2B5EF4-FFF2-40B4-BE49-F238E27FC236}">
                  <a16:creationId xmlns:a16="http://schemas.microsoft.com/office/drawing/2014/main" id="{1BE25C3E-9E57-441E-AC2B-C797481F5AAB}"/>
                </a:ext>
              </a:extLst>
            </p:cNvPr>
            <p:cNvSpPr/>
            <p:nvPr/>
          </p:nvSpPr>
          <p:spPr>
            <a:xfrm>
              <a:off x="10981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93" name="Rectangle 192">
              <a:extLst>
                <a:ext uri="{FF2B5EF4-FFF2-40B4-BE49-F238E27FC236}">
                  <a16:creationId xmlns:a16="http://schemas.microsoft.com/office/drawing/2014/main" id="{FCB0DCC4-7CE2-4790-A16C-8DDB7D86DB84}"/>
                </a:ext>
              </a:extLst>
            </p:cNvPr>
            <p:cNvSpPr/>
            <p:nvPr/>
          </p:nvSpPr>
          <p:spPr>
            <a:xfrm>
              <a:off x="12324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5</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94" name="Rectangle 193">
              <a:extLst>
                <a:ext uri="{FF2B5EF4-FFF2-40B4-BE49-F238E27FC236}">
                  <a16:creationId xmlns:a16="http://schemas.microsoft.com/office/drawing/2014/main" id="{83E3E8A0-24B9-4FCF-898F-70A9D2288D69}"/>
                </a:ext>
              </a:extLst>
            </p:cNvPr>
            <p:cNvSpPr/>
            <p:nvPr/>
          </p:nvSpPr>
          <p:spPr>
            <a:xfrm>
              <a:off x="12886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95" name="Rectangle 194">
              <a:extLst>
                <a:ext uri="{FF2B5EF4-FFF2-40B4-BE49-F238E27FC236}">
                  <a16:creationId xmlns:a16="http://schemas.microsoft.com/office/drawing/2014/main" id="{75FA5C92-8488-4D8E-BD3F-16416DE206D0}"/>
                </a:ext>
              </a:extLst>
            </p:cNvPr>
            <p:cNvSpPr/>
            <p:nvPr/>
          </p:nvSpPr>
          <p:spPr>
            <a:xfrm>
              <a:off x="14229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6</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96" name="Rectangle 195">
              <a:extLst>
                <a:ext uri="{FF2B5EF4-FFF2-40B4-BE49-F238E27FC236}">
                  <a16:creationId xmlns:a16="http://schemas.microsoft.com/office/drawing/2014/main" id="{15E00D9F-B03F-4FF0-8B05-D92EF09C96E9}"/>
                </a:ext>
              </a:extLst>
            </p:cNvPr>
            <p:cNvSpPr/>
            <p:nvPr/>
          </p:nvSpPr>
          <p:spPr>
            <a:xfrm>
              <a:off x="14791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97" name="Rectangle 196">
              <a:extLst>
                <a:ext uri="{FF2B5EF4-FFF2-40B4-BE49-F238E27FC236}">
                  <a16:creationId xmlns:a16="http://schemas.microsoft.com/office/drawing/2014/main" id="{668A67C6-1439-4A12-9D03-82C10A05BF99}"/>
                </a:ext>
              </a:extLst>
            </p:cNvPr>
            <p:cNvSpPr/>
            <p:nvPr/>
          </p:nvSpPr>
          <p:spPr>
            <a:xfrm>
              <a:off x="16007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7</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98" name="Rectangle 197">
              <a:extLst>
                <a:ext uri="{FF2B5EF4-FFF2-40B4-BE49-F238E27FC236}">
                  <a16:creationId xmlns:a16="http://schemas.microsoft.com/office/drawing/2014/main" id="{542BD3D3-6E93-488F-B39E-70423B51580A}"/>
                </a:ext>
              </a:extLst>
            </p:cNvPr>
            <p:cNvSpPr/>
            <p:nvPr/>
          </p:nvSpPr>
          <p:spPr>
            <a:xfrm>
              <a:off x="16569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99" name="Rectangle 198">
              <a:extLst>
                <a:ext uri="{FF2B5EF4-FFF2-40B4-BE49-F238E27FC236}">
                  <a16:creationId xmlns:a16="http://schemas.microsoft.com/office/drawing/2014/main" id="{8A8192A5-5461-4870-8DC6-93AC4610AB25}"/>
                </a:ext>
              </a:extLst>
            </p:cNvPr>
            <p:cNvSpPr/>
            <p:nvPr/>
          </p:nvSpPr>
          <p:spPr>
            <a:xfrm>
              <a:off x="17785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8</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00" name="Rectangle 199">
              <a:extLst>
                <a:ext uri="{FF2B5EF4-FFF2-40B4-BE49-F238E27FC236}">
                  <a16:creationId xmlns:a16="http://schemas.microsoft.com/office/drawing/2014/main" id="{845B1826-EB4B-4288-9F8E-32580E09E0A0}"/>
                </a:ext>
              </a:extLst>
            </p:cNvPr>
            <p:cNvSpPr/>
            <p:nvPr/>
          </p:nvSpPr>
          <p:spPr>
            <a:xfrm>
              <a:off x="18347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01" name="Rectangle 200">
              <a:extLst>
                <a:ext uri="{FF2B5EF4-FFF2-40B4-BE49-F238E27FC236}">
                  <a16:creationId xmlns:a16="http://schemas.microsoft.com/office/drawing/2014/main" id="{68993E1C-84EB-4C0D-ACF2-C85B3EA6F233}"/>
                </a:ext>
              </a:extLst>
            </p:cNvPr>
            <p:cNvSpPr/>
            <p:nvPr/>
          </p:nvSpPr>
          <p:spPr>
            <a:xfrm>
              <a:off x="19817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9</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02" name="Rectangle 201">
              <a:extLst>
                <a:ext uri="{FF2B5EF4-FFF2-40B4-BE49-F238E27FC236}">
                  <a16:creationId xmlns:a16="http://schemas.microsoft.com/office/drawing/2014/main" id="{D8B345F7-FB37-47B3-AC6F-1F0A4093A78B}"/>
                </a:ext>
              </a:extLst>
            </p:cNvPr>
            <p:cNvSpPr/>
            <p:nvPr/>
          </p:nvSpPr>
          <p:spPr>
            <a:xfrm>
              <a:off x="20379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03" name="Rectangle 202">
              <a:extLst>
                <a:ext uri="{FF2B5EF4-FFF2-40B4-BE49-F238E27FC236}">
                  <a16:creationId xmlns:a16="http://schemas.microsoft.com/office/drawing/2014/main" id="{ED2A98E3-63BB-4D20-A4C0-4AE1A31A7E57}"/>
                </a:ext>
              </a:extLst>
            </p:cNvPr>
            <p:cNvSpPr/>
            <p:nvPr/>
          </p:nvSpPr>
          <p:spPr>
            <a:xfrm>
              <a:off x="2166519" y="1178053"/>
              <a:ext cx="149992"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10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04" name="Shape 3216">
              <a:extLst>
                <a:ext uri="{FF2B5EF4-FFF2-40B4-BE49-F238E27FC236}">
                  <a16:creationId xmlns:a16="http://schemas.microsoft.com/office/drawing/2014/main" id="{764607B6-069F-4FCB-BD32-B7DA3A36DB95}"/>
                </a:ext>
              </a:extLst>
            </p:cNvPr>
            <p:cNvSpPr/>
            <p:nvPr/>
          </p:nvSpPr>
          <p:spPr>
            <a:xfrm>
              <a:off x="790167" y="204777"/>
              <a:ext cx="222250" cy="222250"/>
            </a:xfrm>
            <a:custGeom>
              <a:avLst/>
              <a:gdLst/>
              <a:ahLst/>
              <a:cxnLst/>
              <a:rect l="0" t="0" r="0" b="0"/>
              <a:pathLst>
                <a:path w="222250" h="222250">
                  <a:moveTo>
                    <a:pt x="111125" y="0"/>
                  </a:moveTo>
                  <a:cubicBezTo>
                    <a:pt x="172491" y="0"/>
                    <a:pt x="222250" y="49759"/>
                    <a:pt x="222250" y="111125"/>
                  </a:cubicBezTo>
                  <a:cubicBezTo>
                    <a:pt x="222250" y="172491"/>
                    <a:pt x="172491" y="222250"/>
                    <a:pt x="111125" y="222250"/>
                  </a:cubicBezTo>
                  <a:cubicBezTo>
                    <a:pt x="49759" y="222250"/>
                    <a:pt x="0" y="172491"/>
                    <a:pt x="0" y="111125"/>
                  </a:cubicBezTo>
                  <a:cubicBezTo>
                    <a:pt x="0" y="49759"/>
                    <a:pt x="49759" y="0"/>
                    <a:pt x="111125" y="0"/>
                  </a:cubicBezTo>
                  <a:close/>
                </a:path>
              </a:pathLst>
            </a:custGeom>
            <a:ln w="0" cap="flat">
              <a:miter lim="100000"/>
            </a:ln>
          </p:spPr>
          <p:style>
            <a:lnRef idx="0">
              <a:srgbClr val="000000"/>
            </a:lnRef>
            <a:fillRef idx="1">
              <a:srgbClr val="FFFFFF"/>
            </a:fillRef>
            <a:effectRef idx="0">
              <a:scrgbClr r="0" g="0" b="0"/>
            </a:effectRef>
            <a:fontRef idx="none"/>
          </p:style>
          <p:txBody>
            <a:bodyPr/>
            <a:lstStyle/>
            <a:p>
              <a:endParaRPr lang="en-US" sz="1200"/>
            </a:p>
          </p:txBody>
        </p:sp>
        <p:sp>
          <p:nvSpPr>
            <p:cNvPr id="205" name="Shape 3217">
              <a:extLst>
                <a:ext uri="{FF2B5EF4-FFF2-40B4-BE49-F238E27FC236}">
                  <a16:creationId xmlns:a16="http://schemas.microsoft.com/office/drawing/2014/main" id="{9C16C319-6EAC-41EF-AF3E-0923FD322B93}"/>
                </a:ext>
              </a:extLst>
            </p:cNvPr>
            <p:cNvSpPr/>
            <p:nvPr/>
          </p:nvSpPr>
          <p:spPr>
            <a:xfrm>
              <a:off x="790167" y="204777"/>
              <a:ext cx="222250" cy="222250"/>
            </a:xfrm>
            <a:custGeom>
              <a:avLst/>
              <a:gdLst/>
              <a:ahLst/>
              <a:cxnLst/>
              <a:rect l="0" t="0" r="0" b="0"/>
              <a:pathLst>
                <a:path w="222250" h="222250">
                  <a:moveTo>
                    <a:pt x="111125" y="222250"/>
                  </a:moveTo>
                  <a:cubicBezTo>
                    <a:pt x="172491" y="222250"/>
                    <a:pt x="222250" y="172491"/>
                    <a:pt x="222250" y="111125"/>
                  </a:cubicBezTo>
                  <a:cubicBezTo>
                    <a:pt x="222250" y="49759"/>
                    <a:pt x="172491" y="0"/>
                    <a:pt x="111125" y="0"/>
                  </a:cubicBezTo>
                  <a:cubicBezTo>
                    <a:pt x="49759" y="0"/>
                    <a:pt x="0" y="49759"/>
                    <a:pt x="0" y="111125"/>
                  </a:cubicBezTo>
                  <a:cubicBezTo>
                    <a:pt x="0" y="172491"/>
                    <a:pt x="49759" y="222250"/>
                    <a:pt x="111125" y="222250"/>
                  </a:cubicBezTo>
                  <a:close/>
                </a:path>
              </a:pathLst>
            </a:custGeom>
            <a:ln w="635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06" name="Shape 3218">
              <a:extLst>
                <a:ext uri="{FF2B5EF4-FFF2-40B4-BE49-F238E27FC236}">
                  <a16:creationId xmlns:a16="http://schemas.microsoft.com/office/drawing/2014/main" id="{AEEF497A-6EE9-4C7F-A6B6-632F4F8227DE}"/>
                </a:ext>
              </a:extLst>
            </p:cNvPr>
            <p:cNvSpPr/>
            <p:nvPr/>
          </p:nvSpPr>
          <p:spPr>
            <a:xfrm>
              <a:off x="514577" y="269089"/>
              <a:ext cx="382905" cy="340728"/>
            </a:xfrm>
            <a:custGeom>
              <a:avLst/>
              <a:gdLst/>
              <a:ahLst/>
              <a:cxnLst/>
              <a:rect l="0" t="0" r="0" b="0"/>
              <a:pathLst>
                <a:path w="382905" h="340728">
                  <a:moveTo>
                    <a:pt x="0" y="340728"/>
                  </a:moveTo>
                  <a:lnTo>
                    <a:pt x="192405" y="28575"/>
                  </a:lnTo>
                  <a:lnTo>
                    <a:pt x="382905" y="0"/>
                  </a:lnTo>
                </a:path>
              </a:pathLst>
            </a:custGeom>
            <a:ln w="2540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07" name="Shape 3219">
              <a:extLst>
                <a:ext uri="{FF2B5EF4-FFF2-40B4-BE49-F238E27FC236}">
                  <a16:creationId xmlns:a16="http://schemas.microsoft.com/office/drawing/2014/main" id="{1C1FFED3-38FB-43CF-A3C1-EA73042563C7}"/>
                </a:ext>
              </a:extLst>
            </p:cNvPr>
            <p:cNvSpPr/>
            <p:nvPr/>
          </p:nvSpPr>
          <p:spPr>
            <a:xfrm>
              <a:off x="520292" y="360534"/>
              <a:ext cx="381000" cy="160020"/>
            </a:xfrm>
            <a:custGeom>
              <a:avLst/>
              <a:gdLst/>
              <a:ahLst/>
              <a:cxnLst/>
              <a:rect l="0" t="0" r="0" b="0"/>
              <a:pathLst>
                <a:path w="381000" h="160020">
                  <a:moveTo>
                    <a:pt x="0" y="160020"/>
                  </a:moveTo>
                  <a:lnTo>
                    <a:pt x="186690" y="28575"/>
                  </a:lnTo>
                  <a:lnTo>
                    <a:pt x="381000" y="0"/>
                  </a:lnTo>
                </a:path>
              </a:pathLst>
            </a:custGeom>
            <a:ln w="2540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08" name="Shape 58603">
              <a:extLst>
                <a:ext uri="{FF2B5EF4-FFF2-40B4-BE49-F238E27FC236}">
                  <a16:creationId xmlns:a16="http://schemas.microsoft.com/office/drawing/2014/main" id="{05B98129-E9FC-47B2-ACB8-63B87F25ABE2}"/>
                </a:ext>
              </a:extLst>
            </p:cNvPr>
            <p:cNvSpPr/>
            <p:nvPr/>
          </p:nvSpPr>
          <p:spPr>
            <a:xfrm>
              <a:off x="477290" y="472922"/>
              <a:ext cx="83287" cy="83287"/>
            </a:xfrm>
            <a:custGeom>
              <a:avLst/>
              <a:gdLst/>
              <a:ahLst/>
              <a:cxnLst/>
              <a:rect l="0" t="0" r="0" b="0"/>
              <a:pathLst>
                <a:path w="83287" h="83287">
                  <a:moveTo>
                    <a:pt x="0" y="0"/>
                  </a:moveTo>
                  <a:lnTo>
                    <a:pt x="83287" y="0"/>
                  </a:lnTo>
                  <a:lnTo>
                    <a:pt x="83287" y="83287"/>
                  </a:lnTo>
                  <a:lnTo>
                    <a:pt x="0" y="83287"/>
                  </a:lnTo>
                  <a:lnTo>
                    <a:pt x="0" y="0"/>
                  </a:lnTo>
                </a:path>
              </a:pathLst>
            </a:custGeom>
            <a:ln w="0" cap="flat">
              <a:miter lim="100000"/>
            </a:ln>
          </p:spPr>
          <p:style>
            <a:lnRef idx="0">
              <a:srgbClr val="000000"/>
            </a:lnRef>
            <a:fillRef idx="1">
              <a:srgbClr val="822985"/>
            </a:fillRef>
            <a:effectRef idx="0">
              <a:scrgbClr r="0" g="0" b="0"/>
            </a:effectRef>
            <a:fontRef idx="none"/>
          </p:style>
          <p:txBody>
            <a:bodyPr/>
            <a:lstStyle/>
            <a:p>
              <a:endParaRPr lang="en-US" sz="1200"/>
            </a:p>
          </p:txBody>
        </p:sp>
        <p:sp>
          <p:nvSpPr>
            <p:cNvPr id="209" name="Shape 3221">
              <a:extLst>
                <a:ext uri="{FF2B5EF4-FFF2-40B4-BE49-F238E27FC236}">
                  <a16:creationId xmlns:a16="http://schemas.microsoft.com/office/drawing/2014/main" id="{B6095AD6-F0E1-4414-BF23-CD90ABB43F87}"/>
                </a:ext>
              </a:extLst>
            </p:cNvPr>
            <p:cNvSpPr/>
            <p:nvPr/>
          </p:nvSpPr>
          <p:spPr>
            <a:xfrm>
              <a:off x="473210" y="562460"/>
              <a:ext cx="83286" cy="83287"/>
            </a:xfrm>
            <a:custGeom>
              <a:avLst/>
              <a:gdLst/>
              <a:ahLst/>
              <a:cxnLst/>
              <a:rect l="0" t="0" r="0" b="0"/>
              <a:pathLst>
                <a:path w="83286" h="83287">
                  <a:moveTo>
                    <a:pt x="41643" y="0"/>
                  </a:moveTo>
                  <a:cubicBezTo>
                    <a:pt x="64643" y="0"/>
                    <a:pt x="83286" y="18644"/>
                    <a:pt x="83286" y="41644"/>
                  </a:cubicBezTo>
                  <a:cubicBezTo>
                    <a:pt x="83286" y="64643"/>
                    <a:pt x="64643" y="83287"/>
                    <a:pt x="41643" y="83287"/>
                  </a:cubicBezTo>
                  <a:cubicBezTo>
                    <a:pt x="18643" y="83287"/>
                    <a:pt x="0" y="64643"/>
                    <a:pt x="0" y="41644"/>
                  </a:cubicBezTo>
                  <a:cubicBezTo>
                    <a:pt x="0" y="18644"/>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210" name="Shape 3222">
              <a:extLst>
                <a:ext uri="{FF2B5EF4-FFF2-40B4-BE49-F238E27FC236}">
                  <a16:creationId xmlns:a16="http://schemas.microsoft.com/office/drawing/2014/main" id="{81ECA0AA-E138-49C7-8344-73E46A78E7E3}"/>
                </a:ext>
              </a:extLst>
            </p:cNvPr>
            <p:cNvSpPr/>
            <p:nvPr/>
          </p:nvSpPr>
          <p:spPr>
            <a:xfrm>
              <a:off x="950820" y="295486"/>
              <a:ext cx="658711" cy="449402"/>
            </a:xfrm>
            <a:custGeom>
              <a:avLst/>
              <a:gdLst/>
              <a:ahLst/>
              <a:cxnLst/>
              <a:rect l="0" t="0" r="0" b="0"/>
              <a:pathLst>
                <a:path w="658711" h="449402">
                  <a:moveTo>
                    <a:pt x="0" y="0"/>
                  </a:moveTo>
                  <a:lnTo>
                    <a:pt x="291655" y="246494"/>
                  </a:lnTo>
                  <a:lnTo>
                    <a:pt x="609574" y="246494"/>
                  </a:lnTo>
                  <a:cubicBezTo>
                    <a:pt x="636714" y="246494"/>
                    <a:pt x="658711" y="264858"/>
                    <a:pt x="658711" y="287515"/>
                  </a:cubicBezTo>
                  <a:lnTo>
                    <a:pt x="658711" y="408369"/>
                  </a:lnTo>
                  <a:cubicBezTo>
                    <a:pt x="658711" y="431025"/>
                    <a:pt x="636714" y="449402"/>
                    <a:pt x="609574" y="449402"/>
                  </a:cubicBezTo>
                  <a:lnTo>
                    <a:pt x="142964" y="449402"/>
                  </a:lnTo>
                  <a:cubicBezTo>
                    <a:pt x="115824" y="449402"/>
                    <a:pt x="93828" y="431025"/>
                    <a:pt x="93828" y="408369"/>
                  </a:cubicBezTo>
                  <a:lnTo>
                    <a:pt x="93828" y="287515"/>
                  </a:lnTo>
                  <a:cubicBezTo>
                    <a:pt x="93828" y="264858"/>
                    <a:pt x="115824" y="246494"/>
                    <a:pt x="142964" y="246494"/>
                  </a:cubicBezTo>
                  <a:lnTo>
                    <a:pt x="187934" y="246494"/>
                  </a:lnTo>
                  <a:lnTo>
                    <a:pt x="0" y="0"/>
                  </a:lnTo>
                  <a:close/>
                </a:path>
              </a:pathLst>
            </a:custGeom>
            <a:ln w="0" cap="flat">
              <a:miter lim="100000"/>
            </a:ln>
          </p:spPr>
          <p:style>
            <a:lnRef idx="0">
              <a:srgbClr val="000000"/>
            </a:lnRef>
            <a:fillRef idx="1">
              <a:srgbClr val="E69024"/>
            </a:fillRef>
            <a:effectRef idx="0">
              <a:scrgbClr r="0" g="0" b="0"/>
            </a:effectRef>
            <a:fontRef idx="none"/>
          </p:style>
          <p:txBody>
            <a:bodyPr/>
            <a:lstStyle/>
            <a:p>
              <a:endParaRPr lang="en-US" sz="1200"/>
            </a:p>
          </p:txBody>
        </p:sp>
        <p:sp>
          <p:nvSpPr>
            <p:cNvPr id="211" name="Rectangle 210">
              <a:extLst>
                <a:ext uri="{FF2B5EF4-FFF2-40B4-BE49-F238E27FC236}">
                  <a16:creationId xmlns:a16="http://schemas.microsoft.com/office/drawing/2014/main" id="{8165FEA7-F8F9-4B05-B017-C3AC5A9A0B04}"/>
                </a:ext>
              </a:extLst>
            </p:cNvPr>
            <p:cNvSpPr/>
            <p:nvPr/>
          </p:nvSpPr>
          <p:spPr>
            <a:xfrm>
              <a:off x="1133570" y="569316"/>
              <a:ext cx="79827" cy="171283"/>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4</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12" name="Rectangle 211">
              <a:extLst>
                <a:ext uri="{FF2B5EF4-FFF2-40B4-BE49-F238E27FC236}">
                  <a16:creationId xmlns:a16="http://schemas.microsoft.com/office/drawing/2014/main" id="{FEE4AFB5-21EA-43F6-9065-4BAC2C8DE829}"/>
                </a:ext>
              </a:extLst>
            </p:cNvPr>
            <p:cNvSpPr/>
            <p:nvPr/>
          </p:nvSpPr>
          <p:spPr>
            <a:xfrm>
              <a:off x="1228241" y="623753"/>
              <a:ext cx="44949" cy="99858"/>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13" name="Rectangle 212">
              <a:extLst>
                <a:ext uri="{FF2B5EF4-FFF2-40B4-BE49-F238E27FC236}">
                  <a16:creationId xmlns:a16="http://schemas.microsoft.com/office/drawing/2014/main" id="{21F82126-F0F8-4800-8AF2-F7DA27B2EE42}"/>
                </a:ext>
              </a:extLst>
            </p:cNvPr>
            <p:cNvSpPr/>
            <p:nvPr/>
          </p:nvSpPr>
          <p:spPr>
            <a:xfrm>
              <a:off x="1193375" y="623753"/>
              <a:ext cx="46539" cy="99858"/>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14" name="Rectangle 213">
              <a:extLst>
                <a:ext uri="{FF2B5EF4-FFF2-40B4-BE49-F238E27FC236}">
                  <a16:creationId xmlns:a16="http://schemas.microsoft.com/office/drawing/2014/main" id="{E4715FE8-69B0-46A3-A230-A80E09FAE2F3}"/>
                </a:ext>
              </a:extLst>
            </p:cNvPr>
            <p:cNvSpPr/>
            <p:nvPr/>
          </p:nvSpPr>
          <p:spPr>
            <a:xfrm>
              <a:off x="1261910" y="569316"/>
              <a:ext cx="347017" cy="171283"/>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Calibri" panose="020F0502020204030204" pitchFamily="34" charset="0"/>
                </a:rPr>
                <a:t> Rule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15" name="Shape 3235">
              <a:extLst>
                <a:ext uri="{FF2B5EF4-FFF2-40B4-BE49-F238E27FC236}">
                  <a16:creationId xmlns:a16="http://schemas.microsoft.com/office/drawing/2014/main" id="{45F923CF-47DE-41E3-AC8F-276F1B808FCC}"/>
                </a:ext>
              </a:extLst>
            </p:cNvPr>
            <p:cNvSpPr/>
            <p:nvPr/>
          </p:nvSpPr>
          <p:spPr>
            <a:xfrm>
              <a:off x="665070" y="255754"/>
              <a:ext cx="83286" cy="83287"/>
            </a:xfrm>
            <a:custGeom>
              <a:avLst/>
              <a:gdLst/>
              <a:ahLst/>
              <a:cxnLst/>
              <a:rect l="0" t="0" r="0" b="0"/>
              <a:pathLst>
                <a:path w="83286" h="83287">
                  <a:moveTo>
                    <a:pt x="41643" y="0"/>
                  </a:moveTo>
                  <a:cubicBezTo>
                    <a:pt x="64643" y="0"/>
                    <a:pt x="83286" y="18644"/>
                    <a:pt x="83286" y="41644"/>
                  </a:cubicBezTo>
                  <a:cubicBezTo>
                    <a:pt x="83286" y="64643"/>
                    <a:pt x="64643" y="83287"/>
                    <a:pt x="41643" y="83287"/>
                  </a:cubicBezTo>
                  <a:cubicBezTo>
                    <a:pt x="18643" y="83287"/>
                    <a:pt x="0" y="64643"/>
                    <a:pt x="0" y="41644"/>
                  </a:cubicBezTo>
                  <a:cubicBezTo>
                    <a:pt x="0" y="18644"/>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216" name="Shape 58604">
              <a:extLst>
                <a:ext uri="{FF2B5EF4-FFF2-40B4-BE49-F238E27FC236}">
                  <a16:creationId xmlns:a16="http://schemas.microsoft.com/office/drawing/2014/main" id="{A96C7A4E-ADA6-4043-BD0C-BD2D5192BE51}"/>
                </a:ext>
              </a:extLst>
            </p:cNvPr>
            <p:cNvSpPr/>
            <p:nvPr/>
          </p:nvSpPr>
          <p:spPr>
            <a:xfrm>
              <a:off x="665072" y="350596"/>
              <a:ext cx="83287" cy="83287"/>
            </a:xfrm>
            <a:custGeom>
              <a:avLst/>
              <a:gdLst/>
              <a:ahLst/>
              <a:cxnLst/>
              <a:rect l="0" t="0" r="0" b="0"/>
              <a:pathLst>
                <a:path w="83287" h="83287">
                  <a:moveTo>
                    <a:pt x="0" y="0"/>
                  </a:moveTo>
                  <a:lnTo>
                    <a:pt x="83287" y="0"/>
                  </a:lnTo>
                  <a:lnTo>
                    <a:pt x="83287" y="83287"/>
                  </a:lnTo>
                  <a:lnTo>
                    <a:pt x="0" y="83287"/>
                  </a:lnTo>
                  <a:lnTo>
                    <a:pt x="0" y="0"/>
                  </a:lnTo>
                </a:path>
              </a:pathLst>
            </a:custGeom>
            <a:ln w="0" cap="flat">
              <a:miter lim="100000"/>
            </a:ln>
          </p:spPr>
          <p:style>
            <a:lnRef idx="0">
              <a:srgbClr val="000000"/>
            </a:lnRef>
            <a:fillRef idx="1">
              <a:srgbClr val="822985"/>
            </a:fillRef>
            <a:effectRef idx="0">
              <a:scrgbClr r="0" g="0" b="0"/>
            </a:effectRef>
            <a:fontRef idx="none"/>
          </p:style>
          <p:txBody>
            <a:bodyPr/>
            <a:lstStyle/>
            <a:p>
              <a:endParaRPr lang="en-US" sz="1200"/>
            </a:p>
          </p:txBody>
        </p:sp>
        <p:sp>
          <p:nvSpPr>
            <p:cNvPr id="217" name="Shape 3237">
              <a:extLst>
                <a:ext uri="{FF2B5EF4-FFF2-40B4-BE49-F238E27FC236}">
                  <a16:creationId xmlns:a16="http://schemas.microsoft.com/office/drawing/2014/main" id="{1655DAE1-C971-4365-9927-E86414F05917}"/>
                </a:ext>
              </a:extLst>
            </p:cNvPr>
            <p:cNvSpPr/>
            <p:nvPr/>
          </p:nvSpPr>
          <p:spPr>
            <a:xfrm>
              <a:off x="855570" y="225275"/>
              <a:ext cx="83286" cy="83287"/>
            </a:xfrm>
            <a:custGeom>
              <a:avLst/>
              <a:gdLst/>
              <a:ahLst/>
              <a:cxnLst/>
              <a:rect l="0" t="0" r="0" b="0"/>
              <a:pathLst>
                <a:path w="83286" h="83287">
                  <a:moveTo>
                    <a:pt x="41643" y="0"/>
                  </a:moveTo>
                  <a:cubicBezTo>
                    <a:pt x="64643" y="0"/>
                    <a:pt x="83286" y="18644"/>
                    <a:pt x="83286" y="41644"/>
                  </a:cubicBezTo>
                  <a:cubicBezTo>
                    <a:pt x="83286" y="64643"/>
                    <a:pt x="64643" y="83287"/>
                    <a:pt x="41643" y="83287"/>
                  </a:cubicBezTo>
                  <a:cubicBezTo>
                    <a:pt x="18643" y="83287"/>
                    <a:pt x="0" y="64643"/>
                    <a:pt x="0" y="41644"/>
                  </a:cubicBezTo>
                  <a:cubicBezTo>
                    <a:pt x="0" y="18644"/>
                    <a:pt x="18643"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218" name="Shape 58605">
              <a:extLst>
                <a:ext uri="{FF2B5EF4-FFF2-40B4-BE49-F238E27FC236}">
                  <a16:creationId xmlns:a16="http://schemas.microsoft.com/office/drawing/2014/main" id="{F37E33D3-A14F-4808-BFF7-494E31D19C1B}"/>
                </a:ext>
              </a:extLst>
            </p:cNvPr>
            <p:cNvSpPr/>
            <p:nvPr/>
          </p:nvSpPr>
          <p:spPr>
            <a:xfrm>
              <a:off x="855572" y="318617"/>
              <a:ext cx="83287" cy="83287"/>
            </a:xfrm>
            <a:custGeom>
              <a:avLst/>
              <a:gdLst/>
              <a:ahLst/>
              <a:cxnLst/>
              <a:rect l="0" t="0" r="0" b="0"/>
              <a:pathLst>
                <a:path w="83287" h="83287">
                  <a:moveTo>
                    <a:pt x="0" y="0"/>
                  </a:moveTo>
                  <a:lnTo>
                    <a:pt x="83287" y="0"/>
                  </a:lnTo>
                  <a:lnTo>
                    <a:pt x="83287" y="83287"/>
                  </a:lnTo>
                  <a:lnTo>
                    <a:pt x="0" y="83287"/>
                  </a:lnTo>
                  <a:lnTo>
                    <a:pt x="0" y="0"/>
                  </a:lnTo>
                </a:path>
              </a:pathLst>
            </a:custGeom>
            <a:ln w="0" cap="flat">
              <a:miter lim="100000"/>
            </a:ln>
          </p:spPr>
          <p:style>
            <a:lnRef idx="0">
              <a:srgbClr val="000000"/>
            </a:lnRef>
            <a:fillRef idx="1">
              <a:srgbClr val="822985"/>
            </a:fillRef>
            <a:effectRef idx="0">
              <a:scrgbClr r="0" g="0" b="0"/>
            </a:effectRef>
            <a:fontRef idx="none"/>
          </p:style>
          <p:txBody>
            <a:bodyPr/>
            <a:lstStyle/>
            <a:p>
              <a:endParaRPr lang="en-US" sz="1200"/>
            </a:p>
          </p:txBody>
        </p:sp>
      </p:grpSp>
      <p:sp>
        <p:nvSpPr>
          <p:cNvPr id="291" name="TextBox 290">
            <a:extLst>
              <a:ext uri="{FF2B5EF4-FFF2-40B4-BE49-F238E27FC236}">
                <a16:creationId xmlns:a16="http://schemas.microsoft.com/office/drawing/2014/main" id="{BD309654-226A-45EA-BEDC-DEE304EF4845}"/>
              </a:ext>
            </a:extLst>
          </p:cNvPr>
          <p:cNvSpPr txBox="1"/>
          <p:nvPr/>
        </p:nvSpPr>
        <p:spPr>
          <a:xfrm>
            <a:off x="314227" y="1681517"/>
            <a:ext cx="2850307" cy="2308324"/>
          </a:xfrm>
          <a:prstGeom prst="rect">
            <a:avLst/>
          </a:prstGeom>
          <a:noFill/>
        </p:spPr>
        <p:txBody>
          <a:bodyPr wrap="square">
            <a:spAutoFit/>
          </a:bodyPr>
          <a:lstStyle/>
          <a:p>
            <a:pPr marL="342900" lvl="0" indent="-342900">
              <a:buFontTx/>
              <a:buChar char="-"/>
            </a:pPr>
            <a:r>
              <a:rPr lang="en-US" altLang="en-US" sz="1600" dirty="0"/>
              <a:t>Rejection rule.</a:t>
            </a:r>
          </a:p>
          <a:p>
            <a:pPr marL="342900" lvl="0" indent="-342900">
              <a:buFontTx/>
              <a:buChar char="-"/>
            </a:pPr>
            <a:r>
              <a:rPr lang="en-US" altLang="en-US" sz="1600" dirty="0"/>
              <a:t>Identifies systematic error.</a:t>
            </a:r>
          </a:p>
          <a:p>
            <a:pPr marL="342900" lvl="0" indent="-342900">
              <a:buFontTx/>
              <a:buChar char="-"/>
            </a:pPr>
            <a:r>
              <a:rPr lang="en-US" sz="1600" dirty="0"/>
              <a:t>Within Run: 2 consecutive QCs of two level QC exceeds 1SD on the same side.</a:t>
            </a:r>
          </a:p>
          <a:p>
            <a:pPr marL="342900" lvl="0" indent="-342900">
              <a:buFontTx/>
              <a:buChar char="-"/>
            </a:pPr>
            <a:r>
              <a:rPr lang="en-US" sz="1600" dirty="0"/>
              <a:t>Across Run: 4 consecutive QCs of same level exceeds 1SD on the same side.</a:t>
            </a:r>
          </a:p>
        </p:txBody>
      </p:sp>
      <p:sp>
        <p:nvSpPr>
          <p:cNvPr id="292" name="TextBox 291">
            <a:extLst>
              <a:ext uri="{FF2B5EF4-FFF2-40B4-BE49-F238E27FC236}">
                <a16:creationId xmlns:a16="http://schemas.microsoft.com/office/drawing/2014/main" id="{F69DA0F7-74E2-4677-BC96-0F61CDF7860D}"/>
              </a:ext>
            </a:extLst>
          </p:cNvPr>
          <p:cNvSpPr txBox="1"/>
          <p:nvPr/>
        </p:nvSpPr>
        <p:spPr>
          <a:xfrm>
            <a:off x="3592370" y="4422434"/>
            <a:ext cx="2154925" cy="369332"/>
          </a:xfrm>
          <a:prstGeom prst="rect">
            <a:avLst/>
          </a:prstGeom>
          <a:noFill/>
        </p:spPr>
        <p:txBody>
          <a:bodyPr wrap="square" rtlCol="0">
            <a:spAutoFit/>
          </a:bodyPr>
          <a:lstStyle/>
          <a:p>
            <a:pPr algn="ctr"/>
            <a:r>
              <a:rPr lang="en-US" dirty="0"/>
              <a:t>Within Run</a:t>
            </a:r>
          </a:p>
        </p:txBody>
      </p:sp>
      <p:sp>
        <p:nvSpPr>
          <p:cNvPr id="293" name="TextBox 292">
            <a:extLst>
              <a:ext uri="{FF2B5EF4-FFF2-40B4-BE49-F238E27FC236}">
                <a16:creationId xmlns:a16="http://schemas.microsoft.com/office/drawing/2014/main" id="{BDCF1DB0-F0B2-4D42-920D-5207600C4E94}"/>
              </a:ext>
            </a:extLst>
          </p:cNvPr>
          <p:cNvSpPr txBox="1"/>
          <p:nvPr/>
        </p:nvSpPr>
        <p:spPr>
          <a:xfrm>
            <a:off x="6771556" y="4418893"/>
            <a:ext cx="1736773" cy="369332"/>
          </a:xfrm>
          <a:prstGeom prst="rect">
            <a:avLst/>
          </a:prstGeom>
          <a:noFill/>
        </p:spPr>
        <p:txBody>
          <a:bodyPr wrap="square" rtlCol="0">
            <a:spAutoFit/>
          </a:bodyPr>
          <a:lstStyle/>
          <a:p>
            <a:pPr algn="ctr"/>
            <a:r>
              <a:rPr lang="en-US" dirty="0"/>
              <a:t>Across Run</a:t>
            </a:r>
          </a:p>
        </p:txBody>
      </p:sp>
      <p:grpSp>
        <p:nvGrpSpPr>
          <p:cNvPr id="294" name="Group 293">
            <a:extLst>
              <a:ext uri="{FF2B5EF4-FFF2-40B4-BE49-F238E27FC236}">
                <a16:creationId xmlns:a16="http://schemas.microsoft.com/office/drawing/2014/main" id="{30721944-72EA-4329-A3E1-3B399A002D76}"/>
              </a:ext>
            </a:extLst>
          </p:cNvPr>
          <p:cNvGrpSpPr/>
          <p:nvPr/>
        </p:nvGrpSpPr>
        <p:grpSpPr>
          <a:xfrm>
            <a:off x="6377172" y="4637591"/>
            <a:ext cx="2669846" cy="1965139"/>
            <a:chOff x="0" y="0"/>
            <a:chExt cx="2316511" cy="1336559"/>
          </a:xfrm>
        </p:grpSpPr>
        <p:sp>
          <p:nvSpPr>
            <p:cNvPr id="295" name="Shape 58607">
              <a:extLst>
                <a:ext uri="{FF2B5EF4-FFF2-40B4-BE49-F238E27FC236}">
                  <a16:creationId xmlns:a16="http://schemas.microsoft.com/office/drawing/2014/main" id="{9EC54278-F5C6-43E7-AE4F-4CB9A8585F29}"/>
                </a:ext>
              </a:extLst>
            </p:cNvPr>
            <p:cNvSpPr/>
            <p:nvPr/>
          </p:nvSpPr>
          <p:spPr>
            <a:xfrm>
              <a:off x="223752" y="795829"/>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296" name="Shape 58608">
              <a:extLst>
                <a:ext uri="{FF2B5EF4-FFF2-40B4-BE49-F238E27FC236}">
                  <a16:creationId xmlns:a16="http://schemas.microsoft.com/office/drawing/2014/main" id="{AF01A987-F14B-4BCA-96D3-72CCA3BC6B4F}"/>
                </a:ext>
              </a:extLst>
            </p:cNvPr>
            <p:cNvSpPr/>
            <p:nvPr/>
          </p:nvSpPr>
          <p:spPr>
            <a:xfrm>
              <a:off x="223752" y="432102"/>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297" name="Shape 58609">
              <a:extLst>
                <a:ext uri="{FF2B5EF4-FFF2-40B4-BE49-F238E27FC236}">
                  <a16:creationId xmlns:a16="http://schemas.microsoft.com/office/drawing/2014/main" id="{BC8C3D4F-E630-44F0-AA85-58E6BAE988E9}"/>
                </a:ext>
              </a:extLst>
            </p:cNvPr>
            <p:cNvSpPr/>
            <p:nvPr/>
          </p:nvSpPr>
          <p:spPr>
            <a:xfrm>
              <a:off x="223752" y="68373"/>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298" name="Shape 3303">
              <a:extLst>
                <a:ext uri="{FF2B5EF4-FFF2-40B4-BE49-F238E27FC236}">
                  <a16:creationId xmlns:a16="http://schemas.microsoft.com/office/drawing/2014/main" id="{782F9918-504E-4A52-AB93-F1EB0B38B601}"/>
                </a:ext>
              </a:extLst>
            </p:cNvPr>
            <p:cNvSpPr/>
            <p:nvPr/>
          </p:nvSpPr>
          <p:spPr>
            <a:xfrm>
              <a:off x="220572" y="68377"/>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299" name="Shape 3304">
              <a:extLst>
                <a:ext uri="{FF2B5EF4-FFF2-40B4-BE49-F238E27FC236}">
                  <a16:creationId xmlns:a16="http://schemas.microsoft.com/office/drawing/2014/main" id="{8F13770B-D8CC-4413-B378-5ECB6CF90F98}"/>
                </a:ext>
              </a:extLst>
            </p:cNvPr>
            <p:cNvSpPr/>
            <p:nvPr/>
          </p:nvSpPr>
          <p:spPr>
            <a:xfrm>
              <a:off x="223747" y="71552"/>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00" name="Shape 3305">
              <a:extLst>
                <a:ext uri="{FF2B5EF4-FFF2-40B4-BE49-F238E27FC236}">
                  <a16:creationId xmlns:a16="http://schemas.microsoft.com/office/drawing/2014/main" id="{3FFD5EB7-0DF1-4583-B740-77C3BC767425}"/>
                </a:ext>
              </a:extLst>
            </p:cNvPr>
            <p:cNvSpPr/>
            <p:nvPr/>
          </p:nvSpPr>
          <p:spPr>
            <a:xfrm>
              <a:off x="2215409" y="71552"/>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01" name="Shape 3306">
              <a:extLst>
                <a:ext uri="{FF2B5EF4-FFF2-40B4-BE49-F238E27FC236}">
                  <a16:creationId xmlns:a16="http://schemas.microsoft.com/office/drawing/2014/main" id="{149DBAA0-4468-4C71-843D-44F22876DF4D}"/>
                </a:ext>
              </a:extLst>
            </p:cNvPr>
            <p:cNvSpPr/>
            <p:nvPr/>
          </p:nvSpPr>
          <p:spPr>
            <a:xfrm>
              <a:off x="220572" y="250241"/>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02" name="Shape 3307">
              <a:extLst>
                <a:ext uri="{FF2B5EF4-FFF2-40B4-BE49-F238E27FC236}">
                  <a16:creationId xmlns:a16="http://schemas.microsoft.com/office/drawing/2014/main" id="{8BE5B4A2-817B-4524-A19B-A8609C7EBCC5}"/>
                </a:ext>
              </a:extLst>
            </p:cNvPr>
            <p:cNvSpPr/>
            <p:nvPr/>
          </p:nvSpPr>
          <p:spPr>
            <a:xfrm>
              <a:off x="223747" y="253415"/>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03" name="Shape 3308">
              <a:extLst>
                <a:ext uri="{FF2B5EF4-FFF2-40B4-BE49-F238E27FC236}">
                  <a16:creationId xmlns:a16="http://schemas.microsoft.com/office/drawing/2014/main" id="{A20C0F15-C6B4-47E9-8339-93164F139B02}"/>
                </a:ext>
              </a:extLst>
            </p:cNvPr>
            <p:cNvSpPr/>
            <p:nvPr/>
          </p:nvSpPr>
          <p:spPr>
            <a:xfrm>
              <a:off x="2215409" y="253415"/>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04" name="Shape 3309">
              <a:extLst>
                <a:ext uri="{FF2B5EF4-FFF2-40B4-BE49-F238E27FC236}">
                  <a16:creationId xmlns:a16="http://schemas.microsoft.com/office/drawing/2014/main" id="{96EAADD6-8465-430B-BC97-D7F45321236A}"/>
                </a:ext>
              </a:extLst>
            </p:cNvPr>
            <p:cNvSpPr/>
            <p:nvPr/>
          </p:nvSpPr>
          <p:spPr>
            <a:xfrm>
              <a:off x="220572" y="432104"/>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05" name="Shape 3310">
              <a:extLst>
                <a:ext uri="{FF2B5EF4-FFF2-40B4-BE49-F238E27FC236}">
                  <a16:creationId xmlns:a16="http://schemas.microsoft.com/office/drawing/2014/main" id="{79808A80-73E6-437D-B59C-37D6D11C07F0}"/>
                </a:ext>
              </a:extLst>
            </p:cNvPr>
            <p:cNvSpPr/>
            <p:nvPr/>
          </p:nvSpPr>
          <p:spPr>
            <a:xfrm>
              <a:off x="223747" y="43527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06" name="Shape 3311">
              <a:extLst>
                <a:ext uri="{FF2B5EF4-FFF2-40B4-BE49-F238E27FC236}">
                  <a16:creationId xmlns:a16="http://schemas.microsoft.com/office/drawing/2014/main" id="{BD9055EF-BE3E-4C08-BEA3-5B6C93D5AEA4}"/>
                </a:ext>
              </a:extLst>
            </p:cNvPr>
            <p:cNvSpPr/>
            <p:nvPr/>
          </p:nvSpPr>
          <p:spPr>
            <a:xfrm>
              <a:off x="2215409" y="43527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07" name="Shape 3312">
              <a:extLst>
                <a:ext uri="{FF2B5EF4-FFF2-40B4-BE49-F238E27FC236}">
                  <a16:creationId xmlns:a16="http://schemas.microsoft.com/office/drawing/2014/main" id="{E77C12D9-52DF-4DD4-B34C-2575DD65BF7C}"/>
                </a:ext>
              </a:extLst>
            </p:cNvPr>
            <p:cNvSpPr/>
            <p:nvPr/>
          </p:nvSpPr>
          <p:spPr>
            <a:xfrm>
              <a:off x="220572" y="613966"/>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08" name="Shape 3313">
              <a:extLst>
                <a:ext uri="{FF2B5EF4-FFF2-40B4-BE49-F238E27FC236}">
                  <a16:creationId xmlns:a16="http://schemas.microsoft.com/office/drawing/2014/main" id="{0D7C0DE5-E747-4C6D-9AD4-1DF2989FFF5E}"/>
                </a:ext>
              </a:extLst>
            </p:cNvPr>
            <p:cNvSpPr/>
            <p:nvPr/>
          </p:nvSpPr>
          <p:spPr>
            <a:xfrm>
              <a:off x="223747" y="61714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09" name="Shape 3314">
              <a:extLst>
                <a:ext uri="{FF2B5EF4-FFF2-40B4-BE49-F238E27FC236}">
                  <a16:creationId xmlns:a16="http://schemas.microsoft.com/office/drawing/2014/main" id="{A6805F77-A873-4A5C-B9CD-5D415C3B5702}"/>
                </a:ext>
              </a:extLst>
            </p:cNvPr>
            <p:cNvSpPr/>
            <p:nvPr/>
          </p:nvSpPr>
          <p:spPr>
            <a:xfrm>
              <a:off x="2215409" y="61714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10" name="Shape 3315">
              <a:extLst>
                <a:ext uri="{FF2B5EF4-FFF2-40B4-BE49-F238E27FC236}">
                  <a16:creationId xmlns:a16="http://schemas.microsoft.com/office/drawing/2014/main" id="{221357B1-6F99-4BEB-B29B-6399877BD9CD}"/>
                </a:ext>
              </a:extLst>
            </p:cNvPr>
            <p:cNvSpPr/>
            <p:nvPr/>
          </p:nvSpPr>
          <p:spPr>
            <a:xfrm>
              <a:off x="220572" y="795831"/>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11" name="Shape 3316">
              <a:extLst>
                <a:ext uri="{FF2B5EF4-FFF2-40B4-BE49-F238E27FC236}">
                  <a16:creationId xmlns:a16="http://schemas.microsoft.com/office/drawing/2014/main" id="{43F62DD8-8359-4AAB-84DD-90705CC26047}"/>
                </a:ext>
              </a:extLst>
            </p:cNvPr>
            <p:cNvSpPr/>
            <p:nvPr/>
          </p:nvSpPr>
          <p:spPr>
            <a:xfrm>
              <a:off x="223747" y="799004"/>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12" name="Shape 3317">
              <a:extLst>
                <a:ext uri="{FF2B5EF4-FFF2-40B4-BE49-F238E27FC236}">
                  <a16:creationId xmlns:a16="http://schemas.microsoft.com/office/drawing/2014/main" id="{AE310085-0D55-403B-9538-CBA232C173CD}"/>
                </a:ext>
              </a:extLst>
            </p:cNvPr>
            <p:cNvSpPr/>
            <p:nvPr/>
          </p:nvSpPr>
          <p:spPr>
            <a:xfrm>
              <a:off x="2215409" y="799004"/>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13" name="Shape 3318">
              <a:extLst>
                <a:ext uri="{FF2B5EF4-FFF2-40B4-BE49-F238E27FC236}">
                  <a16:creationId xmlns:a16="http://schemas.microsoft.com/office/drawing/2014/main" id="{22FBA7AE-A451-4782-9DF9-69AB5A335AED}"/>
                </a:ext>
              </a:extLst>
            </p:cNvPr>
            <p:cNvSpPr/>
            <p:nvPr/>
          </p:nvSpPr>
          <p:spPr>
            <a:xfrm>
              <a:off x="220572" y="977693"/>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14" name="Shape 3319">
              <a:extLst>
                <a:ext uri="{FF2B5EF4-FFF2-40B4-BE49-F238E27FC236}">
                  <a16:creationId xmlns:a16="http://schemas.microsoft.com/office/drawing/2014/main" id="{DC72D41B-5864-46FC-BCB6-AF9294CD3ADE}"/>
                </a:ext>
              </a:extLst>
            </p:cNvPr>
            <p:cNvSpPr/>
            <p:nvPr/>
          </p:nvSpPr>
          <p:spPr>
            <a:xfrm>
              <a:off x="223747" y="980868"/>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15" name="Shape 3320">
              <a:extLst>
                <a:ext uri="{FF2B5EF4-FFF2-40B4-BE49-F238E27FC236}">
                  <a16:creationId xmlns:a16="http://schemas.microsoft.com/office/drawing/2014/main" id="{244B6E46-1DD0-4FAE-BAC3-A84EE1D9233C}"/>
                </a:ext>
              </a:extLst>
            </p:cNvPr>
            <p:cNvSpPr/>
            <p:nvPr/>
          </p:nvSpPr>
          <p:spPr>
            <a:xfrm>
              <a:off x="2215409" y="980868"/>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16" name="Shape 3321">
              <a:extLst>
                <a:ext uri="{FF2B5EF4-FFF2-40B4-BE49-F238E27FC236}">
                  <a16:creationId xmlns:a16="http://schemas.microsoft.com/office/drawing/2014/main" id="{6776B902-EBA8-4DD8-86C6-6418B3C2C936}"/>
                </a:ext>
              </a:extLst>
            </p:cNvPr>
            <p:cNvSpPr/>
            <p:nvPr/>
          </p:nvSpPr>
          <p:spPr>
            <a:xfrm>
              <a:off x="220572" y="1159557"/>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17" name="Rectangle 316">
              <a:extLst>
                <a:ext uri="{FF2B5EF4-FFF2-40B4-BE49-F238E27FC236}">
                  <a16:creationId xmlns:a16="http://schemas.microsoft.com/office/drawing/2014/main" id="{5449B876-C7BB-486C-9E24-B7F382ECB9A1}"/>
                </a:ext>
              </a:extLst>
            </p:cNvPr>
            <p:cNvSpPr/>
            <p:nvPr/>
          </p:nvSpPr>
          <p:spPr>
            <a:xfrm>
              <a:off x="0" y="0"/>
              <a:ext cx="155938"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18" name="Rectangle 317">
              <a:extLst>
                <a:ext uri="{FF2B5EF4-FFF2-40B4-BE49-F238E27FC236}">
                  <a16:creationId xmlns:a16="http://schemas.microsoft.com/office/drawing/2014/main" id="{8D4A3773-104B-4FF1-9C1D-759D233E1A3D}"/>
                </a:ext>
              </a:extLst>
            </p:cNvPr>
            <p:cNvSpPr/>
            <p:nvPr/>
          </p:nvSpPr>
          <p:spPr>
            <a:xfrm>
              <a:off x="117043" y="0"/>
              <a:ext cx="70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19" name="Rectangle 318">
              <a:extLst>
                <a:ext uri="{FF2B5EF4-FFF2-40B4-BE49-F238E27FC236}">
                  <a16:creationId xmlns:a16="http://schemas.microsoft.com/office/drawing/2014/main" id="{BE2A07D9-D27C-4495-8AAB-53E72DAAB4B8}"/>
                </a:ext>
              </a:extLst>
            </p:cNvPr>
            <p:cNvSpPr/>
            <p:nvPr/>
          </p:nvSpPr>
          <p:spPr>
            <a:xfrm>
              <a:off x="117043" y="179019"/>
              <a:ext cx="70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20" name="Rectangle 319">
              <a:extLst>
                <a:ext uri="{FF2B5EF4-FFF2-40B4-BE49-F238E27FC236}">
                  <a16:creationId xmlns:a16="http://schemas.microsoft.com/office/drawing/2014/main" id="{83D50CDF-0AC4-40E0-81BF-B1B3B31F15F0}"/>
                </a:ext>
              </a:extLst>
            </p:cNvPr>
            <p:cNvSpPr/>
            <p:nvPr/>
          </p:nvSpPr>
          <p:spPr>
            <a:xfrm>
              <a:off x="0" y="179019"/>
              <a:ext cx="155938"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21" name="Rectangle 320">
              <a:extLst>
                <a:ext uri="{FF2B5EF4-FFF2-40B4-BE49-F238E27FC236}">
                  <a16:creationId xmlns:a16="http://schemas.microsoft.com/office/drawing/2014/main" id="{D2F94674-2455-418D-98F3-2831DAE3CFDE}"/>
                </a:ext>
              </a:extLst>
            </p:cNvPr>
            <p:cNvSpPr/>
            <p:nvPr/>
          </p:nvSpPr>
          <p:spPr>
            <a:xfrm>
              <a:off x="117043" y="358039"/>
              <a:ext cx="70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22" name="Rectangle 321">
              <a:extLst>
                <a:ext uri="{FF2B5EF4-FFF2-40B4-BE49-F238E27FC236}">
                  <a16:creationId xmlns:a16="http://schemas.microsoft.com/office/drawing/2014/main" id="{7459181A-F3C0-4B1A-BE04-4A13253D718A}"/>
                </a:ext>
              </a:extLst>
            </p:cNvPr>
            <p:cNvSpPr/>
            <p:nvPr/>
          </p:nvSpPr>
          <p:spPr>
            <a:xfrm>
              <a:off x="0" y="358039"/>
              <a:ext cx="155938"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23" name="Rectangle 322">
              <a:extLst>
                <a:ext uri="{FF2B5EF4-FFF2-40B4-BE49-F238E27FC236}">
                  <a16:creationId xmlns:a16="http://schemas.microsoft.com/office/drawing/2014/main" id="{D4B46D70-65FC-4E03-A7D5-B720B91D4D1B}"/>
                </a:ext>
              </a:extLst>
            </p:cNvPr>
            <p:cNvSpPr/>
            <p:nvPr/>
          </p:nvSpPr>
          <p:spPr>
            <a:xfrm>
              <a:off x="79451" y="537058"/>
              <a:ext cx="120129"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M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24" name="Rectangle 323">
              <a:extLst>
                <a:ext uri="{FF2B5EF4-FFF2-40B4-BE49-F238E27FC236}">
                  <a16:creationId xmlns:a16="http://schemas.microsoft.com/office/drawing/2014/main" id="{BD2C03F6-36C7-45EC-AF7E-4C1802B3AAFE}"/>
                </a:ext>
              </a:extLst>
            </p:cNvPr>
            <p:cNvSpPr/>
            <p:nvPr/>
          </p:nvSpPr>
          <p:spPr>
            <a:xfrm>
              <a:off x="21438" y="716077"/>
              <a:ext cx="12742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25" name="Rectangle 324">
              <a:extLst>
                <a:ext uri="{FF2B5EF4-FFF2-40B4-BE49-F238E27FC236}">
                  <a16:creationId xmlns:a16="http://schemas.microsoft.com/office/drawing/2014/main" id="{66434523-716B-4EA9-AD2A-9E57B0C551F9}"/>
                </a:ext>
              </a:extLst>
            </p:cNvPr>
            <p:cNvSpPr/>
            <p:nvPr/>
          </p:nvSpPr>
          <p:spPr>
            <a:xfrm>
              <a:off x="117043" y="716077"/>
              <a:ext cx="70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26" name="Rectangle 325">
              <a:extLst>
                <a:ext uri="{FF2B5EF4-FFF2-40B4-BE49-F238E27FC236}">
                  <a16:creationId xmlns:a16="http://schemas.microsoft.com/office/drawing/2014/main" id="{F5F1B4B9-265F-4BF5-9D18-13C04060F7E6}"/>
                </a:ext>
              </a:extLst>
            </p:cNvPr>
            <p:cNvSpPr/>
            <p:nvPr/>
          </p:nvSpPr>
          <p:spPr>
            <a:xfrm>
              <a:off x="21438" y="895097"/>
              <a:ext cx="12742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27" name="Rectangle 326">
              <a:extLst>
                <a:ext uri="{FF2B5EF4-FFF2-40B4-BE49-F238E27FC236}">
                  <a16:creationId xmlns:a16="http://schemas.microsoft.com/office/drawing/2014/main" id="{D7A5E805-4254-4136-8D2C-F9B214E66CBF}"/>
                </a:ext>
              </a:extLst>
            </p:cNvPr>
            <p:cNvSpPr/>
            <p:nvPr/>
          </p:nvSpPr>
          <p:spPr>
            <a:xfrm>
              <a:off x="117043" y="895097"/>
              <a:ext cx="70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28" name="Rectangle 327">
              <a:extLst>
                <a:ext uri="{FF2B5EF4-FFF2-40B4-BE49-F238E27FC236}">
                  <a16:creationId xmlns:a16="http://schemas.microsoft.com/office/drawing/2014/main" id="{A7ECF62B-601D-4FE7-A0B2-4164E581AB54}"/>
                </a:ext>
              </a:extLst>
            </p:cNvPr>
            <p:cNvSpPr/>
            <p:nvPr/>
          </p:nvSpPr>
          <p:spPr>
            <a:xfrm>
              <a:off x="117043" y="1074116"/>
              <a:ext cx="70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29" name="Rectangle 328">
              <a:extLst>
                <a:ext uri="{FF2B5EF4-FFF2-40B4-BE49-F238E27FC236}">
                  <a16:creationId xmlns:a16="http://schemas.microsoft.com/office/drawing/2014/main" id="{AF1C58CD-5B06-4F03-9585-E3D3354574E4}"/>
                </a:ext>
              </a:extLst>
            </p:cNvPr>
            <p:cNvSpPr/>
            <p:nvPr/>
          </p:nvSpPr>
          <p:spPr>
            <a:xfrm>
              <a:off x="21438" y="1074116"/>
              <a:ext cx="12742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30" name="Rectangle 329">
              <a:extLst>
                <a:ext uri="{FF2B5EF4-FFF2-40B4-BE49-F238E27FC236}">
                  <a16:creationId xmlns:a16="http://schemas.microsoft.com/office/drawing/2014/main" id="{1AC4B685-A237-4359-A9E7-417E32864D38}"/>
                </a:ext>
              </a:extLst>
            </p:cNvPr>
            <p:cNvSpPr/>
            <p:nvPr/>
          </p:nvSpPr>
          <p:spPr>
            <a:xfrm>
              <a:off x="196494" y="1178053"/>
              <a:ext cx="289714"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RUN</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31" name="Rectangle 330">
              <a:extLst>
                <a:ext uri="{FF2B5EF4-FFF2-40B4-BE49-F238E27FC236}">
                  <a16:creationId xmlns:a16="http://schemas.microsoft.com/office/drawing/2014/main" id="{025A4915-AB10-49A2-B159-252A7A9BA0E6}"/>
                </a:ext>
              </a:extLst>
            </p:cNvPr>
            <p:cNvSpPr/>
            <p:nvPr/>
          </p:nvSpPr>
          <p:spPr>
            <a:xfrm>
              <a:off x="414122"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32" name="Rectangle 331">
              <a:extLst>
                <a:ext uri="{FF2B5EF4-FFF2-40B4-BE49-F238E27FC236}">
                  <a16:creationId xmlns:a16="http://schemas.microsoft.com/office/drawing/2014/main" id="{433A9D3C-8272-48A7-91E9-47D0496F2B4E}"/>
                </a:ext>
              </a:extLst>
            </p:cNvPr>
            <p:cNvSpPr/>
            <p:nvPr/>
          </p:nvSpPr>
          <p:spPr>
            <a:xfrm>
              <a:off x="4831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33" name="Rectangle 332">
              <a:extLst>
                <a:ext uri="{FF2B5EF4-FFF2-40B4-BE49-F238E27FC236}">
                  <a16:creationId xmlns:a16="http://schemas.microsoft.com/office/drawing/2014/main" id="{8AE4543D-914D-442E-BCF5-3291B2925A3D}"/>
                </a:ext>
              </a:extLst>
            </p:cNvPr>
            <p:cNvSpPr/>
            <p:nvPr/>
          </p:nvSpPr>
          <p:spPr>
            <a:xfrm>
              <a:off x="539394"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34" name="Rectangle 333">
              <a:extLst>
                <a:ext uri="{FF2B5EF4-FFF2-40B4-BE49-F238E27FC236}">
                  <a16:creationId xmlns:a16="http://schemas.microsoft.com/office/drawing/2014/main" id="{B7169561-FAF8-4D91-B214-769858ECCAB6}"/>
                </a:ext>
              </a:extLst>
            </p:cNvPr>
            <p:cNvSpPr/>
            <p:nvPr/>
          </p:nvSpPr>
          <p:spPr>
            <a:xfrm>
              <a:off x="6736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35" name="Rectangle 334">
              <a:extLst>
                <a:ext uri="{FF2B5EF4-FFF2-40B4-BE49-F238E27FC236}">
                  <a16:creationId xmlns:a16="http://schemas.microsoft.com/office/drawing/2014/main" id="{E39747C8-C288-483D-9F5D-C68FECFFF36B}"/>
                </a:ext>
              </a:extLst>
            </p:cNvPr>
            <p:cNvSpPr/>
            <p:nvPr/>
          </p:nvSpPr>
          <p:spPr>
            <a:xfrm>
              <a:off x="7298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36" name="Rectangle 335">
              <a:extLst>
                <a:ext uri="{FF2B5EF4-FFF2-40B4-BE49-F238E27FC236}">
                  <a16:creationId xmlns:a16="http://schemas.microsoft.com/office/drawing/2014/main" id="{9F7CE317-9A99-4C77-B84A-39CF6D6FB26E}"/>
                </a:ext>
              </a:extLst>
            </p:cNvPr>
            <p:cNvSpPr/>
            <p:nvPr/>
          </p:nvSpPr>
          <p:spPr>
            <a:xfrm>
              <a:off x="8514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37" name="Rectangle 336">
              <a:extLst>
                <a:ext uri="{FF2B5EF4-FFF2-40B4-BE49-F238E27FC236}">
                  <a16:creationId xmlns:a16="http://schemas.microsoft.com/office/drawing/2014/main" id="{CBBBACFB-8901-4183-BE28-471B7C122638}"/>
                </a:ext>
              </a:extLst>
            </p:cNvPr>
            <p:cNvSpPr/>
            <p:nvPr/>
          </p:nvSpPr>
          <p:spPr>
            <a:xfrm>
              <a:off x="9076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38" name="Rectangle 337">
              <a:extLst>
                <a:ext uri="{FF2B5EF4-FFF2-40B4-BE49-F238E27FC236}">
                  <a16:creationId xmlns:a16="http://schemas.microsoft.com/office/drawing/2014/main" id="{7DEA543F-0754-4AE1-B246-6F5A49602299}"/>
                </a:ext>
              </a:extLst>
            </p:cNvPr>
            <p:cNvSpPr/>
            <p:nvPr/>
          </p:nvSpPr>
          <p:spPr>
            <a:xfrm>
              <a:off x="10419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4</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39" name="Rectangle 338">
              <a:extLst>
                <a:ext uri="{FF2B5EF4-FFF2-40B4-BE49-F238E27FC236}">
                  <a16:creationId xmlns:a16="http://schemas.microsoft.com/office/drawing/2014/main" id="{A54D4935-B59F-41CF-8B35-1E60600CF042}"/>
                </a:ext>
              </a:extLst>
            </p:cNvPr>
            <p:cNvSpPr/>
            <p:nvPr/>
          </p:nvSpPr>
          <p:spPr>
            <a:xfrm>
              <a:off x="10981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40" name="Rectangle 339">
              <a:extLst>
                <a:ext uri="{FF2B5EF4-FFF2-40B4-BE49-F238E27FC236}">
                  <a16:creationId xmlns:a16="http://schemas.microsoft.com/office/drawing/2014/main" id="{70B2A0BB-E660-4D97-8368-10F6AED13AAD}"/>
                </a:ext>
              </a:extLst>
            </p:cNvPr>
            <p:cNvSpPr/>
            <p:nvPr/>
          </p:nvSpPr>
          <p:spPr>
            <a:xfrm>
              <a:off x="12324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5</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41" name="Rectangle 340">
              <a:extLst>
                <a:ext uri="{FF2B5EF4-FFF2-40B4-BE49-F238E27FC236}">
                  <a16:creationId xmlns:a16="http://schemas.microsoft.com/office/drawing/2014/main" id="{30D2EEFC-753E-45FF-8AAF-C5FC0390B1AC}"/>
                </a:ext>
              </a:extLst>
            </p:cNvPr>
            <p:cNvSpPr/>
            <p:nvPr/>
          </p:nvSpPr>
          <p:spPr>
            <a:xfrm>
              <a:off x="12886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42" name="Rectangle 341">
              <a:extLst>
                <a:ext uri="{FF2B5EF4-FFF2-40B4-BE49-F238E27FC236}">
                  <a16:creationId xmlns:a16="http://schemas.microsoft.com/office/drawing/2014/main" id="{14D6E239-3B7B-4B11-ABB0-A9D3E4E0C17D}"/>
                </a:ext>
              </a:extLst>
            </p:cNvPr>
            <p:cNvSpPr/>
            <p:nvPr/>
          </p:nvSpPr>
          <p:spPr>
            <a:xfrm>
              <a:off x="14229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6</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43" name="Rectangle 342">
              <a:extLst>
                <a:ext uri="{FF2B5EF4-FFF2-40B4-BE49-F238E27FC236}">
                  <a16:creationId xmlns:a16="http://schemas.microsoft.com/office/drawing/2014/main" id="{C65C0BBE-9433-4FAA-B18B-E4815B20F46A}"/>
                </a:ext>
              </a:extLst>
            </p:cNvPr>
            <p:cNvSpPr/>
            <p:nvPr/>
          </p:nvSpPr>
          <p:spPr>
            <a:xfrm>
              <a:off x="14791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44" name="Rectangle 343">
              <a:extLst>
                <a:ext uri="{FF2B5EF4-FFF2-40B4-BE49-F238E27FC236}">
                  <a16:creationId xmlns:a16="http://schemas.microsoft.com/office/drawing/2014/main" id="{4EDC93B8-D243-469D-8418-8725FED04A40}"/>
                </a:ext>
              </a:extLst>
            </p:cNvPr>
            <p:cNvSpPr/>
            <p:nvPr/>
          </p:nvSpPr>
          <p:spPr>
            <a:xfrm>
              <a:off x="16007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7</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45" name="Rectangle 344">
              <a:extLst>
                <a:ext uri="{FF2B5EF4-FFF2-40B4-BE49-F238E27FC236}">
                  <a16:creationId xmlns:a16="http://schemas.microsoft.com/office/drawing/2014/main" id="{3F908A9A-921C-4EA3-A84C-7E78A6A06619}"/>
                </a:ext>
              </a:extLst>
            </p:cNvPr>
            <p:cNvSpPr/>
            <p:nvPr/>
          </p:nvSpPr>
          <p:spPr>
            <a:xfrm>
              <a:off x="16569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46" name="Rectangle 345">
              <a:extLst>
                <a:ext uri="{FF2B5EF4-FFF2-40B4-BE49-F238E27FC236}">
                  <a16:creationId xmlns:a16="http://schemas.microsoft.com/office/drawing/2014/main" id="{865615E8-E276-48F6-98DB-A926EDECB233}"/>
                </a:ext>
              </a:extLst>
            </p:cNvPr>
            <p:cNvSpPr/>
            <p:nvPr/>
          </p:nvSpPr>
          <p:spPr>
            <a:xfrm>
              <a:off x="17785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8</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47" name="Rectangle 346">
              <a:extLst>
                <a:ext uri="{FF2B5EF4-FFF2-40B4-BE49-F238E27FC236}">
                  <a16:creationId xmlns:a16="http://schemas.microsoft.com/office/drawing/2014/main" id="{882A151F-DCA2-4683-8483-4802E32B0F51}"/>
                </a:ext>
              </a:extLst>
            </p:cNvPr>
            <p:cNvSpPr/>
            <p:nvPr/>
          </p:nvSpPr>
          <p:spPr>
            <a:xfrm>
              <a:off x="18347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48" name="Rectangle 347">
              <a:extLst>
                <a:ext uri="{FF2B5EF4-FFF2-40B4-BE49-F238E27FC236}">
                  <a16:creationId xmlns:a16="http://schemas.microsoft.com/office/drawing/2014/main" id="{A19EF013-03BA-445E-BD5D-D0C6B825C499}"/>
                </a:ext>
              </a:extLst>
            </p:cNvPr>
            <p:cNvSpPr/>
            <p:nvPr/>
          </p:nvSpPr>
          <p:spPr>
            <a:xfrm>
              <a:off x="1981708" y="1178053"/>
              <a:ext cx="75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9</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49" name="Rectangle 348">
              <a:extLst>
                <a:ext uri="{FF2B5EF4-FFF2-40B4-BE49-F238E27FC236}">
                  <a16:creationId xmlns:a16="http://schemas.microsoft.com/office/drawing/2014/main" id="{00FDFCCF-04AF-412C-8225-DCBB7ED3ECF6}"/>
                </a:ext>
              </a:extLst>
            </p:cNvPr>
            <p:cNvSpPr/>
            <p:nvPr/>
          </p:nvSpPr>
          <p:spPr>
            <a:xfrm>
              <a:off x="2037995" y="1178053"/>
              <a:ext cx="37566"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50" name="Rectangle 349">
              <a:extLst>
                <a:ext uri="{FF2B5EF4-FFF2-40B4-BE49-F238E27FC236}">
                  <a16:creationId xmlns:a16="http://schemas.microsoft.com/office/drawing/2014/main" id="{CCF36019-F9FE-4D3C-B55F-80CBE5B6CDE0}"/>
                </a:ext>
              </a:extLst>
            </p:cNvPr>
            <p:cNvSpPr/>
            <p:nvPr/>
          </p:nvSpPr>
          <p:spPr>
            <a:xfrm>
              <a:off x="2166519" y="1178053"/>
              <a:ext cx="149992"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10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51" name="Shape 3350">
              <a:extLst>
                <a:ext uri="{FF2B5EF4-FFF2-40B4-BE49-F238E27FC236}">
                  <a16:creationId xmlns:a16="http://schemas.microsoft.com/office/drawing/2014/main" id="{5F029EFD-CFCF-4CC6-95FA-02B4C7718164}"/>
                </a:ext>
              </a:extLst>
            </p:cNvPr>
            <p:cNvSpPr/>
            <p:nvPr/>
          </p:nvSpPr>
          <p:spPr>
            <a:xfrm>
              <a:off x="2104258" y="560879"/>
              <a:ext cx="207797" cy="207810"/>
            </a:xfrm>
            <a:custGeom>
              <a:avLst/>
              <a:gdLst/>
              <a:ahLst/>
              <a:cxnLst/>
              <a:rect l="0" t="0" r="0" b="0"/>
              <a:pathLst>
                <a:path w="207797" h="207810">
                  <a:moveTo>
                    <a:pt x="103899" y="0"/>
                  </a:moveTo>
                  <a:cubicBezTo>
                    <a:pt x="161277" y="0"/>
                    <a:pt x="207797" y="46520"/>
                    <a:pt x="207797" y="103911"/>
                  </a:cubicBezTo>
                  <a:cubicBezTo>
                    <a:pt x="207797" y="161290"/>
                    <a:pt x="161277" y="207810"/>
                    <a:pt x="103899" y="207810"/>
                  </a:cubicBezTo>
                  <a:cubicBezTo>
                    <a:pt x="46520" y="207810"/>
                    <a:pt x="0" y="161290"/>
                    <a:pt x="0" y="103911"/>
                  </a:cubicBezTo>
                  <a:cubicBezTo>
                    <a:pt x="0" y="46520"/>
                    <a:pt x="46520" y="0"/>
                    <a:pt x="103899" y="0"/>
                  </a:cubicBezTo>
                  <a:close/>
                </a:path>
              </a:pathLst>
            </a:custGeom>
            <a:ln w="0" cap="flat">
              <a:miter lim="100000"/>
            </a:ln>
          </p:spPr>
          <p:style>
            <a:lnRef idx="0">
              <a:srgbClr val="000000"/>
            </a:lnRef>
            <a:fillRef idx="1">
              <a:srgbClr val="FFFFFF"/>
            </a:fillRef>
            <a:effectRef idx="0">
              <a:scrgbClr r="0" g="0" b="0"/>
            </a:effectRef>
            <a:fontRef idx="none"/>
          </p:style>
          <p:txBody>
            <a:bodyPr/>
            <a:lstStyle/>
            <a:p>
              <a:endParaRPr lang="en-US" sz="1200"/>
            </a:p>
          </p:txBody>
        </p:sp>
        <p:sp>
          <p:nvSpPr>
            <p:cNvPr id="352" name="Shape 3351">
              <a:extLst>
                <a:ext uri="{FF2B5EF4-FFF2-40B4-BE49-F238E27FC236}">
                  <a16:creationId xmlns:a16="http://schemas.microsoft.com/office/drawing/2014/main" id="{9B38F5F8-367D-4A57-B06C-04228D330A60}"/>
                </a:ext>
              </a:extLst>
            </p:cNvPr>
            <p:cNvSpPr/>
            <p:nvPr/>
          </p:nvSpPr>
          <p:spPr>
            <a:xfrm>
              <a:off x="2104258" y="560879"/>
              <a:ext cx="207797" cy="207810"/>
            </a:xfrm>
            <a:custGeom>
              <a:avLst/>
              <a:gdLst/>
              <a:ahLst/>
              <a:cxnLst/>
              <a:rect l="0" t="0" r="0" b="0"/>
              <a:pathLst>
                <a:path w="207797" h="207810">
                  <a:moveTo>
                    <a:pt x="103899" y="207810"/>
                  </a:moveTo>
                  <a:cubicBezTo>
                    <a:pt x="161277" y="207810"/>
                    <a:pt x="207797" y="161290"/>
                    <a:pt x="207797" y="103911"/>
                  </a:cubicBezTo>
                  <a:cubicBezTo>
                    <a:pt x="207797" y="46520"/>
                    <a:pt x="161277" y="0"/>
                    <a:pt x="103899" y="0"/>
                  </a:cubicBezTo>
                  <a:cubicBezTo>
                    <a:pt x="46520" y="0"/>
                    <a:pt x="0" y="46520"/>
                    <a:pt x="0" y="103911"/>
                  </a:cubicBezTo>
                  <a:cubicBezTo>
                    <a:pt x="0" y="161290"/>
                    <a:pt x="46520" y="207810"/>
                    <a:pt x="103899" y="207810"/>
                  </a:cubicBezTo>
                  <a:close/>
                </a:path>
              </a:pathLst>
            </a:custGeom>
            <a:ln w="635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53" name="Shape 3406">
              <a:extLst>
                <a:ext uri="{FF2B5EF4-FFF2-40B4-BE49-F238E27FC236}">
                  <a16:creationId xmlns:a16="http://schemas.microsoft.com/office/drawing/2014/main" id="{BE34BB0F-59CF-4FFA-B312-CCAEB59C19D0}"/>
                </a:ext>
              </a:extLst>
            </p:cNvPr>
            <p:cNvSpPr/>
            <p:nvPr/>
          </p:nvSpPr>
          <p:spPr>
            <a:xfrm>
              <a:off x="509610" y="641999"/>
              <a:ext cx="1697838" cy="178600"/>
            </a:xfrm>
            <a:custGeom>
              <a:avLst/>
              <a:gdLst/>
              <a:ahLst/>
              <a:cxnLst/>
              <a:rect l="0" t="0" r="0" b="0"/>
              <a:pathLst>
                <a:path w="1697838" h="178600">
                  <a:moveTo>
                    <a:pt x="0" y="54775"/>
                  </a:moveTo>
                  <a:lnTo>
                    <a:pt x="202413" y="83350"/>
                  </a:lnTo>
                  <a:lnTo>
                    <a:pt x="381000" y="178600"/>
                  </a:lnTo>
                  <a:lnTo>
                    <a:pt x="564363" y="0"/>
                  </a:lnTo>
                  <a:lnTo>
                    <a:pt x="764388" y="176225"/>
                  </a:lnTo>
                  <a:lnTo>
                    <a:pt x="949249" y="61925"/>
                  </a:lnTo>
                  <a:lnTo>
                    <a:pt x="1128713" y="61925"/>
                  </a:lnTo>
                  <a:lnTo>
                    <a:pt x="1309688" y="0"/>
                  </a:lnTo>
                  <a:lnTo>
                    <a:pt x="1493050" y="178600"/>
                  </a:lnTo>
                  <a:lnTo>
                    <a:pt x="1697838" y="23813"/>
                  </a:lnTo>
                </a:path>
              </a:pathLst>
            </a:custGeom>
            <a:ln w="2540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54" name="Shape 3407">
              <a:extLst>
                <a:ext uri="{FF2B5EF4-FFF2-40B4-BE49-F238E27FC236}">
                  <a16:creationId xmlns:a16="http://schemas.microsoft.com/office/drawing/2014/main" id="{73366611-4FC5-466D-BA85-DB668D040D9C}"/>
                </a:ext>
              </a:extLst>
            </p:cNvPr>
            <p:cNvSpPr/>
            <p:nvPr/>
          </p:nvSpPr>
          <p:spPr>
            <a:xfrm>
              <a:off x="469127" y="652321"/>
              <a:ext cx="83287" cy="83286"/>
            </a:xfrm>
            <a:custGeom>
              <a:avLst/>
              <a:gdLst/>
              <a:ahLst/>
              <a:cxnLst/>
              <a:rect l="0" t="0" r="0" b="0"/>
              <a:pathLst>
                <a:path w="83287" h="83286">
                  <a:moveTo>
                    <a:pt x="41643" y="0"/>
                  </a:moveTo>
                  <a:cubicBezTo>
                    <a:pt x="64643" y="0"/>
                    <a:pt x="83287" y="18643"/>
                    <a:pt x="83287" y="41643"/>
                  </a:cubicBezTo>
                  <a:cubicBezTo>
                    <a:pt x="83287" y="64643"/>
                    <a:pt x="64643" y="83286"/>
                    <a:pt x="41643" y="83286"/>
                  </a:cubicBezTo>
                  <a:cubicBezTo>
                    <a:pt x="18644" y="83286"/>
                    <a:pt x="0" y="64643"/>
                    <a:pt x="0" y="41643"/>
                  </a:cubicBezTo>
                  <a:cubicBezTo>
                    <a:pt x="0" y="18643"/>
                    <a:pt x="18644"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355" name="Shape 3419">
              <a:extLst>
                <a:ext uri="{FF2B5EF4-FFF2-40B4-BE49-F238E27FC236}">
                  <a16:creationId xmlns:a16="http://schemas.microsoft.com/office/drawing/2014/main" id="{9A9D203F-9FE4-4C5F-8BB2-2682FC72D532}"/>
                </a:ext>
              </a:extLst>
            </p:cNvPr>
            <p:cNvSpPr/>
            <p:nvPr/>
          </p:nvSpPr>
          <p:spPr>
            <a:xfrm>
              <a:off x="671595" y="680163"/>
              <a:ext cx="83287" cy="83286"/>
            </a:xfrm>
            <a:custGeom>
              <a:avLst/>
              <a:gdLst/>
              <a:ahLst/>
              <a:cxnLst/>
              <a:rect l="0" t="0" r="0" b="0"/>
              <a:pathLst>
                <a:path w="83287" h="83286">
                  <a:moveTo>
                    <a:pt x="41643" y="0"/>
                  </a:moveTo>
                  <a:cubicBezTo>
                    <a:pt x="64643" y="0"/>
                    <a:pt x="83287" y="18643"/>
                    <a:pt x="83287" y="41643"/>
                  </a:cubicBezTo>
                  <a:cubicBezTo>
                    <a:pt x="83287" y="64643"/>
                    <a:pt x="64643" y="83286"/>
                    <a:pt x="41643" y="83286"/>
                  </a:cubicBezTo>
                  <a:cubicBezTo>
                    <a:pt x="18644" y="83286"/>
                    <a:pt x="0" y="64643"/>
                    <a:pt x="0" y="41643"/>
                  </a:cubicBezTo>
                  <a:cubicBezTo>
                    <a:pt x="0" y="18643"/>
                    <a:pt x="18644"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356" name="Shape 3420">
              <a:extLst>
                <a:ext uri="{FF2B5EF4-FFF2-40B4-BE49-F238E27FC236}">
                  <a16:creationId xmlns:a16="http://schemas.microsoft.com/office/drawing/2014/main" id="{D588D8F3-F6D1-47D0-A246-B30D26537A82}"/>
                </a:ext>
              </a:extLst>
            </p:cNvPr>
            <p:cNvSpPr/>
            <p:nvPr/>
          </p:nvSpPr>
          <p:spPr>
            <a:xfrm>
              <a:off x="850126" y="772971"/>
              <a:ext cx="83287" cy="83286"/>
            </a:xfrm>
            <a:custGeom>
              <a:avLst/>
              <a:gdLst/>
              <a:ahLst/>
              <a:cxnLst/>
              <a:rect l="0" t="0" r="0" b="0"/>
              <a:pathLst>
                <a:path w="83287" h="83286">
                  <a:moveTo>
                    <a:pt x="41643" y="0"/>
                  </a:moveTo>
                  <a:cubicBezTo>
                    <a:pt x="64643" y="0"/>
                    <a:pt x="83287" y="18643"/>
                    <a:pt x="83287" y="41643"/>
                  </a:cubicBezTo>
                  <a:cubicBezTo>
                    <a:pt x="83287" y="64643"/>
                    <a:pt x="64643" y="83286"/>
                    <a:pt x="41643" y="83286"/>
                  </a:cubicBezTo>
                  <a:cubicBezTo>
                    <a:pt x="18644" y="83286"/>
                    <a:pt x="0" y="64643"/>
                    <a:pt x="0" y="41643"/>
                  </a:cubicBezTo>
                  <a:cubicBezTo>
                    <a:pt x="0" y="18643"/>
                    <a:pt x="18644"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357" name="Shape 3421">
              <a:extLst>
                <a:ext uri="{FF2B5EF4-FFF2-40B4-BE49-F238E27FC236}">
                  <a16:creationId xmlns:a16="http://schemas.microsoft.com/office/drawing/2014/main" id="{B5C4C396-8267-48A2-83B1-94F1E48F67CF}"/>
                </a:ext>
              </a:extLst>
            </p:cNvPr>
            <p:cNvSpPr/>
            <p:nvPr/>
          </p:nvSpPr>
          <p:spPr>
            <a:xfrm>
              <a:off x="1034276" y="601521"/>
              <a:ext cx="83287" cy="83286"/>
            </a:xfrm>
            <a:custGeom>
              <a:avLst/>
              <a:gdLst/>
              <a:ahLst/>
              <a:cxnLst/>
              <a:rect l="0" t="0" r="0" b="0"/>
              <a:pathLst>
                <a:path w="83287" h="83286">
                  <a:moveTo>
                    <a:pt x="41643" y="0"/>
                  </a:moveTo>
                  <a:cubicBezTo>
                    <a:pt x="64643" y="0"/>
                    <a:pt x="83287" y="18643"/>
                    <a:pt x="83287" y="41643"/>
                  </a:cubicBezTo>
                  <a:cubicBezTo>
                    <a:pt x="83287" y="64643"/>
                    <a:pt x="64643" y="83286"/>
                    <a:pt x="41643" y="83286"/>
                  </a:cubicBezTo>
                  <a:cubicBezTo>
                    <a:pt x="18644" y="83286"/>
                    <a:pt x="0" y="64643"/>
                    <a:pt x="0" y="41643"/>
                  </a:cubicBezTo>
                  <a:cubicBezTo>
                    <a:pt x="0" y="18643"/>
                    <a:pt x="18644"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358" name="Shape 3422">
              <a:extLst>
                <a:ext uri="{FF2B5EF4-FFF2-40B4-BE49-F238E27FC236}">
                  <a16:creationId xmlns:a16="http://schemas.microsoft.com/office/drawing/2014/main" id="{A043C5C8-2048-49EE-8BA7-09B6EE76F996}"/>
                </a:ext>
              </a:extLst>
            </p:cNvPr>
            <p:cNvSpPr/>
            <p:nvPr/>
          </p:nvSpPr>
          <p:spPr>
            <a:xfrm>
              <a:off x="1231126" y="772971"/>
              <a:ext cx="83287" cy="83286"/>
            </a:xfrm>
            <a:custGeom>
              <a:avLst/>
              <a:gdLst/>
              <a:ahLst/>
              <a:cxnLst/>
              <a:rect l="0" t="0" r="0" b="0"/>
              <a:pathLst>
                <a:path w="83287" h="83286">
                  <a:moveTo>
                    <a:pt x="41643" y="0"/>
                  </a:moveTo>
                  <a:cubicBezTo>
                    <a:pt x="64643" y="0"/>
                    <a:pt x="83287" y="18643"/>
                    <a:pt x="83287" y="41643"/>
                  </a:cubicBezTo>
                  <a:cubicBezTo>
                    <a:pt x="83287" y="64643"/>
                    <a:pt x="64643" y="83286"/>
                    <a:pt x="41643" y="83286"/>
                  </a:cubicBezTo>
                  <a:cubicBezTo>
                    <a:pt x="18644" y="83286"/>
                    <a:pt x="0" y="64643"/>
                    <a:pt x="0" y="41643"/>
                  </a:cubicBezTo>
                  <a:cubicBezTo>
                    <a:pt x="0" y="18643"/>
                    <a:pt x="18644"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359" name="Shape 3423">
              <a:extLst>
                <a:ext uri="{FF2B5EF4-FFF2-40B4-BE49-F238E27FC236}">
                  <a16:creationId xmlns:a16="http://schemas.microsoft.com/office/drawing/2014/main" id="{278CD832-A39E-49E8-B4C4-DB5C7AA0F9CF}"/>
                </a:ext>
              </a:extLst>
            </p:cNvPr>
            <p:cNvSpPr/>
            <p:nvPr/>
          </p:nvSpPr>
          <p:spPr>
            <a:xfrm>
              <a:off x="1418451" y="661846"/>
              <a:ext cx="83287" cy="83286"/>
            </a:xfrm>
            <a:custGeom>
              <a:avLst/>
              <a:gdLst/>
              <a:ahLst/>
              <a:cxnLst/>
              <a:rect l="0" t="0" r="0" b="0"/>
              <a:pathLst>
                <a:path w="83287" h="83286">
                  <a:moveTo>
                    <a:pt x="41643" y="0"/>
                  </a:moveTo>
                  <a:cubicBezTo>
                    <a:pt x="64643" y="0"/>
                    <a:pt x="83287" y="18643"/>
                    <a:pt x="83287" y="41643"/>
                  </a:cubicBezTo>
                  <a:cubicBezTo>
                    <a:pt x="83287" y="64643"/>
                    <a:pt x="64643" y="83286"/>
                    <a:pt x="41643" y="83286"/>
                  </a:cubicBezTo>
                  <a:cubicBezTo>
                    <a:pt x="18644" y="83286"/>
                    <a:pt x="0" y="64643"/>
                    <a:pt x="0" y="41643"/>
                  </a:cubicBezTo>
                  <a:cubicBezTo>
                    <a:pt x="0" y="18643"/>
                    <a:pt x="18644"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360" name="Shape 3424">
              <a:extLst>
                <a:ext uri="{FF2B5EF4-FFF2-40B4-BE49-F238E27FC236}">
                  <a16:creationId xmlns:a16="http://schemas.microsoft.com/office/drawing/2014/main" id="{4453DD2A-AC5D-41F6-B901-E406A62CDB50}"/>
                </a:ext>
              </a:extLst>
            </p:cNvPr>
            <p:cNvSpPr/>
            <p:nvPr/>
          </p:nvSpPr>
          <p:spPr>
            <a:xfrm>
              <a:off x="1593076" y="661846"/>
              <a:ext cx="83287" cy="83286"/>
            </a:xfrm>
            <a:custGeom>
              <a:avLst/>
              <a:gdLst/>
              <a:ahLst/>
              <a:cxnLst/>
              <a:rect l="0" t="0" r="0" b="0"/>
              <a:pathLst>
                <a:path w="83287" h="83286">
                  <a:moveTo>
                    <a:pt x="41643" y="0"/>
                  </a:moveTo>
                  <a:cubicBezTo>
                    <a:pt x="64643" y="0"/>
                    <a:pt x="83287" y="18643"/>
                    <a:pt x="83287" y="41643"/>
                  </a:cubicBezTo>
                  <a:cubicBezTo>
                    <a:pt x="83287" y="64643"/>
                    <a:pt x="64643" y="83286"/>
                    <a:pt x="41643" y="83286"/>
                  </a:cubicBezTo>
                  <a:cubicBezTo>
                    <a:pt x="18644" y="83286"/>
                    <a:pt x="0" y="64643"/>
                    <a:pt x="0" y="41643"/>
                  </a:cubicBezTo>
                  <a:cubicBezTo>
                    <a:pt x="0" y="18643"/>
                    <a:pt x="18644"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361" name="Shape 3425">
              <a:extLst>
                <a:ext uri="{FF2B5EF4-FFF2-40B4-BE49-F238E27FC236}">
                  <a16:creationId xmlns:a16="http://schemas.microsoft.com/office/drawing/2014/main" id="{D3FD6166-BD8A-4671-B878-DA5DDA50C119}"/>
                </a:ext>
              </a:extLst>
            </p:cNvPr>
            <p:cNvSpPr/>
            <p:nvPr/>
          </p:nvSpPr>
          <p:spPr>
            <a:xfrm>
              <a:off x="1777862" y="601521"/>
              <a:ext cx="83287" cy="83286"/>
            </a:xfrm>
            <a:custGeom>
              <a:avLst/>
              <a:gdLst/>
              <a:ahLst/>
              <a:cxnLst/>
              <a:rect l="0" t="0" r="0" b="0"/>
              <a:pathLst>
                <a:path w="83287" h="83286">
                  <a:moveTo>
                    <a:pt x="41643" y="0"/>
                  </a:moveTo>
                  <a:cubicBezTo>
                    <a:pt x="64643" y="0"/>
                    <a:pt x="83287" y="18643"/>
                    <a:pt x="83287" y="41643"/>
                  </a:cubicBezTo>
                  <a:cubicBezTo>
                    <a:pt x="83287" y="64643"/>
                    <a:pt x="64643" y="83286"/>
                    <a:pt x="41643" y="83286"/>
                  </a:cubicBezTo>
                  <a:cubicBezTo>
                    <a:pt x="18644" y="83286"/>
                    <a:pt x="0" y="64643"/>
                    <a:pt x="0" y="41643"/>
                  </a:cubicBezTo>
                  <a:cubicBezTo>
                    <a:pt x="0" y="18643"/>
                    <a:pt x="18644"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362" name="Shape 3426">
              <a:extLst>
                <a:ext uri="{FF2B5EF4-FFF2-40B4-BE49-F238E27FC236}">
                  <a16:creationId xmlns:a16="http://schemas.microsoft.com/office/drawing/2014/main" id="{043B5ECC-EBBF-438C-9D61-A1560564BC51}"/>
                </a:ext>
              </a:extLst>
            </p:cNvPr>
            <p:cNvSpPr/>
            <p:nvPr/>
          </p:nvSpPr>
          <p:spPr>
            <a:xfrm>
              <a:off x="1960743" y="772971"/>
              <a:ext cx="83287" cy="83286"/>
            </a:xfrm>
            <a:custGeom>
              <a:avLst/>
              <a:gdLst/>
              <a:ahLst/>
              <a:cxnLst/>
              <a:rect l="0" t="0" r="0" b="0"/>
              <a:pathLst>
                <a:path w="83287" h="83286">
                  <a:moveTo>
                    <a:pt x="41643" y="0"/>
                  </a:moveTo>
                  <a:cubicBezTo>
                    <a:pt x="64643" y="0"/>
                    <a:pt x="83287" y="18643"/>
                    <a:pt x="83287" y="41643"/>
                  </a:cubicBezTo>
                  <a:cubicBezTo>
                    <a:pt x="83287" y="64643"/>
                    <a:pt x="64643" y="83286"/>
                    <a:pt x="41643" y="83286"/>
                  </a:cubicBezTo>
                  <a:cubicBezTo>
                    <a:pt x="18644" y="83286"/>
                    <a:pt x="0" y="64643"/>
                    <a:pt x="0" y="41643"/>
                  </a:cubicBezTo>
                  <a:cubicBezTo>
                    <a:pt x="0" y="18643"/>
                    <a:pt x="18644"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363" name="Shape 3427">
              <a:extLst>
                <a:ext uri="{FF2B5EF4-FFF2-40B4-BE49-F238E27FC236}">
                  <a16:creationId xmlns:a16="http://schemas.microsoft.com/office/drawing/2014/main" id="{B91479DE-57BB-4EF3-AA45-F4A3EAA366AC}"/>
                </a:ext>
              </a:extLst>
            </p:cNvPr>
            <p:cNvSpPr/>
            <p:nvPr/>
          </p:nvSpPr>
          <p:spPr>
            <a:xfrm>
              <a:off x="2166513" y="623141"/>
              <a:ext cx="83287" cy="83286"/>
            </a:xfrm>
            <a:custGeom>
              <a:avLst/>
              <a:gdLst/>
              <a:ahLst/>
              <a:cxnLst/>
              <a:rect l="0" t="0" r="0" b="0"/>
              <a:pathLst>
                <a:path w="83287" h="83286">
                  <a:moveTo>
                    <a:pt x="41643" y="0"/>
                  </a:moveTo>
                  <a:cubicBezTo>
                    <a:pt x="64643" y="0"/>
                    <a:pt x="83287" y="18643"/>
                    <a:pt x="83287" y="41643"/>
                  </a:cubicBezTo>
                  <a:cubicBezTo>
                    <a:pt x="83287" y="64643"/>
                    <a:pt x="64643" y="83286"/>
                    <a:pt x="41643" y="83286"/>
                  </a:cubicBezTo>
                  <a:cubicBezTo>
                    <a:pt x="18644" y="83286"/>
                    <a:pt x="0" y="64643"/>
                    <a:pt x="0" y="41643"/>
                  </a:cubicBezTo>
                  <a:cubicBezTo>
                    <a:pt x="0" y="18643"/>
                    <a:pt x="18644"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364" name="Shape 3428">
              <a:extLst>
                <a:ext uri="{FF2B5EF4-FFF2-40B4-BE49-F238E27FC236}">
                  <a16:creationId xmlns:a16="http://schemas.microsoft.com/office/drawing/2014/main" id="{530891F4-9641-4E0C-8DCC-3237A975D223}"/>
                </a:ext>
              </a:extLst>
            </p:cNvPr>
            <p:cNvSpPr/>
            <p:nvPr/>
          </p:nvSpPr>
          <p:spPr>
            <a:xfrm>
              <a:off x="1501244" y="141150"/>
              <a:ext cx="698259" cy="520700"/>
            </a:xfrm>
            <a:custGeom>
              <a:avLst/>
              <a:gdLst/>
              <a:ahLst/>
              <a:cxnLst/>
              <a:rect l="0" t="0" r="0" b="0"/>
              <a:pathLst>
                <a:path w="698259" h="520700">
                  <a:moveTo>
                    <a:pt x="49136" y="0"/>
                  </a:moveTo>
                  <a:lnTo>
                    <a:pt x="515747" y="0"/>
                  </a:lnTo>
                  <a:cubicBezTo>
                    <a:pt x="542887" y="0"/>
                    <a:pt x="564883" y="18377"/>
                    <a:pt x="564883" y="41034"/>
                  </a:cubicBezTo>
                  <a:lnTo>
                    <a:pt x="564883" y="161887"/>
                  </a:lnTo>
                  <a:cubicBezTo>
                    <a:pt x="564883" y="184544"/>
                    <a:pt x="542887" y="202908"/>
                    <a:pt x="515747" y="202908"/>
                  </a:cubicBezTo>
                  <a:lnTo>
                    <a:pt x="419494" y="202908"/>
                  </a:lnTo>
                  <a:lnTo>
                    <a:pt x="698259" y="520700"/>
                  </a:lnTo>
                  <a:lnTo>
                    <a:pt x="315773" y="202908"/>
                  </a:lnTo>
                  <a:lnTo>
                    <a:pt x="49136" y="202908"/>
                  </a:lnTo>
                  <a:cubicBezTo>
                    <a:pt x="21997" y="202908"/>
                    <a:pt x="0" y="184544"/>
                    <a:pt x="0" y="161887"/>
                  </a:cubicBezTo>
                  <a:lnTo>
                    <a:pt x="0" y="41034"/>
                  </a:lnTo>
                  <a:cubicBezTo>
                    <a:pt x="0" y="18377"/>
                    <a:pt x="21997" y="0"/>
                    <a:pt x="49136" y="0"/>
                  </a:cubicBezTo>
                  <a:close/>
                </a:path>
              </a:pathLst>
            </a:custGeom>
            <a:ln w="0" cap="flat">
              <a:miter lim="100000"/>
            </a:ln>
          </p:spPr>
          <p:style>
            <a:lnRef idx="0">
              <a:srgbClr val="000000"/>
            </a:lnRef>
            <a:fillRef idx="1">
              <a:srgbClr val="E69024"/>
            </a:fillRef>
            <a:effectRef idx="0">
              <a:scrgbClr r="0" g="0" b="0"/>
            </a:effectRef>
            <a:fontRef idx="none"/>
          </p:style>
          <p:txBody>
            <a:bodyPr/>
            <a:lstStyle/>
            <a:p>
              <a:endParaRPr lang="en-US" sz="1200"/>
            </a:p>
          </p:txBody>
        </p:sp>
        <p:sp>
          <p:nvSpPr>
            <p:cNvPr id="365" name="Rectangle 364">
              <a:extLst>
                <a:ext uri="{FF2B5EF4-FFF2-40B4-BE49-F238E27FC236}">
                  <a16:creationId xmlns:a16="http://schemas.microsoft.com/office/drawing/2014/main" id="{4D614DA7-CB61-4387-9853-D321BFCAB0CE}"/>
                </a:ext>
              </a:extLst>
            </p:cNvPr>
            <p:cNvSpPr/>
            <p:nvPr/>
          </p:nvSpPr>
          <p:spPr>
            <a:xfrm>
              <a:off x="1565198" y="172755"/>
              <a:ext cx="159367" cy="171283"/>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10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66" name="Rectangle 365">
              <a:extLst>
                <a:ext uri="{FF2B5EF4-FFF2-40B4-BE49-F238E27FC236}">
                  <a16:creationId xmlns:a16="http://schemas.microsoft.com/office/drawing/2014/main" id="{3FB8930B-0CDB-4ED5-8A25-B3463E341737}"/>
                </a:ext>
              </a:extLst>
            </p:cNvPr>
            <p:cNvSpPr/>
            <p:nvPr/>
          </p:nvSpPr>
          <p:spPr>
            <a:xfrm>
              <a:off x="1684806" y="172755"/>
              <a:ext cx="77099" cy="171283"/>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strike="sngStrike">
                  <a:effectLst/>
                  <a:latin typeface="Arial" panose="020B0604020202020204" pitchFamily="34" charset="0"/>
                  <a:ea typeface="Arial" panose="020B0604020202020204" pitchFamily="34" charset="0"/>
                  <a:cs typeface="Calibri" panose="020F0502020204030204" pitchFamily="34" charset="0"/>
                </a:rPr>
                <a:t>x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67" name="Rectangle 366">
              <a:extLst>
                <a:ext uri="{FF2B5EF4-FFF2-40B4-BE49-F238E27FC236}">
                  <a16:creationId xmlns:a16="http://schemas.microsoft.com/office/drawing/2014/main" id="{042A11AC-2D09-4E29-BDE8-46B8C4B58147}"/>
                </a:ext>
              </a:extLst>
            </p:cNvPr>
            <p:cNvSpPr/>
            <p:nvPr/>
          </p:nvSpPr>
          <p:spPr>
            <a:xfrm>
              <a:off x="1742559" y="172755"/>
              <a:ext cx="347017" cy="171283"/>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Rule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368" name="Group 367">
            <a:extLst>
              <a:ext uri="{FF2B5EF4-FFF2-40B4-BE49-F238E27FC236}">
                <a16:creationId xmlns:a16="http://schemas.microsoft.com/office/drawing/2014/main" id="{4413E5CC-0338-4E5B-B5CA-D73F348EFF0C}"/>
              </a:ext>
            </a:extLst>
          </p:cNvPr>
          <p:cNvGrpSpPr/>
          <p:nvPr/>
        </p:nvGrpSpPr>
        <p:grpSpPr>
          <a:xfrm>
            <a:off x="3169867" y="4625031"/>
            <a:ext cx="3077583" cy="1993781"/>
            <a:chOff x="0" y="0"/>
            <a:chExt cx="2316511" cy="1336558"/>
          </a:xfrm>
        </p:grpSpPr>
        <p:sp>
          <p:nvSpPr>
            <p:cNvPr id="369" name="Shape 58610">
              <a:extLst>
                <a:ext uri="{FF2B5EF4-FFF2-40B4-BE49-F238E27FC236}">
                  <a16:creationId xmlns:a16="http://schemas.microsoft.com/office/drawing/2014/main" id="{B6789474-322A-43AB-8E6F-3EBC2155025D}"/>
                </a:ext>
              </a:extLst>
            </p:cNvPr>
            <p:cNvSpPr/>
            <p:nvPr/>
          </p:nvSpPr>
          <p:spPr>
            <a:xfrm>
              <a:off x="223752" y="795827"/>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370" name="Shape 58611">
              <a:extLst>
                <a:ext uri="{FF2B5EF4-FFF2-40B4-BE49-F238E27FC236}">
                  <a16:creationId xmlns:a16="http://schemas.microsoft.com/office/drawing/2014/main" id="{B9A3981D-9235-4E45-A0C5-713ADC767CBC}"/>
                </a:ext>
              </a:extLst>
            </p:cNvPr>
            <p:cNvSpPr/>
            <p:nvPr/>
          </p:nvSpPr>
          <p:spPr>
            <a:xfrm>
              <a:off x="223752" y="432098"/>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371" name="Shape 58612">
              <a:extLst>
                <a:ext uri="{FF2B5EF4-FFF2-40B4-BE49-F238E27FC236}">
                  <a16:creationId xmlns:a16="http://schemas.microsoft.com/office/drawing/2014/main" id="{A47E8E3D-65DF-4CD4-8145-779173604617}"/>
                </a:ext>
              </a:extLst>
            </p:cNvPr>
            <p:cNvSpPr/>
            <p:nvPr/>
          </p:nvSpPr>
          <p:spPr>
            <a:xfrm>
              <a:off x="223752" y="68370"/>
              <a:ext cx="1991665" cy="181864"/>
            </a:xfrm>
            <a:custGeom>
              <a:avLst/>
              <a:gdLst/>
              <a:ahLst/>
              <a:cxnLst/>
              <a:rect l="0" t="0" r="0" b="0"/>
              <a:pathLst>
                <a:path w="1991665" h="181864">
                  <a:moveTo>
                    <a:pt x="0" y="0"/>
                  </a:moveTo>
                  <a:lnTo>
                    <a:pt x="1991665" y="0"/>
                  </a:lnTo>
                  <a:lnTo>
                    <a:pt x="1991665" y="181864"/>
                  </a:lnTo>
                  <a:lnTo>
                    <a:pt x="0" y="181864"/>
                  </a:lnTo>
                  <a:lnTo>
                    <a:pt x="0" y="0"/>
                  </a:lnTo>
                </a:path>
              </a:pathLst>
            </a:custGeom>
            <a:ln w="0" cap="flat">
              <a:miter lim="100000"/>
            </a:ln>
          </p:spPr>
          <p:style>
            <a:lnRef idx="0">
              <a:srgbClr val="000000"/>
            </a:lnRef>
            <a:fillRef idx="1">
              <a:srgbClr val="E4F1D6"/>
            </a:fillRef>
            <a:effectRef idx="0">
              <a:scrgbClr r="0" g="0" b="0"/>
            </a:effectRef>
            <a:fontRef idx="none"/>
          </p:style>
          <p:txBody>
            <a:bodyPr/>
            <a:lstStyle/>
            <a:p>
              <a:endParaRPr lang="en-US" sz="1200"/>
            </a:p>
          </p:txBody>
        </p:sp>
        <p:sp>
          <p:nvSpPr>
            <p:cNvPr id="372" name="Shape 3355">
              <a:extLst>
                <a:ext uri="{FF2B5EF4-FFF2-40B4-BE49-F238E27FC236}">
                  <a16:creationId xmlns:a16="http://schemas.microsoft.com/office/drawing/2014/main" id="{F376D18A-E1C0-4886-8659-071327C834D2}"/>
                </a:ext>
              </a:extLst>
            </p:cNvPr>
            <p:cNvSpPr/>
            <p:nvPr/>
          </p:nvSpPr>
          <p:spPr>
            <a:xfrm>
              <a:off x="220572" y="68376"/>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73" name="Shape 3356">
              <a:extLst>
                <a:ext uri="{FF2B5EF4-FFF2-40B4-BE49-F238E27FC236}">
                  <a16:creationId xmlns:a16="http://schemas.microsoft.com/office/drawing/2014/main" id="{11E5117B-F9B4-4F13-AFB4-B8AC9617C830}"/>
                </a:ext>
              </a:extLst>
            </p:cNvPr>
            <p:cNvSpPr/>
            <p:nvPr/>
          </p:nvSpPr>
          <p:spPr>
            <a:xfrm>
              <a:off x="223747" y="7155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74" name="Shape 3357">
              <a:extLst>
                <a:ext uri="{FF2B5EF4-FFF2-40B4-BE49-F238E27FC236}">
                  <a16:creationId xmlns:a16="http://schemas.microsoft.com/office/drawing/2014/main" id="{8B346405-3343-4897-BF1D-A99B31765F10}"/>
                </a:ext>
              </a:extLst>
            </p:cNvPr>
            <p:cNvSpPr/>
            <p:nvPr/>
          </p:nvSpPr>
          <p:spPr>
            <a:xfrm>
              <a:off x="2215409" y="7155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75" name="Shape 3358">
              <a:extLst>
                <a:ext uri="{FF2B5EF4-FFF2-40B4-BE49-F238E27FC236}">
                  <a16:creationId xmlns:a16="http://schemas.microsoft.com/office/drawing/2014/main" id="{0650BC24-A4F4-47F5-81EE-8B25CA47724C}"/>
                </a:ext>
              </a:extLst>
            </p:cNvPr>
            <p:cNvSpPr/>
            <p:nvPr/>
          </p:nvSpPr>
          <p:spPr>
            <a:xfrm>
              <a:off x="220572" y="250240"/>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76" name="Shape 3359">
              <a:extLst>
                <a:ext uri="{FF2B5EF4-FFF2-40B4-BE49-F238E27FC236}">
                  <a16:creationId xmlns:a16="http://schemas.microsoft.com/office/drawing/2014/main" id="{E881E6FB-DBD4-4CB5-B627-4D89DB046416}"/>
                </a:ext>
              </a:extLst>
            </p:cNvPr>
            <p:cNvSpPr/>
            <p:nvPr/>
          </p:nvSpPr>
          <p:spPr>
            <a:xfrm>
              <a:off x="223747" y="253415"/>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77" name="Shape 3360">
              <a:extLst>
                <a:ext uri="{FF2B5EF4-FFF2-40B4-BE49-F238E27FC236}">
                  <a16:creationId xmlns:a16="http://schemas.microsoft.com/office/drawing/2014/main" id="{08D6D345-5B37-4F77-8616-1B2480FC9427}"/>
                </a:ext>
              </a:extLst>
            </p:cNvPr>
            <p:cNvSpPr/>
            <p:nvPr/>
          </p:nvSpPr>
          <p:spPr>
            <a:xfrm>
              <a:off x="2215409" y="253415"/>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78" name="Shape 3361">
              <a:extLst>
                <a:ext uri="{FF2B5EF4-FFF2-40B4-BE49-F238E27FC236}">
                  <a16:creationId xmlns:a16="http://schemas.microsoft.com/office/drawing/2014/main" id="{C05F24DF-70CA-4957-86A6-91D24DCFB788}"/>
                </a:ext>
              </a:extLst>
            </p:cNvPr>
            <p:cNvSpPr/>
            <p:nvPr/>
          </p:nvSpPr>
          <p:spPr>
            <a:xfrm>
              <a:off x="220572" y="432104"/>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79" name="Shape 3362">
              <a:extLst>
                <a:ext uri="{FF2B5EF4-FFF2-40B4-BE49-F238E27FC236}">
                  <a16:creationId xmlns:a16="http://schemas.microsoft.com/office/drawing/2014/main" id="{9D8EDE79-E918-468A-B08A-82347C227709}"/>
                </a:ext>
              </a:extLst>
            </p:cNvPr>
            <p:cNvSpPr/>
            <p:nvPr/>
          </p:nvSpPr>
          <p:spPr>
            <a:xfrm>
              <a:off x="223747" y="43527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80" name="Shape 3363">
              <a:extLst>
                <a:ext uri="{FF2B5EF4-FFF2-40B4-BE49-F238E27FC236}">
                  <a16:creationId xmlns:a16="http://schemas.microsoft.com/office/drawing/2014/main" id="{FCCDFAAB-4C41-422C-BD72-8E44AFAAD627}"/>
                </a:ext>
              </a:extLst>
            </p:cNvPr>
            <p:cNvSpPr/>
            <p:nvPr/>
          </p:nvSpPr>
          <p:spPr>
            <a:xfrm>
              <a:off x="2215409" y="43527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81" name="Shape 3364">
              <a:extLst>
                <a:ext uri="{FF2B5EF4-FFF2-40B4-BE49-F238E27FC236}">
                  <a16:creationId xmlns:a16="http://schemas.microsoft.com/office/drawing/2014/main" id="{B02813F0-09A6-4721-9E98-5FEF4CD8EF19}"/>
                </a:ext>
              </a:extLst>
            </p:cNvPr>
            <p:cNvSpPr/>
            <p:nvPr/>
          </p:nvSpPr>
          <p:spPr>
            <a:xfrm>
              <a:off x="220572" y="613966"/>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82" name="Shape 3365">
              <a:extLst>
                <a:ext uri="{FF2B5EF4-FFF2-40B4-BE49-F238E27FC236}">
                  <a16:creationId xmlns:a16="http://schemas.microsoft.com/office/drawing/2014/main" id="{32B0C245-396B-401C-93EA-4D0B44EA87A6}"/>
                </a:ext>
              </a:extLst>
            </p:cNvPr>
            <p:cNvSpPr/>
            <p:nvPr/>
          </p:nvSpPr>
          <p:spPr>
            <a:xfrm>
              <a:off x="223747" y="61714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83" name="Shape 3366">
              <a:extLst>
                <a:ext uri="{FF2B5EF4-FFF2-40B4-BE49-F238E27FC236}">
                  <a16:creationId xmlns:a16="http://schemas.microsoft.com/office/drawing/2014/main" id="{27B5C112-0551-450D-A714-3A51823FC87D}"/>
                </a:ext>
              </a:extLst>
            </p:cNvPr>
            <p:cNvSpPr/>
            <p:nvPr/>
          </p:nvSpPr>
          <p:spPr>
            <a:xfrm>
              <a:off x="2215409" y="617141"/>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84" name="Shape 3367">
              <a:extLst>
                <a:ext uri="{FF2B5EF4-FFF2-40B4-BE49-F238E27FC236}">
                  <a16:creationId xmlns:a16="http://schemas.microsoft.com/office/drawing/2014/main" id="{6467842B-B4C3-4D9B-B990-D478F946AA24}"/>
                </a:ext>
              </a:extLst>
            </p:cNvPr>
            <p:cNvSpPr/>
            <p:nvPr/>
          </p:nvSpPr>
          <p:spPr>
            <a:xfrm>
              <a:off x="220572" y="795830"/>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85" name="Shape 3368">
              <a:extLst>
                <a:ext uri="{FF2B5EF4-FFF2-40B4-BE49-F238E27FC236}">
                  <a16:creationId xmlns:a16="http://schemas.microsoft.com/office/drawing/2014/main" id="{CB9FFD51-65FA-425F-ACE5-55A84209CE57}"/>
                </a:ext>
              </a:extLst>
            </p:cNvPr>
            <p:cNvSpPr/>
            <p:nvPr/>
          </p:nvSpPr>
          <p:spPr>
            <a:xfrm>
              <a:off x="223747" y="799004"/>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86" name="Shape 3369">
              <a:extLst>
                <a:ext uri="{FF2B5EF4-FFF2-40B4-BE49-F238E27FC236}">
                  <a16:creationId xmlns:a16="http://schemas.microsoft.com/office/drawing/2014/main" id="{241D7D92-6FA5-4A9B-B627-8B3B2190C00F}"/>
                </a:ext>
              </a:extLst>
            </p:cNvPr>
            <p:cNvSpPr/>
            <p:nvPr/>
          </p:nvSpPr>
          <p:spPr>
            <a:xfrm>
              <a:off x="2215409" y="799004"/>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87" name="Shape 3370">
              <a:extLst>
                <a:ext uri="{FF2B5EF4-FFF2-40B4-BE49-F238E27FC236}">
                  <a16:creationId xmlns:a16="http://schemas.microsoft.com/office/drawing/2014/main" id="{20C8C555-9FB3-4A19-BA74-60B1FCB21BD4}"/>
                </a:ext>
              </a:extLst>
            </p:cNvPr>
            <p:cNvSpPr/>
            <p:nvPr/>
          </p:nvSpPr>
          <p:spPr>
            <a:xfrm>
              <a:off x="220572" y="977693"/>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88" name="Shape 3371">
              <a:extLst>
                <a:ext uri="{FF2B5EF4-FFF2-40B4-BE49-F238E27FC236}">
                  <a16:creationId xmlns:a16="http://schemas.microsoft.com/office/drawing/2014/main" id="{F05AF9B8-D9D6-4261-9747-0574147978E4}"/>
                </a:ext>
              </a:extLst>
            </p:cNvPr>
            <p:cNvSpPr/>
            <p:nvPr/>
          </p:nvSpPr>
          <p:spPr>
            <a:xfrm>
              <a:off x="223747" y="98086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89" name="Shape 3372">
              <a:extLst>
                <a:ext uri="{FF2B5EF4-FFF2-40B4-BE49-F238E27FC236}">
                  <a16:creationId xmlns:a16="http://schemas.microsoft.com/office/drawing/2014/main" id="{FA8B02BC-4BB5-4A9C-A02B-A765B2F795EA}"/>
                </a:ext>
              </a:extLst>
            </p:cNvPr>
            <p:cNvSpPr/>
            <p:nvPr/>
          </p:nvSpPr>
          <p:spPr>
            <a:xfrm>
              <a:off x="2215409" y="980867"/>
              <a:ext cx="0" cy="175514"/>
            </a:xfrm>
            <a:custGeom>
              <a:avLst/>
              <a:gdLst/>
              <a:ahLst/>
              <a:cxnLst/>
              <a:rect l="0" t="0" r="0" b="0"/>
              <a:pathLst>
                <a:path h="175514">
                  <a:moveTo>
                    <a:pt x="0" y="175514"/>
                  </a:moveTo>
                  <a:lnTo>
                    <a:pt x="0"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90" name="Shape 3373">
              <a:extLst>
                <a:ext uri="{FF2B5EF4-FFF2-40B4-BE49-F238E27FC236}">
                  <a16:creationId xmlns:a16="http://schemas.microsoft.com/office/drawing/2014/main" id="{582BC302-D49C-4B9F-A87A-FDF3C989AE5B}"/>
                </a:ext>
              </a:extLst>
            </p:cNvPr>
            <p:cNvSpPr/>
            <p:nvPr/>
          </p:nvSpPr>
          <p:spPr>
            <a:xfrm>
              <a:off x="220572" y="1159556"/>
              <a:ext cx="1998015" cy="0"/>
            </a:xfrm>
            <a:custGeom>
              <a:avLst/>
              <a:gdLst/>
              <a:ahLst/>
              <a:cxnLst/>
              <a:rect l="0" t="0" r="0" b="0"/>
              <a:pathLst>
                <a:path w="1998015">
                  <a:moveTo>
                    <a:pt x="0" y="0"/>
                  </a:moveTo>
                  <a:lnTo>
                    <a:pt x="1998015" y="0"/>
                  </a:lnTo>
                </a:path>
              </a:pathLst>
            </a:custGeom>
            <a:ln w="6350" cap="flat">
              <a:miter lim="127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391" name="Rectangle 390">
              <a:extLst>
                <a:ext uri="{FF2B5EF4-FFF2-40B4-BE49-F238E27FC236}">
                  <a16:creationId xmlns:a16="http://schemas.microsoft.com/office/drawing/2014/main" id="{10B00753-9808-49C2-967B-3618FAC63960}"/>
                </a:ext>
              </a:extLst>
            </p:cNvPr>
            <p:cNvSpPr/>
            <p:nvPr/>
          </p:nvSpPr>
          <p:spPr>
            <a:xfrm>
              <a:off x="117043" y="0"/>
              <a:ext cx="70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92" name="Rectangle 391">
              <a:extLst>
                <a:ext uri="{FF2B5EF4-FFF2-40B4-BE49-F238E27FC236}">
                  <a16:creationId xmlns:a16="http://schemas.microsoft.com/office/drawing/2014/main" id="{A3746CC6-9EA3-4B38-9E0D-7C0234A597CE}"/>
                </a:ext>
              </a:extLst>
            </p:cNvPr>
            <p:cNvSpPr/>
            <p:nvPr/>
          </p:nvSpPr>
          <p:spPr>
            <a:xfrm>
              <a:off x="0" y="0"/>
              <a:ext cx="155938"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93" name="Rectangle 392">
              <a:extLst>
                <a:ext uri="{FF2B5EF4-FFF2-40B4-BE49-F238E27FC236}">
                  <a16:creationId xmlns:a16="http://schemas.microsoft.com/office/drawing/2014/main" id="{8F017258-60C6-4605-9CBB-432481AA7842}"/>
                </a:ext>
              </a:extLst>
            </p:cNvPr>
            <p:cNvSpPr/>
            <p:nvPr/>
          </p:nvSpPr>
          <p:spPr>
            <a:xfrm>
              <a:off x="0" y="179019"/>
              <a:ext cx="155938"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94" name="Rectangle 393">
              <a:extLst>
                <a:ext uri="{FF2B5EF4-FFF2-40B4-BE49-F238E27FC236}">
                  <a16:creationId xmlns:a16="http://schemas.microsoft.com/office/drawing/2014/main" id="{EC921F5F-35D8-4C13-8205-0DBF9445663D}"/>
                </a:ext>
              </a:extLst>
            </p:cNvPr>
            <p:cNvSpPr/>
            <p:nvPr/>
          </p:nvSpPr>
          <p:spPr>
            <a:xfrm>
              <a:off x="117043" y="179019"/>
              <a:ext cx="70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95" name="Rectangle 394">
              <a:extLst>
                <a:ext uri="{FF2B5EF4-FFF2-40B4-BE49-F238E27FC236}">
                  <a16:creationId xmlns:a16="http://schemas.microsoft.com/office/drawing/2014/main" id="{7357D299-FDBC-40CF-84EC-678F1F471D82}"/>
                </a:ext>
              </a:extLst>
            </p:cNvPr>
            <p:cNvSpPr/>
            <p:nvPr/>
          </p:nvSpPr>
          <p:spPr>
            <a:xfrm>
              <a:off x="117043" y="358039"/>
              <a:ext cx="70131"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96" name="Rectangle 395">
              <a:extLst>
                <a:ext uri="{FF2B5EF4-FFF2-40B4-BE49-F238E27FC236}">
                  <a16:creationId xmlns:a16="http://schemas.microsoft.com/office/drawing/2014/main" id="{5EBB5CA3-F645-44CA-87AE-601DBA248F84}"/>
                </a:ext>
              </a:extLst>
            </p:cNvPr>
            <p:cNvSpPr/>
            <p:nvPr/>
          </p:nvSpPr>
          <p:spPr>
            <a:xfrm>
              <a:off x="0" y="358039"/>
              <a:ext cx="155938"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97" name="Rectangle 396">
              <a:extLst>
                <a:ext uri="{FF2B5EF4-FFF2-40B4-BE49-F238E27FC236}">
                  <a16:creationId xmlns:a16="http://schemas.microsoft.com/office/drawing/2014/main" id="{190FCAD0-D6AB-44D6-A19B-240A77DAFB6F}"/>
                </a:ext>
              </a:extLst>
            </p:cNvPr>
            <p:cNvSpPr/>
            <p:nvPr/>
          </p:nvSpPr>
          <p:spPr>
            <a:xfrm>
              <a:off x="79451" y="537058"/>
              <a:ext cx="120129" cy="158506"/>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M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98" name="Rectangle 397">
              <a:extLst>
                <a:ext uri="{FF2B5EF4-FFF2-40B4-BE49-F238E27FC236}">
                  <a16:creationId xmlns:a16="http://schemas.microsoft.com/office/drawing/2014/main" id="{7EEEA7B9-1227-426F-8E80-B67E8AB749C1}"/>
                </a:ext>
              </a:extLst>
            </p:cNvPr>
            <p:cNvSpPr/>
            <p:nvPr/>
          </p:nvSpPr>
          <p:spPr>
            <a:xfrm>
              <a:off x="21438" y="716078"/>
              <a:ext cx="12742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399" name="Rectangle 398">
              <a:extLst>
                <a:ext uri="{FF2B5EF4-FFF2-40B4-BE49-F238E27FC236}">
                  <a16:creationId xmlns:a16="http://schemas.microsoft.com/office/drawing/2014/main" id="{27BE34C3-612B-4A21-B367-1BDE0F82DB1B}"/>
                </a:ext>
              </a:extLst>
            </p:cNvPr>
            <p:cNvSpPr/>
            <p:nvPr/>
          </p:nvSpPr>
          <p:spPr>
            <a:xfrm>
              <a:off x="117043" y="716078"/>
              <a:ext cx="70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00" name="Rectangle 399">
              <a:extLst>
                <a:ext uri="{FF2B5EF4-FFF2-40B4-BE49-F238E27FC236}">
                  <a16:creationId xmlns:a16="http://schemas.microsoft.com/office/drawing/2014/main" id="{852F2904-6157-4378-B991-FA53F461B127}"/>
                </a:ext>
              </a:extLst>
            </p:cNvPr>
            <p:cNvSpPr/>
            <p:nvPr/>
          </p:nvSpPr>
          <p:spPr>
            <a:xfrm>
              <a:off x="21438" y="895097"/>
              <a:ext cx="12742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01" name="Rectangle 400">
              <a:extLst>
                <a:ext uri="{FF2B5EF4-FFF2-40B4-BE49-F238E27FC236}">
                  <a16:creationId xmlns:a16="http://schemas.microsoft.com/office/drawing/2014/main" id="{4B475B7D-35DD-4770-B386-65A96E80CF0C}"/>
                </a:ext>
              </a:extLst>
            </p:cNvPr>
            <p:cNvSpPr/>
            <p:nvPr/>
          </p:nvSpPr>
          <p:spPr>
            <a:xfrm>
              <a:off x="117043" y="895097"/>
              <a:ext cx="70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02" name="Rectangle 401">
              <a:extLst>
                <a:ext uri="{FF2B5EF4-FFF2-40B4-BE49-F238E27FC236}">
                  <a16:creationId xmlns:a16="http://schemas.microsoft.com/office/drawing/2014/main" id="{E7C2DAF1-1594-4D17-9B9D-1612983FBB56}"/>
                </a:ext>
              </a:extLst>
            </p:cNvPr>
            <p:cNvSpPr/>
            <p:nvPr/>
          </p:nvSpPr>
          <p:spPr>
            <a:xfrm>
              <a:off x="117043" y="1074116"/>
              <a:ext cx="70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s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03" name="Rectangle 402">
              <a:extLst>
                <a:ext uri="{FF2B5EF4-FFF2-40B4-BE49-F238E27FC236}">
                  <a16:creationId xmlns:a16="http://schemas.microsoft.com/office/drawing/2014/main" id="{A2E0905C-95DE-4A32-8301-ADAD978A01E4}"/>
                </a:ext>
              </a:extLst>
            </p:cNvPr>
            <p:cNvSpPr/>
            <p:nvPr/>
          </p:nvSpPr>
          <p:spPr>
            <a:xfrm>
              <a:off x="21438" y="1074116"/>
              <a:ext cx="12742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04" name="Rectangle 403">
              <a:extLst>
                <a:ext uri="{FF2B5EF4-FFF2-40B4-BE49-F238E27FC236}">
                  <a16:creationId xmlns:a16="http://schemas.microsoft.com/office/drawing/2014/main" id="{3169B468-911E-4EE8-A22D-20C29C4DF6F0}"/>
                </a:ext>
              </a:extLst>
            </p:cNvPr>
            <p:cNvSpPr/>
            <p:nvPr/>
          </p:nvSpPr>
          <p:spPr>
            <a:xfrm>
              <a:off x="196494" y="1178053"/>
              <a:ext cx="289714"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RUN</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05" name="Rectangle 404">
              <a:extLst>
                <a:ext uri="{FF2B5EF4-FFF2-40B4-BE49-F238E27FC236}">
                  <a16:creationId xmlns:a16="http://schemas.microsoft.com/office/drawing/2014/main" id="{B041D48D-BD33-490E-8A36-A9568541D2D5}"/>
                </a:ext>
              </a:extLst>
            </p:cNvPr>
            <p:cNvSpPr/>
            <p:nvPr/>
          </p:nvSpPr>
          <p:spPr>
            <a:xfrm>
              <a:off x="414122"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06" name="Rectangle 405">
              <a:extLst>
                <a:ext uri="{FF2B5EF4-FFF2-40B4-BE49-F238E27FC236}">
                  <a16:creationId xmlns:a16="http://schemas.microsoft.com/office/drawing/2014/main" id="{4832E0CA-6763-44FF-B606-BE2124AB20BE}"/>
                </a:ext>
              </a:extLst>
            </p:cNvPr>
            <p:cNvSpPr/>
            <p:nvPr/>
          </p:nvSpPr>
          <p:spPr>
            <a:xfrm>
              <a:off x="4831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07" name="Rectangle 406">
              <a:extLst>
                <a:ext uri="{FF2B5EF4-FFF2-40B4-BE49-F238E27FC236}">
                  <a16:creationId xmlns:a16="http://schemas.microsoft.com/office/drawing/2014/main" id="{3A06783C-EB21-4978-80DA-72FBC353F41A}"/>
                </a:ext>
              </a:extLst>
            </p:cNvPr>
            <p:cNvSpPr/>
            <p:nvPr/>
          </p:nvSpPr>
          <p:spPr>
            <a:xfrm>
              <a:off x="539394"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08" name="Rectangle 407">
              <a:extLst>
                <a:ext uri="{FF2B5EF4-FFF2-40B4-BE49-F238E27FC236}">
                  <a16:creationId xmlns:a16="http://schemas.microsoft.com/office/drawing/2014/main" id="{B13F2BF9-CFB9-4767-9BE6-0DB077A90ECA}"/>
                </a:ext>
              </a:extLst>
            </p:cNvPr>
            <p:cNvSpPr/>
            <p:nvPr/>
          </p:nvSpPr>
          <p:spPr>
            <a:xfrm>
              <a:off x="6736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2</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09" name="Rectangle 408">
              <a:extLst>
                <a:ext uri="{FF2B5EF4-FFF2-40B4-BE49-F238E27FC236}">
                  <a16:creationId xmlns:a16="http://schemas.microsoft.com/office/drawing/2014/main" id="{BC8BBB91-199E-45D2-A98A-A7D72CD20E2C}"/>
                </a:ext>
              </a:extLst>
            </p:cNvPr>
            <p:cNvSpPr/>
            <p:nvPr/>
          </p:nvSpPr>
          <p:spPr>
            <a:xfrm>
              <a:off x="7298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10" name="Rectangle 409">
              <a:extLst>
                <a:ext uri="{FF2B5EF4-FFF2-40B4-BE49-F238E27FC236}">
                  <a16:creationId xmlns:a16="http://schemas.microsoft.com/office/drawing/2014/main" id="{E944D666-5600-4A11-BB17-3CC9C1A862F7}"/>
                </a:ext>
              </a:extLst>
            </p:cNvPr>
            <p:cNvSpPr/>
            <p:nvPr/>
          </p:nvSpPr>
          <p:spPr>
            <a:xfrm>
              <a:off x="8514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3</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11" name="Rectangle 410">
              <a:extLst>
                <a:ext uri="{FF2B5EF4-FFF2-40B4-BE49-F238E27FC236}">
                  <a16:creationId xmlns:a16="http://schemas.microsoft.com/office/drawing/2014/main" id="{8B6D1394-28BE-46F6-A522-CE7F0A11C708}"/>
                </a:ext>
              </a:extLst>
            </p:cNvPr>
            <p:cNvSpPr/>
            <p:nvPr/>
          </p:nvSpPr>
          <p:spPr>
            <a:xfrm>
              <a:off x="9076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12" name="Rectangle 411">
              <a:extLst>
                <a:ext uri="{FF2B5EF4-FFF2-40B4-BE49-F238E27FC236}">
                  <a16:creationId xmlns:a16="http://schemas.microsoft.com/office/drawing/2014/main" id="{6CD59A86-0A08-4B76-8204-7D4B88DF96AF}"/>
                </a:ext>
              </a:extLst>
            </p:cNvPr>
            <p:cNvSpPr/>
            <p:nvPr/>
          </p:nvSpPr>
          <p:spPr>
            <a:xfrm>
              <a:off x="10419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4</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13" name="Rectangle 412">
              <a:extLst>
                <a:ext uri="{FF2B5EF4-FFF2-40B4-BE49-F238E27FC236}">
                  <a16:creationId xmlns:a16="http://schemas.microsoft.com/office/drawing/2014/main" id="{EC7A074A-C862-4E46-BE67-72A3EB4B3E30}"/>
                </a:ext>
              </a:extLst>
            </p:cNvPr>
            <p:cNvSpPr/>
            <p:nvPr/>
          </p:nvSpPr>
          <p:spPr>
            <a:xfrm>
              <a:off x="10981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14" name="Rectangle 413">
              <a:extLst>
                <a:ext uri="{FF2B5EF4-FFF2-40B4-BE49-F238E27FC236}">
                  <a16:creationId xmlns:a16="http://schemas.microsoft.com/office/drawing/2014/main" id="{02B74219-F225-4269-971A-924313606F86}"/>
                </a:ext>
              </a:extLst>
            </p:cNvPr>
            <p:cNvSpPr/>
            <p:nvPr/>
          </p:nvSpPr>
          <p:spPr>
            <a:xfrm>
              <a:off x="12324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5</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15" name="Rectangle 414">
              <a:extLst>
                <a:ext uri="{FF2B5EF4-FFF2-40B4-BE49-F238E27FC236}">
                  <a16:creationId xmlns:a16="http://schemas.microsoft.com/office/drawing/2014/main" id="{6106FCDD-8829-4F98-AC0A-36F8C3AC4117}"/>
                </a:ext>
              </a:extLst>
            </p:cNvPr>
            <p:cNvSpPr/>
            <p:nvPr/>
          </p:nvSpPr>
          <p:spPr>
            <a:xfrm>
              <a:off x="12886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16" name="Rectangle 415">
              <a:extLst>
                <a:ext uri="{FF2B5EF4-FFF2-40B4-BE49-F238E27FC236}">
                  <a16:creationId xmlns:a16="http://schemas.microsoft.com/office/drawing/2014/main" id="{A1DBB385-0DA8-4167-97B9-D0BD45C6AE9A}"/>
                </a:ext>
              </a:extLst>
            </p:cNvPr>
            <p:cNvSpPr/>
            <p:nvPr/>
          </p:nvSpPr>
          <p:spPr>
            <a:xfrm>
              <a:off x="14229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6</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17" name="Rectangle 416">
              <a:extLst>
                <a:ext uri="{FF2B5EF4-FFF2-40B4-BE49-F238E27FC236}">
                  <a16:creationId xmlns:a16="http://schemas.microsoft.com/office/drawing/2014/main" id="{A603D987-05E2-473F-8741-51DC71176E75}"/>
                </a:ext>
              </a:extLst>
            </p:cNvPr>
            <p:cNvSpPr/>
            <p:nvPr/>
          </p:nvSpPr>
          <p:spPr>
            <a:xfrm>
              <a:off x="14791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18" name="Rectangle 417">
              <a:extLst>
                <a:ext uri="{FF2B5EF4-FFF2-40B4-BE49-F238E27FC236}">
                  <a16:creationId xmlns:a16="http://schemas.microsoft.com/office/drawing/2014/main" id="{EFC6C293-168B-43F5-AAF5-3CCADADD6DD9}"/>
                </a:ext>
              </a:extLst>
            </p:cNvPr>
            <p:cNvSpPr/>
            <p:nvPr/>
          </p:nvSpPr>
          <p:spPr>
            <a:xfrm>
              <a:off x="16007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7</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19" name="Rectangle 418">
              <a:extLst>
                <a:ext uri="{FF2B5EF4-FFF2-40B4-BE49-F238E27FC236}">
                  <a16:creationId xmlns:a16="http://schemas.microsoft.com/office/drawing/2014/main" id="{B0C844BC-149B-4746-AC2D-BB5E25BD4A34}"/>
                </a:ext>
              </a:extLst>
            </p:cNvPr>
            <p:cNvSpPr/>
            <p:nvPr/>
          </p:nvSpPr>
          <p:spPr>
            <a:xfrm>
              <a:off x="16569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20" name="Rectangle 419">
              <a:extLst>
                <a:ext uri="{FF2B5EF4-FFF2-40B4-BE49-F238E27FC236}">
                  <a16:creationId xmlns:a16="http://schemas.microsoft.com/office/drawing/2014/main" id="{FBE52357-09CA-455F-AC2C-FF37B25DCDAD}"/>
                </a:ext>
              </a:extLst>
            </p:cNvPr>
            <p:cNvSpPr/>
            <p:nvPr/>
          </p:nvSpPr>
          <p:spPr>
            <a:xfrm>
              <a:off x="17785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8</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21" name="Rectangle 420">
              <a:extLst>
                <a:ext uri="{FF2B5EF4-FFF2-40B4-BE49-F238E27FC236}">
                  <a16:creationId xmlns:a16="http://schemas.microsoft.com/office/drawing/2014/main" id="{D1518B76-7FFD-478C-AF91-C719D197FF33}"/>
                </a:ext>
              </a:extLst>
            </p:cNvPr>
            <p:cNvSpPr/>
            <p:nvPr/>
          </p:nvSpPr>
          <p:spPr>
            <a:xfrm>
              <a:off x="18347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22" name="Rectangle 421">
              <a:extLst>
                <a:ext uri="{FF2B5EF4-FFF2-40B4-BE49-F238E27FC236}">
                  <a16:creationId xmlns:a16="http://schemas.microsoft.com/office/drawing/2014/main" id="{E9253439-BCEB-46B1-8FC1-51BCE42A40CC}"/>
                </a:ext>
              </a:extLst>
            </p:cNvPr>
            <p:cNvSpPr/>
            <p:nvPr/>
          </p:nvSpPr>
          <p:spPr>
            <a:xfrm>
              <a:off x="1981708" y="1178053"/>
              <a:ext cx="75131"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9</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23" name="Rectangle 422">
              <a:extLst>
                <a:ext uri="{FF2B5EF4-FFF2-40B4-BE49-F238E27FC236}">
                  <a16:creationId xmlns:a16="http://schemas.microsoft.com/office/drawing/2014/main" id="{2D0DD114-97E6-47E3-AF0F-09C838378C04}"/>
                </a:ext>
              </a:extLst>
            </p:cNvPr>
            <p:cNvSpPr/>
            <p:nvPr/>
          </p:nvSpPr>
          <p:spPr>
            <a:xfrm>
              <a:off x="2037995" y="1178053"/>
              <a:ext cx="37566"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24" name="Rectangle 423">
              <a:extLst>
                <a:ext uri="{FF2B5EF4-FFF2-40B4-BE49-F238E27FC236}">
                  <a16:creationId xmlns:a16="http://schemas.microsoft.com/office/drawing/2014/main" id="{99AF2557-418F-4FD7-B8E3-4EC2F42B6999}"/>
                </a:ext>
              </a:extLst>
            </p:cNvPr>
            <p:cNvSpPr/>
            <p:nvPr/>
          </p:nvSpPr>
          <p:spPr>
            <a:xfrm>
              <a:off x="2166519" y="1178053"/>
              <a:ext cx="149992" cy="158505"/>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10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25" name="Shape 3408">
              <a:extLst>
                <a:ext uri="{FF2B5EF4-FFF2-40B4-BE49-F238E27FC236}">
                  <a16:creationId xmlns:a16="http://schemas.microsoft.com/office/drawing/2014/main" id="{AB013920-79A0-4CE4-A364-63A1DFA7DD3F}"/>
                </a:ext>
              </a:extLst>
            </p:cNvPr>
            <p:cNvSpPr/>
            <p:nvPr/>
          </p:nvSpPr>
          <p:spPr>
            <a:xfrm>
              <a:off x="1137460" y="240981"/>
              <a:ext cx="284175" cy="284163"/>
            </a:xfrm>
            <a:custGeom>
              <a:avLst/>
              <a:gdLst/>
              <a:ahLst/>
              <a:cxnLst/>
              <a:rect l="0" t="0" r="0" b="0"/>
              <a:pathLst>
                <a:path w="284175" h="284163">
                  <a:moveTo>
                    <a:pt x="142088" y="0"/>
                  </a:moveTo>
                  <a:cubicBezTo>
                    <a:pt x="220561" y="0"/>
                    <a:pt x="284175" y="63614"/>
                    <a:pt x="284175" y="142075"/>
                  </a:cubicBezTo>
                  <a:cubicBezTo>
                    <a:pt x="284175" y="220549"/>
                    <a:pt x="220561" y="284163"/>
                    <a:pt x="142088" y="284163"/>
                  </a:cubicBezTo>
                  <a:cubicBezTo>
                    <a:pt x="63614" y="284163"/>
                    <a:pt x="0" y="220549"/>
                    <a:pt x="0" y="142075"/>
                  </a:cubicBezTo>
                  <a:cubicBezTo>
                    <a:pt x="0" y="63614"/>
                    <a:pt x="63614" y="0"/>
                    <a:pt x="142088" y="0"/>
                  </a:cubicBezTo>
                  <a:close/>
                </a:path>
              </a:pathLst>
            </a:custGeom>
            <a:ln w="0" cap="flat">
              <a:miter lim="100000"/>
            </a:ln>
          </p:spPr>
          <p:style>
            <a:lnRef idx="0">
              <a:srgbClr val="000000"/>
            </a:lnRef>
            <a:fillRef idx="1">
              <a:srgbClr val="FFFFFF"/>
            </a:fillRef>
            <a:effectRef idx="0">
              <a:scrgbClr r="0" g="0" b="0"/>
            </a:effectRef>
            <a:fontRef idx="none"/>
          </p:style>
          <p:txBody>
            <a:bodyPr/>
            <a:lstStyle/>
            <a:p>
              <a:endParaRPr lang="en-US" sz="1200"/>
            </a:p>
          </p:txBody>
        </p:sp>
        <p:sp>
          <p:nvSpPr>
            <p:cNvPr id="426" name="Shape 3409">
              <a:extLst>
                <a:ext uri="{FF2B5EF4-FFF2-40B4-BE49-F238E27FC236}">
                  <a16:creationId xmlns:a16="http://schemas.microsoft.com/office/drawing/2014/main" id="{7FE27747-DC59-478A-8713-51137CE0945E}"/>
                </a:ext>
              </a:extLst>
            </p:cNvPr>
            <p:cNvSpPr/>
            <p:nvPr/>
          </p:nvSpPr>
          <p:spPr>
            <a:xfrm>
              <a:off x="1137460" y="240981"/>
              <a:ext cx="284175" cy="284163"/>
            </a:xfrm>
            <a:custGeom>
              <a:avLst/>
              <a:gdLst/>
              <a:ahLst/>
              <a:cxnLst/>
              <a:rect l="0" t="0" r="0" b="0"/>
              <a:pathLst>
                <a:path w="284175" h="284163">
                  <a:moveTo>
                    <a:pt x="142088" y="284163"/>
                  </a:moveTo>
                  <a:cubicBezTo>
                    <a:pt x="220561" y="284163"/>
                    <a:pt x="284175" y="220548"/>
                    <a:pt x="284175" y="142075"/>
                  </a:cubicBezTo>
                  <a:cubicBezTo>
                    <a:pt x="284175" y="63614"/>
                    <a:pt x="220561" y="0"/>
                    <a:pt x="142088" y="0"/>
                  </a:cubicBezTo>
                  <a:cubicBezTo>
                    <a:pt x="63614" y="0"/>
                    <a:pt x="0" y="63614"/>
                    <a:pt x="0" y="142075"/>
                  </a:cubicBezTo>
                  <a:cubicBezTo>
                    <a:pt x="0" y="220548"/>
                    <a:pt x="63614" y="284163"/>
                    <a:pt x="142088" y="284163"/>
                  </a:cubicBezTo>
                  <a:close/>
                </a:path>
              </a:pathLst>
            </a:custGeom>
            <a:ln w="635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427" name="Shape 3410">
              <a:extLst>
                <a:ext uri="{FF2B5EF4-FFF2-40B4-BE49-F238E27FC236}">
                  <a16:creationId xmlns:a16="http://schemas.microsoft.com/office/drawing/2014/main" id="{385469EC-1331-4A0E-8552-A39D8B7030EC}"/>
                </a:ext>
              </a:extLst>
            </p:cNvPr>
            <p:cNvSpPr/>
            <p:nvPr/>
          </p:nvSpPr>
          <p:spPr>
            <a:xfrm>
              <a:off x="515888" y="287493"/>
              <a:ext cx="757631" cy="184836"/>
            </a:xfrm>
            <a:custGeom>
              <a:avLst/>
              <a:gdLst/>
              <a:ahLst/>
              <a:cxnLst/>
              <a:rect l="0" t="0" r="0" b="0"/>
              <a:pathLst>
                <a:path w="757631" h="184836">
                  <a:moveTo>
                    <a:pt x="0" y="182232"/>
                  </a:moveTo>
                  <a:lnTo>
                    <a:pt x="209118" y="182232"/>
                  </a:lnTo>
                  <a:lnTo>
                    <a:pt x="386156" y="0"/>
                  </a:lnTo>
                  <a:lnTo>
                    <a:pt x="564744" y="107162"/>
                  </a:lnTo>
                  <a:lnTo>
                    <a:pt x="757631" y="184836"/>
                  </a:lnTo>
                </a:path>
              </a:pathLst>
            </a:custGeom>
            <a:ln w="2540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428" name="Shape 58613">
              <a:extLst>
                <a:ext uri="{FF2B5EF4-FFF2-40B4-BE49-F238E27FC236}">
                  <a16:creationId xmlns:a16="http://schemas.microsoft.com/office/drawing/2014/main" id="{7A9E0854-853F-4DB2-8810-16744CC5F0AC}"/>
                </a:ext>
              </a:extLst>
            </p:cNvPr>
            <p:cNvSpPr/>
            <p:nvPr/>
          </p:nvSpPr>
          <p:spPr>
            <a:xfrm>
              <a:off x="473422" y="430371"/>
              <a:ext cx="83287" cy="83286"/>
            </a:xfrm>
            <a:custGeom>
              <a:avLst/>
              <a:gdLst/>
              <a:ahLst/>
              <a:cxnLst/>
              <a:rect l="0" t="0" r="0" b="0"/>
              <a:pathLst>
                <a:path w="83287" h="83286">
                  <a:moveTo>
                    <a:pt x="0" y="0"/>
                  </a:moveTo>
                  <a:lnTo>
                    <a:pt x="83287" y="0"/>
                  </a:lnTo>
                  <a:lnTo>
                    <a:pt x="83287" y="83286"/>
                  </a:lnTo>
                  <a:lnTo>
                    <a:pt x="0" y="83286"/>
                  </a:lnTo>
                  <a:lnTo>
                    <a:pt x="0" y="0"/>
                  </a:lnTo>
                </a:path>
              </a:pathLst>
            </a:custGeom>
            <a:ln w="0" cap="flat">
              <a:miter lim="100000"/>
            </a:ln>
          </p:spPr>
          <p:style>
            <a:lnRef idx="0">
              <a:srgbClr val="000000"/>
            </a:lnRef>
            <a:fillRef idx="1">
              <a:srgbClr val="822985"/>
            </a:fillRef>
            <a:effectRef idx="0">
              <a:scrgbClr r="0" g="0" b="0"/>
            </a:effectRef>
            <a:fontRef idx="none"/>
          </p:style>
          <p:txBody>
            <a:bodyPr/>
            <a:lstStyle/>
            <a:p>
              <a:endParaRPr lang="en-US" sz="1200"/>
            </a:p>
          </p:txBody>
        </p:sp>
        <p:sp>
          <p:nvSpPr>
            <p:cNvPr id="429" name="Shape 3412">
              <a:extLst>
                <a:ext uri="{FF2B5EF4-FFF2-40B4-BE49-F238E27FC236}">
                  <a16:creationId xmlns:a16="http://schemas.microsoft.com/office/drawing/2014/main" id="{5AF1297A-7D94-4446-88E4-B9708472FC82}"/>
                </a:ext>
              </a:extLst>
            </p:cNvPr>
            <p:cNvSpPr/>
            <p:nvPr/>
          </p:nvSpPr>
          <p:spPr>
            <a:xfrm>
              <a:off x="514589" y="290357"/>
              <a:ext cx="750748" cy="291071"/>
            </a:xfrm>
            <a:custGeom>
              <a:avLst/>
              <a:gdLst/>
              <a:ahLst/>
              <a:cxnLst/>
              <a:rect l="0" t="0" r="0" b="0"/>
              <a:pathLst>
                <a:path w="750748" h="291071">
                  <a:moveTo>
                    <a:pt x="0" y="291071"/>
                  </a:moveTo>
                  <a:lnTo>
                    <a:pt x="202629" y="0"/>
                  </a:lnTo>
                  <a:lnTo>
                    <a:pt x="388874" y="101435"/>
                  </a:lnTo>
                  <a:lnTo>
                    <a:pt x="563182" y="288468"/>
                  </a:lnTo>
                  <a:lnTo>
                    <a:pt x="750748" y="0"/>
                  </a:lnTo>
                </a:path>
              </a:pathLst>
            </a:custGeom>
            <a:ln w="25400" cap="flat">
              <a:miter lim="100000"/>
            </a:ln>
          </p:spPr>
          <p:style>
            <a:lnRef idx="1">
              <a:srgbClr val="211F1F"/>
            </a:lnRef>
            <a:fillRef idx="0">
              <a:srgbClr val="000000">
                <a:alpha val="0"/>
              </a:srgbClr>
            </a:fillRef>
            <a:effectRef idx="0">
              <a:scrgbClr r="0" g="0" b="0"/>
            </a:effectRef>
            <a:fontRef idx="none"/>
          </p:style>
          <p:txBody>
            <a:bodyPr/>
            <a:lstStyle/>
            <a:p>
              <a:endParaRPr lang="en-US" sz="1200"/>
            </a:p>
          </p:txBody>
        </p:sp>
        <p:sp>
          <p:nvSpPr>
            <p:cNvPr id="430" name="Shape 3413">
              <a:extLst>
                <a:ext uri="{FF2B5EF4-FFF2-40B4-BE49-F238E27FC236}">
                  <a16:creationId xmlns:a16="http://schemas.microsoft.com/office/drawing/2014/main" id="{08D591BA-F119-40F1-88D7-F40A36F2495D}"/>
                </a:ext>
              </a:extLst>
            </p:cNvPr>
            <p:cNvSpPr/>
            <p:nvPr/>
          </p:nvSpPr>
          <p:spPr>
            <a:xfrm>
              <a:off x="473210" y="534665"/>
              <a:ext cx="83287" cy="83286"/>
            </a:xfrm>
            <a:custGeom>
              <a:avLst/>
              <a:gdLst/>
              <a:ahLst/>
              <a:cxnLst/>
              <a:rect l="0" t="0" r="0" b="0"/>
              <a:pathLst>
                <a:path w="83287" h="83286">
                  <a:moveTo>
                    <a:pt x="41643" y="0"/>
                  </a:moveTo>
                  <a:cubicBezTo>
                    <a:pt x="64643" y="0"/>
                    <a:pt x="83287" y="18643"/>
                    <a:pt x="83287" y="41643"/>
                  </a:cubicBezTo>
                  <a:cubicBezTo>
                    <a:pt x="83287" y="64643"/>
                    <a:pt x="64643" y="83286"/>
                    <a:pt x="41643" y="83286"/>
                  </a:cubicBezTo>
                  <a:cubicBezTo>
                    <a:pt x="18644" y="83286"/>
                    <a:pt x="0" y="64643"/>
                    <a:pt x="0" y="41643"/>
                  </a:cubicBezTo>
                  <a:cubicBezTo>
                    <a:pt x="0" y="18643"/>
                    <a:pt x="18644"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431" name="Shape 3414">
              <a:extLst>
                <a:ext uri="{FF2B5EF4-FFF2-40B4-BE49-F238E27FC236}">
                  <a16:creationId xmlns:a16="http://schemas.microsoft.com/office/drawing/2014/main" id="{846982E6-AE4A-42B2-9D3A-9BE80CE80F47}"/>
                </a:ext>
              </a:extLst>
            </p:cNvPr>
            <p:cNvSpPr/>
            <p:nvPr/>
          </p:nvSpPr>
          <p:spPr>
            <a:xfrm>
              <a:off x="1343839" y="390200"/>
              <a:ext cx="658711" cy="449402"/>
            </a:xfrm>
            <a:custGeom>
              <a:avLst/>
              <a:gdLst/>
              <a:ahLst/>
              <a:cxnLst/>
              <a:rect l="0" t="0" r="0" b="0"/>
              <a:pathLst>
                <a:path w="658711" h="449402">
                  <a:moveTo>
                    <a:pt x="0" y="0"/>
                  </a:moveTo>
                  <a:lnTo>
                    <a:pt x="291656" y="246494"/>
                  </a:lnTo>
                  <a:lnTo>
                    <a:pt x="609575" y="246494"/>
                  </a:lnTo>
                  <a:cubicBezTo>
                    <a:pt x="636714" y="246494"/>
                    <a:pt x="658711" y="264858"/>
                    <a:pt x="658711" y="287515"/>
                  </a:cubicBezTo>
                  <a:lnTo>
                    <a:pt x="658711" y="408369"/>
                  </a:lnTo>
                  <a:cubicBezTo>
                    <a:pt x="658711" y="431025"/>
                    <a:pt x="636714" y="449402"/>
                    <a:pt x="609575" y="449402"/>
                  </a:cubicBezTo>
                  <a:lnTo>
                    <a:pt x="142964" y="449402"/>
                  </a:lnTo>
                  <a:cubicBezTo>
                    <a:pt x="115824" y="449402"/>
                    <a:pt x="93828" y="431025"/>
                    <a:pt x="93828" y="408369"/>
                  </a:cubicBezTo>
                  <a:lnTo>
                    <a:pt x="93828" y="287515"/>
                  </a:lnTo>
                  <a:cubicBezTo>
                    <a:pt x="93828" y="264858"/>
                    <a:pt x="115824" y="246494"/>
                    <a:pt x="142964" y="246494"/>
                  </a:cubicBezTo>
                  <a:lnTo>
                    <a:pt x="187935" y="246494"/>
                  </a:lnTo>
                  <a:lnTo>
                    <a:pt x="0" y="0"/>
                  </a:lnTo>
                  <a:close/>
                </a:path>
              </a:pathLst>
            </a:custGeom>
            <a:ln w="0" cap="flat">
              <a:miter lim="100000"/>
            </a:ln>
          </p:spPr>
          <p:style>
            <a:lnRef idx="0">
              <a:srgbClr val="000000"/>
            </a:lnRef>
            <a:fillRef idx="1">
              <a:srgbClr val="E69024"/>
            </a:fillRef>
            <a:effectRef idx="0">
              <a:scrgbClr r="0" g="0" b="0"/>
            </a:effectRef>
            <a:fontRef idx="none"/>
          </p:style>
          <p:txBody>
            <a:bodyPr/>
            <a:lstStyle/>
            <a:p>
              <a:endParaRPr lang="en-US" sz="1200"/>
            </a:p>
          </p:txBody>
        </p:sp>
        <p:sp>
          <p:nvSpPr>
            <p:cNvPr id="432" name="Rectangle 431">
              <a:extLst>
                <a:ext uri="{FF2B5EF4-FFF2-40B4-BE49-F238E27FC236}">
                  <a16:creationId xmlns:a16="http://schemas.microsoft.com/office/drawing/2014/main" id="{D550810F-51A3-4B1E-8C36-797934643BA7}"/>
                </a:ext>
              </a:extLst>
            </p:cNvPr>
            <p:cNvSpPr/>
            <p:nvPr/>
          </p:nvSpPr>
          <p:spPr>
            <a:xfrm>
              <a:off x="1502080" y="664030"/>
              <a:ext cx="159367" cy="171283"/>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10</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33" name="Rectangle 432">
              <a:extLst>
                <a:ext uri="{FF2B5EF4-FFF2-40B4-BE49-F238E27FC236}">
                  <a16:creationId xmlns:a16="http://schemas.microsoft.com/office/drawing/2014/main" id="{8A154FA2-789A-4AB6-A660-1FAB8635C465}"/>
                </a:ext>
              </a:extLst>
            </p:cNvPr>
            <p:cNvSpPr/>
            <p:nvPr/>
          </p:nvSpPr>
          <p:spPr>
            <a:xfrm>
              <a:off x="1621688" y="664030"/>
              <a:ext cx="77099" cy="171283"/>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strike="sngStrike">
                  <a:effectLst/>
                  <a:latin typeface="Arial" panose="020B0604020202020204" pitchFamily="34" charset="0"/>
                  <a:ea typeface="Arial" panose="020B0604020202020204" pitchFamily="34" charset="0"/>
                  <a:cs typeface="Calibri" panose="020F0502020204030204" pitchFamily="34" charset="0"/>
                </a:rPr>
                <a:t>x</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34" name="Rectangle 433">
              <a:extLst>
                <a:ext uri="{FF2B5EF4-FFF2-40B4-BE49-F238E27FC236}">
                  <a16:creationId xmlns:a16="http://schemas.microsoft.com/office/drawing/2014/main" id="{B017B220-BD36-47DB-B2AF-83B6049AC201}"/>
                </a:ext>
              </a:extLst>
            </p:cNvPr>
            <p:cNvSpPr/>
            <p:nvPr/>
          </p:nvSpPr>
          <p:spPr>
            <a:xfrm>
              <a:off x="1679442" y="664030"/>
              <a:ext cx="347017" cy="171283"/>
            </a:xfrm>
            <a:prstGeom prst="rect">
              <a:avLst/>
            </a:prstGeom>
            <a:ln>
              <a:noFill/>
            </a:ln>
          </p:spPr>
          <p:txBody>
            <a:bodyPr lIns="0" tIns="0" rIns="0" bIns="0" rtlCol="0">
              <a:noAutofit/>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cs typeface="Calibri" panose="020F0502020204030204" pitchFamily="34" charset="0"/>
                </a:rPr>
                <a:t> Rule</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35" name="Shape 3431">
              <a:extLst>
                <a:ext uri="{FF2B5EF4-FFF2-40B4-BE49-F238E27FC236}">
                  <a16:creationId xmlns:a16="http://schemas.microsoft.com/office/drawing/2014/main" id="{04B5EDB0-8E2C-4832-B4E5-558DEB02B2CC}"/>
                </a:ext>
              </a:extLst>
            </p:cNvPr>
            <p:cNvSpPr/>
            <p:nvPr/>
          </p:nvSpPr>
          <p:spPr>
            <a:xfrm>
              <a:off x="677724" y="247616"/>
              <a:ext cx="83287" cy="83286"/>
            </a:xfrm>
            <a:custGeom>
              <a:avLst/>
              <a:gdLst/>
              <a:ahLst/>
              <a:cxnLst/>
              <a:rect l="0" t="0" r="0" b="0"/>
              <a:pathLst>
                <a:path w="83287" h="83286">
                  <a:moveTo>
                    <a:pt x="41643" y="0"/>
                  </a:moveTo>
                  <a:cubicBezTo>
                    <a:pt x="64643" y="0"/>
                    <a:pt x="83287" y="18643"/>
                    <a:pt x="83287" y="41643"/>
                  </a:cubicBezTo>
                  <a:cubicBezTo>
                    <a:pt x="83287" y="64643"/>
                    <a:pt x="64643" y="83286"/>
                    <a:pt x="41643" y="83286"/>
                  </a:cubicBezTo>
                  <a:cubicBezTo>
                    <a:pt x="18644" y="83286"/>
                    <a:pt x="0" y="64643"/>
                    <a:pt x="0" y="41643"/>
                  </a:cubicBezTo>
                  <a:cubicBezTo>
                    <a:pt x="0" y="18643"/>
                    <a:pt x="18644"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436" name="Shape 3432">
              <a:extLst>
                <a:ext uri="{FF2B5EF4-FFF2-40B4-BE49-F238E27FC236}">
                  <a16:creationId xmlns:a16="http://schemas.microsoft.com/office/drawing/2014/main" id="{FF90EA47-5D0D-44B6-A3E0-48FE6FF192D5}"/>
                </a:ext>
              </a:extLst>
            </p:cNvPr>
            <p:cNvSpPr/>
            <p:nvPr/>
          </p:nvSpPr>
          <p:spPr>
            <a:xfrm>
              <a:off x="861384" y="351370"/>
              <a:ext cx="83287" cy="83286"/>
            </a:xfrm>
            <a:custGeom>
              <a:avLst/>
              <a:gdLst/>
              <a:ahLst/>
              <a:cxnLst/>
              <a:rect l="0" t="0" r="0" b="0"/>
              <a:pathLst>
                <a:path w="83287" h="83286">
                  <a:moveTo>
                    <a:pt x="41643" y="0"/>
                  </a:moveTo>
                  <a:cubicBezTo>
                    <a:pt x="64643" y="0"/>
                    <a:pt x="83287" y="18643"/>
                    <a:pt x="83287" y="41643"/>
                  </a:cubicBezTo>
                  <a:cubicBezTo>
                    <a:pt x="83287" y="64643"/>
                    <a:pt x="64643" y="83286"/>
                    <a:pt x="41643" y="83286"/>
                  </a:cubicBezTo>
                  <a:cubicBezTo>
                    <a:pt x="18644" y="83286"/>
                    <a:pt x="0" y="64643"/>
                    <a:pt x="0" y="41643"/>
                  </a:cubicBezTo>
                  <a:cubicBezTo>
                    <a:pt x="0" y="18643"/>
                    <a:pt x="18644"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437" name="Shape 3433">
              <a:extLst>
                <a:ext uri="{FF2B5EF4-FFF2-40B4-BE49-F238E27FC236}">
                  <a16:creationId xmlns:a16="http://schemas.microsoft.com/office/drawing/2014/main" id="{56D12FA9-5259-42D5-846D-F7C79CCE3F0A}"/>
                </a:ext>
              </a:extLst>
            </p:cNvPr>
            <p:cNvSpPr/>
            <p:nvPr/>
          </p:nvSpPr>
          <p:spPr>
            <a:xfrm>
              <a:off x="1036730" y="534665"/>
              <a:ext cx="83287" cy="83286"/>
            </a:xfrm>
            <a:custGeom>
              <a:avLst/>
              <a:gdLst/>
              <a:ahLst/>
              <a:cxnLst/>
              <a:rect l="0" t="0" r="0" b="0"/>
              <a:pathLst>
                <a:path w="83287" h="83286">
                  <a:moveTo>
                    <a:pt x="41643" y="0"/>
                  </a:moveTo>
                  <a:cubicBezTo>
                    <a:pt x="64643" y="0"/>
                    <a:pt x="83287" y="18643"/>
                    <a:pt x="83287" y="41643"/>
                  </a:cubicBezTo>
                  <a:cubicBezTo>
                    <a:pt x="83287" y="64643"/>
                    <a:pt x="64643" y="83286"/>
                    <a:pt x="41643" y="83286"/>
                  </a:cubicBezTo>
                  <a:cubicBezTo>
                    <a:pt x="18644" y="83286"/>
                    <a:pt x="0" y="64643"/>
                    <a:pt x="0" y="41643"/>
                  </a:cubicBezTo>
                  <a:cubicBezTo>
                    <a:pt x="0" y="18643"/>
                    <a:pt x="18644"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438" name="Shape 3434">
              <a:extLst>
                <a:ext uri="{FF2B5EF4-FFF2-40B4-BE49-F238E27FC236}">
                  <a16:creationId xmlns:a16="http://schemas.microsoft.com/office/drawing/2014/main" id="{CCD32B1F-C150-4FDC-8D7D-CE70D6477289}"/>
                </a:ext>
              </a:extLst>
            </p:cNvPr>
            <p:cNvSpPr/>
            <p:nvPr/>
          </p:nvSpPr>
          <p:spPr>
            <a:xfrm>
              <a:off x="1224937" y="247616"/>
              <a:ext cx="83287" cy="83286"/>
            </a:xfrm>
            <a:custGeom>
              <a:avLst/>
              <a:gdLst/>
              <a:ahLst/>
              <a:cxnLst/>
              <a:rect l="0" t="0" r="0" b="0"/>
              <a:pathLst>
                <a:path w="83287" h="83286">
                  <a:moveTo>
                    <a:pt x="41643" y="0"/>
                  </a:moveTo>
                  <a:cubicBezTo>
                    <a:pt x="64643" y="0"/>
                    <a:pt x="83287" y="18643"/>
                    <a:pt x="83287" y="41643"/>
                  </a:cubicBezTo>
                  <a:cubicBezTo>
                    <a:pt x="83287" y="64643"/>
                    <a:pt x="64643" y="83286"/>
                    <a:pt x="41643" y="83286"/>
                  </a:cubicBezTo>
                  <a:cubicBezTo>
                    <a:pt x="18644" y="83286"/>
                    <a:pt x="0" y="64643"/>
                    <a:pt x="0" y="41643"/>
                  </a:cubicBezTo>
                  <a:cubicBezTo>
                    <a:pt x="0" y="18643"/>
                    <a:pt x="18644" y="0"/>
                    <a:pt x="41643" y="0"/>
                  </a:cubicBezTo>
                  <a:close/>
                </a:path>
              </a:pathLst>
            </a:custGeom>
            <a:ln w="0" cap="flat">
              <a:miter lim="100000"/>
            </a:ln>
          </p:spPr>
          <p:style>
            <a:lnRef idx="0">
              <a:srgbClr val="000000"/>
            </a:lnRef>
            <a:fillRef idx="1">
              <a:srgbClr val="00A651"/>
            </a:fillRef>
            <a:effectRef idx="0">
              <a:scrgbClr r="0" g="0" b="0"/>
            </a:effectRef>
            <a:fontRef idx="none"/>
          </p:style>
          <p:txBody>
            <a:bodyPr/>
            <a:lstStyle/>
            <a:p>
              <a:endParaRPr lang="en-US" sz="1200"/>
            </a:p>
          </p:txBody>
        </p:sp>
        <p:sp>
          <p:nvSpPr>
            <p:cNvPr id="439" name="Shape 58614">
              <a:extLst>
                <a:ext uri="{FF2B5EF4-FFF2-40B4-BE49-F238E27FC236}">
                  <a16:creationId xmlns:a16="http://schemas.microsoft.com/office/drawing/2014/main" id="{3C832528-22DC-4FF2-8B56-4BFE86DF7B7D}"/>
                </a:ext>
              </a:extLst>
            </p:cNvPr>
            <p:cNvSpPr/>
            <p:nvPr/>
          </p:nvSpPr>
          <p:spPr>
            <a:xfrm>
              <a:off x="682019" y="430371"/>
              <a:ext cx="83287" cy="83286"/>
            </a:xfrm>
            <a:custGeom>
              <a:avLst/>
              <a:gdLst/>
              <a:ahLst/>
              <a:cxnLst/>
              <a:rect l="0" t="0" r="0" b="0"/>
              <a:pathLst>
                <a:path w="83287" h="83286">
                  <a:moveTo>
                    <a:pt x="0" y="0"/>
                  </a:moveTo>
                  <a:lnTo>
                    <a:pt x="83287" y="0"/>
                  </a:lnTo>
                  <a:lnTo>
                    <a:pt x="83287" y="83286"/>
                  </a:lnTo>
                  <a:lnTo>
                    <a:pt x="0" y="83286"/>
                  </a:lnTo>
                  <a:lnTo>
                    <a:pt x="0" y="0"/>
                  </a:lnTo>
                </a:path>
              </a:pathLst>
            </a:custGeom>
            <a:ln w="0" cap="flat">
              <a:miter lim="100000"/>
            </a:ln>
          </p:spPr>
          <p:style>
            <a:lnRef idx="0">
              <a:srgbClr val="000000"/>
            </a:lnRef>
            <a:fillRef idx="1">
              <a:srgbClr val="822985"/>
            </a:fillRef>
            <a:effectRef idx="0">
              <a:scrgbClr r="0" g="0" b="0"/>
            </a:effectRef>
            <a:fontRef idx="none"/>
          </p:style>
          <p:txBody>
            <a:bodyPr/>
            <a:lstStyle/>
            <a:p>
              <a:endParaRPr lang="en-US" sz="1200"/>
            </a:p>
          </p:txBody>
        </p:sp>
        <p:sp>
          <p:nvSpPr>
            <p:cNvPr id="440" name="Shape 58615">
              <a:extLst>
                <a:ext uri="{FF2B5EF4-FFF2-40B4-BE49-F238E27FC236}">
                  <a16:creationId xmlns:a16="http://schemas.microsoft.com/office/drawing/2014/main" id="{4400D942-1501-41AE-B673-F20427B6EF03}"/>
                </a:ext>
              </a:extLst>
            </p:cNvPr>
            <p:cNvSpPr/>
            <p:nvPr/>
          </p:nvSpPr>
          <p:spPr>
            <a:xfrm>
              <a:off x="862689" y="250349"/>
              <a:ext cx="83287" cy="83286"/>
            </a:xfrm>
            <a:custGeom>
              <a:avLst/>
              <a:gdLst/>
              <a:ahLst/>
              <a:cxnLst/>
              <a:rect l="0" t="0" r="0" b="0"/>
              <a:pathLst>
                <a:path w="83287" h="83286">
                  <a:moveTo>
                    <a:pt x="0" y="0"/>
                  </a:moveTo>
                  <a:lnTo>
                    <a:pt x="83287" y="0"/>
                  </a:lnTo>
                  <a:lnTo>
                    <a:pt x="83287" y="83286"/>
                  </a:lnTo>
                  <a:lnTo>
                    <a:pt x="0" y="83286"/>
                  </a:lnTo>
                  <a:lnTo>
                    <a:pt x="0" y="0"/>
                  </a:lnTo>
                </a:path>
              </a:pathLst>
            </a:custGeom>
            <a:ln w="0" cap="flat">
              <a:miter lim="100000"/>
            </a:ln>
          </p:spPr>
          <p:style>
            <a:lnRef idx="0">
              <a:srgbClr val="000000"/>
            </a:lnRef>
            <a:fillRef idx="1">
              <a:srgbClr val="822985"/>
            </a:fillRef>
            <a:effectRef idx="0">
              <a:scrgbClr r="0" g="0" b="0"/>
            </a:effectRef>
            <a:fontRef idx="none"/>
          </p:style>
          <p:txBody>
            <a:bodyPr/>
            <a:lstStyle/>
            <a:p>
              <a:endParaRPr lang="en-US" sz="1200"/>
            </a:p>
          </p:txBody>
        </p:sp>
        <p:sp>
          <p:nvSpPr>
            <p:cNvPr id="441" name="Shape 58616">
              <a:extLst>
                <a:ext uri="{FF2B5EF4-FFF2-40B4-BE49-F238E27FC236}">
                  <a16:creationId xmlns:a16="http://schemas.microsoft.com/office/drawing/2014/main" id="{617A623D-A6D8-40A1-A377-9ECEEF8A5C92}"/>
                </a:ext>
              </a:extLst>
            </p:cNvPr>
            <p:cNvSpPr/>
            <p:nvPr/>
          </p:nvSpPr>
          <p:spPr>
            <a:xfrm>
              <a:off x="1036730" y="347504"/>
              <a:ext cx="83287" cy="83286"/>
            </a:xfrm>
            <a:custGeom>
              <a:avLst/>
              <a:gdLst/>
              <a:ahLst/>
              <a:cxnLst/>
              <a:rect l="0" t="0" r="0" b="0"/>
              <a:pathLst>
                <a:path w="83287" h="83286">
                  <a:moveTo>
                    <a:pt x="0" y="0"/>
                  </a:moveTo>
                  <a:lnTo>
                    <a:pt x="83287" y="0"/>
                  </a:lnTo>
                  <a:lnTo>
                    <a:pt x="83287" y="83286"/>
                  </a:lnTo>
                  <a:lnTo>
                    <a:pt x="0" y="83286"/>
                  </a:lnTo>
                  <a:lnTo>
                    <a:pt x="0" y="0"/>
                  </a:lnTo>
                </a:path>
              </a:pathLst>
            </a:custGeom>
            <a:ln w="0" cap="flat">
              <a:miter lim="100000"/>
            </a:ln>
          </p:spPr>
          <p:style>
            <a:lnRef idx="0">
              <a:srgbClr val="000000"/>
            </a:lnRef>
            <a:fillRef idx="1">
              <a:srgbClr val="822985"/>
            </a:fillRef>
            <a:effectRef idx="0">
              <a:scrgbClr r="0" g="0" b="0"/>
            </a:effectRef>
            <a:fontRef idx="none"/>
          </p:style>
          <p:txBody>
            <a:bodyPr/>
            <a:lstStyle/>
            <a:p>
              <a:endParaRPr lang="en-US" sz="1200"/>
            </a:p>
          </p:txBody>
        </p:sp>
        <p:sp>
          <p:nvSpPr>
            <p:cNvPr id="442" name="Shape 58617">
              <a:extLst>
                <a:ext uri="{FF2B5EF4-FFF2-40B4-BE49-F238E27FC236}">
                  <a16:creationId xmlns:a16="http://schemas.microsoft.com/office/drawing/2014/main" id="{E943722F-1087-4B6B-B19C-34636B49EA92}"/>
                </a:ext>
              </a:extLst>
            </p:cNvPr>
            <p:cNvSpPr/>
            <p:nvPr/>
          </p:nvSpPr>
          <p:spPr>
            <a:xfrm>
              <a:off x="1231561" y="430371"/>
              <a:ext cx="83287" cy="83286"/>
            </a:xfrm>
            <a:custGeom>
              <a:avLst/>
              <a:gdLst/>
              <a:ahLst/>
              <a:cxnLst/>
              <a:rect l="0" t="0" r="0" b="0"/>
              <a:pathLst>
                <a:path w="83287" h="83286">
                  <a:moveTo>
                    <a:pt x="0" y="0"/>
                  </a:moveTo>
                  <a:lnTo>
                    <a:pt x="83287" y="0"/>
                  </a:lnTo>
                  <a:lnTo>
                    <a:pt x="83287" y="83286"/>
                  </a:lnTo>
                  <a:lnTo>
                    <a:pt x="0" y="83286"/>
                  </a:lnTo>
                  <a:lnTo>
                    <a:pt x="0" y="0"/>
                  </a:lnTo>
                </a:path>
              </a:pathLst>
            </a:custGeom>
            <a:ln w="0" cap="flat">
              <a:miter lim="100000"/>
            </a:ln>
          </p:spPr>
          <p:style>
            <a:lnRef idx="0">
              <a:srgbClr val="000000"/>
            </a:lnRef>
            <a:fillRef idx="1">
              <a:srgbClr val="822985"/>
            </a:fillRef>
            <a:effectRef idx="0">
              <a:scrgbClr r="0" g="0" b="0"/>
            </a:effectRef>
            <a:fontRef idx="none"/>
          </p:style>
          <p:txBody>
            <a:bodyPr/>
            <a:lstStyle/>
            <a:p>
              <a:endParaRPr lang="en-US" sz="1200"/>
            </a:p>
          </p:txBody>
        </p:sp>
      </p:grpSp>
      <p:sp>
        <p:nvSpPr>
          <p:cNvPr id="444" name="TextBox 443">
            <a:extLst>
              <a:ext uri="{FF2B5EF4-FFF2-40B4-BE49-F238E27FC236}">
                <a16:creationId xmlns:a16="http://schemas.microsoft.com/office/drawing/2014/main" id="{7230D863-9F86-4FE5-A83E-37DDEA31B66E}"/>
              </a:ext>
            </a:extLst>
          </p:cNvPr>
          <p:cNvSpPr txBox="1"/>
          <p:nvPr/>
        </p:nvSpPr>
        <p:spPr>
          <a:xfrm>
            <a:off x="212881" y="4343703"/>
            <a:ext cx="2850307" cy="2123658"/>
          </a:xfrm>
          <a:prstGeom prst="rect">
            <a:avLst/>
          </a:prstGeom>
          <a:noFill/>
        </p:spPr>
        <p:txBody>
          <a:bodyPr wrap="square">
            <a:spAutoFit/>
          </a:bodyPr>
          <a:lstStyle/>
          <a:p>
            <a:pPr marL="342900" lvl="0" indent="-342900">
              <a:buFontTx/>
              <a:buChar char="-"/>
            </a:pPr>
            <a:r>
              <a:rPr lang="en-US" altLang="en-US" sz="1200" dirty="0"/>
              <a:t>Rejection rule</a:t>
            </a:r>
          </a:p>
          <a:p>
            <a:pPr marL="342900" lvl="0" indent="-342900">
              <a:buFontTx/>
              <a:buChar char="-"/>
            </a:pPr>
            <a:r>
              <a:rPr lang="en-US" altLang="en-US" sz="1200" dirty="0"/>
              <a:t>Identifies systematic error where </a:t>
            </a:r>
            <a:r>
              <a:rPr lang="en-US" sz="1200" dirty="0"/>
              <a:t>10 control results are on the same side of the mean regardless of the specific standard deviation in which they are located.</a:t>
            </a:r>
          </a:p>
          <a:p>
            <a:pPr marL="342900" lvl="0" indent="-342900">
              <a:buFontTx/>
              <a:buChar char="-"/>
            </a:pPr>
            <a:endParaRPr lang="en-US" altLang="en-US" sz="1200" dirty="0"/>
          </a:p>
          <a:p>
            <a:pPr marL="342900" lvl="0" indent="-342900">
              <a:buFontTx/>
              <a:buChar char="-"/>
            </a:pPr>
            <a:r>
              <a:rPr lang="en-US" sz="1200" dirty="0"/>
              <a:t>Within Run: 5 consecutive QCs of two level QCs on the same side.</a:t>
            </a:r>
          </a:p>
          <a:p>
            <a:pPr marL="342900" lvl="0" indent="-342900">
              <a:buFontTx/>
              <a:buChar char="-"/>
            </a:pPr>
            <a:r>
              <a:rPr lang="en-US" sz="1200" dirty="0"/>
              <a:t>Across Run: 10 consecutive QCs of same QC levels on the same side.</a:t>
            </a:r>
          </a:p>
        </p:txBody>
      </p:sp>
    </p:spTree>
    <p:extLst>
      <p:ext uri="{BB962C8B-B14F-4D97-AF65-F5344CB8AC3E}">
        <p14:creationId xmlns:p14="http://schemas.microsoft.com/office/powerpoint/2010/main" val="410456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500" fill="hold"/>
                                        <p:tgtEl>
                                          <p:spTgt spid="147"/>
                                        </p:tgtEl>
                                        <p:attrNameLst>
                                          <p:attrName>ppt_x</p:attrName>
                                        </p:attrNameLst>
                                      </p:cBhvr>
                                      <p:tavLst>
                                        <p:tav tm="0">
                                          <p:val>
                                            <p:strVal val="#ppt_x"/>
                                          </p:val>
                                        </p:tav>
                                        <p:tav tm="100000">
                                          <p:val>
                                            <p:strVal val="#ppt_x"/>
                                          </p:val>
                                        </p:tav>
                                      </p:tavLst>
                                    </p:anim>
                                    <p:anim calcmode="lin" valueType="num">
                                      <p:cBhvr additive="base">
                                        <p:cTn id="8"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
                                        </p:tgtEl>
                                        <p:attrNameLst>
                                          <p:attrName>style.visibility</p:attrName>
                                        </p:attrNameLst>
                                      </p:cBhvr>
                                      <p:to>
                                        <p:strVal val="visible"/>
                                      </p:to>
                                    </p:set>
                                    <p:anim calcmode="lin" valueType="num">
                                      <p:cBhvr additive="base">
                                        <p:cTn id="13" dur="500" fill="hold"/>
                                        <p:tgtEl>
                                          <p:spTgt spid="368"/>
                                        </p:tgtEl>
                                        <p:attrNameLst>
                                          <p:attrName>ppt_x</p:attrName>
                                        </p:attrNameLst>
                                      </p:cBhvr>
                                      <p:tavLst>
                                        <p:tav tm="0">
                                          <p:val>
                                            <p:strVal val="#ppt_x"/>
                                          </p:val>
                                        </p:tav>
                                        <p:tav tm="100000">
                                          <p:val>
                                            <p:strVal val="#ppt_x"/>
                                          </p:val>
                                        </p:tav>
                                      </p:tavLst>
                                    </p:anim>
                                    <p:anim calcmode="lin" valueType="num">
                                      <p:cBhvr additive="base">
                                        <p:cTn id="14" dur="500" fill="hold"/>
                                        <p:tgtEl>
                                          <p:spTgt spid="3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304800"/>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dirty="0"/>
              <a:t>Causes of trend and shift</a:t>
            </a:r>
          </a:p>
        </p:txBody>
      </p:sp>
      <p:pic>
        <p:nvPicPr>
          <p:cNvPr id="2" name="Picture 1">
            <a:extLst>
              <a:ext uri="{FF2B5EF4-FFF2-40B4-BE49-F238E27FC236}">
                <a16:creationId xmlns:a16="http://schemas.microsoft.com/office/drawing/2014/main" id="{C21BFF1C-9D7D-4F8D-AA21-0C9A1F6FF6D7}"/>
              </a:ext>
            </a:extLst>
          </p:cNvPr>
          <p:cNvPicPr>
            <a:picLocks noChangeAspect="1"/>
          </p:cNvPicPr>
          <p:nvPr/>
        </p:nvPicPr>
        <p:blipFill>
          <a:blip r:embed="rId2"/>
          <a:stretch>
            <a:fillRect/>
          </a:stretch>
        </p:blipFill>
        <p:spPr>
          <a:xfrm>
            <a:off x="0" y="1905000"/>
            <a:ext cx="9144000" cy="4404481"/>
          </a:xfrm>
          <a:prstGeom prst="rect">
            <a:avLst/>
          </a:prstGeom>
        </p:spPr>
      </p:pic>
    </p:spTree>
    <p:extLst>
      <p:ext uri="{BB962C8B-B14F-4D97-AF65-F5344CB8AC3E}">
        <p14:creationId xmlns:p14="http://schemas.microsoft.com/office/powerpoint/2010/main" val="995061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685800"/>
          </a:xfrm>
        </p:spPr>
        <p:txBody>
          <a:bodyPr>
            <a:normAutofit fontScale="90000"/>
          </a:bodyPr>
          <a:lstStyle/>
          <a:p>
            <a:br>
              <a:rPr lang="en-US" u="sng" dirty="0"/>
            </a:br>
            <a:br>
              <a:rPr lang="en-US" u="sng" dirty="0"/>
            </a:br>
            <a:r>
              <a:rPr lang="en-US" u="sng" dirty="0"/>
              <a:t>Hands-on exercise!</a:t>
            </a:r>
            <a:br>
              <a:rPr lang="en-US" u="sng" dirty="0"/>
            </a:br>
            <a:r>
              <a:rPr lang="en-US" u="sng" dirty="0"/>
              <a:t>Derive Mean and SD. Design your own LJ graph and QC range.</a:t>
            </a:r>
          </a:p>
        </p:txBody>
      </p:sp>
      <p:sp>
        <p:nvSpPr>
          <p:cNvPr id="6" name="Subtitle 5">
            <a:extLst>
              <a:ext uri="{FF2B5EF4-FFF2-40B4-BE49-F238E27FC236}">
                <a16:creationId xmlns:a16="http://schemas.microsoft.com/office/drawing/2014/main" id="{85C3B762-61EB-4DE8-AF76-B7303B783EE3}"/>
              </a:ext>
            </a:extLst>
          </p:cNvPr>
          <p:cNvSpPr>
            <a:spLocks noGrp="1"/>
          </p:cNvSpPr>
          <p:nvPr>
            <p:ph type="subTitle" idx="1"/>
          </p:nvPr>
        </p:nvSpPr>
        <p:spPr/>
        <p:txBody>
          <a:bodyPr>
            <a:normAutofit/>
          </a:bodyPr>
          <a:lstStyle/>
          <a:p>
            <a:r>
              <a:rPr lang="en-US" dirty="0">
                <a:solidFill>
                  <a:schemeClr val="tx1"/>
                </a:solidFill>
              </a:rPr>
              <a:t>For practice purpose, 4 data set is given for you to establish qc range and it’s LJ graph.</a:t>
            </a:r>
          </a:p>
          <a:p>
            <a:r>
              <a:rPr lang="en-US" dirty="0">
                <a:solidFill>
                  <a:schemeClr val="tx1"/>
                </a:solidFill>
              </a:rPr>
              <a:t>In reality, 20 data points are needed to establish the range for each level qc.</a:t>
            </a:r>
          </a:p>
        </p:txBody>
      </p:sp>
      <p:graphicFrame>
        <p:nvGraphicFramePr>
          <p:cNvPr id="4" name="Table 3"/>
          <p:cNvGraphicFramePr>
            <a:graphicFrameLocks noGrp="1"/>
          </p:cNvGraphicFramePr>
          <p:nvPr>
            <p:extLst>
              <p:ext uri="{D42A27DB-BD31-4B8C-83A1-F6EECF244321}">
                <p14:modId xmlns:p14="http://schemas.microsoft.com/office/powerpoint/2010/main" val="1460929380"/>
              </p:ext>
            </p:extLst>
          </p:nvPr>
        </p:nvGraphicFramePr>
        <p:xfrm>
          <a:off x="1371600" y="3886200"/>
          <a:ext cx="2971800" cy="2103120"/>
        </p:xfrm>
        <a:graphic>
          <a:graphicData uri="http://schemas.openxmlformats.org/drawingml/2006/table">
            <a:tbl>
              <a:tblPr firstRow="1" bandRow="1">
                <a:tableStyleId>{5940675A-B579-460E-94D1-54222C63F5DA}</a:tableStyleId>
              </a:tblPr>
              <a:tblGrid>
                <a:gridCol w="640081">
                  <a:extLst>
                    <a:ext uri="{9D8B030D-6E8A-4147-A177-3AD203B41FA5}">
                      <a16:colId xmlns:a16="http://schemas.microsoft.com/office/drawing/2014/main" val="20000"/>
                    </a:ext>
                  </a:extLst>
                </a:gridCol>
                <a:gridCol w="2331719">
                  <a:extLst>
                    <a:ext uri="{9D8B030D-6E8A-4147-A177-3AD203B41FA5}">
                      <a16:colId xmlns:a16="http://schemas.microsoft.com/office/drawing/2014/main" val="20001"/>
                    </a:ext>
                  </a:extLst>
                </a:gridCol>
              </a:tblGrid>
              <a:tr h="320040">
                <a:tc>
                  <a:txBody>
                    <a:bodyPr/>
                    <a:lstStyle/>
                    <a:p>
                      <a:r>
                        <a:rPr lang="en-US" dirty="0"/>
                        <a:t>Data</a:t>
                      </a:r>
                    </a:p>
                  </a:txBody>
                  <a:tcPr/>
                </a:tc>
                <a:tc>
                  <a:txBody>
                    <a:bodyPr/>
                    <a:lstStyle/>
                    <a:p>
                      <a:r>
                        <a:rPr lang="en-US" dirty="0"/>
                        <a:t>ALP (U/L)  for Bio QC Level 1</a:t>
                      </a:r>
                    </a:p>
                  </a:txBody>
                  <a:tcPr/>
                </a:tc>
                <a:extLst>
                  <a:ext uri="{0D108BD9-81ED-4DB2-BD59-A6C34878D82A}">
                    <a16:rowId xmlns:a16="http://schemas.microsoft.com/office/drawing/2014/main" val="10000"/>
                  </a:ext>
                </a:extLst>
              </a:tr>
              <a:tr h="320040">
                <a:tc>
                  <a:txBody>
                    <a:bodyPr/>
                    <a:lstStyle/>
                    <a:p>
                      <a:r>
                        <a:rPr lang="en-US" dirty="0"/>
                        <a:t>1</a:t>
                      </a:r>
                    </a:p>
                  </a:txBody>
                  <a:tcPr/>
                </a:tc>
                <a:tc>
                  <a:txBody>
                    <a:bodyPr/>
                    <a:lstStyle/>
                    <a:p>
                      <a:r>
                        <a:rPr lang="en-US" dirty="0"/>
                        <a:t>205</a:t>
                      </a:r>
                    </a:p>
                  </a:txBody>
                  <a:tcPr/>
                </a:tc>
                <a:extLst>
                  <a:ext uri="{0D108BD9-81ED-4DB2-BD59-A6C34878D82A}">
                    <a16:rowId xmlns:a16="http://schemas.microsoft.com/office/drawing/2014/main" val="10001"/>
                  </a:ext>
                </a:extLst>
              </a:tr>
              <a:tr h="320040">
                <a:tc>
                  <a:txBody>
                    <a:bodyPr/>
                    <a:lstStyle/>
                    <a:p>
                      <a:r>
                        <a:rPr lang="en-US" dirty="0"/>
                        <a:t>2</a:t>
                      </a:r>
                    </a:p>
                  </a:txBody>
                  <a:tcPr/>
                </a:tc>
                <a:tc>
                  <a:txBody>
                    <a:bodyPr/>
                    <a:lstStyle/>
                    <a:p>
                      <a:r>
                        <a:rPr lang="en-US" dirty="0"/>
                        <a:t>192</a:t>
                      </a:r>
                    </a:p>
                  </a:txBody>
                  <a:tcPr/>
                </a:tc>
                <a:extLst>
                  <a:ext uri="{0D108BD9-81ED-4DB2-BD59-A6C34878D82A}">
                    <a16:rowId xmlns:a16="http://schemas.microsoft.com/office/drawing/2014/main" val="10002"/>
                  </a:ext>
                </a:extLst>
              </a:tr>
              <a:tr h="320040">
                <a:tc>
                  <a:txBody>
                    <a:bodyPr/>
                    <a:lstStyle/>
                    <a:p>
                      <a:r>
                        <a:rPr lang="en-US" dirty="0"/>
                        <a:t>3</a:t>
                      </a:r>
                    </a:p>
                  </a:txBody>
                  <a:tcPr/>
                </a:tc>
                <a:tc>
                  <a:txBody>
                    <a:bodyPr/>
                    <a:lstStyle/>
                    <a:p>
                      <a:r>
                        <a:rPr lang="en-US" dirty="0"/>
                        <a:t>204</a:t>
                      </a:r>
                    </a:p>
                  </a:txBody>
                  <a:tcPr/>
                </a:tc>
                <a:extLst>
                  <a:ext uri="{0D108BD9-81ED-4DB2-BD59-A6C34878D82A}">
                    <a16:rowId xmlns:a16="http://schemas.microsoft.com/office/drawing/2014/main" val="10003"/>
                  </a:ext>
                </a:extLst>
              </a:tr>
              <a:tr h="320040">
                <a:tc>
                  <a:txBody>
                    <a:bodyPr/>
                    <a:lstStyle/>
                    <a:p>
                      <a:r>
                        <a:rPr lang="en-US" dirty="0"/>
                        <a:t>4</a:t>
                      </a:r>
                    </a:p>
                  </a:txBody>
                  <a:tcPr/>
                </a:tc>
                <a:tc>
                  <a:txBody>
                    <a:bodyPr/>
                    <a:lstStyle/>
                    <a:p>
                      <a:r>
                        <a:rPr lang="en-US" dirty="0"/>
                        <a:t>198</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32009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2800" y="304800"/>
            <a:ext cx="4800600" cy="838200"/>
          </a:xfrm>
        </p:spPr>
        <p:txBody>
          <a:bodyPr>
            <a:normAutofit/>
          </a:bodyPr>
          <a:lstStyle/>
          <a:p>
            <a:r>
              <a:rPr lang="en-US" u="sng" dirty="0">
                <a:solidFill>
                  <a:schemeClr val="tx1"/>
                </a:solidFill>
              </a:rPr>
              <a:t>Step 1: Calculate the Mean and SD</a:t>
            </a:r>
          </a:p>
        </p:txBody>
      </p:sp>
      <p:graphicFrame>
        <p:nvGraphicFramePr>
          <p:cNvPr id="5" name="Table 4"/>
          <p:cNvGraphicFramePr>
            <a:graphicFrameLocks noGrp="1"/>
          </p:cNvGraphicFramePr>
          <p:nvPr>
            <p:extLst>
              <p:ext uri="{D42A27DB-BD31-4B8C-83A1-F6EECF244321}">
                <p14:modId xmlns:p14="http://schemas.microsoft.com/office/powerpoint/2010/main" val="912507402"/>
              </p:ext>
            </p:extLst>
          </p:nvPr>
        </p:nvGraphicFramePr>
        <p:xfrm>
          <a:off x="1981200" y="1447800"/>
          <a:ext cx="2514600" cy="2133599"/>
        </p:xfrm>
        <a:graphic>
          <a:graphicData uri="http://schemas.openxmlformats.org/drawingml/2006/table">
            <a:tbl>
              <a:tblPr/>
              <a:tblGrid>
                <a:gridCol w="1292817">
                  <a:extLst>
                    <a:ext uri="{9D8B030D-6E8A-4147-A177-3AD203B41FA5}">
                      <a16:colId xmlns:a16="http://schemas.microsoft.com/office/drawing/2014/main" val="20000"/>
                    </a:ext>
                  </a:extLst>
                </a:gridCol>
                <a:gridCol w="454617">
                  <a:extLst>
                    <a:ext uri="{9D8B030D-6E8A-4147-A177-3AD203B41FA5}">
                      <a16:colId xmlns:a16="http://schemas.microsoft.com/office/drawing/2014/main" val="20001"/>
                    </a:ext>
                  </a:extLst>
                </a:gridCol>
                <a:gridCol w="767166">
                  <a:extLst>
                    <a:ext uri="{9D8B030D-6E8A-4147-A177-3AD203B41FA5}">
                      <a16:colId xmlns:a16="http://schemas.microsoft.com/office/drawing/2014/main" val="20002"/>
                    </a:ext>
                  </a:extLst>
                </a:gridCol>
              </a:tblGrid>
              <a:tr h="431006">
                <a:tc gridSpan="2">
                  <a:txBody>
                    <a:bodyPr/>
                    <a:lstStyle/>
                    <a:p>
                      <a:pPr algn="l" fontAlgn="b"/>
                      <a:r>
                        <a:rPr lang="en-US" sz="1100" b="0" i="0" u="none" strike="noStrike" dirty="0">
                          <a:solidFill>
                            <a:srgbClr val="000000"/>
                          </a:solidFill>
                          <a:effectLst/>
                          <a:latin typeface="Calibri"/>
                        </a:rPr>
                        <a:t>2. Difference: Observation - mean</a:t>
                      </a:r>
                    </a:p>
                  </a:txBody>
                  <a:tcPr marL="9525" marR="9525" marT="9525" marB="0" anchor="b">
                    <a:lnL>
                      <a:noFill/>
                    </a:lnL>
                    <a:lnR>
                      <a:noFill/>
                    </a:lnR>
                    <a:lnT>
                      <a:noFill/>
                    </a:lnT>
                    <a:lnB>
                      <a:noFill/>
                    </a:lnB>
                  </a:tcPr>
                </a:tc>
                <a:tc hMerge="1">
                  <a:txBody>
                    <a:bodyPr/>
                    <a:lstStyle/>
                    <a:p>
                      <a:endParaRPr lang="en-US"/>
                    </a:p>
                  </a:txBody>
                  <a:tcPr/>
                </a:tc>
                <a:tc>
                  <a:txBody>
                    <a:bodyPr/>
                    <a:lstStyle/>
                    <a:p>
                      <a:pPr algn="ctr" fontAlgn="ctr"/>
                      <a:endParaRPr lang="en-US" sz="1100" b="0" i="0" u="none" strike="noStrike">
                        <a:solidFill>
                          <a:srgbClr val="000000"/>
                        </a:solidFill>
                        <a:effectLst/>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238125">
                <a:tc>
                  <a:txBody>
                    <a:bodyPr/>
                    <a:lstStyle/>
                    <a:p>
                      <a:pPr algn="ctr" fontAlgn="ctr"/>
                      <a:endParaRPr lang="en-US"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endParaRPr lang="en-US" sz="1100" b="0" i="0" u="none" strike="noStrike" dirty="0">
                        <a:solidFill>
                          <a:srgbClr val="000000"/>
                        </a:solidFill>
                        <a:effectLst/>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273843">
                <a:tc>
                  <a:txBody>
                    <a:bodyPr/>
                    <a:lstStyle/>
                    <a:p>
                      <a:pPr algn="ctr" fontAlgn="ctr"/>
                      <a:r>
                        <a:rPr lang="en-US" sz="1100" b="0" i="0" u="sng" strike="noStrike">
                          <a:solidFill>
                            <a:srgbClr val="000000"/>
                          </a:solidFill>
                          <a:effectLst/>
                          <a:latin typeface="Calibri"/>
                        </a:rPr>
                        <a:t>Observation -mean</a:t>
                      </a:r>
                    </a:p>
                  </a:txBody>
                  <a:tcPr marL="9525" marR="9525" marT="9525" marB="0" anchor="ctr">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r>
                        <a:rPr lang="en-US" sz="1100" b="0" i="0" u="none" strike="noStrike">
                          <a:solidFill>
                            <a:srgbClr val="000000"/>
                          </a:solidFill>
                          <a:effectLst/>
                          <a:latin typeface="Calibri"/>
                        </a:rPr>
                        <a:t>Differences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8125">
                <a:tc>
                  <a:txBody>
                    <a:bodyPr/>
                    <a:lstStyle/>
                    <a:p>
                      <a:pPr algn="ctr" fontAlgn="ctr"/>
                      <a:r>
                        <a:rPr lang="en-US" sz="1100" b="0" i="0" u="none" strike="noStrike">
                          <a:solidFill>
                            <a:srgbClr val="000000"/>
                          </a:solidFill>
                          <a:effectLst/>
                          <a:latin typeface="Calibri"/>
                        </a:rPr>
                        <a:t>205-200</a:t>
                      </a:r>
                    </a:p>
                  </a:txBody>
                  <a:tcPr marL="9525" marR="9525" marT="9525" marB="0" anchor="ctr">
                    <a:lnL>
                      <a:noFill/>
                    </a:lnL>
                    <a:lnR>
                      <a:noFill/>
                    </a:lnR>
                    <a:lnT>
                      <a:noFill/>
                    </a:lnT>
                    <a:lnB>
                      <a:noFill/>
                    </a:lnB>
                  </a:tcPr>
                </a:tc>
                <a:tc>
                  <a:txBody>
                    <a:bodyPr/>
                    <a:lstStyle/>
                    <a:p>
                      <a:pPr algn="r" fontAlgn="b"/>
                      <a:r>
                        <a:rPr lang="en-US" sz="1100" b="0" i="0" u="none" strike="noStrike">
                          <a:solidFill>
                            <a:srgbClr val="000000"/>
                          </a:solidFill>
                          <a:effectLst/>
                          <a:latin typeface="Calibri"/>
                        </a:rPr>
                        <a:t>→</a:t>
                      </a:r>
                    </a:p>
                  </a:txBody>
                  <a:tcPr marL="9525" marR="9525" marT="9525" marB="0" anchor="b">
                    <a:lnL>
                      <a:noFill/>
                    </a:lnL>
                    <a:lnR>
                      <a:noFill/>
                    </a:lnR>
                    <a:lnT>
                      <a:noFill/>
                    </a:lnT>
                    <a:lnB>
                      <a:noFill/>
                    </a:lnB>
                  </a:tcPr>
                </a:tc>
                <a:tc>
                  <a:txBody>
                    <a:bodyPr/>
                    <a:lstStyle/>
                    <a:p>
                      <a:pPr algn="ctr" fontAlgn="ctr"/>
                      <a:r>
                        <a:rPr lang="en-US" sz="1100" b="0" i="0" u="none" strike="noStrike">
                          <a:solidFill>
                            <a:srgbClr val="000000"/>
                          </a:solidFill>
                          <a:effectLst/>
                          <a:latin typeface="Calibri"/>
                        </a:rPr>
                        <a:t>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238125">
                <a:tc>
                  <a:txBody>
                    <a:bodyPr/>
                    <a:lstStyle/>
                    <a:p>
                      <a:pPr algn="ctr" fontAlgn="ctr"/>
                      <a:r>
                        <a:rPr lang="en-US" sz="1100" b="0" i="0" u="none" strike="noStrike" dirty="0">
                          <a:solidFill>
                            <a:srgbClr val="000000"/>
                          </a:solidFill>
                          <a:effectLst/>
                          <a:latin typeface="Calibri"/>
                        </a:rPr>
                        <a:t>192-200</a:t>
                      </a:r>
                    </a:p>
                  </a:txBody>
                  <a:tcPr marL="9525" marR="9525" marT="9525" marB="0" anchor="ctr">
                    <a:lnL>
                      <a:noFill/>
                    </a:lnL>
                    <a:lnR>
                      <a:noFill/>
                    </a:lnR>
                    <a:lnT>
                      <a:noFill/>
                    </a:lnT>
                    <a:lnB>
                      <a:noFill/>
                    </a:lnB>
                  </a:tcPr>
                </a:tc>
                <a:tc>
                  <a:txBody>
                    <a:bodyPr/>
                    <a:lstStyle/>
                    <a:p>
                      <a:pPr algn="r" fontAlgn="b"/>
                      <a:r>
                        <a:rPr lang="en-US" sz="1100" b="0" i="0" u="none" strike="noStrike">
                          <a:solidFill>
                            <a:srgbClr val="000000"/>
                          </a:solidFill>
                          <a:effectLst/>
                          <a:latin typeface="Calibri"/>
                        </a:rPr>
                        <a:t>→</a:t>
                      </a:r>
                    </a:p>
                  </a:txBody>
                  <a:tcPr marL="9525" marR="9525" marT="9525" marB="0" anchor="b">
                    <a:lnL>
                      <a:noFill/>
                    </a:lnL>
                    <a:lnR>
                      <a:noFill/>
                    </a:lnR>
                    <a:lnT>
                      <a:noFill/>
                    </a:lnT>
                    <a:lnB>
                      <a:noFill/>
                    </a:lnB>
                  </a:tcPr>
                </a:tc>
                <a:tc>
                  <a:txBody>
                    <a:bodyPr/>
                    <a:lstStyle/>
                    <a:p>
                      <a:pPr algn="ctr" fontAlgn="ctr"/>
                      <a:r>
                        <a:rPr lang="en-US" sz="1100" b="0" i="0" u="none" strike="noStrike" dirty="0">
                          <a:solidFill>
                            <a:srgbClr val="000000"/>
                          </a:solidFill>
                          <a:effectLst/>
                          <a:latin typeface="Calibri"/>
                        </a:rPr>
                        <a:t>-8</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238125">
                <a:tc>
                  <a:txBody>
                    <a:bodyPr/>
                    <a:lstStyle/>
                    <a:p>
                      <a:pPr algn="ctr" fontAlgn="ctr"/>
                      <a:r>
                        <a:rPr lang="en-US" sz="1100" b="0" i="0" u="none" strike="noStrike">
                          <a:solidFill>
                            <a:srgbClr val="000000"/>
                          </a:solidFill>
                          <a:effectLst/>
                          <a:latin typeface="Calibri"/>
                        </a:rPr>
                        <a:t>204-200</a:t>
                      </a:r>
                    </a:p>
                  </a:txBody>
                  <a:tcPr marL="9525" marR="9525" marT="9525" marB="0" anchor="ctr">
                    <a:lnL>
                      <a:noFill/>
                    </a:lnL>
                    <a:lnR>
                      <a:noFill/>
                    </a:lnR>
                    <a:lnT>
                      <a:noFill/>
                    </a:lnT>
                    <a:lnB>
                      <a:noFill/>
                    </a:lnB>
                  </a:tcPr>
                </a:tc>
                <a:tc>
                  <a:txBody>
                    <a:bodyPr/>
                    <a:lstStyle/>
                    <a:p>
                      <a:pPr algn="r" fontAlgn="b"/>
                      <a:r>
                        <a:rPr lang="en-US" sz="1100" b="0" i="0" u="none" strike="noStrike">
                          <a:solidFill>
                            <a:srgbClr val="000000"/>
                          </a:solidFill>
                          <a:effectLst/>
                          <a:latin typeface="Calibri"/>
                        </a:rPr>
                        <a:t>→</a:t>
                      </a:r>
                    </a:p>
                  </a:txBody>
                  <a:tcPr marL="9525" marR="9525" marT="9525" marB="0" anchor="b">
                    <a:lnL>
                      <a:noFill/>
                    </a:lnL>
                    <a:lnR>
                      <a:noFill/>
                    </a:lnR>
                    <a:lnT>
                      <a:noFill/>
                    </a:lnT>
                    <a:lnB>
                      <a:noFill/>
                    </a:lnB>
                  </a:tcPr>
                </a:tc>
                <a:tc>
                  <a:txBody>
                    <a:bodyPr/>
                    <a:lstStyle/>
                    <a:p>
                      <a:pPr algn="ctr" fontAlgn="ctr"/>
                      <a:r>
                        <a:rPr lang="en-US" sz="1100" b="0" i="0" u="none" strike="noStrike">
                          <a:solidFill>
                            <a:srgbClr val="000000"/>
                          </a:solidFill>
                          <a:effectLst/>
                          <a:latin typeface="Calibri"/>
                        </a:rPr>
                        <a:t>4</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238125">
                <a:tc>
                  <a:txBody>
                    <a:bodyPr/>
                    <a:lstStyle/>
                    <a:p>
                      <a:pPr algn="ctr" fontAlgn="ctr"/>
                      <a:r>
                        <a:rPr lang="en-US" sz="1100" b="0" i="0" u="none" strike="noStrike">
                          <a:solidFill>
                            <a:srgbClr val="000000"/>
                          </a:solidFill>
                          <a:effectLst/>
                          <a:latin typeface="Calibri"/>
                        </a:rPr>
                        <a:t>198-200</a:t>
                      </a:r>
                    </a:p>
                  </a:txBody>
                  <a:tcPr marL="9525" marR="9525" marT="9525" marB="0" anchor="ctr">
                    <a:lnL>
                      <a:noFill/>
                    </a:lnL>
                    <a:lnR>
                      <a:noFill/>
                    </a:lnR>
                    <a:lnT>
                      <a:noFill/>
                    </a:lnT>
                    <a:lnB>
                      <a:noFill/>
                    </a:lnB>
                  </a:tcPr>
                </a:tc>
                <a:tc>
                  <a:txBody>
                    <a:bodyPr/>
                    <a:lstStyle/>
                    <a:p>
                      <a:pPr algn="r" fontAlgn="b"/>
                      <a:r>
                        <a:rPr lang="en-US" sz="1100" b="0" i="0" u="none" strike="noStrike">
                          <a:solidFill>
                            <a:srgbClr val="000000"/>
                          </a:solidFill>
                          <a:effectLst/>
                          <a:latin typeface="Calibri"/>
                        </a:rPr>
                        <a:t>→</a:t>
                      </a:r>
                    </a:p>
                  </a:txBody>
                  <a:tcPr marL="9525" marR="9525" marT="9525" marB="0" anchor="b">
                    <a:lnL>
                      <a:noFill/>
                    </a:lnL>
                    <a:lnR>
                      <a:noFill/>
                    </a:lnR>
                    <a:lnT>
                      <a:noFill/>
                    </a:lnT>
                    <a:lnB>
                      <a:noFill/>
                    </a:lnB>
                  </a:tcPr>
                </a:tc>
                <a:tc>
                  <a:txBody>
                    <a:bodyPr/>
                    <a:lstStyle/>
                    <a:p>
                      <a:pPr algn="ctr" fontAlgn="ctr"/>
                      <a:r>
                        <a:rPr lang="en-US" sz="1100" b="0" i="0" u="none" strike="noStrike">
                          <a:solidFill>
                            <a:srgbClr val="000000"/>
                          </a:solidFill>
                          <a:effectLst/>
                          <a:latin typeface="Calibri"/>
                        </a:rPr>
                        <a:t>-2</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238125">
                <a:tc>
                  <a:txBody>
                    <a:bodyPr/>
                    <a:lstStyle/>
                    <a:p>
                      <a:pPr algn="ctr" fontAlgn="ctr"/>
                      <a:endParaRPr lang="en-US" sz="11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endParaRPr lang="en-US" sz="1100" b="0" i="0" u="none" strike="noStrike" dirty="0">
                        <a:solidFill>
                          <a:srgbClr val="000000"/>
                        </a:solidFill>
                        <a:effectLst/>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50244776"/>
              </p:ext>
            </p:extLst>
          </p:nvPr>
        </p:nvGraphicFramePr>
        <p:xfrm>
          <a:off x="4572000" y="1676400"/>
          <a:ext cx="2362200" cy="2506663"/>
        </p:xfrm>
        <a:graphic>
          <a:graphicData uri="http://schemas.openxmlformats.org/drawingml/2006/table">
            <a:tbl>
              <a:tblPr/>
              <a:tblGrid>
                <a:gridCol w="7874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215202">
                <a:tc gridSpan="3">
                  <a:txBody>
                    <a:bodyPr/>
                    <a:lstStyle/>
                    <a:p>
                      <a:pPr algn="l" fontAlgn="b"/>
                      <a:r>
                        <a:rPr lang="en-US" sz="1100" b="0" i="0" u="none" strike="noStrike" dirty="0">
                          <a:solidFill>
                            <a:srgbClr val="000000"/>
                          </a:solidFill>
                          <a:effectLst/>
                          <a:latin typeface="Calibri"/>
                        </a:rPr>
                        <a:t>3. Square the differences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5202">
                <a:tc gridSpan="3">
                  <a:txBody>
                    <a:bodyPr/>
                    <a:lstStyle/>
                    <a:p>
                      <a:pPr algn="l" fontAlgn="b"/>
                      <a:r>
                        <a:rPr lang="en-US" sz="1100" b="0" i="0" u="none" strike="noStrike" dirty="0">
                          <a:solidFill>
                            <a:srgbClr val="000000"/>
                          </a:solidFill>
                          <a:effectLst/>
                          <a:latin typeface="Calibri"/>
                        </a:rPr>
                        <a:t>4. Sum of squared difference</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54643">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r>
                        <a:rPr lang="en-US" sz="1100" b="0" i="0" u="none" strike="noStrike" dirty="0">
                          <a:solidFill>
                            <a:srgbClr val="000000"/>
                          </a:solidFill>
                          <a:effectLst/>
                          <a:latin typeface="Calibri"/>
                        </a:rPr>
                        <a:t>(</a:t>
                      </a:r>
                      <a:r>
                        <a:rPr lang="en-US" sz="1100" b="0" i="0" u="sng" strike="noStrike" dirty="0">
                          <a:solidFill>
                            <a:srgbClr val="000000"/>
                          </a:solidFill>
                          <a:effectLst/>
                          <a:latin typeface="Calibri"/>
                        </a:rPr>
                        <a:t>Difference)</a:t>
                      </a:r>
                      <a:r>
                        <a:rPr lang="en-US" sz="1100" b="0" i="0" u="sng" strike="noStrike" baseline="30000" dirty="0">
                          <a:solidFill>
                            <a:srgbClr val="000000"/>
                          </a:solidFill>
                          <a:effectLst/>
                          <a:latin typeface="Calibri"/>
                        </a:rPr>
                        <a:t>2</a:t>
                      </a:r>
                      <a:endParaRPr lang="en-US" sz="1100" b="0" i="0" u="sng"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15202">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r>
                        <a:rPr lang="en-US" sz="1100" b="0" i="0" u="none" strike="noStrike">
                          <a:solidFill>
                            <a:srgbClr val="000000"/>
                          </a:solidFill>
                          <a:effectLst/>
                          <a:latin typeface="Calibri"/>
                        </a:rPr>
                        <a:t>25</a:t>
                      </a:r>
                    </a:p>
                  </a:txBody>
                  <a:tcPr marL="9525" marR="9525" marT="9525" marB="0" anchor="ctr">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15202">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r>
                        <a:rPr lang="en-US" sz="1100" b="0" i="0" u="none" strike="noStrike">
                          <a:solidFill>
                            <a:srgbClr val="000000"/>
                          </a:solidFill>
                          <a:effectLst/>
                          <a:latin typeface="Calibri"/>
                        </a:rPr>
                        <a:t>64</a:t>
                      </a:r>
                    </a:p>
                  </a:txBody>
                  <a:tcPr marL="9525" marR="9525" marT="9525" marB="0" anchor="ctr">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15202">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r>
                        <a:rPr lang="en-US" sz="1100" b="0" i="0" u="none" strike="noStrike">
                          <a:solidFill>
                            <a:srgbClr val="000000"/>
                          </a:solidFill>
                          <a:effectLst/>
                          <a:latin typeface="Calibri"/>
                        </a:rPr>
                        <a:t>16</a:t>
                      </a:r>
                    </a:p>
                  </a:txBody>
                  <a:tcPr marL="9525" marR="9525" marT="9525" marB="0" anchor="ctr">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15202">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r>
                        <a:rPr lang="en-US" sz="1100" b="0" i="0" u="none" strike="noStrike">
                          <a:solidFill>
                            <a:srgbClr val="000000"/>
                          </a:solidFill>
                          <a:effectLst/>
                          <a:latin typeface="Calibri"/>
                        </a:rPr>
                        <a:t>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15202">
                <a:tc>
                  <a:txBody>
                    <a:bodyPr/>
                    <a:lstStyle/>
                    <a:p>
                      <a:pPr algn="r" fontAlgn="b"/>
                      <a:r>
                        <a:rPr lang="en-US" sz="1100" b="0" i="0" u="none" strike="noStrike" dirty="0">
                          <a:solidFill>
                            <a:srgbClr val="000000"/>
                          </a:solidFill>
                          <a:effectLst/>
                          <a:latin typeface="Calibri"/>
                        </a:rPr>
                        <a:t>Sum</a:t>
                      </a:r>
                    </a:p>
                  </a:txBody>
                  <a:tcPr marL="9525" marR="9525" marT="9525" marB="0" anchor="b">
                    <a:lnL>
                      <a:noFill/>
                    </a:lnL>
                    <a:lnR>
                      <a:noFill/>
                    </a:lnR>
                    <a:lnT>
                      <a:noFill/>
                    </a:lnT>
                    <a:lnB>
                      <a:noFill/>
                    </a:lnB>
                  </a:tcPr>
                </a:tc>
                <a:tc>
                  <a:txBody>
                    <a:bodyPr/>
                    <a:lstStyle/>
                    <a:p>
                      <a:pPr algn="ctr" fontAlgn="ctr"/>
                      <a:r>
                        <a:rPr lang="en-US" sz="1100" b="0" i="0" u="none" strike="noStrike">
                          <a:solidFill>
                            <a:srgbClr val="000000"/>
                          </a:solidFill>
                          <a:effectLst/>
                          <a:latin typeface="Calibri"/>
                        </a:rPr>
                        <a:t>109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215202">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endParaRPr lang="en-US" sz="1100" b="0" i="0" u="none" strike="noStrike">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215202">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endParaRPr lang="en-US"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215202">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endParaRPr lang="en-US"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bl>
          </a:graphicData>
        </a:graphic>
      </p:graphicFrame>
      <p:pic>
        <p:nvPicPr>
          <p:cNvPr id="8" name="Picture 7">
            <a:extLst>
              <a:ext uri="{FF2B5EF4-FFF2-40B4-BE49-F238E27FC236}">
                <a16:creationId xmlns:a16="http://schemas.microsoft.com/office/drawing/2014/main" id="{5084AE4C-1B68-4398-88DB-A22FDA3B779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25375" y="3621088"/>
            <a:ext cx="400050" cy="457200"/>
          </a:xfrm>
          <a:prstGeom prst="rect">
            <a:avLst/>
          </a:prstGeom>
          <a:noFill/>
        </p:spPr>
      </p:pic>
      <p:pic>
        <p:nvPicPr>
          <p:cNvPr id="9" name="Picture 8">
            <a:extLst>
              <a:ext uri="{FF2B5EF4-FFF2-40B4-BE49-F238E27FC236}">
                <a16:creationId xmlns:a16="http://schemas.microsoft.com/office/drawing/2014/main" id="{CDF18286-B8D2-40A9-85D2-71A098A539FB}"/>
              </a:ext>
            </a:extLst>
          </p:cNvPr>
          <p:cNvPicPr>
            <a:picLocks noChangeAspect="1"/>
          </p:cNvPicPr>
          <p:nvPr/>
        </p:nvPicPr>
        <p:blipFill>
          <a:blip r:embed="rId4"/>
          <a:stretch>
            <a:fillRect/>
          </a:stretch>
        </p:blipFill>
        <p:spPr>
          <a:xfrm>
            <a:off x="12534900" y="4183063"/>
            <a:ext cx="396875" cy="45720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761187346"/>
              </p:ext>
            </p:extLst>
          </p:nvPr>
        </p:nvGraphicFramePr>
        <p:xfrm>
          <a:off x="6934200" y="1723799"/>
          <a:ext cx="1600200" cy="1933575"/>
        </p:xfrm>
        <a:graphic>
          <a:graphicData uri="http://schemas.openxmlformats.org/drawingml/2006/table">
            <a:tbl>
              <a:tblPr/>
              <a:tblGrid>
                <a:gridCol w="8001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tblGrid>
              <a:tr h="190500">
                <a:tc gridSpan="2">
                  <a:txBody>
                    <a:bodyPr/>
                    <a:lstStyle/>
                    <a:p>
                      <a:pPr algn="l" fontAlgn="b"/>
                      <a:r>
                        <a:rPr lang="en-US" sz="1100" b="0" i="0" u="none" strike="noStrike">
                          <a:solidFill>
                            <a:srgbClr val="000000"/>
                          </a:solidFill>
                          <a:effectLst/>
                          <a:latin typeface="Calibri"/>
                        </a:rPr>
                        <a:t>5. Divide by (N-1) </a:t>
                      </a:r>
                    </a:p>
                  </a:txBody>
                  <a:tcPr marL="0" marR="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190500">
                <a:tc gridSpan="2">
                  <a:txBody>
                    <a:bodyPr/>
                    <a:lstStyle/>
                    <a:p>
                      <a:pPr algn="l" fontAlgn="b"/>
                      <a:r>
                        <a:rPr lang="en-US" sz="1100" b="0" i="0" u="none" strike="noStrike">
                          <a:solidFill>
                            <a:srgbClr val="000000"/>
                          </a:solidFill>
                          <a:effectLst/>
                          <a:latin typeface="Calibri"/>
                        </a:rPr>
                        <a:t>6. Square root</a:t>
                      </a:r>
                    </a:p>
                  </a:txBody>
                  <a:tcPr marL="0" marR="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1"/>
                  </a:ext>
                </a:extLst>
              </a:tr>
              <a:tr h="219075">
                <a:tc>
                  <a:txBody>
                    <a:bodyPr/>
                    <a:lstStyle/>
                    <a:p>
                      <a:pPr algn="l" fontAlgn="b"/>
                      <a:endParaRPr lang="en-US" sz="1100" b="0" i="0" u="none" strike="noStrike" dirty="0">
                        <a:solidFill>
                          <a:srgbClr val="000000"/>
                        </a:solidFill>
                        <a:effectLst/>
                        <a:latin typeface="Calibri"/>
                      </a:endParaRPr>
                    </a:p>
                  </a:txBody>
                  <a:tcPr marL="0" marR="0" marT="0" marB="0">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l" fontAlgn="b"/>
                      <a:r>
                        <a:rPr lang="en-US" sz="1100" b="0" i="0" u="none" strike="noStrike">
                          <a:solidFill>
                            <a:srgbClr val="000000"/>
                          </a:solidFill>
                          <a:effectLst/>
                          <a:latin typeface="Calibri"/>
                        </a:rPr>
                        <a:t>SD=</a:t>
                      </a:r>
                    </a:p>
                  </a:txBody>
                  <a:tcPr marL="0" marR="0" marT="0" marB="0" anchor="b">
                    <a:lnL>
                      <a:noFill/>
                    </a:lnL>
                    <a:lnR>
                      <a:noFill/>
                    </a:lnR>
                    <a:lnT>
                      <a:noFill/>
                    </a:lnT>
                    <a:lnB>
                      <a:noFill/>
                    </a:lnB>
                  </a:tcPr>
                </a:tc>
                <a:tc>
                  <a:txBody>
                    <a:bodyPr/>
                    <a:lstStyle/>
                    <a:p>
                      <a:pPr algn="ctr" fontAlgn="ctr"/>
                      <a:r>
                        <a:rPr lang="en-US" sz="1100" b="0" i="0" u="none" strike="noStrike">
                          <a:solidFill>
                            <a:srgbClr val="000000"/>
                          </a:solidFill>
                          <a:effectLst/>
                          <a:latin typeface="Calibri"/>
                        </a:rPr>
                        <a:t>109</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ctr"/>
                      <a:r>
                        <a:rPr lang="en-US" sz="1100" b="0" i="0" u="none" strike="noStrike">
                          <a:solidFill>
                            <a:srgbClr val="000000"/>
                          </a:solidFill>
                          <a:effectLst/>
                          <a:latin typeface="Calibri"/>
                        </a:rPr>
                        <a:t>(4-1)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190500">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l" fontAlgn="b"/>
                      <a:r>
                        <a:rPr lang="en-US" sz="1100" b="0" i="0" u="none" strike="noStrike">
                          <a:solidFill>
                            <a:srgbClr val="000000"/>
                          </a:solidFill>
                          <a:effectLst/>
                          <a:latin typeface="Calibri"/>
                        </a:rPr>
                        <a:t>=</a:t>
                      </a:r>
                    </a:p>
                  </a:txBody>
                  <a:tcPr marL="0" marR="0" marT="0" marB="0" anchor="b">
                    <a:lnL>
                      <a:noFill/>
                    </a:lnL>
                    <a:lnR>
                      <a:noFill/>
                    </a:lnR>
                    <a:lnT>
                      <a:noFill/>
                    </a:lnT>
                    <a:lnB>
                      <a:noFill/>
                    </a:lnB>
                  </a:tcPr>
                </a:tc>
                <a:tc>
                  <a:txBody>
                    <a:bodyPr/>
                    <a:lstStyle/>
                    <a:p>
                      <a:pPr algn="ctr" fontAlgn="ctr"/>
                      <a:r>
                        <a:rPr lang="en-US" sz="1100" b="0" i="0" u="none" strike="noStrike">
                          <a:solidFill>
                            <a:srgbClr val="000000"/>
                          </a:solidFill>
                          <a:effectLst/>
                          <a:latin typeface="Calibri"/>
                        </a:rPr>
                        <a:t>36.33</a:t>
                      </a:r>
                    </a:p>
                  </a:txBody>
                  <a:tcPr marL="0" marR="0" marT="0" marB="0" anchor="ctr">
                    <a:lnL>
                      <a:noFill/>
                    </a:lnL>
                    <a:lnR>
                      <a:noFill/>
                    </a:lnR>
                    <a:lnT>
                      <a:noFill/>
                    </a:lnT>
                    <a:lnB>
                      <a:noFill/>
                    </a:lnB>
                  </a:tcPr>
                </a:tc>
                <a:extLst>
                  <a:ext uri="{0D108BD9-81ED-4DB2-BD59-A6C34878D82A}">
                    <a16:rowId xmlns:a16="http://schemas.microsoft.com/office/drawing/2014/main" val="10006"/>
                  </a:ext>
                </a:extLst>
              </a:tr>
              <a:tr h="190500">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ctr"/>
                      <a:endParaRPr lang="en-US" sz="1100" b="0" i="0" u="none" strike="noStrike">
                        <a:solidFill>
                          <a:srgbClr val="000000"/>
                        </a:solidFill>
                        <a:effectLst/>
                        <a:latin typeface="Calibri"/>
                      </a:endParaRPr>
                    </a:p>
                  </a:txBody>
                  <a:tcPr marL="0" marR="0" marT="0" marB="0" anchor="ctr">
                    <a:lnL>
                      <a:noFill/>
                    </a:lnL>
                    <a:lnR>
                      <a:noFill/>
                    </a:lnR>
                    <a:lnT>
                      <a:noFill/>
                    </a:lnT>
                    <a:lnB>
                      <a:noFill/>
                    </a:lnB>
                  </a:tcPr>
                </a:tc>
                <a:extLst>
                  <a:ext uri="{0D108BD9-81ED-4DB2-BD59-A6C34878D82A}">
                    <a16:rowId xmlns:a16="http://schemas.microsoft.com/office/drawing/2014/main" val="10007"/>
                  </a:ext>
                </a:extLst>
              </a:tr>
              <a:tr h="190500">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ctr"/>
                      <a:endParaRPr lang="en-US" sz="1100" b="0" i="0" u="none" strike="noStrike" dirty="0">
                        <a:solidFill>
                          <a:srgbClr val="000000"/>
                        </a:solidFill>
                        <a:effectLst/>
                        <a:latin typeface="Calibri"/>
                      </a:endParaRPr>
                    </a:p>
                  </a:txBody>
                  <a:tcPr marL="0" marR="0" marT="0" marB="0" anchor="ctr">
                    <a:lnL>
                      <a:noFill/>
                    </a:lnL>
                    <a:lnR>
                      <a:noFill/>
                    </a:lnR>
                    <a:lnT>
                      <a:noFill/>
                    </a:lnT>
                    <a:lnB>
                      <a:noFill/>
                    </a:lnB>
                  </a:tcPr>
                </a:tc>
                <a:extLst>
                  <a:ext uri="{0D108BD9-81ED-4DB2-BD59-A6C34878D82A}">
                    <a16:rowId xmlns:a16="http://schemas.microsoft.com/office/drawing/2014/main" val="10008"/>
                  </a:ext>
                </a:extLst>
              </a:tr>
              <a:tr h="190500">
                <a:tc>
                  <a:txBody>
                    <a:bodyPr/>
                    <a:lstStyle/>
                    <a:p>
                      <a:pPr algn="l" fontAlgn="b"/>
                      <a:r>
                        <a:rPr lang="en-US" sz="1100" b="0" i="0" u="none" strike="noStrike">
                          <a:solidFill>
                            <a:srgbClr val="000000"/>
                          </a:solidFill>
                          <a:effectLst/>
                          <a:latin typeface="Calibri"/>
                        </a:rPr>
                        <a:t>=</a:t>
                      </a:r>
                    </a:p>
                  </a:txBody>
                  <a:tcPr marL="0" marR="0" marT="0" marB="0" anchor="b">
                    <a:lnL>
                      <a:noFill/>
                    </a:lnL>
                    <a:lnR>
                      <a:noFill/>
                    </a:lnR>
                    <a:lnT>
                      <a:noFill/>
                    </a:lnT>
                    <a:lnB>
                      <a:noFill/>
                    </a:lnB>
                  </a:tcPr>
                </a:tc>
                <a:tc>
                  <a:txBody>
                    <a:bodyPr/>
                    <a:lstStyle/>
                    <a:p>
                      <a:pPr algn="ctr" fontAlgn="ctr"/>
                      <a:r>
                        <a:rPr lang="en-US" sz="1100" b="0" i="0" u="none" strike="noStrike" dirty="0">
                          <a:solidFill>
                            <a:srgbClr val="000000"/>
                          </a:solidFill>
                          <a:effectLst/>
                          <a:latin typeface="Calibri"/>
                        </a:rPr>
                        <a:t>6 u/L</a:t>
                      </a:r>
                    </a:p>
                  </a:txBody>
                  <a:tcPr marL="0" marR="0" marT="0" marB="0" anchor="ctr">
                    <a:lnL>
                      <a:noFill/>
                    </a:lnL>
                    <a:lnR>
                      <a:noFill/>
                    </a:lnR>
                    <a:lnT>
                      <a:noFill/>
                    </a:lnT>
                    <a:lnB>
                      <a:noFill/>
                    </a:lnB>
                  </a:tcPr>
                </a:tc>
                <a:extLst>
                  <a:ext uri="{0D108BD9-81ED-4DB2-BD59-A6C34878D82A}">
                    <a16:rowId xmlns:a16="http://schemas.microsoft.com/office/drawing/2014/main" val="10009"/>
                  </a:ext>
                </a:extLst>
              </a:tr>
            </a:tbl>
          </a:graphicData>
        </a:graphic>
      </p:graphicFrame>
      <p:pic>
        <p:nvPicPr>
          <p:cNvPr id="11" name="Picture 10">
            <a:extLst>
              <a:ext uri="{FF2B5EF4-FFF2-40B4-BE49-F238E27FC236}">
                <a16:creationId xmlns:a16="http://schemas.microsoft.com/office/drawing/2014/main" id="{5084AE4C-1B68-4398-88DB-A22FDA3B779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30175" y="3621088"/>
            <a:ext cx="400050" cy="457200"/>
          </a:xfrm>
          <a:prstGeom prst="rect">
            <a:avLst/>
          </a:prstGeom>
          <a:noFill/>
        </p:spPr>
      </p:pic>
      <p:pic>
        <p:nvPicPr>
          <p:cNvPr id="12" name="Picture 11">
            <a:extLst>
              <a:ext uri="{FF2B5EF4-FFF2-40B4-BE49-F238E27FC236}">
                <a16:creationId xmlns:a16="http://schemas.microsoft.com/office/drawing/2014/main" id="{CDF18286-B8D2-40A9-85D2-71A098A539FB}"/>
              </a:ext>
            </a:extLst>
          </p:cNvPr>
          <p:cNvPicPr>
            <a:picLocks noChangeAspect="1"/>
          </p:cNvPicPr>
          <p:nvPr/>
        </p:nvPicPr>
        <p:blipFill>
          <a:blip r:embed="rId4"/>
          <a:stretch>
            <a:fillRect/>
          </a:stretch>
        </p:blipFill>
        <p:spPr>
          <a:xfrm>
            <a:off x="12839700" y="4183063"/>
            <a:ext cx="396875" cy="457200"/>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104595976"/>
              </p:ext>
            </p:extLst>
          </p:nvPr>
        </p:nvGraphicFramePr>
        <p:xfrm>
          <a:off x="156029" y="1931035"/>
          <a:ext cx="1485900" cy="2087880"/>
        </p:xfrm>
        <a:graphic>
          <a:graphicData uri="http://schemas.openxmlformats.org/drawingml/2006/table">
            <a:tbl>
              <a:tblPr/>
              <a:tblGrid>
                <a:gridCol w="8763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190500">
                <a:tc gridSpan="2">
                  <a:txBody>
                    <a:bodyPr/>
                    <a:lstStyle/>
                    <a:p>
                      <a:pPr algn="l" fontAlgn="b"/>
                      <a:r>
                        <a:rPr lang="en-US" sz="1100" b="0" i="0" u="none" strike="noStrike" dirty="0">
                          <a:solidFill>
                            <a:srgbClr val="000000"/>
                          </a:solidFill>
                          <a:effectLst/>
                          <a:latin typeface="Calibri"/>
                        </a:rPr>
                        <a:t>1. Determine the Mean</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9075">
                <a:tc>
                  <a:txBody>
                    <a:bodyPr/>
                    <a:lstStyle/>
                    <a:p>
                      <a:pPr algn="ctr" fontAlgn="ctr"/>
                      <a:r>
                        <a:rPr lang="en-US" sz="1100" b="0" i="0" u="none" strike="noStrike">
                          <a:solidFill>
                            <a:srgbClr val="000000"/>
                          </a:solidFill>
                          <a:effectLst/>
                          <a:latin typeface="Calibri"/>
                        </a:rPr>
                        <a:t>No. of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Result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ctr" fontAlgn="ctr"/>
                      <a:r>
                        <a:rPr lang="en-US" sz="1100" b="0" i="0" u="none" strike="noStrike">
                          <a:solidFill>
                            <a:srgbClr val="00000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ctr" fontAlgn="ctr"/>
                      <a:r>
                        <a:rPr lang="en-US" sz="1100" b="0" i="0" u="none" strike="noStrike">
                          <a:solidFill>
                            <a:srgbClr val="000000"/>
                          </a:solidFill>
                          <a:effectLs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ctr" fontAlgn="ctr"/>
                      <a:r>
                        <a:rPr lang="en-US" sz="1100" b="0" i="0" u="none" strike="noStrike">
                          <a:solidFill>
                            <a:srgbClr val="000000"/>
                          </a:solidFill>
                          <a:effectLs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ctr" fontAlgn="ctr"/>
                      <a:r>
                        <a:rPr lang="en-US" sz="1100" b="0" i="0" u="none" strike="noStrike">
                          <a:solidFill>
                            <a:srgbClr val="000000"/>
                          </a:solidFill>
                          <a:effectLst/>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198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ctr" fontAlgn="ctr"/>
                      <a:endParaRPr lang="en-US" sz="1100" b="0" i="0" u="none" strike="noStrike">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190500">
                <a:tc>
                  <a:txBody>
                    <a:bodyPr/>
                    <a:lstStyle/>
                    <a:p>
                      <a:pPr algn="ctr" fontAlgn="ctr"/>
                      <a:r>
                        <a:rPr lang="en-US" sz="1100" b="0" i="0" u="none" strike="noStrike">
                          <a:solidFill>
                            <a:srgbClr val="000000"/>
                          </a:solidFill>
                          <a:effectLst/>
                          <a:latin typeface="Calibri"/>
                        </a:rPr>
                        <a:t>Mean:</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a:rPr>
                        <a:t>200</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190500">
                <a:tc>
                  <a:txBody>
                    <a:bodyPr/>
                    <a:lstStyle/>
                    <a:p>
                      <a:pPr algn="ctr" fontAlgn="ctr"/>
                      <a:r>
                        <a:rPr lang="en-US" sz="1100" b="0" i="0" u="none" strike="noStrike" dirty="0">
                          <a:solidFill>
                            <a:srgbClr val="000000"/>
                          </a:solidFill>
                          <a:effectLst/>
                          <a:latin typeface="Calibri"/>
                        </a:rPr>
                        <a:t>(rounded to zero decimal)</a:t>
                      </a:r>
                    </a:p>
                  </a:txBody>
                  <a:tcPr marL="9525" marR="9525" marT="9525" marB="0" anchor="ctr">
                    <a:lnL>
                      <a:noFill/>
                    </a:lnL>
                    <a:lnR>
                      <a:noFill/>
                    </a:lnR>
                    <a:lnT>
                      <a:noFill/>
                    </a:lnT>
                    <a:lnB>
                      <a:noFill/>
                    </a:lnB>
                  </a:tcPr>
                </a:tc>
                <a:tc>
                  <a:txBody>
                    <a:bodyPr/>
                    <a:lstStyle/>
                    <a:p>
                      <a:pPr algn="ctr" fontAlgn="ctr"/>
                      <a:endParaRPr lang="en-US" sz="1100" b="0" i="0" u="none" strike="noStrike" dirty="0">
                        <a:solidFill>
                          <a:srgbClr val="000000"/>
                        </a:solidFill>
                        <a:effectLst/>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bl>
          </a:graphicData>
        </a:graphic>
      </p:graphicFrame>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286000"/>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746375"/>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a:extLst>
              <a:ext uri="{FF2B5EF4-FFF2-40B4-BE49-F238E27FC236}">
                <a16:creationId xmlns:a16="http://schemas.microsoft.com/office/drawing/2014/main" id="{5B952C30-8BBE-43E8-8F25-3B191CB69FCF}"/>
              </a:ext>
            </a:extLst>
          </p:cNvPr>
          <p:cNvGraphicFramePr>
            <a:graphicFrameLocks noGrp="1"/>
          </p:cNvGraphicFramePr>
          <p:nvPr>
            <p:extLst>
              <p:ext uri="{D42A27DB-BD31-4B8C-83A1-F6EECF244321}">
                <p14:modId xmlns:p14="http://schemas.microsoft.com/office/powerpoint/2010/main" val="610677891"/>
              </p:ext>
            </p:extLst>
          </p:nvPr>
        </p:nvGraphicFramePr>
        <p:xfrm>
          <a:off x="131862" y="4440722"/>
          <a:ext cx="3119283" cy="2133751"/>
        </p:xfrm>
        <a:graphic>
          <a:graphicData uri="http://schemas.openxmlformats.org/drawingml/2006/table">
            <a:tbl>
              <a:tblPr/>
              <a:tblGrid>
                <a:gridCol w="909104">
                  <a:extLst>
                    <a:ext uri="{9D8B030D-6E8A-4147-A177-3AD203B41FA5}">
                      <a16:colId xmlns:a16="http://schemas.microsoft.com/office/drawing/2014/main" val="338287606"/>
                    </a:ext>
                  </a:extLst>
                </a:gridCol>
                <a:gridCol w="849815">
                  <a:extLst>
                    <a:ext uri="{9D8B030D-6E8A-4147-A177-3AD203B41FA5}">
                      <a16:colId xmlns:a16="http://schemas.microsoft.com/office/drawing/2014/main" val="2266305123"/>
                    </a:ext>
                  </a:extLst>
                </a:gridCol>
                <a:gridCol w="242819">
                  <a:extLst>
                    <a:ext uri="{9D8B030D-6E8A-4147-A177-3AD203B41FA5}">
                      <a16:colId xmlns:a16="http://schemas.microsoft.com/office/drawing/2014/main" val="929242728"/>
                    </a:ext>
                  </a:extLst>
                </a:gridCol>
                <a:gridCol w="890269">
                  <a:extLst>
                    <a:ext uri="{9D8B030D-6E8A-4147-A177-3AD203B41FA5}">
                      <a16:colId xmlns:a16="http://schemas.microsoft.com/office/drawing/2014/main" val="3798376595"/>
                    </a:ext>
                  </a:extLst>
                </a:gridCol>
                <a:gridCol w="227276">
                  <a:extLst>
                    <a:ext uri="{9D8B030D-6E8A-4147-A177-3AD203B41FA5}">
                      <a16:colId xmlns:a16="http://schemas.microsoft.com/office/drawing/2014/main" val="3419246947"/>
                    </a:ext>
                  </a:extLst>
                </a:gridCol>
              </a:tblGrid>
              <a:tr h="289407">
                <a:tc gridSpan="2">
                  <a:txBody>
                    <a:bodyPr/>
                    <a:lstStyle/>
                    <a:p>
                      <a:pPr algn="l" fontAlgn="b"/>
                      <a:r>
                        <a:rPr lang="en-US" sz="1100" b="0" i="0" u="sng" strike="noStrike" dirty="0">
                          <a:solidFill>
                            <a:srgbClr val="000000"/>
                          </a:solidFill>
                          <a:effectLst/>
                          <a:latin typeface="Calibri" panose="020F0502020204030204" pitchFamily="34" charset="0"/>
                        </a:rPr>
                        <a:t>Determine your y-axis in LJ graph:</a:t>
                      </a:r>
                    </a:p>
                  </a:txBody>
                  <a:tcPr marL="0" marR="0" marT="0" marB="0" anchor="b">
                    <a:lnL>
                      <a:noFill/>
                    </a:lnL>
                    <a:lnR>
                      <a:noFill/>
                    </a:lnR>
                    <a:lnT>
                      <a:noFill/>
                    </a:lnT>
                    <a:lnB>
                      <a:noFill/>
                    </a:lnB>
                  </a:tcPr>
                </a:tc>
                <a:tc hMerge="1">
                  <a:txBody>
                    <a:bodyPr/>
                    <a:lstStyle/>
                    <a:p>
                      <a:endParaRPr lang="en-US"/>
                    </a:p>
                  </a:txBody>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416430275"/>
                  </a:ext>
                </a:extLst>
              </a:tr>
              <a:tr h="307588">
                <a:tc gridSpan="3">
                  <a:txBody>
                    <a:bodyPr/>
                    <a:lstStyle/>
                    <a:p>
                      <a:pPr algn="l" fontAlgn="b"/>
                      <a:r>
                        <a:rPr lang="en-US" sz="1100" b="0" i="0" u="none" strike="noStrike">
                          <a:solidFill>
                            <a:srgbClr val="000000"/>
                          </a:solidFill>
                          <a:effectLst/>
                          <a:latin typeface="Calibri" panose="020F0502020204030204" pitchFamily="34" charset="0"/>
                        </a:rPr>
                        <a:t>Determine your +/- 1SD, 2SD, 3SD</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46425208"/>
                  </a:ext>
                </a:extLst>
              </a:tr>
              <a:tr h="289407">
                <a:tc>
                  <a:txBody>
                    <a:bodyPr/>
                    <a:lstStyle/>
                    <a:p>
                      <a:pPr algn="ctr" fontAlgn="ctr"/>
                      <a:r>
                        <a:rPr lang="en-US" sz="1100" b="0" i="0" u="none" strike="noStrike" dirty="0">
                          <a:solidFill>
                            <a:srgbClr val="000000"/>
                          </a:solidFill>
                          <a:effectLst/>
                          <a:latin typeface="Calibri" panose="020F0502020204030204" pitchFamily="34" charset="0"/>
                        </a:rPr>
                        <a:t>Mean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100" b="0" i="0" u="sng" strike="noStrike" dirty="0">
                          <a:solidFill>
                            <a:srgbClr val="000000"/>
                          </a:solidFill>
                          <a:effectLst/>
                          <a:latin typeface="Calibri" panose="020F0502020204030204" pitchFamily="34" charset="0"/>
                        </a:rPr>
                        <a:t>calculation</a:t>
                      </a:r>
                    </a:p>
                  </a:txBody>
                  <a:tcPr marL="0" marR="0" marT="0" marB="0" anchor="ctr">
                    <a:lnL>
                      <a:noFill/>
                    </a:lnL>
                    <a:lnR>
                      <a:noFill/>
                    </a:lnR>
                    <a:lnT>
                      <a:noFill/>
                    </a:lnT>
                    <a:lnB>
                      <a:noFill/>
                    </a:lnB>
                  </a:tcPr>
                </a:tc>
                <a:tc rowSpan="7">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538866562"/>
                  </a:ext>
                </a:extLst>
              </a:tr>
              <a:tr h="200246">
                <a:tc>
                  <a:txBody>
                    <a:bodyPr/>
                    <a:lstStyle/>
                    <a:p>
                      <a:pPr algn="ctr" fontAlgn="ctr"/>
                      <a:r>
                        <a:rPr lang="en-US" sz="1100" b="0" i="0" u="none" strike="noStrike">
                          <a:solidFill>
                            <a:srgbClr val="000000"/>
                          </a:solidFill>
                          <a:effectLst/>
                          <a:latin typeface="Calibri" panose="020F0502020204030204" pitchFamily="34" charset="0"/>
                        </a:rPr>
                        <a:t>+1SD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100" b="0" i="0" u="none" strike="noStrike">
                          <a:solidFill>
                            <a:srgbClr val="000000"/>
                          </a:solidFill>
                          <a:effectLst/>
                          <a:latin typeface="Calibri" panose="020F0502020204030204" pitchFamily="34" charset="0"/>
                        </a:rPr>
                        <a:t>200+6</a:t>
                      </a:r>
                    </a:p>
                  </a:txBody>
                  <a:tcPr marL="0" marR="0" marT="0" marB="0" anchor="ctr">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4131769155"/>
                  </a:ext>
                </a:extLst>
              </a:tr>
              <a:tr h="200246">
                <a:tc>
                  <a:txBody>
                    <a:bodyPr/>
                    <a:lstStyle/>
                    <a:p>
                      <a:pPr algn="ctr" fontAlgn="ctr"/>
                      <a:r>
                        <a:rPr lang="en-US" sz="1100" b="0" i="0" u="none" strike="noStrike" dirty="0">
                          <a:solidFill>
                            <a:srgbClr val="000000"/>
                          </a:solidFill>
                          <a:effectLst/>
                          <a:latin typeface="Calibri" panose="020F0502020204030204" pitchFamily="34" charset="0"/>
                        </a:rPr>
                        <a:t>+2SD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100" b="0" i="0" u="none" strike="noStrike">
                          <a:solidFill>
                            <a:srgbClr val="000000"/>
                          </a:solidFill>
                          <a:effectLst/>
                          <a:latin typeface="Calibri" panose="020F0502020204030204" pitchFamily="34" charset="0"/>
                        </a:rPr>
                        <a:t>200+12</a:t>
                      </a:r>
                    </a:p>
                  </a:txBody>
                  <a:tcPr marL="0" marR="0" marT="0" marB="0" anchor="ctr">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3800300355"/>
                  </a:ext>
                </a:extLst>
              </a:tr>
              <a:tr h="200246">
                <a:tc>
                  <a:txBody>
                    <a:bodyPr/>
                    <a:lstStyle/>
                    <a:p>
                      <a:pPr algn="ctr" fontAlgn="ctr"/>
                      <a:r>
                        <a:rPr lang="en-US" sz="1100" b="0" i="0" u="none" strike="noStrike">
                          <a:solidFill>
                            <a:srgbClr val="000000"/>
                          </a:solidFill>
                          <a:effectLst/>
                          <a:latin typeface="Calibri" panose="020F0502020204030204" pitchFamily="34" charset="0"/>
                        </a:rPr>
                        <a:t>+3SD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100" b="0" i="0" u="none" strike="noStrike">
                          <a:solidFill>
                            <a:srgbClr val="000000"/>
                          </a:solidFill>
                          <a:effectLst/>
                          <a:latin typeface="Calibri" panose="020F0502020204030204" pitchFamily="34" charset="0"/>
                        </a:rPr>
                        <a:t>200+18</a:t>
                      </a:r>
                    </a:p>
                  </a:txBody>
                  <a:tcPr marL="0" marR="0" marT="0" marB="0" anchor="ctr">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2965003900"/>
                  </a:ext>
                </a:extLst>
              </a:tr>
              <a:tr h="200246">
                <a:tc>
                  <a:txBody>
                    <a:bodyPr/>
                    <a:lstStyle/>
                    <a:p>
                      <a:pPr algn="ctr" fontAlgn="ctr"/>
                      <a:r>
                        <a:rPr lang="en-US" sz="1100" b="0" i="0" u="none" strike="noStrike">
                          <a:solidFill>
                            <a:srgbClr val="000000"/>
                          </a:solidFill>
                          <a:effectLst/>
                          <a:latin typeface="Calibri" panose="020F0502020204030204" pitchFamily="34" charset="0"/>
                        </a:rPr>
                        <a:t>-1SD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100" b="0" i="0" u="none" strike="noStrike">
                          <a:solidFill>
                            <a:srgbClr val="000000"/>
                          </a:solidFill>
                          <a:effectLst/>
                          <a:latin typeface="Calibri" panose="020F0502020204030204" pitchFamily="34" charset="0"/>
                        </a:rPr>
                        <a:t>200-6</a:t>
                      </a:r>
                    </a:p>
                  </a:txBody>
                  <a:tcPr marL="0" marR="0" marT="0" marB="0" anchor="ctr">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2911008020"/>
                  </a:ext>
                </a:extLst>
              </a:tr>
              <a:tr h="200246">
                <a:tc>
                  <a:txBody>
                    <a:bodyPr/>
                    <a:lstStyle/>
                    <a:p>
                      <a:pPr algn="ctr" fontAlgn="ctr"/>
                      <a:r>
                        <a:rPr lang="en-US" sz="1100" b="0" i="0" u="none" strike="noStrike">
                          <a:solidFill>
                            <a:srgbClr val="000000"/>
                          </a:solidFill>
                          <a:effectLst/>
                          <a:latin typeface="Calibri" panose="020F0502020204030204" pitchFamily="34" charset="0"/>
                        </a:rPr>
                        <a:t>-2SD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100" b="0" i="0" u="none" strike="noStrike">
                          <a:solidFill>
                            <a:srgbClr val="000000"/>
                          </a:solidFill>
                          <a:effectLst/>
                          <a:latin typeface="Calibri" panose="020F0502020204030204" pitchFamily="34" charset="0"/>
                        </a:rPr>
                        <a:t>200-12</a:t>
                      </a:r>
                    </a:p>
                  </a:txBody>
                  <a:tcPr marL="0" marR="0" marT="0" marB="0" anchor="ctr">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3390257266"/>
                  </a:ext>
                </a:extLst>
              </a:tr>
              <a:tr h="200246">
                <a:tc>
                  <a:txBody>
                    <a:bodyPr/>
                    <a:lstStyle/>
                    <a:p>
                      <a:pPr algn="ctr" fontAlgn="ctr"/>
                      <a:r>
                        <a:rPr lang="en-US" sz="1100" b="0" i="0" u="none" strike="noStrike">
                          <a:solidFill>
                            <a:srgbClr val="000000"/>
                          </a:solidFill>
                          <a:effectLst/>
                          <a:latin typeface="Calibri" panose="020F0502020204030204" pitchFamily="34" charset="0"/>
                        </a:rPr>
                        <a:t>-3SD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200-18</a:t>
                      </a:r>
                    </a:p>
                  </a:txBody>
                  <a:tcPr marL="0" marR="0" marT="0" marB="0" anchor="ctr">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2562117166"/>
                  </a:ext>
                </a:extLst>
              </a:tr>
            </a:tbl>
          </a:graphicData>
        </a:graphic>
      </p:graphicFrame>
      <p:sp>
        <p:nvSpPr>
          <p:cNvPr id="16" name="Left Bracket 15">
            <a:extLst>
              <a:ext uri="{FF2B5EF4-FFF2-40B4-BE49-F238E27FC236}">
                <a16:creationId xmlns:a16="http://schemas.microsoft.com/office/drawing/2014/main" id="{48C5E375-0259-46B0-A490-FDC0F2F014C0}"/>
              </a:ext>
            </a:extLst>
          </p:cNvPr>
          <p:cNvSpPr/>
          <p:nvPr/>
        </p:nvSpPr>
        <p:spPr>
          <a:xfrm>
            <a:off x="2181840" y="5220972"/>
            <a:ext cx="45719" cy="1484714"/>
          </a:xfrm>
          <a:prstGeom prst="leftBracket">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
        <p:nvSpPr>
          <p:cNvPr id="17" name="Right Bracket 16">
            <a:extLst>
              <a:ext uri="{FF2B5EF4-FFF2-40B4-BE49-F238E27FC236}">
                <a16:creationId xmlns:a16="http://schemas.microsoft.com/office/drawing/2014/main" id="{2971B5C6-8786-49C1-B5A4-33CD744C419E}"/>
              </a:ext>
            </a:extLst>
          </p:cNvPr>
          <p:cNvSpPr/>
          <p:nvPr/>
        </p:nvSpPr>
        <p:spPr>
          <a:xfrm>
            <a:off x="2945706" y="5220886"/>
            <a:ext cx="52188" cy="1484714"/>
          </a:xfrm>
          <a:prstGeom prst="rightBracket">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
        <p:nvSpPr>
          <p:cNvPr id="18" name="Subtitle 2">
            <a:extLst>
              <a:ext uri="{FF2B5EF4-FFF2-40B4-BE49-F238E27FC236}">
                <a16:creationId xmlns:a16="http://schemas.microsoft.com/office/drawing/2014/main" id="{1648524E-B2AE-4055-A224-936CFE9B7F22}"/>
              </a:ext>
            </a:extLst>
          </p:cNvPr>
          <p:cNvSpPr txBox="1">
            <a:spLocks/>
          </p:cNvSpPr>
          <p:nvPr/>
        </p:nvSpPr>
        <p:spPr>
          <a:xfrm>
            <a:off x="152400" y="3885932"/>
            <a:ext cx="4800600" cy="838200"/>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u="sng" dirty="0">
                <a:solidFill>
                  <a:schemeClr val="tx1"/>
                </a:solidFill>
              </a:rPr>
              <a:t>Step 2: Design your LJ graph</a:t>
            </a:r>
          </a:p>
        </p:txBody>
      </p:sp>
      <p:pic>
        <p:nvPicPr>
          <p:cNvPr id="22" name="Picture 21">
            <a:extLst>
              <a:ext uri="{FF2B5EF4-FFF2-40B4-BE49-F238E27FC236}">
                <a16:creationId xmlns:a16="http://schemas.microsoft.com/office/drawing/2014/main" id="{3E63F92D-A001-4626-AE6E-5D439F7DEB43}"/>
              </a:ext>
            </a:extLst>
          </p:cNvPr>
          <p:cNvPicPr>
            <a:picLocks noChangeAspect="1"/>
          </p:cNvPicPr>
          <p:nvPr/>
        </p:nvPicPr>
        <p:blipFill>
          <a:blip r:embed="rId6"/>
          <a:stretch>
            <a:fillRect/>
          </a:stretch>
        </p:blipFill>
        <p:spPr>
          <a:xfrm>
            <a:off x="3354252" y="4398758"/>
            <a:ext cx="5542097" cy="2459242"/>
          </a:xfrm>
          <a:prstGeom prst="rect">
            <a:avLst/>
          </a:prstGeom>
        </p:spPr>
      </p:pic>
      <p:sp>
        <p:nvSpPr>
          <p:cNvPr id="23" name="TextBox 22">
            <a:extLst>
              <a:ext uri="{FF2B5EF4-FFF2-40B4-BE49-F238E27FC236}">
                <a16:creationId xmlns:a16="http://schemas.microsoft.com/office/drawing/2014/main" id="{25C209AC-2BB6-469D-A64C-E23474383753}"/>
              </a:ext>
            </a:extLst>
          </p:cNvPr>
          <p:cNvSpPr txBox="1"/>
          <p:nvPr/>
        </p:nvSpPr>
        <p:spPr>
          <a:xfrm>
            <a:off x="3581400" y="5539872"/>
            <a:ext cx="517525" cy="246221"/>
          </a:xfrm>
          <a:prstGeom prst="rect">
            <a:avLst/>
          </a:prstGeom>
          <a:noFill/>
        </p:spPr>
        <p:txBody>
          <a:bodyPr wrap="square" rtlCol="0">
            <a:spAutoFit/>
          </a:bodyPr>
          <a:lstStyle/>
          <a:p>
            <a:r>
              <a:rPr lang="en-US" sz="1000" dirty="0"/>
              <a:t>Mean</a:t>
            </a:r>
          </a:p>
        </p:txBody>
      </p:sp>
      <p:pic>
        <p:nvPicPr>
          <p:cNvPr id="19" name="Picture 18">
            <a:extLst>
              <a:ext uri="{FF2B5EF4-FFF2-40B4-BE49-F238E27FC236}">
                <a16:creationId xmlns:a16="http://schemas.microsoft.com/office/drawing/2014/main" id="{B5FCA318-79D8-43A9-843A-9C258D344346}"/>
              </a:ext>
            </a:extLst>
          </p:cNvPr>
          <p:cNvPicPr>
            <a:picLocks noChangeAspect="1"/>
          </p:cNvPicPr>
          <p:nvPr/>
        </p:nvPicPr>
        <p:blipFill>
          <a:blip r:embed="rId7"/>
          <a:stretch>
            <a:fillRect/>
          </a:stretch>
        </p:blipFill>
        <p:spPr>
          <a:xfrm>
            <a:off x="533400" y="277879"/>
            <a:ext cx="1819529" cy="1152686"/>
          </a:xfrm>
          <a:prstGeom prst="rect">
            <a:avLst/>
          </a:prstGeom>
        </p:spPr>
      </p:pic>
      <p:sp>
        <p:nvSpPr>
          <p:cNvPr id="2" name="Right Arrow 1"/>
          <p:cNvSpPr/>
          <p:nvPr/>
        </p:nvSpPr>
        <p:spPr>
          <a:xfrm>
            <a:off x="1798638" y="1166319"/>
            <a:ext cx="6065837" cy="24583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3785237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37B076-02BA-4BCA-A2BB-EA516BDEA9AC}"/>
              </a:ext>
            </a:extLst>
          </p:cNvPr>
          <p:cNvPicPr>
            <a:picLocks noChangeAspect="1"/>
          </p:cNvPicPr>
          <p:nvPr/>
        </p:nvPicPr>
        <p:blipFill>
          <a:blip r:embed="rId2"/>
          <a:stretch>
            <a:fillRect/>
          </a:stretch>
        </p:blipFill>
        <p:spPr>
          <a:xfrm>
            <a:off x="1905000" y="609600"/>
            <a:ext cx="7123612" cy="5943600"/>
          </a:xfrm>
          <a:prstGeom prst="rect">
            <a:avLst/>
          </a:prstGeom>
        </p:spPr>
      </p:pic>
      <p:sp>
        <p:nvSpPr>
          <p:cNvPr id="2" name="TextBox 1">
            <a:extLst>
              <a:ext uri="{FF2B5EF4-FFF2-40B4-BE49-F238E27FC236}">
                <a16:creationId xmlns:a16="http://schemas.microsoft.com/office/drawing/2014/main" id="{32CFAEB5-082E-4F64-BE25-32F0ED61A766}"/>
              </a:ext>
            </a:extLst>
          </p:cNvPr>
          <p:cNvSpPr txBox="1"/>
          <p:nvPr/>
        </p:nvSpPr>
        <p:spPr>
          <a:xfrm>
            <a:off x="2168236" y="3396734"/>
            <a:ext cx="762000" cy="369332"/>
          </a:xfrm>
          <a:prstGeom prst="rect">
            <a:avLst/>
          </a:prstGeom>
          <a:noFill/>
        </p:spPr>
        <p:txBody>
          <a:bodyPr wrap="square" rtlCol="0">
            <a:spAutoFit/>
          </a:bodyPr>
          <a:lstStyle/>
          <a:p>
            <a:r>
              <a:rPr lang="en-US" dirty="0"/>
              <a:t>Mean</a:t>
            </a:r>
          </a:p>
        </p:txBody>
      </p:sp>
      <p:pic>
        <p:nvPicPr>
          <p:cNvPr id="4" name="Picture 3">
            <a:extLst>
              <a:ext uri="{FF2B5EF4-FFF2-40B4-BE49-F238E27FC236}">
                <a16:creationId xmlns:a16="http://schemas.microsoft.com/office/drawing/2014/main" id="{588F818E-74EB-40D3-9AC2-45837A66C92A}"/>
              </a:ext>
            </a:extLst>
          </p:cNvPr>
          <p:cNvPicPr>
            <a:picLocks noChangeAspect="1"/>
          </p:cNvPicPr>
          <p:nvPr/>
        </p:nvPicPr>
        <p:blipFill>
          <a:blip r:embed="rId3"/>
          <a:stretch>
            <a:fillRect/>
          </a:stretch>
        </p:blipFill>
        <p:spPr>
          <a:xfrm>
            <a:off x="180109" y="2895600"/>
            <a:ext cx="1524000" cy="2572043"/>
          </a:xfrm>
          <a:prstGeom prst="rect">
            <a:avLst/>
          </a:prstGeom>
        </p:spPr>
      </p:pic>
      <p:sp>
        <p:nvSpPr>
          <p:cNvPr id="3" name="TextBox 2"/>
          <p:cNvSpPr txBox="1"/>
          <p:nvPr/>
        </p:nvSpPr>
        <p:spPr>
          <a:xfrm>
            <a:off x="180107" y="228600"/>
            <a:ext cx="1420091" cy="1200329"/>
          </a:xfrm>
          <a:prstGeom prst="rect">
            <a:avLst/>
          </a:prstGeom>
          <a:noFill/>
        </p:spPr>
        <p:txBody>
          <a:bodyPr wrap="square" rtlCol="0">
            <a:spAutoFit/>
          </a:bodyPr>
          <a:lstStyle/>
          <a:p>
            <a:r>
              <a:rPr lang="en-US" i="1" u="sng" dirty="0"/>
              <a:t>Try plotting the following QC results in the LJ chart</a:t>
            </a:r>
          </a:p>
        </p:txBody>
      </p:sp>
    </p:spTree>
    <p:extLst>
      <p:ext uri="{BB962C8B-B14F-4D97-AF65-F5344CB8AC3E}">
        <p14:creationId xmlns:p14="http://schemas.microsoft.com/office/powerpoint/2010/main" val="336519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8F818E-74EB-40D3-9AC2-45837A66C92A}"/>
              </a:ext>
            </a:extLst>
          </p:cNvPr>
          <p:cNvPicPr>
            <a:picLocks noChangeAspect="1"/>
          </p:cNvPicPr>
          <p:nvPr/>
        </p:nvPicPr>
        <p:blipFill>
          <a:blip r:embed="rId2"/>
          <a:stretch>
            <a:fillRect/>
          </a:stretch>
        </p:blipFill>
        <p:spPr>
          <a:xfrm>
            <a:off x="152400" y="94956"/>
            <a:ext cx="1524000" cy="2572043"/>
          </a:xfrm>
          <a:prstGeom prst="rect">
            <a:avLst/>
          </a:prstGeom>
        </p:spPr>
      </p:pic>
      <p:pic>
        <p:nvPicPr>
          <p:cNvPr id="3" name="Picture 2">
            <a:extLst>
              <a:ext uri="{FF2B5EF4-FFF2-40B4-BE49-F238E27FC236}">
                <a16:creationId xmlns:a16="http://schemas.microsoft.com/office/drawing/2014/main" id="{47D07A0A-B9B6-485E-8E84-0AE3B61020A0}"/>
              </a:ext>
            </a:extLst>
          </p:cNvPr>
          <p:cNvPicPr>
            <a:picLocks noChangeAspect="1"/>
          </p:cNvPicPr>
          <p:nvPr/>
        </p:nvPicPr>
        <p:blipFill>
          <a:blip r:embed="rId3"/>
          <a:stretch>
            <a:fillRect/>
          </a:stretch>
        </p:blipFill>
        <p:spPr>
          <a:xfrm>
            <a:off x="152399" y="2819400"/>
            <a:ext cx="8672657" cy="3943643"/>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20641"/>
            <a:ext cx="1669327" cy="254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1600200" y="1247482"/>
            <a:ext cx="266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29599" y="1420084"/>
            <a:ext cx="228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9216" y="464289"/>
            <a:ext cx="1427781" cy="232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a:off x="5459308" y="1309786"/>
            <a:ext cx="228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0418" y="1007826"/>
            <a:ext cx="2667000" cy="165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031527" y="94957"/>
            <a:ext cx="1427781" cy="369332"/>
          </a:xfrm>
          <a:prstGeom prst="rect">
            <a:avLst/>
          </a:prstGeom>
          <a:noFill/>
        </p:spPr>
        <p:txBody>
          <a:bodyPr wrap="square" rtlCol="0">
            <a:spAutoFit/>
          </a:bodyPr>
          <a:lstStyle/>
          <a:p>
            <a:pPr algn="ctr"/>
            <a:r>
              <a:rPr lang="en-US" sz="900" dirty="0"/>
              <a:t>What control rule can detect?</a:t>
            </a:r>
          </a:p>
        </p:txBody>
      </p:sp>
      <p:sp>
        <p:nvSpPr>
          <p:cNvPr id="15" name="TextBox 14"/>
          <p:cNvSpPr txBox="1"/>
          <p:nvPr/>
        </p:nvSpPr>
        <p:spPr>
          <a:xfrm>
            <a:off x="5860472" y="86856"/>
            <a:ext cx="2576946" cy="830997"/>
          </a:xfrm>
          <a:prstGeom prst="rect">
            <a:avLst/>
          </a:prstGeom>
          <a:noFill/>
        </p:spPr>
        <p:txBody>
          <a:bodyPr wrap="square" rtlCol="0">
            <a:spAutoFit/>
          </a:bodyPr>
          <a:lstStyle/>
          <a:p>
            <a:pPr algn="ctr"/>
            <a:r>
              <a:rPr lang="en-US" sz="1200" u="sng" dirty="0" err="1"/>
              <a:t>Westgard</a:t>
            </a:r>
            <a:r>
              <a:rPr lang="en-US" sz="1200" u="sng" dirty="0"/>
              <a:t> </a:t>
            </a:r>
            <a:r>
              <a:rPr lang="en-US" sz="1200" u="sng" dirty="0" err="1"/>
              <a:t>Multirule</a:t>
            </a:r>
            <a:r>
              <a:rPr lang="en-US" sz="1200" u="sng" dirty="0"/>
              <a:t> </a:t>
            </a:r>
          </a:p>
          <a:p>
            <a:pPr algn="ctr"/>
            <a:r>
              <a:rPr lang="en-US" sz="1200" dirty="0" err="1"/>
              <a:t>Multirule</a:t>
            </a:r>
            <a:r>
              <a:rPr lang="en-US" sz="1200" dirty="0"/>
              <a:t> QC use combination of QC rules to determine your qc acceptable or not</a:t>
            </a:r>
          </a:p>
        </p:txBody>
      </p:sp>
    </p:spTree>
    <p:extLst>
      <p:ext uri="{BB962C8B-B14F-4D97-AF65-F5344CB8AC3E}">
        <p14:creationId xmlns:p14="http://schemas.microsoft.com/office/powerpoint/2010/main" val="3456494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Content Placeholder 2"/>
          <p:cNvSpPr>
            <a:spLocks noGrp="1"/>
          </p:cNvSpPr>
          <p:nvPr>
            <p:ph idx="1"/>
          </p:nvPr>
        </p:nvSpPr>
        <p:spPr/>
        <p:txBody>
          <a:bodyPr/>
          <a:lstStyle/>
          <a:p>
            <a:r>
              <a:rPr lang="en-US" dirty="0"/>
              <a:t>Introduction to Lab Quality</a:t>
            </a:r>
          </a:p>
          <a:p>
            <a:r>
              <a:rPr lang="en-US" dirty="0"/>
              <a:t>Basic steps in setting control limits (Mean, SD, CV, LJ graphs, establishing qc ranges, plotting)</a:t>
            </a:r>
          </a:p>
          <a:p>
            <a:r>
              <a:rPr lang="en-US" dirty="0"/>
              <a:t>QC terminologies : Accuracy, precision, bias</a:t>
            </a:r>
          </a:p>
          <a:p>
            <a:r>
              <a:rPr lang="en-US" dirty="0"/>
              <a:t>Westgard rules </a:t>
            </a:r>
          </a:p>
          <a:p>
            <a:r>
              <a:rPr lang="en-US"/>
              <a:t>Hands-on</a:t>
            </a:r>
            <a:endParaRPr lang="en-US" dirty="0"/>
          </a:p>
          <a:p>
            <a:pPr marL="0" indent="0">
              <a:buNone/>
            </a:pPr>
            <a:endParaRPr lang="en-US" dirty="0"/>
          </a:p>
        </p:txBody>
      </p:sp>
    </p:spTree>
    <p:extLst>
      <p:ext uri="{BB962C8B-B14F-4D97-AF65-F5344CB8AC3E}">
        <p14:creationId xmlns:p14="http://schemas.microsoft.com/office/powerpoint/2010/main" val="1406052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057400" y="304800"/>
            <a:ext cx="4800600" cy="8382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u="sng" dirty="0"/>
              <a:t>Calculate the Mean and SD for AST for QC BIO1</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230869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7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3228975" cy="39624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1286219865"/>
              </p:ext>
            </p:extLst>
          </p:nvPr>
        </p:nvGraphicFramePr>
        <p:xfrm>
          <a:off x="3733800" y="1767840"/>
          <a:ext cx="5334000" cy="4926846"/>
        </p:xfrm>
        <a:graphic>
          <a:graphicData uri="http://schemas.openxmlformats.org/drawingml/2006/table">
            <a:tbl>
              <a:tblPr firstRow="1" bandRow="1">
                <a:tableStyleId>{073A0DAA-6AF3-43AB-8588-CEC1D06C72B9}</a:tableStyleId>
              </a:tblPr>
              <a:tblGrid>
                <a:gridCol w="13716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333500">
                  <a:extLst>
                    <a:ext uri="{9D8B030D-6E8A-4147-A177-3AD203B41FA5}">
                      <a16:colId xmlns:a16="http://schemas.microsoft.com/office/drawing/2014/main" val="20002"/>
                    </a:ext>
                  </a:extLst>
                </a:gridCol>
                <a:gridCol w="1333500">
                  <a:extLst>
                    <a:ext uri="{9D8B030D-6E8A-4147-A177-3AD203B41FA5}">
                      <a16:colId xmlns:a16="http://schemas.microsoft.com/office/drawing/2014/main" val="20003"/>
                    </a:ext>
                  </a:extLst>
                </a:gridCol>
              </a:tblGrid>
              <a:tr h="402762">
                <a:tc>
                  <a:txBody>
                    <a:bodyPr/>
                    <a:lstStyle/>
                    <a:p>
                      <a:r>
                        <a:rPr lang="en-US" dirty="0"/>
                        <a:t>Day</a:t>
                      </a:r>
                    </a:p>
                  </a:txBody>
                  <a:tcPr/>
                </a:tc>
                <a:tc>
                  <a:txBody>
                    <a:bodyPr/>
                    <a:lstStyle/>
                    <a:p>
                      <a:r>
                        <a:rPr lang="en-US" dirty="0"/>
                        <a:t>Bio L1</a:t>
                      </a:r>
                    </a:p>
                  </a:txBody>
                  <a:tcPr/>
                </a:tc>
                <a:tc>
                  <a:txBody>
                    <a:bodyPr/>
                    <a:lstStyle/>
                    <a:p>
                      <a:r>
                        <a:rPr lang="en-US" dirty="0"/>
                        <a:t>Bio L2</a:t>
                      </a:r>
                    </a:p>
                  </a:txBody>
                  <a:tcPr/>
                </a:tc>
                <a:tc>
                  <a:txBody>
                    <a:bodyPr/>
                    <a:lstStyle/>
                    <a:p>
                      <a:r>
                        <a:rPr lang="en-US" dirty="0"/>
                        <a:t>Comment</a:t>
                      </a:r>
                    </a:p>
                  </a:txBody>
                  <a:tcPr/>
                </a:tc>
                <a:extLst>
                  <a:ext uri="{0D108BD9-81ED-4DB2-BD59-A6C34878D82A}">
                    <a16:rowId xmlns:a16="http://schemas.microsoft.com/office/drawing/2014/main" val="10000"/>
                  </a:ext>
                </a:extLst>
              </a:tr>
              <a:tr h="402762">
                <a:tc>
                  <a:txBody>
                    <a:bodyPr/>
                    <a:lstStyle/>
                    <a:p>
                      <a:r>
                        <a:rPr lang="en-US" dirty="0"/>
                        <a:t>1 </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402762">
                <a:tc>
                  <a:txBody>
                    <a:bodyPr/>
                    <a:lstStyle/>
                    <a:p>
                      <a:r>
                        <a:rPr lang="en-US" dirty="0"/>
                        <a:t>2</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50616">
                <a:tc>
                  <a:txBody>
                    <a:bodyPr/>
                    <a:lstStyle/>
                    <a:p>
                      <a:r>
                        <a:rPr lang="en-US" dirty="0"/>
                        <a:t>3</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402762">
                <a:tc>
                  <a:txBody>
                    <a:bodyPr/>
                    <a:lstStyle/>
                    <a:p>
                      <a:r>
                        <a:rPr lang="en-US" dirty="0"/>
                        <a:t>4</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402762">
                <a:tc>
                  <a:txBody>
                    <a:bodyPr/>
                    <a:lstStyle/>
                    <a:p>
                      <a:r>
                        <a:rPr lang="en-US" dirty="0"/>
                        <a:t>5</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402762">
                <a:tc>
                  <a:txBody>
                    <a:bodyPr/>
                    <a:lstStyle/>
                    <a:p>
                      <a:r>
                        <a:rPr lang="en-US" dirty="0"/>
                        <a:t>6</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651372">
                <a:tc>
                  <a:txBody>
                    <a:bodyPr/>
                    <a:lstStyle/>
                    <a:p>
                      <a:r>
                        <a:rPr lang="en-US" dirty="0"/>
                        <a:t>7</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402762">
                <a:tc>
                  <a:txBody>
                    <a:bodyPr/>
                    <a:lstStyle/>
                    <a:p>
                      <a:r>
                        <a:rPr lang="en-US" dirty="0"/>
                        <a:t>8</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r h="402762">
                <a:tc>
                  <a:txBody>
                    <a:bodyPr/>
                    <a:lstStyle/>
                    <a:p>
                      <a:r>
                        <a:rPr lang="en-US" dirty="0"/>
                        <a:t>9</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9"/>
                  </a:ext>
                </a:extLst>
              </a:tr>
              <a:tr h="402762">
                <a:tc>
                  <a:txBody>
                    <a:bodyPr/>
                    <a:lstStyle/>
                    <a:p>
                      <a:r>
                        <a:rPr lang="en-US" dirty="0"/>
                        <a:t>10</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0"/>
                  </a:ext>
                </a:extLst>
              </a:tr>
            </a:tbl>
          </a:graphicData>
        </a:graphic>
      </p:graphicFrame>
      <p:sp>
        <p:nvSpPr>
          <p:cNvPr id="4" name="TextBox 3"/>
          <p:cNvSpPr txBox="1"/>
          <p:nvPr/>
        </p:nvSpPr>
        <p:spPr>
          <a:xfrm>
            <a:off x="228600" y="1676400"/>
            <a:ext cx="2743200" cy="369332"/>
          </a:xfrm>
          <a:prstGeom prst="rect">
            <a:avLst/>
          </a:prstGeom>
          <a:noFill/>
        </p:spPr>
        <p:txBody>
          <a:bodyPr wrap="square" rtlCol="0">
            <a:spAutoFit/>
          </a:bodyPr>
          <a:lstStyle/>
          <a:p>
            <a:r>
              <a:rPr lang="en-US" dirty="0"/>
              <a:t>LDH QC Bio Level 1 (U/L)</a:t>
            </a:r>
          </a:p>
        </p:txBody>
      </p:sp>
      <p:sp>
        <p:nvSpPr>
          <p:cNvPr id="5" name="TextBox 4"/>
          <p:cNvSpPr txBox="1"/>
          <p:nvPr/>
        </p:nvSpPr>
        <p:spPr>
          <a:xfrm>
            <a:off x="228600" y="6324600"/>
            <a:ext cx="2743200" cy="369332"/>
          </a:xfrm>
          <a:prstGeom prst="rect">
            <a:avLst/>
          </a:prstGeom>
          <a:noFill/>
        </p:spPr>
        <p:txBody>
          <a:bodyPr wrap="square" rtlCol="0">
            <a:spAutoFit/>
          </a:bodyPr>
          <a:lstStyle/>
          <a:p>
            <a:r>
              <a:rPr lang="en-US" dirty="0"/>
              <a:t>LDH QC Bio Level 2 (U/L)</a:t>
            </a:r>
          </a:p>
        </p:txBody>
      </p:sp>
      <p:sp>
        <p:nvSpPr>
          <p:cNvPr id="7" name="Title 1"/>
          <p:cNvSpPr txBox="1">
            <a:spLocks/>
          </p:cNvSpPr>
          <p:nvPr/>
        </p:nvSpPr>
        <p:spPr>
          <a:xfrm>
            <a:off x="381000" y="152400"/>
            <a:ext cx="822960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u="sng" dirty="0"/>
              <a:t>Case A- Part 1</a:t>
            </a:r>
          </a:p>
          <a:p>
            <a:r>
              <a:rPr lang="en-US" sz="2800" dirty="0"/>
              <a:t>Describe the daily QC based on </a:t>
            </a:r>
            <a:r>
              <a:rPr lang="en-US" sz="2800" dirty="0" err="1"/>
              <a:t>Westgard</a:t>
            </a:r>
            <a:r>
              <a:rPr lang="en-US" sz="2800" dirty="0"/>
              <a:t> </a:t>
            </a:r>
            <a:r>
              <a:rPr lang="en-US" sz="2800" dirty="0" err="1"/>
              <a:t>multirules</a:t>
            </a:r>
            <a:r>
              <a:rPr lang="en-US" sz="2800" dirty="0"/>
              <a:t> and decide if the QCs are acceptable or not</a:t>
            </a:r>
          </a:p>
        </p:txBody>
      </p:sp>
    </p:spTree>
    <p:extLst>
      <p:ext uri="{BB962C8B-B14F-4D97-AF65-F5344CB8AC3E}">
        <p14:creationId xmlns:p14="http://schemas.microsoft.com/office/powerpoint/2010/main" val="3104265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2418" y="381000"/>
            <a:ext cx="4267200" cy="646331"/>
          </a:xfrm>
          <a:prstGeom prst="rect">
            <a:avLst/>
          </a:prstGeom>
          <a:noFill/>
        </p:spPr>
        <p:txBody>
          <a:bodyPr wrap="square" rtlCol="0">
            <a:spAutoFit/>
          </a:bodyPr>
          <a:lstStyle/>
          <a:p>
            <a:pPr algn="ctr"/>
            <a:r>
              <a:rPr lang="en-US" dirty="0"/>
              <a:t>The End</a:t>
            </a:r>
          </a:p>
          <a:p>
            <a:pPr algn="ctr"/>
            <a:r>
              <a:rPr lang="en-US" dirty="0"/>
              <a:t>Good luck in post CME exams!</a:t>
            </a:r>
          </a:p>
        </p:txBody>
      </p:sp>
    </p:spTree>
    <p:extLst>
      <p:ext uri="{BB962C8B-B14F-4D97-AF65-F5344CB8AC3E}">
        <p14:creationId xmlns:p14="http://schemas.microsoft.com/office/powerpoint/2010/main" val="83331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E2F793-5B3B-4524-B03B-ABDEF8A2EA5D}"/>
              </a:ext>
            </a:extLst>
          </p:cNvPr>
          <p:cNvPicPr>
            <a:picLocks noChangeAspect="1"/>
          </p:cNvPicPr>
          <p:nvPr/>
        </p:nvPicPr>
        <p:blipFill>
          <a:blip r:embed="rId3"/>
          <a:stretch>
            <a:fillRect/>
          </a:stretch>
        </p:blipFill>
        <p:spPr>
          <a:xfrm>
            <a:off x="799584" y="4649546"/>
            <a:ext cx="3162816" cy="2093495"/>
          </a:xfrm>
          <a:prstGeom prst="rect">
            <a:avLst/>
          </a:prstGeom>
        </p:spPr>
      </p:pic>
      <p:pic>
        <p:nvPicPr>
          <p:cNvPr id="6" name="Picture 5">
            <a:extLst>
              <a:ext uri="{FF2B5EF4-FFF2-40B4-BE49-F238E27FC236}">
                <a16:creationId xmlns:a16="http://schemas.microsoft.com/office/drawing/2014/main" id="{689BC119-3000-47F6-BCE8-FF37A26C3F50}"/>
              </a:ext>
            </a:extLst>
          </p:cNvPr>
          <p:cNvPicPr>
            <a:picLocks noChangeAspect="1"/>
          </p:cNvPicPr>
          <p:nvPr/>
        </p:nvPicPr>
        <p:blipFill>
          <a:blip r:embed="rId4"/>
          <a:stretch>
            <a:fillRect/>
          </a:stretch>
        </p:blipFill>
        <p:spPr>
          <a:xfrm>
            <a:off x="6248400" y="4987171"/>
            <a:ext cx="2696380" cy="1728626"/>
          </a:xfrm>
          <a:prstGeom prst="rect">
            <a:avLst/>
          </a:prstGeom>
        </p:spPr>
      </p:pic>
      <p:sp>
        <p:nvSpPr>
          <p:cNvPr id="7" name="Title 1">
            <a:extLst>
              <a:ext uri="{FF2B5EF4-FFF2-40B4-BE49-F238E27FC236}">
                <a16:creationId xmlns:a16="http://schemas.microsoft.com/office/drawing/2014/main" id="{B8FC1749-EB4E-4CD3-A1C7-0AFBA5AF77C9}"/>
              </a:ext>
            </a:extLst>
          </p:cNvPr>
          <p:cNvSpPr txBox="1">
            <a:spLocks/>
          </p:cNvSpPr>
          <p:nvPr/>
        </p:nvSpPr>
        <p:spPr>
          <a:xfrm>
            <a:off x="799584" y="39111"/>
            <a:ext cx="7162800" cy="8683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dirty="0"/>
              <a:t>QC Charts in Lab</a:t>
            </a:r>
          </a:p>
        </p:txBody>
      </p:sp>
      <p:sp>
        <p:nvSpPr>
          <p:cNvPr id="2" name="TextBox 1"/>
          <p:cNvSpPr txBox="1"/>
          <p:nvPr/>
        </p:nvSpPr>
        <p:spPr>
          <a:xfrm>
            <a:off x="609600" y="685800"/>
            <a:ext cx="7715508" cy="1754326"/>
          </a:xfrm>
          <a:prstGeom prst="rect">
            <a:avLst/>
          </a:prstGeom>
          <a:solidFill>
            <a:schemeClr val="bg1"/>
          </a:solidFill>
        </p:spPr>
        <p:txBody>
          <a:bodyPr wrap="square" rtlCol="0">
            <a:spAutoFit/>
          </a:bodyPr>
          <a:lstStyle/>
          <a:p>
            <a:pPr algn="ctr"/>
            <a:r>
              <a:rPr lang="en-US" dirty="0"/>
              <a:t>QC in chemistry lab is visualized in graphical form or charts.  By using </a:t>
            </a:r>
            <a:r>
              <a:rPr lang="en-US" dirty="0" err="1"/>
              <a:t>Westgard</a:t>
            </a:r>
            <a:r>
              <a:rPr lang="en-US" dirty="0"/>
              <a:t> rules, the positions of QC data from target mean and the patterns formed would provide a way to detect if  random or systematic errors has occurred . This determines  the acceptance or rejection of the test run. </a:t>
            </a:r>
          </a:p>
          <a:p>
            <a:endParaRPr lang="en-US" dirty="0"/>
          </a:p>
          <a:p>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927" y="2163128"/>
            <a:ext cx="7514853" cy="304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930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Brief History </a:t>
            </a:r>
            <a:r>
              <a:rPr lang="en-US" dirty="0"/>
              <a:t>of QC</a:t>
            </a:r>
          </a:p>
        </p:txBody>
      </p:sp>
      <p:graphicFrame>
        <p:nvGraphicFramePr>
          <p:cNvPr id="3" name="Diagram 2"/>
          <p:cNvGraphicFramePr/>
          <p:nvPr>
            <p:extLst>
              <p:ext uri="{D42A27DB-BD31-4B8C-83A1-F6EECF244321}">
                <p14:modId xmlns:p14="http://schemas.microsoft.com/office/powerpoint/2010/main" val="3819027739"/>
              </p:ext>
            </p:extLst>
          </p:nvPr>
        </p:nvGraphicFramePr>
        <p:xfrm>
          <a:off x="76200" y="952500"/>
          <a:ext cx="8991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81200" y="3505200"/>
            <a:ext cx="887412" cy="118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0838" y="5476524"/>
            <a:ext cx="937773" cy="92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538C57E2-CC29-41CB-B810-F8C86EE620A5}"/>
              </a:ext>
            </a:extLst>
          </p:cNvPr>
          <p:cNvPicPr>
            <a:picLocks noChangeAspect="1"/>
          </p:cNvPicPr>
          <p:nvPr/>
        </p:nvPicPr>
        <p:blipFill>
          <a:blip r:embed="rId10"/>
          <a:stretch>
            <a:fillRect/>
          </a:stretch>
        </p:blipFill>
        <p:spPr>
          <a:xfrm>
            <a:off x="6743729" y="5581245"/>
            <a:ext cx="938865" cy="1237595"/>
          </a:xfrm>
          <a:prstGeom prst="rect">
            <a:avLst/>
          </a:prstGeom>
        </p:spPr>
      </p:pic>
      <p:pic>
        <p:nvPicPr>
          <p:cNvPr id="8" name="Picture 7">
            <a:extLst>
              <a:ext uri="{FF2B5EF4-FFF2-40B4-BE49-F238E27FC236}">
                <a16:creationId xmlns:a16="http://schemas.microsoft.com/office/drawing/2014/main" id="{FC5B6625-2392-42CA-A675-30D50E9DCC50}"/>
              </a:ext>
            </a:extLst>
          </p:cNvPr>
          <p:cNvPicPr>
            <a:picLocks noChangeAspect="1"/>
          </p:cNvPicPr>
          <p:nvPr/>
        </p:nvPicPr>
        <p:blipFill>
          <a:blip r:embed="rId11"/>
          <a:stretch>
            <a:fillRect/>
          </a:stretch>
        </p:blipFill>
        <p:spPr>
          <a:xfrm>
            <a:off x="8077200" y="5581244"/>
            <a:ext cx="838200" cy="1223025"/>
          </a:xfrm>
          <a:prstGeom prst="rect">
            <a:avLst/>
          </a:prstGeom>
        </p:spPr>
      </p:pic>
    </p:spTree>
    <p:extLst>
      <p:ext uri="{BB962C8B-B14F-4D97-AF65-F5344CB8AC3E}">
        <p14:creationId xmlns:p14="http://schemas.microsoft.com/office/powerpoint/2010/main" val="595478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95147930"/>
              </p:ext>
            </p:extLst>
          </p:nvPr>
        </p:nvGraphicFramePr>
        <p:xfrm>
          <a:off x="319160" y="838200"/>
          <a:ext cx="8433289" cy="5684918"/>
        </p:xfrm>
        <a:graphic>
          <a:graphicData uri="http://schemas.openxmlformats.org/drawingml/2006/table">
            <a:tbl>
              <a:tblPr firstRow="1" bandRow="1">
                <a:tableStyleId>{7DF18680-E054-41AD-8BC1-D1AEF772440D}</a:tableStyleId>
              </a:tblPr>
              <a:tblGrid>
                <a:gridCol w="2294365">
                  <a:extLst>
                    <a:ext uri="{9D8B030D-6E8A-4147-A177-3AD203B41FA5}">
                      <a16:colId xmlns:a16="http://schemas.microsoft.com/office/drawing/2014/main" val="20000"/>
                    </a:ext>
                  </a:extLst>
                </a:gridCol>
                <a:gridCol w="3262230">
                  <a:extLst>
                    <a:ext uri="{9D8B030D-6E8A-4147-A177-3AD203B41FA5}">
                      <a16:colId xmlns:a16="http://schemas.microsoft.com/office/drawing/2014/main" val="20001"/>
                    </a:ext>
                  </a:extLst>
                </a:gridCol>
                <a:gridCol w="2876694">
                  <a:extLst>
                    <a:ext uri="{9D8B030D-6E8A-4147-A177-3AD203B41FA5}">
                      <a16:colId xmlns:a16="http://schemas.microsoft.com/office/drawing/2014/main" val="20002"/>
                    </a:ext>
                  </a:extLst>
                </a:gridCol>
              </a:tblGrid>
              <a:tr h="345509">
                <a:tc>
                  <a:txBody>
                    <a:bodyPr/>
                    <a:lstStyle/>
                    <a:p>
                      <a:r>
                        <a:rPr lang="en-US" dirty="0"/>
                        <a:t>Term</a:t>
                      </a:r>
                    </a:p>
                  </a:txBody>
                  <a:tcPr/>
                </a:tc>
                <a:tc>
                  <a:txBody>
                    <a:bodyPr/>
                    <a:lstStyle/>
                    <a:p>
                      <a:r>
                        <a:rPr lang="en-US" dirty="0"/>
                        <a:t>Definition</a:t>
                      </a:r>
                    </a:p>
                  </a:txBody>
                  <a:tcPr/>
                </a:tc>
                <a:tc>
                  <a:txBody>
                    <a:bodyPr/>
                    <a:lstStyle/>
                    <a:p>
                      <a:r>
                        <a:rPr lang="en-US" dirty="0"/>
                        <a:t>Formula</a:t>
                      </a:r>
                    </a:p>
                  </a:txBody>
                  <a:tcPr/>
                </a:tc>
                <a:extLst>
                  <a:ext uri="{0D108BD9-81ED-4DB2-BD59-A6C34878D82A}">
                    <a16:rowId xmlns:a16="http://schemas.microsoft.com/office/drawing/2014/main" val="10000"/>
                  </a:ext>
                </a:extLst>
              </a:tr>
              <a:tr h="513141">
                <a:tc>
                  <a:txBody>
                    <a:bodyPr/>
                    <a:lstStyle/>
                    <a:p>
                      <a:r>
                        <a:rPr lang="en-US" dirty="0"/>
                        <a:t>Mean</a:t>
                      </a:r>
                    </a:p>
                  </a:txBody>
                  <a:tcPr/>
                </a:tc>
                <a:tc>
                  <a:txBody>
                    <a:bodyPr/>
                    <a:lstStyle/>
                    <a:p>
                      <a:r>
                        <a:rPr lang="en-US" dirty="0"/>
                        <a:t>Average of a set of data</a:t>
                      </a:r>
                    </a:p>
                  </a:txBody>
                  <a:tcPr/>
                </a:tc>
                <a:tc>
                  <a:txBody>
                    <a:bodyPr/>
                    <a:lstStyle/>
                    <a:p>
                      <a:endParaRPr lang="en-US" dirty="0"/>
                    </a:p>
                  </a:txBody>
                  <a:tcPr/>
                </a:tc>
                <a:extLst>
                  <a:ext uri="{0D108BD9-81ED-4DB2-BD59-A6C34878D82A}">
                    <a16:rowId xmlns:a16="http://schemas.microsoft.com/office/drawing/2014/main" val="10001"/>
                  </a:ext>
                </a:extLst>
              </a:tr>
              <a:tr h="1686621">
                <a:tc>
                  <a:txBody>
                    <a:bodyPr/>
                    <a:lstStyle/>
                    <a:p>
                      <a:r>
                        <a:rPr lang="en-US" dirty="0"/>
                        <a:t>Standard</a:t>
                      </a:r>
                      <a:r>
                        <a:rPr lang="en-US" baseline="0" dirty="0"/>
                        <a:t> Deviation (SD)</a:t>
                      </a:r>
                    </a:p>
                  </a:txBody>
                  <a:tcPr/>
                </a:tc>
                <a:tc gridSpan="2">
                  <a:txBody>
                    <a:bodyPr/>
                    <a:lstStyle/>
                    <a:p>
                      <a:r>
                        <a:rPr lang="en-US" dirty="0"/>
                        <a:t>Standard deviation is a measure of imprecision. It also indicates dispersion of result values about the mean. </a:t>
                      </a:r>
                    </a:p>
                    <a:p>
                      <a:endParaRPr lang="en-US" dirty="0"/>
                    </a:p>
                    <a:p>
                      <a:endParaRPr lang="en-US" dirty="0"/>
                    </a:p>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r h="1382036">
                <a:tc>
                  <a:txBody>
                    <a:bodyPr/>
                    <a:lstStyle/>
                    <a:p>
                      <a:r>
                        <a:rPr lang="en-US" dirty="0"/>
                        <a:t>Coefficient of Variation (CV)</a:t>
                      </a:r>
                    </a:p>
                  </a:txBody>
                  <a:tcPr/>
                </a:tc>
                <a:tc>
                  <a:txBody>
                    <a:bodyPr/>
                    <a:lstStyle/>
                    <a:p>
                      <a:r>
                        <a:rPr lang="en-US" baseline="0" dirty="0"/>
                        <a:t>CV indicates extent of variation in percentages. A higher CV indicates a relatively poorer precision.</a:t>
                      </a:r>
                      <a:endParaRPr lang="en-US" dirty="0"/>
                    </a:p>
                  </a:txBody>
                  <a:tcPr/>
                </a:tc>
                <a:tc>
                  <a:txBody>
                    <a:bodyPr/>
                    <a:lstStyle/>
                    <a:p>
                      <a:endParaRPr lang="en-US" dirty="0"/>
                    </a:p>
                  </a:txBody>
                  <a:tcPr/>
                </a:tc>
                <a:extLst>
                  <a:ext uri="{0D108BD9-81ED-4DB2-BD59-A6C34878D82A}">
                    <a16:rowId xmlns:a16="http://schemas.microsoft.com/office/drawing/2014/main" val="10004"/>
                  </a:ext>
                </a:extLst>
              </a:tr>
              <a:tr h="1270083">
                <a:tc>
                  <a:txBody>
                    <a:bodyPr/>
                    <a:lstStyle/>
                    <a:p>
                      <a:r>
                        <a:rPr lang="en-US" dirty="0"/>
                        <a:t>Levey- </a:t>
                      </a:r>
                      <a:r>
                        <a:rPr lang="en-US" dirty="0" err="1"/>
                        <a:t>Jenning</a:t>
                      </a:r>
                      <a:r>
                        <a:rPr lang="en-US" dirty="0"/>
                        <a:t> (LJ) graph</a:t>
                      </a:r>
                    </a:p>
                  </a:txBody>
                  <a:tcPr/>
                </a:tc>
                <a:tc>
                  <a:txBody>
                    <a:bodyPr/>
                    <a:lstStyle/>
                    <a:p>
                      <a:r>
                        <a:rPr lang="en-US" dirty="0"/>
                        <a:t>Graph – display qc lab </a:t>
                      </a:r>
                      <a:r>
                        <a:rPr lang="en-US" dirty="0" err="1"/>
                        <a:t>performance,is</a:t>
                      </a:r>
                      <a:r>
                        <a:rPr lang="en-US" dirty="0"/>
                        <a:t> a graph with the mean and SD plotted on the Y-axis, and the days of the month or times of the runs plotted on the X-axis</a:t>
                      </a:r>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pic>
        <p:nvPicPr>
          <p:cNvPr id="5" name="Picture 4">
            <a:extLst>
              <a:ext uri="{FF2B5EF4-FFF2-40B4-BE49-F238E27FC236}">
                <a16:creationId xmlns:a16="http://schemas.microsoft.com/office/drawing/2014/main" id="{52E6DD56-94C0-47CC-9FB4-138F01B291F6}"/>
              </a:ext>
            </a:extLst>
          </p:cNvPr>
          <p:cNvPicPr>
            <a:picLocks noChangeAspect="1"/>
          </p:cNvPicPr>
          <p:nvPr/>
        </p:nvPicPr>
        <p:blipFill>
          <a:blip r:embed="rId3"/>
          <a:stretch>
            <a:fillRect/>
          </a:stretch>
        </p:blipFill>
        <p:spPr>
          <a:xfrm>
            <a:off x="6623538" y="1229324"/>
            <a:ext cx="1219200" cy="453081"/>
          </a:xfrm>
          <a:prstGeom prst="rect">
            <a:avLst/>
          </a:prstGeom>
        </p:spPr>
      </p:pic>
      <p:pic>
        <p:nvPicPr>
          <p:cNvPr id="7" name="Picture 6">
            <a:extLst>
              <a:ext uri="{FF2B5EF4-FFF2-40B4-BE49-F238E27FC236}">
                <a16:creationId xmlns:a16="http://schemas.microsoft.com/office/drawing/2014/main" id="{A371F114-59FE-40FA-86FC-4DDC34A3AD11}"/>
              </a:ext>
            </a:extLst>
          </p:cNvPr>
          <p:cNvPicPr>
            <a:picLocks noChangeAspect="1"/>
          </p:cNvPicPr>
          <p:nvPr/>
        </p:nvPicPr>
        <p:blipFill>
          <a:blip r:embed="rId4"/>
          <a:stretch>
            <a:fillRect/>
          </a:stretch>
        </p:blipFill>
        <p:spPr>
          <a:xfrm>
            <a:off x="5333999" y="2250055"/>
            <a:ext cx="3418449" cy="990872"/>
          </a:xfrm>
          <a:prstGeom prst="rect">
            <a:avLst/>
          </a:prstGeom>
        </p:spPr>
      </p:pic>
      <p:pic>
        <p:nvPicPr>
          <p:cNvPr id="9" name="Picture 8">
            <a:extLst>
              <a:ext uri="{FF2B5EF4-FFF2-40B4-BE49-F238E27FC236}">
                <a16:creationId xmlns:a16="http://schemas.microsoft.com/office/drawing/2014/main" id="{6B3D920B-0818-4BFA-B2E2-B9F4FB128CC9}"/>
              </a:ext>
            </a:extLst>
          </p:cNvPr>
          <p:cNvPicPr>
            <a:picLocks noChangeAspect="1"/>
          </p:cNvPicPr>
          <p:nvPr/>
        </p:nvPicPr>
        <p:blipFill>
          <a:blip r:embed="rId5"/>
          <a:stretch>
            <a:fillRect/>
          </a:stretch>
        </p:blipFill>
        <p:spPr>
          <a:xfrm>
            <a:off x="6394938" y="3582819"/>
            <a:ext cx="1676400" cy="1038105"/>
          </a:xfrm>
          <a:prstGeom prst="rect">
            <a:avLst/>
          </a:prstGeom>
        </p:spPr>
      </p:pic>
      <p:pic>
        <p:nvPicPr>
          <p:cNvPr id="11" name="Picture 10">
            <a:extLst>
              <a:ext uri="{FF2B5EF4-FFF2-40B4-BE49-F238E27FC236}">
                <a16:creationId xmlns:a16="http://schemas.microsoft.com/office/drawing/2014/main" id="{AA588004-D4E5-46BB-B1B4-2F7F4C3167E4}"/>
              </a:ext>
            </a:extLst>
          </p:cNvPr>
          <p:cNvPicPr>
            <a:picLocks noChangeAspect="1"/>
          </p:cNvPicPr>
          <p:nvPr/>
        </p:nvPicPr>
        <p:blipFill>
          <a:blip r:embed="rId6"/>
          <a:stretch>
            <a:fillRect/>
          </a:stretch>
        </p:blipFill>
        <p:spPr>
          <a:xfrm>
            <a:off x="5899638" y="4876800"/>
            <a:ext cx="2667000" cy="1632678"/>
          </a:xfrm>
          <a:prstGeom prst="rect">
            <a:avLst/>
          </a:prstGeom>
        </p:spPr>
      </p:pic>
      <p:graphicFrame>
        <p:nvGraphicFramePr>
          <p:cNvPr id="3" name="Table 5">
            <a:extLst>
              <a:ext uri="{FF2B5EF4-FFF2-40B4-BE49-F238E27FC236}">
                <a16:creationId xmlns:a16="http://schemas.microsoft.com/office/drawing/2014/main" id="{9305C632-DB5B-4EA4-B1F8-4D662F9F2B18}"/>
              </a:ext>
            </a:extLst>
          </p:cNvPr>
          <p:cNvGraphicFramePr>
            <a:graphicFrameLocks noGrp="1"/>
          </p:cNvGraphicFramePr>
          <p:nvPr>
            <p:extLst>
              <p:ext uri="{D42A27DB-BD31-4B8C-83A1-F6EECF244321}">
                <p14:modId xmlns:p14="http://schemas.microsoft.com/office/powerpoint/2010/main" val="1910022935"/>
              </p:ext>
            </p:extLst>
          </p:nvPr>
        </p:nvGraphicFramePr>
        <p:xfrm>
          <a:off x="381000" y="170881"/>
          <a:ext cx="7947513" cy="640080"/>
        </p:xfrm>
        <a:graphic>
          <a:graphicData uri="http://schemas.openxmlformats.org/drawingml/2006/table">
            <a:tbl>
              <a:tblPr firstRow="1" bandRow="1">
                <a:tableStyleId>{5C22544A-7EE6-4342-B048-85BDC9FD1C3A}</a:tableStyleId>
              </a:tblPr>
              <a:tblGrid>
                <a:gridCol w="7947513">
                  <a:extLst>
                    <a:ext uri="{9D8B030D-6E8A-4147-A177-3AD203B41FA5}">
                      <a16:colId xmlns:a16="http://schemas.microsoft.com/office/drawing/2014/main" val="550415833"/>
                    </a:ext>
                  </a:extLst>
                </a:gridCol>
              </a:tblGrid>
              <a:tr h="286319">
                <a:tc>
                  <a:txBody>
                    <a:bodyPr/>
                    <a:lstStyle/>
                    <a:p>
                      <a:r>
                        <a:rPr lang="en-US" sz="1800" dirty="0"/>
                        <a:t>Basic steps in setting control limits (Mean, SD, LJ graphs, plotting and CV)</a:t>
                      </a:r>
                      <a:endParaRPr lang="en-US" dirty="0"/>
                    </a:p>
                  </a:txBody>
                  <a:tcPr/>
                </a:tc>
                <a:extLst>
                  <a:ext uri="{0D108BD9-81ED-4DB2-BD59-A6C34878D82A}">
                    <a16:rowId xmlns:a16="http://schemas.microsoft.com/office/drawing/2014/main" val="3811777502"/>
                  </a:ext>
                </a:extLst>
              </a:tr>
            </a:tbl>
          </a:graphicData>
        </a:graphic>
      </p:graphicFrame>
    </p:spTree>
    <p:extLst>
      <p:ext uri="{BB962C8B-B14F-4D97-AF65-F5344CB8AC3E}">
        <p14:creationId xmlns:p14="http://schemas.microsoft.com/office/powerpoint/2010/main" val="3396994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835025"/>
            <a:ext cx="8001000" cy="914400"/>
          </a:xfrm>
        </p:spPr>
        <p:txBody>
          <a:bodyPr>
            <a:normAutofit fontScale="92500" lnSpcReduction="20000"/>
          </a:bodyPr>
          <a:lstStyle/>
          <a:p>
            <a:r>
              <a:rPr lang="en-US" sz="2400" dirty="0">
                <a:solidFill>
                  <a:schemeClr val="tx1"/>
                </a:solidFill>
              </a:rPr>
              <a:t>Quality control in the medical laboratory is a statistical process used to monitor and evaluate the analytical process that produces patient results.</a:t>
            </a:r>
          </a:p>
          <a:p>
            <a:endParaRPr lang="en-US" sz="2400" dirty="0"/>
          </a:p>
        </p:txBody>
      </p:sp>
      <p:sp>
        <p:nvSpPr>
          <p:cNvPr id="4" name="Title 1"/>
          <p:cNvSpPr txBox="1">
            <a:spLocks/>
          </p:cNvSpPr>
          <p:nvPr/>
        </p:nvSpPr>
        <p:spPr>
          <a:xfrm>
            <a:off x="533400" y="3429000"/>
            <a:ext cx="77724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a:t>
            </a:r>
          </a:p>
        </p:txBody>
      </p:sp>
      <p:pic>
        <p:nvPicPr>
          <p:cNvPr id="5" name="Picture 4">
            <a:extLst>
              <a:ext uri="{FF2B5EF4-FFF2-40B4-BE49-F238E27FC236}">
                <a16:creationId xmlns:a16="http://schemas.microsoft.com/office/drawing/2014/main" id="{A3A29F3F-DC8F-4E6D-9188-496F69215EF1}"/>
              </a:ext>
            </a:extLst>
          </p:cNvPr>
          <p:cNvPicPr>
            <a:picLocks noChangeAspect="1"/>
          </p:cNvPicPr>
          <p:nvPr/>
        </p:nvPicPr>
        <p:blipFill>
          <a:blip r:embed="rId3"/>
          <a:stretch>
            <a:fillRect/>
          </a:stretch>
        </p:blipFill>
        <p:spPr>
          <a:xfrm>
            <a:off x="533401" y="1749425"/>
            <a:ext cx="4572000" cy="1298575"/>
          </a:xfrm>
          <a:prstGeom prst="rect">
            <a:avLst/>
          </a:prstGeom>
        </p:spPr>
      </p:pic>
      <p:graphicFrame>
        <p:nvGraphicFramePr>
          <p:cNvPr id="6" name="Table 6">
            <a:extLst>
              <a:ext uri="{FF2B5EF4-FFF2-40B4-BE49-F238E27FC236}">
                <a16:creationId xmlns:a16="http://schemas.microsoft.com/office/drawing/2014/main" id="{D83F2B86-3178-485B-BE2D-FB861AE629A8}"/>
              </a:ext>
            </a:extLst>
          </p:cNvPr>
          <p:cNvGraphicFramePr>
            <a:graphicFrameLocks noGrp="1"/>
          </p:cNvGraphicFramePr>
          <p:nvPr>
            <p:extLst>
              <p:ext uri="{D42A27DB-BD31-4B8C-83A1-F6EECF244321}">
                <p14:modId xmlns:p14="http://schemas.microsoft.com/office/powerpoint/2010/main" val="787922490"/>
              </p:ext>
            </p:extLst>
          </p:nvPr>
        </p:nvGraphicFramePr>
        <p:xfrm>
          <a:off x="1561701" y="326781"/>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612841921"/>
                    </a:ext>
                  </a:extLst>
                </a:gridCol>
              </a:tblGrid>
              <a:tr h="370840">
                <a:tc>
                  <a:txBody>
                    <a:bodyPr/>
                    <a:lstStyle/>
                    <a:p>
                      <a:pPr algn="ctr"/>
                      <a:r>
                        <a:rPr lang="en-US" dirty="0"/>
                        <a:t>INTRO: QUALITY SYSTEM IN LABORATORY</a:t>
                      </a:r>
                    </a:p>
                  </a:txBody>
                  <a:tcPr/>
                </a:tc>
                <a:extLst>
                  <a:ext uri="{0D108BD9-81ED-4DB2-BD59-A6C34878D82A}">
                    <a16:rowId xmlns:a16="http://schemas.microsoft.com/office/drawing/2014/main" val="457647654"/>
                  </a:ext>
                </a:extLst>
              </a:tr>
            </a:tbl>
          </a:graphicData>
        </a:graphic>
      </p:graphicFrame>
      <p:sp>
        <p:nvSpPr>
          <p:cNvPr id="9" name="Plus Sign 8">
            <a:extLst>
              <a:ext uri="{FF2B5EF4-FFF2-40B4-BE49-F238E27FC236}">
                <a16:creationId xmlns:a16="http://schemas.microsoft.com/office/drawing/2014/main" id="{149E3E94-8308-47B2-BEF3-E2143566ABA6}"/>
              </a:ext>
            </a:extLst>
          </p:cNvPr>
          <p:cNvSpPr/>
          <p:nvPr/>
        </p:nvSpPr>
        <p:spPr>
          <a:xfrm>
            <a:off x="5219114" y="2132012"/>
            <a:ext cx="6096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10">
            <a:extLst>
              <a:ext uri="{FF2B5EF4-FFF2-40B4-BE49-F238E27FC236}">
                <a16:creationId xmlns:a16="http://schemas.microsoft.com/office/drawing/2014/main" id="{816EAE82-D9CE-4AAF-A346-D717128B277E}"/>
              </a:ext>
            </a:extLst>
          </p:cNvPr>
          <p:cNvGraphicFramePr>
            <a:graphicFrameLocks noGrp="1"/>
          </p:cNvGraphicFramePr>
          <p:nvPr>
            <p:extLst>
              <p:ext uri="{D42A27DB-BD31-4B8C-83A1-F6EECF244321}">
                <p14:modId xmlns:p14="http://schemas.microsoft.com/office/powerpoint/2010/main" val="4050735157"/>
              </p:ext>
            </p:extLst>
          </p:nvPr>
        </p:nvGraphicFramePr>
        <p:xfrm>
          <a:off x="5942428" y="1539240"/>
          <a:ext cx="2896772" cy="2926080"/>
        </p:xfrm>
        <a:graphic>
          <a:graphicData uri="http://schemas.openxmlformats.org/drawingml/2006/table">
            <a:tbl>
              <a:tblPr firstRow="1" bandRow="1">
                <a:tableStyleId>{5C22544A-7EE6-4342-B048-85BDC9FD1C3A}</a:tableStyleId>
              </a:tblPr>
              <a:tblGrid>
                <a:gridCol w="2896772">
                  <a:extLst>
                    <a:ext uri="{9D8B030D-6E8A-4147-A177-3AD203B41FA5}">
                      <a16:colId xmlns:a16="http://schemas.microsoft.com/office/drawing/2014/main" val="2572469340"/>
                    </a:ext>
                  </a:extLst>
                </a:gridCol>
              </a:tblGrid>
              <a:tr h="323719">
                <a:tc>
                  <a:txBody>
                    <a:bodyPr/>
                    <a:lstStyle/>
                    <a:p>
                      <a:pPr algn="ctr"/>
                      <a:r>
                        <a:rPr lang="en-US" dirty="0"/>
                        <a:t>OTHER REQUIREMENTS</a:t>
                      </a:r>
                    </a:p>
                  </a:txBody>
                  <a:tcPr/>
                </a:tc>
                <a:extLst>
                  <a:ext uri="{0D108BD9-81ED-4DB2-BD59-A6C34878D82A}">
                    <a16:rowId xmlns:a16="http://schemas.microsoft.com/office/drawing/2014/main" val="2187903444"/>
                  </a:ext>
                </a:extLst>
              </a:tr>
              <a:tr h="2023241">
                <a:tc>
                  <a:txBody>
                    <a:bodyPr/>
                    <a:lstStyle/>
                    <a:p>
                      <a:pPr marL="285750" indent="-285750" algn="ctr">
                        <a:buFont typeface="Arial" panose="020B0604020202020204" pitchFamily="34" charset="0"/>
                        <a:buChar char="•"/>
                      </a:pPr>
                      <a:r>
                        <a:rPr lang="en-US" dirty="0"/>
                        <a:t>EQA PERFORMANCE</a:t>
                      </a:r>
                    </a:p>
                    <a:p>
                      <a:pPr marL="285750" indent="-285750" algn="ctr">
                        <a:buFont typeface="Arial" panose="020B0604020202020204" pitchFamily="34" charset="0"/>
                        <a:buChar char="•"/>
                      </a:pPr>
                      <a:r>
                        <a:rPr lang="en-US" dirty="0"/>
                        <a:t>IQC REVIEW BASED ON PEERS</a:t>
                      </a:r>
                    </a:p>
                    <a:p>
                      <a:pPr marL="285750" indent="-285750" algn="ctr">
                        <a:buFont typeface="Arial" panose="020B0604020202020204" pitchFamily="34" charset="0"/>
                        <a:buChar char="•"/>
                      </a:pPr>
                      <a:r>
                        <a:rPr lang="en-US" dirty="0"/>
                        <a:t>METHODS ARE COMPLYING WITH CURRENT STANDARDS (e.g. ISO 15189)</a:t>
                      </a:r>
                    </a:p>
                    <a:p>
                      <a:endParaRPr lang="en-US" dirty="0"/>
                    </a:p>
                  </a:txBody>
                  <a:tcPr/>
                </a:tc>
                <a:extLst>
                  <a:ext uri="{0D108BD9-81ED-4DB2-BD59-A6C34878D82A}">
                    <a16:rowId xmlns:a16="http://schemas.microsoft.com/office/drawing/2014/main" val="19942893"/>
                  </a:ext>
                </a:extLst>
              </a:tr>
            </a:tbl>
          </a:graphicData>
        </a:graphic>
      </p:graphicFrame>
      <p:sp>
        <p:nvSpPr>
          <p:cNvPr id="12" name="TextBox 11">
            <a:extLst>
              <a:ext uri="{FF2B5EF4-FFF2-40B4-BE49-F238E27FC236}">
                <a16:creationId xmlns:a16="http://schemas.microsoft.com/office/drawing/2014/main" id="{D9003421-6C43-4E12-BE57-7EEEDF6E7A79}"/>
              </a:ext>
            </a:extLst>
          </p:cNvPr>
          <p:cNvSpPr txBox="1"/>
          <p:nvPr/>
        </p:nvSpPr>
        <p:spPr>
          <a:xfrm>
            <a:off x="504092" y="4191000"/>
            <a:ext cx="4572000" cy="2308324"/>
          </a:xfrm>
          <a:prstGeom prst="rect">
            <a:avLst/>
          </a:prstGeom>
          <a:noFill/>
        </p:spPr>
        <p:txBody>
          <a:bodyPr wrap="square">
            <a:spAutoFit/>
          </a:bodyPr>
          <a:lstStyle/>
          <a:p>
            <a:r>
              <a:rPr lang="en-US" dirty="0"/>
              <a:t>The first step in using a control material is to establish the control range. To establish a control range, repeated measurements (20 or more) of the control is performed at least once each day for multiple days.. The mean and standard deviation of these results are calculated and the control range is defined as the range of values around the mean ± 2SD.</a:t>
            </a:r>
          </a:p>
        </p:txBody>
      </p:sp>
      <p:graphicFrame>
        <p:nvGraphicFramePr>
          <p:cNvPr id="13" name="Table 13">
            <a:extLst>
              <a:ext uri="{FF2B5EF4-FFF2-40B4-BE49-F238E27FC236}">
                <a16:creationId xmlns:a16="http://schemas.microsoft.com/office/drawing/2014/main" id="{7919154E-C2E8-4BAE-83E7-28C801E81D20}"/>
              </a:ext>
            </a:extLst>
          </p:cNvPr>
          <p:cNvGraphicFramePr>
            <a:graphicFrameLocks noGrp="1"/>
          </p:cNvGraphicFramePr>
          <p:nvPr>
            <p:extLst>
              <p:ext uri="{D42A27DB-BD31-4B8C-83A1-F6EECF244321}">
                <p14:modId xmlns:p14="http://schemas.microsoft.com/office/powerpoint/2010/main" val="2104820568"/>
              </p:ext>
            </p:extLst>
          </p:nvPr>
        </p:nvGraphicFramePr>
        <p:xfrm>
          <a:off x="315351" y="3781865"/>
          <a:ext cx="4256649" cy="365760"/>
        </p:xfrm>
        <a:graphic>
          <a:graphicData uri="http://schemas.openxmlformats.org/drawingml/2006/table">
            <a:tbl>
              <a:tblPr firstRow="1" bandRow="1">
                <a:tableStyleId>{5C22544A-7EE6-4342-B048-85BDC9FD1C3A}</a:tableStyleId>
              </a:tblPr>
              <a:tblGrid>
                <a:gridCol w="4256649">
                  <a:extLst>
                    <a:ext uri="{9D8B030D-6E8A-4147-A177-3AD203B41FA5}">
                      <a16:colId xmlns:a16="http://schemas.microsoft.com/office/drawing/2014/main" val="883068921"/>
                    </a:ext>
                  </a:extLst>
                </a:gridCol>
              </a:tblGrid>
              <a:tr h="151203">
                <a:tc>
                  <a:txBody>
                    <a:bodyPr/>
                    <a:lstStyle/>
                    <a:p>
                      <a:pPr algn="ctr"/>
                      <a:r>
                        <a:rPr lang="en-US" dirty="0"/>
                        <a:t>How to establish Qc range?</a:t>
                      </a:r>
                    </a:p>
                  </a:txBody>
                  <a:tcPr/>
                </a:tc>
                <a:extLst>
                  <a:ext uri="{0D108BD9-81ED-4DB2-BD59-A6C34878D82A}">
                    <a16:rowId xmlns:a16="http://schemas.microsoft.com/office/drawing/2014/main" val="304885313"/>
                  </a:ext>
                </a:extLst>
              </a:tr>
            </a:tbl>
          </a:graphicData>
        </a:graphic>
      </p:graphicFrame>
      <p:sp>
        <p:nvSpPr>
          <p:cNvPr id="14" name="TextBox 13">
            <a:extLst>
              <a:ext uri="{FF2B5EF4-FFF2-40B4-BE49-F238E27FC236}">
                <a16:creationId xmlns:a16="http://schemas.microsoft.com/office/drawing/2014/main" id="{4FACF292-FD9B-450E-B0D4-5EBBF32A62F1}"/>
              </a:ext>
            </a:extLst>
          </p:cNvPr>
          <p:cNvSpPr txBox="1"/>
          <p:nvPr/>
        </p:nvSpPr>
        <p:spPr>
          <a:xfrm>
            <a:off x="5896708" y="4648200"/>
            <a:ext cx="2743200" cy="2031325"/>
          </a:xfrm>
          <a:prstGeom prst="rect">
            <a:avLst/>
          </a:prstGeom>
          <a:noFill/>
          <a:ln>
            <a:solidFill>
              <a:srgbClr val="FF0000"/>
            </a:solidFill>
          </a:ln>
        </p:spPr>
        <p:txBody>
          <a:bodyPr wrap="square" rtlCol="0">
            <a:spAutoFit/>
          </a:bodyPr>
          <a:lstStyle/>
          <a:p>
            <a:pPr algn="ctr"/>
            <a:r>
              <a:rPr lang="en-US" i="1" u="sng" dirty="0"/>
              <a:t>Don’t you know?</a:t>
            </a:r>
          </a:p>
          <a:p>
            <a:r>
              <a:rPr lang="en-US" i="1" dirty="0"/>
              <a:t>Testing two levels of QC once per day has been the fixed minimum for many U.S. laboratories which complies CLSI requirement (C24 A4)</a:t>
            </a:r>
          </a:p>
        </p:txBody>
      </p:sp>
    </p:spTree>
    <p:extLst>
      <p:ext uri="{BB962C8B-B14F-4D97-AF65-F5344CB8AC3E}">
        <p14:creationId xmlns:p14="http://schemas.microsoft.com/office/powerpoint/2010/main" val="3176215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F572BD-EB4B-4870-9F41-2B23F91312E7}"/>
              </a:ext>
            </a:extLst>
          </p:cNvPr>
          <p:cNvPicPr>
            <a:picLocks noChangeAspect="1"/>
          </p:cNvPicPr>
          <p:nvPr/>
        </p:nvPicPr>
        <p:blipFill>
          <a:blip r:embed="rId3"/>
          <a:stretch>
            <a:fillRect/>
          </a:stretch>
        </p:blipFill>
        <p:spPr>
          <a:xfrm>
            <a:off x="6909914" y="1058887"/>
            <a:ext cx="2225879" cy="1714500"/>
          </a:xfrm>
          <a:prstGeom prst="rect">
            <a:avLst/>
          </a:prstGeom>
        </p:spPr>
      </p:pic>
      <p:pic>
        <p:nvPicPr>
          <p:cNvPr id="3" name="Picture 2">
            <a:extLst>
              <a:ext uri="{FF2B5EF4-FFF2-40B4-BE49-F238E27FC236}">
                <a16:creationId xmlns:a16="http://schemas.microsoft.com/office/drawing/2014/main" id="{F1112CBF-A8DF-4E2D-9891-DA4C9A00D271}"/>
              </a:ext>
            </a:extLst>
          </p:cNvPr>
          <p:cNvPicPr>
            <a:picLocks noChangeAspect="1"/>
          </p:cNvPicPr>
          <p:nvPr/>
        </p:nvPicPr>
        <p:blipFill>
          <a:blip r:embed="rId4"/>
          <a:stretch>
            <a:fillRect/>
          </a:stretch>
        </p:blipFill>
        <p:spPr>
          <a:xfrm>
            <a:off x="6909914" y="2971800"/>
            <a:ext cx="2115495" cy="3255546"/>
          </a:xfrm>
          <a:prstGeom prst="rect">
            <a:avLst/>
          </a:prstGeom>
        </p:spPr>
      </p:pic>
      <p:sp>
        <p:nvSpPr>
          <p:cNvPr id="4" name="Title 1">
            <a:extLst>
              <a:ext uri="{FF2B5EF4-FFF2-40B4-BE49-F238E27FC236}">
                <a16:creationId xmlns:a16="http://schemas.microsoft.com/office/drawing/2014/main" id="{97BFC8D2-171F-4B7E-9606-7E54D7746B9A}"/>
              </a:ext>
            </a:extLst>
          </p:cNvPr>
          <p:cNvSpPr txBox="1">
            <a:spLocks/>
          </p:cNvSpPr>
          <p:nvPr/>
        </p:nvSpPr>
        <p:spPr>
          <a:xfrm>
            <a:off x="-261939" y="200465"/>
            <a:ext cx="8229600" cy="3349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u="sng" dirty="0"/>
              <a:t>QC materials and establishing a range</a:t>
            </a:r>
          </a:p>
        </p:txBody>
      </p:sp>
      <p:sp>
        <p:nvSpPr>
          <p:cNvPr id="5" name="Content Placeholder 2">
            <a:extLst>
              <a:ext uri="{FF2B5EF4-FFF2-40B4-BE49-F238E27FC236}">
                <a16:creationId xmlns:a16="http://schemas.microsoft.com/office/drawing/2014/main" id="{06748CFA-22C7-429C-88F7-B785D89609E8}"/>
              </a:ext>
            </a:extLst>
          </p:cNvPr>
          <p:cNvSpPr txBox="1">
            <a:spLocks/>
          </p:cNvSpPr>
          <p:nvPr/>
        </p:nvSpPr>
        <p:spPr>
          <a:xfrm>
            <a:off x="223324" y="1092029"/>
            <a:ext cx="3081810" cy="5279804"/>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u="sng" dirty="0"/>
              <a:t>Start with QC material</a:t>
            </a:r>
          </a:p>
          <a:p>
            <a:r>
              <a:rPr lang="en-US" dirty="0"/>
              <a:t>Third party QCs are common in use </a:t>
            </a:r>
            <a:r>
              <a:rPr lang="en-US" dirty="0" err="1"/>
              <a:t>e.g</a:t>
            </a:r>
            <a:r>
              <a:rPr lang="en-US" dirty="0"/>
              <a:t> </a:t>
            </a:r>
            <a:r>
              <a:rPr lang="en-US" dirty="0" err="1"/>
              <a:t>Biorad</a:t>
            </a:r>
            <a:r>
              <a:rPr lang="en-US" dirty="0"/>
              <a:t>.</a:t>
            </a:r>
          </a:p>
          <a:p>
            <a:r>
              <a:rPr lang="en-US" dirty="0"/>
              <a:t>Manufacturer of QC has set up range (most time it’s too wide)</a:t>
            </a:r>
          </a:p>
          <a:p>
            <a:r>
              <a:rPr lang="en-US" dirty="0"/>
              <a:t>Before starting the QC, it is needed to run 20 times (obtain at least 20 results for each level QC per machine) over a period. (</a:t>
            </a:r>
            <a:r>
              <a:rPr lang="en-US" dirty="0" err="1"/>
              <a:t>e.g</a:t>
            </a:r>
            <a:r>
              <a:rPr lang="en-US" dirty="0"/>
              <a:t> twice daily for 2 weeks)</a:t>
            </a:r>
          </a:p>
          <a:p>
            <a:r>
              <a:rPr lang="en-US" dirty="0"/>
              <a:t>Derive mean, SD and CV from 20 data. Check the CV if within manufacturer specification. Check if data within manufacturer range.</a:t>
            </a:r>
          </a:p>
          <a:p>
            <a:r>
              <a:rPr lang="en-US" dirty="0"/>
              <a:t>If all passed, then construct an LJ graph!!</a:t>
            </a:r>
          </a:p>
          <a:p>
            <a:endParaRPr lang="en-US" dirty="0"/>
          </a:p>
          <a:p>
            <a:pPr marL="0" indent="0">
              <a:buFont typeface="Arial" pitchFamily="34" charset="0"/>
              <a:buNone/>
            </a:pPr>
            <a:endParaRPr lang="en-US" dirty="0"/>
          </a:p>
        </p:txBody>
      </p:sp>
      <p:sp>
        <p:nvSpPr>
          <p:cNvPr id="6" name="Content Placeholder 3">
            <a:extLst>
              <a:ext uri="{FF2B5EF4-FFF2-40B4-BE49-F238E27FC236}">
                <a16:creationId xmlns:a16="http://schemas.microsoft.com/office/drawing/2014/main" id="{C6B70A69-ED18-48F3-B186-F7C3A5913804}"/>
              </a:ext>
            </a:extLst>
          </p:cNvPr>
          <p:cNvSpPr txBox="1">
            <a:spLocks/>
          </p:cNvSpPr>
          <p:nvPr/>
        </p:nvSpPr>
        <p:spPr>
          <a:xfrm>
            <a:off x="3318989" y="947542"/>
            <a:ext cx="3590925" cy="461505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u="sng" dirty="0"/>
              <a:t>CV</a:t>
            </a:r>
          </a:p>
          <a:p>
            <a:r>
              <a:rPr lang="en-US" sz="1800" dirty="0"/>
              <a:t>CV is useful tool in determining or comparing precision of a test or an instrument.</a:t>
            </a:r>
          </a:p>
          <a:p>
            <a:r>
              <a:rPr lang="en-US" sz="1800" dirty="0"/>
              <a:t>Also used in comparing manufacturer claims, RCPA results and peer group report.</a:t>
            </a:r>
          </a:p>
          <a:p>
            <a:r>
              <a:rPr lang="en-US" sz="1800" dirty="0"/>
              <a:t>However, CV doesn’t give  information on bias of a test.</a:t>
            </a:r>
          </a:p>
          <a:p>
            <a:r>
              <a:rPr lang="en-US" sz="1800" dirty="0"/>
              <a:t>The smaller the CV, the higher precision!</a:t>
            </a:r>
          </a:p>
          <a:p>
            <a:pPr marL="0" indent="0" algn="ctr">
              <a:buNone/>
            </a:pPr>
            <a:r>
              <a:rPr lang="en-US" sz="1800" u="sng" dirty="0"/>
              <a:t>QC material criteria</a:t>
            </a:r>
          </a:p>
          <a:p>
            <a:r>
              <a:rPr lang="en-US" sz="1800" dirty="0"/>
              <a:t>Long shelf life</a:t>
            </a:r>
          </a:p>
          <a:p>
            <a:r>
              <a:rPr lang="en-US" sz="1800" dirty="0"/>
              <a:t>Covers medical decision level</a:t>
            </a:r>
          </a:p>
          <a:p>
            <a:r>
              <a:rPr lang="en-US" sz="1800" dirty="0"/>
              <a:t>Box pricing</a:t>
            </a:r>
          </a:p>
          <a:p>
            <a:r>
              <a:rPr lang="en-US" sz="1800" dirty="0"/>
              <a:t>Interlaboratory Comparison program</a:t>
            </a:r>
          </a:p>
        </p:txBody>
      </p:sp>
    </p:spTree>
    <p:extLst>
      <p:ext uri="{BB962C8B-B14F-4D97-AF65-F5344CB8AC3E}">
        <p14:creationId xmlns:p14="http://schemas.microsoft.com/office/powerpoint/2010/main" val="2987373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B00636-7849-400F-BF77-23EBD39C3633}"/>
              </a:ext>
            </a:extLst>
          </p:cNvPr>
          <p:cNvPicPr>
            <a:picLocks noChangeAspect="1"/>
          </p:cNvPicPr>
          <p:nvPr/>
        </p:nvPicPr>
        <p:blipFill>
          <a:blip r:embed="rId3"/>
          <a:stretch>
            <a:fillRect/>
          </a:stretch>
        </p:blipFill>
        <p:spPr>
          <a:xfrm>
            <a:off x="80833" y="4246878"/>
            <a:ext cx="2743200" cy="2286000"/>
          </a:xfrm>
          <a:prstGeom prst="rect">
            <a:avLst/>
          </a:prstGeom>
        </p:spPr>
      </p:pic>
      <p:sp>
        <p:nvSpPr>
          <p:cNvPr id="4" name="Subtitle 2">
            <a:extLst>
              <a:ext uri="{FF2B5EF4-FFF2-40B4-BE49-F238E27FC236}">
                <a16:creationId xmlns:a16="http://schemas.microsoft.com/office/drawing/2014/main" id="{7380BC13-F8BA-4A72-8307-47E21B8DAC43}"/>
              </a:ext>
            </a:extLst>
          </p:cNvPr>
          <p:cNvSpPr txBox="1">
            <a:spLocks/>
          </p:cNvSpPr>
          <p:nvPr/>
        </p:nvSpPr>
        <p:spPr>
          <a:xfrm>
            <a:off x="533400" y="2191043"/>
            <a:ext cx="7772400" cy="137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u="sng" dirty="0"/>
              <a:t>Gaussian Distribution</a:t>
            </a:r>
          </a:p>
          <a:p>
            <a:pPr marL="0" indent="0">
              <a:buNone/>
            </a:pPr>
            <a:r>
              <a:rPr lang="en-US" sz="1400" dirty="0"/>
              <a:t>Quality control data usually displaying a normal or Gaussian distribution around the mean where it would be expected that about </a:t>
            </a:r>
          </a:p>
          <a:p>
            <a:pPr algn="ctr"/>
            <a:r>
              <a:rPr lang="en-US" sz="1400" dirty="0"/>
              <a:t>68.3 % of the points fall within 1 SD of the mean </a:t>
            </a:r>
          </a:p>
          <a:p>
            <a:pPr algn="ctr"/>
            <a:r>
              <a:rPr lang="en-US" sz="1400" dirty="0"/>
              <a:t>95.5 % within 2 SD of the mean</a:t>
            </a:r>
          </a:p>
          <a:p>
            <a:pPr algn="ctr"/>
            <a:r>
              <a:rPr lang="en-US" sz="1400" dirty="0"/>
              <a:t> 99.7% within 3 SD of the mean.  </a:t>
            </a:r>
          </a:p>
          <a:p>
            <a:pPr marL="0" indent="0">
              <a:buNone/>
            </a:pPr>
            <a:r>
              <a:rPr lang="en-US" sz="1400" dirty="0"/>
              <a:t>A control chart also has the mean and standard deviations indicated but they are shown on the y axis (as if you turned this Gaussian distribution on its side.)</a:t>
            </a:r>
          </a:p>
          <a:p>
            <a:endParaRPr lang="en-US" dirty="0"/>
          </a:p>
        </p:txBody>
      </p:sp>
      <p:pic>
        <p:nvPicPr>
          <p:cNvPr id="6" name="Picture 5">
            <a:extLst>
              <a:ext uri="{FF2B5EF4-FFF2-40B4-BE49-F238E27FC236}">
                <a16:creationId xmlns:a16="http://schemas.microsoft.com/office/drawing/2014/main" id="{A9A924C4-F176-4F02-AFF6-2646DEA4FC97}"/>
              </a:ext>
            </a:extLst>
          </p:cNvPr>
          <p:cNvPicPr>
            <a:picLocks noChangeAspect="1"/>
          </p:cNvPicPr>
          <p:nvPr/>
        </p:nvPicPr>
        <p:blipFill>
          <a:blip r:embed="rId4"/>
          <a:stretch>
            <a:fillRect/>
          </a:stretch>
        </p:blipFill>
        <p:spPr>
          <a:xfrm>
            <a:off x="4220308" y="4228121"/>
            <a:ext cx="4691462" cy="2467319"/>
          </a:xfrm>
          <a:prstGeom prst="rect">
            <a:avLst/>
          </a:prstGeom>
        </p:spPr>
      </p:pic>
      <p:sp>
        <p:nvSpPr>
          <p:cNvPr id="7" name="Arrow: Right 6">
            <a:extLst>
              <a:ext uri="{FF2B5EF4-FFF2-40B4-BE49-F238E27FC236}">
                <a16:creationId xmlns:a16="http://schemas.microsoft.com/office/drawing/2014/main" id="{3AE55853-CF0C-4670-AF5F-DA5498FD7A93}"/>
              </a:ext>
            </a:extLst>
          </p:cNvPr>
          <p:cNvSpPr/>
          <p:nvPr/>
        </p:nvSpPr>
        <p:spPr>
          <a:xfrm>
            <a:off x="3083141" y="5389878"/>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8">
            <a:extLst>
              <a:ext uri="{FF2B5EF4-FFF2-40B4-BE49-F238E27FC236}">
                <a16:creationId xmlns:a16="http://schemas.microsoft.com/office/drawing/2014/main" id="{8D59D8B1-35D0-43DE-883A-6EBD8D2D56E8}"/>
              </a:ext>
            </a:extLst>
          </p:cNvPr>
          <p:cNvGraphicFramePr>
            <a:graphicFrameLocks noGrp="1"/>
          </p:cNvGraphicFramePr>
          <p:nvPr>
            <p:extLst>
              <p:ext uri="{D42A27DB-BD31-4B8C-83A1-F6EECF244321}">
                <p14:modId xmlns:p14="http://schemas.microsoft.com/office/powerpoint/2010/main" val="2577015054"/>
              </p:ext>
            </p:extLst>
          </p:nvPr>
        </p:nvGraphicFramePr>
        <p:xfrm>
          <a:off x="1676400" y="273642"/>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019466084"/>
                    </a:ext>
                  </a:extLst>
                </a:gridCol>
              </a:tblGrid>
              <a:tr h="370840">
                <a:tc>
                  <a:txBody>
                    <a:bodyPr/>
                    <a:lstStyle/>
                    <a:p>
                      <a:pPr algn="ctr"/>
                      <a:r>
                        <a:rPr lang="en-US" dirty="0"/>
                        <a:t>LEVEY JENNINGS QC CHART</a:t>
                      </a:r>
                    </a:p>
                  </a:txBody>
                  <a:tcPr/>
                </a:tc>
                <a:extLst>
                  <a:ext uri="{0D108BD9-81ED-4DB2-BD59-A6C34878D82A}">
                    <a16:rowId xmlns:a16="http://schemas.microsoft.com/office/drawing/2014/main" val="2834207394"/>
                  </a:ext>
                </a:extLst>
              </a:tr>
            </a:tbl>
          </a:graphicData>
        </a:graphic>
      </p:graphicFrame>
      <p:sp>
        <p:nvSpPr>
          <p:cNvPr id="9" name="Subtitle 2">
            <a:extLst>
              <a:ext uri="{FF2B5EF4-FFF2-40B4-BE49-F238E27FC236}">
                <a16:creationId xmlns:a16="http://schemas.microsoft.com/office/drawing/2014/main" id="{DF14E848-B634-4EF8-9507-81B686C593FA}"/>
              </a:ext>
            </a:extLst>
          </p:cNvPr>
          <p:cNvSpPr txBox="1">
            <a:spLocks/>
          </p:cNvSpPr>
          <p:nvPr/>
        </p:nvSpPr>
        <p:spPr>
          <a:xfrm>
            <a:off x="392137" y="656985"/>
            <a:ext cx="8359726" cy="124088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u="sng" dirty="0"/>
              <a:t>History</a:t>
            </a:r>
          </a:p>
          <a:p>
            <a:pPr algn="ctr"/>
            <a:r>
              <a:rPr lang="en-US" sz="1400" dirty="0"/>
              <a:t>Walter A. Shewhart at Bell Telephone Laboratories set up a control limits</a:t>
            </a:r>
          </a:p>
          <a:p>
            <a:pPr algn="ctr"/>
            <a:endParaRPr lang="en-US" sz="1400" dirty="0"/>
          </a:p>
          <a:p>
            <a:pPr algn="ctr"/>
            <a:r>
              <a:rPr lang="en-US" sz="1400" dirty="0"/>
              <a:t>Levey and Jennings- developed quality standards for laboratories</a:t>
            </a:r>
          </a:p>
          <a:p>
            <a:pPr algn="ctr"/>
            <a:endParaRPr lang="en-US" sz="1400" dirty="0"/>
          </a:p>
          <a:p>
            <a:pPr algn="ctr"/>
            <a:r>
              <a:rPr lang="en-US" sz="1400" dirty="0"/>
              <a:t> Westgard – established rules for monitoring quality control</a:t>
            </a:r>
          </a:p>
        </p:txBody>
      </p:sp>
    </p:spTree>
    <p:extLst>
      <p:ext uri="{BB962C8B-B14F-4D97-AF65-F5344CB8AC3E}">
        <p14:creationId xmlns:p14="http://schemas.microsoft.com/office/powerpoint/2010/main" val="2765354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34962"/>
          </a:xfrm>
        </p:spPr>
        <p:txBody>
          <a:bodyPr>
            <a:noAutofit/>
          </a:bodyPr>
          <a:lstStyle/>
          <a:p>
            <a:r>
              <a:rPr lang="en-US" sz="3200" u="sng" dirty="0"/>
              <a:t>Important Definitions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375591520"/>
              </p:ext>
            </p:extLst>
          </p:nvPr>
        </p:nvGraphicFramePr>
        <p:xfrm>
          <a:off x="152400" y="533400"/>
          <a:ext cx="4038600" cy="1010920"/>
        </p:xfrm>
        <a:graphic>
          <a:graphicData uri="http://schemas.openxmlformats.org/drawingml/2006/table">
            <a:tbl>
              <a:tblPr firstRow="1" bandRow="1">
                <a:tableStyleId>{7DF18680-E054-41AD-8BC1-D1AEF772440D}</a:tableStyleId>
              </a:tblPr>
              <a:tblGrid>
                <a:gridCol w="4038600">
                  <a:extLst>
                    <a:ext uri="{9D8B030D-6E8A-4147-A177-3AD203B41FA5}">
                      <a16:colId xmlns:a16="http://schemas.microsoft.com/office/drawing/2014/main" val="20000"/>
                    </a:ext>
                  </a:extLst>
                </a:gridCol>
              </a:tblGrid>
              <a:tr h="370840">
                <a:tc>
                  <a:txBody>
                    <a:bodyPr/>
                    <a:lstStyle/>
                    <a:p>
                      <a:pPr algn="ctr"/>
                      <a:r>
                        <a:rPr lang="en-US" dirty="0"/>
                        <a:t>ACCURACY</a:t>
                      </a:r>
                    </a:p>
                  </a:txBody>
                  <a:tcPr/>
                </a:tc>
                <a:extLst>
                  <a:ext uri="{0D108BD9-81ED-4DB2-BD59-A6C34878D82A}">
                    <a16:rowId xmlns:a16="http://schemas.microsoft.com/office/drawing/2014/main" val="10000"/>
                  </a:ext>
                </a:extLst>
              </a:tr>
              <a:tr h="370840">
                <a:tc>
                  <a:txBody>
                    <a:bodyPr/>
                    <a:lstStyle/>
                    <a:p>
                      <a:pPr algn="ctr"/>
                      <a:r>
                        <a:rPr lang="en-US" dirty="0"/>
                        <a:t>Degree</a:t>
                      </a:r>
                      <a:r>
                        <a:rPr lang="en-US" baseline="0" dirty="0"/>
                        <a:t> of closeness of one measurement to it’s true or actual value</a:t>
                      </a:r>
                      <a:endParaRPr lang="en-US" dirty="0"/>
                    </a:p>
                  </a:txBody>
                  <a:tcPr/>
                </a:tc>
                <a:extLst>
                  <a:ext uri="{0D108BD9-81ED-4DB2-BD59-A6C34878D82A}">
                    <a16:rowId xmlns:a16="http://schemas.microsoft.com/office/drawing/2014/main" val="10001"/>
                  </a:ext>
                </a:extLst>
              </a:tr>
            </a:tbl>
          </a:graphicData>
        </a:graphic>
      </p:graphicFrame>
      <p:pic>
        <p:nvPicPr>
          <p:cNvPr id="11" name="Content Placeholder 3"/>
          <p:cNvPicPr>
            <a:picLocks noGrp="1" noChangeAspect="1"/>
          </p:cNvPicPr>
          <p:nvPr>
            <p:ph sz="half" idx="2"/>
          </p:nvPr>
        </p:nvPicPr>
        <p:blipFill>
          <a:blip r:embed="rId2"/>
          <a:stretch>
            <a:fillRect/>
          </a:stretch>
        </p:blipFill>
        <p:spPr>
          <a:xfrm>
            <a:off x="5181600" y="4191000"/>
            <a:ext cx="3286125" cy="1790700"/>
          </a:xfrm>
          <a:prstGeom prst="rect">
            <a:avLst/>
          </a:prstGeom>
        </p:spPr>
      </p:pic>
      <p:graphicFrame>
        <p:nvGraphicFramePr>
          <p:cNvPr id="6" name="Content Placeholder 4"/>
          <p:cNvGraphicFramePr>
            <a:graphicFrameLocks/>
          </p:cNvGraphicFramePr>
          <p:nvPr>
            <p:extLst>
              <p:ext uri="{D42A27DB-BD31-4B8C-83A1-F6EECF244321}">
                <p14:modId xmlns:p14="http://schemas.microsoft.com/office/powerpoint/2010/main" val="2744661359"/>
              </p:ext>
            </p:extLst>
          </p:nvPr>
        </p:nvGraphicFramePr>
        <p:xfrm>
          <a:off x="152400" y="1524000"/>
          <a:ext cx="4038600" cy="1285240"/>
        </p:xfrm>
        <a:graphic>
          <a:graphicData uri="http://schemas.openxmlformats.org/drawingml/2006/table">
            <a:tbl>
              <a:tblPr firstRow="1" bandRow="1">
                <a:tableStyleId>{7DF18680-E054-41AD-8BC1-D1AEF772440D}</a:tableStyleId>
              </a:tblPr>
              <a:tblGrid>
                <a:gridCol w="4038600">
                  <a:extLst>
                    <a:ext uri="{9D8B030D-6E8A-4147-A177-3AD203B41FA5}">
                      <a16:colId xmlns:a16="http://schemas.microsoft.com/office/drawing/2014/main" val="20000"/>
                    </a:ext>
                  </a:extLst>
                </a:gridCol>
              </a:tblGrid>
              <a:tr h="370840">
                <a:tc>
                  <a:txBody>
                    <a:bodyPr/>
                    <a:lstStyle/>
                    <a:p>
                      <a:pPr algn="ctr"/>
                      <a:r>
                        <a:rPr lang="en-US" dirty="0"/>
                        <a:t>PRECISION</a:t>
                      </a:r>
                    </a:p>
                  </a:txBody>
                  <a:tcPr/>
                </a:tc>
                <a:extLst>
                  <a:ext uri="{0D108BD9-81ED-4DB2-BD59-A6C34878D82A}">
                    <a16:rowId xmlns:a16="http://schemas.microsoft.com/office/drawing/2014/main" val="10000"/>
                  </a:ext>
                </a:extLst>
              </a:tr>
              <a:tr h="370840">
                <a:tc>
                  <a:txBody>
                    <a:bodyPr/>
                    <a:lstStyle/>
                    <a:p>
                      <a:pPr algn="ctr"/>
                      <a:r>
                        <a:rPr lang="en-US" dirty="0"/>
                        <a:t>Reproducibility or repeatability (how close the repeated measurement to each other)</a:t>
                      </a:r>
                    </a:p>
                  </a:txBody>
                  <a:tcPr/>
                </a:tc>
                <a:extLst>
                  <a:ext uri="{0D108BD9-81ED-4DB2-BD59-A6C34878D82A}">
                    <a16:rowId xmlns:a16="http://schemas.microsoft.com/office/drawing/2014/main" val="10001"/>
                  </a:ext>
                </a:extLst>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1463882273"/>
              </p:ext>
            </p:extLst>
          </p:nvPr>
        </p:nvGraphicFramePr>
        <p:xfrm>
          <a:off x="165491" y="5709529"/>
          <a:ext cx="4038600" cy="1010920"/>
        </p:xfrm>
        <a:graphic>
          <a:graphicData uri="http://schemas.openxmlformats.org/drawingml/2006/table">
            <a:tbl>
              <a:tblPr firstRow="1" bandRow="1">
                <a:tableStyleId>{93296810-A885-4BE3-A3E7-6D5BEEA58F35}</a:tableStyleId>
              </a:tblPr>
              <a:tblGrid>
                <a:gridCol w="4038600">
                  <a:extLst>
                    <a:ext uri="{9D8B030D-6E8A-4147-A177-3AD203B41FA5}">
                      <a16:colId xmlns:a16="http://schemas.microsoft.com/office/drawing/2014/main" val="20000"/>
                    </a:ext>
                  </a:extLst>
                </a:gridCol>
              </a:tblGrid>
              <a:tr h="370840">
                <a:tc>
                  <a:txBody>
                    <a:bodyPr/>
                    <a:lstStyle/>
                    <a:p>
                      <a:pPr algn="ctr"/>
                      <a:r>
                        <a:rPr lang="en-US" dirty="0"/>
                        <a:t>Random</a:t>
                      </a:r>
                      <a:r>
                        <a:rPr lang="en-US" baseline="0" dirty="0"/>
                        <a:t> </a:t>
                      </a:r>
                      <a:r>
                        <a:rPr lang="en-US" dirty="0"/>
                        <a:t>Error</a:t>
                      </a:r>
                    </a:p>
                  </a:txBody>
                  <a:tcPr/>
                </a:tc>
                <a:extLst>
                  <a:ext uri="{0D108BD9-81ED-4DB2-BD59-A6C34878D82A}">
                    <a16:rowId xmlns:a16="http://schemas.microsoft.com/office/drawing/2014/main" val="10000"/>
                  </a:ext>
                </a:extLst>
              </a:tr>
              <a:tr h="370840">
                <a:tc>
                  <a:txBody>
                    <a:bodyPr/>
                    <a:lstStyle/>
                    <a:p>
                      <a:r>
                        <a:rPr lang="en-US" sz="1800" b="0" i="0" u="none" strike="noStrike" kern="1200" baseline="0" dirty="0">
                          <a:solidFill>
                            <a:schemeClr val="dk1"/>
                          </a:solidFill>
                          <a:latin typeface="+mn-lt"/>
                          <a:ea typeface="+mn-ea"/>
                          <a:cs typeface="+mn-cs"/>
                        </a:rPr>
                        <a:t>Statistical fluctuations (in either direction)  e.g. 1-3s, R-4s</a:t>
                      </a:r>
                    </a:p>
                  </a:txBody>
                  <a:tcPr/>
                </a:tc>
                <a:extLst>
                  <a:ext uri="{0D108BD9-81ED-4DB2-BD59-A6C34878D82A}">
                    <a16:rowId xmlns:a16="http://schemas.microsoft.com/office/drawing/2014/main" val="10001"/>
                  </a:ext>
                </a:extLst>
              </a:tr>
            </a:tbl>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985413366"/>
              </p:ext>
            </p:extLst>
          </p:nvPr>
        </p:nvGraphicFramePr>
        <p:xfrm>
          <a:off x="4953000" y="609600"/>
          <a:ext cx="4038600" cy="1010920"/>
        </p:xfrm>
        <a:graphic>
          <a:graphicData uri="http://schemas.openxmlformats.org/drawingml/2006/table">
            <a:tbl>
              <a:tblPr firstRow="1" bandRow="1">
                <a:tableStyleId>{21E4AEA4-8DFA-4A89-87EB-49C32662AFE0}</a:tableStyleId>
              </a:tblPr>
              <a:tblGrid>
                <a:gridCol w="4038600">
                  <a:extLst>
                    <a:ext uri="{9D8B030D-6E8A-4147-A177-3AD203B41FA5}">
                      <a16:colId xmlns:a16="http://schemas.microsoft.com/office/drawing/2014/main" val="20000"/>
                    </a:ext>
                  </a:extLst>
                </a:gridCol>
              </a:tblGrid>
              <a:tr h="370840">
                <a:tc>
                  <a:txBody>
                    <a:bodyPr/>
                    <a:lstStyle/>
                    <a:p>
                      <a:pPr algn="ctr"/>
                      <a:r>
                        <a:rPr lang="en-US" dirty="0"/>
                        <a:t>Trend</a:t>
                      </a:r>
                    </a:p>
                  </a:txBody>
                  <a:tcPr/>
                </a:tc>
                <a:extLst>
                  <a:ext uri="{0D108BD9-81ED-4DB2-BD59-A6C34878D82A}">
                    <a16:rowId xmlns:a16="http://schemas.microsoft.com/office/drawing/2014/main" val="10000"/>
                  </a:ext>
                </a:extLst>
              </a:tr>
              <a:tr h="370840">
                <a:tc>
                  <a:txBody>
                    <a:bodyPr/>
                    <a:lstStyle/>
                    <a:p>
                      <a:pPr algn="ctr"/>
                      <a:r>
                        <a:rPr lang="en-US" dirty="0"/>
                        <a:t>Indicates gradual loss of reliability of system</a:t>
                      </a:r>
                    </a:p>
                  </a:txBody>
                  <a:tcPr/>
                </a:tc>
                <a:extLst>
                  <a:ext uri="{0D108BD9-81ED-4DB2-BD59-A6C34878D82A}">
                    <a16:rowId xmlns:a16="http://schemas.microsoft.com/office/drawing/2014/main" val="10001"/>
                  </a:ext>
                </a:extLst>
              </a:tr>
            </a:tbl>
          </a:graphicData>
        </a:graphic>
      </p:graphicFrame>
      <p:graphicFrame>
        <p:nvGraphicFramePr>
          <p:cNvPr id="9" name="Content Placeholder 4"/>
          <p:cNvGraphicFramePr>
            <a:graphicFrameLocks/>
          </p:cNvGraphicFramePr>
          <p:nvPr>
            <p:extLst>
              <p:ext uri="{D42A27DB-BD31-4B8C-83A1-F6EECF244321}">
                <p14:modId xmlns:p14="http://schemas.microsoft.com/office/powerpoint/2010/main" val="2314423208"/>
              </p:ext>
            </p:extLst>
          </p:nvPr>
        </p:nvGraphicFramePr>
        <p:xfrm>
          <a:off x="152400" y="4478728"/>
          <a:ext cx="4038600" cy="1070535"/>
        </p:xfrm>
        <a:graphic>
          <a:graphicData uri="http://schemas.openxmlformats.org/drawingml/2006/table">
            <a:tbl>
              <a:tblPr firstRow="1" bandRow="1">
                <a:tableStyleId>{93296810-A885-4BE3-A3E7-6D5BEEA58F35}</a:tableStyleId>
              </a:tblPr>
              <a:tblGrid>
                <a:gridCol w="4038600">
                  <a:extLst>
                    <a:ext uri="{9D8B030D-6E8A-4147-A177-3AD203B41FA5}">
                      <a16:colId xmlns:a16="http://schemas.microsoft.com/office/drawing/2014/main" val="20000"/>
                    </a:ext>
                  </a:extLst>
                </a:gridCol>
              </a:tblGrid>
              <a:tr h="285825">
                <a:tc>
                  <a:txBody>
                    <a:bodyPr/>
                    <a:lstStyle/>
                    <a:p>
                      <a:pPr algn="ctr"/>
                      <a:r>
                        <a:rPr lang="en-US" dirty="0" err="1"/>
                        <a:t>Sytematic</a:t>
                      </a:r>
                      <a:r>
                        <a:rPr lang="en-US" dirty="0"/>
                        <a:t> Error</a:t>
                      </a:r>
                    </a:p>
                  </a:txBody>
                  <a:tcPr/>
                </a:tc>
                <a:extLst>
                  <a:ext uri="{0D108BD9-81ED-4DB2-BD59-A6C34878D82A}">
                    <a16:rowId xmlns:a16="http://schemas.microsoft.com/office/drawing/2014/main" val="10000"/>
                  </a:ext>
                </a:extLst>
              </a:tr>
              <a:tr h="704775">
                <a:tc>
                  <a:txBody>
                    <a:bodyPr/>
                    <a:lstStyle/>
                    <a:p>
                      <a:r>
                        <a:rPr lang="en-US" sz="1800" b="0" i="0" u="none" strike="noStrike" kern="1200" baseline="0" dirty="0">
                          <a:solidFill>
                            <a:schemeClr val="dk1"/>
                          </a:solidFill>
                          <a:latin typeface="+mn-lt"/>
                          <a:ea typeface="+mn-ea"/>
                          <a:cs typeface="+mn-cs"/>
                        </a:rPr>
                        <a:t>Reproducible inaccuracies that are consistently in the same direction. </a:t>
                      </a:r>
                    </a:p>
                  </a:txBody>
                  <a:tcPr/>
                </a:tc>
                <a:extLst>
                  <a:ext uri="{0D108BD9-81ED-4DB2-BD59-A6C34878D82A}">
                    <a16:rowId xmlns:a16="http://schemas.microsoft.com/office/drawing/2014/main" val="10001"/>
                  </a:ext>
                </a:extLst>
              </a:tr>
            </a:tbl>
          </a:graphicData>
        </a:graphic>
      </p:graphicFrame>
      <p:graphicFrame>
        <p:nvGraphicFramePr>
          <p:cNvPr id="10" name="Content Placeholder 4"/>
          <p:cNvGraphicFramePr>
            <a:graphicFrameLocks/>
          </p:cNvGraphicFramePr>
          <p:nvPr>
            <p:extLst>
              <p:ext uri="{D42A27DB-BD31-4B8C-83A1-F6EECF244321}">
                <p14:modId xmlns:p14="http://schemas.microsoft.com/office/powerpoint/2010/main" val="1642603973"/>
              </p:ext>
            </p:extLst>
          </p:nvPr>
        </p:nvGraphicFramePr>
        <p:xfrm>
          <a:off x="4885266" y="3429000"/>
          <a:ext cx="4038600" cy="894080"/>
        </p:xfrm>
        <a:graphic>
          <a:graphicData uri="http://schemas.openxmlformats.org/drawingml/2006/table">
            <a:tbl>
              <a:tblPr firstRow="1" bandRow="1">
                <a:tableStyleId>{21E4AEA4-8DFA-4A89-87EB-49C32662AFE0}</a:tableStyleId>
              </a:tblPr>
              <a:tblGrid>
                <a:gridCol w="4038600">
                  <a:extLst>
                    <a:ext uri="{9D8B030D-6E8A-4147-A177-3AD203B41FA5}">
                      <a16:colId xmlns:a16="http://schemas.microsoft.com/office/drawing/2014/main" val="20000"/>
                    </a:ext>
                  </a:extLst>
                </a:gridCol>
              </a:tblGrid>
              <a:tr h="447040">
                <a:tc>
                  <a:txBody>
                    <a:bodyPr/>
                    <a:lstStyle/>
                    <a:p>
                      <a:pPr algn="ctr"/>
                      <a:r>
                        <a:rPr lang="en-US" dirty="0"/>
                        <a:t>Shift</a:t>
                      </a:r>
                    </a:p>
                  </a:txBody>
                  <a:tcPr/>
                </a:tc>
                <a:extLst>
                  <a:ext uri="{0D108BD9-81ED-4DB2-BD59-A6C34878D82A}">
                    <a16:rowId xmlns:a16="http://schemas.microsoft.com/office/drawing/2014/main" val="10000"/>
                  </a:ext>
                </a:extLst>
              </a:tr>
              <a:tr h="447040">
                <a:tc>
                  <a:txBody>
                    <a:bodyPr/>
                    <a:lstStyle/>
                    <a:p>
                      <a:pPr algn="ctr"/>
                      <a:r>
                        <a:rPr lang="en-US" dirty="0"/>
                        <a:t>Abrupt changes in control mean</a:t>
                      </a:r>
                    </a:p>
                  </a:txBody>
                  <a:tcPr/>
                </a:tc>
                <a:extLst>
                  <a:ext uri="{0D108BD9-81ED-4DB2-BD59-A6C34878D82A}">
                    <a16:rowId xmlns:a16="http://schemas.microsoft.com/office/drawing/2014/main" val="10001"/>
                  </a:ext>
                </a:extLst>
              </a:tr>
            </a:tbl>
          </a:graphicData>
        </a:graphic>
      </p:graphicFrame>
      <p:pic>
        <p:nvPicPr>
          <p:cNvPr id="12" name="Picture 11"/>
          <p:cNvPicPr>
            <a:picLocks noChangeAspect="1"/>
          </p:cNvPicPr>
          <p:nvPr/>
        </p:nvPicPr>
        <p:blipFill>
          <a:blip r:embed="rId3"/>
          <a:stretch>
            <a:fillRect/>
          </a:stretch>
        </p:blipFill>
        <p:spPr>
          <a:xfrm>
            <a:off x="5181600" y="1600200"/>
            <a:ext cx="3742266" cy="1524000"/>
          </a:xfrm>
          <a:prstGeom prst="rect">
            <a:avLst/>
          </a:prstGeom>
        </p:spPr>
      </p:pic>
      <p:pic>
        <p:nvPicPr>
          <p:cNvPr id="1026" name="Picture 2" descr="What Is the Difference Between Accuracy and Precision?">
            <a:extLst>
              <a:ext uri="{FF2B5EF4-FFF2-40B4-BE49-F238E27FC236}">
                <a16:creationId xmlns:a16="http://schemas.microsoft.com/office/drawing/2014/main" id="{DB938313-FE9A-4ED5-9B05-1DA6454BB0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856" y="2881983"/>
            <a:ext cx="3135744" cy="159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7787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954</TotalTime>
  <Words>2616</Words>
  <Application>Microsoft Office PowerPoint</Application>
  <PresentationFormat>On-screen Show (4:3)</PresentationFormat>
  <Paragraphs>718</Paragraphs>
  <Slides>22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FSBrabo</vt:lpstr>
      <vt:lpstr>Gill Sans MT</vt:lpstr>
      <vt:lpstr>Tw Cen MT</vt:lpstr>
      <vt:lpstr>Tw Cen MT Condensed</vt:lpstr>
      <vt:lpstr>Verdana</vt:lpstr>
      <vt:lpstr>Wingdings 2</vt:lpstr>
      <vt:lpstr>Solstice</vt:lpstr>
      <vt:lpstr>QC tutorials for beginners</vt:lpstr>
      <vt:lpstr>OBJECTIVE</vt:lpstr>
      <vt:lpstr>PowerPoint Presentation</vt:lpstr>
      <vt:lpstr>Brief History of QC</vt:lpstr>
      <vt:lpstr>PowerPoint Presentation</vt:lpstr>
      <vt:lpstr>PowerPoint Presentation</vt:lpstr>
      <vt:lpstr>PowerPoint Presentation</vt:lpstr>
      <vt:lpstr>PowerPoint Presentation</vt:lpstr>
      <vt:lpstr>Important Definitions</vt:lpstr>
      <vt:lpstr>Westgard Rules</vt:lpstr>
      <vt:lpstr>Understand concept within run and across run</vt:lpstr>
      <vt:lpstr>Single rule vs Multirules</vt:lpstr>
      <vt:lpstr>12S</vt:lpstr>
      <vt:lpstr>PowerPoint Presentation</vt:lpstr>
      <vt:lpstr>PowerPoint Presentation</vt:lpstr>
      <vt:lpstr>  Hands-on exercise! Derive Mean and SD. Design your own LJ graph and QC range.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Laboratory Common 61</dc:creator>
  <cp:lastModifiedBy>RSDH SJMCLAB2</cp:lastModifiedBy>
  <cp:revision>356</cp:revision>
  <cp:lastPrinted>2022-04-25T08:12:22Z</cp:lastPrinted>
  <dcterms:created xsi:type="dcterms:W3CDTF">2022-03-15T07:07:44Z</dcterms:created>
  <dcterms:modified xsi:type="dcterms:W3CDTF">2022-05-14T03:10:15Z</dcterms:modified>
</cp:coreProperties>
</file>