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17"/>
  </p:handoutMasterIdLst>
  <p:sldIdLst>
    <p:sldId id="256" r:id="rId2"/>
    <p:sldId id="257" r:id="rId3"/>
    <p:sldId id="258" r:id="rId4"/>
    <p:sldId id="268" r:id="rId5"/>
    <p:sldId id="270" r:id="rId6"/>
    <p:sldId id="271" r:id="rId7"/>
    <p:sldId id="272" r:id="rId8"/>
    <p:sldId id="273" r:id="rId9"/>
    <p:sldId id="274" r:id="rId10"/>
    <p:sldId id="277" r:id="rId11"/>
    <p:sldId id="280" r:id="rId12"/>
    <p:sldId id="275" r:id="rId13"/>
    <p:sldId id="263" r:id="rId14"/>
    <p:sldId id="281" r:id="rId15"/>
    <p:sldId id="282" r:id="rId1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D3"/>
    <a:srgbClr val="0D3050"/>
    <a:srgbClr val="D91D4D"/>
    <a:srgbClr val="063F94"/>
    <a:srgbClr val="0054A5"/>
    <a:srgbClr val="0054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272" autoAdjust="0"/>
  </p:normalViewPr>
  <p:slideViewPr>
    <p:cSldViewPr snapToGrid="0" snapToObjects="1"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1F2AD-5231-4B89-98E4-9A2A9A964C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3FD0A6-9592-4798-B114-62766F5FD190}">
      <dgm:prSet phldrT="[Text]"/>
      <dgm:spPr/>
      <dgm:t>
        <a:bodyPr/>
        <a:lstStyle/>
        <a:p>
          <a:r>
            <a:rPr lang="en-US" dirty="0"/>
            <a:t>What is Cytology?</a:t>
          </a:r>
        </a:p>
      </dgm:t>
    </dgm:pt>
    <dgm:pt modelId="{89A33AAA-F28D-4E79-8D58-AE76B6ECD0F3}" type="parTrans" cxnId="{B583AC11-B2F8-47EE-A6F3-CD6B70D0F1A5}">
      <dgm:prSet/>
      <dgm:spPr/>
      <dgm:t>
        <a:bodyPr/>
        <a:lstStyle/>
        <a:p>
          <a:endParaRPr lang="en-US"/>
        </a:p>
      </dgm:t>
    </dgm:pt>
    <dgm:pt modelId="{B90F7555-D3F3-4E4E-89CA-0EB75B41C930}" type="sibTrans" cxnId="{B583AC11-B2F8-47EE-A6F3-CD6B70D0F1A5}">
      <dgm:prSet/>
      <dgm:spPr/>
      <dgm:t>
        <a:bodyPr/>
        <a:lstStyle/>
        <a:p>
          <a:endParaRPr lang="en-US"/>
        </a:p>
      </dgm:t>
    </dgm:pt>
    <dgm:pt modelId="{1C696557-CA50-4F43-88D8-5857E3D07E95}">
      <dgm:prSet phldrT="[Text]"/>
      <dgm:spPr/>
      <dgm:t>
        <a:bodyPr/>
        <a:lstStyle/>
        <a:p>
          <a:r>
            <a:rPr lang="en-US" dirty="0"/>
            <a:t>Study of cells in terms of its structure and function.</a:t>
          </a:r>
        </a:p>
      </dgm:t>
    </dgm:pt>
    <dgm:pt modelId="{3CC781DE-9026-45AC-9FEF-5787B736D12A}" type="parTrans" cxnId="{7CCB826E-CB34-4867-B06F-87F05698FF0E}">
      <dgm:prSet/>
      <dgm:spPr/>
      <dgm:t>
        <a:bodyPr/>
        <a:lstStyle/>
        <a:p>
          <a:endParaRPr lang="en-US"/>
        </a:p>
      </dgm:t>
    </dgm:pt>
    <dgm:pt modelId="{9B5319E2-63B9-4ED5-B484-77C26CDD2168}" type="sibTrans" cxnId="{7CCB826E-CB34-4867-B06F-87F05698FF0E}">
      <dgm:prSet/>
      <dgm:spPr/>
      <dgm:t>
        <a:bodyPr/>
        <a:lstStyle/>
        <a:p>
          <a:endParaRPr lang="en-US"/>
        </a:p>
      </dgm:t>
    </dgm:pt>
    <dgm:pt modelId="{C204994A-C363-4860-8EA1-5A4861013CFC}" type="pres">
      <dgm:prSet presAssocID="{F901F2AD-5231-4B89-98E4-9A2A9A964C7E}" presName="linearFlow" presStyleCnt="0">
        <dgm:presLayoutVars>
          <dgm:resizeHandles val="exact"/>
        </dgm:presLayoutVars>
      </dgm:prSet>
      <dgm:spPr/>
    </dgm:pt>
    <dgm:pt modelId="{FDF49F13-56E9-4073-B1C2-89F84FA163EC}" type="pres">
      <dgm:prSet presAssocID="{9A3FD0A6-9592-4798-B114-62766F5FD190}" presName="node" presStyleLbl="node1" presStyleIdx="0" presStyleCnt="2" custScaleX="156769" custLinFactY="-16977" custLinFactNeighborX="-808" custLinFactNeighborY="-100000">
        <dgm:presLayoutVars>
          <dgm:bulletEnabled val="1"/>
        </dgm:presLayoutVars>
      </dgm:prSet>
      <dgm:spPr/>
    </dgm:pt>
    <dgm:pt modelId="{0FD1EE47-837D-4097-9E22-41522375B605}" type="pres">
      <dgm:prSet presAssocID="{B90F7555-D3F3-4E4E-89CA-0EB75B41C930}" presName="sibTrans" presStyleLbl="sibTrans2D1" presStyleIdx="0" presStyleCnt="1"/>
      <dgm:spPr/>
    </dgm:pt>
    <dgm:pt modelId="{7806EC27-5B14-4573-90A1-4CE41C7BF7F6}" type="pres">
      <dgm:prSet presAssocID="{B90F7555-D3F3-4E4E-89CA-0EB75B41C930}" presName="connectorText" presStyleLbl="sibTrans2D1" presStyleIdx="0" presStyleCnt="1"/>
      <dgm:spPr/>
    </dgm:pt>
    <dgm:pt modelId="{ED74BC3B-1F1D-4B9C-AB58-FF4FB8C0DD91}" type="pres">
      <dgm:prSet presAssocID="{1C696557-CA50-4F43-88D8-5857E3D07E95}" presName="node" presStyleLbl="node1" presStyleIdx="1" presStyleCnt="2" custScaleX="164335">
        <dgm:presLayoutVars>
          <dgm:bulletEnabled val="1"/>
        </dgm:presLayoutVars>
      </dgm:prSet>
      <dgm:spPr/>
    </dgm:pt>
  </dgm:ptLst>
  <dgm:cxnLst>
    <dgm:cxn modelId="{B583AC11-B2F8-47EE-A6F3-CD6B70D0F1A5}" srcId="{F901F2AD-5231-4B89-98E4-9A2A9A964C7E}" destId="{9A3FD0A6-9592-4798-B114-62766F5FD190}" srcOrd="0" destOrd="0" parTransId="{89A33AAA-F28D-4E79-8D58-AE76B6ECD0F3}" sibTransId="{B90F7555-D3F3-4E4E-89CA-0EB75B41C930}"/>
    <dgm:cxn modelId="{1A743240-85DF-420F-8146-8715FF1F597C}" type="presOf" srcId="{9A3FD0A6-9592-4798-B114-62766F5FD190}" destId="{FDF49F13-56E9-4073-B1C2-89F84FA163EC}" srcOrd="0" destOrd="0" presId="urn:microsoft.com/office/officeart/2005/8/layout/process2"/>
    <dgm:cxn modelId="{7CCB826E-CB34-4867-B06F-87F05698FF0E}" srcId="{F901F2AD-5231-4B89-98E4-9A2A9A964C7E}" destId="{1C696557-CA50-4F43-88D8-5857E3D07E95}" srcOrd="1" destOrd="0" parTransId="{3CC781DE-9026-45AC-9FEF-5787B736D12A}" sibTransId="{9B5319E2-63B9-4ED5-B484-77C26CDD2168}"/>
    <dgm:cxn modelId="{C5856382-673C-4671-A0C1-72DE0928A226}" type="presOf" srcId="{B90F7555-D3F3-4E4E-89CA-0EB75B41C930}" destId="{7806EC27-5B14-4573-90A1-4CE41C7BF7F6}" srcOrd="1" destOrd="0" presId="urn:microsoft.com/office/officeart/2005/8/layout/process2"/>
    <dgm:cxn modelId="{AF03F6C2-835D-430B-8B1F-F446E11DBA41}" type="presOf" srcId="{B90F7555-D3F3-4E4E-89CA-0EB75B41C930}" destId="{0FD1EE47-837D-4097-9E22-41522375B605}" srcOrd="0" destOrd="0" presId="urn:microsoft.com/office/officeart/2005/8/layout/process2"/>
    <dgm:cxn modelId="{A88ED2DC-6DDC-4DF1-858C-C82F06726BB4}" type="presOf" srcId="{1C696557-CA50-4F43-88D8-5857E3D07E95}" destId="{ED74BC3B-1F1D-4B9C-AB58-FF4FB8C0DD91}" srcOrd="0" destOrd="0" presId="urn:microsoft.com/office/officeart/2005/8/layout/process2"/>
    <dgm:cxn modelId="{47C8B6F4-D38C-484C-8EEC-DE34EB25A1C6}" type="presOf" srcId="{F901F2AD-5231-4B89-98E4-9A2A9A964C7E}" destId="{C204994A-C363-4860-8EA1-5A4861013CFC}" srcOrd="0" destOrd="0" presId="urn:microsoft.com/office/officeart/2005/8/layout/process2"/>
    <dgm:cxn modelId="{85FD3DCA-4C23-49AA-9448-F5EEF4BDA06C}" type="presParOf" srcId="{C204994A-C363-4860-8EA1-5A4861013CFC}" destId="{FDF49F13-56E9-4073-B1C2-89F84FA163EC}" srcOrd="0" destOrd="0" presId="urn:microsoft.com/office/officeart/2005/8/layout/process2"/>
    <dgm:cxn modelId="{2C69AE0E-F7A4-4C37-A324-A54BAA530788}" type="presParOf" srcId="{C204994A-C363-4860-8EA1-5A4861013CFC}" destId="{0FD1EE47-837D-4097-9E22-41522375B605}" srcOrd="1" destOrd="0" presId="urn:microsoft.com/office/officeart/2005/8/layout/process2"/>
    <dgm:cxn modelId="{245B06FC-8024-49DD-B0A0-B74165CA6237}" type="presParOf" srcId="{0FD1EE47-837D-4097-9E22-41522375B605}" destId="{7806EC27-5B14-4573-90A1-4CE41C7BF7F6}" srcOrd="0" destOrd="0" presId="urn:microsoft.com/office/officeart/2005/8/layout/process2"/>
    <dgm:cxn modelId="{38D2C57A-0033-4DEB-88CD-898414FD308C}" type="presParOf" srcId="{C204994A-C363-4860-8EA1-5A4861013CFC}" destId="{ED74BC3B-1F1D-4B9C-AB58-FF4FB8C0DD9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01F2AD-5231-4B89-98E4-9A2A9A964C7E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9A3FD0A6-9592-4798-B114-62766F5FD19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What is Cytopathology?</a:t>
          </a:r>
        </a:p>
      </dgm:t>
    </dgm:pt>
    <dgm:pt modelId="{89A33AAA-F28D-4E79-8D58-AE76B6ECD0F3}" type="parTrans" cxnId="{B583AC11-B2F8-47EE-A6F3-CD6B70D0F1A5}">
      <dgm:prSet/>
      <dgm:spPr/>
      <dgm:t>
        <a:bodyPr/>
        <a:lstStyle/>
        <a:p>
          <a:endParaRPr lang="en-US"/>
        </a:p>
      </dgm:t>
    </dgm:pt>
    <dgm:pt modelId="{B90F7555-D3F3-4E4E-89CA-0EB75B41C930}" type="sibTrans" cxnId="{B583AC11-B2F8-47EE-A6F3-CD6B70D0F1A5}">
      <dgm:prSet/>
      <dgm:spPr/>
      <dgm:t>
        <a:bodyPr/>
        <a:lstStyle/>
        <a:p>
          <a:endParaRPr lang="en-US"/>
        </a:p>
      </dgm:t>
    </dgm:pt>
    <dgm:pt modelId="{1C696557-CA50-4F43-88D8-5857E3D07E9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Study of cells to determine a cause and nature of a disease.</a:t>
          </a:r>
        </a:p>
      </dgm:t>
    </dgm:pt>
    <dgm:pt modelId="{3CC781DE-9026-45AC-9FEF-5787B736D12A}" type="parTrans" cxnId="{7CCB826E-CB34-4867-B06F-87F05698FF0E}">
      <dgm:prSet/>
      <dgm:spPr/>
      <dgm:t>
        <a:bodyPr/>
        <a:lstStyle/>
        <a:p>
          <a:endParaRPr lang="en-US"/>
        </a:p>
      </dgm:t>
    </dgm:pt>
    <dgm:pt modelId="{9B5319E2-63B9-4ED5-B484-77C26CDD2168}" type="sibTrans" cxnId="{7CCB826E-CB34-4867-B06F-87F05698FF0E}">
      <dgm:prSet/>
      <dgm:spPr/>
      <dgm:t>
        <a:bodyPr/>
        <a:lstStyle/>
        <a:p>
          <a:endParaRPr lang="en-US"/>
        </a:p>
      </dgm:t>
    </dgm:pt>
    <dgm:pt modelId="{C204994A-C363-4860-8EA1-5A4861013CFC}" type="pres">
      <dgm:prSet presAssocID="{F901F2AD-5231-4B89-98E4-9A2A9A964C7E}" presName="linearFlow" presStyleCnt="0">
        <dgm:presLayoutVars>
          <dgm:resizeHandles val="exact"/>
        </dgm:presLayoutVars>
      </dgm:prSet>
      <dgm:spPr/>
    </dgm:pt>
    <dgm:pt modelId="{FDF49F13-56E9-4073-B1C2-89F84FA163EC}" type="pres">
      <dgm:prSet presAssocID="{9A3FD0A6-9592-4798-B114-62766F5FD190}" presName="node" presStyleLbl="node1" presStyleIdx="0" presStyleCnt="2" custScaleX="156769" custLinFactX="-5506" custLinFactY="9020" custLinFactNeighborX="-100000" custLinFactNeighborY="100000">
        <dgm:presLayoutVars>
          <dgm:bulletEnabled val="1"/>
        </dgm:presLayoutVars>
      </dgm:prSet>
      <dgm:spPr/>
    </dgm:pt>
    <dgm:pt modelId="{0FD1EE47-837D-4097-9E22-41522375B605}" type="pres">
      <dgm:prSet presAssocID="{B90F7555-D3F3-4E4E-89CA-0EB75B41C930}" presName="sibTrans" presStyleLbl="sibTrans2D1" presStyleIdx="0" presStyleCnt="1" custAng="12797" custScaleX="115022" custScaleY="96100"/>
      <dgm:spPr/>
    </dgm:pt>
    <dgm:pt modelId="{7806EC27-5B14-4573-90A1-4CE41C7BF7F6}" type="pres">
      <dgm:prSet presAssocID="{B90F7555-D3F3-4E4E-89CA-0EB75B41C930}" presName="connectorText" presStyleLbl="sibTrans2D1" presStyleIdx="0" presStyleCnt="1"/>
      <dgm:spPr/>
    </dgm:pt>
    <dgm:pt modelId="{ED74BC3B-1F1D-4B9C-AB58-FF4FB8C0DD91}" type="pres">
      <dgm:prSet presAssocID="{1C696557-CA50-4F43-88D8-5857E3D07E95}" presName="node" presStyleLbl="node1" presStyleIdx="1" presStyleCnt="2" custScaleX="172707" custScaleY="125984" custLinFactX="40732" custLinFactY="-27400" custLinFactNeighborX="100000" custLinFactNeighborY="-100000">
        <dgm:presLayoutVars>
          <dgm:bulletEnabled val="1"/>
        </dgm:presLayoutVars>
      </dgm:prSet>
      <dgm:spPr/>
    </dgm:pt>
  </dgm:ptLst>
  <dgm:cxnLst>
    <dgm:cxn modelId="{18EEE004-56AD-4A6E-AE01-00BEF2F5F39C}" type="presOf" srcId="{F901F2AD-5231-4B89-98E4-9A2A9A964C7E}" destId="{C204994A-C363-4860-8EA1-5A4861013CFC}" srcOrd="0" destOrd="0" presId="urn:microsoft.com/office/officeart/2005/8/layout/process2"/>
    <dgm:cxn modelId="{B583AC11-B2F8-47EE-A6F3-CD6B70D0F1A5}" srcId="{F901F2AD-5231-4B89-98E4-9A2A9A964C7E}" destId="{9A3FD0A6-9592-4798-B114-62766F5FD190}" srcOrd="0" destOrd="0" parTransId="{89A33AAA-F28D-4E79-8D58-AE76B6ECD0F3}" sibTransId="{B90F7555-D3F3-4E4E-89CA-0EB75B41C930}"/>
    <dgm:cxn modelId="{AECF8520-CE71-4E3E-9EDC-D4B820D90D83}" type="presOf" srcId="{B90F7555-D3F3-4E4E-89CA-0EB75B41C930}" destId="{0FD1EE47-837D-4097-9E22-41522375B605}" srcOrd="0" destOrd="0" presId="urn:microsoft.com/office/officeart/2005/8/layout/process2"/>
    <dgm:cxn modelId="{7CCB826E-CB34-4867-B06F-87F05698FF0E}" srcId="{F901F2AD-5231-4B89-98E4-9A2A9A964C7E}" destId="{1C696557-CA50-4F43-88D8-5857E3D07E95}" srcOrd="1" destOrd="0" parTransId="{3CC781DE-9026-45AC-9FEF-5787B736D12A}" sibTransId="{9B5319E2-63B9-4ED5-B484-77C26CDD2168}"/>
    <dgm:cxn modelId="{E276BD4F-5A06-4A18-BCF8-022B6BBD0B53}" type="presOf" srcId="{9A3FD0A6-9592-4798-B114-62766F5FD190}" destId="{FDF49F13-56E9-4073-B1C2-89F84FA163EC}" srcOrd="0" destOrd="0" presId="urn:microsoft.com/office/officeart/2005/8/layout/process2"/>
    <dgm:cxn modelId="{705010D5-05D9-438D-80D9-9779716B54C2}" type="presOf" srcId="{B90F7555-D3F3-4E4E-89CA-0EB75B41C930}" destId="{7806EC27-5B14-4573-90A1-4CE41C7BF7F6}" srcOrd="1" destOrd="0" presId="urn:microsoft.com/office/officeart/2005/8/layout/process2"/>
    <dgm:cxn modelId="{802ED1EA-4A68-4C23-843C-C56898F60788}" type="presOf" srcId="{1C696557-CA50-4F43-88D8-5857E3D07E95}" destId="{ED74BC3B-1F1D-4B9C-AB58-FF4FB8C0DD91}" srcOrd="0" destOrd="0" presId="urn:microsoft.com/office/officeart/2005/8/layout/process2"/>
    <dgm:cxn modelId="{64C522D5-474E-46AD-BCC8-CF21A5271E10}" type="presParOf" srcId="{C204994A-C363-4860-8EA1-5A4861013CFC}" destId="{FDF49F13-56E9-4073-B1C2-89F84FA163EC}" srcOrd="0" destOrd="0" presId="urn:microsoft.com/office/officeart/2005/8/layout/process2"/>
    <dgm:cxn modelId="{6F302624-5143-46CD-9D5C-62644E427C25}" type="presParOf" srcId="{C204994A-C363-4860-8EA1-5A4861013CFC}" destId="{0FD1EE47-837D-4097-9E22-41522375B605}" srcOrd="1" destOrd="0" presId="urn:microsoft.com/office/officeart/2005/8/layout/process2"/>
    <dgm:cxn modelId="{6136C1E8-C228-4BEF-A632-F55C01087AD8}" type="presParOf" srcId="{0FD1EE47-837D-4097-9E22-41522375B605}" destId="{7806EC27-5B14-4573-90A1-4CE41C7BF7F6}" srcOrd="0" destOrd="0" presId="urn:microsoft.com/office/officeart/2005/8/layout/process2"/>
    <dgm:cxn modelId="{7562377D-C6E1-41E9-B970-903078FD3C27}" type="presParOf" srcId="{C204994A-C363-4860-8EA1-5A4861013CFC}" destId="{ED74BC3B-1F1D-4B9C-AB58-FF4FB8C0DD9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3190D-580A-47B6-9BF2-C5CEBE273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FC94F-7639-4080-80D1-F661440B9258}">
      <dgm:prSet phldrT="[Text]"/>
      <dgm:spPr/>
      <dgm:t>
        <a:bodyPr/>
        <a:lstStyle/>
        <a:p>
          <a:r>
            <a:rPr lang="en-US" dirty="0"/>
            <a:t>LARGE VOLUME SPECIMENS</a:t>
          </a:r>
        </a:p>
      </dgm:t>
    </dgm:pt>
    <dgm:pt modelId="{6E272D2F-15A6-4104-9940-A06A0C2FD158}" type="parTrans" cxnId="{D975413A-D800-4528-A213-0B4E5AE9D55C}">
      <dgm:prSet/>
      <dgm:spPr/>
      <dgm:t>
        <a:bodyPr/>
        <a:lstStyle/>
        <a:p>
          <a:endParaRPr lang="en-US"/>
        </a:p>
      </dgm:t>
    </dgm:pt>
    <dgm:pt modelId="{88E26ADE-6C97-4F24-8313-A5770C4657D6}" type="sibTrans" cxnId="{D975413A-D800-4528-A213-0B4E5AE9D55C}">
      <dgm:prSet/>
      <dgm:spPr/>
      <dgm:t>
        <a:bodyPr/>
        <a:lstStyle/>
        <a:p>
          <a:endParaRPr lang="en-US"/>
        </a:p>
      </dgm:t>
    </dgm:pt>
    <dgm:pt modelId="{8CA2565A-05CE-4B37-9944-53E34F7469C8}">
      <dgm:prSet phldrT="[Text]"/>
      <dgm:spPr/>
      <dgm:t>
        <a:bodyPr/>
        <a:lstStyle/>
        <a:p>
          <a:r>
            <a:rPr lang="en-US" dirty="0"/>
            <a:t>Type of samples : Abdominal and pelvic washings, Body cavity fluid (pleural / peritoneal), Urine, Bronchial washing, Gastric / </a:t>
          </a:r>
          <a:r>
            <a:rPr lang="en-US" dirty="0" err="1"/>
            <a:t>Eosophangeal</a:t>
          </a:r>
          <a:r>
            <a:rPr lang="en-US" dirty="0"/>
            <a:t> washing.</a:t>
          </a:r>
        </a:p>
      </dgm:t>
    </dgm:pt>
    <dgm:pt modelId="{AD8C8A75-330F-4B41-BB7E-CFE48BBDF1DD}" type="parTrans" cxnId="{DF57EBCB-EAD8-4FB7-86AC-D4B94A4E1DFD}">
      <dgm:prSet/>
      <dgm:spPr/>
      <dgm:t>
        <a:bodyPr/>
        <a:lstStyle/>
        <a:p>
          <a:endParaRPr lang="en-US"/>
        </a:p>
      </dgm:t>
    </dgm:pt>
    <dgm:pt modelId="{139E8B7A-BA62-4C29-9ACC-DCCD4B21FE1B}" type="sibTrans" cxnId="{DF57EBCB-EAD8-4FB7-86AC-D4B94A4E1DFD}">
      <dgm:prSet/>
      <dgm:spPr/>
      <dgm:t>
        <a:bodyPr/>
        <a:lstStyle/>
        <a:p>
          <a:endParaRPr lang="en-US"/>
        </a:p>
      </dgm:t>
    </dgm:pt>
    <dgm:pt modelId="{124A5C60-C9CF-4B99-B663-8A61730E91A3}">
      <dgm:prSet phldrT="[Text]" custT="1"/>
      <dgm:spPr/>
      <dgm:t>
        <a:bodyPr/>
        <a:lstStyle/>
        <a:p>
          <a:endParaRPr lang="en-US" sz="2000" dirty="0"/>
        </a:p>
        <a:p>
          <a:r>
            <a:rPr lang="en-US" sz="2000" dirty="0"/>
            <a:t>Put in sterile urine container</a:t>
          </a:r>
        </a:p>
        <a:p>
          <a:r>
            <a:rPr lang="en-US" sz="2000" dirty="0"/>
            <a:t>OR</a:t>
          </a:r>
        </a:p>
        <a:p>
          <a:r>
            <a:rPr lang="en-US" sz="2000" dirty="0" err="1"/>
            <a:t>Cytolyt</a:t>
          </a:r>
          <a:r>
            <a:rPr lang="en-US" sz="2000" dirty="0"/>
            <a:t> solution </a:t>
          </a:r>
        </a:p>
        <a:p>
          <a:endParaRPr lang="en-US" sz="1400" dirty="0"/>
        </a:p>
      </dgm:t>
    </dgm:pt>
    <dgm:pt modelId="{38D933CF-A09C-4EB4-9800-1F7FE330FB37}" type="parTrans" cxnId="{F0973569-F507-4A89-9D1B-50736E61B039}">
      <dgm:prSet/>
      <dgm:spPr/>
      <dgm:t>
        <a:bodyPr/>
        <a:lstStyle/>
        <a:p>
          <a:endParaRPr lang="en-US"/>
        </a:p>
      </dgm:t>
    </dgm:pt>
    <dgm:pt modelId="{82EE99A6-5648-4B48-8374-F070D226354B}" type="sibTrans" cxnId="{F0973569-F507-4A89-9D1B-50736E61B039}">
      <dgm:prSet/>
      <dgm:spPr/>
      <dgm:t>
        <a:bodyPr/>
        <a:lstStyle/>
        <a:p>
          <a:endParaRPr lang="en-US"/>
        </a:p>
      </dgm:t>
    </dgm:pt>
    <dgm:pt modelId="{388053C7-0DBA-43F4-8286-025612F04497}" type="pres">
      <dgm:prSet presAssocID="{EAD3190D-580A-47B6-9BF2-C5CEBE273A85}" presName="Name0" presStyleCnt="0">
        <dgm:presLayoutVars>
          <dgm:dir/>
          <dgm:animLvl val="lvl"/>
          <dgm:resizeHandles val="exact"/>
        </dgm:presLayoutVars>
      </dgm:prSet>
      <dgm:spPr/>
    </dgm:pt>
    <dgm:pt modelId="{F61A0CD2-7EA5-4178-BF06-A0DC4380BEBF}" type="pres">
      <dgm:prSet presAssocID="{124A5C60-C9CF-4B99-B663-8A61730E91A3}" presName="boxAndChildren" presStyleCnt="0"/>
      <dgm:spPr/>
    </dgm:pt>
    <dgm:pt modelId="{0B0D5B89-1ED7-4AFC-A54F-60FF5928AF40}" type="pres">
      <dgm:prSet presAssocID="{124A5C60-C9CF-4B99-B663-8A61730E91A3}" presName="parentTextBox" presStyleLbl="node1" presStyleIdx="0" presStyleCnt="3" custScaleX="42431"/>
      <dgm:spPr/>
    </dgm:pt>
    <dgm:pt modelId="{010CE565-3E15-4CEB-9F47-F5B1CE9F9BD5}" type="pres">
      <dgm:prSet presAssocID="{139E8B7A-BA62-4C29-9ACC-DCCD4B21FE1B}" presName="sp" presStyleCnt="0"/>
      <dgm:spPr/>
    </dgm:pt>
    <dgm:pt modelId="{38D43128-85CF-4E47-A92A-6CFD10A3F772}" type="pres">
      <dgm:prSet presAssocID="{8CA2565A-05CE-4B37-9944-53E34F7469C8}" presName="arrowAndChildren" presStyleCnt="0"/>
      <dgm:spPr/>
    </dgm:pt>
    <dgm:pt modelId="{6035990D-7974-43FA-9DC2-AC72B5E914F6}" type="pres">
      <dgm:prSet presAssocID="{8CA2565A-05CE-4B37-9944-53E34F7469C8}" presName="parentTextArrow" presStyleLbl="node1" presStyleIdx="1" presStyleCnt="3"/>
      <dgm:spPr/>
    </dgm:pt>
    <dgm:pt modelId="{51A41031-4E4E-43BA-BAC6-C9E688C474E9}" type="pres">
      <dgm:prSet presAssocID="{88E26ADE-6C97-4F24-8313-A5770C4657D6}" presName="sp" presStyleCnt="0"/>
      <dgm:spPr/>
    </dgm:pt>
    <dgm:pt modelId="{A6693751-F13B-4175-896D-A6690C35C8A8}" type="pres">
      <dgm:prSet presAssocID="{4ECFC94F-7639-4080-80D1-F661440B9258}" presName="arrowAndChildren" presStyleCnt="0"/>
      <dgm:spPr/>
    </dgm:pt>
    <dgm:pt modelId="{F655BEE9-60CA-4B29-8923-B334EF7289C9}" type="pres">
      <dgm:prSet presAssocID="{4ECFC94F-7639-4080-80D1-F661440B9258}" presName="parentTextArrow" presStyleLbl="node1" presStyleIdx="2" presStyleCnt="3" custScaleX="36843" custLinFactNeighborY="-2504"/>
      <dgm:spPr/>
    </dgm:pt>
  </dgm:ptLst>
  <dgm:cxnLst>
    <dgm:cxn modelId="{B6D1300F-17BF-410F-97F3-413628991519}" type="presOf" srcId="{EAD3190D-580A-47B6-9BF2-C5CEBE273A85}" destId="{388053C7-0DBA-43F4-8286-025612F04497}" srcOrd="0" destOrd="0" presId="urn:microsoft.com/office/officeart/2005/8/layout/process4"/>
    <dgm:cxn modelId="{D975413A-D800-4528-A213-0B4E5AE9D55C}" srcId="{EAD3190D-580A-47B6-9BF2-C5CEBE273A85}" destId="{4ECFC94F-7639-4080-80D1-F661440B9258}" srcOrd="0" destOrd="0" parTransId="{6E272D2F-15A6-4104-9940-A06A0C2FD158}" sibTransId="{88E26ADE-6C97-4F24-8313-A5770C4657D6}"/>
    <dgm:cxn modelId="{F0973569-F507-4A89-9D1B-50736E61B039}" srcId="{EAD3190D-580A-47B6-9BF2-C5CEBE273A85}" destId="{124A5C60-C9CF-4B99-B663-8A61730E91A3}" srcOrd="2" destOrd="0" parTransId="{38D933CF-A09C-4EB4-9800-1F7FE330FB37}" sibTransId="{82EE99A6-5648-4B48-8374-F070D226354B}"/>
    <dgm:cxn modelId="{DF587980-3520-49C2-8D0C-91F3AEA270CA}" type="presOf" srcId="{8CA2565A-05CE-4B37-9944-53E34F7469C8}" destId="{6035990D-7974-43FA-9DC2-AC72B5E914F6}" srcOrd="0" destOrd="0" presId="urn:microsoft.com/office/officeart/2005/8/layout/process4"/>
    <dgm:cxn modelId="{DF57EBCB-EAD8-4FB7-86AC-D4B94A4E1DFD}" srcId="{EAD3190D-580A-47B6-9BF2-C5CEBE273A85}" destId="{8CA2565A-05CE-4B37-9944-53E34F7469C8}" srcOrd="1" destOrd="0" parTransId="{AD8C8A75-330F-4B41-BB7E-CFE48BBDF1DD}" sibTransId="{139E8B7A-BA62-4C29-9ACC-DCCD4B21FE1B}"/>
    <dgm:cxn modelId="{1286A9F0-6CD0-4951-A78F-DC34C3C46BC1}" type="presOf" srcId="{4ECFC94F-7639-4080-80D1-F661440B9258}" destId="{F655BEE9-60CA-4B29-8923-B334EF7289C9}" srcOrd="0" destOrd="0" presId="urn:microsoft.com/office/officeart/2005/8/layout/process4"/>
    <dgm:cxn modelId="{57082CFB-8323-46CC-9253-73B32E45CFD6}" type="presOf" srcId="{124A5C60-C9CF-4B99-B663-8A61730E91A3}" destId="{0B0D5B89-1ED7-4AFC-A54F-60FF5928AF40}" srcOrd="0" destOrd="0" presId="urn:microsoft.com/office/officeart/2005/8/layout/process4"/>
    <dgm:cxn modelId="{2FD42CE1-BCAE-4101-BDCE-BFB0FB351D7F}" type="presParOf" srcId="{388053C7-0DBA-43F4-8286-025612F04497}" destId="{F61A0CD2-7EA5-4178-BF06-A0DC4380BEBF}" srcOrd="0" destOrd="0" presId="urn:microsoft.com/office/officeart/2005/8/layout/process4"/>
    <dgm:cxn modelId="{267674A6-3E97-4AFF-A2DC-F7C916290571}" type="presParOf" srcId="{F61A0CD2-7EA5-4178-BF06-A0DC4380BEBF}" destId="{0B0D5B89-1ED7-4AFC-A54F-60FF5928AF40}" srcOrd="0" destOrd="0" presId="urn:microsoft.com/office/officeart/2005/8/layout/process4"/>
    <dgm:cxn modelId="{357AD6D6-0F1A-4DFC-95C7-51F35CDAB351}" type="presParOf" srcId="{388053C7-0DBA-43F4-8286-025612F04497}" destId="{010CE565-3E15-4CEB-9F47-F5B1CE9F9BD5}" srcOrd="1" destOrd="0" presId="urn:microsoft.com/office/officeart/2005/8/layout/process4"/>
    <dgm:cxn modelId="{AE43C80E-9508-4F3D-9193-25A73816010F}" type="presParOf" srcId="{388053C7-0DBA-43F4-8286-025612F04497}" destId="{38D43128-85CF-4E47-A92A-6CFD10A3F772}" srcOrd="2" destOrd="0" presId="urn:microsoft.com/office/officeart/2005/8/layout/process4"/>
    <dgm:cxn modelId="{CEB8A072-18CC-4504-89D3-5BB959292AFD}" type="presParOf" srcId="{38D43128-85CF-4E47-A92A-6CFD10A3F772}" destId="{6035990D-7974-43FA-9DC2-AC72B5E914F6}" srcOrd="0" destOrd="0" presId="urn:microsoft.com/office/officeart/2005/8/layout/process4"/>
    <dgm:cxn modelId="{57C5CE97-54A7-4455-984E-2FAE27D8E8B1}" type="presParOf" srcId="{388053C7-0DBA-43F4-8286-025612F04497}" destId="{51A41031-4E4E-43BA-BAC6-C9E688C474E9}" srcOrd="3" destOrd="0" presId="urn:microsoft.com/office/officeart/2005/8/layout/process4"/>
    <dgm:cxn modelId="{4D3BA3E2-F126-4430-A418-F950F03C7C1C}" type="presParOf" srcId="{388053C7-0DBA-43F4-8286-025612F04497}" destId="{A6693751-F13B-4175-896D-A6690C35C8A8}" srcOrd="4" destOrd="0" presId="urn:microsoft.com/office/officeart/2005/8/layout/process4"/>
    <dgm:cxn modelId="{6D244792-8EDF-4F12-97A4-675D4E904D9A}" type="presParOf" srcId="{A6693751-F13B-4175-896D-A6690C35C8A8}" destId="{F655BEE9-60CA-4B29-8923-B334EF7289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3190D-580A-47B6-9BF2-C5CEBE273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FC94F-7639-4080-80D1-F661440B9258}">
      <dgm:prSet phldrT="[Text]"/>
      <dgm:spPr/>
      <dgm:t>
        <a:bodyPr/>
        <a:lstStyle/>
        <a:p>
          <a:r>
            <a:rPr lang="en-US" dirty="0"/>
            <a:t>SMALL VOLUME SPECIMENS</a:t>
          </a:r>
        </a:p>
      </dgm:t>
    </dgm:pt>
    <dgm:pt modelId="{6E272D2F-15A6-4104-9940-A06A0C2FD158}" type="parTrans" cxnId="{D975413A-D800-4528-A213-0B4E5AE9D55C}">
      <dgm:prSet/>
      <dgm:spPr/>
      <dgm:t>
        <a:bodyPr/>
        <a:lstStyle/>
        <a:p>
          <a:endParaRPr lang="en-US"/>
        </a:p>
      </dgm:t>
    </dgm:pt>
    <dgm:pt modelId="{88E26ADE-6C97-4F24-8313-A5770C4657D6}" type="sibTrans" cxnId="{D975413A-D800-4528-A213-0B4E5AE9D55C}">
      <dgm:prSet/>
      <dgm:spPr/>
      <dgm:t>
        <a:bodyPr/>
        <a:lstStyle/>
        <a:p>
          <a:endParaRPr lang="en-US"/>
        </a:p>
      </dgm:t>
    </dgm:pt>
    <dgm:pt modelId="{8CA2565A-05CE-4B37-9944-53E34F7469C8}">
      <dgm:prSet phldrT="[Text]"/>
      <dgm:spPr/>
      <dgm:t>
        <a:bodyPr/>
        <a:lstStyle/>
        <a:p>
          <a:r>
            <a:rPr lang="en-US" dirty="0"/>
            <a:t>Type of samples : FNA (</a:t>
          </a:r>
          <a:r>
            <a:rPr lang="en-US" dirty="0" err="1"/>
            <a:t>eg</a:t>
          </a:r>
          <a:r>
            <a:rPr lang="en-US" dirty="0"/>
            <a:t>: thyroid, breast, LN, parotid), Breast fluid, Cyst fluid, Synovial fluid.</a:t>
          </a:r>
        </a:p>
      </dgm:t>
    </dgm:pt>
    <dgm:pt modelId="{AD8C8A75-330F-4B41-BB7E-CFE48BBDF1DD}" type="parTrans" cxnId="{DF57EBCB-EAD8-4FB7-86AC-D4B94A4E1DFD}">
      <dgm:prSet/>
      <dgm:spPr/>
      <dgm:t>
        <a:bodyPr/>
        <a:lstStyle/>
        <a:p>
          <a:endParaRPr lang="en-US"/>
        </a:p>
      </dgm:t>
    </dgm:pt>
    <dgm:pt modelId="{139E8B7A-BA62-4C29-9ACC-DCCD4B21FE1B}" type="sibTrans" cxnId="{DF57EBCB-EAD8-4FB7-86AC-D4B94A4E1DFD}">
      <dgm:prSet/>
      <dgm:spPr/>
      <dgm:t>
        <a:bodyPr/>
        <a:lstStyle/>
        <a:p>
          <a:endParaRPr lang="en-US"/>
        </a:p>
      </dgm:t>
    </dgm:pt>
    <dgm:pt modelId="{124A5C60-C9CF-4B99-B663-8A61730E91A3}">
      <dgm:prSet phldrT="[Text]" custT="1"/>
      <dgm:spPr/>
      <dgm:t>
        <a:bodyPr/>
        <a:lstStyle/>
        <a:p>
          <a:endParaRPr lang="en-US" sz="2000" dirty="0"/>
        </a:p>
        <a:p>
          <a:r>
            <a:rPr lang="en-US" sz="3200" dirty="0"/>
            <a:t>Rinse in </a:t>
          </a:r>
          <a:r>
            <a:rPr lang="en-US" sz="3200" dirty="0" err="1"/>
            <a:t>Cytolyt</a:t>
          </a:r>
          <a:r>
            <a:rPr lang="en-US" sz="3200" dirty="0"/>
            <a:t> solution</a:t>
          </a:r>
        </a:p>
        <a:p>
          <a:endParaRPr lang="en-US" sz="1400" dirty="0"/>
        </a:p>
      </dgm:t>
    </dgm:pt>
    <dgm:pt modelId="{38D933CF-A09C-4EB4-9800-1F7FE330FB37}" type="parTrans" cxnId="{F0973569-F507-4A89-9D1B-50736E61B039}">
      <dgm:prSet/>
      <dgm:spPr/>
      <dgm:t>
        <a:bodyPr/>
        <a:lstStyle/>
        <a:p>
          <a:endParaRPr lang="en-US"/>
        </a:p>
      </dgm:t>
    </dgm:pt>
    <dgm:pt modelId="{82EE99A6-5648-4B48-8374-F070D226354B}" type="sibTrans" cxnId="{F0973569-F507-4A89-9D1B-50736E61B039}">
      <dgm:prSet/>
      <dgm:spPr/>
      <dgm:t>
        <a:bodyPr/>
        <a:lstStyle/>
        <a:p>
          <a:endParaRPr lang="en-US"/>
        </a:p>
      </dgm:t>
    </dgm:pt>
    <dgm:pt modelId="{388053C7-0DBA-43F4-8286-025612F04497}" type="pres">
      <dgm:prSet presAssocID="{EAD3190D-580A-47B6-9BF2-C5CEBE273A85}" presName="Name0" presStyleCnt="0">
        <dgm:presLayoutVars>
          <dgm:dir/>
          <dgm:animLvl val="lvl"/>
          <dgm:resizeHandles val="exact"/>
        </dgm:presLayoutVars>
      </dgm:prSet>
      <dgm:spPr/>
    </dgm:pt>
    <dgm:pt modelId="{F61A0CD2-7EA5-4178-BF06-A0DC4380BEBF}" type="pres">
      <dgm:prSet presAssocID="{124A5C60-C9CF-4B99-B663-8A61730E91A3}" presName="boxAndChildren" presStyleCnt="0"/>
      <dgm:spPr/>
    </dgm:pt>
    <dgm:pt modelId="{0B0D5B89-1ED7-4AFC-A54F-60FF5928AF40}" type="pres">
      <dgm:prSet presAssocID="{124A5C60-C9CF-4B99-B663-8A61730E91A3}" presName="parentTextBox" presStyleLbl="node1" presStyleIdx="0" presStyleCnt="3" custScaleX="45505"/>
      <dgm:spPr/>
    </dgm:pt>
    <dgm:pt modelId="{010CE565-3E15-4CEB-9F47-F5B1CE9F9BD5}" type="pres">
      <dgm:prSet presAssocID="{139E8B7A-BA62-4C29-9ACC-DCCD4B21FE1B}" presName="sp" presStyleCnt="0"/>
      <dgm:spPr/>
    </dgm:pt>
    <dgm:pt modelId="{38D43128-85CF-4E47-A92A-6CFD10A3F772}" type="pres">
      <dgm:prSet presAssocID="{8CA2565A-05CE-4B37-9944-53E34F7469C8}" presName="arrowAndChildren" presStyleCnt="0"/>
      <dgm:spPr/>
    </dgm:pt>
    <dgm:pt modelId="{6035990D-7974-43FA-9DC2-AC72B5E914F6}" type="pres">
      <dgm:prSet presAssocID="{8CA2565A-05CE-4B37-9944-53E34F7469C8}" presName="parentTextArrow" presStyleLbl="node1" presStyleIdx="1" presStyleCnt="3"/>
      <dgm:spPr/>
    </dgm:pt>
    <dgm:pt modelId="{51A41031-4E4E-43BA-BAC6-C9E688C474E9}" type="pres">
      <dgm:prSet presAssocID="{88E26ADE-6C97-4F24-8313-A5770C4657D6}" presName="sp" presStyleCnt="0"/>
      <dgm:spPr/>
    </dgm:pt>
    <dgm:pt modelId="{A6693751-F13B-4175-896D-A6690C35C8A8}" type="pres">
      <dgm:prSet presAssocID="{4ECFC94F-7639-4080-80D1-F661440B9258}" presName="arrowAndChildren" presStyleCnt="0"/>
      <dgm:spPr/>
    </dgm:pt>
    <dgm:pt modelId="{F655BEE9-60CA-4B29-8923-B334EF7289C9}" type="pres">
      <dgm:prSet presAssocID="{4ECFC94F-7639-4080-80D1-F661440B9258}" presName="parentTextArrow" presStyleLbl="node1" presStyleIdx="2" presStyleCnt="3" custScaleX="36843"/>
      <dgm:spPr/>
    </dgm:pt>
  </dgm:ptLst>
  <dgm:cxnLst>
    <dgm:cxn modelId="{B6D1300F-17BF-410F-97F3-413628991519}" type="presOf" srcId="{EAD3190D-580A-47B6-9BF2-C5CEBE273A85}" destId="{388053C7-0DBA-43F4-8286-025612F04497}" srcOrd="0" destOrd="0" presId="urn:microsoft.com/office/officeart/2005/8/layout/process4"/>
    <dgm:cxn modelId="{D975413A-D800-4528-A213-0B4E5AE9D55C}" srcId="{EAD3190D-580A-47B6-9BF2-C5CEBE273A85}" destId="{4ECFC94F-7639-4080-80D1-F661440B9258}" srcOrd="0" destOrd="0" parTransId="{6E272D2F-15A6-4104-9940-A06A0C2FD158}" sibTransId="{88E26ADE-6C97-4F24-8313-A5770C4657D6}"/>
    <dgm:cxn modelId="{F0973569-F507-4A89-9D1B-50736E61B039}" srcId="{EAD3190D-580A-47B6-9BF2-C5CEBE273A85}" destId="{124A5C60-C9CF-4B99-B663-8A61730E91A3}" srcOrd="2" destOrd="0" parTransId="{38D933CF-A09C-4EB4-9800-1F7FE330FB37}" sibTransId="{82EE99A6-5648-4B48-8374-F070D226354B}"/>
    <dgm:cxn modelId="{DF587980-3520-49C2-8D0C-91F3AEA270CA}" type="presOf" srcId="{8CA2565A-05CE-4B37-9944-53E34F7469C8}" destId="{6035990D-7974-43FA-9DC2-AC72B5E914F6}" srcOrd="0" destOrd="0" presId="urn:microsoft.com/office/officeart/2005/8/layout/process4"/>
    <dgm:cxn modelId="{DF57EBCB-EAD8-4FB7-86AC-D4B94A4E1DFD}" srcId="{EAD3190D-580A-47B6-9BF2-C5CEBE273A85}" destId="{8CA2565A-05CE-4B37-9944-53E34F7469C8}" srcOrd="1" destOrd="0" parTransId="{AD8C8A75-330F-4B41-BB7E-CFE48BBDF1DD}" sibTransId="{139E8B7A-BA62-4C29-9ACC-DCCD4B21FE1B}"/>
    <dgm:cxn modelId="{1286A9F0-6CD0-4951-A78F-DC34C3C46BC1}" type="presOf" srcId="{4ECFC94F-7639-4080-80D1-F661440B9258}" destId="{F655BEE9-60CA-4B29-8923-B334EF7289C9}" srcOrd="0" destOrd="0" presId="urn:microsoft.com/office/officeart/2005/8/layout/process4"/>
    <dgm:cxn modelId="{57082CFB-8323-46CC-9253-73B32E45CFD6}" type="presOf" srcId="{124A5C60-C9CF-4B99-B663-8A61730E91A3}" destId="{0B0D5B89-1ED7-4AFC-A54F-60FF5928AF40}" srcOrd="0" destOrd="0" presId="urn:microsoft.com/office/officeart/2005/8/layout/process4"/>
    <dgm:cxn modelId="{2FD42CE1-BCAE-4101-BDCE-BFB0FB351D7F}" type="presParOf" srcId="{388053C7-0DBA-43F4-8286-025612F04497}" destId="{F61A0CD2-7EA5-4178-BF06-A0DC4380BEBF}" srcOrd="0" destOrd="0" presId="urn:microsoft.com/office/officeart/2005/8/layout/process4"/>
    <dgm:cxn modelId="{267674A6-3E97-4AFF-A2DC-F7C916290571}" type="presParOf" srcId="{F61A0CD2-7EA5-4178-BF06-A0DC4380BEBF}" destId="{0B0D5B89-1ED7-4AFC-A54F-60FF5928AF40}" srcOrd="0" destOrd="0" presId="urn:microsoft.com/office/officeart/2005/8/layout/process4"/>
    <dgm:cxn modelId="{357AD6D6-0F1A-4DFC-95C7-51F35CDAB351}" type="presParOf" srcId="{388053C7-0DBA-43F4-8286-025612F04497}" destId="{010CE565-3E15-4CEB-9F47-F5B1CE9F9BD5}" srcOrd="1" destOrd="0" presId="urn:microsoft.com/office/officeart/2005/8/layout/process4"/>
    <dgm:cxn modelId="{AE43C80E-9508-4F3D-9193-25A73816010F}" type="presParOf" srcId="{388053C7-0DBA-43F4-8286-025612F04497}" destId="{38D43128-85CF-4E47-A92A-6CFD10A3F772}" srcOrd="2" destOrd="0" presId="urn:microsoft.com/office/officeart/2005/8/layout/process4"/>
    <dgm:cxn modelId="{CEB8A072-18CC-4504-89D3-5BB959292AFD}" type="presParOf" srcId="{38D43128-85CF-4E47-A92A-6CFD10A3F772}" destId="{6035990D-7974-43FA-9DC2-AC72B5E914F6}" srcOrd="0" destOrd="0" presId="urn:microsoft.com/office/officeart/2005/8/layout/process4"/>
    <dgm:cxn modelId="{57C5CE97-54A7-4455-984E-2FAE27D8E8B1}" type="presParOf" srcId="{388053C7-0DBA-43F4-8286-025612F04497}" destId="{51A41031-4E4E-43BA-BAC6-C9E688C474E9}" srcOrd="3" destOrd="0" presId="urn:microsoft.com/office/officeart/2005/8/layout/process4"/>
    <dgm:cxn modelId="{4D3BA3E2-F126-4430-A418-F950F03C7C1C}" type="presParOf" srcId="{388053C7-0DBA-43F4-8286-025612F04497}" destId="{A6693751-F13B-4175-896D-A6690C35C8A8}" srcOrd="4" destOrd="0" presId="urn:microsoft.com/office/officeart/2005/8/layout/process4"/>
    <dgm:cxn modelId="{6D244792-8EDF-4F12-97A4-675D4E904D9A}" type="presParOf" srcId="{A6693751-F13B-4175-896D-A6690C35C8A8}" destId="{F655BEE9-60CA-4B29-8923-B334EF7289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D3190D-580A-47B6-9BF2-C5CEBE273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FC94F-7639-4080-80D1-F661440B9258}">
      <dgm:prSet phldrT="[Text]"/>
      <dgm:spPr/>
      <dgm:t>
        <a:bodyPr/>
        <a:lstStyle/>
        <a:p>
          <a:r>
            <a:rPr lang="en-US" dirty="0"/>
            <a:t>SMALL VOLUME CRITICAL SPECIMENS</a:t>
          </a:r>
        </a:p>
      </dgm:t>
    </dgm:pt>
    <dgm:pt modelId="{6E272D2F-15A6-4104-9940-A06A0C2FD158}" type="parTrans" cxnId="{D975413A-D800-4528-A213-0B4E5AE9D55C}">
      <dgm:prSet/>
      <dgm:spPr/>
      <dgm:t>
        <a:bodyPr/>
        <a:lstStyle/>
        <a:p>
          <a:endParaRPr lang="en-US"/>
        </a:p>
      </dgm:t>
    </dgm:pt>
    <dgm:pt modelId="{88E26ADE-6C97-4F24-8313-A5770C4657D6}" type="sibTrans" cxnId="{D975413A-D800-4528-A213-0B4E5AE9D55C}">
      <dgm:prSet/>
      <dgm:spPr/>
      <dgm:t>
        <a:bodyPr/>
        <a:lstStyle/>
        <a:p>
          <a:endParaRPr lang="en-US"/>
        </a:p>
      </dgm:t>
    </dgm:pt>
    <dgm:pt modelId="{8CA2565A-05CE-4B37-9944-53E34F7469C8}">
      <dgm:prSet phldrT="[Text]"/>
      <dgm:spPr/>
      <dgm:t>
        <a:bodyPr/>
        <a:lstStyle/>
        <a:p>
          <a:r>
            <a:rPr lang="en-US" dirty="0"/>
            <a:t>Type of samples : CSF and eye discharge</a:t>
          </a:r>
        </a:p>
      </dgm:t>
    </dgm:pt>
    <dgm:pt modelId="{AD8C8A75-330F-4B41-BB7E-CFE48BBDF1DD}" type="parTrans" cxnId="{DF57EBCB-EAD8-4FB7-86AC-D4B94A4E1DFD}">
      <dgm:prSet/>
      <dgm:spPr/>
      <dgm:t>
        <a:bodyPr/>
        <a:lstStyle/>
        <a:p>
          <a:endParaRPr lang="en-US"/>
        </a:p>
      </dgm:t>
    </dgm:pt>
    <dgm:pt modelId="{139E8B7A-BA62-4C29-9ACC-DCCD4B21FE1B}" type="sibTrans" cxnId="{DF57EBCB-EAD8-4FB7-86AC-D4B94A4E1DFD}">
      <dgm:prSet/>
      <dgm:spPr/>
      <dgm:t>
        <a:bodyPr/>
        <a:lstStyle/>
        <a:p>
          <a:endParaRPr lang="en-US"/>
        </a:p>
      </dgm:t>
    </dgm:pt>
    <dgm:pt modelId="{124A5C60-C9CF-4B99-B663-8A61730E91A3}">
      <dgm:prSet phldrT="[Text]" custT="1"/>
      <dgm:spPr/>
      <dgm:t>
        <a:bodyPr/>
        <a:lstStyle/>
        <a:p>
          <a:endParaRPr lang="en-US" sz="2000" dirty="0"/>
        </a:p>
        <a:p>
          <a:r>
            <a:rPr lang="en-US" sz="2400" dirty="0"/>
            <a:t>Put in small sterile container ( at least 1ml of fluid)  </a:t>
          </a:r>
        </a:p>
        <a:p>
          <a:endParaRPr lang="en-US" sz="1400" dirty="0"/>
        </a:p>
      </dgm:t>
    </dgm:pt>
    <dgm:pt modelId="{38D933CF-A09C-4EB4-9800-1F7FE330FB37}" type="parTrans" cxnId="{F0973569-F507-4A89-9D1B-50736E61B039}">
      <dgm:prSet/>
      <dgm:spPr/>
      <dgm:t>
        <a:bodyPr/>
        <a:lstStyle/>
        <a:p>
          <a:endParaRPr lang="en-US"/>
        </a:p>
      </dgm:t>
    </dgm:pt>
    <dgm:pt modelId="{82EE99A6-5648-4B48-8374-F070D226354B}" type="sibTrans" cxnId="{F0973569-F507-4A89-9D1B-50736E61B039}">
      <dgm:prSet/>
      <dgm:spPr/>
      <dgm:t>
        <a:bodyPr/>
        <a:lstStyle/>
        <a:p>
          <a:endParaRPr lang="en-US"/>
        </a:p>
      </dgm:t>
    </dgm:pt>
    <dgm:pt modelId="{388053C7-0DBA-43F4-8286-025612F04497}" type="pres">
      <dgm:prSet presAssocID="{EAD3190D-580A-47B6-9BF2-C5CEBE273A85}" presName="Name0" presStyleCnt="0">
        <dgm:presLayoutVars>
          <dgm:dir/>
          <dgm:animLvl val="lvl"/>
          <dgm:resizeHandles val="exact"/>
        </dgm:presLayoutVars>
      </dgm:prSet>
      <dgm:spPr/>
    </dgm:pt>
    <dgm:pt modelId="{F61A0CD2-7EA5-4178-BF06-A0DC4380BEBF}" type="pres">
      <dgm:prSet presAssocID="{124A5C60-C9CF-4B99-B663-8A61730E91A3}" presName="boxAndChildren" presStyleCnt="0"/>
      <dgm:spPr/>
    </dgm:pt>
    <dgm:pt modelId="{0B0D5B89-1ED7-4AFC-A54F-60FF5928AF40}" type="pres">
      <dgm:prSet presAssocID="{124A5C60-C9CF-4B99-B663-8A61730E91A3}" presName="parentTextBox" presStyleLbl="node1" presStyleIdx="0" presStyleCnt="3" custScaleX="47906" custScaleY="15952" custLinFactNeighborX="6859" custLinFactNeighborY="-2376"/>
      <dgm:spPr/>
    </dgm:pt>
    <dgm:pt modelId="{010CE565-3E15-4CEB-9F47-F5B1CE9F9BD5}" type="pres">
      <dgm:prSet presAssocID="{139E8B7A-BA62-4C29-9ACC-DCCD4B21FE1B}" presName="sp" presStyleCnt="0"/>
      <dgm:spPr/>
    </dgm:pt>
    <dgm:pt modelId="{38D43128-85CF-4E47-A92A-6CFD10A3F772}" type="pres">
      <dgm:prSet presAssocID="{8CA2565A-05CE-4B37-9944-53E34F7469C8}" presName="arrowAndChildren" presStyleCnt="0"/>
      <dgm:spPr/>
    </dgm:pt>
    <dgm:pt modelId="{6035990D-7974-43FA-9DC2-AC72B5E914F6}" type="pres">
      <dgm:prSet presAssocID="{8CA2565A-05CE-4B37-9944-53E34F7469C8}" presName="parentTextArrow" presStyleLbl="node1" presStyleIdx="1" presStyleCnt="3" custScaleX="33746" custScaleY="18393" custLinFactNeighborX="6102" custLinFactNeighborY="-1480"/>
      <dgm:spPr/>
    </dgm:pt>
    <dgm:pt modelId="{51A41031-4E4E-43BA-BAC6-C9E688C474E9}" type="pres">
      <dgm:prSet presAssocID="{88E26ADE-6C97-4F24-8313-A5770C4657D6}" presName="sp" presStyleCnt="0"/>
      <dgm:spPr/>
    </dgm:pt>
    <dgm:pt modelId="{A6693751-F13B-4175-896D-A6690C35C8A8}" type="pres">
      <dgm:prSet presAssocID="{4ECFC94F-7639-4080-80D1-F661440B9258}" presName="arrowAndChildren" presStyleCnt="0"/>
      <dgm:spPr/>
    </dgm:pt>
    <dgm:pt modelId="{F655BEE9-60CA-4B29-8923-B334EF7289C9}" type="pres">
      <dgm:prSet presAssocID="{4ECFC94F-7639-4080-80D1-F661440B9258}" presName="parentTextArrow" presStyleLbl="node1" presStyleIdx="2" presStyleCnt="3" custScaleX="43740" custScaleY="19399" custLinFactNeighborX="5476" custLinFactNeighborY="-1802"/>
      <dgm:spPr/>
    </dgm:pt>
  </dgm:ptLst>
  <dgm:cxnLst>
    <dgm:cxn modelId="{B6D1300F-17BF-410F-97F3-413628991519}" type="presOf" srcId="{EAD3190D-580A-47B6-9BF2-C5CEBE273A85}" destId="{388053C7-0DBA-43F4-8286-025612F04497}" srcOrd="0" destOrd="0" presId="urn:microsoft.com/office/officeart/2005/8/layout/process4"/>
    <dgm:cxn modelId="{D975413A-D800-4528-A213-0B4E5AE9D55C}" srcId="{EAD3190D-580A-47B6-9BF2-C5CEBE273A85}" destId="{4ECFC94F-7639-4080-80D1-F661440B9258}" srcOrd="0" destOrd="0" parTransId="{6E272D2F-15A6-4104-9940-A06A0C2FD158}" sibTransId="{88E26ADE-6C97-4F24-8313-A5770C4657D6}"/>
    <dgm:cxn modelId="{F0973569-F507-4A89-9D1B-50736E61B039}" srcId="{EAD3190D-580A-47B6-9BF2-C5CEBE273A85}" destId="{124A5C60-C9CF-4B99-B663-8A61730E91A3}" srcOrd="2" destOrd="0" parTransId="{38D933CF-A09C-4EB4-9800-1F7FE330FB37}" sibTransId="{82EE99A6-5648-4B48-8374-F070D226354B}"/>
    <dgm:cxn modelId="{DF587980-3520-49C2-8D0C-91F3AEA270CA}" type="presOf" srcId="{8CA2565A-05CE-4B37-9944-53E34F7469C8}" destId="{6035990D-7974-43FA-9DC2-AC72B5E914F6}" srcOrd="0" destOrd="0" presId="urn:microsoft.com/office/officeart/2005/8/layout/process4"/>
    <dgm:cxn modelId="{DF57EBCB-EAD8-4FB7-86AC-D4B94A4E1DFD}" srcId="{EAD3190D-580A-47B6-9BF2-C5CEBE273A85}" destId="{8CA2565A-05CE-4B37-9944-53E34F7469C8}" srcOrd="1" destOrd="0" parTransId="{AD8C8A75-330F-4B41-BB7E-CFE48BBDF1DD}" sibTransId="{139E8B7A-BA62-4C29-9ACC-DCCD4B21FE1B}"/>
    <dgm:cxn modelId="{1286A9F0-6CD0-4951-A78F-DC34C3C46BC1}" type="presOf" srcId="{4ECFC94F-7639-4080-80D1-F661440B9258}" destId="{F655BEE9-60CA-4B29-8923-B334EF7289C9}" srcOrd="0" destOrd="0" presId="urn:microsoft.com/office/officeart/2005/8/layout/process4"/>
    <dgm:cxn modelId="{57082CFB-8323-46CC-9253-73B32E45CFD6}" type="presOf" srcId="{124A5C60-C9CF-4B99-B663-8A61730E91A3}" destId="{0B0D5B89-1ED7-4AFC-A54F-60FF5928AF40}" srcOrd="0" destOrd="0" presId="urn:microsoft.com/office/officeart/2005/8/layout/process4"/>
    <dgm:cxn modelId="{2FD42CE1-BCAE-4101-BDCE-BFB0FB351D7F}" type="presParOf" srcId="{388053C7-0DBA-43F4-8286-025612F04497}" destId="{F61A0CD2-7EA5-4178-BF06-A0DC4380BEBF}" srcOrd="0" destOrd="0" presId="urn:microsoft.com/office/officeart/2005/8/layout/process4"/>
    <dgm:cxn modelId="{267674A6-3E97-4AFF-A2DC-F7C916290571}" type="presParOf" srcId="{F61A0CD2-7EA5-4178-BF06-A0DC4380BEBF}" destId="{0B0D5B89-1ED7-4AFC-A54F-60FF5928AF40}" srcOrd="0" destOrd="0" presId="urn:microsoft.com/office/officeart/2005/8/layout/process4"/>
    <dgm:cxn modelId="{357AD6D6-0F1A-4DFC-95C7-51F35CDAB351}" type="presParOf" srcId="{388053C7-0DBA-43F4-8286-025612F04497}" destId="{010CE565-3E15-4CEB-9F47-F5B1CE9F9BD5}" srcOrd="1" destOrd="0" presId="urn:microsoft.com/office/officeart/2005/8/layout/process4"/>
    <dgm:cxn modelId="{AE43C80E-9508-4F3D-9193-25A73816010F}" type="presParOf" srcId="{388053C7-0DBA-43F4-8286-025612F04497}" destId="{38D43128-85CF-4E47-A92A-6CFD10A3F772}" srcOrd="2" destOrd="0" presId="urn:microsoft.com/office/officeart/2005/8/layout/process4"/>
    <dgm:cxn modelId="{CEB8A072-18CC-4504-89D3-5BB959292AFD}" type="presParOf" srcId="{38D43128-85CF-4E47-A92A-6CFD10A3F772}" destId="{6035990D-7974-43FA-9DC2-AC72B5E914F6}" srcOrd="0" destOrd="0" presId="urn:microsoft.com/office/officeart/2005/8/layout/process4"/>
    <dgm:cxn modelId="{57C5CE97-54A7-4455-984E-2FAE27D8E8B1}" type="presParOf" srcId="{388053C7-0DBA-43F4-8286-025612F04497}" destId="{51A41031-4E4E-43BA-BAC6-C9E688C474E9}" srcOrd="3" destOrd="0" presId="urn:microsoft.com/office/officeart/2005/8/layout/process4"/>
    <dgm:cxn modelId="{4D3BA3E2-F126-4430-A418-F950F03C7C1C}" type="presParOf" srcId="{388053C7-0DBA-43F4-8286-025612F04497}" destId="{A6693751-F13B-4175-896D-A6690C35C8A8}" srcOrd="4" destOrd="0" presId="urn:microsoft.com/office/officeart/2005/8/layout/process4"/>
    <dgm:cxn modelId="{6D244792-8EDF-4F12-97A4-675D4E904D9A}" type="presParOf" srcId="{A6693751-F13B-4175-896D-A6690C35C8A8}" destId="{F655BEE9-60CA-4B29-8923-B334EF7289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D3190D-580A-47B6-9BF2-C5CEBE273A85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FC94F-7639-4080-80D1-F661440B9258}">
      <dgm:prSet phldrT="[Text]"/>
      <dgm:spPr/>
      <dgm:t>
        <a:bodyPr/>
        <a:lstStyle/>
        <a:p>
          <a:r>
            <a:rPr lang="en-US" dirty="0"/>
            <a:t>DIRECT SMEARS</a:t>
          </a:r>
        </a:p>
      </dgm:t>
    </dgm:pt>
    <dgm:pt modelId="{6E272D2F-15A6-4104-9940-A06A0C2FD158}" type="parTrans" cxnId="{D975413A-D800-4528-A213-0B4E5AE9D55C}">
      <dgm:prSet/>
      <dgm:spPr/>
      <dgm:t>
        <a:bodyPr/>
        <a:lstStyle/>
        <a:p>
          <a:endParaRPr lang="en-US"/>
        </a:p>
      </dgm:t>
    </dgm:pt>
    <dgm:pt modelId="{88E26ADE-6C97-4F24-8313-A5770C4657D6}" type="sibTrans" cxnId="{D975413A-D800-4528-A213-0B4E5AE9D55C}">
      <dgm:prSet/>
      <dgm:spPr/>
      <dgm:t>
        <a:bodyPr/>
        <a:lstStyle/>
        <a:p>
          <a:endParaRPr lang="en-US"/>
        </a:p>
      </dgm:t>
    </dgm:pt>
    <dgm:pt modelId="{8CA2565A-05CE-4B37-9944-53E34F7469C8}">
      <dgm:prSet phldrT="[Text]"/>
      <dgm:spPr/>
      <dgm:t>
        <a:bodyPr/>
        <a:lstStyle/>
        <a:p>
          <a:r>
            <a:rPr lang="en-US" dirty="0"/>
            <a:t>Type of samples : FNA (</a:t>
          </a:r>
          <a:r>
            <a:rPr lang="en-US" dirty="0" err="1"/>
            <a:t>eg</a:t>
          </a:r>
          <a:r>
            <a:rPr lang="en-US" dirty="0"/>
            <a:t>: thyroid, breast, LN, parotid), brushings, nipple discharge, vulva smears</a:t>
          </a:r>
        </a:p>
      </dgm:t>
    </dgm:pt>
    <dgm:pt modelId="{AD8C8A75-330F-4B41-BB7E-CFE48BBDF1DD}" type="parTrans" cxnId="{DF57EBCB-EAD8-4FB7-86AC-D4B94A4E1DFD}">
      <dgm:prSet/>
      <dgm:spPr/>
      <dgm:t>
        <a:bodyPr/>
        <a:lstStyle/>
        <a:p>
          <a:endParaRPr lang="en-US"/>
        </a:p>
      </dgm:t>
    </dgm:pt>
    <dgm:pt modelId="{139E8B7A-BA62-4C29-9ACC-DCCD4B21FE1B}" type="sibTrans" cxnId="{DF57EBCB-EAD8-4FB7-86AC-D4B94A4E1DFD}">
      <dgm:prSet/>
      <dgm:spPr/>
      <dgm:t>
        <a:bodyPr/>
        <a:lstStyle/>
        <a:p>
          <a:endParaRPr lang="en-US"/>
        </a:p>
      </dgm:t>
    </dgm:pt>
    <dgm:pt modelId="{124A5C60-C9CF-4B99-B663-8A61730E91A3}">
      <dgm:prSet phldrT="[Text]" custT="1"/>
      <dgm:spPr/>
      <dgm:t>
        <a:bodyPr/>
        <a:lstStyle/>
        <a:p>
          <a:r>
            <a:rPr lang="en-US" sz="2000" u="none" dirty="0">
              <a:solidFill>
                <a:schemeClr val="bg1"/>
              </a:solidFill>
              <a:uFillTx/>
            </a:rPr>
            <a:t>95% alcohol : Slides should be </a:t>
          </a:r>
          <a:r>
            <a:rPr lang="en-US" sz="2000" u="none" dirty="0">
              <a:uFillTx/>
            </a:rPr>
            <a:t>i</a:t>
          </a:r>
          <a:r>
            <a:rPr lang="en-US" sz="2000" dirty="0"/>
            <a:t>mmersed in the alcohol for a minimum of 15 minutes</a:t>
          </a:r>
          <a:r>
            <a:rPr lang="en-US" sz="2000" u="sng" dirty="0">
              <a:uFillTx/>
            </a:rPr>
            <a:t> </a:t>
          </a:r>
          <a:endParaRPr lang="en-US" sz="1400" dirty="0"/>
        </a:p>
      </dgm:t>
    </dgm:pt>
    <dgm:pt modelId="{38D933CF-A09C-4EB4-9800-1F7FE330FB37}" type="parTrans" cxnId="{F0973569-F507-4A89-9D1B-50736E61B039}">
      <dgm:prSet/>
      <dgm:spPr/>
      <dgm:t>
        <a:bodyPr/>
        <a:lstStyle/>
        <a:p>
          <a:endParaRPr lang="en-US"/>
        </a:p>
      </dgm:t>
    </dgm:pt>
    <dgm:pt modelId="{82EE99A6-5648-4B48-8374-F070D226354B}" type="sibTrans" cxnId="{F0973569-F507-4A89-9D1B-50736E61B039}">
      <dgm:prSet/>
      <dgm:spPr/>
      <dgm:t>
        <a:bodyPr/>
        <a:lstStyle/>
        <a:p>
          <a:endParaRPr lang="en-US"/>
        </a:p>
      </dgm:t>
    </dgm:pt>
    <dgm:pt modelId="{388053C7-0DBA-43F4-8286-025612F04497}" type="pres">
      <dgm:prSet presAssocID="{EAD3190D-580A-47B6-9BF2-C5CEBE273A85}" presName="Name0" presStyleCnt="0">
        <dgm:presLayoutVars>
          <dgm:dir/>
          <dgm:animLvl val="lvl"/>
          <dgm:resizeHandles val="exact"/>
        </dgm:presLayoutVars>
      </dgm:prSet>
      <dgm:spPr/>
    </dgm:pt>
    <dgm:pt modelId="{F61A0CD2-7EA5-4178-BF06-A0DC4380BEBF}" type="pres">
      <dgm:prSet presAssocID="{124A5C60-C9CF-4B99-B663-8A61730E91A3}" presName="boxAndChildren" presStyleCnt="0"/>
      <dgm:spPr/>
    </dgm:pt>
    <dgm:pt modelId="{0B0D5B89-1ED7-4AFC-A54F-60FF5928AF40}" type="pres">
      <dgm:prSet presAssocID="{124A5C60-C9CF-4B99-B663-8A61730E91A3}" presName="parentTextBox" presStyleLbl="node1" presStyleIdx="0" presStyleCnt="3" custScaleX="45505" custScaleY="45378" custLinFactNeighborX="-27248" custLinFactNeighborY="25"/>
      <dgm:spPr/>
    </dgm:pt>
    <dgm:pt modelId="{010CE565-3E15-4CEB-9F47-F5B1CE9F9BD5}" type="pres">
      <dgm:prSet presAssocID="{139E8B7A-BA62-4C29-9ACC-DCCD4B21FE1B}" presName="sp" presStyleCnt="0"/>
      <dgm:spPr/>
    </dgm:pt>
    <dgm:pt modelId="{38D43128-85CF-4E47-A92A-6CFD10A3F772}" type="pres">
      <dgm:prSet presAssocID="{8CA2565A-05CE-4B37-9944-53E34F7469C8}" presName="arrowAndChildren" presStyleCnt="0"/>
      <dgm:spPr/>
    </dgm:pt>
    <dgm:pt modelId="{6035990D-7974-43FA-9DC2-AC72B5E914F6}" type="pres">
      <dgm:prSet presAssocID="{8CA2565A-05CE-4B37-9944-53E34F7469C8}" presName="parentTextArrow" presStyleLbl="node1" presStyleIdx="1" presStyleCnt="3" custScaleY="47189"/>
      <dgm:spPr/>
    </dgm:pt>
    <dgm:pt modelId="{51A41031-4E4E-43BA-BAC6-C9E688C474E9}" type="pres">
      <dgm:prSet presAssocID="{88E26ADE-6C97-4F24-8313-A5770C4657D6}" presName="sp" presStyleCnt="0"/>
      <dgm:spPr/>
    </dgm:pt>
    <dgm:pt modelId="{A6693751-F13B-4175-896D-A6690C35C8A8}" type="pres">
      <dgm:prSet presAssocID="{4ECFC94F-7639-4080-80D1-F661440B9258}" presName="arrowAndChildren" presStyleCnt="0"/>
      <dgm:spPr/>
    </dgm:pt>
    <dgm:pt modelId="{F655BEE9-60CA-4B29-8923-B334EF7289C9}" type="pres">
      <dgm:prSet presAssocID="{4ECFC94F-7639-4080-80D1-F661440B9258}" presName="parentTextArrow" presStyleLbl="node1" presStyleIdx="2" presStyleCnt="3" custScaleX="36843" custScaleY="29419"/>
      <dgm:spPr/>
    </dgm:pt>
  </dgm:ptLst>
  <dgm:cxnLst>
    <dgm:cxn modelId="{B6D1300F-17BF-410F-97F3-413628991519}" type="presOf" srcId="{EAD3190D-580A-47B6-9BF2-C5CEBE273A85}" destId="{388053C7-0DBA-43F4-8286-025612F04497}" srcOrd="0" destOrd="0" presId="urn:microsoft.com/office/officeart/2005/8/layout/process4"/>
    <dgm:cxn modelId="{D975413A-D800-4528-A213-0B4E5AE9D55C}" srcId="{EAD3190D-580A-47B6-9BF2-C5CEBE273A85}" destId="{4ECFC94F-7639-4080-80D1-F661440B9258}" srcOrd="0" destOrd="0" parTransId="{6E272D2F-15A6-4104-9940-A06A0C2FD158}" sibTransId="{88E26ADE-6C97-4F24-8313-A5770C4657D6}"/>
    <dgm:cxn modelId="{F0973569-F507-4A89-9D1B-50736E61B039}" srcId="{EAD3190D-580A-47B6-9BF2-C5CEBE273A85}" destId="{124A5C60-C9CF-4B99-B663-8A61730E91A3}" srcOrd="2" destOrd="0" parTransId="{38D933CF-A09C-4EB4-9800-1F7FE330FB37}" sibTransId="{82EE99A6-5648-4B48-8374-F070D226354B}"/>
    <dgm:cxn modelId="{DF587980-3520-49C2-8D0C-91F3AEA270CA}" type="presOf" srcId="{8CA2565A-05CE-4B37-9944-53E34F7469C8}" destId="{6035990D-7974-43FA-9DC2-AC72B5E914F6}" srcOrd="0" destOrd="0" presId="urn:microsoft.com/office/officeart/2005/8/layout/process4"/>
    <dgm:cxn modelId="{DF57EBCB-EAD8-4FB7-86AC-D4B94A4E1DFD}" srcId="{EAD3190D-580A-47B6-9BF2-C5CEBE273A85}" destId="{8CA2565A-05CE-4B37-9944-53E34F7469C8}" srcOrd="1" destOrd="0" parTransId="{AD8C8A75-330F-4B41-BB7E-CFE48BBDF1DD}" sibTransId="{139E8B7A-BA62-4C29-9ACC-DCCD4B21FE1B}"/>
    <dgm:cxn modelId="{1286A9F0-6CD0-4951-A78F-DC34C3C46BC1}" type="presOf" srcId="{4ECFC94F-7639-4080-80D1-F661440B9258}" destId="{F655BEE9-60CA-4B29-8923-B334EF7289C9}" srcOrd="0" destOrd="0" presId="urn:microsoft.com/office/officeart/2005/8/layout/process4"/>
    <dgm:cxn modelId="{57082CFB-8323-46CC-9253-73B32E45CFD6}" type="presOf" srcId="{124A5C60-C9CF-4B99-B663-8A61730E91A3}" destId="{0B0D5B89-1ED7-4AFC-A54F-60FF5928AF40}" srcOrd="0" destOrd="0" presId="urn:microsoft.com/office/officeart/2005/8/layout/process4"/>
    <dgm:cxn modelId="{2FD42CE1-BCAE-4101-BDCE-BFB0FB351D7F}" type="presParOf" srcId="{388053C7-0DBA-43F4-8286-025612F04497}" destId="{F61A0CD2-7EA5-4178-BF06-A0DC4380BEBF}" srcOrd="0" destOrd="0" presId="urn:microsoft.com/office/officeart/2005/8/layout/process4"/>
    <dgm:cxn modelId="{267674A6-3E97-4AFF-A2DC-F7C916290571}" type="presParOf" srcId="{F61A0CD2-7EA5-4178-BF06-A0DC4380BEBF}" destId="{0B0D5B89-1ED7-4AFC-A54F-60FF5928AF40}" srcOrd="0" destOrd="0" presId="urn:microsoft.com/office/officeart/2005/8/layout/process4"/>
    <dgm:cxn modelId="{357AD6D6-0F1A-4DFC-95C7-51F35CDAB351}" type="presParOf" srcId="{388053C7-0DBA-43F4-8286-025612F04497}" destId="{010CE565-3E15-4CEB-9F47-F5B1CE9F9BD5}" srcOrd="1" destOrd="0" presId="urn:microsoft.com/office/officeart/2005/8/layout/process4"/>
    <dgm:cxn modelId="{AE43C80E-9508-4F3D-9193-25A73816010F}" type="presParOf" srcId="{388053C7-0DBA-43F4-8286-025612F04497}" destId="{38D43128-85CF-4E47-A92A-6CFD10A3F772}" srcOrd="2" destOrd="0" presId="urn:microsoft.com/office/officeart/2005/8/layout/process4"/>
    <dgm:cxn modelId="{CEB8A072-18CC-4504-89D3-5BB959292AFD}" type="presParOf" srcId="{38D43128-85CF-4E47-A92A-6CFD10A3F772}" destId="{6035990D-7974-43FA-9DC2-AC72B5E914F6}" srcOrd="0" destOrd="0" presId="urn:microsoft.com/office/officeart/2005/8/layout/process4"/>
    <dgm:cxn modelId="{57C5CE97-54A7-4455-984E-2FAE27D8E8B1}" type="presParOf" srcId="{388053C7-0DBA-43F4-8286-025612F04497}" destId="{51A41031-4E4E-43BA-BAC6-C9E688C474E9}" srcOrd="3" destOrd="0" presId="urn:microsoft.com/office/officeart/2005/8/layout/process4"/>
    <dgm:cxn modelId="{4D3BA3E2-F126-4430-A418-F950F03C7C1C}" type="presParOf" srcId="{388053C7-0DBA-43F4-8286-025612F04497}" destId="{A6693751-F13B-4175-896D-A6690C35C8A8}" srcOrd="4" destOrd="0" presId="urn:microsoft.com/office/officeart/2005/8/layout/process4"/>
    <dgm:cxn modelId="{6D244792-8EDF-4F12-97A4-675D4E904D9A}" type="presParOf" srcId="{A6693751-F13B-4175-896D-A6690C35C8A8}" destId="{F655BEE9-60CA-4B29-8923-B334EF7289C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9F13-56E9-4073-B1C2-89F84FA163EC}">
      <dsp:nvSpPr>
        <dsp:cNvPr id="0" name=""/>
        <dsp:cNvSpPr/>
      </dsp:nvSpPr>
      <dsp:spPr>
        <a:xfrm>
          <a:off x="987419" y="0"/>
          <a:ext cx="3200276" cy="113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is Cytology?</a:t>
          </a:r>
        </a:p>
      </dsp:txBody>
      <dsp:txXfrm>
        <a:off x="1020636" y="33217"/>
        <a:ext cx="3133842" cy="1067675"/>
      </dsp:txXfrm>
    </dsp:sp>
    <dsp:sp modelId="{0FD1EE47-837D-4097-9E22-41522375B605}">
      <dsp:nvSpPr>
        <dsp:cNvPr id="0" name=""/>
        <dsp:cNvSpPr/>
      </dsp:nvSpPr>
      <dsp:spPr>
        <a:xfrm rot="5366675">
          <a:off x="2383019" y="1162634"/>
          <a:ext cx="425570" cy="510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442081" y="1205026"/>
        <a:ext cx="306209" cy="297899"/>
      </dsp:txXfrm>
    </dsp:sp>
    <dsp:sp modelId="{ED74BC3B-1F1D-4B9C-AB58-FF4FB8C0DD91}">
      <dsp:nvSpPr>
        <dsp:cNvPr id="0" name=""/>
        <dsp:cNvSpPr/>
      </dsp:nvSpPr>
      <dsp:spPr>
        <a:xfrm>
          <a:off x="926687" y="1701509"/>
          <a:ext cx="3354728" cy="1134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Study of cells in terms of its structure and function.</a:t>
          </a:r>
        </a:p>
      </dsp:txBody>
      <dsp:txXfrm>
        <a:off x="959904" y="1734726"/>
        <a:ext cx="3288294" cy="1067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9F13-56E9-4073-B1C2-89F84FA163EC}">
      <dsp:nvSpPr>
        <dsp:cNvPr id="0" name=""/>
        <dsp:cNvSpPr/>
      </dsp:nvSpPr>
      <dsp:spPr>
        <a:xfrm>
          <a:off x="860017" y="593495"/>
          <a:ext cx="2742680" cy="97194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is Cytopathology?</a:t>
          </a:r>
        </a:p>
      </dsp:txBody>
      <dsp:txXfrm>
        <a:off x="888484" y="621962"/>
        <a:ext cx="2685746" cy="915012"/>
      </dsp:txXfrm>
    </dsp:sp>
    <dsp:sp modelId="{0FD1EE47-837D-4097-9E22-41522375B605}">
      <dsp:nvSpPr>
        <dsp:cNvPr id="0" name=""/>
        <dsp:cNvSpPr/>
      </dsp:nvSpPr>
      <dsp:spPr>
        <a:xfrm rot="187267">
          <a:off x="3699814" y="975179"/>
          <a:ext cx="1231613" cy="4203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699908" y="1055810"/>
        <a:ext cx="1105518" cy="252190"/>
      </dsp:txXfrm>
    </dsp:sp>
    <dsp:sp modelId="{ED74BC3B-1F1D-4B9C-AB58-FF4FB8C0DD91}">
      <dsp:nvSpPr>
        <dsp:cNvPr id="0" name=""/>
        <dsp:cNvSpPr/>
      </dsp:nvSpPr>
      <dsp:spPr>
        <a:xfrm>
          <a:off x="5028544" y="686041"/>
          <a:ext cx="3021516" cy="122449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Study of cells to determine a cause and nature of a disease.</a:t>
          </a:r>
        </a:p>
      </dsp:txBody>
      <dsp:txXfrm>
        <a:off x="5064408" y="721905"/>
        <a:ext cx="2949788" cy="1152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5B89-1ED7-4AFC-A54F-60FF5928AF40}">
      <dsp:nvSpPr>
        <dsp:cNvPr id="0" name=""/>
        <dsp:cNvSpPr/>
      </dsp:nvSpPr>
      <dsp:spPr>
        <a:xfrm>
          <a:off x="2369214" y="4025279"/>
          <a:ext cx="3492439" cy="13211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Put in sterile urine container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Cytolyt</a:t>
          </a:r>
          <a:r>
            <a:rPr lang="en-US" sz="2000" kern="1200" dirty="0"/>
            <a:t> solution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369214" y="4025279"/>
        <a:ext cx="3492439" cy="1321186"/>
      </dsp:txXfrm>
    </dsp:sp>
    <dsp:sp modelId="{6035990D-7974-43FA-9DC2-AC72B5E914F6}">
      <dsp:nvSpPr>
        <dsp:cNvPr id="0" name=""/>
        <dsp:cNvSpPr/>
      </dsp:nvSpPr>
      <dsp:spPr>
        <a:xfrm rot="10800000">
          <a:off x="0" y="2013112"/>
          <a:ext cx="8230868" cy="20319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Type of samples : Abdominal and pelvic washings, Body cavity fluid (pleural / peritoneal), Urine, Bronchial washing, Gastric / </a:t>
          </a:r>
          <a:r>
            <a:rPr lang="en-US" sz="2300" kern="1200" dirty="0" err="1"/>
            <a:t>Eosophangeal</a:t>
          </a:r>
          <a:r>
            <a:rPr lang="en-US" sz="2300" kern="1200" dirty="0"/>
            <a:t> washing.</a:t>
          </a:r>
        </a:p>
      </dsp:txBody>
      <dsp:txXfrm rot="10800000">
        <a:off x="0" y="2013112"/>
        <a:ext cx="8230868" cy="1320322"/>
      </dsp:txXfrm>
    </dsp:sp>
    <dsp:sp modelId="{F655BEE9-60CA-4B29-8923-B334EF7289C9}">
      <dsp:nvSpPr>
        <dsp:cNvPr id="0" name=""/>
        <dsp:cNvSpPr/>
      </dsp:nvSpPr>
      <dsp:spPr>
        <a:xfrm rot="10800000">
          <a:off x="2599184" y="0"/>
          <a:ext cx="3032498" cy="203198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LARGE VOLUME SPECIMENS</a:t>
          </a:r>
        </a:p>
      </dsp:txBody>
      <dsp:txXfrm rot="10800000">
        <a:off x="2599184" y="0"/>
        <a:ext cx="3032498" cy="1320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5B89-1ED7-4AFC-A54F-60FF5928AF40}">
      <dsp:nvSpPr>
        <dsp:cNvPr id="0" name=""/>
        <dsp:cNvSpPr/>
      </dsp:nvSpPr>
      <dsp:spPr>
        <a:xfrm>
          <a:off x="2242705" y="3878435"/>
          <a:ext cx="3745456" cy="1272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Rinse in </a:t>
          </a:r>
          <a:r>
            <a:rPr lang="en-US" sz="3200" kern="1200" dirty="0" err="1"/>
            <a:t>Cytolyt</a:t>
          </a:r>
          <a:r>
            <a:rPr lang="en-US" sz="3200" kern="1200" dirty="0"/>
            <a:t> solution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242705" y="3878435"/>
        <a:ext cx="3745456" cy="1272989"/>
      </dsp:txXfrm>
    </dsp:sp>
    <dsp:sp modelId="{6035990D-7974-43FA-9DC2-AC72B5E914F6}">
      <dsp:nvSpPr>
        <dsp:cNvPr id="0" name=""/>
        <dsp:cNvSpPr/>
      </dsp:nvSpPr>
      <dsp:spPr>
        <a:xfrm rot="10800000">
          <a:off x="0" y="1939672"/>
          <a:ext cx="8230868" cy="19578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Type of samples : FNA (</a:t>
          </a:r>
          <a:r>
            <a:rPr lang="en-US" sz="3000" kern="1200" dirty="0" err="1"/>
            <a:t>eg</a:t>
          </a:r>
          <a:r>
            <a:rPr lang="en-US" sz="3000" kern="1200" dirty="0"/>
            <a:t>: thyroid, breast, LN, parotid), Breast fluid, Cyst fluid, Synovial fluid.</a:t>
          </a:r>
        </a:p>
      </dsp:txBody>
      <dsp:txXfrm rot="10800000">
        <a:off x="0" y="1939672"/>
        <a:ext cx="8230868" cy="1272157"/>
      </dsp:txXfrm>
    </dsp:sp>
    <dsp:sp modelId="{F655BEE9-60CA-4B29-8923-B334EF7289C9}">
      <dsp:nvSpPr>
        <dsp:cNvPr id="0" name=""/>
        <dsp:cNvSpPr/>
      </dsp:nvSpPr>
      <dsp:spPr>
        <a:xfrm rot="10800000">
          <a:off x="2599184" y="910"/>
          <a:ext cx="3032498" cy="195785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SMALL VOLUME SPECIMENS</a:t>
          </a:r>
        </a:p>
      </dsp:txBody>
      <dsp:txXfrm rot="10800000">
        <a:off x="2599184" y="910"/>
        <a:ext cx="3032498" cy="1272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5B89-1ED7-4AFC-A54F-60FF5928AF40}">
      <dsp:nvSpPr>
        <dsp:cNvPr id="0" name=""/>
        <dsp:cNvSpPr/>
      </dsp:nvSpPr>
      <dsp:spPr>
        <a:xfrm>
          <a:off x="2719783" y="3531674"/>
          <a:ext cx="3959579" cy="83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Put in small sterile container ( at least 1ml of fluid)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719783" y="3531674"/>
        <a:ext cx="3959579" cy="837617"/>
      </dsp:txXfrm>
    </dsp:sp>
    <dsp:sp modelId="{6035990D-7974-43FA-9DC2-AC72B5E914F6}">
      <dsp:nvSpPr>
        <dsp:cNvPr id="0" name=""/>
        <dsp:cNvSpPr/>
      </dsp:nvSpPr>
      <dsp:spPr>
        <a:xfrm rot="10800000">
          <a:off x="3242398" y="2130288"/>
          <a:ext cx="2789211" cy="148538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Type of samples : CSF and eye discharge</a:t>
          </a:r>
        </a:p>
      </dsp:txBody>
      <dsp:txXfrm rot="10800000">
        <a:off x="3242398" y="2130288"/>
        <a:ext cx="2789211" cy="965160"/>
      </dsp:txXfrm>
    </dsp:sp>
    <dsp:sp modelId="{F655BEE9-60CA-4B29-8923-B334EF7289C9}">
      <dsp:nvSpPr>
        <dsp:cNvPr id="0" name=""/>
        <dsp:cNvSpPr/>
      </dsp:nvSpPr>
      <dsp:spPr>
        <a:xfrm rot="10800000">
          <a:off x="2777640" y="616417"/>
          <a:ext cx="3615247" cy="15666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SMALL VOLUME CRITICAL SPECIMENS</a:t>
          </a:r>
        </a:p>
      </dsp:txBody>
      <dsp:txXfrm rot="10800000">
        <a:off x="2777640" y="616417"/>
        <a:ext cx="3615247" cy="1017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5B89-1ED7-4AFC-A54F-60FF5928AF40}">
      <dsp:nvSpPr>
        <dsp:cNvPr id="0" name=""/>
        <dsp:cNvSpPr/>
      </dsp:nvSpPr>
      <dsp:spPr>
        <a:xfrm>
          <a:off x="0" y="2858666"/>
          <a:ext cx="3745601" cy="1129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solidFill>
                <a:schemeClr val="bg1"/>
              </a:solidFill>
              <a:uFillTx/>
            </a:rPr>
            <a:t>95% alcohol : Slides should be </a:t>
          </a:r>
          <a:r>
            <a:rPr lang="en-US" sz="2000" u="none" kern="1200" dirty="0">
              <a:uFillTx/>
            </a:rPr>
            <a:t>i</a:t>
          </a:r>
          <a:r>
            <a:rPr lang="en-US" sz="2000" kern="1200" dirty="0"/>
            <a:t>mmersed in the alcohol for a minimum of 15 minutes</a:t>
          </a:r>
          <a:r>
            <a:rPr lang="en-US" sz="2000" u="sng" kern="1200" dirty="0">
              <a:uFillTx/>
            </a:rPr>
            <a:t> </a:t>
          </a:r>
          <a:endParaRPr lang="en-US" sz="1400" kern="1200" dirty="0"/>
        </a:p>
      </dsp:txBody>
      <dsp:txXfrm>
        <a:off x="0" y="2858666"/>
        <a:ext cx="3745601" cy="1129257"/>
      </dsp:txXfrm>
    </dsp:sp>
    <dsp:sp modelId="{6035990D-7974-43FA-9DC2-AC72B5E914F6}">
      <dsp:nvSpPr>
        <dsp:cNvPr id="0" name=""/>
        <dsp:cNvSpPr/>
      </dsp:nvSpPr>
      <dsp:spPr>
        <a:xfrm rot="10800000">
          <a:off x="0" y="1089268"/>
          <a:ext cx="8231187" cy="180611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Type of samples : FNA (</a:t>
          </a:r>
          <a:r>
            <a:rPr lang="en-US" sz="2500" kern="1200" dirty="0" err="1"/>
            <a:t>eg</a:t>
          </a:r>
          <a:r>
            <a:rPr lang="en-US" sz="2500" kern="1200" dirty="0"/>
            <a:t>: thyroid, breast, LN, parotid), brushings, nipple discharge, vulva smears</a:t>
          </a:r>
        </a:p>
      </dsp:txBody>
      <dsp:txXfrm rot="10800000">
        <a:off x="0" y="1089268"/>
        <a:ext cx="8231187" cy="1173557"/>
      </dsp:txXfrm>
    </dsp:sp>
    <dsp:sp modelId="{F655BEE9-60CA-4B29-8923-B334EF7289C9}">
      <dsp:nvSpPr>
        <dsp:cNvPr id="0" name=""/>
        <dsp:cNvSpPr/>
      </dsp:nvSpPr>
      <dsp:spPr>
        <a:xfrm rot="10800000">
          <a:off x="2599285" y="613"/>
          <a:ext cx="3032616" cy="112598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DIRECT SMEARS</a:t>
          </a:r>
        </a:p>
      </dsp:txBody>
      <dsp:txXfrm rot="10800000">
        <a:off x="2599285" y="613"/>
        <a:ext cx="3032616" cy="73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9F9CB-30B3-5F4C-957B-71DA1D218B73}" type="datetimeFigureOut">
              <a:rPr lang="en-US" smtClean="0"/>
              <a:t>19/05/2022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DCE2B-0DE1-0740-A985-DB4E31CB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3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7571" y="1799331"/>
            <a:ext cx="7728858" cy="1350270"/>
          </a:xfrm>
        </p:spPr>
        <p:txBody>
          <a:bodyPr anchor="t"/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7570" y="6189153"/>
            <a:ext cx="5059351" cy="31130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rgbClr val="0194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www.ramsaysimedarby.asia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07570" y="3324048"/>
            <a:ext cx="7728859" cy="1540052"/>
          </a:xfrm>
        </p:spPr>
        <p:txBody>
          <a:bodyPr anchor="t">
            <a:noAutofit/>
          </a:bodyPr>
          <a:lstStyle>
            <a:lvl1pPr marL="0" indent="0" algn="l">
              <a:buNone/>
              <a:defRPr sz="1600">
                <a:solidFill>
                  <a:srgbClr val="0194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255770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3880664"/>
            <a:ext cx="3999440" cy="505488"/>
          </a:xfrm>
        </p:spPr>
        <p:txBody>
          <a:bodyPr anchor="t"/>
          <a:lstStyle>
            <a:lvl1pPr algn="ctr">
              <a:defRPr sz="14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01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07571" y="1799331"/>
            <a:ext cx="7728858" cy="1350270"/>
          </a:xfrm>
        </p:spPr>
        <p:txBody>
          <a:bodyPr anchor="t"/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7570" y="6189153"/>
            <a:ext cx="5059351" cy="31130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rgbClr val="0194D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- Author</a:t>
            </a:r>
          </a:p>
        </p:txBody>
      </p:sp>
    </p:spTree>
    <p:extLst>
      <p:ext uri="{BB962C8B-B14F-4D97-AF65-F5344CB8AC3E}">
        <p14:creationId xmlns:p14="http://schemas.microsoft.com/office/powerpoint/2010/main" val="18089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707571" y="1799331"/>
            <a:ext cx="7728858" cy="1350270"/>
          </a:xfrm>
        </p:spPr>
        <p:txBody>
          <a:bodyPr anchor="t"/>
          <a:lstStyle>
            <a:lvl1pPr algn="l">
              <a:defRPr sz="32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slide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07570" y="6189153"/>
            <a:ext cx="5059351" cy="311306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 - Author</a:t>
            </a:r>
          </a:p>
        </p:txBody>
      </p:sp>
    </p:spTree>
    <p:extLst>
      <p:ext uri="{BB962C8B-B14F-4D97-AF65-F5344CB8AC3E}">
        <p14:creationId xmlns:p14="http://schemas.microsoft.com/office/powerpoint/2010/main" val="23290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2282" y="320554"/>
            <a:ext cx="8230142" cy="616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2281" y="1121938"/>
            <a:ext cx="8230143" cy="47327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974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2282" y="320554"/>
            <a:ext cx="8230142" cy="616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2281" y="1121938"/>
            <a:ext cx="8230143" cy="47327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94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281" y="1121938"/>
            <a:ext cx="4004195" cy="47327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276" y="1121937"/>
            <a:ext cx="4024149" cy="47327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21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3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785" y="1121938"/>
            <a:ext cx="4013691" cy="479111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rgbClr val="0D3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276" y="1121938"/>
            <a:ext cx="4024149" cy="479111"/>
          </a:xfrm>
        </p:spPr>
        <p:txBody>
          <a:bodyPr anchor="t">
            <a:noAutofit/>
          </a:bodyPr>
          <a:lstStyle>
            <a:lvl1pPr marL="0" indent="0">
              <a:buNone/>
              <a:defRPr sz="1600" b="1">
                <a:solidFill>
                  <a:srgbClr val="0D3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62281" y="1701400"/>
            <a:ext cx="4004195" cy="41533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D3050"/>
                </a:solidFill>
              </a:defRPr>
            </a:lvl1pPr>
            <a:lvl2pPr>
              <a:defRPr sz="1400">
                <a:solidFill>
                  <a:srgbClr val="0D3050"/>
                </a:solidFill>
              </a:defRPr>
            </a:lvl2pPr>
            <a:lvl3pPr>
              <a:defRPr sz="1200">
                <a:solidFill>
                  <a:srgbClr val="0D3050"/>
                </a:solidFill>
              </a:defRPr>
            </a:lvl3pPr>
            <a:lvl4pPr>
              <a:defRPr sz="1100">
                <a:solidFill>
                  <a:srgbClr val="0D3050"/>
                </a:solidFill>
              </a:defRPr>
            </a:lvl4pPr>
            <a:lvl5pPr>
              <a:defRPr sz="1100">
                <a:solidFill>
                  <a:srgbClr val="0D3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8276" y="1701399"/>
            <a:ext cx="4024149" cy="41533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D3050"/>
                </a:solidFill>
              </a:defRPr>
            </a:lvl1pPr>
            <a:lvl2pPr>
              <a:defRPr sz="1400">
                <a:solidFill>
                  <a:srgbClr val="0D3050"/>
                </a:solidFill>
              </a:defRPr>
            </a:lvl2pPr>
            <a:lvl3pPr>
              <a:defRPr sz="1200">
                <a:solidFill>
                  <a:srgbClr val="0D3050"/>
                </a:solidFill>
              </a:defRPr>
            </a:lvl3pPr>
            <a:lvl4pPr>
              <a:defRPr sz="1100">
                <a:solidFill>
                  <a:srgbClr val="0D3050"/>
                </a:solidFill>
              </a:defRPr>
            </a:lvl4pPr>
            <a:lvl5pPr>
              <a:defRPr sz="1100">
                <a:solidFill>
                  <a:srgbClr val="0D3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07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20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282" y="320554"/>
            <a:ext cx="8230142" cy="616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82" y="1121939"/>
            <a:ext cx="8230142" cy="470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36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5" r:id="rId2"/>
    <p:sldLayoutId id="2147483696" r:id="rId3"/>
    <p:sldLayoutId id="2147483697" r:id="rId4"/>
    <p:sldLayoutId id="2147483704" r:id="rId5"/>
    <p:sldLayoutId id="2147483688" r:id="rId6"/>
    <p:sldLayoutId id="2147483689" r:id="rId7"/>
    <p:sldLayoutId id="2147483690" r:id="rId8"/>
    <p:sldLayoutId id="2147483691" r:id="rId9"/>
    <p:sldLayoutId id="214748369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0D305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D305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D305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D305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0D305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rgbClr val="0D305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Cytology (Non-</a:t>
            </a:r>
            <a:r>
              <a:rPr lang="en-US" dirty="0" err="1"/>
              <a:t>gynae</a:t>
            </a:r>
            <a:r>
              <a:rPr lang="en-US" dirty="0"/>
              <a:t>) Specimen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Prepared by :</a:t>
            </a:r>
          </a:p>
          <a:p>
            <a:r>
              <a:rPr lang="en-US" dirty="0" err="1"/>
              <a:t>Nazirah</a:t>
            </a:r>
            <a:r>
              <a:rPr lang="en-US" dirty="0"/>
              <a:t> </a:t>
            </a:r>
            <a:r>
              <a:rPr lang="en-US" dirty="0" err="1"/>
              <a:t>Noordin</a:t>
            </a:r>
            <a:r>
              <a:rPr lang="en-US" dirty="0"/>
              <a:t>,</a:t>
            </a:r>
          </a:p>
          <a:p>
            <a:r>
              <a:rPr lang="en-US" dirty="0"/>
              <a:t>Employee No : 101109</a:t>
            </a:r>
          </a:p>
          <a:p>
            <a:r>
              <a:rPr lang="en-US" dirty="0"/>
              <a:t>Cytopathology Lab, SJMC.</a:t>
            </a:r>
          </a:p>
        </p:txBody>
      </p:sp>
    </p:spTree>
    <p:extLst>
      <p:ext uri="{BB962C8B-B14F-4D97-AF65-F5344CB8AC3E}">
        <p14:creationId xmlns:p14="http://schemas.microsoft.com/office/powerpoint/2010/main" val="1804111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 | SpringerLink">
            <a:extLst>
              <a:ext uri="{FF2B5EF4-FFF2-40B4-BE49-F238E27FC236}">
                <a16:creationId xmlns:a16="http://schemas.microsoft.com/office/drawing/2014/main" id="{D84EF7F9-CBEC-41B0-94E3-1B27A1BE565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r="694"/>
          <a:stretch>
            <a:fillRect/>
          </a:stretch>
        </p:blipFill>
        <p:spPr bwMode="auto">
          <a:xfrm>
            <a:off x="378330" y="641906"/>
            <a:ext cx="8071015" cy="557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44" y="3747229"/>
            <a:ext cx="1719423" cy="24675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AA54B1-D167-4218-B0B4-3D2330C0FF28}"/>
              </a:ext>
            </a:extLst>
          </p:cNvPr>
          <p:cNvSpPr/>
          <p:nvPr/>
        </p:nvSpPr>
        <p:spPr>
          <a:xfrm>
            <a:off x="2332139" y="192947"/>
            <a:ext cx="5192786" cy="3588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Fine Needle Aspiration (FNA) smearing technique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41D6A4-872D-4C61-8A59-39FD0658F05D}"/>
              </a:ext>
            </a:extLst>
          </p:cNvPr>
          <p:cNvSpPr txBox="1"/>
          <p:nvPr/>
        </p:nvSpPr>
        <p:spPr>
          <a:xfrm>
            <a:off x="371016" y="2863211"/>
            <a:ext cx="279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1) Put one drop of aspirated material on a slide.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23527-22A4-4C65-B411-043D9F0DD89C}"/>
              </a:ext>
            </a:extLst>
          </p:cNvPr>
          <p:cNvSpPr txBox="1"/>
          <p:nvPr/>
        </p:nvSpPr>
        <p:spPr>
          <a:xfrm>
            <a:off x="4410180" y="2848387"/>
            <a:ext cx="279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2) Use another slide to </a:t>
            </a:r>
          </a:p>
          <a:p>
            <a:r>
              <a:rPr lang="en-US" sz="1600" dirty="0"/>
              <a:t>make a thin layer of smear.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559F49-CF51-44AE-BB62-F730BBA22E29}"/>
              </a:ext>
            </a:extLst>
          </p:cNvPr>
          <p:cNvSpPr txBox="1"/>
          <p:nvPr/>
        </p:nvSpPr>
        <p:spPr>
          <a:xfrm>
            <a:off x="378330" y="6214787"/>
            <a:ext cx="311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3) Immediately fix slides in 95% alcohol.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54DEC-6EFC-4494-9292-3A7DBBB3C3A6}"/>
              </a:ext>
            </a:extLst>
          </p:cNvPr>
          <p:cNvSpPr txBox="1"/>
          <p:nvPr/>
        </p:nvSpPr>
        <p:spPr>
          <a:xfrm>
            <a:off x="5428140" y="6214786"/>
            <a:ext cx="279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4) Rinse the balance of aspirated material into </a:t>
            </a:r>
            <a:r>
              <a:rPr lang="en-US" sz="1600" dirty="0" err="1"/>
              <a:t>Cytolyt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522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u="sng" dirty="0"/>
              <a:t>SPECIMEN LABELLING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394" y="1200612"/>
            <a:ext cx="7263685" cy="2830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884" y="4237149"/>
            <a:ext cx="238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On slide, </a:t>
            </a:r>
            <a:r>
              <a:rPr lang="en-US" b="1" u="sng" dirty="0">
                <a:solidFill>
                  <a:srgbClr val="FF0000"/>
                </a:solidFill>
              </a:rPr>
              <a:t>MUST LABEL</a:t>
            </a:r>
            <a:r>
              <a:rPr lang="en-US" dirty="0"/>
              <a:t>: </a:t>
            </a:r>
          </a:p>
          <a:p>
            <a:pPr marL="342900" indent="-342900">
              <a:buAutoNum type="arabicPeriod"/>
            </a:pPr>
            <a:r>
              <a:rPr lang="en-US" dirty="0"/>
              <a:t>Patient’s name</a:t>
            </a:r>
          </a:p>
          <a:p>
            <a:pPr marL="342900" indent="-342900">
              <a:buAutoNum type="arabicPeriod"/>
            </a:pPr>
            <a:r>
              <a:rPr lang="en-US" dirty="0"/>
              <a:t>DOB / MRN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56845" y="4237149"/>
            <a:ext cx="4842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On slide holder / container, </a:t>
            </a:r>
            <a:r>
              <a:rPr lang="en-US" b="1" u="sng" dirty="0">
                <a:solidFill>
                  <a:srgbClr val="FF0000"/>
                </a:solidFill>
              </a:rPr>
              <a:t>MUST LABEL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Patient’s name</a:t>
            </a:r>
          </a:p>
          <a:p>
            <a:pPr marL="342900" indent="-342900">
              <a:buAutoNum type="arabicPeriod"/>
            </a:pPr>
            <a:r>
              <a:rPr lang="en-US" dirty="0"/>
              <a:t>DOB / MRN </a:t>
            </a:r>
          </a:p>
          <a:p>
            <a:pPr marL="342900" indent="-342900">
              <a:buAutoNum type="arabicPeriod"/>
            </a:pPr>
            <a:r>
              <a:rPr lang="en-US" dirty="0"/>
              <a:t>Collection date and time</a:t>
            </a:r>
          </a:p>
          <a:p>
            <a:r>
              <a:rPr lang="en-US" dirty="0"/>
              <a:t>3.   Nature &amp; Site (Right /Left) of specimen</a:t>
            </a:r>
          </a:p>
          <a:p>
            <a:r>
              <a:rPr lang="en-US" dirty="0"/>
              <a:t>4.    Alcohol fixed / air dry (for slide container)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176530"/>
            <a:ext cx="1571222" cy="185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A5EF-EAC2-4C3A-ABD8-1C8EF704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u="sng" dirty="0"/>
              <a:t>COMMON SPECIMEN REJECTION IN CYTOLOGY.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6939-0804-48A5-9F88-62796EA676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sample and/or form are not properly labeled with following information : </a:t>
            </a:r>
          </a:p>
          <a:p>
            <a:pPr marL="0" indent="0">
              <a:buNone/>
            </a:pPr>
            <a:r>
              <a:rPr lang="en-US" dirty="0"/>
              <a:t>- Nature &amp; Site of specimen (Right or Left side, if any).</a:t>
            </a:r>
          </a:p>
          <a:p>
            <a:pPr marL="0" indent="0">
              <a:buNone/>
            </a:pPr>
            <a:r>
              <a:rPr lang="en-US" dirty="0"/>
              <a:t>- Fixation method (alcohol fixed or air dry).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No clinical history provided on the form.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Specimen leaking.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2281" y="4301544"/>
            <a:ext cx="7754439" cy="9530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Request order will NOT be processed until corrective action has been taken.</a:t>
            </a:r>
          </a:p>
          <a:p>
            <a:r>
              <a:rPr lang="en-US" dirty="0"/>
              <a:t>      TAT for processing of orders that have been rejected will be delayed.</a:t>
            </a:r>
          </a:p>
        </p:txBody>
      </p:sp>
      <p:sp>
        <p:nvSpPr>
          <p:cNvPr id="5" name="4-Point Star 4"/>
          <p:cNvSpPr/>
          <p:nvPr/>
        </p:nvSpPr>
        <p:spPr>
          <a:xfrm>
            <a:off x="473803" y="4456090"/>
            <a:ext cx="309093" cy="321972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4-Point Star 5"/>
          <p:cNvSpPr/>
          <p:nvPr/>
        </p:nvSpPr>
        <p:spPr>
          <a:xfrm>
            <a:off x="471656" y="4802011"/>
            <a:ext cx="309093" cy="321972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4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100" b="0" i="0" dirty="0">
                <a:solidFill>
                  <a:schemeClr val="tx1"/>
                </a:solidFill>
                <a:effectLst/>
                <a:latin typeface="+mj-lt"/>
                <a:cs typeface="+mj-cs"/>
              </a:rPr>
              <a:t>SUMMARY</a:t>
            </a:r>
            <a:br>
              <a:rPr lang="en-US" sz="4100" b="0" i="0" dirty="0">
                <a:solidFill>
                  <a:schemeClr val="tx1"/>
                </a:solidFill>
                <a:effectLst/>
                <a:latin typeface="+mj-lt"/>
                <a:cs typeface="+mj-cs"/>
              </a:rPr>
            </a:br>
            <a:endParaRPr lang="en-US" sz="41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4073" y="2438400"/>
            <a:ext cx="4939867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● The importance of following correct protocols when handling or transporting medical specimens cannot be overstated.</a:t>
            </a:r>
          </a:p>
          <a:p>
            <a:pPr marL="0" indent="0" defTabSz="914400">
              <a:lnSpc>
                <a:spcPct val="90000"/>
              </a:lnSpc>
              <a:buNone/>
            </a:pPr>
            <a:endParaRPr lang="en-US" sz="1400" b="0" i="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● If the integrity of a specimen has been compromised during any phase— including collection, transport or receiving — the result will be compromised.</a:t>
            </a: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● Testing errors may lead to misdiagnosis, inappropriate treatment, patient injury or possibly death. </a:t>
            </a: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br>
              <a:rPr lang="en-US" sz="14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  <a:cs typeface="+mn-cs"/>
              </a:rPr>
              <a:t>● Every attempt should be made to ensure patient specimens arrive for testing intact, at the correct temperature, with proper documentation in the shortest time possible.</a:t>
            </a:r>
            <a:endParaRPr lang="en-US" sz="1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In Patient | Beacon Hospital">
            <a:extLst>
              <a:ext uri="{FF2B5EF4-FFF2-40B4-BE49-F238E27FC236}">
                <a16:creationId xmlns:a16="http://schemas.microsoft.com/office/drawing/2014/main" id="{A9EE71ED-DADC-4BC4-9CC9-A65AEF02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r="19976" b="-1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217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5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0790-3E34-416B-B2AA-CB091F83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800" kern="1200" dirty="0">
                <a:solidFill>
                  <a:schemeClr val="tx1"/>
                </a:solidFill>
                <a:latin typeface="+mj-lt"/>
                <a:cs typeface="+mj-cs"/>
              </a:rPr>
              <a:t>Referral R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equest List (RRL) for external clients need to be completed before sending to SJMC.</a:t>
            </a:r>
            <a:endParaRPr lang="en-US" sz="28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DC8FD-B705-49FA-9977-FCEDCCD17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223778"/>
            <a:ext cx="8091281" cy="51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8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34238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6F329-F0DF-430C-AAEE-24DF077B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13" y="2398643"/>
            <a:ext cx="2846070" cy="18258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NON-G</a:t>
            </a:r>
            <a:r>
              <a:rPr lang="en-US" sz="4400" dirty="0">
                <a:solidFill>
                  <a:schemeClr val="tx1"/>
                </a:solidFill>
                <a:latin typeface="+mj-lt"/>
                <a:cs typeface="+mj-cs"/>
              </a:rPr>
              <a:t>YNAE CYTOLOGY FORM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16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2A941D-92F8-4F86-8B32-62E9ABFF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800" y="382384"/>
            <a:ext cx="4206241" cy="6118169"/>
          </a:xfrm>
          <a:prstGeom prst="rect">
            <a:avLst/>
          </a:prstGeom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571DD031-2A8A-4252-84DE-67471C0669A0}"/>
              </a:ext>
            </a:extLst>
          </p:cNvPr>
          <p:cNvSpPr/>
          <p:nvPr/>
        </p:nvSpPr>
        <p:spPr>
          <a:xfrm>
            <a:off x="3770180" y="450393"/>
            <a:ext cx="564104" cy="5957214"/>
          </a:xfrm>
          <a:prstGeom prst="leftBr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6328378-A8DE-4328-AFD2-9E900FC6CE08}"/>
              </a:ext>
            </a:extLst>
          </p:cNvPr>
          <p:cNvSpPr/>
          <p:nvPr/>
        </p:nvSpPr>
        <p:spPr>
          <a:xfrm>
            <a:off x="6202017" y="914400"/>
            <a:ext cx="265044" cy="1855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275E56A-07B2-4E09-B93A-0884578951EB}"/>
              </a:ext>
            </a:extLst>
          </p:cNvPr>
          <p:cNvSpPr/>
          <p:nvPr/>
        </p:nvSpPr>
        <p:spPr>
          <a:xfrm>
            <a:off x="6745168" y="2133600"/>
            <a:ext cx="265044" cy="1855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7AE2AD7-CC73-4808-A318-01D5974F15A9}"/>
              </a:ext>
            </a:extLst>
          </p:cNvPr>
          <p:cNvSpPr/>
          <p:nvPr/>
        </p:nvSpPr>
        <p:spPr>
          <a:xfrm>
            <a:off x="4643862" y="2133600"/>
            <a:ext cx="265044" cy="1855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2E3101DE-194E-4680-AF53-1090E04CDC35}"/>
              </a:ext>
            </a:extLst>
          </p:cNvPr>
          <p:cNvSpPr/>
          <p:nvPr/>
        </p:nvSpPr>
        <p:spPr>
          <a:xfrm>
            <a:off x="6864438" y="3141219"/>
            <a:ext cx="265044" cy="1855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73C810B5-709B-4C8F-AC54-D1112A2F197C}"/>
              </a:ext>
            </a:extLst>
          </p:cNvPr>
          <p:cNvSpPr/>
          <p:nvPr/>
        </p:nvSpPr>
        <p:spPr>
          <a:xfrm>
            <a:off x="5102087" y="3141220"/>
            <a:ext cx="265044" cy="1855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149D7B19-0735-4F9E-A698-3ADCDCD12AD0}"/>
              </a:ext>
            </a:extLst>
          </p:cNvPr>
          <p:cNvSpPr/>
          <p:nvPr/>
        </p:nvSpPr>
        <p:spPr>
          <a:xfrm>
            <a:off x="5758070" y="1312193"/>
            <a:ext cx="265044" cy="18553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01BCF-60AC-4B7F-92F4-62D8EC8B8A83}"/>
              </a:ext>
            </a:extLst>
          </p:cNvPr>
          <p:cNvSpPr txBox="1"/>
          <p:nvPr/>
        </p:nvSpPr>
        <p:spPr>
          <a:xfrm>
            <a:off x="7010212" y="2368273"/>
            <a:ext cx="205428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Site &amp; Nature of Specimen MUST be tally with specimen bottle</a:t>
            </a:r>
          </a:p>
        </p:txBody>
      </p:sp>
    </p:spTree>
    <p:extLst>
      <p:ext uri="{BB962C8B-B14F-4D97-AF65-F5344CB8AC3E}">
        <p14:creationId xmlns:p14="http://schemas.microsoft.com/office/powerpoint/2010/main" val="89864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1" y="661182"/>
            <a:ext cx="7728858" cy="4726743"/>
          </a:xfrm>
        </p:spPr>
        <p:txBody>
          <a:bodyPr/>
          <a:lstStyle/>
          <a:p>
            <a:r>
              <a:rPr lang="en-US" sz="4000" u="sng" dirty="0">
                <a:latin typeface="Aharoni" panose="020B0604020202020204" pitchFamily="2" charset="-79"/>
                <a:cs typeface="Aharoni" panose="020B0604020202020204" pitchFamily="2" charset="-79"/>
              </a:rPr>
              <a:t>Contents 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● Introduction</a:t>
            </a:r>
            <a:br>
              <a:rPr lang="en-US" dirty="0"/>
            </a:br>
            <a:r>
              <a:rPr lang="en-US" dirty="0"/>
              <a:t>● Types of specimen fixation</a:t>
            </a:r>
            <a:br>
              <a:rPr lang="en-US" dirty="0"/>
            </a:br>
            <a:r>
              <a:rPr lang="en-US" dirty="0"/>
              <a:t>● Reference guide for specimen fixation</a:t>
            </a:r>
            <a:br>
              <a:rPr lang="en-US" dirty="0"/>
            </a:br>
            <a:r>
              <a:rPr lang="en-US" dirty="0"/>
              <a:t>● Common specimen rejection</a:t>
            </a:r>
            <a:br>
              <a:rPr lang="en-US" dirty="0"/>
            </a:br>
            <a:r>
              <a:rPr lang="en-US" dirty="0"/>
              <a:t>● Summary</a:t>
            </a:r>
          </a:p>
        </p:txBody>
      </p:sp>
    </p:spTree>
    <p:extLst>
      <p:ext uri="{BB962C8B-B14F-4D97-AF65-F5344CB8AC3E}">
        <p14:creationId xmlns:p14="http://schemas.microsoft.com/office/powerpoint/2010/main" val="358758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571" y="856796"/>
            <a:ext cx="7728858" cy="67658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B58F2F-0CAF-4371-972D-068175CC7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978002"/>
              </p:ext>
            </p:extLst>
          </p:nvPr>
        </p:nvGraphicFramePr>
        <p:xfrm>
          <a:off x="384313" y="1533379"/>
          <a:ext cx="5208104" cy="283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ytopathology - Wikipedia">
            <a:extLst>
              <a:ext uri="{FF2B5EF4-FFF2-40B4-BE49-F238E27FC236}">
                <a16:creationId xmlns:a16="http://schemas.microsoft.com/office/drawing/2014/main" id="{13981016-1A02-4B86-BDD6-890B40BA7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567464"/>
            <a:ext cx="3779471" cy="35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EB58F2F-0CAF-4371-972D-068175CC7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54189"/>
              </p:ext>
            </p:extLst>
          </p:nvPr>
        </p:nvGraphicFramePr>
        <p:xfrm>
          <a:off x="707571" y="4675031"/>
          <a:ext cx="8154380" cy="268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7286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fference Between Histopathology and Cytology | Compare the Difference  Between Similar Terms">
            <a:extLst>
              <a:ext uri="{FF2B5EF4-FFF2-40B4-BE49-F238E27FC236}">
                <a16:creationId xmlns:a16="http://schemas.microsoft.com/office/drawing/2014/main" id="{73BCBFD5-80A2-4DED-8D29-E12020716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" y="687214"/>
            <a:ext cx="8511634" cy="527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24482-864C-4064-B02A-53C85B4C1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281" y="328702"/>
            <a:ext cx="8230143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>
                <a:latin typeface="Aharoni" panose="02010803020104030203" pitchFamily="2" charset="-79"/>
                <a:cs typeface="Aharoni" panose="02010803020104030203" pitchFamily="2" charset="-79"/>
              </a:rPr>
              <a:t>TYPES OF SPECIMEN FIXATION IN CYTOLOGY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3EF56-70CC-4499-AC87-1D301EDAE0BD}"/>
              </a:ext>
            </a:extLst>
          </p:cNvPr>
          <p:cNvSpPr txBox="1"/>
          <p:nvPr/>
        </p:nvSpPr>
        <p:spPr>
          <a:xfrm>
            <a:off x="462281" y="867545"/>
            <a:ext cx="689065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● Rapid fixation of smears is necessary to preserve cytological detail.  Any delays affect preservation of cells, which may result in miss diagnosis.</a:t>
            </a:r>
          </a:p>
          <a:p>
            <a:endParaRPr lang="en-US" dirty="0"/>
          </a:p>
          <a:p>
            <a:r>
              <a:rPr lang="en-US" dirty="0"/>
              <a:t>● </a:t>
            </a:r>
            <a:r>
              <a:rPr lang="en-US" sz="2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fixed smear / </a:t>
            </a:r>
            <a:r>
              <a:rPr lang="en-US" sz="20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Cytospray</a:t>
            </a:r>
            <a:r>
              <a:rPr lang="en-US" u="sng" dirty="0"/>
              <a:t>:</a:t>
            </a:r>
          </a:p>
          <a:p>
            <a:r>
              <a:rPr lang="en-US" dirty="0"/>
              <a:t> - Immediate fixation is utmost important.</a:t>
            </a:r>
          </a:p>
          <a:p>
            <a:r>
              <a:rPr lang="en-US" dirty="0"/>
              <a:t> - A minimum fixation of 15 minutes in 95% alcohol.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● </a:t>
            </a:r>
            <a:r>
              <a:rPr lang="en-US" sz="2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Air-dried smears</a:t>
            </a:r>
          </a:p>
          <a:p>
            <a:r>
              <a:rPr lang="en-US" dirty="0"/>
              <a:t> - Allow slides to completely dry for 15 minutes before placing in slide container.</a:t>
            </a:r>
          </a:p>
          <a:p>
            <a:endParaRPr lang="en-US" dirty="0"/>
          </a:p>
          <a:p>
            <a:r>
              <a:rPr lang="en-US" dirty="0"/>
              <a:t>● </a:t>
            </a:r>
            <a:r>
              <a:rPr lang="en-US" sz="2000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Cytolyt</a:t>
            </a:r>
            <a:r>
              <a:rPr lang="en-US" sz="2000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solution</a:t>
            </a:r>
          </a:p>
          <a:p>
            <a:r>
              <a:rPr lang="en-US" dirty="0"/>
              <a:t>A clear fixative fluid for the collection of fluid specimens or fine needle  aspiration.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6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D109-D421-41EA-8771-512BB8244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Reference guide for specimen fixation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B4A5A6-F059-4635-80B2-D7300697D89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0778639"/>
              </p:ext>
            </p:extLst>
          </p:nvPr>
        </p:nvGraphicFramePr>
        <p:xfrm>
          <a:off x="500494" y="962220"/>
          <a:ext cx="8230868" cy="534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100ml 120ml Urine Cup Sample Container with High Quality - China Urine Test  Container, Urine Sample Container | Made-in-China.com">
            <a:extLst>
              <a:ext uri="{FF2B5EF4-FFF2-40B4-BE49-F238E27FC236}">
                <a16:creationId xmlns:a16="http://schemas.microsoft.com/office/drawing/2014/main" id="{08EA2824-7F4B-4855-A17C-71D513D70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" y="4507606"/>
            <a:ext cx="1804825" cy="18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7a9815b3-a19d-4692-9d6a-11111b1ae3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196" y="4610637"/>
            <a:ext cx="1068947" cy="1377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06863" y="5987660"/>
            <a:ext cx="2395470" cy="6964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r>
              <a:rPr lang="en-US" dirty="0"/>
              <a:t>- Ratio : 1 to 1</a:t>
            </a:r>
          </a:p>
          <a:p>
            <a:r>
              <a:rPr lang="en-US" dirty="0"/>
              <a:t>- Room temperature</a:t>
            </a: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010255"/>
            <a:ext cx="2743200" cy="84774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r>
              <a:rPr lang="en-US" dirty="0"/>
              <a:t>- Refrigerate (4-6° C)</a:t>
            </a:r>
          </a:p>
          <a:p>
            <a:r>
              <a:rPr lang="en-US" dirty="0"/>
              <a:t>- Send over using cooler bag/ice pack.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4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CEB7-A9B4-4A2A-90CC-660B18F9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522378F-5BE4-4F6C-AD45-65B5ABA7546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5133566"/>
              </p:ext>
            </p:extLst>
          </p:nvPr>
        </p:nvGraphicFramePr>
        <p:xfrm>
          <a:off x="462282" y="702365"/>
          <a:ext cx="8230868" cy="515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911" y="4476885"/>
            <a:ext cx="1072989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9F96-3F87-4FBD-BBC0-602494C1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9AF67D2-DF35-4EE1-B9EE-9E5E87D233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4753120"/>
              </p:ext>
            </p:extLst>
          </p:nvPr>
        </p:nvGraphicFramePr>
        <p:xfrm>
          <a:off x="427839" y="320555"/>
          <a:ext cx="8265311" cy="5255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3CBF3F-DA4E-4B73-9614-377F49B82282}"/>
              </a:ext>
            </a:extLst>
          </p:cNvPr>
          <p:cNvSpPr txBox="1"/>
          <p:nvPr/>
        </p:nvSpPr>
        <p:spPr>
          <a:xfrm>
            <a:off x="-548639" y="4271045"/>
            <a:ext cx="215356" cy="17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Specimen collection 1: general principles and procedure for obtaining a  midstream urine specimen | Nursing Times">
            <a:extLst>
              <a:ext uri="{FF2B5EF4-FFF2-40B4-BE49-F238E27FC236}">
                <a16:creationId xmlns:a16="http://schemas.microsoft.com/office/drawing/2014/main" id="{2F99C59F-EA64-4562-A4A8-3D8C8F14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53" y="3673446"/>
            <a:ext cx="545488" cy="152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2282" y="5497123"/>
            <a:ext cx="2743200" cy="84774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r>
              <a:rPr lang="en-US" dirty="0"/>
              <a:t>- Refrigerate (4-6° C)</a:t>
            </a:r>
          </a:p>
          <a:p>
            <a:r>
              <a:rPr lang="en-US" dirty="0"/>
              <a:t>- Send over using cooler bag/ice pack.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E6D46-E471-49A9-82BA-55E70C839BA2}"/>
              </a:ext>
            </a:extLst>
          </p:cNvPr>
          <p:cNvSpPr txBox="1"/>
          <p:nvPr/>
        </p:nvSpPr>
        <p:spPr>
          <a:xfrm>
            <a:off x="3608154" y="5746459"/>
            <a:ext cx="439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 : Since cellular deterioration for CSF is rapid,  immediate transportation to the Lab is required</a:t>
            </a:r>
            <a:r>
              <a:rPr lang="en-US" dirty="0"/>
              <a:t>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5D42F30-840F-4C69-B635-6850D6B8CAC2}"/>
              </a:ext>
            </a:extLst>
          </p:cNvPr>
          <p:cNvSpPr/>
          <p:nvPr/>
        </p:nvSpPr>
        <p:spPr>
          <a:xfrm>
            <a:off x="4849113" y="4605556"/>
            <a:ext cx="484632" cy="48656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6D8AD1-59CA-4DB9-9F77-7C62D13EFC1F}"/>
              </a:ext>
            </a:extLst>
          </p:cNvPr>
          <p:cNvSpPr/>
          <p:nvPr/>
        </p:nvSpPr>
        <p:spPr>
          <a:xfrm>
            <a:off x="4001047" y="5092117"/>
            <a:ext cx="2265529" cy="4050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Cytospin</a:t>
            </a:r>
            <a:r>
              <a:rPr lang="en-US" dirty="0"/>
              <a:t> + cell block</a:t>
            </a:r>
          </a:p>
        </p:txBody>
      </p:sp>
    </p:spTree>
    <p:extLst>
      <p:ext uri="{BB962C8B-B14F-4D97-AF65-F5344CB8AC3E}">
        <p14:creationId xmlns:p14="http://schemas.microsoft.com/office/powerpoint/2010/main" val="412282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5BA089E8-398A-4385-8CD1-5A695C776AA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288840"/>
              </p:ext>
            </p:extLst>
          </p:nvPr>
        </p:nvGraphicFramePr>
        <p:xfrm>
          <a:off x="456406" y="375529"/>
          <a:ext cx="8231187" cy="3987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E6F118-581E-40F4-8B3B-027251217388}"/>
              </a:ext>
            </a:extLst>
          </p:cNvPr>
          <p:cNvSpPr txBox="1"/>
          <p:nvPr/>
        </p:nvSpPr>
        <p:spPr>
          <a:xfrm>
            <a:off x="4347410" y="3802342"/>
            <a:ext cx="86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2A975-F359-4975-ADB6-3734CF4970EE}"/>
              </a:ext>
            </a:extLst>
          </p:cNvPr>
          <p:cNvSpPr txBox="1"/>
          <p:nvPr/>
        </p:nvSpPr>
        <p:spPr>
          <a:xfrm>
            <a:off x="5085347" y="3340677"/>
            <a:ext cx="3882189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Cytospray</a:t>
            </a:r>
            <a:r>
              <a:rPr lang="en-US" sz="18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Hold the bottle of spray 3-4 inches from the slide and disperse an even layer of fixative over the slide.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7239E-0F57-4B90-847B-639F53A2224B}"/>
              </a:ext>
            </a:extLst>
          </p:cNvPr>
          <p:cNvSpPr txBox="1"/>
          <p:nvPr/>
        </p:nvSpPr>
        <p:spPr>
          <a:xfrm>
            <a:off x="0" y="3802342"/>
            <a:ext cx="45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E24B3-A29D-4000-B59F-B89D8363BA4F}"/>
              </a:ext>
            </a:extLst>
          </p:cNvPr>
          <p:cNvSpPr txBox="1"/>
          <p:nvPr/>
        </p:nvSpPr>
        <p:spPr>
          <a:xfrm>
            <a:off x="0" y="514951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F94DE-0ECD-4EDC-A81E-C550DB453909}"/>
              </a:ext>
            </a:extLst>
          </p:cNvPr>
          <p:cNvSpPr txBox="1"/>
          <p:nvPr/>
        </p:nvSpPr>
        <p:spPr>
          <a:xfrm>
            <a:off x="456406" y="4872517"/>
            <a:ext cx="4154905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Air dry : Leave smears until completely dry before placing in slide holder</a:t>
            </a:r>
          </a:p>
        </p:txBody>
      </p:sp>
    </p:spTree>
    <p:extLst>
      <p:ext uri="{BB962C8B-B14F-4D97-AF65-F5344CB8AC3E}">
        <p14:creationId xmlns:p14="http://schemas.microsoft.com/office/powerpoint/2010/main" val="327149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9139</TotalTime>
  <Words>753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Times New Roman</vt:lpstr>
      <vt:lpstr>Office Theme</vt:lpstr>
      <vt:lpstr>Cytology (Non-gynae) Specimen Management</vt:lpstr>
      <vt:lpstr>Contents :  ● Introduction ● Types of specimen fixation ● Reference guide for specimen fixation ● Common specimen rejection ● Summary</vt:lpstr>
      <vt:lpstr>INTRODUCTION</vt:lpstr>
      <vt:lpstr>PowerPoint Presentation</vt:lpstr>
      <vt:lpstr>PowerPoint Presentation</vt:lpstr>
      <vt:lpstr>Reference guide for specimen fixation</vt:lpstr>
      <vt:lpstr>PowerPoint Presentation</vt:lpstr>
      <vt:lpstr>PowerPoint Presentation</vt:lpstr>
      <vt:lpstr>PowerPoint Presentation</vt:lpstr>
      <vt:lpstr>PowerPoint Presentation</vt:lpstr>
      <vt:lpstr>SPECIMEN LABELLING</vt:lpstr>
      <vt:lpstr>COMMON SPECIMEN REJECTION IN CYTOLOGY.</vt:lpstr>
      <vt:lpstr>SUMMARY </vt:lpstr>
      <vt:lpstr>Referral Request List (RRL) for external clients need to be completed before sending to SJMC.</vt:lpstr>
      <vt:lpstr>NON-GYNAE CYTOLOGY FORM</vt:lpstr>
    </vt:vector>
  </TitlesOfParts>
  <Company>Storytellers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Lai</dc:creator>
  <cp:lastModifiedBy>vijaya.kumar@rsdhealth.com</cp:lastModifiedBy>
  <cp:revision>109</cp:revision>
  <cp:lastPrinted>2022-03-18T03:23:05Z</cp:lastPrinted>
  <dcterms:created xsi:type="dcterms:W3CDTF">2015-10-12T08:23:40Z</dcterms:created>
  <dcterms:modified xsi:type="dcterms:W3CDTF">2022-05-19T07:52:20Z</dcterms:modified>
</cp:coreProperties>
</file>