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73" r:id="rId5"/>
    <p:sldId id="296" r:id="rId6"/>
    <p:sldId id="289" r:id="rId7"/>
    <p:sldId id="290" r:id="rId8"/>
    <p:sldId id="291" r:id="rId9"/>
    <p:sldId id="295" r:id="rId10"/>
    <p:sldId id="297" r:id="rId11"/>
    <p:sldId id="294" r:id="rId12"/>
    <p:sldId id="298" r:id="rId13"/>
    <p:sldId id="300" r:id="rId14"/>
    <p:sldId id="299" r:id="rId15"/>
    <p:sldId id="301" r:id="rId16"/>
    <p:sldId id="302" r:id="rId17"/>
    <p:sldId id="303" r:id="rId18"/>
    <p:sldId id="304" r:id="rId19"/>
    <p:sldId id="305" r:id="rId20"/>
    <p:sldId id="322" r:id="rId21"/>
    <p:sldId id="309" r:id="rId22"/>
    <p:sldId id="317" r:id="rId23"/>
    <p:sldId id="318" r:id="rId24"/>
    <p:sldId id="319" r:id="rId25"/>
    <p:sldId id="320" r:id="rId26"/>
    <p:sldId id="321" r:id="rId27"/>
    <p:sldId id="323" r:id="rId28"/>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23/05/2022</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2958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23/05/2022</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69906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23/05/2022</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1224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23/05/2022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784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23/05/2022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9755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23/05/2022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1461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23/05/2022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50599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23/05/2022</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20986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23/05/2022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905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23/05/2022</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00824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F52CB48-2E5B-4F3C-A7D8-A408CA5EB74A}"/>
              </a:ext>
            </a:extLst>
          </p:cNvPr>
          <p:cNvPicPr>
            <a:picLocks noChangeAspect="1"/>
          </p:cNvPicPr>
          <p:nvPr/>
        </p:nvPicPr>
        <p:blipFill rotWithShape="1">
          <a:blip r:embed="rId2"/>
          <a:srcRect r="-1" b="4658"/>
          <a:stretch/>
        </p:blipFill>
        <p:spPr>
          <a:xfrm>
            <a:off x="1" y="-1"/>
            <a:ext cx="12191695" cy="6858000"/>
          </a:xfrm>
          <a:prstGeom prst="rect">
            <a:avLst/>
          </a:prstGeom>
        </p:spPr>
      </p:pic>
      <p:grpSp>
        <p:nvGrpSpPr>
          <p:cNvPr id="57" name="Group 46">
            <a:extLst>
              <a:ext uri="{FF2B5EF4-FFF2-40B4-BE49-F238E27FC236}">
                <a16:creationId xmlns:a16="http://schemas.microsoft.com/office/drawing/2014/main" id="{3A852E5D-96B2-47B5-AB0F-426F231FBD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1"/>
            <a:ext cx="3703320" cy="5935131"/>
            <a:chOff x="438068" y="457201"/>
            <a:chExt cx="3703320" cy="5935131"/>
          </a:xfrm>
        </p:grpSpPr>
        <p:sp>
          <p:nvSpPr>
            <p:cNvPr id="48" name="Rectangle 47">
              <a:extLst>
                <a:ext uri="{FF2B5EF4-FFF2-40B4-BE49-F238E27FC236}">
                  <a16:creationId xmlns:a16="http://schemas.microsoft.com/office/drawing/2014/main" id="{FBEA2C8A-CA20-494E-8DAA-985E842EDB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41102"/>
              <a:ext cx="3702134" cy="5751230"/>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58" name="Rectangle 48">
              <a:extLst>
                <a:ext uri="{FF2B5EF4-FFF2-40B4-BE49-F238E27FC236}">
                  <a16:creationId xmlns:a16="http://schemas.microsoft.com/office/drawing/2014/main" id="{DBAE429C-3A94-4C39-B88C-596F1E4C0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1"/>
              <a:ext cx="3703320"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584200" y="3316166"/>
            <a:ext cx="3412067" cy="1797702"/>
          </a:xfrm>
        </p:spPr>
        <p:txBody>
          <a:bodyPr>
            <a:normAutofit/>
          </a:bodyPr>
          <a:lstStyle/>
          <a:p>
            <a:r>
              <a:rPr lang="en-US">
                <a:solidFill>
                  <a:srgbClr val="FFFFFF"/>
                </a:solidFill>
              </a:rPr>
              <a:t>Role of control in ihc</a:t>
            </a: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584200" y="5145512"/>
            <a:ext cx="3412067" cy="1071385"/>
          </a:xfrm>
        </p:spPr>
        <p:txBody>
          <a:bodyPr>
            <a:normAutofit fontScale="92500"/>
          </a:bodyPr>
          <a:lstStyle/>
          <a:p>
            <a:r>
              <a:rPr lang="en-US" b="1" dirty="0" err="1">
                <a:solidFill>
                  <a:srgbClr val="FFFFFF">
                    <a:alpha val="75000"/>
                  </a:srgbClr>
                </a:solidFill>
              </a:rPr>
              <a:t>Mariammah</a:t>
            </a:r>
            <a:r>
              <a:rPr lang="en-US" b="1" dirty="0">
                <a:solidFill>
                  <a:srgbClr val="FFFFFF">
                    <a:alpha val="75000"/>
                  </a:srgbClr>
                </a:solidFill>
              </a:rPr>
              <a:t> </a:t>
            </a:r>
            <a:r>
              <a:rPr lang="en-US" b="1" dirty="0" err="1">
                <a:solidFill>
                  <a:srgbClr val="FFFFFF">
                    <a:alpha val="75000"/>
                  </a:srgbClr>
                </a:solidFill>
              </a:rPr>
              <a:t>simmanchalam</a:t>
            </a:r>
            <a:endParaRPr lang="en-US" b="1" dirty="0">
              <a:solidFill>
                <a:srgbClr val="FFFFFF">
                  <a:alpha val="75000"/>
                </a:srgbClr>
              </a:solidFill>
            </a:endParaRPr>
          </a:p>
          <a:p>
            <a:r>
              <a:rPr lang="en-US" b="1" dirty="0">
                <a:solidFill>
                  <a:srgbClr val="FFFFFF">
                    <a:alpha val="75000"/>
                  </a:srgbClr>
                </a:solidFill>
              </a:rPr>
              <a:t>103369</a:t>
            </a:r>
          </a:p>
          <a:p>
            <a:r>
              <a:rPr lang="en-US" b="1" dirty="0">
                <a:solidFill>
                  <a:srgbClr val="FFFFFF">
                    <a:alpha val="75000"/>
                  </a:srgbClr>
                </a:solidFill>
              </a:rPr>
              <a:t>mls1</a:t>
            </a:r>
          </a:p>
        </p:txBody>
      </p:sp>
      <p:pic>
        <p:nvPicPr>
          <p:cNvPr id="12" name="Picture 11">
            <a:extLst>
              <a:ext uri="{FF2B5EF4-FFF2-40B4-BE49-F238E27FC236}">
                <a16:creationId xmlns:a16="http://schemas.microsoft.com/office/drawing/2014/main" id="{C203E1E6-78BA-4677-BA74-0368A8A983DE}"/>
              </a:ext>
            </a:extLst>
          </p:cNvPr>
          <p:cNvPicPr>
            <a:picLocks noChangeAspect="1"/>
          </p:cNvPicPr>
          <p:nvPr/>
        </p:nvPicPr>
        <p:blipFill rotWithShape="1">
          <a:blip r:embed="rId3"/>
          <a:srcRect l="51524" r="15714"/>
          <a:stretch/>
        </p:blipFill>
        <p:spPr>
          <a:xfrm>
            <a:off x="532463" y="731077"/>
            <a:ext cx="3515763" cy="2119422"/>
          </a:xfrm>
          <a:prstGeom prst="rect">
            <a:avLst/>
          </a:prstGeom>
        </p:spPr>
      </p:pic>
    </p:spTree>
    <p:extLst>
      <p:ext uri="{BB962C8B-B14F-4D97-AF65-F5344CB8AC3E}">
        <p14:creationId xmlns:p14="http://schemas.microsoft.com/office/powerpoint/2010/main" val="242400371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000"/>
                                  </p:stCondLst>
                                  <p:iterate type="lt">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400"/>
                                        <p:tgtEl>
                                          <p:spTgt spid="3">
                                            <p:txEl>
                                              <p:pRg st="2" end="2"/>
                                            </p:txEl>
                                          </p:spTgt>
                                        </p:tgtEl>
                                      </p:cBhvr>
                                    </p:animEffect>
                                  </p:childTnLst>
                                </p:cTn>
                              </p:par>
                              <p:par>
                                <p:cTn id="18" presetID="10" presetClass="entr" presetSubtype="0" fill="hold" grpId="0" nodeType="withEffect">
                                  <p:stCondLst>
                                    <p:cond delay="1000"/>
                                  </p:stCondLst>
                                  <p:iterate type="lt">
                                    <p:tmPct val="10000"/>
                                  </p:iterate>
                                  <p:childTnLst>
                                    <p:set>
                                      <p:cBhvr>
                                        <p:cTn id="19" dur="1" fill="hold">
                                          <p:stCondLst>
                                            <p:cond delay="0"/>
                                          </p:stCondLst>
                                        </p:cTn>
                                        <p:tgtEl>
                                          <p:spTgt spid="2"/>
                                        </p:tgtEl>
                                        <p:attrNameLst>
                                          <p:attrName>style.visibility</p:attrName>
                                        </p:attrNameLst>
                                      </p:cBhvr>
                                      <p:to>
                                        <p:strVal val="visible"/>
                                      </p:to>
                                    </p:set>
                                    <p:animEffect transition="in" filter="fade">
                                      <p:cBhvr>
                                        <p:cTn id="2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D41992-3990-413B-A168-4DA3830461E0}"/>
              </a:ext>
            </a:extLst>
          </p:cNvPr>
          <p:cNvSpPr>
            <a:spLocks noGrp="1"/>
          </p:cNvSpPr>
          <p:nvPr>
            <p:ph type="title"/>
          </p:nvPr>
        </p:nvSpPr>
        <p:spPr/>
        <p:txBody>
          <a:bodyPr/>
          <a:lstStyle/>
          <a:p>
            <a:r>
              <a:rPr lang="en-US" dirty="0"/>
              <a:t>Staining pattern in </a:t>
            </a:r>
            <a:r>
              <a:rPr lang="en-US" dirty="0" err="1"/>
              <a:t>ihc</a:t>
            </a:r>
            <a:r>
              <a:rPr lang="en-US" dirty="0"/>
              <a:t> control</a:t>
            </a:r>
          </a:p>
        </p:txBody>
      </p:sp>
      <p:sp>
        <p:nvSpPr>
          <p:cNvPr id="6" name="Content Placeholder 5">
            <a:extLst>
              <a:ext uri="{FF2B5EF4-FFF2-40B4-BE49-F238E27FC236}">
                <a16:creationId xmlns:a16="http://schemas.microsoft.com/office/drawing/2014/main" id="{54B2634D-72FD-45AA-A7DD-ECF8C26023F9}"/>
              </a:ext>
            </a:extLst>
          </p:cNvPr>
          <p:cNvSpPr>
            <a:spLocks noGrp="1"/>
          </p:cNvSpPr>
          <p:nvPr>
            <p:ph idx="1"/>
          </p:nvPr>
        </p:nvSpPr>
        <p:spPr/>
        <p:txBody>
          <a:bodyPr/>
          <a:lstStyle/>
          <a:p>
            <a:r>
              <a:rPr lang="en-US" b="0" i="0" dirty="0">
                <a:solidFill>
                  <a:srgbClr val="333333"/>
                </a:solidFill>
                <a:effectLst/>
                <a:latin typeface="Helvetica" panose="020B0604020202020204" pitchFamily="34" charset="0"/>
              </a:rPr>
              <a:t> Immunohistochemistry is an efficient and accurate method of detecting subcellular localization of a protein.</a:t>
            </a:r>
          </a:p>
          <a:p>
            <a:endParaRPr lang="en-US" dirty="0">
              <a:solidFill>
                <a:srgbClr val="333333"/>
              </a:solidFill>
              <a:latin typeface="Helvetica" panose="020B0604020202020204" pitchFamily="34" charset="0"/>
            </a:endParaRPr>
          </a:p>
          <a:p>
            <a:r>
              <a:rPr lang="en-US" b="0" i="0" dirty="0">
                <a:solidFill>
                  <a:srgbClr val="333333"/>
                </a:solidFill>
                <a:effectLst/>
                <a:latin typeface="Helvetica" panose="020B0604020202020204" pitchFamily="34" charset="0"/>
              </a:rPr>
              <a:t>Subcellular localization refers to the presence site of a protein in the cell, for example, in the nucleus, cytoplasm or cell membrane</a:t>
            </a:r>
            <a:endParaRPr lang="en-US" dirty="0"/>
          </a:p>
        </p:txBody>
      </p:sp>
    </p:spTree>
    <p:extLst>
      <p:ext uri="{BB962C8B-B14F-4D97-AF65-F5344CB8AC3E}">
        <p14:creationId xmlns:p14="http://schemas.microsoft.com/office/powerpoint/2010/main" val="955620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77F90-2F31-4FDC-8D9D-5405C78AC058}"/>
              </a:ext>
            </a:extLst>
          </p:cNvPr>
          <p:cNvSpPr>
            <a:spLocks noGrp="1"/>
          </p:cNvSpPr>
          <p:nvPr>
            <p:ph type="title"/>
          </p:nvPr>
        </p:nvSpPr>
        <p:spPr/>
        <p:txBody>
          <a:bodyPr/>
          <a:lstStyle/>
          <a:p>
            <a:r>
              <a:rPr lang="en-US" b="1" u="sng" dirty="0"/>
              <a:t>CYTOPLASMIC STAINING</a:t>
            </a:r>
            <a:br>
              <a:rPr lang="en-US" b="1" u="sng" dirty="0"/>
            </a:br>
            <a:endParaRPr lang="en-US" dirty="0"/>
          </a:p>
        </p:txBody>
      </p:sp>
      <p:sp>
        <p:nvSpPr>
          <p:cNvPr id="8" name="Content Placeholder 7">
            <a:extLst>
              <a:ext uri="{FF2B5EF4-FFF2-40B4-BE49-F238E27FC236}">
                <a16:creationId xmlns:a16="http://schemas.microsoft.com/office/drawing/2014/main" id="{B92E94C3-FD1A-488C-B88D-B2EB1A4DEFEF}"/>
              </a:ext>
            </a:extLst>
          </p:cNvPr>
          <p:cNvSpPr>
            <a:spLocks noGrp="1"/>
          </p:cNvSpPr>
          <p:nvPr>
            <p:ph sz="half" idx="2"/>
          </p:nvPr>
        </p:nvSpPr>
        <p:spPr>
          <a:xfrm>
            <a:off x="687211" y="1716015"/>
            <a:ext cx="5194766" cy="2934999"/>
          </a:xfrm>
        </p:spPr>
        <p:txBody>
          <a:bodyPr/>
          <a:lstStyle/>
          <a:p>
            <a:r>
              <a:rPr lang="en-US" b="0" i="0" dirty="0">
                <a:solidFill>
                  <a:srgbClr val="333333"/>
                </a:solidFill>
                <a:effectLst/>
                <a:latin typeface="Helvetica" panose="020B0604020202020204" pitchFamily="34" charset="0"/>
              </a:rPr>
              <a:t>If a protein locates in the cytoplasm, the cytoplasm will be stained, while other locations will not be stained.</a:t>
            </a:r>
            <a:endParaRPr lang="en-US" dirty="0"/>
          </a:p>
        </p:txBody>
      </p:sp>
      <p:pic>
        <p:nvPicPr>
          <p:cNvPr id="1026" name="Picture 2">
            <a:extLst>
              <a:ext uri="{FF2B5EF4-FFF2-40B4-BE49-F238E27FC236}">
                <a16:creationId xmlns:a16="http://schemas.microsoft.com/office/drawing/2014/main" id="{D881C5D9-2CD5-435C-8E05-BF0ECA72B210}"/>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1521840" y="3008912"/>
            <a:ext cx="3913715" cy="2935287"/>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553D13C3-41A5-4F31-B1E7-D9412218B6E6}"/>
              </a:ext>
            </a:extLst>
          </p:cNvPr>
          <p:cNvSpPr txBox="1"/>
          <p:nvPr/>
        </p:nvSpPr>
        <p:spPr>
          <a:xfrm>
            <a:off x="5709526" y="4743779"/>
            <a:ext cx="4797287" cy="1477328"/>
          </a:xfrm>
          <a:prstGeom prst="rect">
            <a:avLst/>
          </a:prstGeom>
          <a:noFill/>
        </p:spPr>
        <p:txBody>
          <a:bodyPr wrap="square">
            <a:spAutoFit/>
          </a:bodyPr>
          <a:lstStyle/>
          <a:p>
            <a:r>
              <a:rPr lang="en-US" dirty="0"/>
              <a:t>Figure 3 : Cytoplasmic staining pattern (inhibin):</a:t>
            </a:r>
          </a:p>
          <a:p>
            <a:r>
              <a:rPr lang="en-US" dirty="0"/>
              <a:t>stain is diffuse within cytoplasm</a:t>
            </a:r>
          </a:p>
          <a:p>
            <a:endParaRPr lang="en-US" dirty="0"/>
          </a:p>
          <a:p>
            <a:r>
              <a:rPr lang="en-US" dirty="0"/>
              <a:t> </a:t>
            </a:r>
          </a:p>
          <a:p>
            <a:endParaRPr lang="en-US" dirty="0"/>
          </a:p>
        </p:txBody>
      </p:sp>
    </p:spTree>
    <p:extLst>
      <p:ext uri="{BB962C8B-B14F-4D97-AF65-F5344CB8AC3E}">
        <p14:creationId xmlns:p14="http://schemas.microsoft.com/office/powerpoint/2010/main" val="1321646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DC387-F075-43C5-B32C-7AF219E87808}"/>
              </a:ext>
            </a:extLst>
          </p:cNvPr>
          <p:cNvSpPr>
            <a:spLocks noGrp="1"/>
          </p:cNvSpPr>
          <p:nvPr>
            <p:ph type="title"/>
          </p:nvPr>
        </p:nvSpPr>
        <p:spPr/>
        <p:txBody>
          <a:bodyPr/>
          <a:lstStyle/>
          <a:p>
            <a:r>
              <a:rPr lang="en-US" dirty="0"/>
              <a:t>Examples of cytoplasmic staining</a:t>
            </a:r>
          </a:p>
        </p:txBody>
      </p:sp>
      <p:sp>
        <p:nvSpPr>
          <p:cNvPr id="3" name="Text Placeholder 2">
            <a:extLst>
              <a:ext uri="{FF2B5EF4-FFF2-40B4-BE49-F238E27FC236}">
                <a16:creationId xmlns:a16="http://schemas.microsoft.com/office/drawing/2014/main" id="{370B6B28-DFA0-4A28-964F-D29F062DC6CF}"/>
              </a:ext>
            </a:extLst>
          </p:cNvPr>
          <p:cNvSpPr>
            <a:spLocks noGrp="1"/>
          </p:cNvSpPr>
          <p:nvPr>
            <p:ph type="body" idx="1"/>
          </p:nvPr>
        </p:nvSpPr>
        <p:spPr>
          <a:xfrm>
            <a:off x="1084776" y="5140011"/>
            <a:ext cx="5329277" cy="899324"/>
          </a:xfrm>
        </p:spPr>
        <p:txBody>
          <a:bodyPr/>
          <a:lstStyle/>
          <a:p>
            <a:endParaRPr lang="en-US" sz="1800" dirty="0"/>
          </a:p>
          <a:p>
            <a:r>
              <a:rPr lang="en-US" dirty="0"/>
              <a:t>Figure 4 : Cytoplasmic staining pattern (mammaglobin)</a:t>
            </a:r>
          </a:p>
        </p:txBody>
      </p:sp>
      <p:sp>
        <p:nvSpPr>
          <p:cNvPr id="5" name="Text Placeholder 4">
            <a:extLst>
              <a:ext uri="{FF2B5EF4-FFF2-40B4-BE49-F238E27FC236}">
                <a16:creationId xmlns:a16="http://schemas.microsoft.com/office/drawing/2014/main" id="{976F8006-B4D6-40A8-A396-8EB610CF9029}"/>
              </a:ext>
            </a:extLst>
          </p:cNvPr>
          <p:cNvSpPr>
            <a:spLocks noGrp="1"/>
          </p:cNvSpPr>
          <p:nvPr>
            <p:ph type="body" sz="quarter" idx="3"/>
          </p:nvPr>
        </p:nvSpPr>
        <p:spPr>
          <a:xfrm>
            <a:off x="6734091" y="5589673"/>
            <a:ext cx="5194770" cy="553373"/>
          </a:xfrm>
        </p:spPr>
        <p:txBody>
          <a:bodyPr/>
          <a:lstStyle/>
          <a:p>
            <a:endParaRPr lang="en-US" sz="2000" dirty="0"/>
          </a:p>
          <a:p>
            <a:r>
              <a:rPr lang="en-US" sz="2000" dirty="0"/>
              <a:t>Figure 5 : Cytoplasmic staining pattern (</a:t>
            </a:r>
            <a:r>
              <a:rPr lang="en-US" dirty="0" err="1"/>
              <a:t>desmin</a:t>
            </a:r>
            <a:r>
              <a:rPr lang="en-US" sz="2000" dirty="0"/>
              <a:t>)</a:t>
            </a:r>
          </a:p>
          <a:p>
            <a:endParaRPr lang="en-US" sz="2000" dirty="0"/>
          </a:p>
          <a:p>
            <a:endParaRPr lang="en-US" dirty="0"/>
          </a:p>
        </p:txBody>
      </p:sp>
      <p:pic>
        <p:nvPicPr>
          <p:cNvPr id="2050" name="Picture 2" descr="Mammaglobin Antibody (EP249) - Bio SB">
            <a:extLst>
              <a:ext uri="{FF2B5EF4-FFF2-40B4-BE49-F238E27FC236}">
                <a16:creationId xmlns:a16="http://schemas.microsoft.com/office/drawing/2014/main" id="{B5EA372D-C740-4ED1-BBDF-3FFE46195A5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288973" y="2241801"/>
            <a:ext cx="3913716" cy="293528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Desmin anti-desmin antibody immunohistochemistry ihc">
            <a:extLst>
              <a:ext uri="{FF2B5EF4-FFF2-40B4-BE49-F238E27FC236}">
                <a16:creationId xmlns:a16="http://schemas.microsoft.com/office/drawing/2014/main" id="{D199AD08-E6F1-4C5D-BCC4-E72573E801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4370" y="2241801"/>
            <a:ext cx="3678107" cy="2758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065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99001-B02D-45C5-BC0E-06DA97E4E4B6}"/>
              </a:ext>
            </a:extLst>
          </p:cNvPr>
          <p:cNvSpPr>
            <a:spLocks noGrp="1"/>
          </p:cNvSpPr>
          <p:nvPr>
            <p:ph type="title"/>
          </p:nvPr>
        </p:nvSpPr>
        <p:spPr/>
        <p:txBody>
          <a:bodyPr/>
          <a:lstStyle/>
          <a:p>
            <a:r>
              <a:rPr lang="en-US" u="sng" dirty="0"/>
              <a:t>Membranous staining</a:t>
            </a:r>
          </a:p>
        </p:txBody>
      </p:sp>
      <p:sp>
        <p:nvSpPr>
          <p:cNvPr id="4" name="Content Placeholder 3">
            <a:extLst>
              <a:ext uri="{FF2B5EF4-FFF2-40B4-BE49-F238E27FC236}">
                <a16:creationId xmlns:a16="http://schemas.microsoft.com/office/drawing/2014/main" id="{74CF28D4-B3F2-428F-9BDE-21C78E468992}"/>
              </a:ext>
            </a:extLst>
          </p:cNvPr>
          <p:cNvSpPr>
            <a:spLocks noGrp="1"/>
          </p:cNvSpPr>
          <p:nvPr>
            <p:ph sz="half" idx="2"/>
          </p:nvPr>
        </p:nvSpPr>
        <p:spPr>
          <a:xfrm>
            <a:off x="581196" y="2104417"/>
            <a:ext cx="5194766" cy="2934999"/>
          </a:xfrm>
        </p:spPr>
        <p:txBody>
          <a:bodyPr/>
          <a:lstStyle/>
          <a:p>
            <a:r>
              <a:rPr lang="en-US" b="0" i="0" dirty="0">
                <a:solidFill>
                  <a:srgbClr val="333333"/>
                </a:solidFill>
                <a:effectLst/>
                <a:latin typeface="Helvetica" panose="020B0604020202020204" pitchFamily="34" charset="0"/>
              </a:rPr>
              <a:t> If a protein locates in the cell membrane, the membrane will be stained, while other locations will not be stained</a:t>
            </a:r>
            <a:endParaRPr lang="en-US" dirty="0"/>
          </a:p>
        </p:txBody>
      </p:sp>
      <p:sp>
        <p:nvSpPr>
          <p:cNvPr id="5" name="Text Placeholder 4">
            <a:extLst>
              <a:ext uri="{FF2B5EF4-FFF2-40B4-BE49-F238E27FC236}">
                <a16:creationId xmlns:a16="http://schemas.microsoft.com/office/drawing/2014/main" id="{DD7C6210-0525-44A7-A8D4-77EA22E6F30B}"/>
              </a:ext>
            </a:extLst>
          </p:cNvPr>
          <p:cNvSpPr>
            <a:spLocks noGrp="1"/>
          </p:cNvSpPr>
          <p:nvPr>
            <p:ph type="body" sz="quarter" idx="3"/>
          </p:nvPr>
        </p:nvSpPr>
        <p:spPr>
          <a:xfrm>
            <a:off x="5484413" y="3866277"/>
            <a:ext cx="6031725" cy="2346277"/>
          </a:xfrm>
        </p:spPr>
        <p:txBody>
          <a:bodyPr/>
          <a:lstStyle/>
          <a:p>
            <a:r>
              <a:rPr lang="en-US" sz="1600" dirty="0">
                <a:solidFill>
                  <a:srgbClr val="333333"/>
                </a:solidFill>
                <a:latin typeface="Helvetica" panose="020B0604020202020204" pitchFamily="34" charset="0"/>
              </a:rPr>
              <a:t>Figure 6 : </a:t>
            </a:r>
            <a:r>
              <a:rPr lang="en-US" sz="1600" b="0" i="0" dirty="0">
                <a:solidFill>
                  <a:srgbClr val="333333"/>
                </a:solidFill>
                <a:effectLst/>
                <a:latin typeface="Helvetica" panose="020B0604020202020204" pitchFamily="34" charset="0"/>
              </a:rPr>
              <a:t>Immunochemical staining of human CD147 in human gastric cancer with mouse monoclonal antibody (1:100, formalin-fixed paraffin embedded sections). The image showing membrane staining of epithelium cell.</a:t>
            </a:r>
            <a:endParaRPr lang="en-US" sz="1600" dirty="0"/>
          </a:p>
        </p:txBody>
      </p:sp>
      <p:pic>
        <p:nvPicPr>
          <p:cNvPr id="3074" name="Picture 2">
            <a:extLst>
              <a:ext uri="{FF2B5EF4-FFF2-40B4-BE49-F238E27FC236}">
                <a16:creationId xmlns:a16="http://schemas.microsoft.com/office/drawing/2014/main" id="{4C60D324-CE92-4D0B-BCDC-3BD0F445D54F}"/>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1179444" y="3192751"/>
            <a:ext cx="4157218" cy="3247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079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7401A-F583-4F86-A8B4-83B685889321}"/>
              </a:ext>
            </a:extLst>
          </p:cNvPr>
          <p:cNvSpPr>
            <a:spLocks noGrp="1"/>
          </p:cNvSpPr>
          <p:nvPr>
            <p:ph type="title"/>
          </p:nvPr>
        </p:nvSpPr>
        <p:spPr/>
        <p:txBody>
          <a:bodyPr/>
          <a:lstStyle/>
          <a:p>
            <a:r>
              <a:rPr lang="en-US" dirty="0"/>
              <a:t>Examples of membranous staining</a:t>
            </a:r>
          </a:p>
        </p:txBody>
      </p:sp>
      <p:sp>
        <p:nvSpPr>
          <p:cNvPr id="3" name="Text Placeholder 2">
            <a:extLst>
              <a:ext uri="{FF2B5EF4-FFF2-40B4-BE49-F238E27FC236}">
                <a16:creationId xmlns:a16="http://schemas.microsoft.com/office/drawing/2014/main" id="{2206955F-BA05-4312-8B58-F34255536040}"/>
              </a:ext>
            </a:extLst>
          </p:cNvPr>
          <p:cNvSpPr>
            <a:spLocks noGrp="1"/>
          </p:cNvSpPr>
          <p:nvPr>
            <p:ph type="body" idx="1"/>
          </p:nvPr>
        </p:nvSpPr>
        <p:spPr>
          <a:xfrm>
            <a:off x="700463" y="5653931"/>
            <a:ext cx="5194769" cy="557784"/>
          </a:xfrm>
        </p:spPr>
        <p:txBody>
          <a:bodyPr/>
          <a:lstStyle/>
          <a:p>
            <a:r>
              <a:rPr lang="en-US" sz="1600" b="0" i="0" dirty="0">
                <a:solidFill>
                  <a:srgbClr val="333333"/>
                </a:solidFill>
                <a:effectLst/>
                <a:latin typeface="Helvetica" panose="020B0604020202020204" pitchFamily="34" charset="0"/>
              </a:rPr>
              <a:t>Figure 7 : Immunochemical staining of human E-cad in human liver with rabbit polyclonal antibody (1 µg/mL, formalin-fixed paraffin embedded sections).The image showing cytomembrane staining.</a:t>
            </a:r>
            <a:endParaRPr lang="en-US" sz="1600" dirty="0"/>
          </a:p>
        </p:txBody>
      </p:sp>
      <p:sp>
        <p:nvSpPr>
          <p:cNvPr id="5" name="Text Placeholder 4">
            <a:extLst>
              <a:ext uri="{FF2B5EF4-FFF2-40B4-BE49-F238E27FC236}">
                <a16:creationId xmlns:a16="http://schemas.microsoft.com/office/drawing/2014/main" id="{22A2729D-C3AE-442E-9F26-3138C4B45AC2}"/>
              </a:ext>
            </a:extLst>
          </p:cNvPr>
          <p:cNvSpPr>
            <a:spLocks noGrp="1"/>
          </p:cNvSpPr>
          <p:nvPr>
            <p:ph type="body" sz="quarter" idx="3"/>
          </p:nvPr>
        </p:nvSpPr>
        <p:spPr>
          <a:xfrm>
            <a:off x="6720838" y="5663790"/>
            <a:ext cx="5194770" cy="553373"/>
          </a:xfrm>
        </p:spPr>
        <p:txBody>
          <a:bodyPr/>
          <a:lstStyle/>
          <a:p>
            <a:r>
              <a:rPr lang="en-US" sz="1600" b="0" i="0" dirty="0">
                <a:solidFill>
                  <a:srgbClr val="333333"/>
                </a:solidFill>
                <a:effectLst/>
                <a:latin typeface="Helvetica" panose="020B0604020202020204" pitchFamily="34" charset="0"/>
              </a:rPr>
              <a:t>Figure 8 : Immunochemical staining of human Beta catenin in salivary gland tissue. The image showing cytomembrane staining.</a:t>
            </a:r>
            <a:endParaRPr lang="en-US" sz="1600" dirty="0"/>
          </a:p>
          <a:p>
            <a:endParaRPr lang="en-US" sz="1600" dirty="0"/>
          </a:p>
        </p:txBody>
      </p:sp>
      <p:pic>
        <p:nvPicPr>
          <p:cNvPr id="4098" name="Picture 2">
            <a:extLst>
              <a:ext uri="{FF2B5EF4-FFF2-40B4-BE49-F238E27FC236}">
                <a16:creationId xmlns:a16="http://schemas.microsoft.com/office/drawing/2014/main" id="{81AB491D-0368-48D4-A547-0018ED75C98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944635" y="2032563"/>
            <a:ext cx="4706424" cy="328023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eta-Catenin beta cetanin anti-beta-catenin anti-beta catenin antibody immunohistochemistry ihc">
            <a:extLst>
              <a:ext uri="{FF2B5EF4-FFF2-40B4-BE49-F238E27FC236}">
                <a16:creationId xmlns:a16="http://schemas.microsoft.com/office/drawing/2014/main" id="{C3805FF1-969A-459A-BB46-9AD4070E8CD6}"/>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874359" y="2032564"/>
            <a:ext cx="4373006" cy="3352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78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E2946-22CA-4CF0-8F87-4C1F14980D15}"/>
              </a:ext>
            </a:extLst>
          </p:cNvPr>
          <p:cNvSpPr>
            <a:spLocks noGrp="1"/>
          </p:cNvSpPr>
          <p:nvPr>
            <p:ph type="title"/>
          </p:nvPr>
        </p:nvSpPr>
        <p:spPr/>
        <p:txBody>
          <a:bodyPr/>
          <a:lstStyle/>
          <a:p>
            <a:r>
              <a:rPr lang="en-US" dirty="0"/>
              <a:t>Nuclear staining </a:t>
            </a:r>
          </a:p>
        </p:txBody>
      </p:sp>
      <p:sp>
        <p:nvSpPr>
          <p:cNvPr id="5" name="Text Placeholder 4">
            <a:extLst>
              <a:ext uri="{FF2B5EF4-FFF2-40B4-BE49-F238E27FC236}">
                <a16:creationId xmlns:a16="http://schemas.microsoft.com/office/drawing/2014/main" id="{020E6171-4D93-45E5-A8F8-2C4F27300A89}"/>
              </a:ext>
            </a:extLst>
          </p:cNvPr>
          <p:cNvSpPr>
            <a:spLocks noGrp="1"/>
          </p:cNvSpPr>
          <p:nvPr>
            <p:ph type="body" sz="quarter" idx="3"/>
          </p:nvPr>
        </p:nvSpPr>
        <p:spPr>
          <a:xfrm>
            <a:off x="6082748" y="5400444"/>
            <a:ext cx="5194770" cy="553373"/>
          </a:xfrm>
        </p:spPr>
        <p:txBody>
          <a:bodyPr/>
          <a:lstStyle/>
          <a:p>
            <a:r>
              <a:rPr lang="en-US" sz="1800" b="0" i="0" dirty="0">
                <a:solidFill>
                  <a:srgbClr val="333333"/>
                </a:solidFill>
                <a:effectLst/>
                <a:latin typeface="Helvetica" panose="020B0604020202020204" pitchFamily="34" charset="0"/>
              </a:rPr>
              <a:t>Figure 9: Immunochemical staining of human KI-67 in human breast carcinoma with mouse monoclonal antibody</a:t>
            </a:r>
            <a:endParaRPr lang="en-US" sz="1800" dirty="0"/>
          </a:p>
        </p:txBody>
      </p:sp>
      <p:sp>
        <p:nvSpPr>
          <p:cNvPr id="6" name="Content Placeholder 5">
            <a:extLst>
              <a:ext uri="{FF2B5EF4-FFF2-40B4-BE49-F238E27FC236}">
                <a16:creationId xmlns:a16="http://schemas.microsoft.com/office/drawing/2014/main" id="{1B27147A-4867-4AF0-A0DD-139FE14B2DF9}"/>
              </a:ext>
            </a:extLst>
          </p:cNvPr>
          <p:cNvSpPr>
            <a:spLocks noGrp="1"/>
          </p:cNvSpPr>
          <p:nvPr>
            <p:ph sz="quarter" idx="4"/>
          </p:nvPr>
        </p:nvSpPr>
        <p:spPr>
          <a:xfrm>
            <a:off x="581193" y="2098343"/>
            <a:ext cx="5194771" cy="2934999"/>
          </a:xfrm>
        </p:spPr>
        <p:txBody>
          <a:bodyPr/>
          <a:lstStyle/>
          <a:p>
            <a:r>
              <a:rPr lang="en-US" b="0" i="0" dirty="0">
                <a:solidFill>
                  <a:srgbClr val="333333"/>
                </a:solidFill>
                <a:effectLst/>
                <a:latin typeface="Helvetica" panose="020B0604020202020204" pitchFamily="34" charset="0"/>
              </a:rPr>
              <a:t> If a protein locates in the nucleus, the nucleus will be stained, while other locations will not be stained</a:t>
            </a:r>
            <a:endParaRPr lang="en-US" dirty="0"/>
          </a:p>
          <a:p>
            <a:endParaRPr lang="en-US" dirty="0"/>
          </a:p>
        </p:txBody>
      </p:sp>
      <p:pic>
        <p:nvPicPr>
          <p:cNvPr id="5124" name="Picture 4">
            <a:extLst>
              <a:ext uri="{FF2B5EF4-FFF2-40B4-BE49-F238E27FC236}">
                <a16:creationId xmlns:a16="http://schemas.microsoft.com/office/drawing/2014/main" id="{2F79795F-1801-43F9-9761-16279D3D3A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1721" y="3101008"/>
            <a:ext cx="4178852" cy="3134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230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FF657-0AE7-47E4-B790-EFF6100DA0D5}"/>
              </a:ext>
            </a:extLst>
          </p:cNvPr>
          <p:cNvSpPr>
            <a:spLocks noGrp="1"/>
          </p:cNvSpPr>
          <p:nvPr>
            <p:ph type="title"/>
          </p:nvPr>
        </p:nvSpPr>
        <p:spPr/>
        <p:txBody>
          <a:bodyPr/>
          <a:lstStyle/>
          <a:p>
            <a:r>
              <a:rPr lang="en-US" dirty="0"/>
              <a:t>Examples of nuclear staining</a:t>
            </a:r>
          </a:p>
        </p:txBody>
      </p:sp>
      <p:sp>
        <p:nvSpPr>
          <p:cNvPr id="3" name="Text Placeholder 2">
            <a:extLst>
              <a:ext uri="{FF2B5EF4-FFF2-40B4-BE49-F238E27FC236}">
                <a16:creationId xmlns:a16="http://schemas.microsoft.com/office/drawing/2014/main" id="{0BA6A697-2429-4EE2-8FC4-7D54BDB90E08}"/>
              </a:ext>
            </a:extLst>
          </p:cNvPr>
          <p:cNvSpPr>
            <a:spLocks noGrp="1"/>
          </p:cNvSpPr>
          <p:nvPr>
            <p:ph type="body" idx="1"/>
          </p:nvPr>
        </p:nvSpPr>
        <p:spPr>
          <a:xfrm>
            <a:off x="581196" y="5549891"/>
            <a:ext cx="5194769" cy="557784"/>
          </a:xfrm>
        </p:spPr>
        <p:txBody>
          <a:bodyPr/>
          <a:lstStyle/>
          <a:p>
            <a:r>
              <a:rPr lang="en-US" sz="1800" b="0" i="0" dirty="0">
                <a:solidFill>
                  <a:srgbClr val="333333"/>
                </a:solidFill>
                <a:effectLst/>
                <a:latin typeface="Helvetica" panose="020B0604020202020204" pitchFamily="34" charset="0"/>
              </a:rPr>
              <a:t>Figure 10: Immunochemical staining of human BCL 6 in human tonsil with mouse monoclonal antibody</a:t>
            </a:r>
            <a:endParaRPr lang="en-US" sz="1800" dirty="0"/>
          </a:p>
          <a:p>
            <a:endParaRPr lang="en-US" sz="1800" dirty="0"/>
          </a:p>
        </p:txBody>
      </p:sp>
      <p:sp>
        <p:nvSpPr>
          <p:cNvPr id="5" name="Text Placeholder 4">
            <a:extLst>
              <a:ext uri="{FF2B5EF4-FFF2-40B4-BE49-F238E27FC236}">
                <a16:creationId xmlns:a16="http://schemas.microsoft.com/office/drawing/2014/main" id="{486E5DD5-B870-4A9A-BF82-B81E7DCFE48E}"/>
              </a:ext>
            </a:extLst>
          </p:cNvPr>
          <p:cNvSpPr>
            <a:spLocks noGrp="1"/>
          </p:cNvSpPr>
          <p:nvPr>
            <p:ph type="body" sz="quarter" idx="3"/>
          </p:nvPr>
        </p:nvSpPr>
        <p:spPr>
          <a:xfrm>
            <a:off x="6416037" y="5285892"/>
            <a:ext cx="5194770" cy="553373"/>
          </a:xfrm>
        </p:spPr>
        <p:txBody>
          <a:bodyPr/>
          <a:lstStyle/>
          <a:p>
            <a:r>
              <a:rPr lang="en-US" sz="1800" b="0" i="0" dirty="0">
                <a:solidFill>
                  <a:srgbClr val="333333"/>
                </a:solidFill>
                <a:effectLst/>
                <a:latin typeface="Helvetica" panose="020B0604020202020204" pitchFamily="34" charset="0"/>
              </a:rPr>
              <a:t>Figure 11: Immunochemical staining of human Pax 8 in human ovarian carcinoma with rabbit monoclonal antibody</a:t>
            </a:r>
            <a:endParaRPr lang="en-US" sz="1800" dirty="0"/>
          </a:p>
        </p:txBody>
      </p:sp>
      <p:pic>
        <p:nvPicPr>
          <p:cNvPr id="6146" name="Picture 2" descr="bcl6 bcl-6 bcl 6 anti-bcl6 anti-bcl-6 anti-bcl 6 antibody immunoohistochemistry ihc">
            <a:extLst>
              <a:ext uri="{FF2B5EF4-FFF2-40B4-BE49-F238E27FC236}">
                <a16:creationId xmlns:a16="http://schemas.microsoft.com/office/drawing/2014/main" id="{AE7F195C-9C44-4481-BC4D-0D779B91046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222375" y="1962150"/>
            <a:ext cx="3911600" cy="29337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PAX-8 antibody, pax8, pax-8, pax 8, anti pax8, anti pax-8, anti pax 8, anti-pax8, anti-pax-8, anti-pax 8, paired box 8, Paired box protein Pax 8, paired domain gene 8, rabbit monoclonal for immunohistochemistry IHC">
            <a:extLst>
              <a:ext uri="{FF2B5EF4-FFF2-40B4-BE49-F238E27FC236}">
                <a16:creationId xmlns:a16="http://schemas.microsoft.com/office/drawing/2014/main" id="{6BA6E38E-1BDF-4251-8BDB-8711DE7C3A5F}"/>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416038" y="1962151"/>
            <a:ext cx="3911599" cy="2933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183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18921-C802-449D-A2A6-5CB0C5F7FD9A}"/>
              </a:ext>
            </a:extLst>
          </p:cNvPr>
          <p:cNvSpPr>
            <a:spLocks noGrp="1"/>
          </p:cNvSpPr>
          <p:nvPr>
            <p:ph type="title"/>
          </p:nvPr>
        </p:nvSpPr>
        <p:spPr/>
        <p:txBody>
          <a:bodyPr/>
          <a:lstStyle/>
          <a:p>
            <a:r>
              <a:rPr lang="en-US" dirty="0"/>
              <a:t>Control selection</a:t>
            </a:r>
          </a:p>
        </p:txBody>
      </p:sp>
      <p:sp>
        <p:nvSpPr>
          <p:cNvPr id="3" name="Content Placeholder 2">
            <a:extLst>
              <a:ext uri="{FF2B5EF4-FFF2-40B4-BE49-F238E27FC236}">
                <a16:creationId xmlns:a16="http://schemas.microsoft.com/office/drawing/2014/main" id="{37AA1C35-D801-441A-B45B-B3EEE8542988}"/>
              </a:ext>
            </a:extLst>
          </p:cNvPr>
          <p:cNvSpPr>
            <a:spLocks noGrp="1"/>
          </p:cNvSpPr>
          <p:nvPr>
            <p:ph sz="half" idx="1"/>
          </p:nvPr>
        </p:nvSpPr>
        <p:spPr>
          <a:xfrm>
            <a:off x="581193" y="1909831"/>
            <a:ext cx="10908442" cy="3038337"/>
          </a:xfrm>
        </p:spPr>
        <p:txBody>
          <a:bodyPr/>
          <a:lstStyle/>
          <a:p>
            <a:r>
              <a:rPr lang="en-US" dirty="0"/>
              <a:t>Refer package insert</a:t>
            </a:r>
          </a:p>
          <a:p>
            <a:r>
              <a:rPr lang="en-US" dirty="0"/>
              <a:t>Always try to find control from a normal tissue instead of carcinoma tissues that are tested positive for IHC,</a:t>
            </a:r>
          </a:p>
          <a:p>
            <a:r>
              <a:rPr lang="en-US" dirty="0"/>
              <a:t>Make sure the tissues are fully fixed</a:t>
            </a:r>
          </a:p>
          <a:p>
            <a:r>
              <a:rPr lang="en-US" dirty="0"/>
              <a:t>Avoid taking necrotic or calcified tissue as control</a:t>
            </a:r>
          </a:p>
          <a:p>
            <a:r>
              <a:rPr lang="en-US" dirty="0"/>
              <a:t>Avoid taking over fixed tissue</a:t>
            </a:r>
          </a:p>
        </p:txBody>
      </p:sp>
    </p:spTree>
    <p:extLst>
      <p:ext uri="{BB962C8B-B14F-4D97-AF65-F5344CB8AC3E}">
        <p14:creationId xmlns:p14="http://schemas.microsoft.com/office/powerpoint/2010/main" val="2626307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4D17CECC-F4A0-44AE-8988-8BE569556D3D}"/>
              </a:ext>
            </a:extLst>
          </p:cNvPr>
          <p:cNvPicPr>
            <a:picLocks noGrp="1" noChangeAspect="1"/>
          </p:cNvPicPr>
          <p:nvPr>
            <p:ph sz="half" idx="1"/>
          </p:nvPr>
        </p:nvPicPr>
        <p:blipFill>
          <a:blip r:embed="rId2"/>
          <a:stretch>
            <a:fillRect/>
          </a:stretch>
        </p:blipFill>
        <p:spPr>
          <a:xfrm>
            <a:off x="581191" y="935488"/>
            <a:ext cx="9569974" cy="3398101"/>
          </a:xfrm>
        </p:spPr>
      </p:pic>
      <p:sp>
        <p:nvSpPr>
          <p:cNvPr id="2" name="Title 1">
            <a:extLst>
              <a:ext uri="{FF2B5EF4-FFF2-40B4-BE49-F238E27FC236}">
                <a16:creationId xmlns:a16="http://schemas.microsoft.com/office/drawing/2014/main" id="{C1613E2C-6666-4301-A782-60AE69BC0724}"/>
              </a:ext>
            </a:extLst>
          </p:cNvPr>
          <p:cNvSpPr>
            <a:spLocks noGrp="1"/>
          </p:cNvSpPr>
          <p:nvPr>
            <p:ph type="title"/>
          </p:nvPr>
        </p:nvSpPr>
        <p:spPr>
          <a:xfrm>
            <a:off x="581193" y="729658"/>
            <a:ext cx="11029616" cy="463038"/>
          </a:xfrm>
        </p:spPr>
        <p:txBody>
          <a:bodyPr>
            <a:normAutofit fontScale="90000"/>
          </a:bodyPr>
          <a:lstStyle/>
          <a:p>
            <a:r>
              <a:rPr lang="en-US" dirty="0"/>
              <a:t>Basic control used in sjmc histopathology lab</a:t>
            </a:r>
          </a:p>
        </p:txBody>
      </p:sp>
      <p:pic>
        <p:nvPicPr>
          <p:cNvPr id="13" name="Picture 12">
            <a:extLst>
              <a:ext uri="{FF2B5EF4-FFF2-40B4-BE49-F238E27FC236}">
                <a16:creationId xmlns:a16="http://schemas.microsoft.com/office/drawing/2014/main" id="{C5ED9F97-2E90-44E9-9318-293CE53536DA}"/>
              </a:ext>
            </a:extLst>
          </p:cNvPr>
          <p:cNvPicPr>
            <a:picLocks noChangeAspect="1"/>
          </p:cNvPicPr>
          <p:nvPr/>
        </p:nvPicPr>
        <p:blipFill>
          <a:blip r:embed="rId3"/>
          <a:stretch>
            <a:fillRect/>
          </a:stretch>
        </p:blipFill>
        <p:spPr>
          <a:xfrm>
            <a:off x="1107735" y="4240824"/>
            <a:ext cx="3940065" cy="2358390"/>
          </a:xfrm>
          <a:prstGeom prst="rect">
            <a:avLst/>
          </a:prstGeom>
          <a:ln>
            <a:solidFill>
              <a:schemeClr val="tx1"/>
            </a:solidFill>
          </a:ln>
        </p:spPr>
      </p:pic>
      <p:sp>
        <p:nvSpPr>
          <p:cNvPr id="14" name="Rectangle 13">
            <a:extLst>
              <a:ext uri="{FF2B5EF4-FFF2-40B4-BE49-F238E27FC236}">
                <a16:creationId xmlns:a16="http://schemas.microsoft.com/office/drawing/2014/main" id="{2676FCF8-BB18-4AF3-A0F5-74E964A570AE}"/>
              </a:ext>
            </a:extLst>
          </p:cNvPr>
          <p:cNvSpPr/>
          <p:nvPr/>
        </p:nvSpPr>
        <p:spPr>
          <a:xfrm>
            <a:off x="5194852" y="6082748"/>
            <a:ext cx="1179444" cy="29154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Colon 20X</a:t>
            </a:r>
          </a:p>
        </p:txBody>
      </p:sp>
    </p:spTree>
    <p:extLst>
      <p:ext uri="{BB962C8B-B14F-4D97-AF65-F5344CB8AC3E}">
        <p14:creationId xmlns:p14="http://schemas.microsoft.com/office/powerpoint/2010/main" val="570329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3906D-5C57-47EF-9877-2FB4C077C349}"/>
              </a:ext>
            </a:extLst>
          </p:cNvPr>
          <p:cNvSpPr>
            <a:spLocks noGrp="1"/>
          </p:cNvSpPr>
          <p:nvPr>
            <p:ph type="title"/>
          </p:nvPr>
        </p:nvSpPr>
        <p:spPr>
          <a:xfrm>
            <a:off x="581192" y="570632"/>
            <a:ext cx="11029616" cy="569055"/>
          </a:xfrm>
        </p:spPr>
        <p:txBody>
          <a:bodyPr/>
          <a:lstStyle/>
          <a:p>
            <a:r>
              <a:rPr lang="en-US" dirty="0"/>
              <a:t>Basic control used in sjmc histopathology lab</a:t>
            </a:r>
          </a:p>
        </p:txBody>
      </p:sp>
      <p:pic>
        <p:nvPicPr>
          <p:cNvPr id="6" name="Picture 5">
            <a:extLst>
              <a:ext uri="{FF2B5EF4-FFF2-40B4-BE49-F238E27FC236}">
                <a16:creationId xmlns:a16="http://schemas.microsoft.com/office/drawing/2014/main" id="{7380FE79-69A3-4170-B076-149F69B79F53}"/>
              </a:ext>
            </a:extLst>
          </p:cNvPr>
          <p:cNvPicPr>
            <a:picLocks noChangeAspect="1"/>
          </p:cNvPicPr>
          <p:nvPr/>
        </p:nvPicPr>
        <p:blipFill>
          <a:blip r:embed="rId2"/>
          <a:stretch>
            <a:fillRect/>
          </a:stretch>
        </p:blipFill>
        <p:spPr>
          <a:xfrm>
            <a:off x="581192" y="1257299"/>
            <a:ext cx="9357938" cy="3026397"/>
          </a:xfrm>
          <a:prstGeom prst="rect">
            <a:avLst/>
          </a:prstGeom>
        </p:spPr>
      </p:pic>
      <p:pic>
        <p:nvPicPr>
          <p:cNvPr id="8" name="Picture 7">
            <a:extLst>
              <a:ext uri="{FF2B5EF4-FFF2-40B4-BE49-F238E27FC236}">
                <a16:creationId xmlns:a16="http://schemas.microsoft.com/office/drawing/2014/main" id="{2444D916-6466-4C71-B23B-1C342AA1B9C4}"/>
              </a:ext>
            </a:extLst>
          </p:cNvPr>
          <p:cNvPicPr>
            <a:picLocks noChangeAspect="1"/>
          </p:cNvPicPr>
          <p:nvPr/>
        </p:nvPicPr>
        <p:blipFill>
          <a:blip r:embed="rId3"/>
          <a:stretch>
            <a:fillRect/>
          </a:stretch>
        </p:blipFill>
        <p:spPr>
          <a:xfrm>
            <a:off x="1644023" y="4283696"/>
            <a:ext cx="3616138" cy="2082019"/>
          </a:xfrm>
          <a:prstGeom prst="rect">
            <a:avLst/>
          </a:prstGeom>
          <a:ln>
            <a:solidFill>
              <a:schemeClr val="tx1"/>
            </a:solidFill>
          </a:ln>
        </p:spPr>
      </p:pic>
      <p:sp>
        <p:nvSpPr>
          <p:cNvPr id="9" name="Rectangle 8">
            <a:extLst>
              <a:ext uri="{FF2B5EF4-FFF2-40B4-BE49-F238E27FC236}">
                <a16:creationId xmlns:a16="http://schemas.microsoft.com/office/drawing/2014/main" id="{796500D0-DAB9-4702-BFEE-01E0FA15891E}"/>
              </a:ext>
            </a:extLst>
          </p:cNvPr>
          <p:cNvSpPr/>
          <p:nvPr/>
        </p:nvSpPr>
        <p:spPr>
          <a:xfrm>
            <a:off x="5506278" y="5995820"/>
            <a:ext cx="1179444" cy="29154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Colon 10X</a:t>
            </a:r>
          </a:p>
        </p:txBody>
      </p:sp>
    </p:spTree>
    <p:extLst>
      <p:ext uri="{BB962C8B-B14F-4D97-AF65-F5344CB8AC3E}">
        <p14:creationId xmlns:p14="http://schemas.microsoft.com/office/powerpoint/2010/main" val="2900066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B9B79-8954-4CCB-8BCF-FB1E00C7D6FC}"/>
              </a:ext>
            </a:extLst>
          </p:cNvPr>
          <p:cNvSpPr>
            <a:spLocks noGrp="1"/>
          </p:cNvSpPr>
          <p:nvPr>
            <p:ph type="title"/>
          </p:nvPr>
        </p:nvSpPr>
        <p:spPr/>
        <p:txBody>
          <a:bodyPr/>
          <a:lstStyle/>
          <a:p>
            <a:r>
              <a:rPr lang="en-US" sz="4000" dirty="0"/>
              <a:t>introduction</a:t>
            </a:r>
            <a:endParaRPr lang="en-US" dirty="0"/>
          </a:p>
        </p:txBody>
      </p:sp>
      <p:sp>
        <p:nvSpPr>
          <p:cNvPr id="3" name="Content Placeholder 2">
            <a:extLst>
              <a:ext uri="{FF2B5EF4-FFF2-40B4-BE49-F238E27FC236}">
                <a16:creationId xmlns:a16="http://schemas.microsoft.com/office/drawing/2014/main" id="{D67BFFAE-7E8A-4D66-BBE0-015C6E0EAFB1}"/>
              </a:ext>
            </a:extLst>
          </p:cNvPr>
          <p:cNvSpPr>
            <a:spLocks noGrp="1"/>
          </p:cNvSpPr>
          <p:nvPr>
            <p:ph idx="1"/>
          </p:nvPr>
        </p:nvSpPr>
        <p:spPr>
          <a:xfrm>
            <a:off x="581192" y="2077279"/>
            <a:ext cx="11029615" cy="3939208"/>
          </a:xfrm>
        </p:spPr>
        <p:txBody>
          <a:bodyPr>
            <a:normAutofit/>
          </a:bodyPr>
          <a:lstStyle/>
          <a:p>
            <a:r>
              <a:rPr lang="en-US" dirty="0"/>
              <a:t>Immunohistochemistry is widely used in biomedical research to localize specific epitopes of molecules in cells and tissues. </a:t>
            </a:r>
          </a:p>
          <a:p>
            <a:r>
              <a:rPr lang="en-US" dirty="0"/>
              <a:t>The validity of interpretations based on immunohistochemistry requires appropriate positive and negative controls that are often not reported in publications. </a:t>
            </a:r>
          </a:p>
          <a:p>
            <a:r>
              <a:rPr lang="en-US" dirty="0"/>
              <a:t>This omission may lead to incorrect interpretations and irreproducible results in the literature and contribute to wasted time, effort, and resources as well as erosion of confidence in scientific investigation by the general public, legislative bodies and funding agencies. </a:t>
            </a:r>
          </a:p>
          <a:p>
            <a:r>
              <a:rPr lang="en-US" dirty="0"/>
              <a:t>Valid interpretation immunohistochemical assays cannot be made in the absence of minimally appropriate controls.</a:t>
            </a:r>
          </a:p>
          <a:p>
            <a:endParaRPr lang="en-US" dirty="0"/>
          </a:p>
        </p:txBody>
      </p:sp>
    </p:spTree>
    <p:extLst>
      <p:ext uri="{BB962C8B-B14F-4D97-AF65-F5344CB8AC3E}">
        <p14:creationId xmlns:p14="http://schemas.microsoft.com/office/powerpoint/2010/main" val="1132148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51691-83D4-4F2B-8B98-A8F650ED3CA8}"/>
              </a:ext>
            </a:extLst>
          </p:cNvPr>
          <p:cNvSpPr>
            <a:spLocks noGrp="1"/>
          </p:cNvSpPr>
          <p:nvPr>
            <p:ph type="title"/>
          </p:nvPr>
        </p:nvSpPr>
        <p:spPr>
          <a:xfrm>
            <a:off x="581193" y="729658"/>
            <a:ext cx="11029616" cy="592705"/>
          </a:xfrm>
        </p:spPr>
        <p:txBody>
          <a:bodyPr/>
          <a:lstStyle/>
          <a:p>
            <a:r>
              <a:rPr lang="en-US" dirty="0"/>
              <a:t>Basic control used in sjmc histopathology lab</a:t>
            </a:r>
          </a:p>
        </p:txBody>
      </p:sp>
      <p:pic>
        <p:nvPicPr>
          <p:cNvPr id="6" name="Picture 5">
            <a:extLst>
              <a:ext uri="{FF2B5EF4-FFF2-40B4-BE49-F238E27FC236}">
                <a16:creationId xmlns:a16="http://schemas.microsoft.com/office/drawing/2014/main" id="{EA67A53E-B628-41E3-984E-BEB257376D90}"/>
              </a:ext>
            </a:extLst>
          </p:cNvPr>
          <p:cNvPicPr>
            <a:picLocks noChangeAspect="1"/>
          </p:cNvPicPr>
          <p:nvPr/>
        </p:nvPicPr>
        <p:blipFill>
          <a:blip r:embed="rId2"/>
          <a:stretch>
            <a:fillRect/>
          </a:stretch>
        </p:blipFill>
        <p:spPr>
          <a:xfrm>
            <a:off x="581193" y="1322363"/>
            <a:ext cx="9123865" cy="2939488"/>
          </a:xfrm>
          <a:prstGeom prst="rect">
            <a:avLst/>
          </a:prstGeom>
        </p:spPr>
      </p:pic>
      <p:pic>
        <p:nvPicPr>
          <p:cNvPr id="8" name="Picture 7">
            <a:extLst>
              <a:ext uri="{FF2B5EF4-FFF2-40B4-BE49-F238E27FC236}">
                <a16:creationId xmlns:a16="http://schemas.microsoft.com/office/drawing/2014/main" id="{BE9E3121-CBA2-4499-943F-78C0DA476469}"/>
              </a:ext>
            </a:extLst>
          </p:cNvPr>
          <p:cNvPicPr>
            <a:picLocks noChangeAspect="1"/>
          </p:cNvPicPr>
          <p:nvPr/>
        </p:nvPicPr>
        <p:blipFill>
          <a:blip r:embed="rId3"/>
          <a:stretch>
            <a:fillRect/>
          </a:stretch>
        </p:blipFill>
        <p:spPr>
          <a:xfrm>
            <a:off x="1299796" y="4157768"/>
            <a:ext cx="4130333" cy="2424007"/>
          </a:xfrm>
          <a:prstGeom prst="rect">
            <a:avLst/>
          </a:prstGeom>
          <a:ln>
            <a:solidFill>
              <a:schemeClr val="tx1"/>
            </a:solidFill>
          </a:ln>
        </p:spPr>
      </p:pic>
      <p:sp>
        <p:nvSpPr>
          <p:cNvPr id="9" name="Rectangle 8">
            <a:extLst>
              <a:ext uri="{FF2B5EF4-FFF2-40B4-BE49-F238E27FC236}">
                <a16:creationId xmlns:a16="http://schemas.microsoft.com/office/drawing/2014/main" id="{E41F34DE-1CBD-494C-89F6-25F6752C87FA}"/>
              </a:ext>
            </a:extLst>
          </p:cNvPr>
          <p:cNvSpPr/>
          <p:nvPr/>
        </p:nvSpPr>
        <p:spPr>
          <a:xfrm>
            <a:off x="5506278" y="6290227"/>
            <a:ext cx="1179444" cy="29154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Tonsil 10X</a:t>
            </a:r>
          </a:p>
        </p:txBody>
      </p:sp>
    </p:spTree>
    <p:extLst>
      <p:ext uri="{BB962C8B-B14F-4D97-AF65-F5344CB8AC3E}">
        <p14:creationId xmlns:p14="http://schemas.microsoft.com/office/powerpoint/2010/main" val="3620236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D0EBD-A723-4238-9B7D-8622EA62D03B}"/>
              </a:ext>
            </a:extLst>
          </p:cNvPr>
          <p:cNvSpPr>
            <a:spLocks noGrp="1"/>
          </p:cNvSpPr>
          <p:nvPr>
            <p:ph type="title"/>
          </p:nvPr>
        </p:nvSpPr>
        <p:spPr/>
        <p:txBody>
          <a:bodyPr/>
          <a:lstStyle/>
          <a:p>
            <a:r>
              <a:rPr lang="en-US" dirty="0"/>
              <a:t>Basic control used in sjmc histopathology lab</a:t>
            </a:r>
          </a:p>
        </p:txBody>
      </p:sp>
      <p:pic>
        <p:nvPicPr>
          <p:cNvPr id="6" name="Content Placeholder 5">
            <a:extLst>
              <a:ext uri="{FF2B5EF4-FFF2-40B4-BE49-F238E27FC236}">
                <a16:creationId xmlns:a16="http://schemas.microsoft.com/office/drawing/2014/main" id="{341A96E1-9621-4339-B2CD-AA4A5C5162B2}"/>
              </a:ext>
            </a:extLst>
          </p:cNvPr>
          <p:cNvPicPr>
            <a:picLocks noGrp="1" noChangeAspect="1"/>
          </p:cNvPicPr>
          <p:nvPr>
            <p:ph sz="half" idx="1"/>
          </p:nvPr>
        </p:nvPicPr>
        <p:blipFill>
          <a:blip r:embed="rId2"/>
          <a:stretch>
            <a:fillRect/>
          </a:stretch>
        </p:blipFill>
        <p:spPr>
          <a:xfrm>
            <a:off x="581192" y="1717990"/>
            <a:ext cx="8710459" cy="2784892"/>
          </a:xfrm>
        </p:spPr>
      </p:pic>
      <p:pic>
        <p:nvPicPr>
          <p:cNvPr id="8" name="Picture 7">
            <a:extLst>
              <a:ext uri="{FF2B5EF4-FFF2-40B4-BE49-F238E27FC236}">
                <a16:creationId xmlns:a16="http://schemas.microsoft.com/office/drawing/2014/main" id="{55CC3AE8-E00B-4A64-917C-E94DBB64D264}"/>
              </a:ext>
            </a:extLst>
          </p:cNvPr>
          <p:cNvPicPr>
            <a:picLocks noChangeAspect="1"/>
          </p:cNvPicPr>
          <p:nvPr/>
        </p:nvPicPr>
        <p:blipFill>
          <a:blip r:embed="rId3"/>
          <a:stretch>
            <a:fillRect/>
          </a:stretch>
        </p:blipFill>
        <p:spPr>
          <a:xfrm>
            <a:off x="1960758" y="4502882"/>
            <a:ext cx="3483440" cy="2039686"/>
          </a:xfrm>
          <a:prstGeom prst="rect">
            <a:avLst/>
          </a:prstGeom>
          <a:ln>
            <a:solidFill>
              <a:schemeClr val="tx1"/>
            </a:solidFill>
          </a:ln>
        </p:spPr>
      </p:pic>
      <p:sp>
        <p:nvSpPr>
          <p:cNvPr id="9" name="Rectangle 8">
            <a:extLst>
              <a:ext uri="{FF2B5EF4-FFF2-40B4-BE49-F238E27FC236}">
                <a16:creationId xmlns:a16="http://schemas.microsoft.com/office/drawing/2014/main" id="{827FB595-19CA-4C96-9885-CE4E0F88AE94}"/>
              </a:ext>
            </a:extLst>
          </p:cNvPr>
          <p:cNvSpPr/>
          <p:nvPr/>
        </p:nvSpPr>
        <p:spPr>
          <a:xfrm>
            <a:off x="5506277" y="6128343"/>
            <a:ext cx="1794855" cy="41422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Appendix 10X</a:t>
            </a:r>
          </a:p>
        </p:txBody>
      </p:sp>
    </p:spTree>
    <p:extLst>
      <p:ext uri="{BB962C8B-B14F-4D97-AF65-F5344CB8AC3E}">
        <p14:creationId xmlns:p14="http://schemas.microsoft.com/office/powerpoint/2010/main" val="1018448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146200-C3D7-4571-B6C0-62AD35C32CF6}"/>
              </a:ext>
            </a:extLst>
          </p:cNvPr>
          <p:cNvPicPr>
            <a:picLocks noChangeAspect="1"/>
          </p:cNvPicPr>
          <p:nvPr/>
        </p:nvPicPr>
        <p:blipFill>
          <a:blip r:embed="rId2"/>
          <a:stretch>
            <a:fillRect/>
          </a:stretch>
        </p:blipFill>
        <p:spPr>
          <a:xfrm>
            <a:off x="581191" y="1100324"/>
            <a:ext cx="9477207" cy="2718978"/>
          </a:xfrm>
          <a:prstGeom prst="rect">
            <a:avLst/>
          </a:prstGeom>
        </p:spPr>
      </p:pic>
      <p:sp>
        <p:nvSpPr>
          <p:cNvPr id="2" name="Title 1">
            <a:extLst>
              <a:ext uri="{FF2B5EF4-FFF2-40B4-BE49-F238E27FC236}">
                <a16:creationId xmlns:a16="http://schemas.microsoft.com/office/drawing/2014/main" id="{4F629DF2-5A01-4F80-AA02-C5C1478995F2}"/>
              </a:ext>
            </a:extLst>
          </p:cNvPr>
          <p:cNvSpPr>
            <a:spLocks noGrp="1"/>
          </p:cNvSpPr>
          <p:nvPr>
            <p:ph type="title"/>
          </p:nvPr>
        </p:nvSpPr>
        <p:spPr>
          <a:xfrm>
            <a:off x="581193" y="729658"/>
            <a:ext cx="11029616" cy="529299"/>
          </a:xfrm>
        </p:spPr>
        <p:txBody>
          <a:bodyPr/>
          <a:lstStyle/>
          <a:p>
            <a:r>
              <a:rPr lang="en-US" dirty="0"/>
              <a:t>Basic control used in sjmc histopathology lab</a:t>
            </a:r>
          </a:p>
        </p:txBody>
      </p:sp>
      <p:pic>
        <p:nvPicPr>
          <p:cNvPr id="8" name="Picture 7">
            <a:extLst>
              <a:ext uri="{FF2B5EF4-FFF2-40B4-BE49-F238E27FC236}">
                <a16:creationId xmlns:a16="http://schemas.microsoft.com/office/drawing/2014/main" id="{2E1B27AA-B0AD-41FB-BB7E-2B367C38F1C7}"/>
              </a:ext>
            </a:extLst>
          </p:cNvPr>
          <p:cNvPicPr>
            <a:picLocks noChangeAspect="1"/>
          </p:cNvPicPr>
          <p:nvPr/>
        </p:nvPicPr>
        <p:blipFill>
          <a:blip r:embed="rId3"/>
          <a:stretch>
            <a:fillRect/>
          </a:stretch>
        </p:blipFill>
        <p:spPr>
          <a:xfrm>
            <a:off x="1033670" y="4015409"/>
            <a:ext cx="4285812" cy="2519723"/>
          </a:xfrm>
          <a:prstGeom prst="rect">
            <a:avLst/>
          </a:prstGeom>
          <a:ln>
            <a:solidFill>
              <a:schemeClr val="tx1"/>
            </a:solidFill>
          </a:ln>
        </p:spPr>
      </p:pic>
      <p:sp>
        <p:nvSpPr>
          <p:cNvPr id="9" name="Rectangle 8">
            <a:extLst>
              <a:ext uri="{FF2B5EF4-FFF2-40B4-BE49-F238E27FC236}">
                <a16:creationId xmlns:a16="http://schemas.microsoft.com/office/drawing/2014/main" id="{B83098C5-1D11-4CD6-8CE4-915A11382D8C}"/>
              </a:ext>
            </a:extLst>
          </p:cNvPr>
          <p:cNvSpPr/>
          <p:nvPr/>
        </p:nvSpPr>
        <p:spPr>
          <a:xfrm>
            <a:off x="5479773" y="6022325"/>
            <a:ext cx="1794855" cy="41422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Colon 10X</a:t>
            </a:r>
          </a:p>
        </p:txBody>
      </p:sp>
    </p:spTree>
    <p:extLst>
      <p:ext uri="{BB962C8B-B14F-4D97-AF65-F5344CB8AC3E}">
        <p14:creationId xmlns:p14="http://schemas.microsoft.com/office/powerpoint/2010/main" val="754689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3E005-9DDB-41E5-82B9-410053598DE1}"/>
              </a:ext>
            </a:extLst>
          </p:cNvPr>
          <p:cNvSpPr>
            <a:spLocks noGrp="1"/>
          </p:cNvSpPr>
          <p:nvPr>
            <p:ph type="title"/>
          </p:nvPr>
        </p:nvSpPr>
        <p:spPr>
          <a:xfrm>
            <a:off x="581193" y="729658"/>
            <a:ext cx="11029616" cy="569055"/>
          </a:xfrm>
        </p:spPr>
        <p:txBody>
          <a:bodyPr/>
          <a:lstStyle/>
          <a:p>
            <a:r>
              <a:rPr lang="en-US" dirty="0"/>
              <a:t>Basic control used in sjmc histopathology lab</a:t>
            </a:r>
          </a:p>
        </p:txBody>
      </p:sp>
      <p:pic>
        <p:nvPicPr>
          <p:cNvPr id="8" name="Picture 7">
            <a:extLst>
              <a:ext uri="{FF2B5EF4-FFF2-40B4-BE49-F238E27FC236}">
                <a16:creationId xmlns:a16="http://schemas.microsoft.com/office/drawing/2014/main" id="{82C46A5D-2C79-4C47-BCB6-88CED4D6AC3E}"/>
              </a:ext>
            </a:extLst>
          </p:cNvPr>
          <p:cNvPicPr>
            <a:picLocks noChangeAspect="1"/>
          </p:cNvPicPr>
          <p:nvPr/>
        </p:nvPicPr>
        <p:blipFill>
          <a:blip r:embed="rId2"/>
          <a:stretch>
            <a:fillRect/>
          </a:stretch>
        </p:blipFill>
        <p:spPr>
          <a:xfrm>
            <a:off x="448669" y="1161399"/>
            <a:ext cx="9631954" cy="3038178"/>
          </a:xfrm>
          <a:prstGeom prst="rect">
            <a:avLst/>
          </a:prstGeom>
        </p:spPr>
      </p:pic>
      <p:pic>
        <p:nvPicPr>
          <p:cNvPr id="10" name="Picture 9">
            <a:extLst>
              <a:ext uri="{FF2B5EF4-FFF2-40B4-BE49-F238E27FC236}">
                <a16:creationId xmlns:a16="http://schemas.microsoft.com/office/drawing/2014/main" id="{825F870B-10E9-4226-AF6D-70D4E70A2E65}"/>
              </a:ext>
            </a:extLst>
          </p:cNvPr>
          <p:cNvPicPr>
            <a:picLocks noChangeAspect="1"/>
          </p:cNvPicPr>
          <p:nvPr/>
        </p:nvPicPr>
        <p:blipFill>
          <a:blip r:embed="rId3"/>
          <a:stretch>
            <a:fillRect/>
          </a:stretch>
        </p:blipFill>
        <p:spPr>
          <a:xfrm>
            <a:off x="2172892" y="4418059"/>
            <a:ext cx="3432777" cy="2025399"/>
          </a:xfrm>
          <a:prstGeom prst="rect">
            <a:avLst/>
          </a:prstGeom>
          <a:ln>
            <a:solidFill>
              <a:schemeClr val="tx1"/>
            </a:solidFill>
          </a:ln>
        </p:spPr>
      </p:pic>
      <p:sp>
        <p:nvSpPr>
          <p:cNvPr id="11" name="Rectangle 10">
            <a:extLst>
              <a:ext uri="{FF2B5EF4-FFF2-40B4-BE49-F238E27FC236}">
                <a16:creationId xmlns:a16="http://schemas.microsoft.com/office/drawing/2014/main" id="{01186595-7406-40A7-A71A-D6BB01B15D82}"/>
              </a:ext>
            </a:extLst>
          </p:cNvPr>
          <p:cNvSpPr/>
          <p:nvPr/>
        </p:nvSpPr>
        <p:spPr>
          <a:xfrm>
            <a:off x="5688905" y="5921229"/>
            <a:ext cx="1794855" cy="41422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Thyroid 20X</a:t>
            </a:r>
          </a:p>
        </p:txBody>
      </p:sp>
    </p:spTree>
    <p:extLst>
      <p:ext uri="{BB962C8B-B14F-4D97-AF65-F5344CB8AC3E}">
        <p14:creationId xmlns:p14="http://schemas.microsoft.com/office/powerpoint/2010/main" val="2103205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DCF4EB5C-ED25-4675-8255-2F5B12CFF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26">
            <a:extLst>
              <a:ext uri="{FF2B5EF4-FFF2-40B4-BE49-F238E27FC236}">
                <a16:creationId xmlns:a16="http://schemas.microsoft.com/office/drawing/2014/main" id="{9514EC6E-A557-42A2-BCDC-3ABFFC5E5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28">
            <a:extLst>
              <a:ext uri="{FF2B5EF4-FFF2-40B4-BE49-F238E27FC236}">
                <a16:creationId xmlns:a16="http://schemas.microsoft.com/office/drawing/2014/main" id="{905482C9-EB42-4BFE-95BF-7FD661F07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30">
            <a:extLst>
              <a:ext uri="{FF2B5EF4-FFF2-40B4-BE49-F238E27FC236}">
                <a16:creationId xmlns:a16="http://schemas.microsoft.com/office/drawing/2014/main" id="{7539E646-A625-4A26-86ED-BD90EDD329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44" name="Rectangle 32">
            <a:extLst>
              <a:ext uri="{FF2B5EF4-FFF2-40B4-BE49-F238E27FC236}">
                <a16:creationId xmlns:a16="http://schemas.microsoft.com/office/drawing/2014/main" id="{39171204-6A50-40E1-B631-84CEDFC93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34">
            <a:extLst>
              <a:ext uri="{FF2B5EF4-FFF2-40B4-BE49-F238E27FC236}">
                <a16:creationId xmlns:a16="http://schemas.microsoft.com/office/drawing/2014/main" id="{06C973F6-5187-412F-AACC-6E3FF8A6A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628" y="496959"/>
            <a:ext cx="1106164" cy="585973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36">
            <a:extLst>
              <a:ext uri="{FF2B5EF4-FFF2-40B4-BE49-F238E27FC236}">
                <a16:creationId xmlns:a16="http://schemas.microsoft.com/office/drawing/2014/main" id="{D11AE14F-1B7E-41E6-B579-2F71D1350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856" y="496958"/>
            <a:ext cx="9961047" cy="36780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CF1F0C66-919E-4280-8422-6D6925EF76E8}"/>
              </a:ext>
            </a:extLst>
          </p:cNvPr>
          <p:cNvSpPr>
            <a:spLocks noGrp="1"/>
          </p:cNvSpPr>
          <p:nvPr>
            <p:ph type="title"/>
          </p:nvPr>
        </p:nvSpPr>
        <p:spPr>
          <a:xfrm>
            <a:off x="1893715" y="708498"/>
            <a:ext cx="7574507" cy="3330055"/>
          </a:xfrm>
        </p:spPr>
        <p:txBody>
          <a:bodyPr vert="horz" lIns="91440" tIns="45720" rIns="91440" bIns="45720" rtlCol="0" anchor="ctr">
            <a:normAutofit/>
          </a:bodyPr>
          <a:lstStyle/>
          <a:p>
            <a:r>
              <a:rPr lang="en-US" sz="6000" b="0" kern="1200" cap="all">
                <a:solidFill>
                  <a:srgbClr val="FFFFFF"/>
                </a:solidFill>
                <a:latin typeface="+mj-lt"/>
                <a:ea typeface="+mj-ea"/>
                <a:cs typeface="+mj-cs"/>
              </a:rPr>
              <a:t>Thank you</a:t>
            </a:r>
            <a:br>
              <a:rPr lang="en-US" sz="6000" b="0" kern="1200" cap="all">
                <a:solidFill>
                  <a:srgbClr val="FFFFFF"/>
                </a:solidFill>
                <a:latin typeface="+mj-lt"/>
                <a:ea typeface="+mj-ea"/>
                <a:cs typeface="+mj-cs"/>
              </a:rPr>
            </a:br>
            <a:endParaRPr lang="en-US" sz="6000" b="0" kern="1200" cap="all">
              <a:solidFill>
                <a:srgbClr val="FFFFFF"/>
              </a:solidFill>
              <a:latin typeface="+mj-lt"/>
              <a:ea typeface="+mj-ea"/>
              <a:cs typeface="+mj-cs"/>
            </a:endParaRPr>
          </a:p>
        </p:txBody>
      </p:sp>
      <p:sp>
        <p:nvSpPr>
          <p:cNvPr id="39" name="Rectangle 38">
            <a:extLst>
              <a:ext uri="{FF2B5EF4-FFF2-40B4-BE49-F238E27FC236}">
                <a16:creationId xmlns:a16="http://schemas.microsoft.com/office/drawing/2014/main" id="{752BB805-F7B7-4B80-A1C5-385D4DAF7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789" y="4284212"/>
            <a:ext cx="9961115" cy="2072481"/>
          </a:xfrm>
          <a:prstGeom prst="rect">
            <a:avLst/>
          </a:prstGeom>
          <a:solidFill>
            <a:srgbClr val="6C7781">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5" name="Text Placeholder 4">
            <a:extLst>
              <a:ext uri="{FF2B5EF4-FFF2-40B4-BE49-F238E27FC236}">
                <a16:creationId xmlns:a16="http://schemas.microsoft.com/office/drawing/2014/main" id="{308B7478-9EA9-4821-8210-2D9DCCE96675}"/>
              </a:ext>
            </a:extLst>
          </p:cNvPr>
          <p:cNvSpPr>
            <a:spLocks noGrp="1"/>
          </p:cNvSpPr>
          <p:nvPr>
            <p:ph type="body" idx="1"/>
          </p:nvPr>
        </p:nvSpPr>
        <p:spPr>
          <a:xfrm>
            <a:off x="1893715" y="4502576"/>
            <a:ext cx="9050950" cy="1640983"/>
          </a:xfrm>
        </p:spPr>
        <p:txBody>
          <a:bodyPr vert="horz" lIns="91440" tIns="45720" rIns="91440" bIns="45720" rtlCol="0" anchor="t">
            <a:normAutofit/>
          </a:bodyPr>
          <a:lstStyle/>
          <a:p>
            <a:r>
              <a:rPr lang="en-US" sz="3200" dirty="0">
                <a:solidFill>
                  <a:srgbClr val="FFFFFF"/>
                </a:solidFill>
              </a:rPr>
              <a:t>Presented by </a:t>
            </a:r>
            <a:r>
              <a:rPr lang="en-US" sz="3200" dirty="0" err="1">
                <a:solidFill>
                  <a:srgbClr val="FFFFFF"/>
                </a:solidFill>
              </a:rPr>
              <a:t>mariammah</a:t>
            </a:r>
            <a:r>
              <a:rPr lang="en-US" sz="3200" dirty="0">
                <a:solidFill>
                  <a:srgbClr val="FFFFFF"/>
                </a:solidFill>
              </a:rPr>
              <a:t> </a:t>
            </a:r>
            <a:r>
              <a:rPr lang="en-US" sz="3200" dirty="0" err="1">
                <a:solidFill>
                  <a:srgbClr val="FFFFFF"/>
                </a:solidFill>
              </a:rPr>
              <a:t>simmanchalam</a:t>
            </a:r>
            <a:endParaRPr lang="en-US" sz="3200" dirty="0">
              <a:solidFill>
                <a:srgbClr val="FFFFFF"/>
              </a:solidFill>
            </a:endParaRPr>
          </a:p>
          <a:p>
            <a:r>
              <a:rPr lang="en-US" sz="3200" dirty="0">
                <a:solidFill>
                  <a:srgbClr val="FFFFFF"/>
                </a:solidFill>
              </a:rPr>
              <a:t>103369 (</a:t>
            </a:r>
            <a:r>
              <a:rPr lang="en-US" sz="3200" dirty="0" err="1">
                <a:solidFill>
                  <a:srgbClr val="FFFFFF"/>
                </a:solidFill>
              </a:rPr>
              <a:t>mls</a:t>
            </a:r>
            <a:r>
              <a:rPr lang="en-US" sz="3200" dirty="0">
                <a:solidFill>
                  <a:srgbClr val="FFFFFF"/>
                </a:solidFill>
              </a:rPr>
              <a:t> 1)</a:t>
            </a:r>
          </a:p>
        </p:txBody>
      </p:sp>
    </p:spTree>
    <p:extLst>
      <p:ext uri="{BB962C8B-B14F-4D97-AF65-F5344CB8AC3E}">
        <p14:creationId xmlns:p14="http://schemas.microsoft.com/office/powerpoint/2010/main" val="4068617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74546-A048-42F0-ACE8-A7EE4A5B74EA}"/>
              </a:ext>
            </a:extLst>
          </p:cNvPr>
          <p:cNvSpPr>
            <a:spLocks noGrp="1"/>
          </p:cNvSpPr>
          <p:nvPr>
            <p:ph type="title"/>
          </p:nvPr>
        </p:nvSpPr>
        <p:spPr/>
        <p:txBody>
          <a:bodyPr>
            <a:normAutofit/>
          </a:bodyPr>
          <a:lstStyle/>
          <a:p>
            <a:r>
              <a:rPr lang="en-US" sz="4000" dirty="0"/>
              <a:t>Why are controls used in histochemical?</a:t>
            </a:r>
          </a:p>
        </p:txBody>
      </p:sp>
      <p:sp>
        <p:nvSpPr>
          <p:cNvPr id="3" name="Content Placeholder 2">
            <a:extLst>
              <a:ext uri="{FF2B5EF4-FFF2-40B4-BE49-F238E27FC236}">
                <a16:creationId xmlns:a16="http://schemas.microsoft.com/office/drawing/2014/main" id="{9111B2D0-B4FD-4BF0-99CE-4B60A2736818}"/>
              </a:ext>
            </a:extLst>
          </p:cNvPr>
          <p:cNvSpPr>
            <a:spLocks noGrp="1"/>
          </p:cNvSpPr>
          <p:nvPr>
            <p:ph idx="1"/>
          </p:nvPr>
        </p:nvSpPr>
        <p:spPr>
          <a:xfrm>
            <a:off x="581192" y="2340864"/>
            <a:ext cx="11029615" cy="2626262"/>
          </a:xfrm>
        </p:spPr>
        <p:txBody>
          <a:bodyPr/>
          <a:lstStyle/>
          <a:p>
            <a:r>
              <a:rPr lang="en-US" b="0" i="0" dirty="0">
                <a:solidFill>
                  <a:srgbClr val="333333"/>
                </a:solidFill>
                <a:effectLst/>
                <a:latin typeface="Century Gothic" panose="020B0502020202020204" pitchFamily="34" charset="0"/>
              </a:rPr>
              <a:t>To confirm that the observed staining pattern is true, accurate and reliable.</a:t>
            </a:r>
          </a:p>
          <a:p>
            <a:r>
              <a:rPr lang="en-US" b="0" i="0" dirty="0">
                <a:solidFill>
                  <a:srgbClr val="333333"/>
                </a:solidFill>
                <a:effectLst/>
                <a:latin typeface="Century Gothic" panose="020B0502020202020204" pitchFamily="34" charset="0"/>
              </a:rPr>
              <a:t>To support the validity of the staining pattern.</a:t>
            </a:r>
          </a:p>
          <a:p>
            <a:r>
              <a:rPr lang="en-US" b="0" i="0" dirty="0">
                <a:solidFill>
                  <a:srgbClr val="333333"/>
                </a:solidFill>
                <a:effectLst/>
                <a:latin typeface="Century Gothic" panose="020B0502020202020204" pitchFamily="34" charset="0"/>
              </a:rPr>
              <a:t> To exclude experimental artefacts.</a:t>
            </a:r>
          </a:p>
          <a:p>
            <a:r>
              <a:rPr lang="en-US" b="0" i="0" dirty="0">
                <a:solidFill>
                  <a:srgbClr val="333333"/>
                </a:solidFill>
                <a:effectLst/>
                <a:latin typeface="Century Gothic" panose="020B0502020202020204" pitchFamily="34" charset="0"/>
              </a:rPr>
              <a:t> To ensuring consistent performance as variation in experimental conditions</a:t>
            </a:r>
          </a:p>
          <a:p>
            <a:pPr marL="0" indent="0">
              <a:buNone/>
            </a:pPr>
            <a:endParaRPr lang="en-US" dirty="0"/>
          </a:p>
        </p:txBody>
      </p:sp>
      <p:sp>
        <p:nvSpPr>
          <p:cNvPr id="4" name="Rectangle 3">
            <a:extLst>
              <a:ext uri="{FF2B5EF4-FFF2-40B4-BE49-F238E27FC236}">
                <a16:creationId xmlns:a16="http://schemas.microsoft.com/office/drawing/2014/main" id="{E941EAC2-0583-4C37-A019-D13A0112E2CD}"/>
              </a:ext>
            </a:extLst>
          </p:cNvPr>
          <p:cNvSpPr/>
          <p:nvPr/>
        </p:nvSpPr>
        <p:spPr>
          <a:xfrm>
            <a:off x="516834" y="4967125"/>
            <a:ext cx="11158331" cy="118872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dirty="0">
                <a:ln w="0"/>
                <a:solidFill>
                  <a:schemeClr val="tx1"/>
                </a:solidFill>
                <a:effectLst>
                  <a:outerShdw blurRad="38100" dist="19050" dir="2700000" algn="tl" rotWithShape="0">
                    <a:schemeClr val="dk1">
                      <a:alpha val="40000"/>
                    </a:schemeClr>
                  </a:outerShdw>
                </a:effectLst>
              </a:rPr>
              <a:t> Controls are essential component of experimental design in all scientific investigations.</a:t>
            </a:r>
          </a:p>
        </p:txBody>
      </p:sp>
    </p:spTree>
    <p:extLst>
      <p:ext uri="{BB962C8B-B14F-4D97-AF65-F5344CB8AC3E}">
        <p14:creationId xmlns:p14="http://schemas.microsoft.com/office/powerpoint/2010/main" val="2484410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57D51-1096-418F-899F-464DEF069AC3}"/>
              </a:ext>
            </a:extLst>
          </p:cNvPr>
          <p:cNvSpPr>
            <a:spLocks noGrp="1"/>
          </p:cNvSpPr>
          <p:nvPr>
            <p:ph type="title"/>
          </p:nvPr>
        </p:nvSpPr>
        <p:spPr/>
        <p:txBody>
          <a:bodyPr/>
          <a:lstStyle/>
          <a:p>
            <a:r>
              <a:rPr lang="en-US" b="1" i="0" dirty="0">
                <a:solidFill>
                  <a:srgbClr val="333333"/>
                </a:solidFill>
                <a:effectLst/>
                <a:latin typeface="Century Gothic" panose="020B0502020202020204" pitchFamily="34" charset="0"/>
              </a:rPr>
              <a:t>Antigen (tissue) controls</a:t>
            </a:r>
            <a:br>
              <a:rPr lang="en-US" b="1" i="0" dirty="0">
                <a:solidFill>
                  <a:srgbClr val="333333"/>
                </a:solidFill>
                <a:effectLst/>
                <a:latin typeface="Century Gothic" panose="020B0502020202020204" pitchFamily="34" charset="0"/>
              </a:rPr>
            </a:br>
            <a:endParaRPr lang="en-US" dirty="0"/>
          </a:p>
        </p:txBody>
      </p:sp>
      <p:sp>
        <p:nvSpPr>
          <p:cNvPr id="8" name="Text Placeholder 7">
            <a:extLst>
              <a:ext uri="{FF2B5EF4-FFF2-40B4-BE49-F238E27FC236}">
                <a16:creationId xmlns:a16="http://schemas.microsoft.com/office/drawing/2014/main" id="{4804C052-D9C5-46A0-ABFC-B5C4FACF6515}"/>
              </a:ext>
            </a:extLst>
          </p:cNvPr>
          <p:cNvSpPr>
            <a:spLocks noGrp="1"/>
          </p:cNvSpPr>
          <p:nvPr>
            <p:ph type="body" idx="1"/>
          </p:nvPr>
        </p:nvSpPr>
        <p:spPr>
          <a:xfrm>
            <a:off x="581192" y="1969794"/>
            <a:ext cx="5194769" cy="557784"/>
          </a:xfrm>
        </p:spPr>
        <p:txBody>
          <a:bodyPr/>
          <a:lstStyle/>
          <a:p>
            <a:r>
              <a:rPr lang="en-US" b="1" i="0" u="sng" dirty="0">
                <a:solidFill>
                  <a:srgbClr val="333333"/>
                </a:solidFill>
                <a:effectLst/>
                <a:latin typeface="Century Gothic" panose="020B0502020202020204" pitchFamily="34" charset="0"/>
              </a:rPr>
              <a:t>Positive control</a:t>
            </a:r>
            <a:endParaRPr lang="en-US" u="sng" dirty="0"/>
          </a:p>
        </p:txBody>
      </p:sp>
      <p:sp>
        <p:nvSpPr>
          <p:cNvPr id="9" name="Content Placeholder 8">
            <a:extLst>
              <a:ext uri="{FF2B5EF4-FFF2-40B4-BE49-F238E27FC236}">
                <a16:creationId xmlns:a16="http://schemas.microsoft.com/office/drawing/2014/main" id="{8316A730-77A8-4196-981E-C7A29C6C053F}"/>
              </a:ext>
            </a:extLst>
          </p:cNvPr>
          <p:cNvSpPr>
            <a:spLocks noGrp="1"/>
          </p:cNvSpPr>
          <p:nvPr>
            <p:ph sz="half" idx="2"/>
          </p:nvPr>
        </p:nvSpPr>
        <p:spPr>
          <a:xfrm>
            <a:off x="581195" y="2750199"/>
            <a:ext cx="5194766" cy="2934999"/>
          </a:xfrm>
        </p:spPr>
        <p:txBody>
          <a:bodyPr/>
          <a:lstStyle/>
          <a:p>
            <a:r>
              <a:rPr lang="en-US" b="0" i="0" dirty="0">
                <a:solidFill>
                  <a:srgbClr val="333333"/>
                </a:solidFill>
                <a:effectLst/>
                <a:latin typeface="Century Gothic" panose="020B0502020202020204" pitchFamily="34" charset="0"/>
              </a:rPr>
              <a:t>A section from a tissue known to express the protein of interest. </a:t>
            </a:r>
          </a:p>
          <a:p>
            <a:r>
              <a:rPr lang="en-US" b="0" i="0" dirty="0">
                <a:solidFill>
                  <a:srgbClr val="333333"/>
                </a:solidFill>
                <a:effectLst/>
                <a:latin typeface="Century Gothic" panose="020B0502020202020204" pitchFamily="34" charset="0"/>
              </a:rPr>
              <a:t>A positive result from the positive control, even if the samples are negative, will indicate that the procedure is working and optimized. </a:t>
            </a:r>
          </a:p>
          <a:p>
            <a:r>
              <a:rPr lang="en-US" b="0" i="0" dirty="0">
                <a:solidFill>
                  <a:srgbClr val="333333"/>
                </a:solidFill>
                <a:effectLst/>
                <a:latin typeface="Century Gothic" panose="020B0502020202020204" pitchFamily="34" charset="0"/>
              </a:rPr>
              <a:t>It will verify that any negative results are valid.</a:t>
            </a:r>
            <a:endParaRPr lang="en-US" dirty="0"/>
          </a:p>
        </p:txBody>
      </p:sp>
      <p:sp>
        <p:nvSpPr>
          <p:cNvPr id="10" name="Text Placeholder 9">
            <a:extLst>
              <a:ext uri="{FF2B5EF4-FFF2-40B4-BE49-F238E27FC236}">
                <a16:creationId xmlns:a16="http://schemas.microsoft.com/office/drawing/2014/main" id="{28C19A29-8ECB-494B-9442-1E178F664D9B}"/>
              </a:ext>
            </a:extLst>
          </p:cNvPr>
          <p:cNvSpPr>
            <a:spLocks noGrp="1"/>
          </p:cNvSpPr>
          <p:nvPr>
            <p:ph type="body" sz="quarter" idx="3"/>
          </p:nvPr>
        </p:nvSpPr>
        <p:spPr>
          <a:xfrm>
            <a:off x="6522057" y="1971999"/>
            <a:ext cx="5194770" cy="553373"/>
          </a:xfrm>
        </p:spPr>
        <p:txBody>
          <a:bodyPr/>
          <a:lstStyle/>
          <a:p>
            <a:r>
              <a:rPr lang="en-US" b="1" i="0" u="sng" dirty="0">
                <a:solidFill>
                  <a:srgbClr val="333333"/>
                </a:solidFill>
                <a:effectLst/>
                <a:latin typeface="Century Gothic" panose="020B0502020202020204" pitchFamily="34" charset="0"/>
              </a:rPr>
              <a:t>Negative control</a:t>
            </a:r>
            <a:endParaRPr lang="en-US" u="sng" dirty="0"/>
          </a:p>
        </p:txBody>
      </p:sp>
      <p:sp>
        <p:nvSpPr>
          <p:cNvPr id="11" name="Content Placeholder 10">
            <a:extLst>
              <a:ext uri="{FF2B5EF4-FFF2-40B4-BE49-F238E27FC236}">
                <a16:creationId xmlns:a16="http://schemas.microsoft.com/office/drawing/2014/main" id="{831B2DDD-9C80-4F44-8013-D27F3BEDEFB9}"/>
              </a:ext>
            </a:extLst>
          </p:cNvPr>
          <p:cNvSpPr>
            <a:spLocks noGrp="1"/>
          </p:cNvSpPr>
          <p:nvPr>
            <p:ph sz="quarter" idx="4"/>
          </p:nvPr>
        </p:nvSpPr>
        <p:spPr>
          <a:xfrm>
            <a:off x="6522057" y="2750198"/>
            <a:ext cx="5194771" cy="2934999"/>
          </a:xfrm>
        </p:spPr>
        <p:txBody>
          <a:bodyPr/>
          <a:lstStyle/>
          <a:p>
            <a:r>
              <a:rPr lang="en-US" b="0" i="0" dirty="0">
                <a:solidFill>
                  <a:srgbClr val="333333"/>
                </a:solidFill>
                <a:effectLst/>
                <a:latin typeface="Century Gothic" panose="020B0502020202020204" pitchFamily="34" charset="0"/>
              </a:rPr>
              <a:t>A section from a tissue known not to express the target antigen.</a:t>
            </a:r>
          </a:p>
          <a:p>
            <a:r>
              <a:rPr lang="en-US" b="0" i="0" dirty="0">
                <a:solidFill>
                  <a:srgbClr val="333333"/>
                </a:solidFill>
                <a:effectLst/>
                <a:latin typeface="Century Gothic" panose="020B0502020202020204" pitchFamily="34" charset="0"/>
              </a:rPr>
              <a:t> This is to check for non-specific signal and false positive results. </a:t>
            </a:r>
            <a:endParaRPr lang="en-US" dirty="0"/>
          </a:p>
        </p:txBody>
      </p:sp>
    </p:spTree>
    <p:extLst>
      <p:ext uri="{BB962C8B-B14F-4D97-AF65-F5344CB8AC3E}">
        <p14:creationId xmlns:p14="http://schemas.microsoft.com/office/powerpoint/2010/main" val="3676394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CD59FC0-5E23-423D-8D57-B4B1DE29BECF}"/>
              </a:ext>
            </a:extLst>
          </p:cNvPr>
          <p:cNvSpPr>
            <a:spLocks noGrp="1"/>
          </p:cNvSpPr>
          <p:nvPr>
            <p:ph type="title"/>
          </p:nvPr>
        </p:nvSpPr>
        <p:spPr/>
        <p:txBody>
          <a:bodyPr/>
          <a:lstStyle/>
          <a:p>
            <a:r>
              <a:rPr lang="en-US" b="1" i="0" dirty="0">
                <a:solidFill>
                  <a:srgbClr val="333333"/>
                </a:solidFill>
                <a:effectLst/>
                <a:latin typeface="Century Gothic" panose="020B0502020202020204" pitchFamily="34" charset="0"/>
              </a:rPr>
              <a:t>Antigen (tissue) controls</a:t>
            </a:r>
            <a:br>
              <a:rPr lang="en-US" b="1" i="0" dirty="0">
                <a:solidFill>
                  <a:srgbClr val="333333"/>
                </a:solidFill>
                <a:effectLst/>
                <a:latin typeface="Century Gothic" panose="020B0502020202020204" pitchFamily="34" charset="0"/>
              </a:rPr>
            </a:br>
            <a:r>
              <a:rPr lang="en-US" sz="1800" b="1" i="0" dirty="0">
                <a:solidFill>
                  <a:srgbClr val="333333"/>
                </a:solidFill>
                <a:effectLst/>
                <a:latin typeface="Century Gothic" panose="020B0502020202020204" pitchFamily="34" charset="0"/>
              </a:rPr>
              <a:t>continue…</a:t>
            </a:r>
            <a:endParaRPr lang="en-US" dirty="0"/>
          </a:p>
        </p:txBody>
      </p:sp>
      <p:sp>
        <p:nvSpPr>
          <p:cNvPr id="9" name="Text Placeholder 8">
            <a:extLst>
              <a:ext uri="{FF2B5EF4-FFF2-40B4-BE49-F238E27FC236}">
                <a16:creationId xmlns:a16="http://schemas.microsoft.com/office/drawing/2014/main" id="{30A56FFD-A081-44EC-A2D6-D75EA573D5B6}"/>
              </a:ext>
            </a:extLst>
          </p:cNvPr>
          <p:cNvSpPr>
            <a:spLocks noGrp="1"/>
          </p:cNvSpPr>
          <p:nvPr>
            <p:ph type="body" idx="1"/>
          </p:nvPr>
        </p:nvSpPr>
        <p:spPr>
          <a:xfrm>
            <a:off x="581191" y="2250891"/>
            <a:ext cx="7661661" cy="557784"/>
          </a:xfrm>
        </p:spPr>
        <p:txBody>
          <a:bodyPr/>
          <a:lstStyle/>
          <a:p>
            <a:r>
              <a:rPr lang="en-US" b="1" i="0" dirty="0">
                <a:solidFill>
                  <a:srgbClr val="333333"/>
                </a:solidFill>
                <a:effectLst/>
                <a:latin typeface="Century Gothic" panose="020B0502020202020204" pitchFamily="34" charset="0"/>
              </a:rPr>
              <a:t>Endogenous tissue background control</a:t>
            </a:r>
            <a:endParaRPr lang="en-US" dirty="0"/>
          </a:p>
        </p:txBody>
      </p:sp>
      <p:sp>
        <p:nvSpPr>
          <p:cNvPr id="10" name="Content Placeholder 9">
            <a:extLst>
              <a:ext uri="{FF2B5EF4-FFF2-40B4-BE49-F238E27FC236}">
                <a16:creationId xmlns:a16="http://schemas.microsoft.com/office/drawing/2014/main" id="{5980352F-17B0-492F-A261-3D21F536AD8A}"/>
              </a:ext>
            </a:extLst>
          </p:cNvPr>
          <p:cNvSpPr>
            <a:spLocks noGrp="1"/>
          </p:cNvSpPr>
          <p:nvPr>
            <p:ph sz="half" idx="2"/>
          </p:nvPr>
        </p:nvSpPr>
        <p:spPr>
          <a:xfrm>
            <a:off x="581194" y="2926052"/>
            <a:ext cx="7661658" cy="2934999"/>
          </a:xfrm>
        </p:spPr>
        <p:txBody>
          <a:bodyPr>
            <a:normAutofit fontScale="92500"/>
          </a:bodyPr>
          <a:lstStyle/>
          <a:p>
            <a:r>
              <a:rPr lang="en-US" b="0" i="0" dirty="0">
                <a:solidFill>
                  <a:srgbClr val="333333"/>
                </a:solidFill>
                <a:effectLst/>
                <a:latin typeface="Century Gothic" panose="020B0502020202020204" pitchFamily="34" charset="0"/>
              </a:rPr>
              <a:t>A section from the tissue before applying the primary antibody.</a:t>
            </a:r>
          </a:p>
          <a:p>
            <a:r>
              <a:rPr lang="en-US" b="0" i="0" dirty="0">
                <a:solidFill>
                  <a:srgbClr val="333333"/>
                </a:solidFill>
                <a:effectLst/>
                <a:latin typeface="Century Gothic" panose="020B0502020202020204" pitchFamily="34" charset="0"/>
              </a:rPr>
              <a:t> Certain tissues have inherent properties that result in background staining, which could affect the interpretation of results. </a:t>
            </a:r>
          </a:p>
          <a:p>
            <a:r>
              <a:rPr lang="en-US" b="0" i="0" dirty="0">
                <a:solidFill>
                  <a:srgbClr val="333333"/>
                </a:solidFill>
                <a:effectLst/>
                <a:latin typeface="Century Gothic" panose="020B0502020202020204" pitchFamily="34" charset="0"/>
              </a:rPr>
              <a:t>For example, certain tissues contain endogenous fluorescent molecules that could be confused for positive staining during fluorescent IHC.</a:t>
            </a:r>
          </a:p>
          <a:p>
            <a:r>
              <a:rPr lang="en-US" b="0" i="0" dirty="0">
                <a:solidFill>
                  <a:srgbClr val="333333"/>
                </a:solidFill>
                <a:effectLst/>
                <a:latin typeface="Century Gothic" panose="020B0502020202020204" pitchFamily="34" charset="0"/>
              </a:rPr>
              <a:t>The tissue should be checked under the microscope using either fluorescent or bright-field illumination (for fluorescent or chromogenic labels, respectively) </a:t>
            </a:r>
            <a:r>
              <a:rPr lang="en-US" b="1" i="0" dirty="0">
                <a:solidFill>
                  <a:srgbClr val="333333"/>
                </a:solidFill>
                <a:effectLst/>
                <a:latin typeface="Century Gothic" panose="020B0502020202020204" pitchFamily="34" charset="0"/>
              </a:rPr>
              <a:t>to ensure that there is no endogenous background</a:t>
            </a:r>
            <a:r>
              <a:rPr lang="en-US" b="0" i="0" dirty="0">
                <a:solidFill>
                  <a:srgbClr val="333333"/>
                </a:solidFill>
                <a:effectLst/>
                <a:latin typeface="Century Gothic" panose="020B0502020202020204" pitchFamily="34" charset="0"/>
              </a:rPr>
              <a:t>.</a:t>
            </a:r>
            <a:endParaRPr lang="en-US" dirty="0"/>
          </a:p>
        </p:txBody>
      </p:sp>
    </p:spTree>
    <p:extLst>
      <p:ext uri="{BB962C8B-B14F-4D97-AF65-F5344CB8AC3E}">
        <p14:creationId xmlns:p14="http://schemas.microsoft.com/office/powerpoint/2010/main" val="1915968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A4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descr="Qr code&#10;&#10;Description automatically generated">
            <a:extLst>
              <a:ext uri="{FF2B5EF4-FFF2-40B4-BE49-F238E27FC236}">
                <a16:creationId xmlns:a16="http://schemas.microsoft.com/office/drawing/2014/main" id="{C601F3C3-09D4-407A-9967-78CC9392E377}"/>
              </a:ext>
            </a:extLst>
          </p:cNvPr>
          <p:cNvPicPr>
            <a:picLocks noGrp="1" noChangeAspect="1"/>
          </p:cNvPicPr>
          <p:nvPr>
            <p:ph idx="1"/>
          </p:nvPr>
        </p:nvPicPr>
        <p:blipFill>
          <a:blip r:embed="rId2"/>
          <a:stretch>
            <a:fillRect/>
          </a:stretch>
        </p:blipFill>
        <p:spPr>
          <a:xfrm>
            <a:off x="643467" y="675470"/>
            <a:ext cx="10905066" cy="5507059"/>
          </a:xfrm>
          <a:prstGeom prst="rect">
            <a:avLst/>
          </a:prstGeom>
        </p:spPr>
      </p:pic>
      <p:sp>
        <p:nvSpPr>
          <p:cNvPr id="11" name="TextBox 10">
            <a:extLst>
              <a:ext uri="{FF2B5EF4-FFF2-40B4-BE49-F238E27FC236}">
                <a16:creationId xmlns:a16="http://schemas.microsoft.com/office/drawing/2014/main" id="{3620048D-7EC0-4E88-86CA-156AA9709160}"/>
              </a:ext>
            </a:extLst>
          </p:cNvPr>
          <p:cNvSpPr txBox="1"/>
          <p:nvPr/>
        </p:nvSpPr>
        <p:spPr>
          <a:xfrm>
            <a:off x="9395791" y="6377940"/>
            <a:ext cx="2349675" cy="369332"/>
          </a:xfrm>
          <a:prstGeom prst="rect">
            <a:avLst/>
          </a:prstGeom>
          <a:noFill/>
        </p:spPr>
        <p:txBody>
          <a:bodyPr wrap="square" rtlCol="0">
            <a:spAutoFit/>
          </a:bodyPr>
          <a:lstStyle/>
          <a:p>
            <a:r>
              <a:rPr lang="en-US" b="1" dirty="0"/>
              <a:t>FIGURE 1</a:t>
            </a:r>
          </a:p>
        </p:txBody>
      </p:sp>
    </p:spTree>
    <p:extLst>
      <p:ext uri="{BB962C8B-B14F-4D97-AF65-F5344CB8AC3E}">
        <p14:creationId xmlns:p14="http://schemas.microsoft.com/office/powerpoint/2010/main" val="3236644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DBFF8D-F4A1-4AE2-A100-7BAE4BD67E3D}"/>
              </a:ext>
            </a:extLst>
          </p:cNvPr>
          <p:cNvSpPr>
            <a:spLocks noGrp="1"/>
          </p:cNvSpPr>
          <p:nvPr>
            <p:ph type="title"/>
          </p:nvPr>
        </p:nvSpPr>
        <p:spPr/>
        <p:txBody>
          <a:bodyPr/>
          <a:lstStyle/>
          <a:p>
            <a:r>
              <a:rPr lang="en-US" b="0" i="0" dirty="0">
                <a:solidFill>
                  <a:srgbClr val="333333"/>
                </a:solidFill>
                <a:effectLst/>
                <a:latin typeface="OpenSans"/>
              </a:rPr>
              <a:t>How to choose the perfect control for your immunohistochemistry</a:t>
            </a:r>
            <a:endParaRPr lang="en-US" dirty="0"/>
          </a:p>
        </p:txBody>
      </p:sp>
      <p:sp>
        <p:nvSpPr>
          <p:cNvPr id="5" name="Content Placeholder 4">
            <a:extLst>
              <a:ext uri="{FF2B5EF4-FFF2-40B4-BE49-F238E27FC236}">
                <a16:creationId xmlns:a16="http://schemas.microsoft.com/office/drawing/2014/main" id="{EDDCB6D1-E467-4A9F-A515-C789AA4158C2}"/>
              </a:ext>
            </a:extLst>
          </p:cNvPr>
          <p:cNvSpPr>
            <a:spLocks noGrp="1"/>
          </p:cNvSpPr>
          <p:nvPr>
            <p:ph idx="1"/>
          </p:nvPr>
        </p:nvSpPr>
        <p:spPr/>
        <p:txBody>
          <a:bodyPr>
            <a:normAutofit lnSpcReduction="10000"/>
          </a:bodyPr>
          <a:lstStyle/>
          <a:p>
            <a:r>
              <a:rPr lang="en-US" sz="1800" dirty="0">
                <a:latin typeface="Century Gothic" panose="020B0502020202020204" pitchFamily="34" charset="0"/>
              </a:rPr>
              <a:t>Controls constitute a ubiquitous part of a well-designed scientific experiment. </a:t>
            </a:r>
          </a:p>
          <a:p>
            <a:r>
              <a:rPr lang="en-US" sz="1800" dirty="0">
                <a:latin typeface="Century Gothic" panose="020B0502020202020204" pitchFamily="34" charset="0"/>
              </a:rPr>
              <a:t>Selecting proper controls for immunohistochemistry (IHC) is essential to get reliable and reproducible results as a basis for good scientific practice. </a:t>
            </a:r>
          </a:p>
          <a:p>
            <a:r>
              <a:rPr lang="en-US" sz="1800" dirty="0">
                <a:latin typeface="Century Gothic" panose="020B0502020202020204" pitchFamily="34" charset="0"/>
              </a:rPr>
              <a:t>Primary antibody controls intend to verify the specificity of the primary antibody binding to the antigen of interest</a:t>
            </a:r>
          </a:p>
          <a:p>
            <a:r>
              <a:rPr lang="en-US" sz="1800" dirty="0">
                <a:latin typeface="Century Gothic" panose="020B0502020202020204" pitchFamily="34" charset="0"/>
              </a:rPr>
              <a:t>Controls for the primary antibody are applied to confirm the correctness of the preanalytical IHC phase related to sample preparation, such as fixation, post-fixation, storage, and processing</a:t>
            </a:r>
          </a:p>
          <a:p>
            <a:r>
              <a:rPr lang="en-US" sz="1800" dirty="0">
                <a:latin typeface="Century Gothic" panose="020B0502020202020204" pitchFamily="34" charset="0"/>
              </a:rPr>
              <a:t>Primary antibody controls must be included for each new antibody, protocol, and application that you test.</a:t>
            </a:r>
          </a:p>
          <a:p>
            <a:endParaRPr lang="en-US" sz="1800" dirty="0">
              <a:latin typeface="Century Gothic" panose="020B0502020202020204" pitchFamily="34" charset="0"/>
            </a:endParaRPr>
          </a:p>
          <a:p>
            <a:endParaRPr lang="en-US" sz="1800" dirty="0">
              <a:latin typeface="Century Gothic" panose="020B0502020202020204" pitchFamily="34" charset="0"/>
            </a:endParaRPr>
          </a:p>
        </p:txBody>
      </p:sp>
    </p:spTree>
    <p:extLst>
      <p:ext uri="{BB962C8B-B14F-4D97-AF65-F5344CB8AC3E}">
        <p14:creationId xmlns:p14="http://schemas.microsoft.com/office/powerpoint/2010/main" val="275890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7F2BB43-1E8B-40A7-9733-9AEE76BFE2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2F2499BD-C67D-4CD4-9747-4DCC7EF1F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80D02CAC-A533-4E24-84A6-B3171E16A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44DBAF48-B17B-4AA7-9E99-4EC0C99058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26" name="Rectangle 25">
            <a:extLst>
              <a:ext uri="{FF2B5EF4-FFF2-40B4-BE49-F238E27FC236}">
                <a16:creationId xmlns:a16="http://schemas.microsoft.com/office/drawing/2014/main" id="{C946306D-5ADD-463A-949A-DEEBA39D70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473A035-1F9A-4381-AC96-683CD2DF5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5422"/>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CF4ED641-0671-4D88-92E6-026A8C9F1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4341"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7A02EF2F-E7B1-40FC-885B-C4D89902B6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13" name="Content Placeholder 12" descr="Table&#10;&#10;Description automatically generated with low confidence">
            <a:extLst>
              <a:ext uri="{FF2B5EF4-FFF2-40B4-BE49-F238E27FC236}">
                <a16:creationId xmlns:a16="http://schemas.microsoft.com/office/drawing/2014/main" id="{A35D441C-92DE-4EDD-9746-8EE35EF2FDE9}"/>
              </a:ext>
            </a:extLst>
          </p:cNvPr>
          <p:cNvPicPr>
            <a:picLocks noGrp="1" noChangeAspect="1"/>
          </p:cNvPicPr>
          <p:nvPr>
            <p:ph sz="half" idx="2"/>
          </p:nvPr>
        </p:nvPicPr>
        <p:blipFill rotWithShape="1">
          <a:blip r:embed="rId2"/>
          <a:srcRect l="700"/>
          <a:stretch/>
        </p:blipFill>
        <p:spPr>
          <a:xfrm>
            <a:off x="446534" y="599724"/>
            <a:ext cx="5614416" cy="3547872"/>
          </a:xfrm>
          <a:prstGeom prst="rect">
            <a:avLst/>
          </a:prstGeom>
        </p:spPr>
      </p:pic>
      <p:pic>
        <p:nvPicPr>
          <p:cNvPr id="11" name="Content Placeholder 10" descr="Graphical user interface, text&#10;&#10;Description automatically generated">
            <a:extLst>
              <a:ext uri="{FF2B5EF4-FFF2-40B4-BE49-F238E27FC236}">
                <a16:creationId xmlns:a16="http://schemas.microsoft.com/office/drawing/2014/main" id="{D961CB7B-85C4-41D5-8560-3CE7A56A6852}"/>
              </a:ext>
            </a:extLst>
          </p:cNvPr>
          <p:cNvPicPr>
            <a:picLocks noGrp="1" noChangeAspect="1"/>
          </p:cNvPicPr>
          <p:nvPr>
            <p:ph sz="half" idx="1"/>
          </p:nvPr>
        </p:nvPicPr>
        <p:blipFill rotWithShape="1">
          <a:blip r:embed="rId3"/>
          <a:srcRect t="2002" r="3" b="5272"/>
          <a:stretch/>
        </p:blipFill>
        <p:spPr>
          <a:xfrm>
            <a:off x="5948132" y="676382"/>
            <a:ext cx="5626608" cy="3547872"/>
          </a:xfrm>
          <a:prstGeom prst="rect">
            <a:avLst/>
          </a:prstGeom>
        </p:spPr>
      </p:pic>
      <p:sp>
        <p:nvSpPr>
          <p:cNvPr id="34" name="Rectangle 33">
            <a:extLst>
              <a:ext uri="{FF2B5EF4-FFF2-40B4-BE49-F238E27FC236}">
                <a16:creationId xmlns:a16="http://schemas.microsoft.com/office/drawing/2014/main" id="{9180D5DB-9658-40A6-A418-7C69982226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199467"/>
            <a:ext cx="11296733" cy="2191098"/>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F206C3D-38F5-4457-BC51-9112AA316367}"/>
              </a:ext>
            </a:extLst>
          </p:cNvPr>
          <p:cNvSpPr>
            <a:spLocks noGrp="1"/>
          </p:cNvSpPr>
          <p:nvPr>
            <p:ph type="title"/>
          </p:nvPr>
        </p:nvSpPr>
        <p:spPr>
          <a:xfrm>
            <a:off x="627120" y="4319752"/>
            <a:ext cx="10947620" cy="1155959"/>
          </a:xfrm>
        </p:spPr>
        <p:txBody>
          <a:bodyPr vert="horz" lIns="91440" tIns="45720" rIns="91440" bIns="45720" rtlCol="0" anchor="b">
            <a:normAutofit/>
          </a:bodyPr>
          <a:lstStyle/>
          <a:p>
            <a:pPr>
              <a:lnSpc>
                <a:spcPct val="90000"/>
              </a:lnSpc>
            </a:pPr>
            <a:r>
              <a:rPr lang="en-US" sz="3600">
                <a:solidFill>
                  <a:srgbClr val="FFFFFF"/>
                </a:solidFill>
              </a:rPr>
              <a:t>Package insert</a:t>
            </a:r>
            <a:br>
              <a:rPr lang="en-US" sz="3600">
                <a:solidFill>
                  <a:srgbClr val="FFFFFF"/>
                </a:solidFill>
              </a:rPr>
            </a:br>
            <a:endParaRPr lang="en-US" sz="3600">
              <a:solidFill>
                <a:srgbClr val="FFFFFF"/>
              </a:solidFill>
            </a:endParaRPr>
          </a:p>
        </p:txBody>
      </p:sp>
      <p:sp>
        <p:nvSpPr>
          <p:cNvPr id="25" name="橢圓 24">
            <a:extLst>
              <a:ext uri="{FF2B5EF4-FFF2-40B4-BE49-F238E27FC236}">
                <a16:creationId xmlns:a16="http://schemas.microsoft.com/office/drawing/2014/main" id="{BF4DAF9B-C1DC-4004-B9A5-5EBEDC66C000}"/>
              </a:ext>
            </a:extLst>
          </p:cNvPr>
          <p:cNvSpPr/>
          <p:nvPr/>
        </p:nvSpPr>
        <p:spPr>
          <a:xfrm>
            <a:off x="5766368" y="2896309"/>
            <a:ext cx="3474720" cy="1645920"/>
          </a:xfrm>
          <a:prstGeom prst="ellipse">
            <a:avLst/>
          </a:prstGeom>
          <a:solidFill>
            <a:srgbClr val="E71224">
              <a:alpha val="5000"/>
            </a:srgbClr>
          </a:solidFill>
          <a:ln w="180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ko-KR" altLang="en-US">
              <a:solidFill>
                <a:srgbClr val="E71224"/>
              </a:solidFill>
            </a:endParaRPr>
          </a:p>
        </p:txBody>
      </p:sp>
      <p:sp>
        <p:nvSpPr>
          <p:cNvPr id="29" name="TextBox 28">
            <a:extLst>
              <a:ext uri="{FF2B5EF4-FFF2-40B4-BE49-F238E27FC236}">
                <a16:creationId xmlns:a16="http://schemas.microsoft.com/office/drawing/2014/main" id="{259ABB29-E3FF-4DF4-BEF7-A5EDBE72C6CB}"/>
              </a:ext>
            </a:extLst>
          </p:cNvPr>
          <p:cNvSpPr txBox="1"/>
          <p:nvPr/>
        </p:nvSpPr>
        <p:spPr>
          <a:xfrm>
            <a:off x="9515061" y="5857461"/>
            <a:ext cx="1908313" cy="369332"/>
          </a:xfrm>
          <a:prstGeom prst="rect">
            <a:avLst/>
          </a:prstGeom>
          <a:noFill/>
        </p:spPr>
        <p:txBody>
          <a:bodyPr wrap="square" rtlCol="0">
            <a:spAutoFit/>
          </a:bodyPr>
          <a:lstStyle/>
          <a:p>
            <a:r>
              <a:rPr lang="en-US" b="1" dirty="0"/>
              <a:t>FIGURE 2</a:t>
            </a:r>
          </a:p>
        </p:txBody>
      </p:sp>
    </p:spTree>
    <p:extLst>
      <p:ext uri="{BB962C8B-B14F-4D97-AF65-F5344CB8AC3E}">
        <p14:creationId xmlns:p14="http://schemas.microsoft.com/office/powerpoint/2010/main" val="23045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82C03-A3C2-4288-B1D7-16FD58B38A79}"/>
              </a:ext>
            </a:extLst>
          </p:cNvPr>
          <p:cNvSpPr>
            <a:spLocks noGrp="1"/>
          </p:cNvSpPr>
          <p:nvPr>
            <p:ph type="title"/>
          </p:nvPr>
        </p:nvSpPr>
        <p:spPr/>
        <p:txBody>
          <a:bodyPr/>
          <a:lstStyle/>
          <a:p>
            <a:r>
              <a:rPr lang="en-US" dirty="0"/>
              <a:t>proper control &amp; validation</a:t>
            </a:r>
          </a:p>
        </p:txBody>
      </p:sp>
      <p:sp>
        <p:nvSpPr>
          <p:cNvPr id="3" name="Content Placeholder 2">
            <a:extLst>
              <a:ext uri="{FF2B5EF4-FFF2-40B4-BE49-F238E27FC236}">
                <a16:creationId xmlns:a16="http://schemas.microsoft.com/office/drawing/2014/main" id="{0FB717EF-8F29-4A51-ABC1-462692E40B65}"/>
              </a:ext>
            </a:extLst>
          </p:cNvPr>
          <p:cNvSpPr>
            <a:spLocks noGrp="1"/>
          </p:cNvSpPr>
          <p:nvPr>
            <p:ph sz="half" idx="1"/>
          </p:nvPr>
        </p:nvSpPr>
        <p:spPr>
          <a:xfrm>
            <a:off x="581192" y="1719628"/>
            <a:ext cx="5194767" cy="3633047"/>
          </a:xfrm>
        </p:spPr>
        <p:txBody>
          <a:bodyPr/>
          <a:lstStyle/>
          <a:p>
            <a:r>
              <a:rPr lang="en-US" dirty="0"/>
              <a:t>As per mention in the package insert, choose an appropriate control for the selected IHC.</a:t>
            </a:r>
          </a:p>
          <a:p>
            <a:r>
              <a:rPr lang="en-US" dirty="0"/>
              <a:t>Run a validation test on the selected control and antibody</a:t>
            </a:r>
          </a:p>
          <a:p>
            <a:r>
              <a:rPr lang="en-US" dirty="0"/>
              <a:t>Send the validation test slide to pathologist , get their approval.</a:t>
            </a:r>
          </a:p>
        </p:txBody>
      </p:sp>
      <p:sp>
        <p:nvSpPr>
          <p:cNvPr id="4" name="Content Placeholder 3">
            <a:extLst>
              <a:ext uri="{FF2B5EF4-FFF2-40B4-BE49-F238E27FC236}">
                <a16:creationId xmlns:a16="http://schemas.microsoft.com/office/drawing/2014/main" id="{01872F51-3181-4998-B59E-72C39B38901C}"/>
              </a:ext>
            </a:extLst>
          </p:cNvPr>
          <p:cNvSpPr>
            <a:spLocks noGrp="1"/>
          </p:cNvSpPr>
          <p:nvPr>
            <p:ph sz="half" idx="2"/>
          </p:nvPr>
        </p:nvSpPr>
        <p:spPr>
          <a:xfrm>
            <a:off x="6310021" y="2495295"/>
            <a:ext cx="5194769" cy="3633047"/>
          </a:xfrm>
        </p:spPr>
        <p:txBody>
          <a:bodyPr/>
          <a:lstStyle/>
          <a:p>
            <a:r>
              <a:rPr lang="en-US" dirty="0"/>
              <a:t>Refer to the package insert.</a:t>
            </a:r>
          </a:p>
          <a:p>
            <a:r>
              <a:rPr lang="en-US" dirty="0"/>
              <a:t>Know the staining pattern of the selected control and antibody.</a:t>
            </a:r>
          </a:p>
          <a:p>
            <a:r>
              <a:rPr lang="en-US" dirty="0"/>
              <a:t>Repeat the validation with new control, if the previous one is not approved.</a:t>
            </a:r>
          </a:p>
        </p:txBody>
      </p:sp>
    </p:spTree>
    <p:extLst>
      <p:ext uri="{BB962C8B-B14F-4D97-AF65-F5344CB8AC3E}">
        <p14:creationId xmlns:p14="http://schemas.microsoft.com/office/powerpoint/2010/main" val="292649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 calcmode="lin" valueType="num">
                                      <p:cBhvr additive="base">
                                        <p:cTn id="3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3242A4-1E6A-4E02-809C-4A24066EC01D}">
  <ds:schemaRefs>
    <ds:schemaRef ds:uri="http://schemas.microsoft.com/sharepoint/v3/contenttype/forms"/>
  </ds:schemaRefs>
</ds:datastoreItem>
</file>

<file path=customXml/itemProps2.xml><?xml version="1.0" encoding="utf-8"?>
<ds:datastoreItem xmlns:ds="http://schemas.openxmlformats.org/officeDocument/2006/customXml" ds:itemID="{FBD2D995-20F0-4C14-BF62-1248AB4B484D}">
  <ds:schemaRefs>
    <ds:schemaRef ds:uri="http://purl.org/dc/dcmitype/"/>
    <ds:schemaRef ds:uri="http://purl.org/dc/terms/"/>
    <ds:schemaRef ds:uri="http://schemas.microsoft.com/office/2006/documentManagement/types"/>
    <ds:schemaRef ds:uri="http://schemas.microsoft.com/office/infopath/2007/PartnerControls"/>
    <ds:schemaRef ds:uri="71af3243-3dd4-4a8d-8c0d-dd76da1f02a5"/>
    <ds:schemaRef ds:uri="16c05727-aa75-4e4a-9b5f-8a80a1165891"/>
    <ds:schemaRef ds:uri="http://purl.org/dc/elements/1.1/"/>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965255AC-12AC-4323-AA35-9BAC798B66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{EB87B36E-1DD0-439B-9623-2118BFD3FFDB}tf67061901_win32</Template>
  <TotalTime>288</TotalTime>
  <Words>949</Words>
  <Application>Microsoft Office PowerPoint</Application>
  <PresentationFormat>Widescreen</PresentationFormat>
  <Paragraphs>93</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Century Gothic</vt:lpstr>
      <vt:lpstr>Franklin Gothic Book</vt:lpstr>
      <vt:lpstr>Franklin Gothic Demi</vt:lpstr>
      <vt:lpstr>Helvetica</vt:lpstr>
      <vt:lpstr>OpenSans</vt:lpstr>
      <vt:lpstr>Wingdings 2</vt:lpstr>
      <vt:lpstr>DividendVTI</vt:lpstr>
      <vt:lpstr>Role of control in ihc</vt:lpstr>
      <vt:lpstr>introduction</vt:lpstr>
      <vt:lpstr>Why are controls used in histochemical?</vt:lpstr>
      <vt:lpstr>Antigen (tissue) controls </vt:lpstr>
      <vt:lpstr>Antigen (tissue) controls continue…</vt:lpstr>
      <vt:lpstr>PowerPoint Presentation</vt:lpstr>
      <vt:lpstr>How to choose the perfect control for your immunohistochemistry</vt:lpstr>
      <vt:lpstr>Package insert </vt:lpstr>
      <vt:lpstr>proper control &amp; validation</vt:lpstr>
      <vt:lpstr>Staining pattern in ihc control</vt:lpstr>
      <vt:lpstr>CYTOPLASMIC STAINING </vt:lpstr>
      <vt:lpstr>Examples of cytoplasmic staining</vt:lpstr>
      <vt:lpstr>Membranous staining</vt:lpstr>
      <vt:lpstr>Examples of membranous staining</vt:lpstr>
      <vt:lpstr>Nuclear staining </vt:lpstr>
      <vt:lpstr>Examples of nuclear staining</vt:lpstr>
      <vt:lpstr>Control selection</vt:lpstr>
      <vt:lpstr>Basic control used in sjmc histopathology lab</vt:lpstr>
      <vt:lpstr>Basic control used in sjmc histopathology lab</vt:lpstr>
      <vt:lpstr>Basic control used in sjmc histopathology lab</vt:lpstr>
      <vt:lpstr>Basic control used in sjmc histopathology lab</vt:lpstr>
      <vt:lpstr>Basic control used in sjmc histopathology lab</vt:lpstr>
      <vt:lpstr>Basic control used in sjmc histopathology lab</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Role of control in histochemical</dc:title>
  <dc:creator>vijaya.kumar@rsdhealth.com</dc:creator>
  <cp:lastModifiedBy>vijaya.kumar@rsdhealth.com</cp:lastModifiedBy>
  <cp:revision>18</cp:revision>
  <cp:lastPrinted>2022-03-23T05:42:44Z</cp:lastPrinted>
  <dcterms:created xsi:type="dcterms:W3CDTF">2022-03-22T05:34:20Z</dcterms:created>
  <dcterms:modified xsi:type="dcterms:W3CDTF">2022-05-23T07:08:59Z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