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68" r:id="rId15"/>
    <p:sldId id="269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EUCAST and CLSI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endParaRPr lang="en-AU" sz="1400" dirty="0" smtClean="0"/>
          </a:p>
          <a:p>
            <a:endParaRPr lang="en-AU" sz="1400" dirty="0" smtClean="0"/>
          </a:p>
          <a:p>
            <a:r>
              <a:rPr lang="en-AU" sz="1400" dirty="0" smtClean="0"/>
              <a:t>05/12/2016</a:t>
            </a:r>
            <a:endParaRPr lang="en-A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EUCAST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The 15-15-15 rule</a:t>
            </a:r>
          </a:p>
          <a:p>
            <a:pPr lvl="1"/>
            <a:r>
              <a:rPr lang="en-AU" dirty="0" smtClean="0"/>
              <a:t>Use </a:t>
            </a:r>
            <a:r>
              <a:rPr lang="en-AU" dirty="0" err="1" smtClean="0"/>
              <a:t>inoculum</a:t>
            </a:r>
            <a:r>
              <a:rPr lang="en-AU" dirty="0" smtClean="0"/>
              <a:t> within 15 mins, apply disks within 15 mins, incubate within 15 mins.</a:t>
            </a:r>
          </a:p>
          <a:p>
            <a:pPr lvl="1"/>
            <a:r>
              <a:rPr lang="en-AU" dirty="0" smtClean="0"/>
              <a:t>Always complete within 60 mins.</a:t>
            </a:r>
          </a:p>
          <a:p>
            <a:r>
              <a:rPr lang="en-AU" dirty="0" smtClean="0"/>
              <a:t>Reading zones</a:t>
            </a:r>
          </a:p>
          <a:p>
            <a:pPr lvl="1"/>
            <a:r>
              <a:rPr lang="en-AU" dirty="0" smtClean="0"/>
              <a:t>MH agar – read zones from back of plate against dark background with illuminated light</a:t>
            </a:r>
          </a:p>
          <a:p>
            <a:pPr lvl="1"/>
            <a:r>
              <a:rPr lang="en-AU" dirty="0" smtClean="0"/>
              <a:t>MH-F – read zones by removing lid and read from front of plate</a:t>
            </a:r>
          </a:p>
          <a:p>
            <a:pPr lvl="1"/>
            <a:r>
              <a:rPr lang="en-AU" dirty="0" smtClean="0"/>
              <a:t>Read with unaided eye </a:t>
            </a:r>
            <a:r>
              <a:rPr lang="en-AU" smtClean="0"/>
              <a:t>held at </a:t>
            </a:r>
            <a:r>
              <a:rPr lang="en-AU" dirty="0" smtClean="0"/>
              <a:t>30cm from eye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Enterococcus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AU" dirty="0" err="1" smtClean="0"/>
              <a:t>Enterococcus</a:t>
            </a:r>
            <a:r>
              <a:rPr lang="en-AU" dirty="0" smtClean="0"/>
              <a:t> &amp; </a:t>
            </a:r>
            <a:r>
              <a:rPr lang="en-AU" dirty="0" err="1" smtClean="0"/>
              <a:t>Vancomycin</a:t>
            </a:r>
            <a:endParaRPr lang="en-AU" dirty="0" smtClean="0"/>
          </a:p>
          <a:p>
            <a:pPr lvl="2"/>
            <a:r>
              <a:rPr lang="en-AU" dirty="0" smtClean="0"/>
              <a:t>Examine with plate held up to light</a:t>
            </a:r>
          </a:p>
          <a:p>
            <a:pPr lvl="2"/>
            <a:r>
              <a:rPr lang="en-AU" dirty="0" smtClean="0"/>
              <a:t>Fuzzy zone = Report </a:t>
            </a:r>
            <a:r>
              <a:rPr lang="en-AU" dirty="0" err="1" smtClean="0"/>
              <a:t>Vanc</a:t>
            </a:r>
            <a:r>
              <a:rPr lang="en-AU" dirty="0" smtClean="0"/>
              <a:t> as Resistant</a:t>
            </a:r>
          </a:p>
          <a:p>
            <a:pPr lvl="2"/>
            <a:r>
              <a:rPr lang="en-AU" dirty="0" smtClean="0"/>
              <a:t>If fuzzy zone and ≥ 12mm zone </a:t>
            </a:r>
            <a:r>
              <a:rPr lang="en-AU" dirty="0" smtClean="0"/>
              <a:t>size </a:t>
            </a:r>
            <a:r>
              <a:rPr lang="en-AU" smtClean="0"/>
              <a:t>= may need to </a:t>
            </a:r>
            <a:r>
              <a:rPr lang="en-AU" dirty="0" smtClean="0"/>
              <a:t>investigate further</a:t>
            </a:r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1"/>
            <a:r>
              <a:rPr lang="en-AU" dirty="0" err="1" smtClean="0"/>
              <a:t>Enterococcus</a:t>
            </a:r>
            <a:r>
              <a:rPr lang="en-AU" dirty="0" smtClean="0"/>
              <a:t> in urine:</a:t>
            </a:r>
          </a:p>
          <a:p>
            <a:pPr lvl="2"/>
            <a:r>
              <a:rPr lang="en-AU" i="1" dirty="0" smtClean="0"/>
              <a:t>E. </a:t>
            </a:r>
            <a:r>
              <a:rPr lang="en-AU" i="1" dirty="0" err="1" smtClean="0"/>
              <a:t>faecalis</a:t>
            </a:r>
            <a:r>
              <a:rPr lang="en-AU" i="1" dirty="0" smtClean="0"/>
              <a:t> </a:t>
            </a:r>
            <a:r>
              <a:rPr lang="en-AU" dirty="0" smtClean="0"/>
              <a:t>– </a:t>
            </a:r>
            <a:r>
              <a:rPr lang="en-AU" dirty="0" err="1" smtClean="0"/>
              <a:t>Nitrofurantoin</a:t>
            </a:r>
            <a:r>
              <a:rPr lang="en-AU" dirty="0" smtClean="0"/>
              <a:t> 100µg</a:t>
            </a:r>
          </a:p>
          <a:p>
            <a:pPr lvl="2"/>
            <a:r>
              <a:rPr lang="en-AU" i="1" dirty="0" smtClean="0"/>
              <a:t>E. </a:t>
            </a:r>
            <a:r>
              <a:rPr lang="en-AU" i="1" dirty="0" err="1" smtClean="0"/>
              <a:t>faecium</a:t>
            </a:r>
            <a:r>
              <a:rPr lang="en-AU" i="1" dirty="0" smtClean="0"/>
              <a:t> </a:t>
            </a:r>
            <a:r>
              <a:rPr lang="en-AU" dirty="0" smtClean="0"/>
              <a:t>– </a:t>
            </a:r>
            <a:r>
              <a:rPr lang="en-AU" dirty="0" err="1" smtClean="0"/>
              <a:t>Nitrofurantoin</a:t>
            </a:r>
            <a:r>
              <a:rPr lang="en-AU" dirty="0" smtClean="0"/>
              <a:t> 300µg</a:t>
            </a:r>
          </a:p>
          <a:p>
            <a:pPr>
              <a:buNone/>
            </a:pPr>
            <a:endParaRPr lang="en-AU" dirty="0" smtClean="0"/>
          </a:p>
          <a:p>
            <a:pPr lvl="1"/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95601"/>
            <a:ext cx="6629400" cy="191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Enterobacteriaceae</a:t>
            </a:r>
            <a:r>
              <a:rPr lang="en-AU" dirty="0" smtClean="0"/>
              <a:t> and </a:t>
            </a:r>
            <a:r>
              <a:rPr lang="en-AU" dirty="0" err="1" smtClean="0"/>
              <a:t>Fosfomycin</a:t>
            </a:r>
            <a:endParaRPr lang="en-AU" dirty="0" smtClean="0"/>
          </a:p>
          <a:p>
            <a:pPr lvl="1"/>
            <a:r>
              <a:rPr lang="en-AU" dirty="0" err="1" smtClean="0"/>
              <a:t>Fosfomycin</a:t>
            </a:r>
            <a:r>
              <a:rPr lang="en-AU" dirty="0" smtClean="0"/>
              <a:t> is only validated for </a:t>
            </a:r>
            <a:r>
              <a:rPr lang="en-AU" i="1" dirty="0" smtClean="0"/>
              <a:t>E. coli</a:t>
            </a:r>
          </a:p>
          <a:p>
            <a:pPr lvl="1"/>
            <a:r>
              <a:rPr lang="en-AU" dirty="0" smtClean="0"/>
              <a:t>Ignore isolated colonies within the inhibition zone and read the outer zone edge</a:t>
            </a:r>
          </a:p>
          <a:p>
            <a:pPr lvl="1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Enterobacteriaceae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8153400" cy="26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Ignore swarming when reading inhibition zone diameters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Proteus species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8156152" cy="260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i="1" dirty="0" smtClean="0"/>
              <a:t>S. </a:t>
            </a:r>
            <a:r>
              <a:rPr lang="en-AU" i="1" dirty="0" err="1" smtClean="0"/>
              <a:t>aureus</a:t>
            </a:r>
            <a:r>
              <a:rPr lang="en-AU" i="1" dirty="0" smtClean="0"/>
              <a:t> </a:t>
            </a:r>
            <a:r>
              <a:rPr lang="en-AU" dirty="0" smtClean="0"/>
              <a:t>&amp; </a:t>
            </a:r>
            <a:r>
              <a:rPr lang="en-AU" dirty="0" err="1" smtClean="0"/>
              <a:t>Benzylpenicillin</a:t>
            </a:r>
            <a:endParaRPr lang="en-AU" dirty="0" smtClean="0"/>
          </a:p>
          <a:p>
            <a:pPr lvl="2"/>
            <a:r>
              <a:rPr lang="en-AU" dirty="0" smtClean="0"/>
              <a:t>Examine with plate held up to light</a:t>
            </a:r>
          </a:p>
          <a:p>
            <a:pPr lvl="2"/>
            <a:r>
              <a:rPr lang="en-AU" dirty="0" smtClean="0"/>
              <a:t>Fuzzy edge zone ≥ 26mm = Susceptible</a:t>
            </a:r>
          </a:p>
          <a:p>
            <a:pPr lvl="2"/>
            <a:r>
              <a:rPr lang="en-AU" dirty="0" smtClean="0"/>
              <a:t>Sharp edge zone ≥ 26mm = Resistant</a:t>
            </a:r>
          </a:p>
          <a:p>
            <a:pPr lvl="2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Staphylococcus </a:t>
            </a:r>
            <a:r>
              <a:rPr lang="en-AU" i="1" dirty="0" err="1" smtClean="0"/>
              <a:t>aureus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24200"/>
            <a:ext cx="6067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AU" i="1" dirty="0" smtClean="0"/>
              <a:t>S. </a:t>
            </a:r>
            <a:r>
              <a:rPr lang="en-AU" i="1" dirty="0" err="1" smtClean="0"/>
              <a:t>maltophilia</a:t>
            </a:r>
            <a:r>
              <a:rPr lang="en-AU" i="1" dirty="0" smtClean="0"/>
              <a:t> </a:t>
            </a:r>
            <a:r>
              <a:rPr lang="en-AU" dirty="0" smtClean="0"/>
              <a:t>&amp; </a:t>
            </a:r>
            <a:r>
              <a:rPr lang="en-AU" dirty="0" err="1" smtClean="0"/>
              <a:t>Cotrimoxazole</a:t>
            </a:r>
            <a:endParaRPr lang="en-AU" dirty="0" smtClean="0"/>
          </a:p>
          <a:p>
            <a:pPr lvl="2"/>
            <a:r>
              <a:rPr lang="en-AU" dirty="0" smtClean="0"/>
              <a:t>Ignore growth within the zone</a:t>
            </a:r>
          </a:p>
          <a:p>
            <a:pPr lvl="2"/>
            <a:r>
              <a:rPr lang="en-AU" dirty="0" smtClean="0"/>
              <a:t>S ≥ 16mm</a:t>
            </a:r>
          </a:p>
          <a:p>
            <a:pPr lvl="2"/>
            <a:r>
              <a:rPr lang="en-AU" dirty="0" smtClean="0"/>
              <a:t>R = no sign of inhibition</a:t>
            </a:r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2">
              <a:buNone/>
            </a:pPr>
            <a:endParaRPr lang="en-AU" dirty="0" smtClean="0"/>
          </a:p>
          <a:p>
            <a:pPr lvl="2">
              <a:buNone/>
            </a:pPr>
            <a:endParaRPr lang="en-AU" dirty="0" smtClean="0"/>
          </a:p>
          <a:p>
            <a:pPr lvl="2">
              <a:buNone/>
            </a:pPr>
            <a:endParaRPr lang="en-AU" sz="2000" dirty="0" smtClean="0"/>
          </a:p>
          <a:p>
            <a:pPr lvl="2">
              <a:buNone/>
            </a:pPr>
            <a:r>
              <a:rPr lang="en-AU" sz="2000" dirty="0" smtClean="0"/>
              <a:t>**These are for when zone sizes are greater than the Breakpoints**</a:t>
            </a:r>
          </a:p>
          <a:p>
            <a:pPr lvl="2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err="1" smtClean="0"/>
              <a:t>Stenotrophomonas</a:t>
            </a:r>
            <a:r>
              <a:rPr lang="en-AU" i="1" dirty="0" smtClean="0"/>
              <a:t> </a:t>
            </a:r>
            <a:r>
              <a:rPr lang="en-AU" i="1" dirty="0" err="1" smtClean="0"/>
              <a:t>maltophilia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8001000" cy="224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Streptococcus species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haemolytic organisms, read inhibition of growth and NOT inhibition of haemolysis</a:t>
            </a:r>
          </a:p>
          <a:p>
            <a:r>
              <a:rPr lang="el-GR" dirty="0" smtClean="0"/>
              <a:t>Β</a:t>
            </a:r>
            <a:r>
              <a:rPr lang="en-AU" dirty="0" smtClean="0"/>
              <a:t>-haemolysis is usually free from growth whereas there is often growth within areas of </a:t>
            </a:r>
            <a:r>
              <a:rPr lang="el-GR" dirty="0" smtClean="0"/>
              <a:t>α</a:t>
            </a:r>
            <a:r>
              <a:rPr lang="en-AU" dirty="0" smtClean="0"/>
              <a:t>-haemolysis</a:t>
            </a:r>
          </a:p>
          <a:p>
            <a:r>
              <a:rPr lang="en-AU" dirty="0" smtClean="0"/>
              <a:t>To better differentiate between haemolysis and growth, tilt the plate back and forth and measure the zone diameters</a:t>
            </a:r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934200" cy="29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Bacteriostatic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EUCAST: Read inhibition zone where NO growth occurs or as per guidelines</a:t>
            </a:r>
          </a:p>
          <a:p>
            <a:r>
              <a:rPr lang="en-AU" dirty="0" smtClean="0"/>
              <a:t>CLSI: Read inhibition zone at 80% of growth</a:t>
            </a:r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Kestral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1447800"/>
            <a:ext cx="4419600" cy="5032706"/>
          </a:xfrm>
        </p:spPr>
        <p:txBody>
          <a:bodyPr>
            <a:noAutofit/>
          </a:bodyPr>
          <a:lstStyle/>
          <a:p>
            <a:r>
              <a:rPr lang="en-AU" sz="2000" dirty="0" smtClean="0"/>
              <a:t>There will be a few antibiotics disc with different concentrations. E.g.</a:t>
            </a:r>
          </a:p>
          <a:p>
            <a:pPr lvl="1"/>
            <a:r>
              <a:rPr lang="en-AU" sz="1400" dirty="0" smtClean="0"/>
              <a:t>Pen1 and Pen10</a:t>
            </a:r>
          </a:p>
          <a:p>
            <a:pPr lvl="1"/>
            <a:r>
              <a:rPr lang="en-AU" sz="1400" dirty="0" smtClean="0"/>
              <a:t>Amp2 and Amp10</a:t>
            </a:r>
          </a:p>
          <a:p>
            <a:pPr lvl="1"/>
            <a:r>
              <a:rPr lang="en-AU" sz="1400" dirty="0" smtClean="0"/>
              <a:t>Aug3 and Aug30</a:t>
            </a:r>
          </a:p>
          <a:p>
            <a:pPr lvl="1"/>
            <a:r>
              <a:rPr lang="en-AU" sz="1400" dirty="0" smtClean="0"/>
              <a:t>Nit100 and Nit300</a:t>
            </a:r>
          </a:p>
          <a:p>
            <a:r>
              <a:rPr lang="en-AU" sz="2000" dirty="0" smtClean="0"/>
              <a:t>Be careful when reading</a:t>
            </a:r>
          </a:p>
          <a:p>
            <a:r>
              <a:rPr lang="en-AU" sz="2000" dirty="0" smtClean="0"/>
              <a:t>Always extrapolate when there is a number at the end of the antibiotic name. </a:t>
            </a:r>
          </a:p>
          <a:p>
            <a:r>
              <a:rPr lang="en-AU" sz="2000" dirty="0" smtClean="0"/>
              <a:t>Don’t release the ones with the numbers at the end.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2989" t="5106" r="3656" b="15319"/>
          <a:stretch>
            <a:fillRect/>
          </a:stretch>
        </p:blipFill>
        <p:spPr bwMode="auto">
          <a:xfrm>
            <a:off x="4953000" y="18288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Website: www.eucast.org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006" y="1481138"/>
            <a:ext cx="50079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257800" cy="59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EUCAST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Formed in 1996 and revamped in 2001</a:t>
            </a:r>
          </a:p>
          <a:p>
            <a:r>
              <a:rPr lang="en-AU" dirty="0" smtClean="0"/>
              <a:t>EUCAST Laboratory Network</a:t>
            </a:r>
          </a:p>
          <a:p>
            <a:r>
              <a:rPr lang="en-AU" dirty="0" smtClean="0"/>
              <a:t>National Antimicrobial </a:t>
            </a:r>
            <a:r>
              <a:rPr lang="en-AU" dirty="0" err="1" smtClean="0"/>
              <a:t>Susceptibilty</a:t>
            </a:r>
            <a:r>
              <a:rPr lang="en-AU" dirty="0" smtClean="0"/>
              <a:t> Testing Committees (NACs)</a:t>
            </a:r>
          </a:p>
          <a:p>
            <a:r>
              <a:rPr lang="en-AU" dirty="0" smtClean="0"/>
              <a:t>Clinical Breakpoints and Epidemiological Cut Off (ECOFF) </a:t>
            </a:r>
          </a:p>
          <a:p>
            <a:r>
              <a:rPr lang="en-AU" dirty="0" smtClean="0"/>
              <a:t>Epidemiological Cut Off (ECOFF) use</a:t>
            </a:r>
          </a:p>
          <a:p>
            <a:pPr lvl="1"/>
            <a:r>
              <a:rPr lang="en-AU" dirty="0" smtClean="0"/>
              <a:t>As a tool in the determination of clinical breakpoint</a:t>
            </a:r>
          </a:p>
          <a:p>
            <a:pPr lvl="1"/>
            <a:r>
              <a:rPr lang="en-AU" dirty="0" smtClean="0"/>
              <a:t>For sensitive detection of resistance</a:t>
            </a:r>
          </a:p>
          <a:p>
            <a:pPr lvl="1"/>
            <a:r>
              <a:rPr lang="en-AU" dirty="0" smtClean="0"/>
              <a:t>For surveillance of Antimicrobial resistance </a:t>
            </a:r>
          </a:p>
          <a:p>
            <a:r>
              <a:rPr lang="en-AU" dirty="0" smtClean="0"/>
              <a:t>Clinical breakpoints</a:t>
            </a:r>
          </a:p>
          <a:p>
            <a:pPr lvl="1"/>
            <a:r>
              <a:rPr lang="en-AU" dirty="0" smtClean="0"/>
              <a:t>S ≤ Y mg/L</a:t>
            </a:r>
          </a:p>
          <a:p>
            <a:pPr lvl="1"/>
            <a:r>
              <a:rPr lang="en-AU" dirty="0" smtClean="0"/>
              <a:t>R &gt; Y mg/L</a:t>
            </a:r>
          </a:p>
          <a:p>
            <a:pPr lvl="1">
              <a:buNone/>
            </a:pPr>
            <a:r>
              <a:rPr lang="en-AU" dirty="0" smtClean="0"/>
              <a:t>Note:</a:t>
            </a:r>
          </a:p>
          <a:p>
            <a:pPr lvl="2"/>
            <a:r>
              <a:rPr lang="en-AU" dirty="0" smtClean="0"/>
              <a:t>“-” DO NOT TEST</a:t>
            </a:r>
          </a:p>
          <a:p>
            <a:pPr lvl="2"/>
            <a:r>
              <a:rPr lang="en-AU" dirty="0" smtClean="0"/>
              <a:t>“IE” Insufficient evidence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EUCAST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Tools for determining breakpoints</a:t>
            </a:r>
          </a:p>
          <a:p>
            <a:pPr lvl="1"/>
            <a:r>
              <a:rPr lang="en-AU" dirty="0" smtClean="0"/>
              <a:t>Dose &amp; mode of administration</a:t>
            </a:r>
          </a:p>
          <a:p>
            <a:pPr lvl="1"/>
            <a:r>
              <a:rPr lang="en-AU" dirty="0" smtClean="0"/>
              <a:t>Clinical targets</a:t>
            </a:r>
          </a:p>
          <a:p>
            <a:pPr lvl="1"/>
            <a:r>
              <a:rPr lang="en-AU" dirty="0" smtClean="0"/>
              <a:t>Target organisms</a:t>
            </a:r>
          </a:p>
          <a:p>
            <a:pPr lvl="1"/>
            <a:r>
              <a:rPr lang="en-AU" dirty="0" smtClean="0"/>
              <a:t>MIC distributions of target organisms</a:t>
            </a:r>
          </a:p>
          <a:p>
            <a:pPr lvl="1"/>
            <a:r>
              <a:rPr lang="en-AU" dirty="0" smtClean="0"/>
              <a:t>Resistance mechanisms of clinical importance in target organism</a:t>
            </a:r>
          </a:p>
          <a:p>
            <a:pPr lvl="1"/>
            <a:r>
              <a:rPr lang="en-AU" dirty="0" smtClean="0"/>
              <a:t>Pharmacokinetics of agent in target </a:t>
            </a:r>
          </a:p>
          <a:p>
            <a:pPr lvl="1"/>
            <a:r>
              <a:rPr lang="en-AU" dirty="0" err="1" smtClean="0"/>
              <a:t>Pharmacodynamics</a:t>
            </a:r>
            <a:r>
              <a:rPr lang="en-AU" dirty="0" smtClean="0"/>
              <a:t> of agent in relation to target organism</a:t>
            </a:r>
          </a:p>
          <a:p>
            <a:pPr lvl="1"/>
            <a:r>
              <a:rPr lang="en-AU" dirty="0" smtClean="0"/>
              <a:t>Clinical outcome data for target infection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EUCAST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Susceptible (S)</a:t>
            </a:r>
          </a:p>
          <a:p>
            <a:pPr lvl="1"/>
            <a:r>
              <a:rPr lang="en-AU" dirty="0" smtClean="0"/>
              <a:t>a micro-organism is defined as susceptible by a level of antimicrobial activity associated with a </a:t>
            </a:r>
            <a:r>
              <a:rPr lang="en-AU" b="1" dirty="0" smtClean="0"/>
              <a:t>high likelihood of therapeutic success</a:t>
            </a:r>
          </a:p>
          <a:p>
            <a:r>
              <a:rPr lang="en-AU" dirty="0" smtClean="0"/>
              <a:t>Intermediate (I)</a:t>
            </a:r>
          </a:p>
          <a:p>
            <a:pPr lvl="1"/>
            <a:r>
              <a:rPr lang="en-AU" dirty="0" smtClean="0"/>
              <a:t>a micro-organism is defined as intermediate by a level of antimicrobial agent activity associated with </a:t>
            </a:r>
            <a:r>
              <a:rPr lang="en-AU" b="1" dirty="0" smtClean="0"/>
              <a:t>uncertain therapeutic effect.</a:t>
            </a:r>
          </a:p>
          <a:p>
            <a:r>
              <a:rPr lang="en-AU" dirty="0" smtClean="0"/>
              <a:t>Resistant (R)</a:t>
            </a:r>
            <a:r>
              <a:rPr lang="en-AU" b="1" dirty="0" smtClean="0"/>
              <a:t> </a:t>
            </a:r>
            <a:endParaRPr lang="en-AU" dirty="0" smtClean="0"/>
          </a:p>
          <a:p>
            <a:pPr lvl="1"/>
            <a:r>
              <a:rPr lang="en-AU" dirty="0" smtClean="0"/>
              <a:t>·a micro-organism is defined as resistant by a level of antimicrobial activity associated with a </a:t>
            </a:r>
            <a:r>
              <a:rPr lang="en-AU" b="1" dirty="0" smtClean="0"/>
              <a:t>high likelihood of therapeutic failure.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EUCAST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Breakpoints are determined by</a:t>
            </a:r>
          </a:p>
          <a:p>
            <a:pPr lvl="1"/>
            <a:r>
              <a:rPr lang="en-AU" dirty="0" smtClean="0"/>
              <a:t>Medicines agents</a:t>
            </a:r>
          </a:p>
          <a:p>
            <a:pPr lvl="1"/>
            <a:r>
              <a:rPr lang="en-AU" dirty="0" smtClean="0"/>
              <a:t>Committees (ESCMID &amp; ECDC)</a:t>
            </a:r>
          </a:p>
          <a:p>
            <a:r>
              <a:rPr lang="en-AU" dirty="0" smtClean="0"/>
              <a:t>Bacteria without breakpoints</a:t>
            </a:r>
          </a:p>
          <a:p>
            <a:pPr lvl="1"/>
            <a:r>
              <a:rPr lang="en-AU" dirty="0" err="1" smtClean="0"/>
              <a:t>Aerococcus</a:t>
            </a:r>
            <a:r>
              <a:rPr lang="en-AU" dirty="0" smtClean="0"/>
              <a:t> species (A. </a:t>
            </a:r>
            <a:r>
              <a:rPr lang="en-AU" i="1" dirty="0" err="1" smtClean="0"/>
              <a:t>sanguinicola</a:t>
            </a:r>
            <a:r>
              <a:rPr lang="en-AU" dirty="0" smtClean="0"/>
              <a:t> and </a:t>
            </a:r>
            <a:r>
              <a:rPr lang="en-AU" i="1" dirty="0" err="1" smtClean="0"/>
              <a:t>urinae</a:t>
            </a:r>
            <a:r>
              <a:rPr lang="en-AU" i="1" dirty="0" smtClean="0"/>
              <a:t>) </a:t>
            </a:r>
            <a:r>
              <a:rPr lang="en-AU" dirty="0" smtClean="0"/>
              <a:t>in consultation for Version 7 2017</a:t>
            </a:r>
            <a:endParaRPr lang="en-AU" i="1" dirty="0" smtClean="0"/>
          </a:p>
          <a:p>
            <a:pPr lvl="1"/>
            <a:r>
              <a:rPr lang="en-AU" i="1" dirty="0" err="1" smtClean="0"/>
              <a:t>Kingella</a:t>
            </a:r>
            <a:r>
              <a:rPr lang="en-AU" i="1" dirty="0" smtClean="0"/>
              <a:t> </a:t>
            </a:r>
            <a:r>
              <a:rPr lang="en-AU" i="1" dirty="0" err="1" smtClean="0"/>
              <a:t>kingae</a:t>
            </a:r>
            <a:r>
              <a:rPr lang="en-AU" i="1" dirty="0" smtClean="0"/>
              <a:t> – </a:t>
            </a:r>
            <a:r>
              <a:rPr lang="en-AU" dirty="0" smtClean="0"/>
              <a:t>in consultation for Version 7 2017</a:t>
            </a:r>
            <a:endParaRPr lang="en-AU" i="1" dirty="0" smtClean="0"/>
          </a:p>
          <a:p>
            <a:pPr lvl="1"/>
            <a:r>
              <a:rPr lang="en-AU" i="1" dirty="0" smtClean="0"/>
              <a:t>Mycobacterium tuberculosis</a:t>
            </a:r>
          </a:p>
          <a:p>
            <a:pPr lvl="1"/>
            <a:r>
              <a:rPr lang="en-AU" dirty="0" err="1" smtClean="0"/>
              <a:t>Actinomyces</a:t>
            </a:r>
            <a:endParaRPr lang="en-AU" dirty="0" smtClean="0"/>
          </a:p>
          <a:p>
            <a:pPr lvl="1"/>
            <a:r>
              <a:rPr lang="en-AU" dirty="0" err="1" smtClean="0"/>
              <a:t>Nocardia</a:t>
            </a:r>
            <a:endParaRPr lang="en-AU" dirty="0" smtClean="0"/>
          </a:p>
          <a:p>
            <a:r>
              <a:rPr lang="en-AU" dirty="0" smtClean="0"/>
              <a:t>Antibiotics without breakpoints</a:t>
            </a:r>
          </a:p>
          <a:p>
            <a:pPr lvl="1"/>
            <a:r>
              <a:rPr lang="en-AU" dirty="0" err="1" smtClean="0"/>
              <a:t>Spiramycin</a:t>
            </a:r>
            <a:endParaRPr lang="en-AU" dirty="0" smtClean="0"/>
          </a:p>
          <a:p>
            <a:pPr lvl="1"/>
            <a:r>
              <a:rPr lang="en-AU" dirty="0" err="1" smtClean="0"/>
              <a:t>Josamycin</a:t>
            </a:r>
            <a:endParaRPr lang="en-AU" dirty="0" smtClean="0"/>
          </a:p>
          <a:p>
            <a:pPr lvl="1"/>
            <a:r>
              <a:rPr lang="en-AU" dirty="0" err="1" smtClean="0"/>
              <a:t>Cefoperozone-sulbactam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EUCAST VS CLSI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54760"/>
          <a:ext cx="8229600" cy="50616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26605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ysClr val="windowText" lastClr="000000"/>
                          </a:solidFill>
                        </a:rPr>
                        <a:t>EUCAST</a:t>
                      </a:r>
                      <a:endParaRPr lang="en-A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ysClr val="windowText" lastClr="000000"/>
                          </a:solidFill>
                        </a:rPr>
                        <a:t>CLSI</a:t>
                      </a:r>
                      <a:endParaRPr lang="en-A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5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solidFill>
                            <a:sysClr val="windowText" lastClr="000000"/>
                          </a:solidFill>
                        </a:rPr>
                        <a:t>Can</a:t>
                      </a:r>
                      <a:r>
                        <a:rPr lang="en-AU" sz="1600" baseline="0" dirty="0" smtClean="0">
                          <a:solidFill>
                            <a:sysClr val="windowText" lastClr="000000"/>
                          </a:solidFill>
                        </a:rPr>
                        <a:t> ask for breakpoints</a:t>
                      </a:r>
                      <a:endParaRPr lang="en-AU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26605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Antibiotics </a:t>
                      </a:r>
                      <a:r>
                        <a:rPr lang="en-AU" sz="1600" dirty="0" err="1" smtClean="0"/>
                        <a:t>Cefazolin</a:t>
                      </a:r>
                      <a:r>
                        <a:rPr lang="en-AU" sz="1600" dirty="0" smtClean="0"/>
                        <a:t> – NO</a:t>
                      </a:r>
                    </a:p>
                    <a:p>
                      <a:r>
                        <a:rPr lang="en-AU" sz="1600" dirty="0" smtClean="0"/>
                        <a:t>                 </a:t>
                      </a:r>
                      <a:r>
                        <a:rPr lang="en-AU" sz="1600" dirty="0" err="1" smtClean="0"/>
                        <a:t>Cefalexin</a:t>
                      </a:r>
                      <a:r>
                        <a:rPr lang="en-AU" sz="1600" dirty="0" smtClean="0"/>
                        <a:t> – Yes</a:t>
                      </a:r>
                      <a:r>
                        <a:rPr lang="en-AU" sz="1600" baseline="0" dirty="0" smtClean="0"/>
                        <a:t> for UTI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Antibiotics: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err="1" smtClean="0"/>
                        <a:t>Cefazolin</a:t>
                      </a:r>
                      <a:r>
                        <a:rPr lang="en-AU" sz="1600" dirty="0" smtClean="0"/>
                        <a:t> - Yes for UTI only</a:t>
                      </a:r>
                    </a:p>
                    <a:p>
                      <a:r>
                        <a:rPr lang="en-AU" sz="1600" dirty="0" err="1" smtClean="0"/>
                        <a:t>Cefalexin</a:t>
                      </a:r>
                      <a:r>
                        <a:rPr lang="en-AU" sz="1600" dirty="0" smtClean="0"/>
                        <a:t> – NO</a:t>
                      </a:r>
                      <a:endParaRPr lang="en-AU" sz="1600" dirty="0"/>
                    </a:p>
                  </a:txBody>
                  <a:tcPr/>
                </a:tc>
              </a:tr>
              <a:tr h="26605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Disk</a:t>
                      </a:r>
                      <a:r>
                        <a:rPr lang="en-AU" sz="1600" baseline="0" dirty="0" smtClean="0"/>
                        <a:t> strength:</a:t>
                      </a:r>
                    </a:p>
                    <a:p>
                      <a:r>
                        <a:rPr lang="en-AU" sz="1600" baseline="0" dirty="0" err="1" smtClean="0"/>
                        <a:t>Ampicillin</a:t>
                      </a:r>
                      <a:r>
                        <a:rPr lang="en-AU" sz="1600" baseline="0" dirty="0" smtClean="0"/>
                        <a:t> 2µg</a:t>
                      </a:r>
                    </a:p>
                    <a:p>
                      <a:r>
                        <a:rPr lang="en-AU" sz="1600" baseline="0" dirty="0" smtClean="0"/>
                        <a:t>Aug 2-1µg</a:t>
                      </a:r>
                    </a:p>
                    <a:p>
                      <a:r>
                        <a:rPr lang="en-AU" sz="1600" baseline="0" dirty="0" err="1" smtClean="0"/>
                        <a:t>Piptaz</a:t>
                      </a:r>
                      <a:r>
                        <a:rPr lang="en-AU" sz="1600" baseline="0" dirty="0" smtClean="0"/>
                        <a:t> 30-6µg</a:t>
                      </a:r>
                    </a:p>
                    <a:p>
                      <a:r>
                        <a:rPr lang="en-AU" sz="1600" baseline="0" dirty="0" err="1" smtClean="0"/>
                        <a:t>Ceftriaxone</a:t>
                      </a:r>
                      <a:r>
                        <a:rPr lang="en-AU" sz="1600" baseline="0" dirty="0" smtClean="0"/>
                        <a:t> 5µg</a:t>
                      </a:r>
                    </a:p>
                    <a:p>
                      <a:r>
                        <a:rPr lang="en-AU" sz="1600" baseline="0" dirty="0" err="1" smtClean="0"/>
                        <a:t>Ceftazidime</a:t>
                      </a:r>
                      <a:r>
                        <a:rPr lang="en-AU" sz="1600" baseline="0" dirty="0" smtClean="0"/>
                        <a:t> 10µg</a:t>
                      </a:r>
                    </a:p>
                    <a:p>
                      <a:r>
                        <a:rPr lang="en-AU" sz="1600" baseline="0" dirty="0" smtClean="0"/>
                        <a:t>Nit 100µg </a:t>
                      </a:r>
                      <a:r>
                        <a:rPr lang="en-AU" sz="1600" i="1" baseline="0" dirty="0" smtClean="0"/>
                        <a:t>E. </a:t>
                      </a:r>
                      <a:r>
                        <a:rPr lang="en-AU" sz="1600" i="1" baseline="0" dirty="0" err="1" smtClean="0"/>
                        <a:t>faecalis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Disk strength:</a:t>
                      </a:r>
                    </a:p>
                    <a:p>
                      <a:r>
                        <a:rPr lang="en-AU" sz="1600" dirty="0" smtClean="0"/>
                        <a:t>Ampicillin10µg</a:t>
                      </a:r>
                    </a:p>
                    <a:p>
                      <a:r>
                        <a:rPr lang="en-AU" sz="1600" dirty="0" smtClean="0"/>
                        <a:t>Aug 20-10</a:t>
                      </a:r>
                      <a:r>
                        <a:rPr lang="en-AU" sz="1600" baseline="0" dirty="0" smtClean="0"/>
                        <a:t>µg</a:t>
                      </a:r>
                      <a:endParaRPr lang="en-AU" sz="1600" dirty="0" smtClean="0"/>
                    </a:p>
                    <a:p>
                      <a:r>
                        <a:rPr lang="en-AU" sz="1600" dirty="0" err="1" smtClean="0"/>
                        <a:t>Piptaz</a:t>
                      </a:r>
                      <a:r>
                        <a:rPr lang="en-AU" sz="1600" baseline="0" dirty="0" smtClean="0"/>
                        <a:t> 100-10µg</a:t>
                      </a:r>
                      <a:endParaRPr lang="en-AU" sz="1600" dirty="0" smtClean="0"/>
                    </a:p>
                    <a:p>
                      <a:r>
                        <a:rPr lang="en-AU" sz="1600" dirty="0" err="1" smtClean="0"/>
                        <a:t>Ceftriaxone</a:t>
                      </a:r>
                      <a:r>
                        <a:rPr lang="en-AU" sz="1600" dirty="0" smtClean="0"/>
                        <a:t> 30</a:t>
                      </a:r>
                      <a:r>
                        <a:rPr lang="en-AU" sz="1600" baseline="0" dirty="0" smtClean="0"/>
                        <a:t>µg</a:t>
                      </a:r>
                      <a:endParaRPr lang="en-AU" sz="1600" dirty="0" smtClean="0"/>
                    </a:p>
                    <a:p>
                      <a:r>
                        <a:rPr lang="en-AU" sz="1600" dirty="0" err="1" smtClean="0"/>
                        <a:t>Ceftazidime</a:t>
                      </a:r>
                      <a:r>
                        <a:rPr lang="en-AU" sz="1600" baseline="0" dirty="0" smtClean="0"/>
                        <a:t> 30µg</a:t>
                      </a:r>
                    </a:p>
                    <a:p>
                      <a:r>
                        <a:rPr lang="en-AU" sz="1600" baseline="0" dirty="0" smtClean="0"/>
                        <a:t>Nit 300µg </a:t>
                      </a:r>
                      <a:r>
                        <a:rPr lang="en-AU" sz="1600" i="1" baseline="0" dirty="0" smtClean="0"/>
                        <a:t>E. </a:t>
                      </a:r>
                      <a:r>
                        <a:rPr lang="en-AU" sz="1600" i="1" baseline="0" dirty="0" err="1" smtClean="0"/>
                        <a:t>faecium</a:t>
                      </a:r>
                      <a:endParaRPr lang="en-AU" sz="1600" i="1" dirty="0"/>
                    </a:p>
                  </a:txBody>
                  <a:tcPr/>
                </a:tc>
              </a:tr>
              <a:tr h="26605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MIC testing:</a:t>
                      </a:r>
                    </a:p>
                    <a:p>
                      <a:r>
                        <a:rPr lang="en-AU" sz="1600" dirty="0" smtClean="0"/>
                        <a:t>Fixed</a:t>
                      </a:r>
                      <a:r>
                        <a:rPr lang="en-AU" sz="1600" baseline="0" dirty="0" smtClean="0"/>
                        <a:t> concentration of 2 mg/L</a:t>
                      </a:r>
                      <a:endParaRPr lang="en-A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MIC testing: </a:t>
                      </a:r>
                    </a:p>
                    <a:p>
                      <a:r>
                        <a:rPr lang="en-AU" sz="1600" dirty="0" smtClean="0"/>
                        <a:t>2:1</a:t>
                      </a:r>
                      <a:r>
                        <a:rPr lang="en-AU" sz="1600" baseline="0" dirty="0" smtClean="0"/>
                        <a:t> ratio</a:t>
                      </a:r>
                      <a:endParaRPr lang="en-AU" sz="1600" dirty="0"/>
                    </a:p>
                  </a:txBody>
                  <a:tcPr/>
                </a:tc>
              </a:tr>
              <a:tr h="26605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Breakpoints:</a:t>
                      </a:r>
                    </a:p>
                    <a:p>
                      <a:r>
                        <a:rPr lang="en-AU" sz="1600" dirty="0" smtClean="0"/>
                        <a:t>MIC: S ≤ 1mg/L,</a:t>
                      </a:r>
                      <a:r>
                        <a:rPr lang="en-AU" sz="1600" baseline="0" dirty="0" smtClean="0"/>
                        <a:t> R &gt;2mg/L</a:t>
                      </a:r>
                    </a:p>
                    <a:p>
                      <a:r>
                        <a:rPr lang="en-AU" sz="1600" baseline="0" dirty="0" smtClean="0"/>
                        <a:t>Zone: S ≥ 21mm, R &lt; 18mm</a:t>
                      </a:r>
                      <a:endParaRPr lang="en-AU" sz="1600" dirty="0" smtClean="0"/>
                    </a:p>
                    <a:p>
                      <a:r>
                        <a:rPr lang="en-AU" sz="1600" dirty="0" smtClean="0"/>
                        <a:t>Generally</a:t>
                      </a:r>
                      <a:r>
                        <a:rPr lang="en-AU" sz="1600" baseline="0" dirty="0" smtClean="0"/>
                        <a:t> higher to avoid wild types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Breakpoints:</a:t>
                      </a:r>
                    </a:p>
                    <a:p>
                      <a:r>
                        <a:rPr lang="en-AU" sz="1600" dirty="0" smtClean="0"/>
                        <a:t>MIC: S ≤ 1mg/L,</a:t>
                      </a:r>
                      <a:r>
                        <a:rPr lang="en-AU" sz="1600" baseline="0" dirty="0" smtClean="0"/>
                        <a:t> R &gt;4mg/L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aseline="0" dirty="0" smtClean="0"/>
                        <a:t>Zone: S ≥ 21mm, R ≤ 18mm</a:t>
                      </a:r>
                      <a:endParaRPr lang="en-AU" sz="1600" dirty="0" smtClean="0"/>
                    </a:p>
                    <a:p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EUCAST VS CLSI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EUCAST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CLSI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Media:</a:t>
                      </a:r>
                    </a:p>
                    <a:p>
                      <a:r>
                        <a:rPr lang="en-AU" dirty="0" smtClean="0"/>
                        <a:t>MH</a:t>
                      </a:r>
                      <a:r>
                        <a:rPr lang="en-AU" baseline="0" dirty="0" smtClean="0"/>
                        <a:t> agar – </a:t>
                      </a:r>
                      <a:r>
                        <a:rPr lang="en-AU" baseline="0" dirty="0" err="1" smtClean="0"/>
                        <a:t>Enterobactericeae</a:t>
                      </a:r>
                      <a:r>
                        <a:rPr lang="en-AU" baseline="0" dirty="0" smtClean="0"/>
                        <a:t>, Pseud, Staph &amp; </a:t>
                      </a:r>
                      <a:r>
                        <a:rPr lang="en-AU" baseline="0" dirty="0" err="1" smtClean="0"/>
                        <a:t>Enterococcus</a:t>
                      </a:r>
                      <a:endParaRPr lang="en-AU" baseline="0" dirty="0" smtClean="0"/>
                    </a:p>
                    <a:p>
                      <a:r>
                        <a:rPr lang="en-AU" dirty="0" smtClean="0"/>
                        <a:t>MH-F agar – Fastidious organism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Media:</a:t>
                      </a:r>
                    </a:p>
                    <a:p>
                      <a:r>
                        <a:rPr lang="en-AU" dirty="0" smtClean="0"/>
                        <a:t>MH agar</a:t>
                      </a:r>
                    </a:p>
                    <a:p>
                      <a:r>
                        <a:rPr lang="en-AU" dirty="0" smtClean="0"/>
                        <a:t>MH with</a:t>
                      </a:r>
                      <a:r>
                        <a:rPr lang="en-AU" baseline="0" dirty="0" smtClean="0"/>
                        <a:t> SB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Incubation Time: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16-20 hrs @ 35±1</a:t>
                      </a:r>
                      <a:r>
                        <a:rPr lang="en-AU" dirty="0" smtClean="0">
                          <a:latin typeface="Georgia"/>
                        </a:rPr>
                        <a:t>˚C</a:t>
                      </a:r>
                      <a:r>
                        <a:rPr lang="en-AU" dirty="0" smtClean="0"/>
                        <a:t> for all organisms</a:t>
                      </a:r>
                    </a:p>
                    <a:p>
                      <a:r>
                        <a:rPr lang="en-AU" dirty="0" smtClean="0">
                          <a:latin typeface="Georgia"/>
                        </a:rPr>
                        <a:t>MH in O2</a:t>
                      </a:r>
                    </a:p>
                    <a:p>
                      <a:r>
                        <a:rPr lang="en-AU" dirty="0" smtClean="0">
                          <a:latin typeface="Georgia"/>
                        </a:rPr>
                        <a:t>MH-F</a:t>
                      </a:r>
                      <a:r>
                        <a:rPr lang="en-AU" baseline="0" dirty="0" smtClean="0">
                          <a:latin typeface="Georgia"/>
                        </a:rPr>
                        <a:t> in CO2</a:t>
                      </a:r>
                      <a:endParaRPr lang="en-AU" dirty="0" smtClean="0"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Incubation Time:</a:t>
                      </a:r>
                    </a:p>
                    <a:p>
                      <a:r>
                        <a:rPr lang="en-AU" dirty="0" smtClean="0"/>
                        <a:t>16-18</a:t>
                      </a:r>
                      <a:r>
                        <a:rPr lang="en-AU" baseline="0" dirty="0" smtClean="0"/>
                        <a:t> hrs or 20-24 hrs</a:t>
                      </a:r>
                    </a:p>
                    <a:p>
                      <a:r>
                        <a:rPr lang="en-AU" dirty="0" smtClean="0">
                          <a:latin typeface="Georgia"/>
                        </a:rPr>
                        <a:t>MH in O2</a:t>
                      </a:r>
                    </a:p>
                    <a:p>
                      <a:r>
                        <a:rPr lang="en-AU" dirty="0" smtClean="0">
                          <a:latin typeface="Georgia"/>
                        </a:rPr>
                        <a:t>MH-SB</a:t>
                      </a:r>
                      <a:r>
                        <a:rPr lang="en-AU" baseline="0" dirty="0" smtClean="0">
                          <a:latin typeface="Georgia"/>
                        </a:rPr>
                        <a:t> in CO2</a:t>
                      </a:r>
                      <a:endParaRPr lang="en-AU" dirty="0" smtClean="0">
                        <a:latin typeface="Georg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QC strains: </a:t>
                      </a:r>
                    </a:p>
                    <a:p>
                      <a:r>
                        <a:rPr lang="en-AU" dirty="0" smtClean="0"/>
                        <a:t>Different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QC strains:</a:t>
                      </a:r>
                    </a:p>
                    <a:p>
                      <a:r>
                        <a:rPr lang="en-AU" dirty="0" smtClean="0"/>
                        <a:t>Different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181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Use “QC tables” on website to compare between EUCAST and CLSI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799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EUCAST and CLSI</vt:lpstr>
      <vt:lpstr>Website: www.eucast.org</vt:lpstr>
      <vt:lpstr>Slide 3</vt:lpstr>
      <vt:lpstr>EUCAST</vt:lpstr>
      <vt:lpstr>EUCAST</vt:lpstr>
      <vt:lpstr>EUCAST</vt:lpstr>
      <vt:lpstr>EUCAST</vt:lpstr>
      <vt:lpstr>EUCAST VS CLSI</vt:lpstr>
      <vt:lpstr>EUCAST VS CLSI</vt:lpstr>
      <vt:lpstr>EUCAST</vt:lpstr>
      <vt:lpstr>Enterococcus</vt:lpstr>
      <vt:lpstr>Enterobacteriaceae</vt:lpstr>
      <vt:lpstr>Proteus species</vt:lpstr>
      <vt:lpstr>Staphylococcus aureus</vt:lpstr>
      <vt:lpstr>Stenotrophomonas maltophilia</vt:lpstr>
      <vt:lpstr>Streptococcus species</vt:lpstr>
      <vt:lpstr>Slide 17</vt:lpstr>
      <vt:lpstr>Bacteriostatic</vt:lpstr>
      <vt:lpstr>Kestral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EUCAST</dc:title>
  <dc:creator>Thammavong, Aline (Health)</dc:creator>
  <cp:lastModifiedBy>aline thammavong</cp:lastModifiedBy>
  <cp:revision>18</cp:revision>
  <dcterms:created xsi:type="dcterms:W3CDTF">2006-08-16T00:00:00Z</dcterms:created>
  <dcterms:modified xsi:type="dcterms:W3CDTF">2016-12-06T22:11:28Z</dcterms:modified>
</cp:coreProperties>
</file>