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7" r:id="rId9"/>
    <p:sldId id="262" r:id="rId10"/>
    <p:sldId id="264" r:id="rId11"/>
    <p:sldId id="269" r:id="rId12"/>
    <p:sldId id="270" r:id="rId13"/>
    <p:sldId id="271"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21430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426505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0711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632668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5795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825245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018787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588476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088351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01590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4D725F-3C55-45C2-BE0B-C78B5DC4E121}"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39130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4D725F-3C55-45C2-BE0B-C78B5DC4E121}" type="datetimeFigureOut">
              <a:rPr lang="en-US" smtClean="0"/>
              <a:t>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63069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4D725F-3C55-45C2-BE0B-C78B5DC4E121}" type="datetimeFigureOut">
              <a:rPr lang="en-US" smtClean="0"/>
              <a:t>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83705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D725F-3C55-45C2-BE0B-C78B5DC4E121}" type="datetimeFigureOut">
              <a:rPr lang="en-US" smtClean="0"/>
              <a:t>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08055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4D725F-3C55-45C2-BE0B-C78B5DC4E121}"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92316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4D725F-3C55-45C2-BE0B-C78B5DC4E121}" type="datetimeFigureOut">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412646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alphaModFix amt="7000"/>
            <a:lum/>
          </a:blip>
          <a:srcRect/>
          <a:stretch>
            <a:fillRect l="-20000" t="-20000" r="-20000" b="-20000"/>
          </a:stretch>
        </a:blip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4D725F-3C55-45C2-BE0B-C78B5DC4E121}" type="datetimeFigureOut">
              <a:rPr lang="en-US" smtClean="0"/>
              <a:t>2/8/2021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9F5E6E4-4F54-42AF-AA70-F4C217831872}" type="slidenum">
              <a:rPr lang="en-US" smtClean="0"/>
              <a:t>‹#›</a:t>
            </a:fld>
            <a:endParaRPr lang="en-US"/>
          </a:p>
        </p:txBody>
      </p:sp>
    </p:spTree>
    <p:extLst>
      <p:ext uri="{BB962C8B-B14F-4D97-AF65-F5344CB8AC3E}">
        <p14:creationId xmlns:p14="http://schemas.microsoft.com/office/powerpoint/2010/main" val="4266223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ms.gov/Outreach-and-Education/Medicare-Learning-Network-MLN/MLNProducts/ABN-Tutorial/formCMSR131tutorial111915f.html" TargetMode="External"/><Relationship Id="rId2" Type="http://schemas.openxmlformats.org/officeDocument/2006/relationships/hyperlink" Target="https://www.cms.gov/Medicare/Medicare-General-Information/BNI/ABN" TargetMode="Externa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clm104c30.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C0DCE-E621-4A51-B6DC-7033B273C4A4}"/>
              </a:ext>
            </a:extLst>
          </p:cNvPr>
          <p:cNvSpPr>
            <a:spLocks noGrp="1"/>
          </p:cNvSpPr>
          <p:nvPr>
            <p:ph type="ctrTitle"/>
          </p:nvPr>
        </p:nvSpPr>
        <p:spPr/>
        <p:txBody>
          <a:bodyPr/>
          <a:lstStyle/>
          <a:p>
            <a:pPr algn="ctr"/>
            <a:r>
              <a:rPr lang="en-US" dirty="0"/>
              <a:t>Advanced Beneficiary Notice (ABN)</a:t>
            </a:r>
          </a:p>
        </p:txBody>
      </p:sp>
      <p:sp>
        <p:nvSpPr>
          <p:cNvPr id="3" name="Subtitle 2">
            <a:extLst>
              <a:ext uri="{FF2B5EF4-FFF2-40B4-BE49-F238E27FC236}">
                <a16:creationId xmlns:a16="http://schemas.microsoft.com/office/drawing/2014/main" id="{77E531A6-4671-42FD-AB5C-3F008286D5E5}"/>
              </a:ext>
            </a:extLst>
          </p:cNvPr>
          <p:cNvSpPr>
            <a:spLocks noGrp="1"/>
          </p:cNvSpPr>
          <p:nvPr>
            <p:ph type="subTitle" idx="1"/>
          </p:nvPr>
        </p:nvSpPr>
        <p:spPr/>
        <p:txBody>
          <a:bodyPr/>
          <a:lstStyle/>
          <a:p>
            <a:pPr algn="ctr"/>
            <a:r>
              <a:rPr lang="en-US" dirty="0"/>
              <a:t>Billing, Collectors, Sales, Accessioning, and Client Services</a:t>
            </a:r>
          </a:p>
        </p:txBody>
      </p:sp>
      <p:pic>
        <p:nvPicPr>
          <p:cNvPr id="7" name="Picture 6" descr="Text&#10;&#10;Description automatically generated">
            <a:extLst>
              <a:ext uri="{FF2B5EF4-FFF2-40B4-BE49-F238E27FC236}">
                <a16:creationId xmlns:a16="http://schemas.microsoft.com/office/drawing/2014/main" id="{6F6C857A-C316-4A53-96D7-A74A35580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681" y="97175"/>
            <a:ext cx="2633335" cy="1096899"/>
          </a:xfrm>
          <a:prstGeom prst="rect">
            <a:avLst/>
          </a:prstGeom>
        </p:spPr>
      </p:pic>
    </p:spTree>
    <p:extLst>
      <p:ext uri="{BB962C8B-B14F-4D97-AF65-F5344CB8AC3E}">
        <p14:creationId xmlns:p14="http://schemas.microsoft.com/office/powerpoint/2010/main" val="3576265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F761E-C9EF-465B-8EEA-0E3DF1C2C7E5}"/>
              </a:ext>
            </a:extLst>
          </p:cNvPr>
          <p:cNvSpPr>
            <a:spLocks noGrp="1"/>
          </p:cNvSpPr>
          <p:nvPr>
            <p:ph type="title"/>
          </p:nvPr>
        </p:nvSpPr>
        <p:spPr/>
        <p:txBody>
          <a:bodyPr/>
          <a:lstStyle/>
          <a:p>
            <a:pPr algn="ctr"/>
            <a:r>
              <a:rPr lang="en-US" dirty="0"/>
              <a:t>Who may sign an ABN?	</a:t>
            </a:r>
          </a:p>
        </p:txBody>
      </p:sp>
      <p:sp>
        <p:nvSpPr>
          <p:cNvPr id="3" name="Content Placeholder 2">
            <a:extLst>
              <a:ext uri="{FF2B5EF4-FFF2-40B4-BE49-F238E27FC236}">
                <a16:creationId xmlns:a16="http://schemas.microsoft.com/office/drawing/2014/main" id="{A5DE280F-A360-4AA4-A39F-FD0ADFE9960B}"/>
              </a:ext>
            </a:extLst>
          </p:cNvPr>
          <p:cNvSpPr>
            <a:spLocks noGrp="1"/>
          </p:cNvSpPr>
          <p:nvPr>
            <p:ph idx="1"/>
          </p:nvPr>
        </p:nvSpPr>
        <p:spPr/>
        <p:txBody>
          <a:bodyPr/>
          <a:lstStyle/>
          <a:p>
            <a:r>
              <a:rPr lang="en-US" sz="2800" dirty="0"/>
              <a:t>The patient</a:t>
            </a:r>
          </a:p>
          <a:p>
            <a:r>
              <a:rPr lang="en-US" sz="2800" dirty="0"/>
              <a:t>An authorized representative</a:t>
            </a:r>
          </a:p>
          <a:p>
            <a:pPr lvl="1"/>
            <a:r>
              <a:rPr lang="en-US" sz="2400" dirty="0"/>
              <a:t>Must be a legally appointed representative </a:t>
            </a:r>
          </a:p>
          <a:p>
            <a:pPr lvl="2"/>
            <a:r>
              <a:rPr lang="en-US" sz="2000" dirty="0"/>
              <a:t>Examples </a:t>
            </a:r>
          </a:p>
          <a:p>
            <a:pPr lvl="3"/>
            <a:r>
              <a:rPr lang="en-US" sz="1600" dirty="0"/>
              <a:t>Foster parent</a:t>
            </a:r>
          </a:p>
          <a:p>
            <a:pPr lvl="3"/>
            <a:r>
              <a:rPr lang="en-US" sz="1800" dirty="0"/>
              <a:t>Medical Power of attorney</a:t>
            </a:r>
          </a:p>
          <a:p>
            <a:pPr lvl="3"/>
            <a:r>
              <a:rPr lang="en-US" sz="1800" dirty="0"/>
              <a:t>Legal Guardian</a:t>
            </a:r>
          </a:p>
          <a:p>
            <a:pPr lvl="1"/>
            <a:endParaRPr lang="en-US" dirty="0"/>
          </a:p>
        </p:txBody>
      </p:sp>
    </p:spTree>
    <p:extLst>
      <p:ext uri="{BB962C8B-B14F-4D97-AF65-F5344CB8AC3E}">
        <p14:creationId xmlns:p14="http://schemas.microsoft.com/office/powerpoint/2010/main" val="3693016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7F407-825E-4BBB-BBB0-89180F0D89B4}"/>
              </a:ext>
            </a:extLst>
          </p:cNvPr>
          <p:cNvSpPr>
            <a:spLocks noGrp="1"/>
          </p:cNvSpPr>
          <p:nvPr>
            <p:ph type="title"/>
          </p:nvPr>
        </p:nvSpPr>
        <p:spPr>
          <a:xfrm>
            <a:off x="685799" y="609600"/>
            <a:ext cx="8588203" cy="3022600"/>
          </a:xfrm>
        </p:spPr>
        <p:txBody>
          <a:bodyPr anchor="ctr">
            <a:normAutofit/>
          </a:bodyPr>
          <a:lstStyle/>
          <a:p>
            <a:r>
              <a:rPr lang="en-US" dirty="0"/>
              <a:t>Scripting Scenario 1:	</a:t>
            </a:r>
          </a:p>
        </p:txBody>
      </p:sp>
      <p:sp>
        <p:nvSpPr>
          <p:cNvPr id="8" name="Text Placeholder 2">
            <a:extLst>
              <a:ext uri="{FF2B5EF4-FFF2-40B4-BE49-F238E27FC236}">
                <a16:creationId xmlns:a16="http://schemas.microsoft.com/office/drawing/2014/main" id="{6F741F61-4C9D-48D5-A305-7BB5552D46BA}"/>
              </a:ext>
            </a:extLst>
          </p:cNvPr>
          <p:cNvSpPr>
            <a:spLocks noGrp="1"/>
          </p:cNvSpPr>
          <p:nvPr>
            <p:ph type="body" sz="quarter" idx="13"/>
          </p:nvPr>
        </p:nvSpPr>
        <p:spPr>
          <a:xfrm>
            <a:off x="677332" y="4013200"/>
            <a:ext cx="8596669" cy="514248"/>
          </a:xfrm>
        </p:spPr>
        <p:txBody>
          <a:bodyPr/>
          <a:lstStyle/>
          <a:p>
            <a:r>
              <a:rPr lang="en-US" dirty="0"/>
              <a:t>Mrs. Test has an order from Dr. Hello for a COVID PCR test with a diagnosis code that will not allow Medicare to cover the testing. </a:t>
            </a:r>
          </a:p>
        </p:txBody>
      </p:sp>
      <p:sp>
        <p:nvSpPr>
          <p:cNvPr id="3" name="Content Placeholder 2">
            <a:extLst>
              <a:ext uri="{FF2B5EF4-FFF2-40B4-BE49-F238E27FC236}">
                <a16:creationId xmlns:a16="http://schemas.microsoft.com/office/drawing/2014/main" id="{2DEAFC93-2D31-4AF3-A8AC-A5A327529442}"/>
              </a:ext>
            </a:extLst>
          </p:cNvPr>
          <p:cNvSpPr>
            <a:spLocks noGrp="1"/>
          </p:cNvSpPr>
          <p:nvPr>
            <p:ph type="body" idx="1"/>
          </p:nvPr>
        </p:nvSpPr>
        <p:spPr>
          <a:xfrm>
            <a:off x="677335" y="4527448"/>
            <a:ext cx="8596668" cy="1513914"/>
          </a:xfrm>
        </p:spPr>
        <p:txBody>
          <a:bodyPr anchor="t">
            <a:normAutofit/>
          </a:bodyPr>
          <a:lstStyle/>
          <a:p>
            <a:pPr>
              <a:lnSpc>
                <a:spcPct val="90000"/>
              </a:lnSpc>
            </a:pPr>
            <a:r>
              <a:rPr lang="en-US" sz="1400" dirty="0"/>
              <a:t>Mrs. Test, as Dr. Hello mentioned, we have reason to believe that Medicare will not pay for the COVID19 testing due to the diagnosis code provided. You have a few options. You can choose to have us bill Medicare and assume any left over costs, Ask your provider to give us a new order with a better suited diagnosis code or you can refuse the testing. This form is your acknowledgement that you understand what we’ve just reviewed and that you are electing to continue with the service. (The last sentence can be changed depending on the option the patient chooses. </a:t>
            </a:r>
          </a:p>
        </p:txBody>
      </p:sp>
    </p:spTree>
    <p:extLst>
      <p:ext uri="{BB962C8B-B14F-4D97-AF65-F5344CB8AC3E}">
        <p14:creationId xmlns:p14="http://schemas.microsoft.com/office/powerpoint/2010/main" val="113718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D6D69-C2D4-4690-A897-F7DAA42898D2}"/>
              </a:ext>
            </a:extLst>
          </p:cNvPr>
          <p:cNvSpPr>
            <a:spLocks noGrp="1"/>
          </p:cNvSpPr>
          <p:nvPr>
            <p:ph type="title"/>
          </p:nvPr>
        </p:nvSpPr>
        <p:spPr/>
        <p:txBody>
          <a:bodyPr/>
          <a:lstStyle/>
          <a:p>
            <a:r>
              <a:rPr lang="en-US" dirty="0"/>
              <a:t>Scripting Scenario 2: </a:t>
            </a:r>
          </a:p>
        </p:txBody>
      </p:sp>
      <p:sp>
        <p:nvSpPr>
          <p:cNvPr id="3" name="Text Placeholder 2">
            <a:extLst>
              <a:ext uri="{FF2B5EF4-FFF2-40B4-BE49-F238E27FC236}">
                <a16:creationId xmlns:a16="http://schemas.microsoft.com/office/drawing/2014/main" id="{64D2D35E-D01C-40E2-8962-EEEB58B797DF}"/>
              </a:ext>
            </a:extLst>
          </p:cNvPr>
          <p:cNvSpPr>
            <a:spLocks noGrp="1"/>
          </p:cNvSpPr>
          <p:nvPr>
            <p:ph type="body" sz="quarter" idx="13"/>
          </p:nvPr>
        </p:nvSpPr>
        <p:spPr/>
        <p:txBody>
          <a:bodyPr/>
          <a:lstStyle/>
          <a:p>
            <a:r>
              <a:rPr lang="en-US" dirty="0"/>
              <a:t>Mr. Jones has an order for a CBC and Prostate Screen for the third time this year. </a:t>
            </a:r>
          </a:p>
        </p:txBody>
      </p:sp>
      <p:sp>
        <p:nvSpPr>
          <p:cNvPr id="4" name="Text Placeholder 3">
            <a:extLst>
              <a:ext uri="{FF2B5EF4-FFF2-40B4-BE49-F238E27FC236}">
                <a16:creationId xmlns:a16="http://schemas.microsoft.com/office/drawing/2014/main" id="{883B5359-657F-4D23-9AC6-8B3E33C9E829}"/>
              </a:ext>
            </a:extLst>
          </p:cNvPr>
          <p:cNvSpPr>
            <a:spLocks noGrp="1"/>
          </p:cNvSpPr>
          <p:nvPr>
            <p:ph type="body" idx="1"/>
          </p:nvPr>
        </p:nvSpPr>
        <p:spPr/>
        <p:txBody>
          <a:bodyPr>
            <a:normAutofit fontScale="85000" lnSpcReduction="10000"/>
          </a:bodyPr>
          <a:lstStyle/>
          <a:p>
            <a:r>
              <a:rPr lang="en-US" dirty="0"/>
              <a:t>Mr. Jones, Medicare has generated a notification that they may not be willing to cover a third PSA for this calendar year, but your CBC should be covered. You can elect to have the testing done and assume any extra cost, elect to have only the CBC done as that is covered, you can pay out of pocket for all the testing, or your can decline all testing. Please be advised choosing the first option will mean they expect you to cover the cost of your adjustments. Please make your selection and sign at the bottom. </a:t>
            </a:r>
          </a:p>
        </p:txBody>
      </p:sp>
    </p:spTree>
    <p:extLst>
      <p:ext uri="{BB962C8B-B14F-4D97-AF65-F5344CB8AC3E}">
        <p14:creationId xmlns:p14="http://schemas.microsoft.com/office/powerpoint/2010/main" val="2595217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F93B-5D69-420D-AF62-4F328C0D1E93}"/>
              </a:ext>
            </a:extLst>
          </p:cNvPr>
          <p:cNvSpPr>
            <a:spLocks noGrp="1"/>
          </p:cNvSpPr>
          <p:nvPr>
            <p:ph type="title"/>
          </p:nvPr>
        </p:nvSpPr>
        <p:spPr/>
        <p:txBody>
          <a:bodyPr/>
          <a:lstStyle/>
          <a:p>
            <a:r>
              <a:rPr lang="en-US" dirty="0"/>
              <a:t>Scripting Scenario 3:</a:t>
            </a:r>
          </a:p>
        </p:txBody>
      </p:sp>
      <p:sp>
        <p:nvSpPr>
          <p:cNvPr id="3" name="Text Placeholder 2">
            <a:extLst>
              <a:ext uri="{FF2B5EF4-FFF2-40B4-BE49-F238E27FC236}">
                <a16:creationId xmlns:a16="http://schemas.microsoft.com/office/drawing/2014/main" id="{2726E62E-4508-4EBB-87E0-5532247450BA}"/>
              </a:ext>
            </a:extLst>
          </p:cNvPr>
          <p:cNvSpPr>
            <a:spLocks noGrp="1"/>
          </p:cNvSpPr>
          <p:nvPr>
            <p:ph type="body" sz="quarter" idx="13"/>
          </p:nvPr>
        </p:nvSpPr>
        <p:spPr>
          <a:xfrm>
            <a:off x="677333" y="4013200"/>
            <a:ext cx="8596669" cy="514248"/>
          </a:xfrm>
        </p:spPr>
        <p:txBody>
          <a:bodyPr/>
          <a:lstStyle/>
          <a:p>
            <a:r>
              <a:rPr lang="en-US" dirty="0"/>
              <a:t>Ms. Bob’s doctor has ordered a COVID-19 test. Ms. Bob would like to pay for this test out of pocket. </a:t>
            </a:r>
          </a:p>
        </p:txBody>
      </p:sp>
      <p:sp>
        <p:nvSpPr>
          <p:cNvPr id="4" name="Text Placeholder 3">
            <a:extLst>
              <a:ext uri="{FF2B5EF4-FFF2-40B4-BE49-F238E27FC236}">
                <a16:creationId xmlns:a16="http://schemas.microsoft.com/office/drawing/2014/main" id="{F3DA395C-7B12-437E-8EE2-95BA59C4DDDF}"/>
              </a:ext>
            </a:extLst>
          </p:cNvPr>
          <p:cNvSpPr>
            <a:spLocks noGrp="1"/>
          </p:cNvSpPr>
          <p:nvPr>
            <p:ph type="body" idx="1"/>
          </p:nvPr>
        </p:nvSpPr>
        <p:spPr/>
        <p:txBody>
          <a:bodyPr>
            <a:normAutofit fontScale="92500"/>
          </a:bodyPr>
          <a:lstStyle/>
          <a:p>
            <a:r>
              <a:rPr lang="en-US" dirty="0"/>
              <a:t>Ms. Bob, I understand you would like to be self-pay for your COVID-19 testing. I need to have you sign an Advanced Beneficiary Notice to acknowledge that we are not billing an insurance for this test and you will be assuming the full cost of the service. If you chose to accept this, please check option 1 and sign at the bottom. If you would like to decline the testing, please chose option 2 and sign at the bottom. </a:t>
            </a:r>
          </a:p>
        </p:txBody>
      </p:sp>
    </p:spTree>
    <p:extLst>
      <p:ext uri="{BB962C8B-B14F-4D97-AF65-F5344CB8AC3E}">
        <p14:creationId xmlns:p14="http://schemas.microsoft.com/office/powerpoint/2010/main" val="76594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27274-0FF2-4B6D-8E56-A7280FCE00FB}"/>
              </a:ext>
            </a:extLst>
          </p:cNvPr>
          <p:cNvSpPr>
            <a:spLocks noGrp="1"/>
          </p:cNvSpPr>
          <p:nvPr>
            <p:ph type="title"/>
          </p:nvPr>
        </p:nvSpPr>
        <p:spPr/>
        <p:txBody>
          <a:bodyPr>
            <a:normAutofit/>
          </a:bodyPr>
          <a:lstStyle/>
          <a:p>
            <a:pPr algn="ctr"/>
            <a:r>
              <a:rPr lang="en-US" sz="4400" dirty="0"/>
              <a:t>Notes to remember</a:t>
            </a:r>
          </a:p>
        </p:txBody>
      </p:sp>
      <p:sp>
        <p:nvSpPr>
          <p:cNvPr id="3" name="Content Placeholder 2">
            <a:extLst>
              <a:ext uri="{FF2B5EF4-FFF2-40B4-BE49-F238E27FC236}">
                <a16:creationId xmlns:a16="http://schemas.microsoft.com/office/drawing/2014/main" id="{47A34579-FED9-4D5C-AD65-118B7B4E36B3}"/>
              </a:ext>
            </a:extLst>
          </p:cNvPr>
          <p:cNvSpPr>
            <a:spLocks noGrp="1"/>
          </p:cNvSpPr>
          <p:nvPr>
            <p:ph idx="1"/>
          </p:nvPr>
        </p:nvSpPr>
        <p:spPr/>
        <p:txBody>
          <a:bodyPr/>
          <a:lstStyle/>
          <a:p>
            <a:r>
              <a:rPr lang="en-US" dirty="0"/>
              <a:t>Must be filled BEFORE the service is given</a:t>
            </a:r>
          </a:p>
          <a:p>
            <a:r>
              <a:rPr lang="en-US" dirty="0"/>
              <a:t>If not filled out, we cannot bill for the services should Medicare not pay the full amount</a:t>
            </a:r>
          </a:p>
          <a:p>
            <a:r>
              <a:rPr lang="en-US" dirty="0"/>
              <a:t>Must have only one of the choices selected</a:t>
            </a:r>
          </a:p>
          <a:p>
            <a:r>
              <a:rPr lang="en-US" dirty="0"/>
              <a:t>Billing clinic, Name, ID number, Services, Estimated Cost, Reason testing may not be covered, Signature, and Date</a:t>
            </a:r>
          </a:p>
          <a:p>
            <a:r>
              <a:rPr lang="en-US" dirty="0"/>
              <a:t>Patient receives a copy, and the provider of services will keep the original</a:t>
            </a:r>
          </a:p>
          <a:p>
            <a:pPr marL="0" indent="0" algn="ctr">
              <a:buNone/>
            </a:pPr>
            <a:r>
              <a:rPr lang="en-US" sz="3600" dirty="0">
                <a:solidFill>
                  <a:srgbClr val="FF0000"/>
                </a:solidFill>
              </a:rPr>
              <a:t>ABNs are MANDATORY</a:t>
            </a:r>
          </a:p>
        </p:txBody>
      </p:sp>
    </p:spTree>
    <p:extLst>
      <p:ext uri="{BB962C8B-B14F-4D97-AF65-F5344CB8AC3E}">
        <p14:creationId xmlns:p14="http://schemas.microsoft.com/office/powerpoint/2010/main" val="134154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3A51D-343A-4A4F-AF43-CAC6BFE6D2EC}"/>
              </a:ext>
            </a:extLst>
          </p:cNvPr>
          <p:cNvSpPr>
            <a:spLocks noGrp="1"/>
          </p:cNvSpPr>
          <p:nvPr>
            <p:ph type="title"/>
          </p:nvPr>
        </p:nvSpPr>
        <p:spPr/>
        <p:txBody>
          <a:bodyPr/>
          <a:lstStyle/>
          <a:p>
            <a:pPr algn="ctr"/>
            <a:r>
              <a:rPr lang="en-US" dirty="0"/>
              <a:t>Resources</a:t>
            </a:r>
          </a:p>
        </p:txBody>
      </p:sp>
      <p:sp>
        <p:nvSpPr>
          <p:cNvPr id="3" name="Content Placeholder 2">
            <a:extLst>
              <a:ext uri="{FF2B5EF4-FFF2-40B4-BE49-F238E27FC236}">
                <a16:creationId xmlns:a16="http://schemas.microsoft.com/office/drawing/2014/main" id="{155EA5A8-6F45-4022-8B51-16D47F2AEB27}"/>
              </a:ext>
            </a:extLst>
          </p:cNvPr>
          <p:cNvSpPr>
            <a:spLocks noGrp="1"/>
          </p:cNvSpPr>
          <p:nvPr>
            <p:ph idx="1"/>
          </p:nvPr>
        </p:nvSpPr>
        <p:spPr/>
        <p:txBody>
          <a:bodyPr/>
          <a:lstStyle/>
          <a:p>
            <a:r>
              <a:rPr lang="en-US" dirty="0">
                <a:hlinkClick r:id="rId2"/>
              </a:rPr>
              <a:t>https://www.cms.gov/Medicare/Medicare-General-Information/BNI/ABN</a:t>
            </a:r>
            <a:endParaRPr lang="en-US" dirty="0"/>
          </a:p>
          <a:p>
            <a:r>
              <a:rPr lang="en-US" dirty="0">
                <a:hlinkClick r:id="rId3"/>
              </a:rPr>
              <a:t>https://www.cms.gov/Outreach-and-Education/Medicare-Learning-Network-MLN/MLNProducts/ABN-Tutorial/formCMSR131tutorial111915f.html</a:t>
            </a:r>
            <a:r>
              <a:rPr lang="en-US" dirty="0"/>
              <a:t> </a:t>
            </a:r>
          </a:p>
          <a:p>
            <a:r>
              <a:rPr lang="en-US" dirty="0">
                <a:hlinkClick r:id="rId4"/>
              </a:rPr>
              <a:t>https://www.cms.gov/Regulations-and-Guidance/Guidance/Manuals/Downloads/clm104c30.pdf</a:t>
            </a:r>
            <a:r>
              <a:rPr lang="en-US" dirty="0"/>
              <a:t> </a:t>
            </a:r>
          </a:p>
        </p:txBody>
      </p:sp>
    </p:spTree>
    <p:extLst>
      <p:ext uri="{BB962C8B-B14F-4D97-AF65-F5344CB8AC3E}">
        <p14:creationId xmlns:p14="http://schemas.microsoft.com/office/powerpoint/2010/main" val="61809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6D9395-9E45-477D-A335-912C60EA3AF1}"/>
              </a:ext>
            </a:extLst>
          </p:cNvPr>
          <p:cNvSpPr>
            <a:spLocks noGrp="1"/>
          </p:cNvSpPr>
          <p:nvPr>
            <p:ph type="title"/>
          </p:nvPr>
        </p:nvSpPr>
        <p:spPr/>
        <p:txBody>
          <a:bodyPr/>
          <a:lstStyle/>
          <a:p>
            <a:pPr algn="ctr"/>
            <a:r>
              <a:rPr lang="en-US" dirty="0"/>
              <a:t>What is an ABN?</a:t>
            </a:r>
          </a:p>
        </p:txBody>
      </p:sp>
      <p:sp>
        <p:nvSpPr>
          <p:cNvPr id="5" name="Text Placeholder 4">
            <a:extLst>
              <a:ext uri="{FF2B5EF4-FFF2-40B4-BE49-F238E27FC236}">
                <a16:creationId xmlns:a16="http://schemas.microsoft.com/office/drawing/2014/main" id="{68DF2FD5-711C-4BCE-BEBA-B6B488C60886}"/>
              </a:ext>
            </a:extLst>
          </p:cNvPr>
          <p:cNvSpPr>
            <a:spLocks noGrp="1"/>
          </p:cNvSpPr>
          <p:nvPr>
            <p:ph type="body" idx="1"/>
          </p:nvPr>
        </p:nvSpPr>
        <p:spPr>
          <a:xfrm>
            <a:off x="675745" y="1930400"/>
            <a:ext cx="8596668" cy="2096168"/>
          </a:xfrm>
        </p:spPr>
        <p:txBody>
          <a:bodyPr/>
          <a:lstStyle/>
          <a:p>
            <a:pPr algn="ctr"/>
            <a:r>
              <a:rPr lang="en-US" sz="2800" b="1" dirty="0"/>
              <a:t>An ABN, form CMS-R 131, is a written notice that must be issued to a Medicare Patient BEFORE providing certain items or services.</a:t>
            </a:r>
          </a:p>
          <a:p>
            <a:pPr algn="ctr"/>
            <a:r>
              <a:rPr lang="en-US" sz="2800" b="1" dirty="0"/>
              <a:t>ABNs are also generated in COPIA for all Self-Pay patients BEFORE providing any services.  </a:t>
            </a:r>
          </a:p>
        </p:txBody>
      </p:sp>
      <p:pic>
        <p:nvPicPr>
          <p:cNvPr id="2" name="Picture 1">
            <a:extLst>
              <a:ext uri="{FF2B5EF4-FFF2-40B4-BE49-F238E27FC236}">
                <a16:creationId xmlns:a16="http://schemas.microsoft.com/office/drawing/2014/main" id="{B699BB90-69A8-403B-9E07-165D33CF7833}"/>
              </a:ext>
            </a:extLst>
          </p:cNvPr>
          <p:cNvPicPr>
            <a:picLocks noChangeAspect="1"/>
          </p:cNvPicPr>
          <p:nvPr/>
        </p:nvPicPr>
        <p:blipFill>
          <a:blip r:embed="rId2"/>
          <a:stretch>
            <a:fillRect/>
          </a:stretch>
        </p:blipFill>
        <p:spPr>
          <a:xfrm>
            <a:off x="4626719" y="4400289"/>
            <a:ext cx="2198856" cy="1894157"/>
          </a:xfrm>
          <a:prstGeom prst="rect">
            <a:avLst/>
          </a:prstGeom>
        </p:spPr>
      </p:pic>
    </p:spTree>
    <p:extLst>
      <p:ext uri="{BB962C8B-B14F-4D97-AF65-F5344CB8AC3E}">
        <p14:creationId xmlns:p14="http://schemas.microsoft.com/office/powerpoint/2010/main" val="311215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6318-573B-40D9-BF55-30ECB992226B}"/>
              </a:ext>
            </a:extLst>
          </p:cNvPr>
          <p:cNvSpPr>
            <a:spLocks noGrp="1"/>
          </p:cNvSpPr>
          <p:nvPr>
            <p:ph type="title"/>
          </p:nvPr>
        </p:nvSpPr>
        <p:spPr/>
        <p:txBody>
          <a:bodyPr/>
          <a:lstStyle/>
          <a:p>
            <a:r>
              <a:rPr lang="en-US" dirty="0"/>
              <a:t>When are ABNs generated?	</a:t>
            </a:r>
          </a:p>
        </p:txBody>
      </p:sp>
      <p:sp>
        <p:nvSpPr>
          <p:cNvPr id="3" name="Content Placeholder 2">
            <a:extLst>
              <a:ext uri="{FF2B5EF4-FFF2-40B4-BE49-F238E27FC236}">
                <a16:creationId xmlns:a16="http://schemas.microsoft.com/office/drawing/2014/main" id="{E26F7659-7CCF-4762-92F9-78CC7ECD2E07}"/>
              </a:ext>
            </a:extLst>
          </p:cNvPr>
          <p:cNvSpPr>
            <a:spLocks noGrp="1"/>
          </p:cNvSpPr>
          <p:nvPr>
            <p:ph idx="1"/>
          </p:nvPr>
        </p:nvSpPr>
        <p:spPr/>
        <p:txBody>
          <a:bodyPr>
            <a:normAutofit fontScale="92500"/>
          </a:bodyPr>
          <a:lstStyle/>
          <a:p>
            <a:r>
              <a:rPr lang="en-US" sz="2400" dirty="0"/>
              <a:t>When services provided may not be reimbursed by Medicare</a:t>
            </a:r>
          </a:p>
          <a:p>
            <a:r>
              <a:rPr lang="en-US" sz="2600" dirty="0"/>
              <a:t>A service is requested more than the number of services that Medicare allows in a specific period</a:t>
            </a:r>
          </a:p>
          <a:p>
            <a:r>
              <a:rPr lang="en-US" sz="2600" dirty="0"/>
              <a:t>Tests have a diagnosis code that may not allow for a reimbursement</a:t>
            </a:r>
          </a:p>
          <a:p>
            <a:r>
              <a:rPr lang="en-US" sz="2400" dirty="0"/>
              <a:t>If the provider believes that Medicare will not pay for some or all the items or services</a:t>
            </a:r>
          </a:p>
          <a:p>
            <a:r>
              <a:rPr lang="en-US" sz="2400" dirty="0"/>
              <a:t>Not considered safe or effective</a:t>
            </a:r>
          </a:p>
          <a:p>
            <a:r>
              <a:rPr lang="en-US" sz="2400" dirty="0"/>
              <a:t>When a patient is Self-Pay</a:t>
            </a:r>
            <a:endParaRPr lang="en-US" dirty="0"/>
          </a:p>
          <a:p>
            <a:pPr marL="0" indent="0">
              <a:buNone/>
            </a:pPr>
            <a:endParaRPr lang="en-US" dirty="0"/>
          </a:p>
        </p:txBody>
      </p:sp>
    </p:spTree>
    <p:extLst>
      <p:ext uri="{BB962C8B-B14F-4D97-AF65-F5344CB8AC3E}">
        <p14:creationId xmlns:p14="http://schemas.microsoft.com/office/powerpoint/2010/main" val="347354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5A0F984-6A17-40C3-9783-A3E69E08EE96}"/>
              </a:ext>
            </a:extLst>
          </p:cNvPr>
          <p:cNvSpPr>
            <a:spLocks noGrp="1"/>
          </p:cNvSpPr>
          <p:nvPr>
            <p:ph type="title"/>
          </p:nvPr>
        </p:nvSpPr>
        <p:spPr>
          <a:xfrm>
            <a:off x="233265" y="2267339"/>
            <a:ext cx="4391903" cy="1315616"/>
          </a:xfrm>
        </p:spPr>
        <p:txBody>
          <a:bodyPr>
            <a:normAutofit/>
          </a:bodyPr>
          <a:lstStyle/>
          <a:p>
            <a:pPr algn="ctr"/>
            <a:r>
              <a:rPr lang="en-US" sz="2400" dirty="0"/>
              <a:t>What does an ABN from COPIA look like?</a:t>
            </a:r>
          </a:p>
        </p:txBody>
      </p:sp>
      <p:pic>
        <p:nvPicPr>
          <p:cNvPr id="13" name="Content Placeholder 12">
            <a:extLst>
              <a:ext uri="{FF2B5EF4-FFF2-40B4-BE49-F238E27FC236}">
                <a16:creationId xmlns:a16="http://schemas.microsoft.com/office/drawing/2014/main" id="{5BF7EF65-FB1B-4C46-869A-DE292F346EBF}"/>
              </a:ext>
            </a:extLst>
          </p:cNvPr>
          <p:cNvPicPr>
            <a:picLocks noGrp="1" noChangeAspect="1"/>
          </p:cNvPicPr>
          <p:nvPr>
            <p:ph idx="1"/>
          </p:nvPr>
        </p:nvPicPr>
        <p:blipFill>
          <a:blip r:embed="rId2"/>
          <a:stretch>
            <a:fillRect/>
          </a:stretch>
        </p:blipFill>
        <p:spPr>
          <a:xfrm>
            <a:off x="4760912" y="369032"/>
            <a:ext cx="5250649" cy="5934491"/>
          </a:xfrm>
        </p:spPr>
      </p:pic>
    </p:spTree>
    <p:extLst>
      <p:ext uri="{BB962C8B-B14F-4D97-AF65-F5344CB8AC3E}">
        <p14:creationId xmlns:p14="http://schemas.microsoft.com/office/powerpoint/2010/main" val="2275017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F75AC-DC01-4B83-95AA-1F583A781654}"/>
              </a:ext>
            </a:extLst>
          </p:cNvPr>
          <p:cNvSpPr>
            <a:spLocks noGrp="1"/>
          </p:cNvSpPr>
          <p:nvPr>
            <p:ph type="title"/>
          </p:nvPr>
        </p:nvSpPr>
        <p:spPr/>
        <p:txBody>
          <a:bodyPr/>
          <a:lstStyle/>
          <a:p>
            <a:pPr algn="ctr"/>
            <a:r>
              <a:rPr lang="en-US" dirty="0"/>
              <a:t>Why do we care about ABNs?</a:t>
            </a:r>
          </a:p>
        </p:txBody>
      </p:sp>
      <p:sp>
        <p:nvSpPr>
          <p:cNvPr id="3" name="Content Placeholder 2">
            <a:extLst>
              <a:ext uri="{FF2B5EF4-FFF2-40B4-BE49-F238E27FC236}">
                <a16:creationId xmlns:a16="http://schemas.microsoft.com/office/drawing/2014/main" id="{02513D1F-9ECE-4C80-B924-FFCC1BD70FE5}"/>
              </a:ext>
            </a:extLst>
          </p:cNvPr>
          <p:cNvSpPr>
            <a:spLocks noGrp="1"/>
          </p:cNvSpPr>
          <p:nvPr>
            <p:ph idx="1"/>
          </p:nvPr>
        </p:nvSpPr>
        <p:spPr/>
        <p:txBody>
          <a:bodyPr/>
          <a:lstStyle/>
          <a:p>
            <a:pPr marL="0" indent="0" algn="ctr">
              <a:buNone/>
            </a:pPr>
            <a:r>
              <a:rPr lang="en-US" sz="4000" dirty="0">
                <a:solidFill>
                  <a:srgbClr val="FF0000"/>
                </a:solidFill>
              </a:rPr>
              <a:t>REIMBURSEMENT!!!!!!!!!!!!!!!!!!!!!!</a:t>
            </a:r>
          </a:p>
          <a:p>
            <a:endParaRPr lang="en-US" dirty="0"/>
          </a:p>
          <a:p>
            <a:r>
              <a:rPr lang="en-US" dirty="0"/>
              <a:t>Accepting Medicare means, we acknowledge ABN’s must be filled out</a:t>
            </a:r>
          </a:p>
          <a:p>
            <a:r>
              <a:rPr lang="en-US" dirty="0"/>
              <a:t>What happens if ABNs are not completed? </a:t>
            </a:r>
          </a:p>
          <a:p>
            <a:pPr lvl="1"/>
            <a:r>
              <a:rPr lang="en-US" dirty="0"/>
              <a:t>We can’t bill Medicare</a:t>
            </a:r>
          </a:p>
          <a:p>
            <a:pPr lvl="1"/>
            <a:r>
              <a:rPr lang="en-US" dirty="0"/>
              <a:t>We can’t bill the patient</a:t>
            </a:r>
          </a:p>
          <a:p>
            <a:pPr lvl="1"/>
            <a:r>
              <a:rPr lang="en-US" sz="3200" dirty="0">
                <a:solidFill>
                  <a:schemeClr val="tx1"/>
                </a:solidFill>
              </a:rPr>
              <a:t>We lose money!</a:t>
            </a:r>
          </a:p>
        </p:txBody>
      </p:sp>
    </p:spTree>
    <p:extLst>
      <p:ext uri="{BB962C8B-B14F-4D97-AF65-F5344CB8AC3E}">
        <p14:creationId xmlns:p14="http://schemas.microsoft.com/office/powerpoint/2010/main" val="39823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35606-15EB-41CD-B1B5-265AD5CB938B}"/>
              </a:ext>
            </a:extLst>
          </p:cNvPr>
          <p:cNvSpPr>
            <a:spLocks noGrp="1"/>
          </p:cNvSpPr>
          <p:nvPr>
            <p:ph type="title"/>
          </p:nvPr>
        </p:nvSpPr>
        <p:spPr/>
        <p:txBody>
          <a:bodyPr/>
          <a:lstStyle/>
          <a:p>
            <a:pPr algn="ctr"/>
            <a:r>
              <a:rPr lang="en-US" dirty="0"/>
              <a:t>What are the Benefits of an ABN?</a:t>
            </a:r>
          </a:p>
        </p:txBody>
      </p:sp>
      <p:sp>
        <p:nvSpPr>
          <p:cNvPr id="3" name="Content Placeholder 2">
            <a:extLst>
              <a:ext uri="{FF2B5EF4-FFF2-40B4-BE49-F238E27FC236}">
                <a16:creationId xmlns:a16="http://schemas.microsoft.com/office/drawing/2014/main" id="{7698C970-9DB8-4C88-A4F5-E7BB2E12FAF5}"/>
              </a:ext>
            </a:extLst>
          </p:cNvPr>
          <p:cNvSpPr>
            <a:spLocks noGrp="1"/>
          </p:cNvSpPr>
          <p:nvPr>
            <p:ph idx="1"/>
          </p:nvPr>
        </p:nvSpPr>
        <p:spPr/>
        <p:txBody>
          <a:bodyPr/>
          <a:lstStyle/>
          <a:p>
            <a:r>
              <a:rPr lang="en-US" dirty="0"/>
              <a:t>Protects the patient from unexpected financial liability in cases where Medicare denies payment </a:t>
            </a:r>
          </a:p>
          <a:p>
            <a:r>
              <a:rPr lang="en-US" dirty="0"/>
              <a:t>The ABN serves as proof that the patient knew prior to getting a service that Medicare might not pay </a:t>
            </a:r>
          </a:p>
          <a:p>
            <a:r>
              <a:rPr lang="en-US" dirty="0"/>
              <a:t>The ABN helps the patient make an informed decision about services </a:t>
            </a:r>
          </a:p>
          <a:p>
            <a:r>
              <a:rPr lang="en-US" dirty="0"/>
              <a:t>The ABN allows the claim reviewed by Medicare and if payment is denied the patient is liable for the payment and protects the provider or supplier from liability </a:t>
            </a:r>
          </a:p>
        </p:txBody>
      </p:sp>
    </p:spTree>
    <p:extLst>
      <p:ext uri="{BB962C8B-B14F-4D97-AF65-F5344CB8AC3E}">
        <p14:creationId xmlns:p14="http://schemas.microsoft.com/office/powerpoint/2010/main" val="134628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2B3D5-9232-441B-B4F6-54632EF2B070}"/>
              </a:ext>
            </a:extLst>
          </p:cNvPr>
          <p:cNvSpPr>
            <a:spLocks noGrp="1"/>
          </p:cNvSpPr>
          <p:nvPr>
            <p:ph type="title"/>
          </p:nvPr>
        </p:nvSpPr>
        <p:spPr/>
        <p:txBody>
          <a:bodyPr/>
          <a:lstStyle/>
          <a:p>
            <a:pPr algn="ctr"/>
            <a:r>
              <a:rPr lang="en-US" dirty="0"/>
              <a:t>Process for ABNs </a:t>
            </a:r>
          </a:p>
        </p:txBody>
      </p:sp>
      <p:sp>
        <p:nvSpPr>
          <p:cNvPr id="3" name="Content Placeholder 2">
            <a:extLst>
              <a:ext uri="{FF2B5EF4-FFF2-40B4-BE49-F238E27FC236}">
                <a16:creationId xmlns:a16="http://schemas.microsoft.com/office/drawing/2014/main" id="{A7C2F88E-A8E7-4230-847F-178CEE997425}"/>
              </a:ext>
            </a:extLst>
          </p:cNvPr>
          <p:cNvSpPr>
            <a:spLocks noGrp="1"/>
          </p:cNvSpPr>
          <p:nvPr>
            <p:ph idx="1"/>
          </p:nvPr>
        </p:nvSpPr>
        <p:spPr/>
        <p:txBody>
          <a:bodyPr>
            <a:normAutofit fontScale="92500" lnSpcReduction="20000"/>
          </a:bodyPr>
          <a:lstStyle/>
          <a:p>
            <a:r>
              <a:rPr lang="en-US" sz="2800" dirty="0"/>
              <a:t>When a patient is registered, an ABN will be generated by COPIA</a:t>
            </a:r>
          </a:p>
          <a:p>
            <a:r>
              <a:rPr lang="en-US" sz="2800" dirty="0"/>
              <a:t>Items must be clearly written or printed</a:t>
            </a:r>
          </a:p>
          <a:p>
            <a:r>
              <a:rPr lang="en-US" sz="2800" b="1" u="sng" dirty="0"/>
              <a:t>MUST</a:t>
            </a:r>
            <a:r>
              <a:rPr lang="en-US" sz="2800" dirty="0"/>
              <a:t> be signed </a:t>
            </a:r>
            <a:r>
              <a:rPr lang="en-US" sz="2800" b="1" u="sng" dirty="0"/>
              <a:t>PRIOR</a:t>
            </a:r>
            <a:r>
              <a:rPr lang="en-US" sz="2800" dirty="0"/>
              <a:t> to any provided service or procedure</a:t>
            </a:r>
          </a:p>
          <a:p>
            <a:r>
              <a:rPr lang="en-US" sz="2800" dirty="0"/>
              <a:t>If the ABN is not signed, we cannot bill the patient and it will have to be written off if denied by Medicare </a:t>
            </a:r>
          </a:p>
          <a:p>
            <a:r>
              <a:rPr lang="en-US" sz="2800" dirty="0"/>
              <a:t>The patient must receive a hard copy and the provider must retain the original </a:t>
            </a:r>
          </a:p>
          <a:p>
            <a:endParaRPr lang="en-US" dirty="0"/>
          </a:p>
        </p:txBody>
      </p:sp>
    </p:spTree>
    <p:extLst>
      <p:ext uri="{BB962C8B-B14F-4D97-AF65-F5344CB8AC3E}">
        <p14:creationId xmlns:p14="http://schemas.microsoft.com/office/powerpoint/2010/main" val="363198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0FE6C-45D6-49E9-AF40-0FBC71CFDBD6}"/>
              </a:ext>
            </a:extLst>
          </p:cNvPr>
          <p:cNvSpPr>
            <a:spLocks noGrp="1"/>
          </p:cNvSpPr>
          <p:nvPr>
            <p:ph type="title"/>
          </p:nvPr>
        </p:nvSpPr>
        <p:spPr/>
        <p:txBody>
          <a:bodyPr/>
          <a:lstStyle/>
          <a:p>
            <a:pPr algn="ctr"/>
            <a:r>
              <a:rPr lang="en-US" dirty="0"/>
              <a:t>Options Patient Can Choose From</a:t>
            </a:r>
          </a:p>
        </p:txBody>
      </p:sp>
      <p:sp>
        <p:nvSpPr>
          <p:cNvPr id="3" name="Content Placeholder 2">
            <a:extLst>
              <a:ext uri="{FF2B5EF4-FFF2-40B4-BE49-F238E27FC236}">
                <a16:creationId xmlns:a16="http://schemas.microsoft.com/office/drawing/2014/main" id="{846DF96E-BFF6-4D68-9F04-9E52934BCF7C}"/>
              </a:ext>
            </a:extLst>
          </p:cNvPr>
          <p:cNvSpPr>
            <a:spLocks noGrp="1"/>
          </p:cNvSpPr>
          <p:nvPr>
            <p:ph idx="1"/>
          </p:nvPr>
        </p:nvSpPr>
        <p:spPr/>
        <p:txBody>
          <a:bodyPr>
            <a:normAutofit lnSpcReduction="10000"/>
          </a:bodyPr>
          <a:lstStyle/>
          <a:p>
            <a:r>
              <a:rPr lang="en-US" dirty="0"/>
              <a:t>Option 1. I want the laboratory tests listed above. You may ask to be paid now, but I also want Medicare billed for an official decision on payment, which is sent to me on a Medicare Summary Notice (MSN). I understand that if Medicare doesn’t pay, I am responsible for payment, but</a:t>
            </a:r>
            <a:r>
              <a:rPr lang="en-US" b="1" dirty="0"/>
              <a:t> I can appeal to Medicare by following the directions on the MSN.</a:t>
            </a:r>
            <a:r>
              <a:rPr lang="en-US" dirty="0"/>
              <a:t> If Medicare does pay, you will refund any payments I made you, less co-pays or deductibles. </a:t>
            </a:r>
            <a:r>
              <a:rPr lang="en-US" dirty="0">
                <a:solidFill>
                  <a:srgbClr val="FF0000"/>
                </a:solidFill>
              </a:rPr>
              <a:t>(applies to self-pay and Medicare)</a:t>
            </a:r>
          </a:p>
          <a:p>
            <a:r>
              <a:rPr lang="en-US" dirty="0"/>
              <a:t>Option 2. I want the laboratory tests listed above, but do not bill Medicare you may ask to be paid now as I am responsible for payment. </a:t>
            </a:r>
            <a:r>
              <a:rPr lang="en-US" b="1" dirty="0"/>
              <a:t>I cannot appeal if Medicare is not billed. </a:t>
            </a:r>
            <a:r>
              <a:rPr lang="en-US" dirty="0">
                <a:solidFill>
                  <a:srgbClr val="FF0000"/>
                </a:solidFill>
              </a:rPr>
              <a:t>(applies only to Medicare)</a:t>
            </a:r>
          </a:p>
          <a:p>
            <a:r>
              <a:rPr lang="en-US" dirty="0"/>
              <a:t>Option 3. I don’t want the laboratory tests listed above. I understand with this choice I am </a:t>
            </a:r>
            <a:r>
              <a:rPr lang="en-US" b="1" dirty="0"/>
              <a:t>not</a:t>
            </a:r>
            <a:r>
              <a:rPr lang="en-US" dirty="0"/>
              <a:t> responsible for payment, and </a:t>
            </a:r>
            <a:r>
              <a:rPr lang="en-US" b="1" dirty="0"/>
              <a:t>I cannot appeal to see if Medicare would pay</a:t>
            </a:r>
            <a:r>
              <a:rPr lang="en-US" dirty="0"/>
              <a:t>. </a:t>
            </a:r>
            <a:r>
              <a:rPr lang="en-US" dirty="0">
                <a:solidFill>
                  <a:srgbClr val="FF0000"/>
                </a:solidFill>
              </a:rPr>
              <a:t>(applies to self-pay and Medicare)</a:t>
            </a:r>
          </a:p>
        </p:txBody>
      </p:sp>
    </p:spTree>
    <p:extLst>
      <p:ext uri="{BB962C8B-B14F-4D97-AF65-F5344CB8AC3E}">
        <p14:creationId xmlns:p14="http://schemas.microsoft.com/office/powerpoint/2010/main" val="418450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56FE5-8E62-4079-B7B9-C6EF29E1B130}"/>
              </a:ext>
            </a:extLst>
          </p:cNvPr>
          <p:cNvSpPr>
            <a:spLocks noGrp="1"/>
          </p:cNvSpPr>
          <p:nvPr>
            <p:ph type="title"/>
          </p:nvPr>
        </p:nvSpPr>
        <p:spPr>
          <a:xfrm>
            <a:off x="677334" y="609600"/>
            <a:ext cx="8596668" cy="1320800"/>
          </a:xfrm>
        </p:spPr>
        <p:txBody>
          <a:bodyPr anchor="t">
            <a:normAutofit/>
          </a:bodyPr>
          <a:lstStyle/>
          <a:p>
            <a:pPr algn="ctr"/>
            <a:r>
              <a:rPr lang="en-US" dirty="0"/>
              <a:t>Proper ABN Completion</a:t>
            </a:r>
          </a:p>
        </p:txBody>
      </p:sp>
      <p:sp>
        <p:nvSpPr>
          <p:cNvPr id="9" name="Content Placeholder 3">
            <a:extLst>
              <a:ext uri="{FF2B5EF4-FFF2-40B4-BE49-F238E27FC236}">
                <a16:creationId xmlns:a16="http://schemas.microsoft.com/office/drawing/2014/main" id="{0C4EE6DD-0CE8-4A17-8DD7-7BD21722BCA1}"/>
              </a:ext>
            </a:extLst>
          </p:cNvPr>
          <p:cNvSpPr>
            <a:spLocks noGrp="1"/>
          </p:cNvSpPr>
          <p:nvPr>
            <p:ph sz="half" idx="2"/>
          </p:nvPr>
        </p:nvSpPr>
        <p:spPr>
          <a:xfrm>
            <a:off x="5089970" y="2160589"/>
            <a:ext cx="4184034" cy="3880773"/>
          </a:xfrm>
        </p:spPr>
        <p:txBody>
          <a:bodyPr>
            <a:normAutofit fontScale="70000" lnSpcReduction="20000"/>
          </a:bodyPr>
          <a:lstStyle/>
          <a:p>
            <a:r>
              <a:rPr lang="en-US" sz="2400" dirty="0"/>
              <a:t>Mandatory fields</a:t>
            </a:r>
          </a:p>
          <a:p>
            <a:pPr marL="914400" lvl="1" indent="-457200">
              <a:buFont typeface="+mj-lt"/>
              <a:buAutoNum type="alphaUcPeriod"/>
            </a:pPr>
            <a:r>
              <a:rPr lang="en-US" sz="2400" dirty="0"/>
              <a:t>Clinic name</a:t>
            </a:r>
          </a:p>
          <a:p>
            <a:pPr marL="914400" lvl="1" indent="-457200">
              <a:buFont typeface="+mj-lt"/>
              <a:buAutoNum type="alphaUcPeriod"/>
            </a:pPr>
            <a:r>
              <a:rPr lang="en-US" sz="2400" dirty="0"/>
              <a:t>Patient name</a:t>
            </a:r>
          </a:p>
          <a:p>
            <a:pPr marL="914400" lvl="1" indent="-457200">
              <a:buFont typeface="+mj-lt"/>
              <a:buAutoNum type="alphaUcPeriod"/>
            </a:pPr>
            <a:r>
              <a:rPr lang="en-US" sz="2400" dirty="0"/>
              <a:t>Identification number</a:t>
            </a:r>
          </a:p>
          <a:p>
            <a:pPr marL="914400" lvl="1" indent="-457200">
              <a:buFont typeface="+mj-lt"/>
              <a:buAutoNum type="alphaUcPeriod"/>
            </a:pPr>
            <a:r>
              <a:rPr lang="en-US" sz="2400" dirty="0"/>
              <a:t>Service </a:t>
            </a:r>
          </a:p>
          <a:p>
            <a:pPr marL="914400" lvl="1" indent="-457200">
              <a:buFont typeface="+mj-lt"/>
              <a:buAutoNum type="alphaUcPeriod"/>
            </a:pPr>
            <a:r>
              <a:rPr lang="en-US" sz="2400" dirty="0"/>
              <a:t>Reason Medicare may not pay</a:t>
            </a:r>
          </a:p>
          <a:p>
            <a:pPr marL="914400" lvl="1" indent="-457200">
              <a:buFont typeface="+mj-lt"/>
              <a:buAutoNum type="alphaUcPeriod"/>
            </a:pPr>
            <a:r>
              <a:rPr lang="en-US" sz="2400" dirty="0"/>
              <a:t>Estimated Cost</a:t>
            </a:r>
          </a:p>
          <a:p>
            <a:pPr marL="914400" lvl="1" indent="-457200">
              <a:buFont typeface="+mj-lt"/>
              <a:buAutoNum type="alphaUcPeriod"/>
            </a:pPr>
            <a:r>
              <a:rPr lang="en-US" sz="2400" dirty="0"/>
              <a:t>One Option chosen</a:t>
            </a:r>
          </a:p>
          <a:p>
            <a:pPr marL="914400" lvl="1" indent="-457200">
              <a:buFont typeface="+mj-lt"/>
              <a:buAutoNum type="alphaUcPeriod"/>
            </a:pPr>
            <a:r>
              <a:rPr lang="en-US" sz="2400" dirty="0"/>
              <a:t>Patient or representative signature</a:t>
            </a:r>
          </a:p>
          <a:p>
            <a:pPr marL="914400" lvl="1" indent="-457200">
              <a:buFont typeface="+mj-lt"/>
              <a:buAutoNum type="alphaUcPeriod"/>
            </a:pPr>
            <a:r>
              <a:rPr lang="en-US" sz="2400" dirty="0"/>
              <a:t>Date of signature</a:t>
            </a:r>
          </a:p>
        </p:txBody>
      </p:sp>
      <p:sp>
        <p:nvSpPr>
          <p:cNvPr id="5" name="Arrow: Right 4">
            <a:extLst>
              <a:ext uri="{FF2B5EF4-FFF2-40B4-BE49-F238E27FC236}">
                <a16:creationId xmlns:a16="http://schemas.microsoft.com/office/drawing/2014/main" id="{079EA03C-8B60-4797-A540-14593DDAF084}"/>
              </a:ext>
            </a:extLst>
          </p:cNvPr>
          <p:cNvSpPr/>
          <p:nvPr/>
        </p:nvSpPr>
        <p:spPr>
          <a:xfrm>
            <a:off x="292712" y="5399364"/>
            <a:ext cx="671804" cy="32657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6" name="Arrow: Left 5">
            <a:extLst>
              <a:ext uri="{FF2B5EF4-FFF2-40B4-BE49-F238E27FC236}">
                <a16:creationId xmlns:a16="http://schemas.microsoft.com/office/drawing/2014/main" id="{867AE4C6-97C7-4537-B6A8-AFB6CB264A63}"/>
              </a:ext>
            </a:extLst>
          </p:cNvPr>
          <p:cNvSpPr/>
          <p:nvPr/>
        </p:nvSpPr>
        <p:spPr>
          <a:xfrm>
            <a:off x="4714135" y="5404026"/>
            <a:ext cx="531845" cy="326571"/>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a:t>
            </a:r>
          </a:p>
        </p:txBody>
      </p:sp>
      <p:sp>
        <p:nvSpPr>
          <p:cNvPr id="7" name="Arrow: Left 6">
            <a:extLst>
              <a:ext uri="{FF2B5EF4-FFF2-40B4-BE49-F238E27FC236}">
                <a16:creationId xmlns:a16="http://schemas.microsoft.com/office/drawing/2014/main" id="{0F5621E8-AF5A-4755-9701-5FF8999A7504}"/>
              </a:ext>
            </a:extLst>
          </p:cNvPr>
          <p:cNvSpPr/>
          <p:nvPr/>
        </p:nvSpPr>
        <p:spPr>
          <a:xfrm>
            <a:off x="4544806" y="2767489"/>
            <a:ext cx="678694" cy="326570"/>
          </a:xfrm>
          <a:prstGeom prst="leftArrow">
            <a:avLst>
              <a:gd name="adj1" fmla="val 50000"/>
              <a:gd name="adj2" fmla="val 4428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 name="Arrow: Right 7">
            <a:extLst>
              <a:ext uri="{FF2B5EF4-FFF2-40B4-BE49-F238E27FC236}">
                <a16:creationId xmlns:a16="http://schemas.microsoft.com/office/drawing/2014/main" id="{4073F5D7-15E7-4A38-8FDB-0DEFCDC8E280}"/>
              </a:ext>
            </a:extLst>
          </p:cNvPr>
          <p:cNvSpPr/>
          <p:nvPr/>
        </p:nvSpPr>
        <p:spPr>
          <a:xfrm>
            <a:off x="241069" y="2780005"/>
            <a:ext cx="653910" cy="32657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2" name="Arrow: Up 11">
            <a:extLst>
              <a:ext uri="{FF2B5EF4-FFF2-40B4-BE49-F238E27FC236}">
                <a16:creationId xmlns:a16="http://schemas.microsoft.com/office/drawing/2014/main" id="{EE12D21F-E7E0-4C19-8D85-1F813EBFA481}"/>
              </a:ext>
            </a:extLst>
          </p:cNvPr>
          <p:cNvSpPr/>
          <p:nvPr/>
        </p:nvSpPr>
        <p:spPr>
          <a:xfrm>
            <a:off x="3102597" y="3073918"/>
            <a:ext cx="305425" cy="629815"/>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3" name="Arrow: Right 12">
            <a:extLst>
              <a:ext uri="{FF2B5EF4-FFF2-40B4-BE49-F238E27FC236}">
                <a16:creationId xmlns:a16="http://schemas.microsoft.com/office/drawing/2014/main" id="{64AB8467-512D-457E-96ED-E13083E1C8E5}"/>
              </a:ext>
            </a:extLst>
          </p:cNvPr>
          <p:cNvSpPr/>
          <p:nvPr/>
        </p:nvSpPr>
        <p:spPr>
          <a:xfrm>
            <a:off x="346354" y="1458636"/>
            <a:ext cx="563673" cy="22087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5" name="Arrow: Left 14">
            <a:extLst>
              <a:ext uri="{FF2B5EF4-FFF2-40B4-BE49-F238E27FC236}">
                <a16:creationId xmlns:a16="http://schemas.microsoft.com/office/drawing/2014/main" id="{838D52CC-735A-420A-847A-247BCAE55391}"/>
              </a:ext>
            </a:extLst>
          </p:cNvPr>
          <p:cNvSpPr/>
          <p:nvPr/>
        </p:nvSpPr>
        <p:spPr>
          <a:xfrm>
            <a:off x="4553339" y="1819963"/>
            <a:ext cx="661627" cy="260764"/>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6" name="Arrow: Right 15">
            <a:extLst>
              <a:ext uri="{FF2B5EF4-FFF2-40B4-BE49-F238E27FC236}">
                <a16:creationId xmlns:a16="http://schemas.microsoft.com/office/drawing/2014/main" id="{E79BD2CD-E7FE-492B-876B-E04971458942}"/>
              </a:ext>
            </a:extLst>
          </p:cNvPr>
          <p:cNvSpPr/>
          <p:nvPr/>
        </p:nvSpPr>
        <p:spPr>
          <a:xfrm>
            <a:off x="195943" y="4376057"/>
            <a:ext cx="744163" cy="32657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pic>
        <p:nvPicPr>
          <p:cNvPr id="19" name="Picture 18">
            <a:extLst>
              <a:ext uri="{FF2B5EF4-FFF2-40B4-BE49-F238E27FC236}">
                <a16:creationId xmlns:a16="http://schemas.microsoft.com/office/drawing/2014/main" id="{72316269-A2B1-4DBE-83EF-DC4BCCE9D70F}"/>
              </a:ext>
            </a:extLst>
          </p:cNvPr>
          <p:cNvPicPr>
            <a:picLocks noChangeAspect="1"/>
          </p:cNvPicPr>
          <p:nvPr/>
        </p:nvPicPr>
        <p:blipFill>
          <a:blip r:embed="rId2"/>
          <a:stretch>
            <a:fillRect/>
          </a:stretch>
        </p:blipFill>
        <p:spPr>
          <a:xfrm>
            <a:off x="988080" y="1245687"/>
            <a:ext cx="3565260" cy="5295072"/>
          </a:xfrm>
          <a:prstGeom prst="rect">
            <a:avLst/>
          </a:prstGeom>
        </p:spPr>
      </p:pic>
      <p:sp>
        <p:nvSpPr>
          <p:cNvPr id="20" name="Arrow: Down 19">
            <a:extLst>
              <a:ext uri="{FF2B5EF4-FFF2-40B4-BE49-F238E27FC236}">
                <a16:creationId xmlns:a16="http://schemas.microsoft.com/office/drawing/2014/main" id="{E5CF7222-2B0C-4AF2-8CDB-4C967AE3361A}"/>
              </a:ext>
            </a:extLst>
          </p:cNvPr>
          <p:cNvSpPr/>
          <p:nvPr/>
        </p:nvSpPr>
        <p:spPr>
          <a:xfrm>
            <a:off x="2773423" y="1245688"/>
            <a:ext cx="305679" cy="574276"/>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1" name="Arrow: Up 20">
            <a:extLst>
              <a:ext uri="{FF2B5EF4-FFF2-40B4-BE49-F238E27FC236}">
                <a16:creationId xmlns:a16="http://schemas.microsoft.com/office/drawing/2014/main" id="{FC1ED3C1-65FB-4235-A40F-CCDB9EFB3DBD}"/>
              </a:ext>
            </a:extLst>
          </p:cNvPr>
          <p:cNvSpPr/>
          <p:nvPr/>
        </p:nvSpPr>
        <p:spPr>
          <a:xfrm>
            <a:off x="2773423" y="3094059"/>
            <a:ext cx="329174" cy="609674"/>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Tree>
    <p:extLst>
      <p:ext uri="{BB962C8B-B14F-4D97-AF65-F5344CB8AC3E}">
        <p14:creationId xmlns:p14="http://schemas.microsoft.com/office/powerpoint/2010/main" val="1346944556"/>
      </p:ext>
    </p:extLst>
  </p:cSld>
  <p:clrMapOvr>
    <a:masterClrMapping/>
  </p:clrMapOvr>
</p:sld>
</file>

<file path=ppt/theme/theme1.xml><?xml version="1.0" encoding="utf-8"?>
<a:theme xmlns:a="http://schemas.openxmlformats.org/drawingml/2006/main" name="Helix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ABNs" id="{CA737E8F-3D5A-4160-A6B9-8DD42D799C07}" vid="{9292E932-CE9D-4ADF-A42E-16FFCA0A9A69}"/>
    </a:ext>
  </a:extLst>
</a:theme>
</file>

<file path=docProps/app.xml><?xml version="1.0" encoding="utf-8"?>
<Properties xmlns="http://schemas.openxmlformats.org/officeDocument/2006/extended-properties" xmlns:vt="http://schemas.openxmlformats.org/officeDocument/2006/docPropsVTypes">
  <TotalTime>28</TotalTime>
  <Words>1113</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Helix Theme</vt:lpstr>
      <vt:lpstr>Advanced Beneficiary Notice (ABN)</vt:lpstr>
      <vt:lpstr>What is an ABN?</vt:lpstr>
      <vt:lpstr>When are ABNs generated? </vt:lpstr>
      <vt:lpstr>What does an ABN from COPIA look like?</vt:lpstr>
      <vt:lpstr>Why do we care about ABNs?</vt:lpstr>
      <vt:lpstr>What are the Benefits of an ABN?</vt:lpstr>
      <vt:lpstr>Process for ABNs </vt:lpstr>
      <vt:lpstr>Options Patient Can Choose From</vt:lpstr>
      <vt:lpstr>Proper ABN Completion</vt:lpstr>
      <vt:lpstr>Who may sign an ABN? </vt:lpstr>
      <vt:lpstr>Scripting Scenario 1: </vt:lpstr>
      <vt:lpstr>Scripting Scenario 2: </vt:lpstr>
      <vt:lpstr>Scripting Scenario 3:</vt:lpstr>
      <vt:lpstr>Notes to remember</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Beneficiary Notice (ABN)</dc:title>
  <dc:creator>Brian Tice</dc:creator>
  <cp:lastModifiedBy>victoria tice</cp:lastModifiedBy>
  <cp:revision>5</cp:revision>
  <dcterms:created xsi:type="dcterms:W3CDTF">2021-02-04T23:35:33Z</dcterms:created>
  <dcterms:modified xsi:type="dcterms:W3CDTF">2021-02-08T16:58:31Z</dcterms:modified>
</cp:coreProperties>
</file>