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736C6-3D02-41D9-9AD2-179BF798B48D}" v="22" dt="2021-02-15T18:44:2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71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6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79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"/>
            <a:lum/>
          </a:blip>
          <a:srcRect/>
          <a:stretch>
            <a:fillRect l="-20000" t="-20000" r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725F-3C55-45C2-BE0B-C78B5DC4E12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F5E6E4-4F54-42AF-AA70-F4C21783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0DCE-E621-4A51-B6DC-7033B273C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Creating a Manifest and Collection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531A6-4671-42FD-AB5C-3F008286D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F6C857A-C316-4A53-96D7-A74A3558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1" y="382619"/>
            <a:ext cx="2633335" cy="10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6D9395-9E45-477D-A335-912C60EA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Manifest List vs. Collection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F2FD5-711C-4BCE-BEBA-B6B488C60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Manifest List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7CA1F-28FF-4A68-AB4A-D89516FD5D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- A </a:t>
            </a:r>
            <a:r>
              <a:rPr lang="en-US" dirty="0">
                <a:solidFill>
                  <a:schemeClr val="tx1"/>
                </a:solidFill>
                <a:latin typeface="Franklin Gothic Demi" panose="020B0703020102020204" pitchFamily="34" charset="0"/>
              </a:rPr>
              <a:t>Manifest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allows a group of samples to be tracked together to the testing location with one tracking ID and information.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B981C8-FEA5-4D21-AB65-E37506FB8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Collection 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92D63-72DF-402D-9E96-118F688F26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Franklin Gothic Demi" panose="020B0703020102020204" pitchFamily="34" charset="0"/>
              </a:rPr>
              <a:t>Collection List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can be used to keep track of your orders.(</a:t>
            </a:r>
            <a:r>
              <a:rPr 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ex.Draw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Log) This is not required but is a helpful tool for your office. </a:t>
            </a:r>
          </a:p>
        </p:txBody>
      </p:sp>
    </p:spTree>
    <p:extLst>
      <p:ext uri="{BB962C8B-B14F-4D97-AF65-F5344CB8AC3E}">
        <p14:creationId xmlns:p14="http://schemas.microsoft.com/office/powerpoint/2010/main" val="311215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77787-E8EA-49BA-9695-8F1236BD76FB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accent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Creating a Manifest List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4B9FF1-7069-43A2-9A94-B4102B3A4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1270" y="5536739"/>
            <a:ext cx="7071255" cy="44087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latin typeface="Franklin Gothic Book" panose="020B0503020102020204" pitchFamily="34" charset="0"/>
              </a:rPr>
              <a:t>You must choose the lab before creating the manifest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2ECD1-C4B9-4690-BB3F-DC7B80E1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49" y="1572225"/>
            <a:ext cx="7546763" cy="371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2E7BA26-6E4D-4104-9CBB-8541FF93D234}"/>
              </a:ext>
            </a:extLst>
          </p:cNvPr>
          <p:cNvSpPr/>
          <p:nvPr/>
        </p:nvSpPr>
        <p:spPr>
          <a:xfrm rot="10800000">
            <a:off x="2559351" y="2847897"/>
            <a:ext cx="715783" cy="5762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B98A0-5B2E-492B-AD3D-1F014A632B7D}"/>
              </a:ext>
            </a:extLst>
          </p:cNvPr>
          <p:cNvSpPr/>
          <p:nvPr/>
        </p:nvSpPr>
        <p:spPr>
          <a:xfrm>
            <a:off x="1375996" y="2351942"/>
            <a:ext cx="1899139" cy="40005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4768AD5-C5B1-4CAB-B332-3F120CFBEB70}"/>
              </a:ext>
            </a:extLst>
          </p:cNvPr>
          <p:cNvSpPr/>
          <p:nvPr/>
        </p:nvSpPr>
        <p:spPr>
          <a:xfrm rot="10800000">
            <a:off x="5280130" y="2858595"/>
            <a:ext cx="715783" cy="5762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6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BD3287-9F1D-452C-8682-4D774660DD31}"/>
              </a:ext>
            </a:extLst>
          </p:cNvPr>
          <p:cNvSpPr/>
          <p:nvPr/>
        </p:nvSpPr>
        <p:spPr>
          <a:xfrm>
            <a:off x="841829" y="4513943"/>
            <a:ext cx="6400800" cy="98697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1AE09-908F-46CE-BAD3-5F165F52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66" y="443852"/>
            <a:ext cx="8596668" cy="68826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Select the samples that are being packaged for delivery or shipping to the laboratory. Then select “</a:t>
            </a:r>
            <a:r>
              <a:rPr lang="en-US" sz="1800" dirty="0">
                <a:solidFill>
                  <a:schemeClr val="tx1"/>
                </a:solidFill>
                <a:latin typeface="Franklin Gothic Demi" panose="020B0703020102020204" pitchFamily="34" charset="0"/>
              </a:rPr>
              <a:t>CREATE MANIFEST</a:t>
            </a: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.”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EB704A-7B1D-43FE-A7C1-DF3C81CBD4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7255" y="1158422"/>
            <a:ext cx="7328428" cy="2797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59C9EF-B420-47C5-A0AB-9876CE992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15521" y="2532711"/>
            <a:ext cx="3006779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9D9DE4A-09D0-42F4-AD31-78D318ED60B4}"/>
              </a:ext>
            </a:extLst>
          </p:cNvPr>
          <p:cNvSpPr/>
          <p:nvPr/>
        </p:nvSpPr>
        <p:spPr>
          <a:xfrm>
            <a:off x="1467131" y="2155999"/>
            <a:ext cx="408842" cy="342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83C022-0978-4A1E-B35C-027108EF8462}"/>
              </a:ext>
            </a:extLst>
          </p:cNvPr>
          <p:cNvSpPr/>
          <p:nvPr/>
        </p:nvSpPr>
        <p:spPr>
          <a:xfrm>
            <a:off x="1461267" y="2527229"/>
            <a:ext cx="408842" cy="342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03DFEC9-03DC-469B-A124-4C5E19218C26}"/>
              </a:ext>
            </a:extLst>
          </p:cNvPr>
          <p:cNvSpPr/>
          <p:nvPr/>
        </p:nvSpPr>
        <p:spPr>
          <a:xfrm>
            <a:off x="1445788" y="2890585"/>
            <a:ext cx="430544" cy="35860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A5A506-7737-4EBA-811E-BAA5E86E3C41}"/>
              </a:ext>
            </a:extLst>
          </p:cNvPr>
          <p:cNvSpPr/>
          <p:nvPr/>
        </p:nvSpPr>
        <p:spPr>
          <a:xfrm>
            <a:off x="1445788" y="3278085"/>
            <a:ext cx="430544" cy="35860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628E0E-84C0-4DE6-A7D2-13CC17781A95}"/>
              </a:ext>
            </a:extLst>
          </p:cNvPr>
          <p:cNvSpPr/>
          <p:nvPr/>
        </p:nvSpPr>
        <p:spPr>
          <a:xfrm>
            <a:off x="6874399" y="1129525"/>
            <a:ext cx="760535" cy="22500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28885-8E69-47DB-9D4B-1AB2CB8BF15D}"/>
              </a:ext>
            </a:extLst>
          </p:cNvPr>
          <p:cNvSpPr txBox="1"/>
          <p:nvPr/>
        </p:nvSpPr>
        <p:spPr>
          <a:xfrm>
            <a:off x="1185333" y="4649410"/>
            <a:ext cx="58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This form can be printed and packed with the samples for pick – up by courier or when being shipped.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FF615A4-A720-4FCB-98EA-BBF9455538C3}"/>
              </a:ext>
            </a:extLst>
          </p:cNvPr>
          <p:cNvSpPr/>
          <p:nvPr/>
        </p:nvSpPr>
        <p:spPr>
          <a:xfrm>
            <a:off x="7634934" y="4859866"/>
            <a:ext cx="729722" cy="2951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D8EF52-6A9E-4BEC-A2C5-E2F233AE9E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0534" y="282222"/>
            <a:ext cx="5565408" cy="290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765AC1-278A-4D33-8225-133A7416C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0532" y="3496432"/>
            <a:ext cx="5565407" cy="3189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9B0D1-9182-459B-AF5A-71C63B32EE3E}"/>
              </a:ext>
            </a:extLst>
          </p:cNvPr>
          <p:cNvSpPr txBox="1"/>
          <p:nvPr/>
        </p:nvSpPr>
        <p:spPr>
          <a:xfrm>
            <a:off x="696058" y="856793"/>
            <a:ext cx="5133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You can print the manifest at this screen. Click “</a:t>
            </a:r>
            <a:r>
              <a:rPr lang="en-US" dirty="0">
                <a:latin typeface="Franklin Gothic Demi" panose="020B0703020102020204" pitchFamily="34" charset="0"/>
              </a:rPr>
              <a:t>Print Manifest.</a:t>
            </a:r>
            <a:r>
              <a:rPr lang="en-US" dirty="0">
                <a:latin typeface="Franklin Gothic Book" panose="020B0503020102020204" pitchFamily="34" charset="0"/>
              </a:rPr>
              <a:t>” </a:t>
            </a:r>
            <a:br>
              <a:rPr lang="en-US" dirty="0">
                <a:latin typeface="Franklin Gothic Book" panose="020B0503020102020204" pitchFamily="34" charset="0"/>
              </a:rPr>
            </a:b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When done click “</a:t>
            </a:r>
            <a:r>
              <a:rPr lang="en-US" dirty="0">
                <a:latin typeface="Franklin Gothic Demi" panose="020B0703020102020204" pitchFamily="34" charset="0"/>
              </a:rPr>
              <a:t>Review Manifest</a:t>
            </a:r>
            <a:r>
              <a:rPr lang="en-US" dirty="0">
                <a:latin typeface="Franklin Gothic Book" panose="020B0503020102020204" pitchFamily="34" charset="0"/>
              </a:rPr>
              <a:t>” and it will take you back to the Create Manifest Screen where you can review the manifest created or view other manifest.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E7D2B-A302-4BC4-87D4-75A48CA19F28}"/>
              </a:ext>
            </a:extLst>
          </p:cNvPr>
          <p:cNvSpPr txBox="1"/>
          <p:nvPr/>
        </p:nvSpPr>
        <p:spPr>
          <a:xfrm>
            <a:off x="696057" y="4076394"/>
            <a:ext cx="513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To view your manifest or other manifests click on “</a:t>
            </a:r>
            <a:r>
              <a:rPr lang="en-US" dirty="0">
                <a:latin typeface="Franklin Gothic Demi" panose="020B0703020102020204" pitchFamily="34" charset="0"/>
              </a:rPr>
              <a:t>View Existing Manifests.” </a:t>
            </a:r>
            <a:r>
              <a:rPr lang="en-US" dirty="0">
                <a:latin typeface="Franklin Gothic Book" panose="020B0503020102020204" pitchFamily="34" charset="0"/>
              </a:rPr>
              <a:t>You can review and reprint manifests.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6B293E-9BFB-4440-AB52-E5A8CDB4EAEB}"/>
              </a:ext>
            </a:extLst>
          </p:cNvPr>
          <p:cNvSpPr/>
          <p:nvPr/>
        </p:nvSpPr>
        <p:spPr>
          <a:xfrm>
            <a:off x="10423281" y="2980267"/>
            <a:ext cx="558311" cy="26125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CB7D224-1E20-49A4-9140-B255709B815F}"/>
              </a:ext>
            </a:extLst>
          </p:cNvPr>
          <p:cNvSpPr/>
          <p:nvPr/>
        </p:nvSpPr>
        <p:spPr>
          <a:xfrm>
            <a:off x="5930532" y="3914019"/>
            <a:ext cx="1210497" cy="29300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127C-C1F8-4C47-AC24-FCF00820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2546"/>
            <a:ext cx="8596668" cy="754743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Creating a Collection List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501F39-8A05-4CCC-B87D-48B54E371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759" y="1367620"/>
            <a:ext cx="4183062" cy="279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75ADF0-B32D-40F7-8495-D2CCBD18EA70}"/>
              </a:ext>
            </a:extLst>
          </p:cNvPr>
          <p:cNvSpPr txBox="1"/>
          <p:nvPr/>
        </p:nvSpPr>
        <p:spPr>
          <a:xfrm>
            <a:off x="758328" y="4404946"/>
            <a:ext cx="4217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 </a:t>
            </a:r>
            <a:r>
              <a:rPr lang="en-US" dirty="0">
                <a:latin typeface="Franklin Gothic Demi" panose="020B0703020102020204" pitchFamily="34" charset="0"/>
              </a:rPr>
              <a:t>Collection List </a:t>
            </a:r>
            <a:r>
              <a:rPr lang="en-US" dirty="0">
                <a:latin typeface="Franklin Gothic Book" panose="020B0503020102020204" pitchFamily="34" charset="0"/>
              </a:rPr>
              <a:t>can be used to keep track of your orders.(</a:t>
            </a:r>
            <a:r>
              <a:rPr lang="en-US" dirty="0" err="1">
                <a:latin typeface="Franklin Gothic Book" panose="020B0503020102020204" pitchFamily="34" charset="0"/>
              </a:rPr>
              <a:t>ex.Draw</a:t>
            </a:r>
            <a:r>
              <a:rPr lang="en-US" dirty="0">
                <a:latin typeface="Franklin Gothic Book" panose="020B0503020102020204" pitchFamily="34" charset="0"/>
              </a:rPr>
              <a:t> Log)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This is not required but is a helpful tool for your office.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Click “</a:t>
            </a:r>
            <a:r>
              <a:rPr lang="en-US" dirty="0">
                <a:latin typeface="Franklin Gothic Demi" panose="020B0703020102020204" pitchFamily="34" charset="0"/>
              </a:rPr>
              <a:t>Collection List</a:t>
            </a:r>
            <a:r>
              <a:rPr lang="en-US" dirty="0">
                <a:latin typeface="Franklin Gothic Book" panose="020B0503020102020204" pitchFamily="34" charset="0"/>
              </a:rPr>
              <a:t>” under Manage Samples. Choose your location and select a date range.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96735FA-3FE6-4E5A-B8A4-0F10B2904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0105" y="1367620"/>
            <a:ext cx="5282945" cy="279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195B72-1442-4C74-9AC9-C44DCCA75A31}"/>
              </a:ext>
            </a:extLst>
          </p:cNvPr>
          <p:cNvSpPr txBox="1"/>
          <p:nvPr/>
        </p:nvSpPr>
        <p:spPr>
          <a:xfrm>
            <a:off x="5869389" y="4404946"/>
            <a:ext cx="528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Scroll down to the bottom of the page and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select the orders for that date and then click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“</a:t>
            </a:r>
            <a:r>
              <a:rPr lang="en-US" dirty="0">
                <a:latin typeface="Franklin Gothic Demi" panose="020B0703020102020204" pitchFamily="34" charset="0"/>
              </a:rPr>
              <a:t>Create Collection List</a:t>
            </a:r>
            <a:r>
              <a:rPr lang="en-US" dirty="0">
                <a:latin typeface="Franklin Gothic Book" panose="020B0503020102020204" pitchFamily="34" charset="0"/>
              </a:rPr>
              <a:t>.”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7F5332-1DB3-4D0C-8EEC-67709A9B32AE}"/>
              </a:ext>
            </a:extLst>
          </p:cNvPr>
          <p:cNvSpPr/>
          <p:nvPr/>
        </p:nvSpPr>
        <p:spPr>
          <a:xfrm>
            <a:off x="627759" y="2070588"/>
            <a:ext cx="629541" cy="10990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68D0FB-8EBB-4C87-AA5B-50DA98B8F01D}"/>
              </a:ext>
            </a:extLst>
          </p:cNvPr>
          <p:cNvSpPr/>
          <p:nvPr/>
        </p:nvSpPr>
        <p:spPr>
          <a:xfrm>
            <a:off x="9890291" y="1539400"/>
            <a:ext cx="816413" cy="11425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981D64-DAE0-4412-B45D-73131DCE61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4603" y="501074"/>
            <a:ext cx="7055338" cy="442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53D9E-006C-4B24-BE2D-0A6A8B34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574" y="5101414"/>
            <a:ext cx="5660366" cy="978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Demi" panose="020B0703020102020204" pitchFamily="34" charset="0"/>
              </a:rPr>
              <a:t>Example of a Collection List </a:t>
            </a:r>
            <a:r>
              <a:rPr lang="en-US" dirty="0">
                <a:latin typeface="Franklin Gothic Book" panose="020B0503020102020204" pitchFamily="34" charset="0"/>
              </a:rPr>
              <a:t>- This list can be printed. Click back to collection list to get out of this screen.</a:t>
            </a:r>
          </a:p>
        </p:txBody>
      </p:sp>
    </p:spTree>
    <p:extLst>
      <p:ext uri="{BB962C8B-B14F-4D97-AF65-F5344CB8AC3E}">
        <p14:creationId xmlns:p14="http://schemas.microsoft.com/office/powerpoint/2010/main" val="3830688439"/>
      </p:ext>
    </p:extLst>
  </p:cSld>
  <p:clrMapOvr>
    <a:masterClrMapping/>
  </p:clrMapOvr>
</p:sld>
</file>

<file path=ppt/theme/theme1.xml><?xml version="1.0" encoding="utf-8"?>
<a:theme xmlns:a="http://schemas.openxmlformats.org/drawingml/2006/main" name="Helix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x Presentation Template.pptx" id="{8064C3FA-174B-413C-99D6-21EC87DDCB9B}" vid="{84D8E211-290A-4CB9-91A0-DDFC284AD9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Helix Presentation Template</Template>
  <TotalTime>115</TotalTime>
  <Words>297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Franklin Gothic Book</vt:lpstr>
      <vt:lpstr>Franklin Gothic Demi</vt:lpstr>
      <vt:lpstr>Trebuchet MS</vt:lpstr>
      <vt:lpstr>Wingdings 3</vt:lpstr>
      <vt:lpstr>Helix Theme</vt:lpstr>
      <vt:lpstr>Creating a Manifest and Collection List</vt:lpstr>
      <vt:lpstr>Manifest List vs. Collection List</vt:lpstr>
      <vt:lpstr>PowerPoint Presentation</vt:lpstr>
      <vt:lpstr>Select the samples that are being packaged for delivery or shipping to the laboratory. Then select “CREATE MANIFEST.”</vt:lpstr>
      <vt:lpstr>PowerPoint Presentation</vt:lpstr>
      <vt:lpstr>Creating a Collection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Manifest and Collection List</dc:title>
  <dc:creator>Erin Hilts</dc:creator>
  <cp:lastModifiedBy>Erin Hilts</cp:lastModifiedBy>
  <cp:revision>3</cp:revision>
  <dcterms:created xsi:type="dcterms:W3CDTF">2021-02-15T17:08:48Z</dcterms:created>
  <dcterms:modified xsi:type="dcterms:W3CDTF">2021-02-15T19:04:44Z</dcterms:modified>
</cp:coreProperties>
</file>