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40"/>
  </p:notesMasterIdLst>
  <p:sldIdLst>
    <p:sldId id="299" r:id="rId5"/>
    <p:sldId id="461" r:id="rId6"/>
    <p:sldId id="2077" r:id="rId7"/>
    <p:sldId id="2080" r:id="rId8"/>
    <p:sldId id="419" r:id="rId9"/>
    <p:sldId id="2078" r:id="rId10"/>
    <p:sldId id="465" r:id="rId11"/>
    <p:sldId id="309" r:id="rId12"/>
    <p:sldId id="2082" r:id="rId13"/>
    <p:sldId id="420" r:id="rId14"/>
    <p:sldId id="333" r:id="rId15"/>
    <p:sldId id="336" r:id="rId16"/>
    <p:sldId id="430" r:id="rId17"/>
    <p:sldId id="385" r:id="rId18"/>
    <p:sldId id="391" r:id="rId19"/>
    <p:sldId id="373" r:id="rId20"/>
    <p:sldId id="377" r:id="rId21"/>
    <p:sldId id="441" r:id="rId22"/>
    <p:sldId id="428" r:id="rId23"/>
    <p:sldId id="399" r:id="rId24"/>
    <p:sldId id="383" r:id="rId25"/>
    <p:sldId id="384" r:id="rId26"/>
    <p:sldId id="432" r:id="rId27"/>
    <p:sldId id="387" r:id="rId28"/>
    <p:sldId id="437" r:id="rId29"/>
    <p:sldId id="424" r:id="rId30"/>
    <p:sldId id="306" r:id="rId31"/>
    <p:sldId id="455" r:id="rId32"/>
    <p:sldId id="447" r:id="rId33"/>
    <p:sldId id="2081" r:id="rId34"/>
    <p:sldId id="2076" r:id="rId35"/>
    <p:sldId id="328" r:id="rId36"/>
    <p:sldId id="421" r:id="rId37"/>
    <p:sldId id="422" r:id="rId38"/>
    <p:sldId id="2079" r:id="rId3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50851AD-AEB0-5C09-F23A-75B4F36A4320}" name="Matthew Edgar" initials="ME" userId="S::medgar@helixmdx.com::90e27664-fc52-41c9-8241-4c104799f94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small@labpathconsulting.com" initials="l" lastIdx="1" clrIdx="0">
    <p:extLst>
      <p:ext uri="{19B8F6BF-5375-455C-9EA6-DF929625EA0E}">
        <p15:presenceInfo xmlns:p15="http://schemas.microsoft.com/office/powerpoint/2012/main" userId="S::lsmall@labpathconsulting.com::5028556f-6afa-4477-ae8a-bb9266307a2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00FF"/>
    <a:srgbClr val="3333FF"/>
    <a:srgbClr val="993366"/>
    <a:srgbClr val="CC00CC"/>
    <a:srgbClr val="CC3300"/>
    <a:srgbClr val="FF0D0D"/>
    <a:srgbClr val="0000CC"/>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8" d="100"/>
          <a:sy n="98" d="100"/>
        </p:scale>
        <p:origin x="1008" y="13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8/10/relationships/authors" Target="authors.xml"/><Relationship Id="rId20" Type="http://schemas.openxmlformats.org/officeDocument/2006/relationships/slide" Target="slides/slide16.xml"/><Relationship Id="rId41"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7840" cy="464820"/>
          </a:xfrm>
          <a:prstGeom prst="rect">
            <a:avLst/>
          </a:prstGeom>
        </p:spPr>
        <p:txBody>
          <a:bodyPr vert="horz" lIns="93163" tIns="46581" rIns="93163" bIns="46581" rtlCol="0"/>
          <a:lstStyle>
            <a:lvl1pPr algn="l">
              <a:defRPr sz="1200"/>
            </a:lvl1pPr>
          </a:lstStyle>
          <a:p>
            <a:endParaRPr lang="en-US"/>
          </a:p>
        </p:txBody>
      </p:sp>
      <p:sp>
        <p:nvSpPr>
          <p:cNvPr id="3" name="Date Placeholder 2"/>
          <p:cNvSpPr>
            <a:spLocks noGrp="1"/>
          </p:cNvSpPr>
          <p:nvPr>
            <p:ph type="dt" idx="1"/>
          </p:nvPr>
        </p:nvSpPr>
        <p:spPr>
          <a:xfrm>
            <a:off x="3970940" y="0"/>
            <a:ext cx="3037840" cy="464820"/>
          </a:xfrm>
          <a:prstGeom prst="rect">
            <a:avLst/>
          </a:prstGeom>
        </p:spPr>
        <p:txBody>
          <a:bodyPr vert="horz" lIns="93163" tIns="46581" rIns="93163" bIns="46581" rtlCol="0"/>
          <a:lstStyle>
            <a:lvl1pPr algn="r">
              <a:defRPr sz="1200"/>
            </a:lvl1pPr>
          </a:lstStyle>
          <a:p>
            <a:fld id="{69177016-E686-4811-8B40-1B34CD5ECEF0}" type="datetimeFigureOut">
              <a:rPr lang="en-US" smtClean="0"/>
              <a:t>1/31/2023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3" tIns="46581" rIns="93163" bIns="46581"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3" tIns="46581" rIns="93163" bIns="4658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29966"/>
            <a:ext cx="3037840" cy="464820"/>
          </a:xfrm>
          <a:prstGeom prst="rect">
            <a:avLst/>
          </a:prstGeom>
        </p:spPr>
        <p:txBody>
          <a:bodyPr vert="horz" lIns="93163" tIns="46581" rIns="93163" bIns="46581" rtlCol="0" anchor="b"/>
          <a:lstStyle>
            <a:lvl1pPr algn="l">
              <a:defRPr sz="1200"/>
            </a:lvl1pPr>
          </a:lstStyle>
          <a:p>
            <a:endParaRPr lang="en-US"/>
          </a:p>
        </p:txBody>
      </p:sp>
      <p:sp>
        <p:nvSpPr>
          <p:cNvPr id="7" name="Slide Number Placeholder 6"/>
          <p:cNvSpPr>
            <a:spLocks noGrp="1"/>
          </p:cNvSpPr>
          <p:nvPr>
            <p:ph type="sldNum" sz="quarter" idx="5"/>
          </p:nvPr>
        </p:nvSpPr>
        <p:spPr>
          <a:xfrm>
            <a:off x="3970940" y="8829966"/>
            <a:ext cx="3037840" cy="464820"/>
          </a:xfrm>
          <a:prstGeom prst="rect">
            <a:avLst/>
          </a:prstGeom>
        </p:spPr>
        <p:txBody>
          <a:bodyPr vert="horz" lIns="93163" tIns="46581" rIns="93163" bIns="46581" rtlCol="0" anchor="b"/>
          <a:lstStyle>
            <a:lvl1pPr algn="r">
              <a:defRPr sz="1200"/>
            </a:lvl1pPr>
          </a:lstStyle>
          <a:p>
            <a:fld id="{8210AD1F-F28F-4BA4-B7B1-ECB1CC85ED74}" type="slidenum">
              <a:rPr lang="en-US" smtClean="0"/>
              <a:t>‹#›</a:t>
            </a:fld>
            <a:endParaRPr lang="en-US"/>
          </a:p>
        </p:txBody>
      </p:sp>
    </p:spTree>
    <p:extLst>
      <p:ext uri="{BB962C8B-B14F-4D97-AF65-F5344CB8AC3E}">
        <p14:creationId xmlns:p14="http://schemas.microsoft.com/office/powerpoint/2010/main" val="2451747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9341" indent="-349341" algn="just">
              <a:spcBef>
                <a:spcPts val="611"/>
              </a:spcBef>
              <a:spcAft>
                <a:spcPts val="611"/>
              </a:spcAft>
            </a:pPr>
            <a:endParaRPr lang="en-US" sz="1400" dirty="0"/>
          </a:p>
        </p:txBody>
      </p:sp>
      <p:sp>
        <p:nvSpPr>
          <p:cNvPr id="4" name="Slide Number Placeholder 3"/>
          <p:cNvSpPr>
            <a:spLocks noGrp="1"/>
          </p:cNvSpPr>
          <p:nvPr>
            <p:ph type="sldNum" sz="quarter" idx="10"/>
          </p:nvPr>
        </p:nvSpPr>
        <p:spPr/>
        <p:txBody>
          <a:bodyPr/>
          <a:lstStyle/>
          <a:p>
            <a:fld id="{32142658-46B8-4B2A-B265-19869517FB52}" type="slidenum">
              <a:rPr lang="en-US" smtClean="0"/>
              <a:pPr/>
              <a:t>4</a:t>
            </a:fld>
            <a:endParaRPr lang="en-US" dirty="0"/>
          </a:p>
        </p:txBody>
      </p:sp>
    </p:spTree>
    <p:extLst>
      <p:ext uri="{BB962C8B-B14F-4D97-AF65-F5344CB8AC3E}">
        <p14:creationId xmlns:p14="http://schemas.microsoft.com/office/powerpoint/2010/main" val="11525666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142658-46B8-4B2A-B265-19869517FB52}" type="slidenum">
              <a:rPr lang="en-US" smtClean="0"/>
              <a:pPr/>
              <a:t>25</a:t>
            </a:fld>
            <a:endParaRPr lang="en-US"/>
          </a:p>
        </p:txBody>
      </p:sp>
    </p:spTree>
    <p:extLst>
      <p:ext uri="{BB962C8B-B14F-4D97-AF65-F5344CB8AC3E}">
        <p14:creationId xmlns:p14="http://schemas.microsoft.com/office/powerpoint/2010/main" val="16788331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142658-46B8-4B2A-B265-19869517FB52}" type="slidenum">
              <a:rPr lang="en-US" smtClean="0"/>
              <a:pPr/>
              <a:t>27</a:t>
            </a:fld>
            <a:endParaRPr lang="en-US"/>
          </a:p>
        </p:txBody>
      </p:sp>
    </p:spTree>
    <p:extLst>
      <p:ext uri="{BB962C8B-B14F-4D97-AF65-F5344CB8AC3E}">
        <p14:creationId xmlns:p14="http://schemas.microsoft.com/office/powerpoint/2010/main" val="36566725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52229" indent="-352229" algn="just">
              <a:spcAft>
                <a:spcPct val="50000"/>
              </a:spcAft>
            </a:pPr>
            <a:endParaRPr lang="en-US"/>
          </a:p>
        </p:txBody>
      </p:sp>
      <p:sp>
        <p:nvSpPr>
          <p:cNvPr id="4" name="Slide Number Placeholder 3"/>
          <p:cNvSpPr>
            <a:spLocks noGrp="1"/>
          </p:cNvSpPr>
          <p:nvPr>
            <p:ph type="sldNum" sz="quarter" idx="10"/>
          </p:nvPr>
        </p:nvSpPr>
        <p:spPr/>
        <p:txBody>
          <a:bodyPr/>
          <a:lstStyle/>
          <a:p>
            <a:fld id="{32142658-46B8-4B2A-B265-19869517FB52}" type="slidenum">
              <a:rPr lang="en-US" smtClean="0"/>
              <a:pPr/>
              <a:t>29</a:t>
            </a:fld>
            <a:endParaRPr lang="en-US"/>
          </a:p>
        </p:txBody>
      </p:sp>
    </p:spTree>
    <p:extLst>
      <p:ext uri="{BB962C8B-B14F-4D97-AF65-F5344CB8AC3E}">
        <p14:creationId xmlns:p14="http://schemas.microsoft.com/office/powerpoint/2010/main" val="21519499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52229" indent="-352229" algn="just">
              <a:spcAft>
                <a:spcPct val="50000"/>
              </a:spcAft>
            </a:pPr>
            <a:endParaRPr lang="en-US" dirty="0"/>
          </a:p>
        </p:txBody>
      </p:sp>
      <p:sp>
        <p:nvSpPr>
          <p:cNvPr id="4" name="Slide Number Placeholder 3"/>
          <p:cNvSpPr>
            <a:spLocks noGrp="1"/>
          </p:cNvSpPr>
          <p:nvPr>
            <p:ph type="sldNum" sz="quarter" idx="10"/>
          </p:nvPr>
        </p:nvSpPr>
        <p:spPr/>
        <p:txBody>
          <a:bodyPr/>
          <a:lstStyle/>
          <a:p>
            <a:fld id="{32142658-46B8-4B2A-B265-19869517FB52}" type="slidenum">
              <a:rPr lang="en-US" smtClean="0"/>
              <a:pPr/>
              <a:t>30</a:t>
            </a:fld>
            <a:endParaRPr lang="en-US" dirty="0"/>
          </a:p>
        </p:txBody>
      </p:sp>
    </p:spTree>
    <p:extLst>
      <p:ext uri="{BB962C8B-B14F-4D97-AF65-F5344CB8AC3E}">
        <p14:creationId xmlns:p14="http://schemas.microsoft.com/office/powerpoint/2010/main" val="41813934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D2468B5F-BF74-49F0-985B-53ED62E62BCF}" type="slidenum">
              <a:rPr lang="en-US"/>
              <a:pPr/>
              <a:t>31</a:t>
            </a:fld>
            <a:endParaRPr lang="en-US"/>
          </a:p>
        </p:txBody>
      </p:sp>
      <p:sp>
        <p:nvSpPr>
          <p:cNvPr id="1995778" name="Rectangle 2"/>
          <p:cNvSpPr>
            <a:spLocks noGrp="1" noRot="1" noChangeAspect="1" noChangeArrowheads="1" noTextEdit="1"/>
          </p:cNvSpPr>
          <p:nvPr>
            <p:ph type="sldImg"/>
          </p:nvPr>
        </p:nvSpPr>
        <p:spPr>
          <a:xfrm>
            <a:off x="3144838" y="582613"/>
            <a:ext cx="3494087" cy="2619375"/>
          </a:xfrm>
          <a:ln cap="flat"/>
        </p:spPr>
      </p:sp>
      <p:sp>
        <p:nvSpPr>
          <p:cNvPr id="1995779" name="Rectangle 3"/>
          <p:cNvSpPr>
            <a:spLocks noGrp="1" noChangeArrowheads="1"/>
          </p:cNvSpPr>
          <p:nvPr>
            <p:ph type="body" idx="1"/>
          </p:nvPr>
        </p:nvSpPr>
        <p:spPr>
          <a:xfrm>
            <a:off x="1308833" y="3388110"/>
            <a:ext cx="7161303" cy="3201030"/>
          </a:xfrm>
          <a:ln/>
        </p:spPr>
        <p:txBody>
          <a:bodyPr lIns="74654" tIns="39816" rIns="74654" bIns="39816"/>
          <a:lstStyle/>
          <a:p>
            <a:endParaRPr lang="en-US"/>
          </a:p>
        </p:txBody>
      </p:sp>
    </p:spTree>
    <p:extLst>
      <p:ext uri="{BB962C8B-B14F-4D97-AF65-F5344CB8AC3E}">
        <p14:creationId xmlns:p14="http://schemas.microsoft.com/office/powerpoint/2010/main" val="30840354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a:t>.</a:t>
            </a:r>
            <a:endParaRPr lang="en-US"/>
          </a:p>
        </p:txBody>
      </p:sp>
      <p:sp>
        <p:nvSpPr>
          <p:cNvPr id="4" name="Slide Number Placeholder 3"/>
          <p:cNvSpPr>
            <a:spLocks noGrp="1"/>
          </p:cNvSpPr>
          <p:nvPr>
            <p:ph type="sldNum" sz="quarter" idx="10"/>
          </p:nvPr>
        </p:nvSpPr>
        <p:spPr/>
        <p:txBody>
          <a:bodyPr/>
          <a:lstStyle/>
          <a:p>
            <a:fld id="{32142658-46B8-4B2A-B265-19869517FB52}" type="slidenum">
              <a:rPr lang="en-US" smtClean="0"/>
              <a:pPr/>
              <a:t>32</a:t>
            </a:fld>
            <a:endParaRPr lang="en-US"/>
          </a:p>
        </p:txBody>
      </p:sp>
    </p:spTree>
    <p:extLst>
      <p:ext uri="{BB962C8B-B14F-4D97-AF65-F5344CB8AC3E}">
        <p14:creationId xmlns:p14="http://schemas.microsoft.com/office/powerpoint/2010/main" val="13657693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10AD1F-F28F-4BA4-B7B1-ECB1CC85ED74}" type="slidenum">
              <a:rPr lang="en-US" smtClean="0"/>
              <a:t>33</a:t>
            </a:fld>
            <a:endParaRPr lang="en-US"/>
          </a:p>
        </p:txBody>
      </p:sp>
    </p:spTree>
    <p:extLst>
      <p:ext uri="{BB962C8B-B14F-4D97-AF65-F5344CB8AC3E}">
        <p14:creationId xmlns:p14="http://schemas.microsoft.com/office/powerpoint/2010/main" val="2985162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9341" indent="-349341" algn="just">
              <a:spcBef>
                <a:spcPts val="611"/>
              </a:spcBef>
              <a:spcAft>
                <a:spcPts val="611"/>
              </a:spcAft>
            </a:pPr>
            <a:endParaRPr lang="en-US" sz="1400"/>
          </a:p>
        </p:txBody>
      </p:sp>
      <p:sp>
        <p:nvSpPr>
          <p:cNvPr id="4" name="Slide Number Placeholder 3"/>
          <p:cNvSpPr>
            <a:spLocks noGrp="1"/>
          </p:cNvSpPr>
          <p:nvPr>
            <p:ph type="sldNum" sz="quarter" idx="10"/>
          </p:nvPr>
        </p:nvSpPr>
        <p:spPr/>
        <p:txBody>
          <a:bodyPr/>
          <a:lstStyle/>
          <a:p>
            <a:fld id="{32142658-46B8-4B2A-B265-19869517FB52}" type="slidenum">
              <a:rPr lang="en-US" smtClean="0"/>
              <a:pPr/>
              <a:t>5</a:t>
            </a:fld>
            <a:endParaRPr lang="en-US"/>
          </a:p>
        </p:txBody>
      </p:sp>
    </p:spTree>
    <p:extLst>
      <p:ext uri="{BB962C8B-B14F-4D97-AF65-F5344CB8AC3E}">
        <p14:creationId xmlns:p14="http://schemas.microsoft.com/office/powerpoint/2010/main" val="1215132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349351" indent="-349351" algn="just">
              <a:spcBef>
                <a:spcPts val="612"/>
              </a:spcBef>
              <a:spcAft>
                <a:spcPts val="612"/>
              </a:spcAft>
            </a:pPr>
            <a:r>
              <a:rPr lang="en-US"/>
              <a:t>1</a:t>
            </a:r>
            <a:r>
              <a:rPr lang="en-US" baseline="30000"/>
              <a:t>st</a:t>
            </a:r>
            <a:r>
              <a:rPr lang="en-US"/>
              <a:t> Bullet:  ….and in the next couple of slides, we’ll explain</a:t>
            </a:r>
            <a:r>
              <a:rPr lang="en-US" baseline="0"/>
              <a:t> what an “effective” program is.</a:t>
            </a:r>
            <a:endParaRPr lang="en-US"/>
          </a:p>
          <a:p>
            <a:pPr marL="349351" indent="-349351" algn="just">
              <a:spcBef>
                <a:spcPts val="612"/>
              </a:spcBef>
              <a:spcAft>
                <a:spcPts val="612"/>
              </a:spcAft>
              <a:buFont typeface="Arial" pitchFamily="34" charset="0"/>
              <a:buChar char="•"/>
            </a:pPr>
            <a:r>
              <a:rPr lang="en-US"/>
              <a:t>In 1992 the OIG (Office of Inspector General) awakened the lab industry to an rampant enforcement climate.</a:t>
            </a:r>
          </a:p>
          <a:p>
            <a:pPr marL="349351" indent="-349351" algn="just">
              <a:spcBef>
                <a:spcPts val="612"/>
              </a:spcBef>
              <a:spcAft>
                <a:spcPts val="612"/>
              </a:spcAft>
              <a:buFont typeface="Arial" pitchFamily="34" charset="0"/>
              <a:buChar char="•"/>
            </a:pPr>
            <a:r>
              <a:rPr lang="en-US"/>
              <a:t>There was an entirely new emphasis on </a:t>
            </a:r>
            <a:r>
              <a:rPr lang="en-US" b="1"/>
              <a:t>medical necessity </a:t>
            </a:r>
            <a:r>
              <a:rPr lang="en-US"/>
              <a:t>as a basis for bringing actions against labs.</a:t>
            </a:r>
          </a:p>
          <a:p>
            <a:pPr marL="349351" indent="-349351" algn="just">
              <a:spcBef>
                <a:spcPts val="612"/>
              </a:spcBef>
              <a:spcAft>
                <a:spcPts val="612"/>
              </a:spcAft>
              <a:buFont typeface="Arial" pitchFamily="34" charset="0"/>
              <a:buChar char="•"/>
            </a:pPr>
            <a:r>
              <a:rPr lang="en-US"/>
              <a:t>Today, government and private insurance companies, as well as consumers, are aggressively reviewing sales &amp; marketing and billing practices throughout the healthcare industry to identify wrongdoing.</a:t>
            </a:r>
          </a:p>
          <a:p>
            <a:pPr marL="349351" indent="-349351" defTabSz="931599">
              <a:spcBef>
                <a:spcPts val="612"/>
              </a:spcBef>
              <a:spcAft>
                <a:spcPts val="612"/>
              </a:spcAft>
              <a:buFont typeface="Arial" pitchFamily="34" charset="0"/>
              <a:buChar char="•"/>
              <a:defRPr/>
            </a:pPr>
            <a:r>
              <a:rPr lang="en-US"/>
              <a:t>The healthcare industry is highly regulated by government agencies and there are many complex laws unique to the laboratory and pathology diagnostic services industry.  </a:t>
            </a:r>
            <a:r>
              <a:rPr lang="en-US" u="sng"/>
              <a:t>All organizations that receive funds for Medicare and Medicaid are required to have an effective compliance plan</a:t>
            </a:r>
            <a:r>
              <a:rPr lang="en-US"/>
              <a:t>.</a:t>
            </a:r>
          </a:p>
          <a:p>
            <a:pPr marL="349351" indent="-349351" defTabSz="931599">
              <a:spcBef>
                <a:spcPts val="612"/>
              </a:spcBef>
              <a:spcAft>
                <a:spcPts val="612"/>
              </a:spcAft>
              <a:defRPr/>
            </a:pPr>
            <a:endParaRPr lang="en-US"/>
          </a:p>
          <a:p>
            <a:pPr marL="349351" indent="-349351" defTabSz="931599">
              <a:spcBef>
                <a:spcPts val="612"/>
              </a:spcBef>
              <a:spcAft>
                <a:spcPts val="612"/>
              </a:spcAft>
              <a:defRPr/>
            </a:pPr>
            <a:r>
              <a:rPr lang="en-US"/>
              <a:t>2</a:t>
            </a:r>
            <a:r>
              <a:rPr lang="en-US" baseline="30000"/>
              <a:t>nd</a:t>
            </a:r>
            <a:r>
              <a:rPr lang="en-US"/>
              <a:t> Bullet:  The </a:t>
            </a:r>
            <a:r>
              <a:rPr lang="en-US" i="1"/>
              <a:t>purpose</a:t>
            </a:r>
            <a:r>
              <a:rPr lang="en-US"/>
              <a:t> of an effective compliance program is </a:t>
            </a:r>
            <a:r>
              <a:rPr lang="en-US" b="1">
                <a:solidFill>
                  <a:srgbClr val="CC0000"/>
                </a:solidFill>
              </a:rPr>
              <a:t>to prevent, detect and correct fraud, waste and abuse</a:t>
            </a:r>
            <a:r>
              <a:rPr lang="en-US"/>
              <a:t> by using internal controls to monitor adherence to applicable statutes, regulations and Medicare program requirements</a:t>
            </a:r>
          </a:p>
          <a:p>
            <a:pPr marL="349351" indent="-349351" defTabSz="931599">
              <a:spcBef>
                <a:spcPts val="612"/>
              </a:spcBef>
              <a:spcAft>
                <a:spcPts val="612"/>
              </a:spcAft>
              <a:defRPr/>
            </a:pPr>
            <a:endParaRPr lang="en-US"/>
          </a:p>
          <a:p>
            <a:pPr marL="349351" indent="-349351" defTabSz="931599">
              <a:spcBef>
                <a:spcPts val="612"/>
              </a:spcBef>
              <a:spcAft>
                <a:spcPts val="612"/>
              </a:spcAft>
              <a:defRPr/>
            </a:pPr>
            <a:r>
              <a:rPr lang="en-US"/>
              <a:t>3</a:t>
            </a:r>
            <a:r>
              <a:rPr lang="en-US" baseline="30000"/>
              <a:t>rd</a:t>
            </a:r>
            <a:r>
              <a:rPr lang="en-US"/>
              <a:t> Bullet:  The Company’s reputation for providing the highest quality services, as well as conducting business with integrity, is of the utmost importance.  We strive to provide the highest standards of care and premium service levels, to create long-term beneficial relationships with clients and their patients based on honesty, integrity, and trust. </a:t>
            </a:r>
          </a:p>
          <a:p>
            <a:pPr marL="349351" indent="-349351" defTabSz="931599">
              <a:spcBef>
                <a:spcPts val="612"/>
              </a:spcBef>
              <a:spcAft>
                <a:spcPts val="612"/>
              </a:spcAft>
              <a:defRPr/>
            </a:pPr>
            <a:endParaRPr lang="en-US"/>
          </a:p>
          <a:p>
            <a:pPr marL="349351" indent="-349351" defTabSz="931599">
              <a:spcBef>
                <a:spcPts val="612"/>
              </a:spcBef>
              <a:spcAft>
                <a:spcPts val="612"/>
              </a:spcAft>
              <a:defRPr/>
            </a:pPr>
            <a:r>
              <a:rPr lang="en-US"/>
              <a:t>Because of this…………read bullet #4</a:t>
            </a:r>
          </a:p>
          <a:p>
            <a:pPr marL="349351" indent="-349351" defTabSz="931599">
              <a:spcBef>
                <a:spcPts val="612"/>
              </a:spcBef>
              <a:spcAft>
                <a:spcPts val="612"/>
              </a:spcAft>
              <a:defRPr/>
            </a:pPr>
            <a:endParaRPr lang="en-US"/>
          </a:p>
          <a:p>
            <a:pPr marL="349351" indent="-349351" defTabSz="931599">
              <a:spcBef>
                <a:spcPts val="612"/>
              </a:spcBef>
              <a:spcAft>
                <a:spcPts val="612"/>
              </a:spcAft>
              <a:defRPr/>
            </a:pPr>
            <a:r>
              <a:rPr lang="en-US"/>
              <a:t>Here’s some more information on the case for an effective compliance program:  (next slide)</a:t>
            </a:r>
          </a:p>
          <a:p>
            <a:pPr marL="349351" indent="-349351" algn="just">
              <a:spcBef>
                <a:spcPts val="612"/>
              </a:spcBef>
              <a:spcAft>
                <a:spcPts val="612"/>
              </a:spcAft>
            </a:pPr>
            <a:endParaRPr lang="en-US"/>
          </a:p>
        </p:txBody>
      </p:sp>
      <p:sp>
        <p:nvSpPr>
          <p:cNvPr id="4" name="Slide Number Placeholder 3"/>
          <p:cNvSpPr>
            <a:spLocks noGrp="1"/>
          </p:cNvSpPr>
          <p:nvPr>
            <p:ph type="sldNum" sz="quarter" idx="10"/>
          </p:nvPr>
        </p:nvSpPr>
        <p:spPr/>
        <p:txBody>
          <a:bodyPr/>
          <a:lstStyle/>
          <a:p>
            <a:fld id="{32142658-46B8-4B2A-B265-19869517FB52}" type="slidenum">
              <a:rPr lang="en-US" smtClean="0"/>
              <a:pPr/>
              <a:t>8</a:t>
            </a:fld>
            <a:endParaRPr lang="en-US"/>
          </a:p>
        </p:txBody>
      </p:sp>
    </p:spTree>
    <p:extLst>
      <p:ext uri="{BB962C8B-B14F-4D97-AF65-F5344CB8AC3E}">
        <p14:creationId xmlns:p14="http://schemas.microsoft.com/office/powerpoint/2010/main" val="3065375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384BFB6E-21A6-415C-9556-D69CED63D99A}" type="slidenum">
              <a:rPr lang="en-US"/>
              <a:pPr/>
              <a:t>11</a:t>
            </a:fld>
            <a:endParaRPr lang="en-US"/>
          </a:p>
        </p:txBody>
      </p:sp>
      <p:sp>
        <p:nvSpPr>
          <p:cNvPr id="937986" name="Rectangle 2"/>
          <p:cNvSpPr>
            <a:spLocks noGrp="1" noRot="1" noChangeAspect="1" noChangeArrowheads="1" noTextEdit="1"/>
          </p:cNvSpPr>
          <p:nvPr>
            <p:ph type="sldImg"/>
          </p:nvPr>
        </p:nvSpPr>
        <p:spPr>
          <a:xfrm>
            <a:off x="1238250" y="766763"/>
            <a:ext cx="4541838" cy="3408362"/>
          </a:xfrm>
          <a:ln/>
        </p:spPr>
      </p:sp>
      <p:sp>
        <p:nvSpPr>
          <p:cNvPr id="937987" name="Rectangle 3"/>
          <p:cNvSpPr>
            <a:spLocks noGrp="1" noChangeArrowheads="1"/>
          </p:cNvSpPr>
          <p:nvPr>
            <p:ph type="body" idx="1"/>
          </p:nvPr>
        </p:nvSpPr>
        <p:spPr>
          <a:xfrm>
            <a:off x="936627" y="4416426"/>
            <a:ext cx="5135562" cy="4181475"/>
          </a:xfrm>
        </p:spPr>
        <p:txBody>
          <a:bodyPr/>
          <a:lstStyle/>
          <a:p>
            <a:endParaRPr lang="en-US"/>
          </a:p>
        </p:txBody>
      </p:sp>
    </p:spTree>
    <p:extLst>
      <p:ext uri="{BB962C8B-B14F-4D97-AF65-F5344CB8AC3E}">
        <p14:creationId xmlns:p14="http://schemas.microsoft.com/office/powerpoint/2010/main" val="1481761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Responsible</a:t>
            </a:r>
            <a:r>
              <a:rPr lang="en-US" baseline="0"/>
              <a:t> if we “know or should have known” that they’re doing something wrong.  There is not excuse of “I didn’t know!”</a:t>
            </a:r>
          </a:p>
          <a:p>
            <a:endParaRPr lang="en-US" baseline="0"/>
          </a:p>
          <a:p>
            <a:r>
              <a:rPr lang="en-US" baseline="0"/>
              <a:t>One of the reasons we have the Regulatory Compliance Program is that even the best of intentions can go astray.</a:t>
            </a:r>
          </a:p>
          <a:p>
            <a:endParaRPr lang="en-US" baseline="0"/>
          </a:p>
          <a:p>
            <a:r>
              <a:rPr lang="en-US" baseline="0"/>
              <a:t>It’s too hard for 1 person to do this for the whole company – that is why we’re a team and we rely on you as employees to report and make us aware so that we can address non-compliance issues.</a:t>
            </a:r>
          </a:p>
        </p:txBody>
      </p:sp>
      <p:sp>
        <p:nvSpPr>
          <p:cNvPr id="4" name="Slide Number Placeholder 3"/>
          <p:cNvSpPr>
            <a:spLocks noGrp="1"/>
          </p:cNvSpPr>
          <p:nvPr>
            <p:ph type="sldNum" sz="quarter" idx="10"/>
          </p:nvPr>
        </p:nvSpPr>
        <p:spPr/>
        <p:txBody>
          <a:bodyPr/>
          <a:lstStyle/>
          <a:p>
            <a:fld id="{32142658-46B8-4B2A-B265-19869517FB52}" type="slidenum">
              <a:rPr lang="en-US" smtClean="0"/>
              <a:pPr/>
              <a:t>12</a:t>
            </a:fld>
            <a:endParaRPr lang="en-US"/>
          </a:p>
        </p:txBody>
      </p:sp>
    </p:spTree>
    <p:extLst>
      <p:ext uri="{BB962C8B-B14F-4D97-AF65-F5344CB8AC3E}">
        <p14:creationId xmlns:p14="http://schemas.microsoft.com/office/powerpoint/2010/main" val="2450178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349351" indent="-349351" algn="just">
              <a:spcBef>
                <a:spcPts val="612"/>
              </a:spcBef>
              <a:spcAft>
                <a:spcPts val="612"/>
              </a:spcAft>
            </a:pPr>
            <a:r>
              <a:rPr lang="en-US"/>
              <a:t>1</a:t>
            </a:r>
            <a:r>
              <a:rPr lang="en-US" baseline="30000"/>
              <a:t>st</a:t>
            </a:r>
            <a:r>
              <a:rPr lang="en-US"/>
              <a:t> Bullet:  ….and in the next couple of slides, we’ll explain</a:t>
            </a:r>
            <a:r>
              <a:rPr lang="en-US" baseline="0"/>
              <a:t> what an “effective” program is.</a:t>
            </a:r>
            <a:endParaRPr lang="en-US"/>
          </a:p>
          <a:p>
            <a:pPr marL="349351" indent="-349351" algn="just">
              <a:spcBef>
                <a:spcPts val="612"/>
              </a:spcBef>
              <a:spcAft>
                <a:spcPts val="612"/>
              </a:spcAft>
              <a:buFont typeface="Arial" pitchFamily="34" charset="0"/>
              <a:buChar char="•"/>
            </a:pPr>
            <a:r>
              <a:rPr lang="en-US"/>
              <a:t>In 1992 the OIG (Office of Inspector General) awakened the lab industry to an rampant enforcement climate.</a:t>
            </a:r>
          </a:p>
          <a:p>
            <a:pPr marL="349351" indent="-349351" algn="just">
              <a:spcBef>
                <a:spcPts val="612"/>
              </a:spcBef>
              <a:spcAft>
                <a:spcPts val="612"/>
              </a:spcAft>
              <a:buFont typeface="Arial" pitchFamily="34" charset="0"/>
              <a:buChar char="•"/>
            </a:pPr>
            <a:r>
              <a:rPr lang="en-US"/>
              <a:t>There was an entirely new emphasis on </a:t>
            </a:r>
            <a:r>
              <a:rPr lang="en-US" b="1"/>
              <a:t>medical necessity </a:t>
            </a:r>
            <a:r>
              <a:rPr lang="en-US"/>
              <a:t>as a basis for bringing actions against labs.</a:t>
            </a:r>
          </a:p>
          <a:p>
            <a:pPr marL="349351" indent="-349351" algn="just">
              <a:spcBef>
                <a:spcPts val="612"/>
              </a:spcBef>
              <a:spcAft>
                <a:spcPts val="612"/>
              </a:spcAft>
              <a:buFont typeface="Arial" pitchFamily="34" charset="0"/>
              <a:buChar char="•"/>
            </a:pPr>
            <a:r>
              <a:rPr lang="en-US"/>
              <a:t>Today, government and private insurance companies, as well as consumers, are aggressively reviewing sales &amp; marketing and billing practices throughout the healthcare industry to identify wrongdoing.</a:t>
            </a:r>
          </a:p>
          <a:p>
            <a:pPr marL="349351" indent="-349351" defTabSz="931599">
              <a:spcBef>
                <a:spcPts val="612"/>
              </a:spcBef>
              <a:spcAft>
                <a:spcPts val="612"/>
              </a:spcAft>
              <a:buFont typeface="Arial" pitchFamily="34" charset="0"/>
              <a:buChar char="•"/>
              <a:defRPr/>
            </a:pPr>
            <a:r>
              <a:rPr lang="en-US"/>
              <a:t>The healthcare industry is highly regulated by government agencies and there are many complex laws unique to the laboratory and pathology diagnostic services industry.  </a:t>
            </a:r>
            <a:r>
              <a:rPr lang="en-US" u="sng"/>
              <a:t>All organizations that receive funds for Medicare and Medicaid are required to have an effective compliance plan</a:t>
            </a:r>
            <a:r>
              <a:rPr lang="en-US"/>
              <a:t>.</a:t>
            </a:r>
          </a:p>
          <a:p>
            <a:pPr marL="349351" indent="-349351" defTabSz="931599">
              <a:spcBef>
                <a:spcPts val="612"/>
              </a:spcBef>
              <a:spcAft>
                <a:spcPts val="612"/>
              </a:spcAft>
              <a:defRPr/>
            </a:pPr>
            <a:endParaRPr lang="en-US"/>
          </a:p>
          <a:p>
            <a:pPr marL="349351" indent="-349351" defTabSz="931599">
              <a:spcBef>
                <a:spcPts val="612"/>
              </a:spcBef>
              <a:spcAft>
                <a:spcPts val="612"/>
              </a:spcAft>
              <a:defRPr/>
            </a:pPr>
            <a:r>
              <a:rPr lang="en-US"/>
              <a:t>2</a:t>
            </a:r>
            <a:r>
              <a:rPr lang="en-US" baseline="30000"/>
              <a:t>nd</a:t>
            </a:r>
            <a:r>
              <a:rPr lang="en-US"/>
              <a:t> Bullet:  The </a:t>
            </a:r>
            <a:r>
              <a:rPr lang="en-US" i="1"/>
              <a:t>purpose</a:t>
            </a:r>
            <a:r>
              <a:rPr lang="en-US"/>
              <a:t> of an effective compliance program is </a:t>
            </a:r>
            <a:r>
              <a:rPr lang="en-US" b="1">
                <a:solidFill>
                  <a:srgbClr val="CC0000"/>
                </a:solidFill>
              </a:rPr>
              <a:t>to prevent, detect and correct fraud, waste and abuse</a:t>
            </a:r>
            <a:r>
              <a:rPr lang="en-US"/>
              <a:t> by using internal controls to monitor adherence to applicable statutes, regulations and Medicare program requirements</a:t>
            </a:r>
          </a:p>
          <a:p>
            <a:pPr marL="349351" indent="-349351" defTabSz="931599">
              <a:spcBef>
                <a:spcPts val="612"/>
              </a:spcBef>
              <a:spcAft>
                <a:spcPts val="612"/>
              </a:spcAft>
              <a:defRPr/>
            </a:pPr>
            <a:endParaRPr lang="en-US"/>
          </a:p>
          <a:p>
            <a:pPr marL="349351" indent="-349351" defTabSz="931599">
              <a:spcBef>
                <a:spcPts val="612"/>
              </a:spcBef>
              <a:spcAft>
                <a:spcPts val="612"/>
              </a:spcAft>
              <a:defRPr/>
            </a:pPr>
            <a:r>
              <a:rPr lang="en-US"/>
              <a:t>3</a:t>
            </a:r>
            <a:r>
              <a:rPr lang="en-US" baseline="30000"/>
              <a:t>rd</a:t>
            </a:r>
            <a:r>
              <a:rPr lang="en-US"/>
              <a:t> Bullet:  The Company’s reputation for providing the highest quality services, as well as conducting business with integrity, is of the utmost importance.  We strive to provide the highest standards of care and premium service levels, to create long-term beneficial relationships with clients and their patients based on honesty, integrity, and trust. </a:t>
            </a:r>
          </a:p>
          <a:p>
            <a:pPr marL="349351" indent="-349351" defTabSz="931599">
              <a:spcBef>
                <a:spcPts val="612"/>
              </a:spcBef>
              <a:spcAft>
                <a:spcPts val="612"/>
              </a:spcAft>
              <a:defRPr/>
            </a:pPr>
            <a:endParaRPr lang="en-US"/>
          </a:p>
          <a:p>
            <a:pPr marL="349351" indent="-349351" defTabSz="931599">
              <a:spcBef>
                <a:spcPts val="612"/>
              </a:spcBef>
              <a:spcAft>
                <a:spcPts val="612"/>
              </a:spcAft>
              <a:defRPr/>
            </a:pPr>
            <a:r>
              <a:rPr lang="en-US"/>
              <a:t>Because of this…………read bullet #4</a:t>
            </a:r>
          </a:p>
          <a:p>
            <a:pPr marL="349351" indent="-349351" defTabSz="931599">
              <a:spcBef>
                <a:spcPts val="612"/>
              </a:spcBef>
              <a:spcAft>
                <a:spcPts val="612"/>
              </a:spcAft>
              <a:defRPr/>
            </a:pPr>
            <a:endParaRPr lang="en-US"/>
          </a:p>
          <a:p>
            <a:pPr marL="349351" indent="-349351" defTabSz="931599">
              <a:spcBef>
                <a:spcPts val="612"/>
              </a:spcBef>
              <a:spcAft>
                <a:spcPts val="612"/>
              </a:spcAft>
              <a:defRPr/>
            </a:pPr>
            <a:r>
              <a:rPr lang="en-US"/>
              <a:t>Here’s some more information on the case for an effective compliance program:  (next slide)</a:t>
            </a:r>
          </a:p>
          <a:p>
            <a:pPr marL="349351" indent="-349351" algn="just">
              <a:spcBef>
                <a:spcPts val="612"/>
              </a:spcBef>
              <a:spcAft>
                <a:spcPts val="612"/>
              </a:spcAft>
            </a:pPr>
            <a:endParaRPr lang="en-US"/>
          </a:p>
        </p:txBody>
      </p:sp>
      <p:sp>
        <p:nvSpPr>
          <p:cNvPr id="4" name="Slide Number Placeholder 3"/>
          <p:cNvSpPr>
            <a:spLocks noGrp="1"/>
          </p:cNvSpPr>
          <p:nvPr>
            <p:ph type="sldNum" sz="quarter" idx="10"/>
          </p:nvPr>
        </p:nvSpPr>
        <p:spPr/>
        <p:txBody>
          <a:bodyPr/>
          <a:lstStyle/>
          <a:p>
            <a:fld id="{32142658-46B8-4B2A-B265-19869517FB52}" type="slidenum">
              <a:rPr lang="en-US" smtClean="0"/>
              <a:pPr/>
              <a:t>13</a:t>
            </a:fld>
            <a:endParaRPr lang="en-US"/>
          </a:p>
        </p:txBody>
      </p:sp>
    </p:spTree>
    <p:extLst>
      <p:ext uri="{BB962C8B-B14F-4D97-AF65-F5344CB8AC3E}">
        <p14:creationId xmlns:p14="http://schemas.microsoft.com/office/powerpoint/2010/main" val="1019789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Responsible</a:t>
            </a:r>
            <a:r>
              <a:rPr lang="en-US" baseline="0"/>
              <a:t> if we “know or should have known” that they’re doing something wrong.  There is not excuse of “I didn’t know!”</a:t>
            </a:r>
          </a:p>
          <a:p>
            <a:endParaRPr lang="en-US" baseline="0"/>
          </a:p>
          <a:p>
            <a:r>
              <a:rPr lang="en-US" baseline="0"/>
              <a:t>One of the reasons we have the Regulatory Compliance Program is that even the best of intentions can go astray.</a:t>
            </a:r>
          </a:p>
          <a:p>
            <a:endParaRPr lang="en-US" baseline="0"/>
          </a:p>
          <a:p>
            <a:r>
              <a:rPr lang="en-US" baseline="0"/>
              <a:t>It’s too hard for 1 person to do this for the whole company – that is why we’re a team and we rely on you as employees to report and make us aware so that we can address non-compliance issues.</a:t>
            </a:r>
          </a:p>
        </p:txBody>
      </p:sp>
      <p:sp>
        <p:nvSpPr>
          <p:cNvPr id="4" name="Slide Number Placeholder 3"/>
          <p:cNvSpPr>
            <a:spLocks noGrp="1"/>
          </p:cNvSpPr>
          <p:nvPr>
            <p:ph type="sldNum" sz="quarter" idx="10"/>
          </p:nvPr>
        </p:nvSpPr>
        <p:spPr/>
        <p:txBody>
          <a:bodyPr/>
          <a:lstStyle/>
          <a:p>
            <a:fld id="{32142658-46B8-4B2A-B265-19869517FB52}" type="slidenum">
              <a:rPr lang="en-US" smtClean="0"/>
              <a:pPr/>
              <a:t>19</a:t>
            </a:fld>
            <a:endParaRPr lang="en-US"/>
          </a:p>
        </p:txBody>
      </p:sp>
    </p:spTree>
    <p:extLst>
      <p:ext uri="{BB962C8B-B14F-4D97-AF65-F5344CB8AC3E}">
        <p14:creationId xmlns:p14="http://schemas.microsoft.com/office/powerpoint/2010/main" val="3363789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142658-46B8-4B2A-B265-19869517FB52}" type="slidenum">
              <a:rPr lang="en-US" smtClean="0"/>
              <a:pPr/>
              <a:t>23</a:t>
            </a:fld>
            <a:endParaRPr lang="en-US"/>
          </a:p>
        </p:txBody>
      </p:sp>
    </p:spTree>
    <p:extLst>
      <p:ext uri="{BB962C8B-B14F-4D97-AF65-F5344CB8AC3E}">
        <p14:creationId xmlns:p14="http://schemas.microsoft.com/office/powerpoint/2010/main" val="339278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Read through bullets.</a:t>
            </a:r>
          </a:p>
          <a:p>
            <a:endParaRPr lang="en-US"/>
          </a:p>
          <a:p>
            <a:r>
              <a:rPr lang="en-US"/>
              <a:t>Even the most careful employee may be involved in a situation that leads to a breach.  </a:t>
            </a:r>
          </a:p>
          <a:p>
            <a:endParaRPr lang="en-US"/>
          </a:p>
          <a:p>
            <a:r>
              <a:rPr lang="en-US"/>
              <a:t>Disclosures that</a:t>
            </a:r>
            <a:r>
              <a:rPr lang="en-US" baseline="0"/>
              <a:t> are determined to meet the definition of incidental disclosure are not reportable breaches</a:t>
            </a:r>
          </a:p>
          <a:p>
            <a:endParaRPr lang="en-US" baseline="0"/>
          </a:p>
          <a:p>
            <a:r>
              <a:rPr lang="en-US" baseline="0"/>
              <a:t>It is VITAL that any breach of PHI be reported IMMEDIATELY to your manager, or any senior member of management.</a:t>
            </a:r>
            <a:endParaRPr lang="en-US"/>
          </a:p>
        </p:txBody>
      </p:sp>
      <p:sp>
        <p:nvSpPr>
          <p:cNvPr id="4" name="Slide Number Placeholder 3"/>
          <p:cNvSpPr>
            <a:spLocks noGrp="1"/>
          </p:cNvSpPr>
          <p:nvPr>
            <p:ph type="sldNum" sz="quarter" idx="10"/>
          </p:nvPr>
        </p:nvSpPr>
        <p:spPr/>
        <p:txBody>
          <a:bodyPr/>
          <a:lstStyle/>
          <a:p>
            <a:fld id="{32142658-46B8-4B2A-B265-19869517FB52}" type="slidenum">
              <a:rPr lang="en-US" smtClean="0"/>
              <a:pPr/>
              <a:t>24</a:t>
            </a:fld>
            <a:endParaRPr lang="en-US"/>
          </a:p>
        </p:txBody>
      </p:sp>
    </p:spTree>
    <p:extLst>
      <p:ext uri="{BB962C8B-B14F-4D97-AF65-F5344CB8AC3E}">
        <p14:creationId xmlns:p14="http://schemas.microsoft.com/office/powerpoint/2010/main" val="2072422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dirty="0"/>
              <a:t>Click to edit Master title style</a:t>
            </a:r>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4AAD347D-5ACD-4C99-B74B-A9C85AD731AF}" type="datetimeFigureOut">
              <a:rPr lang="en-US" dirty="0"/>
              <a:t>1/31/2023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4005915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229897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dirty="0"/>
              <a:t>Click to edit Master title style</a:t>
            </a:r>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645100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dirty="0"/>
              <a:t>Click to edit Master title style</a:t>
            </a:r>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dirty="0"/>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15830908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36893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dirty="0"/>
              <a:t>Click to edit Master title style</a:t>
            </a:r>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1/31/2023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3437791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dirty="0"/>
              <a:t>Click to edit Master title style</a:t>
            </a:r>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1/31/2023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072304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509A250-FF31-4206-8172-F9D3106AACB1}" type="datetimeFigureOut">
              <a:rPr lang="en-US" dirty="0"/>
              <a:t>1/31/2023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3415566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dirty="0"/>
              <a:t>Click to edit Master title style</a:t>
            </a:r>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509A250-FF31-4206-8172-F9D3106AACB1}" type="datetimeFigureOut">
              <a:rPr lang="en-US" dirty="0"/>
              <a:t>1/31/2023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3044149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 y="71438"/>
            <a:ext cx="8983663" cy="696912"/>
          </a:xfrm>
          <a:prstGeom prst="rect">
            <a:avLst/>
          </a:prstGeom>
        </p:spPr>
        <p:txBody>
          <a:bodyPr>
            <a:normAutofit/>
          </a:bodyPr>
          <a:lstStyle>
            <a:lvl1pPr>
              <a:defRPr sz="2800" baseline="0"/>
            </a:lvl1pPr>
          </a:lstStyle>
          <a:p>
            <a:r>
              <a:rPr lang="en-US"/>
              <a:t>Click to edit Master title style</a:t>
            </a:r>
          </a:p>
        </p:txBody>
      </p:sp>
      <p:sp>
        <p:nvSpPr>
          <p:cNvPr id="4" name="Content Placeholder 3"/>
          <p:cNvSpPr>
            <a:spLocks noGrp="1"/>
          </p:cNvSpPr>
          <p:nvPr>
            <p:ph sz="half" idx="2"/>
          </p:nvPr>
        </p:nvSpPr>
        <p:spPr>
          <a:xfrm>
            <a:off x="76200" y="815974"/>
            <a:ext cx="8982342" cy="5432425"/>
          </a:xfrm>
        </p:spPr>
        <p:txBody>
          <a:bodyPr/>
          <a:lstStyle>
            <a:lvl1pPr marL="342900" indent="-342900">
              <a:buFont typeface="Wingdings" pitchFamily="2" charset="2"/>
              <a:buChar char="§"/>
              <a:defRPr sz="2400" baseline="0"/>
            </a:lvl1pPr>
            <a:lvl2pPr marL="742950" indent="-285750">
              <a:buFont typeface="Wingdings" pitchFamily="2" charset="2"/>
              <a:buChar char="Ø"/>
              <a:defRPr sz="2200" baseline="0"/>
            </a:lvl2pPr>
            <a:lvl3pPr>
              <a:defRPr sz="2000" baseline="0"/>
            </a:lvl3pPr>
            <a:lvl4pPr>
              <a:defRPr baseline="0"/>
            </a:lvl4pPr>
            <a:lvl5pPr>
              <a:defRPr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5"/>
          <p:cNvSpPr>
            <a:spLocks noGrp="1"/>
          </p:cNvSpPr>
          <p:nvPr>
            <p:ph type="ftr" sz="quarter" idx="11"/>
          </p:nvPr>
        </p:nvSpPr>
        <p:spPr>
          <a:xfrm>
            <a:off x="3124200" y="6356350"/>
            <a:ext cx="2895600" cy="365125"/>
          </a:xfrm>
        </p:spPr>
        <p:txBody>
          <a:bodyPr/>
          <a:lstStyle/>
          <a:p>
            <a:r>
              <a:rPr lang="en-US">
                <a:solidFill>
                  <a:schemeClr val="tx1"/>
                </a:solidFill>
              </a:rPr>
              <a:t>March 2011</a:t>
            </a:r>
          </a:p>
        </p:txBody>
      </p:sp>
      <p:sp>
        <p:nvSpPr>
          <p:cNvPr id="6" name="Slide Number Placeholder 4"/>
          <p:cNvSpPr>
            <a:spLocks noGrp="1"/>
          </p:cNvSpPr>
          <p:nvPr>
            <p:ph type="sldNum" sz="quarter" idx="12"/>
          </p:nvPr>
        </p:nvSpPr>
        <p:spPr>
          <a:xfrm>
            <a:off x="6553200" y="6356350"/>
            <a:ext cx="2133600" cy="365125"/>
          </a:xfrm>
          <a:prstGeom prst="rect">
            <a:avLst/>
          </a:prstGeom>
        </p:spPr>
        <p:txBody>
          <a:bodyPr/>
          <a:lstStyle/>
          <a:p>
            <a:fld id="{BF0019EB-B2DA-4C13-9C5A-65D44068EFA5}" type="slidenum">
              <a:rPr lang="en-US" smtClean="0"/>
              <a:pPr/>
              <a:t>‹#›</a:t>
            </a:fld>
            <a:endParaRPr lang="en-US"/>
          </a:p>
        </p:txBody>
      </p:sp>
    </p:spTree>
    <p:extLst>
      <p:ext uri="{BB962C8B-B14F-4D97-AF65-F5344CB8AC3E}">
        <p14:creationId xmlns:p14="http://schemas.microsoft.com/office/powerpoint/2010/main" val="3150040819"/>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p:txBody>
          <a:bodyPr/>
          <a:lstStyle/>
          <a:p>
            <a:fld id="{4509A250-FF31-4206-8172-F9D3106AACB1}" type="datetimeFigureOut">
              <a:rPr lang="en-US" dirty="0"/>
              <a:t>1/31/2023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551010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1/31/2023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66684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9796027F-7875-4030-9381-8BD8C4F21935}" type="datetimeFigureOut">
              <a:rPr lang="en-US" dirty="0"/>
              <a:t>1/31/2023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13494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9796027F-7875-4030-9381-8BD8C4F21935}" type="datetimeFigureOut">
              <a:rPr lang="en-US" dirty="0"/>
              <a:t>1/31/2023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562204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Date Placeholder 2"/>
          <p:cNvSpPr>
            <a:spLocks noGrp="1"/>
          </p:cNvSpPr>
          <p:nvPr>
            <p:ph type="dt" sz="half" idx="10"/>
          </p:nvPr>
        </p:nvSpPr>
        <p:spPr/>
        <p:txBody>
          <a:bodyPr/>
          <a:lstStyle/>
          <a:p>
            <a:fld id="{4509A250-FF31-4206-8172-F9D3106AACB1}" type="datetimeFigureOut">
              <a:rPr lang="en-US" dirty="0"/>
              <a:t>1/31/2023</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451211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1/31/2023</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672768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dirty="0"/>
              <a:t>Click to edit Master title style</a:t>
            </a:r>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1/31/2023</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94613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dirty="0"/>
              <a:t>Click to edit Master title style</a:t>
            </a:r>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277210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1/31/2023</a:t>
            </a:fld>
            <a:endParaRPr lang="en-US" dirty="0"/>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D57F1E4F-1CFF-5643-939E-02111984F565}" type="slidenum">
              <a:rPr lang="en-US" dirty="0"/>
              <a:t>‹#›</a:t>
            </a:fld>
            <a:endParaRPr lang="en-US" dirty="0"/>
          </a:p>
        </p:txBody>
      </p:sp>
    </p:spTree>
    <p:extLst>
      <p:ext uri="{BB962C8B-B14F-4D97-AF65-F5344CB8AC3E}">
        <p14:creationId xmlns:p14="http://schemas.microsoft.com/office/powerpoint/2010/main" val="3519815109"/>
      </p:ext>
    </p:extLst>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p:hf sldNum="0" hdr="0" ftr="0" dt="0"/>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cjvPfBNHNNU"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mailto:Compliance@helixmdx.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949575"/>
            <a:ext cx="8001000" cy="1165225"/>
          </a:xfrm>
        </p:spPr>
        <p:txBody>
          <a:bodyPr>
            <a:noAutofit/>
          </a:bodyPr>
          <a:lstStyle/>
          <a:p>
            <a:pPr algn="ctr">
              <a:lnSpc>
                <a:spcPct val="108000"/>
              </a:lnSpc>
            </a:pPr>
            <a:r>
              <a:rPr lang="en-US" sz="4000" dirty="0"/>
              <a:t>Employee</a:t>
            </a:r>
            <a:br>
              <a:rPr lang="en-US" sz="4000" dirty="0"/>
            </a:br>
            <a:r>
              <a:rPr lang="en-US" sz="4000" dirty="0"/>
              <a:t>Ethics &amp; Compliance Training</a:t>
            </a:r>
            <a:endParaRPr lang="en-US" dirty="0"/>
          </a:p>
        </p:txBody>
      </p:sp>
      <p:pic>
        <p:nvPicPr>
          <p:cNvPr id="8" name="Picture 7">
            <a:extLst>
              <a:ext uri="{FF2B5EF4-FFF2-40B4-BE49-F238E27FC236}">
                <a16:creationId xmlns:a16="http://schemas.microsoft.com/office/drawing/2014/main" id="{79E6BDFB-45C8-4A25-9E5B-4CDE38172261}"/>
              </a:ext>
            </a:extLst>
          </p:cNvPr>
          <p:cNvPicPr/>
          <p:nvPr/>
        </p:nvPicPr>
        <p:blipFill rotWithShape="1">
          <a:blip r:embed="rId2"/>
          <a:srcRect t="13960" r="83333" b="75784"/>
          <a:stretch/>
        </p:blipFill>
        <p:spPr bwMode="auto">
          <a:xfrm>
            <a:off x="2513913" y="672006"/>
            <a:ext cx="4343108" cy="1698255"/>
          </a:xfrm>
          <a:prstGeom prst="rect">
            <a:avLst/>
          </a:prstGeom>
          <a:ln>
            <a:noFill/>
          </a:ln>
          <a:extLst>
            <a:ext uri="{53640926-AAD7-44D8-BBD7-CCE9431645EC}">
              <a14:shadowObscured xmlns:a14="http://schemas.microsoft.com/office/drawing/2010/main"/>
            </a:ext>
          </a:extLst>
        </p:spPr>
      </p:pic>
      <p:sp>
        <p:nvSpPr>
          <p:cNvPr id="7" name="TextBox 6">
            <a:extLst>
              <a:ext uri="{FF2B5EF4-FFF2-40B4-BE49-F238E27FC236}">
                <a16:creationId xmlns:a16="http://schemas.microsoft.com/office/drawing/2014/main" id="{6612BF4A-1E4B-E60F-A059-87088933E378}"/>
              </a:ext>
            </a:extLst>
          </p:cNvPr>
          <p:cNvSpPr txBox="1"/>
          <p:nvPr/>
        </p:nvSpPr>
        <p:spPr>
          <a:xfrm>
            <a:off x="3486149" y="3486149"/>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cs typeface="Calibri"/>
            </a:endParaRPr>
          </a:p>
        </p:txBody>
      </p:sp>
      <p:sp>
        <p:nvSpPr>
          <p:cNvPr id="3" name="TextBox 2">
            <a:extLst>
              <a:ext uri="{FF2B5EF4-FFF2-40B4-BE49-F238E27FC236}">
                <a16:creationId xmlns:a16="http://schemas.microsoft.com/office/drawing/2014/main" id="{4B3754AB-EB09-DE8A-C05F-F9482361B9D2}"/>
              </a:ext>
            </a:extLst>
          </p:cNvPr>
          <p:cNvSpPr txBox="1"/>
          <p:nvPr/>
        </p:nvSpPr>
        <p:spPr>
          <a:xfrm>
            <a:off x="6980400" y="6215400"/>
            <a:ext cx="228419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ea typeface="+mn-lt"/>
                <a:cs typeface="+mn-lt"/>
              </a:rPr>
              <a:t>January 2023</a:t>
            </a:r>
          </a:p>
          <a:p>
            <a:pPr algn="l"/>
            <a:endParaRPr lang="en-US" dirty="0"/>
          </a:p>
        </p:txBody>
      </p:sp>
    </p:spTree>
    <p:extLst>
      <p:ext uri="{BB962C8B-B14F-4D97-AF65-F5344CB8AC3E}">
        <p14:creationId xmlns:p14="http://schemas.microsoft.com/office/powerpoint/2010/main" val="6941905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14400"/>
          </a:xfrm>
        </p:spPr>
        <p:txBody>
          <a:bodyPr>
            <a:normAutofit/>
          </a:bodyPr>
          <a:lstStyle/>
          <a:p>
            <a:r>
              <a:rPr lang="en-US" sz="2800" b="1" i="1">
                <a:latin typeface="+mn-lt"/>
              </a:rPr>
              <a:t>Fraud, Waste, &amp; Abuse (FWA)</a:t>
            </a:r>
          </a:p>
        </p:txBody>
      </p:sp>
      <p:sp>
        <p:nvSpPr>
          <p:cNvPr id="3" name="Content Placeholder 2"/>
          <p:cNvSpPr>
            <a:spLocks noGrp="1"/>
          </p:cNvSpPr>
          <p:nvPr>
            <p:ph idx="1"/>
          </p:nvPr>
        </p:nvSpPr>
        <p:spPr>
          <a:xfrm>
            <a:off x="457200" y="1524000"/>
            <a:ext cx="8229600" cy="1098405"/>
          </a:xfrm>
        </p:spPr>
        <p:txBody>
          <a:bodyPr>
            <a:normAutofit fontScale="92500" lnSpcReduction="20000"/>
          </a:bodyPr>
          <a:lstStyle/>
          <a:p>
            <a:pPr>
              <a:spcBef>
                <a:spcPts val="0"/>
              </a:spcBef>
              <a:spcAft>
                <a:spcPts val="600"/>
              </a:spcAft>
            </a:pPr>
            <a:r>
              <a:rPr lang="en-US" sz="2000" b="1" u="sng">
                <a:solidFill>
                  <a:srgbClr val="C00000"/>
                </a:solidFill>
                <a:latin typeface="+mn-lt"/>
              </a:rPr>
              <a:t>Fraud</a:t>
            </a:r>
            <a:r>
              <a:rPr lang="en-US" sz="2000" b="1">
                <a:solidFill>
                  <a:srgbClr val="CC0000"/>
                </a:solidFill>
                <a:latin typeface="+mn-lt"/>
              </a:rPr>
              <a:t> </a:t>
            </a:r>
            <a:r>
              <a:rPr lang="en-US" sz="2000">
                <a:latin typeface="+mn-lt"/>
              </a:rPr>
              <a:t>– Intentional deception or misrepresentation that could result in some unauthorized benefit or payment </a:t>
            </a:r>
          </a:p>
          <a:p>
            <a:pPr lvl="1">
              <a:spcBef>
                <a:spcPts val="0"/>
              </a:spcBef>
              <a:spcAft>
                <a:spcPts val="600"/>
              </a:spcAft>
            </a:pPr>
            <a:r>
              <a:rPr lang="en-US" sz="2000" b="1" i="1">
                <a:latin typeface="+mn-lt"/>
              </a:rPr>
              <a:t>(Example) Billing for tests or services not ordered, performed or reported</a:t>
            </a:r>
          </a:p>
        </p:txBody>
      </p:sp>
      <p:sp>
        <p:nvSpPr>
          <p:cNvPr id="5" name="Content Placeholder 2"/>
          <p:cNvSpPr txBox="1">
            <a:spLocks/>
          </p:cNvSpPr>
          <p:nvPr/>
        </p:nvSpPr>
        <p:spPr bwMode="auto">
          <a:xfrm>
            <a:off x="2971800" y="2667000"/>
            <a:ext cx="5943600" cy="152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Aft>
                <a:spcPts val="600"/>
              </a:spcAft>
              <a:buClrTx/>
              <a:buSzTx/>
              <a:buFontTx/>
              <a:buChar char="•"/>
              <a:tabLst/>
              <a:defRPr/>
            </a:pPr>
            <a:r>
              <a:rPr kumimoji="0" lang="en-US" sz="2000" b="1" i="0" u="sng" strike="noStrike" kern="0" cap="none" spc="0" normalizeH="0" baseline="0" noProof="0">
                <a:ln>
                  <a:noFill/>
                </a:ln>
                <a:solidFill>
                  <a:srgbClr val="C00000"/>
                </a:solidFill>
                <a:effectLst/>
                <a:uLnTx/>
                <a:uFillTx/>
              </a:rPr>
              <a:t>Waste</a:t>
            </a:r>
            <a:r>
              <a:rPr kumimoji="0" lang="en-US" sz="2000" b="0" i="0" u="none" strike="noStrike" kern="0" cap="none" spc="0" normalizeH="0" baseline="0" noProof="0">
                <a:ln>
                  <a:noFill/>
                </a:ln>
                <a:solidFill>
                  <a:schemeClr val="tx1"/>
                </a:solidFill>
                <a:effectLst/>
                <a:uLnTx/>
                <a:uFillTx/>
              </a:rPr>
              <a:t> – Payments that should not have been paid </a:t>
            </a:r>
            <a:endParaRPr lang="en-US" sz="2000" kern="0" noProof="0"/>
          </a:p>
          <a:p>
            <a:pPr marL="800100" lvl="1" indent="-342900" fontAlgn="base">
              <a:spcAft>
                <a:spcPts val="600"/>
              </a:spcAft>
              <a:buFont typeface="Calibri" pitchFamily="34" charset="0"/>
              <a:buChar char="─"/>
              <a:defRPr/>
            </a:pPr>
            <a:r>
              <a:rPr lang="en-US" sz="2000" b="1" i="1" kern="0"/>
              <a:t>Medically </a:t>
            </a:r>
            <a:r>
              <a:rPr kumimoji="0" lang="en-US" sz="2000" b="1" i="1" u="none" strike="noStrike" kern="0" cap="none" spc="0" normalizeH="0" noProof="0">
                <a:ln>
                  <a:noFill/>
                </a:ln>
                <a:solidFill>
                  <a:schemeClr val="tx1"/>
                </a:solidFill>
                <a:effectLst/>
                <a:uLnTx/>
                <a:uFillTx/>
              </a:rPr>
              <a:t>unnecessary or duplicated services</a:t>
            </a:r>
            <a:endParaRPr kumimoji="0" lang="en-US" sz="2000" b="0" i="0" u="none" strike="noStrike" kern="0" cap="none" spc="0" normalizeH="0" baseline="0" noProof="0">
              <a:ln>
                <a:noFill/>
              </a:ln>
              <a:solidFill>
                <a:schemeClr val="tx1"/>
              </a:solidFill>
              <a:effectLst/>
              <a:uLnTx/>
              <a:uFillTx/>
            </a:endParaRPr>
          </a:p>
        </p:txBody>
      </p:sp>
      <p:pic>
        <p:nvPicPr>
          <p:cNvPr id="2050" name="Picture 2" descr="C:\Documents and Settings\briley\Local Settings\Temporary Internet Files\Content.IE5\QNWT6PGV\MC900441323[1].png"/>
          <p:cNvPicPr>
            <a:picLocks noChangeAspect="1" noChangeArrowheads="1"/>
          </p:cNvPicPr>
          <p:nvPr/>
        </p:nvPicPr>
        <p:blipFill>
          <a:blip r:embed="rId2" cstate="print"/>
          <a:srcRect/>
          <a:stretch>
            <a:fillRect/>
          </a:stretch>
        </p:blipFill>
        <p:spPr bwMode="auto">
          <a:xfrm>
            <a:off x="269400" y="3102955"/>
            <a:ext cx="2743200" cy="2743200"/>
          </a:xfrm>
          <a:prstGeom prst="rect">
            <a:avLst/>
          </a:prstGeom>
          <a:noFill/>
        </p:spPr>
      </p:pic>
      <p:sp>
        <p:nvSpPr>
          <p:cNvPr id="7" name="Content Placeholder 2"/>
          <p:cNvSpPr txBox="1">
            <a:spLocks/>
          </p:cNvSpPr>
          <p:nvPr/>
        </p:nvSpPr>
        <p:spPr bwMode="auto">
          <a:xfrm>
            <a:off x="2978122" y="4004327"/>
            <a:ext cx="6096000" cy="1981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fontAlgn="base">
              <a:spcAft>
                <a:spcPts val="600"/>
              </a:spcAft>
              <a:buFontTx/>
              <a:buChar char="•"/>
              <a:defRPr/>
            </a:pPr>
            <a:r>
              <a:rPr lang="en-US" sz="2000" b="1" u="sng" kern="0">
                <a:solidFill>
                  <a:srgbClr val="C00000"/>
                </a:solidFill>
              </a:rPr>
              <a:t>Abuse</a:t>
            </a:r>
            <a:r>
              <a:rPr lang="en-US" sz="2000" b="1" kern="0">
                <a:solidFill>
                  <a:srgbClr val="C00000"/>
                </a:solidFill>
              </a:rPr>
              <a:t> </a:t>
            </a:r>
            <a:r>
              <a:rPr lang="en-US" sz="2000" kern="0"/>
              <a:t>– Payment for services through improper behaviors or billing practices when there is no legal entitlement to that payment</a:t>
            </a:r>
          </a:p>
          <a:p>
            <a:pPr marL="800100" lvl="1" indent="-342900" fontAlgn="base">
              <a:spcAft>
                <a:spcPts val="600"/>
              </a:spcAft>
              <a:buFont typeface="Calibri" pitchFamily="34" charset="0"/>
              <a:buChar char="─"/>
              <a:defRPr/>
            </a:pPr>
            <a:r>
              <a:rPr lang="en-US" sz="2000" b="1" i="1" kern="0"/>
              <a:t>Billing a diagnosis that was not obtained from the patient’s medical record</a:t>
            </a:r>
          </a:p>
          <a:p>
            <a:pPr marR="0" lvl="0" algn="l" defTabSz="914400" rtl="0" eaLnBrk="1" fontAlgn="base" latinLnBrk="0" hangingPunct="1">
              <a:lnSpc>
                <a:spcPct val="100000"/>
              </a:lnSpc>
              <a:spcBef>
                <a:spcPct val="20000"/>
              </a:spcBef>
              <a:spcAft>
                <a:spcPct val="0"/>
              </a:spcAft>
              <a:buClrTx/>
              <a:buSzTx/>
              <a:tabLst/>
              <a:defRPr/>
            </a:pPr>
            <a:endParaRPr kumimoji="0" lang="en-US" sz="2200" b="0" i="0" u="none" strike="noStrike" kern="0" cap="none" spc="0" normalizeH="0" baseline="0" noProof="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206391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6962" name="Rectangle 2"/>
          <p:cNvSpPr>
            <a:spLocks noChangeArrowheads="1"/>
          </p:cNvSpPr>
          <p:nvPr/>
        </p:nvSpPr>
        <p:spPr bwMode="auto">
          <a:xfrm>
            <a:off x="609600" y="609600"/>
            <a:ext cx="7848600" cy="685800"/>
          </a:xfrm>
          <a:prstGeom prst="rect">
            <a:avLst/>
          </a:prstGeom>
          <a:noFill/>
          <a:ln w="31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b"/>
          <a:lstStyle/>
          <a:p>
            <a:pPr lvl="0" algn="ctr"/>
            <a:r>
              <a:rPr lang="en-US" sz="4000" b="1" i="1"/>
              <a:t>Federal Law Basics </a:t>
            </a:r>
          </a:p>
        </p:txBody>
      </p:sp>
      <p:sp>
        <p:nvSpPr>
          <p:cNvPr id="936963" name="Text Box 3"/>
          <p:cNvSpPr txBox="1">
            <a:spLocks noChangeArrowheads="1"/>
          </p:cNvSpPr>
          <p:nvPr/>
        </p:nvSpPr>
        <p:spPr bwMode="auto">
          <a:xfrm>
            <a:off x="381001" y="4916269"/>
            <a:ext cx="83820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2200"/>
              <a:t>The purpose of these laws is to prevent fraud to the government or improper inducements to refer testing, that is reimbursed by the federal government.</a:t>
            </a:r>
          </a:p>
        </p:txBody>
      </p:sp>
      <p:sp>
        <p:nvSpPr>
          <p:cNvPr id="6" name="Rectangle 4"/>
          <p:cNvSpPr>
            <a:spLocks noChangeArrowheads="1"/>
          </p:cNvSpPr>
          <p:nvPr/>
        </p:nvSpPr>
        <p:spPr bwMode="auto">
          <a:xfrm>
            <a:off x="304801" y="2927351"/>
            <a:ext cx="8534400" cy="1873249"/>
          </a:xfrm>
          <a:prstGeom prst="rect">
            <a:avLst/>
          </a:prstGeom>
          <a:solidFill>
            <a:srgbClr val="CCECFF"/>
          </a:solidFill>
          <a:ln w="25400">
            <a:solidFill>
              <a:srgbClr val="00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Rectangle 5"/>
          <p:cNvSpPr>
            <a:spLocks noChangeArrowheads="1"/>
          </p:cNvSpPr>
          <p:nvPr/>
        </p:nvSpPr>
        <p:spPr bwMode="auto">
          <a:xfrm>
            <a:off x="268288" y="2895600"/>
            <a:ext cx="4354512"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eaLnBrk="0" hangingPunct="0">
              <a:spcBef>
                <a:spcPct val="20000"/>
              </a:spcBef>
            </a:pPr>
            <a:r>
              <a:rPr lang="en-US" b="1" u="sng">
                <a:solidFill>
                  <a:srgbClr val="000099"/>
                </a:solidFill>
                <a:effectLst/>
              </a:rPr>
              <a:t>False Claim Act</a:t>
            </a:r>
          </a:p>
          <a:p>
            <a:pPr marL="742950" lvl="1" indent="-285750" algn="l" eaLnBrk="0" hangingPunct="0">
              <a:spcBef>
                <a:spcPct val="20000"/>
              </a:spcBef>
              <a:buClr>
                <a:schemeClr val="tx1"/>
              </a:buClr>
              <a:buSzPct val="75000"/>
              <a:buFont typeface="Wingdings" pitchFamily="2" charset="2"/>
              <a:buChar char="n"/>
            </a:pPr>
            <a:r>
              <a:rPr lang="en-US" b="1" i="0">
                <a:solidFill>
                  <a:srgbClr val="CC0000"/>
                </a:solidFill>
                <a:effectLst/>
              </a:rPr>
              <a:t>Billing for something you don’t deserve </a:t>
            </a:r>
          </a:p>
          <a:p>
            <a:pPr marL="342900" indent="-342900" eaLnBrk="0" hangingPunct="0">
              <a:spcBef>
                <a:spcPct val="20000"/>
              </a:spcBef>
            </a:pPr>
            <a:r>
              <a:rPr lang="en-US" b="1" u="sng">
                <a:solidFill>
                  <a:srgbClr val="000099"/>
                </a:solidFill>
                <a:effectLst/>
              </a:rPr>
              <a:t>Shell Lab (70/30 Rule)</a:t>
            </a:r>
          </a:p>
          <a:p>
            <a:pPr marL="742950" lvl="1" indent="-285750" algn="l" eaLnBrk="0" hangingPunct="0">
              <a:spcBef>
                <a:spcPct val="20000"/>
              </a:spcBef>
              <a:buClr>
                <a:schemeClr val="tx1"/>
              </a:buClr>
              <a:buSzPct val="75000"/>
              <a:buFont typeface="Wingdings" pitchFamily="2" charset="2"/>
              <a:buChar char="n"/>
            </a:pPr>
            <a:r>
              <a:rPr lang="en-US" b="1" i="0">
                <a:solidFill>
                  <a:srgbClr val="CC0000"/>
                </a:solidFill>
                <a:effectLst/>
              </a:rPr>
              <a:t>Sending out more tests than are performed onsite</a:t>
            </a:r>
          </a:p>
        </p:txBody>
      </p:sp>
      <p:sp>
        <p:nvSpPr>
          <p:cNvPr id="8" name="Rectangle 22"/>
          <p:cNvSpPr>
            <a:spLocks noChangeArrowheads="1"/>
          </p:cNvSpPr>
          <p:nvPr/>
        </p:nvSpPr>
        <p:spPr bwMode="auto">
          <a:xfrm>
            <a:off x="4648200" y="2895600"/>
            <a:ext cx="44450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eaLnBrk="0" hangingPunct="0">
              <a:spcBef>
                <a:spcPct val="20000"/>
              </a:spcBef>
            </a:pPr>
            <a:r>
              <a:rPr lang="en-US" b="1" u="sng">
                <a:solidFill>
                  <a:srgbClr val="000099"/>
                </a:solidFill>
                <a:effectLst/>
              </a:rPr>
              <a:t>Anti-kickback (Inducement)</a:t>
            </a:r>
          </a:p>
          <a:p>
            <a:pPr marL="742950" lvl="1" indent="-285750" algn="l" eaLnBrk="0" hangingPunct="0">
              <a:spcBef>
                <a:spcPct val="20000"/>
              </a:spcBef>
              <a:buClr>
                <a:schemeClr val="tx1"/>
              </a:buClr>
              <a:buSzPct val="75000"/>
              <a:buFont typeface="Wingdings" pitchFamily="2" charset="2"/>
              <a:buChar char="n"/>
            </a:pPr>
            <a:r>
              <a:rPr lang="en-US" b="1" i="0">
                <a:solidFill>
                  <a:srgbClr val="CC0000"/>
                </a:solidFill>
                <a:effectLst/>
              </a:rPr>
              <a:t>Giving away something of value to encourage business </a:t>
            </a:r>
          </a:p>
          <a:p>
            <a:pPr marL="342900" indent="-342900" eaLnBrk="0" hangingPunct="0">
              <a:spcBef>
                <a:spcPct val="20000"/>
              </a:spcBef>
            </a:pPr>
            <a:r>
              <a:rPr lang="en-US" b="1" u="sng">
                <a:solidFill>
                  <a:srgbClr val="000099"/>
                </a:solidFill>
                <a:effectLst/>
              </a:rPr>
              <a:t>Stark Law</a:t>
            </a:r>
          </a:p>
          <a:p>
            <a:pPr marL="742950" lvl="1" indent="-285750" algn="l" eaLnBrk="0" hangingPunct="0">
              <a:spcBef>
                <a:spcPct val="20000"/>
              </a:spcBef>
              <a:buClr>
                <a:schemeClr val="tx1"/>
              </a:buClr>
              <a:buSzPct val="75000"/>
              <a:buFont typeface="Wingdings" pitchFamily="2" charset="2"/>
              <a:buChar char="n"/>
            </a:pPr>
            <a:r>
              <a:rPr lang="en-US" b="1" i="0">
                <a:solidFill>
                  <a:srgbClr val="CC0000"/>
                </a:solidFill>
                <a:effectLst/>
              </a:rPr>
              <a:t>An inappropriate financial relationship </a:t>
            </a:r>
          </a:p>
        </p:txBody>
      </p:sp>
      <p:graphicFrame>
        <p:nvGraphicFramePr>
          <p:cNvPr id="9" name="Object 6"/>
          <p:cNvGraphicFramePr>
            <a:graphicFrameLocks/>
          </p:cNvGraphicFramePr>
          <p:nvPr/>
        </p:nvGraphicFramePr>
        <p:xfrm>
          <a:off x="3355975" y="1836737"/>
          <a:ext cx="569913" cy="906463"/>
        </p:xfrm>
        <a:graphic>
          <a:graphicData uri="http://schemas.openxmlformats.org/presentationml/2006/ole">
            <mc:AlternateContent xmlns:mc="http://schemas.openxmlformats.org/markup-compatibility/2006">
              <mc:Choice xmlns:v="urn:schemas-microsoft-com:vml" Requires="v">
                <p:oleObj name="ClipArt" r:id="rId3" imgW="763588" imgH="1127125" progId="">
                  <p:embed/>
                </p:oleObj>
              </mc:Choice>
              <mc:Fallback>
                <p:oleObj name="ClipArt" r:id="rId3" imgW="763588" imgH="1127125" progId="">
                  <p:embed/>
                  <p:pic>
                    <p:nvPicPr>
                      <p:cNvPr id="9" name="Object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5975" y="1836737"/>
                        <a:ext cx="569913" cy="906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8"/>
          <p:cNvSpPr>
            <a:spLocks noChangeArrowheads="1"/>
          </p:cNvSpPr>
          <p:nvPr/>
        </p:nvSpPr>
        <p:spPr bwMode="auto">
          <a:xfrm>
            <a:off x="3548063" y="2270125"/>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eaLnBrk="0" hangingPunct="0"/>
            <a:r>
              <a:rPr lang="en-US" b="1" i="0">
                <a:solidFill>
                  <a:schemeClr val="tx1"/>
                </a:solidFill>
                <a:effectLst/>
              </a:rPr>
              <a:t>$</a:t>
            </a:r>
          </a:p>
        </p:txBody>
      </p:sp>
      <p:grpSp>
        <p:nvGrpSpPr>
          <p:cNvPr id="2" name="Group 9"/>
          <p:cNvGrpSpPr>
            <a:grpSpLocks/>
          </p:cNvGrpSpPr>
          <p:nvPr/>
        </p:nvGrpSpPr>
        <p:grpSpPr bwMode="auto">
          <a:xfrm>
            <a:off x="5160963" y="1870075"/>
            <a:ext cx="414337" cy="796925"/>
            <a:chOff x="3491" y="1335"/>
            <a:chExt cx="426" cy="694"/>
          </a:xfrm>
        </p:grpSpPr>
        <p:sp>
          <p:nvSpPr>
            <p:cNvPr id="12" name="Freeform 10"/>
            <p:cNvSpPr>
              <a:spLocks/>
            </p:cNvSpPr>
            <p:nvPr/>
          </p:nvSpPr>
          <p:spPr bwMode="auto">
            <a:xfrm>
              <a:off x="3491" y="1335"/>
              <a:ext cx="303" cy="694"/>
            </a:xfrm>
            <a:custGeom>
              <a:avLst/>
              <a:gdLst>
                <a:gd name="T0" fmla="*/ 44 w 303"/>
                <a:gd name="T1" fmla="*/ 395 h 694"/>
                <a:gd name="T2" fmla="*/ 78 w 303"/>
                <a:gd name="T3" fmla="*/ 346 h 694"/>
                <a:gd name="T4" fmla="*/ 101 w 303"/>
                <a:gd name="T5" fmla="*/ 289 h 694"/>
                <a:gd name="T6" fmla="*/ 105 w 303"/>
                <a:gd name="T7" fmla="*/ 237 h 694"/>
                <a:gd name="T8" fmla="*/ 101 w 303"/>
                <a:gd name="T9" fmla="*/ 195 h 694"/>
                <a:gd name="T10" fmla="*/ 89 w 303"/>
                <a:gd name="T11" fmla="*/ 142 h 694"/>
                <a:gd name="T12" fmla="*/ 66 w 303"/>
                <a:gd name="T13" fmla="*/ 88 h 694"/>
                <a:gd name="T14" fmla="*/ 34 w 303"/>
                <a:gd name="T15" fmla="*/ 44 h 694"/>
                <a:gd name="T16" fmla="*/ 19 w 303"/>
                <a:gd name="T17" fmla="*/ 4 h 694"/>
                <a:gd name="T18" fmla="*/ 57 w 303"/>
                <a:gd name="T19" fmla="*/ 19 h 694"/>
                <a:gd name="T20" fmla="*/ 81 w 303"/>
                <a:gd name="T21" fmla="*/ 13 h 694"/>
                <a:gd name="T22" fmla="*/ 105 w 303"/>
                <a:gd name="T23" fmla="*/ 17 h 694"/>
                <a:gd name="T24" fmla="*/ 131 w 303"/>
                <a:gd name="T25" fmla="*/ 19 h 694"/>
                <a:gd name="T26" fmla="*/ 161 w 303"/>
                <a:gd name="T27" fmla="*/ 21 h 694"/>
                <a:gd name="T28" fmla="*/ 183 w 303"/>
                <a:gd name="T29" fmla="*/ 21 h 694"/>
                <a:gd name="T30" fmla="*/ 221 w 303"/>
                <a:gd name="T31" fmla="*/ 2 h 694"/>
                <a:gd name="T32" fmla="*/ 243 w 303"/>
                <a:gd name="T33" fmla="*/ 12 h 694"/>
                <a:gd name="T34" fmla="*/ 210 w 303"/>
                <a:gd name="T35" fmla="*/ 54 h 694"/>
                <a:gd name="T36" fmla="*/ 188 w 303"/>
                <a:gd name="T37" fmla="*/ 99 h 694"/>
                <a:gd name="T38" fmla="*/ 171 w 303"/>
                <a:gd name="T39" fmla="*/ 147 h 694"/>
                <a:gd name="T40" fmla="*/ 166 w 303"/>
                <a:gd name="T41" fmla="*/ 207 h 694"/>
                <a:gd name="T42" fmla="*/ 170 w 303"/>
                <a:gd name="T43" fmla="*/ 252 h 694"/>
                <a:gd name="T44" fmla="*/ 184 w 303"/>
                <a:gd name="T45" fmla="*/ 292 h 694"/>
                <a:gd name="T46" fmla="*/ 196 w 303"/>
                <a:gd name="T47" fmla="*/ 321 h 694"/>
                <a:gd name="T48" fmla="*/ 216 w 303"/>
                <a:gd name="T49" fmla="*/ 353 h 694"/>
                <a:gd name="T50" fmla="*/ 246 w 303"/>
                <a:gd name="T51" fmla="*/ 388 h 694"/>
                <a:gd name="T52" fmla="*/ 276 w 303"/>
                <a:gd name="T53" fmla="*/ 426 h 694"/>
                <a:gd name="T54" fmla="*/ 293 w 303"/>
                <a:gd name="T55" fmla="*/ 462 h 694"/>
                <a:gd name="T56" fmla="*/ 302 w 303"/>
                <a:gd name="T57" fmla="*/ 509 h 694"/>
                <a:gd name="T58" fmla="*/ 300 w 303"/>
                <a:gd name="T59" fmla="*/ 556 h 694"/>
                <a:gd name="T60" fmla="*/ 287 w 303"/>
                <a:gd name="T61" fmla="*/ 603 h 694"/>
                <a:gd name="T62" fmla="*/ 261 w 303"/>
                <a:gd name="T63" fmla="*/ 641 h 694"/>
                <a:gd name="T64" fmla="*/ 223 w 303"/>
                <a:gd name="T65" fmla="*/ 672 h 694"/>
                <a:gd name="T66" fmla="*/ 183 w 303"/>
                <a:gd name="T67" fmla="*/ 688 h 694"/>
                <a:gd name="T68" fmla="*/ 136 w 303"/>
                <a:gd name="T69" fmla="*/ 693 h 694"/>
                <a:gd name="T70" fmla="*/ 93 w 303"/>
                <a:gd name="T71" fmla="*/ 685 h 694"/>
                <a:gd name="T72" fmla="*/ 52 w 303"/>
                <a:gd name="T73" fmla="*/ 662 h 694"/>
                <a:gd name="T74" fmla="*/ 22 w 303"/>
                <a:gd name="T75" fmla="*/ 625 h 694"/>
                <a:gd name="T76" fmla="*/ 5 w 303"/>
                <a:gd name="T77" fmla="*/ 581 h 694"/>
                <a:gd name="T78" fmla="*/ 0 w 303"/>
                <a:gd name="T79" fmla="*/ 533 h 694"/>
                <a:gd name="T80" fmla="*/ 1 w 303"/>
                <a:gd name="T81" fmla="*/ 485 h 694"/>
                <a:gd name="T82" fmla="*/ 17 w 303"/>
                <a:gd name="T83" fmla="*/ 438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3" h="694">
                  <a:moveTo>
                    <a:pt x="30" y="415"/>
                  </a:moveTo>
                  <a:lnTo>
                    <a:pt x="44" y="395"/>
                  </a:lnTo>
                  <a:lnTo>
                    <a:pt x="62" y="371"/>
                  </a:lnTo>
                  <a:lnTo>
                    <a:pt x="78" y="346"/>
                  </a:lnTo>
                  <a:lnTo>
                    <a:pt x="92" y="319"/>
                  </a:lnTo>
                  <a:lnTo>
                    <a:pt x="101" y="289"/>
                  </a:lnTo>
                  <a:lnTo>
                    <a:pt x="105" y="259"/>
                  </a:lnTo>
                  <a:lnTo>
                    <a:pt x="105" y="237"/>
                  </a:lnTo>
                  <a:lnTo>
                    <a:pt x="104" y="217"/>
                  </a:lnTo>
                  <a:lnTo>
                    <a:pt x="101" y="195"/>
                  </a:lnTo>
                  <a:lnTo>
                    <a:pt x="96" y="171"/>
                  </a:lnTo>
                  <a:lnTo>
                    <a:pt x="89" y="142"/>
                  </a:lnTo>
                  <a:lnTo>
                    <a:pt x="79" y="115"/>
                  </a:lnTo>
                  <a:lnTo>
                    <a:pt x="66" y="88"/>
                  </a:lnTo>
                  <a:lnTo>
                    <a:pt x="51" y="66"/>
                  </a:lnTo>
                  <a:lnTo>
                    <a:pt x="34" y="44"/>
                  </a:lnTo>
                  <a:lnTo>
                    <a:pt x="24" y="26"/>
                  </a:lnTo>
                  <a:lnTo>
                    <a:pt x="19" y="4"/>
                  </a:lnTo>
                  <a:lnTo>
                    <a:pt x="46" y="9"/>
                  </a:lnTo>
                  <a:lnTo>
                    <a:pt x="57" y="19"/>
                  </a:lnTo>
                  <a:lnTo>
                    <a:pt x="71" y="36"/>
                  </a:lnTo>
                  <a:lnTo>
                    <a:pt x="81" y="13"/>
                  </a:lnTo>
                  <a:lnTo>
                    <a:pt x="93" y="0"/>
                  </a:lnTo>
                  <a:lnTo>
                    <a:pt x="105" y="17"/>
                  </a:lnTo>
                  <a:lnTo>
                    <a:pt x="119" y="34"/>
                  </a:lnTo>
                  <a:lnTo>
                    <a:pt x="131" y="19"/>
                  </a:lnTo>
                  <a:lnTo>
                    <a:pt x="149" y="3"/>
                  </a:lnTo>
                  <a:lnTo>
                    <a:pt x="161" y="21"/>
                  </a:lnTo>
                  <a:lnTo>
                    <a:pt x="173" y="38"/>
                  </a:lnTo>
                  <a:lnTo>
                    <a:pt x="183" y="21"/>
                  </a:lnTo>
                  <a:lnTo>
                    <a:pt x="198" y="9"/>
                  </a:lnTo>
                  <a:lnTo>
                    <a:pt x="221" y="2"/>
                  </a:lnTo>
                  <a:lnTo>
                    <a:pt x="242" y="0"/>
                  </a:lnTo>
                  <a:lnTo>
                    <a:pt x="243" y="12"/>
                  </a:lnTo>
                  <a:lnTo>
                    <a:pt x="225" y="34"/>
                  </a:lnTo>
                  <a:lnTo>
                    <a:pt x="210" y="54"/>
                  </a:lnTo>
                  <a:lnTo>
                    <a:pt x="199" y="75"/>
                  </a:lnTo>
                  <a:lnTo>
                    <a:pt x="188" y="99"/>
                  </a:lnTo>
                  <a:lnTo>
                    <a:pt x="178" y="123"/>
                  </a:lnTo>
                  <a:lnTo>
                    <a:pt x="171" y="147"/>
                  </a:lnTo>
                  <a:lnTo>
                    <a:pt x="167" y="176"/>
                  </a:lnTo>
                  <a:lnTo>
                    <a:pt x="166" y="207"/>
                  </a:lnTo>
                  <a:lnTo>
                    <a:pt x="167" y="227"/>
                  </a:lnTo>
                  <a:lnTo>
                    <a:pt x="170" y="252"/>
                  </a:lnTo>
                  <a:lnTo>
                    <a:pt x="176" y="272"/>
                  </a:lnTo>
                  <a:lnTo>
                    <a:pt x="184" y="292"/>
                  </a:lnTo>
                  <a:lnTo>
                    <a:pt x="190" y="304"/>
                  </a:lnTo>
                  <a:lnTo>
                    <a:pt x="196" y="321"/>
                  </a:lnTo>
                  <a:lnTo>
                    <a:pt x="205" y="338"/>
                  </a:lnTo>
                  <a:lnTo>
                    <a:pt x="216" y="353"/>
                  </a:lnTo>
                  <a:lnTo>
                    <a:pt x="230" y="371"/>
                  </a:lnTo>
                  <a:lnTo>
                    <a:pt x="246" y="388"/>
                  </a:lnTo>
                  <a:lnTo>
                    <a:pt x="262" y="408"/>
                  </a:lnTo>
                  <a:lnTo>
                    <a:pt x="276" y="426"/>
                  </a:lnTo>
                  <a:lnTo>
                    <a:pt x="286" y="442"/>
                  </a:lnTo>
                  <a:lnTo>
                    <a:pt x="293" y="462"/>
                  </a:lnTo>
                  <a:lnTo>
                    <a:pt x="299" y="485"/>
                  </a:lnTo>
                  <a:lnTo>
                    <a:pt x="302" y="509"/>
                  </a:lnTo>
                  <a:lnTo>
                    <a:pt x="302" y="533"/>
                  </a:lnTo>
                  <a:lnTo>
                    <a:pt x="300" y="556"/>
                  </a:lnTo>
                  <a:lnTo>
                    <a:pt x="296" y="579"/>
                  </a:lnTo>
                  <a:lnTo>
                    <a:pt x="287" y="603"/>
                  </a:lnTo>
                  <a:lnTo>
                    <a:pt x="274" y="625"/>
                  </a:lnTo>
                  <a:lnTo>
                    <a:pt x="261" y="641"/>
                  </a:lnTo>
                  <a:lnTo>
                    <a:pt x="244" y="658"/>
                  </a:lnTo>
                  <a:lnTo>
                    <a:pt x="223" y="672"/>
                  </a:lnTo>
                  <a:lnTo>
                    <a:pt x="206" y="681"/>
                  </a:lnTo>
                  <a:lnTo>
                    <a:pt x="183" y="688"/>
                  </a:lnTo>
                  <a:lnTo>
                    <a:pt x="157" y="693"/>
                  </a:lnTo>
                  <a:lnTo>
                    <a:pt x="136" y="693"/>
                  </a:lnTo>
                  <a:lnTo>
                    <a:pt x="111" y="690"/>
                  </a:lnTo>
                  <a:lnTo>
                    <a:pt x="93" y="685"/>
                  </a:lnTo>
                  <a:lnTo>
                    <a:pt x="73" y="676"/>
                  </a:lnTo>
                  <a:lnTo>
                    <a:pt x="52" y="662"/>
                  </a:lnTo>
                  <a:lnTo>
                    <a:pt x="36" y="647"/>
                  </a:lnTo>
                  <a:lnTo>
                    <a:pt x="22" y="625"/>
                  </a:lnTo>
                  <a:lnTo>
                    <a:pt x="12" y="604"/>
                  </a:lnTo>
                  <a:lnTo>
                    <a:pt x="5" y="581"/>
                  </a:lnTo>
                  <a:lnTo>
                    <a:pt x="2" y="559"/>
                  </a:lnTo>
                  <a:lnTo>
                    <a:pt x="0" y="533"/>
                  </a:lnTo>
                  <a:lnTo>
                    <a:pt x="0" y="510"/>
                  </a:lnTo>
                  <a:lnTo>
                    <a:pt x="1" y="485"/>
                  </a:lnTo>
                  <a:lnTo>
                    <a:pt x="8" y="460"/>
                  </a:lnTo>
                  <a:lnTo>
                    <a:pt x="17" y="438"/>
                  </a:lnTo>
                  <a:lnTo>
                    <a:pt x="30" y="415"/>
                  </a:lnTo>
                </a:path>
              </a:pathLst>
            </a:custGeom>
            <a:solidFill>
              <a:srgbClr val="00FF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 name="Group 11"/>
            <p:cNvGrpSpPr>
              <a:grpSpLocks/>
            </p:cNvGrpSpPr>
            <p:nvPr/>
          </p:nvGrpSpPr>
          <p:grpSpPr bwMode="auto">
            <a:xfrm>
              <a:off x="3789" y="1518"/>
              <a:ext cx="128" cy="209"/>
              <a:chOff x="3789" y="1518"/>
              <a:chExt cx="128" cy="209"/>
            </a:xfrm>
          </p:grpSpPr>
          <p:sp>
            <p:nvSpPr>
              <p:cNvPr id="21" name="Freeform 12"/>
              <p:cNvSpPr>
                <a:spLocks/>
              </p:cNvSpPr>
              <p:nvPr/>
            </p:nvSpPr>
            <p:spPr bwMode="auto">
              <a:xfrm>
                <a:off x="3818" y="1518"/>
                <a:ext cx="99" cy="209"/>
              </a:xfrm>
              <a:custGeom>
                <a:avLst/>
                <a:gdLst>
                  <a:gd name="T0" fmla="*/ 98 w 99"/>
                  <a:gd name="T1" fmla="*/ 0 h 209"/>
                  <a:gd name="T2" fmla="*/ 0 w 99"/>
                  <a:gd name="T3" fmla="*/ 0 h 209"/>
                  <a:gd name="T4" fmla="*/ 0 w 99"/>
                  <a:gd name="T5" fmla="*/ 208 h 209"/>
                  <a:gd name="T6" fmla="*/ 98 w 99"/>
                  <a:gd name="T7" fmla="*/ 208 h 209"/>
                  <a:gd name="T8" fmla="*/ 98 w 99"/>
                  <a:gd name="T9" fmla="*/ 0 h 209"/>
                </a:gdLst>
                <a:ahLst/>
                <a:cxnLst>
                  <a:cxn ang="0">
                    <a:pos x="T0" y="T1"/>
                  </a:cxn>
                  <a:cxn ang="0">
                    <a:pos x="T2" y="T3"/>
                  </a:cxn>
                  <a:cxn ang="0">
                    <a:pos x="T4" y="T5"/>
                  </a:cxn>
                  <a:cxn ang="0">
                    <a:pos x="T6" y="T7"/>
                  </a:cxn>
                  <a:cxn ang="0">
                    <a:pos x="T8" y="T9"/>
                  </a:cxn>
                </a:cxnLst>
                <a:rect l="0" t="0" r="r" b="b"/>
                <a:pathLst>
                  <a:path w="99" h="209">
                    <a:moveTo>
                      <a:pt x="98" y="0"/>
                    </a:moveTo>
                    <a:lnTo>
                      <a:pt x="0" y="0"/>
                    </a:lnTo>
                    <a:lnTo>
                      <a:pt x="0" y="208"/>
                    </a:lnTo>
                    <a:lnTo>
                      <a:pt x="98" y="208"/>
                    </a:lnTo>
                    <a:lnTo>
                      <a:pt x="98" y="0"/>
                    </a:lnTo>
                  </a:path>
                </a:pathLst>
              </a:custGeom>
              <a:solidFill>
                <a:srgbClr val="00008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Freeform 13"/>
              <p:cNvSpPr>
                <a:spLocks/>
              </p:cNvSpPr>
              <p:nvPr/>
            </p:nvSpPr>
            <p:spPr bwMode="auto">
              <a:xfrm>
                <a:off x="3789" y="1518"/>
                <a:ext cx="30" cy="184"/>
              </a:xfrm>
              <a:custGeom>
                <a:avLst/>
                <a:gdLst>
                  <a:gd name="T0" fmla="*/ 29 w 30"/>
                  <a:gd name="T1" fmla="*/ 0 h 184"/>
                  <a:gd name="T2" fmla="*/ 0 w 30"/>
                  <a:gd name="T3" fmla="*/ 0 h 184"/>
                  <a:gd name="T4" fmla="*/ 0 w 30"/>
                  <a:gd name="T5" fmla="*/ 183 h 184"/>
                  <a:gd name="T6" fmla="*/ 29 w 30"/>
                  <a:gd name="T7" fmla="*/ 183 h 184"/>
                  <a:gd name="T8" fmla="*/ 29 w 30"/>
                  <a:gd name="T9" fmla="*/ 0 h 184"/>
                </a:gdLst>
                <a:ahLst/>
                <a:cxnLst>
                  <a:cxn ang="0">
                    <a:pos x="T0" y="T1"/>
                  </a:cxn>
                  <a:cxn ang="0">
                    <a:pos x="T2" y="T3"/>
                  </a:cxn>
                  <a:cxn ang="0">
                    <a:pos x="T4" y="T5"/>
                  </a:cxn>
                  <a:cxn ang="0">
                    <a:pos x="T6" y="T7"/>
                  </a:cxn>
                  <a:cxn ang="0">
                    <a:pos x="T8" y="T9"/>
                  </a:cxn>
                </a:cxnLst>
                <a:rect l="0" t="0" r="r" b="b"/>
                <a:pathLst>
                  <a:path w="30" h="184">
                    <a:moveTo>
                      <a:pt x="29" y="0"/>
                    </a:moveTo>
                    <a:lnTo>
                      <a:pt x="0" y="0"/>
                    </a:lnTo>
                    <a:lnTo>
                      <a:pt x="0" y="183"/>
                    </a:lnTo>
                    <a:lnTo>
                      <a:pt x="29" y="183"/>
                    </a:lnTo>
                    <a:lnTo>
                      <a:pt x="29" y="0"/>
                    </a:lnTo>
                  </a:path>
                </a:pathLst>
              </a:custGeom>
              <a:solidFill>
                <a:srgbClr val="FFFFDF"/>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 name="Group 14"/>
            <p:cNvGrpSpPr>
              <a:grpSpLocks/>
            </p:cNvGrpSpPr>
            <p:nvPr/>
          </p:nvGrpSpPr>
          <p:grpSpPr bwMode="auto">
            <a:xfrm>
              <a:off x="3543" y="1436"/>
              <a:ext cx="247" cy="244"/>
              <a:chOff x="3543" y="1436"/>
              <a:chExt cx="247" cy="244"/>
            </a:xfrm>
          </p:grpSpPr>
          <p:sp>
            <p:nvSpPr>
              <p:cNvPr id="15" name="AutoShape 15"/>
              <p:cNvSpPr>
                <a:spLocks noChangeArrowheads="1"/>
              </p:cNvSpPr>
              <p:nvPr/>
            </p:nvSpPr>
            <p:spPr bwMode="auto">
              <a:xfrm>
                <a:off x="3548" y="1490"/>
                <a:ext cx="132" cy="43"/>
              </a:xfrm>
              <a:prstGeom prst="roundRect">
                <a:avLst>
                  <a:gd name="adj" fmla="val 12477"/>
                </a:avLst>
              </a:prstGeom>
              <a:solidFill>
                <a:srgbClr val="FFBFB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Freeform 16"/>
              <p:cNvSpPr>
                <a:spLocks/>
              </p:cNvSpPr>
              <p:nvPr/>
            </p:nvSpPr>
            <p:spPr bwMode="auto">
              <a:xfrm>
                <a:off x="3567" y="1436"/>
                <a:ext cx="223" cy="244"/>
              </a:xfrm>
              <a:custGeom>
                <a:avLst/>
                <a:gdLst>
                  <a:gd name="T0" fmla="*/ 222 w 223"/>
                  <a:gd name="T1" fmla="*/ 81 h 244"/>
                  <a:gd name="T2" fmla="*/ 155 w 223"/>
                  <a:gd name="T3" fmla="*/ 0 h 244"/>
                  <a:gd name="T4" fmla="*/ 60 w 223"/>
                  <a:gd name="T5" fmla="*/ 0 h 244"/>
                  <a:gd name="T6" fmla="*/ 0 w 223"/>
                  <a:gd name="T7" fmla="*/ 81 h 244"/>
                  <a:gd name="T8" fmla="*/ 5 w 223"/>
                  <a:gd name="T9" fmla="*/ 93 h 244"/>
                  <a:gd name="T10" fmla="*/ 15 w 223"/>
                  <a:gd name="T11" fmla="*/ 98 h 244"/>
                  <a:gd name="T12" fmla="*/ 31 w 223"/>
                  <a:gd name="T13" fmla="*/ 98 h 244"/>
                  <a:gd name="T14" fmla="*/ 46 w 223"/>
                  <a:gd name="T15" fmla="*/ 93 h 244"/>
                  <a:gd name="T16" fmla="*/ 83 w 223"/>
                  <a:gd name="T17" fmla="*/ 52 h 244"/>
                  <a:gd name="T18" fmla="*/ 117 w 223"/>
                  <a:gd name="T19" fmla="*/ 98 h 244"/>
                  <a:gd name="T20" fmla="*/ 117 w 223"/>
                  <a:gd name="T21" fmla="*/ 231 h 244"/>
                  <a:gd name="T22" fmla="*/ 130 w 223"/>
                  <a:gd name="T23" fmla="*/ 243 h 244"/>
                  <a:gd name="T24" fmla="*/ 222 w 223"/>
                  <a:gd name="T25" fmla="*/ 243 h 244"/>
                  <a:gd name="T26" fmla="*/ 222 w 223"/>
                  <a:gd name="T27" fmla="*/ 81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3" h="244">
                    <a:moveTo>
                      <a:pt x="222" y="81"/>
                    </a:moveTo>
                    <a:lnTo>
                      <a:pt x="155" y="0"/>
                    </a:lnTo>
                    <a:lnTo>
                      <a:pt x="60" y="0"/>
                    </a:lnTo>
                    <a:lnTo>
                      <a:pt x="0" y="81"/>
                    </a:lnTo>
                    <a:lnTo>
                      <a:pt x="5" y="93"/>
                    </a:lnTo>
                    <a:lnTo>
                      <a:pt x="15" y="98"/>
                    </a:lnTo>
                    <a:lnTo>
                      <a:pt x="31" y="98"/>
                    </a:lnTo>
                    <a:lnTo>
                      <a:pt x="46" y="93"/>
                    </a:lnTo>
                    <a:lnTo>
                      <a:pt x="83" y="52"/>
                    </a:lnTo>
                    <a:lnTo>
                      <a:pt x="117" y="98"/>
                    </a:lnTo>
                    <a:lnTo>
                      <a:pt x="117" y="231"/>
                    </a:lnTo>
                    <a:lnTo>
                      <a:pt x="130" y="243"/>
                    </a:lnTo>
                    <a:lnTo>
                      <a:pt x="222" y="243"/>
                    </a:lnTo>
                    <a:lnTo>
                      <a:pt x="222" y="81"/>
                    </a:lnTo>
                  </a:path>
                </a:pathLst>
              </a:custGeom>
              <a:solidFill>
                <a:srgbClr val="FFBFBF"/>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 name="Group 17"/>
              <p:cNvGrpSpPr>
                <a:grpSpLocks/>
              </p:cNvGrpSpPr>
              <p:nvPr/>
            </p:nvGrpSpPr>
            <p:grpSpPr bwMode="auto">
              <a:xfrm>
                <a:off x="3543" y="1538"/>
                <a:ext cx="150" cy="128"/>
                <a:chOff x="3543" y="1538"/>
                <a:chExt cx="150" cy="128"/>
              </a:xfrm>
            </p:grpSpPr>
            <p:sp>
              <p:nvSpPr>
                <p:cNvPr id="18" name="AutoShape 18"/>
                <p:cNvSpPr>
                  <a:spLocks noChangeArrowheads="1"/>
                </p:cNvSpPr>
                <p:nvPr/>
              </p:nvSpPr>
              <p:spPr bwMode="auto">
                <a:xfrm>
                  <a:off x="3543" y="1538"/>
                  <a:ext cx="146" cy="44"/>
                </a:xfrm>
                <a:prstGeom prst="roundRect">
                  <a:avLst>
                    <a:gd name="adj" fmla="val 12477"/>
                  </a:avLst>
                </a:prstGeom>
                <a:solidFill>
                  <a:srgbClr val="FFBFB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AutoShape 19"/>
                <p:cNvSpPr>
                  <a:spLocks noChangeArrowheads="1"/>
                </p:cNvSpPr>
                <p:nvPr/>
              </p:nvSpPr>
              <p:spPr bwMode="auto">
                <a:xfrm>
                  <a:off x="3560" y="1586"/>
                  <a:ext cx="133" cy="39"/>
                </a:xfrm>
                <a:prstGeom prst="roundRect">
                  <a:avLst>
                    <a:gd name="adj" fmla="val 12477"/>
                  </a:avLst>
                </a:prstGeom>
                <a:solidFill>
                  <a:srgbClr val="FFBFB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AutoShape 20"/>
                <p:cNvSpPr>
                  <a:spLocks noChangeArrowheads="1"/>
                </p:cNvSpPr>
                <p:nvPr/>
              </p:nvSpPr>
              <p:spPr bwMode="auto">
                <a:xfrm>
                  <a:off x="3578" y="1627"/>
                  <a:ext cx="115" cy="39"/>
                </a:xfrm>
                <a:prstGeom prst="roundRect">
                  <a:avLst>
                    <a:gd name="adj" fmla="val 12477"/>
                  </a:avLst>
                </a:prstGeom>
                <a:solidFill>
                  <a:srgbClr val="FFBFB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sp>
        <p:nvSpPr>
          <p:cNvPr id="23" name="Rectangle 21"/>
          <p:cNvSpPr>
            <a:spLocks noChangeArrowheads="1"/>
          </p:cNvSpPr>
          <p:nvPr/>
        </p:nvSpPr>
        <p:spPr bwMode="auto">
          <a:xfrm>
            <a:off x="5151438" y="2270125"/>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eaLnBrk="0" hangingPunct="0"/>
            <a:r>
              <a:rPr lang="en-US" b="1" i="0">
                <a:solidFill>
                  <a:schemeClr val="tx1"/>
                </a:solidFill>
                <a:effectLst/>
              </a:rPr>
              <a:t>$</a:t>
            </a:r>
          </a:p>
        </p:txBody>
      </p:sp>
      <p:sp>
        <p:nvSpPr>
          <p:cNvPr id="24" name="Line 23"/>
          <p:cNvSpPr>
            <a:spLocks noChangeShapeType="1"/>
          </p:cNvSpPr>
          <p:nvPr/>
        </p:nvSpPr>
        <p:spPr bwMode="auto">
          <a:xfrm>
            <a:off x="4573588" y="1600200"/>
            <a:ext cx="1587" cy="1093788"/>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Line 24"/>
          <p:cNvSpPr>
            <a:spLocks noChangeShapeType="1"/>
          </p:cNvSpPr>
          <p:nvPr/>
        </p:nvSpPr>
        <p:spPr bwMode="auto">
          <a:xfrm>
            <a:off x="3400425" y="2819400"/>
            <a:ext cx="2228850" cy="1588"/>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Line 27"/>
          <p:cNvSpPr>
            <a:spLocks noChangeShapeType="1"/>
          </p:cNvSpPr>
          <p:nvPr/>
        </p:nvSpPr>
        <p:spPr bwMode="auto">
          <a:xfrm>
            <a:off x="5368925" y="1600200"/>
            <a:ext cx="255588" cy="866775"/>
          </a:xfrm>
          <a:prstGeom prst="line">
            <a:avLst/>
          </a:prstGeom>
          <a:noFill/>
          <a:ln w="254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Line 28"/>
          <p:cNvSpPr>
            <a:spLocks noChangeShapeType="1"/>
          </p:cNvSpPr>
          <p:nvPr/>
        </p:nvSpPr>
        <p:spPr bwMode="auto">
          <a:xfrm flipH="1">
            <a:off x="5038725" y="1600200"/>
            <a:ext cx="260350" cy="879475"/>
          </a:xfrm>
          <a:prstGeom prst="line">
            <a:avLst/>
          </a:prstGeom>
          <a:noFill/>
          <a:ln w="254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Rectangle 29"/>
          <p:cNvSpPr>
            <a:spLocks noChangeArrowheads="1"/>
          </p:cNvSpPr>
          <p:nvPr/>
        </p:nvSpPr>
        <p:spPr bwMode="auto">
          <a:xfrm>
            <a:off x="6616700" y="1660525"/>
            <a:ext cx="457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50000"/>
              </a:spcBef>
            </a:pPr>
            <a:r>
              <a:rPr lang="en-US" sz="4000" b="1" i="0">
                <a:solidFill>
                  <a:srgbClr val="CC0000"/>
                </a:solidFill>
                <a:effectLst/>
              </a:rPr>
              <a:t>_</a:t>
            </a:r>
          </a:p>
        </p:txBody>
      </p:sp>
      <p:sp>
        <p:nvSpPr>
          <p:cNvPr id="30" name="Oval 30"/>
          <p:cNvSpPr>
            <a:spLocks noChangeArrowheads="1"/>
          </p:cNvSpPr>
          <p:nvPr/>
        </p:nvSpPr>
        <p:spPr bwMode="auto">
          <a:xfrm>
            <a:off x="4495800" y="1371600"/>
            <a:ext cx="88900" cy="1143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Line 31"/>
          <p:cNvSpPr>
            <a:spLocks noChangeShapeType="1"/>
          </p:cNvSpPr>
          <p:nvPr/>
        </p:nvSpPr>
        <p:spPr bwMode="auto">
          <a:xfrm>
            <a:off x="3714750" y="1600200"/>
            <a:ext cx="279400" cy="911225"/>
          </a:xfrm>
          <a:prstGeom prst="line">
            <a:avLst/>
          </a:prstGeom>
          <a:noFill/>
          <a:ln w="254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Line 32"/>
          <p:cNvSpPr>
            <a:spLocks noChangeShapeType="1"/>
          </p:cNvSpPr>
          <p:nvPr/>
        </p:nvSpPr>
        <p:spPr bwMode="auto">
          <a:xfrm flipV="1">
            <a:off x="3389313" y="1524000"/>
            <a:ext cx="2251075" cy="4763"/>
          </a:xfrm>
          <a:prstGeom prst="line">
            <a:avLst/>
          </a:prstGeom>
          <a:noFill/>
          <a:ln w="50800">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 name="Line 33"/>
          <p:cNvSpPr>
            <a:spLocks noChangeShapeType="1"/>
          </p:cNvSpPr>
          <p:nvPr/>
        </p:nvSpPr>
        <p:spPr bwMode="auto">
          <a:xfrm flipH="1">
            <a:off x="3429000" y="1600200"/>
            <a:ext cx="242888" cy="914400"/>
          </a:xfrm>
          <a:prstGeom prst="line">
            <a:avLst/>
          </a:prstGeom>
          <a:noFill/>
          <a:ln w="254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 name="Freeform 34"/>
          <p:cNvSpPr>
            <a:spLocks/>
          </p:cNvSpPr>
          <p:nvPr/>
        </p:nvSpPr>
        <p:spPr bwMode="auto">
          <a:xfrm>
            <a:off x="3392488" y="2514600"/>
            <a:ext cx="631825" cy="165100"/>
          </a:xfrm>
          <a:custGeom>
            <a:avLst/>
            <a:gdLst>
              <a:gd name="T0" fmla="*/ 0 w 745"/>
              <a:gd name="T1" fmla="*/ 19 h 127"/>
              <a:gd name="T2" fmla="*/ 19 w 745"/>
              <a:gd name="T3" fmla="*/ 34 h 127"/>
              <a:gd name="T4" fmla="*/ 39 w 745"/>
              <a:gd name="T5" fmla="*/ 48 h 127"/>
              <a:gd name="T6" fmla="*/ 61 w 745"/>
              <a:gd name="T7" fmla="*/ 62 h 127"/>
              <a:gd name="T8" fmla="*/ 72 w 745"/>
              <a:gd name="T9" fmla="*/ 68 h 127"/>
              <a:gd name="T10" fmla="*/ 83 w 745"/>
              <a:gd name="T11" fmla="*/ 75 h 127"/>
              <a:gd name="T12" fmla="*/ 95 w 745"/>
              <a:gd name="T13" fmla="*/ 81 h 127"/>
              <a:gd name="T14" fmla="*/ 108 w 745"/>
              <a:gd name="T15" fmla="*/ 87 h 127"/>
              <a:gd name="T16" fmla="*/ 122 w 745"/>
              <a:gd name="T17" fmla="*/ 92 h 127"/>
              <a:gd name="T18" fmla="*/ 137 w 745"/>
              <a:gd name="T19" fmla="*/ 97 h 127"/>
              <a:gd name="T20" fmla="*/ 151 w 745"/>
              <a:gd name="T21" fmla="*/ 102 h 127"/>
              <a:gd name="T22" fmla="*/ 168 w 745"/>
              <a:gd name="T23" fmla="*/ 106 h 127"/>
              <a:gd name="T24" fmla="*/ 186 w 745"/>
              <a:gd name="T25" fmla="*/ 110 h 127"/>
              <a:gd name="T26" fmla="*/ 204 w 745"/>
              <a:gd name="T27" fmla="*/ 113 h 127"/>
              <a:gd name="T28" fmla="*/ 224 w 745"/>
              <a:gd name="T29" fmla="*/ 116 h 127"/>
              <a:gd name="T30" fmla="*/ 247 w 745"/>
              <a:gd name="T31" fmla="*/ 118 h 127"/>
              <a:gd name="T32" fmla="*/ 272 w 745"/>
              <a:gd name="T33" fmla="*/ 121 h 127"/>
              <a:gd name="T34" fmla="*/ 298 w 745"/>
              <a:gd name="T35" fmla="*/ 122 h 127"/>
              <a:gd name="T36" fmla="*/ 325 w 745"/>
              <a:gd name="T37" fmla="*/ 124 h 127"/>
              <a:gd name="T38" fmla="*/ 354 w 745"/>
              <a:gd name="T39" fmla="*/ 125 h 127"/>
              <a:gd name="T40" fmla="*/ 384 w 745"/>
              <a:gd name="T41" fmla="*/ 126 h 127"/>
              <a:gd name="T42" fmla="*/ 412 w 745"/>
              <a:gd name="T43" fmla="*/ 126 h 127"/>
              <a:gd name="T44" fmla="*/ 442 w 745"/>
              <a:gd name="T45" fmla="*/ 126 h 127"/>
              <a:gd name="T46" fmla="*/ 471 w 745"/>
              <a:gd name="T47" fmla="*/ 126 h 127"/>
              <a:gd name="T48" fmla="*/ 498 w 745"/>
              <a:gd name="T49" fmla="*/ 125 h 127"/>
              <a:gd name="T50" fmla="*/ 524 w 745"/>
              <a:gd name="T51" fmla="*/ 123 h 127"/>
              <a:gd name="T52" fmla="*/ 550 w 745"/>
              <a:gd name="T53" fmla="*/ 122 h 127"/>
              <a:gd name="T54" fmla="*/ 572 w 745"/>
              <a:gd name="T55" fmla="*/ 119 h 127"/>
              <a:gd name="T56" fmla="*/ 594 w 745"/>
              <a:gd name="T57" fmla="*/ 116 h 127"/>
              <a:gd name="T58" fmla="*/ 611 w 745"/>
              <a:gd name="T59" fmla="*/ 113 h 127"/>
              <a:gd name="T60" fmla="*/ 628 w 745"/>
              <a:gd name="T61" fmla="*/ 109 h 127"/>
              <a:gd name="T62" fmla="*/ 642 w 745"/>
              <a:gd name="T63" fmla="*/ 105 h 127"/>
              <a:gd name="T64" fmla="*/ 656 w 745"/>
              <a:gd name="T65" fmla="*/ 100 h 127"/>
              <a:gd name="T66" fmla="*/ 668 w 745"/>
              <a:gd name="T67" fmla="*/ 94 h 127"/>
              <a:gd name="T68" fmla="*/ 678 w 745"/>
              <a:gd name="T69" fmla="*/ 88 h 127"/>
              <a:gd name="T70" fmla="*/ 688 w 745"/>
              <a:gd name="T71" fmla="*/ 81 h 127"/>
              <a:gd name="T72" fmla="*/ 696 w 745"/>
              <a:gd name="T73" fmla="*/ 74 h 127"/>
              <a:gd name="T74" fmla="*/ 704 w 745"/>
              <a:gd name="T75" fmla="*/ 67 h 127"/>
              <a:gd name="T76" fmla="*/ 710 w 745"/>
              <a:gd name="T77" fmla="*/ 59 h 127"/>
              <a:gd name="T78" fmla="*/ 716 w 745"/>
              <a:gd name="T79" fmla="*/ 51 h 127"/>
              <a:gd name="T80" fmla="*/ 722 w 745"/>
              <a:gd name="T81" fmla="*/ 43 h 127"/>
              <a:gd name="T82" fmla="*/ 727 w 745"/>
              <a:gd name="T83" fmla="*/ 35 h 127"/>
              <a:gd name="T84" fmla="*/ 735 w 745"/>
              <a:gd name="T85" fmla="*/ 18 h 127"/>
              <a:gd name="T86" fmla="*/ 744 w 745"/>
              <a:gd name="T87"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45" h="127">
                <a:moveTo>
                  <a:pt x="0" y="19"/>
                </a:moveTo>
                <a:lnTo>
                  <a:pt x="19" y="34"/>
                </a:lnTo>
                <a:lnTo>
                  <a:pt x="39" y="48"/>
                </a:lnTo>
                <a:lnTo>
                  <a:pt x="61" y="62"/>
                </a:lnTo>
                <a:lnTo>
                  <a:pt x="72" y="68"/>
                </a:lnTo>
                <a:lnTo>
                  <a:pt x="83" y="75"/>
                </a:lnTo>
                <a:lnTo>
                  <a:pt x="95" y="81"/>
                </a:lnTo>
                <a:lnTo>
                  <a:pt x="108" y="87"/>
                </a:lnTo>
                <a:lnTo>
                  <a:pt x="122" y="92"/>
                </a:lnTo>
                <a:lnTo>
                  <a:pt x="137" y="97"/>
                </a:lnTo>
                <a:lnTo>
                  <a:pt x="151" y="102"/>
                </a:lnTo>
                <a:lnTo>
                  <a:pt x="168" y="106"/>
                </a:lnTo>
                <a:lnTo>
                  <a:pt x="186" y="110"/>
                </a:lnTo>
                <a:lnTo>
                  <a:pt x="204" y="113"/>
                </a:lnTo>
                <a:lnTo>
                  <a:pt x="224" y="116"/>
                </a:lnTo>
                <a:lnTo>
                  <a:pt x="247" y="118"/>
                </a:lnTo>
                <a:lnTo>
                  <a:pt x="272" y="121"/>
                </a:lnTo>
                <a:lnTo>
                  <a:pt x="298" y="122"/>
                </a:lnTo>
                <a:lnTo>
                  <a:pt x="325" y="124"/>
                </a:lnTo>
                <a:lnTo>
                  <a:pt x="354" y="125"/>
                </a:lnTo>
                <a:lnTo>
                  <a:pt x="384" y="126"/>
                </a:lnTo>
                <a:lnTo>
                  <a:pt x="412" y="126"/>
                </a:lnTo>
                <a:lnTo>
                  <a:pt x="442" y="126"/>
                </a:lnTo>
                <a:lnTo>
                  <a:pt x="471" y="126"/>
                </a:lnTo>
                <a:lnTo>
                  <a:pt x="498" y="125"/>
                </a:lnTo>
                <a:lnTo>
                  <a:pt x="524" y="123"/>
                </a:lnTo>
                <a:lnTo>
                  <a:pt x="550" y="122"/>
                </a:lnTo>
                <a:lnTo>
                  <a:pt x="572" y="119"/>
                </a:lnTo>
                <a:lnTo>
                  <a:pt x="594" y="116"/>
                </a:lnTo>
                <a:lnTo>
                  <a:pt x="611" y="113"/>
                </a:lnTo>
                <a:lnTo>
                  <a:pt x="628" y="109"/>
                </a:lnTo>
                <a:lnTo>
                  <a:pt x="642" y="105"/>
                </a:lnTo>
                <a:lnTo>
                  <a:pt x="656" y="100"/>
                </a:lnTo>
                <a:lnTo>
                  <a:pt x="668" y="94"/>
                </a:lnTo>
                <a:lnTo>
                  <a:pt x="678" y="88"/>
                </a:lnTo>
                <a:lnTo>
                  <a:pt x="688" y="81"/>
                </a:lnTo>
                <a:lnTo>
                  <a:pt x="696" y="74"/>
                </a:lnTo>
                <a:lnTo>
                  <a:pt x="704" y="67"/>
                </a:lnTo>
                <a:lnTo>
                  <a:pt x="710" y="59"/>
                </a:lnTo>
                <a:lnTo>
                  <a:pt x="716" y="51"/>
                </a:lnTo>
                <a:lnTo>
                  <a:pt x="722" y="43"/>
                </a:lnTo>
                <a:lnTo>
                  <a:pt x="727" y="35"/>
                </a:lnTo>
                <a:lnTo>
                  <a:pt x="735" y="18"/>
                </a:lnTo>
                <a:lnTo>
                  <a:pt x="744" y="0"/>
                </a:lnTo>
              </a:path>
            </a:pathLst>
          </a:custGeom>
          <a:noFill/>
          <a:ln w="50800" cap="rnd" cmpd="sng">
            <a:solidFill>
              <a:srgbClr val="CC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 name="Rectangle 35"/>
          <p:cNvSpPr>
            <a:spLocks noChangeArrowheads="1"/>
          </p:cNvSpPr>
          <p:nvPr/>
        </p:nvSpPr>
        <p:spPr bwMode="auto">
          <a:xfrm>
            <a:off x="1770063" y="1905000"/>
            <a:ext cx="5873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50000"/>
              </a:spcBef>
            </a:pPr>
            <a:r>
              <a:rPr lang="en-US" sz="4000" b="1" i="0">
                <a:solidFill>
                  <a:srgbClr val="CC0000"/>
                </a:solidFill>
                <a:effectLst/>
              </a:rPr>
              <a:t>+</a:t>
            </a:r>
          </a:p>
        </p:txBody>
      </p:sp>
      <p:sp>
        <p:nvSpPr>
          <p:cNvPr id="36" name="Freeform 42"/>
          <p:cNvSpPr>
            <a:spLocks/>
          </p:cNvSpPr>
          <p:nvPr/>
        </p:nvSpPr>
        <p:spPr bwMode="auto">
          <a:xfrm>
            <a:off x="5002213" y="2514600"/>
            <a:ext cx="631825" cy="165100"/>
          </a:xfrm>
          <a:custGeom>
            <a:avLst/>
            <a:gdLst>
              <a:gd name="T0" fmla="*/ 0 w 745"/>
              <a:gd name="T1" fmla="*/ 19 h 127"/>
              <a:gd name="T2" fmla="*/ 19 w 745"/>
              <a:gd name="T3" fmla="*/ 34 h 127"/>
              <a:gd name="T4" fmla="*/ 39 w 745"/>
              <a:gd name="T5" fmla="*/ 48 h 127"/>
              <a:gd name="T6" fmla="*/ 61 w 745"/>
              <a:gd name="T7" fmla="*/ 62 h 127"/>
              <a:gd name="T8" fmla="*/ 72 w 745"/>
              <a:gd name="T9" fmla="*/ 68 h 127"/>
              <a:gd name="T10" fmla="*/ 83 w 745"/>
              <a:gd name="T11" fmla="*/ 75 h 127"/>
              <a:gd name="T12" fmla="*/ 95 w 745"/>
              <a:gd name="T13" fmla="*/ 81 h 127"/>
              <a:gd name="T14" fmla="*/ 108 w 745"/>
              <a:gd name="T15" fmla="*/ 87 h 127"/>
              <a:gd name="T16" fmla="*/ 122 w 745"/>
              <a:gd name="T17" fmla="*/ 92 h 127"/>
              <a:gd name="T18" fmla="*/ 137 w 745"/>
              <a:gd name="T19" fmla="*/ 97 h 127"/>
              <a:gd name="T20" fmla="*/ 151 w 745"/>
              <a:gd name="T21" fmla="*/ 102 h 127"/>
              <a:gd name="T22" fmla="*/ 168 w 745"/>
              <a:gd name="T23" fmla="*/ 106 h 127"/>
              <a:gd name="T24" fmla="*/ 186 w 745"/>
              <a:gd name="T25" fmla="*/ 110 h 127"/>
              <a:gd name="T26" fmla="*/ 204 w 745"/>
              <a:gd name="T27" fmla="*/ 113 h 127"/>
              <a:gd name="T28" fmla="*/ 224 w 745"/>
              <a:gd name="T29" fmla="*/ 116 h 127"/>
              <a:gd name="T30" fmla="*/ 247 w 745"/>
              <a:gd name="T31" fmla="*/ 118 h 127"/>
              <a:gd name="T32" fmla="*/ 272 w 745"/>
              <a:gd name="T33" fmla="*/ 121 h 127"/>
              <a:gd name="T34" fmla="*/ 298 w 745"/>
              <a:gd name="T35" fmla="*/ 122 h 127"/>
              <a:gd name="T36" fmla="*/ 325 w 745"/>
              <a:gd name="T37" fmla="*/ 124 h 127"/>
              <a:gd name="T38" fmla="*/ 354 w 745"/>
              <a:gd name="T39" fmla="*/ 125 h 127"/>
              <a:gd name="T40" fmla="*/ 384 w 745"/>
              <a:gd name="T41" fmla="*/ 126 h 127"/>
              <a:gd name="T42" fmla="*/ 412 w 745"/>
              <a:gd name="T43" fmla="*/ 126 h 127"/>
              <a:gd name="T44" fmla="*/ 442 w 745"/>
              <a:gd name="T45" fmla="*/ 126 h 127"/>
              <a:gd name="T46" fmla="*/ 471 w 745"/>
              <a:gd name="T47" fmla="*/ 126 h 127"/>
              <a:gd name="T48" fmla="*/ 498 w 745"/>
              <a:gd name="T49" fmla="*/ 125 h 127"/>
              <a:gd name="T50" fmla="*/ 524 w 745"/>
              <a:gd name="T51" fmla="*/ 123 h 127"/>
              <a:gd name="T52" fmla="*/ 550 w 745"/>
              <a:gd name="T53" fmla="*/ 122 h 127"/>
              <a:gd name="T54" fmla="*/ 572 w 745"/>
              <a:gd name="T55" fmla="*/ 119 h 127"/>
              <a:gd name="T56" fmla="*/ 594 w 745"/>
              <a:gd name="T57" fmla="*/ 116 h 127"/>
              <a:gd name="T58" fmla="*/ 611 w 745"/>
              <a:gd name="T59" fmla="*/ 113 h 127"/>
              <a:gd name="T60" fmla="*/ 628 w 745"/>
              <a:gd name="T61" fmla="*/ 109 h 127"/>
              <a:gd name="T62" fmla="*/ 642 w 745"/>
              <a:gd name="T63" fmla="*/ 105 h 127"/>
              <a:gd name="T64" fmla="*/ 656 w 745"/>
              <a:gd name="T65" fmla="*/ 100 h 127"/>
              <a:gd name="T66" fmla="*/ 668 w 745"/>
              <a:gd name="T67" fmla="*/ 94 h 127"/>
              <a:gd name="T68" fmla="*/ 678 w 745"/>
              <a:gd name="T69" fmla="*/ 88 h 127"/>
              <a:gd name="T70" fmla="*/ 688 w 745"/>
              <a:gd name="T71" fmla="*/ 81 h 127"/>
              <a:gd name="T72" fmla="*/ 696 w 745"/>
              <a:gd name="T73" fmla="*/ 74 h 127"/>
              <a:gd name="T74" fmla="*/ 704 w 745"/>
              <a:gd name="T75" fmla="*/ 67 h 127"/>
              <a:gd name="T76" fmla="*/ 710 w 745"/>
              <a:gd name="T77" fmla="*/ 59 h 127"/>
              <a:gd name="T78" fmla="*/ 716 w 745"/>
              <a:gd name="T79" fmla="*/ 51 h 127"/>
              <a:gd name="T80" fmla="*/ 722 w 745"/>
              <a:gd name="T81" fmla="*/ 43 h 127"/>
              <a:gd name="T82" fmla="*/ 727 w 745"/>
              <a:gd name="T83" fmla="*/ 35 h 127"/>
              <a:gd name="T84" fmla="*/ 735 w 745"/>
              <a:gd name="T85" fmla="*/ 18 h 127"/>
              <a:gd name="T86" fmla="*/ 744 w 745"/>
              <a:gd name="T87"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45" h="127">
                <a:moveTo>
                  <a:pt x="0" y="19"/>
                </a:moveTo>
                <a:lnTo>
                  <a:pt x="19" y="34"/>
                </a:lnTo>
                <a:lnTo>
                  <a:pt x="39" y="48"/>
                </a:lnTo>
                <a:lnTo>
                  <a:pt x="61" y="62"/>
                </a:lnTo>
                <a:lnTo>
                  <a:pt x="72" y="68"/>
                </a:lnTo>
                <a:lnTo>
                  <a:pt x="83" y="75"/>
                </a:lnTo>
                <a:lnTo>
                  <a:pt x="95" y="81"/>
                </a:lnTo>
                <a:lnTo>
                  <a:pt x="108" y="87"/>
                </a:lnTo>
                <a:lnTo>
                  <a:pt x="122" y="92"/>
                </a:lnTo>
                <a:lnTo>
                  <a:pt x="137" y="97"/>
                </a:lnTo>
                <a:lnTo>
                  <a:pt x="151" y="102"/>
                </a:lnTo>
                <a:lnTo>
                  <a:pt x="168" y="106"/>
                </a:lnTo>
                <a:lnTo>
                  <a:pt x="186" y="110"/>
                </a:lnTo>
                <a:lnTo>
                  <a:pt x="204" y="113"/>
                </a:lnTo>
                <a:lnTo>
                  <a:pt x="224" y="116"/>
                </a:lnTo>
                <a:lnTo>
                  <a:pt x="247" y="118"/>
                </a:lnTo>
                <a:lnTo>
                  <a:pt x="272" y="121"/>
                </a:lnTo>
                <a:lnTo>
                  <a:pt x="298" y="122"/>
                </a:lnTo>
                <a:lnTo>
                  <a:pt x="325" y="124"/>
                </a:lnTo>
                <a:lnTo>
                  <a:pt x="354" y="125"/>
                </a:lnTo>
                <a:lnTo>
                  <a:pt x="384" y="126"/>
                </a:lnTo>
                <a:lnTo>
                  <a:pt x="412" y="126"/>
                </a:lnTo>
                <a:lnTo>
                  <a:pt x="442" y="126"/>
                </a:lnTo>
                <a:lnTo>
                  <a:pt x="471" y="126"/>
                </a:lnTo>
                <a:lnTo>
                  <a:pt x="498" y="125"/>
                </a:lnTo>
                <a:lnTo>
                  <a:pt x="524" y="123"/>
                </a:lnTo>
                <a:lnTo>
                  <a:pt x="550" y="122"/>
                </a:lnTo>
                <a:lnTo>
                  <a:pt x="572" y="119"/>
                </a:lnTo>
                <a:lnTo>
                  <a:pt x="594" y="116"/>
                </a:lnTo>
                <a:lnTo>
                  <a:pt x="611" y="113"/>
                </a:lnTo>
                <a:lnTo>
                  <a:pt x="628" y="109"/>
                </a:lnTo>
                <a:lnTo>
                  <a:pt x="642" y="105"/>
                </a:lnTo>
                <a:lnTo>
                  <a:pt x="656" y="100"/>
                </a:lnTo>
                <a:lnTo>
                  <a:pt x="668" y="94"/>
                </a:lnTo>
                <a:lnTo>
                  <a:pt x="678" y="88"/>
                </a:lnTo>
                <a:lnTo>
                  <a:pt x="688" y="81"/>
                </a:lnTo>
                <a:lnTo>
                  <a:pt x="696" y="74"/>
                </a:lnTo>
                <a:lnTo>
                  <a:pt x="704" y="67"/>
                </a:lnTo>
                <a:lnTo>
                  <a:pt x="710" y="59"/>
                </a:lnTo>
                <a:lnTo>
                  <a:pt x="716" y="51"/>
                </a:lnTo>
                <a:lnTo>
                  <a:pt x="722" y="43"/>
                </a:lnTo>
                <a:lnTo>
                  <a:pt x="727" y="35"/>
                </a:lnTo>
                <a:lnTo>
                  <a:pt x="735" y="18"/>
                </a:lnTo>
                <a:lnTo>
                  <a:pt x="744" y="0"/>
                </a:lnTo>
              </a:path>
            </a:pathLst>
          </a:custGeom>
          <a:noFill/>
          <a:ln w="50800" cap="rnd" cmpd="sng">
            <a:solidFill>
              <a:srgbClr val="CC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054520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36963"/>
                                        </p:tgtEl>
                                        <p:attrNameLst>
                                          <p:attrName>style.visibility</p:attrName>
                                        </p:attrNameLst>
                                      </p:cBhvr>
                                      <p:to>
                                        <p:strVal val="visible"/>
                                      </p:to>
                                    </p:set>
                                    <p:anim calcmode="lin" valueType="num">
                                      <p:cBhvr additive="base">
                                        <p:cTn id="7" dur="500" fill="hold"/>
                                        <p:tgtEl>
                                          <p:spTgt spid="936963"/>
                                        </p:tgtEl>
                                        <p:attrNameLst>
                                          <p:attrName>ppt_x</p:attrName>
                                        </p:attrNameLst>
                                      </p:cBhvr>
                                      <p:tavLst>
                                        <p:tav tm="0">
                                          <p:val>
                                            <p:strVal val="#ppt_x"/>
                                          </p:val>
                                        </p:tav>
                                        <p:tav tm="100000">
                                          <p:val>
                                            <p:strVal val="#ppt_x"/>
                                          </p:val>
                                        </p:tav>
                                      </p:tavLst>
                                    </p:anim>
                                    <p:anim calcmode="lin" valueType="num">
                                      <p:cBhvr additive="base">
                                        <p:cTn id="8" dur="500" fill="hold"/>
                                        <p:tgtEl>
                                          <p:spTgt spid="9369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696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0838"/>
            <a:ext cx="8229600" cy="944562"/>
          </a:xfrm>
        </p:spPr>
        <p:txBody>
          <a:bodyPr>
            <a:normAutofit/>
          </a:bodyPr>
          <a:lstStyle/>
          <a:p>
            <a:r>
              <a:rPr lang="en-US" sz="2200" b="1" i="1"/>
              <a:t>False Claims Act (FCA)</a:t>
            </a:r>
          </a:p>
        </p:txBody>
      </p:sp>
      <p:sp>
        <p:nvSpPr>
          <p:cNvPr id="9" name="Content Placeholder 2"/>
          <p:cNvSpPr txBox="1">
            <a:spLocks/>
          </p:cNvSpPr>
          <p:nvPr/>
        </p:nvSpPr>
        <p:spPr>
          <a:xfrm>
            <a:off x="609600" y="1066800"/>
            <a:ext cx="8382000" cy="5105400"/>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nSpc>
                <a:spcPct val="118000"/>
              </a:lnSpc>
              <a:spcBef>
                <a:spcPts val="0"/>
              </a:spcBef>
              <a:spcAft>
                <a:spcPts val="1200"/>
              </a:spcAft>
              <a:buNone/>
            </a:pPr>
            <a:r>
              <a:rPr lang="en-US" sz="2200" b="1" i="1"/>
              <a:t>It is a crime for any person or organization </a:t>
            </a:r>
          </a:p>
          <a:p>
            <a:pPr marL="457200" lvl="1" indent="-457200">
              <a:lnSpc>
                <a:spcPct val="128000"/>
              </a:lnSpc>
              <a:spcBef>
                <a:spcPts val="0"/>
              </a:spcBef>
              <a:spcAft>
                <a:spcPts val="1200"/>
              </a:spcAft>
              <a:buFont typeface="Arial" pitchFamily="34" charset="0"/>
              <a:buChar char="•"/>
            </a:pPr>
            <a:r>
              <a:rPr lang="en-US" sz="1800"/>
              <a:t>To</a:t>
            </a:r>
            <a:r>
              <a:rPr lang="en-US" sz="1800" b="1"/>
              <a:t> knowingly </a:t>
            </a:r>
            <a:r>
              <a:rPr lang="en-US" sz="1800"/>
              <a:t>or with </a:t>
            </a:r>
            <a:r>
              <a:rPr lang="en-US" sz="1800" b="1"/>
              <a:t>reckless disregard, </a:t>
            </a:r>
            <a:r>
              <a:rPr lang="en-US" sz="1800"/>
              <a:t>present a false or fraudulent claim for payment by the federal government; or</a:t>
            </a:r>
          </a:p>
          <a:p>
            <a:pPr marL="457200" lvl="1" indent="-457200">
              <a:lnSpc>
                <a:spcPct val="118000"/>
              </a:lnSpc>
              <a:spcBef>
                <a:spcPts val="0"/>
              </a:spcBef>
              <a:spcAft>
                <a:spcPts val="1200"/>
              </a:spcAft>
              <a:buFont typeface="Arial" pitchFamily="34" charset="0"/>
              <a:buChar char="•"/>
            </a:pPr>
            <a:r>
              <a:rPr lang="en-US" sz="1800"/>
              <a:t>To use a false record or statement to influence the payment of a false or fraudulent claim. </a:t>
            </a:r>
          </a:p>
          <a:p>
            <a:pPr marL="0" lvl="1" indent="0">
              <a:lnSpc>
                <a:spcPct val="118000"/>
              </a:lnSpc>
              <a:spcBef>
                <a:spcPts val="0"/>
              </a:spcBef>
              <a:spcAft>
                <a:spcPts val="600"/>
              </a:spcAft>
              <a:buNone/>
            </a:pPr>
            <a:r>
              <a:rPr lang="en-US" sz="1800" b="1" i="1"/>
              <a:t>Example</a:t>
            </a:r>
          </a:p>
          <a:p>
            <a:pPr marL="857250" lvl="2" indent="-457200">
              <a:lnSpc>
                <a:spcPct val="118000"/>
              </a:lnSpc>
              <a:spcBef>
                <a:spcPts val="0"/>
              </a:spcBef>
              <a:spcAft>
                <a:spcPts val="600"/>
              </a:spcAft>
              <a:buFont typeface="+mj-lt"/>
              <a:buAutoNum type="arabicParenR"/>
            </a:pPr>
            <a:r>
              <a:rPr lang="en-US" sz="1800" i="1"/>
              <a:t>Billing for tests not performed or reported</a:t>
            </a:r>
          </a:p>
          <a:p>
            <a:pPr marL="857250" lvl="2" indent="-457200">
              <a:lnSpc>
                <a:spcPct val="118000"/>
              </a:lnSpc>
              <a:spcBef>
                <a:spcPts val="0"/>
              </a:spcBef>
              <a:spcAft>
                <a:spcPts val="600"/>
              </a:spcAft>
              <a:buFont typeface="+mj-lt"/>
              <a:buAutoNum type="arabicParenR"/>
            </a:pPr>
            <a:r>
              <a:rPr lang="en-US" sz="1800" i="1"/>
              <a:t>Encouraging the ordering of test(s) that are not medically necessary</a:t>
            </a:r>
          </a:p>
          <a:p>
            <a:pPr marL="857250" lvl="2" indent="-457200">
              <a:lnSpc>
                <a:spcPct val="118000"/>
              </a:lnSpc>
              <a:spcBef>
                <a:spcPts val="0"/>
              </a:spcBef>
              <a:spcAft>
                <a:spcPts val="1200"/>
              </a:spcAft>
              <a:buFont typeface="+mj-lt"/>
              <a:buAutoNum type="arabicParenR"/>
            </a:pPr>
            <a:r>
              <a:rPr lang="en-US" sz="1800" i="1"/>
              <a:t>Billing with an ICD-10 diagnosis code “not obtained” from the physician</a:t>
            </a:r>
          </a:p>
          <a:p>
            <a:pPr marL="0" lvl="1" indent="0">
              <a:lnSpc>
                <a:spcPct val="118000"/>
              </a:lnSpc>
              <a:spcBef>
                <a:spcPts val="0"/>
              </a:spcBef>
              <a:buNone/>
            </a:pPr>
            <a:r>
              <a:rPr lang="en-US" sz="1800" b="1"/>
              <a:t>Penalties</a:t>
            </a:r>
          </a:p>
          <a:p>
            <a:pPr marL="0" lvl="1" indent="0">
              <a:lnSpc>
                <a:spcPct val="118000"/>
              </a:lnSpc>
              <a:spcBef>
                <a:spcPts val="0"/>
              </a:spcBef>
              <a:spcAft>
                <a:spcPts val="1200"/>
              </a:spcAft>
              <a:buNone/>
            </a:pPr>
            <a:r>
              <a:rPr lang="en-US" sz="1800"/>
              <a:t>FCA violations will result in a civil penalty per false claim, of not less than $11,181 and not more than $22,363, plus triple the government’s actual damages. </a:t>
            </a:r>
          </a:p>
          <a:p>
            <a:pPr marL="0" lvl="1" indent="0">
              <a:lnSpc>
                <a:spcPct val="118000"/>
              </a:lnSpc>
              <a:spcBef>
                <a:spcPts val="0"/>
              </a:spcBef>
              <a:spcAft>
                <a:spcPts val="1200"/>
              </a:spcAft>
              <a:buNone/>
            </a:pPr>
            <a:r>
              <a:rPr lang="en-US" sz="1800"/>
              <a:t>A person who violates the FCA will also be held liable for the government’s costs for bringing a civil action to recover any penalty or damages.</a:t>
            </a:r>
          </a:p>
          <a:p>
            <a:pPr marL="457200" lvl="1" indent="-457200">
              <a:lnSpc>
                <a:spcPct val="118000"/>
              </a:lnSpc>
              <a:spcBef>
                <a:spcPts val="0"/>
              </a:spcBef>
              <a:spcAft>
                <a:spcPts val="1200"/>
              </a:spcAft>
              <a:buFont typeface="Arial" pitchFamily="34" charset="0"/>
              <a:buChar char="•"/>
            </a:pPr>
            <a:endParaRPr lang="en-US" sz="2200"/>
          </a:p>
        </p:txBody>
      </p:sp>
      <p:sp>
        <p:nvSpPr>
          <p:cNvPr id="8" name="Content Placeholder 2"/>
          <p:cNvSpPr txBox="1">
            <a:spLocks/>
          </p:cNvSpPr>
          <p:nvPr/>
        </p:nvSpPr>
        <p:spPr>
          <a:xfrm>
            <a:off x="609600" y="3733800"/>
            <a:ext cx="8229600" cy="9525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457200">
              <a:spcBef>
                <a:spcPts val="0"/>
              </a:spcBef>
              <a:spcAft>
                <a:spcPts val="1800"/>
              </a:spcAft>
              <a:buFont typeface="Arial" pitchFamily="34" charset="0"/>
              <a:buChar char="•"/>
            </a:pPr>
            <a:endParaRPr lang="en-US" sz="2400"/>
          </a:p>
        </p:txBody>
      </p:sp>
    </p:spTree>
    <p:extLst>
      <p:ext uri="{BB962C8B-B14F-4D97-AF65-F5344CB8AC3E}">
        <p14:creationId xmlns:p14="http://schemas.microsoft.com/office/powerpoint/2010/main" val="1398236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30250"/>
          </a:xfrm>
        </p:spPr>
        <p:txBody>
          <a:bodyPr>
            <a:noAutofit/>
          </a:bodyPr>
          <a:lstStyle/>
          <a:p>
            <a:r>
              <a:rPr lang="en-US" sz="2200" b="1" i="1"/>
              <a:t>False Claim Act</a:t>
            </a:r>
            <a:br>
              <a:rPr lang="en-US" sz="2200" b="1" i="1"/>
            </a:br>
            <a:r>
              <a:rPr lang="en-US" sz="2200" b="1" i="1"/>
              <a:t>CMS Claim Filing Requirements</a:t>
            </a:r>
          </a:p>
        </p:txBody>
      </p:sp>
      <p:sp>
        <p:nvSpPr>
          <p:cNvPr id="3" name="Content Placeholder 2"/>
          <p:cNvSpPr>
            <a:spLocks noGrp="1"/>
          </p:cNvSpPr>
          <p:nvPr>
            <p:ph idx="1"/>
          </p:nvPr>
        </p:nvSpPr>
        <p:spPr>
          <a:xfrm>
            <a:off x="38100" y="1143000"/>
            <a:ext cx="9067800" cy="4800600"/>
          </a:xfrm>
        </p:spPr>
        <p:txBody>
          <a:bodyPr>
            <a:noAutofit/>
          </a:bodyPr>
          <a:lstStyle/>
          <a:p>
            <a:pPr>
              <a:spcBef>
                <a:spcPts val="0"/>
              </a:spcBef>
              <a:spcAft>
                <a:spcPts val="600"/>
              </a:spcAft>
            </a:pPr>
            <a:r>
              <a:rPr lang="en-US" sz="1800" b="1" u="sng"/>
              <a:t>Valid Order</a:t>
            </a:r>
            <a:r>
              <a:rPr lang="en-US" sz="1800" b="1"/>
              <a:t> </a:t>
            </a:r>
            <a:r>
              <a:rPr lang="en-US" sz="1800"/>
              <a:t>– Order received from a </a:t>
            </a:r>
            <a:r>
              <a:rPr lang="en-US" sz="1800">
                <a:ea typeface="ＭＳ Ｐゴシック" pitchFamily="34" charset="-128"/>
              </a:rPr>
              <a:t>physician or individual with a valid </a:t>
            </a:r>
            <a:r>
              <a:rPr lang="en-US" sz="1800"/>
              <a:t>National Provider Identification (NPI), who has not </a:t>
            </a:r>
            <a:r>
              <a:rPr lang="en-US" sz="1800">
                <a:ea typeface="ＭＳ Ｐゴシック" pitchFamily="34" charset="-128"/>
              </a:rPr>
              <a:t>been debarred, sanctioned, or excluded from federally-funded programs</a:t>
            </a:r>
          </a:p>
          <a:p>
            <a:pPr>
              <a:spcBef>
                <a:spcPts val="0"/>
              </a:spcBef>
              <a:spcAft>
                <a:spcPts val="600"/>
              </a:spcAft>
            </a:pPr>
            <a:r>
              <a:rPr lang="en-US" sz="1800" b="1" u="sng"/>
              <a:t>Physician Signature</a:t>
            </a:r>
            <a:r>
              <a:rPr lang="en-US" sz="1800"/>
              <a:t> – Orders must be signed by the physician or non-physician practitioner (NPP) or the ordering physicians or NPPs may be required to furnish medical record evidence of the order upon any internal or external audit to confirm the existence of an order.</a:t>
            </a:r>
          </a:p>
          <a:p>
            <a:pPr>
              <a:spcBef>
                <a:spcPts val="0"/>
              </a:spcBef>
              <a:spcAft>
                <a:spcPts val="600"/>
              </a:spcAft>
            </a:pPr>
            <a:r>
              <a:rPr lang="en-US" sz="1800" b="1" u="sng"/>
              <a:t>Date of Service (DOS)</a:t>
            </a:r>
            <a:r>
              <a:rPr lang="en-US" sz="1800">
                <a:ea typeface="ＭＳ Ｐゴシック" pitchFamily="34" charset="-128"/>
              </a:rPr>
              <a:t> – The date that the specimen was collected.</a:t>
            </a:r>
          </a:p>
          <a:p>
            <a:pPr>
              <a:spcBef>
                <a:spcPts val="0"/>
              </a:spcBef>
              <a:spcAft>
                <a:spcPts val="600"/>
              </a:spcAft>
            </a:pPr>
            <a:r>
              <a:rPr lang="en-US" sz="1800" b="1" u="sng"/>
              <a:t>Requisition Design</a:t>
            </a:r>
            <a:r>
              <a:rPr lang="en-US" sz="1800"/>
              <a:t> – Fully disclosed non-deceptive marketing practices with an emphasis on choice.</a:t>
            </a:r>
          </a:p>
          <a:p>
            <a:pPr>
              <a:spcBef>
                <a:spcPts val="0"/>
              </a:spcBef>
              <a:spcAft>
                <a:spcPts val="600"/>
              </a:spcAft>
            </a:pPr>
            <a:r>
              <a:rPr lang="en-US" sz="1800" b="1" u="sng"/>
              <a:t>Physician Notice and Diagnosis Information</a:t>
            </a:r>
            <a:r>
              <a:rPr lang="en-US" sz="1800"/>
              <a:t> - Ensure physician awareness of the need </a:t>
            </a:r>
            <a:r>
              <a:rPr lang="en-US" sz="1800">
                <a:ea typeface="ＭＳ Ｐゴシック" pitchFamily="34" charset="-128"/>
              </a:rPr>
              <a:t>to 1) only order medically necessary testing, 2) provide ICD-10 symptomatic diagnosis codes supported in the patient’s medical record, and 3) provide a signed Advance Beneficiary Notice (ABN) if required. </a:t>
            </a:r>
          </a:p>
          <a:p>
            <a:pPr>
              <a:spcBef>
                <a:spcPts val="0"/>
              </a:spcBef>
              <a:spcAft>
                <a:spcPts val="600"/>
              </a:spcAft>
            </a:pPr>
            <a:r>
              <a:rPr lang="en-US" sz="1800" b="1" u="sng"/>
              <a:t>Result Report</a:t>
            </a:r>
            <a:r>
              <a:rPr lang="en-US" sz="1800">
                <a:ea typeface="ＭＳ Ｐゴシック" pitchFamily="34" charset="-128"/>
              </a:rPr>
              <a:t> – Delivered with valuable diagnostic information</a:t>
            </a:r>
            <a:endParaRPr lang="en-US" sz="1800"/>
          </a:p>
        </p:txBody>
      </p:sp>
    </p:spTree>
    <p:extLst>
      <p:ext uri="{BB962C8B-B14F-4D97-AF65-F5344CB8AC3E}">
        <p14:creationId xmlns:p14="http://schemas.microsoft.com/office/powerpoint/2010/main" val="2758564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2200" b="1" i="1"/>
              <a:t>Federal Anti-Kickback Statute (AKS)</a:t>
            </a:r>
          </a:p>
        </p:txBody>
      </p:sp>
      <p:sp>
        <p:nvSpPr>
          <p:cNvPr id="3" name="Content Placeholder 2"/>
          <p:cNvSpPr>
            <a:spLocks noGrp="1"/>
          </p:cNvSpPr>
          <p:nvPr>
            <p:ph idx="1"/>
          </p:nvPr>
        </p:nvSpPr>
        <p:spPr>
          <a:xfrm>
            <a:off x="76200" y="914400"/>
            <a:ext cx="9067800" cy="5257800"/>
          </a:xfrm>
        </p:spPr>
        <p:txBody>
          <a:bodyPr>
            <a:noAutofit/>
          </a:bodyPr>
          <a:lstStyle/>
          <a:p>
            <a:pPr marL="0" indent="0">
              <a:spcBef>
                <a:spcPts val="0"/>
              </a:spcBef>
              <a:spcAft>
                <a:spcPts val="600"/>
              </a:spcAft>
              <a:buNone/>
            </a:pPr>
            <a:r>
              <a:rPr lang="en-US" sz="1700" b="1"/>
              <a:t>Penalizes anyone (physician, laboratory representative, sales representative, etc.) who knowingly and willfully solicits, receives, offers or pays remuneration in cash or in kind to induce the referral of an individual for testing of diagnostic services, which is payable under the Medicare or Medicaid program.</a:t>
            </a:r>
          </a:p>
          <a:p>
            <a:pPr lvl="1">
              <a:spcBef>
                <a:spcPts val="0"/>
              </a:spcBef>
            </a:pPr>
            <a:r>
              <a:rPr lang="en-US" sz="1700"/>
              <a:t>Cash kickbacks, bribes, or rebates</a:t>
            </a:r>
          </a:p>
          <a:p>
            <a:pPr lvl="1">
              <a:spcBef>
                <a:spcPts val="0"/>
              </a:spcBef>
            </a:pPr>
            <a:r>
              <a:rPr lang="en-US" sz="1700"/>
              <a:t>Free laboratory testing</a:t>
            </a:r>
          </a:p>
          <a:p>
            <a:pPr lvl="1">
              <a:spcBef>
                <a:spcPts val="0"/>
              </a:spcBef>
            </a:pPr>
            <a:r>
              <a:rPr lang="en-US" sz="1700"/>
              <a:t>Waiver of co-pays</a:t>
            </a:r>
          </a:p>
          <a:p>
            <a:pPr lvl="1">
              <a:spcBef>
                <a:spcPts val="0"/>
              </a:spcBef>
            </a:pPr>
            <a:r>
              <a:rPr lang="en-US" sz="1700"/>
              <a:t>Space rental agreements</a:t>
            </a:r>
          </a:p>
          <a:p>
            <a:pPr lvl="1">
              <a:spcBef>
                <a:spcPts val="0"/>
              </a:spcBef>
            </a:pPr>
            <a:r>
              <a:rPr lang="en-US" sz="1700"/>
              <a:t>Free computer equipment</a:t>
            </a:r>
          </a:p>
          <a:p>
            <a:pPr lvl="1">
              <a:spcBef>
                <a:spcPts val="0"/>
              </a:spcBef>
            </a:pPr>
            <a:r>
              <a:rPr lang="en-US" sz="1700"/>
              <a:t>Free general use supplies</a:t>
            </a:r>
          </a:p>
          <a:p>
            <a:pPr lvl="1">
              <a:spcBef>
                <a:spcPts val="0"/>
              </a:spcBef>
            </a:pPr>
            <a:r>
              <a:rPr lang="en-US" sz="1700"/>
              <a:t>Free non-laboratory pickups</a:t>
            </a:r>
          </a:p>
          <a:p>
            <a:pPr lvl="1">
              <a:spcBef>
                <a:spcPts val="0"/>
              </a:spcBef>
              <a:spcAft>
                <a:spcPts val="600"/>
              </a:spcAft>
            </a:pPr>
            <a:r>
              <a:rPr lang="en-US" sz="1700"/>
              <a:t>Business purchase or lease arrangements</a:t>
            </a:r>
          </a:p>
          <a:p>
            <a:pPr marL="0" indent="0">
              <a:spcBef>
                <a:spcPts val="0"/>
              </a:spcBef>
              <a:spcAft>
                <a:spcPts val="600"/>
              </a:spcAft>
              <a:buNone/>
            </a:pPr>
            <a:r>
              <a:rPr lang="en-US" sz="1700" b="1"/>
              <a:t>Penalty</a:t>
            </a:r>
          </a:p>
          <a:p>
            <a:pPr marL="0" indent="0">
              <a:spcBef>
                <a:spcPts val="0"/>
              </a:spcBef>
              <a:spcAft>
                <a:spcPts val="600"/>
              </a:spcAft>
              <a:buNone/>
            </a:pPr>
            <a:r>
              <a:rPr lang="en-US" sz="1700"/>
              <a:t>The AKS is a criminal statute and the penalties for violations of the law can be severe. They include fines of up to $25,000 per violation, felony conviction punishable by imprisonment up to five years, or both, as well as possible exclusion from participation in Federal Healthcare Programs.</a:t>
            </a:r>
          </a:p>
          <a:p>
            <a:pPr>
              <a:spcBef>
                <a:spcPts val="0"/>
              </a:spcBef>
              <a:spcAft>
                <a:spcPts val="600"/>
              </a:spcAft>
            </a:pPr>
            <a:r>
              <a:rPr lang="en-US" sz="1700" b="1"/>
              <a:t>Penalties apply equally to the service provider and referring practitioner</a:t>
            </a:r>
          </a:p>
        </p:txBody>
      </p:sp>
      <p:pic>
        <p:nvPicPr>
          <p:cNvPr id="5" name="Picture 12" descr="C:\Documents and Settings\briley\Local Settings\Temporary Internet Files\Content.IE5\QNWT6PGV\MP900401490[1].jpg">
            <a:extLst>
              <a:ext uri="{FF2B5EF4-FFF2-40B4-BE49-F238E27FC236}">
                <a16:creationId xmlns:a16="http://schemas.microsoft.com/office/drawing/2014/main" id="{F6FDB3D0-276E-4EAE-9359-A6C320B14528}"/>
              </a:ext>
            </a:extLst>
          </p:cNvPr>
          <p:cNvPicPr>
            <a:picLocks noChangeAspect="1" noChangeArrowheads="1"/>
          </p:cNvPicPr>
          <p:nvPr/>
        </p:nvPicPr>
        <p:blipFill>
          <a:blip r:embed="rId2" cstate="print"/>
          <a:srcRect/>
          <a:stretch>
            <a:fillRect/>
          </a:stretch>
        </p:blipFill>
        <p:spPr bwMode="auto">
          <a:xfrm>
            <a:off x="6897074" y="2110224"/>
            <a:ext cx="1447491" cy="2170176"/>
          </a:xfrm>
          <a:prstGeom prst="rect">
            <a:avLst/>
          </a:prstGeom>
          <a:noFill/>
        </p:spPr>
      </p:pic>
      <p:sp>
        <p:nvSpPr>
          <p:cNvPr id="6" name="TextBox 5">
            <a:extLst>
              <a:ext uri="{FF2B5EF4-FFF2-40B4-BE49-F238E27FC236}">
                <a16:creationId xmlns:a16="http://schemas.microsoft.com/office/drawing/2014/main" id="{C4AD787D-B57C-4D97-813F-3B6BDC98497F}"/>
              </a:ext>
            </a:extLst>
          </p:cNvPr>
          <p:cNvSpPr txBox="1"/>
          <p:nvPr/>
        </p:nvSpPr>
        <p:spPr>
          <a:xfrm>
            <a:off x="6735600" y="2042182"/>
            <a:ext cx="1676400" cy="1077218"/>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pPr algn="ctr"/>
            <a:r>
              <a:rPr lang="en-US" sz="3200" b="1" spc="150">
                <a:ln w="11430"/>
                <a:solidFill>
                  <a:srgbClr val="F8F8F8"/>
                </a:solidFill>
                <a:effectLst>
                  <a:outerShdw blurRad="25400" algn="tl" rotWithShape="0">
                    <a:srgbClr val="000000">
                      <a:alpha val="43000"/>
                    </a:srgbClr>
                  </a:outerShdw>
                </a:effectLst>
              </a:rPr>
              <a:t>Pay Here</a:t>
            </a:r>
          </a:p>
        </p:txBody>
      </p:sp>
      <p:sp>
        <p:nvSpPr>
          <p:cNvPr id="7" name="Rectangle 6">
            <a:extLst>
              <a:ext uri="{FF2B5EF4-FFF2-40B4-BE49-F238E27FC236}">
                <a16:creationId xmlns:a16="http://schemas.microsoft.com/office/drawing/2014/main" id="{D5F0A6D4-8FF1-4D48-946D-42DB9F023140}"/>
              </a:ext>
            </a:extLst>
          </p:cNvPr>
          <p:cNvSpPr/>
          <p:nvPr/>
        </p:nvSpPr>
        <p:spPr>
          <a:xfrm>
            <a:off x="1371600" y="6454428"/>
            <a:ext cx="6781800" cy="403572"/>
          </a:xfrm>
          <a:prstGeom prst="rect">
            <a:avLst/>
          </a:prstGeom>
        </p:spPr>
        <p:txBody>
          <a:bodyPr wrap="square">
            <a:spAutoFit/>
          </a:bodyPr>
          <a:lstStyle/>
          <a:p>
            <a:r>
              <a:rPr lang="en-US" sz="1000">
                <a:solidFill>
                  <a:srgbClr val="222222"/>
                </a:solidFill>
                <a:ea typeface="Times New Roman" panose="02020603050405020304" pitchFamily="18" charset="0"/>
              </a:rPr>
              <a:t>B. Braun 2011 Compliance Video</a:t>
            </a:r>
            <a:endParaRPr lang="en-US" sz="1000" b="1">
              <a:ea typeface="Times New Roman" panose="02020603050405020304" pitchFamily="18" charset="0"/>
            </a:endParaRPr>
          </a:p>
          <a:p>
            <a:pPr>
              <a:lnSpc>
                <a:spcPct val="107000"/>
              </a:lnSpc>
              <a:spcAft>
                <a:spcPts val="800"/>
              </a:spcAft>
            </a:pPr>
            <a:r>
              <a:rPr lang="en-US" sz="1000" u="sng">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https://www.youtube.com/watch?v=cjvPfBNHNNU</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86562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b="1" i="1"/>
              <a:t>Federal Anti-Kickback Statute </a:t>
            </a:r>
            <a:br>
              <a:rPr lang="en-US" sz="2200" b="1" i="1"/>
            </a:br>
            <a:r>
              <a:rPr lang="en-US" sz="2200" b="1" i="1"/>
              <a:t>Safe Harbor Regulations</a:t>
            </a:r>
          </a:p>
        </p:txBody>
      </p:sp>
      <p:sp>
        <p:nvSpPr>
          <p:cNvPr id="3" name="Content Placeholder 2"/>
          <p:cNvSpPr>
            <a:spLocks noGrp="1"/>
          </p:cNvSpPr>
          <p:nvPr>
            <p:ph idx="1"/>
          </p:nvPr>
        </p:nvSpPr>
        <p:spPr/>
        <p:txBody>
          <a:bodyPr>
            <a:normAutofit/>
          </a:bodyPr>
          <a:lstStyle/>
          <a:p>
            <a:r>
              <a:rPr lang="en-US" sz="2200"/>
              <a:t>The </a:t>
            </a:r>
            <a:r>
              <a:rPr lang="en-US" sz="2200" b="1"/>
              <a:t>safe harbor </a:t>
            </a:r>
            <a:r>
              <a:rPr lang="en-US" sz="2200"/>
              <a:t>regulations describe various payment and business practices that, although they potentially implicate the Federal anti-kickback statute, are not treated as offenses under the statute.</a:t>
            </a:r>
          </a:p>
          <a:p>
            <a:pPr lvl="1"/>
            <a:r>
              <a:rPr lang="en-US" sz="1800"/>
              <a:t>Space rental agreements, commercially reasonable</a:t>
            </a:r>
          </a:p>
          <a:p>
            <a:pPr lvl="1"/>
            <a:r>
              <a:rPr lang="en-US" sz="1800"/>
              <a:t>Purchase arrangements</a:t>
            </a:r>
          </a:p>
          <a:p>
            <a:pPr lvl="1"/>
            <a:r>
              <a:rPr lang="en-US" sz="1800"/>
              <a:t>Consulting arrangements</a:t>
            </a:r>
          </a:p>
        </p:txBody>
      </p:sp>
    </p:spTree>
    <p:extLst>
      <p:ext uri="{BB962C8B-B14F-4D97-AF65-F5344CB8AC3E}">
        <p14:creationId xmlns:p14="http://schemas.microsoft.com/office/powerpoint/2010/main" val="2604888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a:t>Stark Anti-Self Referral Law</a:t>
            </a:r>
          </a:p>
        </p:txBody>
      </p:sp>
      <p:sp>
        <p:nvSpPr>
          <p:cNvPr id="3" name="Content Placeholder 2"/>
          <p:cNvSpPr>
            <a:spLocks noGrp="1"/>
          </p:cNvSpPr>
          <p:nvPr>
            <p:ph idx="1"/>
          </p:nvPr>
        </p:nvSpPr>
        <p:spPr>
          <a:xfrm>
            <a:off x="76200" y="1295400"/>
            <a:ext cx="9067800" cy="5105400"/>
          </a:xfrm>
        </p:spPr>
        <p:txBody>
          <a:bodyPr vert="horz" lIns="91440" tIns="45720" rIns="91440" bIns="45720" rtlCol="0" anchor="t">
            <a:noAutofit/>
          </a:bodyPr>
          <a:lstStyle/>
          <a:p>
            <a:pPr marL="0" indent="0">
              <a:buNone/>
            </a:pPr>
            <a:r>
              <a:rPr lang="en-US" sz="1700" b="1" dirty="0"/>
              <a:t>Financial Relationship</a:t>
            </a:r>
          </a:p>
          <a:p>
            <a:pPr marL="0" indent="0">
              <a:buNone/>
            </a:pPr>
            <a:r>
              <a:rPr lang="en-US" sz="1700" dirty="0"/>
              <a:t>Prohibits a physician from referring a Medicare or Medicaid patient to a clinical laboratory with which the physician or an immediate family member has an inappropriate financial relationship with.</a:t>
            </a:r>
          </a:p>
          <a:p>
            <a:pPr marL="342900" indent="-342900"/>
            <a:r>
              <a:rPr lang="en-US" sz="1700" dirty="0"/>
              <a:t>Stark defines a financial relationship as either</a:t>
            </a:r>
          </a:p>
          <a:p>
            <a:pPr marL="742950" lvl="1" indent="-285750"/>
            <a:r>
              <a:rPr lang="en-US" sz="1700" dirty="0"/>
              <a:t>An </a:t>
            </a:r>
            <a:r>
              <a:rPr lang="en-US" sz="1700" u="sng" dirty="0"/>
              <a:t>ownership/investment interest</a:t>
            </a:r>
            <a:r>
              <a:rPr lang="en-US" sz="1700" dirty="0"/>
              <a:t> relationship through equity, debt or other means or a compensation relationship.</a:t>
            </a:r>
          </a:p>
          <a:p>
            <a:pPr marL="742950" lvl="1" indent="-285750"/>
            <a:r>
              <a:rPr lang="en-US" sz="1700" dirty="0"/>
              <a:t>A </a:t>
            </a:r>
            <a:r>
              <a:rPr lang="en-US" sz="1700" u="sng" dirty="0"/>
              <a:t>focus compensation arrangement</a:t>
            </a:r>
            <a:r>
              <a:rPr lang="en-US" sz="1700" dirty="0"/>
              <a:t> with anything of value (cash, goods, or services) being exchanged between a physician (or an immediate family member of the physician) and a provider of laboratory healthcare services.</a:t>
            </a:r>
          </a:p>
          <a:p>
            <a:pPr marL="0" indent="0">
              <a:buNone/>
            </a:pPr>
            <a:r>
              <a:rPr lang="en-US" sz="1700" b="1" dirty="0"/>
              <a:t>Severe Penalties Include:</a:t>
            </a:r>
          </a:p>
          <a:p>
            <a:pPr marL="342900" indent="-342900"/>
            <a:r>
              <a:rPr lang="en-US" sz="1700" dirty="0"/>
              <a:t>Refund of monies received, civil penalties of up to $15,000 for each service, and three times the amount of improper payment the entity received from the Medicare program; </a:t>
            </a:r>
          </a:p>
          <a:p>
            <a:r>
              <a:rPr lang="en-US" sz="1700" dirty="0"/>
              <a:t>Exclusion from Medicare and/or state healthcare programs including Medicaid; </a:t>
            </a:r>
          </a:p>
          <a:p>
            <a:pPr marL="342900" indent="-342900"/>
            <a:r>
              <a:rPr lang="en-US" sz="1700" dirty="0"/>
              <a:t>Payment of civil penalties for attempting to circumvent the law of up to $100,000 for each circumvention scheme. </a:t>
            </a:r>
          </a:p>
          <a:p>
            <a:pPr marL="57150" indent="0">
              <a:buNone/>
            </a:pPr>
            <a:endParaRPr lang="en-US" sz="2300"/>
          </a:p>
        </p:txBody>
      </p:sp>
    </p:spTree>
    <p:extLst>
      <p:ext uri="{BB962C8B-B14F-4D97-AF65-F5344CB8AC3E}">
        <p14:creationId xmlns:p14="http://schemas.microsoft.com/office/powerpoint/2010/main" val="21555345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183356"/>
            <a:ext cx="8229600" cy="731044"/>
          </a:xfrm>
        </p:spPr>
        <p:txBody>
          <a:bodyPr>
            <a:noAutofit/>
          </a:bodyPr>
          <a:lstStyle/>
          <a:p>
            <a:r>
              <a:rPr lang="en-US" sz="2400" b="1"/>
              <a:t>Stark Law “Exemptions”</a:t>
            </a:r>
          </a:p>
        </p:txBody>
      </p:sp>
      <p:sp>
        <p:nvSpPr>
          <p:cNvPr id="3" name="Content Placeholder 2"/>
          <p:cNvSpPr>
            <a:spLocks noGrp="1"/>
          </p:cNvSpPr>
          <p:nvPr>
            <p:ph idx="1"/>
          </p:nvPr>
        </p:nvSpPr>
        <p:spPr>
          <a:xfrm>
            <a:off x="114300" y="914400"/>
            <a:ext cx="8915399" cy="5410200"/>
          </a:xfrm>
        </p:spPr>
        <p:txBody>
          <a:bodyPr>
            <a:noAutofit/>
          </a:bodyPr>
          <a:lstStyle/>
          <a:p>
            <a:pPr marL="0" indent="0">
              <a:lnSpc>
                <a:spcPct val="108000"/>
              </a:lnSpc>
              <a:spcBef>
                <a:spcPts val="0"/>
              </a:spcBef>
              <a:buNone/>
            </a:pPr>
            <a:r>
              <a:rPr lang="en-US" sz="1700" b="1" dirty="0"/>
              <a:t>Stark Exceptions</a:t>
            </a:r>
            <a:r>
              <a:rPr lang="en-US" sz="1700" dirty="0"/>
              <a:t> </a:t>
            </a:r>
          </a:p>
          <a:p>
            <a:pPr>
              <a:lnSpc>
                <a:spcPct val="108000"/>
              </a:lnSpc>
              <a:spcBef>
                <a:spcPts val="0"/>
              </a:spcBef>
              <a:spcAft>
                <a:spcPts val="600"/>
              </a:spcAft>
            </a:pPr>
            <a:r>
              <a:rPr lang="en-US" sz="1700" dirty="0"/>
              <a:t>The Stark Law </a:t>
            </a:r>
            <a:r>
              <a:rPr lang="en-US" sz="1700" b="1" dirty="0"/>
              <a:t>mandatory exemptions </a:t>
            </a:r>
            <a:r>
              <a:rPr lang="en-US" sz="1700" dirty="0"/>
              <a:t>detail a number of financial relationships and focus arrangements between physicians and designated health service (DHS) providers that do not result in violations of federal law.</a:t>
            </a:r>
          </a:p>
          <a:p>
            <a:pPr marL="0" indent="0">
              <a:lnSpc>
                <a:spcPct val="108000"/>
              </a:lnSpc>
              <a:spcBef>
                <a:spcPts val="0"/>
              </a:spcBef>
              <a:buNone/>
            </a:pPr>
            <a:r>
              <a:rPr lang="en-US" sz="1700" b="1" dirty="0"/>
              <a:t>Exemption Conditions</a:t>
            </a:r>
          </a:p>
          <a:p>
            <a:pPr>
              <a:lnSpc>
                <a:spcPct val="108000"/>
              </a:lnSpc>
              <a:spcBef>
                <a:spcPts val="0"/>
              </a:spcBef>
              <a:spcAft>
                <a:spcPts val="600"/>
              </a:spcAft>
            </a:pPr>
            <a:r>
              <a:rPr lang="en-US" sz="1700" dirty="0"/>
              <a:t>The arrangement must be in writing, signed by the parties, and specify the goods or services to be provided;</a:t>
            </a:r>
          </a:p>
          <a:p>
            <a:pPr>
              <a:lnSpc>
                <a:spcPct val="108000"/>
              </a:lnSpc>
              <a:spcBef>
                <a:spcPts val="0"/>
              </a:spcBef>
              <a:spcAft>
                <a:spcPts val="600"/>
              </a:spcAft>
            </a:pPr>
            <a:r>
              <a:rPr lang="en-US" sz="1700" dirty="0"/>
              <a:t>The written arrangement must specify a timeframe;</a:t>
            </a:r>
          </a:p>
          <a:p>
            <a:pPr>
              <a:lnSpc>
                <a:spcPct val="108000"/>
              </a:lnSpc>
              <a:spcBef>
                <a:spcPts val="0"/>
              </a:spcBef>
              <a:spcAft>
                <a:spcPts val="600"/>
              </a:spcAft>
            </a:pPr>
            <a:r>
              <a:rPr lang="en-US" sz="1700" dirty="0"/>
              <a:t>The compensation for goods or services must be set in advance, equivalent to fair market value, and must not depend on the value or volume of any referrals made between the parties;</a:t>
            </a:r>
          </a:p>
          <a:p>
            <a:pPr>
              <a:lnSpc>
                <a:spcPct val="108000"/>
              </a:lnSpc>
              <a:spcBef>
                <a:spcPts val="0"/>
              </a:spcBef>
              <a:spcAft>
                <a:spcPts val="600"/>
              </a:spcAft>
            </a:pPr>
            <a:r>
              <a:rPr lang="en-US" sz="1700" dirty="0"/>
              <a:t>The arrangement must be commercially reasonable; AND</a:t>
            </a:r>
          </a:p>
          <a:p>
            <a:pPr>
              <a:lnSpc>
                <a:spcPct val="108000"/>
              </a:lnSpc>
              <a:spcBef>
                <a:spcPts val="0"/>
              </a:spcBef>
              <a:spcAft>
                <a:spcPts val="600"/>
              </a:spcAft>
            </a:pPr>
            <a:r>
              <a:rPr lang="en-US" sz="1700" dirty="0"/>
              <a:t>The arrangement must not violate the Anti-Kickback Statute or any other state or federal law.</a:t>
            </a:r>
            <a:endParaRPr lang="en-US" sz="1700" u="sng" dirty="0"/>
          </a:p>
          <a:p>
            <a:pPr marL="0" indent="0">
              <a:lnSpc>
                <a:spcPct val="108000"/>
              </a:lnSpc>
              <a:spcBef>
                <a:spcPts val="0"/>
              </a:spcBef>
              <a:buNone/>
            </a:pPr>
            <a:r>
              <a:rPr lang="en-US" sz="1700" b="1" dirty="0"/>
              <a:t>Existing Exceptions </a:t>
            </a:r>
          </a:p>
          <a:p>
            <a:pPr lvl="2">
              <a:lnSpc>
                <a:spcPct val="108000"/>
              </a:lnSpc>
              <a:spcBef>
                <a:spcPts val="0"/>
              </a:spcBef>
            </a:pPr>
            <a:r>
              <a:rPr lang="en-US" sz="1700" dirty="0"/>
              <a:t>In-office ancillary services (i.e. in-office testing, X-ray, etc.), </a:t>
            </a:r>
          </a:p>
          <a:p>
            <a:pPr lvl="2">
              <a:lnSpc>
                <a:spcPct val="108000"/>
              </a:lnSpc>
              <a:spcBef>
                <a:spcPts val="0"/>
              </a:spcBef>
            </a:pPr>
            <a:r>
              <a:rPr lang="en-US" sz="1700" dirty="0"/>
              <a:t>Personal service arrangements,</a:t>
            </a:r>
          </a:p>
          <a:p>
            <a:pPr lvl="2">
              <a:lnSpc>
                <a:spcPct val="108000"/>
              </a:lnSpc>
              <a:spcBef>
                <a:spcPts val="0"/>
              </a:spcBef>
            </a:pPr>
            <a:r>
              <a:rPr lang="en-US" sz="1700" dirty="0"/>
              <a:t>Rental of equipment and office space,</a:t>
            </a:r>
          </a:p>
          <a:p>
            <a:pPr lvl="2">
              <a:lnSpc>
                <a:spcPct val="108000"/>
              </a:lnSpc>
              <a:spcBef>
                <a:spcPts val="0"/>
              </a:spcBef>
            </a:pPr>
            <a:r>
              <a:rPr lang="en-US" sz="1700" dirty="0"/>
              <a:t>Fair market value compensation.</a:t>
            </a:r>
          </a:p>
          <a:p>
            <a:pPr marL="914400" lvl="2" indent="0">
              <a:buNone/>
            </a:pPr>
            <a:endParaRPr lang="en-US" sz="1600" dirty="0">
              <a:solidFill>
                <a:srgbClr val="0000FF"/>
              </a:solidFill>
            </a:endParaRPr>
          </a:p>
        </p:txBody>
      </p:sp>
    </p:spTree>
    <p:extLst>
      <p:ext uri="{BB962C8B-B14F-4D97-AF65-F5344CB8AC3E}">
        <p14:creationId xmlns:p14="http://schemas.microsoft.com/office/powerpoint/2010/main" val="10809840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08038"/>
          </a:xfrm>
        </p:spPr>
        <p:txBody>
          <a:bodyPr>
            <a:noAutofit/>
          </a:bodyPr>
          <a:lstStyle/>
          <a:p>
            <a:r>
              <a:rPr lang="en-US" sz="2400" b="1"/>
              <a:t>Enforcement Actions &amp; Settlements</a:t>
            </a:r>
            <a:r>
              <a:rPr lang="en-US" sz="2800"/>
              <a:t> </a:t>
            </a:r>
            <a:endParaRPr lang="en-US" sz="2600"/>
          </a:p>
        </p:txBody>
      </p:sp>
      <p:sp>
        <p:nvSpPr>
          <p:cNvPr id="3" name="Content Placeholder 2"/>
          <p:cNvSpPr>
            <a:spLocks noGrp="1"/>
          </p:cNvSpPr>
          <p:nvPr>
            <p:ph idx="1"/>
          </p:nvPr>
        </p:nvSpPr>
        <p:spPr>
          <a:xfrm>
            <a:off x="152400" y="1219200"/>
            <a:ext cx="8958044" cy="4906963"/>
          </a:xfrm>
        </p:spPr>
        <p:txBody>
          <a:bodyPr>
            <a:noAutofit/>
          </a:bodyPr>
          <a:lstStyle/>
          <a:p>
            <a:pPr marL="0" indent="0">
              <a:spcBef>
                <a:spcPts val="0"/>
              </a:spcBef>
              <a:buNone/>
            </a:pPr>
            <a:r>
              <a:rPr lang="en-US" sz="2000" b="1"/>
              <a:t>CodeMap® Compliance Briefing </a:t>
            </a:r>
          </a:p>
          <a:p>
            <a:pPr marL="0" indent="0">
              <a:spcBef>
                <a:spcPts val="0"/>
              </a:spcBef>
              <a:buNone/>
            </a:pPr>
            <a:r>
              <a:rPr lang="en-US" sz="2000" b="1"/>
              <a:t>November 20, 2013</a:t>
            </a:r>
          </a:p>
          <a:p>
            <a:pPr>
              <a:spcBef>
                <a:spcPts val="1200"/>
              </a:spcBef>
            </a:pPr>
            <a:r>
              <a:rPr lang="en-US" sz="2000"/>
              <a:t>The federal government continues to collect record amounts from providers that find themselves on the wrong side of enforcement actions and subsequent settlements. </a:t>
            </a:r>
          </a:p>
          <a:p>
            <a:pPr lvl="1">
              <a:spcBef>
                <a:spcPts val="0"/>
              </a:spcBef>
              <a:spcAft>
                <a:spcPts val="1200"/>
              </a:spcAft>
            </a:pPr>
            <a:r>
              <a:rPr lang="en-US" sz="2000"/>
              <a:t>In fiscal year 2012, the federal government reported that it had won or negotiated over $3.0 billion in health care fraud judgments and settlements. </a:t>
            </a:r>
          </a:p>
          <a:p>
            <a:pPr lvl="1">
              <a:spcBef>
                <a:spcPts val="0"/>
              </a:spcBef>
              <a:spcAft>
                <a:spcPts val="1200"/>
              </a:spcAft>
            </a:pPr>
            <a:r>
              <a:rPr lang="en-US" sz="2000"/>
              <a:t>In fiscal year 2012, the Department of Health and Human Services (DHHS), the Office of Inspector General (OIG), and the Department of Justice (DOJ) allocated over $580 million to combat health care fraud and abuse. </a:t>
            </a:r>
          </a:p>
        </p:txBody>
      </p:sp>
    </p:spTree>
    <p:extLst>
      <p:ext uri="{BB962C8B-B14F-4D97-AF65-F5344CB8AC3E}">
        <p14:creationId xmlns:p14="http://schemas.microsoft.com/office/powerpoint/2010/main" val="42818144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2648033"/>
            <a:ext cx="5791200" cy="476167"/>
          </a:xfrm>
        </p:spPr>
        <p:txBody>
          <a:bodyPr>
            <a:normAutofit fontScale="70000" lnSpcReduction="20000"/>
          </a:bodyPr>
          <a:lstStyle/>
          <a:p>
            <a:pPr marL="0" indent="0" algn="ctr">
              <a:spcBef>
                <a:spcPts val="0"/>
              </a:spcBef>
              <a:spcAft>
                <a:spcPts val="1200"/>
              </a:spcAft>
              <a:buNone/>
            </a:pPr>
            <a:r>
              <a:rPr lang="en-US" b="1" i="1"/>
              <a:t>OIG expects $4.0 billion in investigative recoveries for FY 2020</a:t>
            </a:r>
          </a:p>
        </p:txBody>
      </p:sp>
      <p:sp>
        <p:nvSpPr>
          <p:cNvPr id="9" name="Content Placeholder 2"/>
          <p:cNvSpPr txBox="1">
            <a:spLocks/>
          </p:cNvSpPr>
          <p:nvPr/>
        </p:nvSpPr>
        <p:spPr>
          <a:xfrm>
            <a:off x="533400" y="1371600"/>
            <a:ext cx="8382000" cy="4569875"/>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a:spcBef>
                <a:spcPts val="0"/>
              </a:spcBef>
              <a:spcAft>
                <a:spcPts val="1800"/>
              </a:spcAft>
              <a:buNone/>
            </a:pPr>
            <a:r>
              <a:rPr lang="en-US" sz="2400" i="1" dirty="0"/>
              <a:t>OIG leads the fight against fraud, waste, and abuse in HHS programs and holds wrongdoers accountable for their actions. </a:t>
            </a:r>
            <a:endParaRPr lang="en-US" sz="2400" i="1"/>
          </a:p>
          <a:p>
            <a:pPr marL="457200" lvl="1" indent="-457200">
              <a:spcBef>
                <a:spcPts val="0"/>
              </a:spcBef>
              <a:spcAft>
                <a:spcPts val="1800"/>
              </a:spcAft>
              <a:buFont typeface="Arial" pitchFamily="34" charset="0"/>
              <a:buChar char="•"/>
            </a:pPr>
            <a:endParaRPr lang="en-US" sz="1800"/>
          </a:p>
          <a:p>
            <a:pPr marL="457200" lvl="1" indent="-457200">
              <a:spcBef>
                <a:spcPts val="0"/>
              </a:spcBef>
              <a:spcAft>
                <a:spcPts val="1800"/>
              </a:spcAft>
              <a:buFont typeface="Arial" pitchFamily="34" charset="0"/>
              <a:buChar char="•"/>
            </a:pPr>
            <a:r>
              <a:rPr lang="en-US" sz="1800" dirty="0"/>
              <a:t>In FY 2020, OIG brought criminal actions against 624 </a:t>
            </a:r>
            <a:r>
              <a:rPr lang="en-US" sz="1800" u="sng" dirty="0"/>
              <a:t>individuals or organizations</a:t>
            </a:r>
            <a:r>
              <a:rPr lang="en-US" sz="1800" dirty="0"/>
              <a:t> engaging in crimes against HHS programs and the beneficiaries they serve, and an additional 791 civil actions. </a:t>
            </a:r>
          </a:p>
          <a:p>
            <a:pPr marL="457200" lvl="1" indent="-457200">
              <a:spcBef>
                <a:spcPts val="0"/>
              </a:spcBef>
              <a:spcAft>
                <a:spcPts val="1800"/>
              </a:spcAft>
              <a:buFont typeface="Arial" pitchFamily="34" charset="0"/>
              <a:buChar char="•"/>
            </a:pPr>
            <a:r>
              <a:rPr lang="en-US" sz="1800" dirty="0"/>
              <a:t>OIG also excluded 2,148 individuals and entities from participation in Federal healthcare programs</a:t>
            </a:r>
            <a:r>
              <a:rPr lang="en-US" sz="2400" dirty="0"/>
              <a:t>.</a:t>
            </a:r>
          </a:p>
        </p:txBody>
      </p:sp>
      <p:pic>
        <p:nvPicPr>
          <p:cNvPr id="11" name="Picture 10">
            <a:extLst>
              <a:ext uri="{FF2B5EF4-FFF2-40B4-BE49-F238E27FC236}">
                <a16:creationId xmlns:a16="http://schemas.microsoft.com/office/drawing/2014/main" id="{878F7E1A-339B-454C-BFD6-B92FEDC80E18}"/>
              </a:ext>
            </a:extLst>
          </p:cNvPr>
          <p:cNvPicPr/>
          <p:nvPr/>
        </p:nvPicPr>
        <p:blipFill rotWithShape="1">
          <a:blip r:embed="rId3"/>
          <a:srcRect l="23987" t="13655" r="54165" b="79277"/>
          <a:stretch/>
        </p:blipFill>
        <p:spPr bwMode="auto">
          <a:xfrm>
            <a:off x="2374265" y="457200"/>
            <a:ext cx="4395470" cy="8001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95241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AE14B-47B2-4CC5-8334-9A3B409461A2}"/>
              </a:ext>
            </a:extLst>
          </p:cNvPr>
          <p:cNvSpPr>
            <a:spLocks noGrp="1"/>
          </p:cNvSpPr>
          <p:nvPr>
            <p:ph type="title"/>
          </p:nvPr>
        </p:nvSpPr>
        <p:spPr>
          <a:xfrm>
            <a:off x="457200" y="274638"/>
            <a:ext cx="8229600" cy="792162"/>
          </a:xfrm>
        </p:spPr>
        <p:txBody>
          <a:bodyPr>
            <a:normAutofit/>
          </a:bodyPr>
          <a:lstStyle/>
          <a:p>
            <a:r>
              <a:rPr lang="en-US" sz="3200" b="1" i="1"/>
              <a:t>Welcome</a:t>
            </a:r>
            <a:endParaRPr lang="en-US" sz="3200"/>
          </a:p>
        </p:txBody>
      </p:sp>
      <p:sp>
        <p:nvSpPr>
          <p:cNvPr id="3" name="Content Placeholder 2">
            <a:extLst>
              <a:ext uri="{FF2B5EF4-FFF2-40B4-BE49-F238E27FC236}">
                <a16:creationId xmlns:a16="http://schemas.microsoft.com/office/drawing/2014/main" id="{64FE8D94-F461-49EB-8C2E-ED535D192953}"/>
              </a:ext>
            </a:extLst>
          </p:cNvPr>
          <p:cNvSpPr>
            <a:spLocks noGrp="1"/>
          </p:cNvSpPr>
          <p:nvPr>
            <p:ph idx="1"/>
          </p:nvPr>
        </p:nvSpPr>
        <p:spPr>
          <a:xfrm>
            <a:off x="457200" y="990600"/>
            <a:ext cx="8229600" cy="4291490"/>
          </a:xfrm>
        </p:spPr>
        <p:txBody>
          <a:bodyPr vert="horz" lIns="91440" tIns="45720" rIns="91440" bIns="45720" rtlCol="0" anchor="t">
            <a:normAutofit fontScale="47500" lnSpcReduction="20000"/>
          </a:bodyPr>
          <a:lstStyle/>
          <a:p>
            <a:pPr marL="0" indent="0">
              <a:lnSpc>
                <a:spcPct val="128000"/>
              </a:lnSpc>
              <a:spcBef>
                <a:spcPts val="0"/>
              </a:spcBef>
              <a:spcAft>
                <a:spcPts val="600"/>
              </a:spcAft>
              <a:buNone/>
            </a:pPr>
            <a:r>
              <a:rPr lang="en-US" sz="3200" b="1"/>
              <a:t>Executive Leadership Message</a:t>
            </a:r>
            <a:endParaRPr lang="en-US" sz="3200"/>
          </a:p>
          <a:p>
            <a:pPr>
              <a:lnSpc>
                <a:spcPct val="128000"/>
              </a:lnSpc>
              <a:spcBef>
                <a:spcPts val="0"/>
              </a:spcBef>
              <a:spcAft>
                <a:spcPts val="600"/>
              </a:spcAft>
            </a:pPr>
            <a:r>
              <a:rPr lang="en-US" sz="3200"/>
              <a:t>Helix Diagnostics (“the Company”) is committed to provide quality clinical laboratory services to its customers, while observing the highest standards of legal and business ethics, in growing a successful business.</a:t>
            </a:r>
            <a:r>
              <a:rPr lang="en-US"/>
              <a:t> </a:t>
            </a:r>
            <a:endParaRPr lang="en-US" sz="3200">
              <a:cs typeface="Calibri"/>
            </a:endParaRPr>
          </a:p>
          <a:p>
            <a:pPr>
              <a:lnSpc>
                <a:spcPct val="128000"/>
              </a:lnSpc>
              <a:spcBef>
                <a:spcPts val="0"/>
              </a:spcBef>
              <a:spcAft>
                <a:spcPts val="600"/>
              </a:spcAft>
            </a:pPr>
            <a:r>
              <a:rPr lang="en-US" sz="3200"/>
              <a:t>The purpose of our Compliance Program is to (a) </a:t>
            </a:r>
            <a:r>
              <a:rPr lang="en-US" sz="3200" u="sng"/>
              <a:t>provide a framework</a:t>
            </a:r>
            <a:r>
              <a:rPr lang="en-US" sz="3200"/>
              <a:t> for conducting acceptable business practices in an honest and ethical manner, in conformance with the laws, rules, and regulations that govern the laboratory industry and (b) </a:t>
            </a:r>
            <a:r>
              <a:rPr lang="en-US" sz="3200" u="sng"/>
              <a:t>serve as the foundation</a:t>
            </a:r>
            <a:r>
              <a:rPr lang="en-US" sz="3200"/>
              <a:t> for establishing a culture within the Company that promotes service excellence and the prevention, detection, and resolution of unlawful or improper conduct.</a:t>
            </a:r>
          </a:p>
          <a:p>
            <a:pPr marL="0" indent="0">
              <a:lnSpc>
                <a:spcPct val="128000"/>
              </a:lnSpc>
              <a:spcBef>
                <a:spcPts val="0"/>
              </a:spcBef>
              <a:buNone/>
            </a:pPr>
            <a:endParaRPr lang="en-US" sz="3200">
              <a:latin typeface="Brush Script MT" panose="03060802040406070304" pitchFamily="66" charset="0"/>
            </a:endParaRPr>
          </a:p>
          <a:p>
            <a:pPr marL="0" indent="0">
              <a:lnSpc>
                <a:spcPct val="128000"/>
              </a:lnSpc>
              <a:spcBef>
                <a:spcPts val="0"/>
              </a:spcBef>
              <a:buNone/>
            </a:pPr>
            <a:r>
              <a:rPr lang="en-US">
                <a:latin typeface="Brush Script MT" panose="03060802040406070304" pitchFamily="66" charset="0"/>
              </a:rPr>
              <a:t>	</a:t>
            </a:r>
            <a:r>
              <a:rPr lang="en-US" sz="3200">
                <a:latin typeface="Brush Script MT" panose="03060802040406070304" pitchFamily="66" charset="0"/>
              </a:rPr>
              <a:t>Jim Grossi, Owner</a:t>
            </a:r>
          </a:p>
          <a:p>
            <a:pPr marL="0" indent="0">
              <a:lnSpc>
                <a:spcPct val="128000"/>
              </a:lnSpc>
              <a:spcBef>
                <a:spcPts val="0"/>
              </a:spcBef>
              <a:spcAft>
                <a:spcPts val="600"/>
              </a:spcAft>
              <a:buNone/>
            </a:pPr>
            <a:endParaRPr lang="en-US" sz="3200">
              <a:latin typeface="Brush Script MT" panose="03060802040406070304" pitchFamily="66" charset="0"/>
            </a:endParaRPr>
          </a:p>
        </p:txBody>
      </p:sp>
      <p:pic>
        <p:nvPicPr>
          <p:cNvPr id="4" name="Picture 3">
            <a:extLst>
              <a:ext uri="{FF2B5EF4-FFF2-40B4-BE49-F238E27FC236}">
                <a16:creationId xmlns:a16="http://schemas.microsoft.com/office/drawing/2014/main" id="{265092AF-DDB9-463C-A964-43E5E4BE6853}"/>
              </a:ext>
            </a:extLst>
          </p:cNvPr>
          <p:cNvPicPr/>
          <p:nvPr/>
        </p:nvPicPr>
        <p:blipFill rotWithShape="1">
          <a:blip r:embed="rId2"/>
          <a:srcRect l="3205" t="16809" r="35416" b="10826"/>
          <a:stretch/>
        </p:blipFill>
        <p:spPr bwMode="auto">
          <a:xfrm>
            <a:off x="6076034" y="5403212"/>
            <a:ext cx="1932952" cy="111571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15256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49431" y="2433741"/>
            <a:ext cx="5257800" cy="3382963"/>
          </a:xfrm>
        </p:spPr>
        <p:txBody>
          <a:bodyPr/>
          <a:lstStyle/>
          <a:p>
            <a:pPr marL="0" indent="0" algn="ctr">
              <a:buNone/>
            </a:pPr>
            <a:r>
              <a:rPr lang="en-US" b="1" i="1"/>
              <a:t>HIPAA Privacy &amp; Security Compliance</a:t>
            </a:r>
          </a:p>
        </p:txBody>
      </p:sp>
    </p:spTree>
    <p:extLst>
      <p:ext uri="{BB962C8B-B14F-4D97-AF65-F5344CB8AC3E}">
        <p14:creationId xmlns:p14="http://schemas.microsoft.com/office/powerpoint/2010/main" val="8516054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587229"/>
          </a:xfrm>
        </p:spPr>
        <p:txBody>
          <a:bodyPr>
            <a:normAutofit fontScale="90000"/>
          </a:bodyPr>
          <a:lstStyle/>
          <a:p>
            <a:r>
              <a:rPr lang="en-US" sz="2400" b="1" i="1"/>
              <a:t>Health Insurance Portability and Accountability Act (HIPAA)</a:t>
            </a:r>
            <a:endParaRPr lang="en-US" sz="2400"/>
          </a:p>
        </p:txBody>
      </p:sp>
      <p:sp>
        <p:nvSpPr>
          <p:cNvPr id="3" name="Content Placeholder 2"/>
          <p:cNvSpPr>
            <a:spLocks noGrp="1"/>
          </p:cNvSpPr>
          <p:nvPr>
            <p:ph idx="1"/>
          </p:nvPr>
        </p:nvSpPr>
        <p:spPr>
          <a:xfrm>
            <a:off x="190500" y="1422511"/>
            <a:ext cx="8763000" cy="5105400"/>
          </a:xfrm>
        </p:spPr>
        <p:txBody>
          <a:bodyPr>
            <a:normAutofit fontScale="92500" lnSpcReduction="10000"/>
          </a:bodyPr>
          <a:lstStyle/>
          <a:p>
            <a:pPr marL="0" indent="0">
              <a:lnSpc>
                <a:spcPct val="108000"/>
              </a:lnSpc>
              <a:spcBef>
                <a:spcPts val="0"/>
              </a:spcBef>
              <a:spcAft>
                <a:spcPts val="600"/>
              </a:spcAft>
              <a:buNone/>
            </a:pPr>
            <a:r>
              <a:rPr lang="en-US" sz="1800" b="1" i="1"/>
              <a:t>HIPAA Initiation</a:t>
            </a:r>
          </a:p>
          <a:p>
            <a:pPr>
              <a:lnSpc>
                <a:spcPct val="108000"/>
              </a:lnSpc>
              <a:spcBef>
                <a:spcPts val="0"/>
              </a:spcBef>
              <a:spcAft>
                <a:spcPts val="600"/>
              </a:spcAft>
            </a:pPr>
            <a:r>
              <a:rPr lang="en-US" sz="1800"/>
              <a:t>Health and Human Services (HHS) regulation initially passed in 1996</a:t>
            </a:r>
          </a:p>
          <a:p>
            <a:pPr>
              <a:lnSpc>
                <a:spcPct val="108000"/>
              </a:lnSpc>
              <a:spcBef>
                <a:spcPts val="0"/>
              </a:spcBef>
              <a:spcAft>
                <a:spcPts val="600"/>
              </a:spcAft>
            </a:pPr>
            <a:r>
              <a:rPr lang="en-US" sz="1800"/>
              <a:t>Entitled</a:t>
            </a:r>
            <a:r>
              <a:rPr lang="en-US" sz="1800" b="1"/>
              <a:t> “</a:t>
            </a:r>
            <a:r>
              <a:rPr lang="en-US" sz="1800" b="1" i="1"/>
              <a:t>Standards for Privacy of Individually Identifiable Health Information”</a:t>
            </a:r>
          </a:p>
          <a:p>
            <a:pPr lvl="1">
              <a:lnSpc>
                <a:spcPct val="108000"/>
              </a:lnSpc>
              <a:spcBef>
                <a:spcPts val="0"/>
              </a:spcBef>
              <a:spcAft>
                <a:spcPts val="600"/>
              </a:spcAft>
            </a:pPr>
            <a:r>
              <a:rPr lang="en-US" sz="1800"/>
              <a:t>Commonly known as the “Privacy Rule”</a:t>
            </a:r>
          </a:p>
          <a:p>
            <a:pPr lvl="1">
              <a:lnSpc>
                <a:spcPct val="108000"/>
              </a:lnSpc>
              <a:spcBef>
                <a:spcPts val="0"/>
              </a:spcBef>
              <a:spcAft>
                <a:spcPts val="600"/>
              </a:spcAft>
            </a:pPr>
            <a:r>
              <a:rPr lang="en-US" sz="1800"/>
              <a:t>Designed to ensure that patient Protected Health Information (PHI) is secure and confidential</a:t>
            </a:r>
          </a:p>
          <a:p>
            <a:pPr lvl="1">
              <a:lnSpc>
                <a:spcPct val="108000"/>
              </a:lnSpc>
              <a:spcBef>
                <a:spcPts val="0"/>
              </a:spcBef>
              <a:spcAft>
                <a:spcPts val="1200"/>
              </a:spcAft>
            </a:pPr>
            <a:r>
              <a:rPr lang="en-US" sz="1800"/>
              <a:t>Applicable to all healthcare providers (</a:t>
            </a:r>
            <a:r>
              <a:rPr lang="en-US" sz="1800" b="1"/>
              <a:t>covered entities</a:t>
            </a:r>
            <a:r>
              <a:rPr lang="en-US" sz="1800"/>
              <a:t>)</a:t>
            </a:r>
            <a:endParaRPr lang="en-US" sz="1800" i="1"/>
          </a:p>
          <a:p>
            <a:pPr marL="0" indent="0">
              <a:lnSpc>
                <a:spcPct val="108000"/>
              </a:lnSpc>
              <a:spcBef>
                <a:spcPts val="0"/>
              </a:spcBef>
              <a:spcAft>
                <a:spcPts val="600"/>
              </a:spcAft>
              <a:buNone/>
            </a:pPr>
            <a:r>
              <a:rPr lang="en-US" sz="1800" b="1" i="1"/>
              <a:t>HIPAA Expansion</a:t>
            </a:r>
          </a:p>
          <a:p>
            <a:pPr>
              <a:lnSpc>
                <a:spcPct val="108000"/>
              </a:lnSpc>
              <a:spcBef>
                <a:spcPts val="0"/>
              </a:spcBef>
              <a:spcAft>
                <a:spcPts val="600"/>
              </a:spcAft>
            </a:pPr>
            <a:r>
              <a:rPr lang="en-US" sz="1800"/>
              <a:t>March 26, 2013 – </a:t>
            </a:r>
            <a:r>
              <a:rPr lang="en-US" sz="1800" b="1"/>
              <a:t>HIPAA Omnibus Rule </a:t>
            </a:r>
            <a:r>
              <a:rPr lang="en-US" sz="1800"/>
              <a:t>(aka Mega Rule or HITECH Act ) </a:t>
            </a:r>
          </a:p>
          <a:p>
            <a:pPr lvl="1">
              <a:lnSpc>
                <a:spcPct val="108000"/>
              </a:lnSpc>
              <a:spcBef>
                <a:spcPts val="0"/>
              </a:spcBef>
              <a:spcAft>
                <a:spcPts val="600"/>
              </a:spcAft>
            </a:pPr>
            <a:r>
              <a:rPr lang="en-US" sz="1800"/>
              <a:t>Privacy			</a:t>
            </a:r>
          </a:p>
          <a:p>
            <a:pPr lvl="1">
              <a:lnSpc>
                <a:spcPct val="108000"/>
              </a:lnSpc>
              <a:spcBef>
                <a:spcPts val="0"/>
              </a:spcBef>
              <a:spcAft>
                <a:spcPts val="600"/>
              </a:spcAft>
            </a:pPr>
            <a:r>
              <a:rPr lang="en-US" sz="1800"/>
              <a:t>Security</a:t>
            </a:r>
          </a:p>
          <a:p>
            <a:pPr lvl="1">
              <a:lnSpc>
                <a:spcPct val="108000"/>
              </a:lnSpc>
              <a:spcBef>
                <a:spcPts val="0"/>
              </a:spcBef>
              <a:spcAft>
                <a:spcPts val="600"/>
              </a:spcAft>
            </a:pPr>
            <a:r>
              <a:rPr lang="en-US" sz="1800"/>
              <a:t>Breach Notification Rules  (BNR)</a:t>
            </a:r>
          </a:p>
          <a:p>
            <a:pPr lvl="1">
              <a:lnSpc>
                <a:spcPct val="108000"/>
              </a:lnSpc>
              <a:spcBef>
                <a:spcPts val="0"/>
              </a:spcBef>
              <a:spcAft>
                <a:spcPts val="600"/>
              </a:spcAft>
            </a:pPr>
            <a:r>
              <a:rPr lang="en-US" sz="1800"/>
              <a:t>Enforcement</a:t>
            </a:r>
          </a:p>
          <a:p>
            <a:pPr marL="0" indent="0">
              <a:lnSpc>
                <a:spcPct val="108000"/>
              </a:lnSpc>
              <a:spcBef>
                <a:spcPts val="0"/>
              </a:spcBef>
              <a:spcAft>
                <a:spcPts val="600"/>
              </a:spcAft>
              <a:buNone/>
            </a:pPr>
            <a:r>
              <a:rPr lang="en-US" sz="1800" b="1" i="1"/>
              <a:t>Enforcement Agency</a:t>
            </a:r>
          </a:p>
          <a:p>
            <a:pPr>
              <a:lnSpc>
                <a:spcPct val="108000"/>
              </a:lnSpc>
              <a:spcBef>
                <a:spcPts val="0"/>
              </a:spcBef>
              <a:spcAft>
                <a:spcPts val="600"/>
              </a:spcAft>
            </a:pPr>
            <a:r>
              <a:rPr lang="en-US" sz="1800"/>
              <a:t>The Department of Health and Human Services Office of Civil Rights (OCR)	</a:t>
            </a:r>
          </a:p>
          <a:p>
            <a:endParaRPr lang="en-US" sz="2400"/>
          </a:p>
        </p:txBody>
      </p:sp>
    </p:spTree>
    <p:extLst>
      <p:ext uri="{BB962C8B-B14F-4D97-AF65-F5344CB8AC3E}">
        <p14:creationId xmlns:p14="http://schemas.microsoft.com/office/powerpoint/2010/main" val="16619355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1838"/>
            <a:ext cx="8229600" cy="411162"/>
          </a:xfrm>
        </p:spPr>
        <p:txBody>
          <a:bodyPr>
            <a:normAutofit fontScale="90000"/>
          </a:bodyPr>
          <a:lstStyle/>
          <a:p>
            <a:r>
              <a:rPr lang="en-US" sz="2400" b="1"/>
              <a:t>What is patient Protected Health Information (PHI)?</a:t>
            </a:r>
          </a:p>
        </p:txBody>
      </p:sp>
      <p:sp>
        <p:nvSpPr>
          <p:cNvPr id="3" name="Content Placeholder 2"/>
          <p:cNvSpPr>
            <a:spLocks noGrp="1"/>
          </p:cNvSpPr>
          <p:nvPr>
            <p:ph idx="1"/>
          </p:nvPr>
        </p:nvSpPr>
        <p:spPr>
          <a:xfrm>
            <a:off x="228600" y="1143000"/>
            <a:ext cx="8686800" cy="5410200"/>
          </a:xfrm>
        </p:spPr>
        <p:txBody>
          <a:bodyPr>
            <a:normAutofit/>
          </a:bodyPr>
          <a:lstStyle/>
          <a:p>
            <a:pPr lvl="1">
              <a:lnSpc>
                <a:spcPct val="108000"/>
              </a:lnSpc>
              <a:spcBef>
                <a:spcPts val="0"/>
              </a:spcBef>
              <a:spcAft>
                <a:spcPts val="600"/>
              </a:spcAft>
            </a:pPr>
            <a:r>
              <a:rPr lang="en-US" sz="1800"/>
              <a:t>Personal information related to the patient, the patient’s health care, or payment</a:t>
            </a:r>
          </a:p>
          <a:p>
            <a:pPr marL="457200" lvl="1" indent="0">
              <a:lnSpc>
                <a:spcPct val="108000"/>
              </a:lnSpc>
              <a:spcBef>
                <a:spcPts val="0"/>
              </a:spcBef>
              <a:buNone/>
            </a:pPr>
            <a:r>
              <a:rPr lang="en-US" sz="1800" b="1" i="1"/>
              <a:t>Examples:</a:t>
            </a:r>
          </a:p>
          <a:p>
            <a:pPr lvl="2">
              <a:lnSpc>
                <a:spcPct val="108000"/>
              </a:lnSpc>
              <a:spcBef>
                <a:spcPts val="0"/>
              </a:spcBef>
            </a:pPr>
            <a:r>
              <a:rPr lang="en-US" sz="1800"/>
              <a:t>Patient’s name, address, phone numbers</a:t>
            </a:r>
          </a:p>
          <a:p>
            <a:pPr lvl="2">
              <a:lnSpc>
                <a:spcPct val="108000"/>
              </a:lnSpc>
              <a:spcBef>
                <a:spcPts val="0"/>
              </a:spcBef>
            </a:pPr>
            <a:r>
              <a:rPr lang="en-US" sz="1800"/>
              <a:t>Patient’s date of birth</a:t>
            </a:r>
          </a:p>
          <a:p>
            <a:pPr lvl="2">
              <a:lnSpc>
                <a:spcPct val="108000"/>
              </a:lnSpc>
              <a:spcBef>
                <a:spcPts val="0"/>
              </a:spcBef>
            </a:pPr>
            <a:r>
              <a:rPr lang="en-US" sz="1800"/>
              <a:t>Patient’s social security number</a:t>
            </a:r>
          </a:p>
          <a:p>
            <a:pPr lvl="2">
              <a:lnSpc>
                <a:spcPct val="108000"/>
              </a:lnSpc>
              <a:spcBef>
                <a:spcPts val="0"/>
              </a:spcBef>
              <a:spcAft>
                <a:spcPts val="1200"/>
              </a:spcAft>
            </a:pPr>
            <a:r>
              <a:rPr lang="en-US" sz="1800"/>
              <a:t>Patient’s medical record number or health diagnosis</a:t>
            </a:r>
          </a:p>
          <a:p>
            <a:pPr marL="114300" indent="0" algn="ctr">
              <a:lnSpc>
                <a:spcPct val="108000"/>
              </a:lnSpc>
              <a:spcBef>
                <a:spcPts val="0"/>
              </a:spcBef>
              <a:spcAft>
                <a:spcPts val="600"/>
              </a:spcAft>
              <a:buNone/>
            </a:pPr>
            <a:r>
              <a:rPr lang="en-US" sz="1800" b="1" i="1"/>
              <a:t>Types PHI Breaches</a:t>
            </a:r>
          </a:p>
          <a:p>
            <a:pPr lvl="1">
              <a:lnSpc>
                <a:spcPct val="108000"/>
              </a:lnSpc>
              <a:spcBef>
                <a:spcPts val="0"/>
              </a:spcBef>
              <a:spcAft>
                <a:spcPts val="600"/>
              </a:spcAft>
            </a:pPr>
            <a:r>
              <a:rPr lang="en-US" sz="1800"/>
              <a:t>Discarded paper documents, computer hard drives, flash drives, etc.</a:t>
            </a:r>
          </a:p>
          <a:p>
            <a:pPr lvl="1">
              <a:lnSpc>
                <a:spcPct val="108000"/>
              </a:lnSpc>
              <a:spcBef>
                <a:spcPts val="0"/>
              </a:spcBef>
              <a:spcAft>
                <a:spcPts val="600"/>
              </a:spcAft>
            </a:pPr>
            <a:r>
              <a:rPr lang="en-US" sz="1800"/>
              <a:t>Emails sent to the wrong recipient or inappropriately attached to an email.</a:t>
            </a:r>
          </a:p>
          <a:p>
            <a:pPr lvl="1">
              <a:lnSpc>
                <a:spcPct val="108000"/>
              </a:lnSpc>
              <a:spcBef>
                <a:spcPts val="0"/>
              </a:spcBef>
              <a:spcAft>
                <a:spcPts val="600"/>
              </a:spcAft>
            </a:pPr>
            <a:r>
              <a:rPr lang="en-US" sz="1800"/>
              <a:t>Lost or stolen paper documents, laptops, flash drives, etc.</a:t>
            </a:r>
          </a:p>
          <a:p>
            <a:pPr lvl="1">
              <a:lnSpc>
                <a:spcPct val="108000"/>
              </a:lnSpc>
              <a:spcBef>
                <a:spcPts val="0"/>
              </a:spcBef>
              <a:spcAft>
                <a:spcPts val="600"/>
              </a:spcAft>
            </a:pPr>
            <a:r>
              <a:rPr lang="en-US" sz="1800"/>
              <a:t>Sold for monetary gain.</a:t>
            </a:r>
          </a:p>
          <a:p>
            <a:pPr lvl="1">
              <a:lnSpc>
                <a:spcPct val="108000"/>
              </a:lnSpc>
              <a:spcBef>
                <a:spcPts val="0"/>
              </a:spcBef>
              <a:spcAft>
                <a:spcPts val="600"/>
              </a:spcAft>
            </a:pPr>
            <a:r>
              <a:rPr lang="en-US" sz="1800"/>
              <a:t>Disclosed due to actions of a computer virus.</a:t>
            </a:r>
          </a:p>
          <a:p>
            <a:pPr lvl="1">
              <a:lnSpc>
                <a:spcPct val="108000"/>
              </a:lnSpc>
              <a:spcBef>
                <a:spcPts val="0"/>
              </a:spcBef>
              <a:spcAft>
                <a:spcPts val="600"/>
              </a:spcAft>
            </a:pPr>
            <a:r>
              <a:rPr lang="en-US" sz="1800"/>
              <a:t>Posted or access provided on a web server.</a:t>
            </a:r>
          </a:p>
        </p:txBody>
      </p:sp>
      <p:pic>
        <p:nvPicPr>
          <p:cNvPr id="5" name="Picture 2" descr="C:\Documents and Settings\briley\Local Settings\Temporary Internet Files\Content.IE5\G6RENBIJ\MC900439822[1].png">
            <a:extLst>
              <a:ext uri="{FF2B5EF4-FFF2-40B4-BE49-F238E27FC236}">
                <a16:creationId xmlns:a16="http://schemas.microsoft.com/office/drawing/2014/main" id="{A8087E8B-F9C7-4F14-BA2B-5B44BDFABBC8}"/>
              </a:ext>
            </a:extLst>
          </p:cNvPr>
          <p:cNvPicPr>
            <a:picLocks noChangeAspect="1" noChangeArrowheads="1"/>
          </p:cNvPicPr>
          <p:nvPr/>
        </p:nvPicPr>
        <p:blipFill>
          <a:blip r:embed="rId2" cstate="print"/>
          <a:srcRect/>
          <a:stretch>
            <a:fillRect/>
          </a:stretch>
        </p:blipFill>
        <p:spPr bwMode="auto">
          <a:xfrm rot="660000">
            <a:off x="7170532" y="4697874"/>
            <a:ext cx="1905000" cy="1905000"/>
          </a:xfrm>
          <a:prstGeom prst="rect">
            <a:avLst/>
          </a:prstGeom>
          <a:noFill/>
        </p:spPr>
      </p:pic>
    </p:spTree>
    <p:extLst>
      <p:ext uri="{BB962C8B-B14F-4D97-AF65-F5344CB8AC3E}">
        <p14:creationId xmlns:p14="http://schemas.microsoft.com/office/powerpoint/2010/main" val="4082223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60438"/>
          </a:xfrm>
        </p:spPr>
        <p:txBody>
          <a:bodyPr>
            <a:normAutofit/>
          </a:bodyPr>
          <a:lstStyle/>
          <a:p>
            <a:r>
              <a:rPr lang="en-US" sz="2400" b="1" i="1"/>
              <a:t>How Can I Help Protect PHI?</a:t>
            </a:r>
          </a:p>
        </p:txBody>
      </p:sp>
      <p:sp>
        <p:nvSpPr>
          <p:cNvPr id="3" name="Content Placeholder 2"/>
          <p:cNvSpPr>
            <a:spLocks noGrp="1"/>
          </p:cNvSpPr>
          <p:nvPr>
            <p:ph idx="1"/>
          </p:nvPr>
        </p:nvSpPr>
        <p:spPr>
          <a:xfrm>
            <a:off x="1524000" y="1624012"/>
            <a:ext cx="5094914" cy="4525963"/>
          </a:xfrm>
        </p:spPr>
        <p:txBody>
          <a:bodyPr>
            <a:normAutofit/>
          </a:bodyPr>
          <a:lstStyle/>
          <a:p>
            <a:pPr>
              <a:spcBef>
                <a:spcPts val="0"/>
              </a:spcBef>
              <a:spcAft>
                <a:spcPts val="1200"/>
              </a:spcAft>
            </a:pPr>
            <a:r>
              <a:rPr lang="en-US" sz="2000"/>
              <a:t>Access only the </a:t>
            </a:r>
            <a:r>
              <a:rPr lang="en-US" sz="2000" b="1"/>
              <a:t>minimum </a:t>
            </a:r>
            <a:r>
              <a:rPr lang="en-US" sz="2000"/>
              <a:t>necessary PHI required to perform your job.</a:t>
            </a:r>
          </a:p>
          <a:p>
            <a:pPr>
              <a:spcBef>
                <a:spcPts val="0"/>
              </a:spcBef>
              <a:spcAft>
                <a:spcPts val="1200"/>
              </a:spcAft>
            </a:pPr>
            <a:r>
              <a:rPr lang="en-US" sz="2000" b="1"/>
              <a:t>Protect </a:t>
            </a:r>
            <a:r>
              <a:rPr lang="en-US" sz="2000"/>
              <a:t>paper records from theft, misplacement and unauthorized access.</a:t>
            </a:r>
          </a:p>
          <a:p>
            <a:pPr>
              <a:spcBef>
                <a:spcPts val="0"/>
              </a:spcBef>
              <a:spcAft>
                <a:spcPts val="1200"/>
              </a:spcAft>
            </a:pPr>
            <a:r>
              <a:rPr lang="en-US" sz="2000" b="1"/>
              <a:t>Double check </a:t>
            </a:r>
            <a:r>
              <a:rPr lang="en-US" sz="2000"/>
              <a:t>mail, faxes, and emails containing PHI, so that the information doesn’t go to unauthorized individuals.</a:t>
            </a:r>
          </a:p>
          <a:p>
            <a:pPr>
              <a:spcBef>
                <a:spcPts val="0"/>
              </a:spcBef>
              <a:spcAft>
                <a:spcPts val="1200"/>
              </a:spcAft>
            </a:pPr>
            <a:r>
              <a:rPr lang="en-US" sz="2000"/>
              <a:t>When sending PHI to emails outside of Helixmdx.com, ensure that the email is encrypted. </a:t>
            </a:r>
          </a:p>
          <a:p>
            <a:pPr marL="0" indent="0">
              <a:spcBef>
                <a:spcPts val="0"/>
              </a:spcBef>
              <a:spcAft>
                <a:spcPts val="1200"/>
              </a:spcAft>
              <a:buNone/>
            </a:pPr>
            <a:endParaRPr lang="en-US" sz="2000"/>
          </a:p>
          <a:p>
            <a:pPr>
              <a:spcBef>
                <a:spcPts val="0"/>
              </a:spcBef>
              <a:spcAft>
                <a:spcPts val="1200"/>
              </a:spcAft>
            </a:pPr>
            <a:endParaRPr lang="en-US" sz="2200"/>
          </a:p>
          <a:p>
            <a:pPr>
              <a:spcBef>
                <a:spcPts val="0"/>
              </a:spcBef>
              <a:spcAft>
                <a:spcPts val="1200"/>
              </a:spcAft>
              <a:buNone/>
            </a:pPr>
            <a:endParaRPr lang="en-US" sz="2200"/>
          </a:p>
        </p:txBody>
      </p:sp>
    </p:spTree>
    <p:extLst>
      <p:ext uri="{BB962C8B-B14F-4D97-AF65-F5344CB8AC3E}">
        <p14:creationId xmlns:p14="http://schemas.microsoft.com/office/powerpoint/2010/main" val="32457618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2400" b="1" i="1"/>
              <a:t>Reporting PHI Breaches</a:t>
            </a:r>
          </a:p>
        </p:txBody>
      </p:sp>
      <p:sp>
        <p:nvSpPr>
          <p:cNvPr id="3" name="Content Placeholder 2"/>
          <p:cNvSpPr>
            <a:spLocks noGrp="1"/>
          </p:cNvSpPr>
          <p:nvPr>
            <p:ph idx="1"/>
          </p:nvPr>
        </p:nvSpPr>
        <p:spPr>
          <a:xfrm>
            <a:off x="457200" y="1295400"/>
            <a:ext cx="8229600" cy="1600200"/>
          </a:xfrm>
        </p:spPr>
        <p:txBody>
          <a:bodyPr>
            <a:normAutofit/>
          </a:bodyPr>
          <a:lstStyle/>
          <a:p>
            <a:pPr marL="0" indent="0" algn="ctr">
              <a:buNone/>
            </a:pPr>
            <a:r>
              <a:rPr lang="en-US" sz="2000" b="1"/>
              <a:t>Breaches Happen!!</a:t>
            </a:r>
          </a:p>
          <a:p>
            <a:r>
              <a:rPr lang="en-US" sz="2000" b="1" u="sng"/>
              <a:t>All breaches must be reported</a:t>
            </a:r>
            <a:r>
              <a:rPr lang="en-US" sz="2000" b="1"/>
              <a:t> </a:t>
            </a:r>
            <a:r>
              <a:rPr lang="en-US" sz="2000"/>
              <a:t>so that the company can investigate and correct the root cause and report the incident if necessary.</a:t>
            </a:r>
          </a:p>
          <a:p>
            <a:endParaRPr lang="en-US"/>
          </a:p>
        </p:txBody>
      </p:sp>
      <p:sp>
        <p:nvSpPr>
          <p:cNvPr id="5" name="Content Placeholder 2"/>
          <p:cNvSpPr txBox="1">
            <a:spLocks/>
          </p:cNvSpPr>
          <p:nvPr/>
        </p:nvSpPr>
        <p:spPr bwMode="auto">
          <a:xfrm>
            <a:off x="2438400" y="2895600"/>
            <a:ext cx="6400800" cy="175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a:ln>
                  <a:noFill/>
                </a:ln>
                <a:solidFill>
                  <a:schemeClr val="tx1"/>
                </a:solidFill>
                <a:effectLst/>
                <a:uLnTx/>
                <a:uFillTx/>
              </a:rPr>
              <a:t>If you are aware of an </a:t>
            </a:r>
            <a:r>
              <a:rPr kumimoji="0" lang="en-US" sz="2000" b="1" i="1" u="none" strike="noStrike" kern="0" cap="none" spc="0" normalizeH="0" baseline="0" noProof="0">
                <a:ln>
                  <a:noFill/>
                </a:ln>
                <a:solidFill>
                  <a:schemeClr val="tx1"/>
                </a:solidFill>
                <a:effectLst/>
                <a:uLnTx/>
                <a:uFillTx/>
              </a:rPr>
              <a:t>intentional breach</a:t>
            </a:r>
            <a:r>
              <a:rPr kumimoji="0" lang="en-US" sz="2000" b="0" i="0" u="none" strike="noStrike" kern="0" cap="none" spc="0" normalizeH="0" baseline="0" noProof="0">
                <a:ln>
                  <a:noFill/>
                </a:ln>
                <a:solidFill>
                  <a:schemeClr val="tx1"/>
                </a:solidFill>
                <a:effectLst/>
                <a:uLnTx/>
                <a:uFillTx/>
              </a:rPr>
              <a:t>, you must contact </a:t>
            </a:r>
            <a:r>
              <a:rPr lang="en-US" sz="2000" kern="0"/>
              <a:t>your manager and submit an incident report.</a:t>
            </a:r>
            <a:endParaRPr kumimoji="0" lang="en-US" sz="2000" b="0" i="0" u="none" strike="noStrike" kern="0" cap="none" spc="0" normalizeH="0" baseline="0" noProof="0">
              <a:ln>
                <a:noFill/>
              </a:ln>
              <a:solidFill>
                <a:schemeClr val="tx1"/>
              </a:solidFill>
              <a:effectLst/>
              <a:uLnTx/>
              <a:uFillTx/>
            </a:endParaRPr>
          </a:p>
          <a:p>
            <a:pPr marL="342900" marR="0" lvl="0" indent="-342900" algn="l" defTabSz="914400" rtl="0" eaLnBrk="1" fontAlgn="base" latinLnBrk="0" hangingPunct="1">
              <a:lnSpc>
                <a:spcPct val="100000"/>
              </a:lnSpc>
              <a:spcBef>
                <a:spcPts val="1000"/>
              </a:spcBef>
              <a:spcAft>
                <a:spcPct val="0"/>
              </a:spcAft>
              <a:buClrTx/>
              <a:buSzTx/>
              <a:buFontTx/>
              <a:buChar char="•"/>
              <a:tabLst/>
              <a:defRPr/>
            </a:pPr>
            <a:r>
              <a:rPr kumimoji="0" lang="en-US" sz="2000" b="0" i="0" u="none" strike="noStrike" kern="0" cap="none" spc="0" normalizeH="0" baseline="0" noProof="0">
                <a:ln>
                  <a:noFill/>
                </a:ln>
                <a:solidFill>
                  <a:schemeClr val="tx1"/>
                </a:solidFill>
                <a:effectLst/>
                <a:uLnTx/>
                <a:uFillTx/>
              </a:rPr>
              <a:t>If you’re unsure whether or not an incident is a breach, please report it!</a:t>
            </a:r>
          </a:p>
          <a:p>
            <a:pPr marL="342900" marR="0" lvl="0" indent="-342900" algn="l" defTabSz="914400" rtl="0" eaLnBrk="1" fontAlgn="base" latinLnBrk="0" hangingPunct="1">
              <a:lnSpc>
                <a:spcPct val="100000"/>
              </a:lnSpc>
              <a:spcBef>
                <a:spcPts val="1000"/>
              </a:spcBef>
              <a:spcAft>
                <a:spcPct val="0"/>
              </a:spcAft>
              <a:buClrTx/>
              <a:buSzTx/>
              <a:buFontTx/>
              <a:buChar char="•"/>
              <a:tabLst/>
              <a:defRPr/>
            </a:pPr>
            <a:endParaRPr kumimoji="0" lang="en-US" sz="2000" b="0" i="0" u="none" strike="noStrike" kern="0" cap="none" spc="0" normalizeH="0" baseline="0" noProof="0">
              <a:ln>
                <a:noFill/>
              </a:ln>
              <a:solidFill>
                <a:schemeClr val="tx1"/>
              </a:solidFill>
              <a:effectLst/>
              <a:uLnTx/>
              <a:uFillTx/>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0" cap="none" spc="0" normalizeH="0" baseline="0" noProof="0">
              <a:ln>
                <a:noFill/>
              </a:ln>
              <a:solidFill>
                <a:schemeClr val="tx1"/>
              </a:solidFill>
              <a:effectLst/>
              <a:uLnTx/>
              <a:uFillTx/>
              <a:latin typeface="+mn-lt"/>
              <a:ea typeface="+mn-ea"/>
              <a:cs typeface="+mn-cs"/>
            </a:endParaRPr>
          </a:p>
        </p:txBody>
      </p:sp>
      <p:pic>
        <p:nvPicPr>
          <p:cNvPr id="97281" name="Picture 1" descr="C:\Documents and Settings\briley\Local Settings\Temporary Internet Files\Content.IE5\G6RENBIJ\MP900442430[1].jpg"/>
          <p:cNvPicPr>
            <a:picLocks noChangeAspect="1" noChangeArrowheads="1"/>
          </p:cNvPicPr>
          <p:nvPr/>
        </p:nvPicPr>
        <p:blipFill>
          <a:blip r:embed="rId3" cstate="print"/>
          <a:srcRect/>
          <a:stretch>
            <a:fillRect/>
          </a:stretch>
        </p:blipFill>
        <p:spPr bwMode="auto">
          <a:xfrm>
            <a:off x="533400" y="2971800"/>
            <a:ext cx="1796432" cy="1752600"/>
          </a:xfrm>
          <a:prstGeom prst="rect">
            <a:avLst/>
          </a:prstGeom>
          <a:noFill/>
        </p:spPr>
      </p:pic>
    </p:spTree>
    <p:extLst>
      <p:ext uri="{BB962C8B-B14F-4D97-AF65-F5344CB8AC3E}">
        <p14:creationId xmlns:p14="http://schemas.microsoft.com/office/powerpoint/2010/main" val="17812277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09600"/>
          </a:xfrm>
        </p:spPr>
        <p:txBody>
          <a:bodyPr>
            <a:normAutofit/>
          </a:bodyPr>
          <a:lstStyle/>
          <a:p>
            <a:r>
              <a:rPr lang="en-US" sz="2400" b="1" i="1"/>
              <a:t>HIPAA Violation Penalties</a:t>
            </a:r>
          </a:p>
        </p:txBody>
      </p:sp>
      <p:sp>
        <p:nvSpPr>
          <p:cNvPr id="3" name="Content Placeholder 2"/>
          <p:cNvSpPr>
            <a:spLocks noGrp="1"/>
          </p:cNvSpPr>
          <p:nvPr>
            <p:ph idx="1"/>
          </p:nvPr>
        </p:nvSpPr>
        <p:spPr>
          <a:xfrm>
            <a:off x="76200" y="1270932"/>
            <a:ext cx="9067800" cy="5029200"/>
          </a:xfrm>
        </p:spPr>
        <p:txBody>
          <a:bodyPr vert="horz" lIns="91440" tIns="45720" rIns="91440" bIns="45720" rtlCol="0" anchor="t">
            <a:normAutofit fontScale="92500" lnSpcReduction="20000"/>
          </a:bodyPr>
          <a:lstStyle/>
          <a:p>
            <a:pPr marL="457200" lvl="1" indent="0">
              <a:lnSpc>
                <a:spcPct val="108000"/>
              </a:lnSpc>
              <a:spcBef>
                <a:spcPts val="0"/>
              </a:spcBef>
              <a:spcAft>
                <a:spcPts val="1200"/>
              </a:spcAft>
              <a:buNone/>
            </a:pPr>
            <a:r>
              <a:rPr lang="en-US" sz="2200" b="1" dirty="0"/>
              <a:t>Tiers of Culpability (Liability)</a:t>
            </a:r>
          </a:p>
          <a:p>
            <a:pPr marL="742950" lvl="1" indent="-285750">
              <a:lnSpc>
                <a:spcPct val="108000"/>
              </a:lnSpc>
              <a:spcBef>
                <a:spcPts val="0"/>
              </a:spcBef>
              <a:buFont typeface="Wingdings" panose="05000000000000000000" pitchFamily="2" charset="2"/>
              <a:buChar char="Ø"/>
            </a:pPr>
            <a:r>
              <a:rPr lang="en-US" sz="2200" dirty="0">
                <a:solidFill>
                  <a:schemeClr val="accent3">
                    <a:lumMod val="75000"/>
                  </a:schemeClr>
                </a:solidFill>
              </a:rPr>
              <a:t>Tier A - No knowledge of the violation</a:t>
            </a:r>
          </a:p>
          <a:p>
            <a:pPr marL="1143000" lvl="2" indent="-228600">
              <a:lnSpc>
                <a:spcPct val="108000"/>
              </a:lnSpc>
              <a:spcBef>
                <a:spcPts val="0"/>
              </a:spcBef>
              <a:spcAft>
                <a:spcPts val="1200"/>
              </a:spcAft>
            </a:pPr>
            <a:r>
              <a:rPr lang="en-US" sz="1800" dirty="0"/>
              <a:t>$100-$50,000 per occurrence fine, with $25,000 annual limit</a:t>
            </a:r>
          </a:p>
          <a:p>
            <a:pPr marL="742950" lvl="1" indent="-285750">
              <a:lnSpc>
                <a:spcPct val="108000"/>
              </a:lnSpc>
              <a:spcBef>
                <a:spcPts val="0"/>
              </a:spcBef>
              <a:buFont typeface="Wingdings" panose="05000000000000000000" pitchFamily="2" charset="2"/>
              <a:buChar char="Ø"/>
            </a:pPr>
            <a:r>
              <a:rPr lang="en-US" sz="2200" dirty="0">
                <a:solidFill>
                  <a:schemeClr val="accent3">
                    <a:lumMod val="75000"/>
                  </a:schemeClr>
                </a:solidFill>
              </a:rPr>
              <a:t>Tier B - Reasonable Cause</a:t>
            </a:r>
            <a:endParaRPr lang="en-US" sz="1800" dirty="0">
              <a:solidFill>
                <a:schemeClr val="accent3">
                  <a:lumMod val="75000"/>
                </a:schemeClr>
              </a:solidFill>
            </a:endParaRPr>
          </a:p>
          <a:p>
            <a:pPr marL="1143000" lvl="2" indent="-228600">
              <a:lnSpc>
                <a:spcPct val="108000"/>
              </a:lnSpc>
              <a:spcBef>
                <a:spcPts val="0"/>
              </a:spcBef>
              <a:spcAft>
                <a:spcPts val="1200"/>
              </a:spcAft>
            </a:pPr>
            <a:r>
              <a:rPr lang="en-US" sz="1800" dirty="0"/>
              <a:t>By exercising reasonable diligence, should have known.</a:t>
            </a:r>
          </a:p>
          <a:p>
            <a:pPr marL="1143000" lvl="2" indent="-228600">
              <a:lnSpc>
                <a:spcPct val="108000"/>
              </a:lnSpc>
              <a:spcBef>
                <a:spcPts val="0"/>
              </a:spcBef>
              <a:spcAft>
                <a:spcPts val="1200"/>
              </a:spcAft>
            </a:pPr>
            <a:r>
              <a:rPr lang="en-US" sz="1800" dirty="0"/>
              <a:t>$1,000-$50,000  per occurrence fine, with $100,000 annual limit</a:t>
            </a:r>
          </a:p>
          <a:p>
            <a:pPr marL="742950" lvl="1" indent="-285750">
              <a:lnSpc>
                <a:spcPct val="108000"/>
              </a:lnSpc>
              <a:spcBef>
                <a:spcPts val="0"/>
              </a:spcBef>
              <a:buFont typeface="Wingdings" panose="05000000000000000000" pitchFamily="2" charset="2"/>
              <a:buChar char="Ø"/>
            </a:pPr>
            <a:r>
              <a:rPr lang="en-US" sz="2200" dirty="0">
                <a:solidFill>
                  <a:schemeClr val="accent3">
                    <a:lumMod val="75000"/>
                  </a:schemeClr>
                </a:solidFill>
              </a:rPr>
              <a:t>Tier C - Willful Neglect – Breach Issue corrected</a:t>
            </a:r>
          </a:p>
          <a:p>
            <a:pPr marL="1143000" lvl="2" indent="-228600">
              <a:lnSpc>
                <a:spcPct val="108000"/>
              </a:lnSpc>
              <a:spcBef>
                <a:spcPts val="0"/>
              </a:spcBef>
              <a:spcAft>
                <a:spcPts val="1200"/>
              </a:spcAft>
            </a:pPr>
            <a:r>
              <a:rPr lang="en-US" sz="1800" dirty="0"/>
              <a:t>Conscious, intentional failure or reckless indifference</a:t>
            </a:r>
          </a:p>
          <a:p>
            <a:pPr marL="1143000" lvl="2" indent="-228600">
              <a:lnSpc>
                <a:spcPct val="108000"/>
              </a:lnSpc>
              <a:spcBef>
                <a:spcPts val="0"/>
              </a:spcBef>
              <a:spcAft>
                <a:spcPts val="1200"/>
              </a:spcAft>
            </a:pPr>
            <a:r>
              <a:rPr lang="en-US" sz="1800" dirty="0"/>
              <a:t>$ 10,000-$50,000 per occurrence fine, with $250,000 annual limit</a:t>
            </a:r>
          </a:p>
          <a:p>
            <a:pPr marL="742950" lvl="1" indent="-285750">
              <a:lnSpc>
                <a:spcPct val="108000"/>
              </a:lnSpc>
              <a:spcBef>
                <a:spcPts val="0"/>
              </a:spcBef>
              <a:buFont typeface="Wingdings" panose="05000000000000000000" pitchFamily="2" charset="2"/>
              <a:buChar char="Ø"/>
            </a:pPr>
            <a:r>
              <a:rPr lang="en-US" sz="2200" dirty="0">
                <a:solidFill>
                  <a:schemeClr val="accent3">
                    <a:lumMod val="75000"/>
                  </a:schemeClr>
                </a:solidFill>
              </a:rPr>
              <a:t>Tier D - Willful Neglect – Breach issue left uncorrected</a:t>
            </a:r>
          </a:p>
          <a:p>
            <a:pPr marL="1143000" lvl="2" indent="-228600">
              <a:lnSpc>
                <a:spcPct val="108000"/>
              </a:lnSpc>
              <a:spcBef>
                <a:spcPts val="0"/>
              </a:spcBef>
              <a:spcAft>
                <a:spcPts val="600"/>
              </a:spcAft>
            </a:pPr>
            <a:r>
              <a:rPr lang="en-US" sz="1800" dirty="0"/>
              <a:t>Conscious, intentional failure or reckless indifference</a:t>
            </a:r>
          </a:p>
          <a:p>
            <a:pPr marL="1143000" lvl="2" indent="-228600">
              <a:lnSpc>
                <a:spcPct val="108000"/>
              </a:lnSpc>
              <a:spcBef>
                <a:spcPts val="0"/>
              </a:spcBef>
              <a:spcAft>
                <a:spcPts val="600"/>
              </a:spcAft>
            </a:pPr>
            <a:r>
              <a:rPr lang="en-US" sz="1800" dirty="0"/>
              <a:t>$ 50,000-$250,000 per occurrence fine, with $1.5 million annual limit</a:t>
            </a:r>
          </a:p>
          <a:p>
            <a:pPr marL="914400" lvl="2" indent="0">
              <a:lnSpc>
                <a:spcPct val="108000"/>
              </a:lnSpc>
              <a:spcBef>
                <a:spcPts val="0"/>
              </a:spcBef>
              <a:spcAft>
                <a:spcPts val="600"/>
              </a:spcAft>
              <a:buNone/>
            </a:pPr>
            <a:endParaRPr lang="en-US" sz="3200"/>
          </a:p>
          <a:p>
            <a:pPr marL="914400" lvl="2" indent="0" algn="ctr">
              <a:lnSpc>
                <a:spcPct val="108000"/>
              </a:lnSpc>
              <a:spcBef>
                <a:spcPts val="0"/>
              </a:spcBef>
              <a:buNone/>
            </a:pPr>
            <a:r>
              <a:rPr lang="en-US" sz="1800" dirty="0"/>
              <a:t>   </a:t>
            </a:r>
            <a:endParaRPr lang="en-US" sz="2400" i="1"/>
          </a:p>
        </p:txBody>
      </p:sp>
    </p:spTree>
    <p:extLst>
      <p:ext uri="{BB962C8B-B14F-4D97-AF65-F5344CB8AC3E}">
        <p14:creationId xmlns:p14="http://schemas.microsoft.com/office/powerpoint/2010/main" val="3286628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38400" y="2743201"/>
            <a:ext cx="5257800" cy="1219199"/>
          </a:xfrm>
        </p:spPr>
        <p:txBody>
          <a:bodyPr/>
          <a:lstStyle/>
          <a:p>
            <a:pPr marL="0" indent="0" algn="ctr">
              <a:buNone/>
            </a:pPr>
            <a:r>
              <a:rPr lang="en-US" b="1" i="1"/>
              <a:t>Ethics &amp; Compliance Program Overview</a:t>
            </a:r>
          </a:p>
        </p:txBody>
      </p:sp>
    </p:spTree>
    <p:extLst>
      <p:ext uri="{BB962C8B-B14F-4D97-AF65-F5344CB8AC3E}">
        <p14:creationId xmlns:p14="http://schemas.microsoft.com/office/powerpoint/2010/main" val="27835092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blackWhite">
          <a:xfrm>
            <a:off x="304800" y="1676401"/>
            <a:ext cx="8382000" cy="3152917"/>
          </a:xfrm>
          <a:prstGeom prst="rect">
            <a:avLst/>
          </a:prstGeom>
          <a:solidFill>
            <a:srgbClr val="CCFFFF">
              <a:alpha val="30000"/>
            </a:srgbClr>
          </a:solidFill>
          <a:ln w="12700">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rgbClr val="CCFFFF"/>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defRPr/>
            </a:pPr>
            <a:endParaRPr lang="en-US">
              <a:effectLst>
                <a:outerShdw blurRad="38100" dist="38100" dir="2700000" algn="tl">
                  <a:srgbClr val="000000">
                    <a:alpha val="43137"/>
                  </a:srgbClr>
                </a:outerShdw>
              </a:effectLst>
            </a:endParaRPr>
          </a:p>
        </p:txBody>
      </p:sp>
      <p:sp>
        <p:nvSpPr>
          <p:cNvPr id="6" name="Rectangle 4"/>
          <p:cNvSpPr>
            <a:spLocks noChangeArrowheads="1"/>
          </p:cNvSpPr>
          <p:nvPr/>
        </p:nvSpPr>
        <p:spPr bwMode="auto">
          <a:xfrm>
            <a:off x="381000" y="1784492"/>
            <a:ext cx="8396287" cy="2247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0000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nchor="t">
            <a:spAutoFit/>
          </a:bodyPr>
          <a:lstStyle/>
          <a:p>
            <a:pPr marL="288925" indent="-288925" eaLnBrk="0" hangingPunct="0">
              <a:spcBef>
                <a:spcPts val="300"/>
              </a:spcBef>
              <a:spcAft>
                <a:spcPts val="300"/>
              </a:spcAft>
              <a:buClr>
                <a:srgbClr val="ED0030"/>
              </a:buClr>
              <a:buSzPct val="90000"/>
              <a:buFont typeface="Wingdings" pitchFamily="2" charset="2"/>
              <a:buChar char="þ"/>
            </a:pPr>
            <a:r>
              <a:rPr lang="en-US" sz="2000"/>
              <a:t>OIG believes by implementing an</a:t>
            </a:r>
            <a:r>
              <a:rPr lang="en-US" sz="2000">
                <a:solidFill>
                  <a:srgbClr val="0000FF"/>
                </a:solidFill>
              </a:rPr>
              <a:t> </a:t>
            </a:r>
            <a:r>
              <a:rPr lang="en-US" sz="2000" b="1" u="sng">
                <a:solidFill>
                  <a:srgbClr val="000099"/>
                </a:solidFill>
              </a:rPr>
              <a:t>effective</a:t>
            </a:r>
            <a:r>
              <a:rPr lang="en-US" sz="2000" b="1"/>
              <a:t> </a:t>
            </a:r>
            <a:r>
              <a:rPr lang="en-US" sz="2000"/>
              <a:t>compliance program, a lab will:  </a:t>
            </a:r>
            <a:r>
              <a:rPr lang="en-US" sz="2000" b="1">
                <a:solidFill>
                  <a:srgbClr val="000099"/>
                </a:solidFill>
              </a:rPr>
              <a:t>1)</a:t>
            </a:r>
            <a:r>
              <a:rPr lang="en-US" sz="2000">
                <a:solidFill>
                  <a:srgbClr val="FF0000"/>
                </a:solidFill>
              </a:rPr>
              <a:t> </a:t>
            </a:r>
            <a:r>
              <a:rPr lang="en-US" sz="2000"/>
              <a:t>Achieve better quality control over claims submission and  </a:t>
            </a:r>
          </a:p>
          <a:p>
            <a:pPr eaLnBrk="0" hangingPunct="0">
              <a:spcBef>
                <a:spcPts val="300"/>
              </a:spcBef>
              <a:spcAft>
                <a:spcPts val="300"/>
              </a:spcAft>
              <a:buClr>
                <a:srgbClr val="ED0030"/>
              </a:buClr>
              <a:buSzPct val="90000"/>
            </a:pPr>
            <a:r>
              <a:rPr lang="en-US" sz="2000" b="1">
                <a:solidFill>
                  <a:srgbClr val="000099"/>
                </a:solidFill>
              </a:rPr>
              <a:t>     2)</a:t>
            </a:r>
            <a:r>
              <a:rPr lang="en-US" sz="2000">
                <a:solidFill>
                  <a:srgbClr val="FF0000"/>
                </a:solidFill>
              </a:rPr>
              <a:t> </a:t>
            </a:r>
            <a:r>
              <a:rPr lang="en-US" sz="2000"/>
              <a:t>Reduce the risk of future criminal and civil liabilities.</a:t>
            </a:r>
          </a:p>
          <a:p>
            <a:pPr marL="288925" indent="-288925" algn="l" eaLnBrk="0" hangingPunct="0">
              <a:spcBef>
                <a:spcPts val="300"/>
              </a:spcBef>
              <a:spcAft>
                <a:spcPts val="300"/>
              </a:spcAft>
              <a:buClr>
                <a:srgbClr val="ED0030"/>
              </a:buClr>
              <a:buSzPct val="90000"/>
              <a:buFont typeface="Wingdings" pitchFamily="2" charset="2"/>
              <a:buChar char="þ"/>
            </a:pPr>
            <a:r>
              <a:rPr lang="en-US" sz="2000" b="1" u="sng">
                <a:solidFill>
                  <a:srgbClr val="000099"/>
                </a:solidFill>
              </a:rPr>
              <a:t>Plan</a:t>
            </a:r>
            <a:r>
              <a:rPr lang="en-US" sz="2000" b="1" i="0">
                <a:solidFill>
                  <a:schemeClr val="tx1"/>
                </a:solidFill>
              </a:rPr>
              <a:t> </a:t>
            </a:r>
            <a:r>
              <a:rPr lang="en-US" sz="2000" i="0">
                <a:solidFill>
                  <a:schemeClr val="tx1"/>
                </a:solidFill>
              </a:rPr>
              <a:t>to assist laboratories in preventing and correcting fraudulent activity.</a:t>
            </a:r>
          </a:p>
          <a:p>
            <a:pPr marL="288925" indent="-288925" algn="l" eaLnBrk="0" hangingPunct="0">
              <a:spcBef>
                <a:spcPts val="300"/>
              </a:spcBef>
              <a:spcAft>
                <a:spcPts val="300"/>
              </a:spcAft>
              <a:buClr>
                <a:srgbClr val="ED0030"/>
              </a:buClr>
              <a:buSzPct val="90000"/>
              <a:buFont typeface="Wingdings" pitchFamily="2" charset="2"/>
              <a:buChar char="þ"/>
            </a:pPr>
            <a:r>
              <a:rPr lang="en-US" sz="2000" i="0">
                <a:solidFill>
                  <a:schemeClr val="tx1"/>
                </a:solidFill>
              </a:rPr>
              <a:t>OIG has </a:t>
            </a:r>
            <a:r>
              <a:rPr lang="en-US" sz="2000" b="1" u="sng">
                <a:solidFill>
                  <a:srgbClr val="000099"/>
                </a:solidFill>
              </a:rPr>
              <a:t>zero tolerance</a:t>
            </a:r>
            <a:r>
              <a:rPr lang="en-US" sz="2000" b="1" i="0">
                <a:solidFill>
                  <a:schemeClr val="tx1"/>
                </a:solidFill>
              </a:rPr>
              <a:t> </a:t>
            </a:r>
            <a:r>
              <a:rPr lang="en-US" sz="2000" i="0">
                <a:solidFill>
                  <a:schemeClr val="tx1"/>
                </a:solidFill>
              </a:rPr>
              <a:t>towards fraud and abuse.</a:t>
            </a:r>
          </a:p>
          <a:p>
            <a:pPr marL="288925" indent="-288925" algn="l" eaLnBrk="0" hangingPunct="0">
              <a:spcBef>
                <a:spcPts val="300"/>
              </a:spcBef>
              <a:spcAft>
                <a:spcPts val="300"/>
              </a:spcAft>
              <a:buClr>
                <a:srgbClr val="ED0030"/>
              </a:buClr>
              <a:buSzPct val="90000"/>
              <a:buFont typeface="Wingdings" pitchFamily="2" charset="2"/>
              <a:buChar char="þ"/>
            </a:pPr>
            <a:r>
              <a:rPr lang="en-US" sz="2000" i="0"/>
              <a:t>OIG will use its </a:t>
            </a:r>
            <a:r>
              <a:rPr lang="en-US" sz="2000" b="1" u="sng">
                <a:solidFill>
                  <a:srgbClr val="000099"/>
                </a:solidFill>
              </a:rPr>
              <a:t>extensive statutory authorities</a:t>
            </a:r>
            <a:r>
              <a:rPr lang="en-US" sz="2000" b="1" i="0"/>
              <a:t> </a:t>
            </a:r>
            <a:r>
              <a:rPr lang="en-US" sz="2000" i="0"/>
              <a:t>to reduce fraud.</a:t>
            </a:r>
            <a:endParaRPr lang="en-US" sz="2000" i="0">
              <a:cs typeface="Calibri"/>
            </a:endParaRPr>
          </a:p>
        </p:txBody>
      </p:sp>
      <p:sp>
        <p:nvSpPr>
          <p:cNvPr id="5" name="Rectangle 4"/>
          <p:cNvSpPr>
            <a:spLocks noChangeArrowheads="1"/>
          </p:cNvSpPr>
          <p:nvPr/>
        </p:nvSpPr>
        <p:spPr bwMode="auto">
          <a:xfrm>
            <a:off x="681600" y="4828117"/>
            <a:ext cx="7315200" cy="708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0000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nchor="t">
            <a:spAutoFit/>
          </a:bodyPr>
          <a:lstStyle/>
          <a:p>
            <a:pPr algn="ctr">
              <a:spcBef>
                <a:spcPct val="5000"/>
              </a:spcBef>
            </a:pPr>
            <a:r>
              <a:rPr lang="en-US" sz="2000" b="1" i="1" dirty="0">
                <a:solidFill>
                  <a:srgbClr val="FFC000"/>
                </a:solidFill>
                <a:effectLst>
                  <a:outerShdw blurRad="38100" dist="38100" dir="2700000" algn="tl">
                    <a:srgbClr val="000000">
                      <a:alpha val="43137"/>
                    </a:srgbClr>
                  </a:outerShdw>
                </a:effectLst>
              </a:rPr>
              <a:t>An effective Compliance Program promotes continual improvement</a:t>
            </a:r>
            <a:endParaRPr lang="en-US" dirty="0">
              <a:solidFill>
                <a:srgbClr val="FFC000"/>
              </a:solidFill>
            </a:endParaRPr>
          </a:p>
        </p:txBody>
      </p:sp>
      <p:sp>
        <p:nvSpPr>
          <p:cNvPr id="7" name="Rectangle 2"/>
          <p:cNvSpPr>
            <a:spLocks noChangeArrowheads="1"/>
          </p:cNvSpPr>
          <p:nvPr/>
        </p:nvSpPr>
        <p:spPr bwMode="auto">
          <a:xfrm>
            <a:off x="685800" y="681037"/>
            <a:ext cx="7772400" cy="690563"/>
          </a:xfrm>
          <a:prstGeom prst="rect">
            <a:avLst/>
          </a:prstGeom>
          <a:noFill/>
          <a:ln w="31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b"/>
          <a:lstStyle/>
          <a:p>
            <a:pPr algn="ctr">
              <a:spcBef>
                <a:spcPts val="600"/>
              </a:spcBef>
              <a:spcAft>
                <a:spcPts val="600"/>
              </a:spcAft>
              <a:buFont typeface="Wingdings" pitchFamily="2" charset="2"/>
              <a:buNone/>
            </a:pPr>
            <a:r>
              <a:rPr lang="en-US" sz="2400" b="1" i="1"/>
              <a:t>OIG Compliance Program</a:t>
            </a:r>
          </a:p>
        </p:txBody>
      </p:sp>
    </p:spTree>
    <p:extLst>
      <p:ext uri="{BB962C8B-B14F-4D97-AF65-F5344CB8AC3E}">
        <p14:creationId xmlns:p14="http://schemas.microsoft.com/office/powerpoint/2010/main" val="33507496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1000"/>
                                        <p:tgtEl>
                                          <p:spTgt spid="6">
                                            <p:txEl>
                                              <p:pRg st="2" end="2"/>
                                            </p:txEl>
                                          </p:spTgt>
                                        </p:tgtEl>
                                      </p:cBhvr>
                                    </p:animEffect>
                                    <p:anim calcmode="lin" valueType="num">
                                      <p:cBhvr>
                                        <p:cTn id="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3" end="3"/>
                                            </p:txEl>
                                          </p:spTgt>
                                        </p:tgtEl>
                                        <p:attrNameLst>
                                          <p:attrName>style.visibility</p:attrName>
                                        </p:attrNameLst>
                                      </p:cBhvr>
                                      <p:to>
                                        <p:strVal val="visible"/>
                                      </p:to>
                                    </p:set>
                                    <p:animEffect transition="in" filter="fade">
                                      <p:cBhvr>
                                        <p:cTn id="14" dur="1000"/>
                                        <p:tgtEl>
                                          <p:spTgt spid="6">
                                            <p:txEl>
                                              <p:pRg st="3" end="3"/>
                                            </p:txEl>
                                          </p:spTgt>
                                        </p:tgtEl>
                                      </p:cBhvr>
                                    </p:animEffect>
                                    <p:anim calcmode="lin" valueType="num">
                                      <p:cBhvr>
                                        <p:cTn id="15"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1000"/>
                                        <p:tgtEl>
                                          <p:spTgt spid="6">
                                            <p:txEl>
                                              <p:pRg st="4" end="4"/>
                                            </p:txEl>
                                          </p:spTgt>
                                        </p:tgtEl>
                                      </p:cBhvr>
                                    </p:animEffect>
                                    <p:anim calcmode="lin" valueType="num">
                                      <p:cBhvr>
                                        <p:cTn id="22"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C74EF-8C68-40B5-85CE-62DB30B2C699}"/>
              </a:ext>
            </a:extLst>
          </p:cNvPr>
          <p:cNvSpPr>
            <a:spLocks noGrp="1"/>
          </p:cNvSpPr>
          <p:nvPr>
            <p:ph type="title"/>
          </p:nvPr>
        </p:nvSpPr>
        <p:spPr>
          <a:xfrm>
            <a:off x="457200" y="350838"/>
            <a:ext cx="7543800" cy="1143000"/>
          </a:xfrm>
        </p:spPr>
        <p:txBody>
          <a:bodyPr>
            <a:normAutofit/>
          </a:bodyPr>
          <a:lstStyle/>
          <a:p>
            <a:r>
              <a:rPr lang="en-US" sz="2800" b="1"/>
              <a:t>7 Essential Elements of an “Effective” </a:t>
            </a:r>
            <a:br>
              <a:rPr lang="en-US" sz="2800" b="1"/>
            </a:br>
            <a:r>
              <a:rPr lang="en-US" sz="2800" b="1"/>
              <a:t>Compliance &amp; Ethics Program </a:t>
            </a:r>
            <a:endParaRPr lang="en-US" sz="2800"/>
          </a:p>
        </p:txBody>
      </p:sp>
      <p:sp>
        <p:nvSpPr>
          <p:cNvPr id="3" name="Content Placeholder 2">
            <a:extLst>
              <a:ext uri="{FF2B5EF4-FFF2-40B4-BE49-F238E27FC236}">
                <a16:creationId xmlns:a16="http://schemas.microsoft.com/office/drawing/2014/main" id="{90CC8FA4-46F1-4958-BE62-1BFD552485FC}"/>
              </a:ext>
            </a:extLst>
          </p:cNvPr>
          <p:cNvSpPr>
            <a:spLocks noGrp="1"/>
          </p:cNvSpPr>
          <p:nvPr>
            <p:ph idx="1"/>
          </p:nvPr>
        </p:nvSpPr>
        <p:spPr>
          <a:xfrm>
            <a:off x="562349" y="1251810"/>
            <a:ext cx="8229600" cy="903215"/>
          </a:xfrm>
        </p:spPr>
        <p:txBody>
          <a:bodyPr vert="horz" lIns="91440" tIns="45720" rIns="91440" bIns="45720" rtlCol="0" anchor="t">
            <a:normAutofit fontScale="92500" lnSpcReduction="10000"/>
          </a:bodyPr>
          <a:lstStyle/>
          <a:p>
            <a:pPr marL="0" indent="0">
              <a:lnSpc>
                <a:spcPct val="118000"/>
              </a:lnSpc>
              <a:buNone/>
            </a:pPr>
            <a:r>
              <a:rPr lang="en-US" sz="1700" b="1" dirty="0">
                <a:solidFill>
                  <a:schemeClr val="tx1">
                    <a:lumMod val="85000"/>
                  </a:schemeClr>
                </a:solidFill>
                <a:effectLst/>
                <a:latin typeface="Calibri"/>
                <a:ea typeface="Calibri" panose="020F0502020204030204" pitchFamily="34" charset="0"/>
                <a:cs typeface="Calibri"/>
              </a:rPr>
              <a:t>These 7 elements are identified in the US Sentencing Guidelines as essential to an effective compliance and ethics program. Use them as a road map to establishing and maintaining compliance and ethics at your organization.</a:t>
            </a:r>
          </a:p>
          <a:p>
            <a:pPr marL="0" indent="0">
              <a:buNone/>
            </a:pPr>
            <a:endParaRPr lang="en-US" sz="1800"/>
          </a:p>
        </p:txBody>
      </p:sp>
      <p:sp>
        <p:nvSpPr>
          <p:cNvPr id="4" name="Content Placeholder 2">
            <a:extLst>
              <a:ext uri="{FF2B5EF4-FFF2-40B4-BE49-F238E27FC236}">
                <a16:creationId xmlns:a16="http://schemas.microsoft.com/office/drawing/2014/main" id="{362CCCD4-7D92-409F-A035-937734AC5EB4}"/>
              </a:ext>
            </a:extLst>
          </p:cNvPr>
          <p:cNvSpPr txBox="1">
            <a:spLocks/>
          </p:cNvSpPr>
          <p:nvPr/>
        </p:nvSpPr>
        <p:spPr>
          <a:xfrm>
            <a:off x="2743200" y="2209800"/>
            <a:ext cx="6324600" cy="40386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8000"/>
              </a:lnSpc>
              <a:spcBef>
                <a:spcPts val="0"/>
              </a:spcBef>
              <a:spcAft>
                <a:spcPts val="600"/>
              </a:spcAft>
              <a:buNone/>
            </a:pPr>
            <a:r>
              <a:rPr lang="en-US" sz="1600" b="1" u="sng">
                <a:latin typeface="Calibri" panose="020F0502020204030204" pitchFamily="34" charset="0"/>
                <a:ea typeface="Calibri" panose="020F0502020204030204" pitchFamily="34" charset="0"/>
              </a:rPr>
              <a:t>Standards of conduct, policies, and procedures</a:t>
            </a:r>
            <a:r>
              <a:rPr lang="en-US" sz="1600" b="1">
                <a:latin typeface="Calibri" panose="020F0502020204030204" pitchFamily="34" charset="0"/>
                <a:ea typeface="Calibri" panose="020F0502020204030204" pitchFamily="34" charset="0"/>
              </a:rPr>
              <a:t> </a:t>
            </a:r>
            <a:r>
              <a:rPr lang="en-US" sz="1600">
                <a:latin typeface="Calibri" panose="020F0502020204030204" pitchFamily="34" charset="0"/>
                <a:ea typeface="Calibri" panose="020F0502020204030204" pitchFamily="34" charset="0"/>
              </a:rPr>
              <a:t>- Put these policies in writing and use them as the foundation for your entire program</a:t>
            </a:r>
          </a:p>
          <a:p>
            <a:pPr marL="400050" lvl="1" indent="0">
              <a:lnSpc>
                <a:spcPct val="108000"/>
              </a:lnSpc>
              <a:spcBef>
                <a:spcPts val="0"/>
              </a:spcBef>
              <a:spcAft>
                <a:spcPts val="600"/>
              </a:spcAft>
              <a:buNone/>
            </a:pPr>
            <a:r>
              <a:rPr lang="en-US" sz="1600" b="1" u="sng">
                <a:latin typeface="Calibri" panose="020F0502020204030204" pitchFamily="34" charset="0"/>
                <a:ea typeface="Calibri" panose="020F0502020204030204" pitchFamily="34" charset="0"/>
              </a:rPr>
              <a:t>Compliance officer and committee </a:t>
            </a:r>
            <a:r>
              <a:rPr lang="en-US" sz="1600">
                <a:latin typeface="Calibri" panose="020F0502020204030204" pitchFamily="34" charset="0"/>
                <a:ea typeface="Calibri" panose="020F0502020204030204" pitchFamily="34" charset="0"/>
              </a:rPr>
              <a:t>- Delegate an individual or group with operational responsibility, autonomy, and authority. </a:t>
            </a:r>
          </a:p>
          <a:p>
            <a:pPr marL="0" indent="0">
              <a:lnSpc>
                <a:spcPct val="108000"/>
              </a:lnSpc>
              <a:spcBef>
                <a:spcPts val="0"/>
              </a:spcBef>
              <a:spcAft>
                <a:spcPts val="600"/>
              </a:spcAft>
              <a:buNone/>
            </a:pPr>
            <a:r>
              <a:rPr lang="en-US" sz="1600" b="1" u="sng">
                <a:latin typeface="Calibri" panose="020F0502020204030204" pitchFamily="34" charset="0"/>
                <a:ea typeface="Calibri" panose="020F0502020204030204" pitchFamily="34" charset="0"/>
              </a:rPr>
              <a:t>Communication and education </a:t>
            </a:r>
            <a:r>
              <a:rPr lang="en-US" sz="1600">
                <a:latin typeface="Calibri" panose="020F0502020204030204" pitchFamily="34" charset="0"/>
                <a:ea typeface="Calibri" panose="020F0502020204030204" pitchFamily="34" charset="0"/>
              </a:rPr>
              <a:t>- Create effective, ongoing training methods and establish open lines of communication.</a:t>
            </a:r>
          </a:p>
          <a:p>
            <a:pPr marL="400050" lvl="1" indent="0">
              <a:lnSpc>
                <a:spcPct val="108000"/>
              </a:lnSpc>
              <a:spcBef>
                <a:spcPts val="0"/>
              </a:spcBef>
              <a:spcAft>
                <a:spcPts val="600"/>
              </a:spcAft>
              <a:buNone/>
            </a:pPr>
            <a:r>
              <a:rPr lang="en-US" sz="1600" b="1" u="sng">
                <a:latin typeface="Calibri" panose="020F0502020204030204" pitchFamily="34" charset="0"/>
                <a:ea typeface="Calibri" panose="020F0502020204030204" pitchFamily="34" charset="0"/>
              </a:rPr>
              <a:t>Internal monitoring and auditing</a:t>
            </a:r>
            <a:r>
              <a:rPr lang="en-US" sz="1600" b="1">
                <a:latin typeface="Calibri" panose="020F0502020204030204" pitchFamily="34" charset="0"/>
                <a:ea typeface="Calibri" panose="020F0502020204030204" pitchFamily="34" charset="0"/>
              </a:rPr>
              <a:t> </a:t>
            </a:r>
            <a:r>
              <a:rPr lang="en-US" sz="1600">
                <a:latin typeface="Calibri" panose="020F0502020204030204" pitchFamily="34" charset="0"/>
                <a:ea typeface="Calibri" panose="020F0502020204030204" pitchFamily="34" charset="0"/>
              </a:rPr>
              <a:t>- Use internal tools to evaluate program effectiveness and detect criminal conduct.</a:t>
            </a:r>
          </a:p>
          <a:p>
            <a:pPr marL="0" indent="0">
              <a:lnSpc>
                <a:spcPct val="108000"/>
              </a:lnSpc>
              <a:spcBef>
                <a:spcPts val="0"/>
              </a:spcBef>
              <a:spcAft>
                <a:spcPts val="600"/>
              </a:spcAft>
              <a:buNone/>
            </a:pPr>
            <a:r>
              <a:rPr lang="en-US" sz="1600" b="1" u="sng">
                <a:latin typeface="Calibri" panose="020F0502020204030204" pitchFamily="34" charset="0"/>
                <a:ea typeface="Calibri" panose="020F0502020204030204" pitchFamily="34" charset="0"/>
              </a:rPr>
              <a:t>Reporting and investigating</a:t>
            </a:r>
            <a:r>
              <a:rPr lang="en-US" sz="1600">
                <a:latin typeface="Calibri" panose="020F0502020204030204" pitchFamily="34" charset="0"/>
                <a:ea typeface="Calibri" panose="020F0502020204030204" pitchFamily="34" charset="0"/>
              </a:rPr>
              <a:t> - Encourage employees to raise concerns and have investigative procedures in place. </a:t>
            </a:r>
          </a:p>
          <a:p>
            <a:pPr marL="400050" lvl="1" indent="0">
              <a:lnSpc>
                <a:spcPct val="108000"/>
              </a:lnSpc>
              <a:spcBef>
                <a:spcPts val="0"/>
              </a:spcBef>
              <a:spcAft>
                <a:spcPts val="600"/>
              </a:spcAft>
              <a:buNone/>
            </a:pPr>
            <a:r>
              <a:rPr lang="en-US" sz="1600" b="1" u="sng">
                <a:latin typeface="Calibri" panose="020F0502020204030204" pitchFamily="34" charset="0"/>
                <a:ea typeface="Calibri" panose="020F0502020204030204" pitchFamily="34" charset="0"/>
              </a:rPr>
              <a:t>Enforcement and discipline</a:t>
            </a:r>
            <a:r>
              <a:rPr lang="en-US" sz="1600" b="1">
                <a:latin typeface="Calibri" panose="020F0502020204030204" pitchFamily="34" charset="0"/>
                <a:ea typeface="Calibri" panose="020F0502020204030204" pitchFamily="34" charset="0"/>
              </a:rPr>
              <a:t> </a:t>
            </a:r>
            <a:r>
              <a:rPr lang="en-US" sz="1600">
                <a:latin typeface="Calibri" panose="020F0502020204030204" pitchFamily="34" charset="0"/>
                <a:ea typeface="Calibri" panose="020F0502020204030204" pitchFamily="34" charset="0"/>
              </a:rPr>
              <a:t>- Establish appropriate incentives for compliance and disciplinary actions for violations. </a:t>
            </a:r>
          </a:p>
          <a:p>
            <a:pPr marL="0" indent="0">
              <a:lnSpc>
                <a:spcPct val="108000"/>
              </a:lnSpc>
              <a:spcBef>
                <a:spcPts val="0"/>
              </a:spcBef>
              <a:spcAft>
                <a:spcPts val="600"/>
              </a:spcAft>
              <a:buNone/>
            </a:pPr>
            <a:r>
              <a:rPr lang="en-US" sz="1600" b="1" u="sng">
                <a:latin typeface="Calibri" panose="020F0502020204030204" pitchFamily="34" charset="0"/>
                <a:ea typeface="Calibri" panose="020F0502020204030204" pitchFamily="34" charset="0"/>
              </a:rPr>
              <a:t>Response and prevention</a:t>
            </a:r>
            <a:r>
              <a:rPr lang="en-US" sz="1600" b="1">
                <a:latin typeface="Calibri" panose="020F0502020204030204" pitchFamily="34" charset="0"/>
                <a:ea typeface="Calibri" panose="020F0502020204030204" pitchFamily="34" charset="0"/>
              </a:rPr>
              <a:t> </a:t>
            </a:r>
            <a:r>
              <a:rPr lang="en-US" sz="1600">
                <a:latin typeface="Calibri" panose="020F0502020204030204" pitchFamily="34" charset="0"/>
                <a:ea typeface="Calibri" panose="020F0502020204030204" pitchFamily="34" charset="0"/>
              </a:rPr>
              <a:t>- Resolve identified problems promptly and add related issues to monitoring activities.</a:t>
            </a:r>
            <a:endParaRPr lang="en-US" sz="1600"/>
          </a:p>
        </p:txBody>
      </p:sp>
      <p:pic>
        <p:nvPicPr>
          <p:cNvPr id="5" name="Picture 4">
            <a:extLst>
              <a:ext uri="{FF2B5EF4-FFF2-40B4-BE49-F238E27FC236}">
                <a16:creationId xmlns:a16="http://schemas.microsoft.com/office/drawing/2014/main" id="{49F5BD6E-99AD-4DEE-BDBD-6B161003EA32}"/>
              </a:ext>
            </a:extLst>
          </p:cNvPr>
          <p:cNvPicPr/>
          <p:nvPr/>
        </p:nvPicPr>
        <p:blipFill rotWithShape="1">
          <a:blip r:embed="rId2"/>
          <a:srcRect l="40822" t="34941" r="45245" b="58898"/>
          <a:stretch/>
        </p:blipFill>
        <p:spPr bwMode="auto">
          <a:xfrm>
            <a:off x="197141" y="2157821"/>
            <a:ext cx="2088859" cy="571672"/>
          </a:xfrm>
          <a:prstGeom prst="rect">
            <a:avLst/>
          </a:prstGeom>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B67733BB-C1D3-4486-B5FC-9E3DC141E4D5}"/>
              </a:ext>
            </a:extLst>
          </p:cNvPr>
          <p:cNvPicPr/>
          <p:nvPr/>
        </p:nvPicPr>
        <p:blipFill rotWithShape="1">
          <a:blip r:embed="rId2"/>
          <a:srcRect l="37763" t="42449" r="48008" b="51817"/>
          <a:stretch/>
        </p:blipFill>
        <p:spPr bwMode="auto">
          <a:xfrm>
            <a:off x="566257" y="2743200"/>
            <a:ext cx="2176943" cy="571672"/>
          </a:xfrm>
          <a:prstGeom prst="rect">
            <a:avLst/>
          </a:prstGeom>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3B73654A-3216-4BA1-86F7-0DAC42CEF84E}"/>
              </a:ext>
            </a:extLst>
          </p:cNvPr>
          <p:cNvPicPr/>
          <p:nvPr/>
        </p:nvPicPr>
        <p:blipFill rotWithShape="1">
          <a:blip r:embed="rId2"/>
          <a:srcRect l="40691" t="49745" r="45121" b="44099"/>
          <a:stretch/>
        </p:blipFill>
        <p:spPr bwMode="auto">
          <a:xfrm>
            <a:off x="185257" y="3276600"/>
            <a:ext cx="2176943" cy="612168"/>
          </a:xfrm>
          <a:prstGeom prst="rect">
            <a:avLst/>
          </a:prstGeom>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8424819A-9019-4B49-A742-BBEE170C63AA}"/>
              </a:ext>
            </a:extLst>
          </p:cNvPr>
          <p:cNvPicPr/>
          <p:nvPr/>
        </p:nvPicPr>
        <p:blipFill rotWithShape="1">
          <a:blip r:embed="rId2"/>
          <a:srcRect l="37861" t="57290" r="48091" b="36781"/>
          <a:stretch/>
        </p:blipFill>
        <p:spPr bwMode="auto">
          <a:xfrm>
            <a:off x="533400" y="3886200"/>
            <a:ext cx="2100743" cy="571672"/>
          </a:xfrm>
          <a:prstGeom prst="rect">
            <a:avLst/>
          </a:prstGeom>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74FD033D-79D1-4380-BF35-4E1751A6FA2C}"/>
              </a:ext>
            </a:extLst>
          </p:cNvPr>
          <p:cNvPicPr/>
          <p:nvPr/>
        </p:nvPicPr>
        <p:blipFill rotWithShape="1">
          <a:blip r:embed="rId2"/>
          <a:srcRect l="40782" t="64892" r="45039" b="28950"/>
          <a:stretch/>
        </p:blipFill>
        <p:spPr bwMode="auto">
          <a:xfrm>
            <a:off x="185257" y="4435875"/>
            <a:ext cx="2100743" cy="612168"/>
          </a:xfrm>
          <a:prstGeom prst="rect">
            <a:avLst/>
          </a:prstGeom>
          <a:ln>
            <a:noFill/>
          </a:ln>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EDC75438-CC69-4F6A-98E2-06687A444615}"/>
              </a:ext>
            </a:extLst>
          </p:cNvPr>
          <p:cNvPicPr/>
          <p:nvPr/>
        </p:nvPicPr>
        <p:blipFill rotWithShape="1">
          <a:blip r:embed="rId2"/>
          <a:srcRect l="37722" t="72117" r="48091" b="21064"/>
          <a:stretch/>
        </p:blipFill>
        <p:spPr bwMode="auto">
          <a:xfrm>
            <a:off x="491455" y="4953000"/>
            <a:ext cx="2175545" cy="630111"/>
          </a:xfrm>
          <a:prstGeom prst="rect">
            <a:avLst/>
          </a:prstGeom>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DE19E03B-C0A8-4FDB-B072-2820D655C527}"/>
              </a:ext>
            </a:extLst>
          </p:cNvPr>
          <p:cNvPicPr/>
          <p:nvPr/>
        </p:nvPicPr>
        <p:blipFill rotWithShape="1">
          <a:blip r:embed="rId2"/>
          <a:srcRect l="40981" t="79668" r="45368" b="14171"/>
          <a:stretch/>
        </p:blipFill>
        <p:spPr bwMode="auto">
          <a:xfrm>
            <a:off x="109057" y="5570282"/>
            <a:ext cx="2176943" cy="60191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518784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219200" y="457200"/>
            <a:ext cx="6172200" cy="762000"/>
          </a:xfrm>
        </p:spPr>
        <p:txBody>
          <a:bodyPr>
            <a:noAutofit/>
          </a:bodyPr>
          <a:lstStyle/>
          <a:p>
            <a:r>
              <a:rPr lang="en-US" sz="2400" b="1" i="1"/>
              <a:t>Office of Ethics &amp; HIPAA Compliance</a:t>
            </a:r>
          </a:p>
        </p:txBody>
      </p:sp>
      <p:sp>
        <p:nvSpPr>
          <p:cNvPr id="3" name="Content Placeholder 2"/>
          <p:cNvSpPr>
            <a:spLocks noGrp="1"/>
          </p:cNvSpPr>
          <p:nvPr>
            <p:ph idx="1"/>
          </p:nvPr>
        </p:nvSpPr>
        <p:spPr>
          <a:xfrm>
            <a:off x="232095" y="1295400"/>
            <a:ext cx="8835705" cy="4876800"/>
          </a:xfrm>
        </p:spPr>
        <p:txBody>
          <a:bodyPr>
            <a:normAutofit/>
          </a:bodyPr>
          <a:lstStyle/>
          <a:p>
            <a:pPr marL="231775" indent="-231775">
              <a:lnSpc>
                <a:spcPct val="108000"/>
              </a:lnSpc>
              <a:spcBef>
                <a:spcPts val="0"/>
              </a:spcBef>
              <a:spcAft>
                <a:spcPts val="300"/>
              </a:spcAft>
              <a:buNone/>
            </a:pPr>
            <a:r>
              <a:rPr lang="en-US" sz="1800" b="1" i="1" u="sng"/>
              <a:t>Ethics &amp; Compliance Commitment</a:t>
            </a:r>
            <a:r>
              <a:rPr lang="en-US" sz="1800" b="1" i="1"/>
              <a:t> </a:t>
            </a:r>
            <a:endParaRPr lang="en-US" sz="1800" b="1"/>
          </a:p>
          <a:p>
            <a:pPr>
              <a:lnSpc>
                <a:spcPct val="108000"/>
              </a:lnSpc>
              <a:spcBef>
                <a:spcPts val="0"/>
              </a:spcBef>
              <a:spcAft>
                <a:spcPts val="300"/>
              </a:spcAft>
            </a:pPr>
            <a:r>
              <a:rPr lang="en-US" sz="1800"/>
              <a:t>Helix Diagnostics is committed to provide quality clinical laboratory services to its customers, while observing the highest standards of legal and business ethics, in growing a successful business. </a:t>
            </a:r>
          </a:p>
          <a:p>
            <a:pPr>
              <a:lnSpc>
                <a:spcPct val="108000"/>
              </a:lnSpc>
              <a:spcBef>
                <a:spcPts val="0"/>
              </a:spcBef>
              <a:spcAft>
                <a:spcPts val="300"/>
              </a:spcAft>
            </a:pPr>
            <a:r>
              <a:rPr lang="en-US" sz="1800"/>
              <a:t>To create a workplace that values the Company’s commitment to honesty, fairness, and compliance with the law, all employees must be familiar with and abide by these standards of conduct. </a:t>
            </a:r>
          </a:p>
          <a:p>
            <a:pPr>
              <a:lnSpc>
                <a:spcPct val="108000"/>
              </a:lnSpc>
              <a:spcBef>
                <a:spcPts val="0"/>
              </a:spcBef>
              <a:spcAft>
                <a:spcPts val="300"/>
              </a:spcAft>
            </a:pPr>
            <a:endParaRPr lang="en-US" sz="1800" i="1" u="sng"/>
          </a:p>
          <a:p>
            <a:pPr marL="0" indent="0">
              <a:lnSpc>
                <a:spcPct val="108000"/>
              </a:lnSpc>
              <a:spcBef>
                <a:spcPts val="0"/>
              </a:spcBef>
              <a:spcAft>
                <a:spcPts val="300"/>
              </a:spcAft>
              <a:buNone/>
            </a:pPr>
            <a:r>
              <a:rPr lang="en-US" sz="1800" b="1" i="1" u="sng"/>
              <a:t>Ethics and HIPAA Compliance Program Manual</a:t>
            </a:r>
          </a:p>
          <a:p>
            <a:pPr>
              <a:lnSpc>
                <a:spcPct val="108000"/>
              </a:lnSpc>
              <a:spcBef>
                <a:spcPts val="0"/>
              </a:spcBef>
              <a:spcAft>
                <a:spcPts val="300"/>
              </a:spcAft>
            </a:pPr>
            <a:r>
              <a:rPr lang="en-US" sz="1800"/>
              <a:t>To further these goals, the Company has adopted a Manual, which articulates the corporate policies and standards</a:t>
            </a:r>
          </a:p>
          <a:p>
            <a:pPr>
              <a:lnSpc>
                <a:spcPct val="108000"/>
              </a:lnSpc>
              <a:spcBef>
                <a:spcPts val="0"/>
              </a:spcBef>
              <a:spcAft>
                <a:spcPts val="300"/>
              </a:spcAft>
            </a:pPr>
            <a:r>
              <a:rPr lang="en-US" sz="1800"/>
              <a:t>Designed to protect and promote Company-wide integrity and enhance our ability to achieve our mission.  </a:t>
            </a:r>
          </a:p>
          <a:p>
            <a:pPr lvl="1">
              <a:lnSpc>
                <a:spcPct val="118000"/>
              </a:lnSpc>
              <a:spcBef>
                <a:spcPts val="0"/>
              </a:spcBef>
              <a:spcAft>
                <a:spcPts val="300"/>
              </a:spcAft>
              <a:buFont typeface="+mj-lt"/>
              <a:buAutoNum type="arabicParenR"/>
            </a:pPr>
            <a:endParaRPr lang="en-US" sz="1500" b="1"/>
          </a:p>
        </p:txBody>
      </p:sp>
    </p:spTree>
    <p:extLst>
      <p:ext uri="{BB962C8B-B14F-4D97-AF65-F5344CB8AC3E}">
        <p14:creationId xmlns:p14="http://schemas.microsoft.com/office/powerpoint/2010/main" val="1363446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2C7B6-5295-45E5-519A-10C8372CC250}"/>
              </a:ext>
            </a:extLst>
          </p:cNvPr>
          <p:cNvSpPr>
            <a:spLocks noGrp="1"/>
          </p:cNvSpPr>
          <p:nvPr>
            <p:ph type="title"/>
          </p:nvPr>
        </p:nvSpPr>
        <p:spPr/>
        <p:txBody>
          <a:bodyPr/>
          <a:lstStyle/>
          <a:p>
            <a:r>
              <a:rPr lang="en-US">
                <a:cs typeface="Calibri"/>
              </a:rPr>
              <a:t>Compliance Leadership</a:t>
            </a:r>
            <a:endParaRPr lang="en-US"/>
          </a:p>
        </p:txBody>
      </p:sp>
      <p:sp>
        <p:nvSpPr>
          <p:cNvPr id="3" name="Content Placeholder 2">
            <a:extLst>
              <a:ext uri="{FF2B5EF4-FFF2-40B4-BE49-F238E27FC236}">
                <a16:creationId xmlns:a16="http://schemas.microsoft.com/office/drawing/2014/main" id="{836CC9E1-F3D1-3018-98A9-EA3670037459}"/>
              </a:ext>
            </a:extLst>
          </p:cNvPr>
          <p:cNvSpPr>
            <a:spLocks noGrp="1"/>
          </p:cNvSpPr>
          <p:nvPr>
            <p:ph idx="1"/>
          </p:nvPr>
        </p:nvSpPr>
        <p:spPr>
          <a:xfrm>
            <a:off x="483133" y="1638300"/>
            <a:ext cx="8259547" cy="4669495"/>
          </a:xfrm>
        </p:spPr>
        <p:txBody>
          <a:bodyPr vert="horz" lIns="91440" tIns="45720" rIns="91440" bIns="45720" rtlCol="0" anchor="t">
            <a:noAutofit/>
          </a:bodyPr>
          <a:lstStyle/>
          <a:p>
            <a:pPr marL="342900" indent="-342900"/>
            <a:r>
              <a:rPr lang="en-US" sz="1500" dirty="0">
                <a:cs typeface="Calibri"/>
              </a:rPr>
              <a:t>Wendy Dalton –  </a:t>
            </a:r>
            <a:r>
              <a:rPr lang="en-US" sz="1500" i="1" dirty="0">
                <a:cs typeface="Calibri"/>
              </a:rPr>
              <a:t>Director of Quality &amp; Compliance</a:t>
            </a:r>
          </a:p>
          <a:p>
            <a:pPr marL="742950" lvl="1" indent="-285750"/>
            <a:r>
              <a:rPr lang="en-US" sz="1500" u="sng" dirty="0">
                <a:cs typeface="Calibri"/>
              </a:rPr>
              <a:t>Duties &amp; Responsibilities</a:t>
            </a:r>
            <a:r>
              <a:rPr lang="en-US" sz="1500" dirty="0">
                <a:cs typeface="Calibri"/>
              </a:rPr>
              <a:t> – Appointed to serve as the “Chief administrator” for the implementation and management of an “effective” compliance program, to ensure ongoing compliance with the industry laws and regulations. Works with management and staff to identify and manage regulatory risk.</a:t>
            </a:r>
            <a:endParaRPr lang="en-US" sz="1500" i="1" dirty="0">
              <a:cs typeface="Calibri"/>
            </a:endParaRPr>
          </a:p>
          <a:p>
            <a:pPr marL="742950" lvl="1" indent="-285750">
              <a:buClr>
                <a:srgbClr val="8AD0D6"/>
              </a:buClr>
            </a:pPr>
            <a:endParaRPr lang="en-US" sz="1500" dirty="0">
              <a:cs typeface="Calibri"/>
            </a:endParaRPr>
          </a:p>
          <a:p>
            <a:pPr marL="342900" indent="-342900"/>
            <a:r>
              <a:rPr lang="en-US" sz="1500" dirty="0">
                <a:cs typeface="Calibri"/>
              </a:rPr>
              <a:t>Matthew Edgar – </a:t>
            </a:r>
            <a:r>
              <a:rPr lang="en-US" sz="1500" i="1" dirty="0">
                <a:cs typeface="Calibri"/>
              </a:rPr>
              <a:t>Manager of Quality &amp; Compliance </a:t>
            </a:r>
          </a:p>
          <a:p>
            <a:pPr marL="742950" lvl="1" indent="-285750"/>
            <a:r>
              <a:rPr lang="en-US" sz="1500" u="sng" dirty="0">
                <a:ea typeface="+mn-lt"/>
                <a:cs typeface="+mn-lt"/>
              </a:rPr>
              <a:t>Duties &amp; Responsibilities</a:t>
            </a:r>
            <a:r>
              <a:rPr lang="en-US" sz="1500" dirty="0">
                <a:ea typeface="+mn-lt"/>
                <a:cs typeface="+mn-lt"/>
              </a:rPr>
              <a:t> – Serves as the “Key messenger key messenger (a) in establishing a strong line of communication between the Office of Ethics &amp; HIPAA Compliance and the entire organization and (b) as the key advocate in the administration of the organization’s Compliance Program.</a:t>
            </a:r>
          </a:p>
          <a:p>
            <a:pPr marL="457200" lvl="1" indent="0">
              <a:buNone/>
            </a:pPr>
            <a:endParaRPr lang="en-US" sz="1500" dirty="0">
              <a:cs typeface="Calibri"/>
            </a:endParaRPr>
          </a:p>
          <a:p>
            <a:pPr marL="342900" indent="-342900"/>
            <a:r>
              <a:rPr lang="en-US" sz="1500" dirty="0">
                <a:cs typeface="Calibri"/>
              </a:rPr>
              <a:t>Shanni Cooper – </a:t>
            </a:r>
            <a:r>
              <a:rPr lang="en-US" sz="1500" i="1" dirty="0">
                <a:cs typeface="Calibri"/>
              </a:rPr>
              <a:t>Collector Compliance Coordinator</a:t>
            </a:r>
            <a:endParaRPr lang="en-US" sz="1500" i="1" dirty="0">
              <a:ea typeface="Calibri"/>
              <a:cs typeface="Calibri"/>
            </a:endParaRPr>
          </a:p>
          <a:p>
            <a:pPr marL="742950" lvl="1" indent="-285750"/>
            <a:r>
              <a:rPr lang="en-US" sz="1500" u="sng" dirty="0">
                <a:ea typeface="Calibri"/>
                <a:cs typeface="Calibri"/>
              </a:rPr>
              <a:t>Duties &amp; Responsibilities</a:t>
            </a:r>
            <a:r>
              <a:rPr lang="en-US" sz="1500" dirty="0">
                <a:ea typeface="Calibri"/>
                <a:cs typeface="Calibri"/>
              </a:rPr>
              <a:t> – Ensures collectors are compliant with Helix policies, procedures, collector agreement, Code of Conduct, and HIPAA Compliance.</a:t>
            </a:r>
            <a:r>
              <a:rPr lang="en-US" sz="1500" i="1" dirty="0">
                <a:ea typeface="Calibri"/>
                <a:cs typeface="Calibri"/>
              </a:rPr>
              <a:t> </a:t>
            </a:r>
          </a:p>
          <a:p>
            <a:pPr marL="0" indent="0">
              <a:buNone/>
            </a:pPr>
            <a:r>
              <a:rPr lang="en-US" sz="1400" i="1" dirty="0">
                <a:ea typeface="Calibri"/>
                <a:cs typeface="Calibri"/>
              </a:rPr>
              <a:t>           </a:t>
            </a:r>
          </a:p>
        </p:txBody>
      </p:sp>
    </p:spTree>
    <p:extLst>
      <p:ext uri="{BB962C8B-B14F-4D97-AF65-F5344CB8AC3E}">
        <p14:creationId xmlns:p14="http://schemas.microsoft.com/office/powerpoint/2010/main" val="13609192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2095" y="990599"/>
            <a:ext cx="8835705" cy="5867401"/>
          </a:xfrm>
        </p:spPr>
        <p:txBody>
          <a:bodyPr>
            <a:normAutofit/>
          </a:bodyPr>
          <a:lstStyle/>
          <a:p>
            <a:pPr marL="285750" lvl="1">
              <a:lnSpc>
                <a:spcPct val="118000"/>
              </a:lnSpc>
              <a:spcBef>
                <a:spcPts val="0"/>
              </a:spcBef>
              <a:buNone/>
            </a:pPr>
            <a:r>
              <a:rPr lang="en-US" sz="1800" b="1" i="1" u="sng" dirty="0"/>
              <a:t>Corporate Compliance Committee</a:t>
            </a:r>
          </a:p>
          <a:p>
            <a:pPr marL="342900" lvl="1" indent="-342900">
              <a:lnSpc>
                <a:spcPct val="118000"/>
              </a:lnSpc>
              <a:spcBef>
                <a:spcPts val="0"/>
              </a:spcBef>
              <a:buFont typeface="Arial" pitchFamily="34" charset="0"/>
              <a:buChar char="•"/>
            </a:pPr>
            <a:r>
              <a:rPr lang="en-US" sz="1600" dirty="0"/>
              <a:t>James </a:t>
            </a:r>
            <a:r>
              <a:rPr lang="en-US" sz="1600" dirty="0" err="1"/>
              <a:t>Grossi</a:t>
            </a:r>
            <a:r>
              <a:rPr lang="en-US" sz="1600" dirty="0"/>
              <a:t>, Owner </a:t>
            </a:r>
          </a:p>
          <a:p>
            <a:pPr marL="342900" lvl="1" indent="-342900">
              <a:lnSpc>
                <a:spcPct val="118000"/>
              </a:lnSpc>
              <a:spcBef>
                <a:spcPts val="0"/>
              </a:spcBef>
              <a:buFont typeface="Arial" pitchFamily="34" charset="0"/>
              <a:buChar char="•"/>
            </a:pPr>
            <a:r>
              <a:rPr lang="en-US" sz="1600" dirty="0"/>
              <a:t>Liam Dillon, CFO or Melissa Bair, Billing Director (Either one can sit)</a:t>
            </a:r>
          </a:p>
          <a:p>
            <a:pPr marL="342900" lvl="1" indent="-342900">
              <a:lnSpc>
                <a:spcPct val="118000"/>
              </a:lnSpc>
              <a:spcBef>
                <a:spcPts val="0"/>
              </a:spcBef>
              <a:buFont typeface="Arial" pitchFamily="34" charset="0"/>
              <a:buChar char="•"/>
            </a:pPr>
            <a:r>
              <a:rPr lang="en-US" sz="1600" dirty="0"/>
              <a:t>Leo </a:t>
            </a:r>
            <a:r>
              <a:rPr lang="en-US" sz="1600" dirty="0" err="1"/>
              <a:t>Salvaggio</a:t>
            </a:r>
            <a:r>
              <a:rPr lang="en-US" sz="1600" dirty="0"/>
              <a:t>, VP of Sales</a:t>
            </a:r>
          </a:p>
          <a:p>
            <a:pPr marL="342900" lvl="1" indent="-342900">
              <a:lnSpc>
                <a:spcPct val="118000"/>
              </a:lnSpc>
              <a:spcBef>
                <a:spcPts val="0"/>
              </a:spcBef>
              <a:buFont typeface="Arial" pitchFamily="34" charset="0"/>
              <a:buChar char="•"/>
            </a:pPr>
            <a:r>
              <a:rPr lang="en-US" sz="1600" dirty="0"/>
              <a:t>Holly Barber, VP of People</a:t>
            </a:r>
          </a:p>
          <a:p>
            <a:pPr marL="342900" lvl="1" indent="-342900">
              <a:lnSpc>
                <a:spcPct val="118000"/>
              </a:lnSpc>
              <a:spcBef>
                <a:spcPts val="0"/>
              </a:spcBef>
              <a:buFont typeface="Arial" pitchFamily="34" charset="0"/>
              <a:buChar char="•"/>
            </a:pPr>
            <a:r>
              <a:rPr lang="en-US" sz="1600" dirty="0"/>
              <a:t>Michael Wagner, VP of IT</a:t>
            </a:r>
          </a:p>
          <a:p>
            <a:pPr marL="342900" lvl="1" indent="-342900">
              <a:lnSpc>
                <a:spcPct val="118000"/>
              </a:lnSpc>
              <a:spcBef>
                <a:spcPts val="0"/>
              </a:spcBef>
              <a:buFont typeface="Arial" pitchFamily="34" charset="0"/>
              <a:buChar char="•"/>
            </a:pPr>
            <a:r>
              <a:rPr lang="en-US" sz="1600" dirty="0"/>
              <a:t>Wendy Dalton, Quality and Compliance Officer </a:t>
            </a:r>
          </a:p>
          <a:p>
            <a:pPr marL="342900" lvl="1" indent="-342900">
              <a:lnSpc>
                <a:spcPct val="118000"/>
              </a:lnSpc>
              <a:spcBef>
                <a:spcPts val="0"/>
              </a:spcBef>
              <a:buFont typeface="Arial" pitchFamily="34" charset="0"/>
              <a:buChar char="•"/>
            </a:pPr>
            <a:r>
              <a:rPr lang="en-US" sz="1600" dirty="0"/>
              <a:t>Matthew Edgar, Manager, Quality and Compliance</a:t>
            </a:r>
          </a:p>
          <a:p>
            <a:pPr marL="342900" lvl="1" indent="-342900">
              <a:lnSpc>
                <a:spcPct val="118000"/>
              </a:lnSpc>
              <a:spcBef>
                <a:spcPts val="0"/>
              </a:spcBef>
              <a:buFont typeface="Arial" pitchFamily="34" charset="0"/>
              <a:buChar char="•"/>
            </a:pPr>
            <a:r>
              <a:rPr lang="en-US" sz="1600" dirty="0"/>
              <a:t>Amro Almradi, Medical Director</a:t>
            </a:r>
          </a:p>
          <a:p>
            <a:pPr marL="342900" lvl="1" indent="-342900">
              <a:lnSpc>
                <a:spcPct val="118000"/>
              </a:lnSpc>
              <a:spcBef>
                <a:spcPts val="0"/>
              </a:spcBef>
              <a:buFont typeface="Arial" pitchFamily="34" charset="0"/>
              <a:buChar char="•"/>
            </a:pPr>
            <a:r>
              <a:rPr lang="en-US" sz="1600" dirty="0"/>
              <a:t>Bobby Read, VP of Services</a:t>
            </a:r>
          </a:p>
          <a:p>
            <a:pPr marL="0" lvl="1" indent="0">
              <a:lnSpc>
                <a:spcPct val="118000"/>
              </a:lnSpc>
              <a:spcBef>
                <a:spcPts val="0"/>
              </a:spcBef>
              <a:buNone/>
            </a:pPr>
            <a:r>
              <a:rPr lang="en-US" sz="1600" b="1" dirty="0"/>
              <a:t>Ad hoc members:</a:t>
            </a:r>
          </a:p>
          <a:p>
            <a:pPr marL="342900" lvl="1" indent="-342900">
              <a:lnSpc>
                <a:spcPct val="118000"/>
              </a:lnSpc>
              <a:spcBef>
                <a:spcPts val="0"/>
              </a:spcBef>
              <a:buFont typeface="Arial" pitchFamily="34" charset="0"/>
              <a:buChar char="•"/>
            </a:pPr>
            <a:r>
              <a:rPr lang="en-US" sz="1600" dirty="0"/>
              <a:t>Shanni Cooper, Collector Compliance Coordinator</a:t>
            </a:r>
          </a:p>
          <a:p>
            <a:pPr marL="342900" lvl="1" indent="-342900">
              <a:lnSpc>
                <a:spcPct val="118000"/>
              </a:lnSpc>
              <a:spcBef>
                <a:spcPts val="0"/>
              </a:spcBef>
              <a:buFont typeface="Arial" pitchFamily="34" charset="0"/>
              <a:buChar char="•"/>
            </a:pPr>
            <a:r>
              <a:rPr lang="en-US" sz="1600" dirty="0"/>
              <a:t>Mark Beauchamp, VP of Business Development</a:t>
            </a:r>
          </a:p>
          <a:p>
            <a:pPr marL="342900" lvl="1" indent="-342900">
              <a:lnSpc>
                <a:spcPct val="118000"/>
              </a:lnSpc>
              <a:spcBef>
                <a:spcPts val="0"/>
              </a:spcBef>
              <a:spcAft>
                <a:spcPts val="600"/>
              </a:spcAft>
              <a:buFont typeface="Arial" pitchFamily="34" charset="0"/>
              <a:buChar char="•"/>
            </a:pPr>
            <a:r>
              <a:rPr lang="en-US" sz="1600" dirty="0"/>
              <a:t>Ashley Story, Interim Manager of Phlebotomy and Collection Services</a:t>
            </a:r>
          </a:p>
          <a:p>
            <a:pPr marL="0" lvl="1" indent="0">
              <a:lnSpc>
                <a:spcPct val="118000"/>
              </a:lnSpc>
              <a:spcBef>
                <a:spcPts val="0"/>
              </a:spcBef>
              <a:spcAft>
                <a:spcPts val="600"/>
              </a:spcAft>
              <a:buNone/>
            </a:pPr>
            <a:r>
              <a:rPr lang="en-US" sz="1600" b="1" u="sng" dirty="0"/>
              <a:t>Duties &amp; Responsibilities</a:t>
            </a:r>
            <a:r>
              <a:rPr lang="en-US" sz="1600" dirty="0"/>
              <a:t> – This Committee is comprised of a team of selected Company leaders who will meet periodically (quarterly or semi-annually), to assist and advise the Ethics &amp; Compliance Officer in the implementation and maintenance of an “effective” compliance program.</a:t>
            </a:r>
          </a:p>
          <a:p>
            <a:pPr marL="342900" lvl="1" indent="-342900">
              <a:lnSpc>
                <a:spcPct val="118000"/>
              </a:lnSpc>
              <a:spcBef>
                <a:spcPts val="0"/>
              </a:spcBef>
              <a:buFont typeface="Arial" pitchFamily="34" charset="0"/>
              <a:buChar char="•"/>
            </a:pPr>
            <a:endParaRPr lang="en-US" sz="1800" dirty="0"/>
          </a:p>
        </p:txBody>
      </p:sp>
      <p:sp>
        <p:nvSpPr>
          <p:cNvPr id="4" name="Title 3">
            <a:extLst>
              <a:ext uri="{FF2B5EF4-FFF2-40B4-BE49-F238E27FC236}">
                <a16:creationId xmlns:a16="http://schemas.microsoft.com/office/drawing/2014/main" id="{F4158404-8666-4326-A7FE-750277926F95}"/>
              </a:ext>
            </a:extLst>
          </p:cNvPr>
          <p:cNvSpPr>
            <a:spLocks noGrp="1"/>
          </p:cNvSpPr>
          <p:nvPr>
            <p:ph type="title"/>
          </p:nvPr>
        </p:nvSpPr>
        <p:spPr>
          <a:xfrm>
            <a:off x="248873" y="304799"/>
            <a:ext cx="8229600" cy="762000"/>
          </a:xfrm>
        </p:spPr>
        <p:txBody>
          <a:bodyPr>
            <a:normAutofit/>
          </a:bodyPr>
          <a:lstStyle/>
          <a:p>
            <a:r>
              <a:rPr lang="en-US" sz="2400" b="1" i="1" dirty="0"/>
              <a:t>Ethics &amp; HIPAA Compliance Leadership (cont.)</a:t>
            </a:r>
            <a:endParaRPr lang="en-US" sz="2400" dirty="0"/>
          </a:p>
        </p:txBody>
      </p:sp>
    </p:spTree>
    <p:extLst>
      <p:ext uri="{BB962C8B-B14F-4D97-AF65-F5344CB8AC3E}">
        <p14:creationId xmlns:p14="http://schemas.microsoft.com/office/powerpoint/2010/main" val="42655140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60B2FAD0-D6B6-44A3-A508-82476F3C9C55}"/>
              </a:ext>
            </a:extLst>
          </p:cNvPr>
          <p:cNvSpPr>
            <a:spLocks noGrp="1"/>
          </p:cNvSpPr>
          <p:nvPr>
            <p:ph type="title"/>
          </p:nvPr>
        </p:nvSpPr>
        <p:spPr>
          <a:xfrm>
            <a:off x="228601" y="229006"/>
            <a:ext cx="8153400" cy="623888"/>
          </a:xfrm>
        </p:spPr>
        <p:txBody>
          <a:bodyPr>
            <a:normAutofit/>
          </a:bodyPr>
          <a:lstStyle/>
          <a:p>
            <a:r>
              <a:rPr lang="en-US" sz="2400" b="1" i="1">
                <a:solidFill>
                  <a:schemeClr val="tx1"/>
                </a:solidFill>
              </a:rPr>
              <a:t>Compliance and Billing Audit Assessment</a:t>
            </a:r>
            <a:endParaRPr lang="en-US" sz="2400" b="1" i="1"/>
          </a:p>
        </p:txBody>
      </p:sp>
      <p:sp>
        <p:nvSpPr>
          <p:cNvPr id="1994755" name="Rectangle 3"/>
          <p:cNvSpPr>
            <a:spLocks noGrp="1" noChangeArrowheads="1"/>
          </p:cNvSpPr>
          <p:nvPr>
            <p:ph idx="1"/>
          </p:nvPr>
        </p:nvSpPr>
        <p:spPr>
          <a:xfrm>
            <a:off x="54000" y="1162080"/>
            <a:ext cx="9144000" cy="4714920"/>
          </a:xfrm>
          <a:noFill/>
          <a:ln/>
        </p:spPr>
        <p:txBody>
          <a:bodyPr vert="horz" lIns="92075" tIns="46038" rIns="92075" bIns="46038" rtlCol="0" anchor="t">
            <a:normAutofit/>
          </a:bodyPr>
          <a:lstStyle/>
          <a:p>
            <a:pPr marL="0" indent="0">
              <a:lnSpc>
                <a:spcPct val="108000"/>
              </a:lnSpc>
              <a:spcBef>
                <a:spcPts val="0"/>
              </a:spcBef>
              <a:spcAft>
                <a:spcPts val="600"/>
              </a:spcAft>
              <a:buNone/>
              <a:tabLst>
                <a:tab pos="292100" algn="l"/>
                <a:tab pos="520700" algn="l"/>
                <a:tab pos="2235200" algn="l"/>
              </a:tabLst>
            </a:pPr>
            <a:r>
              <a:rPr lang="en-US" sz="1500" b="1" i="1" dirty="0"/>
              <a:t> Purpose</a:t>
            </a:r>
          </a:p>
          <a:p>
            <a:pPr marL="628650" lvl="1" indent="-228600" algn="just">
              <a:lnSpc>
                <a:spcPct val="108000"/>
              </a:lnSpc>
              <a:spcBef>
                <a:spcPts val="0"/>
              </a:spcBef>
              <a:spcAft>
                <a:spcPts val="300"/>
              </a:spcAft>
              <a:buFont typeface="+mj-lt"/>
              <a:buAutoNum type="arabicParenR"/>
              <a:tabLst>
                <a:tab pos="292100" algn="l"/>
                <a:tab pos="520700" algn="l"/>
                <a:tab pos="2235200" algn="l"/>
              </a:tabLst>
            </a:pPr>
            <a:r>
              <a:rPr lang="en-US" sz="1500" dirty="0"/>
              <a:t>Identify any compliance deficiencies or areas requiring improvement, </a:t>
            </a:r>
            <a:endParaRPr lang="en-US" sz="1500" dirty="0">
              <a:cs typeface="Calibri"/>
            </a:endParaRPr>
          </a:p>
          <a:p>
            <a:pPr marL="628650" lvl="1" indent="-228600" algn="just">
              <a:lnSpc>
                <a:spcPct val="108000"/>
              </a:lnSpc>
              <a:spcBef>
                <a:spcPts val="0"/>
              </a:spcBef>
              <a:spcAft>
                <a:spcPts val="300"/>
              </a:spcAft>
              <a:buFont typeface="+mj-lt"/>
              <a:buAutoNum type="arabicParenR"/>
              <a:tabLst>
                <a:tab pos="292100" algn="l"/>
                <a:tab pos="520700" algn="l"/>
                <a:tab pos="2235200" algn="l"/>
              </a:tabLst>
            </a:pPr>
            <a:r>
              <a:rPr lang="en-US" sz="1500" dirty="0"/>
              <a:t>Provide recommendations to improve compliance, and </a:t>
            </a:r>
            <a:endParaRPr lang="en-US" sz="1500" dirty="0">
              <a:cs typeface="Calibri"/>
            </a:endParaRPr>
          </a:p>
          <a:p>
            <a:pPr marL="628650" lvl="1" indent="-228600" algn="just">
              <a:lnSpc>
                <a:spcPct val="108000"/>
              </a:lnSpc>
              <a:spcBef>
                <a:spcPts val="0"/>
              </a:spcBef>
              <a:spcAft>
                <a:spcPts val="600"/>
              </a:spcAft>
              <a:buFont typeface="+mj-lt"/>
              <a:buAutoNum type="arabicParenR"/>
              <a:tabLst>
                <a:tab pos="292100" algn="l"/>
                <a:tab pos="520700" algn="l"/>
                <a:tab pos="2235200" algn="l"/>
              </a:tabLst>
            </a:pPr>
            <a:r>
              <a:rPr lang="en-US" sz="1500" dirty="0"/>
              <a:t>Measure the level of compliance of each regulated practice reviewed.</a:t>
            </a:r>
            <a:endParaRPr lang="en-US" sz="1500" dirty="0">
              <a:cs typeface="Calibri"/>
            </a:endParaRPr>
          </a:p>
          <a:p>
            <a:pPr marL="0" indent="0" algn="just">
              <a:lnSpc>
                <a:spcPct val="108000"/>
              </a:lnSpc>
              <a:spcBef>
                <a:spcPts val="0"/>
              </a:spcBef>
              <a:spcAft>
                <a:spcPts val="600"/>
              </a:spcAft>
              <a:buNone/>
              <a:tabLst>
                <a:tab pos="292100" algn="l"/>
                <a:tab pos="520700" algn="l"/>
                <a:tab pos="2235200" algn="l"/>
              </a:tabLst>
            </a:pPr>
            <a:r>
              <a:rPr lang="en-US" sz="1500" b="1" i="1" dirty="0"/>
              <a:t> Approach</a:t>
            </a:r>
            <a:endParaRPr lang="en-US" sz="1500" b="1" i="1" dirty="0">
              <a:cs typeface="Calibri"/>
            </a:endParaRPr>
          </a:p>
          <a:p>
            <a:pPr marL="0" indent="0" algn="just">
              <a:lnSpc>
                <a:spcPct val="108000"/>
              </a:lnSpc>
              <a:spcBef>
                <a:spcPts val="0"/>
              </a:spcBef>
              <a:spcAft>
                <a:spcPts val="600"/>
              </a:spcAft>
              <a:buNone/>
              <a:tabLst>
                <a:tab pos="292100" algn="l"/>
                <a:tab pos="520700" algn="l"/>
                <a:tab pos="2235200" algn="l"/>
              </a:tabLst>
            </a:pPr>
            <a:r>
              <a:rPr lang="en-US" sz="1500" dirty="0"/>
              <a:t>Performed by the Compliance Department to evaluate the policies, procedures, and practices, related to  ~80 different issues, which are included in the following areas:</a:t>
            </a:r>
            <a:endParaRPr lang="en-US" sz="1500" dirty="0">
              <a:cs typeface="Calibri"/>
            </a:endParaRPr>
          </a:p>
          <a:p>
            <a:pPr marL="0" indent="0" algn="just">
              <a:lnSpc>
                <a:spcPct val="108000"/>
              </a:lnSpc>
              <a:spcBef>
                <a:spcPts val="0"/>
              </a:spcBef>
              <a:spcAft>
                <a:spcPts val="600"/>
              </a:spcAft>
              <a:buNone/>
              <a:tabLst>
                <a:tab pos="292100" algn="l"/>
                <a:tab pos="520700" algn="l"/>
                <a:tab pos="2235200" algn="l"/>
              </a:tabLst>
            </a:pPr>
            <a:endParaRPr lang="en-US" sz="1500" dirty="0"/>
          </a:p>
          <a:p>
            <a:pPr marL="0" indent="0" algn="just">
              <a:lnSpc>
                <a:spcPct val="108000"/>
              </a:lnSpc>
              <a:spcBef>
                <a:spcPts val="0"/>
              </a:spcBef>
              <a:spcAft>
                <a:spcPts val="600"/>
              </a:spcAft>
              <a:buNone/>
              <a:tabLst>
                <a:tab pos="292100" algn="l"/>
                <a:tab pos="520700" algn="l"/>
                <a:tab pos="2235200" algn="l"/>
              </a:tabLst>
            </a:pPr>
            <a:endParaRPr lang="en-US" sz="1500" dirty="0"/>
          </a:p>
          <a:p>
            <a:pPr marL="0" lvl="0" indent="0" algn="just">
              <a:lnSpc>
                <a:spcPct val="108000"/>
              </a:lnSpc>
              <a:spcBef>
                <a:spcPts val="0"/>
              </a:spcBef>
              <a:spcAft>
                <a:spcPts val="600"/>
              </a:spcAft>
              <a:buClr>
                <a:srgbClr val="000000"/>
              </a:buClr>
              <a:buNone/>
              <a:tabLst>
                <a:tab pos="292100" algn="l"/>
                <a:tab pos="520700" algn="l"/>
                <a:tab pos="2235200" algn="l"/>
              </a:tabLst>
            </a:pPr>
            <a:endParaRPr lang="en-US" sz="1500" b="1" i="1" dirty="0">
              <a:solidFill>
                <a:srgbClr val="000000"/>
              </a:solidFill>
            </a:endParaRPr>
          </a:p>
          <a:p>
            <a:pPr marL="0" indent="0">
              <a:lnSpc>
                <a:spcPct val="108000"/>
              </a:lnSpc>
              <a:spcBef>
                <a:spcPts val="0"/>
              </a:spcBef>
              <a:spcAft>
                <a:spcPts val="600"/>
              </a:spcAft>
              <a:buNone/>
              <a:tabLst>
                <a:tab pos="292100" algn="l"/>
                <a:tab pos="520700" algn="l"/>
                <a:tab pos="2235200" algn="l"/>
              </a:tabLst>
            </a:pPr>
            <a:endParaRPr lang="en-US" sz="1500" b="1" i="1" dirty="0">
              <a:cs typeface="Calibri"/>
            </a:endParaRPr>
          </a:p>
        </p:txBody>
      </p:sp>
      <p:pic>
        <p:nvPicPr>
          <p:cNvPr id="5" name="Picture 4">
            <a:extLst>
              <a:ext uri="{FF2B5EF4-FFF2-40B4-BE49-F238E27FC236}">
                <a16:creationId xmlns:a16="http://schemas.microsoft.com/office/drawing/2014/main" id="{172E8C8E-7160-4608-872D-5A9A1BF80092}"/>
              </a:ext>
            </a:extLst>
          </p:cNvPr>
          <p:cNvPicPr>
            <a:picLocks noChangeAspect="1"/>
          </p:cNvPicPr>
          <p:nvPr/>
        </p:nvPicPr>
        <p:blipFill>
          <a:blip r:embed="rId3"/>
          <a:stretch>
            <a:fillRect/>
          </a:stretch>
        </p:blipFill>
        <p:spPr>
          <a:xfrm>
            <a:off x="457800" y="3673350"/>
            <a:ext cx="8162925" cy="1195050"/>
          </a:xfrm>
          <a:prstGeom prst="rect">
            <a:avLst/>
          </a:prstGeom>
        </p:spPr>
      </p:pic>
    </p:spTree>
    <p:extLst>
      <p:ext uri="{BB962C8B-B14F-4D97-AF65-F5344CB8AC3E}">
        <p14:creationId xmlns:p14="http://schemas.microsoft.com/office/powerpoint/2010/main" val="15788437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295400" y="457200"/>
            <a:ext cx="7391400" cy="1143000"/>
          </a:xfrm>
        </p:spPr>
        <p:txBody>
          <a:bodyPr>
            <a:noAutofit/>
          </a:bodyPr>
          <a:lstStyle/>
          <a:p>
            <a:pPr algn="l"/>
            <a:r>
              <a:rPr lang="en-US" sz="2800" b="1" i="1" dirty="0"/>
              <a:t>Reporting Process &amp; Open Lines </a:t>
            </a:r>
            <a:br>
              <a:rPr lang="en-US" sz="2800" b="1" i="1"/>
            </a:br>
            <a:r>
              <a:rPr lang="en-US" sz="2800" b="1" i="1" dirty="0"/>
              <a:t>of Communication</a:t>
            </a:r>
          </a:p>
        </p:txBody>
      </p:sp>
      <p:sp>
        <p:nvSpPr>
          <p:cNvPr id="3" name="Content Placeholder 2"/>
          <p:cNvSpPr>
            <a:spLocks noGrp="1"/>
          </p:cNvSpPr>
          <p:nvPr>
            <p:ph idx="1"/>
          </p:nvPr>
        </p:nvSpPr>
        <p:spPr>
          <a:xfrm>
            <a:off x="0" y="1752601"/>
            <a:ext cx="8915400" cy="4343399"/>
          </a:xfrm>
        </p:spPr>
        <p:txBody>
          <a:bodyPr>
            <a:noAutofit/>
          </a:bodyPr>
          <a:lstStyle/>
          <a:p>
            <a:pPr marL="0" indent="0" algn="ctr">
              <a:spcBef>
                <a:spcPts val="0"/>
              </a:spcBef>
              <a:spcAft>
                <a:spcPts val="600"/>
              </a:spcAft>
              <a:buNone/>
            </a:pPr>
            <a:r>
              <a:rPr lang="en-US" sz="2000" b="1" i="1" dirty="0"/>
              <a:t>Employee’s Obligation</a:t>
            </a:r>
            <a:endParaRPr lang="en-US" sz="2000"/>
          </a:p>
          <a:p>
            <a:pPr>
              <a:spcBef>
                <a:spcPts val="0"/>
              </a:spcBef>
              <a:spcAft>
                <a:spcPts val="600"/>
              </a:spcAft>
            </a:pPr>
            <a:r>
              <a:rPr lang="en-US" sz="2000" dirty="0"/>
              <a:t>If there is any situation that you believe may be or is in violation of the provisions of the Code, this Manual or any other Company policies or procedures, you should immediately contact your supervisor, another member of the management team, or the Compliance Department.</a:t>
            </a:r>
          </a:p>
          <a:p>
            <a:pPr marL="0" indent="0" algn="ctr">
              <a:spcBef>
                <a:spcPts val="1200"/>
              </a:spcBef>
              <a:spcAft>
                <a:spcPts val="600"/>
              </a:spcAft>
              <a:buNone/>
            </a:pPr>
            <a:r>
              <a:rPr lang="en-US" sz="2000" b="1" i="1" dirty="0"/>
              <a:t>Open Door Non-Retaliation Policy</a:t>
            </a:r>
            <a:endParaRPr lang="en-US" sz="2000"/>
          </a:p>
          <a:p>
            <a:pPr>
              <a:spcBef>
                <a:spcPts val="0"/>
              </a:spcBef>
              <a:spcAft>
                <a:spcPts val="600"/>
              </a:spcAft>
            </a:pPr>
            <a:r>
              <a:rPr lang="en-US" sz="2000" dirty="0"/>
              <a:t>Any employee who reports a violation can be assured that no retaliation will be taken against them for reporting possible violations of Company policies, including the Code.  Each employee is responsible for ensuring compliance.</a:t>
            </a:r>
          </a:p>
        </p:txBody>
      </p:sp>
      <p:pic>
        <p:nvPicPr>
          <p:cNvPr id="9" name="Picture 1" descr="C:\Documents and Settings\briley\Local Settings\Temporary Internet Files\Content.IE5\3C09PP10\MC900078706[1].wmf"/>
          <p:cNvPicPr>
            <a:picLocks noChangeAspect="1" noChangeArrowheads="1"/>
          </p:cNvPicPr>
          <p:nvPr/>
        </p:nvPicPr>
        <p:blipFill>
          <a:blip r:embed="rId3" cstate="print"/>
          <a:srcRect/>
          <a:stretch>
            <a:fillRect/>
          </a:stretch>
        </p:blipFill>
        <p:spPr bwMode="auto">
          <a:xfrm>
            <a:off x="6858000" y="1150320"/>
            <a:ext cx="1721655" cy="1007671"/>
          </a:xfrm>
          <a:prstGeom prst="rect">
            <a:avLst/>
          </a:prstGeom>
          <a:noFill/>
        </p:spPr>
      </p:pic>
    </p:spTree>
    <p:extLst>
      <p:ext uri="{BB962C8B-B14F-4D97-AF65-F5344CB8AC3E}">
        <p14:creationId xmlns:p14="http://schemas.microsoft.com/office/powerpoint/2010/main" val="50796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725759"/>
          </a:xfrm>
        </p:spPr>
        <p:txBody>
          <a:bodyPr>
            <a:normAutofit/>
          </a:bodyPr>
          <a:lstStyle/>
          <a:p>
            <a:pPr>
              <a:spcBef>
                <a:spcPts val="0"/>
              </a:spcBef>
              <a:spcAft>
                <a:spcPts val="400"/>
              </a:spcAft>
            </a:pPr>
            <a:r>
              <a:rPr lang="en-US" sz="2400" b="1" i="1"/>
              <a:t>Code of Business Conduct</a:t>
            </a:r>
          </a:p>
        </p:txBody>
      </p:sp>
      <p:sp>
        <p:nvSpPr>
          <p:cNvPr id="5" name="Title 1"/>
          <p:cNvSpPr txBox="1">
            <a:spLocks/>
          </p:cNvSpPr>
          <p:nvPr/>
        </p:nvSpPr>
        <p:spPr>
          <a:xfrm>
            <a:off x="228600" y="6108680"/>
            <a:ext cx="8229600" cy="59692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spcAft>
                <a:spcPts val="400"/>
              </a:spcAft>
            </a:pPr>
            <a:endParaRPr lang="en-US" sz="1200" b="1" i="1"/>
          </a:p>
        </p:txBody>
      </p:sp>
      <p:sp>
        <p:nvSpPr>
          <p:cNvPr id="7" name="Title 1"/>
          <p:cNvSpPr txBox="1">
            <a:spLocks/>
          </p:cNvSpPr>
          <p:nvPr/>
        </p:nvSpPr>
        <p:spPr>
          <a:xfrm>
            <a:off x="29736" y="1524000"/>
            <a:ext cx="9114264" cy="37338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l">
              <a:lnSpc>
                <a:spcPct val="108000"/>
              </a:lnSpc>
              <a:spcBef>
                <a:spcPts val="0"/>
              </a:spcBef>
              <a:spcAft>
                <a:spcPts val="600"/>
              </a:spcAft>
              <a:buFont typeface="Arial" panose="020B0604020202020204" pitchFamily="34" charset="0"/>
              <a:buChar char="•"/>
            </a:pPr>
            <a:r>
              <a:rPr lang="en-US" sz="2100" b="1" u="sng"/>
              <a:t>Team effort </a:t>
            </a:r>
            <a:r>
              <a:rPr lang="en-US" sz="2100"/>
              <a:t>- Creating a workplace culture that values integrity, a commitment to honesty, equity, and compliance with the law is a team effort. </a:t>
            </a:r>
          </a:p>
          <a:p>
            <a:pPr marL="342900" indent="-342900" algn="l">
              <a:lnSpc>
                <a:spcPct val="108000"/>
              </a:lnSpc>
              <a:spcBef>
                <a:spcPts val="0"/>
              </a:spcBef>
              <a:spcAft>
                <a:spcPts val="600"/>
              </a:spcAft>
              <a:buFont typeface="Arial" panose="020B0604020202020204" pitchFamily="34" charset="0"/>
              <a:buChar char="•"/>
            </a:pPr>
            <a:r>
              <a:rPr lang="en-US" sz="2100" b="1" u="sng"/>
              <a:t>Key to achieve our mission </a:t>
            </a:r>
            <a:r>
              <a:rPr lang="en-US" sz="2100"/>
              <a:t>the Company</a:t>
            </a:r>
            <a:r>
              <a:rPr lang="en-US" sz="2100" b="1" i="1"/>
              <a:t> </a:t>
            </a:r>
            <a:r>
              <a:rPr lang="en-US" sz="2100"/>
              <a:t>has established an Ethics and Compliance Program, which includes a Code of Business Conduct and Ethics. </a:t>
            </a:r>
          </a:p>
          <a:p>
            <a:pPr marL="342900" indent="-342900" algn="l">
              <a:lnSpc>
                <a:spcPct val="108000"/>
              </a:lnSpc>
              <a:spcBef>
                <a:spcPts val="0"/>
              </a:spcBef>
              <a:spcAft>
                <a:spcPts val="600"/>
              </a:spcAft>
              <a:buFont typeface="Arial" panose="020B0604020202020204" pitchFamily="34" charset="0"/>
              <a:buChar char="•"/>
            </a:pPr>
            <a:r>
              <a:rPr lang="en-US" sz="2100" b="1" u="sng"/>
              <a:t>Promote legal &amp; ethical conduct</a:t>
            </a:r>
            <a:r>
              <a:rPr lang="en-US" sz="2100" b="1"/>
              <a:t> </a:t>
            </a:r>
            <a:r>
              <a:rPr lang="en-US" sz="2100"/>
              <a:t>- The Company’s Code of Conduct is designed to assist its </a:t>
            </a:r>
            <a:r>
              <a:rPr lang="en-US" sz="2100" u="sng">
                <a:solidFill>
                  <a:srgbClr val="0000CC"/>
                </a:solidFill>
              </a:rPr>
              <a:t>management</a:t>
            </a:r>
            <a:r>
              <a:rPr lang="en-US" sz="2100">
                <a:solidFill>
                  <a:srgbClr val="0000CC"/>
                </a:solidFill>
              </a:rPr>
              <a:t>, </a:t>
            </a:r>
            <a:r>
              <a:rPr lang="en-US" sz="2100" u="sng">
                <a:solidFill>
                  <a:srgbClr val="0000CC"/>
                </a:solidFill>
              </a:rPr>
              <a:t>employees</a:t>
            </a:r>
            <a:r>
              <a:rPr lang="en-US" sz="2100">
                <a:solidFill>
                  <a:srgbClr val="0000CC"/>
                </a:solidFill>
              </a:rPr>
              <a:t>, </a:t>
            </a:r>
            <a:r>
              <a:rPr lang="en-US" sz="2100" u="sng">
                <a:solidFill>
                  <a:srgbClr val="0000CC"/>
                </a:solidFill>
              </a:rPr>
              <a:t>contractors</a:t>
            </a:r>
            <a:r>
              <a:rPr lang="en-US" sz="2100">
                <a:solidFill>
                  <a:srgbClr val="0000CC"/>
                </a:solidFill>
              </a:rPr>
              <a:t>, </a:t>
            </a:r>
            <a:r>
              <a:rPr lang="en-US" sz="2100" u="sng">
                <a:solidFill>
                  <a:srgbClr val="0000CC"/>
                </a:solidFill>
              </a:rPr>
              <a:t>business partners </a:t>
            </a:r>
            <a:r>
              <a:rPr lang="en-US" sz="2100">
                <a:solidFill>
                  <a:srgbClr val="0000CC"/>
                </a:solidFill>
              </a:rPr>
              <a:t>and </a:t>
            </a:r>
            <a:r>
              <a:rPr lang="en-US" sz="2100" u="sng">
                <a:solidFill>
                  <a:srgbClr val="0000CC"/>
                </a:solidFill>
              </a:rPr>
              <a:t>affiliated providers </a:t>
            </a:r>
            <a:r>
              <a:rPr lang="en-US" sz="2100"/>
              <a:t>in complying with applicable state and federal laws and conducting business in an ethical manner. </a:t>
            </a:r>
          </a:p>
          <a:p>
            <a:pPr marL="342900" indent="-342900" algn="l">
              <a:lnSpc>
                <a:spcPct val="108000"/>
              </a:lnSpc>
              <a:spcBef>
                <a:spcPts val="0"/>
              </a:spcBef>
              <a:spcAft>
                <a:spcPts val="600"/>
              </a:spcAft>
              <a:buFont typeface="Arial" panose="020B0604020202020204" pitchFamily="34" charset="0"/>
              <a:buChar char="•"/>
            </a:pPr>
            <a:r>
              <a:rPr lang="en-US" sz="2100" b="1" u="sng"/>
              <a:t>Commitment</a:t>
            </a:r>
            <a:r>
              <a:rPr lang="en-US" sz="2100"/>
              <a:t> - </a:t>
            </a:r>
            <a:r>
              <a:rPr lang="en-US" sz="2100" u="sng">
                <a:solidFill>
                  <a:srgbClr val="0000CC"/>
                </a:solidFill>
              </a:rPr>
              <a:t>Everyone</a:t>
            </a:r>
            <a:r>
              <a:rPr lang="en-US" sz="2100"/>
              <a:t> must be familiar with and committed to abiding by these standards of conduct and report concerning issues and practices.</a:t>
            </a:r>
            <a:r>
              <a:rPr lang="en-US" sz="2400"/>
              <a:t>  </a:t>
            </a:r>
            <a:endParaRPr lang="en-US" sz="4000" b="1" i="1"/>
          </a:p>
        </p:txBody>
      </p:sp>
      <p:pic>
        <p:nvPicPr>
          <p:cNvPr id="8" name="Picture 2" descr="C:\Documents and Settings\briley\Local Settings\Temporary Internet Files\Content.IE5\19DPQJZQ\MC900024287[1].wmf">
            <a:extLst>
              <a:ext uri="{FF2B5EF4-FFF2-40B4-BE49-F238E27FC236}">
                <a16:creationId xmlns:a16="http://schemas.microsoft.com/office/drawing/2014/main" id="{96EAA520-E3C8-4BEF-9030-92645F0241DB}"/>
              </a:ext>
            </a:extLst>
          </p:cNvPr>
          <p:cNvPicPr>
            <a:picLocks noChangeAspect="1" noChangeArrowheads="1"/>
          </p:cNvPicPr>
          <p:nvPr/>
        </p:nvPicPr>
        <p:blipFill>
          <a:blip r:embed="rId3" cstate="print"/>
          <a:srcRect/>
          <a:stretch>
            <a:fillRect/>
          </a:stretch>
        </p:blipFill>
        <p:spPr bwMode="auto">
          <a:xfrm>
            <a:off x="3843276" y="5550444"/>
            <a:ext cx="1389891" cy="974805"/>
          </a:xfrm>
          <a:prstGeom prst="rect">
            <a:avLst/>
          </a:prstGeom>
          <a:noFill/>
        </p:spPr>
      </p:pic>
    </p:spTree>
    <p:extLst>
      <p:ext uri="{BB962C8B-B14F-4D97-AF65-F5344CB8AC3E}">
        <p14:creationId xmlns:p14="http://schemas.microsoft.com/office/powerpoint/2010/main" val="3238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a:bodyPr>
          <a:lstStyle/>
          <a:p>
            <a:r>
              <a:rPr lang="en-US" sz="2200" b="1" i="1"/>
              <a:t>Code of Business Conduct and Ethics Requirements</a:t>
            </a:r>
          </a:p>
        </p:txBody>
      </p:sp>
      <p:sp>
        <p:nvSpPr>
          <p:cNvPr id="3" name="Content Placeholder 2"/>
          <p:cNvSpPr>
            <a:spLocks noGrp="1"/>
          </p:cNvSpPr>
          <p:nvPr>
            <p:ph idx="1"/>
          </p:nvPr>
        </p:nvSpPr>
        <p:spPr>
          <a:xfrm>
            <a:off x="76200" y="762000"/>
            <a:ext cx="8991600" cy="6096000"/>
          </a:xfrm>
        </p:spPr>
        <p:txBody>
          <a:bodyPr vert="horz" lIns="91440" tIns="45720" rIns="91440" bIns="45720" rtlCol="0" anchor="t">
            <a:noAutofit/>
          </a:bodyPr>
          <a:lstStyle/>
          <a:p>
            <a:pPr marL="342900" lvl="0" indent="-342900">
              <a:spcBef>
                <a:spcPts val="0"/>
              </a:spcBef>
              <a:spcAft>
                <a:spcPts val="1200"/>
              </a:spcAft>
            </a:pPr>
            <a:r>
              <a:rPr lang="en-US" sz="1600" b="1" dirty="0"/>
              <a:t>Honesty</a:t>
            </a:r>
            <a:r>
              <a:rPr lang="en-US" sz="1600" dirty="0"/>
              <a:t> - Deal honestly and ethically in all Company matters, both internally and externally.</a:t>
            </a:r>
          </a:p>
          <a:p>
            <a:pPr marL="342900" lvl="0" indent="-342900">
              <a:spcBef>
                <a:spcPts val="0"/>
              </a:spcBef>
              <a:spcAft>
                <a:spcPts val="1200"/>
              </a:spcAft>
            </a:pPr>
            <a:r>
              <a:rPr lang="en-US" sz="1600" b="1" dirty="0"/>
              <a:t>Integrity -</a:t>
            </a:r>
            <a:r>
              <a:rPr lang="en-US" sz="1600" dirty="0"/>
              <a:t> Comply with all laws, rules and regulations applicable to my work responsibilities.</a:t>
            </a:r>
          </a:p>
          <a:p>
            <a:pPr marL="342900" indent="-342900">
              <a:spcBef>
                <a:spcPts val="0"/>
              </a:spcBef>
              <a:spcAft>
                <a:spcPts val="1200"/>
              </a:spcAft>
            </a:pPr>
            <a:r>
              <a:rPr lang="en-US" sz="1600" b="1" dirty="0"/>
              <a:t>Commitment -</a:t>
            </a:r>
            <a:r>
              <a:rPr lang="en-US" sz="1600" dirty="0"/>
              <a:t> Advance the Company’s business interests whenever the opportunity arises. </a:t>
            </a:r>
          </a:p>
          <a:p>
            <a:pPr marL="342900" lvl="0" indent="-342900">
              <a:spcBef>
                <a:spcPts val="0"/>
              </a:spcBef>
              <a:spcAft>
                <a:spcPts val="1200"/>
              </a:spcAft>
            </a:pPr>
            <a:r>
              <a:rPr lang="en-US" sz="1600" b="1" dirty="0"/>
              <a:t>Conflict of Interest</a:t>
            </a:r>
            <a:r>
              <a:rPr lang="en-US" sz="1600" dirty="0"/>
              <a:t> - Avoid actual or apparent dealings that may be in conflict with the Company’s interests. </a:t>
            </a:r>
          </a:p>
          <a:p>
            <a:pPr marL="342900" lvl="0" indent="-342900">
              <a:spcBef>
                <a:spcPts val="0"/>
              </a:spcBef>
              <a:spcAft>
                <a:spcPts val="1200"/>
              </a:spcAft>
            </a:pPr>
            <a:r>
              <a:rPr lang="en-US" sz="1600" b="1" dirty="0"/>
              <a:t>Trustworthiness</a:t>
            </a:r>
            <a:r>
              <a:rPr lang="en-US" sz="1600" dirty="0"/>
              <a:t> - Protect the Company’s assets and promote their efficient and legitimate business use.</a:t>
            </a:r>
          </a:p>
          <a:p>
            <a:pPr marL="342900" indent="-342900">
              <a:spcBef>
                <a:spcPts val="0"/>
              </a:spcBef>
              <a:spcAft>
                <a:spcPts val="1200"/>
              </a:spcAft>
            </a:pPr>
            <a:r>
              <a:rPr lang="en-US" sz="1600" b="1" dirty="0"/>
              <a:t>Confidentiality</a:t>
            </a:r>
            <a:r>
              <a:rPr lang="en-US" sz="1600" dirty="0"/>
              <a:t> - Protect the Company’s confidential information and the confidential information of the Company’s customers, patients and others. </a:t>
            </a:r>
          </a:p>
          <a:p>
            <a:pPr marL="342900" lvl="0" indent="-342900">
              <a:spcBef>
                <a:spcPts val="0"/>
              </a:spcBef>
              <a:spcAft>
                <a:spcPts val="1200"/>
              </a:spcAft>
            </a:pPr>
            <a:r>
              <a:rPr lang="en-US" sz="1600" b="1" dirty="0"/>
              <a:t>Health and Safety</a:t>
            </a:r>
            <a:r>
              <a:rPr lang="en-US" sz="1600" dirty="0"/>
              <a:t> - Protect the health and safety of all Company employees.</a:t>
            </a:r>
          </a:p>
          <a:p>
            <a:pPr marL="342900" lvl="0" indent="-342900">
              <a:spcBef>
                <a:spcPts val="0"/>
              </a:spcBef>
              <a:spcAft>
                <a:spcPts val="1200"/>
              </a:spcAft>
            </a:pPr>
            <a:r>
              <a:rPr lang="en-US" sz="1600" b="1" dirty="0"/>
              <a:t>Honor &amp; Respect </a:t>
            </a:r>
            <a:r>
              <a:rPr lang="en-US" sz="1600" dirty="0"/>
              <a:t>– Strive to create an enthusiastic work environment that fosters teamwork, creativity, individual initiative, and personal achievement, with honor, respect, and fairness for fellow employees and the customers we serve.</a:t>
            </a:r>
          </a:p>
          <a:p>
            <a:pPr marL="342900" lvl="0" indent="-342900">
              <a:spcBef>
                <a:spcPts val="0"/>
              </a:spcBef>
              <a:spcAft>
                <a:spcPts val="1200"/>
              </a:spcAft>
            </a:pPr>
            <a:r>
              <a:rPr lang="en-US" sz="1600" b="1" dirty="0"/>
              <a:t>Communication &amp; Reporting</a:t>
            </a:r>
            <a:r>
              <a:rPr lang="en-US" sz="1600" dirty="0"/>
              <a:t> - Report to a Company manager and or Compliance Officer, any actual or possible wrongdoing, misconduct, or violation of the Code.</a:t>
            </a:r>
          </a:p>
        </p:txBody>
      </p:sp>
    </p:spTree>
    <p:extLst>
      <p:ext uri="{BB962C8B-B14F-4D97-AF65-F5344CB8AC3E}">
        <p14:creationId xmlns:p14="http://schemas.microsoft.com/office/powerpoint/2010/main" val="39388563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4FA1D-8AB3-49CE-9044-5F2A2567EC8D}"/>
              </a:ext>
            </a:extLst>
          </p:cNvPr>
          <p:cNvSpPr>
            <a:spLocks noGrp="1"/>
          </p:cNvSpPr>
          <p:nvPr>
            <p:ph type="title"/>
          </p:nvPr>
        </p:nvSpPr>
        <p:spPr/>
        <p:txBody>
          <a:bodyPr/>
          <a:lstStyle/>
          <a:p>
            <a:r>
              <a:rPr lang="en-US" dirty="0">
                <a:cs typeface="Calibri"/>
              </a:rPr>
              <a:t>Ways to Report Concerns</a:t>
            </a:r>
            <a:endParaRPr lang="en-US" dirty="0"/>
          </a:p>
        </p:txBody>
      </p:sp>
      <p:sp>
        <p:nvSpPr>
          <p:cNvPr id="3" name="Content Placeholder 2">
            <a:extLst>
              <a:ext uri="{FF2B5EF4-FFF2-40B4-BE49-F238E27FC236}">
                <a16:creationId xmlns:a16="http://schemas.microsoft.com/office/drawing/2014/main" id="{46BB0855-819B-4502-9AD2-A7E5C92C4CC8}"/>
              </a:ext>
            </a:extLst>
          </p:cNvPr>
          <p:cNvSpPr>
            <a:spLocks noGrp="1"/>
          </p:cNvSpPr>
          <p:nvPr>
            <p:ph idx="1"/>
          </p:nvPr>
        </p:nvSpPr>
        <p:spPr>
          <a:xfrm>
            <a:off x="457200" y="1600200"/>
            <a:ext cx="8305800" cy="4419599"/>
          </a:xfrm>
        </p:spPr>
        <p:txBody>
          <a:bodyPr vert="horz" lIns="91440" tIns="45720" rIns="91440" bIns="45720" rtlCol="0" anchor="t">
            <a:normAutofit/>
          </a:bodyPr>
          <a:lstStyle/>
          <a:p>
            <a:pPr marL="457200" indent="-457200">
              <a:spcBef>
                <a:spcPts val="0"/>
              </a:spcBef>
              <a:spcAft>
                <a:spcPts val="1200"/>
              </a:spcAft>
              <a:buFont typeface="+mj-lt"/>
              <a:buAutoNum type="arabicParenR"/>
            </a:pPr>
            <a:r>
              <a:rPr lang="en-US" sz="2000" b="1" dirty="0"/>
              <a:t>Your supervisor, manager, director, or senior leadership team member over your work area </a:t>
            </a:r>
            <a:r>
              <a:rPr lang="en-US" sz="2000" dirty="0"/>
              <a:t>will have the most knowledge &amp; experience to address the compliance issue internally.</a:t>
            </a:r>
          </a:p>
          <a:p>
            <a:pPr marL="457200" indent="-457200">
              <a:spcBef>
                <a:spcPts val="0"/>
              </a:spcBef>
              <a:spcAft>
                <a:spcPts val="1200"/>
              </a:spcAft>
              <a:buFont typeface="+mj-lt"/>
              <a:buAutoNum type="arabicParenR"/>
            </a:pPr>
            <a:r>
              <a:rPr lang="en-US" sz="2000" b="1" dirty="0"/>
              <a:t>For confidential reporting</a:t>
            </a:r>
            <a:r>
              <a:rPr lang="en-US" sz="2000" dirty="0"/>
              <a:t>, please feel free to contact:</a:t>
            </a:r>
          </a:p>
          <a:p>
            <a:pPr marL="1257300" lvl="2" indent="-457200">
              <a:spcBef>
                <a:spcPts val="0"/>
              </a:spcBef>
              <a:spcAft>
                <a:spcPts val="1200"/>
              </a:spcAft>
              <a:buFont typeface="Wingdings" panose="05000000000000000000" pitchFamily="2" charset="2"/>
              <a:buChar char="Ø"/>
            </a:pPr>
            <a:r>
              <a:rPr lang="en-US" sz="2000" dirty="0">
                <a:ea typeface="+mn-lt"/>
                <a:cs typeface="+mn-lt"/>
                <a:hlinkClick r:id="rId2">
                  <a:extLst>
                    <a:ext uri="{A12FA001-AC4F-418D-AE19-62706E023703}">
                      <ahyp:hlinkClr xmlns:ahyp="http://schemas.microsoft.com/office/drawing/2018/hyperlinkcolor" val="tx"/>
                    </a:ext>
                  </a:extLst>
                </a:hlinkClick>
              </a:rPr>
              <a:t>Compliance@helixmdx.com</a:t>
            </a:r>
            <a:r>
              <a:rPr lang="en-US" sz="2000" dirty="0">
                <a:ea typeface="+mn-lt"/>
                <a:cs typeface="+mn-lt"/>
              </a:rPr>
              <a:t> or (888) 275-5221 Ext. 135</a:t>
            </a:r>
          </a:p>
          <a:p>
            <a:pPr marL="800100" lvl="2" indent="0">
              <a:spcBef>
                <a:spcPts val="0"/>
              </a:spcBef>
              <a:spcAft>
                <a:spcPts val="1200"/>
              </a:spcAft>
              <a:buNone/>
            </a:pPr>
            <a:endParaRPr lang="en-US" sz="2000">
              <a:cs typeface="Calibri"/>
            </a:endParaRPr>
          </a:p>
          <a:p>
            <a:pPr marL="800100" lvl="2" indent="0">
              <a:spcBef>
                <a:spcPts val="0"/>
              </a:spcBef>
              <a:spcAft>
                <a:spcPts val="1200"/>
              </a:spcAft>
              <a:buNone/>
            </a:pPr>
            <a:r>
              <a:rPr lang="en-US" sz="2200" dirty="0"/>
              <a:t>						</a:t>
            </a:r>
          </a:p>
          <a:p>
            <a:pPr marL="342900" indent="-342900"/>
            <a:endParaRPr lang="en-US"/>
          </a:p>
        </p:txBody>
      </p:sp>
      <p:pic>
        <p:nvPicPr>
          <p:cNvPr id="4" name="Picture 7" descr="C:\Documents and Settings\briley\Local Settings\Temporary Internet Files\Content.IE5\2JSTM34V\MC900434824[1].png">
            <a:extLst>
              <a:ext uri="{FF2B5EF4-FFF2-40B4-BE49-F238E27FC236}">
                <a16:creationId xmlns:a16="http://schemas.microsoft.com/office/drawing/2014/main" id="{D8E3577A-B28A-4F81-895A-E906FB8FBDF5}"/>
              </a:ext>
            </a:extLst>
          </p:cNvPr>
          <p:cNvPicPr>
            <a:picLocks noChangeAspect="1" noChangeArrowheads="1"/>
          </p:cNvPicPr>
          <p:nvPr/>
        </p:nvPicPr>
        <p:blipFill>
          <a:blip r:embed="rId3" cstate="print"/>
          <a:srcRect/>
          <a:stretch>
            <a:fillRect/>
          </a:stretch>
        </p:blipFill>
        <p:spPr bwMode="auto">
          <a:xfrm>
            <a:off x="5943600" y="3910824"/>
            <a:ext cx="2590800" cy="2386264"/>
          </a:xfrm>
          <a:prstGeom prst="rect">
            <a:avLst/>
          </a:prstGeom>
          <a:noFill/>
        </p:spPr>
      </p:pic>
      <p:sp>
        <p:nvSpPr>
          <p:cNvPr id="7" name="TextBox 6">
            <a:extLst>
              <a:ext uri="{FF2B5EF4-FFF2-40B4-BE49-F238E27FC236}">
                <a16:creationId xmlns:a16="http://schemas.microsoft.com/office/drawing/2014/main" id="{1F789072-6477-4012-9B59-18D4DD776D7C}"/>
              </a:ext>
            </a:extLst>
          </p:cNvPr>
          <p:cNvSpPr txBox="1"/>
          <p:nvPr/>
        </p:nvSpPr>
        <p:spPr>
          <a:xfrm rot="650136">
            <a:off x="6458306" y="4432466"/>
            <a:ext cx="1561388" cy="1107996"/>
          </a:xfrm>
          <a:prstGeom prst="rect">
            <a:avLst/>
          </a:prstGeom>
          <a:noFill/>
        </p:spPr>
        <p:txBody>
          <a:bodyPr wrap="square" lIns="91440" tIns="45720" rIns="91440" bIns="45720" rtlCol="0" anchor="t">
            <a:spAutoFit/>
          </a:bodyPr>
          <a:lstStyle/>
          <a:p>
            <a:r>
              <a:rPr lang="en-US" sz="1200" b="1" i="1" u="sng" dirty="0">
                <a:solidFill>
                  <a:schemeClr val="bg1"/>
                </a:solidFill>
                <a:latin typeface="Comic Sans MS"/>
              </a:rPr>
              <a:t>Helix Dx</a:t>
            </a:r>
            <a:r>
              <a:rPr lang="en-US" sz="1200" b="1" dirty="0">
                <a:solidFill>
                  <a:schemeClr val="bg1"/>
                </a:solidFill>
                <a:latin typeface="Comic Sans MS"/>
              </a:rPr>
              <a:t> prohibits retaliating against anyone who makes a report!!</a:t>
            </a:r>
          </a:p>
          <a:p>
            <a:endParaRPr lang="en-US" dirty="0">
              <a:solidFill>
                <a:schemeClr val="bg1"/>
              </a:solidFill>
            </a:endParaRPr>
          </a:p>
        </p:txBody>
      </p:sp>
    </p:spTree>
    <p:extLst>
      <p:ext uri="{BB962C8B-B14F-4D97-AF65-F5344CB8AC3E}">
        <p14:creationId xmlns:p14="http://schemas.microsoft.com/office/powerpoint/2010/main" val="1221283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3200" b="1" i="1" dirty="0"/>
              <a:t>Ethics &amp; HIPAA Compliance Program</a:t>
            </a:r>
          </a:p>
        </p:txBody>
      </p:sp>
      <p:sp>
        <p:nvSpPr>
          <p:cNvPr id="7" name="Content Placeholder 6"/>
          <p:cNvSpPr>
            <a:spLocks noGrp="1"/>
          </p:cNvSpPr>
          <p:nvPr>
            <p:ph idx="1"/>
          </p:nvPr>
        </p:nvSpPr>
        <p:spPr>
          <a:xfrm>
            <a:off x="49965" y="1437303"/>
            <a:ext cx="5387275" cy="4885120"/>
          </a:xfrm>
        </p:spPr>
        <p:txBody>
          <a:bodyPr>
            <a:normAutofit fontScale="85000" lnSpcReduction="20000"/>
          </a:bodyPr>
          <a:lstStyle/>
          <a:p>
            <a:pPr marL="0" indent="0" algn="ctr">
              <a:lnSpc>
                <a:spcPct val="108000"/>
              </a:lnSpc>
              <a:spcBef>
                <a:spcPts val="0"/>
              </a:spcBef>
              <a:buNone/>
            </a:pPr>
            <a:r>
              <a:rPr lang="en-US" sz="2200" b="1" i="1" dirty="0"/>
              <a:t>What is the “Value”?</a:t>
            </a:r>
          </a:p>
          <a:p>
            <a:pPr marL="0" indent="0" algn="ctr">
              <a:lnSpc>
                <a:spcPct val="108000"/>
              </a:lnSpc>
              <a:spcBef>
                <a:spcPts val="0"/>
              </a:spcBef>
              <a:buNone/>
            </a:pPr>
            <a:endParaRPr lang="en-US" sz="2200" b="1" i="1" dirty="0"/>
          </a:p>
          <a:p>
            <a:pPr>
              <a:lnSpc>
                <a:spcPct val="108000"/>
              </a:lnSpc>
              <a:spcBef>
                <a:spcPts val="0"/>
              </a:spcBef>
              <a:spcAft>
                <a:spcPts val="1200"/>
              </a:spcAft>
            </a:pPr>
            <a:r>
              <a:rPr lang="en-US" sz="2200" dirty="0"/>
              <a:t>We are living in an era of increased regulation and enforcement efforts. </a:t>
            </a:r>
          </a:p>
          <a:p>
            <a:pPr>
              <a:lnSpc>
                <a:spcPct val="108000"/>
              </a:lnSpc>
              <a:spcBef>
                <a:spcPts val="0"/>
              </a:spcBef>
              <a:spcAft>
                <a:spcPts val="1200"/>
              </a:spcAft>
            </a:pPr>
            <a:r>
              <a:rPr lang="en-US" sz="2200" dirty="0"/>
              <a:t>The risks of non-compliance can be </a:t>
            </a:r>
            <a:r>
              <a:rPr lang="en-US" sz="2200" b="1" i="1" dirty="0"/>
              <a:t>“crushing”</a:t>
            </a:r>
            <a:r>
              <a:rPr lang="en-US" sz="2200" dirty="0"/>
              <a:t> with devastating penalties.</a:t>
            </a:r>
          </a:p>
          <a:p>
            <a:pPr>
              <a:lnSpc>
                <a:spcPct val="108000"/>
              </a:lnSpc>
              <a:spcBef>
                <a:spcPts val="0"/>
              </a:spcBef>
              <a:spcAft>
                <a:spcPts val="1200"/>
              </a:spcAft>
            </a:pPr>
            <a:r>
              <a:rPr lang="en-US" sz="2200" dirty="0"/>
              <a:t>A </a:t>
            </a:r>
            <a:r>
              <a:rPr lang="en-US" sz="2200" b="1" i="1" dirty="0"/>
              <a:t>“well-balanced”</a:t>
            </a:r>
            <a:r>
              <a:rPr lang="en-US" sz="2200" dirty="0"/>
              <a:t> Ethics and Compliance program will help ensure that the organization is:</a:t>
            </a:r>
          </a:p>
          <a:p>
            <a:pPr lvl="1">
              <a:lnSpc>
                <a:spcPct val="108000"/>
              </a:lnSpc>
              <a:spcBef>
                <a:spcPts val="0"/>
              </a:spcBef>
              <a:spcAft>
                <a:spcPts val="600"/>
              </a:spcAft>
            </a:pPr>
            <a:r>
              <a:rPr lang="en-US" sz="2200" dirty="0"/>
              <a:t>Working in harmony to provide service excellence,</a:t>
            </a:r>
          </a:p>
          <a:p>
            <a:pPr lvl="1">
              <a:lnSpc>
                <a:spcPct val="108000"/>
              </a:lnSpc>
              <a:spcBef>
                <a:spcPts val="0"/>
              </a:spcBef>
              <a:spcAft>
                <a:spcPts val="600"/>
              </a:spcAft>
            </a:pPr>
            <a:r>
              <a:rPr lang="en-US" sz="2200" dirty="0"/>
              <a:t>Keep customers happy,</a:t>
            </a:r>
          </a:p>
          <a:p>
            <a:pPr lvl="1">
              <a:lnSpc>
                <a:spcPct val="108000"/>
              </a:lnSpc>
              <a:spcBef>
                <a:spcPts val="0"/>
              </a:spcBef>
              <a:spcAft>
                <a:spcPts val="600"/>
              </a:spcAft>
            </a:pPr>
            <a:r>
              <a:rPr lang="en-US" sz="2200" dirty="0"/>
              <a:t>Grow the business, and </a:t>
            </a:r>
          </a:p>
          <a:p>
            <a:pPr lvl="1">
              <a:lnSpc>
                <a:spcPct val="108000"/>
              </a:lnSpc>
              <a:spcBef>
                <a:spcPts val="0"/>
              </a:spcBef>
              <a:spcAft>
                <a:spcPts val="600"/>
              </a:spcAft>
            </a:pPr>
            <a:r>
              <a:rPr lang="en-US" sz="2200" dirty="0"/>
              <a:t>Achieve the company’s mission for  success.</a:t>
            </a:r>
          </a:p>
          <a:p>
            <a:endParaRPr lang="en-US" sz="2200" dirty="0"/>
          </a:p>
        </p:txBody>
      </p:sp>
      <p:pic>
        <p:nvPicPr>
          <p:cNvPr id="2" name="Content Placeholder 3">
            <a:extLst>
              <a:ext uri="{FF2B5EF4-FFF2-40B4-BE49-F238E27FC236}">
                <a16:creationId xmlns:a16="http://schemas.microsoft.com/office/drawing/2014/main" id="{E71F02B0-15F0-1222-1582-485369FF8443}"/>
              </a:ext>
            </a:extLst>
          </p:cNvPr>
          <p:cNvPicPr>
            <a:picLocks/>
          </p:cNvPicPr>
          <p:nvPr/>
        </p:nvPicPr>
        <p:blipFill rotWithShape="1">
          <a:blip r:embed="rId4"/>
          <a:srcRect l="33228" t="39535" r="34066" b="26682"/>
          <a:stretch/>
        </p:blipFill>
        <p:spPr bwMode="auto">
          <a:xfrm>
            <a:off x="5377443" y="2396171"/>
            <a:ext cx="3771473" cy="2425663"/>
          </a:xfrm>
          <a:prstGeom prst="rect">
            <a:avLst/>
          </a:prstGeom>
          <a:ln>
            <a:noFill/>
          </a:ln>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1204635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3200" b="1" i="1"/>
              <a:t>Training Objectives</a:t>
            </a:r>
          </a:p>
        </p:txBody>
      </p:sp>
      <p:sp>
        <p:nvSpPr>
          <p:cNvPr id="7" name="Content Placeholder 6"/>
          <p:cNvSpPr>
            <a:spLocks noGrp="1"/>
          </p:cNvSpPr>
          <p:nvPr>
            <p:ph idx="1"/>
          </p:nvPr>
        </p:nvSpPr>
        <p:spPr>
          <a:xfrm>
            <a:off x="0" y="1386000"/>
            <a:ext cx="9144000" cy="4786200"/>
          </a:xfrm>
        </p:spPr>
        <p:txBody>
          <a:bodyPr vert="horz" lIns="91440" tIns="45720" rIns="91440" bIns="45720" rtlCol="0" anchor="t">
            <a:normAutofit lnSpcReduction="10000"/>
          </a:bodyPr>
          <a:lstStyle/>
          <a:p>
            <a:pPr marL="0" indent="0">
              <a:spcBef>
                <a:spcPts val="0"/>
              </a:spcBef>
              <a:spcAft>
                <a:spcPts val="1200"/>
              </a:spcAft>
              <a:buNone/>
            </a:pPr>
            <a:r>
              <a:rPr lang="en-US" sz="2000"/>
              <a:t>The objective of this training program is to help everyone understand the purpose of the Company’s Compliance &amp; Ethics Program and its value in building a successful business.</a:t>
            </a:r>
          </a:p>
          <a:p>
            <a:pPr>
              <a:spcBef>
                <a:spcPts val="0"/>
              </a:spcBef>
              <a:spcAft>
                <a:spcPts val="600"/>
              </a:spcAft>
            </a:pPr>
            <a:r>
              <a:rPr lang="en-US" sz="2000" b="1" i="1">
                <a:latin typeface="+mn-lt"/>
              </a:rPr>
              <a:t>Government Authorities</a:t>
            </a:r>
          </a:p>
          <a:p>
            <a:pPr>
              <a:spcBef>
                <a:spcPts val="0"/>
              </a:spcBef>
              <a:spcAft>
                <a:spcPts val="600"/>
              </a:spcAft>
            </a:pPr>
            <a:r>
              <a:rPr lang="en-US" sz="2000" b="1" i="1">
                <a:latin typeface="+mn-lt"/>
              </a:rPr>
              <a:t>Ground Rules For Compliance</a:t>
            </a:r>
          </a:p>
          <a:p>
            <a:pPr>
              <a:spcBef>
                <a:spcPts val="0"/>
              </a:spcBef>
              <a:spcAft>
                <a:spcPts val="600"/>
              </a:spcAft>
            </a:pPr>
            <a:r>
              <a:rPr lang="en-US" sz="2000" b="1" i="1">
                <a:latin typeface="+mj-lt"/>
              </a:rPr>
              <a:t>Laws &amp; Regulations</a:t>
            </a:r>
            <a:r>
              <a:rPr lang="en-US" sz="2000">
                <a:latin typeface="+mj-lt"/>
              </a:rPr>
              <a:t> </a:t>
            </a:r>
            <a:r>
              <a:rPr lang="en-US" sz="2000" b="1" i="1">
                <a:latin typeface="+mj-lt"/>
              </a:rPr>
              <a:t>that govern the laboratory industry</a:t>
            </a:r>
          </a:p>
          <a:p>
            <a:pPr>
              <a:spcBef>
                <a:spcPts val="0"/>
              </a:spcBef>
              <a:spcAft>
                <a:spcPts val="600"/>
              </a:spcAft>
            </a:pPr>
            <a:r>
              <a:rPr lang="en-US" sz="2000" b="1" i="1"/>
              <a:t>Fraud, waste, and abuse</a:t>
            </a:r>
          </a:p>
          <a:p>
            <a:pPr>
              <a:spcBef>
                <a:spcPts val="0"/>
              </a:spcBef>
              <a:spcAft>
                <a:spcPts val="600"/>
              </a:spcAft>
            </a:pPr>
            <a:r>
              <a:rPr lang="en-US" sz="2000" b="1" i="1"/>
              <a:t>Enforcement Actions &amp; Settlements</a:t>
            </a:r>
          </a:p>
          <a:p>
            <a:pPr>
              <a:spcBef>
                <a:spcPts val="0"/>
              </a:spcBef>
              <a:spcAft>
                <a:spcPts val="600"/>
              </a:spcAft>
            </a:pPr>
            <a:r>
              <a:rPr lang="en-US" sz="2000" b="1" i="1"/>
              <a:t>HIPAA Privacy &amp; Security Compliance</a:t>
            </a:r>
            <a:r>
              <a:rPr lang="en-US" sz="2000"/>
              <a:t> </a:t>
            </a:r>
          </a:p>
          <a:p>
            <a:pPr>
              <a:spcBef>
                <a:spcPts val="0"/>
              </a:spcBef>
              <a:spcAft>
                <a:spcPts val="600"/>
              </a:spcAft>
            </a:pPr>
            <a:r>
              <a:rPr lang="en-US" sz="2000" b="1" i="1"/>
              <a:t>Helix “Office of Ethics &amp; HIPAA Compliance”</a:t>
            </a:r>
          </a:p>
          <a:p>
            <a:pPr>
              <a:spcBef>
                <a:spcPts val="0"/>
              </a:spcBef>
              <a:spcAft>
                <a:spcPts val="600"/>
              </a:spcAft>
            </a:pPr>
            <a:r>
              <a:rPr lang="en-US" sz="2000" b="1"/>
              <a:t>7 elements</a:t>
            </a:r>
            <a:r>
              <a:rPr lang="en-US" sz="2000"/>
              <a:t> </a:t>
            </a:r>
            <a:r>
              <a:rPr lang="en-US" sz="2000" b="1"/>
              <a:t>of an “effective” </a:t>
            </a:r>
            <a:r>
              <a:rPr lang="en-US" sz="2000" b="1" i="1"/>
              <a:t>Ethics &amp; Compliance Program</a:t>
            </a:r>
          </a:p>
          <a:p>
            <a:pPr>
              <a:spcBef>
                <a:spcPts val="0"/>
              </a:spcBef>
              <a:spcAft>
                <a:spcPts val="600"/>
              </a:spcAft>
            </a:pPr>
            <a:r>
              <a:rPr lang="en-US" sz="2000" b="1" i="1"/>
              <a:t>Reporting of Concerning Issues</a:t>
            </a:r>
          </a:p>
          <a:p>
            <a:pPr>
              <a:spcBef>
                <a:spcPts val="0"/>
              </a:spcBef>
              <a:spcAft>
                <a:spcPts val="600"/>
              </a:spcAft>
            </a:pPr>
            <a:r>
              <a:rPr lang="en-US" sz="2000" b="1" i="1"/>
              <a:t>Helix “Code of Business Conduct and Ethics”</a:t>
            </a:r>
          </a:p>
          <a:p>
            <a:endParaRPr lang="en-US" sz="2200"/>
          </a:p>
          <a:p>
            <a:endParaRPr lang="en-US" sz="2200"/>
          </a:p>
        </p:txBody>
      </p:sp>
    </p:spTree>
    <p:custDataLst>
      <p:tags r:id="rId1"/>
    </p:custDataLst>
    <p:extLst>
      <p:ext uri="{BB962C8B-B14F-4D97-AF65-F5344CB8AC3E}">
        <p14:creationId xmlns:p14="http://schemas.microsoft.com/office/powerpoint/2010/main" val="2414188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71957-62BC-4B4E-AFDC-11EFDCE73AC8}"/>
              </a:ext>
            </a:extLst>
          </p:cNvPr>
          <p:cNvSpPr>
            <a:spLocks noGrp="1"/>
          </p:cNvSpPr>
          <p:nvPr>
            <p:ph type="title"/>
          </p:nvPr>
        </p:nvSpPr>
        <p:spPr/>
        <p:txBody>
          <a:bodyPr/>
          <a:lstStyle/>
          <a:p>
            <a:r>
              <a:rPr lang="en-US"/>
              <a:t>History</a:t>
            </a:r>
          </a:p>
        </p:txBody>
      </p:sp>
      <p:sp>
        <p:nvSpPr>
          <p:cNvPr id="3" name="Content Placeholder 2">
            <a:extLst>
              <a:ext uri="{FF2B5EF4-FFF2-40B4-BE49-F238E27FC236}">
                <a16:creationId xmlns:a16="http://schemas.microsoft.com/office/drawing/2014/main" id="{CF46A9AE-DD61-4B0F-8C52-554DE79E1870}"/>
              </a:ext>
            </a:extLst>
          </p:cNvPr>
          <p:cNvSpPr>
            <a:spLocks noGrp="1"/>
          </p:cNvSpPr>
          <p:nvPr>
            <p:ph idx="1"/>
          </p:nvPr>
        </p:nvSpPr>
        <p:spPr/>
        <p:txBody>
          <a:bodyPr vert="horz" lIns="91440" tIns="45720" rIns="91440" bIns="45720" rtlCol="0" anchor="t">
            <a:normAutofit/>
          </a:bodyPr>
          <a:lstStyle/>
          <a:p>
            <a:pPr marL="349250" indent="-349250" algn="just">
              <a:spcBef>
                <a:spcPts val="612"/>
              </a:spcBef>
              <a:spcAft>
                <a:spcPts val="612"/>
              </a:spcAft>
              <a:buFont typeface="Arial" pitchFamily="34" charset="0"/>
              <a:buChar char="•"/>
            </a:pPr>
            <a:r>
              <a:rPr lang="en-US" sz="1600" dirty="0"/>
              <a:t>In 1992 the OIG (Office of Inspector General) shook the lab industry with a rampant enforcement climate.</a:t>
            </a:r>
          </a:p>
          <a:p>
            <a:pPr marL="349250" indent="-349250" algn="just">
              <a:spcBef>
                <a:spcPts val="612"/>
              </a:spcBef>
              <a:spcAft>
                <a:spcPts val="612"/>
              </a:spcAft>
              <a:buFont typeface="Arial" pitchFamily="34" charset="0"/>
              <a:buChar char="•"/>
            </a:pPr>
            <a:r>
              <a:rPr lang="en-US" sz="1600" dirty="0"/>
              <a:t>There was an entirely new emphasis on </a:t>
            </a:r>
            <a:r>
              <a:rPr lang="en-US" sz="1600" b="1" dirty="0"/>
              <a:t>medical necessity </a:t>
            </a:r>
            <a:r>
              <a:rPr lang="en-US" sz="1600" dirty="0"/>
              <a:t>as a basis for bringing actions against labs.</a:t>
            </a:r>
          </a:p>
          <a:p>
            <a:pPr marL="349250" indent="-349250" algn="just">
              <a:spcBef>
                <a:spcPts val="612"/>
              </a:spcBef>
              <a:spcAft>
                <a:spcPts val="612"/>
              </a:spcAft>
              <a:buFont typeface="Arial" pitchFamily="34" charset="0"/>
              <a:buChar char="•"/>
            </a:pPr>
            <a:r>
              <a:rPr lang="en-US" sz="1600" dirty="0"/>
              <a:t>Today, government and private insurance companies, as well as consumers, are aggressively reviewing sales, marketing, and billing practices throughout the healthcare industry to identify wrongdoing.</a:t>
            </a:r>
          </a:p>
          <a:p>
            <a:pPr marL="349250" indent="-349250" defTabSz="931599">
              <a:spcBef>
                <a:spcPts val="612"/>
              </a:spcBef>
              <a:spcAft>
                <a:spcPts val="612"/>
              </a:spcAft>
              <a:buFont typeface="Arial" pitchFamily="34" charset="0"/>
              <a:buChar char="•"/>
              <a:defRPr/>
            </a:pPr>
            <a:r>
              <a:rPr lang="en-US" sz="1600" dirty="0"/>
              <a:t>The healthcare industry is highly regulated by government agencies and there are many complex laws unique to the laboratory and pathology diagnostic services industry.  </a:t>
            </a:r>
            <a:r>
              <a:rPr lang="en-US" sz="1600" u="sng" dirty="0"/>
              <a:t>All organizations that receive funds from Medicare and Medicaid are required to have an effective compliance plan</a:t>
            </a:r>
            <a:r>
              <a:rPr lang="en-US" sz="1600" dirty="0"/>
              <a:t>.</a:t>
            </a:r>
          </a:p>
          <a:p>
            <a:pPr marL="342900" indent="-342900"/>
            <a:endParaRPr lang="en-US"/>
          </a:p>
        </p:txBody>
      </p:sp>
    </p:spTree>
    <p:extLst>
      <p:ext uri="{BB962C8B-B14F-4D97-AF65-F5344CB8AC3E}">
        <p14:creationId xmlns:p14="http://schemas.microsoft.com/office/powerpoint/2010/main" val="4167060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C71737-F91F-4B96-AEC0-10D9416BA4E0}"/>
              </a:ext>
            </a:extLst>
          </p:cNvPr>
          <p:cNvSpPr>
            <a:spLocks noGrp="1"/>
          </p:cNvSpPr>
          <p:nvPr>
            <p:ph idx="1"/>
          </p:nvPr>
        </p:nvSpPr>
        <p:spPr>
          <a:xfrm>
            <a:off x="304800" y="838201"/>
            <a:ext cx="8610600" cy="5334000"/>
          </a:xfrm>
        </p:spPr>
        <p:txBody>
          <a:bodyPr vert="horz" lIns="91440" tIns="45720" rIns="91440" bIns="45720" rtlCol="0" anchor="t">
            <a:normAutofit/>
          </a:bodyPr>
          <a:lstStyle/>
          <a:p>
            <a:pPr lvl="2">
              <a:lnSpc>
                <a:spcPct val="108000"/>
              </a:lnSpc>
              <a:spcBef>
                <a:spcPts val="0"/>
              </a:spcBef>
            </a:pPr>
            <a:endParaRPr lang="en-US" sz="1400"/>
          </a:p>
          <a:p>
            <a:pPr marL="914400" lvl="2" indent="0">
              <a:buNone/>
            </a:pPr>
            <a:endParaRPr lang="en-US" sz="1600"/>
          </a:p>
          <a:p>
            <a:pPr lvl="1"/>
            <a:endParaRPr lang="en-US" sz="2000"/>
          </a:p>
          <a:p>
            <a:pPr algn="ctr"/>
            <a:endParaRPr lang="en-US" sz="2400"/>
          </a:p>
        </p:txBody>
      </p:sp>
      <p:pic>
        <p:nvPicPr>
          <p:cNvPr id="2" name="Picture 3" descr="Text, whiteboard&#10;&#10;Description automatically generated">
            <a:extLst>
              <a:ext uri="{FF2B5EF4-FFF2-40B4-BE49-F238E27FC236}">
                <a16:creationId xmlns:a16="http://schemas.microsoft.com/office/drawing/2014/main" id="{C50F900A-B513-DFF9-FEFE-2026D131EEA9}"/>
              </a:ext>
            </a:extLst>
          </p:cNvPr>
          <p:cNvPicPr>
            <a:picLocks noChangeAspect="1"/>
          </p:cNvPicPr>
          <p:nvPr/>
        </p:nvPicPr>
        <p:blipFill>
          <a:blip r:embed="rId2"/>
          <a:stretch>
            <a:fillRect/>
          </a:stretch>
        </p:blipFill>
        <p:spPr>
          <a:xfrm>
            <a:off x="515100" y="840545"/>
            <a:ext cx="8133766" cy="5166928"/>
          </a:xfrm>
          <a:prstGeom prst="rect">
            <a:avLst/>
          </a:prstGeom>
        </p:spPr>
      </p:pic>
      <p:pic>
        <p:nvPicPr>
          <p:cNvPr id="4" name="Picture 4" descr="Text&#10;&#10;Description automatically generated">
            <a:extLst>
              <a:ext uri="{FF2B5EF4-FFF2-40B4-BE49-F238E27FC236}">
                <a16:creationId xmlns:a16="http://schemas.microsoft.com/office/drawing/2014/main" id="{94A7B176-86F2-1F4D-4186-35C24B8A0F1F}"/>
              </a:ext>
            </a:extLst>
          </p:cNvPr>
          <p:cNvPicPr>
            <a:picLocks noChangeAspect="1"/>
          </p:cNvPicPr>
          <p:nvPr/>
        </p:nvPicPr>
        <p:blipFill>
          <a:blip r:embed="rId3"/>
          <a:stretch>
            <a:fillRect/>
          </a:stretch>
        </p:blipFill>
        <p:spPr>
          <a:xfrm>
            <a:off x="515099" y="729716"/>
            <a:ext cx="8133766" cy="5158989"/>
          </a:xfrm>
          <a:prstGeom prst="rect">
            <a:avLst/>
          </a:prstGeom>
        </p:spPr>
      </p:pic>
    </p:spTree>
    <p:extLst>
      <p:ext uri="{BB962C8B-B14F-4D97-AF65-F5344CB8AC3E}">
        <p14:creationId xmlns:p14="http://schemas.microsoft.com/office/powerpoint/2010/main" val="3715314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a:bodyPr>
          <a:lstStyle/>
          <a:p>
            <a:r>
              <a:rPr lang="en-US" sz="2800" b="1" i="1">
                <a:latin typeface="+mn-lt"/>
              </a:rPr>
              <a:t>Laboratory Compliance Ground Rules</a:t>
            </a:r>
          </a:p>
        </p:txBody>
      </p:sp>
      <p:sp>
        <p:nvSpPr>
          <p:cNvPr id="3" name="Content Placeholder 2"/>
          <p:cNvSpPr>
            <a:spLocks noGrp="1"/>
          </p:cNvSpPr>
          <p:nvPr>
            <p:ph idx="1"/>
          </p:nvPr>
        </p:nvSpPr>
        <p:spPr>
          <a:xfrm>
            <a:off x="0" y="1981200"/>
            <a:ext cx="9144000" cy="4267200"/>
          </a:xfrm>
        </p:spPr>
        <p:txBody>
          <a:bodyPr vert="horz" lIns="91440" tIns="45720" rIns="91440" bIns="45720" rtlCol="0" anchor="t">
            <a:noAutofit/>
          </a:bodyPr>
          <a:lstStyle/>
          <a:p>
            <a:pPr marL="0" indent="0">
              <a:spcBef>
                <a:spcPts val="0"/>
              </a:spcBef>
              <a:spcAft>
                <a:spcPts val="600"/>
              </a:spcAft>
              <a:buNone/>
            </a:pPr>
            <a:r>
              <a:rPr lang="en-US" sz="2400" b="1" i="1" dirty="0"/>
              <a:t>CMS will only pay for</a:t>
            </a:r>
          </a:p>
          <a:p>
            <a:pPr marL="742950" lvl="1" indent="-548640">
              <a:spcBef>
                <a:spcPts val="0"/>
              </a:spcBef>
              <a:spcAft>
                <a:spcPts val="600"/>
              </a:spcAft>
              <a:buFont typeface="Wingdings" pitchFamily="2" charset="2"/>
              <a:buChar char="Ø"/>
            </a:pPr>
            <a:r>
              <a:rPr lang="en-US" sz="2400" dirty="0"/>
              <a:t>Medically necessary laboratory services,</a:t>
            </a:r>
          </a:p>
          <a:p>
            <a:pPr marL="742950" lvl="1" indent="-548640">
              <a:spcBef>
                <a:spcPts val="0"/>
              </a:spcBef>
              <a:spcAft>
                <a:spcPts val="600"/>
              </a:spcAft>
              <a:buFont typeface="Wingdings" pitchFamily="2" charset="2"/>
              <a:buChar char="Ø"/>
            </a:pPr>
            <a:r>
              <a:rPr lang="en-US" sz="2400" dirty="0"/>
              <a:t>Ordered by a physician or authorized individual, </a:t>
            </a:r>
          </a:p>
          <a:p>
            <a:pPr marL="742950" lvl="1" indent="-548640">
              <a:spcBef>
                <a:spcPts val="0"/>
              </a:spcBef>
              <a:spcAft>
                <a:spcPts val="600"/>
              </a:spcAft>
              <a:buFont typeface="Wingdings" pitchFamily="2" charset="2"/>
              <a:buChar char="Ø"/>
            </a:pPr>
            <a:r>
              <a:rPr lang="en-US" sz="2400" dirty="0"/>
              <a:t>Accurately performed by a certified laboratory, and </a:t>
            </a:r>
          </a:p>
          <a:p>
            <a:pPr marL="742950" lvl="1" indent="-548640">
              <a:spcBef>
                <a:spcPts val="0"/>
              </a:spcBef>
              <a:spcAft>
                <a:spcPts val="600"/>
              </a:spcAft>
              <a:buFont typeface="Wingdings" pitchFamily="2" charset="2"/>
              <a:buChar char="Ø"/>
            </a:pPr>
            <a:r>
              <a:rPr lang="en-US" sz="2400" dirty="0"/>
              <a:t>Reported with valuable diagnostic information</a:t>
            </a:r>
          </a:p>
          <a:p>
            <a:pPr marL="742950" lvl="1" indent="-548640">
              <a:spcBef>
                <a:spcPts val="1200"/>
              </a:spcBef>
              <a:buFont typeface="Wingdings" pitchFamily="2" charset="2"/>
              <a:buChar char="Ø"/>
            </a:pPr>
            <a:endParaRPr lang="en-US" sz="2400"/>
          </a:p>
          <a:p>
            <a:pPr marL="194310" lvl="1" indent="0" algn="ctr">
              <a:spcBef>
                <a:spcPts val="1200"/>
              </a:spcBef>
              <a:buNone/>
            </a:pPr>
            <a:r>
              <a:rPr lang="en-US" sz="2400" b="1" i="1" dirty="0"/>
              <a:t>If all of these requirements are not met, the government could consider the claim to be classified as </a:t>
            </a:r>
            <a:r>
              <a:rPr lang="en-US" sz="2400" b="1" i="1" u="sng" dirty="0"/>
              <a:t>fraud, waste, and abuse (FWA)</a:t>
            </a:r>
          </a:p>
          <a:p>
            <a:pPr marL="742950" lvl="1" indent="-548640">
              <a:spcBef>
                <a:spcPts val="1200"/>
              </a:spcBef>
              <a:buFont typeface="Wingdings" pitchFamily="2" charset="2"/>
              <a:buChar char="Ø"/>
            </a:pPr>
            <a:endParaRPr lang="en-US"/>
          </a:p>
        </p:txBody>
      </p:sp>
    </p:spTree>
    <p:extLst>
      <p:ext uri="{BB962C8B-B14F-4D97-AF65-F5344CB8AC3E}">
        <p14:creationId xmlns:p14="http://schemas.microsoft.com/office/powerpoint/2010/main" val="181291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E6F4A0-6757-27F1-A788-F091333EFFFD}"/>
              </a:ext>
            </a:extLst>
          </p:cNvPr>
          <p:cNvSpPr>
            <a:spLocks noGrp="1"/>
          </p:cNvSpPr>
          <p:nvPr>
            <p:ph idx="1"/>
          </p:nvPr>
        </p:nvSpPr>
        <p:spPr>
          <a:xfrm>
            <a:off x="827700" y="836579"/>
            <a:ext cx="6711654" cy="5411827"/>
          </a:xfrm>
        </p:spPr>
        <p:txBody>
          <a:bodyPr/>
          <a:lstStyle/>
          <a:p>
            <a:r>
              <a:rPr lang="en-US" dirty="0"/>
              <a:t>Under no circumstance should a Helix employee(collector, lab assistant, or sales rep., etc.) determine a diagnosis code. It should be in writing on an order or requisition form from the ordering provider. </a:t>
            </a:r>
          </a:p>
          <a:p>
            <a:r>
              <a:rPr lang="en-US" dirty="0"/>
              <a:t>Helix employees should also not guide a client on what tests to order or what diagnosis codes to use. </a:t>
            </a:r>
          </a:p>
          <a:p>
            <a:r>
              <a:rPr lang="en-US" dirty="0"/>
              <a:t>Lastly, no job aides or cheat sheets should be utilized without the creation and approval by the Compliance Dept. and Executive leadership. </a:t>
            </a:r>
          </a:p>
        </p:txBody>
      </p:sp>
    </p:spTree>
    <p:extLst>
      <p:ext uri="{BB962C8B-B14F-4D97-AF65-F5344CB8AC3E}">
        <p14:creationId xmlns:p14="http://schemas.microsoft.com/office/powerpoint/2010/main" val="17874696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0.8|1.5"/>
</p:tagLst>
</file>

<file path=ppt/tags/tag2.xml><?xml version="1.0" encoding="utf-8"?>
<p:tagLst xmlns:a="http://schemas.openxmlformats.org/drawingml/2006/main" xmlns:r="http://schemas.openxmlformats.org/officeDocument/2006/relationships" xmlns:p="http://schemas.openxmlformats.org/presentationml/2006/main">
  <p:tag name="TIMING" val="|0.8|1.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9c123ee-0278-4144-8f61-69680051307e" xsi:nil="true"/>
    <lcf76f155ced4ddcb4097134ff3c332f xmlns="06e82c47-0ea1-4776-8fff-27b579521b2c">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24F7E67CD350143B6A93E34A0D8AE86" ma:contentTypeVersion="13" ma:contentTypeDescription="Create a new document." ma:contentTypeScope="" ma:versionID="e3b08bccd3b76ee116293a4c7a38f2f7">
  <xsd:schema xmlns:xsd="http://www.w3.org/2001/XMLSchema" xmlns:xs="http://www.w3.org/2001/XMLSchema" xmlns:p="http://schemas.microsoft.com/office/2006/metadata/properties" xmlns:ns2="06e82c47-0ea1-4776-8fff-27b579521b2c" xmlns:ns3="39c123ee-0278-4144-8f61-69680051307e" targetNamespace="http://schemas.microsoft.com/office/2006/metadata/properties" ma:root="true" ma:fieldsID="af311b3f28f779e6813548bd9e8e90ce" ns2:_="" ns3:_="">
    <xsd:import namespace="06e82c47-0ea1-4776-8fff-27b579521b2c"/>
    <xsd:import namespace="39c123ee-0278-4144-8f61-69680051307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e82c47-0ea1-4776-8fff-27b579521b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bdbcc9d8-59b0-4ccf-9801-5322b6386f40"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9c123ee-0278-4144-8f61-69680051307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bfc7efba-f8cb-429e-9762-3d1d0819259c}" ma:internalName="TaxCatchAll" ma:showField="CatchAllData" ma:web="39c123ee-0278-4144-8f61-69680051307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54459F9-F04B-4A0E-9CFE-9617EA1857A2}">
  <ds:schemaRefs>
    <ds:schemaRef ds:uri="http://schemas.microsoft.com/office/2006/metadata/properties"/>
    <ds:schemaRef ds:uri="http://schemas.microsoft.com/office/infopath/2007/PartnerControls"/>
    <ds:schemaRef ds:uri="39c123ee-0278-4144-8f61-69680051307e"/>
    <ds:schemaRef ds:uri="06e82c47-0ea1-4776-8fff-27b579521b2c"/>
  </ds:schemaRefs>
</ds:datastoreItem>
</file>

<file path=customXml/itemProps2.xml><?xml version="1.0" encoding="utf-8"?>
<ds:datastoreItem xmlns:ds="http://schemas.openxmlformats.org/officeDocument/2006/customXml" ds:itemID="{68571505-A0B7-4B68-BA52-EC8F0673D2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e82c47-0ea1-4776-8fff-27b579521b2c"/>
    <ds:schemaRef ds:uri="39c123ee-0278-4144-8f61-6968005130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A0060CB-ADCF-4DEC-A719-AECA7359D5D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2921</TotalTime>
  <Words>4246</Words>
  <Application>Microsoft Office PowerPoint</Application>
  <PresentationFormat>On-screen Show (4:3)</PresentationFormat>
  <Paragraphs>346</Paragraphs>
  <Slides>35</Slides>
  <Notes>16</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4" baseType="lpstr">
      <vt:lpstr>Arial</vt:lpstr>
      <vt:lpstr>Brush Script MT</vt:lpstr>
      <vt:lpstr>Calibri</vt:lpstr>
      <vt:lpstr>Century Gothic</vt:lpstr>
      <vt:lpstr>Comic Sans MS</vt:lpstr>
      <vt:lpstr>Wingdings</vt:lpstr>
      <vt:lpstr>Wingdings 3</vt:lpstr>
      <vt:lpstr>Ion</vt:lpstr>
      <vt:lpstr>ClipArt</vt:lpstr>
      <vt:lpstr>Employee Ethics &amp; Compliance Training</vt:lpstr>
      <vt:lpstr>Welcome</vt:lpstr>
      <vt:lpstr>Compliance Leadership</vt:lpstr>
      <vt:lpstr>Ethics &amp; HIPAA Compliance Program</vt:lpstr>
      <vt:lpstr>Training Objectives</vt:lpstr>
      <vt:lpstr>History</vt:lpstr>
      <vt:lpstr>PowerPoint Presentation</vt:lpstr>
      <vt:lpstr>Laboratory Compliance Ground Rules</vt:lpstr>
      <vt:lpstr>PowerPoint Presentation</vt:lpstr>
      <vt:lpstr>Fraud, Waste, &amp; Abuse (FWA)</vt:lpstr>
      <vt:lpstr>PowerPoint Presentation</vt:lpstr>
      <vt:lpstr>False Claims Act (FCA)</vt:lpstr>
      <vt:lpstr>False Claim Act CMS Claim Filing Requirements</vt:lpstr>
      <vt:lpstr>Federal Anti-Kickback Statute (AKS)</vt:lpstr>
      <vt:lpstr>Federal Anti-Kickback Statute  Safe Harbor Regulations</vt:lpstr>
      <vt:lpstr>Stark Anti-Self Referral Law</vt:lpstr>
      <vt:lpstr>Stark Law “Exemptions”</vt:lpstr>
      <vt:lpstr>Enforcement Actions &amp; Settlements </vt:lpstr>
      <vt:lpstr>PowerPoint Presentation</vt:lpstr>
      <vt:lpstr>PowerPoint Presentation</vt:lpstr>
      <vt:lpstr>Health Insurance Portability and Accountability Act (HIPAA)</vt:lpstr>
      <vt:lpstr>What is patient Protected Health Information (PHI)?</vt:lpstr>
      <vt:lpstr>How Can I Help Protect PHI?</vt:lpstr>
      <vt:lpstr>Reporting PHI Breaches</vt:lpstr>
      <vt:lpstr>HIPAA Violation Penalties</vt:lpstr>
      <vt:lpstr>PowerPoint Presentation</vt:lpstr>
      <vt:lpstr>PowerPoint Presentation</vt:lpstr>
      <vt:lpstr>7 Essential Elements of an “Effective”  Compliance &amp; Ethics Program </vt:lpstr>
      <vt:lpstr>Office of Ethics &amp; HIPAA Compliance</vt:lpstr>
      <vt:lpstr>Ethics &amp; HIPAA Compliance Leadership (cont.)</vt:lpstr>
      <vt:lpstr>Compliance and Billing Audit Assessment</vt:lpstr>
      <vt:lpstr>Reporting Process &amp; Open Lines  of Communication</vt:lpstr>
      <vt:lpstr>Code of Business Conduct</vt:lpstr>
      <vt:lpstr>Code of Business Conduct and Ethics Requirements</vt:lpstr>
      <vt:lpstr>Ways to Report Concerns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Corporate Compliance  Training Program</dc:title>
  <dc:creator>Larry</dc:creator>
  <cp:lastModifiedBy>Matthew Edgar</cp:lastModifiedBy>
  <cp:revision>122</cp:revision>
  <cp:lastPrinted>2020-10-29T17:02:07Z</cp:lastPrinted>
  <dcterms:created xsi:type="dcterms:W3CDTF">2013-11-10T23:09:47Z</dcterms:created>
  <dcterms:modified xsi:type="dcterms:W3CDTF">2023-02-02T14:46:51Z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0x010100B24F7E67CD350143B6A93E34A0D8AE86</vt:lpwstr>
  </property>
  <property fmtid="{D5CDD505-2E9C-101B-9397-08002B2CF9AE}" pid="3" name="MediaServiceImageTags">
    <vt:lpwstr/>
  </property>
</Properties>
</file>