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99" r:id="rId2"/>
    <p:sldId id="461" r:id="rId3"/>
    <p:sldId id="2077" r:id="rId4"/>
    <p:sldId id="385" r:id="rId5"/>
    <p:sldId id="373" r:id="rId6"/>
    <p:sldId id="2081" r:id="rId7"/>
    <p:sldId id="2083" r:id="rId8"/>
    <p:sldId id="2082" r:id="rId9"/>
    <p:sldId id="2078" r:id="rId10"/>
    <p:sldId id="2080" r:id="rId11"/>
    <p:sldId id="328" r:id="rId12"/>
    <p:sldId id="422" r:id="rId13"/>
    <p:sldId id="2084"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small@labpathconsulting.com" initials="l" lastIdx="1" clrIdx="0">
    <p:extLst>
      <p:ext uri="{19B8F6BF-5375-455C-9EA6-DF929625EA0E}">
        <p15:presenceInfo xmlns:p15="http://schemas.microsoft.com/office/powerpoint/2012/main" userId="S::lsmall@labpathconsulting.com::5028556f-6afa-4477-ae8a-bb9266307a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0099"/>
    <a:srgbClr val="0000FF"/>
    <a:srgbClr val="3333FF"/>
    <a:srgbClr val="993366"/>
    <a:srgbClr val="CC00CC"/>
    <a:srgbClr val="FF0D0D"/>
    <a:srgbClr val="0000CC"/>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CB5DCC-2278-4694-A55C-AA5B53431107}" v="2" dt="2024-03-04T18:08:33.8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57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4820"/>
          </a:xfrm>
          <a:prstGeom prst="rect">
            <a:avLst/>
          </a:prstGeom>
        </p:spPr>
        <p:txBody>
          <a:bodyPr vert="horz" lIns="93163" tIns="46581" rIns="93163" bIns="46581"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163" tIns="46581" rIns="93163" bIns="46581" rtlCol="0"/>
          <a:lstStyle>
            <a:lvl1pPr algn="r">
              <a:defRPr sz="1200"/>
            </a:lvl1pPr>
          </a:lstStyle>
          <a:p>
            <a:fld id="{69177016-E686-4811-8B40-1B34CD5ECEF0}" type="datetimeFigureOut">
              <a:rPr lang="en-US" smtClean="0"/>
              <a:t>4/4/2024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3" tIns="46581" rIns="93163" bIns="46581"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3" tIns="46581" rIns="93163"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8829966"/>
            <a:ext cx="3037840" cy="464820"/>
          </a:xfrm>
          <a:prstGeom prst="rect">
            <a:avLst/>
          </a:prstGeom>
        </p:spPr>
        <p:txBody>
          <a:bodyPr vert="horz" lIns="93163" tIns="46581" rIns="93163" bIns="46581"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6"/>
            <a:ext cx="3037840" cy="464820"/>
          </a:xfrm>
          <a:prstGeom prst="rect">
            <a:avLst/>
          </a:prstGeom>
        </p:spPr>
        <p:txBody>
          <a:bodyPr vert="horz" lIns="93163" tIns="46581" rIns="93163" bIns="46581" rtlCol="0" anchor="b"/>
          <a:lstStyle>
            <a:lvl1pPr algn="r">
              <a:defRPr sz="1200"/>
            </a:lvl1pPr>
          </a:lstStyle>
          <a:p>
            <a:fld id="{8210AD1F-F28F-4BA4-B7B1-ECB1CC85ED74}" type="slidenum">
              <a:rPr lang="en-US" smtClean="0"/>
              <a:t>‹#›</a:t>
            </a:fld>
            <a:endParaRPr lang="en-US"/>
          </a:p>
        </p:txBody>
      </p:sp>
    </p:spTree>
    <p:extLst>
      <p:ext uri="{BB962C8B-B14F-4D97-AF65-F5344CB8AC3E}">
        <p14:creationId xmlns:p14="http://schemas.microsoft.com/office/powerpoint/2010/main" val="2451747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a:t>.</a:t>
            </a:r>
            <a:endParaRPr lang="en-US"/>
          </a:p>
        </p:txBody>
      </p:sp>
      <p:sp>
        <p:nvSpPr>
          <p:cNvPr id="4" name="Slide Number Placeholder 3"/>
          <p:cNvSpPr>
            <a:spLocks noGrp="1"/>
          </p:cNvSpPr>
          <p:nvPr>
            <p:ph type="sldNum" sz="quarter" idx="10"/>
          </p:nvPr>
        </p:nvSpPr>
        <p:spPr/>
        <p:txBody>
          <a:bodyPr/>
          <a:lstStyle/>
          <a:p>
            <a:fld id="{32142658-46B8-4B2A-B265-19869517FB52}" type="slidenum">
              <a:rPr lang="en-US" smtClean="0"/>
              <a:pPr/>
              <a:t>11</a:t>
            </a:fld>
            <a:endParaRPr lang="en-US"/>
          </a:p>
        </p:txBody>
      </p:sp>
    </p:spTree>
    <p:extLst>
      <p:ext uri="{BB962C8B-B14F-4D97-AF65-F5344CB8AC3E}">
        <p14:creationId xmlns:p14="http://schemas.microsoft.com/office/powerpoint/2010/main" val="136576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32" y="3887812"/>
            <a:ext cx="9146751"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304800" y="3844269"/>
            <a:ext cx="85344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67CA56B0-4CCB-44E8-A8A8-F5BF2699B42E}" type="datetime1">
              <a:rPr lang="en-US" smtClean="0"/>
              <a:t>4/4/2024</a:t>
            </a:fld>
            <a:endParaRPr lang="en-US" dirty="0"/>
          </a:p>
        </p:txBody>
      </p:sp>
      <p:sp>
        <p:nvSpPr>
          <p:cNvPr id="5" name="Footer Placeholder 4"/>
          <p:cNvSpPr>
            <a:spLocks noGrp="1"/>
          </p:cNvSpPr>
          <p:nvPr>
            <p:ph type="ftr" sz="quarter" idx="11"/>
          </p:nvPr>
        </p:nvSpPr>
        <p:spPr/>
        <p:txBody>
          <a:bodyPr/>
          <a:lstStyle/>
          <a:p>
            <a:r>
              <a:rPr lang="en-US"/>
              <a:t>March 2024 MSU Health Care Laboratories</a:t>
            </a:r>
            <a:endParaRPr lang="en-US" dirty="0"/>
          </a:p>
        </p:txBody>
      </p:sp>
      <p:sp>
        <p:nvSpPr>
          <p:cNvPr id="6" name="Slide Number Placeholder 5"/>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1648253884"/>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42C5B9A-F313-4E9B-B2B2-8FEFC2155A6F}" type="datetime1">
              <a:rPr lang="en-US" smtClean="0"/>
              <a:t>4/4/2024</a:t>
            </a:fld>
            <a:endParaRPr lang="en-US" dirty="0"/>
          </a:p>
        </p:txBody>
      </p:sp>
      <p:sp>
        <p:nvSpPr>
          <p:cNvPr id="5" name="Footer Placeholder 4"/>
          <p:cNvSpPr>
            <a:spLocks noGrp="1"/>
          </p:cNvSpPr>
          <p:nvPr>
            <p:ph type="ftr" sz="quarter" idx="11"/>
          </p:nvPr>
        </p:nvSpPr>
        <p:spPr/>
        <p:txBody>
          <a:bodyPr/>
          <a:lstStyle/>
          <a:p>
            <a:r>
              <a:rPr lang="en-US"/>
              <a:t>March 2024 MSU Health Care Laboratories</a:t>
            </a:r>
            <a:endParaRPr lang="en-US" dirty="0"/>
          </a:p>
        </p:txBody>
      </p:sp>
      <p:sp>
        <p:nvSpPr>
          <p:cNvPr id="6" name="Slide Number Placeholder 5"/>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577962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lvl1pPr>
              <a:defRPr>
                <a:solidFill>
                  <a:srgbClr val="FFFFFF"/>
                </a:solidFill>
              </a:defRPr>
            </a:lvl1pPr>
          </a:lstStyle>
          <a:p>
            <a:r>
              <a:rPr lang="en-US" dirty="0"/>
              <a:t>Click to edit Master title style</a:t>
            </a:r>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28650" y="6422855"/>
            <a:ext cx="2057397" cy="365125"/>
          </a:xfrm>
        </p:spPr>
        <p:txBody>
          <a:bodyPr/>
          <a:lstStyle/>
          <a:p>
            <a:fld id="{E83397A1-C50C-4B99-8FEA-CE27E9A3EFD7}" type="datetime1">
              <a:rPr lang="en-US" smtClean="0"/>
              <a:t>4/4/2024</a:t>
            </a:fld>
            <a:endParaRPr lang="en-US" dirty="0"/>
          </a:p>
        </p:txBody>
      </p:sp>
      <p:sp>
        <p:nvSpPr>
          <p:cNvPr id="5" name="Footer Placeholder 4"/>
          <p:cNvSpPr>
            <a:spLocks noGrp="1"/>
          </p:cNvSpPr>
          <p:nvPr>
            <p:ph type="ftr" sz="quarter" idx="11"/>
          </p:nvPr>
        </p:nvSpPr>
        <p:spPr>
          <a:xfrm>
            <a:off x="2832102" y="6422855"/>
            <a:ext cx="3209752" cy="365125"/>
          </a:xfrm>
        </p:spPr>
        <p:txBody>
          <a:bodyPr/>
          <a:lstStyle/>
          <a:p>
            <a:r>
              <a:rPr lang="en-US"/>
              <a:t>March 2024 MSU Health Care Laboratories</a:t>
            </a:r>
            <a:endParaRPr lang="en-US" dirty="0"/>
          </a:p>
        </p:txBody>
      </p:sp>
      <p:sp>
        <p:nvSpPr>
          <p:cNvPr id="6" name="Slide Number Placeholder 5"/>
          <p:cNvSpPr>
            <a:spLocks noGrp="1"/>
          </p:cNvSpPr>
          <p:nvPr>
            <p:ph type="sldNum" sz="quarter" idx="12"/>
          </p:nvPr>
        </p:nvSpPr>
        <p:spPr>
          <a:xfrm>
            <a:off x="6054787" y="6422855"/>
            <a:ext cx="659819" cy="365125"/>
          </a:xfrm>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274785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747260D-292E-4AD2-8525-C1249D23FEC2}" type="datetime1">
              <a:rPr lang="en-US" smtClean="0"/>
              <a:t>4/4/2024</a:t>
            </a:fld>
            <a:endParaRPr lang="en-US" dirty="0"/>
          </a:p>
        </p:txBody>
      </p:sp>
      <p:sp>
        <p:nvSpPr>
          <p:cNvPr id="5" name="Footer Placeholder 4"/>
          <p:cNvSpPr>
            <a:spLocks noGrp="1"/>
          </p:cNvSpPr>
          <p:nvPr>
            <p:ph type="ftr" sz="quarter" idx="11"/>
          </p:nvPr>
        </p:nvSpPr>
        <p:spPr/>
        <p:txBody>
          <a:bodyPr/>
          <a:lstStyle/>
          <a:p>
            <a:r>
              <a:rPr lang="en-US"/>
              <a:t>March 2024 MSU Health Care Laboratories</a:t>
            </a:r>
            <a:endParaRPr lang="en-US" dirty="0"/>
          </a:p>
        </p:txBody>
      </p:sp>
      <p:sp>
        <p:nvSpPr>
          <p:cNvPr id="6" name="Slide Number Placeholder 5"/>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2168165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132" y="3887812"/>
            <a:ext cx="9146751" cy="6079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rgbClr val="FFFFFF"/>
                </a:solidFill>
              </a:defRPr>
            </a:lvl1pPr>
          </a:lstStyle>
          <a:p>
            <a:r>
              <a:rPr lang="en-US" dirty="0"/>
              <a:t>Click to edit Master title style</a:t>
            </a:r>
          </a:p>
        </p:txBody>
      </p:sp>
      <p:sp>
        <p:nvSpPr>
          <p:cNvPr id="3" name="Text Placeholder 2"/>
          <p:cNvSpPr>
            <a:spLocks noGrp="1"/>
          </p:cNvSpPr>
          <p:nvPr>
            <p:ph type="body" idx="1"/>
          </p:nvPr>
        </p:nvSpPr>
        <p:spPr>
          <a:xfrm>
            <a:off x="624893" y="3851528"/>
            <a:ext cx="7886700"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A3D1AD9C-8AD0-40F4-9BA3-B0833F55F138}" type="datetime1">
              <a:rPr lang="en-US" smtClean="0"/>
              <a:t>4/4/2024</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a:t>March 2024 MSU Health Care Laboratories</a:t>
            </a:r>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8EA12FD-0BBF-409E-BC68-90FB70CBDD1B}" type="slidenum">
              <a:rPr lang="en-US" dirty="0"/>
              <a:t>‹#›</a:t>
            </a:fld>
            <a:endParaRPr lang="en-US" dirty="0"/>
          </a:p>
        </p:txBody>
      </p:sp>
    </p:spTree>
    <p:extLst>
      <p:ext uri="{BB962C8B-B14F-4D97-AF65-F5344CB8AC3E}">
        <p14:creationId xmlns:p14="http://schemas.microsoft.com/office/powerpoint/2010/main" val="25283942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2FB04EE8-90B8-4DEC-BA92-69CAC0F24903}" type="datetime1">
              <a:rPr lang="en-US" smtClean="0"/>
              <a:t>4/4/2024</a:t>
            </a:fld>
            <a:endParaRPr lang="en-US" dirty="0"/>
          </a:p>
        </p:txBody>
      </p:sp>
      <p:sp>
        <p:nvSpPr>
          <p:cNvPr id="6" name="Footer Placeholder 5"/>
          <p:cNvSpPr>
            <a:spLocks noGrp="1"/>
          </p:cNvSpPr>
          <p:nvPr>
            <p:ph type="ftr" sz="quarter" idx="11"/>
          </p:nvPr>
        </p:nvSpPr>
        <p:spPr/>
        <p:txBody>
          <a:bodyPr/>
          <a:lstStyle/>
          <a:p>
            <a:r>
              <a:rPr lang="en-US"/>
              <a:t>March 2024 MSU Health Care Laboratories</a:t>
            </a:r>
            <a:endParaRPr lang="en-US" dirty="0"/>
          </a:p>
        </p:txBody>
      </p:sp>
      <p:sp>
        <p:nvSpPr>
          <p:cNvPr id="7" name="Slide Number Placeholder 6"/>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949557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D283A7A-3A51-4918-A7EC-50FC9D1DF0AE}" type="datetime1">
              <a:rPr lang="en-US" smtClean="0"/>
              <a:t>4/4/2024</a:t>
            </a:fld>
            <a:endParaRPr lang="en-US" dirty="0"/>
          </a:p>
        </p:txBody>
      </p:sp>
      <p:sp>
        <p:nvSpPr>
          <p:cNvPr id="8" name="Footer Placeholder 7"/>
          <p:cNvSpPr>
            <a:spLocks noGrp="1"/>
          </p:cNvSpPr>
          <p:nvPr>
            <p:ph type="ftr" sz="quarter" idx="11"/>
          </p:nvPr>
        </p:nvSpPr>
        <p:spPr/>
        <p:txBody>
          <a:bodyPr/>
          <a:lstStyle/>
          <a:p>
            <a:r>
              <a:rPr lang="en-US"/>
              <a:t>March 2024 MSU Health Care Laboratories</a:t>
            </a:r>
            <a:endParaRPr lang="en-US" dirty="0"/>
          </a:p>
        </p:txBody>
      </p:sp>
      <p:sp>
        <p:nvSpPr>
          <p:cNvPr id="9" name="Slide Number Placeholder 8"/>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4018010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E9ECE74-EB01-4167-BBEF-BE3B385A786D}" type="datetime1">
              <a:rPr lang="en-US" smtClean="0"/>
              <a:t>4/4/2024</a:t>
            </a:fld>
            <a:endParaRPr lang="en-US" dirty="0"/>
          </a:p>
        </p:txBody>
      </p:sp>
      <p:sp>
        <p:nvSpPr>
          <p:cNvPr id="4" name="Footer Placeholder 3"/>
          <p:cNvSpPr>
            <a:spLocks noGrp="1"/>
          </p:cNvSpPr>
          <p:nvPr>
            <p:ph type="ftr" sz="quarter" idx="11"/>
          </p:nvPr>
        </p:nvSpPr>
        <p:spPr/>
        <p:txBody>
          <a:bodyPr/>
          <a:lstStyle/>
          <a:p>
            <a:r>
              <a:rPr lang="en-US"/>
              <a:t>March 2024 MSU Health Care Laboratories</a:t>
            </a:r>
            <a:endParaRPr lang="en-US" dirty="0"/>
          </a:p>
        </p:txBody>
      </p:sp>
      <p:sp>
        <p:nvSpPr>
          <p:cNvPr id="5" name="Slide Number Placeholder 4"/>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804746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3FA54-4C26-49CF-B70E-F01C43C7648D}" type="datetime1">
              <a:rPr lang="en-US" smtClean="0"/>
              <a:t>4/4/2024</a:t>
            </a:fld>
            <a:endParaRPr lang="en-US" dirty="0"/>
          </a:p>
        </p:txBody>
      </p:sp>
      <p:sp>
        <p:nvSpPr>
          <p:cNvPr id="3" name="Footer Placeholder 2"/>
          <p:cNvSpPr>
            <a:spLocks noGrp="1"/>
          </p:cNvSpPr>
          <p:nvPr>
            <p:ph type="ftr" sz="quarter" idx="11"/>
          </p:nvPr>
        </p:nvSpPr>
        <p:spPr/>
        <p:txBody>
          <a:bodyPr/>
          <a:lstStyle/>
          <a:p>
            <a:r>
              <a:rPr lang="en-US"/>
              <a:t>March 2024 MSU Health Care Laboratories</a:t>
            </a:r>
            <a:endParaRPr lang="en-US" dirty="0"/>
          </a:p>
        </p:txBody>
      </p:sp>
      <p:sp>
        <p:nvSpPr>
          <p:cNvPr id="4" name="Slide Number Placeholder 3"/>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3182224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A1FB2CB-9DD6-41BA-9EA8-5EBDBF8C74F3}" type="datetime1">
              <a:rPr lang="en-US" smtClean="0"/>
              <a:t>4/4/2024</a:t>
            </a:fld>
            <a:endParaRPr lang="en-US" dirty="0"/>
          </a:p>
        </p:txBody>
      </p:sp>
      <p:sp>
        <p:nvSpPr>
          <p:cNvPr id="6" name="Footer Placeholder 5"/>
          <p:cNvSpPr>
            <a:spLocks noGrp="1"/>
          </p:cNvSpPr>
          <p:nvPr>
            <p:ph type="ftr" sz="quarter" idx="11"/>
          </p:nvPr>
        </p:nvSpPr>
        <p:spPr/>
        <p:txBody>
          <a:bodyPr/>
          <a:lstStyle/>
          <a:p>
            <a:r>
              <a:rPr lang="en-US"/>
              <a:t>March 2024 MSU Health Care Laboratories</a:t>
            </a:r>
            <a:endParaRPr lang="en-US" dirty="0"/>
          </a:p>
        </p:txBody>
      </p:sp>
      <p:sp>
        <p:nvSpPr>
          <p:cNvPr id="7" name="Slide Number Placeholder 6"/>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1604504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D3E0D2A1-969B-4CC2-8E96-4B124C7CB415}" type="datetime1">
              <a:rPr lang="en-US" smtClean="0"/>
              <a:t>4/4/2024</a:t>
            </a:fld>
            <a:endParaRPr lang="en-US" dirty="0"/>
          </a:p>
        </p:txBody>
      </p:sp>
      <p:sp>
        <p:nvSpPr>
          <p:cNvPr id="6" name="Footer Placeholder 5"/>
          <p:cNvSpPr>
            <a:spLocks noGrp="1"/>
          </p:cNvSpPr>
          <p:nvPr>
            <p:ph type="ftr" sz="quarter" idx="11"/>
          </p:nvPr>
        </p:nvSpPr>
        <p:spPr/>
        <p:txBody>
          <a:bodyPr/>
          <a:lstStyle/>
          <a:p>
            <a:r>
              <a:rPr lang="en-US"/>
              <a:t>March 2024 MSU Health Care Laboratories</a:t>
            </a:r>
            <a:endParaRPr lang="en-US" dirty="0"/>
          </a:p>
        </p:txBody>
      </p:sp>
      <p:sp>
        <p:nvSpPr>
          <p:cNvPr id="7" name="Slide Number Placeholder 6"/>
          <p:cNvSpPr>
            <a:spLocks noGrp="1"/>
          </p:cNvSpPr>
          <p:nvPr>
            <p:ph type="sldNum" sz="quarter" idx="12"/>
          </p:nvPr>
        </p:nvSpPr>
        <p:spPr/>
        <p:txBody>
          <a:bodyPr/>
          <a:lstStyle/>
          <a:p>
            <a:fld id="{68EA12FD-0BBF-409E-BC68-90FB70CBDD1B}" type="slidenum">
              <a:rPr lang="en-US" dirty="0"/>
              <a:t>‹#›</a:t>
            </a:fld>
            <a:endParaRPr lang="en-US" dirty="0"/>
          </a:p>
        </p:txBody>
      </p:sp>
    </p:spTree>
    <p:extLst>
      <p:ext uri="{BB962C8B-B14F-4D97-AF65-F5344CB8AC3E}">
        <p14:creationId xmlns:p14="http://schemas.microsoft.com/office/powerpoint/2010/main" val="326846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fld id="{DF8A0463-17E1-49EB-8185-7F7F0CA1DA34}" type="datetime1">
              <a:rPr lang="en-US" smtClean="0"/>
              <a:t>4/4/2024</a:t>
            </a:fld>
            <a:endParaRPr lang="en-US" dirty="0"/>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r>
              <a:rPr lang="en-US"/>
              <a:t>March 2024 MSU Health Care Laboratories</a:t>
            </a:r>
            <a:endParaRPr lang="en-US" dirty="0"/>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68EA12FD-0BBF-409E-BC68-90FB70CBDD1B}" type="slidenum">
              <a:rPr lang="en-US" dirty="0"/>
              <a:t>‹#›</a:t>
            </a:fld>
            <a:endParaRPr lang="en-US" dirty="0"/>
          </a:p>
        </p:txBody>
      </p:sp>
    </p:spTree>
    <p:extLst>
      <p:ext uri="{BB962C8B-B14F-4D97-AF65-F5344CB8AC3E}">
        <p14:creationId xmlns:p14="http://schemas.microsoft.com/office/powerpoint/2010/main" val="130621339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cjvPfBNHNNU"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9800" y="2625575"/>
            <a:ext cx="8001000" cy="1165225"/>
          </a:xfrm>
        </p:spPr>
        <p:txBody>
          <a:bodyPr>
            <a:noAutofit/>
          </a:bodyPr>
          <a:lstStyle/>
          <a:p>
            <a:pPr>
              <a:lnSpc>
                <a:spcPct val="108000"/>
              </a:lnSpc>
            </a:pPr>
            <a:r>
              <a:rPr lang="en-US" sz="4000" dirty="0"/>
              <a:t>In-Office Collector Compliance Training</a:t>
            </a:r>
          </a:p>
        </p:txBody>
      </p:sp>
      <p:sp>
        <p:nvSpPr>
          <p:cNvPr id="3" name="Footer Placeholder 2">
            <a:extLst>
              <a:ext uri="{FF2B5EF4-FFF2-40B4-BE49-F238E27FC236}">
                <a16:creationId xmlns:a16="http://schemas.microsoft.com/office/drawing/2014/main" id="{A25E6F01-A252-DC9D-EF92-AD2767487CED}"/>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6941905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C4F7C-9827-44B0-A798-1CA80A6B7154}"/>
              </a:ext>
            </a:extLst>
          </p:cNvPr>
          <p:cNvSpPr>
            <a:spLocks noGrp="1"/>
          </p:cNvSpPr>
          <p:nvPr>
            <p:ph type="title"/>
          </p:nvPr>
        </p:nvSpPr>
        <p:spPr/>
        <p:txBody>
          <a:bodyPr/>
          <a:lstStyle/>
          <a:p>
            <a:r>
              <a:rPr lang="en-US"/>
              <a:t>Responsibilities</a:t>
            </a:r>
          </a:p>
        </p:txBody>
      </p:sp>
      <p:sp>
        <p:nvSpPr>
          <p:cNvPr id="3" name="Content Placeholder 2">
            <a:extLst>
              <a:ext uri="{FF2B5EF4-FFF2-40B4-BE49-F238E27FC236}">
                <a16:creationId xmlns:a16="http://schemas.microsoft.com/office/drawing/2014/main" id="{172C317A-5177-45B7-A229-A9FC484B5FF1}"/>
              </a:ext>
            </a:extLst>
          </p:cNvPr>
          <p:cNvSpPr>
            <a:spLocks noGrp="1"/>
          </p:cNvSpPr>
          <p:nvPr>
            <p:ph idx="1"/>
          </p:nvPr>
        </p:nvSpPr>
        <p:spPr/>
        <p:txBody>
          <a:bodyPr vert="horz" lIns="91440" tIns="45720" rIns="91440" bIns="45720" rtlCol="0" anchor="t">
            <a:normAutofit/>
          </a:bodyPr>
          <a:lstStyle/>
          <a:p>
            <a:r>
              <a:rPr lang="en-US" sz="2800" dirty="0"/>
              <a:t>Collector Leadership: Will ensure placement process is completely executed prior to employee placement in collection location. </a:t>
            </a:r>
          </a:p>
          <a:p>
            <a:r>
              <a:rPr lang="en-US" sz="2800" dirty="0"/>
              <a:t>Collector &amp; Compliance Leadership: Will ensure periodic monitoring of In-Office Collectors for compliance.</a:t>
            </a:r>
            <a:endParaRPr lang="en-US" sz="2800">
              <a:cs typeface="Calibri"/>
            </a:endParaRPr>
          </a:p>
          <a:p>
            <a:r>
              <a:rPr lang="en-US" sz="2800" dirty="0"/>
              <a:t>Compliance Leadership: Always accessible for In-Office Collector concerns related to non-compliance. </a:t>
            </a:r>
            <a:endParaRPr lang="en-US" sz="2800" dirty="0">
              <a:cs typeface="Calibri"/>
            </a:endParaRPr>
          </a:p>
        </p:txBody>
      </p:sp>
      <p:sp>
        <p:nvSpPr>
          <p:cNvPr id="4" name="Footer Placeholder 3">
            <a:extLst>
              <a:ext uri="{FF2B5EF4-FFF2-40B4-BE49-F238E27FC236}">
                <a16:creationId xmlns:a16="http://schemas.microsoft.com/office/drawing/2014/main" id="{A4C2006F-A0A4-D77F-3774-01E66234DFB6}"/>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89909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295400" y="457200"/>
            <a:ext cx="7391400" cy="1143000"/>
          </a:xfrm>
        </p:spPr>
        <p:txBody>
          <a:bodyPr>
            <a:noAutofit/>
          </a:bodyPr>
          <a:lstStyle/>
          <a:p>
            <a:pPr algn="l"/>
            <a:r>
              <a:rPr lang="en-US" sz="2800" b="1" i="1"/>
              <a:t>Reporting Process &amp; Open Lines </a:t>
            </a:r>
            <a:br>
              <a:rPr lang="en-US" sz="2800" b="1" i="1"/>
            </a:br>
            <a:r>
              <a:rPr lang="en-US" sz="2800" b="1" i="1"/>
              <a:t>of Communication</a:t>
            </a:r>
          </a:p>
        </p:txBody>
      </p:sp>
      <p:sp>
        <p:nvSpPr>
          <p:cNvPr id="3" name="Content Placeholder 2"/>
          <p:cNvSpPr>
            <a:spLocks noGrp="1"/>
          </p:cNvSpPr>
          <p:nvPr>
            <p:ph idx="1"/>
          </p:nvPr>
        </p:nvSpPr>
        <p:spPr>
          <a:xfrm>
            <a:off x="117000" y="2256601"/>
            <a:ext cx="8915400" cy="4343399"/>
          </a:xfrm>
        </p:spPr>
        <p:txBody>
          <a:bodyPr>
            <a:noAutofit/>
          </a:bodyPr>
          <a:lstStyle/>
          <a:p>
            <a:pPr marL="0" indent="0" algn="ctr">
              <a:spcBef>
                <a:spcPts val="0"/>
              </a:spcBef>
              <a:spcAft>
                <a:spcPts val="600"/>
              </a:spcAft>
              <a:buNone/>
            </a:pPr>
            <a:r>
              <a:rPr lang="en-US" sz="2000" b="1" i="1"/>
              <a:t>Employee’s Obligation</a:t>
            </a:r>
            <a:endParaRPr lang="en-US" sz="2000"/>
          </a:p>
          <a:p>
            <a:pPr>
              <a:spcBef>
                <a:spcPts val="0"/>
              </a:spcBef>
              <a:spcAft>
                <a:spcPts val="600"/>
              </a:spcAft>
            </a:pPr>
            <a:r>
              <a:rPr lang="en-US" sz="2000"/>
              <a:t>If there is any situation that you believe may be or is in violation of the provisions of the Code, this Manual or any other Company policies or procedures, you should immediately contact your supervisor, another member of the management team, or the Compliance Officer.</a:t>
            </a:r>
          </a:p>
          <a:p>
            <a:pPr marL="0" indent="0" algn="ctr">
              <a:spcBef>
                <a:spcPts val="1200"/>
              </a:spcBef>
              <a:spcAft>
                <a:spcPts val="600"/>
              </a:spcAft>
              <a:buNone/>
            </a:pPr>
            <a:r>
              <a:rPr lang="en-US" sz="2000" b="1" i="1"/>
              <a:t>Open Door Non-Retaliation Policy</a:t>
            </a:r>
            <a:endParaRPr lang="en-US" sz="2000"/>
          </a:p>
          <a:p>
            <a:pPr>
              <a:spcBef>
                <a:spcPts val="0"/>
              </a:spcBef>
              <a:spcAft>
                <a:spcPts val="600"/>
              </a:spcAft>
            </a:pPr>
            <a:r>
              <a:rPr lang="en-US" sz="2000"/>
              <a:t>Any employee who reports a violation can be assured that no retaliation will be taken against them for reporting possible violations of Company policies, including the Code.  Each employee is responsible for ensuring compliance.</a:t>
            </a:r>
          </a:p>
        </p:txBody>
      </p:sp>
      <p:pic>
        <p:nvPicPr>
          <p:cNvPr id="9" name="Picture 1" descr="C:\Documents and Settings\briley\Local Settings\Temporary Internet Files\Content.IE5\3C09PP10\MC900078706[1].wmf"/>
          <p:cNvPicPr>
            <a:picLocks noChangeAspect="1" noChangeArrowheads="1"/>
          </p:cNvPicPr>
          <p:nvPr/>
        </p:nvPicPr>
        <p:blipFill>
          <a:blip r:embed="rId3" cstate="print"/>
          <a:srcRect/>
          <a:stretch>
            <a:fillRect/>
          </a:stretch>
        </p:blipFill>
        <p:spPr bwMode="auto">
          <a:xfrm>
            <a:off x="6858000" y="990600"/>
            <a:ext cx="1981200" cy="1167391"/>
          </a:xfrm>
          <a:prstGeom prst="rect">
            <a:avLst/>
          </a:prstGeom>
          <a:noFill/>
        </p:spPr>
      </p:pic>
      <p:sp>
        <p:nvSpPr>
          <p:cNvPr id="2" name="Footer Placeholder 1">
            <a:extLst>
              <a:ext uri="{FF2B5EF4-FFF2-40B4-BE49-F238E27FC236}">
                <a16:creationId xmlns:a16="http://schemas.microsoft.com/office/drawing/2014/main" id="{ABF21D05-31B7-AC3D-EFE0-452E7B75FB97}"/>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50796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00" y="607638"/>
            <a:ext cx="8229600" cy="563562"/>
          </a:xfrm>
        </p:spPr>
        <p:txBody>
          <a:bodyPr>
            <a:noAutofit/>
          </a:bodyPr>
          <a:lstStyle/>
          <a:p>
            <a:r>
              <a:rPr lang="en-US" sz="2800" b="1" i="1" dirty="0"/>
              <a:t>Code of Business Conduct and Ethics Requirements</a:t>
            </a:r>
          </a:p>
        </p:txBody>
      </p:sp>
      <p:sp>
        <p:nvSpPr>
          <p:cNvPr id="3" name="Content Placeholder 2"/>
          <p:cNvSpPr>
            <a:spLocks noGrp="1"/>
          </p:cNvSpPr>
          <p:nvPr>
            <p:ph idx="1"/>
          </p:nvPr>
        </p:nvSpPr>
        <p:spPr>
          <a:xfrm>
            <a:off x="76200" y="1824000"/>
            <a:ext cx="8991600" cy="5034000"/>
          </a:xfrm>
        </p:spPr>
        <p:txBody>
          <a:bodyPr>
            <a:noAutofit/>
          </a:bodyPr>
          <a:lstStyle/>
          <a:p>
            <a:pPr lvl="0">
              <a:spcBef>
                <a:spcPts val="0"/>
              </a:spcBef>
              <a:spcAft>
                <a:spcPts val="1200"/>
              </a:spcAft>
            </a:pPr>
            <a:r>
              <a:rPr lang="en-US" sz="1700" b="1" u="sng" dirty="0"/>
              <a:t>Honesty</a:t>
            </a:r>
            <a:r>
              <a:rPr lang="en-US" sz="1700" dirty="0"/>
              <a:t> - Deal honestly and ethically in all Company matters, both internally and externally.</a:t>
            </a:r>
          </a:p>
          <a:p>
            <a:pPr lvl="0">
              <a:spcBef>
                <a:spcPts val="0"/>
              </a:spcBef>
              <a:spcAft>
                <a:spcPts val="1200"/>
              </a:spcAft>
            </a:pPr>
            <a:r>
              <a:rPr lang="en-US" sz="1700" b="1" u="sng" dirty="0"/>
              <a:t>Integrity </a:t>
            </a:r>
            <a:r>
              <a:rPr lang="en-US" sz="1700" b="1" dirty="0"/>
              <a:t>-</a:t>
            </a:r>
            <a:r>
              <a:rPr lang="en-US" sz="1700" dirty="0"/>
              <a:t> Comply with all laws, rules and regulations applicable to my work responsibilities.</a:t>
            </a:r>
          </a:p>
          <a:p>
            <a:pPr lvl="0">
              <a:spcBef>
                <a:spcPts val="0"/>
              </a:spcBef>
              <a:spcAft>
                <a:spcPts val="1200"/>
              </a:spcAft>
            </a:pPr>
            <a:r>
              <a:rPr lang="en-US" sz="1700" b="1" u="sng" dirty="0"/>
              <a:t>Commitment</a:t>
            </a:r>
            <a:r>
              <a:rPr lang="en-US" sz="1700" b="1" dirty="0"/>
              <a:t> -</a:t>
            </a:r>
            <a:r>
              <a:rPr lang="en-US" sz="1700" dirty="0"/>
              <a:t> Advance the Company’s business interests whenever the opportunity arises. </a:t>
            </a:r>
          </a:p>
          <a:p>
            <a:pPr lvl="0">
              <a:spcBef>
                <a:spcPts val="0"/>
              </a:spcBef>
              <a:spcAft>
                <a:spcPts val="1200"/>
              </a:spcAft>
            </a:pPr>
            <a:r>
              <a:rPr lang="en-US" sz="1700" b="1" u="sng" dirty="0"/>
              <a:t>Conflict of Interest</a:t>
            </a:r>
            <a:r>
              <a:rPr lang="en-US" sz="1700" u="sng" dirty="0"/>
              <a:t> </a:t>
            </a:r>
            <a:r>
              <a:rPr lang="en-US" sz="1700" dirty="0"/>
              <a:t>- Avoid actual or apparent dealings that may be in conflict with the Company’s interests. </a:t>
            </a:r>
          </a:p>
          <a:p>
            <a:pPr lvl="0">
              <a:spcBef>
                <a:spcPts val="0"/>
              </a:spcBef>
              <a:spcAft>
                <a:spcPts val="1200"/>
              </a:spcAft>
            </a:pPr>
            <a:r>
              <a:rPr lang="en-US" sz="1700" b="1" u="sng" dirty="0"/>
              <a:t>Trustworthiness</a:t>
            </a:r>
            <a:r>
              <a:rPr lang="en-US" sz="1700" dirty="0"/>
              <a:t> - Protect the Company’s assets and promote their efficient and legitimate business use.</a:t>
            </a:r>
          </a:p>
          <a:p>
            <a:pPr lvl="0">
              <a:spcBef>
                <a:spcPts val="0"/>
              </a:spcBef>
              <a:spcAft>
                <a:spcPts val="1200"/>
              </a:spcAft>
            </a:pPr>
            <a:r>
              <a:rPr lang="en-US" sz="1700" b="1" u="sng" dirty="0"/>
              <a:t>Confidentiality</a:t>
            </a:r>
            <a:r>
              <a:rPr lang="en-US" sz="1700" dirty="0"/>
              <a:t> - Protect the Company’s confidential information and the confidential information of the Company’s customers, patients and others. </a:t>
            </a:r>
          </a:p>
          <a:p>
            <a:pPr lvl="0">
              <a:spcBef>
                <a:spcPts val="0"/>
              </a:spcBef>
              <a:spcAft>
                <a:spcPts val="1200"/>
              </a:spcAft>
            </a:pPr>
            <a:r>
              <a:rPr lang="en-US" sz="1700" b="1" u="sng" dirty="0"/>
              <a:t>Health and Safety</a:t>
            </a:r>
            <a:r>
              <a:rPr lang="en-US" sz="1700" u="sng" dirty="0"/>
              <a:t> </a:t>
            </a:r>
            <a:r>
              <a:rPr lang="en-US" sz="1700" dirty="0"/>
              <a:t>- Protect the health and safety of all Company employees.</a:t>
            </a:r>
          </a:p>
          <a:p>
            <a:pPr lvl="0">
              <a:spcBef>
                <a:spcPts val="0"/>
              </a:spcBef>
              <a:spcAft>
                <a:spcPts val="1200"/>
              </a:spcAft>
            </a:pPr>
            <a:r>
              <a:rPr lang="en-US" sz="1700" b="1" u="sng" dirty="0"/>
              <a:t>Honor &amp; Respect </a:t>
            </a:r>
            <a:r>
              <a:rPr lang="en-US" sz="1700" dirty="0"/>
              <a:t>– Strive to create an enthusiastic work environment that fosters teamwork, creativity, individual initiative, and personal achievement, with honor, respect, and fairness for fellow employees and the customers we serve.</a:t>
            </a:r>
          </a:p>
          <a:p>
            <a:pPr lvl="0">
              <a:spcBef>
                <a:spcPts val="0"/>
              </a:spcBef>
              <a:spcAft>
                <a:spcPts val="1200"/>
              </a:spcAft>
            </a:pPr>
            <a:r>
              <a:rPr lang="en-US" sz="1700" b="1" u="sng" dirty="0"/>
              <a:t>Communication &amp; Reporting</a:t>
            </a:r>
            <a:r>
              <a:rPr lang="en-US" sz="1700" u="sng" dirty="0"/>
              <a:t> </a:t>
            </a:r>
            <a:r>
              <a:rPr lang="en-US" sz="1700" dirty="0"/>
              <a:t>- Report to a Company manager and or Compliance Officer, any actual or possible wrongdoing, misconduct, or violation of the Code.</a:t>
            </a:r>
          </a:p>
        </p:txBody>
      </p:sp>
      <p:sp>
        <p:nvSpPr>
          <p:cNvPr id="4" name="Footer Placeholder 3">
            <a:extLst>
              <a:ext uri="{FF2B5EF4-FFF2-40B4-BE49-F238E27FC236}">
                <a16:creationId xmlns:a16="http://schemas.microsoft.com/office/drawing/2014/main" id="{DC5F6A4C-E9A1-97DD-EED2-3D0148A83559}"/>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39388563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1FA00-3334-B091-540B-C1F43B8A56ED}"/>
              </a:ext>
            </a:extLst>
          </p:cNvPr>
          <p:cNvSpPr>
            <a:spLocks noGrp="1"/>
          </p:cNvSpPr>
          <p:nvPr>
            <p:ph type="title"/>
          </p:nvPr>
        </p:nvSpPr>
        <p:spPr/>
        <p:txBody>
          <a:bodyPr/>
          <a:lstStyle/>
          <a:p>
            <a:r>
              <a:rPr lang="en-US" dirty="0">
                <a:ea typeface="+mj-lt"/>
                <a:cs typeface="+mj-lt"/>
              </a:rPr>
              <a:t>Ways to Report Concerns</a:t>
            </a:r>
            <a:endParaRPr lang="en-US"/>
          </a:p>
          <a:p>
            <a:endParaRPr lang="en-US" dirty="0">
              <a:cs typeface="Calibri"/>
            </a:endParaRPr>
          </a:p>
        </p:txBody>
      </p:sp>
      <p:sp>
        <p:nvSpPr>
          <p:cNvPr id="3" name="Content Placeholder 2">
            <a:extLst>
              <a:ext uri="{FF2B5EF4-FFF2-40B4-BE49-F238E27FC236}">
                <a16:creationId xmlns:a16="http://schemas.microsoft.com/office/drawing/2014/main" id="{BD8E33C0-6B73-3E15-0046-51C4A85A444A}"/>
              </a:ext>
            </a:extLst>
          </p:cNvPr>
          <p:cNvSpPr>
            <a:spLocks noGrp="1"/>
          </p:cNvSpPr>
          <p:nvPr>
            <p:ph idx="1"/>
          </p:nvPr>
        </p:nvSpPr>
        <p:spPr/>
        <p:txBody>
          <a:bodyPr vert="horz" lIns="91440" tIns="45720" rIns="91440" bIns="45720" rtlCol="0" anchor="t">
            <a:normAutofit/>
          </a:bodyPr>
          <a:lstStyle/>
          <a:p>
            <a:pPr marL="457200" indent="-457200">
              <a:spcBef>
                <a:spcPts val="0"/>
              </a:spcBef>
              <a:spcAft>
                <a:spcPts val="1200"/>
              </a:spcAft>
              <a:buAutoNum type="arabicParenR"/>
            </a:pPr>
            <a:r>
              <a:rPr lang="en-US" b="1" dirty="0">
                <a:ea typeface="+mn-lt"/>
                <a:cs typeface="+mn-lt"/>
              </a:rPr>
              <a:t>Your supervisor, manager, director, or senior leadership team member over your work area </a:t>
            </a:r>
            <a:r>
              <a:rPr lang="en-US" dirty="0">
                <a:ea typeface="+mn-lt"/>
                <a:cs typeface="+mn-lt"/>
              </a:rPr>
              <a:t>will have the most knowledge &amp; experience to address the compliance issue internally.</a:t>
            </a:r>
          </a:p>
          <a:p>
            <a:pPr marL="457200" indent="-457200">
              <a:spcBef>
                <a:spcPts val="0"/>
              </a:spcBef>
              <a:spcAft>
                <a:spcPts val="1200"/>
              </a:spcAft>
              <a:buAutoNum type="arabicParenR"/>
            </a:pPr>
            <a:r>
              <a:rPr lang="en-US" b="1" dirty="0">
                <a:ea typeface="+mn-lt"/>
                <a:cs typeface="+mn-lt"/>
              </a:rPr>
              <a:t>For confidential reporting</a:t>
            </a:r>
            <a:r>
              <a:rPr lang="en-US" dirty="0">
                <a:ea typeface="+mn-lt"/>
                <a:cs typeface="+mn-lt"/>
              </a:rPr>
              <a:t>, please feel free to contact:</a:t>
            </a:r>
          </a:p>
          <a:p>
            <a:pPr marL="1257300" lvl="2" indent="-457200">
              <a:spcBef>
                <a:spcPts val="0"/>
              </a:spcBef>
              <a:spcAft>
                <a:spcPts val="1200"/>
              </a:spcAft>
              <a:buFont typeface="Wingdings,Sans-Serif" pitchFamily="34" charset="0"/>
              <a:buChar char="Ø"/>
            </a:pPr>
            <a:r>
              <a:rPr lang="en-US" dirty="0">
                <a:latin typeface="Century Gothic"/>
              </a:rPr>
              <a:t>Compliance@msuhealthlabs.com </a:t>
            </a:r>
            <a:endParaRPr lang="en-US" dirty="0">
              <a:ea typeface="+mn-lt"/>
              <a:cs typeface="+mn-lt"/>
            </a:endParaRPr>
          </a:p>
          <a:p>
            <a:endParaRPr lang="en-US" dirty="0">
              <a:cs typeface="Calibri"/>
            </a:endParaRPr>
          </a:p>
        </p:txBody>
      </p:sp>
      <p:sp>
        <p:nvSpPr>
          <p:cNvPr id="4" name="Footer Placeholder 3">
            <a:extLst>
              <a:ext uri="{FF2B5EF4-FFF2-40B4-BE49-F238E27FC236}">
                <a16:creationId xmlns:a16="http://schemas.microsoft.com/office/drawing/2014/main" id="{B6B2B497-1B74-6DE1-93EF-2DEA108E5AC8}"/>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1986838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AE14B-47B2-4CC5-8334-9A3B409461A2}"/>
              </a:ext>
            </a:extLst>
          </p:cNvPr>
          <p:cNvSpPr>
            <a:spLocks noGrp="1"/>
          </p:cNvSpPr>
          <p:nvPr>
            <p:ph type="title"/>
          </p:nvPr>
        </p:nvSpPr>
        <p:spPr>
          <a:xfrm>
            <a:off x="430200" y="418638"/>
            <a:ext cx="8229600" cy="792162"/>
          </a:xfrm>
        </p:spPr>
        <p:txBody>
          <a:bodyPr>
            <a:normAutofit/>
          </a:bodyPr>
          <a:lstStyle/>
          <a:p>
            <a:r>
              <a:rPr lang="en-US" b="1" i="1" dirty="0"/>
              <a:t>Welcome</a:t>
            </a:r>
            <a:endParaRPr lang="en-US" dirty="0"/>
          </a:p>
        </p:txBody>
      </p:sp>
      <p:sp>
        <p:nvSpPr>
          <p:cNvPr id="3" name="Content Placeholder 2">
            <a:extLst>
              <a:ext uri="{FF2B5EF4-FFF2-40B4-BE49-F238E27FC236}">
                <a16:creationId xmlns:a16="http://schemas.microsoft.com/office/drawing/2014/main" id="{64FE8D94-F461-49EB-8C2E-ED535D192953}"/>
              </a:ext>
            </a:extLst>
          </p:cNvPr>
          <p:cNvSpPr>
            <a:spLocks noGrp="1"/>
          </p:cNvSpPr>
          <p:nvPr>
            <p:ph idx="1"/>
          </p:nvPr>
        </p:nvSpPr>
        <p:spPr>
          <a:xfrm>
            <a:off x="457200" y="1917600"/>
            <a:ext cx="8229600" cy="4800600"/>
          </a:xfrm>
        </p:spPr>
        <p:txBody>
          <a:bodyPr vert="horz" lIns="91440" tIns="45720" rIns="91440" bIns="45720" rtlCol="0" anchor="t">
            <a:normAutofit fontScale="55000" lnSpcReduction="20000"/>
          </a:bodyPr>
          <a:lstStyle/>
          <a:p>
            <a:pPr marL="0" indent="0">
              <a:lnSpc>
                <a:spcPct val="128000"/>
              </a:lnSpc>
              <a:spcBef>
                <a:spcPts val="0"/>
              </a:spcBef>
              <a:spcAft>
                <a:spcPts val="600"/>
              </a:spcAft>
              <a:buNone/>
            </a:pPr>
            <a:r>
              <a:rPr lang="en-US" sz="3200" b="1" dirty="0"/>
              <a:t>Executive Leadership Message</a:t>
            </a:r>
            <a:endParaRPr lang="en-US" sz="3200" dirty="0"/>
          </a:p>
          <a:p>
            <a:pPr>
              <a:lnSpc>
                <a:spcPct val="128000"/>
              </a:lnSpc>
              <a:spcBef>
                <a:spcPts val="0"/>
              </a:spcBef>
              <a:spcAft>
                <a:spcPts val="600"/>
              </a:spcAft>
            </a:pPr>
            <a:r>
              <a:rPr lang="en-US" sz="3200" dirty="0"/>
              <a:t>MSU Health Care Laboratories (“the Company”) is committed to provide quality clinical laboratory services to its customers, while observing the highest standards of legal and business ethics, in growing a successful business.</a:t>
            </a:r>
            <a:r>
              <a:rPr lang="en-US" dirty="0"/>
              <a:t> </a:t>
            </a:r>
            <a:endParaRPr lang="en-US" sz="3200" dirty="0">
              <a:cs typeface="Calibri"/>
            </a:endParaRPr>
          </a:p>
          <a:p>
            <a:pPr>
              <a:lnSpc>
                <a:spcPct val="128000"/>
              </a:lnSpc>
              <a:spcBef>
                <a:spcPts val="0"/>
              </a:spcBef>
              <a:spcAft>
                <a:spcPts val="600"/>
              </a:spcAft>
            </a:pPr>
            <a:r>
              <a:rPr lang="en-US" sz="3200" dirty="0"/>
              <a:t>The purpose of our Compliance Program is to (a) </a:t>
            </a:r>
            <a:r>
              <a:rPr lang="en-US" sz="3200" u="sng" dirty="0"/>
              <a:t>provide a framework</a:t>
            </a:r>
            <a:r>
              <a:rPr lang="en-US" sz="3200" dirty="0"/>
              <a:t> for conducting acceptable business practices in an honest and ethical manner, in conformance with the laws, rules, and regulations that govern the laboratory industry and (b) </a:t>
            </a:r>
            <a:r>
              <a:rPr lang="en-US" sz="3200" u="sng" dirty="0"/>
              <a:t>serve as the foundation</a:t>
            </a:r>
            <a:r>
              <a:rPr lang="en-US" sz="3200" dirty="0"/>
              <a:t> for establishing a culture within the Company that promotes service excellence and the prevention, detection, and resolution of unlawful or improper conduct.</a:t>
            </a:r>
            <a:endParaRPr lang="en-US" sz="3200" dirty="0">
              <a:cs typeface="Calibri"/>
            </a:endParaRPr>
          </a:p>
          <a:p>
            <a:pPr>
              <a:lnSpc>
                <a:spcPct val="128000"/>
              </a:lnSpc>
              <a:spcBef>
                <a:spcPts val="0"/>
              </a:spcBef>
              <a:spcAft>
                <a:spcPts val="600"/>
              </a:spcAft>
            </a:pPr>
            <a:r>
              <a:rPr lang="en-US" sz="3600" dirty="0"/>
              <a:t>There is </a:t>
            </a:r>
            <a:r>
              <a:rPr lang="en-US" sz="3600" b="1" dirty="0"/>
              <a:t>ZERO </a:t>
            </a:r>
            <a:r>
              <a:rPr lang="en-US" sz="3600" dirty="0"/>
              <a:t>tolerance for non-compliant activities.</a:t>
            </a:r>
            <a:endParaRPr lang="en-US" sz="3600" dirty="0">
              <a:cs typeface="Calibri"/>
            </a:endParaRPr>
          </a:p>
          <a:p>
            <a:pPr>
              <a:lnSpc>
                <a:spcPct val="128000"/>
              </a:lnSpc>
              <a:spcBef>
                <a:spcPts val="0"/>
              </a:spcBef>
              <a:spcAft>
                <a:spcPts val="600"/>
              </a:spcAft>
            </a:pPr>
            <a:endParaRPr lang="en-US" dirty="0"/>
          </a:p>
          <a:p>
            <a:pPr marL="0" indent="0">
              <a:lnSpc>
                <a:spcPct val="128000"/>
              </a:lnSpc>
              <a:spcBef>
                <a:spcPts val="0"/>
              </a:spcBef>
              <a:buNone/>
            </a:pPr>
            <a:r>
              <a:rPr lang="en-US" dirty="0">
                <a:latin typeface="Brush Script MT"/>
              </a:rPr>
              <a:t>       </a:t>
            </a:r>
            <a:endParaRPr lang="en-US" dirty="0">
              <a:latin typeface="Brush Script MT" panose="03060802040406070304" pitchFamily="66" charset="0"/>
            </a:endParaRPr>
          </a:p>
          <a:p>
            <a:pPr marL="0" indent="0">
              <a:lnSpc>
                <a:spcPct val="128000"/>
              </a:lnSpc>
              <a:spcBef>
                <a:spcPts val="0"/>
              </a:spcBef>
              <a:spcAft>
                <a:spcPts val="600"/>
              </a:spcAft>
              <a:buNone/>
            </a:pPr>
            <a:endParaRPr lang="en-US" sz="3200" dirty="0">
              <a:latin typeface="Brush Script MT" panose="03060802040406070304" pitchFamily="66" charset="0"/>
            </a:endParaRPr>
          </a:p>
        </p:txBody>
      </p:sp>
      <p:pic>
        <p:nvPicPr>
          <p:cNvPr id="4" name="Picture 3">
            <a:extLst>
              <a:ext uri="{FF2B5EF4-FFF2-40B4-BE49-F238E27FC236}">
                <a16:creationId xmlns:a16="http://schemas.microsoft.com/office/drawing/2014/main" id="{265092AF-DDB9-463C-A964-43E5E4BE6853}"/>
              </a:ext>
            </a:extLst>
          </p:cNvPr>
          <p:cNvPicPr/>
          <p:nvPr/>
        </p:nvPicPr>
        <p:blipFill rotWithShape="1">
          <a:blip r:embed="rId2"/>
          <a:srcRect l="3205" t="16809" r="35416" b="10826"/>
          <a:stretch/>
        </p:blipFill>
        <p:spPr bwMode="auto">
          <a:xfrm>
            <a:off x="6091538" y="5490540"/>
            <a:ext cx="2057400" cy="1143000"/>
          </a:xfrm>
          <a:prstGeom prst="rect">
            <a:avLst/>
          </a:prstGeom>
          <a:ln>
            <a:noFill/>
          </a:ln>
          <a:extLst>
            <a:ext uri="{53640926-AAD7-44D8-BBD7-CCE9431645EC}">
              <a14:shadowObscured xmlns:a14="http://schemas.microsoft.com/office/drawing/2010/main"/>
            </a:ext>
          </a:extLst>
        </p:spPr>
      </p:pic>
      <p:sp>
        <p:nvSpPr>
          <p:cNvPr id="5" name="Footer Placeholder 4">
            <a:extLst>
              <a:ext uri="{FF2B5EF4-FFF2-40B4-BE49-F238E27FC236}">
                <a16:creationId xmlns:a16="http://schemas.microsoft.com/office/drawing/2014/main" id="{524B90E0-A226-9315-696E-1133A44932AF}"/>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3515256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D1D59-9137-4A3E-9749-4F4689ACA418}"/>
              </a:ext>
            </a:extLst>
          </p:cNvPr>
          <p:cNvSpPr>
            <a:spLocks noGrp="1"/>
          </p:cNvSpPr>
          <p:nvPr>
            <p:ph type="title"/>
          </p:nvPr>
        </p:nvSpPr>
        <p:spPr/>
        <p:txBody>
          <a:bodyPr/>
          <a:lstStyle/>
          <a:p>
            <a:r>
              <a:rPr lang="en-US"/>
              <a:t>Purpose</a:t>
            </a:r>
          </a:p>
        </p:txBody>
      </p:sp>
      <p:sp>
        <p:nvSpPr>
          <p:cNvPr id="3" name="Content Placeholder 2">
            <a:extLst>
              <a:ext uri="{FF2B5EF4-FFF2-40B4-BE49-F238E27FC236}">
                <a16:creationId xmlns:a16="http://schemas.microsoft.com/office/drawing/2014/main" id="{A7929260-5914-49EF-9DAB-12E8CB785FAE}"/>
              </a:ext>
            </a:extLst>
          </p:cNvPr>
          <p:cNvSpPr>
            <a:spLocks noGrp="1"/>
          </p:cNvSpPr>
          <p:nvPr>
            <p:ph idx="1"/>
          </p:nvPr>
        </p:nvSpPr>
        <p:spPr/>
        <p:txBody>
          <a:bodyPr vert="horz" lIns="91440" tIns="45720" rIns="91440" bIns="45720" rtlCol="0" anchor="t">
            <a:normAutofit/>
          </a:bodyPr>
          <a:lstStyle/>
          <a:p>
            <a:r>
              <a:rPr lang="en-US" sz="2400" dirty="0"/>
              <a:t>To detail your responsibility as an employee of MSU Health Care Laboratories to comply with all applicable Federal, State and Company policies pertaining to  In-Office Laboratory Collections. </a:t>
            </a:r>
            <a:endParaRPr lang="en-US" dirty="0">
              <a:cs typeface="Calibri"/>
            </a:endParaRPr>
          </a:p>
          <a:p>
            <a:r>
              <a:rPr lang="en-US" sz="2400" dirty="0"/>
              <a:t>To provide the applicable Laws that govern the placement of In-Office Laboratory staff and describe what “CAN” and “CANNOT” be performed as an employee of MSU Health Care Laboratories.</a:t>
            </a:r>
            <a:endParaRPr lang="en-US" sz="2400" dirty="0">
              <a:cs typeface="Calibri"/>
            </a:endParaRPr>
          </a:p>
          <a:p>
            <a:r>
              <a:rPr lang="en-US" sz="2400" dirty="0"/>
              <a:t>To define the process for placing an In-Office Collector and stress the importance of proper placement processes and monitoring. </a:t>
            </a:r>
            <a:endParaRPr lang="en-US" sz="2400" dirty="0">
              <a:cs typeface="Calibri"/>
            </a:endParaRPr>
          </a:p>
          <a:p>
            <a:endParaRPr lang="en-US" sz="1700" dirty="0"/>
          </a:p>
          <a:p>
            <a:endParaRPr lang="en-US" sz="1700" dirty="0"/>
          </a:p>
          <a:p>
            <a:endParaRPr lang="en-US" dirty="0"/>
          </a:p>
        </p:txBody>
      </p:sp>
      <p:sp>
        <p:nvSpPr>
          <p:cNvPr id="4" name="Footer Placeholder 3">
            <a:extLst>
              <a:ext uri="{FF2B5EF4-FFF2-40B4-BE49-F238E27FC236}">
                <a16:creationId xmlns:a16="http://schemas.microsoft.com/office/drawing/2014/main" id="{69395134-C1BE-E859-CB64-BC5C0B6A74A4}"/>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5440461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200" y="571638"/>
            <a:ext cx="8229600" cy="715962"/>
          </a:xfrm>
        </p:spPr>
        <p:txBody>
          <a:bodyPr>
            <a:noAutofit/>
          </a:bodyPr>
          <a:lstStyle/>
          <a:p>
            <a:r>
              <a:rPr lang="en-US" b="1" i="1" dirty="0"/>
              <a:t>Federal Anti-Kickback Statute (AKS)</a:t>
            </a:r>
          </a:p>
        </p:txBody>
      </p:sp>
      <p:sp>
        <p:nvSpPr>
          <p:cNvPr id="3" name="Content Placeholder 2"/>
          <p:cNvSpPr>
            <a:spLocks noGrp="1"/>
          </p:cNvSpPr>
          <p:nvPr>
            <p:ph idx="1"/>
          </p:nvPr>
        </p:nvSpPr>
        <p:spPr>
          <a:xfrm>
            <a:off x="76200" y="1832400"/>
            <a:ext cx="9067800" cy="5257800"/>
          </a:xfrm>
        </p:spPr>
        <p:txBody>
          <a:bodyPr vert="horz" lIns="91440" tIns="45720" rIns="91440" bIns="45720" rtlCol="0" anchor="t">
            <a:noAutofit/>
          </a:bodyPr>
          <a:lstStyle/>
          <a:p>
            <a:pPr marL="0" indent="0">
              <a:spcBef>
                <a:spcPts val="0"/>
              </a:spcBef>
              <a:spcAft>
                <a:spcPts val="600"/>
              </a:spcAft>
              <a:buNone/>
            </a:pPr>
            <a:r>
              <a:rPr lang="en-US" sz="1700" b="1" dirty="0"/>
              <a:t>Penalizes “anyone” (physician, laboratory representative, sales representative, etc.) who knowingly and willfully solicits, receives, offers or pays remuneration in cash or in kind to induce the referral of an individual for testing of diagnostic services, which is payable under the Medicare or Medicaid program.</a:t>
            </a:r>
          </a:p>
          <a:p>
            <a:pPr lvl="1">
              <a:spcBef>
                <a:spcPts val="0"/>
              </a:spcBef>
            </a:pPr>
            <a:r>
              <a:rPr lang="en-US" sz="1700" dirty="0"/>
              <a:t>Cash kickbacks, bribes, or rebates</a:t>
            </a:r>
            <a:endParaRPr lang="en-US" sz="1700" dirty="0">
              <a:cs typeface="Calibri"/>
            </a:endParaRPr>
          </a:p>
          <a:p>
            <a:pPr lvl="1">
              <a:spcBef>
                <a:spcPts val="0"/>
              </a:spcBef>
            </a:pPr>
            <a:r>
              <a:rPr lang="en-US" sz="1700" dirty="0"/>
              <a:t>Free laboratory testing</a:t>
            </a:r>
            <a:endParaRPr lang="en-US" sz="1700" dirty="0">
              <a:cs typeface="Calibri"/>
            </a:endParaRPr>
          </a:p>
          <a:p>
            <a:pPr lvl="1">
              <a:spcBef>
                <a:spcPts val="0"/>
              </a:spcBef>
            </a:pPr>
            <a:r>
              <a:rPr lang="en-US" sz="1700" dirty="0"/>
              <a:t>Waiver of co-pays</a:t>
            </a:r>
            <a:endParaRPr lang="en-US" sz="1700" dirty="0">
              <a:cs typeface="Calibri"/>
            </a:endParaRPr>
          </a:p>
          <a:p>
            <a:pPr lvl="1">
              <a:spcBef>
                <a:spcPts val="0"/>
              </a:spcBef>
            </a:pPr>
            <a:r>
              <a:rPr lang="en-US" sz="1700" dirty="0"/>
              <a:t>Space rental agreements</a:t>
            </a:r>
            <a:endParaRPr lang="en-US" sz="1700" dirty="0">
              <a:cs typeface="Calibri"/>
            </a:endParaRPr>
          </a:p>
          <a:p>
            <a:pPr lvl="1">
              <a:spcBef>
                <a:spcPts val="0"/>
              </a:spcBef>
            </a:pPr>
            <a:r>
              <a:rPr lang="en-US" sz="1700" dirty="0"/>
              <a:t>Free computer equipment</a:t>
            </a:r>
            <a:endParaRPr lang="en-US" sz="1700" dirty="0">
              <a:cs typeface="Calibri"/>
            </a:endParaRPr>
          </a:p>
          <a:p>
            <a:pPr lvl="1">
              <a:spcBef>
                <a:spcPts val="0"/>
              </a:spcBef>
            </a:pPr>
            <a:r>
              <a:rPr lang="en-US" sz="1700" dirty="0"/>
              <a:t>Free general use supplies</a:t>
            </a:r>
            <a:endParaRPr lang="en-US" sz="1700" dirty="0">
              <a:cs typeface="Calibri"/>
            </a:endParaRPr>
          </a:p>
          <a:p>
            <a:pPr lvl="1">
              <a:spcBef>
                <a:spcPts val="0"/>
              </a:spcBef>
            </a:pPr>
            <a:r>
              <a:rPr lang="en-US" sz="1700" dirty="0"/>
              <a:t>Free non-laboratory pickups</a:t>
            </a:r>
            <a:endParaRPr lang="en-US" sz="1700" dirty="0">
              <a:cs typeface="Calibri"/>
            </a:endParaRPr>
          </a:p>
          <a:p>
            <a:pPr lvl="1">
              <a:spcBef>
                <a:spcPts val="0"/>
              </a:spcBef>
              <a:spcAft>
                <a:spcPts val="600"/>
              </a:spcAft>
            </a:pPr>
            <a:r>
              <a:rPr lang="en-US" sz="1700" dirty="0"/>
              <a:t>Business purchase or lease arrangements</a:t>
            </a:r>
            <a:endParaRPr lang="en-US" sz="1700" dirty="0">
              <a:cs typeface="Calibri"/>
            </a:endParaRPr>
          </a:p>
          <a:p>
            <a:pPr marL="0" indent="0">
              <a:spcBef>
                <a:spcPts val="0"/>
              </a:spcBef>
              <a:spcAft>
                <a:spcPts val="600"/>
              </a:spcAft>
              <a:buNone/>
            </a:pPr>
            <a:r>
              <a:rPr lang="en-US" sz="1700" b="1" dirty="0"/>
              <a:t>Penalty</a:t>
            </a:r>
            <a:endParaRPr lang="en-US" sz="1700" b="1" dirty="0">
              <a:cs typeface="Calibri"/>
            </a:endParaRPr>
          </a:p>
          <a:p>
            <a:pPr marL="0" indent="0">
              <a:spcBef>
                <a:spcPts val="0"/>
              </a:spcBef>
              <a:spcAft>
                <a:spcPts val="600"/>
              </a:spcAft>
              <a:buNone/>
            </a:pPr>
            <a:r>
              <a:rPr lang="en-US" sz="1700" dirty="0"/>
              <a:t>The AKS is a criminal statute and the penalties for violations of the law can be severe. They include fines of up to $25,000 per violation, felony conviction punishable by imprisonment up to five years, or both, as well as possible exclusion from participation in Federal Healthcare Programs.</a:t>
            </a:r>
            <a:endParaRPr lang="en-US" sz="1700" dirty="0">
              <a:cs typeface="Calibri"/>
            </a:endParaRPr>
          </a:p>
          <a:p>
            <a:pPr>
              <a:spcBef>
                <a:spcPts val="0"/>
              </a:spcBef>
              <a:spcAft>
                <a:spcPts val="600"/>
              </a:spcAft>
            </a:pPr>
            <a:r>
              <a:rPr lang="en-US" sz="1700" b="1" dirty="0"/>
              <a:t>Penalties apply equally to the service provider and referring practitioner</a:t>
            </a:r>
            <a:endParaRPr lang="en-US" sz="1700" b="1" dirty="0">
              <a:cs typeface="Calibri"/>
            </a:endParaRPr>
          </a:p>
        </p:txBody>
      </p:sp>
      <p:pic>
        <p:nvPicPr>
          <p:cNvPr id="5" name="Picture 12" descr="C:\Documents and Settings\briley\Local Settings\Temporary Internet Files\Content.IE5\QNWT6PGV\MP900401490[1].jpg">
            <a:extLst>
              <a:ext uri="{FF2B5EF4-FFF2-40B4-BE49-F238E27FC236}">
                <a16:creationId xmlns:a16="http://schemas.microsoft.com/office/drawing/2014/main" id="{F6FDB3D0-276E-4EAE-9359-A6C320B14528}"/>
              </a:ext>
            </a:extLst>
          </p:cNvPr>
          <p:cNvPicPr>
            <a:picLocks noChangeAspect="1" noChangeArrowheads="1"/>
          </p:cNvPicPr>
          <p:nvPr/>
        </p:nvPicPr>
        <p:blipFill>
          <a:blip r:embed="rId2" cstate="print"/>
          <a:srcRect/>
          <a:stretch>
            <a:fillRect/>
          </a:stretch>
        </p:blipFill>
        <p:spPr bwMode="auto">
          <a:xfrm>
            <a:off x="6942074" y="2830224"/>
            <a:ext cx="1447491" cy="2170176"/>
          </a:xfrm>
          <a:prstGeom prst="rect">
            <a:avLst/>
          </a:prstGeom>
          <a:noFill/>
        </p:spPr>
      </p:pic>
      <p:sp>
        <p:nvSpPr>
          <p:cNvPr id="6" name="TextBox 5">
            <a:extLst>
              <a:ext uri="{FF2B5EF4-FFF2-40B4-BE49-F238E27FC236}">
                <a16:creationId xmlns:a16="http://schemas.microsoft.com/office/drawing/2014/main" id="{C4AD787D-B57C-4D97-813F-3B6BDC98497F}"/>
              </a:ext>
            </a:extLst>
          </p:cNvPr>
          <p:cNvSpPr txBox="1"/>
          <p:nvPr/>
        </p:nvSpPr>
        <p:spPr>
          <a:xfrm>
            <a:off x="6852600" y="2744182"/>
            <a:ext cx="1676400" cy="1077218"/>
          </a:xfrm>
          <a:prstGeom prst="rect">
            <a:avLst/>
          </a:prstGeom>
          <a:noFill/>
        </p:spPr>
        <p:txBody>
          <a:bodyPr wrap="square" rtlCol="0">
            <a:spAutoFit/>
            <a:scene3d>
              <a:camera prst="orthographicFront"/>
              <a:lightRig rig="soft" dir="t">
                <a:rot lat="0" lon="0" rev="10800000"/>
              </a:lightRig>
            </a:scene3d>
            <a:sp3d>
              <a:bevelT w="27940" h="12700"/>
              <a:contourClr>
                <a:srgbClr val="DDDDDD"/>
              </a:contourClr>
            </a:sp3d>
          </a:bodyPr>
          <a:lstStyle/>
          <a:p>
            <a:pPr algn="ctr"/>
            <a:r>
              <a:rPr lang="en-US" sz="3200" b="1" spc="150">
                <a:ln w="11430"/>
                <a:solidFill>
                  <a:srgbClr val="F8F8F8"/>
                </a:solidFill>
                <a:effectLst>
                  <a:outerShdw blurRad="25400" algn="tl" rotWithShape="0">
                    <a:srgbClr val="000000">
                      <a:alpha val="43000"/>
                    </a:srgbClr>
                  </a:outerShdw>
                </a:effectLst>
              </a:rPr>
              <a:t>Pay Here</a:t>
            </a:r>
          </a:p>
        </p:txBody>
      </p:sp>
      <p:sp>
        <p:nvSpPr>
          <p:cNvPr id="7" name="Rectangle 6">
            <a:extLst>
              <a:ext uri="{FF2B5EF4-FFF2-40B4-BE49-F238E27FC236}">
                <a16:creationId xmlns:a16="http://schemas.microsoft.com/office/drawing/2014/main" id="{D5F0A6D4-8FF1-4D48-946D-42DB9F023140}"/>
              </a:ext>
            </a:extLst>
          </p:cNvPr>
          <p:cNvSpPr/>
          <p:nvPr/>
        </p:nvSpPr>
        <p:spPr>
          <a:xfrm>
            <a:off x="1371600" y="6454428"/>
            <a:ext cx="6781800" cy="403572"/>
          </a:xfrm>
          <a:prstGeom prst="rect">
            <a:avLst/>
          </a:prstGeom>
        </p:spPr>
        <p:txBody>
          <a:bodyPr wrap="square">
            <a:spAutoFit/>
          </a:bodyPr>
          <a:lstStyle/>
          <a:p>
            <a:r>
              <a:rPr lang="en-US" sz="1000">
                <a:solidFill>
                  <a:srgbClr val="222222"/>
                </a:solidFill>
                <a:ea typeface="Times New Roman" panose="02020603050405020304" pitchFamily="18" charset="0"/>
              </a:rPr>
              <a:t>B. Braun 2011 Compliance Video</a:t>
            </a:r>
            <a:endParaRPr lang="en-US" sz="1000" b="1">
              <a:ea typeface="Times New Roman" panose="02020603050405020304" pitchFamily="18" charset="0"/>
            </a:endParaRPr>
          </a:p>
          <a:p>
            <a:pPr>
              <a:lnSpc>
                <a:spcPct val="107000"/>
              </a:lnSpc>
              <a:spcAft>
                <a:spcPts val="800"/>
              </a:spcAft>
            </a:pPr>
            <a:r>
              <a:rPr lang="en-US" sz="1000" u="sng">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https://www.youtube.com/watch?v=cjvPfBNHNNU</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AAC18B81-761C-6071-1F8D-D5DE5F8895CB}"/>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1618656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“Stark Anti-Self Referral Law”</a:t>
            </a:r>
          </a:p>
        </p:txBody>
      </p:sp>
      <p:sp>
        <p:nvSpPr>
          <p:cNvPr id="3" name="Content Placeholder 2"/>
          <p:cNvSpPr>
            <a:spLocks noGrp="1"/>
          </p:cNvSpPr>
          <p:nvPr>
            <p:ph idx="1"/>
          </p:nvPr>
        </p:nvSpPr>
        <p:spPr>
          <a:xfrm>
            <a:off x="40200" y="1817400"/>
            <a:ext cx="9067800" cy="5105400"/>
          </a:xfrm>
        </p:spPr>
        <p:txBody>
          <a:bodyPr vert="horz" lIns="91440" tIns="45720" rIns="91440" bIns="45720" rtlCol="0" anchor="t">
            <a:noAutofit/>
          </a:bodyPr>
          <a:lstStyle/>
          <a:p>
            <a:pPr marL="0" indent="0">
              <a:buNone/>
            </a:pPr>
            <a:r>
              <a:rPr lang="en-US" sz="1700" b="1" dirty="0"/>
              <a:t>Financial Relationship</a:t>
            </a:r>
          </a:p>
          <a:p>
            <a:pPr marL="0" indent="0">
              <a:buNone/>
            </a:pPr>
            <a:r>
              <a:rPr lang="en-US" sz="1700" dirty="0"/>
              <a:t>Prohibits a physician from referring a Medicare or Medicaid patient to a clinical laboratory with which the physician or an immediate family member has an inappropriate “financial relationship” with.</a:t>
            </a:r>
            <a:endParaRPr lang="en-US" sz="1700" dirty="0">
              <a:cs typeface="Calibri"/>
            </a:endParaRPr>
          </a:p>
          <a:p>
            <a:r>
              <a:rPr lang="en-US" sz="1700" dirty="0"/>
              <a:t>Stark defines a “financial relationship” as either</a:t>
            </a:r>
            <a:endParaRPr lang="en-US" sz="1700" dirty="0">
              <a:cs typeface="Calibri"/>
            </a:endParaRPr>
          </a:p>
          <a:p>
            <a:pPr lvl="1"/>
            <a:r>
              <a:rPr lang="en-US" sz="1700" dirty="0"/>
              <a:t>An </a:t>
            </a:r>
            <a:r>
              <a:rPr lang="en-US" sz="1700" u="sng" dirty="0"/>
              <a:t>ownership/investment interest</a:t>
            </a:r>
            <a:r>
              <a:rPr lang="en-US" sz="1700" dirty="0"/>
              <a:t> relationship through equity, debt or other means or a compensation relationship.</a:t>
            </a:r>
            <a:endParaRPr lang="en-US" sz="1700" dirty="0">
              <a:cs typeface="Calibri"/>
            </a:endParaRPr>
          </a:p>
          <a:p>
            <a:pPr lvl="1"/>
            <a:r>
              <a:rPr lang="en-US" sz="1700" dirty="0"/>
              <a:t>A </a:t>
            </a:r>
            <a:r>
              <a:rPr lang="en-US" sz="1700" u="sng" dirty="0"/>
              <a:t>focus compensation arrangement</a:t>
            </a:r>
            <a:r>
              <a:rPr lang="en-US" sz="1700" dirty="0"/>
              <a:t> with anything of value (cash, goods, or services) being exchanged between a physician (or an immediate family member of the physician) and a provider of laboratory healthcare services.</a:t>
            </a:r>
            <a:endParaRPr lang="en-US" sz="1700" dirty="0">
              <a:cs typeface="Calibri"/>
            </a:endParaRPr>
          </a:p>
          <a:p>
            <a:pPr marL="0" indent="0">
              <a:buNone/>
            </a:pPr>
            <a:r>
              <a:rPr lang="en-US" sz="1700" b="1" dirty="0"/>
              <a:t>Severe Penalties Include:</a:t>
            </a:r>
            <a:endParaRPr lang="en-US" sz="1700" b="1" dirty="0">
              <a:cs typeface="Calibri"/>
            </a:endParaRPr>
          </a:p>
          <a:p>
            <a:r>
              <a:rPr lang="en-US" sz="1700" dirty="0"/>
              <a:t>Refund of monies received, civil penalties of up to $15,000 for each service, and three times the amount of improper payment the entity received from the Medicare program; </a:t>
            </a:r>
          </a:p>
          <a:p>
            <a:r>
              <a:rPr lang="en-US" sz="1700" dirty="0"/>
              <a:t>Exclusion from Medicare and/or state healthcare programs including Medicaid; </a:t>
            </a:r>
            <a:endParaRPr lang="en-US" sz="1700" dirty="0">
              <a:cs typeface="Calibri"/>
            </a:endParaRPr>
          </a:p>
          <a:p>
            <a:r>
              <a:rPr lang="en-US" sz="1700" dirty="0"/>
              <a:t>Payment of civil penalties for attempting to circumvent the law of up to $100,000 for each circumvention scheme. </a:t>
            </a:r>
            <a:endParaRPr lang="en-US" sz="1700" dirty="0">
              <a:cs typeface="Calibri"/>
            </a:endParaRPr>
          </a:p>
          <a:p>
            <a:pPr marL="57150" indent="0">
              <a:buNone/>
            </a:pPr>
            <a:endParaRPr lang="en-US" sz="2300"/>
          </a:p>
        </p:txBody>
      </p:sp>
      <p:sp>
        <p:nvSpPr>
          <p:cNvPr id="4" name="Footer Placeholder 3">
            <a:extLst>
              <a:ext uri="{FF2B5EF4-FFF2-40B4-BE49-F238E27FC236}">
                <a16:creationId xmlns:a16="http://schemas.microsoft.com/office/drawing/2014/main" id="{47208B39-39B3-AB04-CA30-CC34938C0228}"/>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2155534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10516-6986-4063-8BC1-0ACF228600E7}"/>
              </a:ext>
            </a:extLst>
          </p:cNvPr>
          <p:cNvSpPr>
            <a:spLocks noGrp="1"/>
          </p:cNvSpPr>
          <p:nvPr>
            <p:ph type="title"/>
          </p:nvPr>
        </p:nvSpPr>
        <p:spPr/>
        <p:txBody>
          <a:bodyPr/>
          <a:lstStyle/>
          <a:p>
            <a:r>
              <a:rPr lang="en-US"/>
              <a:t>2014 Fraud Alert	</a:t>
            </a:r>
          </a:p>
        </p:txBody>
      </p:sp>
      <p:sp>
        <p:nvSpPr>
          <p:cNvPr id="3" name="Content Placeholder 2">
            <a:extLst>
              <a:ext uri="{FF2B5EF4-FFF2-40B4-BE49-F238E27FC236}">
                <a16:creationId xmlns:a16="http://schemas.microsoft.com/office/drawing/2014/main" id="{10CC4519-5719-4BCD-9E7F-DE80FEBE7178}"/>
              </a:ext>
            </a:extLst>
          </p:cNvPr>
          <p:cNvSpPr>
            <a:spLocks noGrp="1"/>
          </p:cNvSpPr>
          <p:nvPr>
            <p:ph idx="1"/>
          </p:nvPr>
        </p:nvSpPr>
        <p:spPr>
          <a:xfrm>
            <a:off x="685019" y="2173680"/>
            <a:ext cx="7772400" cy="4206240"/>
          </a:xfrm>
        </p:spPr>
        <p:txBody>
          <a:bodyPr vert="horz" lIns="91440" tIns="45720" rIns="91440" bIns="45720" rtlCol="0" anchor="t">
            <a:normAutofit/>
          </a:bodyPr>
          <a:lstStyle/>
          <a:p>
            <a:r>
              <a:rPr lang="en-US" sz="2000" dirty="0"/>
              <a:t>In 2014, the Office of Inspector General (OIG), issued a special advisory opinion that described 2 trends they believed, presented a substantial risk of fraud and abuse under the Anti-Kickback Statute. </a:t>
            </a:r>
          </a:p>
          <a:p>
            <a:r>
              <a:rPr lang="en-US" sz="2000" dirty="0"/>
              <a:t>They recommended specific agreements be drafted that detail exact duties that will be performed by Collectors placed in physician offices. </a:t>
            </a:r>
          </a:p>
          <a:p>
            <a:r>
              <a:rPr lang="en-US" sz="2000" dirty="0"/>
              <a:t>Both the Collector and the Physician responsible for the practice sign these agreements and the activities of the Collector are monitored periodically for compliance. </a:t>
            </a:r>
          </a:p>
          <a:p>
            <a:r>
              <a:rPr lang="en-US" sz="2000" dirty="0"/>
              <a:t>Any deviation in duties from the agreement CAN put both the Laboratory and the Physician practice at risk for violating the Anti-Kickback Statute and fines can be levied. </a:t>
            </a:r>
          </a:p>
        </p:txBody>
      </p:sp>
      <p:sp>
        <p:nvSpPr>
          <p:cNvPr id="4" name="Footer Placeholder 3">
            <a:extLst>
              <a:ext uri="{FF2B5EF4-FFF2-40B4-BE49-F238E27FC236}">
                <a16:creationId xmlns:a16="http://schemas.microsoft.com/office/drawing/2014/main" id="{8899DECA-21B2-A1A1-7778-6C8100366FDB}"/>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36921453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F824EC-6036-417D-9B2D-2C29DD6503D7}"/>
              </a:ext>
            </a:extLst>
          </p:cNvPr>
          <p:cNvSpPr>
            <a:spLocks noGrp="1"/>
          </p:cNvSpPr>
          <p:nvPr>
            <p:ph type="title"/>
          </p:nvPr>
        </p:nvSpPr>
        <p:spPr/>
        <p:txBody>
          <a:bodyPr/>
          <a:lstStyle/>
          <a:p>
            <a:r>
              <a:rPr lang="en-US"/>
              <a:t>Process</a:t>
            </a:r>
          </a:p>
        </p:txBody>
      </p:sp>
      <p:sp>
        <p:nvSpPr>
          <p:cNvPr id="3" name="Content Placeholder 2">
            <a:extLst>
              <a:ext uri="{FF2B5EF4-FFF2-40B4-BE49-F238E27FC236}">
                <a16:creationId xmlns:a16="http://schemas.microsoft.com/office/drawing/2014/main" id="{5E6BD643-6F5F-4B50-8AA4-C1792C281380}"/>
              </a:ext>
            </a:extLst>
          </p:cNvPr>
          <p:cNvSpPr>
            <a:spLocks noGrp="1"/>
          </p:cNvSpPr>
          <p:nvPr>
            <p:ph idx="1"/>
          </p:nvPr>
        </p:nvSpPr>
        <p:spPr/>
        <p:txBody>
          <a:bodyPr vert="horz" lIns="91440" tIns="45720" rIns="91440" bIns="45720" rtlCol="0" anchor="t">
            <a:normAutofit/>
          </a:bodyPr>
          <a:lstStyle/>
          <a:p>
            <a:r>
              <a:rPr lang="en-US" sz="2900" dirty="0"/>
              <a:t>MSU Health obtains a signed Laboratory Service Agreement (LSA) with the physician practice as well as a signed Phlebotomist/Collector Agreement &amp; Provider Agreement.</a:t>
            </a:r>
            <a:endParaRPr lang="en-US" sz="2900" dirty="0">
              <a:cs typeface="Calibri"/>
            </a:endParaRPr>
          </a:p>
          <a:p>
            <a:r>
              <a:rPr lang="en-US" sz="2900" dirty="0"/>
              <a:t>All details of the duties to be performed by the Collector are discussed PRIOR to placement of the Collector at the site. </a:t>
            </a:r>
            <a:endParaRPr lang="en-US" sz="2900" dirty="0">
              <a:cs typeface="Calibri"/>
            </a:endParaRPr>
          </a:p>
          <a:p>
            <a:r>
              <a:rPr lang="en-US" sz="2900" dirty="0"/>
              <a:t>No Collector should be placed in the practice until all required agreements are signed. </a:t>
            </a:r>
            <a:endParaRPr lang="en-US" sz="2900" dirty="0">
              <a:cs typeface="Calibri"/>
            </a:endParaRPr>
          </a:p>
        </p:txBody>
      </p:sp>
      <p:sp>
        <p:nvSpPr>
          <p:cNvPr id="4" name="Footer Placeholder 3">
            <a:extLst>
              <a:ext uri="{FF2B5EF4-FFF2-40B4-BE49-F238E27FC236}">
                <a16:creationId xmlns:a16="http://schemas.microsoft.com/office/drawing/2014/main" id="{D5FA0EB3-5579-3188-10A1-E75FEC66BC1B}"/>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3833467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98CE4-A224-48EC-B282-0B2FEFFECDD1}"/>
              </a:ext>
            </a:extLst>
          </p:cNvPr>
          <p:cNvSpPr>
            <a:spLocks noGrp="1"/>
          </p:cNvSpPr>
          <p:nvPr>
            <p:ph type="title"/>
          </p:nvPr>
        </p:nvSpPr>
        <p:spPr/>
        <p:txBody>
          <a:bodyPr>
            <a:normAutofit/>
          </a:bodyPr>
          <a:lstStyle/>
          <a:p>
            <a:r>
              <a:rPr lang="en-US"/>
              <a:t>What to do if you suspect a violation?</a:t>
            </a:r>
          </a:p>
        </p:txBody>
      </p:sp>
      <p:sp>
        <p:nvSpPr>
          <p:cNvPr id="3" name="Content Placeholder 2">
            <a:extLst>
              <a:ext uri="{FF2B5EF4-FFF2-40B4-BE49-F238E27FC236}">
                <a16:creationId xmlns:a16="http://schemas.microsoft.com/office/drawing/2014/main" id="{2508A5B8-21ED-4C2D-80C4-2F06D960154D}"/>
              </a:ext>
            </a:extLst>
          </p:cNvPr>
          <p:cNvSpPr>
            <a:spLocks noGrp="1"/>
          </p:cNvSpPr>
          <p:nvPr>
            <p:ph idx="1"/>
          </p:nvPr>
        </p:nvSpPr>
        <p:spPr/>
        <p:txBody>
          <a:bodyPr vert="horz" lIns="91440" tIns="45720" rIns="91440" bIns="45720" rtlCol="0" anchor="t">
            <a:normAutofit lnSpcReduction="10000"/>
          </a:bodyPr>
          <a:lstStyle/>
          <a:p>
            <a:r>
              <a:rPr lang="en-US" sz="2800" dirty="0"/>
              <a:t>If you suspect that an activity that you have been asked to perform or are performing is a violation of ANY of these above regulations, you MUST report it immediately to your Supervisor and Lab Compliance Officer </a:t>
            </a:r>
          </a:p>
          <a:p>
            <a:r>
              <a:rPr lang="en-US" sz="2800" dirty="0"/>
              <a:t>Knowingly performing duties outside of the Phlebotomist/Collector agreement will result in Corrective Action. </a:t>
            </a:r>
          </a:p>
          <a:p>
            <a:pPr lvl="1"/>
            <a:r>
              <a:rPr lang="en-US" sz="2400" dirty="0">
                <a:cs typeface="Calibri"/>
              </a:rPr>
              <a:t>Examples of non-compliant duties: Escorting patients to exam rooms for the office, chart filing, taking patients vitals, etc.</a:t>
            </a:r>
          </a:p>
        </p:txBody>
      </p:sp>
      <p:sp>
        <p:nvSpPr>
          <p:cNvPr id="4" name="Footer Placeholder 3">
            <a:extLst>
              <a:ext uri="{FF2B5EF4-FFF2-40B4-BE49-F238E27FC236}">
                <a16:creationId xmlns:a16="http://schemas.microsoft.com/office/drawing/2014/main" id="{AC91FC54-1B78-1B98-D739-11F962BCA6C4}"/>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3855152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DB798-D577-46E5-A654-0FB6EE884FB2}"/>
              </a:ext>
            </a:extLst>
          </p:cNvPr>
          <p:cNvSpPr>
            <a:spLocks noGrp="1"/>
          </p:cNvSpPr>
          <p:nvPr>
            <p:ph type="title"/>
          </p:nvPr>
        </p:nvSpPr>
        <p:spPr/>
        <p:txBody>
          <a:bodyPr/>
          <a:lstStyle/>
          <a:p>
            <a:r>
              <a:rPr lang="en-US"/>
              <a:t>Responsibilities	</a:t>
            </a:r>
          </a:p>
        </p:txBody>
      </p:sp>
      <p:sp>
        <p:nvSpPr>
          <p:cNvPr id="3" name="Content Placeholder 2">
            <a:extLst>
              <a:ext uri="{FF2B5EF4-FFF2-40B4-BE49-F238E27FC236}">
                <a16:creationId xmlns:a16="http://schemas.microsoft.com/office/drawing/2014/main" id="{3EFBE67E-A665-45AD-832E-3C996F589527}"/>
              </a:ext>
            </a:extLst>
          </p:cNvPr>
          <p:cNvSpPr>
            <a:spLocks noGrp="1"/>
          </p:cNvSpPr>
          <p:nvPr>
            <p:ph idx="1"/>
          </p:nvPr>
        </p:nvSpPr>
        <p:spPr/>
        <p:txBody>
          <a:bodyPr vert="horz" lIns="91440" tIns="45720" rIns="91440" bIns="45720" rtlCol="0" anchor="t">
            <a:normAutofit lnSpcReduction="10000"/>
          </a:bodyPr>
          <a:lstStyle/>
          <a:p>
            <a:r>
              <a:rPr lang="en-US" sz="2400" u="sng" dirty="0"/>
              <a:t>Collector:  </a:t>
            </a:r>
            <a:r>
              <a:rPr lang="en-US" sz="2400" dirty="0"/>
              <a:t>Will complete this training module and annually sign Phlebotomist/Collector Agreement stating they understand the expectations &amp; limitations of their role. </a:t>
            </a:r>
          </a:p>
          <a:p>
            <a:r>
              <a:rPr lang="en-US" sz="2400" u="sng" dirty="0"/>
              <a:t>Collector: </a:t>
            </a:r>
            <a:r>
              <a:rPr lang="en-US" sz="2400" dirty="0"/>
              <a:t>Will report to MSU Health Care Labs Management &amp; Lab Compliance any duties they are asked to perform that do not comply with the agreement. </a:t>
            </a:r>
            <a:endParaRPr lang="en-US" sz="2400" dirty="0">
              <a:cs typeface="Calibri"/>
            </a:endParaRPr>
          </a:p>
          <a:p>
            <a:r>
              <a:rPr lang="en-US" sz="2400" u="sng" dirty="0"/>
              <a:t>Sales: </a:t>
            </a:r>
            <a:r>
              <a:rPr lang="en-US" sz="2400" dirty="0"/>
              <a:t>Will report any duties that deviate from the Phlebotomist/Collector Agreement immediately to Lab Leadership.</a:t>
            </a:r>
            <a:endParaRPr lang="en-US" sz="2400" dirty="0">
              <a:cs typeface="Calibri"/>
            </a:endParaRPr>
          </a:p>
          <a:p>
            <a:r>
              <a:rPr lang="en-US" sz="2400" u="sng" dirty="0"/>
              <a:t>Lab Leadership: </a:t>
            </a:r>
            <a:r>
              <a:rPr lang="en-US" sz="2400" dirty="0"/>
              <a:t>Will investigate promptly and correct process if warranted. </a:t>
            </a:r>
            <a:endParaRPr lang="en-US" sz="2400" dirty="0">
              <a:cs typeface="Calibri"/>
            </a:endParaRPr>
          </a:p>
          <a:p>
            <a:pPr marL="0" indent="0">
              <a:buNone/>
            </a:pPr>
            <a:endParaRPr lang="en-US" dirty="0"/>
          </a:p>
        </p:txBody>
      </p:sp>
      <p:sp>
        <p:nvSpPr>
          <p:cNvPr id="4" name="Footer Placeholder 3">
            <a:extLst>
              <a:ext uri="{FF2B5EF4-FFF2-40B4-BE49-F238E27FC236}">
                <a16:creationId xmlns:a16="http://schemas.microsoft.com/office/drawing/2014/main" id="{AB8DD8C4-46B1-DB22-37E7-A967BDB09421}"/>
              </a:ext>
            </a:extLst>
          </p:cNvPr>
          <p:cNvSpPr>
            <a:spLocks noGrp="1"/>
          </p:cNvSpPr>
          <p:nvPr>
            <p:ph type="ftr" sz="quarter" idx="11"/>
          </p:nvPr>
        </p:nvSpPr>
        <p:spPr/>
        <p:txBody>
          <a:bodyPr/>
          <a:lstStyle/>
          <a:p>
            <a:r>
              <a:rPr lang="en-US"/>
              <a:t>March 2024 MSU Health Care Laboratories</a:t>
            </a:r>
            <a:endParaRPr lang="en-US" dirty="0"/>
          </a:p>
        </p:txBody>
      </p:sp>
    </p:spTree>
    <p:extLst>
      <p:ext uri="{BB962C8B-B14F-4D97-AF65-F5344CB8AC3E}">
        <p14:creationId xmlns:p14="http://schemas.microsoft.com/office/powerpoint/2010/main" val="15915947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8CC78"/>
      </a:accent3>
      <a:accent4>
        <a:srgbClr val="099BDD"/>
      </a:accent4>
      <a:accent5>
        <a:srgbClr val="828288"/>
      </a:accent5>
      <a:accent6>
        <a:srgbClr val="F56617"/>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1382</Words>
  <Application>Microsoft Office PowerPoint</Application>
  <PresentationFormat>On-screen Show (4:3)</PresentationFormat>
  <Paragraphs>95</Paragraphs>
  <Slides>13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Brush Script MT</vt:lpstr>
      <vt:lpstr>Calibri</vt:lpstr>
      <vt:lpstr>Century Gothic</vt:lpstr>
      <vt:lpstr>Corbel</vt:lpstr>
      <vt:lpstr>Times New Roman</vt:lpstr>
      <vt:lpstr>Wingdings</vt:lpstr>
      <vt:lpstr>Wingdings,Sans-Serif</vt:lpstr>
      <vt:lpstr>Banded</vt:lpstr>
      <vt:lpstr>In-Office Collector Compliance Training</vt:lpstr>
      <vt:lpstr>Welcome</vt:lpstr>
      <vt:lpstr>Purpose</vt:lpstr>
      <vt:lpstr>Federal Anti-Kickback Statute (AKS)</vt:lpstr>
      <vt:lpstr>“Stark Anti-Self Referral Law”</vt:lpstr>
      <vt:lpstr>2014 Fraud Alert </vt:lpstr>
      <vt:lpstr>Process</vt:lpstr>
      <vt:lpstr>What to do if you suspect a violation?</vt:lpstr>
      <vt:lpstr>Responsibilities </vt:lpstr>
      <vt:lpstr>Responsibilities</vt:lpstr>
      <vt:lpstr>Reporting Process &amp; Open Lines  of Communication</vt:lpstr>
      <vt:lpstr>Code of Business Conduct and Ethics Requirements</vt:lpstr>
      <vt:lpstr>Ways to Report Concerns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Compliance  Training Program</dc:title>
  <dc:creator>Larry</dc:creator>
  <cp:lastModifiedBy>Matthew Edgar</cp:lastModifiedBy>
  <cp:revision>101</cp:revision>
  <cp:lastPrinted>2024-03-04T18:08:38Z</cp:lastPrinted>
  <dcterms:created xsi:type="dcterms:W3CDTF">2013-11-10T23:09:47Z</dcterms:created>
  <dcterms:modified xsi:type="dcterms:W3CDTF">2024-04-04T17:56:52Z</dcterms:modified>
</cp:coreProperties>
</file>