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8" r:id="rId2"/>
    <p:sldId id="279" r:id="rId3"/>
    <p:sldId id="256" r:id="rId4"/>
    <p:sldId id="299" r:id="rId5"/>
    <p:sldId id="300" r:id="rId6"/>
    <p:sldId id="277" r:id="rId7"/>
    <p:sldId id="271" r:id="rId8"/>
    <p:sldId id="270" r:id="rId9"/>
    <p:sldId id="274" r:id="rId10"/>
    <p:sldId id="281" r:id="rId11"/>
    <p:sldId id="297" r:id="rId12"/>
    <p:sldId id="284" r:id="rId13"/>
    <p:sldId id="282" r:id="rId14"/>
    <p:sldId id="285" r:id="rId15"/>
    <p:sldId id="291" r:id="rId16"/>
    <p:sldId id="26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162" autoAdjust="0"/>
    <p:restoredTop sz="94660"/>
  </p:normalViewPr>
  <p:slideViewPr>
    <p:cSldViewPr snapToGrid="0">
      <p:cViewPr varScale="1">
        <p:scale>
          <a:sx n="76" d="100"/>
          <a:sy n="76" d="100"/>
        </p:scale>
        <p:origin x="28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E9D0C-408E-4EDD-BCF7-51E526A45A7C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7CFC39-02C5-40B6-8528-C59ECE6FB9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26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05F7A-17F6-4727-9955-4B28A0B24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DC1F66-A3FE-467B-AEC2-22143D46FD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C259EF-5835-4206-8F37-6D28803DE9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076F0D-20A1-4C08-AF9E-6966AC3C2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C49B53-97FB-46F6-8F86-E89D953A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7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31CC0-B2D2-46C2-9A89-DB9F9DC602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E58F29-D8BF-45ED-8E05-E3F915AEA7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7EF9A-D53A-4520-8694-E4E194E191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EFCFB0-1BE1-455B-B776-3038EAEE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04B3EC-7666-4B3B-AEFE-924DDCCAE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921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8DB716E-87CC-433C-988E-ED78AD8F5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651D25-BBD0-4AB2-A42B-38025821A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23DCE1-9ADD-4AFC-A484-D1C22A352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205BE8-0CF2-4876-864E-8F383C87A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0CA38-AC9A-49F1-8BA2-3D0E76A0D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467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BE196-BA5A-455B-BC10-BEB1197C36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4AF641-5896-46BF-ABF4-7E4FF41CE7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ADC6-9453-4C1E-81CA-FCFE7CEF1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C97166-7705-480A-BB4C-0B6F6D4C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65A42-B651-45AF-8C5A-89B15D6F8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947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976B8-1B7A-4635-8C4D-DC048858E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88F361-B18D-4237-8B56-7D5132D838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47420-8193-42D3-96F7-557182A1A9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BC78C8-BC10-44AD-8A6C-5A8C117C1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131CF5-C582-49E1-B18C-034DF5313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035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638CC-7950-4867-BE6B-CB93923CD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667D91-D8C2-4FF2-8F58-E266752FE3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4FC2D7-EB82-4FA1-943A-EE9F9A8E68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30E3-BAD0-4DC3-920B-875A31A81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B65533-5D0C-4F44-B34F-C1516CDB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065B53-0360-4F5F-85B9-16B554B2B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23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12E3-80F0-4F4A-A81B-8D50F8F54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A4CA12-5270-486F-8A5C-2B52E4544A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6D2978-00D9-447B-AE55-18B322EC20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7AADC5-7CBA-46A5-AEBA-B870EC0DBE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B65278-E02F-4A79-B1C3-514CB918A1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30C0EBD-5D49-4CCB-9F9E-6BE4346B35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1B31F-0A70-4709-90EA-4F02AD63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5F4F5-C10E-49D2-AD91-3BD09D27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61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CA909-D42D-4016-BF72-CBD0876B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614D6C-96D3-4026-8BFD-923E01E72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8A0E5F-6180-4071-8D6A-5D2E9ACE3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850AC1-9643-4E9D-A5A2-EC6F6D5D7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920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26E88-2EDE-4DD9-B778-E696866F1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A5E454-41D4-4584-82DC-3F8FC97FC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D8008-867D-4096-889D-96151F6A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9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FAFC9-A46E-43D0-9FDF-C78F96ABB4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FC807-D876-4421-AFD6-88A89792A4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2AE01F-A765-4A3D-A70E-56C0321ED3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8523F3-2380-4F6B-AB3E-3373C6541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12AC66-1AA6-41CC-B536-93F3B3DBA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7E1118-EF40-4B91-9C48-234FB44EB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589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3B469-A486-4E65-93A5-8C523780A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827B61-B27A-4A0C-8E64-C2C5021423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3BBD32-6F3E-493E-B24E-D056FA6957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21C954-4085-4592-A378-01E520A03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8A0934-4F40-4A5D-86FE-58A7186598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D6B15-4721-4C5A-BFB2-16EF91C17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80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85D396-D102-470F-9A97-17D06D4E3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0FC2AB-1EA7-471B-9EB2-00EDF1168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CC957C-7F2C-4BC6-8DD5-B20D0D244B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E11D6-FF15-4F23-897E-52E6C987CB93}" type="datetimeFigureOut">
              <a:rPr lang="en-US" smtClean="0"/>
              <a:t>3/1/2022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2CC2FC-0A30-4159-A8F7-8FC001069E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71A267-C050-4292-BFA1-3477FDC326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7503ED-4DDC-456F-B605-9B641677516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0838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atisfyingretirement.blogspot.com/2018/09/identify-work-burnout.html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d/3.0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mdandersonorg.sharepoint.com/teams/healthandwell-being/" TargetMode="Externa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3wKwwMN-BC8" TargetMode="External"/><Relationship Id="rId3" Type="http://schemas.openxmlformats.org/officeDocument/2006/relationships/hyperlink" Target="https://mdandersonorg.sharepoint.com/sites/Home/SitePages/Wellness-Taking-time-for-you.aspx" TargetMode="External"/><Relationship Id="rId7" Type="http://schemas.openxmlformats.org/officeDocument/2006/relationships/hyperlink" Target="https://mdandersonorg.sharepoint.com/teams/healthandwell-being/" TargetMode="External"/><Relationship Id="rId2" Type="http://schemas.openxmlformats.org/officeDocument/2006/relationships/hyperlink" Target="https://mdandersonorg.sharepoint.com/sites/Home/SitePages/Make-plans-to-take-time-off.aspx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forbes.com/sites/forbescoachescouncil/2021/05/10/three-leadership-super-skills-to-master-to-help-address-burnout/?sh=4dee149a5e2f" TargetMode="External"/><Relationship Id="rId5" Type="http://schemas.openxmlformats.org/officeDocument/2006/relationships/hyperlink" Target="https://www.healthline.com/health/tips-for-identifying-and-preventing-burnout#whats-burnout" TargetMode="External"/><Relationship Id="rId10" Type="http://schemas.openxmlformats.org/officeDocument/2006/relationships/hyperlink" Target="https://utsystem.skillport.com/skillportfe/main.action?path=summary/COURSE_TOPIC/pd_30_a03_bs_enus_t12#search/1e369581-1acc-4e23-9100-ee5cd38c0c8b" TargetMode="External"/><Relationship Id="rId4" Type="http://schemas.openxmlformats.org/officeDocument/2006/relationships/hyperlink" Target="https://slidetodoc.com/running-on-empty-stress-burnout-and-refueling-sandra/" TargetMode="External"/><Relationship Id="rId9" Type="http://schemas.openxmlformats.org/officeDocument/2006/relationships/hyperlink" Target="https://www.youtube.com/watch?v=5IaT5KlzTO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2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8B56A09-7D79-4DFB-ABD1-E198BE199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85" r="1" b="1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E7ADF7D-9BF2-4EC7-AA71-5908A9FC55C0}"/>
              </a:ext>
            </a:extLst>
          </p:cNvPr>
          <p:cNvSpPr txBox="1"/>
          <p:nvPr/>
        </p:nvSpPr>
        <p:spPr>
          <a:xfrm>
            <a:off x="9408522" y="6200745"/>
            <a:ext cx="2326278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hlinkClick r:id="rId3" tooltip="https://satisfyingretirement.blogspot.com/2018/09/identify-work-burnout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 dirty="0">
                <a:solidFill>
                  <a:srgbClr val="FFFFFF"/>
                </a:solidFill>
              </a:rPr>
              <a:t> by Unknown Author is licensed under </a:t>
            </a:r>
            <a:r>
              <a:rPr lang="en-US" sz="700" dirty="0">
                <a:solidFill>
                  <a:srgbClr val="FFFFFF"/>
                </a:solidFill>
                <a:hlinkClick r:id="rId4" tooltip="https://creativecommons.org/licenses/by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BY-ND</a:t>
            </a:r>
            <a:endParaRPr lang="en-US" sz="7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350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BB81D7-6990-4365-9248-B10539516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UNDERSTAND THE DIFFERENCE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B6213E7-11FC-4AE4-BFEC-0AF9316FF7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592" y="1675227"/>
            <a:ext cx="9986816" cy="439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68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69B6E7-0846-4441-B6D2-0C1BC2F3F4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6042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6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5000"/>
    </mc:Choice>
    <mc:Fallback xmlns="">
      <p:transition spd="slow" advTm="3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3F47F7-B6DA-4B5A-843E-7D330994FB0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12 Stages of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BURNOUT</a:t>
            </a:r>
          </a:p>
        </p:txBody>
      </p:sp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A469EAC4-BC9C-4495-9C5C-2374BDA65882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487842" y="283229"/>
            <a:ext cx="5120640" cy="6309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0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000"/>
    </mc:Choice>
    <mc:Fallback xmlns="">
      <p:transition spd="slow" advTm="21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70589E3-2816-4FF7-9DF4-15701E6BAFFF}"/>
              </a:ext>
            </a:extLst>
          </p:cNvPr>
          <p:cNvSpPr txBox="1"/>
          <p:nvPr/>
        </p:nvSpPr>
        <p:spPr>
          <a:xfrm>
            <a:off x="1020039" y="294538"/>
            <a:ext cx="10247512" cy="103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12 Stages of </a:t>
            </a: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BURNOUT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A4461-29F5-483F-A238-16D8580452A8}"/>
              </a:ext>
            </a:extLst>
          </p:cNvPr>
          <p:cNvSpPr/>
          <p:nvPr/>
        </p:nvSpPr>
        <p:spPr>
          <a:xfrm>
            <a:off x="1020038" y="1622745"/>
            <a:ext cx="10151919" cy="50238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Excessive drive/ambition.</a:t>
            </a:r>
            <a:r>
              <a:rPr lang="en-US" sz="1400" dirty="0">
                <a:effectLst/>
              </a:rPr>
              <a:t> Common for people starting a new job or undertaking a novel task, too much ambition can lead to burnout.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Pushing yourself to work harder.</a:t>
            </a:r>
            <a:r>
              <a:rPr lang="en-US" sz="1400" dirty="0">
                <a:effectLst/>
              </a:rPr>
              <a:t> Ambition pushes you to work harder.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Neglecting your own needs. </a:t>
            </a:r>
            <a:r>
              <a:rPr lang="en-US" sz="1400" dirty="0">
                <a:effectLst/>
              </a:rPr>
              <a:t>You begin to sacrifice self-care like sleep, exercise, and eating well.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Displacement of conflict.</a:t>
            </a:r>
            <a:r>
              <a:rPr lang="en-US" sz="1400" dirty="0">
                <a:effectLst/>
              </a:rPr>
              <a:t> Instead of acknowledging that you’re pushing yourself to the max, you blame your boss, the demands of your job, or colleagues for your troubles.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No time for nonwork-related needs. </a:t>
            </a:r>
            <a:r>
              <a:rPr lang="en-US" sz="1400" dirty="0">
                <a:effectLst/>
              </a:rPr>
              <a:t>You begin to withdraw from family and friends. Social invitations to parties, movies, and dinner dates start to feel burdensome, instead of enjoyable.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Denial.</a:t>
            </a:r>
            <a:r>
              <a:rPr lang="en-US" sz="1400" dirty="0">
                <a:effectLst/>
              </a:rPr>
              <a:t> Impatience with those around you mounts. Instead of taking responsibility for your behaviors, you blame others, seeing them as incompetent, lazy, and overbearing.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Withdrawal.</a:t>
            </a:r>
            <a:r>
              <a:rPr lang="en-US" sz="1400" dirty="0">
                <a:effectLst/>
              </a:rPr>
              <a:t> You begin to withdraw from family and friends. Social invitations to parties, movies, and dinner dates start to feel burdensome, instead of enjoyable.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Behavioral changes.</a:t>
            </a:r>
            <a:r>
              <a:rPr lang="en-US" sz="1400" dirty="0">
                <a:effectLst/>
              </a:rPr>
              <a:t> Those on the road to burnout may become more aggressive and snap at loved ones for no reason.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Depersonalization.</a:t>
            </a:r>
            <a:r>
              <a:rPr lang="en-US" sz="1400" dirty="0">
                <a:effectLst/>
              </a:rPr>
              <a:t> Feeling detached from your life and your ability to control your life.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 Inner emptiness or anxiety.</a:t>
            </a:r>
            <a:r>
              <a:rPr lang="en-US" sz="1400" dirty="0">
                <a:effectLst/>
              </a:rPr>
              <a:t> Feeling empty or anxious. You may turn to thrill seeking behaviors to cope with this emotion, such as substance use, gambling, or overeating.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 Depression.</a:t>
            </a:r>
            <a:r>
              <a:rPr lang="en-US" sz="1400" dirty="0">
                <a:effectLst/>
              </a:rPr>
              <a:t> Life loses its meaning and you begin to feel hopeless.</a:t>
            </a:r>
          </a:p>
          <a:p>
            <a:pPr marL="228600" indent="-228600">
              <a:lnSpc>
                <a:spcPct val="9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US" sz="1400" b="1" dirty="0">
                <a:effectLst/>
              </a:rPr>
              <a:t> Mental or physical collapse.</a:t>
            </a:r>
            <a:r>
              <a:rPr lang="en-US" sz="1400" dirty="0">
                <a:effectLst/>
              </a:rPr>
              <a:t> This can impact your ability to cope. Mental health or medical attention may be necessary.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745528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8000"/>
    </mc:Choice>
    <mc:Fallback xmlns="">
      <p:transition spd="slow" advTm="8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FE4CE1-C526-4C90-BFF6-1D6C17C40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Proxima Nova"/>
              </a:rPr>
              <a:t>Takeaway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88AAC5-BADC-451F-A898-1591CF104D9B}"/>
              </a:ext>
            </a:extLst>
          </p:cNvPr>
          <p:cNvSpPr/>
          <p:nvPr/>
        </p:nvSpPr>
        <p:spPr>
          <a:xfrm>
            <a:off x="967127" y="2318197"/>
            <a:ext cx="10546000" cy="36833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400" b="0" i="0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62D75A-EEE3-4C56-B448-FE5735A947C3}"/>
              </a:ext>
            </a:extLst>
          </p:cNvPr>
          <p:cNvSpPr/>
          <p:nvPr/>
        </p:nvSpPr>
        <p:spPr>
          <a:xfrm>
            <a:off x="1371599" y="2319129"/>
            <a:ext cx="1014152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0" i="0" dirty="0">
                <a:solidFill>
                  <a:srgbClr val="231F20"/>
                </a:solidFill>
                <a:effectLst/>
                <a:latin typeface="Proxima Nova"/>
              </a:rPr>
              <a:t>Continual exposure to high levels of stress can lead to burnout.</a:t>
            </a:r>
          </a:p>
          <a:p>
            <a:endParaRPr lang="en-US" sz="2000" b="0" i="0" dirty="0">
              <a:solidFill>
                <a:srgbClr val="231F20"/>
              </a:solidFill>
              <a:effectLst/>
              <a:latin typeface="Proxima Nova"/>
            </a:endParaRPr>
          </a:p>
          <a:p>
            <a:endParaRPr lang="en-US" sz="2000" dirty="0">
              <a:solidFill>
                <a:srgbClr val="231F20"/>
              </a:solidFill>
              <a:latin typeface="Proxima Nova"/>
            </a:endParaRPr>
          </a:p>
          <a:p>
            <a:r>
              <a:rPr lang="en-US" sz="2000" b="1" dirty="0">
                <a:solidFill>
                  <a:srgbClr val="231F20"/>
                </a:solidFill>
                <a:latin typeface="Proxima Nova"/>
              </a:rPr>
              <a:t>Potential signs of burnout: </a:t>
            </a:r>
            <a:r>
              <a:rPr lang="en-US" sz="2000" dirty="0">
                <a:solidFill>
                  <a:srgbClr val="231F20"/>
                </a:solidFill>
                <a:latin typeface="Proxima Nova"/>
              </a:rPr>
              <a:t>Disengagement, distant emotions, sense of helplessness, loss of motivation, feelings of depression, emotional tolling, irritability, trouble sleeping, feeling overwhelmed, headaches &amp; muscle tension.</a:t>
            </a:r>
          </a:p>
          <a:p>
            <a:endParaRPr lang="en-US" sz="2000" b="0" i="0" dirty="0">
              <a:solidFill>
                <a:srgbClr val="231F20"/>
              </a:solidFill>
              <a:effectLst/>
              <a:latin typeface="Proxima Nova"/>
            </a:endParaRPr>
          </a:p>
          <a:p>
            <a:endParaRPr lang="en-US" sz="2000" b="0" i="0" dirty="0">
              <a:solidFill>
                <a:srgbClr val="231F20"/>
              </a:solidFill>
              <a:effectLst/>
              <a:latin typeface="Proxima Nova"/>
            </a:endParaRPr>
          </a:p>
          <a:p>
            <a:r>
              <a:rPr lang="en-US" sz="2000" b="1" i="0" dirty="0">
                <a:solidFill>
                  <a:srgbClr val="231F20"/>
                </a:solidFill>
                <a:effectLst/>
                <a:latin typeface="Proxima Nova"/>
              </a:rPr>
              <a:t>Resources at M.D. Anderson available to team members include: </a:t>
            </a:r>
            <a:r>
              <a:rPr lang="en-US" sz="2000" b="0" i="0" dirty="0">
                <a:solidFill>
                  <a:srgbClr val="231F20"/>
                </a:solidFill>
                <a:effectLst/>
                <a:latin typeface="Proxima Nova"/>
              </a:rPr>
              <a:t>the Employee Assistance Program, Health &amp; Wellness, MyHR, Crisis Text Hotline, National Suicide Prevention Hotline, Title IX Office, UT Police, 2-STOP.</a:t>
            </a:r>
          </a:p>
          <a:p>
            <a:endParaRPr lang="en-US" b="0" i="0" dirty="0">
              <a:solidFill>
                <a:srgbClr val="231F20"/>
              </a:solidFill>
              <a:effectLst/>
              <a:latin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681940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000"/>
    </mc:Choice>
    <mc:Fallback xmlns="">
      <p:transition spd="slow" advTm="4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C94E06-EB34-48CA-ADB7-DE084DCC5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100" b="1" dirty="0"/>
              <a:t>MD Anderson Resources</a:t>
            </a:r>
            <a:br>
              <a:rPr lang="en-US" sz="4100" dirty="0"/>
            </a:br>
            <a:endParaRPr lang="en-US" sz="41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5EAFB9-CB39-4DD4-B6ED-E0F406DCB355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National Suicide Prevention Hotline: 800-273-8255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Crisis Text Hotline: text HOME to 741741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UT Police Department: 713-795-2890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MD Anderson EAP: 713-745-6901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MD Anderson myHR: 713-745-6947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MD Anderson Title IX Office: 832-750-5500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MD Anderson 2-STOP: 713-792-7867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1" u="sng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Health &amp; Wellness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</p:txBody>
      </p:sp>
      <p:pic>
        <p:nvPicPr>
          <p:cNvPr id="185" name="Picture 184" descr="Desk with stethoscope and computer keyboard">
            <a:extLst>
              <a:ext uri="{FF2B5EF4-FFF2-40B4-BE49-F238E27FC236}">
                <a16:creationId xmlns:a16="http://schemas.microsoft.com/office/drawing/2014/main" id="{57F966BF-012A-4244-9B53-DF7A26DA85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776" r="104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BE4FCE6-0340-4AA1-8B49-4F3B56C6A695}"/>
              </a:ext>
            </a:extLst>
          </p:cNvPr>
          <p:cNvSpPr/>
          <p:nvPr/>
        </p:nvSpPr>
        <p:spPr>
          <a:xfrm>
            <a:off x="1367624" y="2490436"/>
            <a:ext cx="10355189" cy="3567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1">
              <a:lnSpc>
                <a:spcPct val="90000"/>
              </a:lnSpc>
              <a:spcAft>
                <a:spcPts val="600"/>
              </a:spcAft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0A5068-032A-4345-8CA1-DD7183B216FB}"/>
              </a:ext>
            </a:extLst>
          </p:cNvPr>
          <p:cNvSpPr txBox="1"/>
          <p:nvPr/>
        </p:nvSpPr>
        <p:spPr>
          <a:xfrm>
            <a:off x="7625918" y="6613864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967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577B24-7373-4E01-9FA7-11E0200FB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41561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/>
              <a:t>References</a:t>
            </a:r>
            <a:endParaRPr lang="en-US" sz="18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C9D78-8E7C-4538-ACD7-D94D86BA9FAB}"/>
              </a:ext>
            </a:extLst>
          </p:cNvPr>
          <p:cNvSpPr/>
          <p:nvPr/>
        </p:nvSpPr>
        <p:spPr>
          <a:xfrm>
            <a:off x="803563" y="1351371"/>
            <a:ext cx="1079961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b="1" dirty="0"/>
          </a:p>
          <a:p>
            <a:r>
              <a:rPr lang="en-US" sz="1400" dirty="0">
                <a:hlinkClick r:id="rId2"/>
              </a:rPr>
              <a:t>https://mdandersonorg.sharepoint.com/sites/Home/SitePages/Make-plans-to-take-time-off.aspx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3"/>
              </a:rPr>
              <a:t>https://mdandersonorg.sharepoint.com/sites/Home/SitePages/Wellness-Taking-time-for-you.aspx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4"/>
              </a:rPr>
              <a:t>https://slidetodoc.com/running-on-empty-stress-burnout-and-refueling-sandra/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5"/>
              </a:rPr>
              <a:t>https://www.healthline.com/health/tips-for-identifying-and-preventing-burnout#whats-burnout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6"/>
              </a:rPr>
              <a:t>https://www.forbes.com/sites/forbescoachescouncil/2021/05/10/three-leadership-super-skills-to-master-to-help-address-burnout/?sh=4dee149a5e2f</a:t>
            </a:r>
            <a:endParaRPr lang="en-US" sz="1400" dirty="0"/>
          </a:p>
          <a:p>
            <a:endParaRPr lang="en-US" sz="1400" dirty="0"/>
          </a:p>
          <a:p>
            <a:r>
              <a:rPr lang="en-US" sz="1400" dirty="0">
                <a:hlinkClick r:id="rId7"/>
              </a:rPr>
              <a:t>https://mdandersonorg.sharepoint.com/teams/healthandwell-being/</a:t>
            </a:r>
            <a:r>
              <a:rPr lang="en-US" sz="1400" dirty="0"/>
              <a:t> </a:t>
            </a:r>
          </a:p>
          <a:p>
            <a:endParaRPr lang="en-US" sz="1400" dirty="0"/>
          </a:p>
          <a:p>
            <a:r>
              <a:rPr lang="en-US" sz="1400" dirty="0">
                <a:solidFill>
                  <a:schemeClr val="accent1"/>
                </a:solidFill>
              </a:rPr>
              <a:t>Recognizing and Managing Burnout: </a:t>
            </a:r>
            <a:r>
              <a:rPr lang="en-US" sz="1400" dirty="0">
                <a:solidFill>
                  <a:schemeClr val="accent1"/>
                </a:solidFill>
                <a:hlinkClick r:id="rId8"/>
              </a:rPr>
              <a:t>https://www.youtube.com/watch?v=3wKwwMN-BC8</a:t>
            </a:r>
            <a:endParaRPr lang="en-US" sz="1400" dirty="0">
              <a:solidFill>
                <a:schemeClr val="accent1"/>
              </a:solidFill>
            </a:endParaRPr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How to Recover from Being Burned Out [Restore Motivation!] | Brian Tracy: </a:t>
            </a:r>
            <a:r>
              <a:rPr lang="en-US" sz="1400" dirty="0">
                <a:hlinkClick r:id="rId9"/>
              </a:rPr>
              <a:t>https://www.youtube.com/watch?v=5IaT5KlzTOg</a:t>
            </a:r>
            <a:endParaRPr lang="en-US" sz="1400" dirty="0"/>
          </a:p>
          <a:p>
            <a:endParaRPr lang="en-US" sz="1400" dirty="0">
              <a:solidFill>
                <a:schemeClr val="accent1"/>
              </a:solidFill>
            </a:endParaRPr>
          </a:p>
          <a:p>
            <a:r>
              <a:rPr lang="en-US" sz="1400" dirty="0">
                <a:solidFill>
                  <a:schemeClr val="accent1"/>
                </a:solidFill>
              </a:rPr>
              <a:t>UT System SkillPort Library: </a:t>
            </a:r>
            <a:r>
              <a:rPr lang="en-US" sz="1400" dirty="0">
                <a:solidFill>
                  <a:srgbClr val="E7E6E6"/>
                </a:solidFill>
                <a:hlinkClick r:id="rId10"/>
              </a:rPr>
              <a:t>https://utsystem.skillport.com/skillportfe/main.action?path=summary/COURSE_TOPIC/pd_30_a03_bs_enus_t12#search/1e369581-1acc-4e23-9100-ee5cd38c0c8b</a:t>
            </a:r>
            <a:endParaRPr lang="en-US" sz="1400" dirty="0">
              <a:solidFill>
                <a:srgbClr val="E7E6E6"/>
              </a:solidFill>
            </a:endParaRPr>
          </a:p>
          <a:p>
            <a:endParaRPr lang="en-US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998BB85-0046-46BB-91B7-1FBAD2DB9ED2}"/>
              </a:ext>
            </a:extLst>
          </p:cNvPr>
          <p:cNvSpPr txBox="1">
            <a:spLocks/>
          </p:cNvSpPr>
          <p:nvPr/>
        </p:nvSpPr>
        <p:spPr>
          <a:xfrm>
            <a:off x="6094476" y="280944"/>
            <a:ext cx="2551686" cy="8884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000" b="1"/>
              <a:t>Objectives</a:t>
            </a:r>
            <a:r>
              <a:rPr lang="en-US" sz="4000"/>
              <a:t>  </a:t>
            </a:r>
            <a:endParaRPr lang="en-US" sz="4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F164C1-38F8-43C4-9426-1989A43D07C8}"/>
              </a:ext>
            </a:extLst>
          </p:cNvPr>
          <p:cNvSpPr txBox="1"/>
          <p:nvPr/>
        </p:nvSpPr>
        <p:spPr>
          <a:xfrm rot="10800000" flipV="1">
            <a:off x="4144240" y="1921226"/>
            <a:ext cx="801985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3200" dirty="0"/>
              <a:t>The participant will be able to recognize the symptoms of burnout after this presentation</a:t>
            </a:r>
          </a:p>
          <a:p>
            <a:endParaRPr lang="en-US" sz="3200" dirty="0"/>
          </a:p>
          <a:p>
            <a:pPr marL="342900" indent="-342900">
              <a:buAutoNum type="arabicPeriod"/>
            </a:pPr>
            <a:endParaRPr lang="en-US" sz="3200" dirty="0"/>
          </a:p>
          <a:p>
            <a:r>
              <a:rPr lang="en-US" sz="3200" dirty="0"/>
              <a:t>2. Following the presentation, the participant will be informed of the resources available at MDACC to help prevent burnout.</a:t>
            </a:r>
          </a:p>
        </p:txBody>
      </p:sp>
    </p:spTree>
    <p:extLst>
      <p:ext uri="{BB962C8B-B14F-4D97-AF65-F5344CB8AC3E}">
        <p14:creationId xmlns:p14="http://schemas.microsoft.com/office/powerpoint/2010/main" val="322051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4" name="Rectangle 77">
            <a:extLst>
              <a:ext uri="{FF2B5EF4-FFF2-40B4-BE49-F238E27FC236}">
                <a16:creationId xmlns:a16="http://schemas.microsoft.com/office/drawing/2014/main" id="{129579E8-8FA2-4D2F-A8F9-7EF7C95943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itle 29">
            <a:extLst>
              <a:ext uri="{FF2B5EF4-FFF2-40B4-BE49-F238E27FC236}">
                <a16:creationId xmlns:a16="http://schemas.microsoft.com/office/drawing/2014/main" id="{E2D2C573-C0E8-4745-80A4-CABCAE270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1170" y="4334175"/>
            <a:ext cx="10136422" cy="115920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37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state of emotional, mental and physical exhaustion caused by excessive and prolonged stress state.</a:t>
            </a:r>
          </a:p>
        </p:txBody>
      </p:sp>
      <p:grpSp>
        <p:nvGrpSpPr>
          <p:cNvPr id="85" name="Group 79">
            <a:extLst>
              <a:ext uri="{FF2B5EF4-FFF2-40B4-BE49-F238E27FC236}">
                <a16:creationId xmlns:a16="http://schemas.microsoft.com/office/drawing/2014/main" id="{3FEB7750-5E3F-43E4-B0BB-6614A165F8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885825" cy="6858000"/>
            <a:chOff x="0" y="0"/>
            <a:chExt cx="885825" cy="6858000"/>
          </a:xfrm>
        </p:grpSpPr>
        <p:sp>
          <p:nvSpPr>
            <p:cNvPr id="81" name="Freeform 6">
              <a:extLst>
                <a:ext uri="{FF2B5EF4-FFF2-40B4-BE49-F238E27FC236}">
                  <a16:creationId xmlns:a16="http://schemas.microsoft.com/office/drawing/2014/main" id="{2C4BB42A-C350-43AC-AC2C-A62D527551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86" name="Freeform 6">
              <a:extLst>
                <a:ext uri="{FF2B5EF4-FFF2-40B4-BE49-F238E27FC236}">
                  <a16:creationId xmlns:a16="http://schemas.microsoft.com/office/drawing/2014/main" id="{9FD94A1A-9337-49FD-9F42-833C51F1E0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0" y="0"/>
              <a:ext cx="885825" cy="6858000"/>
            </a:xfrm>
            <a:custGeom>
              <a:avLst/>
              <a:gdLst/>
              <a:ahLst/>
              <a:cxnLst/>
              <a:rect l="0" t="0" r="r" b="b"/>
              <a:pathLst>
                <a:path w="558" h="4320">
                  <a:moveTo>
                    <a:pt x="0" y="0"/>
                  </a:moveTo>
                  <a:lnTo>
                    <a:pt x="447" y="0"/>
                  </a:lnTo>
                  <a:lnTo>
                    <a:pt x="448" y="43"/>
                  </a:lnTo>
                  <a:lnTo>
                    <a:pt x="453" y="81"/>
                  </a:lnTo>
                  <a:lnTo>
                    <a:pt x="460" y="114"/>
                  </a:lnTo>
                  <a:lnTo>
                    <a:pt x="469" y="143"/>
                  </a:lnTo>
                  <a:lnTo>
                    <a:pt x="479" y="169"/>
                  </a:lnTo>
                  <a:lnTo>
                    <a:pt x="491" y="192"/>
                  </a:lnTo>
                  <a:lnTo>
                    <a:pt x="503" y="216"/>
                  </a:lnTo>
                  <a:lnTo>
                    <a:pt x="515" y="240"/>
                  </a:lnTo>
                  <a:lnTo>
                    <a:pt x="525" y="263"/>
                  </a:lnTo>
                  <a:lnTo>
                    <a:pt x="535" y="289"/>
                  </a:lnTo>
                  <a:lnTo>
                    <a:pt x="545" y="318"/>
                  </a:lnTo>
                  <a:lnTo>
                    <a:pt x="552" y="351"/>
                  </a:lnTo>
                  <a:lnTo>
                    <a:pt x="556" y="389"/>
                  </a:lnTo>
                  <a:lnTo>
                    <a:pt x="558" y="432"/>
                  </a:lnTo>
                  <a:lnTo>
                    <a:pt x="556" y="475"/>
                  </a:lnTo>
                  <a:lnTo>
                    <a:pt x="552" y="513"/>
                  </a:lnTo>
                  <a:lnTo>
                    <a:pt x="545" y="546"/>
                  </a:lnTo>
                  <a:lnTo>
                    <a:pt x="535" y="575"/>
                  </a:lnTo>
                  <a:lnTo>
                    <a:pt x="525" y="601"/>
                  </a:lnTo>
                  <a:lnTo>
                    <a:pt x="515" y="624"/>
                  </a:lnTo>
                  <a:lnTo>
                    <a:pt x="503" y="648"/>
                  </a:lnTo>
                  <a:lnTo>
                    <a:pt x="491" y="672"/>
                  </a:lnTo>
                  <a:lnTo>
                    <a:pt x="479" y="695"/>
                  </a:lnTo>
                  <a:lnTo>
                    <a:pt x="469" y="721"/>
                  </a:lnTo>
                  <a:lnTo>
                    <a:pt x="460" y="750"/>
                  </a:lnTo>
                  <a:lnTo>
                    <a:pt x="453" y="783"/>
                  </a:lnTo>
                  <a:lnTo>
                    <a:pt x="448" y="821"/>
                  </a:lnTo>
                  <a:lnTo>
                    <a:pt x="447" y="864"/>
                  </a:lnTo>
                  <a:lnTo>
                    <a:pt x="448" y="907"/>
                  </a:lnTo>
                  <a:lnTo>
                    <a:pt x="453" y="945"/>
                  </a:lnTo>
                  <a:lnTo>
                    <a:pt x="460" y="978"/>
                  </a:lnTo>
                  <a:lnTo>
                    <a:pt x="469" y="1007"/>
                  </a:lnTo>
                  <a:lnTo>
                    <a:pt x="479" y="1033"/>
                  </a:lnTo>
                  <a:lnTo>
                    <a:pt x="491" y="1056"/>
                  </a:lnTo>
                  <a:lnTo>
                    <a:pt x="503" y="1080"/>
                  </a:lnTo>
                  <a:lnTo>
                    <a:pt x="515" y="1104"/>
                  </a:lnTo>
                  <a:lnTo>
                    <a:pt x="525" y="1127"/>
                  </a:lnTo>
                  <a:lnTo>
                    <a:pt x="535" y="1153"/>
                  </a:lnTo>
                  <a:lnTo>
                    <a:pt x="545" y="1182"/>
                  </a:lnTo>
                  <a:lnTo>
                    <a:pt x="552" y="1215"/>
                  </a:lnTo>
                  <a:lnTo>
                    <a:pt x="556" y="1253"/>
                  </a:lnTo>
                  <a:lnTo>
                    <a:pt x="558" y="1296"/>
                  </a:lnTo>
                  <a:lnTo>
                    <a:pt x="556" y="1339"/>
                  </a:lnTo>
                  <a:lnTo>
                    <a:pt x="552" y="1377"/>
                  </a:lnTo>
                  <a:lnTo>
                    <a:pt x="545" y="1410"/>
                  </a:lnTo>
                  <a:lnTo>
                    <a:pt x="535" y="1439"/>
                  </a:lnTo>
                  <a:lnTo>
                    <a:pt x="525" y="1465"/>
                  </a:lnTo>
                  <a:lnTo>
                    <a:pt x="515" y="1488"/>
                  </a:lnTo>
                  <a:lnTo>
                    <a:pt x="503" y="1512"/>
                  </a:lnTo>
                  <a:lnTo>
                    <a:pt x="491" y="1536"/>
                  </a:lnTo>
                  <a:lnTo>
                    <a:pt x="479" y="1559"/>
                  </a:lnTo>
                  <a:lnTo>
                    <a:pt x="469" y="1585"/>
                  </a:lnTo>
                  <a:lnTo>
                    <a:pt x="460" y="1614"/>
                  </a:lnTo>
                  <a:lnTo>
                    <a:pt x="453" y="1647"/>
                  </a:lnTo>
                  <a:lnTo>
                    <a:pt x="448" y="1685"/>
                  </a:lnTo>
                  <a:lnTo>
                    <a:pt x="447" y="1728"/>
                  </a:lnTo>
                  <a:lnTo>
                    <a:pt x="448" y="1771"/>
                  </a:lnTo>
                  <a:lnTo>
                    <a:pt x="453" y="1809"/>
                  </a:lnTo>
                  <a:lnTo>
                    <a:pt x="460" y="1842"/>
                  </a:lnTo>
                  <a:lnTo>
                    <a:pt x="469" y="1871"/>
                  </a:lnTo>
                  <a:lnTo>
                    <a:pt x="479" y="1897"/>
                  </a:lnTo>
                  <a:lnTo>
                    <a:pt x="491" y="1920"/>
                  </a:lnTo>
                  <a:lnTo>
                    <a:pt x="503" y="1944"/>
                  </a:lnTo>
                  <a:lnTo>
                    <a:pt x="515" y="1968"/>
                  </a:lnTo>
                  <a:lnTo>
                    <a:pt x="525" y="1991"/>
                  </a:lnTo>
                  <a:lnTo>
                    <a:pt x="535" y="2017"/>
                  </a:lnTo>
                  <a:lnTo>
                    <a:pt x="545" y="2046"/>
                  </a:lnTo>
                  <a:lnTo>
                    <a:pt x="552" y="2079"/>
                  </a:lnTo>
                  <a:lnTo>
                    <a:pt x="556" y="2117"/>
                  </a:lnTo>
                  <a:lnTo>
                    <a:pt x="558" y="2159"/>
                  </a:lnTo>
                  <a:lnTo>
                    <a:pt x="556" y="2203"/>
                  </a:lnTo>
                  <a:lnTo>
                    <a:pt x="552" y="2241"/>
                  </a:lnTo>
                  <a:lnTo>
                    <a:pt x="545" y="2274"/>
                  </a:lnTo>
                  <a:lnTo>
                    <a:pt x="535" y="2303"/>
                  </a:lnTo>
                  <a:lnTo>
                    <a:pt x="525" y="2329"/>
                  </a:lnTo>
                  <a:lnTo>
                    <a:pt x="515" y="2352"/>
                  </a:lnTo>
                  <a:lnTo>
                    <a:pt x="503" y="2376"/>
                  </a:lnTo>
                  <a:lnTo>
                    <a:pt x="491" y="2400"/>
                  </a:lnTo>
                  <a:lnTo>
                    <a:pt x="479" y="2423"/>
                  </a:lnTo>
                  <a:lnTo>
                    <a:pt x="469" y="2449"/>
                  </a:lnTo>
                  <a:lnTo>
                    <a:pt x="460" y="2478"/>
                  </a:lnTo>
                  <a:lnTo>
                    <a:pt x="453" y="2511"/>
                  </a:lnTo>
                  <a:lnTo>
                    <a:pt x="448" y="2549"/>
                  </a:lnTo>
                  <a:lnTo>
                    <a:pt x="447" y="2592"/>
                  </a:lnTo>
                  <a:lnTo>
                    <a:pt x="448" y="2635"/>
                  </a:lnTo>
                  <a:lnTo>
                    <a:pt x="453" y="2673"/>
                  </a:lnTo>
                  <a:lnTo>
                    <a:pt x="460" y="2706"/>
                  </a:lnTo>
                  <a:lnTo>
                    <a:pt x="469" y="2735"/>
                  </a:lnTo>
                  <a:lnTo>
                    <a:pt x="479" y="2761"/>
                  </a:lnTo>
                  <a:lnTo>
                    <a:pt x="491" y="2784"/>
                  </a:lnTo>
                  <a:lnTo>
                    <a:pt x="515" y="2832"/>
                  </a:lnTo>
                  <a:lnTo>
                    <a:pt x="525" y="2855"/>
                  </a:lnTo>
                  <a:lnTo>
                    <a:pt x="535" y="2881"/>
                  </a:lnTo>
                  <a:lnTo>
                    <a:pt x="545" y="2910"/>
                  </a:lnTo>
                  <a:lnTo>
                    <a:pt x="552" y="2943"/>
                  </a:lnTo>
                  <a:lnTo>
                    <a:pt x="556" y="2981"/>
                  </a:lnTo>
                  <a:lnTo>
                    <a:pt x="558" y="3024"/>
                  </a:lnTo>
                  <a:lnTo>
                    <a:pt x="556" y="3067"/>
                  </a:lnTo>
                  <a:lnTo>
                    <a:pt x="552" y="3105"/>
                  </a:lnTo>
                  <a:lnTo>
                    <a:pt x="545" y="3138"/>
                  </a:lnTo>
                  <a:lnTo>
                    <a:pt x="535" y="3167"/>
                  </a:lnTo>
                  <a:lnTo>
                    <a:pt x="525" y="3193"/>
                  </a:lnTo>
                  <a:lnTo>
                    <a:pt x="515" y="3216"/>
                  </a:lnTo>
                  <a:lnTo>
                    <a:pt x="503" y="3240"/>
                  </a:lnTo>
                  <a:lnTo>
                    <a:pt x="491" y="3264"/>
                  </a:lnTo>
                  <a:lnTo>
                    <a:pt x="479" y="3287"/>
                  </a:lnTo>
                  <a:lnTo>
                    <a:pt x="469" y="3313"/>
                  </a:lnTo>
                  <a:lnTo>
                    <a:pt x="460" y="3342"/>
                  </a:lnTo>
                  <a:lnTo>
                    <a:pt x="453" y="3375"/>
                  </a:lnTo>
                  <a:lnTo>
                    <a:pt x="448" y="3413"/>
                  </a:lnTo>
                  <a:lnTo>
                    <a:pt x="447" y="3456"/>
                  </a:lnTo>
                  <a:lnTo>
                    <a:pt x="448" y="3499"/>
                  </a:lnTo>
                  <a:lnTo>
                    <a:pt x="453" y="3537"/>
                  </a:lnTo>
                  <a:lnTo>
                    <a:pt x="460" y="3570"/>
                  </a:lnTo>
                  <a:lnTo>
                    <a:pt x="469" y="3599"/>
                  </a:lnTo>
                  <a:lnTo>
                    <a:pt x="479" y="3625"/>
                  </a:lnTo>
                  <a:lnTo>
                    <a:pt x="491" y="3648"/>
                  </a:lnTo>
                  <a:lnTo>
                    <a:pt x="503" y="3672"/>
                  </a:lnTo>
                  <a:lnTo>
                    <a:pt x="515" y="3696"/>
                  </a:lnTo>
                  <a:lnTo>
                    <a:pt x="525" y="3719"/>
                  </a:lnTo>
                  <a:lnTo>
                    <a:pt x="535" y="3745"/>
                  </a:lnTo>
                  <a:lnTo>
                    <a:pt x="545" y="3774"/>
                  </a:lnTo>
                  <a:lnTo>
                    <a:pt x="552" y="3807"/>
                  </a:lnTo>
                  <a:lnTo>
                    <a:pt x="556" y="3845"/>
                  </a:lnTo>
                  <a:lnTo>
                    <a:pt x="558" y="3888"/>
                  </a:lnTo>
                  <a:lnTo>
                    <a:pt x="556" y="3931"/>
                  </a:lnTo>
                  <a:lnTo>
                    <a:pt x="552" y="3969"/>
                  </a:lnTo>
                  <a:lnTo>
                    <a:pt x="545" y="4002"/>
                  </a:lnTo>
                  <a:lnTo>
                    <a:pt x="535" y="4031"/>
                  </a:lnTo>
                  <a:lnTo>
                    <a:pt x="525" y="4057"/>
                  </a:lnTo>
                  <a:lnTo>
                    <a:pt x="515" y="4080"/>
                  </a:lnTo>
                  <a:lnTo>
                    <a:pt x="503" y="4104"/>
                  </a:lnTo>
                  <a:lnTo>
                    <a:pt x="491" y="4128"/>
                  </a:lnTo>
                  <a:lnTo>
                    <a:pt x="479" y="4151"/>
                  </a:lnTo>
                  <a:lnTo>
                    <a:pt x="469" y="4177"/>
                  </a:lnTo>
                  <a:lnTo>
                    <a:pt x="460" y="4206"/>
                  </a:lnTo>
                  <a:lnTo>
                    <a:pt x="453" y="4239"/>
                  </a:lnTo>
                  <a:lnTo>
                    <a:pt x="448" y="4277"/>
                  </a:lnTo>
                  <a:lnTo>
                    <a:pt x="447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2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4B3D409A-FE10-453B-91FB-710EDB23D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1171" y="1291133"/>
            <a:ext cx="10136422" cy="225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568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3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971693-D7CE-4F9D-95AE-63C39FAC4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What is Burnout?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E838E1-6DD7-4688-8A24-B68FA92CA8B9}"/>
              </a:ext>
            </a:extLst>
          </p:cNvPr>
          <p:cNvSpPr/>
          <p:nvPr/>
        </p:nvSpPr>
        <p:spPr>
          <a:xfrm>
            <a:off x="4810259" y="649480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Coined by the psychologist, Herbert Freudenberger in the 1970s, burnout describes a severe stress condition that leads to severe physical, mental, and emotional exhaustion.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Much worse than ordinary fatigue, burnout makes it challenging for people to cope with stress and handle day-to-day responsibilities.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People experiencing burnout often feel like they have nothing left to give and may dread getting out of bed each morning. They may even adopt a pessimistic outlook toward life and feel hopeless.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Burnout doesn’t go away on its own and, if left untreated, it can lead to serious physical and psychological illnesses like depression, heart disease, and diabetes.</a:t>
            </a:r>
          </a:p>
        </p:txBody>
      </p:sp>
    </p:spTree>
    <p:extLst>
      <p:ext uri="{BB962C8B-B14F-4D97-AF65-F5344CB8AC3E}">
        <p14:creationId xmlns:p14="http://schemas.microsoft.com/office/powerpoint/2010/main" val="290159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B8411-E5BD-4FC4-B3DB-20FC99F94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b="1" dirty="0"/>
              <a:t>Who Gets Burnout?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AFCAB34-A398-4E25-8F42-7E37A3F8497E}"/>
              </a:ext>
            </a:extLst>
          </p:cNvPr>
          <p:cNvSpPr/>
          <p:nvPr/>
        </p:nvSpPr>
        <p:spPr>
          <a:xfrm>
            <a:off x="4965431" y="2438400"/>
            <a:ext cx="6586489" cy="3785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Anyone who is continually exposed to high levels of stress can experience burnout. 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2400" dirty="0"/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People at risk of burnout include: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Healthcare professionals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People caring for children can also have this type of extreme exhaustion. 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Individuals needing to be in control, perfectionists, and with Type A personalities.</a:t>
            </a:r>
          </a:p>
          <a:p>
            <a:pPr marL="457200" indent="-3429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Business Executives</a:t>
            </a:r>
          </a:p>
          <a:p>
            <a:pPr marL="114300">
              <a:lnSpc>
                <a:spcPct val="90000"/>
              </a:lnSpc>
              <a:spcAft>
                <a:spcPts val="600"/>
              </a:spcAft>
            </a:pPr>
            <a:endParaRPr lang="en-US" sz="1900" dirty="0"/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2BE4E6A8-A687-4791-81C1-CFB2AD25EA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882" r="-1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2352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0"/>
    </mc:Choice>
    <mc:Fallback xmlns="">
      <p:transition spd="slow" advTm="4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1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6CC7BD-DBBF-4BD2-84E4-E307FFABB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25" y="2637666"/>
            <a:ext cx="3201366" cy="129349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Is it Burnout </a:t>
            </a:r>
            <a:b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or Am I lazy?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9BC72A-967B-4E5B-9DF4-4DA65A4BC5C6}"/>
              </a:ext>
            </a:extLst>
          </p:cNvPr>
          <p:cNvSpPr/>
          <p:nvPr/>
        </p:nvSpPr>
        <p:spPr>
          <a:xfrm>
            <a:off x="4835711" y="511388"/>
            <a:ext cx="6555347" cy="5546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0" i="0" dirty="0">
                <a:effectLst/>
              </a:rPr>
              <a:t>A person who is lazy doesn't ever feel like working. There is no history of participation or dedication, but rather a history of inaction, lack of interest, and indolence. 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8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b="1" i="0" dirty="0">
                <a:effectLst/>
              </a:rPr>
              <a:t>Burnout happens</a:t>
            </a:r>
            <a:r>
              <a:rPr lang="en-US" sz="2800" b="0" i="0" dirty="0">
                <a:effectLst/>
              </a:rPr>
              <a:t> as a result of too much. Too much work, too much intensity, too much stress.</a:t>
            </a:r>
          </a:p>
        </p:txBody>
      </p:sp>
    </p:spTree>
    <p:extLst>
      <p:ext uri="{BB962C8B-B14F-4D97-AF65-F5344CB8AC3E}">
        <p14:creationId xmlns:p14="http://schemas.microsoft.com/office/powerpoint/2010/main" val="365875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000"/>
    </mc:Choice>
    <mc:Fallback xmlns="">
      <p:transition spd="slow" advTm="2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Rectangle 2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BEC99D1-B4E8-4AF1-AFDA-94A97D9783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854" b="5765"/>
          <a:stretch/>
        </p:blipFill>
        <p:spPr>
          <a:xfrm>
            <a:off x="457200" y="625642"/>
            <a:ext cx="11277600" cy="577515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7C8554F-BB12-4295-BA43-CA6C8E1AEDD4}"/>
              </a:ext>
            </a:extLst>
          </p:cNvPr>
          <p:cNvSpPr txBox="1"/>
          <p:nvPr/>
        </p:nvSpPr>
        <p:spPr>
          <a:xfrm>
            <a:off x="3472732" y="656218"/>
            <a:ext cx="52457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STRESS CONTINUUM</a:t>
            </a:r>
          </a:p>
        </p:txBody>
      </p:sp>
    </p:spTree>
    <p:extLst>
      <p:ext uri="{BB962C8B-B14F-4D97-AF65-F5344CB8AC3E}">
        <p14:creationId xmlns:p14="http://schemas.microsoft.com/office/powerpoint/2010/main" val="196343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13000">
        <p14:flash/>
      </p:transition>
    </mc:Choice>
    <mc:Fallback xmlns="">
      <p:transition spd="slow" advTm="13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1D0AF59-99C3-4251-AB9A-C966C6AD44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855405F-37A2-4869-9154-F8BE3BECE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E31BAA-9D35-4911-B148-CB68B4461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13" y="643467"/>
            <a:ext cx="6534974" cy="55710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116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4000">
        <p14:switch dir="r"/>
      </p:transition>
    </mc:Choice>
    <mc:Fallback xmlns="">
      <p:transition spd="slow" advTm="4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, text&#10;&#10;Description automatically generated">
            <a:extLst>
              <a:ext uri="{FF2B5EF4-FFF2-40B4-BE49-F238E27FC236}">
                <a16:creationId xmlns:a16="http://schemas.microsoft.com/office/drawing/2014/main" id="{94095DD7-88BB-4BAF-A1F4-B00A875E87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164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"/>
    </mc:Choice>
    <mc:Fallback xmlns="">
      <p:transition spd="slow" advTm="18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613</Words>
  <Application>Microsoft Office PowerPoint</Application>
  <PresentationFormat>Widescreen</PresentationFormat>
  <Paragraphs>79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Calibri Light</vt:lpstr>
      <vt:lpstr>Proxima Nova</vt:lpstr>
      <vt:lpstr>Office Theme</vt:lpstr>
      <vt:lpstr>PowerPoint Presentation</vt:lpstr>
      <vt:lpstr>PowerPoint Presentation</vt:lpstr>
      <vt:lpstr>A state of emotional, mental and physical exhaustion caused by excessive and prolonged stress state.</vt:lpstr>
      <vt:lpstr>What is Burnout?</vt:lpstr>
      <vt:lpstr>Who Gets Burnout?</vt:lpstr>
      <vt:lpstr>Is it Burnout  or Am I lazy?</vt:lpstr>
      <vt:lpstr>PowerPoint Presentation</vt:lpstr>
      <vt:lpstr>PowerPoint Presentation</vt:lpstr>
      <vt:lpstr>PowerPoint Presentation</vt:lpstr>
      <vt:lpstr>UNDERSTAND THE DIFFERENCE</vt:lpstr>
      <vt:lpstr>PowerPoint Presentation</vt:lpstr>
      <vt:lpstr>The 12 Stages of BURNOUT</vt:lpstr>
      <vt:lpstr>PowerPoint Presentation</vt:lpstr>
      <vt:lpstr>Takeaway</vt:lpstr>
      <vt:lpstr>MD Anderson Resources 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DIVISION  OF  PATHOLOGY AND LABORATORY MEDICINE  2022</dc:title>
  <dc:creator>Evans,Candice I</dc:creator>
  <cp:lastModifiedBy>Reed,Nadara B</cp:lastModifiedBy>
  <cp:revision>15</cp:revision>
  <dcterms:created xsi:type="dcterms:W3CDTF">2022-01-24T23:08:57Z</dcterms:created>
  <dcterms:modified xsi:type="dcterms:W3CDTF">2022-03-01T16:01:41Z</dcterms:modified>
</cp:coreProperties>
</file>