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1" r:id="rId2"/>
    <p:sldId id="279" r:id="rId3"/>
    <p:sldId id="303" r:id="rId4"/>
    <p:sldId id="304" r:id="rId5"/>
    <p:sldId id="305" r:id="rId6"/>
    <p:sldId id="306" r:id="rId7"/>
    <p:sldId id="307" r:id="rId8"/>
    <p:sldId id="308" r:id="rId9"/>
    <p:sldId id="270" r:id="rId10"/>
    <p:sldId id="297" r:id="rId11"/>
    <p:sldId id="263" r:id="rId12"/>
    <p:sldId id="298" r:id="rId13"/>
    <p:sldId id="262" r:id="rId14"/>
    <p:sldId id="260" r:id="rId15"/>
    <p:sldId id="265" r:id="rId16"/>
    <p:sldId id="292" r:id="rId17"/>
    <p:sldId id="258" r:id="rId18"/>
    <p:sldId id="285" r:id="rId19"/>
    <p:sldId id="291"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62" autoAdjust="0"/>
    <p:restoredTop sz="94660"/>
  </p:normalViewPr>
  <p:slideViewPr>
    <p:cSldViewPr snapToGrid="0">
      <p:cViewPr varScale="1">
        <p:scale>
          <a:sx n="72" d="100"/>
          <a:sy n="72" d="100"/>
        </p:scale>
        <p:origin x="408"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6B015-40FE-45BF-879F-5A23BC6B0A9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8F40A74-EA35-46C6-9BE1-DB83466DAB9D}">
      <dgm:prSet/>
      <dgm:spPr/>
      <dgm:t>
        <a:bodyPr/>
        <a:lstStyle/>
        <a:p>
          <a:r>
            <a:rPr lang="en-US" dirty="0"/>
            <a:t>Taking your PTO is vital for you to feel renewed, refreshed and revitalized. MD Anderson patients – and your teams – need you at your best, and that isn’t possible if you’re burned out.</a:t>
          </a:r>
        </a:p>
      </dgm:t>
    </dgm:pt>
    <dgm:pt modelId="{9728E7F1-6549-4F01-85E6-D692DB230BB7}" type="parTrans" cxnId="{EDD5126B-5631-4024-A9AB-5D0D1F4926C1}">
      <dgm:prSet/>
      <dgm:spPr/>
      <dgm:t>
        <a:bodyPr/>
        <a:lstStyle/>
        <a:p>
          <a:endParaRPr lang="en-US"/>
        </a:p>
      </dgm:t>
    </dgm:pt>
    <dgm:pt modelId="{B8C5EC89-899C-4F35-9C8E-612BC5C105A7}" type="sibTrans" cxnId="{EDD5126B-5631-4024-A9AB-5D0D1F4926C1}">
      <dgm:prSet/>
      <dgm:spPr/>
      <dgm:t>
        <a:bodyPr/>
        <a:lstStyle/>
        <a:p>
          <a:endParaRPr lang="en-US"/>
        </a:p>
      </dgm:t>
    </dgm:pt>
    <dgm:pt modelId="{687CEE54-68CB-4878-8759-AFED2CD6A8E1}">
      <dgm:prSet/>
      <dgm:spPr/>
      <dgm:t>
        <a:bodyPr/>
        <a:lstStyle/>
        <a:p>
          <a:r>
            <a:rPr lang="en-US" dirty="0"/>
            <a:t>Yolan Campbell, associate vice president of HR Operations, says that all work is done best when you’ve had some time to step away – even if you’ve been working remotely.</a:t>
          </a:r>
        </a:p>
      </dgm:t>
    </dgm:pt>
    <dgm:pt modelId="{A66C937B-BF86-4D18-93E7-E7E8D4ADB5F5}" type="parTrans" cxnId="{505D9678-20C3-4405-A5DE-F59FFF99EA31}">
      <dgm:prSet/>
      <dgm:spPr/>
      <dgm:t>
        <a:bodyPr/>
        <a:lstStyle/>
        <a:p>
          <a:endParaRPr lang="en-US"/>
        </a:p>
      </dgm:t>
    </dgm:pt>
    <dgm:pt modelId="{464E0B3B-7F3E-4ED9-ADE1-58D5D332F75A}" type="sibTrans" cxnId="{505D9678-20C3-4405-A5DE-F59FFF99EA31}">
      <dgm:prSet/>
      <dgm:spPr/>
      <dgm:t>
        <a:bodyPr/>
        <a:lstStyle/>
        <a:p>
          <a:endParaRPr lang="en-US"/>
        </a:p>
      </dgm:t>
    </dgm:pt>
    <dgm:pt modelId="{F563420D-E234-463D-99E6-016EE3C5C4B3}">
      <dgm:prSet/>
      <dgm:spPr/>
      <dgm:t>
        <a:bodyPr/>
        <a:lstStyle/>
        <a:p>
          <a:r>
            <a:rPr lang="en-US" dirty="0"/>
            <a:t>“Taking time off allows you the opportunity to take a step back and focus on things in life other than work,” says Campbell. “Then when you come back to work, you have a renewed sense of energy and are more productive.”</a:t>
          </a:r>
        </a:p>
      </dgm:t>
    </dgm:pt>
    <dgm:pt modelId="{6256B831-46BC-4A19-A1BC-A172779D2A1D}" type="parTrans" cxnId="{D41111C9-5D93-4CCC-8700-DD8116097F89}">
      <dgm:prSet/>
      <dgm:spPr/>
      <dgm:t>
        <a:bodyPr/>
        <a:lstStyle/>
        <a:p>
          <a:endParaRPr lang="en-US"/>
        </a:p>
      </dgm:t>
    </dgm:pt>
    <dgm:pt modelId="{737DC129-1BFC-4CE7-94E1-2D7F7BE10365}" type="sibTrans" cxnId="{D41111C9-5D93-4CCC-8700-DD8116097F89}">
      <dgm:prSet/>
      <dgm:spPr/>
      <dgm:t>
        <a:bodyPr/>
        <a:lstStyle/>
        <a:p>
          <a:endParaRPr lang="en-US"/>
        </a:p>
      </dgm:t>
    </dgm:pt>
    <dgm:pt modelId="{A7C4D5E9-CCFD-4518-A4BA-988CF85E6A29}" type="pres">
      <dgm:prSet presAssocID="{56A6B015-40FE-45BF-879F-5A23BC6B0A9C}" presName="vert0" presStyleCnt="0">
        <dgm:presLayoutVars>
          <dgm:dir/>
          <dgm:animOne val="branch"/>
          <dgm:animLvl val="lvl"/>
        </dgm:presLayoutVars>
      </dgm:prSet>
      <dgm:spPr/>
    </dgm:pt>
    <dgm:pt modelId="{12352130-EF40-45B6-9851-7A464A5DCC40}" type="pres">
      <dgm:prSet presAssocID="{78F40A74-EA35-46C6-9BE1-DB83466DAB9D}" presName="thickLine" presStyleLbl="alignNode1" presStyleIdx="0" presStyleCnt="3"/>
      <dgm:spPr/>
    </dgm:pt>
    <dgm:pt modelId="{FDED0342-E000-47BB-BCD2-6E5F78266047}" type="pres">
      <dgm:prSet presAssocID="{78F40A74-EA35-46C6-9BE1-DB83466DAB9D}" presName="horz1" presStyleCnt="0"/>
      <dgm:spPr/>
    </dgm:pt>
    <dgm:pt modelId="{7E02B3D8-39A9-4589-9125-FD12E94EC1B9}" type="pres">
      <dgm:prSet presAssocID="{78F40A74-EA35-46C6-9BE1-DB83466DAB9D}" presName="tx1" presStyleLbl="revTx" presStyleIdx="0" presStyleCnt="3"/>
      <dgm:spPr/>
    </dgm:pt>
    <dgm:pt modelId="{E31907F3-A3E6-41B8-BF45-6206628D695F}" type="pres">
      <dgm:prSet presAssocID="{78F40A74-EA35-46C6-9BE1-DB83466DAB9D}" presName="vert1" presStyleCnt="0"/>
      <dgm:spPr/>
    </dgm:pt>
    <dgm:pt modelId="{D085E6CA-8F1C-4F95-8D8A-642AEC246798}" type="pres">
      <dgm:prSet presAssocID="{687CEE54-68CB-4878-8759-AFED2CD6A8E1}" presName="thickLine" presStyleLbl="alignNode1" presStyleIdx="1" presStyleCnt="3"/>
      <dgm:spPr/>
    </dgm:pt>
    <dgm:pt modelId="{0D9A5EA8-9F51-4235-AF54-35217C13A337}" type="pres">
      <dgm:prSet presAssocID="{687CEE54-68CB-4878-8759-AFED2CD6A8E1}" presName="horz1" presStyleCnt="0"/>
      <dgm:spPr/>
    </dgm:pt>
    <dgm:pt modelId="{0BC7BF49-E2DC-4C92-8E8D-17D53E6465B2}" type="pres">
      <dgm:prSet presAssocID="{687CEE54-68CB-4878-8759-AFED2CD6A8E1}" presName="tx1" presStyleLbl="revTx" presStyleIdx="1" presStyleCnt="3"/>
      <dgm:spPr/>
    </dgm:pt>
    <dgm:pt modelId="{B9481181-E37D-4E08-8393-70ECAAB7C0F9}" type="pres">
      <dgm:prSet presAssocID="{687CEE54-68CB-4878-8759-AFED2CD6A8E1}" presName="vert1" presStyleCnt="0"/>
      <dgm:spPr/>
    </dgm:pt>
    <dgm:pt modelId="{5E015BF7-2E02-407D-AE13-B5D6B40AACDA}" type="pres">
      <dgm:prSet presAssocID="{F563420D-E234-463D-99E6-016EE3C5C4B3}" presName="thickLine" presStyleLbl="alignNode1" presStyleIdx="2" presStyleCnt="3"/>
      <dgm:spPr/>
    </dgm:pt>
    <dgm:pt modelId="{4FA2B3C0-4323-4FD2-9263-A99853D9066B}" type="pres">
      <dgm:prSet presAssocID="{F563420D-E234-463D-99E6-016EE3C5C4B3}" presName="horz1" presStyleCnt="0"/>
      <dgm:spPr/>
    </dgm:pt>
    <dgm:pt modelId="{FB0CA336-2B2D-4B1A-9610-6801E21C69C1}" type="pres">
      <dgm:prSet presAssocID="{F563420D-E234-463D-99E6-016EE3C5C4B3}" presName="tx1" presStyleLbl="revTx" presStyleIdx="2" presStyleCnt="3"/>
      <dgm:spPr/>
    </dgm:pt>
    <dgm:pt modelId="{990A3D3B-2A16-4DE0-8719-4DFD49F8DDEB}" type="pres">
      <dgm:prSet presAssocID="{F563420D-E234-463D-99E6-016EE3C5C4B3}" presName="vert1" presStyleCnt="0"/>
      <dgm:spPr/>
    </dgm:pt>
  </dgm:ptLst>
  <dgm:cxnLst>
    <dgm:cxn modelId="{86EB7E68-479F-4B7F-94DC-8780DE46B4E5}" type="presOf" srcId="{56A6B015-40FE-45BF-879F-5A23BC6B0A9C}" destId="{A7C4D5E9-CCFD-4518-A4BA-988CF85E6A29}" srcOrd="0" destOrd="0" presId="urn:microsoft.com/office/officeart/2008/layout/LinedList"/>
    <dgm:cxn modelId="{EDD5126B-5631-4024-A9AB-5D0D1F4926C1}" srcId="{56A6B015-40FE-45BF-879F-5A23BC6B0A9C}" destId="{78F40A74-EA35-46C6-9BE1-DB83466DAB9D}" srcOrd="0" destOrd="0" parTransId="{9728E7F1-6549-4F01-85E6-D692DB230BB7}" sibTransId="{B8C5EC89-899C-4F35-9C8E-612BC5C105A7}"/>
    <dgm:cxn modelId="{8AF59B56-F6AB-443B-9E94-FF734E0C5643}" type="presOf" srcId="{78F40A74-EA35-46C6-9BE1-DB83466DAB9D}" destId="{7E02B3D8-39A9-4589-9125-FD12E94EC1B9}" srcOrd="0" destOrd="0" presId="urn:microsoft.com/office/officeart/2008/layout/LinedList"/>
    <dgm:cxn modelId="{505D9678-20C3-4405-A5DE-F59FFF99EA31}" srcId="{56A6B015-40FE-45BF-879F-5A23BC6B0A9C}" destId="{687CEE54-68CB-4878-8759-AFED2CD6A8E1}" srcOrd="1" destOrd="0" parTransId="{A66C937B-BF86-4D18-93E7-E7E8D4ADB5F5}" sibTransId="{464E0B3B-7F3E-4ED9-ADE1-58D5D332F75A}"/>
    <dgm:cxn modelId="{CA366481-B640-4EED-B952-DA71BDD6D298}" type="presOf" srcId="{F563420D-E234-463D-99E6-016EE3C5C4B3}" destId="{FB0CA336-2B2D-4B1A-9610-6801E21C69C1}" srcOrd="0" destOrd="0" presId="urn:microsoft.com/office/officeart/2008/layout/LinedList"/>
    <dgm:cxn modelId="{31A797A4-B868-4229-8EA6-7C2ED9A3C154}" type="presOf" srcId="{687CEE54-68CB-4878-8759-AFED2CD6A8E1}" destId="{0BC7BF49-E2DC-4C92-8E8D-17D53E6465B2}" srcOrd="0" destOrd="0" presId="urn:microsoft.com/office/officeart/2008/layout/LinedList"/>
    <dgm:cxn modelId="{D41111C9-5D93-4CCC-8700-DD8116097F89}" srcId="{56A6B015-40FE-45BF-879F-5A23BC6B0A9C}" destId="{F563420D-E234-463D-99E6-016EE3C5C4B3}" srcOrd="2" destOrd="0" parTransId="{6256B831-46BC-4A19-A1BC-A172779D2A1D}" sibTransId="{737DC129-1BFC-4CE7-94E1-2D7F7BE10365}"/>
    <dgm:cxn modelId="{7211AEBE-435D-4211-A883-164A5F1C4E95}" type="presParOf" srcId="{A7C4D5E9-CCFD-4518-A4BA-988CF85E6A29}" destId="{12352130-EF40-45B6-9851-7A464A5DCC40}" srcOrd="0" destOrd="0" presId="urn:microsoft.com/office/officeart/2008/layout/LinedList"/>
    <dgm:cxn modelId="{6F1550E1-DB6F-4B48-9A1E-39056B1FE62F}" type="presParOf" srcId="{A7C4D5E9-CCFD-4518-A4BA-988CF85E6A29}" destId="{FDED0342-E000-47BB-BCD2-6E5F78266047}" srcOrd="1" destOrd="0" presId="urn:microsoft.com/office/officeart/2008/layout/LinedList"/>
    <dgm:cxn modelId="{B02D7EEB-96C2-4A6A-9F3F-733BB1E86153}" type="presParOf" srcId="{FDED0342-E000-47BB-BCD2-6E5F78266047}" destId="{7E02B3D8-39A9-4589-9125-FD12E94EC1B9}" srcOrd="0" destOrd="0" presId="urn:microsoft.com/office/officeart/2008/layout/LinedList"/>
    <dgm:cxn modelId="{974D08F3-C03A-4A75-AFE2-F5B85B293261}" type="presParOf" srcId="{FDED0342-E000-47BB-BCD2-6E5F78266047}" destId="{E31907F3-A3E6-41B8-BF45-6206628D695F}" srcOrd="1" destOrd="0" presId="urn:microsoft.com/office/officeart/2008/layout/LinedList"/>
    <dgm:cxn modelId="{5E0AC107-6E5F-497E-9082-4C5D93A693DE}" type="presParOf" srcId="{A7C4D5E9-CCFD-4518-A4BA-988CF85E6A29}" destId="{D085E6CA-8F1C-4F95-8D8A-642AEC246798}" srcOrd="2" destOrd="0" presId="urn:microsoft.com/office/officeart/2008/layout/LinedList"/>
    <dgm:cxn modelId="{5246D070-C605-4784-977A-245D1856EBF2}" type="presParOf" srcId="{A7C4D5E9-CCFD-4518-A4BA-988CF85E6A29}" destId="{0D9A5EA8-9F51-4235-AF54-35217C13A337}" srcOrd="3" destOrd="0" presId="urn:microsoft.com/office/officeart/2008/layout/LinedList"/>
    <dgm:cxn modelId="{A30C9B61-59EE-491C-BE58-B101096B97AC}" type="presParOf" srcId="{0D9A5EA8-9F51-4235-AF54-35217C13A337}" destId="{0BC7BF49-E2DC-4C92-8E8D-17D53E6465B2}" srcOrd="0" destOrd="0" presId="urn:microsoft.com/office/officeart/2008/layout/LinedList"/>
    <dgm:cxn modelId="{389BA8F8-3FC1-47DF-B134-918A93302E01}" type="presParOf" srcId="{0D9A5EA8-9F51-4235-AF54-35217C13A337}" destId="{B9481181-E37D-4E08-8393-70ECAAB7C0F9}" srcOrd="1" destOrd="0" presId="urn:microsoft.com/office/officeart/2008/layout/LinedList"/>
    <dgm:cxn modelId="{EBD3D6F8-A3DE-43BC-889A-ACE3F926349F}" type="presParOf" srcId="{A7C4D5E9-CCFD-4518-A4BA-988CF85E6A29}" destId="{5E015BF7-2E02-407D-AE13-B5D6B40AACDA}" srcOrd="4" destOrd="0" presId="urn:microsoft.com/office/officeart/2008/layout/LinedList"/>
    <dgm:cxn modelId="{6AB0DF0A-E141-452E-B2B0-98C1B7671FF4}" type="presParOf" srcId="{A7C4D5E9-CCFD-4518-A4BA-988CF85E6A29}" destId="{4FA2B3C0-4323-4FD2-9263-A99853D9066B}" srcOrd="5" destOrd="0" presId="urn:microsoft.com/office/officeart/2008/layout/LinedList"/>
    <dgm:cxn modelId="{335C150E-576F-4E8C-932A-08A861AE41C6}" type="presParOf" srcId="{4FA2B3C0-4323-4FD2-9263-A99853D9066B}" destId="{FB0CA336-2B2D-4B1A-9610-6801E21C69C1}" srcOrd="0" destOrd="0" presId="urn:microsoft.com/office/officeart/2008/layout/LinedList"/>
    <dgm:cxn modelId="{B8DF718B-E0EB-49B0-8896-F373FC3FFB50}" type="presParOf" srcId="{4FA2B3C0-4323-4FD2-9263-A99853D9066B}" destId="{990A3D3B-2A16-4DE0-8719-4DFD49F8DD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0442D-0695-4492-AB37-7FB08EE52AD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095DB74-2C2F-4B31-8D6A-BA319F5FC246}">
      <dgm:prSet/>
      <dgm:spPr/>
      <dgm:t>
        <a:bodyPr/>
        <a:lstStyle/>
        <a:p>
          <a:r>
            <a:rPr lang="en-US" dirty="0"/>
            <a:t>16 Extended Illness Bank (EIB) hours, pro-rated by full-time equivalency, for use for wellness activities each fiscal year. Wellness must be scheduled in advance. These activities could include but aren’t limited to:</a:t>
          </a:r>
        </a:p>
      </dgm:t>
    </dgm:pt>
    <dgm:pt modelId="{6484ABC0-6A98-463C-B1E7-B827AA5F3ABE}" type="parTrans" cxnId="{00E7073D-E84D-436D-AB22-4462CF79F820}">
      <dgm:prSet/>
      <dgm:spPr/>
      <dgm:t>
        <a:bodyPr/>
        <a:lstStyle/>
        <a:p>
          <a:endParaRPr lang="en-US"/>
        </a:p>
      </dgm:t>
    </dgm:pt>
    <dgm:pt modelId="{2467990B-F09B-40DA-989A-84E1CE43BDA9}" type="sibTrans" cxnId="{00E7073D-E84D-436D-AB22-4462CF79F820}">
      <dgm:prSet/>
      <dgm:spPr/>
      <dgm:t>
        <a:bodyPr/>
        <a:lstStyle/>
        <a:p>
          <a:endParaRPr lang="en-US"/>
        </a:p>
      </dgm:t>
    </dgm:pt>
    <dgm:pt modelId="{42ADF58B-1040-414A-AA35-389E60E2A0D6}">
      <dgm:prSet/>
      <dgm:spPr/>
      <dgm:t>
        <a:bodyPr/>
        <a:lstStyle/>
        <a:p>
          <a:r>
            <a:rPr lang="en-US" dirty="0"/>
            <a:t>Annual wellness exam			Mental and/or physical health support</a:t>
          </a:r>
        </a:p>
      </dgm:t>
    </dgm:pt>
    <dgm:pt modelId="{6166D5DD-2A01-426A-BA17-AABD0971C002}" type="parTrans" cxnId="{EF245ABD-11DB-4604-B2AD-33AACCCC0424}">
      <dgm:prSet/>
      <dgm:spPr/>
      <dgm:t>
        <a:bodyPr/>
        <a:lstStyle/>
        <a:p>
          <a:endParaRPr lang="en-US"/>
        </a:p>
      </dgm:t>
    </dgm:pt>
    <dgm:pt modelId="{DC35B5E0-8D98-48A2-87C6-4583A17E62C0}" type="sibTrans" cxnId="{EF245ABD-11DB-4604-B2AD-33AACCCC0424}">
      <dgm:prSet/>
      <dgm:spPr/>
      <dgm:t>
        <a:bodyPr/>
        <a:lstStyle/>
        <a:p>
          <a:endParaRPr lang="en-US"/>
        </a:p>
      </dgm:t>
    </dgm:pt>
    <dgm:pt modelId="{D143153D-EB62-4A27-B358-87A0F90150C6}">
      <dgm:prSet/>
      <dgm:spPr/>
      <dgm:t>
        <a:bodyPr/>
        <a:lstStyle/>
        <a:p>
          <a:r>
            <a:rPr lang="en-US" dirty="0"/>
            <a:t>Wellness educational events		Wellness events (e.g., 5K, MS150, triathlon, etc.)</a:t>
          </a:r>
        </a:p>
      </dgm:t>
    </dgm:pt>
    <dgm:pt modelId="{B0549AFF-194D-4E87-9A1D-24B499A51F77}" type="parTrans" cxnId="{EDE19F8D-CB58-430D-BBDC-D79AA9ABB790}">
      <dgm:prSet/>
      <dgm:spPr/>
      <dgm:t>
        <a:bodyPr/>
        <a:lstStyle/>
        <a:p>
          <a:endParaRPr lang="en-US"/>
        </a:p>
      </dgm:t>
    </dgm:pt>
    <dgm:pt modelId="{3AD4CDAA-0737-4612-9B5E-28244B79EBD2}" type="sibTrans" cxnId="{EDE19F8D-CB58-430D-BBDC-D79AA9ABB790}">
      <dgm:prSet/>
      <dgm:spPr/>
      <dgm:t>
        <a:bodyPr/>
        <a:lstStyle/>
        <a:p>
          <a:endParaRPr lang="en-US"/>
        </a:p>
      </dgm:t>
    </dgm:pt>
    <dgm:pt modelId="{9E711777-A19A-474F-89AB-B666F8E08379}">
      <dgm:prSet/>
      <dgm:spPr/>
      <dgm:t>
        <a:bodyPr/>
        <a:lstStyle/>
        <a:p>
          <a:r>
            <a:rPr lang="en-US" dirty="0"/>
            <a:t>“As the premier cancer center, MD Anderson models the way in putting patients first. But this often comes at a price for our people – a lack of self-care,” says Bret Belfer, director of Employee Wellness and Recognition. “We are fortunate to have leaders who not only recognize the importance of initiatives such as this, but who can see clearly the correlation between the wellness of our people and the tremendous impact it has on our patients and their families.”</a:t>
          </a:r>
        </a:p>
      </dgm:t>
    </dgm:pt>
    <dgm:pt modelId="{1537874D-3A2D-481E-AA2F-7D398DCC5480}" type="parTrans" cxnId="{AF7BD57E-4743-4A6D-9C8B-361FDD6DF9C9}">
      <dgm:prSet/>
      <dgm:spPr/>
      <dgm:t>
        <a:bodyPr/>
        <a:lstStyle/>
        <a:p>
          <a:endParaRPr lang="en-US"/>
        </a:p>
      </dgm:t>
    </dgm:pt>
    <dgm:pt modelId="{42D480D4-6051-4D91-8E3D-DAA8151E4C30}" type="sibTrans" cxnId="{AF7BD57E-4743-4A6D-9C8B-361FDD6DF9C9}">
      <dgm:prSet/>
      <dgm:spPr/>
      <dgm:t>
        <a:bodyPr/>
        <a:lstStyle/>
        <a:p>
          <a:endParaRPr lang="en-US"/>
        </a:p>
      </dgm:t>
    </dgm:pt>
    <dgm:pt modelId="{6D3B5B1E-3D29-4983-9EB1-B6900B1D43AB}">
      <dgm:prSet/>
      <dgm:spPr/>
      <dgm:t>
        <a:bodyPr/>
        <a:lstStyle/>
        <a:p>
          <a:pPr>
            <a:buFont typeface="Arial" panose="020B0604020202020204" pitchFamily="34" charset="0"/>
            <a:buChar char="•"/>
          </a:pPr>
          <a:r>
            <a:rPr lang="en-US" dirty="0"/>
            <a:t>Follow-up physician appointments	Preventive screenings (e.g., cancer, A1C, cholesterol, etc.)</a:t>
          </a:r>
        </a:p>
      </dgm:t>
    </dgm:pt>
    <dgm:pt modelId="{3BEA4A10-B5B1-40FE-9DAA-234F6C954628}" type="parTrans" cxnId="{1CE26F03-C9AC-43B5-9BB2-E4C8ACBC460C}">
      <dgm:prSet/>
      <dgm:spPr/>
      <dgm:t>
        <a:bodyPr/>
        <a:lstStyle/>
        <a:p>
          <a:endParaRPr lang="en-US"/>
        </a:p>
      </dgm:t>
    </dgm:pt>
    <dgm:pt modelId="{2884A6A2-C0A9-4817-A32A-B019A84550A0}" type="sibTrans" cxnId="{1CE26F03-C9AC-43B5-9BB2-E4C8ACBC460C}">
      <dgm:prSet/>
      <dgm:spPr/>
      <dgm:t>
        <a:bodyPr/>
        <a:lstStyle/>
        <a:p>
          <a:endParaRPr lang="en-US"/>
        </a:p>
      </dgm:t>
    </dgm:pt>
    <dgm:pt modelId="{28E4BAF9-15CC-4103-AB5A-1210D4217E1B}">
      <dgm:prSet/>
      <dgm:spPr/>
      <dgm:t>
        <a:bodyPr/>
        <a:lstStyle/>
        <a:p>
          <a:endParaRPr lang="en-US" dirty="0"/>
        </a:p>
      </dgm:t>
    </dgm:pt>
    <dgm:pt modelId="{4CC9CB9A-4456-4EAE-969A-07491A332869}" type="parTrans" cxnId="{B66FDC1D-83AB-4D4A-8709-CDF78AD6B5E9}">
      <dgm:prSet/>
      <dgm:spPr/>
      <dgm:t>
        <a:bodyPr/>
        <a:lstStyle/>
        <a:p>
          <a:endParaRPr lang="en-US"/>
        </a:p>
      </dgm:t>
    </dgm:pt>
    <dgm:pt modelId="{0FAFA265-E14B-4E46-8BA2-24309D9E2FFD}" type="sibTrans" cxnId="{B66FDC1D-83AB-4D4A-8709-CDF78AD6B5E9}">
      <dgm:prSet/>
      <dgm:spPr/>
      <dgm:t>
        <a:bodyPr/>
        <a:lstStyle/>
        <a:p>
          <a:endParaRPr lang="en-US"/>
        </a:p>
      </dgm:t>
    </dgm:pt>
    <dgm:pt modelId="{5F4ED876-A43A-412E-9BDC-D0189BBD4C1D}" type="pres">
      <dgm:prSet presAssocID="{15D0442D-0695-4492-AB37-7FB08EE52ADA}" presName="linear" presStyleCnt="0">
        <dgm:presLayoutVars>
          <dgm:animLvl val="lvl"/>
          <dgm:resizeHandles val="exact"/>
        </dgm:presLayoutVars>
      </dgm:prSet>
      <dgm:spPr/>
    </dgm:pt>
    <dgm:pt modelId="{23A1566E-7699-48D2-BCF3-A864953C3BD3}" type="pres">
      <dgm:prSet presAssocID="{2095DB74-2C2F-4B31-8D6A-BA319F5FC246}" presName="parentText" presStyleLbl="node1" presStyleIdx="0" presStyleCnt="2" custLinFactNeighborX="-3546" custLinFactNeighborY="-36740">
        <dgm:presLayoutVars>
          <dgm:chMax val="0"/>
          <dgm:bulletEnabled val="1"/>
        </dgm:presLayoutVars>
      </dgm:prSet>
      <dgm:spPr/>
    </dgm:pt>
    <dgm:pt modelId="{FE707919-41A3-42D7-8A45-6A468503FEE1}" type="pres">
      <dgm:prSet presAssocID="{2095DB74-2C2F-4B31-8D6A-BA319F5FC246}" presName="childText" presStyleLbl="revTx" presStyleIdx="0" presStyleCnt="1">
        <dgm:presLayoutVars>
          <dgm:bulletEnabled val="1"/>
        </dgm:presLayoutVars>
      </dgm:prSet>
      <dgm:spPr/>
    </dgm:pt>
    <dgm:pt modelId="{6BD34529-2A14-426F-ACE1-0005C8141193}" type="pres">
      <dgm:prSet presAssocID="{9E711777-A19A-474F-89AB-B666F8E08379}" presName="parentText" presStyleLbl="node1" presStyleIdx="1" presStyleCnt="2">
        <dgm:presLayoutVars>
          <dgm:chMax val="0"/>
          <dgm:bulletEnabled val="1"/>
        </dgm:presLayoutVars>
      </dgm:prSet>
      <dgm:spPr/>
    </dgm:pt>
  </dgm:ptLst>
  <dgm:cxnLst>
    <dgm:cxn modelId="{1CE26F03-C9AC-43B5-9BB2-E4C8ACBC460C}" srcId="{2095DB74-2C2F-4B31-8D6A-BA319F5FC246}" destId="{6D3B5B1E-3D29-4983-9EB1-B6900B1D43AB}" srcOrd="1" destOrd="0" parTransId="{3BEA4A10-B5B1-40FE-9DAA-234F6C954628}" sibTransId="{2884A6A2-C0A9-4817-A32A-B019A84550A0}"/>
    <dgm:cxn modelId="{B66FDC1D-83AB-4D4A-8709-CDF78AD6B5E9}" srcId="{2095DB74-2C2F-4B31-8D6A-BA319F5FC246}" destId="{28E4BAF9-15CC-4103-AB5A-1210D4217E1B}" srcOrd="3" destOrd="0" parTransId="{4CC9CB9A-4456-4EAE-969A-07491A332869}" sibTransId="{0FAFA265-E14B-4E46-8BA2-24309D9E2FFD}"/>
    <dgm:cxn modelId="{BBC11933-95B4-4AAC-B916-E06D5C3E7884}" type="presOf" srcId="{6D3B5B1E-3D29-4983-9EB1-B6900B1D43AB}" destId="{FE707919-41A3-42D7-8A45-6A468503FEE1}" srcOrd="0" destOrd="1" presId="urn:microsoft.com/office/officeart/2005/8/layout/vList2"/>
    <dgm:cxn modelId="{00E7073D-E84D-436D-AB22-4462CF79F820}" srcId="{15D0442D-0695-4492-AB37-7FB08EE52ADA}" destId="{2095DB74-2C2F-4B31-8D6A-BA319F5FC246}" srcOrd="0" destOrd="0" parTransId="{6484ABC0-6A98-463C-B1E7-B827AA5F3ABE}" sibTransId="{2467990B-F09B-40DA-989A-84E1CE43BDA9}"/>
    <dgm:cxn modelId="{E3E06C53-DFFA-44CB-8702-56F49CCEEE5C}" type="presOf" srcId="{9E711777-A19A-474F-89AB-B666F8E08379}" destId="{6BD34529-2A14-426F-ACE1-0005C8141193}" srcOrd="0" destOrd="0" presId="urn:microsoft.com/office/officeart/2005/8/layout/vList2"/>
    <dgm:cxn modelId="{AF7BD57E-4743-4A6D-9C8B-361FDD6DF9C9}" srcId="{15D0442D-0695-4492-AB37-7FB08EE52ADA}" destId="{9E711777-A19A-474F-89AB-B666F8E08379}" srcOrd="1" destOrd="0" parTransId="{1537874D-3A2D-481E-AA2F-7D398DCC5480}" sibTransId="{42D480D4-6051-4D91-8E3D-DAA8151E4C30}"/>
    <dgm:cxn modelId="{B68C1A85-EA18-4CAE-A59D-997AE2857430}" type="presOf" srcId="{42ADF58B-1040-414A-AA35-389E60E2A0D6}" destId="{FE707919-41A3-42D7-8A45-6A468503FEE1}" srcOrd="0" destOrd="0" presId="urn:microsoft.com/office/officeart/2005/8/layout/vList2"/>
    <dgm:cxn modelId="{A071268C-497C-4115-8090-0009D6D85C75}" type="presOf" srcId="{28E4BAF9-15CC-4103-AB5A-1210D4217E1B}" destId="{FE707919-41A3-42D7-8A45-6A468503FEE1}" srcOrd="0" destOrd="3" presId="urn:microsoft.com/office/officeart/2005/8/layout/vList2"/>
    <dgm:cxn modelId="{EDE19F8D-CB58-430D-BBDC-D79AA9ABB790}" srcId="{2095DB74-2C2F-4B31-8D6A-BA319F5FC246}" destId="{D143153D-EB62-4A27-B358-87A0F90150C6}" srcOrd="2" destOrd="0" parTransId="{B0549AFF-194D-4E87-9A1D-24B499A51F77}" sibTransId="{3AD4CDAA-0737-4612-9B5E-28244B79EBD2}"/>
    <dgm:cxn modelId="{83EC8A92-E0B1-49D3-8376-7CD50B73B887}" type="presOf" srcId="{15D0442D-0695-4492-AB37-7FB08EE52ADA}" destId="{5F4ED876-A43A-412E-9BDC-D0189BBD4C1D}" srcOrd="0" destOrd="0" presId="urn:microsoft.com/office/officeart/2005/8/layout/vList2"/>
    <dgm:cxn modelId="{EF245ABD-11DB-4604-B2AD-33AACCCC0424}" srcId="{2095DB74-2C2F-4B31-8D6A-BA319F5FC246}" destId="{42ADF58B-1040-414A-AA35-389E60E2A0D6}" srcOrd="0" destOrd="0" parTransId="{6166D5DD-2A01-426A-BA17-AABD0971C002}" sibTransId="{DC35B5E0-8D98-48A2-87C6-4583A17E62C0}"/>
    <dgm:cxn modelId="{072EB9DC-F798-439E-82E8-37EB0759E760}" type="presOf" srcId="{2095DB74-2C2F-4B31-8D6A-BA319F5FC246}" destId="{23A1566E-7699-48D2-BCF3-A864953C3BD3}" srcOrd="0" destOrd="0" presId="urn:microsoft.com/office/officeart/2005/8/layout/vList2"/>
    <dgm:cxn modelId="{06928DFA-775D-45E7-9F84-DCE7C35FB742}" type="presOf" srcId="{D143153D-EB62-4A27-B358-87A0F90150C6}" destId="{FE707919-41A3-42D7-8A45-6A468503FEE1}" srcOrd="0" destOrd="2" presId="urn:microsoft.com/office/officeart/2005/8/layout/vList2"/>
    <dgm:cxn modelId="{875D91EC-0467-4A5E-90ED-8346D4F2F820}" type="presParOf" srcId="{5F4ED876-A43A-412E-9BDC-D0189BBD4C1D}" destId="{23A1566E-7699-48D2-BCF3-A864953C3BD3}" srcOrd="0" destOrd="0" presId="urn:microsoft.com/office/officeart/2005/8/layout/vList2"/>
    <dgm:cxn modelId="{F9A17CE3-E34D-45A4-8BCF-A617DF022E5F}" type="presParOf" srcId="{5F4ED876-A43A-412E-9BDC-D0189BBD4C1D}" destId="{FE707919-41A3-42D7-8A45-6A468503FEE1}" srcOrd="1" destOrd="0" presId="urn:microsoft.com/office/officeart/2005/8/layout/vList2"/>
    <dgm:cxn modelId="{067DA92F-94EF-4060-8472-B0A23013F42E}" type="presParOf" srcId="{5F4ED876-A43A-412E-9BDC-D0189BBD4C1D}" destId="{6BD34529-2A14-426F-ACE1-0005C814119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52130-EF40-45B6-9851-7A464A5DCC4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2B3D8-39A9-4589-9125-FD12E94EC1B9}">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Taking your PTO is vital for you to feel renewed, refreshed and revitalized. MD Anderson patients – and your teams – need you at your best, and that isn’t possible if you’re burned out.</a:t>
          </a:r>
        </a:p>
      </dsp:txBody>
      <dsp:txXfrm>
        <a:off x="0" y="2492"/>
        <a:ext cx="6492875" cy="1700138"/>
      </dsp:txXfrm>
    </dsp:sp>
    <dsp:sp modelId="{D085E6CA-8F1C-4F95-8D8A-642AEC246798}">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7BF49-E2DC-4C92-8E8D-17D53E6465B2}">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Yolan Campbell, associate vice president of HR Operations, says that all work is done best when you’ve had some time to step away – even if you’ve been working remotely.</a:t>
          </a:r>
        </a:p>
      </dsp:txBody>
      <dsp:txXfrm>
        <a:off x="0" y="1702630"/>
        <a:ext cx="6492875" cy="1700138"/>
      </dsp:txXfrm>
    </dsp:sp>
    <dsp:sp modelId="{5E015BF7-2E02-407D-AE13-B5D6B40AACDA}">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CA336-2B2D-4B1A-9610-6801E21C69C1}">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“Taking time off allows you the opportunity to take a step back and focus on things in life other than work,” says Campbell. “Then when you come back to work, you have a renewed sense of energy and are more productive.”</a:t>
          </a:r>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1566E-7699-48D2-BCF3-A864953C3BD3}">
      <dsp:nvSpPr>
        <dsp:cNvPr id="0" name=""/>
        <dsp:cNvSpPr/>
      </dsp:nvSpPr>
      <dsp:spPr>
        <a:xfrm>
          <a:off x="0" y="0"/>
          <a:ext cx="11617171" cy="18043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16 Extended Illness Bank (EIB) hours, pro-rated by full-time equivalency, for use for wellness activities each fiscal year. Wellness must be scheduled in advance. These activities could include but aren’t limited to:</a:t>
          </a:r>
        </a:p>
      </dsp:txBody>
      <dsp:txXfrm>
        <a:off x="88082" y="88082"/>
        <a:ext cx="11441007" cy="1628195"/>
      </dsp:txXfrm>
    </dsp:sp>
    <dsp:sp modelId="{FE707919-41A3-42D7-8A45-6A468503FEE1}">
      <dsp:nvSpPr>
        <dsp:cNvPr id="0" name=""/>
        <dsp:cNvSpPr/>
      </dsp:nvSpPr>
      <dsp:spPr>
        <a:xfrm>
          <a:off x="0" y="1922627"/>
          <a:ext cx="11617171"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8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Annual wellness exam			Mental and/or physical health support</a:t>
          </a:r>
        </a:p>
        <a:p>
          <a:pPr marL="171450" lvl="1" indent="-171450" algn="l" defTabSz="711200">
            <a:lnSpc>
              <a:spcPct val="90000"/>
            </a:lnSpc>
            <a:spcBef>
              <a:spcPct val="0"/>
            </a:spcBef>
            <a:spcAft>
              <a:spcPct val="20000"/>
            </a:spcAft>
            <a:buFont typeface="Arial" panose="020B0604020202020204" pitchFamily="34" charset="0"/>
            <a:buChar char="•"/>
          </a:pPr>
          <a:r>
            <a:rPr lang="en-US" sz="1600" kern="1200" dirty="0"/>
            <a:t>Follow-up physician appointments	Preventive screenings (e.g., cancer, A1C, cholesterol, etc.)</a:t>
          </a:r>
        </a:p>
        <a:p>
          <a:pPr marL="171450" lvl="1" indent="-171450" algn="l" defTabSz="711200">
            <a:lnSpc>
              <a:spcPct val="90000"/>
            </a:lnSpc>
            <a:spcBef>
              <a:spcPct val="0"/>
            </a:spcBef>
            <a:spcAft>
              <a:spcPct val="20000"/>
            </a:spcAft>
            <a:buChar char="•"/>
          </a:pPr>
          <a:r>
            <a:rPr lang="en-US" sz="1600" kern="1200" dirty="0"/>
            <a:t>Wellness educational events		Wellness events (e.g., 5K, MS150, triathlon, etc.)</a:t>
          </a:r>
        </a:p>
        <a:p>
          <a:pPr marL="171450" lvl="1" indent="-171450" algn="l" defTabSz="711200">
            <a:lnSpc>
              <a:spcPct val="90000"/>
            </a:lnSpc>
            <a:spcBef>
              <a:spcPct val="0"/>
            </a:spcBef>
            <a:spcAft>
              <a:spcPct val="20000"/>
            </a:spcAft>
            <a:buChar char="•"/>
          </a:pPr>
          <a:endParaRPr lang="en-US" sz="1600" kern="1200" dirty="0"/>
        </a:p>
      </dsp:txBody>
      <dsp:txXfrm>
        <a:off x="0" y="1922627"/>
        <a:ext cx="11617171" cy="1108485"/>
      </dsp:txXfrm>
    </dsp:sp>
    <dsp:sp modelId="{6BD34529-2A14-426F-ACE1-0005C8141193}">
      <dsp:nvSpPr>
        <dsp:cNvPr id="0" name=""/>
        <dsp:cNvSpPr/>
      </dsp:nvSpPr>
      <dsp:spPr>
        <a:xfrm>
          <a:off x="0" y="3031112"/>
          <a:ext cx="11617171" cy="18043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“As the premier cancer center, MD Anderson models the way in putting patients first. But this often comes at a price for our people – a lack of self-care,” says Bret Belfer, director of Employee Wellness and Recognition. “We are fortunate to have leaders who not only recognize the importance of initiatives such as this, but who can see clearly the correlation between the wellness of our people and the tremendous impact it has on our patients and their families.”</a:t>
          </a:r>
        </a:p>
      </dsp:txBody>
      <dsp:txXfrm>
        <a:off x="88082" y="3119194"/>
        <a:ext cx="11441007" cy="16281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E9D0C-408E-4EDD-BCF7-51E526A45A7C}"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CFC39-02C5-40B6-8528-C59ECE6FB90F}" type="slidenum">
              <a:rPr lang="en-US" smtClean="0"/>
              <a:t>‹#›</a:t>
            </a:fld>
            <a:endParaRPr lang="en-US"/>
          </a:p>
        </p:txBody>
      </p:sp>
    </p:spTree>
    <p:extLst>
      <p:ext uri="{BB962C8B-B14F-4D97-AF65-F5344CB8AC3E}">
        <p14:creationId xmlns:p14="http://schemas.microsoft.com/office/powerpoint/2010/main" val="70126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F7A-17F6-4727-9955-4B28A0B24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C1F66-A3FE-467B-AEC2-22143D46FD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C259EF-5835-4206-8F37-6D28803DE9EC}"/>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5" name="Footer Placeholder 4">
            <a:extLst>
              <a:ext uri="{FF2B5EF4-FFF2-40B4-BE49-F238E27FC236}">
                <a16:creationId xmlns:a16="http://schemas.microsoft.com/office/drawing/2014/main" id="{37076F0D-20A1-4C08-AF9E-6966AC3C21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C49B53-97FB-46F6-8F86-E89D953AF813}"/>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22577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CC0-B2D2-46C2-9A89-DB9F9DC60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E58F29-D8BF-45ED-8E05-E3F915AEA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7EF9A-D53A-4520-8694-E4E194E19159}"/>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5" name="Footer Placeholder 4">
            <a:extLst>
              <a:ext uri="{FF2B5EF4-FFF2-40B4-BE49-F238E27FC236}">
                <a16:creationId xmlns:a16="http://schemas.microsoft.com/office/drawing/2014/main" id="{9BEFCFB0-1BE1-455B-B776-3038EAEE8A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04B3EC-7666-4B3B-AEFE-924DDCCAE4D8}"/>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152192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B716E-87CC-433C-988E-ED78AD8F5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651D25-BBD0-4AB2-A42B-38025821A3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3DCE1-9ADD-4AFC-A484-D1C22A3523BC}"/>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5" name="Footer Placeholder 4">
            <a:extLst>
              <a:ext uri="{FF2B5EF4-FFF2-40B4-BE49-F238E27FC236}">
                <a16:creationId xmlns:a16="http://schemas.microsoft.com/office/drawing/2014/main" id="{67205BE8-0CF2-4876-864E-8F383C87AD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00CA38-AC9A-49F1-8BA2-3D0E76A0DD83}"/>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49446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E196-BA5A-455B-BC10-BEB1197C3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AF641-5896-46BF-ABF4-7E4FF41CE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4ADC6-9453-4C1E-81CA-FCFE7CEF1E83}"/>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5" name="Footer Placeholder 4">
            <a:extLst>
              <a:ext uri="{FF2B5EF4-FFF2-40B4-BE49-F238E27FC236}">
                <a16:creationId xmlns:a16="http://schemas.microsoft.com/office/drawing/2014/main" id="{36C97166-7705-480A-BB4C-0B6F6D4C2B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E65A42-B651-45AF-8C5A-89B15D6F894E}"/>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69494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76B8-1B7A-4635-8C4D-DC048858E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88F361-B18D-4237-8B56-7D5132D83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7420-8193-42D3-96F7-557182A1A9E8}"/>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5" name="Footer Placeholder 4">
            <a:extLst>
              <a:ext uri="{FF2B5EF4-FFF2-40B4-BE49-F238E27FC236}">
                <a16:creationId xmlns:a16="http://schemas.microsoft.com/office/drawing/2014/main" id="{AFBC78C8-BC10-44AD-8A6C-5A8C117C1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131CF5-C582-49E1-B18C-034DF5313B56}"/>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56103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38CC-7950-4867-BE6B-CB93923CD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67D91-D8C2-4FF2-8F58-E266752FE3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4FC2D7-EB82-4FA1-943A-EE9F9A8E68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7730E3-BAD0-4DC3-920B-875A31A813D8}"/>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6" name="Footer Placeholder 5">
            <a:extLst>
              <a:ext uri="{FF2B5EF4-FFF2-40B4-BE49-F238E27FC236}">
                <a16:creationId xmlns:a16="http://schemas.microsoft.com/office/drawing/2014/main" id="{EAB65533-5D0C-4F44-B34F-C1516CDB13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065B53-0360-4F5F-85B9-16B554B2B6B7}"/>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419223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12E3-80F0-4F4A-A81B-8D50F8F544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A4CA12-5270-486F-8A5C-2B52E4544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D2978-00D9-447B-AE55-18B322EC2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AADC5-7CBA-46A5-AEBA-B870EC0DB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65278-E02F-4A79-B1C3-514CB918A1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C0EBD-5D49-4CCB-9F9E-6BE4346B35DD}"/>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8" name="Footer Placeholder 7">
            <a:extLst>
              <a:ext uri="{FF2B5EF4-FFF2-40B4-BE49-F238E27FC236}">
                <a16:creationId xmlns:a16="http://schemas.microsoft.com/office/drawing/2014/main" id="{3F01B31F-0A70-4709-90EA-4F02AD63810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E5F4F5-C10E-49D2-AD91-3BD09D27FA03}"/>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320261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A909-D42D-4016-BF72-CBD0876B5D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614D6C-96D3-4026-8BFD-923E01E72A16}"/>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4" name="Footer Placeholder 3">
            <a:extLst>
              <a:ext uri="{FF2B5EF4-FFF2-40B4-BE49-F238E27FC236}">
                <a16:creationId xmlns:a16="http://schemas.microsoft.com/office/drawing/2014/main" id="{958A0E5F-6180-4071-8D6A-5D2E9ACE36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850AC1-9643-4E9D-A5A2-EC6F6D5D7A74}"/>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11879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126E88-2EDE-4DD9-B778-E696866F1EC0}"/>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3" name="Footer Placeholder 2">
            <a:extLst>
              <a:ext uri="{FF2B5EF4-FFF2-40B4-BE49-F238E27FC236}">
                <a16:creationId xmlns:a16="http://schemas.microsoft.com/office/drawing/2014/main" id="{D0A5E454-41D4-4584-82DC-3F8FC97FC8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ED8008-867D-4096-889D-96151F6A3796}"/>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695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AFC9-A46E-43D0-9FDF-C78F96ABB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4FC807-D876-4421-AFD6-88A89792A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2AE01F-A765-4A3D-A70E-56C0321ED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523F3-2380-4F6B-AB3E-3373C6541249}"/>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6" name="Footer Placeholder 5">
            <a:extLst>
              <a:ext uri="{FF2B5EF4-FFF2-40B4-BE49-F238E27FC236}">
                <a16:creationId xmlns:a16="http://schemas.microsoft.com/office/drawing/2014/main" id="{5E12AC66-1AA6-41CC-B536-93F3B3DBAF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7E1118-EF40-4B91-9C48-234FB44EB35F}"/>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249458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B469-A486-4E65-93A5-8C523780A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827B61-B27A-4A0C-8E64-C2C502142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3BBD32-6F3E-493E-B24E-D056FA695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1C954-4085-4592-A378-01E520A03113}"/>
              </a:ext>
            </a:extLst>
          </p:cNvPr>
          <p:cNvSpPr>
            <a:spLocks noGrp="1"/>
          </p:cNvSpPr>
          <p:nvPr>
            <p:ph type="dt" sz="half" idx="10"/>
          </p:nvPr>
        </p:nvSpPr>
        <p:spPr/>
        <p:txBody>
          <a:bodyPr/>
          <a:lstStyle/>
          <a:p>
            <a:fld id="{DF3E11D6-FF15-4F23-897E-52E6C987CB93}" type="datetimeFigureOut">
              <a:rPr lang="en-US" smtClean="0"/>
              <a:t>3/1/2022</a:t>
            </a:fld>
            <a:endParaRPr lang="en-US" dirty="0"/>
          </a:p>
        </p:txBody>
      </p:sp>
      <p:sp>
        <p:nvSpPr>
          <p:cNvPr id="6" name="Footer Placeholder 5">
            <a:extLst>
              <a:ext uri="{FF2B5EF4-FFF2-40B4-BE49-F238E27FC236}">
                <a16:creationId xmlns:a16="http://schemas.microsoft.com/office/drawing/2014/main" id="{EA8A0934-4F40-4A5D-86FE-58A7186598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7D6B15-4721-4C5A-BFB2-16EF91C1759A}"/>
              </a:ext>
            </a:extLst>
          </p:cNvPr>
          <p:cNvSpPr>
            <a:spLocks noGrp="1"/>
          </p:cNvSpPr>
          <p:nvPr>
            <p:ph type="sldNum" sz="quarter" idx="12"/>
          </p:nvPr>
        </p:nvSpPr>
        <p:spPr/>
        <p:txBody>
          <a:bodyPr/>
          <a:lstStyle/>
          <a:p>
            <a:fld id="{E47503ED-4DDC-456F-B605-9B6416775162}" type="slidenum">
              <a:rPr lang="en-US" smtClean="0"/>
              <a:t>‹#›</a:t>
            </a:fld>
            <a:endParaRPr lang="en-US" dirty="0"/>
          </a:p>
        </p:txBody>
      </p:sp>
    </p:spTree>
    <p:extLst>
      <p:ext uri="{BB962C8B-B14F-4D97-AF65-F5344CB8AC3E}">
        <p14:creationId xmlns:p14="http://schemas.microsoft.com/office/powerpoint/2010/main" val="143280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5D396-D102-470F-9A97-17D06D4E3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FC2AB-1EA7-471B-9EB2-00EDF1168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C957C-7F2C-4BC6-8DD5-B20D0D244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E11D6-FF15-4F23-897E-52E6C987CB93}" type="datetimeFigureOut">
              <a:rPr lang="en-US" smtClean="0"/>
              <a:t>3/1/2022</a:t>
            </a:fld>
            <a:endParaRPr lang="en-US" dirty="0"/>
          </a:p>
        </p:txBody>
      </p:sp>
      <p:sp>
        <p:nvSpPr>
          <p:cNvPr id="5" name="Footer Placeholder 4">
            <a:extLst>
              <a:ext uri="{FF2B5EF4-FFF2-40B4-BE49-F238E27FC236}">
                <a16:creationId xmlns:a16="http://schemas.microsoft.com/office/drawing/2014/main" id="{902CC2FC-0A30-4159-A8F7-8FC001069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571A267-C050-4292-BFA1-3477FDC32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503ED-4DDC-456F-B605-9B6416775162}" type="slidenum">
              <a:rPr lang="en-US" smtClean="0"/>
              <a:t>‹#›</a:t>
            </a:fld>
            <a:endParaRPr lang="en-US" dirty="0"/>
          </a:p>
        </p:txBody>
      </p:sp>
    </p:spTree>
    <p:extLst>
      <p:ext uri="{BB962C8B-B14F-4D97-AF65-F5344CB8AC3E}">
        <p14:creationId xmlns:p14="http://schemas.microsoft.com/office/powerpoint/2010/main" val="3690838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hyperlink" Target="https://mdandersonorg.sharepoint.com/teams/healthandwell-bein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mdandersonorg.sharepoint.com/teams/healthandwell-bein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mdandersonorg.sharepoint.com/teams/healthandwell-being/" TargetMode="External"/><Relationship Id="rId3" Type="http://schemas.openxmlformats.org/officeDocument/2006/relationships/hyperlink" Target="https://mdandersonorg.sharepoint.com/sites/Home/SitePages/Make-plans-to-take-time-off.aspx" TargetMode="External"/><Relationship Id="rId7" Type="http://schemas.openxmlformats.org/officeDocument/2006/relationships/hyperlink" Target="https://www.forbes.com/sites/forbescoachescouncil/2021/05/10/three-leadership-super-skills-to-master-to-help-address-burnout/?sh=4dee149a5e2f" TargetMode="External"/><Relationship Id="rId2" Type="http://schemas.openxmlformats.org/officeDocument/2006/relationships/hyperlink" Target="https://www.pfizer.com/health-wellness/wellness/what-is-wellness" TargetMode="External"/><Relationship Id="rId1" Type="http://schemas.openxmlformats.org/officeDocument/2006/relationships/slideLayout" Target="../slideLayouts/slideLayout6.xml"/><Relationship Id="rId6" Type="http://schemas.openxmlformats.org/officeDocument/2006/relationships/hyperlink" Target="https://www.healthline.com/health/tips-for-identifying-and-preventing-burnout#whats-burnout" TargetMode="External"/><Relationship Id="rId11" Type="http://schemas.openxmlformats.org/officeDocument/2006/relationships/hyperlink" Target="https://utsystem.skillport.com/skillportfe/main.action?path=summary/COURSE_TOPIC/pd_30_a03_bs_enus_t12#search/1e369581-1acc-4e23-9100-ee5cd38c0c8b" TargetMode="External"/><Relationship Id="rId5" Type="http://schemas.openxmlformats.org/officeDocument/2006/relationships/hyperlink" Target="https://slidetodoc.com/running-on-empty-stress-burnout-and-refueling-sandra/" TargetMode="External"/><Relationship Id="rId10" Type="http://schemas.openxmlformats.org/officeDocument/2006/relationships/hyperlink" Target="https://www.youtube.com/watch?v=5IaT5KlzTOg" TargetMode="External"/><Relationship Id="rId4" Type="http://schemas.openxmlformats.org/officeDocument/2006/relationships/hyperlink" Target="https://mdandersonorg.sharepoint.com/sites/Home/SitePages/Wellness-Taking-time-for-you.aspx" TargetMode="External"/><Relationship Id="rId9" Type="http://schemas.openxmlformats.org/officeDocument/2006/relationships/hyperlink" Target="https://www.youtube.com/watch?v=3wKwwMN-BC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Spa setting of candles">
            <a:extLst>
              <a:ext uri="{FF2B5EF4-FFF2-40B4-BE49-F238E27FC236}">
                <a16:creationId xmlns:a16="http://schemas.microsoft.com/office/drawing/2014/main" id="{086F8322-D966-46C3-ACB6-AA8D047CF840}"/>
              </a:ext>
            </a:extLst>
          </p:cNvPr>
          <p:cNvPicPr>
            <a:picLocks noChangeAspect="1"/>
          </p:cNvPicPr>
          <p:nvPr/>
        </p:nvPicPr>
        <p:blipFill rotWithShape="1">
          <a:blip r:embed="rId2"/>
          <a:srcRect t="5707" b="9706"/>
          <a:stretch/>
        </p:blipFill>
        <p:spPr>
          <a:xfrm>
            <a:off x="-47348" y="10"/>
            <a:ext cx="12191980" cy="6857990"/>
          </a:xfrm>
          <a:prstGeom prst="rect">
            <a:avLst/>
          </a:prstGeom>
        </p:spPr>
      </p:pic>
      <p:sp>
        <p:nvSpPr>
          <p:cNvPr id="2" name="Title 1">
            <a:extLst>
              <a:ext uri="{FF2B5EF4-FFF2-40B4-BE49-F238E27FC236}">
                <a16:creationId xmlns:a16="http://schemas.microsoft.com/office/drawing/2014/main" id="{7ACD3E86-FA7E-45BE-A397-9A175CC6C2B8}"/>
              </a:ext>
            </a:extLst>
          </p:cNvPr>
          <p:cNvSpPr>
            <a:spLocks noGrp="1"/>
          </p:cNvSpPr>
          <p:nvPr>
            <p:ph type="title" idx="4294967295"/>
          </p:nvPr>
        </p:nvSpPr>
        <p:spPr>
          <a:xfrm>
            <a:off x="523875" y="0"/>
            <a:ext cx="11210925" cy="2725445"/>
          </a:xfrm>
        </p:spPr>
        <p:txBody>
          <a:bodyPr vert="horz" lIns="91440" tIns="45720" rIns="91440" bIns="45720" rtlCol="0" anchor="ctr">
            <a:noAutofit/>
          </a:bodyPr>
          <a:lstStyle/>
          <a:p>
            <a:pPr algn="ctr"/>
            <a:r>
              <a:rPr lang="en-US" sz="8000" b="1" dirty="0">
                <a:solidFill>
                  <a:schemeClr val="bg1"/>
                </a:solidFill>
              </a:rPr>
              <a:t>Wellness: Take time for you to avoid burnout</a:t>
            </a:r>
          </a:p>
        </p:txBody>
      </p:sp>
    </p:spTree>
    <p:extLst>
      <p:ext uri="{BB962C8B-B14F-4D97-AF65-F5344CB8AC3E}">
        <p14:creationId xmlns:p14="http://schemas.microsoft.com/office/powerpoint/2010/main" val="379309979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069B6E7-0846-4441-B6D2-0C1BC2F3F4F4}"/>
              </a:ext>
            </a:extLst>
          </p:cNvPr>
          <p:cNvPicPr>
            <a:picLocks noChangeAspect="1"/>
          </p:cNvPicPr>
          <p:nvPr/>
        </p:nvPicPr>
        <p:blipFill rotWithShape="1">
          <a:blip r:embed="rId2"/>
          <a:srcRect r="1" b="6042"/>
          <a:stretch/>
        </p:blipFill>
        <p:spPr>
          <a:xfrm>
            <a:off x="196850" y="173518"/>
            <a:ext cx="11798300" cy="6512763"/>
          </a:xfrm>
          <a:prstGeom prst="rect">
            <a:avLst/>
          </a:prstGeom>
        </p:spPr>
      </p:pic>
    </p:spTree>
    <p:extLst>
      <p:ext uri="{BB962C8B-B14F-4D97-AF65-F5344CB8AC3E}">
        <p14:creationId xmlns:p14="http://schemas.microsoft.com/office/powerpoint/2010/main" val="2676466669"/>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1C5B4D8-02B9-4901-B864-FD7EDBBD452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What to do about Burnout</a:t>
            </a:r>
          </a:p>
        </p:txBody>
      </p:sp>
      <p:pic>
        <p:nvPicPr>
          <p:cNvPr id="4" name="Picture 3" descr="Diagram&#10;&#10;Description automatically generated">
            <a:extLst>
              <a:ext uri="{FF2B5EF4-FFF2-40B4-BE49-F238E27FC236}">
                <a16:creationId xmlns:a16="http://schemas.microsoft.com/office/drawing/2014/main" id="{5DA565C1-95AE-493C-B1C6-B1883F35E619}"/>
              </a:ext>
            </a:extLst>
          </p:cNvPr>
          <p:cNvPicPr>
            <a:picLocks noChangeAspect="1"/>
          </p:cNvPicPr>
          <p:nvPr/>
        </p:nvPicPr>
        <p:blipFill>
          <a:blip r:embed="rId2"/>
          <a:stretch>
            <a:fillRect/>
          </a:stretch>
        </p:blipFill>
        <p:spPr>
          <a:xfrm>
            <a:off x="6167924" y="467208"/>
            <a:ext cx="3894756" cy="5923584"/>
          </a:xfrm>
          <a:prstGeom prst="rect">
            <a:avLst/>
          </a:prstGeom>
        </p:spPr>
      </p:pic>
    </p:spTree>
    <p:extLst>
      <p:ext uri="{BB962C8B-B14F-4D97-AF65-F5344CB8AC3E}">
        <p14:creationId xmlns:p14="http://schemas.microsoft.com/office/powerpoint/2010/main" val="3839279830"/>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8B30E82B-7AE7-4FBD-80D7-614DEA41967F}"/>
              </a:ext>
            </a:extLst>
          </p:cNvPr>
          <p:cNvPicPr/>
          <p:nvPr/>
        </p:nvPicPr>
        <p:blipFill rotWithShape="1">
          <a:blip r:embed="rId2"/>
          <a:srcRect r="1" b="2300"/>
          <a:stretch/>
        </p:blipFill>
        <p:spPr>
          <a:xfrm>
            <a:off x="196850" y="173518"/>
            <a:ext cx="11798300" cy="6512763"/>
          </a:xfrm>
          <a:prstGeom prst="rect">
            <a:avLst/>
          </a:prstGeom>
        </p:spPr>
      </p:pic>
    </p:spTree>
    <p:extLst>
      <p:ext uri="{BB962C8B-B14F-4D97-AF65-F5344CB8AC3E}">
        <p14:creationId xmlns:p14="http://schemas.microsoft.com/office/powerpoint/2010/main" val="1730947287"/>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ACD3E86-FA7E-45BE-A397-9A175CC6C2B8}"/>
              </a:ext>
            </a:extLst>
          </p:cNvPr>
          <p:cNvSpPr>
            <a:spLocks noGrp="1"/>
          </p:cNvSpPr>
          <p:nvPr>
            <p:ph type="title"/>
          </p:nvPr>
        </p:nvSpPr>
        <p:spPr>
          <a:xfrm>
            <a:off x="535020" y="685800"/>
            <a:ext cx="2780271" cy="5105400"/>
          </a:xfrm>
        </p:spPr>
        <p:txBody>
          <a:bodyPr>
            <a:normAutofit/>
          </a:bodyPr>
          <a:lstStyle/>
          <a:p>
            <a:r>
              <a:rPr lang="en-US" sz="4000" b="1" dirty="0">
                <a:solidFill>
                  <a:srgbClr val="FFFFFF"/>
                </a:solidFill>
              </a:rPr>
              <a:t>Taking Time Off</a:t>
            </a:r>
          </a:p>
        </p:txBody>
      </p:sp>
      <p:graphicFrame>
        <p:nvGraphicFramePr>
          <p:cNvPr id="5" name="Content Placeholder 2">
            <a:extLst>
              <a:ext uri="{FF2B5EF4-FFF2-40B4-BE49-F238E27FC236}">
                <a16:creationId xmlns:a16="http://schemas.microsoft.com/office/drawing/2014/main" id="{C73A83D6-3098-4F35-AB2E-B06A0F1557B9}"/>
              </a:ext>
            </a:extLst>
          </p:cNvPr>
          <p:cNvGraphicFramePr>
            <a:graphicFrameLocks noGrp="1"/>
          </p:cNvGraphicFramePr>
          <p:nvPr>
            <p:ph idx="1"/>
            <p:extLst>
              <p:ext uri="{D42A27DB-BD31-4B8C-83A1-F6EECF244321}">
                <p14:modId xmlns:p14="http://schemas.microsoft.com/office/powerpoint/2010/main" val="44073327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034049"/>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D3E86-FA7E-45BE-A397-9A175CC6C2B8}"/>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mn-lt"/>
              </a:rPr>
              <a:t>Plan Ahead</a:t>
            </a:r>
          </a:p>
        </p:txBody>
      </p:sp>
      <p:pic>
        <p:nvPicPr>
          <p:cNvPr id="24" name="Picture 23" descr="Calendar">
            <a:extLst>
              <a:ext uri="{FF2B5EF4-FFF2-40B4-BE49-F238E27FC236}">
                <a16:creationId xmlns:a16="http://schemas.microsoft.com/office/drawing/2014/main" id="{8A1764E2-9268-42BC-81F4-51C41A604712}"/>
              </a:ext>
            </a:extLst>
          </p:cNvPr>
          <p:cNvPicPr>
            <a:picLocks noChangeAspect="1"/>
          </p:cNvPicPr>
          <p:nvPr/>
        </p:nvPicPr>
        <p:blipFill rotWithShape="1">
          <a:blip r:embed="rId2"/>
          <a:srcRect t="6035" r="3" b="6038"/>
          <a:stretch/>
        </p:blipFill>
        <p:spPr>
          <a:xfrm>
            <a:off x="841248" y="2516777"/>
            <a:ext cx="6236208" cy="3660185"/>
          </a:xfrm>
          <a:prstGeom prst="rect">
            <a:avLst/>
          </a:prstGeom>
        </p:spPr>
      </p:pic>
      <p:sp>
        <p:nvSpPr>
          <p:cNvPr id="4" name="Content Placeholder 3">
            <a:extLst>
              <a:ext uri="{FF2B5EF4-FFF2-40B4-BE49-F238E27FC236}">
                <a16:creationId xmlns:a16="http://schemas.microsoft.com/office/drawing/2014/main" id="{FCB38CBC-838B-471A-B06D-6ED7FB30A0B7}"/>
              </a:ext>
            </a:extLst>
          </p:cNvPr>
          <p:cNvSpPr>
            <a:spLocks noGrp="1"/>
          </p:cNvSpPr>
          <p:nvPr>
            <p:ph idx="1"/>
          </p:nvPr>
        </p:nvSpPr>
        <p:spPr>
          <a:xfrm>
            <a:off x="7546848" y="2516777"/>
            <a:ext cx="3803904" cy="3660185"/>
          </a:xfrm>
        </p:spPr>
        <p:txBody>
          <a:bodyPr anchor="ctr">
            <a:normAutofit/>
          </a:bodyPr>
          <a:lstStyle/>
          <a:p>
            <a:r>
              <a:rPr lang="en-US" sz="2200" dirty="0"/>
              <a:t>When it comes to planning your time off, remember to prioritize your time, coordinate with your coworkers, discuss your schedule with your manager and follow your department’s time-off procedures.</a:t>
            </a:r>
          </a:p>
          <a:p>
            <a:r>
              <a:rPr lang="en-US" sz="2200" dirty="0"/>
              <a:t>Now, go make some plans.</a:t>
            </a:r>
          </a:p>
        </p:txBody>
      </p:sp>
    </p:spTree>
    <p:extLst>
      <p:ext uri="{BB962C8B-B14F-4D97-AF65-F5344CB8AC3E}">
        <p14:creationId xmlns:p14="http://schemas.microsoft.com/office/powerpoint/2010/main" val="193506777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D3E86-FA7E-45BE-A397-9A175CC6C2B8}"/>
              </a:ext>
            </a:extLst>
          </p:cNvPr>
          <p:cNvSpPr>
            <a:spLocks noGrp="1"/>
          </p:cNvSpPr>
          <p:nvPr>
            <p:ph type="title"/>
          </p:nvPr>
        </p:nvSpPr>
        <p:spPr>
          <a:xfrm>
            <a:off x="385439" y="114190"/>
            <a:ext cx="10515600" cy="1133693"/>
          </a:xfrm>
        </p:spPr>
        <p:txBody>
          <a:bodyPr>
            <a:normAutofit/>
          </a:bodyPr>
          <a:lstStyle/>
          <a:p>
            <a:r>
              <a:rPr lang="en-US" sz="5200" b="1" dirty="0"/>
              <a:t>Wellness Leave</a:t>
            </a:r>
          </a:p>
        </p:txBody>
      </p:sp>
      <p:graphicFrame>
        <p:nvGraphicFramePr>
          <p:cNvPr id="5" name="Content Placeholder 2">
            <a:extLst>
              <a:ext uri="{FF2B5EF4-FFF2-40B4-BE49-F238E27FC236}">
                <a16:creationId xmlns:a16="http://schemas.microsoft.com/office/drawing/2014/main" id="{F0849056-3B4C-405F-BFFC-FE559E32AD35}"/>
              </a:ext>
            </a:extLst>
          </p:cNvPr>
          <p:cNvGraphicFramePr>
            <a:graphicFrameLocks noGrp="1"/>
          </p:cNvGraphicFramePr>
          <p:nvPr>
            <p:ph idx="1"/>
            <p:extLst>
              <p:ext uri="{D42A27DB-BD31-4B8C-83A1-F6EECF244321}">
                <p14:modId xmlns:p14="http://schemas.microsoft.com/office/powerpoint/2010/main" val="1072679311"/>
              </p:ext>
            </p:extLst>
          </p:nvPr>
        </p:nvGraphicFramePr>
        <p:xfrm>
          <a:off x="385439" y="1447060"/>
          <a:ext cx="11617171" cy="4953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198224"/>
      </p:ext>
    </p:extLst>
  </p:cSld>
  <p:clrMapOvr>
    <a:masterClrMapping/>
  </p:clrMapOvr>
  <mc:AlternateContent xmlns:mc="http://schemas.openxmlformats.org/markup-compatibility/2006" xmlns:p14="http://schemas.microsoft.com/office/powerpoint/2010/main">
    <mc:Choice Requires="p14">
      <p:transition spd="slow" p14:dur="2000" advTm="61000"/>
    </mc:Choice>
    <mc:Fallback xmlns="">
      <p:transition spd="slow" advTm="6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5" name="Rectangle 252">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5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56">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94E06-EB34-48CA-ADB7-DE084DCC54F8}"/>
              </a:ext>
            </a:extLst>
          </p:cNvPr>
          <p:cNvSpPr>
            <a:spLocks noGrp="1"/>
          </p:cNvSpPr>
          <p:nvPr>
            <p:ph type="title"/>
          </p:nvPr>
        </p:nvSpPr>
        <p:spPr>
          <a:xfrm>
            <a:off x="1016805" y="1345958"/>
            <a:ext cx="4193196" cy="4166085"/>
          </a:xfrm>
        </p:spPr>
        <p:txBody>
          <a:bodyPr vert="horz" lIns="91440" tIns="45720" rIns="91440" bIns="45720" rtlCol="0" anchor="ctr">
            <a:normAutofit/>
          </a:bodyPr>
          <a:lstStyle/>
          <a:p>
            <a:br>
              <a:rPr lang="en-US" sz="4600" b="1" kern="1200">
                <a:solidFill>
                  <a:schemeClr val="tx1"/>
                </a:solidFill>
                <a:latin typeface="+mj-lt"/>
                <a:ea typeface="+mj-ea"/>
                <a:cs typeface="+mj-cs"/>
              </a:rPr>
            </a:br>
            <a:r>
              <a:rPr lang="en-US" sz="4600" b="1" kern="1200">
                <a:solidFill>
                  <a:schemeClr val="tx1"/>
                </a:solidFill>
                <a:latin typeface="+mj-lt"/>
                <a:ea typeface="+mj-ea"/>
                <a:cs typeface="+mj-cs"/>
              </a:rPr>
              <a:t>Free Counseling Through MDLIVE</a:t>
            </a:r>
            <a:br>
              <a:rPr lang="en-US" sz="4600" kern="1200">
                <a:solidFill>
                  <a:schemeClr val="tx1"/>
                </a:solidFill>
                <a:latin typeface="+mj-lt"/>
                <a:ea typeface="+mj-ea"/>
                <a:cs typeface="+mj-cs"/>
              </a:rPr>
            </a:br>
            <a:endParaRPr lang="en-US" sz="4600" kern="1200">
              <a:solidFill>
                <a:schemeClr val="tx1"/>
              </a:solidFill>
              <a:latin typeface="+mj-lt"/>
              <a:ea typeface="+mj-ea"/>
              <a:cs typeface="+mj-cs"/>
            </a:endParaRPr>
          </a:p>
        </p:txBody>
      </p:sp>
      <p:grpSp>
        <p:nvGrpSpPr>
          <p:cNvPr id="288" name="Group 258">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60"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23DB17BB-1967-4617-AB16-88B51C5FED07}"/>
              </a:ext>
            </a:extLst>
          </p:cNvPr>
          <p:cNvSpPr/>
          <p:nvPr/>
        </p:nvSpPr>
        <p:spPr>
          <a:xfrm>
            <a:off x="6229734" y="750307"/>
            <a:ext cx="5369326" cy="535738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dirty="0"/>
              <a:t>MDLIVE extends many of the same services offered by providers in an office but with a $0 co-pay. </a:t>
            </a:r>
          </a:p>
          <a:p>
            <a:pPr marL="285750"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r>
              <a:rPr lang="en-US" sz="2200" dirty="0"/>
              <a:t>Services are available 24 hours a day, 365 days a year. </a:t>
            </a:r>
          </a:p>
          <a:p>
            <a:pPr marL="285750"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r>
              <a:rPr lang="en-US" sz="2200" dirty="0"/>
              <a:t>In addition to virtual appointments with psychiatrists and therapists, treatment also is offered by physicians with expertise in primary care, pediatrics, and more.</a:t>
            </a:r>
          </a:p>
          <a:p>
            <a:pPr marL="285750" indent="-228600">
              <a:lnSpc>
                <a:spcPct val="90000"/>
              </a:lnSpc>
              <a:spcAft>
                <a:spcPts val="600"/>
              </a:spcAft>
              <a:buFont typeface="Arial" panose="020B0604020202020204" pitchFamily="34" charset="0"/>
              <a:buChar char="•"/>
            </a:pPr>
            <a:endParaRPr lang="en-US" sz="2200" b="1" u="sng" dirty="0">
              <a:hlinkClick r:id="rId2">
                <a:extLst>
                  <a:ext uri="{A12FA001-AC4F-418D-AE19-62706E023703}">
                    <ahyp:hlinkClr xmlns:ahyp="http://schemas.microsoft.com/office/drawing/2018/hyperlinkcolor" val="tx"/>
                  </a:ext>
                </a:extLst>
              </a:hlinkClick>
            </a:endParaRPr>
          </a:p>
          <a:p>
            <a:pPr>
              <a:lnSpc>
                <a:spcPct val="90000"/>
              </a:lnSpc>
              <a:spcAft>
                <a:spcPts val="600"/>
              </a:spcAft>
            </a:pPr>
            <a:endParaRPr lang="en-US" sz="2200" dirty="0"/>
          </a:p>
        </p:txBody>
      </p:sp>
      <p:sp>
        <p:nvSpPr>
          <p:cNvPr id="12" name="Rectangle 11">
            <a:extLst>
              <a:ext uri="{FF2B5EF4-FFF2-40B4-BE49-F238E27FC236}">
                <a16:creationId xmlns:a16="http://schemas.microsoft.com/office/drawing/2014/main" id="{5BE4FCE6-0340-4AA1-8B49-4F3B56C6A695}"/>
              </a:ext>
            </a:extLst>
          </p:cNvPr>
          <p:cNvSpPr/>
          <p:nvPr/>
        </p:nvSpPr>
        <p:spPr>
          <a:xfrm>
            <a:off x="1367624" y="2490436"/>
            <a:ext cx="9708995" cy="3567173"/>
          </a:xfrm>
          <a:prstGeom prst="rect">
            <a:avLst/>
          </a:prstGeom>
        </p:spPr>
        <p:txBody>
          <a:bodyPr vert="horz" lIns="91440" tIns="45720" rIns="91440" bIns="45720" rtlCol="0" anchor="ctr">
            <a:normAutofit/>
          </a:bodyPr>
          <a:lstStyle/>
          <a:p>
            <a:pPr lvl="1">
              <a:lnSpc>
                <a:spcPct val="90000"/>
              </a:lnSpc>
              <a:spcAft>
                <a:spcPts val="600"/>
              </a:spcAft>
            </a:pPr>
            <a:endParaRPr lang="en-US" b="1" dirty="0"/>
          </a:p>
        </p:txBody>
      </p:sp>
      <p:sp>
        <p:nvSpPr>
          <p:cNvPr id="7" name="TextBox 6">
            <a:extLst>
              <a:ext uri="{FF2B5EF4-FFF2-40B4-BE49-F238E27FC236}">
                <a16:creationId xmlns:a16="http://schemas.microsoft.com/office/drawing/2014/main" id="{B30A5068-032A-4345-8CA1-DD7183B216FB}"/>
              </a:ext>
            </a:extLst>
          </p:cNvPr>
          <p:cNvSpPr txBox="1"/>
          <p:nvPr/>
        </p:nvSpPr>
        <p:spPr>
          <a:xfrm>
            <a:off x="7625918" y="6613864"/>
            <a:ext cx="45719" cy="369332"/>
          </a:xfrm>
          <a:prstGeom prst="rect">
            <a:avLst/>
          </a:prstGeom>
          <a:noFill/>
        </p:spPr>
        <p:txBody>
          <a:bodyPr wrap="square" rtlCol="0">
            <a:spAutoFit/>
          </a:bodyPr>
          <a:lstStyle/>
          <a:p>
            <a:endParaRPr lang="en-US" dirty="0"/>
          </a:p>
        </p:txBody>
      </p:sp>
      <p:sp>
        <p:nvSpPr>
          <p:cNvPr id="4" name="Rectangle 3">
            <a:extLst>
              <a:ext uri="{FF2B5EF4-FFF2-40B4-BE49-F238E27FC236}">
                <a16:creationId xmlns:a16="http://schemas.microsoft.com/office/drawing/2014/main" id="{6D6052D5-EF43-4BB8-8ECB-E758379FA320}"/>
              </a:ext>
            </a:extLst>
          </p:cNvPr>
          <p:cNvSpPr/>
          <p:nvPr/>
        </p:nvSpPr>
        <p:spPr>
          <a:xfrm>
            <a:off x="1367624" y="6428509"/>
            <a:ext cx="1995867" cy="341632"/>
          </a:xfrm>
          <a:prstGeom prst="rect">
            <a:avLst/>
          </a:prstGeom>
        </p:spPr>
        <p:txBody>
          <a:bodyPr wrap="none">
            <a:spAutoFit/>
          </a:bodyPr>
          <a:lstStyle/>
          <a:p>
            <a:pPr marL="57150">
              <a:lnSpc>
                <a:spcPct val="90000"/>
              </a:lnSpc>
              <a:spcAft>
                <a:spcPts val="600"/>
              </a:spcAft>
            </a:pPr>
            <a:r>
              <a:rPr lang="en-US" b="1" u="sng" dirty="0">
                <a:hlinkClick r:id="rId2">
                  <a:extLst>
                    <a:ext uri="{A12FA001-AC4F-418D-AE19-62706E023703}">
                      <ahyp:hlinkClr xmlns:ahyp="http://schemas.microsoft.com/office/drawing/2018/hyperlinkcolor" val="tx"/>
                    </a:ext>
                  </a:extLst>
                </a:hlinkClick>
              </a:rPr>
              <a:t>Health &amp; Wellness</a:t>
            </a:r>
            <a:endParaRPr lang="en-US" b="1" dirty="0"/>
          </a:p>
        </p:txBody>
      </p:sp>
    </p:spTree>
    <p:extLst>
      <p:ext uri="{BB962C8B-B14F-4D97-AF65-F5344CB8AC3E}">
        <p14:creationId xmlns:p14="http://schemas.microsoft.com/office/powerpoint/2010/main" val="847045792"/>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577B24-7373-4E01-9FA7-11E0200FBDF5}"/>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Mental Health</a:t>
            </a:r>
          </a:p>
        </p:txBody>
      </p:sp>
      <p:sp>
        <p:nvSpPr>
          <p:cNvPr id="3" name="Rectangle 2">
            <a:extLst>
              <a:ext uri="{FF2B5EF4-FFF2-40B4-BE49-F238E27FC236}">
                <a16:creationId xmlns:a16="http://schemas.microsoft.com/office/drawing/2014/main" id="{9AEC9D78-8E7C-4538-ACD7-D94D86BA9FAB}"/>
              </a:ext>
            </a:extLst>
          </p:cNvPr>
          <p:cNvSpPr/>
          <p:nvPr/>
        </p:nvSpPr>
        <p:spPr>
          <a:xfrm>
            <a:off x="588936" y="1891970"/>
            <a:ext cx="11220772" cy="4508830"/>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000" b="1" dirty="0"/>
              <a:t>Taking a mental health break – or a mental reset – can be from 1 minute to 10. </a:t>
            </a:r>
          </a:p>
          <a:p>
            <a:pPr marL="342900" indent="-342900">
              <a:lnSpc>
                <a:spcPct val="90000"/>
              </a:lnSpc>
              <a:spcAft>
                <a:spcPts val="600"/>
              </a:spcAft>
              <a:buFont typeface="Arial" panose="020B0604020202020204" pitchFamily="34" charset="0"/>
              <a:buChar char="•"/>
            </a:pPr>
            <a:r>
              <a:rPr lang="en-US" sz="2000" dirty="0"/>
              <a:t>Jose David, senior EAP specialist says:</a:t>
            </a:r>
          </a:p>
          <a:p>
            <a:pPr>
              <a:lnSpc>
                <a:spcPct val="90000"/>
              </a:lnSpc>
              <a:spcAft>
                <a:spcPts val="600"/>
              </a:spcAft>
            </a:pPr>
            <a:r>
              <a:rPr lang="en-US" sz="2000" dirty="0"/>
              <a:t>	“The key is to </a:t>
            </a:r>
            <a:r>
              <a:rPr lang="en-US" sz="2000" b="1" dirty="0"/>
              <a:t>take smaller breaks during the day and work it into the week.</a:t>
            </a:r>
            <a:r>
              <a:rPr lang="en-US" sz="2000" dirty="0"/>
              <a:t>”</a:t>
            </a:r>
          </a:p>
          <a:p>
            <a:pPr>
              <a:lnSpc>
                <a:spcPct val="90000"/>
              </a:lnSpc>
              <a:spcAft>
                <a:spcPts val="600"/>
              </a:spcAft>
            </a:pPr>
            <a:endParaRPr lang="en-US" sz="2000" dirty="0"/>
          </a:p>
          <a:p>
            <a:pPr>
              <a:lnSpc>
                <a:spcPct val="90000"/>
              </a:lnSpc>
              <a:spcAft>
                <a:spcPts val="600"/>
              </a:spcAft>
            </a:pPr>
            <a:r>
              <a:rPr lang="en-US" sz="2000" dirty="0"/>
              <a:t>	</a:t>
            </a:r>
            <a:r>
              <a:rPr lang="en-US" sz="2000" b="1" dirty="0"/>
              <a:t>“Take some time back for yourself”</a:t>
            </a:r>
            <a:r>
              <a:rPr lang="en-US" sz="2000" dirty="0"/>
              <a:t>. “We at MD Anderson give so much of ourselves to 			our mission, patients and each other, and that gives us purpose. But we are better when 			we reset.”</a:t>
            </a:r>
          </a:p>
          <a:p>
            <a:pPr>
              <a:lnSpc>
                <a:spcPct val="90000"/>
              </a:lnSpc>
              <a:spcAft>
                <a:spcPts val="600"/>
              </a:spcAft>
            </a:pPr>
            <a:r>
              <a:rPr lang="en-US" sz="2000" dirty="0"/>
              <a:t>	</a:t>
            </a:r>
          </a:p>
          <a:p>
            <a:pPr>
              <a:lnSpc>
                <a:spcPct val="90000"/>
              </a:lnSpc>
              <a:spcAft>
                <a:spcPts val="600"/>
              </a:spcAft>
            </a:pPr>
            <a:r>
              <a:rPr lang="en-US" sz="2000" dirty="0"/>
              <a:t>	He also suggests </a:t>
            </a:r>
            <a:r>
              <a:rPr lang="en-US" sz="2000" b="1" dirty="0"/>
              <a:t>closing your eyes and counting to 10 slowly</a:t>
            </a:r>
            <a:r>
              <a:rPr lang="en-US" sz="2000" dirty="0"/>
              <a:t>. During that time, think about 	</a:t>
            </a:r>
            <a:r>
              <a:rPr lang="en-US" sz="2000" b="1" dirty="0"/>
              <a:t>resetting your emotions, leveling your head, and focusing in on a solution to whatever problem 	you’re facing </a:t>
            </a:r>
            <a:r>
              <a:rPr lang="en-US" sz="2000" dirty="0"/>
              <a:t>or an issue that’s been on your mind.</a:t>
            </a: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995389052"/>
      </p:ext>
    </p:extLst>
  </p:cSld>
  <p:clrMapOvr>
    <a:masterClrMapping/>
  </p:clrMapOvr>
  <mc:AlternateContent xmlns:mc="http://schemas.openxmlformats.org/markup-compatibility/2006" xmlns:p14="http://schemas.microsoft.com/office/powerpoint/2010/main">
    <mc:Choice Requires="p14">
      <p:transition spd="slow" p14:dur="2000" advTm="44000"/>
    </mc:Choice>
    <mc:Fallback xmlns="">
      <p:transition spd="slow" advTm="4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E4CE1-C526-4C90-BFF6-1D6C17C40E6E}"/>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Proxima Nova"/>
              </a:rPr>
              <a:t>Takeaway</a:t>
            </a:r>
          </a:p>
        </p:txBody>
      </p:sp>
      <p:sp>
        <p:nvSpPr>
          <p:cNvPr id="4" name="Rectangle 3">
            <a:extLst>
              <a:ext uri="{FF2B5EF4-FFF2-40B4-BE49-F238E27FC236}">
                <a16:creationId xmlns:a16="http://schemas.microsoft.com/office/drawing/2014/main" id="{7488AAC5-BADC-451F-A898-1591CF104D9B}"/>
              </a:ext>
            </a:extLst>
          </p:cNvPr>
          <p:cNvSpPr/>
          <p:nvPr/>
        </p:nvSpPr>
        <p:spPr>
          <a:xfrm>
            <a:off x="967127" y="2318197"/>
            <a:ext cx="10546000" cy="3683358"/>
          </a:xfrm>
          <a:prstGeom prst="rect">
            <a:avLst/>
          </a:prstGeom>
        </p:spPr>
        <p:txBody>
          <a:bodyPr vert="horz" lIns="91440" tIns="45720" rIns="91440" bIns="45720" rtlCol="0" anchor="ctr">
            <a:noAutofit/>
          </a:bodyPr>
          <a:lstStyle/>
          <a:p>
            <a:pPr>
              <a:lnSpc>
                <a:spcPct val="90000"/>
              </a:lnSpc>
              <a:spcAft>
                <a:spcPts val="600"/>
              </a:spcAft>
            </a:pPr>
            <a:endParaRPr lang="en-US" sz="1400" b="0" i="0" dirty="0">
              <a:effectLst/>
            </a:endParaRPr>
          </a:p>
        </p:txBody>
      </p:sp>
      <p:sp>
        <p:nvSpPr>
          <p:cNvPr id="3" name="Rectangle 2">
            <a:extLst>
              <a:ext uri="{FF2B5EF4-FFF2-40B4-BE49-F238E27FC236}">
                <a16:creationId xmlns:a16="http://schemas.microsoft.com/office/drawing/2014/main" id="{9E62D75A-EEE3-4C56-B448-FE5735A947C3}"/>
              </a:ext>
            </a:extLst>
          </p:cNvPr>
          <p:cNvSpPr/>
          <p:nvPr/>
        </p:nvSpPr>
        <p:spPr>
          <a:xfrm>
            <a:off x="459350" y="2505109"/>
            <a:ext cx="11053775" cy="3139321"/>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231F20"/>
                </a:solidFill>
                <a:latin typeface="Proxima Nova"/>
              </a:rPr>
              <a:t>Dimensions of wellness are social connectedness, exercise, nutrition, sleep, and mindfulness.</a:t>
            </a:r>
            <a:endParaRPr lang="en-US" sz="2000" b="0" i="0" dirty="0">
              <a:solidFill>
                <a:srgbClr val="231F20"/>
              </a:solidFill>
              <a:effectLst/>
              <a:latin typeface="Proxima Nova"/>
            </a:endParaRPr>
          </a:p>
          <a:p>
            <a:endParaRPr lang="en-US" sz="2000" b="0" i="0" dirty="0">
              <a:solidFill>
                <a:srgbClr val="231F20"/>
              </a:solidFill>
              <a:effectLst/>
              <a:latin typeface="Proxima Nova"/>
            </a:endParaRPr>
          </a:p>
          <a:p>
            <a:pPr marL="342900" indent="-342900">
              <a:buFont typeface="Arial" panose="020B0604020202020204" pitchFamily="34" charset="0"/>
              <a:buChar char="•"/>
            </a:pPr>
            <a:r>
              <a:rPr lang="en-US" sz="2000" b="0" i="0" dirty="0">
                <a:solidFill>
                  <a:srgbClr val="231F20"/>
                </a:solidFill>
                <a:effectLst/>
                <a:latin typeface="Proxima Nova"/>
              </a:rPr>
              <a:t>Remember combat burnout through stress management strategies. </a:t>
            </a:r>
            <a:r>
              <a:rPr lang="en-US" sz="2000" dirty="0">
                <a:solidFill>
                  <a:srgbClr val="231F20"/>
                </a:solidFill>
                <a:latin typeface="Proxima Nova"/>
              </a:rPr>
              <a:t>Schedule time to walk, exercise, meditate or to talk/get together with friends. Engage in hobbies, listen to music, practice mindfulness, take time to watch enjoyable TV programs, eat a healthy diet and get appropriate levels of sleep. Plan ahead and schedule some time off.</a:t>
            </a:r>
          </a:p>
          <a:p>
            <a:endParaRPr lang="en-US" sz="2000" dirty="0">
              <a:solidFill>
                <a:srgbClr val="231F20"/>
              </a:solidFill>
              <a:latin typeface="Proxima Nova"/>
            </a:endParaRPr>
          </a:p>
          <a:p>
            <a:endParaRPr lang="en-US" sz="2000" dirty="0">
              <a:solidFill>
                <a:srgbClr val="231F20"/>
              </a:solidFill>
              <a:latin typeface="Proxima Nova"/>
            </a:endParaRPr>
          </a:p>
          <a:p>
            <a:pPr marL="342900" indent="-342900">
              <a:buFont typeface="Arial" panose="020B0604020202020204" pitchFamily="34" charset="0"/>
              <a:buChar char="•"/>
            </a:pPr>
            <a:r>
              <a:rPr lang="en-US" sz="2000" dirty="0">
                <a:solidFill>
                  <a:srgbClr val="231F20"/>
                </a:solidFill>
                <a:latin typeface="Proxima Nova"/>
              </a:rPr>
              <a:t>Reach out to Health &amp; Wellness at MDACC for other stress-relieving activities and assistance. </a:t>
            </a:r>
          </a:p>
          <a:p>
            <a:endParaRPr lang="en-US" b="0" i="0" dirty="0">
              <a:solidFill>
                <a:srgbClr val="231F20"/>
              </a:solidFill>
              <a:effectLst/>
              <a:latin typeface="Proxima Nova"/>
            </a:endParaRPr>
          </a:p>
        </p:txBody>
      </p:sp>
    </p:spTree>
    <p:extLst>
      <p:ext uri="{BB962C8B-B14F-4D97-AF65-F5344CB8AC3E}">
        <p14:creationId xmlns:p14="http://schemas.microsoft.com/office/powerpoint/2010/main" val="1681940292"/>
      </p:ext>
    </p:extLst>
  </p:cSld>
  <p:clrMapOvr>
    <a:masterClrMapping/>
  </p:clrMapOvr>
  <mc:AlternateContent xmlns:mc="http://schemas.openxmlformats.org/markup-compatibility/2006" xmlns:p14="http://schemas.microsoft.com/office/powerpoint/2010/main">
    <mc:Choice Requires="p14">
      <p:transition spd="slow" p14:dur="2000" advTm="43000"/>
    </mc:Choice>
    <mc:Fallback xmlns="">
      <p:transition spd="slow" advTm="4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4E06-EB34-48CA-ADB7-DE084DCC54F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a:t>MD Anderson Resources</a:t>
            </a:r>
            <a:br>
              <a:rPr lang="en-US" sz="4100"/>
            </a:br>
            <a:endParaRPr lang="en-US" sz="4100"/>
          </a:p>
        </p:txBody>
      </p:sp>
      <p:sp>
        <p:nvSpPr>
          <p:cNvPr id="8" name="Rectangle 7">
            <a:extLst>
              <a:ext uri="{FF2B5EF4-FFF2-40B4-BE49-F238E27FC236}">
                <a16:creationId xmlns:a16="http://schemas.microsoft.com/office/drawing/2014/main" id="{D45EAFB9-CB39-4DD4-B6ED-E0F406DCB355}"/>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National Suicide Prevention Hotline: 800-273-8255</a:t>
            </a:r>
          </a:p>
          <a:p>
            <a:pPr indent="-228600">
              <a:lnSpc>
                <a:spcPct val="90000"/>
              </a:lnSpc>
              <a:spcAft>
                <a:spcPts val="600"/>
              </a:spcAft>
              <a:buFont typeface="Arial" panose="020B0604020202020204" pitchFamily="34" charset="0"/>
              <a:buChar char="•"/>
            </a:pPr>
            <a:r>
              <a:rPr lang="en-US" sz="2000" dirty="0"/>
              <a:t>Crisis Text Hotline: text HOME to 741741</a:t>
            </a:r>
          </a:p>
          <a:p>
            <a:pPr indent="-228600">
              <a:lnSpc>
                <a:spcPct val="90000"/>
              </a:lnSpc>
              <a:spcAft>
                <a:spcPts val="600"/>
              </a:spcAft>
              <a:buFont typeface="Arial" panose="020B0604020202020204" pitchFamily="34" charset="0"/>
              <a:buChar char="•"/>
            </a:pPr>
            <a:r>
              <a:rPr lang="en-US" sz="2000" dirty="0"/>
              <a:t>UT Police Department: 713-795-2890</a:t>
            </a:r>
          </a:p>
          <a:p>
            <a:pPr indent="-228600">
              <a:lnSpc>
                <a:spcPct val="90000"/>
              </a:lnSpc>
              <a:spcAft>
                <a:spcPts val="600"/>
              </a:spcAft>
              <a:buFont typeface="Arial" panose="020B0604020202020204" pitchFamily="34" charset="0"/>
              <a:buChar char="•"/>
            </a:pPr>
            <a:r>
              <a:rPr lang="en-US" sz="2000" dirty="0"/>
              <a:t>MD Anderson EAP: 713-745-6901</a:t>
            </a:r>
          </a:p>
          <a:p>
            <a:pPr indent="-228600">
              <a:lnSpc>
                <a:spcPct val="90000"/>
              </a:lnSpc>
              <a:spcAft>
                <a:spcPts val="600"/>
              </a:spcAft>
              <a:buFont typeface="Arial" panose="020B0604020202020204" pitchFamily="34" charset="0"/>
              <a:buChar char="•"/>
            </a:pPr>
            <a:r>
              <a:rPr lang="en-US" sz="2000" dirty="0"/>
              <a:t>MD Anderson myHR: 713-745-6947</a:t>
            </a:r>
          </a:p>
          <a:p>
            <a:pPr indent="-228600">
              <a:lnSpc>
                <a:spcPct val="90000"/>
              </a:lnSpc>
              <a:spcAft>
                <a:spcPts val="600"/>
              </a:spcAft>
              <a:buFont typeface="Arial" panose="020B0604020202020204" pitchFamily="34" charset="0"/>
              <a:buChar char="•"/>
            </a:pPr>
            <a:r>
              <a:rPr lang="en-US" sz="2000" dirty="0"/>
              <a:t>MD Anderson Title IX Office: 832-750-5500</a:t>
            </a:r>
          </a:p>
          <a:p>
            <a:pPr indent="-228600">
              <a:lnSpc>
                <a:spcPct val="90000"/>
              </a:lnSpc>
              <a:spcAft>
                <a:spcPts val="600"/>
              </a:spcAft>
              <a:buFont typeface="Arial" panose="020B0604020202020204" pitchFamily="34" charset="0"/>
              <a:buChar char="•"/>
            </a:pPr>
            <a:r>
              <a:rPr lang="en-US" sz="2000" dirty="0"/>
              <a:t>MD Anderson 2-STOP: 713-792-7867</a:t>
            </a:r>
          </a:p>
          <a:p>
            <a:pPr indent="-228600">
              <a:lnSpc>
                <a:spcPct val="90000"/>
              </a:lnSpc>
              <a:spcAft>
                <a:spcPts val="600"/>
              </a:spcAft>
              <a:buFont typeface="Arial" panose="020B0604020202020204" pitchFamily="34" charset="0"/>
              <a:buChar char="•"/>
            </a:pPr>
            <a:r>
              <a:rPr lang="en-US" sz="2000" b="1" u="sng" dirty="0">
                <a:solidFill>
                  <a:schemeClr val="accent1">
                    <a:lumMod val="75000"/>
                  </a:schemeClr>
                </a:solidFill>
                <a:hlinkClick r:id="rId2">
                  <a:extLst>
                    <a:ext uri="{A12FA001-AC4F-418D-AE19-62706E023703}">
                      <ahyp:hlinkClr xmlns:ahyp="http://schemas.microsoft.com/office/drawing/2018/hyperlinkcolor" val="tx"/>
                    </a:ext>
                  </a:extLst>
                </a:hlinkClick>
              </a:rPr>
              <a:t>Health &amp; Wellness</a:t>
            </a:r>
            <a:endParaRPr lang="en-US" sz="2000" b="1" dirty="0">
              <a:solidFill>
                <a:schemeClr val="accent1">
                  <a:lumMod val="75000"/>
                </a:schemeClr>
              </a:solidFill>
            </a:endParaRPr>
          </a:p>
          <a:p>
            <a:pPr>
              <a:lnSpc>
                <a:spcPct val="90000"/>
              </a:lnSpc>
              <a:spcAft>
                <a:spcPts val="600"/>
              </a:spcAft>
            </a:pPr>
            <a:endParaRPr lang="en-US" sz="2000" dirty="0"/>
          </a:p>
        </p:txBody>
      </p:sp>
      <p:pic>
        <p:nvPicPr>
          <p:cNvPr id="185" name="Picture 184" descr="Desk with stethoscope and computer keyboard">
            <a:extLst>
              <a:ext uri="{FF2B5EF4-FFF2-40B4-BE49-F238E27FC236}">
                <a16:creationId xmlns:a16="http://schemas.microsoft.com/office/drawing/2014/main" id="{57F966BF-012A-4244-9B53-DF7A26DA8574}"/>
              </a:ext>
            </a:extLst>
          </p:cNvPr>
          <p:cNvPicPr>
            <a:picLocks noChangeAspect="1"/>
          </p:cNvPicPr>
          <p:nvPr/>
        </p:nvPicPr>
        <p:blipFill rotWithShape="1">
          <a:blip r:embed="rId3"/>
          <a:srcRect l="54776" r="104" b="-1"/>
          <a:stretch/>
        </p:blipFill>
        <p:spPr>
          <a:xfrm>
            <a:off x="20" y="10"/>
            <a:ext cx="4635571" cy="6857990"/>
          </a:xfrm>
          <a:prstGeom prst="rect">
            <a:avLst/>
          </a:prstGeom>
          <a:effectLst/>
        </p:spPr>
      </p:pic>
      <p:cxnSp>
        <p:nvCxnSpPr>
          <p:cNvPr id="224" name="Straight Connector 2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E4FCE6-0340-4AA1-8B49-4F3B56C6A695}"/>
              </a:ext>
            </a:extLst>
          </p:cNvPr>
          <p:cNvSpPr/>
          <p:nvPr/>
        </p:nvSpPr>
        <p:spPr>
          <a:xfrm>
            <a:off x="1367624" y="2490436"/>
            <a:ext cx="10355189" cy="3567173"/>
          </a:xfrm>
          <a:prstGeom prst="rect">
            <a:avLst/>
          </a:prstGeom>
        </p:spPr>
        <p:txBody>
          <a:bodyPr vert="horz" lIns="91440" tIns="45720" rIns="91440" bIns="45720" rtlCol="0" anchor="ctr">
            <a:normAutofit/>
          </a:bodyPr>
          <a:lstStyle/>
          <a:p>
            <a:pPr lvl="1">
              <a:lnSpc>
                <a:spcPct val="90000"/>
              </a:lnSpc>
              <a:spcAft>
                <a:spcPts val="600"/>
              </a:spcAft>
            </a:pPr>
            <a:endParaRPr lang="en-US" b="1" dirty="0"/>
          </a:p>
        </p:txBody>
      </p:sp>
      <p:sp>
        <p:nvSpPr>
          <p:cNvPr id="7" name="TextBox 6">
            <a:extLst>
              <a:ext uri="{FF2B5EF4-FFF2-40B4-BE49-F238E27FC236}">
                <a16:creationId xmlns:a16="http://schemas.microsoft.com/office/drawing/2014/main" id="{B30A5068-032A-4345-8CA1-DD7183B216FB}"/>
              </a:ext>
            </a:extLst>
          </p:cNvPr>
          <p:cNvSpPr txBox="1"/>
          <p:nvPr/>
        </p:nvSpPr>
        <p:spPr>
          <a:xfrm>
            <a:off x="7625918" y="6613864"/>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2967290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998BB85-0046-46BB-91B7-1FBAD2DB9ED2}"/>
              </a:ext>
            </a:extLst>
          </p:cNvPr>
          <p:cNvSpPr txBox="1">
            <a:spLocks/>
          </p:cNvSpPr>
          <p:nvPr/>
        </p:nvSpPr>
        <p:spPr>
          <a:xfrm>
            <a:off x="3420165" y="0"/>
            <a:ext cx="28934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Objectives</a:t>
            </a:r>
            <a:r>
              <a:rPr lang="en-US" kern="1200" dirty="0">
                <a:solidFill>
                  <a:schemeClr val="tx1"/>
                </a:solidFill>
                <a:latin typeface="+mj-lt"/>
                <a:ea typeface="+mj-ea"/>
                <a:cs typeface="+mj-cs"/>
              </a:rPr>
              <a:t>  </a:t>
            </a:r>
          </a:p>
        </p:txBody>
      </p:sp>
      <p:sp>
        <p:nvSpPr>
          <p:cNvPr id="13" name="TextBox 12">
            <a:extLst>
              <a:ext uri="{FF2B5EF4-FFF2-40B4-BE49-F238E27FC236}">
                <a16:creationId xmlns:a16="http://schemas.microsoft.com/office/drawing/2014/main" id="{E6F164C1-38F8-43C4-9426-1989A43D07C8}"/>
              </a:ext>
            </a:extLst>
          </p:cNvPr>
          <p:cNvSpPr txBox="1"/>
          <p:nvPr/>
        </p:nvSpPr>
        <p:spPr>
          <a:xfrm>
            <a:off x="159894" y="1323646"/>
            <a:ext cx="9413986" cy="4210705"/>
          </a:xfrm>
          <a:prstGeom prst="rect">
            <a:avLst/>
          </a:prstGeom>
        </p:spPr>
        <p:txBody>
          <a:bodyPr vert="horz" lIns="91440" tIns="45720" rIns="91440" bIns="45720" rtlCol="0" anchor="ctr">
            <a:noAutofit/>
          </a:bodyPr>
          <a:lstStyle/>
          <a:p>
            <a:pPr marL="685800" indent="-571500">
              <a:lnSpc>
                <a:spcPct val="90000"/>
              </a:lnSpc>
              <a:spcAft>
                <a:spcPts val="600"/>
              </a:spcAft>
              <a:buFont typeface="Arial" panose="020B0604020202020204" pitchFamily="34" charset="0"/>
              <a:buChar char="•"/>
            </a:pPr>
            <a:endParaRPr lang="en-US" sz="3600" dirty="0"/>
          </a:p>
          <a:p>
            <a:pPr marL="685800" indent="-571500">
              <a:lnSpc>
                <a:spcPct val="90000"/>
              </a:lnSpc>
              <a:spcAft>
                <a:spcPts val="600"/>
              </a:spcAft>
              <a:buFont typeface="Arial" panose="020B0604020202020204" pitchFamily="34" charset="0"/>
              <a:buChar char="•"/>
            </a:pPr>
            <a:r>
              <a:rPr lang="en-US" sz="3600" dirty="0"/>
              <a:t>The participant will be knowledgeable of the dimensions of wellness after this presentation.</a:t>
            </a:r>
          </a:p>
          <a:p>
            <a:pPr marL="114300">
              <a:lnSpc>
                <a:spcPct val="90000"/>
              </a:lnSpc>
              <a:spcAft>
                <a:spcPts val="600"/>
              </a:spcAft>
            </a:pPr>
            <a:endParaRPr lang="en-US" sz="3600" dirty="0"/>
          </a:p>
          <a:p>
            <a:pPr marL="114300">
              <a:lnSpc>
                <a:spcPct val="90000"/>
              </a:lnSpc>
              <a:spcAft>
                <a:spcPts val="600"/>
              </a:spcAft>
            </a:pPr>
            <a:endParaRPr lang="en-US" sz="3600" dirty="0"/>
          </a:p>
          <a:p>
            <a:pPr marL="342900" indent="-342900">
              <a:lnSpc>
                <a:spcPct val="90000"/>
              </a:lnSpc>
              <a:spcAft>
                <a:spcPts val="600"/>
              </a:spcAft>
              <a:buFont typeface="Arial" panose="020B0604020202020204" pitchFamily="34" charset="0"/>
              <a:buChar char="•"/>
            </a:pPr>
            <a:r>
              <a:rPr lang="en-US" sz="3600" dirty="0"/>
              <a:t>Following the presentation, the participant will be informed of different ways to help maintain wellness.</a:t>
            </a:r>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heck List">
            <a:extLst>
              <a:ext uri="{FF2B5EF4-FFF2-40B4-BE49-F238E27FC236}">
                <a16:creationId xmlns:a16="http://schemas.microsoft.com/office/drawing/2014/main" id="{BD590D27-2014-4D5B-A0D0-15328F3B8C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220518500"/>
      </p:ext>
    </p:extLst>
  </p:cSld>
  <p:clrMapOvr>
    <a:masterClrMapping/>
  </p:clrMapOvr>
  <mc:AlternateContent xmlns:mc="http://schemas.openxmlformats.org/markup-compatibility/2006" xmlns:p14="http://schemas.microsoft.com/office/powerpoint/2010/main">
    <mc:Choice Requires="p14">
      <p:transition spd="slow" p14:dur="2000" advTm="41000"/>
    </mc:Choice>
    <mc:Fallback xmlns="">
      <p:transition spd="slow" advTm="4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7B24-7373-4E01-9FA7-11E0200FBDF5}"/>
              </a:ext>
            </a:extLst>
          </p:cNvPr>
          <p:cNvSpPr>
            <a:spLocks noGrp="1"/>
          </p:cNvSpPr>
          <p:nvPr>
            <p:ph type="title"/>
          </p:nvPr>
        </p:nvSpPr>
        <p:spPr>
          <a:xfrm>
            <a:off x="838199" y="441561"/>
            <a:ext cx="10515600" cy="1325563"/>
          </a:xfrm>
        </p:spPr>
        <p:txBody>
          <a:bodyPr>
            <a:normAutofit/>
          </a:bodyPr>
          <a:lstStyle/>
          <a:p>
            <a:r>
              <a:rPr lang="en-US" b="1" dirty="0"/>
              <a:t>References</a:t>
            </a:r>
            <a:endParaRPr lang="en-US" sz="1800" dirty="0"/>
          </a:p>
        </p:txBody>
      </p:sp>
      <p:sp>
        <p:nvSpPr>
          <p:cNvPr id="3" name="Rectangle 2">
            <a:extLst>
              <a:ext uri="{FF2B5EF4-FFF2-40B4-BE49-F238E27FC236}">
                <a16:creationId xmlns:a16="http://schemas.microsoft.com/office/drawing/2014/main" id="{9AEC9D78-8E7C-4538-ACD7-D94D86BA9FAB}"/>
              </a:ext>
            </a:extLst>
          </p:cNvPr>
          <p:cNvSpPr/>
          <p:nvPr/>
        </p:nvSpPr>
        <p:spPr>
          <a:xfrm>
            <a:off x="803563" y="1351371"/>
            <a:ext cx="10799619" cy="4985980"/>
          </a:xfrm>
          <a:prstGeom prst="rect">
            <a:avLst/>
          </a:prstGeom>
        </p:spPr>
        <p:txBody>
          <a:bodyPr wrap="square">
            <a:spAutoFit/>
          </a:bodyPr>
          <a:lstStyle/>
          <a:p>
            <a:endParaRPr lang="en-US" sz="1400" dirty="0">
              <a:solidFill>
                <a:schemeClr val="accent5">
                  <a:lumMod val="75000"/>
                </a:schemeClr>
              </a:solidFill>
            </a:endParaRPr>
          </a:p>
          <a:p>
            <a:r>
              <a:rPr lang="en-US" sz="1200" dirty="0">
                <a:solidFill>
                  <a:schemeClr val="accent5">
                    <a:lumMod val="75000"/>
                  </a:schemeClr>
                </a:solidFill>
                <a:hlinkClick r:id="rId2"/>
              </a:rPr>
              <a:t>https://www.pfizer.com/health-wellness/wellness/what-is-wellness</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u="sng" dirty="0">
                <a:solidFill>
                  <a:schemeClr val="accent5">
                    <a:lumMod val="75000"/>
                  </a:schemeClr>
                </a:solidFill>
              </a:rPr>
              <a:t>https://mdandersonorg.sharepoint.com/sites/Home/Shared%20Documents/Forms/AllItems.aspx?id=/sites/Home/Shared%20Documents/support%20resource%20guide.pdf&amp;parent=/sites/Home/Shared%20Documents</a:t>
            </a:r>
          </a:p>
          <a:p>
            <a:endParaRPr lang="en-US" sz="1200" b="1" dirty="0">
              <a:solidFill>
                <a:schemeClr val="accent5">
                  <a:lumMod val="75000"/>
                </a:schemeClr>
              </a:solidFill>
            </a:endParaRPr>
          </a:p>
          <a:p>
            <a:r>
              <a:rPr lang="en-US" sz="1200" dirty="0">
                <a:solidFill>
                  <a:schemeClr val="accent5">
                    <a:lumMod val="75000"/>
                  </a:schemeClr>
                </a:solidFill>
                <a:hlinkClick r:id="rId3">
                  <a:extLst>
                    <a:ext uri="{A12FA001-AC4F-418D-AE19-62706E023703}">
                      <ahyp:hlinkClr xmlns:ahyp="http://schemas.microsoft.com/office/drawing/2018/hyperlinkcolor" val="tx"/>
                    </a:ext>
                  </a:extLst>
                </a:hlinkClick>
              </a:rPr>
              <a:t>https://mdandersonorg.sharepoint.com/sites/Home/SitePages/Make-plans-to-take-time-off.aspx</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dirty="0">
                <a:solidFill>
                  <a:schemeClr val="accent5">
                    <a:lumMod val="75000"/>
                  </a:schemeClr>
                </a:solidFill>
                <a:hlinkClick r:id="rId4">
                  <a:extLst>
                    <a:ext uri="{A12FA001-AC4F-418D-AE19-62706E023703}">
                      <ahyp:hlinkClr xmlns:ahyp="http://schemas.microsoft.com/office/drawing/2018/hyperlinkcolor" val="tx"/>
                    </a:ext>
                  </a:extLst>
                </a:hlinkClick>
              </a:rPr>
              <a:t>https://mdandersonorg.sharepoint.com/sites/Home/SitePages/Wellness-Taking-time-for-you.aspx</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dirty="0">
                <a:solidFill>
                  <a:schemeClr val="accent5">
                    <a:lumMod val="75000"/>
                  </a:schemeClr>
                </a:solidFill>
                <a:hlinkClick r:id="rId5">
                  <a:extLst>
                    <a:ext uri="{A12FA001-AC4F-418D-AE19-62706E023703}">
                      <ahyp:hlinkClr xmlns:ahyp="http://schemas.microsoft.com/office/drawing/2018/hyperlinkcolor" val="tx"/>
                    </a:ext>
                  </a:extLst>
                </a:hlinkClick>
              </a:rPr>
              <a:t>https://slidetodoc.com/running-on-empty-stress-burnout-and-refueling-sandra/</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dirty="0">
                <a:solidFill>
                  <a:schemeClr val="accent5">
                    <a:lumMod val="75000"/>
                  </a:schemeClr>
                </a:solidFill>
                <a:hlinkClick r:id="rId6">
                  <a:extLst>
                    <a:ext uri="{A12FA001-AC4F-418D-AE19-62706E023703}">
                      <ahyp:hlinkClr xmlns:ahyp="http://schemas.microsoft.com/office/drawing/2018/hyperlinkcolor" val="tx"/>
                    </a:ext>
                  </a:extLst>
                </a:hlinkClick>
              </a:rPr>
              <a:t>https://www.healthline.com/health/tips-for-identifying-and-preventing-burnout#whats-burnout</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dirty="0">
                <a:solidFill>
                  <a:schemeClr val="accent5">
                    <a:lumMod val="75000"/>
                  </a:schemeClr>
                </a:solidFill>
                <a:hlinkClick r:id="rId7">
                  <a:extLst>
                    <a:ext uri="{A12FA001-AC4F-418D-AE19-62706E023703}">
                      <ahyp:hlinkClr xmlns:ahyp="http://schemas.microsoft.com/office/drawing/2018/hyperlinkcolor" val="tx"/>
                    </a:ext>
                  </a:extLst>
                </a:hlinkClick>
              </a:rPr>
              <a:t>https://www.forbes.com/sites/forbescoachescouncil/2021/05/10/three-leadership-super-skills-to-master-to-help-address-burnout/?sh=4dee149a5e2f</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dirty="0">
                <a:solidFill>
                  <a:schemeClr val="accent5">
                    <a:lumMod val="75000"/>
                  </a:schemeClr>
                </a:solidFill>
                <a:hlinkClick r:id="rId8">
                  <a:extLst>
                    <a:ext uri="{A12FA001-AC4F-418D-AE19-62706E023703}">
                      <ahyp:hlinkClr xmlns:ahyp="http://schemas.microsoft.com/office/drawing/2018/hyperlinkcolor" val="tx"/>
                    </a:ext>
                  </a:extLst>
                </a:hlinkClick>
              </a:rPr>
              <a:t>https://mdandersonorg.sharepoint.com/teams/healthandwell-being/</a:t>
            </a:r>
            <a:r>
              <a:rPr lang="en-US" sz="1200" dirty="0">
                <a:solidFill>
                  <a:schemeClr val="accent5">
                    <a:lumMod val="75000"/>
                  </a:schemeClr>
                </a:solidFill>
              </a:rPr>
              <a:t> </a:t>
            </a:r>
          </a:p>
          <a:p>
            <a:endParaRPr lang="en-US" sz="1200" dirty="0">
              <a:solidFill>
                <a:schemeClr val="accent5">
                  <a:lumMod val="75000"/>
                </a:schemeClr>
              </a:solidFill>
            </a:endParaRPr>
          </a:p>
          <a:p>
            <a:r>
              <a:rPr lang="en-US" sz="1200" dirty="0">
                <a:solidFill>
                  <a:schemeClr val="accent5">
                    <a:lumMod val="75000"/>
                  </a:schemeClr>
                </a:solidFill>
              </a:rPr>
              <a:t>Recognizing and Managing Burnout: </a:t>
            </a:r>
            <a:r>
              <a:rPr lang="en-US" sz="1200" dirty="0">
                <a:solidFill>
                  <a:schemeClr val="accent5">
                    <a:lumMod val="75000"/>
                  </a:schemeClr>
                </a:solidFill>
                <a:hlinkClick r:id="rId9">
                  <a:extLst>
                    <a:ext uri="{A12FA001-AC4F-418D-AE19-62706E023703}">
                      <ahyp:hlinkClr xmlns:ahyp="http://schemas.microsoft.com/office/drawing/2018/hyperlinkcolor" val="tx"/>
                    </a:ext>
                  </a:extLst>
                </a:hlinkClick>
              </a:rPr>
              <a:t>https://www.youtube.com/watch?v=3wKwwMN-BC8</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dirty="0">
                <a:solidFill>
                  <a:schemeClr val="accent5">
                    <a:lumMod val="75000"/>
                  </a:schemeClr>
                </a:solidFill>
              </a:rPr>
              <a:t>How to Recover from Being Burned Out [Restore Motivation!] | Brian Tracy: </a:t>
            </a:r>
            <a:r>
              <a:rPr lang="en-US" sz="1200" dirty="0">
                <a:solidFill>
                  <a:schemeClr val="accent5">
                    <a:lumMod val="75000"/>
                  </a:schemeClr>
                </a:solidFill>
                <a:hlinkClick r:id="rId10">
                  <a:extLst>
                    <a:ext uri="{A12FA001-AC4F-418D-AE19-62706E023703}">
                      <ahyp:hlinkClr xmlns:ahyp="http://schemas.microsoft.com/office/drawing/2018/hyperlinkcolor" val="tx"/>
                    </a:ext>
                  </a:extLst>
                </a:hlinkClick>
              </a:rPr>
              <a:t>https://www.youtube.com/watch?v=5IaT5KlzTOg</a:t>
            </a:r>
            <a:endParaRPr lang="en-US" sz="1200" dirty="0">
              <a:solidFill>
                <a:schemeClr val="accent5">
                  <a:lumMod val="75000"/>
                </a:schemeClr>
              </a:solidFill>
            </a:endParaRPr>
          </a:p>
          <a:p>
            <a:endParaRPr lang="en-US" sz="1200" dirty="0">
              <a:solidFill>
                <a:schemeClr val="accent5">
                  <a:lumMod val="75000"/>
                </a:schemeClr>
              </a:solidFill>
            </a:endParaRPr>
          </a:p>
          <a:p>
            <a:r>
              <a:rPr lang="en-US" sz="1200" dirty="0">
                <a:solidFill>
                  <a:schemeClr val="accent5">
                    <a:lumMod val="75000"/>
                  </a:schemeClr>
                </a:solidFill>
              </a:rPr>
              <a:t>UT System SkillPort Library: </a:t>
            </a:r>
            <a:r>
              <a:rPr lang="en-US" sz="1200" dirty="0">
                <a:solidFill>
                  <a:schemeClr val="accent5">
                    <a:lumMod val="75000"/>
                  </a:schemeClr>
                </a:solidFill>
                <a:hlinkClick r:id="rId11">
                  <a:extLst>
                    <a:ext uri="{A12FA001-AC4F-418D-AE19-62706E023703}">
                      <ahyp:hlinkClr xmlns:ahyp="http://schemas.microsoft.com/office/drawing/2018/hyperlinkcolor" val="tx"/>
                    </a:ext>
                  </a:extLst>
                </a:hlinkClick>
              </a:rPr>
              <a:t>https://utsystem.skillport.com/skillportfe/main.action?path=summary/COURSE_TOPIC/pd_30_a03_bs_enus_t12#search/1e369581-1acc-4e23-9100-ee5cd38c0c8b</a:t>
            </a:r>
            <a:endParaRPr lang="en-US" sz="1200" dirty="0">
              <a:solidFill>
                <a:schemeClr val="accent5">
                  <a:lumMod val="75000"/>
                </a:schemeClr>
              </a:solidFill>
            </a:endParaRPr>
          </a:p>
          <a:p>
            <a:endParaRPr lang="en-US" sz="1600" dirty="0">
              <a:solidFill>
                <a:schemeClr val="accent1"/>
              </a:solidFill>
            </a:endParaRPr>
          </a:p>
        </p:txBody>
      </p:sp>
    </p:spTree>
    <p:extLst>
      <p:ext uri="{BB962C8B-B14F-4D97-AF65-F5344CB8AC3E}">
        <p14:creationId xmlns:p14="http://schemas.microsoft.com/office/powerpoint/2010/main" val="80444015"/>
      </p:ext>
    </p:extLst>
  </p:cSld>
  <p:clrMapOvr>
    <a:masterClrMapping/>
  </p:clrMapOvr>
  <mc:AlternateContent xmlns:mc="http://schemas.openxmlformats.org/markup-compatibility/2006" xmlns:p14="http://schemas.microsoft.com/office/powerpoint/2010/main">
    <mc:Choice Requires="p14">
      <p:transition spd="slow" p14:dur="15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42CE-2135-4F2B-B47E-A28C70E21E83}"/>
              </a:ext>
            </a:extLst>
          </p:cNvPr>
          <p:cNvSpPr>
            <a:spLocks noGrp="1"/>
          </p:cNvSpPr>
          <p:nvPr>
            <p:ph type="title"/>
          </p:nvPr>
        </p:nvSpPr>
        <p:spPr/>
        <p:txBody>
          <a:bodyPr/>
          <a:lstStyle/>
          <a:p>
            <a:pPr algn="ctr"/>
            <a:r>
              <a:rPr lang="en-US" b="1" dirty="0">
                <a:solidFill>
                  <a:schemeClr val="accent1"/>
                </a:solidFill>
              </a:rPr>
              <a:t>DIMENSIONS OF WELLNESS</a:t>
            </a:r>
          </a:p>
        </p:txBody>
      </p:sp>
      <p:sp>
        <p:nvSpPr>
          <p:cNvPr id="3" name="Content Placeholder 2">
            <a:extLst>
              <a:ext uri="{FF2B5EF4-FFF2-40B4-BE49-F238E27FC236}">
                <a16:creationId xmlns:a16="http://schemas.microsoft.com/office/drawing/2014/main" id="{9653B314-3953-45A1-AB59-FBE174B51044}"/>
              </a:ext>
            </a:extLst>
          </p:cNvPr>
          <p:cNvSpPr>
            <a:spLocks noGrp="1"/>
          </p:cNvSpPr>
          <p:nvPr>
            <p:ph idx="1"/>
          </p:nvPr>
        </p:nvSpPr>
        <p:spPr>
          <a:xfrm>
            <a:off x="838199" y="1825625"/>
            <a:ext cx="10894017" cy="4544178"/>
          </a:xfrm>
        </p:spPr>
        <p:txBody>
          <a:bodyPr>
            <a:normAutofit/>
          </a:bodyPr>
          <a:lstStyle/>
          <a:p>
            <a:r>
              <a:rPr lang="en-US" sz="3600" dirty="0">
                <a:solidFill>
                  <a:srgbClr val="FF0000"/>
                </a:solidFill>
              </a:rPr>
              <a:t>SOCIAL CONNECTEDNESS</a:t>
            </a:r>
          </a:p>
          <a:p>
            <a:r>
              <a:rPr lang="en-US" sz="3600" dirty="0">
                <a:solidFill>
                  <a:srgbClr val="FF0000"/>
                </a:solidFill>
              </a:rPr>
              <a:t>EXERCISE</a:t>
            </a:r>
          </a:p>
          <a:p>
            <a:r>
              <a:rPr lang="en-US" sz="3600" dirty="0">
                <a:solidFill>
                  <a:srgbClr val="FF0000"/>
                </a:solidFill>
              </a:rPr>
              <a:t>NUTRITION</a:t>
            </a:r>
          </a:p>
          <a:p>
            <a:r>
              <a:rPr lang="en-US" sz="3600" dirty="0">
                <a:solidFill>
                  <a:srgbClr val="FF0000"/>
                </a:solidFill>
              </a:rPr>
              <a:t>SLEEP</a:t>
            </a:r>
          </a:p>
          <a:p>
            <a:r>
              <a:rPr lang="en-US" sz="3600" dirty="0">
                <a:solidFill>
                  <a:srgbClr val="FF0000"/>
                </a:solidFill>
              </a:rPr>
              <a:t>MINDFULNESS</a:t>
            </a:r>
          </a:p>
        </p:txBody>
      </p:sp>
    </p:spTree>
    <p:extLst>
      <p:ext uri="{BB962C8B-B14F-4D97-AF65-F5344CB8AC3E}">
        <p14:creationId xmlns:p14="http://schemas.microsoft.com/office/powerpoint/2010/main" val="30330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7B81-D6D5-48A3-8268-B3EB6C33B2BB}"/>
              </a:ext>
            </a:extLst>
          </p:cNvPr>
          <p:cNvSpPr>
            <a:spLocks noGrp="1"/>
          </p:cNvSpPr>
          <p:nvPr>
            <p:ph type="title"/>
          </p:nvPr>
        </p:nvSpPr>
        <p:spPr>
          <a:xfrm>
            <a:off x="838200" y="89918"/>
            <a:ext cx="10515600" cy="1325563"/>
          </a:xfrm>
        </p:spPr>
        <p:txBody>
          <a:bodyPr/>
          <a:lstStyle/>
          <a:p>
            <a:pPr algn="ctr"/>
            <a:r>
              <a:rPr lang="en-US" b="1" dirty="0">
                <a:solidFill>
                  <a:srgbClr val="FF0000"/>
                </a:solidFill>
              </a:rPr>
              <a:t>SOCIAL CONNECTEDNESS</a:t>
            </a:r>
          </a:p>
        </p:txBody>
      </p:sp>
      <p:sp>
        <p:nvSpPr>
          <p:cNvPr id="3" name="Content Placeholder 2">
            <a:extLst>
              <a:ext uri="{FF2B5EF4-FFF2-40B4-BE49-F238E27FC236}">
                <a16:creationId xmlns:a16="http://schemas.microsoft.com/office/drawing/2014/main" id="{1166CF45-8CBF-4470-8AA3-ADED158FDB66}"/>
              </a:ext>
            </a:extLst>
          </p:cNvPr>
          <p:cNvSpPr>
            <a:spLocks noGrp="1"/>
          </p:cNvSpPr>
          <p:nvPr>
            <p:ph idx="1"/>
          </p:nvPr>
        </p:nvSpPr>
        <p:spPr>
          <a:xfrm>
            <a:off x="412071" y="1550417"/>
            <a:ext cx="11457373" cy="5027935"/>
          </a:xfrm>
        </p:spPr>
        <p:txBody>
          <a:bodyPr>
            <a:normAutofit/>
          </a:bodyPr>
          <a:lstStyle/>
          <a:p>
            <a:r>
              <a:rPr lang="en-US" sz="3600" dirty="0">
                <a:solidFill>
                  <a:schemeClr val="accent1"/>
                </a:solidFill>
              </a:rPr>
              <a:t>Connecting with friends or loved ones is a great way to help improve your physical and mental health. </a:t>
            </a:r>
          </a:p>
          <a:p>
            <a:endParaRPr lang="en-US" sz="3600" dirty="0">
              <a:solidFill>
                <a:schemeClr val="accent1"/>
              </a:solidFill>
            </a:endParaRPr>
          </a:p>
          <a:p>
            <a:r>
              <a:rPr lang="en-US" sz="3600" dirty="0">
                <a:solidFill>
                  <a:schemeClr val="accent1"/>
                </a:solidFill>
              </a:rPr>
              <a:t>Take 10 minutes out of your day to call someone you’ve been thinking about. </a:t>
            </a:r>
          </a:p>
          <a:p>
            <a:endParaRPr lang="en-US" sz="3600" dirty="0">
              <a:solidFill>
                <a:schemeClr val="accent1"/>
              </a:solidFill>
            </a:endParaRPr>
          </a:p>
          <a:p>
            <a:r>
              <a:rPr lang="en-US" sz="3600" dirty="0">
                <a:solidFill>
                  <a:schemeClr val="accent1"/>
                </a:solidFill>
              </a:rPr>
              <a:t>This is a great way to connect and catch up with the people that matter the most to you.</a:t>
            </a:r>
          </a:p>
        </p:txBody>
      </p:sp>
    </p:spTree>
    <p:extLst>
      <p:ext uri="{BB962C8B-B14F-4D97-AF65-F5344CB8AC3E}">
        <p14:creationId xmlns:p14="http://schemas.microsoft.com/office/powerpoint/2010/main" val="30160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7B81-D6D5-48A3-8268-B3EB6C33B2BB}"/>
              </a:ext>
            </a:extLst>
          </p:cNvPr>
          <p:cNvSpPr>
            <a:spLocks noGrp="1"/>
          </p:cNvSpPr>
          <p:nvPr>
            <p:ph type="title"/>
          </p:nvPr>
        </p:nvSpPr>
        <p:spPr>
          <a:xfrm>
            <a:off x="838200" y="118322"/>
            <a:ext cx="10515600" cy="1325563"/>
          </a:xfrm>
        </p:spPr>
        <p:txBody>
          <a:bodyPr/>
          <a:lstStyle/>
          <a:p>
            <a:pPr algn="ctr"/>
            <a:r>
              <a:rPr lang="en-US" b="1" dirty="0">
                <a:solidFill>
                  <a:srgbClr val="FF0000"/>
                </a:solidFill>
              </a:rPr>
              <a:t>EXERCISE</a:t>
            </a:r>
          </a:p>
        </p:txBody>
      </p:sp>
      <p:sp>
        <p:nvSpPr>
          <p:cNvPr id="3" name="Content Placeholder 2">
            <a:extLst>
              <a:ext uri="{FF2B5EF4-FFF2-40B4-BE49-F238E27FC236}">
                <a16:creationId xmlns:a16="http://schemas.microsoft.com/office/drawing/2014/main" id="{1166CF45-8CBF-4470-8AA3-ADED158FDB66}"/>
              </a:ext>
            </a:extLst>
          </p:cNvPr>
          <p:cNvSpPr>
            <a:spLocks noGrp="1"/>
          </p:cNvSpPr>
          <p:nvPr>
            <p:ph idx="1"/>
          </p:nvPr>
        </p:nvSpPr>
        <p:spPr>
          <a:xfrm>
            <a:off x="349928" y="1443885"/>
            <a:ext cx="11688191" cy="5347532"/>
          </a:xfrm>
        </p:spPr>
        <p:txBody>
          <a:bodyPr>
            <a:normAutofit/>
          </a:bodyPr>
          <a:lstStyle/>
          <a:p>
            <a:r>
              <a:rPr lang="en-US" sz="3600" dirty="0">
                <a:solidFill>
                  <a:schemeClr val="accent1"/>
                </a:solidFill>
              </a:rPr>
              <a:t>Even 20 or 30 minutes of daily exercise can have a positive impact on your overall sense of well-being and help improve your mood.</a:t>
            </a:r>
          </a:p>
          <a:p>
            <a:pPr marL="0" indent="0">
              <a:buNone/>
            </a:pPr>
            <a:endParaRPr lang="en-US" sz="3600" dirty="0">
              <a:solidFill>
                <a:schemeClr val="accent1"/>
              </a:solidFill>
            </a:endParaRPr>
          </a:p>
          <a:p>
            <a:r>
              <a:rPr lang="en-US" sz="3600" dirty="0">
                <a:solidFill>
                  <a:schemeClr val="accent1"/>
                </a:solidFill>
              </a:rPr>
              <a:t> Don’t know where to start? </a:t>
            </a:r>
          </a:p>
          <a:p>
            <a:pPr marL="0" indent="0">
              <a:buNone/>
            </a:pPr>
            <a:r>
              <a:rPr lang="en-US" sz="3600" dirty="0">
                <a:solidFill>
                  <a:schemeClr val="accent1"/>
                </a:solidFill>
              </a:rPr>
              <a:t>	-Try a brisk walk on your lunch break</a:t>
            </a:r>
          </a:p>
          <a:p>
            <a:pPr marL="0" indent="0">
              <a:buNone/>
            </a:pPr>
            <a:r>
              <a:rPr lang="en-US" sz="3600" dirty="0">
                <a:solidFill>
                  <a:schemeClr val="accent1"/>
                </a:solidFill>
              </a:rPr>
              <a:t>	-</a:t>
            </a:r>
            <a:r>
              <a:rPr lang="en-US" sz="3600" dirty="0" err="1">
                <a:solidFill>
                  <a:schemeClr val="accent1"/>
                </a:solidFill>
              </a:rPr>
              <a:t>Opt</a:t>
            </a:r>
            <a:r>
              <a:rPr lang="en-US" sz="3600" dirty="0">
                <a:solidFill>
                  <a:schemeClr val="accent1"/>
                </a:solidFill>
              </a:rPr>
              <a:t> for the stairs instead of the elevator when you can.</a:t>
            </a:r>
          </a:p>
        </p:txBody>
      </p:sp>
    </p:spTree>
    <p:extLst>
      <p:ext uri="{BB962C8B-B14F-4D97-AF65-F5344CB8AC3E}">
        <p14:creationId xmlns:p14="http://schemas.microsoft.com/office/powerpoint/2010/main" val="13456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7B81-D6D5-48A3-8268-B3EB6C33B2BB}"/>
              </a:ext>
            </a:extLst>
          </p:cNvPr>
          <p:cNvSpPr>
            <a:spLocks noGrp="1"/>
          </p:cNvSpPr>
          <p:nvPr>
            <p:ph type="title"/>
          </p:nvPr>
        </p:nvSpPr>
        <p:spPr>
          <a:xfrm>
            <a:off x="838200" y="0"/>
            <a:ext cx="10515600" cy="1325563"/>
          </a:xfrm>
        </p:spPr>
        <p:txBody>
          <a:bodyPr/>
          <a:lstStyle/>
          <a:p>
            <a:pPr algn="ctr"/>
            <a:r>
              <a:rPr lang="en-US" b="1" dirty="0">
                <a:solidFill>
                  <a:srgbClr val="FF0000"/>
                </a:solidFill>
              </a:rPr>
              <a:t>NUTRITION</a:t>
            </a:r>
          </a:p>
        </p:txBody>
      </p:sp>
      <p:sp>
        <p:nvSpPr>
          <p:cNvPr id="3" name="Content Placeholder 2">
            <a:extLst>
              <a:ext uri="{FF2B5EF4-FFF2-40B4-BE49-F238E27FC236}">
                <a16:creationId xmlns:a16="http://schemas.microsoft.com/office/drawing/2014/main" id="{1166CF45-8CBF-4470-8AA3-ADED158FDB66}"/>
              </a:ext>
            </a:extLst>
          </p:cNvPr>
          <p:cNvSpPr>
            <a:spLocks noGrp="1"/>
          </p:cNvSpPr>
          <p:nvPr>
            <p:ph idx="1"/>
          </p:nvPr>
        </p:nvSpPr>
        <p:spPr>
          <a:xfrm>
            <a:off x="199009" y="1591385"/>
            <a:ext cx="11626048" cy="4932054"/>
          </a:xfrm>
        </p:spPr>
        <p:txBody>
          <a:bodyPr>
            <a:normAutofit/>
          </a:bodyPr>
          <a:lstStyle/>
          <a:p>
            <a:r>
              <a:rPr lang="en-US" sz="3600" dirty="0">
                <a:solidFill>
                  <a:schemeClr val="accent1"/>
                </a:solidFill>
              </a:rPr>
              <a:t>By adding wholesome ingredients to your plate, you’ll be taking steps towards becoming a healthier you. </a:t>
            </a:r>
          </a:p>
          <a:p>
            <a:endParaRPr lang="en-US" sz="3600" dirty="0">
              <a:solidFill>
                <a:schemeClr val="accent1"/>
              </a:solidFill>
            </a:endParaRPr>
          </a:p>
          <a:p>
            <a:r>
              <a:rPr lang="en-US" sz="3600" dirty="0">
                <a:solidFill>
                  <a:schemeClr val="accent1"/>
                </a:solidFill>
              </a:rPr>
              <a:t>Some food for thought: </a:t>
            </a:r>
          </a:p>
          <a:p>
            <a:pPr marL="0" indent="0">
              <a:buNone/>
            </a:pPr>
            <a:r>
              <a:rPr lang="en-US" sz="3600" dirty="0">
                <a:solidFill>
                  <a:schemeClr val="accent1"/>
                </a:solidFill>
              </a:rPr>
              <a:t>-</a:t>
            </a:r>
            <a:r>
              <a:rPr lang="en-US" sz="3600" dirty="0">
                <a:solidFill>
                  <a:schemeClr val="accent1">
                    <a:lumMod val="50000"/>
                  </a:schemeClr>
                </a:solidFill>
              </a:rPr>
              <a:t>Pack an apple and some raw veggies in your bag to keep as a handy snack. This may help you avoid vending machines or fast food when you’re on the go.</a:t>
            </a:r>
          </a:p>
        </p:txBody>
      </p:sp>
    </p:spTree>
    <p:extLst>
      <p:ext uri="{BB962C8B-B14F-4D97-AF65-F5344CB8AC3E}">
        <p14:creationId xmlns:p14="http://schemas.microsoft.com/office/powerpoint/2010/main" val="37529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7B81-D6D5-48A3-8268-B3EB6C33B2BB}"/>
              </a:ext>
            </a:extLst>
          </p:cNvPr>
          <p:cNvSpPr>
            <a:spLocks noGrp="1"/>
          </p:cNvSpPr>
          <p:nvPr>
            <p:ph type="title"/>
          </p:nvPr>
        </p:nvSpPr>
        <p:spPr>
          <a:xfrm>
            <a:off x="4101483" y="-97155"/>
            <a:ext cx="3630227" cy="1325563"/>
          </a:xfrm>
        </p:spPr>
        <p:txBody>
          <a:bodyPr/>
          <a:lstStyle/>
          <a:p>
            <a:pPr algn="ctr"/>
            <a:r>
              <a:rPr lang="en-US" b="1" dirty="0">
                <a:solidFill>
                  <a:srgbClr val="FF0000"/>
                </a:solidFill>
              </a:rPr>
              <a:t>SLEEP</a:t>
            </a:r>
          </a:p>
        </p:txBody>
      </p:sp>
      <p:sp>
        <p:nvSpPr>
          <p:cNvPr id="3" name="Content Placeholder 2">
            <a:extLst>
              <a:ext uri="{FF2B5EF4-FFF2-40B4-BE49-F238E27FC236}">
                <a16:creationId xmlns:a16="http://schemas.microsoft.com/office/drawing/2014/main" id="{1166CF45-8CBF-4470-8AA3-ADED158FDB66}"/>
              </a:ext>
            </a:extLst>
          </p:cNvPr>
          <p:cNvSpPr>
            <a:spLocks noGrp="1"/>
          </p:cNvSpPr>
          <p:nvPr>
            <p:ph idx="1"/>
          </p:nvPr>
        </p:nvSpPr>
        <p:spPr>
          <a:xfrm>
            <a:off x="460529" y="941406"/>
            <a:ext cx="11270941" cy="4442528"/>
          </a:xfrm>
        </p:spPr>
        <p:txBody>
          <a:bodyPr>
            <a:noAutofit/>
          </a:bodyPr>
          <a:lstStyle/>
          <a:p>
            <a:r>
              <a:rPr lang="en-US" sz="3200" dirty="0">
                <a:solidFill>
                  <a:schemeClr val="accent1"/>
                </a:solidFill>
              </a:rPr>
              <a:t>Consider your sleep hygiene. </a:t>
            </a:r>
          </a:p>
          <a:p>
            <a:pPr marL="0" indent="0">
              <a:buNone/>
            </a:pPr>
            <a:endParaRPr lang="en-US" sz="3200" dirty="0">
              <a:solidFill>
                <a:schemeClr val="accent1"/>
              </a:solidFill>
            </a:endParaRPr>
          </a:p>
          <a:p>
            <a:r>
              <a:rPr lang="en-US" sz="3200" dirty="0">
                <a:solidFill>
                  <a:schemeClr val="accent1"/>
                </a:solidFill>
              </a:rPr>
              <a:t>Avoid caffeine after 12pm, include quiet and calm activities before going to bed.</a:t>
            </a:r>
          </a:p>
          <a:p>
            <a:pPr marL="0" indent="0">
              <a:buNone/>
            </a:pPr>
            <a:r>
              <a:rPr lang="en-US" sz="3200" dirty="0">
                <a:solidFill>
                  <a:schemeClr val="accent1"/>
                </a:solidFill>
              </a:rPr>
              <a:t> </a:t>
            </a:r>
          </a:p>
          <a:p>
            <a:r>
              <a:rPr lang="en-US" sz="3200" dirty="0">
                <a:solidFill>
                  <a:schemeClr val="accent1"/>
                </a:solidFill>
              </a:rPr>
              <a:t>Wake up at the same time every day</a:t>
            </a:r>
          </a:p>
          <a:p>
            <a:pPr marL="0" indent="0">
              <a:buNone/>
            </a:pPr>
            <a:endParaRPr lang="en-US" sz="3600" dirty="0">
              <a:solidFill>
                <a:schemeClr val="accent1"/>
              </a:solidFill>
            </a:endParaRPr>
          </a:p>
          <a:p>
            <a:pPr marL="0" indent="0">
              <a:buNone/>
            </a:pPr>
            <a:r>
              <a:rPr lang="en-US" sz="3600" b="1" dirty="0">
                <a:solidFill>
                  <a:schemeClr val="accent1">
                    <a:lumMod val="50000"/>
                  </a:schemeClr>
                </a:solidFill>
              </a:rPr>
              <a:t>These are simple ways you can begin your journey towards becoming a successful sleeper.</a:t>
            </a:r>
          </a:p>
          <a:p>
            <a:pPr marL="0" indent="0">
              <a:buNone/>
            </a:pPr>
            <a:endParaRPr lang="en-US" sz="3600" dirty="0">
              <a:solidFill>
                <a:schemeClr val="accent1"/>
              </a:solidFill>
            </a:endParaRPr>
          </a:p>
        </p:txBody>
      </p:sp>
    </p:spTree>
    <p:extLst>
      <p:ext uri="{BB962C8B-B14F-4D97-AF65-F5344CB8AC3E}">
        <p14:creationId xmlns:p14="http://schemas.microsoft.com/office/powerpoint/2010/main" val="289121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7B81-D6D5-48A3-8268-B3EB6C33B2BB}"/>
              </a:ext>
            </a:extLst>
          </p:cNvPr>
          <p:cNvSpPr>
            <a:spLocks noGrp="1"/>
          </p:cNvSpPr>
          <p:nvPr>
            <p:ph type="title"/>
          </p:nvPr>
        </p:nvSpPr>
        <p:spPr>
          <a:xfrm>
            <a:off x="838200" y="18255"/>
            <a:ext cx="10515600" cy="1325563"/>
          </a:xfrm>
        </p:spPr>
        <p:txBody>
          <a:bodyPr/>
          <a:lstStyle/>
          <a:p>
            <a:pPr algn="ctr"/>
            <a:r>
              <a:rPr lang="en-US" b="1" dirty="0">
                <a:solidFill>
                  <a:srgbClr val="FF0000"/>
                </a:solidFill>
              </a:rPr>
              <a:t>MINDFULNESS</a:t>
            </a:r>
          </a:p>
        </p:txBody>
      </p:sp>
      <p:sp>
        <p:nvSpPr>
          <p:cNvPr id="3" name="Content Placeholder 2">
            <a:extLst>
              <a:ext uri="{FF2B5EF4-FFF2-40B4-BE49-F238E27FC236}">
                <a16:creationId xmlns:a16="http://schemas.microsoft.com/office/drawing/2014/main" id="{1166CF45-8CBF-4470-8AA3-ADED158FDB66}"/>
              </a:ext>
            </a:extLst>
          </p:cNvPr>
          <p:cNvSpPr>
            <a:spLocks noGrp="1"/>
          </p:cNvSpPr>
          <p:nvPr>
            <p:ph idx="1"/>
          </p:nvPr>
        </p:nvSpPr>
        <p:spPr>
          <a:xfrm>
            <a:off x="332173" y="1284964"/>
            <a:ext cx="11466250" cy="5018182"/>
          </a:xfrm>
        </p:spPr>
        <p:txBody>
          <a:bodyPr>
            <a:normAutofit fontScale="70000" lnSpcReduction="20000"/>
          </a:bodyPr>
          <a:lstStyle/>
          <a:p>
            <a:r>
              <a:rPr lang="en-US" sz="5200" dirty="0">
                <a:solidFill>
                  <a:schemeClr val="accent1"/>
                </a:solidFill>
              </a:rPr>
              <a:t>Did you know that practicing mindfulness is good for the body and mind, helps with focus and also changes the brain? </a:t>
            </a:r>
          </a:p>
          <a:p>
            <a:pPr marL="0" indent="0">
              <a:buNone/>
            </a:pPr>
            <a:endParaRPr lang="en-US" sz="4400" dirty="0">
              <a:solidFill>
                <a:schemeClr val="accent1"/>
              </a:solidFill>
            </a:endParaRPr>
          </a:p>
          <a:p>
            <a:pPr marL="0" indent="0">
              <a:buNone/>
            </a:pPr>
            <a:r>
              <a:rPr lang="en-US" sz="4400" dirty="0">
                <a:solidFill>
                  <a:schemeClr val="accent1">
                    <a:lumMod val="75000"/>
                  </a:schemeClr>
                </a:solidFill>
              </a:rPr>
              <a:t>-Take a moment right now to consider your own mind and how you are feeling.</a:t>
            </a:r>
          </a:p>
          <a:p>
            <a:pPr marL="0" indent="0">
              <a:buNone/>
            </a:pPr>
            <a:endParaRPr lang="en-US" sz="4400" dirty="0">
              <a:solidFill>
                <a:schemeClr val="accent1">
                  <a:lumMod val="75000"/>
                </a:schemeClr>
              </a:solidFill>
            </a:endParaRPr>
          </a:p>
          <a:p>
            <a:pPr marL="0" indent="0">
              <a:buNone/>
            </a:pPr>
            <a:r>
              <a:rPr lang="en-US" sz="4400" dirty="0">
                <a:solidFill>
                  <a:schemeClr val="accent1">
                    <a:lumMod val="75000"/>
                  </a:schemeClr>
                </a:solidFill>
              </a:rPr>
              <a:t>-The more you tap into your own thoughts, the more you may become aware of how you react to stressful events</a:t>
            </a:r>
          </a:p>
          <a:p>
            <a:pPr marL="0" indent="0">
              <a:buNone/>
            </a:pPr>
            <a:endParaRPr lang="en-US" sz="4400" dirty="0">
              <a:solidFill>
                <a:schemeClr val="accent1">
                  <a:lumMod val="75000"/>
                </a:schemeClr>
              </a:solidFill>
            </a:endParaRPr>
          </a:p>
          <a:p>
            <a:pPr marL="0" indent="0">
              <a:buNone/>
            </a:pPr>
            <a:r>
              <a:rPr lang="en-US" sz="4400" dirty="0">
                <a:solidFill>
                  <a:schemeClr val="accent1">
                    <a:lumMod val="75000"/>
                  </a:schemeClr>
                </a:solidFill>
              </a:rPr>
              <a:t>-So start practicing mindfulness today!</a:t>
            </a:r>
          </a:p>
        </p:txBody>
      </p:sp>
    </p:spTree>
    <p:extLst>
      <p:ext uri="{BB962C8B-B14F-4D97-AF65-F5344CB8AC3E}">
        <p14:creationId xmlns:p14="http://schemas.microsoft.com/office/powerpoint/2010/main" val="174979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3E31BAA-9D35-4911-B148-CB68B4461BDD}"/>
              </a:ext>
            </a:extLst>
          </p:cNvPr>
          <p:cNvPicPr>
            <a:picLocks noChangeAspect="1"/>
          </p:cNvPicPr>
          <p:nvPr/>
        </p:nvPicPr>
        <p:blipFill>
          <a:blip r:embed="rId2"/>
          <a:stretch>
            <a:fillRect/>
          </a:stretch>
        </p:blipFill>
        <p:spPr>
          <a:xfrm>
            <a:off x="2828513" y="643467"/>
            <a:ext cx="6534974" cy="5571066"/>
          </a:xfrm>
          <a:prstGeom prst="rect">
            <a:avLst/>
          </a:prstGeom>
          <a:ln>
            <a:noFill/>
          </a:ln>
          <a:effectLst>
            <a:softEdge rad="112500"/>
          </a:effectLst>
        </p:spPr>
      </p:pic>
    </p:spTree>
    <p:extLst>
      <p:ext uri="{BB962C8B-B14F-4D97-AF65-F5344CB8AC3E}">
        <p14:creationId xmlns:p14="http://schemas.microsoft.com/office/powerpoint/2010/main" val="2311675713"/>
      </p:ext>
    </p:extLst>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1032</Words>
  <Application>Microsoft Office PowerPoint</Application>
  <PresentationFormat>Widescreen</PresentationFormat>
  <Paragraphs>114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Proxima Nova</vt:lpstr>
      <vt:lpstr>Office Theme</vt:lpstr>
      <vt:lpstr>Wellness: Take time for you to avoid burnout</vt:lpstr>
      <vt:lpstr>PowerPoint Presentation</vt:lpstr>
      <vt:lpstr>DIMENSIONS OF WELLNESS</vt:lpstr>
      <vt:lpstr>SOCIAL CONNECTEDNESS</vt:lpstr>
      <vt:lpstr>EXERCISE</vt:lpstr>
      <vt:lpstr>NUTRITION</vt:lpstr>
      <vt:lpstr>SLEEP</vt:lpstr>
      <vt:lpstr>MINDFULNESS</vt:lpstr>
      <vt:lpstr>PowerPoint Presentation</vt:lpstr>
      <vt:lpstr>PowerPoint Presentation</vt:lpstr>
      <vt:lpstr>What to do about Burnout</vt:lpstr>
      <vt:lpstr>PowerPoint Presentation</vt:lpstr>
      <vt:lpstr>Taking Time Off</vt:lpstr>
      <vt:lpstr>Plan Ahead</vt:lpstr>
      <vt:lpstr>Wellness Leave</vt:lpstr>
      <vt:lpstr> Free Counseling Through MDLIVE </vt:lpstr>
      <vt:lpstr>Mental Health</vt:lpstr>
      <vt:lpstr>Takeaway</vt:lpstr>
      <vt:lpstr>MD Anderson Resources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Take time for you to avoid burnout</dc:title>
  <dc:creator>Jimenez,Luis</dc:creator>
  <cp:lastModifiedBy>Reed,Nadara B</cp:lastModifiedBy>
  <cp:revision>14</cp:revision>
  <dcterms:created xsi:type="dcterms:W3CDTF">2022-02-26T00:51:32Z</dcterms:created>
  <dcterms:modified xsi:type="dcterms:W3CDTF">2022-03-01T16:06:07Z</dcterms:modified>
</cp:coreProperties>
</file>