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39"/>
  </p:notesMasterIdLst>
  <p:handoutMasterIdLst>
    <p:handoutMasterId r:id="rId40"/>
  </p:handoutMasterIdLst>
  <p:sldIdLst>
    <p:sldId id="360" r:id="rId6"/>
    <p:sldId id="461" r:id="rId7"/>
    <p:sldId id="462" r:id="rId8"/>
    <p:sldId id="465" r:id="rId9"/>
    <p:sldId id="442" r:id="rId10"/>
    <p:sldId id="444" r:id="rId11"/>
    <p:sldId id="454" r:id="rId12"/>
    <p:sldId id="463" r:id="rId13"/>
    <p:sldId id="365" r:id="rId14"/>
    <p:sldId id="417" r:id="rId15"/>
    <p:sldId id="457" r:id="rId16"/>
    <p:sldId id="458" r:id="rId17"/>
    <p:sldId id="431" r:id="rId18"/>
    <p:sldId id="432" r:id="rId19"/>
    <p:sldId id="468" r:id="rId20"/>
    <p:sldId id="448" r:id="rId21"/>
    <p:sldId id="414" r:id="rId22"/>
    <p:sldId id="446" r:id="rId23"/>
    <p:sldId id="452" r:id="rId24"/>
    <p:sldId id="418" r:id="rId25"/>
    <p:sldId id="445" r:id="rId26"/>
    <p:sldId id="450" r:id="rId27"/>
    <p:sldId id="420" r:id="rId28"/>
    <p:sldId id="422" r:id="rId29"/>
    <p:sldId id="466" r:id="rId30"/>
    <p:sldId id="467" r:id="rId31"/>
    <p:sldId id="409" r:id="rId32"/>
    <p:sldId id="464" r:id="rId33"/>
    <p:sldId id="453" r:id="rId34"/>
    <p:sldId id="456" r:id="rId35"/>
    <p:sldId id="361" r:id="rId36"/>
    <p:sldId id="469" r:id="rId37"/>
    <p:sldId id="470" r:id="rId38"/>
  </p:sldIdLst>
  <p:sldSz cx="9144000" cy="5143500" type="screen16x9"/>
  <p:notesSz cx="7010400" cy="92964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4E4A30-4CD9-EDB7-7ACD-657802F8F51F}" name="Obika, Robert" initials="OR" userId="S::robert.obika@abbott.com::2d331482-4bad-4790-b083-f2ba8d3200c1" providerId="AD"/>
  <p188:author id="{6F9EE66C-5B07-745E-7852-D40BCC2AC307}" name="Weyand, Valerie" initials="VW" userId="S::valerie.weyand@abbott.com::924b338c-c786-4c0e-b91e-237b3d98709b" providerId="AD"/>
  <p188:author id="{6E236982-7FF4-8088-AC0D-05FF02AA1AEC}" name="Jefferson, Denise" initials="JD" userId="S::denise.jefferson@abbott.com::f4b7a4fd-cac0-4830-9879-29eebd910059" providerId="AD"/>
  <p188:author id="{76EA5CE9-2C12-062D-4472-5256E70575C7}" name="Sirchio, Allison" initials="AS" userId="S::allison.sirchio@abbott.com::d6a3b3ac-6805-4a6a-8acb-ba02192f38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E"/>
    <a:srgbClr val="5BC2E7"/>
    <a:srgbClr val="F5F6F1"/>
    <a:srgbClr val="F4F7F2"/>
    <a:srgbClr val="470A68"/>
    <a:srgbClr val="A4D8D7"/>
    <a:srgbClr val="103332"/>
    <a:srgbClr val="C6006F"/>
    <a:srgbClr val="FFFFFF"/>
    <a:srgbClr val="002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0FAC6-59EE-A807-76F8-1229A973FACF}" v="311" dt="2026-01-07T18:31:50.102"/>
  </p1510:revLst>
</p1510:revInfo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2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0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gas, Jennifer" userId="S::jennifer.kangas@wellstar.org::9426087f-48d4-4c08-858b-9c1f7ce93f12" providerId="AD" clId="Web-{AFE0FAC6-59EE-A807-76F8-1229A973FACF}"/>
    <pc:docChg chg="addSld delSld modSld sldOrd">
      <pc:chgData name="Kangas, Jennifer" userId="S::jennifer.kangas@wellstar.org::9426087f-48d4-4c08-858b-9c1f7ce93f12" providerId="AD" clId="Web-{AFE0FAC6-59EE-A807-76F8-1229A973FACF}" dt="2026-01-07T18:31:50.102" v="269" actId="20577"/>
      <pc:docMkLst>
        <pc:docMk/>
      </pc:docMkLst>
      <pc:sldChg chg="addSp delSp modSp mod modClrScheme chgLayout">
        <pc:chgData name="Kangas, Jennifer" userId="S::jennifer.kangas@wellstar.org::9426087f-48d4-4c08-858b-9c1f7ce93f12" providerId="AD" clId="Web-{AFE0FAC6-59EE-A807-76F8-1229A973FACF}" dt="2026-01-07T18:26:11.353" v="247" actId="14100"/>
        <pc:sldMkLst>
          <pc:docMk/>
          <pc:sldMk cId="3463601184" sldId="469"/>
        </pc:sldMkLst>
        <pc:spChg chg="mod ord">
          <ac:chgData name="Kangas, Jennifer" userId="S::jennifer.kangas@wellstar.org::9426087f-48d4-4c08-858b-9c1f7ce93f12" providerId="AD" clId="Web-{AFE0FAC6-59EE-A807-76F8-1229A973FACF}" dt="2026-01-07T18:18:58.057" v="100" actId="20577"/>
          <ac:spMkLst>
            <pc:docMk/>
            <pc:sldMk cId="3463601184" sldId="469"/>
            <ac:spMk id="2" creationId="{89C80E1A-095A-AC2D-D865-D462AA3D9380}"/>
          </ac:spMkLst>
        </pc:spChg>
        <pc:spChg chg="del mod ord">
          <ac:chgData name="Kangas, Jennifer" userId="S::jennifer.kangas@wellstar.org::9426087f-48d4-4c08-858b-9c1f7ce93f12" providerId="AD" clId="Web-{AFE0FAC6-59EE-A807-76F8-1229A973FACF}" dt="2026-01-07T18:19:02.385" v="101"/>
          <ac:spMkLst>
            <pc:docMk/>
            <pc:sldMk cId="3463601184" sldId="469"/>
            <ac:spMk id="3" creationId="{8B465E49-771B-4349-4D3A-6E4EA50E5527}"/>
          </ac:spMkLst>
        </pc:spChg>
        <pc:spChg chg="add mod ord">
          <ac:chgData name="Kangas, Jennifer" userId="S::jennifer.kangas@wellstar.org::9426087f-48d4-4c08-858b-9c1f7ce93f12" providerId="AD" clId="Web-{AFE0FAC6-59EE-A807-76F8-1229A973FACF}" dt="2026-01-07T18:14:18.714" v="10" actId="20577"/>
          <ac:spMkLst>
            <pc:docMk/>
            <pc:sldMk cId="3463601184" sldId="469"/>
            <ac:spMk id="4" creationId="{7D8BCEE9-3A2E-0F38-3F08-A91511560D75}"/>
          </ac:spMkLst>
        </pc:spChg>
        <pc:spChg chg="add mod ord">
          <ac:chgData name="Kangas, Jennifer" userId="S::jennifer.kangas@wellstar.org::9426087f-48d4-4c08-858b-9c1f7ce93f12" providerId="AD" clId="Web-{AFE0FAC6-59EE-A807-76F8-1229A973FACF}" dt="2026-01-07T18:24:56.540" v="230" actId="14100"/>
          <ac:spMkLst>
            <pc:docMk/>
            <pc:sldMk cId="3463601184" sldId="469"/>
            <ac:spMk id="5" creationId="{C3932B05-216E-4B9E-D282-734C398546BC}"/>
          </ac:spMkLst>
        </pc:spChg>
        <pc:spChg chg="add mod ord">
          <ac:chgData name="Kangas, Jennifer" userId="S::jennifer.kangas@wellstar.org::9426087f-48d4-4c08-858b-9c1f7ce93f12" providerId="AD" clId="Web-{AFE0FAC6-59EE-A807-76F8-1229A973FACF}" dt="2026-01-07T18:14:37.339" v="20" actId="20577"/>
          <ac:spMkLst>
            <pc:docMk/>
            <pc:sldMk cId="3463601184" sldId="469"/>
            <ac:spMk id="6" creationId="{4BEA33D9-7D51-2EA5-378E-0ECF59B05747}"/>
          </ac:spMkLst>
        </pc:spChg>
        <pc:spChg chg="add mod ord">
          <ac:chgData name="Kangas, Jennifer" userId="S::jennifer.kangas@wellstar.org::9426087f-48d4-4c08-858b-9c1f7ce93f12" providerId="AD" clId="Web-{AFE0FAC6-59EE-A807-76F8-1229A973FACF}" dt="2026-01-07T18:25:09.072" v="232" actId="14100"/>
          <ac:spMkLst>
            <pc:docMk/>
            <pc:sldMk cId="3463601184" sldId="469"/>
            <ac:spMk id="7" creationId="{4C79BBB3-2A0E-913A-945A-37416673CC3A}"/>
          </ac:spMkLst>
        </pc:spChg>
        <pc:spChg chg="add mod ord">
          <ac:chgData name="Kangas, Jennifer" userId="S::jennifer.kangas@wellstar.org::9426087f-48d4-4c08-858b-9c1f7ce93f12" providerId="AD" clId="Web-{AFE0FAC6-59EE-A807-76F8-1229A973FACF}" dt="2026-01-07T18:25:16.415" v="234" actId="14100"/>
          <ac:spMkLst>
            <pc:docMk/>
            <pc:sldMk cId="3463601184" sldId="469"/>
            <ac:spMk id="8" creationId="{4F134180-6A33-1F56-1FAA-09D142260CB3}"/>
          </ac:spMkLst>
        </pc:spChg>
        <pc:spChg chg="add mod">
          <ac:chgData name="Kangas, Jennifer" userId="S::jennifer.kangas@wellstar.org::9426087f-48d4-4c08-858b-9c1f7ce93f12" providerId="AD" clId="Web-{AFE0FAC6-59EE-A807-76F8-1229A973FACF}" dt="2026-01-07T18:26:11.353" v="247" actId="14100"/>
          <ac:spMkLst>
            <pc:docMk/>
            <pc:sldMk cId="3463601184" sldId="469"/>
            <ac:spMk id="10" creationId="{E45D05C4-E7A3-C948-20F8-028F433ADD71}"/>
          </ac:spMkLst>
        </pc:spChg>
        <pc:spChg chg="add mod">
          <ac:chgData name="Kangas, Jennifer" userId="S::jennifer.kangas@wellstar.org::9426087f-48d4-4c08-858b-9c1f7ce93f12" providerId="AD" clId="Web-{AFE0FAC6-59EE-A807-76F8-1229A973FACF}" dt="2026-01-07T18:26:00.400" v="246" actId="20577"/>
          <ac:spMkLst>
            <pc:docMk/>
            <pc:sldMk cId="3463601184" sldId="469"/>
            <ac:spMk id="11" creationId="{0AB15379-1A3C-C853-C9C7-2884283454E7}"/>
          </ac:spMkLst>
        </pc:spChg>
      </pc:sldChg>
      <pc:sldChg chg="modSp new ord">
        <pc:chgData name="Kangas, Jennifer" userId="S::jennifer.kangas@wellstar.org::9426087f-48d4-4c08-858b-9c1f7ce93f12" providerId="AD" clId="Web-{AFE0FAC6-59EE-A807-76F8-1229A973FACF}" dt="2026-01-07T18:31:50.102" v="269" actId="20577"/>
        <pc:sldMkLst>
          <pc:docMk/>
          <pc:sldMk cId="1155976422" sldId="470"/>
        </pc:sldMkLst>
        <pc:spChg chg="mod">
          <ac:chgData name="Kangas, Jennifer" userId="S::jennifer.kangas@wellstar.org::9426087f-48d4-4c08-858b-9c1f7ce93f12" providerId="AD" clId="Web-{AFE0FAC6-59EE-A807-76F8-1229A973FACF}" dt="2026-01-07T18:31:50.102" v="269" actId="20577"/>
          <ac:spMkLst>
            <pc:docMk/>
            <pc:sldMk cId="1155976422" sldId="470"/>
            <ac:spMk id="2" creationId="{3F6129B3-BC9D-89CA-6F9E-59A0569BC70C}"/>
          </ac:spMkLst>
        </pc:spChg>
      </pc:sldChg>
      <pc:sldChg chg="new del">
        <pc:chgData name="Kangas, Jennifer" userId="S::jennifer.kangas@wellstar.org::9426087f-48d4-4c08-858b-9c1f7ce93f12" providerId="AD" clId="Web-{AFE0FAC6-59EE-A807-76F8-1229A973FACF}" dt="2026-01-07T18:26:47.040" v="249"/>
        <pc:sldMkLst>
          <pc:docMk/>
          <pc:sldMk cId="2616109687" sldId="470"/>
        </pc:sldMkLst>
      </pc:sldChg>
    </pc:docChg>
  </pc:docChgLst>
  <pc:docChgLst>
    <pc:chgData name="Kangas, Jennifer" userId="S::jennifer.kangas@wellstar.org::9426087f-48d4-4c08-858b-9c1f7ce93f12" providerId="AD" clId="Web-{6AD55A11-7A06-97EF-8CA5-43089E45BBC6}"/>
    <pc:docChg chg="modSld">
      <pc:chgData name="Kangas, Jennifer" userId="S::jennifer.kangas@wellstar.org::9426087f-48d4-4c08-858b-9c1f7ce93f12" providerId="AD" clId="Web-{6AD55A11-7A06-97EF-8CA5-43089E45BBC6}" dt="2025-12-23T15:06:15.012" v="18" actId="20577"/>
      <pc:docMkLst>
        <pc:docMk/>
      </pc:docMkLst>
      <pc:sldChg chg="modSp">
        <pc:chgData name="Kangas, Jennifer" userId="S::jennifer.kangas@wellstar.org::9426087f-48d4-4c08-858b-9c1f7ce93f12" providerId="AD" clId="Web-{6AD55A11-7A06-97EF-8CA5-43089E45BBC6}" dt="2025-12-23T15:03:45.567" v="5"/>
        <pc:sldMkLst>
          <pc:docMk/>
          <pc:sldMk cId="161227564" sldId="452"/>
        </pc:sldMkLst>
        <pc:graphicFrameChg chg="mod modGraphic">
          <ac:chgData name="Kangas, Jennifer" userId="S::jennifer.kangas@wellstar.org::9426087f-48d4-4c08-858b-9c1f7ce93f12" providerId="AD" clId="Web-{6AD55A11-7A06-97EF-8CA5-43089E45BBC6}" dt="2025-12-23T15:03:45.567" v="5"/>
          <ac:graphicFrameMkLst>
            <pc:docMk/>
            <pc:sldMk cId="161227564" sldId="452"/>
            <ac:graphicFrameMk id="4" creationId="{A467FE60-EFAC-8533-C0AA-7119CB713ED7}"/>
          </ac:graphicFrameMkLst>
        </pc:graphicFrameChg>
      </pc:sldChg>
      <pc:sldChg chg="modSp">
        <pc:chgData name="Kangas, Jennifer" userId="S::jennifer.kangas@wellstar.org::9426087f-48d4-4c08-858b-9c1f7ce93f12" providerId="AD" clId="Web-{6AD55A11-7A06-97EF-8CA5-43089E45BBC6}" dt="2025-12-23T15:06:15.012" v="18" actId="20577"/>
        <pc:sldMkLst>
          <pc:docMk/>
          <pc:sldMk cId="3463601184" sldId="469"/>
        </pc:sldMkLst>
        <pc:spChg chg="mod">
          <ac:chgData name="Kangas, Jennifer" userId="S::jennifer.kangas@wellstar.org::9426087f-48d4-4c08-858b-9c1f7ce93f12" providerId="AD" clId="Web-{6AD55A11-7A06-97EF-8CA5-43089E45BBC6}" dt="2025-12-23T15:05:48.495" v="11" actId="20577"/>
          <ac:spMkLst>
            <pc:docMk/>
            <pc:sldMk cId="3463601184" sldId="469"/>
            <ac:spMk id="2" creationId="{89C80E1A-095A-AC2D-D865-D462AA3D938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1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7-Jan-26</a:t>
            </a:fld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71D01-0526-4002-B34C-9D4A9C73B7A7}" type="datetime5">
              <a:rPr lang="en-US" smtClean="0"/>
              <a:t>7-Jan-26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7-Jan-26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7-Jan-26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ACEC4565-E794-48DA-B884-2B66FC38042E}" type="datetime5">
              <a:rPr lang="en-US" sz="1000" smtClean="0"/>
              <a:t>7-Jan-26</a:t>
            </a:fld>
            <a:endParaRPr lang="en-IN" sz="10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228725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A23EB-8E2E-8EDE-697A-3C45096B993D}"/>
              </a:ext>
            </a:extLst>
          </p:cNvPr>
          <p:cNvSpPr txBox="1"/>
          <p:nvPr userDrawn="1"/>
        </p:nvSpPr>
        <p:spPr>
          <a:xfrm>
            <a:off x="408839" y="4687818"/>
            <a:ext cx="8436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kern="1200" dirty="0" err="1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 Presentation i-STAT hs-TnI | APOC-25002250.1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://www.globalpointofcare.abbott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0" y="4741678"/>
            <a:ext cx="806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kern="12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iLS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Presentation i-STAT hs-TnI | APOC-25002250.1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F4C9D-35BB-E902-5E78-B1B8198E5F3F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. Any photos and images displayed are for illustrative purposes only. ©2025 Abbott. All rights reserved.</a:t>
            </a:r>
            <a:r>
              <a:rPr lang="en-US" altLang="en-US" sz="700" i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br>
              <a:rPr lang="en-US" altLang="en-US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Lesson: Performing a Patient Test | </a:t>
            </a:r>
            <a:r>
              <a:rPr lang="en-US" sz="7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hs-TnI</a:t>
            </a:r>
            <a:r>
              <a:rPr lang="en-US" sz="7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| APOC-25002250.1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7.svg"/><Relationship Id="rId10" Type="http://schemas.openxmlformats.org/officeDocument/2006/relationships/image" Target="../media/image41.sv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2.svg"/><Relationship Id="rId4" Type="http://schemas.openxmlformats.org/officeDocument/2006/relationships/image" Target="../media/image48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2.svg"/><Relationship Id="rId4" Type="http://schemas.openxmlformats.org/officeDocument/2006/relationships/image" Target="../media/image16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9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/>
              <a:t>i-STAT hs-TnI Cartridge</a:t>
            </a:r>
            <a:br>
              <a:rPr lang="en-US" sz="3600"/>
            </a:br>
            <a:endParaRPr lang="en-IN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sz="1800" b="1" i="0" u="none" strike="noStrike" dirty="0">
                <a:solidFill>
                  <a:srgbClr val="004F71"/>
                </a:solidFill>
                <a:effectLst/>
                <a:latin typeface="Calibri" panose="020F0502020204030204" pitchFamily="34" charset="0"/>
              </a:rPr>
              <a:t>PERFORMING A PATIENT TEST | i-STAT 1 SYSTEM</a:t>
            </a:r>
            <a:endParaRPr lang="en-US" cap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35162" y="1249919"/>
            <a:ext cx="40680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rgbClr val="FF0000"/>
                </a:solidFill>
                <a:cs typeface="Calibri" panose="020F0502020204030204" pitchFamily="34" charset="0"/>
              </a:rPr>
              <a:t>PRECAUTIONS</a:t>
            </a:r>
            <a:endParaRPr lang="en-US" sz="1400" b="1">
              <a:solidFill>
                <a:srgbClr val="FF0000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keep cartridge and instrument at the temperature of the room where they are to be used. Condensation on a cold cartridge can prevent proper contact with the instrument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NOT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return cartridges to the refrigerator after bringing them to room temperature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NOT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use a cartridge that is expired, shows signs of damage or if the clear plastic portion pack has been punctured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000000"/>
                </a:solidFill>
                <a:cs typeface="Calibri" panose="020F0502020204030204" pitchFamily="34" charset="0"/>
              </a:rPr>
              <a:t>DO NOT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place the cartridges and/or instrument in an oxygen-enriched atmosphere</a:t>
            </a:r>
            <a:endParaRPr lang="en-US" sz="12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Beginning </a:t>
            </a:r>
            <a:r>
              <a:rPr lang="en-US" sz="1400"/>
              <a:t>– cont’d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20CED-FEB0-BF61-682D-BCFC5D28C650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230AA319-62ED-D023-7F98-BC20643C77A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6E9AB92A-AE92-7AC3-1D22-9FC23E70C1C7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61B35DA3-3663-B793-9A34-481B95C9CE68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7DBF145E-E5A7-C4B7-D183-11813282B54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CE7B87F5-CA7A-56A4-EE9D-BCA2DDED7D3B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8CB9498B-35D5-69B3-FB14-46843F022242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110EA36-3AE5-11C5-8255-927F6EFFA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1" y="1252903"/>
            <a:ext cx="761643" cy="761643"/>
          </a:xfrm>
          <a:prstGeom prst="rect">
            <a:avLst/>
          </a:prstGeom>
        </p:spPr>
      </p:pic>
      <p:pic>
        <p:nvPicPr>
          <p:cNvPr id="17" name="Picture 16" descr="A grey device with a screen&#10;&#10;Description automatically generated">
            <a:extLst>
              <a:ext uri="{FF2B5EF4-FFF2-40B4-BE49-F238E27FC236}">
                <a16:creationId xmlns:a16="http://schemas.microsoft.com/office/drawing/2014/main" id="{2EDC0CC9-4607-9FBB-A993-9C3E5ED31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1FEF1A-C051-38E1-D243-2F57BD0E0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9" name="Picture 18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49FAC9B1-F5C4-AE12-6280-3532B164F8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8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CAF6D-2236-A04D-27CA-B6135F895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8F70F-375C-2956-C8CC-EDCEB36B06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AAC76C-3C99-EBFC-1CCB-00AFEB23C39C}"/>
              </a:ext>
            </a:extLst>
          </p:cNvPr>
          <p:cNvSpPr txBox="1"/>
          <p:nvPr/>
        </p:nvSpPr>
        <p:spPr>
          <a:xfrm>
            <a:off x="1417502" y="1465456"/>
            <a:ext cx="39241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rgbClr val="FF0000"/>
                </a:solidFill>
                <a:cs typeface="Calibri" panose="020F0502020204030204" pitchFamily="34" charset="0"/>
              </a:rPr>
              <a:t>PRECAUTIONS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The </a:t>
            </a:r>
            <a:r>
              <a:rPr lang="en-US" sz="1400" i="1" dirty="0">
                <a:solidFill>
                  <a:srgbClr val="000000"/>
                </a:solidFill>
                <a:cs typeface="Calibri" panose="020F0502020204030204" pitchFamily="34" charset="0"/>
              </a:rPr>
              <a:t>i-STAT hs-TnI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test shows increased imprecision for whole blood samples with hematocrit values above 57 %PCV. 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For patients with </a:t>
            </a:r>
            <a:r>
              <a:rPr lang="en-US" sz="1400" b="1" dirty="0">
                <a:solidFill>
                  <a:srgbClr val="000000"/>
                </a:solidFill>
                <a:cs typeface="Calibri" panose="020F0502020204030204" pitchFamily="34" charset="0"/>
              </a:rPr>
              <a:t>hematocrit over 55 %PCV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1400" u="sng" dirty="0">
                <a:solidFill>
                  <a:srgbClr val="000000"/>
                </a:solidFill>
                <a:cs typeface="Calibri" panose="020F0502020204030204" pitchFamily="34" charset="0"/>
              </a:rPr>
              <a:t>plasma samples </a:t>
            </a: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should be used instead of whole blood to ensure accuracy. (Send sample to core lab for testing)</a:t>
            </a:r>
            <a:endParaRPr lang="en-US"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2269798-D3A8-157C-28B0-12A802C1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Beginning </a:t>
            </a:r>
            <a:r>
              <a:rPr lang="en-US" sz="1400"/>
              <a:t>– cont’d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336A00-BFD0-7BBA-1B0D-ECA55CE7C288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715D5508-45CB-E5A9-00B5-91DFB5AC3AB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7BEE50B5-DCCD-A8DE-AE71-CD6A6BA7A52C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0A87A2FB-4976-DED8-EFC9-7B467BCA53DF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80FE8DA1-84CD-55A0-324D-A52A3E6C7BE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1A63ADD1-7E8A-EE9F-A755-975A0C076405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0FD10A1C-7B6F-41F4-0441-1FB89D841ADB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803E463-AFED-6D81-A072-DDC06D52C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1" y="1468440"/>
            <a:ext cx="761643" cy="761643"/>
          </a:xfrm>
          <a:prstGeom prst="rect">
            <a:avLst/>
          </a:prstGeom>
        </p:spPr>
      </p:pic>
      <p:pic>
        <p:nvPicPr>
          <p:cNvPr id="17" name="Picture 16" descr="A grey device with a screen&#10;&#10;Description automatically generated">
            <a:extLst>
              <a:ext uri="{FF2B5EF4-FFF2-40B4-BE49-F238E27FC236}">
                <a16:creationId xmlns:a16="http://schemas.microsoft.com/office/drawing/2014/main" id="{036F6AE7-5DFF-AA29-0E7F-EC8D766A7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5698E0-36FA-DB41-5B95-25A0911D1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9" name="Picture 18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C08D2678-DDEE-047B-7593-F3625612EB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641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EF73-D0C9-65B1-BFD7-1C195E3D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4951BD-F743-1D30-D3D7-9C8678F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Process Overview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F828CA88-791A-A8B2-36DF-867A4513247F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12</a:t>
            </a:fld>
            <a:endParaRPr lang="en-IN" sz="105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0041FF1-46B8-3823-0F35-D782ACADD79E}"/>
              </a:ext>
            </a:extLst>
          </p:cNvPr>
          <p:cNvCxnSpPr>
            <a:cxnSpLocks/>
          </p:cNvCxnSpPr>
          <p:nvPr/>
        </p:nvCxnSpPr>
        <p:spPr>
          <a:xfrm flipV="1">
            <a:off x="999293" y="4403630"/>
            <a:ext cx="6709292" cy="71435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C5B2192-D6D0-5F40-27C8-DF1F5A06C029}"/>
              </a:ext>
            </a:extLst>
          </p:cNvPr>
          <p:cNvCxnSpPr>
            <a:cxnSpLocks/>
          </p:cNvCxnSpPr>
          <p:nvPr/>
        </p:nvCxnSpPr>
        <p:spPr>
          <a:xfrm>
            <a:off x="854801" y="2607201"/>
            <a:ext cx="6684291" cy="23572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8" name="Text Box 19">
            <a:extLst>
              <a:ext uri="{FF2B5EF4-FFF2-40B4-BE49-F238E27FC236}">
                <a16:creationId xmlns:a16="http://schemas.microsoft.com/office/drawing/2014/main" id="{2DAB80F5-9C5F-384E-04CF-CDCE56DAF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726" y="2452056"/>
            <a:ext cx="93327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COLLECT SAMPLE</a:t>
            </a:r>
          </a:p>
        </p:txBody>
      </p:sp>
      <p:sp>
        <p:nvSpPr>
          <p:cNvPr id="99" name="Text Box 19">
            <a:extLst>
              <a:ext uri="{FF2B5EF4-FFF2-40B4-BE49-F238E27FC236}">
                <a16:creationId xmlns:a16="http://schemas.microsoft.com/office/drawing/2014/main" id="{D2F6B709-766A-A584-28DC-ADB29E543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393" y="2466377"/>
            <a:ext cx="80836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MIX SAMPLE</a:t>
            </a:r>
          </a:p>
        </p:txBody>
      </p:sp>
      <p:sp>
        <p:nvSpPr>
          <p:cNvPr id="100" name="Text Box 19">
            <a:extLst>
              <a:ext uri="{FF2B5EF4-FFF2-40B4-BE49-F238E27FC236}">
                <a16:creationId xmlns:a16="http://schemas.microsoft.com/office/drawing/2014/main" id="{6907E570-1ED5-C856-818B-0C4A0FE80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21" y="4281012"/>
            <a:ext cx="1151177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DISCARD FIRST DROPS</a:t>
            </a:r>
          </a:p>
        </p:txBody>
      </p:sp>
      <p:sp>
        <p:nvSpPr>
          <p:cNvPr id="101" name="Text Box 19">
            <a:extLst>
              <a:ext uri="{FF2B5EF4-FFF2-40B4-BE49-F238E27FC236}">
                <a16:creationId xmlns:a16="http://schemas.microsoft.com/office/drawing/2014/main" id="{CBCFE21C-AE0D-B5A7-4BDD-484DC65F4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868" y="4284475"/>
            <a:ext cx="1277349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FILL &amp; CLOSE CARTRIDGE</a:t>
            </a:r>
          </a:p>
        </p:txBody>
      </p:sp>
      <p:sp>
        <p:nvSpPr>
          <p:cNvPr id="102" name="Text Box 19">
            <a:extLst>
              <a:ext uri="{FF2B5EF4-FFF2-40B4-BE49-F238E27FC236}">
                <a16:creationId xmlns:a16="http://schemas.microsoft.com/office/drawing/2014/main" id="{702DED5B-5089-5074-64CC-1F5F3DE38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98" y="4277549"/>
            <a:ext cx="102079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INSERT CARTRIDGE</a:t>
            </a:r>
          </a:p>
        </p:txBody>
      </p:sp>
      <p:sp>
        <p:nvSpPr>
          <p:cNvPr id="103" name="Text Box 19">
            <a:extLst>
              <a:ext uri="{FF2B5EF4-FFF2-40B4-BE49-F238E27FC236}">
                <a16:creationId xmlns:a16="http://schemas.microsoft.com/office/drawing/2014/main" id="{5B66C3BE-CDCD-F7A4-EE7A-4DF32650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411" y="2443724"/>
            <a:ext cx="1086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PREPARE ANALYZER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4840D65-8758-3C1E-2A7C-EDDFCDD54DD7}"/>
              </a:ext>
            </a:extLst>
          </p:cNvPr>
          <p:cNvSpPr/>
          <p:nvPr/>
        </p:nvSpPr>
        <p:spPr>
          <a:xfrm>
            <a:off x="4878885" y="3195436"/>
            <a:ext cx="260350" cy="219079"/>
          </a:xfrm>
          <a:prstGeom prst="rect">
            <a:avLst/>
          </a:prstGeom>
          <a:solidFill>
            <a:srgbClr val="F4F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FB71A57-BF4E-3193-97E8-478618A54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7812"/>
          <a:stretch/>
        </p:blipFill>
        <p:spPr>
          <a:xfrm>
            <a:off x="6161862" y="2872507"/>
            <a:ext cx="1262492" cy="13530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81B4564-E128-F008-77DD-5C979ECF3598}"/>
              </a:ext>
            </a:extLst>
          </p:cNvPr>
          <p:cNvGrpSpPr/>
          <p:nvPr/>
        </p:nvGrpSpPr>
        <p:grpSpPr>
          <a:xfrm>
            <a:off x="3451637" y="870760"/>
            <a:ext cx="1636011" cy="1515252"/>
            <a:chOff x="3464626" y="929209"/>
            <a:chExt cx="1636011" cy="1515252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33DF164-9A55-A8BA-D1D0-E431A3225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" r="20"/>
            <a:stretch/>
          </p:blipFill>
          <p:spPr>
            <a:xfrm>
              <a:off x="3464626" y="929209"/>
              <a:ext cx="1480395" cy="1512755"/>
            </a:xfrm>
            <a:prstGeom prst="rect">
              <a:avLst/>
            </a:prstGeom>
          </p:spPr>
        </p:pic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A20FB89-45D8-0394-7D5E-12AD516FB638}"/>
                </a:ext>
              </a:extLst>
            </p:cNvPr>
            <p:cNvSpPr/>
            <p:nvPr/>
          </p:nvSpPr>
          <p:spPr>
            <a:xfrm>
              <a:off x="3679681" y="114689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4A96057-3646-FC43-4D02-F726319FFE4F}"/>
              </a:ext>
            </a:extLst>
          </p:cNvPr>
          <p:cNvGrpSpPr/>
          <p:nvPr/>
        </p:nvGrpSpPr>
        <p:grpSpPr>
          <a:xfrm>
            <a:off x="6123147" y="1057034"/>
            <a:ext cx="1407905" cy="1442679"/>
            <a:chOff x="6139912" y="889763"/>
            <a:chExt cx="1628233" cy="166840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929E305-2392-7B52-D8CF-53C3232DA2AB}"/>
                </a:ext>
              </a:extLst>
            </p:cNvPr>
            <p:cNvGrpSpPr/>
            <p:nvPr/>
          </p:nvGrpSpPr>
          <p:grpSpPr>
            <a:xfrm>
              <a:off x="6139912" y="889763"/>
              <a:ext cx="1628233" cy="1668400"/>
              <a:chOff x="6116680" y="1020946"/>
              <a:chExt cx="1665106" cy="1683775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FD6B12E1-B2E8-B629-3E11-79114FFC2C70}"/>
                  </a:ext>
                </a:extLst>
              </p:cNvPr>
              <p:cNvGrpSpPr/>
              <p:nvPr/>
            </p:nvGrpSpPr>
            <p:grpSpPr>
              <a:xfrm>
                <a:off x="6132472" y="1327104"/>
                <a:ext cx="1614573" cy="1377617"/>
                <a:chOff x="6140860" y="1341013"/>
                <a:chExt cx="1614573" cy="1377617"/>
              </a:xfrm>
            </p:grpSpPr>
            <p:pic>
              <p:nvPicPr>
                <p:cNvPr id="121" name="Picture 120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A686A1F9-9C70-55FE-9204-D2F3F2639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6BAB1DB4-97B5-14E7-51CB-A492B242E3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0" y="1341013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4C4AF07-FF24-8778-1FDA-8F562D1C2CEF}"/>
                  </a:ext>
                </a:extLst>
              </p:cNvPr>
              <p:cNvGrpSpPr/>
              <p:nvPr/>
            </p:nvGrpSpPr>
            <p:grpSpPr>
              <a:xfrm>
                <a:off x="6116680" y="1020946"/>
                <a:ext cx="620322" cy="502389"/>
                <a:chOff x="6038417" y="977821"/>
                <a:chExt cx="620322" cy="502389"/>
              </a:xfrm>
            </p:grpSpPr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E9E334C4-9FC8-BE32-839D-45FC36BF7B18}"/>
                    </a:ext>
                  </a:extLst>
                </p:cNvPr>
                <p:cNvSpPr txBox="1"/>
                <p:nvPr/>
              </p:nvSpPr>
              <p:spPr>
                <a:xfrm>
                  <a:off x="6038417" y="977821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10x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Arrow: Up 118">
                  <a:extLst>
                    <a:ext uri="{FF2B5EF4-FFF2-40B4-BE49-F238E27FC236}">
                      <a16:creationId xmlns:a16="http://schemas.microsoft.com/office/drawing/2014/main" id="{20A81AD4-6A8D-C1D9-E477-C6E77413F270}"/>
                    </a:ext>
                  </a:extLst>
                </p:cNvPr>
                <p:cNvSpPr/>
                <p:nvPr/>
              </p:nvSpPr>
              <p:spPr>
                <a:xfrm>
                  <a:off x="6140880" y="1317526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20" name="Arrow: Up 119">
                  <a:extLst>
                    <a:ext uri="{FF2B5EF4-FFF2-40B4-BE49-F238E27FC236}">
                      <a16:creationId xmlns:a16="http://schemas.microsoft.com/office/drawing/2014/main" id="{13C9B2CF-1DBD-7FC1-F489-4B3F8B64B281}"/>
                    </a:ext>
                  </a:extLst>
                </p:cNvPr>
                <p:cNvSpPr/>
                <p:nvPr/>
              </p:nvSpPr>
              <p:spPr>
                <a:xfrm rot="10800000">
                  <a:off x="6282621" y="1322872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543572B-636D-ACC4-7EB6-66CFB4E32174}"/>
                  </a:ext>
                </a:extLst>
              </p:cNvPr>
              <p:cNvGrpSpPr/>
              <p:nvPr/>
            </p:nvGrpSpPr>
            <p:grpSpPr>
              <a:xfrm>
                <a:off x="7299862" y="1378706"/>
                <a:ext cx="481924" cy="472919"/>
                <a:chOff x="7347286" y="1369831"/>
                <a:chExt cx="481924" cy="472919"/>
              </a:xfrm>
            </p:grpSpPr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F66BFF8B-AD58-F4F7-F7CA-74F3E9465D19}"/>
                    </a:ext>
                  </a:extLst>
                </p:cNvPr>
                <p:cNvSpPr txBox="1"/>
                <p:nvPr/>
              </p:nvSpPr>
              <p:spPr>
                <a:xfrm>
                  <a:off x="7347286" y="136983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5x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Arrow: Curved Right 116">
                  <a:extLst>
                    <a:ext uri="{FF2B5EF4-FFF2-40B4-BE49-F238E27FC236}">
                      <a16:creationId xmlns:a16="http://schemas.microsoft.com/office/drawing/2014/main" id="{57C74A7D-4859-C46A-7B34-CC80A931A04F}"/>
                    </a:ext>
                  </a:extLst>
                </p:cNvPr>
                <p:cNvSpPr/>
                <p:nvPr/>
              </p:nvSpPr>
              <p:spPr>
                <a:xfrm>
                  <a:off x="7484717" y="1712582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1A3F6B3-2741-4960-0035-CEB7079DDCFA}"/>
                </a:ext>
              </a:extLst>
            </p:cNvPr>
            <p:cNvSpPr/>
            <p:nvPr/>
          </p:nvSpPr>
          <p:spPr>
            <a:xfrm>
              <a:off x="6155343" y="926089"/>
              <a:ext cx="1588482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F81D147-A480-4CB6-DB60-0F2C62A3C06B}"/>
              </a:ext>
            </a:extLst>
          </p:cNvPr>
          <p:cNvGrpSpPr/>
          <p:nvPr/>
        </p:nvGrpSpPr>
        <p:grpSpPr>
          <a:xfrm>
            <a:off x="852047" y="2836342"/>
            <a:ext cx="2210232" cy="2061296"/>
            <a:chOff x="839997" y="2953561"/>
            <a:chExt cx="2047875" cy="1914236"/>
          </a:xfrm>
        </p:grpSpPr>
        <p:pic>
          <p:nvPicPr>
            <p:cNvPr id="124" name="Picture 123" descr="A syringe dropping red drops on a white square&#10;&#10;Description automatically generated">
              <a:extLst>
                <a:ext uri="{FF2B5EF4-FFF2-40B4-BE49-F238E27FC236}">
                  <a16:creationId xmlns:a16="http://schemas.microsoft.com/office/drawing/2014/main" id="{FE960531-76D3-3D98-8BB4-38E46A35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97" y="2953561"/>
              <a:ext cx="2047875" cy="1914236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0F520AF-054F-6241-AB4E-209462292C61}"/>
                </a:ext>
              </a:extLst>
            </p:cNvPr>
            <p:cNvSpPr/>
            <p:nvPr/>
          </p:nvSpPr>
          <p:spPr>
            <a:xfrm>
              <a:off x="1269627" y="3023291"/>
              <a:ext cx="1282083" cy="1240969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FA66E0B-0C8E-8360-4135-9D6151319B60}"/>
              </a:ext>
            </a:extLst>
          </p:cNvPr>
          <p:cNvGrpSpPr/>
          <p:nvPr/>
        </p:nvGrpSpPr>
        <p:grpSpPr>
          <a:xfrm>
            <a:off x="854114" y="2417827"/>
            <a:ext cx="407114" cy="365760"/>
            <a:chOff x="968415" y="2417827"/>
            <a:chExt cx="407114" cy="36576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45B9B62-7FF0-04EA-1015-94AA6A12436A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AECA803-CDCE-7E58-A1C0-4DE6AE75FCFB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1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74D8497-DB69-DB15-C6B5-4A0AC0E2EF16}"/>
              </a:ext>
            </a:extLst>
          </p:cNvPr>
          <p:cNvGrpSpPr/>
          <p:nvPr/>
        </p:nvGrpSpPr>
        <p:grpSpPr>
          <a:xfrm>
            <a:off x="3299874" y="2404837"/>
            <a:ext cx="407114" cy="365760"/>
            <a:chOff x="968415" y="2417827"/>
            <a:chExt cx="407114" cy="3657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AAB239A-653C-15CB-4AA9-81DEFE93171B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656D24B-4E45-755A-A0A7-430A85AACD21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2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0F8A7FB-9389-6927-2FBB-9472E0E654C5}"/>
              </a:ext>
            </a:extLst>
          </p:cNvPr>
          <p:cNvGrpSpPr/>
          <p:nvPr/>
        </p:nvGrpSpPr>
        <p:grpSpPr>
          <a:xfrm>
            <a:off x="5754726" y="2476275"/>
            <a:ext cx="407114" cy="365760"/>
            <a:chOff x="968415" y="2417827"/>
            <a:chExt cx="407114" cy="365760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1CC8D3C-0328-EFBD-2A20-F4F618D60C36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C960E56-2143-BCD4-49AC-EB79F01BB9D0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3</a:t>
              </a:r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013D24-4A8D-6127-2171-C0A67E9CB4A4}"/>
              </a:ext>
            </a:extLst>
          </p:cNvPr>
          <p:cNvGrpSpPr/>
          <p:nvPr/>
        </p:nvGrpSpPr>
        <p:grpSpPr>
          <a:xfrm>
            <a:off x="793067" y="4249224"/>
            <a:ext cx="407114" cy="365760"/>
            <a:chOff x="968415" y="2417827"/>
            <a:chExt cx="407114" cy="365760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0277EA0-8C5F-E4AC-924D-9700105A2422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E47627AC-BF41-8C0F-3F2D-EE8E983A5B4E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4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B07E46A-5F82-EE7B-5F5E-BCBE3ED95F04}"/>
              </a:ext>
            </a:extLst>
          </p:cNvPr>
          <p:cNvGrpSpPr/>
          <p:nvPr/>
        </p:nvGrpSpPr>
        <p:grpSpPr>
          <a:xfrm>
            <a:off x="3299874" y="4249223"/>
            <a:ext cx="407114" cy="365760"/>
            <a:chOff x="968415" y="2417827"/>
            <a:chExt cx="407114" cy="36576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CA14D8E-FA26-63D4-7AC3-7E20734E88D2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C9D36B2-3405-45C3-6B82-ADA099F6D34D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5</a:t>
              </a:r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09ABDAF-DDBE-4E4D-AE73-37FB8F24703C}"/>
              </a:ext>
            </a:extLst>
          </p:cNvPr>
          <p:cNvGrpSpPr/>
          <p:nvPr/>
        </p:nvGrpSpPr>
        <p:grpSpPr>
          <a:xfrm>
            <a:off x="5806681" y="4236235"/>
            <a:ext cx="407114" cy="365760"/>
            <a:chOff x="968415" y="2417827"/>
            <a:chExt cx="407114" cy="365760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923539D-E084-2F3E-60EF-E38DE52B9950}"/>
                </a:ext>
              </a:extLst>
            </p:cNvPr>
            <p:cNvSpPr/>
            <p:nvPr/>
          </p:nvSpPr>
          <p:spPr>
            <a:xfrm>
              <a:off x="988584" y="2417827"/>
              <a:ext cx="365760" cy="36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b="1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084A98DE-A02C-2844-3F36-254B48E3E79A}"/>
                </a:ext>
              </a:extLst>
            </p:cNvPr>
            <p:cNvSpPr txBox="1"/>
            <p:nvPr/>
          </p:nvSpPr>
          <p:spPr>
            <a:xfrm>
              <a:off x="968415" y="2429891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6</a:t>
              </a:r>
              <a:endParaRPr lang="en-US"/>
            </a:p>
          </p:txBody>
        </p:sp>
      </p:grp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8F988F3-2A6B-B716-4AAA-9FCF648897F3}"/>
              </a:ext>
            </a:extLst>
          </p:cNvPr>
          <p:cNvCxnSpPr>
            <a:cxnSpLocks/>
          </p:cNvCxnSpPr>
          <p:nvPr/>
        </p:nvCxnSpPr>
        <p:spPr>
          <a:xfrm flipV="1">
            <a:off x="6372143" y="1317425"/>
            <a:ext cx="905446" cy="987920"/>
          </a:xfrm>
          <a:prstGeom prst="line">
            <a:avLst/>
          </a:prstGeom>
          <a:ln w="1174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BB70612-EFD4-6867-63AA-710262BC6F63}"/>
              </a:ext>
            </a:extLst>
          </p:cNvPr>
          <p:cNvGrpSpPr/>
          <p:nvPr/>
        </p:nvGrpSpPr>
        <p:grpSpPr>
          <a:xfrm>
            <a:off x="1309255" y="1088447"/>
            <a:ext cx="1420956" cy="1297564"/>
            <a:chOff x="1309255" y="1088447"/>
            <a:chExt cx="1420956" cy="1297564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82BA0AF-B1DF-AA06-36A0-CA4B80E7CD17}"/>
                </a:ext>
              </a:extLst>
            </p:cNvPr>
            <p:cNvSpPr/>
            <p:nvPr/>
          </p:nvSpPr>
          <p:spPr>
            <a:xfrm>
              <a:off x="1309255" y="108844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 descr="A close-up of a cell phone&#10;&#10;Description automatically generated">
              <a:extLst>
                <a:ext uri="{FF2B5EF4-FFF2-40B4-BE49-F238E27FC236}">
                  <a16:creationId xmlns:a16="http://schemas.microsoft.com/office/drawing/2014/main" id="{B8F59DB7-C06E-8878-B6E4-7AE400B85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70"/>
            <a:stretch/>
          </p:blipFill>
          <p:spPr>
            <a:xfrm>
              <a:off x="1674490" y="1133750"/>
              <a:ext cx="685837" cy="1248691"/>
            </a:xfrm>
            <a:prstGeom prst="rect">
              <a:avLst/>
            </a:prstGeom>
          </p:spPr>
        </p:pic>
      </p:grpSp>
      <p:pic>
        <p:nvPicPr>
          <p:cNvPr id="155" name="Picture 154" descr="A syringe dropping a drop of blood into a plastic device&#10;&#10;Description automatically generated">
            <a:extLst>
              <a:ext uri="{FF2B5EF4-FFF2-40B4-BE49-F238E27FC236}">
                <a16:creationId xmlns:a16="http://schemas.microsoft.com/office/drawing/2014/main" id="{1FD9E76F-9A62-9EF5-23BA-AE2FF53FE0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14226"/>
          <a:stretch/>
        </p:blipFill>
        <p:spPr>
          <a:xfrm>
            <a:off x="3685803" y="2894083"/>
            <a:ext cx="1420956" cy="1086974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DA21ACE1-FA76-E2D0-04EC-A2B3A60EE5AB}"/>
              </a:ext>
            </a:extLst>
          </p:cNvPr>
          <p:cNvSpPr/>
          <p:nvPr/>
        </p:nvSpPr>
        <p:spPr>
          <a:xfrm>
            <a:off x="3685803" y="2884680"/>
            <a:ext cx="1420956" cy="1297564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row: Right 156">
            <a:extLst>
              <a:ext uri="{FF2B5EF4-FFF2-40B4-BE49-F238E27FC236}">
                <a16:creationId xmlns:a16="http://schemas.microsoft.com/office/drawing/2014/main" id="{7C7025CA-E4E7-921E-0B6A-AF9C8A795B74}"/>
              </a:ext>
            </a:extLst>
          </p:cNvPr>
          <p:cNvSpPr/>
          <p:nvPr/>
        </p:nvSpPr>
        <p:spPr>
          <a:xfrm>
            <a:off x="4225640" y="3861902"/>
            <a:ext cx="385894" cy="20118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18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r>
              <a:rPr lang="en-US" dirty="0"/>
              <a:t>POWER UP THE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Press the Power button to turn on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From the Test Menu screen, press </a:t>
            </a:r>
            <a:r>
              <a:rPr lang="en-US" sz="1400" dirty="0"/>
              <a:t>2</a:t>
            </a:r>
            <a:r>
              <a:rPr lang="en-US" sz="1400" dirty="0">
                <a:solidFill>
                  <a:schemeClr val="tx1"/>
                </a:solidFill>
              </a:rPr>
              <a:t> on the keypad for </a:t>
            </a:r>
            <a:r>
              <a:rPr lang="en-US" sz="1400" dirty="0"/>
              <a:t>i-STAT Cartridge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Follow the onscreen prompts</a:t>
            </a: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13</a:t>
            </a:fld>
            <a:endParaRPr lang="en-IN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53937-3B29-7722-78E9-BE77E49F5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99" y="251031"/>
            <a:ext cx="1608511" cy="4322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6366F-D5C5-A276-4C49-DA085B22DAF8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err="1">
                <a:solidFill>
                  <a:schemeClr val="accent1"/>
                </a:solidFill>
                <a:latin typeface="Calibri" panose="020F0502020204030204" pitchFamily="34" charset="0"/>
              </a:rPr>
              <a:t>i</a:t>
            </a: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6A76CAF-4F60-7A6B-7292-D138E5186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31CFAB-76E8-B255-3910-F0FE4F206EA6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B4C40-9257-F666-81AA-8C2CE2B3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C02627-14E7-C0D8-756D-B9FEE051B2EA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84C20DE-8519-58B0-3E40-3A18C6389832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80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7FFC-A96F-F723-44EE-332EC09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3D0E7B-F6B8-D6DE-D2A2-D0FD80C3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F980-FD1E-A41B-4C09-67579CB9D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42B5-F2E1-2E93-9C9A-27E374C3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48368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BARCODE SCAN: OPERATOR ID, THEN PATIENT ID</a:t>
            </a:r>
            <a:endParaRPr lang="en-US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Hold the analyzer 3 to 9 inches away from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Press and hold down the </a:t>
            </a:r>
            <a:r>
              <a:rPr lang="en-US" sz="1400" b="0"/>
              <a:t>SCAN</a:t>
            </a:r>
            <a:r>
              <a:rPr lang="en-US" sz="1400" b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Laser beam must cover the entire length of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Wait for the beep or for laser beam to disappear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Release the </a:t>
            </a:r>
            <a:r>
              <a:rPr lang="en-US" sz="1400" b="0"/>
              <a:t>SCAN</a:t>
            </a:r>
            <a:r>
              <a:rPr lang="en-US" sz="1400" b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1D3-1A73-0345-5167-95CB66B2B868}"/>
              </a:ext>
            </a:extLst>
          </p:cNvPr>
          <p:cNvSpPr/>
          <p:nvPr/>
        </p:nvSpPr>
        <p:spPr>
          <a:xfrm>
            <a:off x="7147609" y="2314064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4E5E0-AA7D-1C35-735E-27DCDFDF8BE4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8CA9D-6137-BA71-B3FB-3C94DF1940D2}"/>
              </a:ext>
            </a:extLst>
          </p:cNvPr>
          <p:cNvSpPr txBox="1"/>
          <p:nvPr/>
        </p:nvSpPr>
        <p:spPr>
          <a:xfrm>
            <a:off x="7251394" y="2680191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THE PATIENT ID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9B670CF-9B84-E93B-3547-57F70F4A9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39065"/>
          <a:stretch/>
        </p:blipFill>
        <p:spPr bwMode="auto">
          <a:xfrm>
            <a:off x="5211896" y="1125353"/>
            <a:ext cx="1935712" cy="22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identification card&#10;&#10;Description automatically generated">
            <a:extLst>
              <a:ext uri="{FF2B5EF4-FFF2-40B4-BE49-F238E27FC236}">
                <a16:creationId xmlns:a16="http://schemas.microsoft.com/office/drawing/2014/main" id="{731B4037-D667-8044-E372-432157D6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18988" r="26207" b="42478"/>
          <a:stretch/>
        </p:blipFill>
        <p:spPr>
          <a:xfrm>
            <a:off x="5372537" y="1141339"/>
            <a:ext cx="1776119" cy="102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DB7A-BACF-3620-8842-5E93FC06C674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0E5873-3415-350C-185B-1A93C3C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03847C-005F-780F-63F8-2F1CA412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249" y="2497734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4BC2F-9715-05B2-66B9-FFF7DBD07EFD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D6C80-930E-C313-73C8-D76B201453E7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8C789-4122-F472-AABD-4A620804278E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47312-CB76-E9F0-98C9-1F0B52D5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B1D24-378B-98A2-3F57-7114A4C1CDA5}"/>
              </a:ext>
            </a:extLst>
          </p:cNvPr>
          <p:cNvSpPr txBox="1"/>
          <p:nvPr/>
        </p:nvSpPr>
        <p:spPr>
          <a:xfrm>
            <a:off x="827604" y="3471044"/>
            <a:ext cx="427830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3ACFBC-58D5-A3D3-656E-57A086A00C0A}"/>
              </a:ext>
            </a:extLst>
          </p:cNvPr>
          <p:cNvCxnSpPr>
            <a:cxnSpLocks/>
          </p:cNvCxnSpPr>
          <p:nvPr/>
        </p:nvCxnSpPr>
        <p:spPr>
          <a:xfrm>
            <a:off x="419100" y="3245485"/>
            <a:ext cx="4383145" cy="13591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BABA14-6018-08A7-70F7-E7F72968F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0" y="3551005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426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36B83-393E-CEFC-3908-69771C12D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6B1F892-5411-1360-C6C1-38633A8E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/>
              <a:t>Prepare the Instrument – </a:t>
            </a:r>
            <a:r>
              <a:rPr lang="en-US" err="1"/>
              <a:t>i</a:t>
            </a:r>
            <a:r>
              <a:rPr lang="en-US"/>
              <a:t>-STAT </a:t>
            </a:r>
            <a:r>
              <a:rPr lang="en-US" sz="2400"/>
              <a:t>1 Analyzer</a:t>
            </a:r>
            <a:endParaRPr lang="en-US" sz="2400" i="1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EB936C-63E9-104C-8B91-FF78334299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58605"/>
            <a:ext cx="31351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MANUAL ENTRY: PATIENT ID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Use number keys on the keypad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Press</a:t>
            </a:r>
            <a:r>
              <a:rPr lang="en-US" sz="1400" b="0" dirty="0"/>
              <a:t> ENT </a:t>
            </a:r>
            <a:r>
              <a:rPr lang="en-US" sz="1400" b="0" dirty="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1C89D3-F829-CDB9-5A00-7C95900C6F6B}"/>
              </a:ext>
            </a:extLst>
          </p:cNvPr>
          <p:cNvGrpSpPr/>
          <p:nvPr/>
        </p:nvGrpSpPr>
        <p:grpSpPr>
          <a:xfrm>
            <a:off x="3641317" y="1437445"/>
            <a:ext cx="4958281" cy="2926559"/>
            <a:chOff x="3220709" y="1419283"/>
            <a:chExt cx="5681446" cy="33533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4AB3C6-BF0D-9371-FC07-65DEC853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3795" y="1419283"/>
              <a:ext cx="998360" cy="2962884"/>
            </a:xfrm>
            <a:prstGeom prst="rect">
              <a:avLst/>
            </a:prstGeom>
          </p:spPr>
        </p:pic>
        <p:pic>
          <p:nvPicPr>
            <p:cNvPr id="11" name="Picture 10" descr="A close-up of a medical scanner&#10;&#10;AI-generated content may be incorrect.">
              <a:extLst>
                <a:ext uri="{FF2B5EF4-FFF2-40B4-BE49-F238E27FC236}">
                  <a16:creationId xmlns:a16="http://schemas.microsoft.com/office/drawing/2014/main" id="{8F66B7B9-B793-DFC5-86DE-6106B7EE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148" y="1419283"/>
              <a:ext cx="1782360" cy="296288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ED4611-81F8-7035-05BE-660BEC2CC46D}"/>
                </a:ext>
              </a:extLst>
            </p:cNvPr>
            <p:cNvSpPr/>
            <p:nvPr/>
          </p:nvSpPr>
          <p:spPr>
            <a:xfrm>
              <a:off x="8086987" y="3334467"/>
              <a:ext cx="648173" cy="978663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id="{7135B90C-593D-C9FE-DF9D-CFB2C2E6B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148" y="4420016"/>
              <a:ext cx="1189050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PATIENT ID</a:t>
              </a:r>
              <a:endParaRPr lang="en-US" altLang="en-US" sz="1400" b="1" cap="all">
                <a:solidFill>
                  <a:schemeClr val="accent1"/>
                </a:solidFill>
              </a:endParaRPr>
            </a:p>
          </p:txBody>
        </p:sp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id="{DFB9F848-5313-18B2-22A6-EBC4E1ED5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709" y="4382167"/>
              <a:ext cx="1468143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400" b="1" cap="all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8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42B-D9B7-4E19-3806-1BD4D624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60DAC7D-BC2F-1CC2-5DDF-FA6C841D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CC8B-3905-C7D4-C24F-D6E608985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56DC52-AA7B-405A-CDB4-6FD161A7C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590859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SCAN CARTRIDGE (PORTION PACK) BARCODE, CONT’D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Once the cartridge barcode is scanned, </a:t>
            </a:r>
            <a:r>
              <a:rPr lang="en-US" sz="1400" u="sng" dirty="0">
                <a:solidFill>
                  <a:schemeClr val="tx1"/>
                </a:solidFill>
              </a:rPr>
              <a:t>you have 15 minutes </a:t>
            </a:r>
            <a:r>
              <a:rPr lang="en-US" sz="1400" b="0" dirty="0">
                <a:solidFill>
                  <a:schemeClr val="tx1"/>
                </a:solidFill>
              </a:rPr>
              <a:t>to insert a filled &amp; sealed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After 15 minutes of inactivity the instrument will turn off and will require re-entry of previous information to perform a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8DA833-CD03-1967-5F22-771AA8EDA23C}"/>
              </a:ext>
            </a:extLst>
          </p:cNvPr>
          <p:cNvSpPr/>
          <p:nvPr/>
        </p:nvSpPr>
        <p:spPr>
          <a:xfrm>
            <a:off x="5300141" y="2267695"/>
            <a:ext cx="1577961" cy="1009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1D6611-A7DA-CE2E-F981-E6C1D7017226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4B3F6-855B-6823-C0EE-96D8F89FFB0C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3B172B-2410-6964-8D82-92C0624F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B3DDE8-ECCA-638D-DB8B-E90CFB2FD144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97938D-8DEC-C97E-1B3C-4FD608F18A98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B2A639-D686-530A-629B-9107957B850D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THE BARCODE ON THE CARTRIDGE PORTION PACK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C6C5DC8-0D4A-6999-3650-2A07AAA0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7764969-D7C9-26E0-8E88-FF9FBBC6F741}"/>
              </a:ext>
            </a:extLst>
          </p:cNvPr>
          <p:cNvSpPr txBox="1"/>
          <p:nvPr/>
        </p:nvSpPr>
        <p:spPr>
          <a:xfrm>
            <a:off x="772650" y="3471226"/>
            <a:ext cx="3867820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rgbClr val="FF0000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rgbClr val="FF0000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If an Invalid Cartridge Type window is displayed, contact the System Administrator.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Scanning is required. You must scan the barcode. This information cannot be entered manually.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9AB812-63C0-F6EC-5D78-D1F8E88A4364}"/>
              </a:ext>
            </a:extLst>
          </p:cNvPr>
          <p:cNvCxnSpPr>
            <a:cxnSpLocks/>
          </p:cNvCxnSpPr>
          <p:nvPr/>
        </p:nvCxnSpPr>
        <p:spPr>
          <a:xfrm>
            <a:off x="419100" y="3370475"/>
            <a:ext cx="4488399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E50B37F-1552-9775-F30E-7252B42D7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6" y="3551188"/>
            <a:ext cx="342207" cy="342207"/>
          </a:xfrm>
          <a:prstGeom prst="rect">
            <a:avLst/>
          </a:prstGeom>
        </p:spPr>
      </p:pic>
      <p:pic>
        <p:nvPicPr>
          <p:cNvPr id="6" name="Picture 5" descr="A white circle with a number and arrow&#10;&#10;Description automatically generated">
            <a:extLst>
              <a:ext uri="{FF2B5EF4-FFF2-40B4-BE49-F238E27FC236}">
                <a16:creationId xmlns:a16="http://schemas.microsoft.com/office/drawing/2014/main" id="{F2B35BFE-F597-1005-8B17-D48272D3C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11" y="2422503"/>
            <a:ext cx="696788" cy="696788"/>
          </a:xfrm>
          <a:prstGeom prst="rect">
            <a:avLst/>
          </a:prstGeom>
        </p:spPr>
      </p:pic>
      <p:pic>
        <p:nvPicPr>
          <p:cNvPr id="3" name="Picture 2" descr="A person holding a device&#10;&#10;AI-generated content may be incorrect.">
            <a:extLst>
              <a:ext uri="{FF2B5EF4-FFF2-40B4-BE49-F238E27FC236}">
                <a16:creationId xmlns:a16="http://schemas.microsoft.com/office/drawing/2014/main" id="{36F1DC8E-7810-DF59-697F-E95375FBC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2" b="20155"/>
          <a:stretch/>
        </p:blipFill>
        <p:spPr>
          <a:xfrm>
            <a:off x="6957312" y="2272489"/>
            <a:ext cx="1784137" cy="988778"/>
          </a:xfrm>
          <a:prstGeom prst="rect">
            <a:avLst/>
          </a:prstGeom>
        </p:spPr>
      </p:pic>
      <p:pic>
        <p:nvPicPr>
          <p:cNvPr id="4" name="Picture 3" descr="A hand in glove holding a white label with a barcode on it&#10;&#10;AI-generated content may be incorrect.">
            <a:extLst>
              <a:ext uri="{FF2B5EF4-FFF2-40B4-BE49-F238E27FC236}">
                <a16:creationId xmlns:a16="http://schemas.microsoft.com/office/drawing/2014/main" id="{8C9C795B-6049-B0F1-B78C-158758F765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55" r="398" b="11236"/>
          <a:stretch/>
        </p:blipFill>
        <p:spPr>
          <a:xfrm>
            <a:off x="5299569" y="1141121"/>
            <a:ext cx="1742565" cy="1022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203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the Instrument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13073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SCAN (CARTRIDGE PORTION PACK)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Turn the portion pack over and locate the linear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The instrument is now ready, next prepare the sample​</a:t>
            </a:r>
            <a:endParaRPr lang="en-US" sz="1400" b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C2C020-DCDB-A668-EECC-E4BC61B2644D}"/>
              </a:ext>
            </a:extLst>
          </p:cNvPr>
          <p:cNvGrpSpPr/>
          <p:nvPr/>
        </p:nvGrpSpPr>
        <p:grpSpPr>
          <a:xfrm>
            <a:off x="5825113" y="917926"/>
            <a:ext cx="3192952" cy="3592208"/>
            <a:chOff x="5671410" y="787367"/>
            <a:chExt cx="3192952" cy="35922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3CCA93-C8FD-38E9-63C1-D71E3127DE1A}"/>
                </a:ext>
              </a:extLst>
            </p:cNvPr>
            <p:cNvGrpSpPr/>
            <p:nvPr/>
          </p:nvGrpSpPr>
          <p:grpSpPr>
            <a:xfrm>
              <a:off x="5671410" y="787367"/>
              <a:ext cx="3192952" cy="3592208"/>
              <a:chOff x="5601070" y="963217"/>
              <a:chExt cx="3192952" cy="359220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04CE11-45F8-0BB7-C608-8AC7C566F6C7}"/>
                  </a:ext>
                </a:extLst>
              </p:cNvPr>
              <p:cNvSpPr txBox="1"/>
              <p:nvPr/>
            </p:nvSpPr>
            <p:spPr>
              <a:xfrm>
                <a:off x="6742473" y="2705462"/>
                <a:ext cx="649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9CDE"/>
                    </a:solidFill>
                    <a:latin typeface="Calibri" panose="020F0502020204030204" pitchFamily="34" charset="0"/>
                  </a:rPr>
                  <a:t>Back</a:t>
                </a: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0B292F1-37F2-C48F-26CB-70A643C99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8453"/>
              <a:stretch/>
            </p:blipFill>
            <p:spPr>
              <a:xfrm>
                <a:off x="5601070" y="2695984"/>
                <a:ext cx="3144150" cy="1859441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43C8DA9-227B-C741-7250-4B84808A8692}"/>
                  </a:ext>
                </a:extLst>
              </p:cNvPr>
              <p:cNvSpPr/>
              <p:nvPr/>
            </p:nvSpPr>
            <p:spPr>
              <a:xfrm>
                <a:off x="6847899" y="3907618"/>
                <a:ext cx="1554963" cy="339461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F9EDC2-C3ED-B2B6-1A9B-F80323A637C0}"/>
                  </a:ext>
                </a:extLst>
              </p:cNvPr>
              <p:cNvSpPr txBox="1"/>
              <p:nvPr/>
            </p:nvSpPr>
            <p:spPr>
              <a:xfrm>
                <a:off x="6847425" y="963217"/>
                <a:ext cx="6493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b="1">
                  <a:solidFill>
                    <a:srgbClr val="009CDE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14" name="Graphic 13" descr="Close with solid fill">
                <a:extLst>
                  <a:ext uri="{FF2B5EF4-FFF2-40B4-BE49-F238E27FC236}">
                    <a16:creationId xmlns:a16="http://schemas.microsoft.com/office/drawing/2014/main" id="{3A4E01D8-9758-4144-71EC-82A532871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76273" y="3026912"/>
                <a:ext cx="548640" cy="548640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432E582-B2DA-115B-D779-DEFCA2D34B52}"/>
                  </a:ext>
                </a:extLst>
              </p:cNvPr>
              <p:cNvGrpSpPr/>
              <p:nvPr/>
            </p:nvGrpSpPr>
            <p:grpSpPr>
              <a:xfrm>
                <a:off x="5754744" y="1079006"/>
                <a:ext cx="2990476" cy="1790476"/>
                <a:chOff x="5642984" y="1079006"/>
                <a:chExt cx="2990476" cy="1790476"/>
              </a:xfrm>
            </p:grpSpPr>
            <p:pic>
              <p:nvPicPr>
                <p:cNvPr id="22" name="Picture 21" descr="A white device in a plastic package&#10;&#10;Description automatically generated">
                  <a:extLst>
                    <a:ext uri="{FF2B5EF4-FFF2-40B4-BE49-F238E27FC236}">
                      <a16:creationId xmlns:a16="http://schemas.microsoft.com/office/drawing/2014/main" id="{A480A8B1-EB9F-700B-7D9F-557D2BC96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242984" y="479006"/>
                  <a:ext cx="1790476" cy="2990476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5BFCFBA-2B75-7331-414D-865ECE0131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-100000"/>
                          </a14:imgEffect>
                          <a14:imgEffect>
                            <a14:brightnessContrast bright="-1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644069" y="1515709"/>
                  <a:ext cx="628967" cy="899081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93E139-E5A0-9F3C-C964-82A75A73C87A}"/>
                  </a:ext>
                </a:extLst>
              </p:cNvPr>
              <p:cNvSpPr txBox="1"/>
              <p:nvPr/>
            </p:nvSpPr>
            <p:spPr>
              <a:xfrm>
                <a:off x="6381671" y="3476015"/>
                <a:ext cx="41600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/>
                  <a:t>hs-TnI</a:t>
                </a:r>
              </a:p>
            </p:txBody>
          </p:sp>
          <p:pic>
            <p:nvPicPr>
              <p:cNvPr id="17" name="Graphic 16" descr="Checkmark with solid fill">
                <a:extLst>
                  <a:ext uri="{FF2B5EF4-FFF2-40B4-BE49-F238E27FC236}">
                    <a16:creationId xmlns:a16="http://schemas.microsoft.com/office/drawing/2014/main" id="{9666AC87-AEBF-81D4-439D-6F5B2B89E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245382" y="3883468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60A5FC-44B0-9570-4C5A-913F6CAEECEC}"/>
                </a:ext>
              </a:extLst>
            </p:cNvPr>
            <p:cNvSpPr/>
            <p:nvPr/>
          </p:nvSpPr>
          <p:spPr>
            <a:xfrm>
              <a:off x="6395720" y="3332480"/>
              <a:ext cx="55372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 Box 19">
            <a:extLst>
              <a:ext uri="{FF2B5EF4-FFF2-40B4-BE49-F238E27FC236}">
                <a16:creationId xmlns:a16="http://schemas.microsoft.com/office/drawing/2014/main" id="{91179753-C29B-734B-BF5D-7E7D3390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419" y="856552"/>
            <a:ext cx="118904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  <a:endParaRPr lang="en-US" altLang="en-US" sz="1400" b="1" cap="all">
              <a:solidFill>
                <a:schemeClr val="accent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49572-1CF7-2D90-1668-B7A8B6F0183B}"/>
              </a:ext>
            </a:extLst>
          </p:cNvPr>
          <p:cNvCxnSpPr>
            <a:cxnSpLocks/>
          </p:cNvCxnSpPr>
          <p:nvPr/>
        </p:nvCxnSpPr>
        <p:spPr>
          <a:xfrm>
            <a:off x="510838" y="3264459"/>
            <a:ext cx="496547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77CC04-E609-A7D0-CC8F-FB8720387DE4}"/>
              </a:ext>
            </a:extLst>
          </p:cNvPr>
          <p:cNvSpPr txBox="1"/>
          <p:nvPr/>
        </p:nvSpPr>
        <p:spPr>
          <a:xfrm>
            <a:off x="804433" y="3421396"/>
            <a:ext cx="4791019" cy="83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If an Invalid Cartridge Type window is displayed, contact the System Administrator.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Scanning is required. You must scan the barcode. This information cannot be entered manually.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0EF7B86-278E-A674-6D53-B1EEC0C3A4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0" y="3501358"/>
            <a:ext cx="342207" cy="342207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7384BBC7-B116-9440-3F73-B74332D6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043" y="2582413"/>
            <a:ext cx="1189049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  <a:endParaRPr lang="en-US" altLang="en-US" sz="1400" b="1" cap="all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993B9-9B08-1C89-2D8A-BFC775BEF8EE}"/>
              </a:ext>
            </a:extLst>
          </p:cNvPr>
          <p:cNvSpPr txBox="1"/>
          <p:nvPr/>
        </p:nvSpPr>
        <p:spPr>
          <a:xfrm>
            <a:off x="2749127" y="2684160"/>
            <a:ext cx="25727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 dirty="0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4271CA01-A8ED-4084-7043-AA5E326407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76491" y="2876949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16" name="Picture 15" descr="A close-up of a label&#10;&#10;AI-generated content may be incorrect.">
            <a:extLst>
              <a:ext uri="{FF2B5EF4-FFF2-40B4-BE49-F238E27FC236}">
                <a16:creationId xmlns:a16="http://schemas.microsoft.com/office/drawing/2014/main" id="{8CAD39CB-4932-CFBB-5E70-295B2C6B9B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t="23955" r="69921" b="62563"/>
          <a:stretch/>
        </p:blipFill>
        <p:spPr>
          <a:xfrm>
            <a:off x="2174825" y="2690868"/>
            <a:ext cx="434515" cy="477731"/>
          </a:xfrm>
          <a:prstGeom prst="rect">
            <a:avLst/>
          </a:prstGeom>
        </p:spPr>
      </p:pic>
      <p:sp>
        <p:nvSpPr>
          <p:cNvPr id="19" name="Line 16">
            <a:extLst>
              <a:ext uri="{FF2B5EF4-FFF2-40B4-BE49-F238E27FC236}">
                <a16:creationId xmlns:a16="http://schemas.microsoft.com/office/drawing/2014/main" id="{29A3335F-8891-92D8-E09C-7A1E88D779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43385" y="2491245"/>
            <a:ext cx="517894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1EB1D7-3690-E977-B38F-93C57EA344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0162" y="2331523"/>
            <a:ext cx="1560711" cy="317019"/>
          </a:xfrm>
          <a:prstGeom prst="rect">
            <a:avLst/>
          </a:prstGeom>
        </p:spPr>
      </p:pic>
      <p:sp>
        <p:nvSpPr>
          <p:cNvPr id="25" name="TextBox 17">
            <a:extLst>
              <a:ext uri="{FF2B5EF4-FFF2-40B4-BE49-F238E27FC236}">
                <a16:creationId xmlns:a16="http://schemas.microsoft.com/office/drawing/2014/main" id="{204BEC37-6FD5-AE79-A452-2EEC838EAE8D}"/>
              </a:ext>
            </a:extLst>
          </p:cNvPr>
          <p:cNvSpPr txBox="1"/>
          <p:nvPr/>
        </p:nvSpPr>
        <p:spPr>
          <a:xfrm>
            <a:off x="2736861" y="2345514"/>
            <a:ext cx="2265172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9CDE"/>
                </a:solidFill>
                <a:latin typeface="Calibri"/>
              </a:rPr>
              <a:t>SCAN THE LINEAR BARCODE</a:t>
            </a:r>
            <a:r>
              <a:rPr lang="en-US" sz="1400" dirty="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 dirty="0">
              <a:solidFill>
                <a:schemeClr val="accent3"/>
              </a:solidFill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090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72F6-C596-2880-5BEC-C151173A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5E35A-4D49-C658-2CEB-83BD30A5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for Sample Collection</a:t>
            </a:r>
            <a:endParaRPr lang="en-US" b="1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1CB3-1A36-7EFB-C50F-F5773B3D6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6200B-2D42-9862-E76C-9F9787B535AD}"/>
              </a:ext>
            </a:extLst>
          </p:cNvPr>
          <p:cNvSpPr txBox="1"/>
          <p:nvPr/>
        </p:nvSpPr>
        <p:spPr>
          <a:xfrm>
            <a:off x="1332832" y="1423121"/>
            <a:ext cx="442478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The </a:t>
            </a:r>
            <a:r>
              <a:rPr lang="en-US" sz="1400" i="1" dirty="0">
                <a:cs typeface="Calibri" panose="020F0502020204030204" pitchFamily="34" charset="0"/>
              </a:rPr>
              <a:t>i-STAT hs-TnI </a:t>
            </a:r>
            <a:r>
              <a:rPr lang="en-US" sz="1400" dirty="0">
                <a:cs typeface="Calibri" panose="020F0502020204030204" pitchFamily="34" charset="0"/>
              </a:rPr>
              <a:t>cartridge requires fresh, 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venous whole blood or plasma samples 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(approximately 22μL)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85F69-9E36-65D2-9B2E-1DCED0F953FB}"/>
              </a:ext>
            </a:extLst>
          </p:cNvPr>
          <p:cNvSpPr txBox="1"/>
          <p:nvPr/>
        </p:nvSpPr>
        <p:spPr>
          <a:xfrm>
            <a:off x="1332832" y="2340012"/>
            <a:ext cx="3177175" cy="2108269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DO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</a:t>
            </a:r>
            <a:r>
              <a:rPr lang="en-US" sz="1300">
                <a:cs typeface="Calibri" panose="020F0502020204030204" pitchFamily="34" charset="0"/>
              </a:rPr>
              <a:t> use a collection technique resulting in good blood flow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</a:t>
            </a:r>
            <a:r>
              <a:rPr lang="en-US" sz="1300">
                <a:cs typeface="Calibri" panose="020F0502020204030204" pitchFamily="34" charset="0"/>
              </a:rPr>
              <a:t> collect a venous specimen ensuring proper order of draw &amp; fill a lithium heparin or nonanticoagulated blood collection tube to capacity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cartridge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to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‘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fill’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line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immediately. Delay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in filling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may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produce erroneous</a:t>
            </a:r>
            <a:r>
              <a:rPr lang="en-US" sz="1300" kern="0" spc="-9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results</a:t>
            </a:r>
            <a:endParaRPr lang="en-US" sz="1300"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A655B-521C-DBEC-51A9-60E374E7BB68}"/>
              </a:ext>
            </a:extLst>
          </p:cNvPr>
          <p:cNvSpPr txBox="1"/>
          <p:nvPr/>
        </p:nvSpPr>
        <p:spPr>
          <a:xfrm>
            <a:off x="5339839" y="2425531"/>
            <a:ext cx="2566211" cy="1508105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DO NOT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 NOT </a:t>
            </a:r>
            <a:r>
              <a:rPr lang="en-US" sz="1300">
                <a:cs typeface="Calibri" panose="020F0502020204030204" pitchFamily="34" charset="0"/>
              </a:rPr>
              <a:t>collect a sample from an arm with an IV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underfill a blood collection tube.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incorrectly handle or incorrectly fill the cartridge</a:t>
            </a:r>
            <a:endParaRPr lang="en-US" sz="1300"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271E3-DB80-62AD-E9CD-E7218E4C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839" y="945737"/>
            <a:ext cx="1378075" cy="121718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EBCF9763-CFBD-4D29-B3CA-6714C9354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92" y="1421341"/>
            <a:ext cx="522817" cy="522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93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Prepare for Sample Collection </a:t>
            </a:r>
            <a:r>
              <a:rPr lang="en-US" sz="1400"/>
              <a:t>-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5305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BLOOD COLLECTION OPTIONS</a:t>
            </a:r>
            <a:endParaRPr lang="en-US" b="1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30148"/>
              </p:ext>
            </p:extLst>
          </p:nvPr>
        </p:nvGraphicFramePr>
        <p:xfrm>
          <a:off x="502920" y="1627402"/>
          <a:ext cx="7853901" cy="2565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1925">
                  <a:extLst>
                    <a:ext uri="{9D8B030D-6E8A-4147-A177-3AD203B41FA5}">
                      <a16:colId xmlns:a16="http://schemas.microsoft.com/office/drawing/2014/main" val="469215942"/>
                    </a:ext>
                  </a:extLst>
                </a:gridCol>
                <a:gridCol w="2647785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1073902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031357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1108932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 dirty="0">
                          <a:effectLst/>
                          <a:latin typeface="Calibri"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 dirty="0">
                          <a:effectLst/>
                          <a:latin typeface="Calibri"/>
                        </a:rPr>
                        <a:t>SYRINGES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 dirty="0"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EVACUATED TUBES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TEST TIMING 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hs-TnI</a:t>
                      </a:r>
                      <a:endParaRPr lang="en-US" sz="11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Blood without anticoagulant.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11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Immediately </a:t>
                      </a:r>
                      <a:r>
                        <a:rPr lang="en-US" sz="11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DO NOT TEST BEYOND 3 minutes</a:t>
                      </a: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**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Blood without anticoagulant.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Immediately 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1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NOT TEST BEYOND 3 minutes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Blood with lithium heparin anticoagulant.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11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Syringe must be filled to labeled capacity.*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Remix whole blood thoroughly before filling cartridge.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hours 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Blood with lithium heparin anticoagulant (with or without plasma separator).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Tubes must be filled to labeled capacity.*</a:t>
                      </a:r>
                    </a:p>
                    <a:p>
                      <a:pPr marL="171450" indent="-171450" algn="l" rtl="0" fontAlgn="base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Remix whole blood thoroughly before filling cartridge.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hours 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34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FD38FB-53CF-1BB6-48A5-CAEA333A926C}"/>
              </a:ext>
            </a:extLst>
          </p:cNvPr>
          <p:cNvSpPr txBox="1"/>
          <p:nvPr/>
        </p:nvSpPr>
        <p:spPr>
          <a:xfrm>
            <a:off x="407192" y="4209472"/>
            <a:ext cx="468631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Calibri"/>
                <a:ea typeface="Calibri"/>
                <a:cs typeface="Calibri"/>
              </a:rPr>
              <a:t>* Underfilling will cause higher heparin to blood ratios which may affect results. </a:t>
            </a:r>
          </a:p>
          <a:p>
            <a:r>
              <a:rPr lang="en-US" sz="1050">
                <a:latin typeface="Calibri"/>
                <a:ea typeface="Calibri"/>
                <a:cs typeface="Calibri"/>
              </a:rPr>
              <a:t>** Ensure samples are not clotted.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2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>
                <a:solidFill>
                  <a:srgbClr val="004F70"/>
                </a:solidFill>
                <a:latin typeface="Calibri"/>
                <a:cs typeface="Calibri"/>
              </a:rPr>
              <a:t>PERFORMING A PATIENT TEST |</a:t>
            </a:r>
            <a:r>
              <a:rPr sz="1300" spc="35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>
                <a:solidFill>
                  <a:srgbClr val="004F70"/>
                </a:solidFill>
                <a:latin typeface="Calibri"/>
                <a:cs typeface="Calibri"/>
              </a:rPr>
              <a:t>i-STAT </a:t>
            </a:r>
            <a:r>
              <a:rPr lang="en-US" sz="1300" spc="120" err="1">
                <a:solidFill>
                  <a:srgbClr val="004F70"/>
                </a:solidFill>
                <a:latin typeface="Calibri"/>
                <a:cs typeface="Calibri"/>
              </a:rPr>
              <a:t>hs-TnI</a:t>
            </a:r>
            <a:r>
              <a:rPr lang="en-US" sz="1300" spc="120">
                <a:solidFill>
                  <a:srgbClr val="004F70"/>
                </a:solidFill>
                <a:latin typeface="Calibri"/>
                <a:cs typeface="Calibri"/>
              </a:rPr>
              <a:t> CARTRIDGE</a:t>
            </a:r>
            <a:endParaRPr lang="en-US" sz="1300" spc="75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>
                <a:latin typeface="Georgia"/>
                <a:cs typeface="Georgia"/>
              </a:rPr>
              <a:t>Cartridge Overview</a:t>
            </a:r>
            <a:endParaRPr sz="1200" i="1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>
                <a:latin typeface="Georgia"/>
                <a:cs typeface="Georgia"/>
              </a:rPr>
              <a:t>Running a Test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>
                <a:latin typeface="Georgia"/>
                <a:cs typeface="Georgia"/>
              </a:rPr>
              <a:t>Troubleshooting Errors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3905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Learning</a:t>
            </a:r>
            <a:r>
              <a:rPr spc="-55"/>
              <a:t> </a:t>
            </a:r>
            <a:r>
              <a:rPr spc="-10"/>
              <a:t>Objectives</a:t>
            </a:r>
          </a:p>
        </p:txBody>
      </p:sp>
      <p:sp>
        <p:nvSpPr>
          <p:cNvPr id="12" name="object 12"/>
          <p:cNvSpPr/>
          <p:nvPr/>
        </p:nvSpPr>
        <p:spPr>
          <a:xfrm>
            <a:off x="559768" y="2833700"/>
            <a:ext cx="3301763" cy="45719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flipV="1">
            <a:off x="559768" y="3235259"/>
            <a:ext cx="3301763" cy="122698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06C83-53CB-A80D-9209-BCC8D4C193E0}"/>
              </a:ext>
            </a:extLst>
          </p:cNvPr>
          <p:cNvGrpSpPr/>
          <p:nvPr/>
        </p:nvGrpSpPr>
        <p:grpSpPr>
          <a:xfrm>
            <a:off x="512186" y="1680924"/>
            <a:ext cx="3251849" cy="477091"/>
            <a:chOff x="4066256" y="1629210"/>
            <a:chExt cx="3251849" cy="477091"/>
          </a:xfrm>
        </p:grpSpPr>
        <p:sp>
          <p:nvSpPr>
            <p:cNvPr id="15" name="object 15"/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52407" y="1673713"/>
              <a:ext cx="781477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1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sz="11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2F7488C5-8424-187E-6DDE-75FBC52665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08D3F10-D71F-391A-4E04-5157D5E4A45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341818" y="1671989"/>
              <a:ext cx="926767" cy="339837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190"/>
                </a:lnSpc>
                <a:spcBef>
                  <a:spcPts val="250"/>
                </a:spcBef>
              </a:pP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  RUNNING </a:t>
              </a:r>
              <a:b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321649" y="1786856"/>
              <a:ext cx="744663" cy="1558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>
                  <a:solidFill>
                    <a:schemeClr val="bg1"/>
                  </a:solidFill>
                  <a:latin typeface="Calibri"/>
                  <a:cs typeface="Calibri"/>
                </a:rPr>
                <a:t>ERRORS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47738FC0-52B4-D4B7-356B-1A794F7D6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97" y="3369620"/>
            <a:ext cx="1392948" cy="455212"/>
          </a:xfrm>
          <a:prstGeom prst="rect">
            <a:avLst/>
          </a:prstGeom>
        </p:spPr>
      </p:pic>
      <p:pic>
        <p:nvPicPr>
          <p:cNvPr id="22" name="Picture 21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90E6E90E-FFBA-AA7A-D9AF-F4697D73EA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4188847" y="1573139"/>
            <a:ext cx="1361408" cy="1681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</a:t>
            </a:r>
            <a:endParaRPr lang="en-US" sz="2400" i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20312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REMOVE THE CARTRIDGE FROM THE PORTION PACK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Place the cartridge on a clean, flat, level, and 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916809" y="3036130"/>
            <a:ext cx="4233797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touch the sensors on the top of the cartridge.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apply pressure to the central area of the label because the analysis fluid pack inside could burst prematurely. 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expose cartridges to temperatures above 30°C (86°F).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place the cartridge and/or instrument in an oxygen-enriched atmosphere.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0E3067-B3E2-1E6D-ED85-3FF7F9B81495}"/>
              </a:ext>
            </a:extLst>
          </p:cNvPr>
          <p:cNvCxnSpPr/>
          <p:nvPr/>
        </p:nvCxnSpPr>
        <p:spPr>
          <a:xfrm>
            <a:off x="502920" y="2811310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8DD5607-0BB9-7B54-F0F4-50D3E2F8A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47726"/>
              </p:ext>
            </p:extLst>
          </p:nvPr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06504403-583C-1080-FA5B-F64030F13BA8}"/>
              </a:ext>
            </a:extLst>
          </p:cNvPr>
          <p:cNvGrpSpPr/>
          <p:nvPr/>
        </p:nvGrpSpPr>
        <p:grpSpPr>
          <a:xfrm>
            <a:off x="5394914" y="1249147"/>
            <a:ext cx="3259496" cy="3067691"/>
            <a:chOff x="5672008" y="1100766"/>
            <a:chExt cx="3259496" cy="3067691"/>
          </a:xfrm>
        </p:grpSpPr>
        <p:pic>
          <p:nvPicPr>
            <p:cNvPr id="14" name="Picture 13" descr="A white plastic device with a black background&#10;&#10;Description automatically generated">
              <a:extLst>
                <a:ext uri="{FF2B5EF4-FFF2-40B4-BE49-F238E27FC236}">
                  <a16:creationId xmlns:a16="http://schemas.microsoft.com/office/drawing/2014/main" id="{90994E4B-9288-18DC-1FD9-FA5E30B19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t="20810" r="20371" b="14302"/>
            <a:stretch/>
          </p:blipFill>
          <p:spPr>
            <a:xfrm>
              <a:off x="5672008" y="2694245"/>
              <a:ext cx="1193685" cy="1474212"/>
            </a:xfrm>
            <a:prstGeom prst="rect">
              <a:avLst/>
            </a:prstGeom>
          </p:spPr>
        </p:pic>
        <p:pic>
          <p:nvPicPr>
            <p:cNvPr id="11" name="Picture 10" descr="A white plastic device with a black background&#10;&#10;Description automatically generated">
              <a:extLst>
                <a:ext uri="{FF2B5EF4-FFF2-40B4-BE49-F238E27FC236}">
                  <a16:creationId xmlns:a16="http://schemas.microsoft.com/office/drawing/2014/main" id="{4DC7029C-4F84-9A1D-CC74-B8C4468B5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t="20810" r="20371" b="14302"/>
            <a:stretch/>
          </p:blipFill>
          <p:spPr>
            <a:xfrm>
              <a:off x="5672009" y="1143998"/>
              <a:ext cx="1193685" cy="147421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DF43E6-07FE-2F6F-5654-5914A20331EE}"/>
                </a:ext>
              </a:extLst>
            </p:cNvPr>
            <p:cNvGrpSpPr/>
            <p:nvPr/>
          </p:nvGrpSpPr>
          <p:grpSpPr>
            <a:xfrm>
              <a:off x="5856860" y="1100766"/>
              <a:ext cx="3074644" cy="2709286"/>
              <a:chOff x="6062600" y="1100766"/>
              <a:chExt cx="3074644" cy="270928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A83A26F-54B1-BA33-2393-767EF56B90E1}"/>
                  </a:ext>
                </a:extLst>
              </p:cNvPr>
              <p:cNvGrpSpPr/>
              <p:nvPr/>
            </p:nvGrpSpPr>
            <p:grpSpPr>
              <a:xfrm>
                <a:off x="6062600" y="1173781"/>
                <a:ext cx="1175716" cy="2553105"/>
                <a:chOff x="5706140" y="1173781"/>
                <a:chExt cx="1175716" cy="2553105"/>
              </a:xfrm>
            </p:grpSpPr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2D6E83DC-6C83-B7CC-4F15-C47DF792A4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363962" y="1306569"/>
                  <a:ext cx="51789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non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32" name="Line 16">
                  <a:extLst>
                    <a:ext uri="{FF2B5EF4-FFF2-40B4-BE49-F238E27FC236}">
                      <a16:creationId xmlns:a16="http://schemas.microsoft.com/office/drawing/2014/main" id="{71E91DDA-3550-4245-368F-F52BDB0353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417282" y="3493331"/>
                  <a:ext cx="464574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 type="non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13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711E500-7E32-3BD1-7200-8D765192064C}"/>
                    </a:ext>
                  </a:extLst>
                </p:cNvPr>
                <p:cNvSpPr/>
                <p:nvPr/>
              </p:nvSpPr>
              <p:spPr>
                <a:xfrm>
                  <a:off x="5706140" y="1173781"/>
                  <a:ext cx="902593" cy="23083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lowchart: Connector 34">
                  <a:extLst>
                    <a:ext uri="{FF2B5EF4-FFF2-40B4-BE49-F238E27FC236}">
                      <a16:creationId xmlns:a16="http://schemas.microsoft.com/office/drawing/2014/main" id="{0B30F840-7C15-5F77-3B76-8CE4700A00BC}"/>
                    </a:ext>
                  </a:extLst>
                </p:cNvPr>
                <p:cNvSpPr/>
                <p:nvPr/>
              </p:nvSpPr>
              <p:spPr>
                <a:xfrm>
                  <a:off x="5984891" y="3299244"/>
                  <a:ext cx="432391" cy="427642"/>
                </a:xfrm>
                <a:prstGeom prst="flowChartConnector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7CFDF1-EE4A-2EFF-3F08-6CF0FD9E8FE4}"/>
                  </a:ext>
                </a:extLst>
              </p:cNvPr>
              <p:cNvSpPr txBox="1"/>
              <p:nvPr/>
            </p:nvSpPr>
            <p:spPr>
              <a:xfrm>
                <a:off x="7216387" y="1100766"/>
                <a:ext cx="1776231" cy="45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400" b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DO NOT </a:t>
                </a:r>
              </a:p>
              <a:p>
                <a:pPr>
                  <a:lnSpc>
                    <a:spcPts val="1400"/>
                  </a:lnSpc>
                </a:pPr>
                <a:r>
                  <a:rPr lang="en-US" sz="1400" b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TOUCH THE SENSORS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556DCB-1775-2F86-8EE9-FA53C0601D67}"/>
                  </a:ext>
                </a:extLst>
              </p:cNvPr>
              <p:cNvSpPr txBox="1"/>
              <p:nvPr/>
            </p:nvSpPr>
            <p:spPr>
              <a:xfrm>
                <a:off x="7237345" y="3176609"/>
                <a:ext cx="1899899" cy="633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US" sz="1400" b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DO NOT TOUCH THE CENTER OF THE CARTRIDGE</a:t>
                </a:r>
              </a:p>
            </p:txBody>
          </p:sp>
        </p:grp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B2D075-7773-102C-5A26-3ECC1AE8A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099281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9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BC53-7883-9FD9-7230-7D4BEC9C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F3BA22-0ED1-DFA5-E8F1-93E2206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1100-3F32-B1F9-CB57-A7FB39A69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739A-D598-C887-1DF4-3DD70C9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32291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WHOLE BLOOD: COLLECT AND MIX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Collect a whole blood sample into a lithium heparin evacuated blood collection tube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Invert the lithium heparin collection tube at least 10 times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sample was collected into a syringe, invert syringe for 5 seconds, then roll between the palms (hands parallel to the ground) for 5 seconds, flip and roll for an additional 5 seconds</a:t>
            </a:r>
          </a:p>
          <a:p>
            <a:pPr marL="285750" marR="302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Expelling 2 drops before filling a cartridge is desired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B77-EFFA-E1ED-D0A9-50B3B7085222}"/>
              </a:ext>
            </a:extLst>
          </p:cNvPr>
          <p:cNvSpPr txBox="1"/>
          <p:nvPr/>
        </p:nvSpPr>
        <p:spPr>
          <a:xfrm>
            <a:off x="827604" y="3489319"/>
            <a:ext cx="3867820" cy="897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Cautions should be used when handling materials that may contain transmissible infectious agents.</a:t>
            </a:r>
            <a:endParaRPr lang="en-US" sz="1000" b="1">
              <a:ea typeface="Calibri"/>
              <a:cs typeface="Calibri"/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Fill evacuated tube per manufacturer’s recommendations.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5DB6-8C3C-7E18-38EA-6FC4E0385B0A}"/>
              </a:ext>
            </a:extLst>
          </p:cNvPr>
          <p:cNvCxnSpPr>
            <a:cxnSpLocks/>
          </p:cNvCxnSpPr>
          <p:nvPr/>
        </p:nvCxnSpPr>
        <p:spPr>
          <a:xfrm flipV="1">
            <a:off x="495806" y="3452521"/>
            <a:ext cx="5148476" cy="23208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4AB2BA-9F4A-0701-61F7-2DAA6EB7B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0" y="3569281"/>
            <a:ext cx="342207" cy="34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4A3B3-6643-A958-E1E0-11C41CAF6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2197" y="862127"/>
            <a:ext cx="2013654" cy="17096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F9800B-293E-B8C7-B50F-D74A8F8AAF5C}"/>
              </a:ext>
            </a:extLst>
          </p:cNvPr>
          <p:cNvGrpSpPr/>
          <p:nvPr/>
        </p:nvGrpSpPr>
        <p:grpSpPr>
          <a:xfrm>
            <a:off x="6211130" y="2711507"/>
            <a:ext cx="2109984" cy="1860848"/>
            <a:chOff x="6076084" y="926089"/>
            <a:chExt cx="1766062" cy="16320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77B2F94-E5D5-D87F-6D3D-294617850EC7}"/>
                </a:ext>
              </a:extLst>
            </p:cNvPr>
            <p:cNvGrpSpPr/>
            <p:nvPr/>
          </p:nvGrpSpPr>
          <p:grpSpPr>
            <a:xfrm>
              <a:off x="6080552" y="942043"/>
              <a:ext cx="1761594" cy="1616120"/>
              <a:chOff x="6055995" y="1073708"/>
              <a:chExt cx="1801492" cy="16310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006A49-D606-F670-F2E3-E973D224896E}"/>
                  </a:ext>
                </a:extLst>
              </p:cNvPr>
              <p:cNvGrpSpPr/>
              <p:nvPr/>
            </p:nvGrpSpPr>
            <p:grpSpPr>
              <a:xfrm>
                <a:off x="6132473" y="1327103"/>
                <a:ext cx="1614572" cy="1377618"/>
                <a:chOff x="6140861" y="1341012"/>
                <a:chExt cx="1614572" cy="1377618"/>
              </a:xfrm>
            </p:grpSpPr>
            <p:pic>
              <p:nvPicPr>
                <p:cNvPr id="22" name="Picture 21" descr="A gloved hand holding a syringe&#10;&#10;Description automatically generated">
                  <a:extLst>
                    <a:ext uri="{FF2B5EF4-FFF2-40B4-BE49-F238E27FC236}">
                      <a16:creationId xmlns:a16="http://schemas.microsoft.com/office/drawing/2014/main" id="{02F77DF8-B0B8-7C5E-5E6F-8474136D43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497972">
                  <a:off x="6688068" y="1774021"/>
                  <a:ext cx="1067365" cy="944609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hand in a purple glove holding a test tube with a red liquid&#10;&#10;Description automatically generated">
                  <a:extLst>
                    <a:ext uri="{FF2B5EF4-FFF2-40B4-BE49-F238E27FC236}">
                      <a16:creationId xmlns:a16="http://schemas.microsoft.com/office/drawing/2014/main" id="{A8A62BD2-4CF2-8108-0D48-97F609AD2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3000" contrast="12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0861" y="1341012"/>
                  <a:ext cx="1087688" cy="946063"/>
                </a:xfrm>
                <a:prstGeom prst="parallelogram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B714775-4DA1-049F-2F9F-82B758C3795D}"/>
                  </a:ext>
                </a:extLst>
              </p:cNvPr>
              <p:cNvGrpSpPr/>
              <p:nvPr/>
            </p:nvGrpSpPr>
            <p:grpSpPr>
              <a:xfrm>
                <a:off x="6055995" y="1073708"/>
                <a:ext cx="620322" cy="431054"/>
                <a:chOff x="5977732" y="1030583"/>
                <a:chExt cx="620322" cy="431054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03FEC5B-29A9-BC95-EA56-6F763BF307C0}"/>
                    </a:ext>
                  </a:extLst>
                </p:cNvPr>
                <p:cNvSpPr txBox="1"/>
                <p:nvPr/>
              </p:nvSpPr>
              <p:spPr>
                <a:xfrm>
                  <a:off x="5977732" y="1030583"/>
                  <a:ext cx="620322" cy="43105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10x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20" name="Arrow: Up 19">
                  <a:extLst>
                    <a:ext uri="{FF2B5EF4-FFF2-40B4-BE49-F238E27FC236}">
                      <a16:creationId xmlns:a16="http://schemas.microsoft.com/office/drawing/2014/main" id="{411364B3-845D-A902-F507-16EE1470DB74}"/>
                    </a:ext>
                  </a:extLst>
                </p:cNvPr>
                <p:cNvSpPr/>
                <p:nvPr/>
              </p:nvSpPr>
              <p:spPr>
                <a:xfrm>
                  <a:off x="6062949" y="1298289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21" name="Arrow: Up 20">
                  <a:extLst>
                    <a:ext uri="{FF2B5EF4-FFF2-40B4-BE49-F238E27FC236}">
                      <a16:creationId xmlns:a16="http://schemas.microsoft.com/office/drawing/2014/main" id="{E50021B9-9671-3656-C8BE-57568BA915CD}"/>
                    </a:ext>
                  </a:extLst>
                </p:cNvPr>
                <p:cNvSpPr/>
                <p:nvPr/>
              </p:nvSpPr>
              <p:spPr>
                <a:xfrm rot="10800000">
                  <a:off x="6204690" y="1303634"/>
                  <a:ext cx="151319" cy="157338"/>
                </a:xfrm>
                <a:prstGeom prst="upArrow">
                  <a:avLst/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5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A98C7C0-B723-71A6-C3BB-7C51D9B153F9}"/>
                  </a:ext>
                </a:extLst>
              </p:cNvPr>
              <p:cNvGrpSpPr/>
              <p:nvPr/>
            </p:nvGrpSpPr>
            <p:grpSpPr>
              <a:xfrm>
                <a:off x="7375563" y="1763826"/>
                <a:ext cx="481924" cy="431053"/>
                <a:chOff x="7422987" y="1754951"/>
                <a:chExt cx="481924" cy="431053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71EC0C-81D7-317A-F712-4A9B5FF37ACC}"/>
                    </a:ext>
                  </a:extLst>
                </p:cNvPr>
                <p:cNvSpPr txBox="1"/>
                <p:nvPr/>
              </p:nvSpPr>
              <p:spPr>
                <a:xfrm>
                  <a:off x="7422987" y="1754951"/>
                  <a:ext cx="481924" cy="43105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b="1">
                      <a:solidFill>
                        <a:srgbClr val="C6006F"/>
                      </a:solidFill>
                    </a:rPr>
                    <a:t>5x</a:t>
                  </a:r>
                  <a:endParaRPr lang="en-US" b="1">
                    <a:solidFill>
                      <a:srgbClr val="C6006F"/>
                    </a:solidFill>
                    <a:ea typeface="Calibri"/>
                    <a:cs typeface="Calibri"/>
                  </a:endParaRPr>
                </a:p>
              </p:txBody>
            </p:sp>
            <p:sp>
              <p:nvSpPr>
                <p:cNvPr id="18" name="Arrow: Curved Right 17">
                  <a:extLst>
                    <a:ext uri="{FF2B5EF4-FFF2-40B4-BE49-F238E27FC236}">
                      <a16:creationId xmlns:a16="http://schemas.microsoft.com/office/drawing/2014/main" id="{22BDBF99-5DC2-1568-544F-832BC9D33C32}"/>
                    </a:ext>
                  </a:extLst>
                </p:cNvPr>
                <p:cNvSpPr/>
                <p:nvPr/>
              </p:nvSpPr>
              <p:spPr>
                <a:xfrm>
                  <a:off x="7531803" y="2016365"/>
                  <a:ext cx="216453" cy="130168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A2D473-E8DB-1B2B-D67D-024125C9C13E}"/>
                </a:ext>
              </a:extLst>
            </p:cNvPr>
            <p:cNvSpPr/>
            <p:nvPr/>
          </p:nvSpPr>
          <p:spPr>
            <a:xfrm>
              <a:off x="6076084" y="926089"/>
              <a:ext cx="1667741" cy="1518371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515E9A-E663-9F70-827D-BDC338EC2A0C}"/>
              </a:ext>
            </a:extLst>
          </p:cNvPr>
          <p:cNvCxnSpPr>
            <a:cxnSpLocks/>
          </p:cNvCxnSpPr>
          <p:nvPr/>
        </p:nvCxnSpPr>
        <p:spPr>
          <a:xfrm flipV="1">
            <a:off x="6630636" y="3082281"/>
            <a:ext cx="1175176" cy="1250593"/>
          </a:xfrm>
          <a:prstGeom prst="line">
            <a:avLst/>
          </a:prstGeom>
          <a:ln w="152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4609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3A2D-213B-C657-A60B-6F838B4A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460257-575E-3A05-853B-6EAF917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932131" cy="390526"/>
          </a:xfrm>
        </p:spPr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87D8D-8F28-E19B-5963-4ABB77F81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859-91A8-80F2-1389-B4B81C8AE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WHOLE BLOOD: FILL THE i-STAT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Fill the cartridge immediately after mixing</a:t>
            </a:r>
            <a:br>
              <a:rPr lang="en-US" sz="1400" b="0">
                <a:solidFill>
                  <a:schemeClr val="tx1"/>
                </a:solidFill>
              </a:rPr>
            </a:br>
            <a:endParaRPr lang="en-US" sz="1400" b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Direct the hub of syringe or tip of the transfer device (syringe or dispensing tip) into the sample well of the cartridge.</a:t>
            </a:r>
            <a:br>
              <a:rPr lang="en-US" sz="1400" b="0">
                <a:solidFill>
                  <a:schemeClr val="tx1"/>
                </a:solidFill>
              </a:rPr>
            </a:br>
            <a:endParaRPr lang="en-US" sz="1400" b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chemeClr val="tx1"/>
                </a:solidFill>
              </a:rPr>
              <a:t>Slowly dispense sample into the sample well until the sample reaches the fill mark indicated on the cartridge. Cartridge is properly filled when the sample reaches the ‘fill to’ mark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13C2C4-4134-98C4-24A1-1E72BD31CC4D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A6DBB-F465-FDE4-A2BA-1CC9126F2D52}"/>
              </a:ext>
            </a:extLst>
          </p:cNvPr>
          <p:cNvGrpSpPr/>
          <p:nvPr/>
        </p:nvGrpSpPr>
        <p:grpSpPr>
          <a:xfrm>
            <a:off x="5183090" y="568185"/>
            <a:ext cx="2987765" cy="1436284"/>
            <a:chOff x="5017170" y="1287169"/>
            <a:chExt cx="3642224" cy="183264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6E0D76-AA39-FCBC-9F81-F52EC9418BA8}"/>
                </a:ext>
              </a:extLst>
            </p:cNvPr>
            <p:cNvGrpSpPr/>
            <p:nvPr/>
          </p:nvGrpSpPr>
          <p:grpSpPr>
            <a:xfrm>
              <a:off x="5017170" y="1287169"/>
              <a:ext cx="3642224" cy="1832646"/>
              <a:chOff x="5334872" y="1171543"/>
              <a:chExt cx="3642224" cy="1832646"/>
            </a:xfrm>
          </p:grpSpPr>
          <p:pic>
            <p:nvPicPr>
              <p:cNvPr id="26" name="Picture 25" descr="A person in purple gloves holding a blue liquid&#10;&#10;Description automatically generated">
                <a:extLst>
                  <a:ext uri="{FF2B5EF4-FFF2-40B4-BE49-F238E27FC236}">
                    <a16:creationId xmlns:a16="http://schemas.microsoft.com/office/drawing/2014/main" id="{D7B00BEB-CF91-42C7-1226-8F9EB847DF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96" r="16059"/>
              <a:stretch/>
            </p:blipFill>
            <p:spPr>
              <a:xfrm rot="5400000">
                <a:off x="5408721" y="1097694"/>
                <a:ext cx="1832646" cy="1980344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9DCE36FD-9205-3F96-D990-4835D1994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28402" y="1457960"/>
                <a:ext cx="1530358" cy="580129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28" name="Line 16">
                <a:extLst>
                  <a:ext uri="{FF2B5EF4-FFF2-40B4-BE49-F238E27FC236}">
                    <a16:creationId xmlns:a16="http://schemas.microsoft.com/office/drawing/2014/main" id="{0FBD0A25-475B-0A92-140F-664BA02F0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62362" y="2368602"/>
                <a:ext cx="1596398" cy="580129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pic>
            <p:nvPicPr>
              <p:cNvPr id="29" name="Picture 28" descr="A white box with black text&#10;&#10;Description automatically generated">
                <a:extLst>
                  <a:ext uri="{FF2B5EF4-FFF2-40B4-BE49-F238E27FC236}">
                    <a16:creationId xmlns:a16="http://schemas.microsoft.com/office/drawing/2014/main" id="{604E4520-6FEB-EEF1-A467-45A44342F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55" t="54795" r="46201" b="35395"/>
              <a:stretch/>
            </p:blipFill>
            <p:spPr>
              <a:xfrm>
                <a:off x="7357020" y="1417510"/>
                <a:ext cx="1620076" cy="1586676"/>
              </a:xfrm>
              <a:prstGeom prst="flowChartConnector">
                <a:avLst/>
              </a:prstGeom>
              <a:ln w="28575">
                <a:solidFill>
                  <a:schemeClr val="accent3"/>
                </a:solidFill>
              </a:ln>
            </p:spPr>
          </p:pic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6EA2469-143D-F781-7F4B-772EC3D84608}"/>
                </a:ext>
              </a:extLst>
            </p:cNvPr>
            <p:cNvSpPr/>
            <p:nvPr/>
          </p:nvSpPr>
          <p:spPr>
            <a:xfrm>
              <a:off x="5561352" y="1641271"/>
              <a:ext cx="582613" cy="322262"/>
            </a:xfrm>
            <a:custGeom>
              <a:avLst/>
              <a:gdLst>
                <a:gd name="connsiteX0" fmla="*/ 26988 w 582613"/>
                <a:gd name="connsiteY0" fmla="*/ 130175 h 322262"/>
                <a:gd name="connsiteX1" fmla="*/ 0 w 582613"/>
                <a:gd name="connsiteY1" fmla="*/ 314325 h 322262"/>
                <a:gd name="connsiteX2" fmla="*/ 177800 w 582613"/>
                <a:gd name="connsiteY2" fmla="*/ 322262 h 322262"/>
                <a:gd name="connsiteX3" fmla="*/ 223838 w 582613"/>
                <a:gd name="connsiteY3" fmla="*/ 163512 h 322262"/>
                <a:gd name="connsiteX4" fmla="*/ 544513 w 582613"/>
                <a:gd name="connsiteY4" fmla="*/ 242887 h 322262"/>
                <a:gd name="connsiteX5" fmla="*/ 582613 w 582613"/>
                <a:gd name="connsiteY5" fmla="*/ 44450 h 322262"/>
                <a:gd name="connsiteX6" fmla="*/ 349250 w 582613"/>
                <a:gd name="connsiteY6" fmla="*/ 0 h 322262"/>
                <a:gd name="connsiteX7" fmla="*/ 301625 w 582613"/>
                <a:gd name="connsiteY7" fmla="*/ 115887 h 322262"/>
                <a:gd name="connsiteX8" fmla="*/ 26988 w 582613"/>
                <a:gd name="connsiteY8" fmla="*/ 130175 h 3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613" h="322262">
                  <a:moveTo>
                    <a:pt x="26988" y="130175"/>
                  </a:moveTo>
                  <a:lnTo>
                    <a:pt x="0" y="314325"/>
                  </a:lnTo>
                  <a:lnTo>
                    <a:pt x="177800" y="322262"/>
                  </a:lnTo>
                  <a:lnTo>
                    <a:pt x="223838" y="163512"/>
                  </a:lnTo>
                  <a:lnTo>
                    <a:pt x="544513" y="242887"/>
                  </a:lnTo>
                  <a:lnTo>
                    <a:pt x="582613" y="44450"/>
                  </a:lnTo>
                  <a:lnTo>
                    <a:pt x="349250" y="0"/>
                  </a:lnTo>
                  <a:lnTo>
                    <a:pt x="301625" y="115887"/>
                  </a:lnTo>
                  <a:lnTo>
                    <a:pt x="26988" y="130175"/>
                  </a:lnTo>
                  <a:close/>
                </a:path>
              </a:pathLst>
            </a:custGeom>
            <a:solidFill>
              <a:srgbClr val="F4F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Box 19">
            <a:extLst>
              <a:ext uri="{FF2B5EF4-FFF2-40B4-BE49-F238E27FC236}">
                <a16:creationId xmlns:a16="http://schemas.microsoft.com/office/drawing/2014/main" id="{E58B760E-DE64-23CB-4766-B1ACD903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415" y="2115393"/>
            <a:ext cx="329445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CORRECTLY FILLED TO FILL MARK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91D353-B8BE-0E31-0525-31469F25D6B1}"/>
              </a:ext>
            </a:extLst>
          </p:cNvPr>
          <p:cNvGrpSpPr/>
          <p:nvPr/>
        </p:nvGrpSpPr>
        <p:grpSpPr>
          <a:xfrm>
            <a:off x="5480524" y="2848222"/>
            <a:ext cx="2688014" cy="1226691"/>
            <a:chOff x="6348346" y="2757771"/>
            <a:chExt cx="2688014" cy="1226691"/>
          </a:xfrm>
        </p:grpSpPr>
        <p:pic>
          <p:nvPicPr>
            <p:cNvPr id="12" name="Picture 11" descr="A whit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8367E935-BD62-79EC-13A4-01E08180D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7" t="81182" r="62508" b="7285"/>
            <a:stretch/>
          </p:blipFill>
          <p:spPr>
            <a:xfrm>
              <a:off x="7797345" y="2757771"/>
              <a:ext cx="1239015" cy="1204814"/>
            </a:xfrm>
            <a:prstGeom prst="flowChartConnector">
              <a:avLst/>
            </a:prstGeom>
            <a:ln w="28575">
              <a:solidFill>
                <a:schemeClr val="accent3"/>
              </a:solidFill>
            </a:ln>
          </p:spPr>
        </p:pic>
        <p:pic>
          <p:nvPicPr>
            <p:cNvPr id="13" name="Picture 12" descr="A white box with a black background&#10;&#10;Description automatically generated">
              <a:extLst>
                <a:ext uri="{FF2B5EF4-FFF2-40B4-BE49-F238E27FC236}">
                  <a16:creationId xmlns:a16="http://schemas.microsoft.com/office/drawing/2014/main" id="{1ECB7F4B-6B15-C4E9-35CA-42389DBEC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6" t="36440" r="66930" b="56783"/>
            <a:stretch/>
          </p:blipFill>
          <p:spPr>
            <a:xfrm>
              <a:off x="6348346" y="2779648"/>
              <a:ext cx="1239014" cy="1204814"/>
            </a:xfrm>
            <a:prstGeom prst="flowChartConnector">
              <a:avLst/>
            </a:prstGeom>
            <a:ln w="28575">
              <a:solidFill>
                <a:schemeClr val="accent3"/>
              </a:solidFill>
            </a:ln>
          </p:spPr>
        </p:pic>
      </p:grp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21BEF0AD-7235-6315-FD5A-2D8FEC4CF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5200" y="3663432"/>
            <a:ext cx="548640" cy="548640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A6801B2F-E076-E55F-6860-5BDB20675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07610" y="3672670"/>
            <a:ext cx="548640" cy="548640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71ABF3F9-E7C7-6D8F-C47F-0A4847F82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2691" y="953580"/>
            <a:ext cx="548640" cy="548640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835CB04-155B-0326-D044-B19948F48A33}"/>
              </a:ext>
            </a:extLst>
          </p:cNvPr>
          <p:cNvSpPr txBox="1">
            <a:spLocks/>
          </p:cNvSpPr>
          <p:nvPr/>
        </p:nvSpPr>
        <p:spPr>
          <a:xfrm>
            <a:off x="5239167" y="4286222"/>
            <a:ext cx="1492663" cy="31924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 indent="0" defTabSz="385763">
              <a:lnSpc>
                <a:spcPts val="1000"/>
              </a:lnSpc>
              <a:spcBef>
                <a:spcPts val="254"/>
              </a:spcBef>
              <a:buSzPct val="300000"/>
              <a:buNone/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UNDER-FILLED</a:t>
            </a:r>
            <a:br>
              <a:rPr lang="en-US" sz="1200" b="1" dirty="0">
                <a:solidFill>
                  <a:schemeClr val="accent1"/>
                </a:solidFill>
                <a:latin typeface="+mn-lt"/>
              </a:rPr>
            </a:br>
            <a:r>
              <a:rPr lang="en-US" sz="1200" b="1" dirty="0">
                <a:solidFill>
                  <a:schemeClr val="accent1"/>
                </a:solidFill>
                <a:latin typeface="+mn-lt"/>
              </a:rPr>
              <a:t>CARTRDIGE</a:t>
            </a:r>
            <a:endParaRPr lang="en-US" sz="11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49BFAD7-1303-981C-49FA-9E4B4883A03F}"/>
              </a:ext>
            </a:extLst>
          </p:cNvPr>
          <p:cNvSpPr txBox="1">
            <a:spLocks/>
          </p:cNvSpPr>
          <p:nvPr/>
        </p:nvSpPr>
        <p:spPr>
          <a:xfrm>
            <a:off x="6731830" y="4302796"/>
            <a:ext cx="1492663" cy="319247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 indent="0" defTabSz="385763">
              <a:lnSpc>
                <a:spcPts val="1000"/>
              </a:lnSpc>
              <a:spcBef>
                <a:spcPts val="254"/>
              </a:spcBef>
              <a:buSzPct val="300000"/>
              <a:buNone/>
            </a:pPr>
            <a:r>
              <a:rPr lang="en-US" sz="1200" b="1" dirty="0">
                <a:solidFill>
                  <a:schemeClr val="accent1"/>
                </a:solidFill>
                <a:latin typeface="+mn-lt"/>
              </a:rPr>
              <a:t>OVER-FILLED</a:t>
            </a:r>
            <a:br>
              <a:rPr lang="en-US" sz="1200" b="1" dirty="0">
                <a:solidFill>
                  <a:schemeClr val="accent1"/>
                </a:solidFill>
                <a:latin typeface="+mn-lt"/>
              </a:rPr>
            </a:br>
            <a:r>
              <a:rPr lang="en-US" sz="1200" b="1" dirty="0">
                <a:solidFill>
                  <a:schemeClr val="accent1"/>
                </a:solidFill>
                <a:latin typeface="+mn-lt"/>
              </a:rPr>
              <a:t>CARTRDIGE</a:t>
            </a:r>
            <a:endParaRPr lang="en-US" sz="1100" b="1" dirty="0">
              <a:solidFill>
                <a:schemeClr val="accent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261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lose-up of a white box&#10;&#10;Description automatically generated">
            <a:extLst>
              <a:ext uri="{FF2B5EF4-FFF2-40B4-BE49-F238E27FC236}">
                <a16:creationId xmlns:a16="http://schemas.microsoft.com/office/drawing/2014/main" id="{A2592791-3770-D166-2D0E-9556B2FBF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2" y="764846"/>
            <a:ext cx="872885" cy="13709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893185" cy="1735151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CLOSE AND SEAL THE i-STAT CARTRIDGE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To close and seal the cartridge:</a:t>
            </a:r>
            <a:endParaRPr lang="en-US" dirty="0">
              <a:solidFill>
                <a:schemeClr val="tx1"/>
              </a:solidFill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Hold the cartridge by its side edges and away from the sample well.</a:t>
            </a:r>
            <a:endParaRPr lang="en-US" dirty="0">
              <a:solidFill>
                <a:schemeClr val="tx1"/>
              </a:solidFill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Slide the plastic closure clip to the right until it locks into place over the sample well.</a:t>
            </a:r>
            <a:endParaRPr lang="en-US" dirty="0">
              <a:solidFill>
                <a:schemeClr val="tx1"/>
              </a:solidFill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0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>
              <a:ea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1CD5D-F118-6A71-41AA-ED7504955ACE}"/>
              </a:ext>
            </a:extLst>
          </p:cNvPr>
          <p:cNvSpPr txBox="1"/>
          <p:nvPr/>
        </p:nvSpPr>
        <p:spPr>
          <a:xfrm>
            <a:off x="837864" y="3576630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Incorrect handling and filling of the </a:t>
            </a:r>
            <a:r>
              <a:rPr lang="en-US" sz="1000" b="1" i="1">
                <a:cs typeface="Calibri" panose="020F0502020204030204" pitchFamily="34" charset="0"/>
              </a:rPr>
              <a:t>i-STAT</a:t>
            </a:r>
            <a:r>
              <a:rPr lang="en-US" sz="1000" b="1">
                <a:cs typeface="Calibri" panose="020F0502020204030204" pitchFamily="34" charset="0"/>
              </a:rPr>
              <a:t> cartridge will result in a quality check failure.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132CAC-DF4A-2BC7-1662-34587C205CAE}"/>
              </a:ext>
            </a:extLst>
          </p:cNvPr>
          <p:cNvCxnSpPr>
            <a:cxnSpLocks/>
          </p:cNvCxnSpPr>
          <p:nvPr/>
        </p:nvCxnSpPr>
        <p:spPr>
          <a:xfrm>
            <a:off x="419100" y="3298825"/>
            <a:ext cx="41529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9C9E51D-DDAF-1DE6-4938-8CDF963949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6592"/>
            <a:ext cx="342207" cy="342207"/>
          </a:xfrm>
          <a:prstGeom prst="rect">
            <a:avLst/>
          </a:prstGeom>
        </p:spPr>
      </p:pic>
      <p:pic>
        <p:nvPicPr>
          <p:cNvPr id="4" name="Picture 3" descr="A cassette tape with a clear plastic cover&#10;&#10;AI-generated content may be incorrect.">
            <a:extLst>
              <a:ext uri="{FF2B5EF4-FFF2-40B4-BE49-F238E27FC236}">
                <a16:creationId xmlns:a16="http://schemas.microsoft.com/office/drawing/2014/main" id="{51781669-C450-EDAE-D961-48E0D5438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911543"/>
            <a:ext cx="1478280" cy="1148715"/>
          </a:xfrm>
          <a:prstGeom prst="rect">
            <a:avLst/>
          </a:prstGeom>
        </p:spPr>
      </p:pic>
      <p:pic>
        <p:nvPicPr>
          <p:cNvPr id="6" name="Picture 5" descr="A cassette tape with a screen&#10;&#10;AI-generated content may be incorrect.">
            <a:extLst>
              <a:ext uri="{FF2B5EF4-FFF2-40B4-BE49-F238E27FC236}">
                <a16:creationId xmlns:a16="http://schemas.microsoft.com/office/drawing/2014/main" id="{F172C8BD-5B2D-3022-97E4-A22B9C30C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443" y="2688908"/>
            <a:ext cx="1506855" cy="1373505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76C0A160-840C-2037-7521-AFC74CDCF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3950" y="3825070"/>
            <a:ext cx="548640" cy="54864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24AD59AC-6E7D-E7B8-81A3-6CDCAC9BFC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4423" y="1726764"/>
            <a:ext cx="548640" cy="54864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CEDDB5A4-8872-383F-671A-6D4A20F7B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9824" y="1726764"/>
            <a:ext cx="548640" cy="548640"/>
          </a:xfrm>
          <a:prstGeom prst="rect">
            <a:avLst/>
          </a:prstGeom>
        </p:spPr>
      </p:pic>
      <p:sp>
        <p:nvSpPr>
          <p:cNvPr id="31" name="Text Box 19">
            <a:extLst>
              <a:ext uri="{FF2B5EF4-FFF2-40B4-BE49-F238E27FC236}">
                <a16:creationId xmlns:a16="http://schemas.microsoft.com/office/drawing/2014/main" id="{766A2D7C-89D2-6456-10F6-A024D649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655" y="2199213"/>
            <a:ext cx="270009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  <a:ea typeface="Calibri"/>
                <a:cs typeface="Calibri"/>
              </a:rPr>
              <a:t>PROPERLY CLOSED CARTRIDGES</a:t>
            </a:r>
          </a:p>
        </p:txBody>
      </p:sp>
      <p:sp>
        <p:nvSpPr>
          <p:cNvPr id="32" name="Text Box 19">
            <a:extLst>
              <a:ext uri="{FF2B5EF4-FFF2-40B4-BE49-F238E27FC236}">
                <a16:creationId xmlns:a16="http://schemas.microsoft.com/office/drawing/2014/main" id="{F1CD36A3-477A-E384-36AE-C868ADE7A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654" y="3090753"/>
            <a:ext cx="1351356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  <a:ea typeface="Calibri"/>
                <a:cs typeface="Calibri"/>
              </a:rPr>
              <a:t>IMPROPERLY CLOSED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186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device&#10;&#10;AI-generated content may be incorrect.">
            <a:extLst>
              <a:ext uri="{FF2B5EF4-FFF2-40B4-BE49-F238E27FC236}">
                <a16:creationId xmlns:a16="http://schemas.microsoft.com/office/drawing/2014/main" id="{EE2989E4-E35A-7EA4-47EF-8D534DCC2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61" y="881617"/>
            <a:ext cx="2792148" cy="3166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6156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INSERT THE CARTRIDGE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Insert the cartridge into the </a:t>
            </a:r>
            <a:r>
              <a:rPr lang="en-US" sz="1400" b="0" i="1" dirty="0">
                <a:solidFill>
                  <a:schemeClr val="tx1"/>
                </a:solidFill>
              </a:rPr>
              <a:t>i-STAT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analyzer</a:t>
            </a:r>
            <a:r>
              <a:rPr lang="en-US" sz="1400" b="0" dirty="0">
                <a:solidFill>
                  <a:schemeClr val="tx1"/>
                </a:solidFill>
              </a:rPr>
              <a:t>’s cartridge port</a:t>
            </a:r>
          </a:p>
          <a:p>
            <a:pPr marL="384176" lvl="1" indent="-214313" defTabSz="385763">
              <a:spcBef>
                <a:spcPts val="254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Sensors facing up, and on leading edge</a:t>
            </a:r>
            <a:endParaRPr lang="en-US" sz="1200" b="0" dirty="0">
              <a:solidFill>
                <a:schemeClr val="tx1"/>
              </a:solidFill>
            </a:endParaRPr>
          </a:p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750898" y="3259075"/>
            <a:ext cx="3867820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touch the sensors on the top of the cartridge.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apply pressure to the central area of the label because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 panose="020F0502020204030204" pitchFamily="34" charset="0"/>
              </a:rPr>
              <a:t>the analysis fluid pack inside could burst prematurely. 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place the cartridge and/or instrument in an oxygen-enriched atmosphere.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D2348E-0C9F-56DF-D730-17579C7238B9}"/>
              </a:ext>
            </a:extLst>
          </p:cNvPr>
          <p:cNvCxnSpPr>
            <a:cxnSpLocks/>
          </p:cNvCxnSpPr>
          <p:nvPr/>
        </p:nvCxnSpPr>
        <p:spPr>
          <a:xfrm>
            <a:off x="502920" y="2910205"/>
            <a:ext cx="374142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2779EA3-DC5F-404B-E70E-146D79313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339037"/>
            <a:ext cx="342207" cy="3422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57D535-DF12-EA11-F9B4-DC72A0C6D12C}"/>
              </a:ext>
            </a:extLst>
          </p:cNvPr>
          <p:cNvCxnSpPr>
            <a:cxnSpLocks/>
          </p:cNvCxnSpPr>
          <p:nvPr/>
        </p:nvCxnSpPr>
        <p:spPr>
          <a:xfrm>
            <a:off x="2720340" y="2456234"/>
            <a:ext cx="4332213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169CDD-EF5E-A09E-90A0-2457C0530D87}"/>
              </a:ext>
            </a:extLst>
          </p:cNvPr>
          <p:cNvCxnSpPr/>
          <p:nvPr/>
        </p:nvCxnSpPr>
        <p:spPr>
          <a:xfrm flipH="1">
            <a:off x="2720340" y="2061210"/>
            <a:ext cx="0" cy="403860"/>
          </a:xfrm>
          <a:prstGeom prst="straightConnector1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24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8DA9F-4F29-80EC-8151-FCA4309E84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5F960AEC-4910-E423-ECBF-DB9182DC480B}"/>
              </a:ext>
            </a:extLst>
          </p:cNvPr>
          <p:cNvSpPr txBox="1">
            <a:spLocks/>
          </p:cNvSpPr>
          <p:nvPr/>
        </p:nvSpPr>
        <p:spPr>
          <a:xfrm>
            <a:off x="520212" y="641306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2B7095C-EF0B-E16C-4F7F-66A388CBD0FD}"/>
              </a:ext>
            </a:extLst>
          </p:cNvPr>
          <p:cNvSpPr txBox="1">
            <a:spLocks/>
          </p:cNvSpPr>
          <p:nvPr/>
        </p:nvSpPr>
        <p:spPr>
          <a:xfrm>
            <a:off x="538670" y="1019837"/>
            <a:ext cx="7265122" cy="98465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PRIOR TO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handheld will perform quality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Failure of a quality check will result in a Quality Check Code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A425CD-8E53-A74D-43BD-0D5305F12266}"/>
              </a:ext>
            </a:extLst>
          </p:cNvPr>
          <p:cNvGrpSpPr/>
          <p:nvPr/>
        </p:nvGrpSpPr>
        <p:grpSpPr>
          <a:xfrm>
            <a:off x="502920" y="2091031"/>
            <a:ext cx="6186471" cy="2536221"/>
            <a:chOff x="1539433" y="1950267"/>
            <a:chExt cx="6790534" cy="27838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B72E05-E5E7-EA2C-7D79-580EF210C3CA}"/>
                </a:ext>
              </a:extLst>
            </p:cNvPr>
            <p:cNvGrpSpPr/>
            <p:nvPr/>
          </p:nvGrpSpPr>
          <p:grpSpPr>
            <a:xfrm>
              <a:off x="1539433" y="1950267"/>
              <a:ext cx="6790534" cy="2783864"/>
              <a:chOff x="1413479" y="1760789"/>
              <a:chExt cx="6916490" cy="297334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3A5AD85-AAFE-576A-132B-3535A3BCF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3479" y="1781385"/>
                <a:ext cx="995391" cy="295274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55BACE-26D7-7DB3-657A-321E3DC41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2290" y="1760789"/>
                <a:ext cx="1772007" cy="29577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3CB8D95-16C3-7624-936F-40F2243B0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05974" y="1805425"/>
                <a:ext cx="995391" cy="2913086"/>
              </a:xfrm>
              <a:prstGeom prst="rect">
                <a:avLst/>
              </a:prstGeom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B6881899-5282-FAEC-19D0-7B688A16033D}"/>
                  </a:ext>
                </a:extLst>
              </p:cNvPr>
              <p:cNvSpPr/>
              <p:nvPr/>
            </p:nvSpPr>
            <p:spPr>
              <a:xfrm rot="5400000">
                <a:off x="2530278" y="3138443"/>
                <a:ext cx="360604" cy="260432"/>
              </a:xfrm>
              <a:prstGeom prst="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EAD7D33-5FF7-E693-0ECA-7BCB8E1D4802}"/>
                  </a:ext>
                </a:extLst>
              </p:cNvPr>
              <p:cNvSpPr/>
              <p:nvPr/>
            </p:nvSpPr>
            <p:spPr>
              <a:xfrm>
                <a:off x="3487284" y="2927812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01A62A-27AB-A14B-8A21-369A7DE589B2}"/>
                  </a:ext>
                </a:extLst>
              </p:cNvPr>
              <p:cNvSpPr/>
              <p:nvPr/>
            </p:nvSpPr>
            <p:spPr>
              <a:xfrm>
                <a:off x="1673013" y="2421491"/>
                <a:ext cx="476322" cy="524678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53F6C2-FD68-733B-659A-7DC3B454BC93}"/>
                  </a:ext>
                </a:extLst>
              </p:cNvPr>
              <p:cNvSpPr/>
              <p:nvPr/>
            </p:nvSpPr>
            <p:spPr>
              <a:xfrm>
                <a:off x="5245054" y="2458844"/>
                <a:ext cx="539214" cy="51544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AEA08EC-37CA-35C0-8E9C-CEACB6FB8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7962" y="1781385"/>
                <a:ext cx="1772007" cy="2899261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3B3F566-32B9-EC28-9156-FEA9A90B856B}"/>
                  </a:ext>
                </a:extLst>
              </p:cNvPr>
              <p:cNvSpPr/>
              <p:nvPr/>
            </p:nvSpPr>
            <p:spPr>
              <a:xfrm>
                <a:off x="7008763" y="2974287"/>
                <a:ext cx="870404" cy="822453"/>
              </a:xfrm>
              <a:prstGeom prst="rect">
                <a:avLst/>
              </a:prstGeom>
              <a:solidFill>
                <a:schemeClr val="accent4">
                  <a:alpha val="6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FFFF00"/>
                  </a:highlight>
                </a:endParaRPr>
              </a:p>
            </p:txBody>
          </p:sp>
        </p:grp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15953094-8791-28E8-93A3-C83B556AB769}"/>
                </a:ext>
              </a:extLst>
            </p:cNvPr>
            <p:cNvSpPr/>
            <p:nvPr/>
          </p:nvSpPr>
          <p:spPr>
            <a:xfrm rot="5400000">
              <a:off x="6186609" y="3234203"/>
              <a:ext cx="337624" cy="255689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601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06AC85-2FA8-DD42-59E2-36AC7DE5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972" y="544925"/>
            <a:ext cx="2431204" cy="4053650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9E069-E041-D4E3-2162-CC572EB15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84842E7-8BF7-2775-27E5-A4911B04429D}"/>
              </a:ext>
            </a:extLst>
          </p:cNvPr>
          <p:cNvSpPr txBox="1">
            <a:spLocks/>
          </p:cNvSpPr>
          <p:nvPr/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Running the Test </a:t>
            </a:r>
            <a:r>
              <a:rPr lang="en-US" sz="1400"/>
              <a:t>– cont’d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CF980A-C6AE-B0CE-906F-8B5E98F46A4A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4390028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Contacting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will display followed by the countdown bar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83858" lvl="1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</a:p>
          <a:p>
            <a:pPr marL="213995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Alerts such as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Cartridge Locked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are also displayed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,Sans-Serif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hs-TnI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test is a 15-minute test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593DE3-5637-223F-EEEE-0BE672E4B51F}"/>
              </a:ext>
            </a:extLst>
          </p:cNvPr>
          <p:cNvCxnSpPr>
            <a:cxnSpLocks/>
          </p:cNvCxnSpPr>
          <p:nvPr/>
        </p:nvCxnSpPr>
        <p:spPr>
          <a:xfrm>
            <a:off x="424246" y="3178885"/>
            <a:ext cx="446870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6439FA0-8C67-1F67-0CE1-3AE37F947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4" y="3438097"/>
            <a:ext cx="342207" cy="342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F5D95-CDAF-F0D2-89BE-22F46CF4D3AB}"/>
              </a:ext>
            </a:extLst>
          </p:cNvPr>
          <p:cNvSpPr txBox="1"/>
          <p:nvPr/>
        </p:nvSpPr>
        <p:spPr>
          <a:xfrm>
            <a:off x="890750" y="3438097"/>
            <a:ext cx="405508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000">
              <a:solidFill>
                <a:schemeClr val="tx2"/>
              </a:solidFill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/>
              </a:rPr>
              <a:t>DO NOT attempt to remove the cartridge while the message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/>
              </a:rPr>
              <a:t>“Cartridge Locked”</a:t>
            </a:r>
            <a:r>
              <a:rPr lang="en-US" sz="1000" b="1"/>
              <a:t> remains on the screen.</a:t>
            </a:r>
            <a:endParaRPr lang="en-US" sz="1000" b="1">
              <a:ea typeface="Calibri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0C4E8-FB73-5D01-643F-D166FEED26C1}"/>
              </a:ext>
            </a:extLst>
          </p:cNvPr>
          <p:cNvSpPr/>
          <p:nvPr/>
        </p:nvSpPr>
        <p:spPr>
          <a:xfrm>
            <a:off x="6793760" y="3491941"/>
            <a:ext cx="1122352" cy="289147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5281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4639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dirty="0">
                <a:cs typeface="Calibri"/>
              </a:rPr>
              <a:t>Identifying</a:t>
            </a:r>
            <a:r>
              <a:rPr lang="en-US" sz="1400" b="0" dirty="0">
                <a:cs typeface="Calibri"/>
              </a:rPr>
              <a:t>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followed by the countdown bar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83858" lvl="1" indent="-213995" defTabSz="385763">
              <a:spcBef>
                <a:spcPts val="254"/>
              </a:spcBef>
            </a:pPr>
            <a:r>
              <a:rPr lang="en-US" sz="1200" b="0" dirty="0">
                <a:solidFill>
                  <a:schemeClr val="tx1"/>
                </a:solidFill>
                <a:cs typeface="Calibri"/>
              </a:rPr>
              <a:t>This allows the user to estimate the time to results</a:t>
            </a:r>
          </a:p>
          <a:p>
            <a:pPr marL="213995" lvl="1" indent="-213995" defTabSz="385763">
              <a:spcBef>
                <a:spcPts val="254"/>
              </a:spcBef>
            </a:pPr>
            <a:r>
              <a:rPr lang="en-US" dirty="0">
                <a:cs typeface="Calibri"/>
              </a:rPr>
              <a:t>Alerts such as </a:t>
            </a:r>
            <a:r>
              <a:rPr lang="en-US" dirty="0">
                <a:solidFill>
                  <a:srgbClr val="009CDE"/>
                </a:solidFill>
                <a:cs typeface="Calibri"/>
              </a:rPr>
              <a:t>Cartridge Locked </a:t>
            </a:r>
            <a:r>
              <a:rPr lang="en-US" dirty="0">
                <a:cs typeface="Calibri"/>
              </a:rPr>
              <a:t>are also displayed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b="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b="0" i="1" dirty="0" err="1">
                <a:solidFill>
                  <a:schemeClr val="tx1"/>
                </a:solidFill>
                <a:cs typeface="Calibri"/>
              </a:rPr>
              <a:t>hs-TnI</a:t>
            </a:r>
            <a:r>
              <a:rPr lang="en-US" sz="1400" b="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test is a 15-minute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2" name="Picture 11" descr="A close-up of a device&#10;&#10;AI-generated content may be incorrect.">
            <a:extLst>
              <a:ext uri="{FF2B5EF4-FFF2-40B4-BE49-F238E27FC236}">
                <a16:creationId xmlns:a16="http://schemas.microsoft.com/office/drawing/2014/main" id="{6A4C6F87-E8E6-D5B6-78C7-29C3CAF0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118" y="503464"/>
            <a:ext cx="2591087" cy="40753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961AFA-EB2B-B689-B4C6-D3C8582EA906}"/>
              </a:ext>
            </a:extLst>
          </p:cNvPr>
          <p:cNvSpPr/>
          <p:nvPr/>
        </p:nvSpPr>
        <p:spPr>
          <a:xfrm>
            <a:off x="6793760" y="3736870"/>
            <a:ext cx="1190387" cy="398003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EBA2AF-6DAA-0AC5-BC26-A698B975DDF9}"/>
              </a:ext>
            </a:extLst>
          </p:cNvPr>
          <p:cNvCxnSpPr>
            <a:cxnSpLocks/>
          </p:cNvCxnSpPr>
          <p:nvPr/>
        </p:nvCxnSpPr>
        <p:spPr>
          <a:xfrm>
            <a:off x="424246" y="3178885"/>
            <a:ext cx="446870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340CCA9-CC30-8A2C-EF7B-4DB0046E8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4" y="3438097"/>
            <a:ext cx="342207" cy="34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B34F29-3EB9-145C-950B-09FF293FBCED}"/>
              </a:ext>
            </a:extLst>
          </p:cNvPr>
          <p:cNvSpPr txBox="1"/>
          <p:nvPr/>
        </p:nvSpPr>
        <p:spPr>
          <a:xfrm>
            <a:off x="890750" y="3438097"/>
            <a:ext cx="405508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000">
              <a:solidFill>
                <a:schemeClr val="tx2"/>
              </a:solidFill>
              <a:cs typeface="Calibri"/>
            </a:endParaRPr>
          </a:p>
          <a:p>
            <a:pPr>
              <a:spcAft>
                <a:spcPts val="450"/>
              </a:spcAft>
            </a:pPr>
            <a:r>
              <a:rPr lang="en-US" sz="1000" b="1">
                <a:cs typeface="Calibri"/>
              </a:rPr>
              <a:t>DO NOT attempt to remove the cartridge while the message 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/>
              </a:rPr>
              <a:t>“Cartridge Locked”</a:t>
            </a:r>
            <a:r>
              <a:rPr lang="en-US" sz="1000" b="1"/>
              <a:t> remains on the screen.</a:t>
            </a:r>
            <a:endParaRPr lang="en-US" sz="1000" b="1">
              <a:ea typeface="Calibri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76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C9E0-561A-E740-E2FC-5BA17320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4449E4-E3F4-359C-2905-1BA5FDF7BF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15FF32-D18D-8BC1-0316-B3940653A99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458E01-A106-3C0E-EA14-F914B93CC376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654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C4DA-A6C5-DE6E-E10C-7919A10C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54748-46A3-78E9-2906-E0AC55B9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Troubleshooting Basic Errors</a:t>
            </a:r>
            <a:endParaRPr lang="en-US" sz="2400" i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2233-D3D1-99C2-2F87-FDE9B1338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C44F6-1088-7251-114B-C41802E32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62691" cy="3397250"/>
          </a:xfrm>
        </p:spPr>
        <p:txBody>
          <a:bodyPr/>
          <a:lstStyle/>
          <a:p>
            <a:r>
              <a:rPr lang="en-US" dirty="0"/>
              <a:t>TROUBLESHOOTING &amp; ERRORS</a:t>
            </a:r>
          </a:p>
          <a:p>
            <a:pPr defTabSz="385763">
              <a:spcBef>
                <a:spcPts val="254"/>
              </a:spcBef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Error Messages and Quality Check Codes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potential pre-analytical conditions, especially during the training period, that may not be detected by the operator.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will detect the condition, halt the test cycle, and display a cause message followed by the action message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“</a:t>
            </a:r>
            <a:r>
              <a:rPr lang="en-US" sz="1400" dirty="0">
                <a:solidFill>
                  <a:schemeClr val="accent3"/>
                </a:solidFill>
              </a:rPr>
              <a:t>USE ANOTHER CARTRIDGE</a:t>
            </a:r>
            <a:r>
              <a:rPr lang="en-US" sz="1400" dirty="0">
                <a:solidFill>
                  <a:schemeClr val="tx1"/>
                </a:solidFill>
              </a:rPr>
              <a:t>.”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0FEE3-66F3-B87E-334A-ECCB60C8ACA4}"/>
              </a:ext>
            </a:extLst>
          </p:cNvPr>
          <p:cNvSpPr txBox="1"/>
          <p:nvPr/>
        </p:nvSpPr>
        <p:spPr>
          <a:xfrm>
            <a:off x="1072347" y="3426342"/>
            <a:ext cx="41662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 TO PREVENT ERRORS</a:t>
            </a:r>
            <a:endParaRPr lang="en-US" sz="1400" b="1" dirty="0">
              <a:solidFill>
                <a:schemeClr val="accent3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The cartridge and instrument must be at room temperature </a:t>
            </a:r>
            <a:b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(18-30 °C or 64-86 °F)  to perform the test.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The cartridge must be correctly filled, closed and sealed.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 panose="020F0502020204030204" pitchFamily="34" charset="0"/>
              </a:rPr>
              <a:t>The instrument must remain on a level surface. Level surface includes performing the test with the instrument in the downloader/recharger.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B0CFC-D2DB-2FFF-0965-BAF3CB5709A3}"/>
              </a:ext>
            </a:extLst>
          </p:cNvPr>
          <p:cNvCxnSpPr/>
          <p:nvPr/>
        </p:nvCxnSpPr>
        <p:spPr>
          <a:xfrm>
            <a:off x="419100" y="3187382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BEF489A5-239B-B7A7-4E07-1B759AED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709" y="764857"/>
            <a:ext cx="2438400" cy="2438400"/>
          </a:xfrm>
          <a:prstGeom prst="rect">
            <a:avLst/>
          </a:prstGeom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B49E1A77-D9C1-5BE6-BCE4-A874848E6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569376"/>
            <a:ext cx="523875" cy="5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4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err="1">
                <a:solidFill>
                  <a:schemeClr val="bg1"/>
                </a:solidFill>
              </a:rPr>
              <a:t>i</a:t>
            </a:r>
            <a:r>
              <a:rPr lang="en-US" sz="4400">
                <a:solidFill>
                  <a:schemeClr val="bg1"/>
                </a:solidFill>
              </a:rPr>
              <a:t>-STAT </a:t>
            </a:r>
            <a:r>
              <a:rPr lang="en-US" sz="4400" err="1">
                <a:solidFill>
                  <a:schemeClr val="bg1"/>
                </a:solidFill>
              </a:rPr>
              <a:t>hs-TnI</a:t>
            </a:r>
            <a:r>
              <a:rPr lang="en-US" sz="4400">
                <a:solidFill>
                  <a:schemeClr val="bg1"/>
                </a:solidFill>
              </a:rPr>
              <a:t>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CC68D-5093-9873-3375-723FE42D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24F4BE-90E9-8E76-4375-026BD07B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48" r="21507"/>
          <a:stretch/>
        </p:blipFill>
        <p:spPr>
          <a:xfrm>
            <a:off x="6784046" y="1114292"/>
            <a:ext cx="1406499" cy="1657435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17F23-3E1F-F136-3CC7-F7C4367F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484" y="1176272"/>
            <a:ext cx="1739989" cy="1625684"/>
          </a:xfrm>
          <a:prstGeom prst="rect">
            <a:avLst/>
          </a:prstGeom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0FEC5C-4C1E-56DC-7AF4-03A1027D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5036820" cy="390526"/>
          </a:xfrm>
        </p:spPr>
        <p:txBody>
          <a:bodyPr/>
          <a:lstStyle/>
          <a:p>
            <a:r>
              <a:rPr lang="en-US"/>
              <a:t>Troubleshooting Basic Errors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9DF35-4CC8-688D-9CD0-EEC0BB481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1BF17-3193-11DC-C67C-FD808AEFAD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98462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AVOID AFFECTING </a:t>
            </a:r>
            <a:r>
              <a:rPr lang="en-US" dirty="0" err="1">
                <a:latin typeface="+mn-lt"/>
              </a:rPr>
              <a:t>hs-TnI</a:t>
            </a:r>
            <a:r>
              <a:rPr lang="en-US" dirty="0">
                <a:latin typeface="+mn-lt"/>
              </a:rPr>
              <a:t> RESULTS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Keep analyzer on a level surface during the testing process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Do not move the analyzer during the testing process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Mix blood collection devices thoroughly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Prevent hemolysis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/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F373A3-195B-1C8C-F031-3E1EA09D4ECE}"/>
              </a:ext>
            </a:extLst>
          </p:cNvPr>
          <p:cNvSpPr/>
          <p:nvPr/>
        </p:nvSpPr>
        <p:spPr>
          <a:xfrm>
            <a:off x="5006123" y="1294408"/>
            <a:ext cx="1371600" cy="137160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DE961E-9959-2DA6-AC8D-6B5BD5F39C2D}"/>
              </a:ext>
            </a:extLst>
          </p:cNvPr>
          <p:cNvSpPr/>
          <p:nvPr/>
        </p:nvSpPr>
        <p:spPr>
          <a:xfrm>
            <a:off x="6795458" y="1287167"/>
            <a:ext cx="1371600" cy="1371600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E2C40B9-FD60-D283-3745-57F38DE09CD0}"/>
              </a:ext>
            </a:extLst>
          </p:cNvPr>
          <p:cNvGrpSpPr/>
          <p:nvPr/>
        </p:nvGrpSpPr>
        <p:grpSpPr>
          <a:xfrm>
            <a:off x="6757998" y="3007337"/>
            <a:ext cx="1486153" cy="1348839"/>
            <a:chOff x="7040671" y="3126124"/>
            <a:chExt cx="1354111" cy="1228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CEED280-72F3-4D56-34C2-56C3939C1AE2}"/>
                </a:ext>
              </a:extLst>
            </p:cNvPr>
            <p:cNvSpPr/>
            <p:nvPr/>
          </p:nvSpPr>
          <p:spPr>
            <a:xfrm>
              <a:off x="7052189" y="3126124"/>
              <a:ext cx="1284143" cy="12289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C09524-75CD-8635-9AA5-A0DF7409F8EA}"/>
                </a:ext>
              </a:extLst>
            </p:cNvPr>
            <p:cNvSpPr txBox="1"/>
            <p:nvPr/>
          </p:nvSpPr>
          <p:spPr>
            <a:xfrm>
              <a:off x="7040671" y="3565010"/>
              <a:ext cx="1354111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004F71"/>
                  </a:solidFill>
                  <a:ea typeface="Calibri"/>
                  <a:cs typeface="Calibri"/>
                </a:rPr>
                <a:t>HEMOLYSIS</a:t>
              </a:r>
              <a:endParaRPr lang="en-US" sz="1600">
                <a:solidFill>
                  <a:srgbClr val="004F71"/>
                </a:solidFill>
                <a:ea typeface="Calibri"/>
                <a:cs typeface="Calibri"/>
              </a:endParaRPr>
            </a:p>
          </p:txBody>
        </p:sp>
      </p:grpSp>
      <p:pic>
        <p:nvPicPr>
          <p:cNvPr id="14" name="Graphic 13" descr="No sign with solid fill">
            <a:extLst>
              <a:ext uri="{FF2B5EF4-FFF2-40B4-BE49-F238E27FC236}">
                <a16:creationId xmlns:a16="http://schemas.microsoft.com/office/drawing/2014/main" id="{D65EA4C3-9C55-A3A5-2E79-B58952D53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2779" y="1114292"/>
            <a:ext cx="746438" cy="746438"/>
          </a:xfrm>
          <a:prstGeom prst="rect">
            <a:avLst/>
          </a:prstGeom>
        </p:spPr>
      </p:pic>
      <p:pic>
        <p:nvPicPr>
          <p:cNvPr id="16" name="Graphic 15" descr="No sign with solid fill">
            <a:extLst>
              <a:ext uri="{FF2B5EF4-FFF2-40B4-BE49-F238E27FC236}">
                <a16:creationId xmlns:a16="http://schemas.microsoft.com/office/drawing/2014/main" id="{E019F8B5-EE1C-FC11-56FE-6439E91D0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6987" y="1174207"/>
            <a:ext cx="746438" cy="746438"/>
          </a:xfrm>
          <a:prstGeom prst="rect">
            <a:avLst/>
          </a:prstGeom>
        </p:spPr>
      </p:pic>
      <p:pic>
        <p:nvPicPr>
          <p:cNvPr id="19" name="Graphic 18" descr="No sign with solid fill">
            <a:extLst>
              <a:ext uri="{FF2B5EF4-FFF2-40B4-BE49-F238E27FC236}">
                <a16:creationId xmlns:a16="http://schemas.microsoft.com/office/drawing/2014/main" id="{B0D165B0-C5FF-4918-CFED-C9CC9869C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5150" y="2880191"/>
            <a:ext cx="746438" cy="74643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A69F6F7-6CE7-3D75-B7F8-C6D09F75B6EF}"/>
              </a:ext>
            </a:extLst>
          </p:cNvPr>
          <p:cNvGrpSpPr/>
          <p:nvPr/>
        </p:nvGrpSpPr>
        <p:grpSpPr>
          <a:xfrm>
            <a:off x="4599154" y="2829696"/>
            <a:ext cx="1783265" cy="1768711"/>
            <a:chOff x="3654971" y="2880358"/>
            <a:chExt cx="1783265" cy="176871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E66BE08-880B-E795-495C-2EEE4CC9C108}"/>
                </a:ext>
              </a:extLst>
            </p:cNvPr>
            <p:cNvGrpSpPr/>
            <p:nvPr/>
          </p:nvGrpSpPr>
          <p:grpSpPr>
            <a:xfrm>
              <a:off x="3654971" y="2880358"/>
              <a:ext cx="1783265" cy="1768711"/>
              <a:chOff x="3654971" y="2880358"/>
              <a:chExt cx="1783265" cy="1768711"/>
            </a:xfrm>
          </p:grpSpPr>
          <p:pic>
            <p:nvPicPr>
              <p:cNvPr id="13" name="Picture 12" descr="A hand holding a test tube&#10;&#10;Description automatically generated">
                <a:extLst>
                  <a:ext uri="{FF2B5EF4-FFF2-40B4-BE49-F238E27FC236}">
                    <a16:creationId xmlns:a16="http://schemas.microsoft.com/office/drawing/2014/main" id="{088AD3B6-6F0F-C743-F939-E5DAF74EB5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85" r="18994"/>
              <a:stretch/>
            </p:blipFill>
            <p:spPr>
              <a:xfrm>
                <a:off x="4038052" y="3109373"/>
                <a:ext cx="1262472" cy="1253224"/>
              </a:xfrm>
              <a:prstGeom prst="rect">
                <a:avLst/>
              </a:prstGeom>
            </p:spPr>
          </p:pic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6F4B1815-20EA-EBC3-66C9-B6FAB9E3007F}"/>
                  </a:ext>
                </a:extLst>
              </p:cNvPr>
              <p:cNvSpPr/>
              <p:nvPr/>
            </p:nvSpPr>
            <p:spPr>
              <a:xfrm rot="18819384">
                <a:off x="3803406" y="3069127"/>
                <a:ext cx="642705" cy="26516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5F9C1108-86E9-AA10-4E58-9BD2632B0998}"/>
                  </a:ext>
                </a:extLst>
              </p:cNvPr>
              <p:cNvSpPr/>
              <p:nvPr/>
            </p:nvSpPr>
            <p:spPr>
              <a:xfrm rot="2780616" flipH="1">
                <a:off x="4974543" y="3060966"/>
                <a:ext cx="502118" cy="26171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C7ACA6BA-F6B8-2FF5-8C47-E9E59D5471D6}"/>
                  </a:ext>
                </a:extLst>
              </p:cNvPr>
              <p:cNvSpPr/>
              <p:nvPr/>
            </p:nvSpPr>
            <p:spPr>
              <a:xfrm rot="2485832" flipV="1">
                <a:off x="3654971" y="4111155"/>
                <a:ext cx="833122" cy="3263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5DB3CDAA-C7CC-FBBC-D73E-9DFB4B08E9C9}"/>
                  </a:ext>
                </a:extLst>
              </p:cNvPr>
              <p:cNvSpPr/>
              <p:nvPr/>
            </p:nvSpPr>
            <p:spPr>
              <a:xfrm rot="18819384" flipH="1" flipV="1">
                <a:off x="4879055" y="4089888"/>
                <a:ext cx="774369" cy="34399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94EB944-F5E2-05E0-5F3A-DAA7289AF3E2}"/>
                </a:ext>
              </a:extLst>
            </p:cNvPr>
            <p:cNvGrpSpPr/>
            <p:nvPr/>
          </p:nvGrpSpPr>
          <p:grpSpPr>
            <a:xfrm>
              <a:off x="3994916" y="3068422"/>
              <a:ext cx="1342143" cy="1313852"/>
              <a:chOff x="3994916" y="3068422"/>
              <a:chExt cx="1342143" cy="131385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1271507-FADA-5B78-F139-20EAEE81AD34}"/>
                  </a:ext>
                </a:extLst>
              </p:cNvPr>
              <p:cNvSpPr/>
              <p:nvPr/>
            </p:nvSpPr>
            <p:spPr>
              <a:xfrm>
                <a:off x="4038052" y="3068422"/>
                <a:ext cx="1299007" cy="1313852"/>
              </a:xfrm>
              <a:prstGeom prst="ellipse">
                <a:avLst/>
              </a:prstGeom>
              <a:noFill/>
              <a:ln w="57150">
                <a:solidFill>
                  <a:schemeClr val="accent3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FE27F81-E80D-9F3D-98E0-0C3A042B46ED}"/>
                  </a:ext>
                </a:extLst>
              </p:cNvPr>
              <p:cNvCxnSpPr/>
              <p:nvPr/>
            </p:nvCxnSpPr>
            <p:spPr>
              <a:xfrm>
                <a:off x="3994916" y="3840882"/>
                <a:ext cx="116752" cy="39886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Graphic 36" descr="Checkmark with solid fill">
            <a:extLst>
              <a:ext uri="{FF2B5EF4-FFF2-40B4-BE49-F238E27FC236}">
                <a16:creationId xmlns:a16="http://schemas.microsoft.com/office/drawing/2014/main" id="{DF557233-5C9F-6775-4BCE-95FCDFF66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73524" y="2791647"/>
            <a:ext cx="648046" cy="64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169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F25DE-168B-645B-3D71-43826AA6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17764"/>
            <a:ext cx="8138160" cy="519545"/>
          </a:xfrm>
        </p:spPr>
        <p:txBody>
          <a:bodyPr/>
          <a:lstStyle/>
          <a:p>
            <a:pPr algn="ctr"/>
            <a:r>
              <a:rPr lang="en-US" dirty="0"/>
              <a:t>(</a:t>
            </a:r>
            <a:r>
              <a:rPr lang="en-US" dirty="0">
                <a:latin typeface="+mn-lt"/>
              </a:rPr>
              <a:t>0 – 1 – 3hr)</a:t>
            </a:r>
            <a:r>
              <a:rPr lang="en-US" dirty="0">
                <a:latin typeface="+mj-lt"/>
              </a:rPr>
              <a:t> Testing Pathway for WMCG 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C902C-1E62-B51F-A4D9-1F4323E47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1" y="637309"/>
            <a:ext cx="8004464" cy="450619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F9E19-97A4-D021-AD92-C2A3D2A74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637309"/>
            <a:ext cx="7200900" cy="4511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461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32B05-216E-4B9E-D282-734C39854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2920" y="1097280"/>
            <a:ext cx="8129016" cy="595738"/>
          </a:xfrm>
        </p:spPr>
        <p:txBody>
          <a:bodyPr vert="horz" lIns="0" tIns="0" rIns="91440" bIns="45720" rtlCol="0" anchor="t">
            <a:noAutofit/>
          </a:bodyPr>
          <a:lstStyle/>
          <a:p>
            <a:pPr algn="ctr"/>
            <a:r>
              <a:rPr lang="en-US" sz="180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≥ 18 years old only (under 18 years old should be sent to core lab pending POC validation)</a:t>
            </a:r>
            <a:endParaRPr lang="en-US" sz="1800" dirty="0"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BCEE9-3A2E-0F38-3F08-A91511560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Normal Range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EA33D9-7D51-2EA5-378E-0ECF59B057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Abnormal Range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79BBB3-2A0E-913A-945A-37416673CC3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61926" y="2255130"/>
            <a:ext cx="3906813" cy="1086285"/>
          </a:xfrm>
        </p:spPr>
        <p:txBody>
          <a:bodyPr vert="horz" lIns="0" tIns="0" rIns="91440" bIns="45720" rtlCol="0" anchor="t">
            <a:no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000" b="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Female &lt;13.0 ng/L</a:t>
            </a:r>
            <a:endParaRPr lang="en-US" sz="2000" b="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b="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Male &lt;28.0 ng/L</a:t>
            </a:r>
            <a:endParaRPr lang="en-US" sz="2000" b="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b="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Unspecified Gender &lt;13.0 ng/L</a:t>
            </a:r>
          </a:p>
          <a:p>
            <a:pPr algn="ctr"/>
            <a:r>
              <a:rPr lang="en-US" sz="1600" cap="all" dirty="0">
                <a:solidFill>
                  <a:srgbClr val="009CDE"/>
                </a:solidFill>
                <a:latin typeface="Calibri"/>
                <a:ea typeface="Calibri"/>
                <a:cs typeface="Calibri"/>
              </a:rPr>
              <a:t>                                                                          </a:t>
            </a:r>
            <a:endParaRPr lang="en-US" sz="2000" b="0" cap="all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134180-6A33-1F56-1FAA-09D142260C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45076" y="2255131"/>
            <a:ext cx="4395685" cy="1086284"/>
          </a:xfrm>
        </p:spPr>
        <p:txBody>
          <a:bodyPr vert="horz" lIns="0" tIns="0" rIns="91440" bIns="45720" rtlCol="0" anchor="t">
            <a:no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000" b="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Female 13.0 - 99.9 ng/L</a:t>
            </a:r>
            <a:endParaRPr lang="en-US" sz="2000" b="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b="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Male 28.0 - 99.0 ng/L</a:t>
            </a:r>
            <a:endParaRPr lang="en-US" sz="2000" b="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b="0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Unspecified Gender 13.0 - 99.0 ng/L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80E1A-095A-AC2D-D865-D462AA3D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Ranges for </a:t>
            </a:r>
            <a:r>
              <a:rPr lang="en-US" dirty="0" err="1"/>
              <a:t>hs-TnI</a:t>
            </a:r>
            <a:r>
              <a:rPr lang="en-US" dirty="0"/>
              <a:t> </a:t>
            </a:r>
            <a:r>
              <a:rPr lang="en-US" dirty="0" err="1"/>
              <a:t>iSTAT</a:t>
            </a:r>
            <a:r>
              <a:rPr lang="en-US" dirty="0"/>
              <a:t> at WMCG Augusta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5D05C4-E7A3-C948-20F8-028F433ADD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1" y="266700"/>
            <a:ext cx="5241925" cy="4127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15379-1A3C-C853-C9C7-2884283454E7}"/>
              </a:ext>
            </a:extLst>
          </p:cNvPr>
          <p:cNvSpPr txBox="1"/>
          <p:nvPr/>
        </p:nvSpPr>
        <p:spPr>
          <a:xfrm>
            <a:off x="3471111" y="3810000"/>
            <a:ext cx="273671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9CDE"/>
                </a:solidFill>
                <a:latin typeface="Calibri"/>
                <a:ea typeface="Calibri"/>
                <a:cs typeface="Calibri"/>
              </a:rPr>
              <a:t>CRITICAL RANGE</a:t>
            </a:r>
          </a:p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ALL GENDERS</a:t>
            </a:r>
            <a:r>
              <a:rPr lang="en-US" dirty="0">
                <a:latin typeface="+mj-lt"/>
              </a:rPr>
              <a:t> </a:t>
            </a:r>
            <a:r>
              <a:rPr lang="en-US" sz="1600" b="1" cap="all" dirty="0">
                <a:solidFill>
                  <a:srgbClr val="009CDE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cap="all" dirty="0">
                <a:solidFill>
                  <a:srgbClr val="004F71"/>
                </a:solidFill>
                <a:latin typeface="Calibri"/>
                <a:ea typeface="Calibri"/>
                <a:cs typeface="Calibri"/>
              </a:rPr>
              <a:t>≥100.0 NG/L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3601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29B3-BC9D-89CA-6F9E-59A0569B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Reasons for Cardiac Tro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FD6BC-2CAD-2C1F-A47C-D2E0C8FD3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CFBED-5C76-E908-3CA4-36E3BEFB5DD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299D9-AA46-F08F-0728-08BEBA45EFB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0E9FEB5-74A8-4CE4-9068-3310F9A01D69}" type="datetime1">
              <a:t>1/7/2026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A1E41-CDE9-6BE4-A8BC-2C3FBDC354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dirty="0"/>
              <a:t>33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155976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B48F-AA1D-615A-52A0-73AF9FA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E6917-90BA-4B62-4593-2AE7607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E2F2-E4D6-6419-F23F-00C0BFEC7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4</a:t>
            </a:fld>
            <a:endParaRPr lang="en-I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A260C-B0D6-4498-B7E9-48A29F67D437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27369D4-A597-4559-CD1F-F7DDBAC24E6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6C1EEA53-A46E-6202-7CF5-3FEBB369E2A5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7518F17-C572-5E3E-E1CA-B1E8D575C646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B36962AD-2C40-EDB5-B791-9DAEBA06C7E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5293B7DB-9DD1-AAD6-ECF1-7F7A66FE675D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F2C1D868-F5EC-6D19-E7B4-75BF26111CDA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5709809-BFA5-E256-59DF-C0EF6435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525957" y="1332783"/>
            <a:ext cx="2377440" cy="1773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241AB-9546-991F-7563-BE65EDCF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95" y="1284844"/>
            <a:ext cx="3168006" cy="754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87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B48F-AA1D-615A-52A0-73AF9FA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5E6917-90BA-4B62-4593-2AE7607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E2F2-E4D6-6419-F23F-00C0BFEC7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3783F-7263-BF9B-98C9-C20F6C036E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299518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INTENDED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  <a:cs typeface="Calibri"/>
              </a:rPr>
              <a:t>i-STAT </a:t>
            </a:r>
            <a:r>
              <a:rPr lang="en-US" sz="1400" i="1" dirty="0" err="1">
                <a:solidFill>
                  <a:schemeClr val="tx1"/>
                </a:solidFill>
                <a:highlight>
                  <a:srgbClr val="FFFF00"/>
                </a:highlight>
                <a:cs typeface="Calibri"/>
              </a:rPr>
              <a:t>hs-TnI</a:t>
            </a:r>
            <a:r>
              <a:rPr lang="en-US" sz="1400" i="1" dirty="0">
                <a:solidFill>
                  <a:schemeClr val="tx1"/>
                </a:solidFill>
                <a:highlight>
                  <a:srgbClr val="FFFF00"/>
                </a:highlight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 with 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is intended to be used as an aid in the diagnosis of myocardial infarction (MI).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1000" dirty="0"/>
          </a:p>
          <a:p>
            <a:r>
              <a:rPr lang="en-US" dirty="0"/>
              <a:t>SYSTEM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 </a:t>
            </a:r>
            <a:r>
              <a:rPr lang="en-US" sz="1400" i="1" dirty="0" err="1">
                <a:solidFill>
                  <a:schemeClr val="tx1"/>
                </a:solidFill>
                <a:cs typeface="Calibri"/>
              </a:rPr>
              <a:t>hs-Tnl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cartridge is compatible with the </a:t>
            </a:r>
            <a:br>
              <a:rPr lang="en-US" sz="1400" dirty="0"/>
            </a:br>
            <a:r>
              <a:rPr lang="en-US" sz="1400" i="1" dirty="0">
                <a:solidFill>
                  <a:schemeClr val="tx1"/>
                </a:solidFill>
                <a:cs typeface="Calibri"/>
              </a:rPr>
              <a:t>i-STAT 1 Analyzer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with the </a:t>
            </a:r>
            <a:r>
              <a:rPr lang="en-US" sz="1400" dirty="0" err="1">
                <a:solidFill>
                  <a:schemeClr val="tx1"/>
                </a:solidFill>
                <a:cs typeface="Calibri"/>
              </a:rPr>
              <a:t>immuno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symbol "</a:t>
            </a:r>
            <a:r>
              <a:rPr lang="en-US" sz="1800" dirty="0">
                <a:cs typeface="Calibri"/>
              </a:rPr>
              <a:t>i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"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5A260C-B0D6-4498-B7E9-48A29F67D437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D27369D4-A597-4559-CD1F-F7DDBAC24E6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6C1EEA53-A46E-6202-7CF5-3FEBB369E2A5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7518F17-C572-5E3E-E1CA-B1E8D575C646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B36962AD-2C40-EDB5-B791-9DAEBA06C7E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5293B7DB-9DD1-AAD6-ECF1-7F7A66FE675D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F2C1D868-F5EC-6D19-E7B4-75BF26111CDA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474B05A5-6086-39D2-2D7C-37A4080F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3FDFC3-DEAA-7496-B9F4-AE4972B24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7" name="Picture 16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490B2C4D-B770-EF86-948F-60B73D2A0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51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70E-A1DC-E990-FCE4-80D8B9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FDF3AC-70B7-B07E-3D04-6589C929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457700" cy="390526"/>
          </a:xfrm>
        </p:spPr>
        <p:txBody>
          <a:bodyPr/>
          <a:lstStyle/>
          <a:p>
            <a:r>
              <a:rPr lang="en-US"/>
              <a:t>Cartridge Overview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6D78-3CFB-284B-CFB8-BFF91615F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C58F-21B6-0631-3A10-0552710E1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111793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/>
              <a:t>CARTRIDGE INFORMATION ON PORTION PACK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accent1"/>
                </a:solidFill>
              </a:rPr>
              <a:t>On each cartridge packaging, there is important information to locate</a:t>
            </a:r>
          </a:p>
          <a:p>
            <a:pPr marL="0" lvl="1" indent="0">
              <a:buNone/>
            </a:pPr>
            <a:r>
              <a:rPr lang="en-US" sz="1400" b="1" dirty="0">
                <a:solidFill>
                  <a:schemeClr val="accent3"/>
                </a:solidFill>
              </a:rPr>
              <a:t>A</a:t>
            </a:r>
            <a:r>
              <a:rPr lang="en-US" sz="1400" dirty="0"/>
              <a:t>  Cartridge name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B</a:t>
            </a:r>
            <a:r>
              <a:rPr lang="en-US" sz="1400" dirty="0"/>
              <a:t>  Analytes – measured and calculated, if applicable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C</a:t>
            </a:r>
            <a:r>
              <a:rPr lang="en-US" sz="1400" dirty="0"/>
              <a:t>  2D barcode for manufacturing quality control, </a:t>
            </a:r>
            <a:br>
              <a:rPr lang="en-US" sz="1400" dirty="0"/>
            </a:br>
            <a:r>
              <a:rPr lang="en-US" sz="1400" dirty="0"/>
              <a:t>     not scannable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D</a:t>
            </a:r>
            <a:r>
              <a:rPr lang="en-US" sz="1400" dirty="0"/>
              <a:t>  Cartridge LOT number</a:t>
            </a:r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E</a:t>
            </a:r>
            <a:r>
              <a:rPr lang="en-US" sz="1400" dirty="0"/>
              <a:t>  Cartridge </a:t>
            </a:r>
            <a:r>
              <a:rPr lang="en-US" dirty="0"/>
              <a:t>portion pack barcode</a:t>
            </a:r>
            <a:endParaRPr lang="en-US" sz="1400" dirty="0"/>
          </a:p>
          <a:p>
            <a:pPr marL="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F </a:t>
            </a:r>
            <a:r>
              <a:rPr lang="en-US" sz="1400" dirty="0"/>
              <a:t> Refrigerated storage expiration date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G</a:t>
            </a:r>
            <a:r>
              <a:rPr lang="en-US" sz="1400"/>
              <a:t> </a:t>
            </a:r>
            <a:r>
              <a:rPr lang="en-US"/>
              <a:t> Refrigerated </a:t>
            </a:r>
            <a:r>
              <a:rPr lang="en-US" sz="1400"/>
              <a:t>Temperature storage range</a:t>
            </a:r>
            <a:endParaRPr lang="en-US" sz="1400">
              <a:ea typeface="Calibri"/>
              <a:cs typeface="Calibri"/>
            </a:endParaRPr>
          </a:p>
        </p:txBody>
      </p:sp>
      <p:pic>
        <p:nvPicPr>
          <p:cNvPr id="10" name="Picture 9" descr="A close-up of a product&#10;&#10;Description automatically generated">
            <a:extLst>
              <a:ext uri="{FF2B5EF4-FFF2-40B4-BE49-F238E27FC236}">
                <a16:creationId xmlns:a16="http://schemas.microsoft.com/office/drawing/2014/main" id="{F39B9623-CA9F-767D-2184-EC4CCF096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/>
          <a:stretch/>
        </p:blipFill>
        <p:spPr>
          <a:xfrm>
            <a:off x="5532835" y="2576151"/>
            <a:ext cx="2634223" cy="2432945"/>
          </a:xfrm>
          <a:prstGeom prst="rect">
            <a:avLst/>
          </a:prstGeom>
        </p:spPr>
      </p:pic>
      <p:pic>
        <p:nvPicPr>
          <p:cNvPr id="2" name="Picture 1" descr="A close-up of a product&#10;&#10;Description automatically generated">
            <a:extLst>
              <a:ext uri="{FF2B5EF4-FFF2-40B4-BE49-F238E27FC236}">
                <a16:creationId xmlns:a16="http://schemas.microsoft.com/office/drawing/2014/main" id="{7370C013-62D6-5BDD-B8A8-A098B1E0C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0" r="65707"/>
          <a:stretch/>
        </p:blipFill>
        <p:spPr>
          <a:xfrm>
            <a:off x="5532835" y="725545"/>
            <a:ext cx="1454710" cy="2432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25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C0D7-C7A3-9BBA-C672-14413770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AB7AF6-7B38-20DC-C225-E9D5CE4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Cartridge Overview </a:t>
            </a:r>
            <a:r>
              <a:rPr lang="en-US" sz="140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8E2D-759A-513C-2113-860367C59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ECE954DF-725D-DE9C-0667-712700B5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185" y="1216009"/>
            <a:ext cx="6169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TOP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277BF7F1-FCA6-B1C7-237A-7FD7C0B31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119" y="3955129"/>
            <a:ext cx="83440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BOTTOM</a:t>
            </a:r>
          </a:p>
        </p:txBody>
      </p:sp>
      <p:pic>
        <p:nvPicPr>
          <p:cNvPr id="33" name="Picture 32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9CEF354D-9F2F-71C1-C3CB-122BB9941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5474613" y="1531331"/>
            <a:ext cx="2054338" cy="2537127"/>
          </a:xfrm>
          <a:prstGeom prst="rect">
            <a:avLst/>
          </a:prstGeom>
        </p:spPr>
      </p:pic>
      <p:sp>
        <p:nvSpPr>
          <p:cNvPr id="35" name="Text Box 19">
            <a:extLst>
              <a:ext uri="{FF2B5EF4-FFF2-40B4-BE49-F238E27FC236}">
                <a16:creationId xmlns:a16="http://schemas.microsoft.com/office/drawing/2014/main" id="{BB505F1C-30B5-3B92-29EC-9E402859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404" y="1293941"/>
            <a:ext cx="6169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TOP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9B1396-7A8C-9935-DC42-C61DEFA9FB4A}"/>
              </a:ext>
            </a:extLst>
          </p:cNvPr>
          <p:cNvCxnSpPr/>
          <p:nvPr/>
        </p:nvCxnSpPr>
        <p:spPr>
          <a:xfrm flipV="1">
            <a:off x="6657548" y="3050650"/>
            <a:ext cx="190500" cy="10041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6EDD20-0010-CAA6-16BC-22B7AF434222}"/>
              </a:ext>
            </a:extLst>
          </p:cNvPr>
          <p:cNvGrpSpPr/>
          <p:nvPr/>
        </p:nvGrpSpPr>
        <p:grpSpPr>
          <a:xfrm>
            <a:off x="5644922" y="1693232"/>
            <a:ext cx="407114" cy="338554"/>
            <a:chOff x="4364945" y="2385080"/>
            <a:chExt cx="407114" cy="33855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F8B0375-C849-4198-5F23-0E7BAA711A04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DEEE59-A0F9-D2EF-0396-740894D6DF65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A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F44082E-D300-CA13-C46B-9DD721DEC3C8}"/>
              </a:ext>
            </a:extLst>
          </p:cNvPr>
          <p:cNvGrpSpPr/>
          <p:nvPr/>
        </p:nvGrpSpPr>
        <p:grpSpPr>
          <a:xfrm>
            <a:off x="6212141" y="2173719"/>
            <a:ext cx="407114" cy="338554"/>
            <a:chOff x="4364945" y="2385080"/>
            <a:chExt cx="407114" cy="33855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0061D52-0127-2C0D-3DA5-B45DEBF44847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1DDD78-F5C4-7F8D-EAA8-DB9ED10C2003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B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7DD3F9-BFE8-CC70-45CB-04C472314B3A}"/>
              </a:ext>
            </a:extLst>
          </p:cNvPr>
          <p:cNvGrpSpPr/>
          <p:nvPr/>
        </p:nvGrpSpPr>
        <p:grpSpPr>
          <a:xfrm>
            <a:off x="5725987" y="3599245"/>
            <a:ext cx="407114" cy="338554"/>
            <a:chOff x="4364945" y="2385080"/>
            <a:chExt cx="407114" cy="33855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7D43D41-C1F0-10A7-BB3B-1F5D632084B0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A8D79BC-B40A-1CAA-2DCD-11FAF196989E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C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1405BE-ADCF-C829-AD70-C6CC9C3DB998}"/>
              </a:ext>
            </a:extLst>
          </p:cNvPr>
          <p:cNvGrpSpPr/>
          <p:nvPr/>
        </p:nvGrpSpPr>
        <p:grpSpPr>
          <a:xfrm>
            <a:off x="6391769" y="3024566"/>
            <a:ext cx="407114" cy="338554"/>
            <a:chOff x="4364945" y="2385080"/>
            <a:chExt cx="407114" cy="33855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BD809F5-655B-8B06-E8D2-13F3B4F76611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EFE9B2D-F8A5-1B95-2FBE-D30536707ED0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D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5A0AFAA-A114-F934-6B5D-018C1E6C8CA4}"/>
              </a:ext>
            </a:extLst>
          </p:cNvPr>
          <p:cNvGrpSpPr/>
          <p:nvPr/>
        </p:nvGrpSpPr>
        <p:grpSpPr>
          <a:xfrm>
            <a:off x="7092732" y="3684596"/>
            <a:ext cx="407114" cy="338554"/>
            <a:chOff x="4364945" y="2385080"/>
            <a:chExt cx="407114" cy="33855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053AD7F-1477-5F34-B7E2-254BA41F8424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841792-B199-E4F8-25B3-D53C9D48BC62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E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ECFA85-8CB7-4488-6D09-7F1C251456DE}"/>
              </a:ext>
            </a:extLst>
          </p:cNvPr>
          <p:cNvGrpSpPr/>
          <p:nvPr/>
        </p:nvGrpSpPr>
        <p:grpSpPr>
          <a:xfrm>
            <a:off x="7202902" y="2964505"/>
            <a:ext cx="407114" cy="338554"/>
            <a:chOff x="4364945" y="2385080"/>
            <a:chExt cx="407114" cy="33855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6FF1CE-DDD5-64FB-BC0D-9C396CA43CB9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9E75A3-AA86-5F71-8CDD-78EA361AAB8B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F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4C9BC7B9-292D-9EE2-8042-BCCB3F7AE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13371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ANATOMY OF A CARTRIDGE</a:t>
            </a:r>
          </a:p>
          <a:p>
            <a:r>
              <a:rPr lang="en-US" sz="1400" dirty="0">
                <a:solidFill>
                  <a:schemeClr val="accent1"/>
                </a:solidFill>
                <a:cs typeface="Calibri"/>
              </a:rPr>
              <a:t>On each cartridge, there are important areas to note:</a:t>
            </a:r>
            <a:endParaRPr lang="en-US" sz="1400" dirty="0">
              <a:solidFill>
                <a:schemeClr val="accent1"/>
              </a:solidFill>
              <a:ea typeface="Calibri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A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Contact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pads &amp; sensors (do not touch)</a:t>
            </a: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B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Calibrant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pack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or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analysis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fluid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, if applicable </a:t>
            </a:r>
            <a:b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   (do not touch)</a:t>
            </a: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C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Cartridge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closure</a:t>
            </a:r>
            <a:endParaRPr lang="en-US" b="0" i="0" dirty="0">
              <a:solidFill>
                <a:srgbClr val="000000"/>
              </a:solidFill>
              <a:effectLst/>
              <a:latin typeface="inherit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D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Fill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to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mark</a:t>
            </a:r>
            <a:endParaRPr lang="en-US" b="0" i="0" dirty="0">
              <a:solidFill>
                <a:srgbClr val="000000"/>
              </a:solidFill>
              <a:effectLst/>
              <a:latin typeface="inherit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E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Sample</a:t>
            </a:r>
            <a:r>
              <a:rPr lang="en-US" b="0" i="0" dirty="0">
                <a:solidFill>
                  <a:srgbClr val="000000"/>
                </a:solidFill>
                <a:effectLst/>
                <a:latin typeface="inherit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well</a:t>
            </a:r>
            <a:endParaRPr lang="en-US" b="0" i="0" dirty="0">
              <a:solidFill>
                <a:srgbClr val="000000"/>
              </a:solidFill>
              <a:effectLst/>
              <a:latin typeface="inherit"/>
              <a:cs typeface="Calibri"/>
            </a:endParaRPr>
          </a:p>
          <a:p>
            <a:pPr fontAlgn="base"/>
            <a:r>
              <a:rPr lang="en-US" b="1" dirty="0">
                <a:solidFill>
                  <a:schemeClr val="accent3"/>
                </a:solidFill>
                <a:latin typeface="inherit"/>
                <a:cs typeface="Calibri"/>
              </a:rPr>
              <a:t>F</a:t>
            </a:r>
            <a:r>
              <a:rPr lang="en-US" dirty="0">
                <a:solidFill>
                  <a:srgbClr val="000000"/>
                </a:solidFill>
                <a:latin typeface="inherit"/>
                <a:cs typeface="Calibri"/>
              </a:rPr>
              <a:t>  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Sample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chamber</a:t>
            </a:r>
            <a:endParaRPr lang="en-US" b="0" i="0" dirty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marL="0" lvl="1" indent="0">
              <a:buNone/>
            </a:pPr>
            <a:endParaRPr lang="en-US" dirty="0"/>
          </a:p>
          <a:p>
            <a:pPr marL="169545" lvl="1" indent="-169545"/>
            <a:endParaRPr lang="en-US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3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Running a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Beginning</a:t>
            </a:r>
            <a:endParaRPr lang="en-US" sz="18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02013" y="1197191"/>
            <a:ext cx="40876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  <a:endParaRPr lang="en-US" sz="1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The cartridge and analyzer must be at room temperature (18-30° C or 64-86° F)  to perform the test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Allow one cartridge to come to room temperature for 5 minutes or one box of cartridges for 1 hour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  <a:t>Allow the instrument to come to room temperature for 30 minutes</a:t>
            </a:r>
            <a:br>
              <a:rPr lang="en-US" sz="1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108A94-B74D-949E-1D0F-BE125C51B657}"/>
              </a:ext>
            </a:extLst>
          </p:cNvPr>
          <p:cNvGrpSpPr/>
          <p:nvPr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ACAB933C-2DCA-C888-81B7-DE17BBF1750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7E65B0B7-C92B-22E1-5731-BF7E7CBB9E7C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68E77EF5-5D50-0F16-93A2-14E4C056D637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5BE19AC6-2DB5-6581-3083-261EF8E7E08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3217FF99-6491-4927-14D6-C074D154B6F6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BDCA7E0A-2B70-4489-5BB9-0D63ECC7198C}"/>
                </a:ext>
              </a:extLst>
            </p:cNvPr>
            <p:cNvSpPr txBox="1"/>
            <p:nvPr/>
          </p:nvSpPr>
          <p:spPr>
            <a:xfrm>
              <a:off x="6428655" y="1741811"/>
              <a:ext cx="744663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ERRORS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DD5F76F3-E28E-5B52-9841-071257AD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95" y="1274718"/>
            <a:ext cx="832269" cy="795338"/>
          </a:xfrm>
          <a:prstGeom prst="rect">
            <a:avLst/>
          </a:prstGeom>
        </p:spPr>
      </p:pic>
      <p:pic>
        <p:nvPicPr>
          <p:cNvPr id="7" name="Picture 6" descr="A grey device with a screen&#10;&#10;Description automatically generated">
            <a:extLst>
              <a:ext uri="{FF2B5EF4-FFF2-40B4-BE49-F238E27FC236}">
                <a16:creationId xmlns:a16="http://schemas.microsoft.com/office/drawing/2014/main" id="{227E5523-8AE8-0A28-40B4-77A379626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2B5C7B-C1BD-9DD9-F819-3458FABFB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7" name="Picture 16" descr="A white plastic device with a black background&#10;&#10;Description automatically generated">
            <a:extLst>
              <a:ext uri="{FF2B5EF4-FFF2-40B4-BE49-F238E27FC236}">
                <a16:creationId xmlns:a16="http://schemas.microsoft.com/office/drawing/2014/main" id="{316F7643-936F-572E-EBE7-66263A0F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20810" r="20371" b="14302"/>
          <a:stretch/>
        </p:blipFill>
        <p:spPr>
          <a:xfrm>
            <a:off x="6408873" y="3707380"/>
            <a:ext cx="701635" cy="866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4766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SLIDE_COUNT" val="3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113DDD-A52F-4DFB-A3ED-8009B2C5348C}">
  <we:reference id="wa104379279" version="2.1.0.0" store="en-US" storeType="OMEX"/>
  <we:alternateReferences>
    <we:reference id="WA104379279" version="2.1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4E03952B071D44933348865DE684FB" ma:contentTypeVersion="15" ma:contentTypeDescription="Create a new document." ma:contentTypeScope="" ma:versionID="da6efebb8768d3fa5464f4cac08ecfa6">
  <xsd:schema xmlns:xsd="http://www.w3.org/2001/XMLSchema" xmlns:xs="http://www.w3.org/2001/XMLSchema" xmlns:p="http://schemas.microsoft.com/office/2006/metadata/properties" xmlns:ns1="http://schemas.microsoft.com/sharepoint/v3" xmlns:ns2="7ca4d730-fd05-4851-bb32-cad7fc2626a5" xmlns:ns3="613ce009-d9bd-466b-9eaf-9fe70df15d34" targetNamespace="http://schemas.microsoft.com/office/2006/metadata/properties" ma:root="true" ma:fieldsID="c8ee0507085a6ca01bd94b6711709ec4" ns1:_="" ns2:_="" ns3:_="">
    <xsd:import namespace="http://schemas.microsoft.com/sharepoint/v3"/>
    <xsd:import namespace="7ca4d730-fd05-4851-bb32-cad7fc2626a5"/>
    <xsd:import namespace="613ce009-d9bd-466b-9eaf-9fe70df15d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4d730-fd05-4851-bb32-cad7fc2626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7398cb-916a-4e2a-992f-4c46de6f91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ce009-d9bd-466b-9eaf-9fe70df15d3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a2ac810-ce49-4215-b44d-a7bd0706da1d}" ma:internalName="TaxCatchAll" ma:showField="CatchAllData" ma:web="613ce009-d9bd-466b-9eaf-9fe70df15d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a4d730-fd05-4851-bb32-cad7fc2626a5">
      <Terms xmlns="http://schemas.microsoft.com/office/infopath/2007/PartnerControls"/>
    </lcf76f155ced4ddcb4097134ff3c332f>
    <TaxCatchAll xmlns="613ce009-d9bd-466b-9eaf-9fe70df15d34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BD5838C-63F8-4788-B3D1-D0681AFBF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a4d730-fd05-4851-bb32-cad7fc2626a5"/>
    <ds:schemaRef ds:uri="613ce009-d9bd-466b-9eaf-9fe70df15d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897DDA-EA21-45D7-8C6F-F9FFE03CB3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40EC39-8459-4972-8892-D089A1E15D2C}">
  <ds:schemaRefs>
    <ds:schemaRef ds:uri="http://schemas.microsoft.com/office/infopath/2007/PartnerControls"/>
    <ds:schemaRef ds:uri="http://schemas.microsoft.com/office/2006/documentManagement/types"/>
    <ds:schemaRef ds:uri="58aae1d4-348c-43a6-a198-2780665a19b1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479efc84-4971-4d92-b1bc-c48b2b92c0fc"/>
    <ds:schemaRef ds:uri="http://schemas.microsoft.com/office/2006/metadata/properties"/>
    <ds:schemaRef ds:uri="http://www.w3.org/XML/1998/namespace"/>
    <ds:schemaRef ds:uri="7ca4d730-fd05-4851-bb32-cad7fc2626a5"/>
    <ds:schemaRef ds:uri="613ce009-d9bd-466b-9eaf-9fe70df15d34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1468</TotalTime>
  <Words>2026</Words>
  <Application>Microsoft Office PowerPoint</Application>
  <PresentationFormat>On-screen Show (16:9)</PresentationFormat>
  <Paragraphs>303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PPT Basic White_Dec 2020</vt:lpstr>
      <vt:lpstr>PPT_16x9_2020_ABT_Alt_Gradient_Blue-Magenta</vt:lpstr>
      <vt:lpstr>i-STAT hs-TnI Cartridge </vt:lpstr>
      <vt:lpstr>Learning Objectives</vt:lpstr>
      <vt:lpstr>PowerPoint Presentation</vt:lpstr>
      <vt:lpstr>Cartridge Overview</vt:lpstr>
      <vt:lpstr>Cartridge Overview</vt:lpstr>
      <vt:lpstr>Cartridge Overview – cont’d</vt:lpstr>
      <vt:lpstr>Cartridge Overview – cont’d</vt:lpstr>
      <vt:lpstr>PowerPoint Presentation</vt:lpstr>
      <vt:lpstr>Before Beginning</vt:lpstr>
      <vt:lpstr>Before Beginning – cont’d</vt:lpstr>
      <vt:lpstr>Before Beginning – cont’d</vt:lpstr>
      <vt:lpstr>Testing Process Overview</vt:lpstr>
      <vt:lpstr>Prepare the Instrument</vt:lpstr>
      <vt:lpstr>Prepare the Instrument – cont’d</vt:lpstr>
      <vt:lpstr>Prepare the Instrument – i-STAT 1 Analyzer</vt:lpstr>
      <vt:lpstr>Prepare the Instrument – cont’d</vt:lpstr>
      <vt:lpstr>Prepare the Instrument – cont’d</vt:lpstr>
      <vt:lpstr>Prepare for Sample Collection</vt:lpstr>
      <vt:lpstr>Prepare for Sample Collection - cont’d</vt:lpstr>
      <vt:lpstr>Running the Test</vt:lpstr>
      <vt:lpstr>Running the Test – cont’d</vt:lpstr>
      <vt:lpstr>Running the Test – cont’d</vt:lpstr>
      <vt:lpstr>Running the Test – cont’d</vt:lpstr>
      <vt:lpstr>Running the Test – cont’d</vt:lpstr>
      <vt:lpstr>PowerPoint Presentation</vt:lpstr>
      <vt:lpstr>PowerPoint Presentation</vt:lpstr>
      <vt:lpstr>Running the Test – cont’d</vt:lpstr>
      <vt:lpstr>PowerPoint Presentation</vt:lpstr>
      <vt:lpstr>Troubleshooting Basic Errors</vt:lpstr>
      <vt:lpstr>Troubleshooting Basic Errors– cont’d</vt:lpstr>
      <vt:lpstr>(0 – 1 – 3hr) Testing Pathway for WMCG ED</vt:lpstr>
      <vt:lpstr>Reference Ranges for hs-TnI iSTAT at WMCG Augusta</vt:lpstr>
      <vt:lpstr>Common Reasons for Cardiac Tro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hs-TnI APOC-25002250.1</dc:title>
  <dc:creator>Jefferson, Denise</dc:creator>
  <cp:lastModifiedBy>Kangas, Jennifer</cp:lastModifiedBy>
  <cp:revision>338</cp:revision>
  <cp:lastPrinted>2015-05-11T20:24:53Z</cp:lastPrinted>
  <dcterms:created xsi:type="dcterms:W3CDTF">2023-03-23T13:53:45Z</dcterms:created>
  <dcterms:modified xsi:type="dcterms:W3CDTF">2026-01-07T18:31:50Z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0x010100574E03952B071D44933348865DE684FB</vt:lpwstr>
  </property>
  <property fmtid="{D5CDD505-2E9C-101B-9397-08002B2CF9AE}" pid="5" name="MediaServiceImageTags">
    <vt:lpwstr/>
  </property>
</Properties>
</file>