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303" r:id="rId4"/>
    <p:sldId id="306" r:id="rId5"/>
    <p:sldId id="307" r:id="rId6"/>
    <p:sldId id="336" r:id="rId7"/>
    <p:sldId id="337" r:id="rId8"/>
    <p:sldId id="338" r:id="rId9"/>
    <p:sldId id="339" r:id="rId10"/>
    <p:sldId id="432" r:id="rId11"/>
    <p:sldId id="433" r:id="rId12"/>
    <p:sldId id="434" r:id="rId13"/>
    <p:sldId id="354" r:id="rId14"/>
    <p:sldId id="357" r:id="rId15"/>
    <p:sldId id="356" r:id="rId16"/>
    <p:sldId id="358" r:id="rId17"/>
    <p:sldId id="353" r:id="rId18"/>
    <p:sldId id="332" r:id="rId19"/>
    <p:sldId id="328" r:id="rId20"/>
    <p:sldId id="378" r:id="rId21"/>
    <p:sldId id="379" r:id="rId22"/>
    <p:sldId id="414" r:id="rId23"/>
    <p:sldId id="380" r:id="rId24"/>
    <p:sldId id="406" r:id="rId25"/>
    <p:sldId id="407" r:id="rId26"/>
    <p:sldId id="333" r:id="rId27"/>
    <p:sldId id="334" r:id="rId28"/>
    <p:sldId id="435" r:id="rId29"/>
    <p:sldId id="335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4747"/>
    <a:srgbClr val="843C0C"/>
    <a:srgbClr val="333F50"/>
    <a:srgbClr val="4A5564"/>
    <a:srgbClr val="79818C"/>
    <a:srgbClr val="60943C"/>
    <a:srgbClr val="003300"/>
    <a:srgbClr val="003A70"/>
    <a:srgbClr val="96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6047" autoAdjust="0"/>
  </p:normalViewPr>
  <p:slideViewPr>
    <p:cSldViewPr snapToGrid="0">
      <p:cViewPr varScale="1">
        <p:scale>
          <a:sx n="111" d="100"/>
          <a:sy n="111" d="100"/>
        </p:scale>
        <p:origin x="13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AP%20ERROR%20TRACKING%20ACTIVE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Frozen</a:t>
            </a:r>
            <a:r>
              <a:rPr lang="en-US" baseline="0" dirty="0"/>
              <a:t> TAT </a:t>
            </a:r>
          </a:p>
          <a:p>
            <a:pPr>
              <a:defRPr/>
            </a:pPr>
            <a:r>
              <a:rPr lang="en-US" baseline="0" dirty="0" smtClean="0"/>
              <a:t>10/01/2021 </a:t>
            </a:r>
            <a:r>
              <a:rPr lang="en-US" baseline="0" dirty="0"/>
              <a:t>to </a:t>
            </a:r>
            <a:r>
              <a:rPr lang="en-US" baseline="0" dirty="0" smtClean="0"/>
              <a:t>11/30/2022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Frozens!$A$1:$A$14</c:f>
              <c:strCache>
                <c:ptCount val="14"/>
                <c:pt idx="0">
                  <c:v>October, 2021</c:v>
                </c:pt>
                <c:pt idx="1">
                  <c:v>November, 2021</c:v>
                </c:pt>
                <c:pt idx="2">
                  <c:v>December,2021</c:v>
                </c:pt>
                <c:pt idx="3">
                  <c:v>January, 2022</c:v>
                </c:pt>
                <c:pt idx="4">
                  <c:v>February, 2022</c:v>
                </c:pt>
                <c:pt idx="5">
                  <c:v>March, 2022</c:v>
                </c:pt>
                <c:pt idx="6">
                  <c:v>April, 2022</c:v>
                </c:pt>
                <c:pt idx="7">
                  <c:v>May, 2022</c:v>
                </c:pt>
                <c:pt idx="8">
                  <c:v>June, 2022</c:v>
                </c:pt>
                <c:pt idx="9">
                  <c:v>July, 2022</c:v>
                </c:pt>
                <c:pt idx="10">
                  <c:v>August, 2022</c:v>
                </c:pt>
                <c:pt idx="11">
                  <c:v>September, 2022</c:v>
                </c:pt>
                <c:pt idx="12">
                  <c:v>October, 2022</c:v>
                </c:pt>
                <c:pt idx="13">
                  <c:v>November, 2022</c:v>
                </c:pt>
              </c:strCache>
            </c:strRef>
          </c:cat>
          <c:val>
            <c:numRef>
              <c:f>Frozens!$B$1:$B$14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3">
                  <c:v>100</c:v>
                </c:pt>
                <c:pt idx="4">
                  <c:v>67</c:v>
                </c:pt>
                <c:pt idx="5">
                  <c:v>100</c:v>
                </c:pt>
                <c:pt idx="7">
                  <c:v>25</c:v>
                </c:pt>
                <c:pt idx="9">
                  <c:v>33</c:v>
                </c:pt>
                <c:pt idx="12">
                  <c:v>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5-4FE8-9486-95A264A9F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542344"/>
        <c:axId val="573845464"/>
      </c:barChart>
      <c:catAx>
        <c:axId val="381542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845464"/>
        <c:crosses val="autoZero"/>
        <c:auto val="1"/>
        <c:lblAlgn val="ctr"/>
        <c:lblOffset val="100"/>
        <c:noMultiLvlLbl val="0"/>
      </c:catAx>
      <c:valAx>
        <c:axId val="57384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4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November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charts'!$A$2:$W$2</c:f>
              <c:numCache>
                <c:formatCode>mmm\-yy</c:formatCode>
                <c:ptCount val="2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</c:numCache>
            </c:numRef>
          </c:cat>
          <c:val>
            <c:numRef>
              <c:f>'Histology charts'!$A$3:$W$3</c:f>
              <c:numCache>
                <c:formatCode>0.0000%</c:formatCode>
                <c:ptCount val="23"/>
                <c:pt idx="0">
                  <c:v>2.3809523809523812E-3</c:v>
                </c:pt>
                <c:pt idx="1">
                  <c:v>1.1017498379779649E-2</c:v>
                </c:pt>
                <c:pt idx="2">
                  <c:v>3.6745406824146981E-2</c:v>
                </c:pt>
                <c:pt idx="3">
                  <c:v>2.9345372460496615E-2</c:v>
                </c:pt>
                <c:pt idx="4">
                  <c:v>5.5066079295154183E-2</c:v>
                </c:pt>
                <c:pt idx="5">
                  <c:v>7.6499999999999999E-2</c:v>
                </c:pt>
                <c:pt idx="6">
                  <c:v>7.8575000000000006E-2</c:v>
                </c:pt>
                <c:pt idx="7">
                  <c:v>1.46E-2</c:v>
                </c:pt>
                <c:pt idx="8">
                  <c:v>2.06E-2</c:v>
                </c:pt>
                <c:pt idx="9">
                  <c:v>9.3699999999999999E-3</c:v>
                </c:pt>
                <c:pt idx="10">
                  <c:v>1.23E-2</c:v>
                </c:pt>
                <c:pt idx="11">
                  <c:v>2.4400000000000002E-2</c:v>
                </c:pt>
                <c:pt idx="12">
                  <c:v>1.338E-2</c:v>
                </c:pt>
                <c:pt idx="13">
                  <c:v>1.6799999999999999E-2</c:v>
                </c:pt>
                <c:pt idx="14">
                  <c:v>1.6143999999999999E-2</c:v>
                </c:pt>
                <c:pt idx="15">
                  <c:v>4.5999999999999999E-3</c:v>
                </c:pt>
                <c:pt idx="16">
                  <c:v>2.4799999999999999E-2</c:v>
                </c:pt>
                <c:pt idx="17">
                  <c:v>9.3399999999999993E-3</c:v>
                </c:pt>
                <c:pt idx="18">
                  <c:v>5.2100000000000002E-3</c:v>
                </c:pt>
                <c:pt idx="19">
                  <c:v>6.2700000000000004E-3</c:v>
                </c:pt>
                <c:pt idx="20">
                  <c:v>1.38E-2</c:v>
                </c:pt>
                <c:pt idx="21">
                  <c:v>7.5500000000000003E-3</c:v>
                </c:pt>
                <c:pt idx="22">
                  <c:v>9.8300000000000002E-3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1-4AAB-B632-9AD244A79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MISSED OPPORTUNITY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44673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44856</c:v>
                </c:pt>
                <c:pt idx="11">
                  <c:v>44866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6.6312997347480113E-2</c:v>
                </c:pt>
                <c:pt idx="1">
                  <c:v>1.4749262536873156E-2</c:v>
                </c:pt>
                <c:pt idx="2">
                  <c:v>8.3333333333333332E-3</c:v>
                </c:pt>
                <c:pt idx="3">
                  <c:v>1.7977528089887642E-2</c:v>
                </c:pt>
                <c:pt idx="4">
                  <c:v>2.75E-2</c:v>
                </c:pt>
                <c:pt idx="5">
                  <c:v>8.7145969498910684E-3</c:v>
                </c:pt>
                <c:pt idx="6">
                  <c:v>6.7264573991031393E-3</c:v>
                </c:pt>
                <c:pt idx="7">
                  <c:v>5.434782608695652E-3</c:v>
                </c:pt>
                <c:pt idx="8">
                  <c:v>2.4886877828054297E-2</c:v>
                </c:pt>
                <c:pt idx="9">
                  <c:v>0.03</c:v>
                </c:pt>
                <c:pt idx="10">
                  <c:v>3.5629453681710214E-2</c:v>
                </c:pt>
                <c:pt idx="11">
                  <c:v>2.6845637583892617E-2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7-478C-AD15-C6491EB55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44673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44856</c:v>
                </c:pt>
                <c:pt idx="11">
                  <c:v>44866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377</c:v>
                </c:pt>
                <c:pt idx="1">
                  <c:v>339</c:v>
                </c:pt>
                <c:pt idx="2">
                  <c:v>360</c:v>
                </c:pt>
                <c:pt idx="3">
                  <c:v>445</c:v>
                </c:pt>
                <c:pt idx="4">
                  <c:v>400</c:v>
                </c:pt>
                <c:pt idx="5">
                  <c:v>459</c:v>
                </c:pt>
                <c:pt idx="6">
                  <c:v>446</c:v>
                </c:pt>
                <c:pt idx="7">
                  <c:v>368</c:v>
                </c:pt>
                <c:pt idx="8">
                  <c:v>442</c:v>
                </c:pt>
                <c:pt idx="9">
                  <c:v>400</c:v>
                </c:pt>
                <c:pt idx="10">
                  <c:v>421</c:v>
                </c:pt>
                <c:pt idx="11">
                  <c:v>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87-478C-AD15-C6491EB55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9737330659213E-2"/>
          <c:y val="9.716029932168951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'Pivot by Month - Defect Rate'!$A$1:$M$1</c:f>
              <c:numCache>
                <c:formatCode>[$-409]mmm\-yy;@</c:formatCode>
                <c:ptCount val="13"/>
                <c:pt idx="0">
                  <c:v>44518</c:v>
                </c:pt>
                <c:pt idx="1">
                  <c:v>44551</c:v>
                </c:pt>
                <c:pt idx="2">
                  <c:v>44592</c:v>
                </c:pt>
                <c:pt idx="3">
                  <c:v>44609</c:v>
                </c:pt>
                <c:pt idx="4">
                  <c:v>44648</c:v>
                </c:pt>
                <c:pt idx="5">
                  <c:v>44681</c:v>
                </c:pt>
                <c:pt idx="6">
                  <c:v>44682</c:v>
                </c:pt>
                <c:pt idx="7" formatCode="mmm\-yy">
                  <c:v>44713</c:v>
                </c:pt>
                <c:pt idx="8" formatCode="mmm\-yy">
                  <c:v>44743</c:v>
                </c:pt>
                <c:pt idx="9" formatCode="mmm\-yy">
                  <c:v>44793</c:v>
                </c:pt>
                <c:pt idx="10">
                  <c:v>44824</c:v>
                </c:pt>
                <c:pt idx="11">
                  <c:v>44854</c:v>
                </c:pt>
                <c:pt idx="12">
                  <c:v>44885</c:v>
                </c:pt>
              </c:numCache>
            </c:numRef>
          </c:cat>
          <c:val>
            <c:numRef>
              <c:f>'Pivot by Month - Defect Rate'!$A$2:$M$2</c:f>
              <c:numCache>
                <c:formatCode>General</c:formatCode>
                <c:ptCount val="13"/>
                <c:pt idx="0">
                  <c:v>131</c:v>
                </c:pt>
                <c:pt idx="1">
                  <c:v>132</c:v>
                </c:pt>
                <c:pt idx="2">
                  <c:v>91</c:v>
                </c:pt>
                <c:pt idx="3">
                  <c:v>116</c:v>
                </c:pt>
                <c:pt idx="4">
                  <c:v>155</c:v>
                </c:pt>
                <c:pt idx="5">
                  <c:v>132</c:v>
                </c:pt>
                <c:pt idx="6">
                  <c:v>134</c:v>
                </c:pt>
                <c:pt idx="7">
                  <c:v>148</c:v>
                </c:pt>
                <c:pt idx="8">
                  <c:v>134</c:v>
                </c:pt>
                <c:pt idx="9">
                  <c:v>129</c:v>
                </c:pt>
                <c:pt idx="10">
                  <c:v>135</c:v>
                </c:pt>
                <c:pt idx="11">
                  <c:v>143</c:v>
                </c:pt>
                <c:pt idx="1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TAT within 2 Days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'Pivot by Month - Defect Rate'!$A$1:$L$2</c:f>
              <c:multiLvlStrCache>
                <c:ptCount val="12"/>
                <c:lvl>
                  <c:pt idx="0">
                    <c:v>131</c:v>
                  </c:pt>
                  <c:pt idx="1">
                    <c:v>132</c:v>
                  </c:pt>
                  <c:pt idx="2">
                    <c:v>91</c:v>
                  </c:pt>
                  <c:pt idx="3">
                    <c:v>116</c:v>
                  </c:pt>
                  <c:pt idx="4">
                    <c:v>155</c:v>
                  </c:pt>
                  <c:pt idx="5">
                    <c:v>132</c:v>
                  </c:pt>
                  <c:pt idx="6">
                    <c:v>134</c:v>
                  </c:pt>
                  <c:pt idx="7">
                    <c:v>148</c:v>
                  </c:pt>
                  <c:pt idx="8">
                    <c:v>134</c:v>
                  </c:pt>
                  <c:pt idx="9">
                    <c:v>129</c:v>
                  </c:pt>
                  <c:pt idx="10">
                    <c:v>135</c:v>
                  </c:pt>
                  <c:pt idx="11">
                    <c:v>143</c:v>
                  </c:pt>
                </c:lvl>
                <c:lvl>
                  <c:pt idx="0">
                    <c:v>Nov-21</c:v>
                  </c:pt>
                  <c:pt idx="1">
                    <c:v>Dec-21</c:v>
                  </c:pt>
                  <c:pt idx="2">
                    <c:v>Jan-22</c:v>
                  </c:pt>
                  <c:pt idx="3">
                    <c:v>Feb-22</c:v>
                  </c:pt>
                  <c:pt idx="4">
                    <c:v>Mar-22</c:v>
                  </c:pt>
                  <c:pt idx="5">
                    <c:v>Apr-22</c:v>
                  </c:pt>
                  <c:pt idx="6">
                    <c:v>May-22</c:v>
                  </c:pt>
                  <c:pt idx="7">
                    <c:v>Jun-22</c:v>
                  </c:pt>
                  <c:pt idx="8">
                    <c:v>Jul-22</c:v>
                  </c:pt>
                  <c:pt idx="9">
                    <c:v>Aug-22</c:v>
                  </c:pt>
                  <c:pt idx="10">
                    <c:v>Sep-22</c:v>
                  </c:pt>
                  <c:pt idx="11">
                    <c:v>Oct-22</c:v>
                  </c:pt>
                </c:lvl>
              </c:multiLvlStrCache>
            </c:multiLvlStrRef>
          </c:cat>
          <c:val>
            <c:numRef>
              <c:f>'Pivot by Month - Defect Rate'!$A$3:$M$3</c:f>
              <c:numCache>
                <c:formatCode>0.00%</c:formatCode>
                <c:ptCount val="13"/>
                <c:pt idx="0">
                  <c:v>0.92500000000000004</c:v>
                </c:pt>
                <c:pt idx="1">
                  <c:v>0.94689999999999996</c:v>
                </c:pt>
                <c:pt idx="2">
                  <c:v>0.84609999999999996</c:v>
                </c:pt>
                <c:pt idx="3">
                  <c:v>0.85340000000000005</c:v>
                </c:pt>
                <c:pt idx="4">
                  <c:v>0.93500000000000005</c:v>
                </c:pt>
                <c:pt idx="5">
                  <c:v>0.92369999999999997</c:v>
                </c:pt>
                <c:pt idx="6">
                  <c:v>0.91790000000000005</c:v>
                </c:pt>
                <c:pt idx="7">
                  <c:v>0.92</c:v>
                </c:pt>
                <c:pt idx="8">
                  <c:v>0.96299999999999997</c:v>
                </c:pt>
                <c:pt idx="9">
                  <c:v>0.93799999999999994</c:v>
                </c:pt>
                <c:pt idx="10">
                  <c:v>0.86670000000000003</c:v>
                </c:pt>
                <c:pt idx="11">
                  <c:v>0.95</c:v>
                </c:pt>
                <c:pt idx="12">
                  <c:v>0.90839999999999999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2-41FB-993F-72BD2F26BB3D}"/>
            </c:ext>
          </c:extLst>
        </c:ser>
        <c:ser>
          <c:idx val="2"/>
          <c:order val="2"/>
          <c:tx>
            <c:v>Benchmarck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'Pivot by Month - Defect Rate'!$A$1:$L$2</c:f>
              <c:multiLvlStrCache>
                <c:ptCount val="12"/>
                <c:lvl>
                  <c:pt idx="0">
                    <c:v>131</c:v>
                  </c:pt>
                  <c:pt idx="1">
                    <c:v>132</c:v>
                  </c:pt>
                  <c:pt idx="2">
                    <c:v>91</c:v>
                  </c:pt>
                  <c:pt idx="3">
                    <c:v>116</c:v>
                  </c:pt>
                  <c:pt idx="4">
                    <c:v>155</c:v>
                  </c:pt>
                  <c:pt idx="5">
                    <c:v>132</c:v>
                  </c:pt>
                  <c:pt idx="6">
                    <c:v>134</c:v>
                  </c:pt>
                  <c:pt idx="7">
                    <c:v>148</c:v>
                  </c:pt>
                  <c:pt idx="8">
                    <c:v>134</c:v>
                  </c:pt>
                  <c:pt idx="9">
                    <c:v>129</c:v>
                  </c:pt>
                  <c:pt idx="10">
                    <c:v>135</c:v>
                  </c:pt>
                  <c:pt idx="11">
                    <c:v>143</c:v>
                  </c:pt>
                </c:lvl>
                <c:lvl>
                  <c:pt idx="0">
                    <c:v>Nov-21</c:v>
                  </c:pt>
                  <c:pt idx="1">
                    <c:v>Dec-21</c:v>
                  </c:pt>
                  <c:pt idx="2">
                    <c:v>Jan-22</c:v>
                  </c:pt>
                  <c:pt idx="3">
                    <c:v>Feb-22</c:v>
                  </c:pt>
                  <c:pt idx="4">
                    <c:v>Mar-22</c:v>
                  </c:pt>
                  <c:pt idx="5">
                    <c:v>Apr-22</c:v>
                  </c:pt>
                  <c:pt idx="6">
                    <c:v>May-22</c:v>
                  </c:pt>
                  <c:pt idx="7">
                    <c:v>Jun-22</c:v>
                  </c:pt>
                  <c:pt idx="8">
                    <c:v>Jul-22</c:v>
                  </c:pt>
                  <c:pt idx="9">
                    <c:v>Aug-22</c:v>
                  </c:pt>
                  <c:pt idx="10">
                    <c:v>Sep-22</c:v>
                  </c:pt>
                  <c:pt idx="11">
                    <c:v>Oct-22</c:v>
                  </c:pt>
                </c:lvl>
              </c:multiLvlStrCache>
            </c:multiLvlStrRef>
          </c:cat>
          <c:val>
            <c:numRef>
              <c:f>'Pivot by Month - Defect Rate'!$A$4:$M$4</c:f>
              <c:numCache>
                <c:formatCode>0%</c:formatCode>
                <c:ptCount val="1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SIGN OUT PERCENTAGES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096161892807"/>
          <c:y val="0.91764515130691837"/>
          <c:w val="0.61815550230134275"/>
          <c:h val="6.771624076706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'NON-GYN'!$A$1:$N$1</c:f>
              <c:numCache>
                <c:formatCode>[$-409]mmm\-yy;@</c:formatCode>
                <c:ptCount val="14"/>
                <c:pt idx="0">
                  <c:v>44489</c:v>
                </c:pt>
                <c:pt idx="1">
                  <c:v>44520</c:v>
                </c:pt>
                <c:pt idx="2">
                  <c:v>44550</c:v>
                </c:pt>
                <c:pt idx="3">
                  <c:v>44581</c:v>
                </c:pt>
                <c:pt idx="4">
                  <c:v>44612</c:v>
                </c:pt>
                <c:pt idx="5">
                  <c:v>44640</c:v>
                </c:pt>
                <c:pt idx="6">
                  <c:v>44671</c:v>
                </c:pt>
                <c:pt idx="7">
                  <c:v>44701</c:v>
                </c:pt>
                <c:pt idx="8">
                  <c:v>44732</c:v>
                </c:pt>
                <c:pt idx="9">
                  <c:v>44762</c:v>
                </c:pt>
                <c:pt idx="10">
                  <c:v>44793</c:v>
                </c:pt>
                <c:pt idx="11">
                  <c:v>44825</c:v>
                </c:pt>
                <c:pt idx="12">
                  <c:v>44855</c:v>
                </c:pt>
                <c:pt idx="13">
                  <c:v>44886</c:v>
                </c:pt>
              </c:numCache>
            </c:numRef>
          </c:cat>
          <c:val>
            <c:numRef>
              <c:f>'NON-GYN'!$A$2:$N$2</c:f>
              <c:numCache>
                <c:formatCode>General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 formatCode="0.0">
                  <c:v>6</c:v>
                </c:pt>
                <c:pt idx="4" formatCode="0.0">
                  <c:v>8</c:v>
                </c:pt>
                <c:pt idx="5" formatCode="0.0">
                  <c:v>2</c:v>
                </c:pt>
                <c:pt idx="6" formatCode="0.0">
                  <c:v>7</c:v>
                </c:pt>
                <c:pt idx="7" formatCode="0.0">
                  <c:v>3</c:v>
                </c:pt>
                <c:pt idx="8">
                  <c:v>6</c:v>
                </c:pt>
                <c:pt idx="9" formatCode="0.0">
                  <c:v>0</c:v>
                </c:pt>
                <c:pt idx="10" formatCode="0.0">
                  <c:v>6</c:v>
                </c:pt>
                <c:pt idx="11" formatCode="0.0">
                  <c:v>8</c:v>
                </c:pt>
                <c:pt idx="12" formatCode="0.0">
                  <c:v>1</c:v>
                </c:pt>
                <c:pt idx="13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'NON-GYN'!$A$2:$N$4</c:f>
              <c:multiLvlStrCache>
                <c:ptCount val="14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</c:lvl>
              </c:multiLvlStrCache>
            </c:multiLvlStrRef>
          </c:cat>
          <c:val>
            <c:numRef>
              <c:f>'NON-GYN'!$A$3:$N$3</c:f>
              <c:numCache>
                <c:formatCode>0%</c:formatCode>
                <c:ptCount val="14"/>
                <c:pt idx="0">
                  <c:v>1</c:v>
                </c:pt>
                <c:pt idx="1">
                  <c:v>0.7</c:v>
                </c:pt>
                <c:pt idx="2">
                  <c:v>0.8</c:v>
                </c:pt>
                <c:pt idx="3">
                  <c:v>0.83</c:v>
                </c:pt>
                <c:pt idx="4">
                  <c:v>0.88</c:v>
                </c:pt>
                <c:pt idx="5">
                  <c:v>1</c:v>
                </c:pt>
                <c:pt idx="6">
                  <c:v>0.86</c:v>
                </c:pt>
                <c:pt idx="7">
                  <c:v>0.33</c:v>
                </c:pt>
                <c:pt idx="8">
                  <c:v>0.5</c:v>
                </c:pt>
                <c:pt idx="9">
                  <c:v>0</c:v>
                </c:pt>
                <c:pt idx="10">
                  <c:v>0.33329999999999999</c:v>
                </c:pt>
                <c:pt idx="11">
                  <c:v>0.625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'NON-GYN'!$A$2:$N$4</c:f>
              <c:multiLvlStrCache>
                <c:ptCount val="14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</c:lvl>
              </c:multiLvlStrCache>
            </c:multiLvlStrRef>
          </c:cat>
          <c:val>
            <c:numRef>
              <c:f>'NON-GYN'!$A$4:$N$4</c:f>
              <c:numCache>
                <c:formatCode>0%</c:formatCode>
                <c:ptCount val="1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4267495068589"/>
          <c:y val="2.309651757861202E-2"/>
          <c:w val="0.8603794996639913"/>
          <c:h val="0.799115664046097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1420</c:v>
                </c:pt>
                <c:pt idx="1">
                  <c:v>5750</c:v>
                </c:pt>
                <c:pt idx="2">
                  <c:v>11823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491-AD08-B49D0238E145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February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1667</c:v>
                </c:pt>
                <c:pt idx="1">
                  <c:v>6865</c:v>
                </c:pt>
                <c:pt idx="2">
                  <c:v>14723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491-AD08-B49D0238E145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2044</c:v>
                </c:pt>
                <c:pt idx="1">
                  <c:v>8622</c:v>
                </c:pt>
                <c:pt idx="2">
                  <c:v>17499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491-AD08-B49D0238E145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Sheet2!$B$5:$D$5</c:f>
              <c:numCache>
                <c:formatCode>General</c:formatCode>
                <c:ptCount val="3"/>
                <c:pt idx="0">
                  <c:v>1958</c:v>
                </c:pt>
                <c:pt idx="1">
                  <c:v>7678</c:v>
                </c:pt>
                <c:pt idx="2">
                  <c:v>15871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1-4F27-B520-1B98A27A26D3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Sheet2!$B$6:$D$6</c:f>
              <c:numCache>
                <c:formatCode>General</c:formatCode>
                <c:ptCount val="3"/>
                <c:pt idx="0">
                  <c:v>1934</c:v>
                </c:pt>
                <c:pt idx="1">
                  <c:v>7629</c:v>
                </c:pt>
                <c:pt idx="2">
                  <c:v>15047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9-4973-971E-03A7BF436365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1820</c:v>
                </c:pt>
                <c:pt idx="1">
                  <c:v>7760</c:v>
                </c:pt>
                <c:pt idx="2">
                  <c:v>15449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9A9-BF71-10121728165A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Sheet2!$B$8:$D$8</c:f>
              <c:numCache>
                <c:formatCode>General</c:formatCode>
                <c:ptCount val="3"/>
                <c:pt idx="0">
                  <c:v>1727</c:v>
                </c:pt>
                <c:pt idx="1">
                  <c:v>6433</c:v>
                </c:pt>
                <c:pt idx="2">
                  <c:v>13169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A-4167-B092-54E629397466}"/>
            </c:ext>
          </c:extLst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Sheet2!$B$9:$D$9</c:f>
              <c:numCache>
                <c:formatCode>General</c:formatCode>
                <c:ptCount val="3"/>
                <c:pt idx="0">
                  <c:v>1913</c:v>
                </c:pt>
                <c:pt idx="1">
                  <c:v>7512</c:v>
                </c:pt>
                <c:pt idx="2">
                  <c:v>15312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A-42EF-A8A9-F421F1B42691}"/>
            </c:ext>
          </c:extLst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1886</c:v>
                </c:pt>
                <c:pt idx="1">
                  <c:v>7575</c:v>
                </c:pt>
                <c:pt idx="2">
                  <c:v>14761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E-49BC-A4AA-36A3BDDC99F4}"/>
            </c:ext>
          </c:extLst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Sheet2!$B$11:$D$11</c:f>
              <c:numCache>
                <c:formatCode>General</c:formatCode>
                <c:ptCount val="3"/>
                <c:pt idx="0">
                  <c:v>1855</c:v>
                </c:pt>
                <c:pt idx="1">
                  <c:v>7340</c:v>
                </c:pt>
                <c:pt idx="2">
                  <c:v>15141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A-4926-8C26-3A827F876EAC}"/>
            </c:ext>
          </c:extLst>
        </c:ser>
        <c:ser>
          <c:idx val="10"/>
          <c:order val="10"/>
          <c:tx>
            <c:strRef>
              <c:f>Sheet2!$A$12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Sheet2!$B$12:$D$12</c:f>
              <c:numCache>
                <c:formatCode>General</c:formatCode>
                <c:ptCount val="3"/>
                <c:pt idx="0">
                  <c:v>1831</c:v>
                </c:pt>
                <c:pt idx="1">
                  <c:v>7735</c:v>
                </c:pt>
                <c:pt idx="2">
                  <c:v>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F-4985-BBEA-EC669930C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732416"/>
        <c:axId val="485725200"/>
      </c:barChart>
      <c:catAx>
        <c:axId val="485732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Categories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25200"/>
        <c:crosses val="autoZero"/>
        <c:auto val="1"/>
        <c:lblAlgn val="ctr"/>
        <c:lblOffset val="100"/>
        <c:noMultiLvlLbl val="0"/>
      </c:catAx>
      <c:valAx>
        <c:axId val="48572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BH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Sheet4!$B$1:$L$2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Sheet4!$B$3:$L$3</c:f>
              <c:numCache>
                <c:formatCode>0.0%</c:formatCode>
                <c:ptCount val="11"/>
                <c:pt idx="0">
                  <c:v>0.93</c:v>
                </c:pt>
                <c:pt idx="1">
                  <c:v>0.93</c:v>
                </c:pt>
                <c:pt idx="2">
                  <c:v>0.96</c:v>
                </c:pt>
                <c:pt idx="3">
                  <c:v>0.96</c:v>
                </c:pt>
                <c:pt idx="4">
                  <c:v>0.93300000000000005</c:v>
                </c:pt>
                <c:pt idx="5">
                  <c:v>0.95</c:v>
                </c:pt>
                <c:pt idx="6">
                  <c:v>0.97099999999999997</c:v>
                </c:pt>
                <c:pt idx="7">
                  <c:v>0.87</c:v>
                </c:pt>
                <c:pt idx="8">
                  <c:v>0.92400000000000004</c:v>
                </c:pt>
                <c:pt idx="9">
                  <c:v>0.89500000000000002</c:v>
                </c:pt>
                <c:pt idx="1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8-4571-90D7-304FB0AD9D77}"/>
            </c:ext>
          </c:extLst>
        </c:ser>
        <c:ser>
          <c:idx val="1"/>
          <c:order val="1"/>
          <c:tx>
            <c:strRef>
              <c:f>Sheet4!$A$6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Sheet4!$B$1:$L$2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Sheet4!$B$6:$L$6</c:f>
              <c:numCache>
                <c:formatCode>0.0%</c:formatCode>
                <c:ptCount val="11"/>
                <c:pt idx="0">
                  <c:v>0.96</c:v>
                </c:pt>
                <c:pt idx="1">
                  <c:v>0.95</c:v>
                </c:pt>
                <c:pt idx="2">
                  <c:v>0.98</c:v>
                </c:pt>
                <c:pt idx="3">
                  <c:v>0.95</c:v>
                </c:pt>
                <c:pt idx="4">
                  <c:v>0.94</c:v>
                </c:pt>
                <c:pt idx="5">
                  <c:v>0.97</c:v>
                </c:pt>
                <c:pt idx="6">
                  <c:v>0.99399999999999999</c:v>
                </c:pt>
                <c:pt idx="7">
                  <c:v>0.9</c:v>
                </c:pt>
                <c:pt idx="8">
                  <c:v>0.95320000000000005</c:v>
                </c:pt>
                <c:pt idx="9">
                  <c:v>0.94699999999999995</c:v>
                </c:pt>
                <c:pt idx="10">
                  <c:v>0.90600000000000003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8-4571-90D7-304FB0AD9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219888"/>
        <c:axId val="479221856"/>
      </c:barChart>
      <c:catAx>
        <c:axId val="4792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21856"/>
        <c:crosses val="autoZero"/>
        <c:auto val="1"/>
        <c:lblAlgn val="ctr"/>
        <c:lblOffset val="100"/>
        <c:noMultiLvlLbl val="0"/>
      </c:catAx>
      <c:valAx>
        <c:axId val="4792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5790026246719162"/>
          <c:y val="0.94906955509582047"/>
          <c:w val="0.30159077941344287"/>
          <c:h val="4.1171372953500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51486680107016E-2"/>
          <c:y val="1.3704012581248164E-2"/>
          <c:w val="0.92598361798978024"/>
          <c:h val="0.824426953025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Sheet4!$A$7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Sheet4!$B$6:$L$6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Sheet4!$B$7:$L$7</c:f>
              <c:numCache>
                <c:formatCode>0%</c:formatCode>
                <c:ptCount val="11"/>
                <c:pt idx="0">
                  <c:v>0.45</c:v>
                </c:pt>
                <c:pt idx="1">
                  <c:v>0.68</c:v>
                </c:pt>
                <c:pt idx="2">
                  <c:v>0.73</c:v>
                </c:pt>
                <c:pt idx="3">
                  <c:v>0.63</c:v>
                </c:pt>
                <c:pt idx="4">
                  <c:v>0.7</c:v>
                </c:pt>
                <c:pt idx="5">
                  <c:v>0.84</c:v>
                </c:pt>
                <c:pt idx="6">
                  <c:v>0.82</c:v>
                </c:pt>
                <c:pt idx="7">
                  <c:v>0.68</c:v>
                </c:pt>
                <c:pt idx="8">
                  <c:v>0.71</c:v>
                </c:pt>
                <c:pt idx="9">
                  <c:v>0.55000000000000004</c:v>
                </c:pt>
                <c:pt idx="1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7-422C-B9E1-181CA91E67E0}"/>
            </c:ext>
          </c:extLst>
        </c:ser>
        <c:ser>
          <c:idx val="1"/>
          <c:order val="1"/>
          <c:tx>
            <c:strRef>
              <c:f>Sheet4!$A$8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Sheet4!$B$6:$L$6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Sheet4!$B$8:$L$8</c:f>
              <c:numCache>
                <c:formatCode>0%</c:formatCode>
                <c:ptCount val="11"/>
                <c:pt idx="0">
                  <c:v>1</c:v>
                </c:pt>
                <c:pt idx="1">
                  <c:v>0.67</c:v>
                </c:pt>
                <c:pt idx="2">
                  <c:v>1</c:v>
                </c:pt>
                <c:pt idx="4">
                  <c:v>0.25</c:v>
                </c:pt>
                <c:pt idx="6">
                  <c:v>0.33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7-422C-B9E1-181CA91E6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411352"/>
        <c:axId val="483413648"/>
      </c:barChart>
      <c:catAx>
        <c:axId val="48341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13648"/>
        <c:crosses val="autoZero"/>
        <c:auto val="1"/>
        <c:lblAlgn val="ctr"/>
        <c:lblOffset val="100"/>
        <c:noMultiLvlLbl val="0"/>
      </c:catAx>
      <c:valAx>
        <c:axId val="48341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1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98644322567392E-2"/>
          <c:y val="0.10450708439935964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30</c:v>
                </c:pt>
                <c:pt idx="2">
                  <c:v>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1.5</c:v>
                </c:pt>
                <c:pt idx="2">
                  <c:v>0.8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80%</c:v>
                      </c:pt>
                      <c:pt idx="2">
                        <c:v>150%</c:v>
                      </c:pt>
                      <c:pt idx="3">
                        <c:v>80%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September - November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HISTOLOGY!$V$2</c:f>
              <c:strCache>
                <c:ptCount val="1"/>
                <c:pt idx="0">
                  <c:v>Sep-22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HISTOLOGY!$A$3:$A$15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HISTOLOGY!$V$3:$V$15</c:f>
              <c:numCache>
                <c:formatCode>General</c:formatCode>
                <c:ptCount val="13"/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  <c:pt idx="11">
                  <c:v>14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0-47E8-B881-4A88C7348343}"/>
            </c:ext>
          </c:extLst>
        </c:ser>
        <c:ser>
          <c:idx val="1"/>
          <c:order val="1"/>
          <c:tx>
            <c:strRef>
              <c:f>HISTOLOGY!$W$2</c:f>
              <c:strCache>
                <c:ptCount val="1"/>
                <c:pt idx="0">
                  <c:v>Oct-22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HISTOLOGY!$A$3:$A$15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HISTOLOGY!$W$3:$W$15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0-47E8-B881-4A88C7348343}"/>
            </c:ext>
          </c:extLst>
        </c:ser>
        <c:ser>
          <c:idx val="2"/>
          <c:order val="2"/>
          <c:tx>
            <c:strRef>
              <c:f>HISTOLOGY!$X$2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HISTOLOGY!$A$3:$A$15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HISTOLOGY!$X$3:$X$15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0-47E8-B881-4A88C7348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291504"/>
        <c:axId val="573085400"/>
      </c:barChart>
      <c:catAx>
        <c:axId val="574291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085400"/>
        <c:crosses val="autoZero"/>
        <c:auto val="1"/>
        <c:lblAlgn val="ctr"/>
        <c:lblOffset val="100"/>
        <c:noMultiLvlLbl val="0"/>
      </c:catAx>
      <c:valAx>
        <c:axId val="57308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29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0.04896</cdr:x>
      <cdr:y>0.40202</cdr:y>
    </cdr:from>
    <cdr:to>
      <cdr:x>0.07765</cdr:x>
      <cdr:y>0.52005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244" y="1392368"/>
          <a:ext cx="241539" cy="408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 smtClean="0"/>
        </a:p>
        <a:p xmlns:a="http://schemas.openxmlformats.org/drawingml/2006/main">
          <a:r>
            <a:rPr lang="en-US" sz="2000" dirty="0" smtClean="0"/>
            <a:t>+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0.19649</cdr:x>
      <cdr:y>0.20216</cdr:y>
    </cdr:from>
    <cdr:to>
      <cdr:x>0.22211</cdr:x>
      <cdr:y>0.30243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54447" y="700167"/>
          <a:ext cx="215661" cy="347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0.48746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04349" y="1355205"/>
          <a:ext cx="4315545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0.41779</cdr:x>
      <cdr:y>0.49322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517754" y="1708232"/>
          <a:ext cx="267418" cy="445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59F5-8C93-46A9-83DF-A9A0FC274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6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NON GYN TA</a:t>
            </a:r>
            <a:r>
              <a:rPr lang="en-US" baseline="0" dirty="0" smtClean="0"/>
              <a:t>T is due to staffing issues at YSM, extended leaves, vacations, and cross training in processing. May impact June.</a:t>
            </a:r>
          </a:p>
          <a:p>
            <a:r>
              <a:rPr lang="en-US" baseline="0" dirty="0" smtClean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</a:t>
            </a:r>
            <a:r>
              <a:rPr lang="en-US" baseline="0" dirty="0" smtClean="0"/>
              <a:t> v</a:t>
            </a:r>
            <a:r>
              <a:rPr lang="en-US" dirty="0" smtClean="0"/>
              <a:t>olume for May 459.</a:t>
            </a:r>
            <a:r>
              <a:rPr lang="en-US" baseline="0" dirty="0" smtClean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2\2022%20Quality%20of%20Slide%20Performance%20Log\November%202022%20Daily%20performance%20log.pdf" TargetMode="External"/><Relationship Id="rId2" Type="http://schemas.openxmlformats.org/officeDocument/2006/relationships/hyperlink" Target="file:///\\Ynhh.org\src\BH%20-%20Laboratory\!CAP%20Regulatory\QA\AP%20QA%20Meetings\2022\2022%20Quality%20of%20Slide%20Performance%20Log\June%202022%20Daily%20Performance%20Log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!%20AP%20QA\AP%20QA%20Meetings\2022\2022%20Tissue%20Processor%20Verification\11.%20November%202022%20Tissue%20processor%20verification.pdf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2\2022-%205%20Audit%20cases%20Monthly\November%202022%20audit%20cases.pdf" TargetMode="External"/><Relationship Id="rId2" Type="http://schemas.openxmlformats.org/officeDocument/2006/relationships/hyperlink" Target="file:///\\Ynhh.org\src\BH%20-%20Laboratory\!CAP%20Regulatory\QA\AP%20QA%20Meetings\2021-%205%20Audit%20cases%20Monthly\August,%202021,%20audit%20cas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!CAP%20Regulatory\QA\AP%20QA%20Meetings\2021-%205%20Audit%20cases%20Monthly\July,%202021,%20audit%20case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2" Type="http://schemas.openxmlformats.org/officeDocument/2006/relationships/hyperlink" Target="file:///\\Ynhh.org\src\BH%20-%20Laboratory\!CAP%20Regulatory\QA\AP%20QA%20Meetings\2022\2022%20AGENDA%20&amp;%20MEETING%20MINUTES\June%2029,%202022\Minutes%20for%20Quality%20Assurance%20Meeting%20%20May%2024,%202022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month%20of%20august%202022%20data.pptx" TargetMode="External"/><Relationship Id="rId2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5.18.2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Irreplaceable%20Specimen%20Templates\IS%20Update%20for%20BH%20goals%202022\IS%20Update%20for%20BH%20goals%20month%20of%20november%202022%20data%20-%20Copy.ppt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2\2022%20Concensus%20Conferene%20Daily%20Log\Consensus%20Conference%20Daily%20Log%20November%202022.pdf" TargetMode="External"/><Relationship Id="rId2" Type="http://schemas.openxmlformats.org/officeDocument/2006/relationships/hyperlink" Target="file:///\\Ynhh.org\src\BH%20-%20Laboratory\AP\!%20AP%20QA\AP%20QA%20Meetings\2022\2022%20AGENDA%20&amp;%20MEETING%20MINUTES\December%2015,%202022\ANATOMIC%20QA%20December%2029%202022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BRIDGEPORT HOSPITAL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sz="3600" dirty="0" smtClean="0">
                <a:solidFill>
                  <a:schemeClr val="accent5"/>
                </a:solidFill>
              </a:rPr>
              <a:t>BC &amp; MC</a:t>
            </a:r>
            <a:r>
              <a:rPr lang="en-US" dirty="0" smtClean="0">
                <a:solidFill>
                  <a:schemeClr val="accent5"/>
                </a:solidFill>
              </a:rPr>
              <a:t>)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  <a:br>
              <a:rPr lang="en-US" b="1" dirty="0"/>
            </a:br>
            <a:endParaRPr lang="en-US" dirty="0" smtClean="0"/>
          </a:p>
          <a:p>
            <a:r>
              <a:rPr lang="en-US" b="1" dirty="0" smtClean="0"/>
              <a:t>QUALITY ASSURANCE MEETING </a:t>
            </a:r>
          </a:p>
          <a:p>
            <a:r>
              <a:rPr lang="en-US" b="1" dirty="0" smtClean="0"/>
              <a:t>DECEMBER 2022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Frozen Section TAT 100% &lt;20 minutes </a:t>
            </a:r>
            <a:r>
              <a:rPr lang="en-US" sz="2400" dirty="0" smtClean="0"/>
              <a:t>(</a:t>
            </a:r>
            <a:r>
              <a:rPr lang="en-US" sz="2400" dirty="0"/>
              <a:t>single block cases)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38726"/>
              </p:ext>
            </p:extLst>
          </p:nvPr>
        </p:nvGraphicFramePr>
        <p:xfrm>
          <a:off x="628650" y="968189"/>
          <a:ext cx="7886700" cy="509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8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Floaters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January 2021 – November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Floaters by Month</a:t>
            </a:r>
            <a:br>
              <a:rPr lang="en-US" dirty="0" smtClean="0"/>
            </a:br>
            <a:r>
              <a:rPr lang="en-US" sz="2000" dirty="0" smtClean="0"/>
              <a:t>11/30/2021-11/30/2022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206200"/>
              </p:ext>
            </p:extLst>
          </p:nvPr>
        </p:nvGraphicFramePr>
        <p:xfrm>
          <a:off x="450398" y="2774704"/>
          <a:ext cx="8419894" cy="346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98" y="5539393"/>
            <a:ext cx="7943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 smtClean="0">
              <a:solidFill>
                <a:srgbClr val="FF0000"/>
              </a:solidFill>
            </a:endParaRPr>
          </a:p>
          <a:p>
            <a:r>
              <a:rPr lang="en-US" sz="1350" dirty="0" smtClean="0">
                <a:solidFill>
                  <a:srgbClr val="FF0000"/>
                </a:solidFill>
              </a:rPr>
              <a:t>+    Emails sent and saved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1831 </a:t>
            </a:r>
            <a:r>
              <a:rPr lang="en-US" b="1" dirty="0"/>
              <a:t>cases (</a:t>
            </a:r>
            <a:r>
              <a:rPr lang="en-US" b="1" dirty="0" smtClean="0"/>
              <a:t>0.109%)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7735 </a:t>
            </a:r>
            <a:r>
              <a:rPr lang="en-US" b="1" dirty="0"/>
              <a:t>blocks (</a:t>
            </a:r>
            <a:r>
              <a:rPr lang="en-US" b="1" dirty="0" smtClean="0"/>
              <a:t>0.026%)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14268 </a:t>
            </a:r>
            <a:r>
              <a:rPr lang="en-US" b="1" dirty="0"/>
              <a:t>slides (</a:t>
            </a:r>
            <a:r>
              <a:rPr lang="en-US" b="1" dirty="0" smtClean="0"/>
              <a:t>0.014%)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Type of Floater  &amp; Site of </a:t>
            </a:r>
            <a:r>
              <a:rPr lang="en-US" sz="2800" dirty="0" smtClean="0"/>
              <a:t>Contamination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23268"/>
              </p:ext>
            </p:extLst>
          </p:nvPr>
        </p:nvGraphicFramePr>
        <p:xfrm>
          <a:off x="448236" y="896471"/>
          <a:ext cx="8498540" cy="71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100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595222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68224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08211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5505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70964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093694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7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9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0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8085"/>
              </p:ext>
            </p:extLst>
          </p:nvPr>
        </p:nvGraphicFramePr>
        <p:xfrm>
          <a:off x="448234" y="1613137"/>
          <a:ext cx="8498541" cy="4658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849">
                  <a:extLst>
                    <a:ext uri="{9D8B030D-6E8A-4147-A177-3AD203B41FA5}">
                      <a16:colId xmlns:a16="http://schemas.microsoft.com/office/drawing/2014/main" val="3181659939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3245614280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1707932418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3764191934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752719627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1020195870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3148367160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3031127185"/>
                    </a:ext>
                  </a:extLst>
                </a:gridCol>
                <a:gridCol w="759125">
                  <a:extLst>
                    <a:ext uri="{9D8B030D-6E8A-4147-A177-3AD203B41FA5}">
                      <a16:colId xmlns:a16="http://schemas.microsoft.com/office/drawing/2014/main" val="1887608115"/>
                    </a:ext>
                  </a:extLst>
                </a:gridCol>
                <a:gridCol w="1113990">
                  <a:extLst>
                    <a:ext uri="{9D8B030D-6E8A-4147-A177-3AD203B41FA5}">
                      <a16:colId xmlns:a16="http://schemas.microsoft.com/office/drawing/2014/main" val="1594239876"/>
                    </a:ext>
                  </a:extLst>
                </a:gridCol>
              </a:tblGrid>
              <a:tr h="2329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Ascending colon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Gastric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Prelab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1796268831"/>
                  </a:ext>
                </a:extLst>
              </a:tr>
              <a:tr h="2329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Ureter Mass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Colon/bowel fragment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Waterbath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330777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3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62</a:t>
            </a:r>
            <a:r>
              <a:rPr lang="en-US" sz="3600" b="1" dirty="0" smtClean="0"/>
              <a:t> CONTAMINANTS IN BLOCKS</a:t>
            </a:r>
            <a:br>
              <a:rPr lang="en-US" sz="3600" b="1" dirty="0" smtClean="0"/>
            </a:br>
            <a:r>
              <a:rPr lang="en-US" sz="1650" dirty="0"/>
              <a:t> </a:t>
            </a: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> </a:t>
            </a:r>
            <a:r>
              <a:rPr lang="en-US" sz="1650" dirty="0"/>
              <a:t>(</a:t>
            </a:r>
            <a:r>
              <a:rPr lang="en-US" sz="1650" dirty="0">
                <a:solidFill>
                  <a:srgbClr val="FF7575"/>
                </a:solidFill>
              </a:rPr>
              <a:t>01/01/2020- </a:t>
            </a:r>
            <a:r>
              <a:rPr lang="en-US" sz="1650" dirty="0" smtClean="0">
                <a:solidFill>
                  <a:srgbClr val="FF7575"/>
                </a:solidFill>
              </a:rPr>
              <a:t>11/30/2022</a:t>
            </a:r>
            <a:r>
              <a:rPr lang="en-US" sz="1650" dirty="0" smtClean="0"/>
              <a:t>)</a:t>
            </a:r>
            <a:endParaRPr lang="en-US" sz="16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78458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6815"/>
            <a:ext cx="7886700" cy="239814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H&amp;E Performance Log</a:t>
            </a:r>
            <a:endParaRPr lang="en-US" dirty="0">
              <a:hlinkClick r:id="rId2" action="ppaction://hlinkfi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\\Ynhh.org\src\BH - Laboratory\AP\! AP QA\AP QA Meetings\2022\2022 Quality of Slide Performance Log\November 2022 Daily performance log.pdf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\\Ynhh.org\src\BH - Laboratory\AP\! AP QA\AP QA Meetings\2022\2022 Tissue Processor Verification\11. November 2022 Tissue processor verification.pdf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Internal audits : 5/ Month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file"/>
              </a:rPr>
              <a:t>\\Ynhh.org\src\BH - Laboratory\AP\! AP QA\AP QA Meetings\2022\2022- 5 Audit cases Monthly\November 2022 audit cases.pdf</a:t>
            </a:r>
            <a:endParaRPr lang="en-US" dirty="0" smtClean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Challenges and Opportunities</a:t>
            </a:r>
            <a:br>
              <a:rPr lang="en-US" sz="4900" dirty="0" smtClean="0"/>
            </a:br>
            <a:r>
              <a:rPr lang="en-US" sz="4900" dirty="0" smtClean="0"/>
              <a:t> </a:t>
            </a:r>
            <a:r>
              <a:rPr lang="en-US" sz="4900" dirty="0"/>
              <a:t>for </a:t>
            </a:r>
            <a:r>
              <a:rPr lang="en-US" sz="4900" dirty="0" smtClean="0"/>
              <a:t>Improvement</a:t>
            </a:r>
            <a:br>
              <a:rPr lang="en-US" sz="4900" dirty="0" smtClean="0"/>
            </a:br>
            <a:r>
              <a:rPr lang="en-US" sz="4900" dirty="0" smtClean="0"/>
              <a:t> Anatomic Pathology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45671"/>
            <a:ext cx="6858000" cy="854015"/>
          </a:xfrm>
        </p:spPr>
        <p:txBody>
          <a:bodyPr/>
          <a:lstStyle/>
          <a:p>
            <a:pPr lvl="1"/>
            <a:r>
              <a:rPr lang="en-US" dirty="0" smtClean="0"/>
              <a:t>October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Histology Processing Issues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741757"/>
              </p:ext>
            </p:extLst>
          </p:nvPr>
        </p:nvGraphicFramePr>
        <p:xfrm>
          <a:off x="0" y="1521229"/>
          <a:ext cx="9144000" cy="533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OLD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 action="ppaction://hlinkfile"/>
              </a:rPr>
              <a:t>\\Ynhh.org\src\BH - Laboratory\AP\! AP QA\AP QA Meetings\2022\2022 AGENDA &amp; MEETING MINUTES\December 15, 2022\minute meeting for month of OCTOBER.docx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</a:t>
            </a:r>
            <a:r>
              <a:rPr lang="en-US" b="1" dirty="0" smtClean="0"/>
              <a:t>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429330"/>
              </p:ext>
            </p:extLst>
          </p:nvPr>
        </p:nvGraphicFramePr>
        <p:xfrm>
          <a:off x="0" y="1446415"/>
          <a:ext cx="9144000" cy="541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SENT TO YSM FOR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4287"/>
            <a:ext cx="8246853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354381"/>
              </p:ext>
            </p:extLst>
          </p:nvPr>
        </p:nvGraphicFramePr>
        <p:xfrm>
          <a:off x="474453" y="232913"/>
          <a:ext cx="8212347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1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 smtClean="0"/>
              <a:t>Competency Checklist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 dirty="0" smtClean="0">
                <a:hlinkClick r:id="rId2" action="ppaction://hlinkfile"/>
              </a:rPr>
              <a:t>\\Ynhh.org\src\BH - Laboratory\AP\!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Policy </a:t>
            </a:r>
            <a:r>
              <a:rPr lang="en-US" dirty="0"/>
              <a:t>and Procedures for signature </a:t>
            </a:r>
            <a:r>
              <a:rPr lang="en-US" dirty="0" smtClean="0"/>
              <a:t>Review (ongoing)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</a:t>
            </a:r>
            <a:r>
              <a:rPr lang="en-US" dirty="0" smtClean="0"/>
              <a:t>equipment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\\Ynhh.org\src\BH - Laboratory\AP\Maintenance &amp; Service Reports\Current Instrument List.xlsx</a:t>
            </a:r>
            <a:endParaRPr lang="en-US" dirty="0"/>
          </a:p>
          <a:p>
            <a:pPr lvl="0"/>
            <a:r>
              <a:rPr lang="en-US" dirty="0" smtClean="0"/>
              <a:t>Significant issues</a:t>
            </a:r>
            <a:endParaRPr lang="en-US" sz="2400" dirty="0" smtClean="0"/>
          </a:p>
          <a:p>
            <a:pPr lvl="1"/>
            <a:r>
              <a:rPr lang="en-US" sz="1300" dirty="0" smtClean="0"/>
              <a:t> Summary of the Anatomic Pathology Quality Assurance meeting will be presented at Quality Council and Professional and Quality Committee of the Board, and at every full Board meeting, with a more in depth discussion of any significant issues (every six months).Confirm Minutes from Quality Council and Professional and Quality Committee of the Board – Laura Buhlmann.</a:t>
            </a:r>
          </a:p>
          <a:p>
            <a:pPr marL="0" lv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P&amp;Q and Quality council- replaced by CRSQ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The </a:t>
            </a:r>
            <a:r>
              <a:rPr lang="en-US" sz="1900" dirty="0">
                <a:solidFill>
                  <a:srgbClr val="FF0000"/>
                </a:solidFill>
              </a:rPr>
              <a:t>exact wording from the AOC: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“A summary of the monthly AP QA meeting will be presented monthly at Quality Council and P&amp;Q Committee of the Board and at every Board meeting with a more in depth discussion of any significant issues,</a:t>
            </a:r>
            <a:r>
              <a:rPr lang="en-US" sz="1900" b="1" u="sng" dirty="0">
                <a:solidFill>
                  <a:srgbClr val="FF0000"/>
                </a:solidFill>
              </a:rPr>
              <a:t> for at least one year”.</a:t>
            </a:r>
            <a:endParaRPr lang="en-US" sz="1900" dirty="0">
              <a:solidFill>
                <a:srgbClr val="FF0000"/>
              </a:solidFill>
            </a:endParaRPr>
          </a:p>
          <a:p>
            <a:pPr lvl="1"/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Non-Conforming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 smtClean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3" action="ppaction://hlinkpres?slideindex=1&amp;slidetitle=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 action="ppaction://hlinkpres?slideindex=1&amp;slidetitle="/>
              </a:rPr>
              <a:t>\\Ynhh.org\src\BH - Laboratory\AP\! AP QA\AP QA Meetings\Irreplaceable Specimen Templates\IS Update for BH goals 2022\IS Update for BH goals month of November 2022 data - Copy.pptx</a:t>
            </a:r>
            <a:endParaRPr lang="en-US" dirty="0" smtClean="0">
              <a:hlinkClick r:id="rId2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New </a:t>
            </a:r>
            <a:r>
              <a:rPr lang="en-US" b="1" dirty="0"/>
              <a:t>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RLs </a:t>
            </a:r>
            <a:r>
              <a:rPr lang="en-US" dirty="0"/>
              <a:t>in </a:t>
            </a:r>
            <a:r>
              <a:rPr lang="en-US" u="sng" dirty="0" smtClean="0"/>
              <a:t>November</a:t>
            </a:r>
            <a:r>
              <a:rPr lang="en-US" dirty="0" smtClean="0"/>
              <a:t> 2022</a:t>
            </a:r>
            <a:endParaRPr lang="en-US" sz="2200" dirty="0" smtClean="0">
              <a:solidFill>
                <a:srgbClr val="FF0000"/>
              </a:solidFill>
              <a:latin typeface="+mj-lt"/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Stones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Personnel </a:t>
            </a:r>
            <a:r>
              <a:rPr lang="en-US" dirty="0"/>
              <a:t>Update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Pathology Candidate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Students (HTL, HT, PA)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BRIDGEPORT CAMPUS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</a:t>
            </a:r>
            <a:r>
              <a:rPr lang="en-US" dirty="0" smtClean="0"/>
              <a:t>Histology):</a:t>
            </a:r>
          </a:p>
          <a:p>
            <a:pPr lvl="0"/>
            <a:r>
              <a:rPr lang="en-US" dirty="0" smtClean="0">
                <a:hlinkClick r:id="rId2" action="ppaction://hlinkfile"/>
              </a:rPr>
              <a:t>\\Ynhh.org\src\BH - Laboratory\AP\! AP QA\AP QA Meetings\2022\2022 AGENDA &amp; MEETING MINUTES\December 15, 2022\ANATOMIC QA December 29 2022.docx</a:t>
            </a:r>
            <a:endParaRPr lang="en-US" dirty="0" smtClean="0"/>
          </a:p>
          <a:p>
            <a:pPr lvl="0"/>
            <a:r>
              <a:rPr lang="en-US" dirty="0" smtClean="0"/>
              <a:t>Consensus Conference :</a:t>
            </a:r>
          </a:p>
          <a:p>
            <a:pPr marL="0" lvl="0" indent="0">
              <a:buNone/>
            </a:pPr>
            <a:r>
              <a:rPr lang="en-US" dirty="0" smtClean="0">
                <a:hlinkClick r:id="rId3" action="ppaction://hlinkfile"/>
              </a:rPr>
              <a:t>\\Ynhh.org\src\BH - Laboratory\AP\! AP QA\AP QA Meetings\2022\2022 </a:t>
            </a:r>
            <a:r>
              <a:rPr lang="en-US" dirty="0" err="1" smtClean="0">
                <a:hlinkClick r:id="rId3" action="ppaction://hlinkfile"/>
              </a:rPr>
              <a:t>Concensus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Conferene</a:t>
            </a:r>
            <a:r>
              <a:rPr lang="en-US" dirty="0" smtClean="0">
                <a:hlinkClick r:id="rId3" action="ppaction://hlinkfile"/>
              </a:rPr>
              <a:t> Daily Log\Consensus Conference Daily Log November 2022.pdf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708"/>
            <a:ext cx="77724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Milford </a:t>
            </a:r>
            <a:r>
              <a:rPr lang="en-US" b="1" dirty="0"/>
              <a:t>Campus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7214"/>
            <a:ext cx="6858000" cy="116058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November, 2022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tx1"/>
                </a:solidFill>
              </a:rPr>
              <a:t>	November 2022 Frozen Stats</a:t>
            </a: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Frozen:	 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1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 Parts that Meet Threshold: 	 	 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Blocks:	 	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16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 Preps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-% of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that Meets Threshold  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100%           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-Slides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	0	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16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Adj. % of Parts that Meets Threshold: 	 83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-Cases:	 		1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20 min./ block 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								Number </a:t>
            </a:r>
            <a:r>
              <a:rPr lang="en-US" dirty="0"/>
              <a:t>of discrepancies: </a:t>
            </a:r>
            <a:r>
              <a:rPr lang="en-US" b="1" dirty="0"/>
              <a:t>0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70877"/>
              </p:ext>
            </p:extLst>
          </p:nvPr>
        </p:nvGraphicFramePr>
        <p:xfrm>
          <a:off x="633046" y="3402623"/>
          <a:ext cx="7958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573" y="50699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5705"/>
            <a:ext cx="7886700" cy="804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Routine Surgical Biopsies </a:t>
            </a:r>
            <a:r>
              <a:rPr lang="en-US" sz="2800" dirty="0" smtClean="0"/>
              <a:t>TAT </a:t>
            </a:r>
            <a:r>
              <a:rPr lang="en-US" sz="2800" dirty="0"/>
              <a:t>Within </a:t>
            </a:r>
            <a:r>
              <a:rPr lang="en-US" sz="2800" dirty="0" smtClean="0"/>
              <a:t>2 Days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369127"/>
            <a:ext cx="18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70  % Benchmark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664066"/>
              </p:ext>
            </p:extLst>
          </p:nvPr>
        </p:nvGraphicFramePr>
        <p:xfrm>
          <a:off x="628650" y="968663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4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Non-</a:t>
            </a:r>
            <a:r>
              <a:rPr lang="en-US" sz="4000" b="1" dirty="0" err="1" smtClean="0"/>
              <a:t>Gyn</a:t>
            </a:r>
            <a:r>
              <a:rPr lang="en-US" sz="4000" b="1" dirty="0" smtClean="0"/>
              <a:t> Case Volume &amp; TAT ≤ 5 Days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07383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32" y="365127"/>
            <a:ext cx="8110818" cy="696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BC &amp; MC AP  VOLUME</a:t>
            </a:r>
            <a:r>
              <a:rPr lang="en-US" sz="2200" b="1" dirty="0" smtClean="0"/>
              <a:t>( January-November 2022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03613"/>
              </p:ext>
            </p:extLst>
          </p:nvPr>
        </p:nvGraphicFramePr>
        <p:xfrm>
          <a:off x="98612" y="1156447"/>
          <a:ext cx="8722658" cy="494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Surgical Pathology TAT 90% &lt; 3days </a:t>
            </a:r>
            <a:br>
              <a:rPr lang="en-US" sz="2800" dirty="0"/>
            </a:br>
            <a:r>
              <a:rPr lang="en-US" sz="2800" dirty="0" smtClean="0"/>
              <a:t>2022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66910"/>
              </p:ext>
            </p:extLst>
          </p:nvPr>
        </p:nvGraphicFramePr>
        <p:xfrm>
          <a:off x="628650" y="944656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4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56811</TotalTime>
  <Words>860</Words>
  <Application>Microsoft Office PowerPoint</Application>
  <PresentationFormat>On-screen Show (4:3)</PresentationFormat>
  <Paragraphs>184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Times New Roman</vt:lpstr>
      <vt:lpstr>Office Theme</vt:lpstr>
      <vt:lpstr>Custom Design</vt:lpstr>
      <vt:lpstr>Organic</vt:lpstr>
      <vt:lpstr>BRIDGEPORT HOSPITAL  (BC &amp; MC) </vt:lpstr>
      <vt:lpstr>OLD BUSINESS</vt:lpstr>
      <vt:lpstr>BRIDGEPORT CAMPUS </vt:lpstr>
      <vt:lpstr>        Milford Campus  </vt:lpstr>
      <vt:lpstr>  November 2022 Frozen Stats  </vt:lpstr>
      <vt:lpstr>Routine Surgical Biopsies TAT Within 2 Days</vt:lpstr>
      <vt:lpstr>Non-Gyn Case Volume &amp; TAT ≤ 5 Days</vt:lpstr>
      <vt:lpstr>BC &amp; MC AP  VOLUME( January-November 2022)</vt:lpstr>
      <vt:lpstr>Surgical Pathology TAT 90% &lt; 3days  2022</vt:lpstr>
      <vt:lpstr>Frozen Section TAT 100% &lt;20 minutes (single block cases)</vt:lpstr>
      <vt:lpstr>Floaters</vt:lpstr>
      <vt:lpstr>Floaters by Month 11/30/2021-11/30/2022</vt:lpstr>
      <vt:lpstr>Type of Floater  &amp; Site of Contamination</vt:lpstr>
      <vt:lpstr>62 CONTAMINANTS IN BLOCKS    (01/01/2020- 11/30/2022)</vt:lpstr>
      <vt:lpstr>H&amp;E Performance Log</vt:lpstr>
      <vt:lpstr>Tissue Processor Verification </vt:lpstr>
      <vt:lpstr> Internal audits : 5/ Month   </vt:lpstr>
      <vt:lpstr>    Challenges and Opportunities  for Improvement  Anatomic Pathology (Before Final Dx)</vt:lpstr>
      <vt:lpstr>Histology Processing Issues</vt:lpstr>
      <vt:lpstr>Histology Processing Issues</vt:lpstr>
      <vt:lpstr>CYTOLOGY SPECIMENS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695</cp:revision>
  <cp:lastPrinted>2022-05-19T16:33:50Z</cp:lastPrinted>
  <dcterms:created xsi:type="dcterms:W3CDTF">2020-10-08T13:59:36Z</dcterms:created>
  <dcterms:modified xsi:type="dcterms:W3CDTF">2022-12-29T16:15:47Z</dcterms:modified>
</cp:coreProperties>
</file>