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303" r:id="rId4"/>
    <p:sldId id="306" r:id="rId5"/>
    <p:sldId id="432" r:id="rId6"/>
    <p:sldId id="307" r:id="rId7"/>
    <p:sldId id="336" r:id="rId8"/>
    <p:sldId id="337" r:id="rId9"/>
    <p:sldId id="338" r:id="rId10"/>
    <p:sldId id="339" r:id="rId11"/>
    <p:sldId id="434" r:id="rId12"/>
    <p:sldId id="354" r:id="rId13"/>
    <p:sldId id="357" r:id="rId14"/>
    <p:sldId id="356" r:id="rId15"/>
    <p:sldId id="439" r:id="rId16"/>
    <p:sldId id="441" r:id="rId17"/>
    <p:sldId id="440" r:id="rId18"/>
    <p:sldId id="442" r:id="rId19"/>
    <p:sldId id="358" r:id="rId20"/>
    <p:sldId id="436" r:id="rId21"/>
    <p:sldId id="353" r:id="rId22"/>
    <p:sldId id="332" r:id="rId23"/>
    <p:sldId id="328" r:id="rId24"/>
    <p:sldId id="378" r:id="rId25"/>
    <p:sldId id="379" r:id="rId26"/>
    <p:sldId id="414" r:id="rId27"/>
    <p:sldId id="380" r:id="rId28"/>
    <p:sldId id="438" r:id="rId29"/>
    <p:sldId id="437" r:id="rId30"/>
    <p:sldId id="407" r:id="rId31"/>
    <p:sldId id="406" r:id="rId32"/>
    <p:sldId id="333" r:id="rId33"/>
    <p:sldId id="334" r:id="rId34"/>
    <p:sldId id="435" r:id="rId35"/>
    <p:sldId id="335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rveau, Jocelyne" initials="CJ" lastIdx="0" clrIdx="0">
    <p:extLst>
      <p:ext uri="{19B8F6BF-5375-455C-9EA6-DF929625EA0E}">
        <p15:presenceInfo xmlns:p15="http://schemas.microsoft.com/office/powerpoint/2012/main" userId="S-1-5-21-515967899-1957994488-839522115-142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4747"/>
    <a:srgbClr val="843C0C"/>
    <a:srgbClr val="333F50"/>
    <a:srgbClr val="4A5564"/>
    <a:srgbClr val="79818C"/>
    <a:srgbClr val="60943C"/>
    <a:srgbClr val="003300"/>
    <a:srgbClr val="003A70"/>
    <a:srgbClr val="96A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047" autoAdjust="0"/>
  </p:normalViewPr>
  <p:slideViewPr>
    <p:cSldViewPr snapToGrid="0">
      <p:cViewPr varScale="1">
        <p:scale>
          <a:sx n="123" d="100"/>
          <a:sy n="123" d="100"/>
        </p:scale>
        <p:origin x="10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!\Cytology%20TAT%20Volume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!\Cytology%20TAT%20Volume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YNHH.ORG\BH\Laboratory\AP\!%20AP%20QA\AP%20QA%20Meetings\!\AP%20ERROR%20TRACKING%20ACTIVE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4267495068589"/>
          <c:y val="2.309651757861202E-2"/>
          <c:w val="0.8603794996639913"/>
          <c:h val="0.799115664046097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'FY23'!$A$2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'FY23'!$B$2:$D$2</c:f>
              <c:numCache>
                <c:formatCode>General</c:formatCode>
                <c:ptCount val="3"/>
                <c:pt idx="0">
                  <c:v>1855</c:v>
                </c:pt>
                <c:pt idx="1">
                  <c:v>7340</c:v>
                </c:pt>
                <c:pt idx="2">
                  <c:v>15141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491-AD08-B49D0238E145}"/>
            </c:ext>
          </c:extLst>
        </c:ser>
        <c:ser>
          <c:idx val="1"/>
          <c:order val="1"/>
          <c:tx>
            <c:strRef>
              <c:f>'FY23'!$A$3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'FY23'!$B$3:$D$3</c:f>
              <c:numCache>
                <c:formatCode>General</c:formatCode>
                <c:ptCount val="3"/>
                <c:pt idx="0">
                  <c:v>1831</c:v>
                </c:pt>
                <c:pt idx="1">
                  <c:v>7735</c:v>
                </c:pt>
                <c:pt idx="2">
                  <c:v>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491-AD08-B49D0238E145}"/>
            </c:ext>
          </c:extLst>
        </c:ser>
        <c:ser>
          <c:idx val="2"/>
          <c:order val="2"/>
          <c:tx>
            <c:strRef>
              <c:f>'FY23'!$A$4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'FY23'!$B$4:$D$4</c:f>
              <c:numCache>
                <c:formatCode>General</c:formatCode>
                <c:ptCount val="3"/>
                <c:pt idx="0">
                  <c:v>1892</c:v>
                </c:pt>
                <c:pt idx="1">
                  <c:v>7623</c:v>
                </c:pt>
                <c:pt idx="2">
                  <c:v>14435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491-AD08-B49D0238E145}"/>
            </c:ext>
          </c:extLst>
        </c:ser>
        <c:ser>
          <c:idx val="3"/>
          <c:order val="3"/>
          <c:tx>
            <c:strRef>
              <c:f>'FY23'!$A$5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'FY23'!$B$1:$D$1</c:f>
              <c:strCache>
                <c:ptCount val="3"/>
                <c:pt idx="0">
                  <c:v>CASES</c:v>
                </c:pt>
                <c:pt idx="1">
                  <c:v>BLOCKS</c:v>
                </c:pt>
                <c:pt idx="2">
                  <c:v>SLIDES</c:v>
                </c:pt>
              </c:strCache>
            </c:strRef>
          </c:cat>
          <c:val>
            <c:numRef>
              <c:f>'FY23'!$B$5:$D$5</c:f>
              <c:numCache>
                <c:formatCode>General</c:formatCode>
                <c:ptCount val="3"/>
                <c:pt idx="0">
                  <c:v>1814</c:v>
                </c:pt>
                <c:pt idx="1">
                  <c:v>7643</c:v>
                </c:pt>
                <c:pt idx="2">
                  <c:v>14795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1-4F27-B520-1B98A27A2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732416"/>
        <c:axId val="485725200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AF19-4973-971E-03A7BF43636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2D9D-49A9-BF71-10121728165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55A-4167-B092-54E62939746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523A-42EF-A8A9-F421F1B42691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0DEE-49BC-A4AA-36A3BDDC99F4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BA6A-4926-8C26-3A827F876EAC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466F-4985-BBEA-EC669930C05E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'FY23'!$B$1:$D$1</c15:sqref>
                        </c15:formulaRef>
                      </c:ext>
                    </c:extLst>
                    <c:strCache>
                      <c:ptCount val="3"/>
                      <c:pt idx="0">
                        <c:v>CASES</c:v>
                      </c:pt>
                      <c:pt idx="1">
                        <c:v>BLOCKS</c:v>
                      </c:pt>
                      <c:pt idx="2">
                        <c:v>SLIDES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'FY23'!#REF!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0BDB-4B12-9121-5D79D5A7F9B5}"/>
                  </c:ext>
                </c:extLst>
              </c15:ser>
            </c15:filteredBarSeries>
          </c:ext>
        </c:extLst>
      </c:barChart>
      <c:catAx>
        <c:axId val="485732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highlight>
                      <a:srgbClr val="00FF00"/>
                    </a:highlight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highlight>
                      <a:srgbClr val="00FF00"/>
                    </a:highlight>
                  </a:rPr>
                  <a:t>Categories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highlight>
                    <a:srgbClr val="00FF00"/>
                  </a:highligh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25200"/>
        <c:crosses val="autoZero"/>
        <c:auto val="1"/>
        <c:lblAlgn val="ctr"/>
        <c:lblOffset val="100"/>
        <c:noMultiLvlLbl val="0"/>
      </c:catAx>
      <c:valAx>
        <c:axId val="48572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73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96598972469174E-2"/>
          <c:y val="0.8990478091851799"/>
          <c:w val="0.8867741919951464"/>
          <c:h val="8.5554512429078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January 2021 - January</a:t>
            </a:r>
            <a:r>
              <a:rPr lang="en-US" baseline="0"/>
              <a:t>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'Histology charts'!$A$2:$Y$2</c:f>
              <c:numCache>
                <c:formatCode>mmm\-yy</c:formatCode>
                <c:ptCount val="25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</c:numCache>
            </c:numRef>
          </c:cat>
          <c:val>
            <c:numRef>
              <c:f>'Histology charts'!$A$3:$Y$3</c:f>
              <c:numCache>
                <c:formatCode>0.0000%</c:formatCode>
                <c:ptCount val="25"/>
                <c:pt idx="0">
                  <c:v>2.3809523809523812E-3</c:v>
                </c:pt>
                <c:pt idx="1">
                  <c:v>1.1017498379779649E-2</c:v>
                </c:pt>
                <c:pt idx="2">
                  <c:v>3.6745406824146981E-2</c:v>
                </c:pt>
                <c:pt idx="3">
                  <c:v>2.9345372460496615E-2</c:v>
                </c:pt>
                <c:pt idx="4">
                  <c:v>5.5066079295154183E-2</c:v>
                </c:pt>
                <c:pt idx="5">
                  <c:v>7.6499999999999999E-2</c:v>
                </c:pt>
                <c:pt idx="6">
                  <c:v>7.8575000000000006E-2</c:v>
                </c:pt>
                <c:pt idx="7">
                  <c:v>1.46E-2</c:v>
                </c:pt>
                <c:pt idx="8">
                  <c:v>2.06E-2</c:v>
                </c:pt>
                <c:pt idx="9">
                  <c:v>9.3699999999999999E-3</c:v>
                </c:pt>
                <c:pt idx="10">
                  <c:v>1.23E-2</c:v>
                </c:pt>
                <c:pt idx="11">
                  <c:v>2.4400000000000002E-2</c:v>
                </c:pt>
                <c:pt idx="12">
                  <c:v>1.338E-2</c:v>
                </c:pt>
                <c:pt idx="13">
                  <c:v>1.6799999999999999E-2</c:v>
                </c:pt>
                <c:pt idx="14">
                  <c:v>1.6143999999999999E-2</c:v>
                </c:pt>
                <c:pt idx="15">
                  <c:v>4.5999999999999999E-3</c:v>
                </c:pt>
                <c:pt idx="16">
                  <c:v>2.4799999999999999E-2</c:v>
                </c:pt>
                <c:pt idx="17">
                  <c:v>9.3399999999999993E-3</c:v>
                </c:pt>
                <c:pt idx="18">
                  <c:v>5.2100000000000002E-3</c:v>
                </c:pt>
                <c:pt idx="19">
                  <c:v>6.2700000000000004E-3</c:v>
                </c:pt>
                <c:pt idx="20">
                  <c:v>1.38E-2</c:v>
                </c:pt>
                <c:pt idx="21">
                  <c:v>7.5500000000000003E-3</c:v>
                </c:pt>
                <c:pt idx="22">
                  <c:v>9.8300000000000002E-3</c:v>
                </c:pt>
                <c:pt idx="23">
                  <c:v>7.4000000000000003E-3</c:v>
                </c:pt>
                <c:pt idx="24">
                  <c:v>1.213E-2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0-46B2-8E0B-B5CE165B4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418440"/>
        <c:axId val="550417456"/>
      </c:lineChart>
      <c:dateAx>
        <c:axId val="550418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7456"/>
        <c:crosses val="autoZero"/>
        <c:auto val="1"/>
        <c:lblOffset val="100"/>
        <c:baseTimeUnit val="months"/>
      </c:dateAx>
      <c:valAx>
        <c:axId val="55041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 per Case Total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41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GYN Turn</a:t>
            </a:r>
            <a:r>
              <a:rPr lang="en-US" baseline="0"/>
              <a:t> Around Time and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GYN!$A$3</c:f>
              <c:strCache>
                <c:ptCount val="1"/>
                <c:pt idx="0">
                  <c:v>GYN 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GYN!$B$1:$E$1</c:f>
              <c:strCache>
                <c:ptCount val="4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</c:strCache>
            </c:strRef>
          </c:cat>
          <c:val>
            <c:numRef>
              <c:f>GYN!$B$3:$E$3</c:f>
              <c:numCache>
                <c:formatCode>General</c:formatCode>
                <c:ptCount val="4"/>
                <c:pt idx="0">
                  <c:v>121</c:v>
                </c:pt>
                <c:pt idx="1">
                  <c:v>157</c:v>
                </c:pt>
                <c:pt idx="2">
                  <c:v>148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3-4604-ADA1-615409AF17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9598472"/>
        <c:axId val="499599128"/>
      </c:barChart>
      <c:lineChart>
        <c:grouping val="standard"/>
        <c:varyColors val="0"/>
        <c:ser>
          <c:idx val="0"/>
          <c:order val="0"/>
          <c:tx>
            <c:strRef>
              <c:f>GYN!$A$2</c:f>
              <c:strCache>
                <c:ptCount val="1"/>
                <c:pt idx="0">
                  <c:v>GYN TAT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GYN!$B$1:$E$1</c:f>
              <c:strCache>
                <c:ptCount val="4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</c:strCache>
            </c:strRef>
          </c:cat>
          <c:val>
            <c:numRef>
              <c:f>GYN!$B$2:$E$2</c:f>
              <c:numCache>
                <c:formatCode>General</c:formatCode>
                <c:ptCount val="4"/>
                <c:pt idx="0">
                  <c:v>6.03</c:v>
                </c:pt>
                <c:pt idx="1">
                  <c:v>3.9</c:v>
                </c:pt>
                <c:pt idx="2">
                  <c:v>4.13</c:v>
                </c:pt>
                <c:pt idx="3">
                  <c:v>4.55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13-4604-ADA1-615409AF17D0}"/>
            </c:ext>
          </c:extLst>
        </c:ser>
        <c:ser>
          <c:idx val="2"/>
          <c:order val="2"/>
          <c:tx>
            <c:strRef>
              <c:f>GYN!$A$4</c:f>
              <c:strCache>
                <c:ptCount val="1"/>
                <c:pt idx="0">
                  <c:v>GYN Goal &lt;7 days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GYN!$B$1:$E$1</c:f>
              <c:strCache>
                <c:ptCount val="4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</c:strCache>
            </c:strRef>
          </c:cat>
          <c:val>
            <c:numRef>
              <c:f>GYN!$B$4:$E$4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13-4604-ADA1-615409AF17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9594864"/>
        <c:axId val="499590272"/>
      </c:lineChart>
      <c:catAx>
        <c:axId val="49959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9128"/>
        <c:crosses val="autoZero"/>
        <c:auto val="1"/>
        <c:lblAlgn val="ctr"/>
        <c:lblOffset val="100"/>
        <c:noMultiLvlLbl val="0"/>
      </c:catAx>
      <c:valAx>
        <c:axId val="49959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Volume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8472"/>
        <c:crosses val="autoZero"/>
        <c:crossBetween val="between"/>
      </c:valAx>
      <c:valAx>
        <c:axId val="499590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 around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94864"/>
        <c:crosses val="max"/>
        <c:crossBetween val="between"/>
      </c:valAx>
      <c:catAx>
        <c:axId val="49959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959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NON-GYN Turn Around Time and Volume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'Non GYN'!$A$3</c:f>
              <c:strCache>
                <c:ptCount val="1"/>
                <c:pt idx="0">
                  <c:v>Non GYN Volume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FC-44CC-A674-3ACDE71843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FC-44CC-A674-3ACDE71843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FC-44CC-A674-3ACDE71843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FC-44CC-A674-3ACDE7184380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C-44CC-A674-3ACDE718438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FC-44CC-A674-3ACDE718438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FC-44CC-A674-3ACDE7184380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FC-44CC-A674-3ACDE7184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GYN'!$B$1:$E$1</c:f>
              <c:strCache>
                <c:ptCount val="4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</c:strCache>
            </c:strRef>
          </c:cat>
          <c:val>
            <c:numRef>
              <c:f>'Non GYN'!$B$3:$E$3</c:f>
              <c:numCache>
                <c:formatCode>General</c:formatCode>
                <c:ptCount val="4"/>
                <c:pt idx="0">
                  <c:v>270</c:v>
                </c:pt>
                <c:pt idx="1">
                  <c:v>267</c:v>
                </c:pt>
                <c:pt idx="2">
                  <c:v>247</c:v>
                </c:pt>
                <c:pt idx="3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FC-44CC-A674-3ACDE718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7689000"/>
        <c:axId val="487690968"/>
      </c:barChart>
      <c:lineChart>
        <c:grouping val="standard"/>
        <c:varyColors val="0"/>
        <c:ser>
          <c:idx val="0"/>
          <c:order val="0"/>
          <c:tx>
            <c:strRef>
              <c:f>'Non GYN'!$A$2</c:f>
              <c:strCache>
                <c:ptCount val="1"/>
                <c:pt idx="0">
                  <c:v>Non GYN TAT 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'Non GYN'!$B$1:$E$1</c:f>
              <c:strCache>
                <c:ptCount val="4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</c:strCache>
            </c:strRef>
          </c:cat>
          <c:val>
            <c:numRef>
              <c:f>'Non GYN'!$B$2:$E$2</c:f>
              <c:numCache>
                <c:formatCode>General</c:formatCode>
                <c:ptCount val="4"/>
                <c:pt idx="0">
                  <c:v>3.07</c:v>
                </c:pt>
                <c:pt idx="1">
                  <c:v>3.31</c:v>
                </c:pt>
                <c:pt idx="2">
                  <c:v>3.04</c:v>
                </c:pt>
                <c:pt idx="3">
                  <c:v>2.27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3FC-44CC-A674-3ACDE7184380}"/>
            </c:ext>
          </c:extLst>
        </c:ser>
        <c:ser>
          <c:idx val="2"/>
          <c:order val="2"/>
          <c:tx>
            <c:strRef>
              <c:f>'Non GYN'!$A$4</c:f>
              <c:strCache>
                <c:ptCount val="1"/>
                <c:pt idx="0">
                  <c:v>Non GYN Goal &lt; 4 days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'Non GYN'!$B$1:$E$1</c:f>
              <c:strCache>
                <c:ptCount val="4"/>
                <c:pt idx="0">
                  <c:v>October '22</c:v>
                </c:pt>
                <c:pt idx="1">
                  <c:v>November '22</c:v>
                </c:pt>
                <c:pt idx="2">
                  <c:v>December '22</c:v>
                </c:pt>
                <c:pt idx="3">
                  <c:v>January '23</c:v>
                </c:pt>
              </c:strCache>
            </c:strRef>
          </c:cat>
          <c:val>
            <c:numRef>
              <c:f>'Non GYN'!$B$4:$E$4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3FC-44CC-A674-3ACDE718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693264"/>
        <c:axId val="487692936"/>
      </c:lineChart>
      <c:catAx>
        <c:axId val="487689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0968"/>
        <c:crosses val="autoZero"/>
        <c:auto val="1"/>
        <c:lblAlgn val="ctr"/>
        <c:lblOffset val="100"/>
        <c:noMultiLvlLbl val="0"/>
      </c:catAx>
      <c:valAx>
        <c:axId val="487690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Volume</a:t>
                </a:r>
                <a:r>
                  <a:rPr lang="en-US" baseline="0" dirty="0"/>
                  <a:t> Cas</a:t>
                </a:r>
                <a:r>
                  <a:rPr lang="en-US" dirty="0"/>
                  <a:t>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89000"/>
        <c:crosses val="autoZero"/>
        <c:crossBetween val="between"/>
      </c:valAx>
      <c:valAx>
        <c:axId val="487692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Turn</a:t>
                </a:r>
                <a:r>
                  <a:rPr lang="en-US" baseline="0"/>
                  <a:t> Around Time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693264"/>
        <c:crosses val="max"/>
        <c:crossBetween val="between"/>
      </c:valAx>
      <c:catAx>
        <c:axId val="48769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692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CYTOLOGY MISSED</a:t>
            </a:r>
            <a:r>
              <a:rPr lang="en-US" baseline="0"/>
              <a:t> OPPORTUNITY RATE TO VOLUME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MISSED OPPORTUNITY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44593</c:v>
                </c:pt>
                <c:pt idx="1">
                  <c:v>44621</c:v>
                </c:pt>
                <c:pt idx="2">
                  <c:v>44673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44856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</c:numCache>
            </c:numRef>
          </c:cat>
          <c:val>
            <c:numRef>
              <c:f>'CYTOLOGY DATA'!$B$16:$M$16</c:f>
              <c:numCache>
                <c:formatCode>0.0000%</c:formatCode>
                <c:ptCount val="12"/>
                <c:pt idx="0">
                  <c:v>8.3333333333333332E-3</c:v>
                </c:pt>
                <c:pt idx="1">
                  <c:v>1.7977528089887642E-2</c:v>
                </c:pt>
                <c:pt idx="2">
                  <c:v>2.75E-2</c:v>
                </c:pt>
                <c:pt idx="3">
                  <c:v>8.7145969498910684E-3</c:v>
                </c:pt>
                <c:pt idx="4">
                  <c:v>6.7264573991031393E-3</c:v>
                </c:pt>
                <c:pt idx="5">
                  <c:v>5.434782608695652E-3</c:v>
                </c:pt>
                <c:pt idx="6">
                  <c:v>2.4886877828054297E-2</c:v>
                </c:pt>
                <c:pt idx="7">
                  <c:v>0.03</c:v>
                </c:pt>
                <c:pt idx="8">
                  <c:v>3.5629453681710214E-2</c:v>
                </c:pt>
                <c:pt idx="9">
                  <c:v>2.6845637583892617E-2</c:v>
                </c:pt>
                <c:pt idx="10">
                  <c:v>2.8169014084507043E-2</c:v>
                </c:pt>
                <c:pt idx="11">
                  <c:v>2.6378896882494004E-2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A-4A69-9296-C8F8C0019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078296"/>
        <c:axId val="704075672"/>
      </c:barChart>
      <c:lineChart>
        <c:grouping val="standard"/>
        <c:varyColors val="0"/>
        <c:ser>
          <c:idx val="1"/>
          <c:order val="1"/>
          <c:tx>
            <c:v>COMBINED VOLUME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'CYTOLOGY DATA'!$B$2:$M$2</c:f>
              <c:numCache>
                <c:formatCode>mmm\-yy</c:formatCode>
                <c:ptCount val="12"/>
                <c:pt idx="0">
                  <c:v>44593</c:v>
                </c:pt>
                <c:pt idx="1">
                  <c:v>44621</c:v>
                </c:pt>
                <c:pt idx="2">
                  <c:v>44673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44856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</c:numCache>
            </c:numRef>
          </c:cat>
          <c:val>
            <c:numRef>
              <c:f>'CYTOLOGY DATA'!$B$17:$M$17</c:f>
              <c:numCache>
                <c:formatCode>General</c:formatCode>
                <c:ptCount val="12"/>
                <c:pt idx="0">
                  <c:v>360</c:v>
                </c:pt>
                <c:pt idx="1">
                  <c:v>445</c:v>
                </c:pt>
                <c:pt idx="2">
                  <c:v>400</c:v>
                </c:pt>
                <c:pt idx="3">
                  <c:v>459</c:v>
                </c:pt>
                <c:pt idx="4">
                  <c:v>446</c:v>
                </c:pt>
                <c:pt idx="5">
                  <c:v>368</c:v>
                </c:pt>
                <c:pt idx="6">
                  <c:v>442</c:v>
                </c:pt>
                <c:pt idx="7">
                  <c:v>400</c:v>
                </c:pt>
                <c:pt idx="8">
                  <c:v>421</c:v>
                </c:pt>
                <c:pt idx="9">
                  <c:v>447</c:v>
                </c:pt>
                <c:pt idx="10">
                  <c:v>426</c:v>
                </c:pt>
                <c:pt idx="11">
                  <c:v>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0A-4A69-9296-C8F8C0019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72720"/>
        <c:axId val="704077968"/>
      </c:lineChart>
      <c:dateAx>
        <c:axId val="704078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5672"/>
        <c:crosses val="autoZero"/>
        <c:auto val="1"/>
        <c:lblOffset val="100"/>
        <c:baseTimeUnit val="months"/>
      </c:dateAx>
      <c:valAx>
        <c:axId val="7040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Missed</a:t>
                </a:r>
                <a:r>
                  <a:rPr lang="en-US" baseline="0"/>
                  <a:t> opportunity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8296"/>
        <c:crosses val="autoZero"/>
        <c:crossBetween val="between"/>
      </c:valAx>
      <c:valAx>
        <c:axId val="704077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2720"/>
        <c:crosses val="max"/>
        <c:crossBetween val="between"/>
      </c:valAx>
      <c:dateAx>
        <c:axId val="7040727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04077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Frozen</a:t>
            </a:r>
            <a:r>
              <a:rPr lang="en-US" baseline="0" dirty="0"/>
              <a:t> TAT </a:t>
            </a:r>
          </a:p>
          <a:p>
            <a:pPr>
              <a:defRPr/>
            </a:pPr>
            <a:r>
              <a:rPr lang="en-US" baseline="0" dirty="0"/>
              <a:t>10/01/2021 to 12/31/2022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Frozens!$A$1:$A$4</c:f>
              <c:strCache>
                <c:ptCount val="4"/>
                <c:pt idx="0">
                  <c:v>October, 2022</c:v>
                </c:pt>
                <c:pt idx="1">
                  <c:v>November, 2022</c:v>
                </c:pt>
                <c:pt idx="2">
                  <c:v>December, 2022</c:v>
                </c:pt>
                <c:pt idx="3">
                  <c:v>January, 2023</c:v>
                </c:pt>
              </c:strCache>
            </c:strRef>
          </c:cat>
          <c:val>
            <c:numRef>
              <c:f>Frozens!$B$1:$B$4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5-4FE8-9486-95A264A9F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542344"/>
        <c:axId val="573845464"/>
      </c:barChart>
      <c:catAx>
        <c:axId val="381542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845464"/>
        <c:crosses val="autoZero"/>
        <c:auto val="1"/>
        <c:lblAlgn val="ctr"/>
        <c:lblOffset val="100"/>
        <c:noMultiLvlLbl val="0"/>
      </c:catAx>
      <c:valAx>
        <c:axId val="57384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r>
                  <a:rPr lang="en-US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4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9737330659213E-2"/>
          <c:y val="9.716029932168951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'Pivot by Month - Defect Rate'!$A$1:$N$1</c:f>
              <c:numCache>
                <c:formatCode>[$-409]mmm\-yy;@</c:formatCode>
                <c:ptCount val="13"/>
                <c:pt idx="0">
                  <c:v>44592</c:v>
                </c:pt>
                <c:pt idx="1">
                  <c:v>44609</c:v>
                </c:pt>
                <c:pt idx="2">
                  <c:v>44648</c:v>
                </c:pt>
                <c:pt idx="3">
                  <c:v>44681</c:v>
                </c:pt>
                <c:pt idx="4">
                  <c:v>44682</c:v>
                </c:pt>
                <c:pt idx="5" formatCode="mmm\-yy">
                  <c:v>44713</c:v>
                </c:pt>
                <c:pt idx="6" formatCode="mmm\-yy">
                  <c:v>44743</c:v>
                </c:pt>
                <c:pt idx="7" formatCode="mmm\-yy">
                  <c:v>44793</c:v>
                </c:pt>
                <c:pt idx="8">
                  <c:v>44824</c:v>
                </c:pt>
                <c:pt idx="9">
                  <c:v>44854</c:v>
                </c:pt>
                <c:pt idx="10">
                  <c:v>44885</c:v>
                </c:pt>
                <c:pt idx="11">
                  <c:v>44917</c:v>
                </c:pt>
                <c:pt idx="12">
                  <c:v>44947</c:v>
                </c:pt>
              </c:numCache>
              <c:extLst/>
            </c:numRef>
          </c:cat>
          <c:val>
            <c:numRef>
              <c:f>'Pivot by Month - Defect Rate'!$A$2:$N$2</c:f>
              <c:numCache>
                <c:formatCode>General</c:formatCode>
                <c:ptCount val="13"/>
                <c:pt idx="0">
                  <c:v>91</c:v>
                </c:pt>
                <c:pt idx="1">
                  <c:v>116</c:v>
                </c:pt>
                <c:pt idx="2">
                  <c:v>155</c:v>
                </c:pt>
                <c:pt idx="3">
                  <c:v>132</c:v>
                </c:pt>
                <c:pt idx="4">
                  <c:v>134</c:v>
                </c:pt>
                <c:pt idx="5">
                  <c:v>148</c:v>
                </c:pt>
                <c:pt idx="6">
                  <c:v>134</c:v>
                </c:pt>
                <c:pt idx="7">
                  <c:v>129</c:v>
                </c:pt>
                <c:pt idx="8">
                  <c:v>135</c:v>
                </c:pt>
                <c:pt idx="9">
                  <c:v>143</c:v>
                </c:pt>
                <c:pt idx="10">
                  <c:v>131</c:v>
                </c:pt>
                <c:pt idx="11">
                  <c:v>128</c:v>
                </c:pt>
                <c:pt idx="12">
                  <c:v>139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'Pivot by Month - Defect Rate'!$A$1:$N$2</c:f>
              <c:multiLvlStrCache>
                <c:ptCount val="13"/>
                <c:lvl>
                  <c:pt idx="0">
                    <c:v>91</c:v>
                  </c:pt>
                  <c:pt idx="1">
                    <c:v>116</c:v>
                  </c:pt>
                  <c:pt idx="2">
                    <c:v>155</c:v>
                  </c:pt>
                  <c:pt idx="3">
                    <c:v>132</c:v>
                  </c:pt>
                  <c:pt idx="4">
                    <c:v>134</c:v>
                  </c:pt>
                  <c:pt idx="5">
                    <c:v>148</c:v>
                  </c:pt>
                  <c:pt idx="6">
                    <c:v>134</c:v>
                  </c:pt>
                  <c:pt idx="7">
                    <c:v>129</c:v>
                  </c:pt>
                  <c:pt idx="8">
                    <c:v>135</c:v>
                  </c:pt>
                  <c:pt idx="9">
                    <c:v>143</c:v>
                  </c:pt>
                  <c:pt idx="10">
                    <c:v>131</c:v>
                  </c:pt>
                  <c:pt idx="11">
                    <c:v>128</c:v>
                  </c:pt>
                  <c:pt idx="12">
                    <c:v>139</c:v>
                  </c:pt>
                </c:lvl>
                <c:lvl>
                  <c:pt idx="0">
                    <c:v>Jan-22</c:v>
                  </c:pt>
                  <c:pt idx="1">
                    <c:v>Feb-22</c:v>
                  </c:pt>
                  <c:pt idx="2">
                    <c:v>Mar-22</c:v>
                  </c:pt>
                  <c:pt idx="3">
                    <c:v>Apr-22</c:v>
                  </c:pt>
                  <c:pt idx="4">
                    <c:v>May-22</c:v>
                  </c:pt>
                  <c:pt idx="5">
                    <c:v>Jun-22</c:v>
                  </c:pt>
                  <c:pt idx="6">
                    <c:v>Jul-22</c:v>
                  </c:pt>
                  <c:pt idx="7">
                    <c:v>Aug-22</c:v>
                  </c:pt>
                  <c:pt idx="8">
                    <c:v>Sep-22</c:v>
                  </c:pt>
                  <c:pt idx="9">
                    <c:v>Oct-22</c:v>
                  </c:pt>
                  <c:pt idx="10">
                    <c:v>Nov-22</c:v>
                  </c:pt>
                  <c:pt idx="11">
                    <c:v>Dec-22</c:v>
                  </c:pt>
                  <c:pt idx="12">
                    <c:v>Jan-23</c:v>
                  </c:pt>
                </c:lvl>
              </c:multiLvlStrCache>
              <c:extLst/>
            </c:multiLvlStrRef>
          </c:cat>
          <c:val>
            <c:numRef>
              <c:f>'Pivot by Month - Defect Rate'!$A$3:$N$3</c:f>
              <c:numCache>
                <c:formatCode>0.00%</c:formatCode>
                <c:ptCount val="13"/>
                <c:pt idx="0">
                  <c:v>0.84609999999999996</c:v>
                </c:pt>
                <c:pt idx="1">
                  <c:v>0.85340000000000005</c:v>
                </c:pt>
                <c:pt idx="2">
                  <c:v>0.93500000000000005</c:v>
                </c:pt>
                <c:pt idx="3">
                  <c:v>0.92369999999999997</c:v>
                </c:pt>
                <c:pt idx="4">
                  <c:v>0.91790000000000005</c:v>
                </c:pt>
                <c:pt idx="5">
                  <c:v>0.92</c:v>
                </c:pt>
                <c:pt idx="6">
                  <c:v>0.96299999999999997</c:v>
                </c:pt>
                <c:pt idx="7">
                  <c:v>0.93799999999999994</c:v>
                </c:pt>
                <c:pt idx="8">
                  <c:v>0.86670000000000003</c:v>
                </c:pt>
                <c:pt idx="9">
                  <c:v>0.95</c:v>
                </c:pt>
                <c:pt idx="10">
                  <c:v>0.90839999999999999</c:v>
                </c:pt>
                <c:pt idx="11">
                  <c:v>0.97699999999999998</c:v>
                </c:pt>
                <c:pt idx="12">
                  <c:v>0.92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A82-41FB-993F-72BD2F26BB3D}"/>
            </c:ext>
          </c:extLst>
        </c:ser>
        <c:ser>
          <c:idx val="2"/>
          <c:order val="2"/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'Pivot by Month - Defect Rate'!$A$1:$N$2</c:f>
              <c:multiLvlStrCache>
                <c:ptCount val="13"/>
                <c:lvl>
                  <c:pt idx="0">
                    <c:v>91</c:v>
                  </c:pt>
                  <c:pt idx="1">
                    <c:v>116</c:v>
                  </c:pt>
                  <c:pt idx="2">
                    <c:v>155</c:v>
                  </c:pt>
                  <c:pt idx="3">
                    <c:v>132</c:v>
                  </c:pt>
                  <c:pt idx="4">
                    <c:v>134</c:v>
                  </c:pt>
                  <c:pt idx="5">
                    <c:v>148</c:v>
                  </c:pt>
                  <c:pt idx="6">
                    <c:v>134</c:v>
                  </c:pt>
                  <c:pt idx="7">
                    <c:v>129</c:v>
                  </c:pt>
                  <c:pt idx="8">
                    <c:v>135</c:v>
                  </c:pt>
                  <c:pt idx="9">
                    <c:v>143</c:v>
                  </c:pt>
                  <c:pt idx="10">
                    <c:v>131</c:v>
                  </c:pt>
                  <c:pt idx="11">
                    <c:v>128</c:v>
                  </c:pt>
                  <c:pt idx="12">
                    <c:v>139</c:v>
                  </c:pt>
                </c:lvl>
                <c:lvl>
                  <c:pt idx="0">
                    <c:v>Jan-22</c:v>
                  </c:pt>
                  <c:pt idx="1">
                    <c:v>Feb-22</c:v>
                  </c:pt>
                  <c:pt idx="2">
                    <c:v>Mar-22</c:v>
                  </c:pt>
                  <c:pt idx="3">
                    <c:v>Apr-22</c:v>
                  </c:pt>
                  <c:pt idx="4">
                    <c:v>May-22</c:v>
                  </c:pt>
                  <c:pt idx="5">
                    <c:v>Jun-22</c:v>
                  </c:pt>
                  <c:pt idx="6">
                    <c:v>Jul-22</c:v>
                  </c:pt>
                  <c:pt idx="7">
                    <c:v>Aug-22</c:v>
                  </c:pt>
                  <c:pt idx="8">
                    <c:v>Sep-22</c:v>
                  </c:pt>
                  <c:pt idx="9">
                    <c:v>Oct-22</c:v>
                  </c:pt>
                  <c:pt idx="10">
                    <c:v>Nov-22</c:v>
                  </c:pt>
                  <c:pt idx="11">
                    <c:v>Dec-22</c:v>
                  </c:pt>
                  <c:pt idx="12">
                    <c:v>Jan-23</c:v>
                  </c:pt>
                </c:lvl>
              </c:multiLvlStrCache>
              <c:extLst/>
            </c:multiLvlStrRef>
          </c:cat>
          <c:val>
            <c:numRef>
              <c:f>'Pivot by Month - Defect Rate'!$A$4:$N$4</c:f>
              <c:numCache>
                <c:formatCode>0%</c:formatCode>
                <c:ptCount val="13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A82-41FB-993F-72BD2F26B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SIGN OUT PERCENTAGES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096161892807"/>
          <c:y val="0.91764515130691837"/>
          <c:w val="0.61815550230134275"/>
          <c:h val="6.7716240767063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60091039344721E-2"/>
          <c:y val="8.9840902153200924E-2"/>
          <c:w val="0.82539692933873243"/>
          <c:h val="0.7260243650624529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'NON-GYN'!$A$1:$P$1</c:f>
              <c:numCache>
                <c:formatCode>[$-409]mmm\-yy;@</c:formatCode>
                <c:ptCount val="16"/>
                <c:pt idx="0">
                  <c:v>44489</c:v>
                </c:pt>
                <c:pt idx="1">
                  <c:v>44520</c:v>
                </c:pt>
                <c:pt idx="2">
                  <c:v>44550</c:v>
                </c:pt>
                <c:pt idx="3">
                  <c:v>44581</c:v>
                </c:pt>
                <c:pt idx="4">
                  <c:v>44612</c:v>
                </c:pt>
                <c:pt idx="5">
                  <c:v>44640</c:v>
                </c:pt>
                <c:pt idx="6">
                  <c:v>44671</c:v>
                </c:pt>
                <c:pt idx="7">
                  <c:v>44701</c:v>
                </c:pt>
                <c:pt idx="8">
                  <c:v>44732</c:v>
                </c:pt>
                <c:pt idx="9">
                  <c:v>44762</c:v>
                </c:pt>
                <c:pt idx="10">
                  <c:v>44793</c:v>
                </c:pt>
                <c:pt idx="11">
                  <c:v>44825</c:v>
                </c:pt>
                <c:pt idx="12">
                  <c:v>44855</c:v>
                </c:pt>
                <c:pt idx="13">
                  <c:v>44886</c:v>
                </c:pt>
                <c:pt idx="14">
                  <c:v>44896</c:v>
                </c:pt>
                <c:pt idx="15">
                  <c:v>44947</c:v>
                </c:pt>
              </c:numCache>
              <c:extLst/>
            </c:numRef>
          </c:cat>
          <c:val>
            <c:numRef>
              <c:f>'NON-GYN'!$A$2:$P$2</c:f>
              <c:numCache>
                <c:formatCode>General</c:formatCode>
                <c:ptCount val="16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 formatCode="0.0">
                  <c:v>6</c:v>
                </c:pt>
                <c:pt idx="4" formatCode="0.0">
                  <c:v>8</c:v>
                </c:pt>
                <c:pt idx="5" formatCode="0.0">
                  <c:v>2</c:v>
                </c:pt>
                <c:pt idx="6" formatCode="0.0">
                  <c:v>7</c:v>
                </c:pt>
                <c:pt idx="7" formatCode="0.0">
                  <c:v>3</c:v>
                </c:pt>
                <c:pt idx="8">
                  <c:v>6</c:v>
                </c:pt>
                <c:pt idx="9" formatCode="0.0">
                  <c:v>0</c:v>
                </c:pt>
                <c:pt idx="10" formatCode="0.0">
                  <c:v>6</c:v>
                </c:pt>
                <c:pt idx="11" formatCode="0.0">
                  <c:v>8</c:v>
                </c:pt>
                <c:pt idx="12" formatCode="0.0">
                  <c:v>1</c:v>
                </c:pt>
                <c:pt idx="13" formatCode="0.0">
                  <c:v>5</c:v>
                </c:pt>
                <c:pt idx="14" formatCode="0.0">
                  <c:v>3</c:v>
                </c:pt>
                <c:pt idx="15" formatCode="0.0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577762360"/>
        <c:axId val="577763016"/>
      </c:barChar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multiLvlStrRef>
              <c:f>'NON-GYN'!$A$2:$O$4</c:f>
              <c:multiLvlStrCache>
                <c:ptCount val="15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  <c:pt idx="14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  <c:pt idx="14">
                    <c:v>3.0</c:v>
                  </c:pt>
                </c:lvl>
              </c:multiLvlStrCache>
              <c:extLst/>
            </c:multiLvlStrRef>
          </c:cat>
          <c:val>
            <c:numRef>
              <c:f>'NON-GYN'!$A$3:$P$3</c:f>
              <c:numCache>
                <c:formatCode>0%</c:formatCode>
                <c:ptCount val="16"/>
                <c:pt idx="0">
                  <c:v>1</c:v>
                </c:pt>
                <c:pt idx="1">
                  <c:v>0.7</c:v>
                </c:pt>
                <c:pt idx="2">
                  <c:v>0.8</c:v>
                </c:pt>
                <c:pt idx="3">
                  <c:v>0.83</c:v>
                </c:pt>
                <c:pt idx="4">
                  <c:v>0.88</c:v>
                </c:pt>
                <c:pt idx="5">
                  <c:v>1</c:v>
                </c:pt>
                <c:pt idx="6">
                  <c:v>0.86</c:v>
                </c:pt>
                <c:pt idx="7">
                  <c:v>0.33</c:v>
                </c:pt>
                <c:pt idx="8">
                  <c:v>0.5</c:v>
                </c:pt>
                <c:pt idx="9">
                  <c:v>0</c:v>
                </c:pt>
                <c:pt idx="10">
                  <c:v>0.33329999999999999</c:v>
                </c:pt>
                <c:pt idx="11">
                  <c:v>0.625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52CA-4292-90D6-590490ED117D}"/>
            </c:ext>
          </c:extLst>
        </c:ser>
        <c:ser>
          <c:idx val="2"/>
          <c:order val="2"/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'NON-GYN'!$A$2:$O$4</c:f>
              <c:multiLvlStrCache>
                <c:ptCount val="15"/>
                <c:lvl>
                  <c:pt idx="0">
                    <c:v>90%</c:v>
                  </c:pt>
                  <c:pt idx="1">
                    <c:v>90%</c:v>
                  </c:pt>
                  <c:pt idx="2">
                    <c:v>90%</c:v>
                  </c:pt>
                  <c:pt idx="3">
                    <c:v>90%</c:v>
                  </c:pt>
                  <c:pt idx="4">
                    <c:v>90%</c:v>
                  </c:pt>
                  <c:pt idx="5">
                    <c:v>90%</c:v>
                  </c:pt>
                  <c:pt idx="6">
                    <c:v>90%</c:v>
                  </c:pt>
                  <c:pt idx="7">
                    <c:v>90%</c:v>
                  </c:pt>
                  <c:pt idx="8">
                    <c:v>90%</c:v>
                  </c:pt>
                  <c:pt idx="9">
                    <c:v>90%</c:v>
                  </c:pt>
                  <c:pt idx="10">
                    <c:v>90%</c:v>
                  </c:pt>
                  <c:pt idx="11">
                    <c:v>90%</c:v>
                  </c:pt>
                  <c:pt idx="12">
                    <c:v>90%</c:v>
                  </c:pt>
                  <c:pt idx="13">
                    <c:v>90%</c:v>
                  </c:pt>
                  <c:pt idx="14">
                    <c:v>90%</c:v>
                  </c:pt>
                </c:lvl>
                <c:lvl>
                  <c:pt idx="0">
                    <c:v>100%</c:v>
                  </c:pt>
                  <c:pt idx="1">
                    <c:v>70%</c:v>
                  </c:pt>
                  <c:pt idx="2">
                    <c:v>80%</c:v>
                  </c:pt>
                  <c:pt idx="3">
                    <c:v>83%</c:v>
                  </c:pt>
                  <c:pt idx="4">
                    <c:v>88%</c:v>
                  </c:pt>
                  <c:pt idx="5">
                    <c:v>100%</c:v>
                  </c:pt>
                  <c:pt idx="6">
                    <c:v>86%</c:v>
                  </c:pt>
                  <c:pt idx="7">
                    <c:v>33%</c:v>
                  </c:pt>
                  <c:pt idx="8">
                    <c:v>50%</c:v>
                  </c:pt>
                  <c:pt idx="9">
                    <c:v>0%</c:v>
                  </c:pt>
                  <c:pt idx="10">
                    <c:v>33%</c:v>
                  </c:pt>
                  <c:pt idx="11">
                    <c:v>63%</c:v>
                  </c:pt>
                  <c:pt idx="12">
                    <c:v>100%</c:v>
                  </c:pt>
                  <c:pt idx="13">
                    <c:v>100%</c:v>
                  </c:pt>
                  <c:pt idx="14">
                    <c:v>100%</c:v>
                  </c:pt>
                </c:lvl>
                <c:lvl>
                  <c:pt idx="0">
                    <c:v>4</c:v>
                  </c:pt>
                  <c:pt idx="1">
                    <c:v>6</c:v>
                  </c:pt>
                  <c:pt idx="2">
                    <c:v>2</c:v>
                  </c:pt>
                  <c:pt idx="3">
                    <c:v>6.0</c:v>
                  </c:pt>
                  <c:pt idx="4">
                    <c:v>8.0</c:v>
                  </c:pt>
                  <c:pt idx="5">
                    <c:v>2.0</c:v>
                  </c:pt>
                  <c:pt idx="6">
                    <c:v>7.0</c:v>
                  </c:pt>
                  <c:pt idx="7">
                    <c:v>3.0</c:v>
                  </c:pt>
                  <c:pt idx="8">
                    <c:v>6</c:v>
                  </c:pt>
                  <c:pt idx="9">
                    <c:v>0.0</c:v>
                  </c:pt>
                  <c:pt idx="10">
                    <c:v>6.0</c:v>
                  </c:pt>
                  <c:pt idx="11">
                    <c:v>8.0</c:v>
                  </c:pt>
                  <c:pt idx="12">
                    <c:v>1.0</c:v>
                  </c:pt>
                  <c:pt idx="13">
                    <c:v>5.0</c:v>
                  </c:pt>
                  <c:pt idx="14">
                    <c:v>3.0</c:v>
                  </c:pt>
                </c:lvl>
              </c:multiLvlStrCache>
              <c:extLst/>
            </c:multiLvlStrRef>
          </c:cat>
          <c:val>
            <c:numRef>
              <c:f>'NON-GYN'!$A$4:$P$4</c:f>
              <c:numCache>
                <c:formatCode>0%</c:formatCode>
                <c:ptCount val="16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52CA-4292-90D6-590490ED1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709824"/>
        <c:axId val="670709496"/>
      </c:lineChart>
      <c:dateAx>
        <c:axId val="577762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MONTHS </a:t>
                </a:r>
              </a:p>
            </c:rich>
          </c:tx>
          <c:layout>
            <c:manualLayout>
              <c:xMode val="edge"/>
              <c:yMode val="edge"/>
              <c:x val="0.4781596122408352"/>
              <c:y val="0.8659332461693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3016"/>
        <c:crosses val="autoZero"/>
        <c:auto val="1"/>
        <c:lblOffset val="100"/>
        <c:baseTimeUnit val="months"/>
      </c:dateAx>
      <c:valAx>
        <c:axId val="57776301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rgbClr val="FFFF00"/>
                    </a:solidFill>
                  </a:rPr>
                  <a:t>CASE VOLUME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762360"/>
        <c:crosses val="autoZero"/>
        <c:crossBetween val="between"/>
      </c:valAx>
      <c:valAx>
        <c:axId val="670709496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FFFF00"/>
                    </a:solidFill>
                  </a:rPr>
                  <a:t>%  of Cases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rgbClr val="FFFF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709824"/>
        <c:crosses val="max"/>
        <c:crossBetween val="between"/>
      </c:valAx>
      <c:catAx>
        <c:axId val="670709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0709496"/>
        <c:crosses val="autoZero"/>
        <c:auto val="1"/>
        <c:lblAlgn val="ctr"/>
        <c:lblOffset val="100"/>
        <c:tickLblSkip val="1"/>
        <c:tickMarkSkip val="1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51486680107016E-2"/>
          <c:y val="1.3704012581248164E-2"/>
          <c:w val="0.92598361798978024"/>
          <c:h val="0.8244269530256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Sheet4!$A$7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Sheet4!$B$6:$N$6</c:f>
              <c:numCache>
                <c:formatCode>[$-409]mmm\-yy;@</c:formatCode>
                <c:ptCount val="13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</c:numCache>
            </c:numRef>
          </c:cat>
          <c:val>
            <c:numRef>
              <c:f>Sheet4!$B$7:$N$7</c:f>
              <c:numCache>
                <c:formatCode>0%</c:formatCode>
                <c:ptCount val="13"/>
                <c:pt idx="0">
                  <c:v>0.45</c:v>
                </c:pt>
                <c:pt idx="1">
                  <c:v>0.68</c:v>
                </c:pt>
                <c:pt idx="2">
                  <c:v>0.73</c:v>
                </c:pt>
                <c:pt idx="3">
                  <c:v>0.63</c:v>
                </c:pt>
                <c:pt idx="4">
                  <c:v>0.7</c:v>
                </c:pt>
                <c:pt idx="5">
                  <c:v>0.84</c:v>
                </c:pt>
                <c:pt idx="6">
                  <c:v>0.82</c:v>
                </c:pt>
                <c:pt idx="7">
                  <c:v>0.68</c:v>
                </c:pt>
                <c:pt idx="8">
                  <c:v>0.71</c:v>
                </c:pt>
                <c:pt idx="9">
                  <c:v>0.55000000000000004</c:v>
                </c:pt>
                <c:pt idx="10">
                  <c:v>0.54</c:v>
                </c:pt>
                <c:pt idx="11">
                  <c:v>0.84</c:v>
                </c:pt>
                <c:pt idx="1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D7-422C-B9E1-181CA91E67E0}"/>
            </c:ext>
          </c:extLst>
        </c:ser>
        <c:ser>
          <c:idx val="1"/>
          <c:order val="1"/>
          <c:tx>
            <c:strRef>
              <c:f>Sheet4!$A$8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Sheet4!$B$6:$N$6</c:f>
              <c:numCache>
                <c:formatCode>[$-409]mmm\-yy;@</c:formatCode>
                <c:ptCount val="13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</c:numCache>
            </c:numRef>
          </c:cat>
          <c:val>
            <c:numRef>
              <c:f>Sheet4!$B$8:$N$8</c:f>
              <c:numCache>
                <c:formatCode>0%</c:formatCode>
                <c:ptCount val="13"/>
                <c:pt idx="0">
                  <c:v>1</c:v>
                </c:pt>
                <c:pt idx="1">
                  <c:v>0.67</c:v>
                </c:pt>
                <c:pt idx="2">
                  <c:v>1</c:v>
                </c:pt>
                <c:pt idx="4">
                  <c:v>0.25</c:v>
                </c:pt>
                <c:pt idx="6">
                  <c:v>0.33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D7-422C-B9E1-181CA91E6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411352"/>
        <c:axId val="483413648"/>
      </c:barChart>
      <c:dateAx>
        <c:axId val="483411352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13648"/>
        <c:crosses val="autoZero"/>
        <c:auto val="1"/>
        <c:lblOffset val="100"/>
        <c:baseTimeUnit val="months"/>
      </c:dateAx>
      <c:valAx>
        <c:axId val="48341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41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32028692997796E-2"/>
          <c:y val="0.1008402366556381"/>
          <c:w val="0.95812992125984253"/>
          <c:h val="0.689376922684470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Benign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[$-409]mmm\-yy;@</c:formatCode>
                <c:ptCount val="13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44772</c:v>
                </c:pt>
                <c:pt idx="7">
                  <c:v>44803</c:v>
                </c:pt>
                <c:pt idx="8">
                  <c:v>44834</c:v>
                </c:pt>
                <c:pt idx="9">
                  <c:v>44865</c:v>
                </c:pt>
                <c:pt idx="10">
                  <c:v>44887</c:v>
                </c:pt>
                <c:pt idx="11">
                  <c:v>44916</c:v>
                </c:pt>
                <c:pt idx="12">
                  <c:v>44947</c:v>
                </c:pt>
              </c:numCache>
              <c:extLst/>
            </c:numRef>
          </c:cat>
          <c:val>
            <c:numRef>
              <c:f>Sheet1!$B$2:$B$16</c:f>
              <c:numCache>
                <c:formatCode>General</c:formatCode>
                <c:ptCount val="13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6</c:v>
                </c:pt>
                <c:pt idx="12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9DC-46BA-9B23-7DDCBF524E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Malignant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[$-409]mmm\-yy;@</c:formatCode>
                <c:ptCount val="13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44772</c:v>
                </c:pt>
                <c:pt idx="7">
                  <c:v>44803</c:v>
                </c:pt>
                <c:pt idx="8">
                  <c:v>44834</c:v>
                </c:pt>
                <c:pt idx="9">
                  <c:v>44865</c:v>
                </c:pt>
                <c:pt idx="10">
                  <c:v>44887</c:v>
                </c:pt>
                <c:pt idx="11">
                  <c:v>44916</c:v>
                </c:pt>
                <c:pt idx="12">
                  <c:v>44947</c:v>
                </c:pt>
              </c:numCache>
              <c:extLst/>
            </c:numRef>
          </c:cat>
          <c:val>
            <c:numRef>
              <c:f>Sheet1!$C$2:$C$16</c:f>
              <c:numCache>
                <c:formatCode>General</c:formatCode>
                <c:ptCount val="13"/>
                <c:pt idx="0">
                  <c:v>1</c:v>
                </c:pt>
                <c:pt idx="3">
                  <c:v>1</c:v>
                </c:pt>
                <c:pt idx="4">
                  <c:v>1</c:v>
                </c:pt>
                <c:pt idx="11">
                  <c:v>2</c:v>
                </c:pt>
                <c:pt idx="1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9DC-46BA-9B23-7DDCBF524E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[$-409]mmm\-yy;@</c:formatCode>
                <c:ptCount val="13"/>
                <c:pt idx="0">
                  <c:v>44592</c:v>
                </c:pt>
                <c:pt idx="1">
                  <c:v>44620</c:v>
                </c:pt>
                <c:pt idx="2">
                  <c:v>44651</c:v>
                </c:pt>
                <c:pt idx="3">
                  <c:v>44681</c:v>
                </c:pt>
                <c:pt idx="4">
                  <c:v>44712</c:v>
                </c:pt>
                <c:pt idx="5">
                  <c:v>44742</c:v>
                </c:pt>
                <c:pt idx="6">
                  <c:v>44772</c:v>
                </c:pt>
                <c:pt idx="7">
                  <c:v>44803</c:v>
                </c:pt>
                <c:pt idx="8">
                  <c:v>44834</c:v>
                </c:pt>
                <c:pt idx="9">
                  <c:v>44865</c:v>
                </c:pt>
                <c:pt idx="10">
                  <c:v>44887</c:v>
                </c:pt>
                <c:pt idx="11">
                  <c:v>44916</c:v>
                </c:pt>
                <c:pt idx="12">
                  <c:v>44947</c:v>
                </c:pt>
              </c:numCache>
              <c:extLst/>
            </c:numRef>
          </c:cat>
          <c:val>
            <c:numRef>
              <c:f>Sheet1!$D$2:$D$16</c:f>
              <c:numCache>
                <c:formatCode>General</c:formatCode>
                <c:ptCount val="13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9DC-46BA-9B23-7DDCBF524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37293384"/>
        <c:axId val="237293776"/>
      </c:barChart>
      <c:dateAx>
        <c:axId val="23729338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776"/>
        <c:crosses val="autoZero"/>
        <c:auto val="1"/>
        <c:lblOffset val="100"/>
        <c:baseTimeUnit val="months"/>
      </c:dateAx>
      <c:valAx>
        <c:axId val="2372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293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Block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56-4E74-974F-E3798531B037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156-4E74-974F-E3798531B037}"/>
                </c:ext>
              </c:extLst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156-4E74-974F-E3798531B037}"/>
                </c:ext>
              </c:extLst>
            </c:dLbl>
            <c:dLbl>
              <c:idx val="2"/>
              <c:layout>
                <c:manualLayout>
                  <c:x val="0.10979375448690634"/>
                  <c:y val="0.2068972609997360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5.7152913294553985E-2"/>
                      <c:h val="6.0688915806335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156-4E74-974F-E3798531B0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/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35</c:v>
                </c:pt>
                <c:pt idx="2">
                  <c:v>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DF1-4CAD-8778-6CFDCDCA92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  <c:extLst xmlns:c15="http://schemas.microsoft.com/office/drawing/2012/chart"/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D156-4E74-974F-E3798531B0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D156-4E74-974F-E3798531B0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B-D156-4E74-974F-E3798531B0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SAME CASE</c:v>
                </c:pt>
                <c:pt idx="1">
                  <c:v>DIFFERENT CASE</c:v>
                </c:pt>
                <c:pt idx="2">
                  <c:v>PRELAB</c:v>
                </c:pt>
              </c:strCache>
              <c:extLst xmlns:c15="http://schemas.microsoft.com/office/drawing/2012/chart"/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</c:v>
                </c:pt>
                <c:pt idx="1">
                  <c:v>1.75</c:v>
                </c:pt>
                <c:pt idx="2">
                  <c:v>0.85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8DF1-4CAD-8778-6CFDCDCA925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Sheet1!$C$1:$C$4</c15:sqref>
                        </c15:formulaRef>
                      </c:ext>
                    </c:extLst>
                    <c:strCache>
                      <c:ptCount val="4"/>
                      <c:pt idx="0">
                        <c:v>%</c:v>
                      </c:pt>
                      <c:pt idx="1">
                        <c:v>85%</c:v>
                      </c:pt>
                      <c:pt idx="2">
                        <c:v>175%</c:v>
                      </c:pt>
                      <c:pt idx="3">
                        <c:v>85%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D-D156-4E74-974F-E3798531B037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val>
                <c:extLst>
                  <c:ext xmlns:c16="http://schemas.microsoft.com/office/drawing/2014/chart" uri="{C3380CC4-5D6E-409C-BE32-E72D297353CC}">
                    <c16:uniqueId val="{00000002-8DF1-4CAD-8778-6CFDCDCA925C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34031977886818E-2"/>
          <c:y val="8.5611458687331818E-2"/>
          <c:w val="0.95103199056639665"/>
          <c:h val="0.79710063351361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'BH Data'!$B$17</c:f>
              <c:strCache>
                <c:ptCount val="1"/>
                <c:pt idx="0">
                  <c:v>Pre-analytical (during procedure)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'BH Data'!$A$18:$A$30</c:f>
              <c:numCache>
                <c:formatCode>[$-409]mmm\-yy;@</c:formatCode>
                <c:ptCount val="13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</c:numCache>
            </c:numRef>
          </c:cat>
          <c:val>
            <c:numRef>
              <c:f>'BH Data'!$B$18:$B$30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6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C-4CC0-A0E9-946A226E4937}"/>
            </c:ext>
          </c:extLst>
        </c:ser>
        <c:ser>
          <c:idx val="1"/>
          <c:order val="1"/>
          <c:tx>
            <c:strRef>
              <c:f>'BH Data'!$C$17</c:f>
              <c:strCache>
                <c:ptCount val="1"/>
                <c:pt idx="0">
                  <c:v>Grossing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'BH Data'!$A$18:$A$30</c:f>
              <c:numCache>
                <c:formatCode>[$-409]mmm\-yy;@</c:formatCode>
                <c:ptCount val="13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</c:numCache>
            </c:numRef>
          </c:cat>
          <c:val>
            <c:numRef>
              <c:f>'BH Data'!$C$18:$C$30</c:f>
              <c:numCache>
                <c:formatCode>General</c:formatCode>
                <c:ptCount val="13"/>
                <c:pt idx="0">
                  <c:v>3</c:v>
                </c:pt>
                <c:pt idx="2">
                  <c:v>2</c:v>
                </c:pt>
                <c:pt idx="7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C-4CC0-A0E9-946A226E4937}"/>
            </c:ext>
          </c:extLst>
        </c:ser>
        <c:ser>
          <c:idx val="2"/>
          <c:order val="2"/>
          <c:tx>
            <c:strRef>
              <c:f>'BH Data'!$D$17</c:f>
              <c:strCache>
                <c:ptCount val="1"/>
                <c:pt idx="0">
                  <c:v>Indeterminant Grossing vs Embedding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'BH Data'!$A$18:$A$30</c:f>
              <c:numCache>
                <c:formatCode>[$-409]mmm\-yy;@</c:formatCode>
                <c:ptCount val="13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</c:numCache>
            </c:numRef>
          </c:cat>
          <c:val>
            <c:numRef>
              <c:f>'BH Data'!$D$18:$D$30</c:f>
              <c:numCache>
                <c:formatCode>General</c:formatCode>
                <c:ptCount val="13"/>
                <c:pt idx="3">
                  <c:v>2</c:v>
                </c:pt>
                <c:pt idx="7">
                  <c:v>1</c:v>
                </c:pt>
                <c:pt idx="8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C-4CC0-A0E9-946A226E4937}"/>
            </c:ext>
          </c:extLst>
        </c:ser>
        <c:ser>
          <c:idx val="3"/>
          <c:order val="3"/>
          <c:tx>
            <c:strRef>
              <c:f>'BH Data'!$E$17</c:f>
              <c:strCache>
                <c:ptCount val="1"/>
                <c:pt idx="0">
                  <c:v>Embedding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'BH Data'!$A$18:$A$30</c:f>
              <c:numCache>
                <c:formatCode>[$-409]mmm\-yy;@</c:formatCode>
                <c:ptCount val="13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</c:numCache>
            </c:numRef>
          </c:cat>
          <c:val>
            <c:numRef>
              <c:f>'BH Data'!$E$18:$E$30</c:f>
              <c:numCache>
                <c:formatCode>General</c:formatCode>
                <c:ptCount val="13"/>
                <c:pt idx="4">
                  <c:v>1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C-4CC0-A0E9-946A226E4937}"/>
            </c:ext>
          </c:extLst>
        </c:ser>
        <c:ser>
          <c:idx val="4"/>
          <c:order val="4"/>
          <c:tx>
            <c:strRef>
              <c:f>'BH Data'!$F$17</c:f>
              <c:strCache>
                <c:ptCount val="1"/>
                <c:pt idx="0">
                  <c:v>Microtomy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'BH Data'!$A$18:$A$30</c:f>
              <c:numCache>
                <c:formatCode>[$-409]mmm\-yy;@</c:formatCode>
                <c:ptCount val="13"/>
                <c:pt idx="0">
                  <c:v>44582</c:v>
                </c:pt>
                <c:pt idx="1">
                  <c:v>44613</c:v>
                </c:pt>
                <c:pt idx="2">
                  <c:v>44641</c:v>
                </c:pt>
                <c:pt idx="3">
                  <c:v>44672</c:v>
                </c:pt>
                <c:pt idx="4">
                  <c:v>44702</c:v>
                </c:pt>
                <c:pt idx="5">
                  <c:v>44733</c:v>
                </c:pt>
                <c:pt idx="6">
                  <c:v>44763</c:v>
                </c:pt>
                <c:pt idx="7">
                  <c:v>44794</c:v>
                </c:pt>
                <c:pt idx="8">
                  <c:v>44825</c:v>
                </c:pt>
                <c:pt idx="9">
                  <c:v>44855</c:v>
                </c:pt>
                <c:pt idx="10">
                  <c:v>44886</c:v>
                </c:pt>
                <c:pt idx="11">
                  <c:v>44916</c:v>
                </c:pt>
                <c:pt idx="12">
                  <c:v>44947</c:v>
                </c:pt>
              </c:numCache>
            </c:numRef>
          </c:cat>
          <c:val>
            <c:numRef>
              <c:f>'BH Data'!$F$18:$F$30</c:f>
              <c:numCache>
                <c:formatCode>General</c:formatCode>
                <c:ptCount val="13"/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7C-4CC0-A0E9-946A226E4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461688"/>
        <c:axId val="539454800"/>
      </c:barChart>
      <c:dateAx>
        <c:axId val="539461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54800"/>
        <c:crosses val="autoZero"/>
        <c:auto val="1"/>
        <c:lblOffset val="100"/>
        <c:baseTimeUnit val="months"/>
      </c:dateAx>
      <c:valAx>
        <c:axId val="53945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</a:t>
                </a:r>
                <a:r>
                  <a:rPr lang="en-US" b="1" baseline="0" dirty="0"/>
                  <a:t> of Contaminants 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2.0933977455716585E-2"/>
              <c:y val="0.461850001143040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61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863821370154824E-2"/>
          <c:y val="0.95834089319178162"/>
          <c:w val="0.9570516185476815"/>
          <c:h val="4.1659106808218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November 2022 - January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'HISTOLOGY 2023'!$H$2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2023'!$H$3:$H$15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C-49C1-B4AB-FDD39702A037}"/>
            </c:ext>
          </c:extLst>
        </c:ser>
        <c:ser>
          <c:idx val="1"/>
          <c:order val="1"/>
          <c:tx>
            <c:strRef>
              <c:f>'HISTOLOGY 2023'!$I$2</c:f>
              <c:strCache>
                <c:ptCount val="1"/>
                <c:pt idx="0">
                  <c:v>Dec-22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2023'!$I$3:$I$15</c:f>
              <c:numCache>
                <c:formatCode>General</c:formatCode>
                <c:ptCount val="13"/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C-49C1-B4AB-FDD39702A037}"/>
            </c:ext>
          </c:extLst>
        </c:ser>
        <c:ser>
          <c:idx val="2"/>
          <c:order val="2"/>
          <c:tx>
            <c:strRef>
              <c:f>'HISTOLOGY 2023'!$J$2</c:f>
              <c:strCache>
                <c:ptCount val="1"/>
                <c:pt idx="0">
                  <c:v>Jan-23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'HISTOLOGY 2023'!$A$3:$A$15</c:f>
              <c:strCache>
                <c:ptCount val="13"/>
                <c:pt idx="1">
                  <c:v>Accessioning:
collection date, name mismatch, patient mismatch</c:v>
                </c:pt>
                <c:pt idx="2">
                  <c:v>Shipping:
no manifest, no tape, missing samples</c:v>
                </c:pt>
                <c:pt idx="3">
                  <c:v>Grossing procedure:
Error</c:v>
                </c:pt>
                <c:pt idx="4">
                  <c:v>Embedding procedure:
Error</c:v>
                </c:pt>
                <c:pt idx="5">
                  <c:v>Microtomy procedure:
Error</c:v>
                </c:pt>
                <c:pt idx="6">
                  <c:v>Staining procedure:
Error</c:v>
                </c:pt>
                <c:pt idx="7">
                  <c:v>Recut procedure:
Mislabeled, collection error</c:v>
                </c:pt>
                <c:pt idx="8">
                  <c:v>IHC procedure:
Error</c:v>
                </c:pt>
                <c:pt idx="9">
                  <c:v>Special Staining procedure:
Error</c:v>
                </c:pt>
                <c:pt idx="10">
                  <c:v>Slide Verification procedure:
Error</c:v>
                </c:pt>
                <c:pt idx="11">
                  <c:v>Processing  procedure:
Error</c:v>
                </c:pt>
                <c:pt idx="12">
                  <c:v>Miscellaneous</c:v>
                </c:pt>
              </c:strCache>
            </c:strRef>
          </c:cat>
          <c:val>
            <c:numRef>
              <c:f>'HISTOLOGY 2023'!$J$3:$J$15</c:f>
              <c:numCache>
                <c:formatCode>General</c:formatCode>
                <c:ptCount val="13"/>
                <c:pt idx="1">
                  <c:v>9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C-49C1-B4AB-FDD39702A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135472"/>
        <c:axId val="524136128"/>
      </c:barChart>
      <c:catAx>
        <c:axId val="524135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Histology Work Areas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6128"/>
        <c:crosses val="autoZero"/>
        <c:auto val="1"/>
        <c:lblAlgn val="ctr"/>
        <c:lblOffset val="100"/>
        <c:noMultiLvlLbl val="0"/>
      </c:catAx>
      <c:valAx>
        <c:axId val="5241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Issues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1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0.4554</cdr:x>
      <cdr:y>0.26928</cdr:y>
    </cdr:from>
    <cdr:to>
      <cdr:x>0.54103</cdr:x>
      <cdr:y>0.41447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63353" y="1695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0.9693</cdr:x>
      <cdr:y>0.48259</cdr:y>
    </cdr:from>
    <cdr:to>
      <cdr:x>1</cdr:x>
      <cdr:y>0.59339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92788" y="2099916"/>
          <a:ext cx="322812" cy="482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0.04384</cdr:x>
      <cdr:y>0.50127</cdr:y>
    </cdr:from>
    <cdr:to>
      <cdr:x>0.14783</cdr:x>
      <cdr:y>0.67027</cdr:y>
    </cdr:to>
    <cdr:sp macro="" textlink="">
      <cdr:nvSpPr>
        <cdr:cNvPr id="4" name="TextBox 3"/>
        <cdr:cNvSpPr txBox="1"/>
      </cdr:nvSpPr>
      <cdr:spPr>
        <a:xfrm xmlns:a="http://schemas.openxmlformats.org/drawingml/2006/main" flipH="1">
          <a:off x="369110" y="1675169"/>
          <a:ext cx="875603" cy="564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0.96455</cdr:x>
      <cdr:y>0.43644</cdr:y>
    </cdr:from>
    <cdr:to>
      <cdr:x>1</cdr:x>
      <cdr:y>0.50115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96534" y="1570908"/>
          <a:ext cx="286554" cy="23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0.11853</cdr:x>
      <cdr:y>0.50127</cdr:y>
    </cdr:from>
    <cdr:to>
      <cdr:x>0.14891</cdr:x>
      <cdr:y>0.56834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79188" y="1675161"/>
          <a:ext cx="251012" cy="224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0.78238</cdr:x>
      <cdr:y>0.32959</cdr:y>
    </cdr:from>
    <cdr:to>
      <cdr:x>0.83232</cdr:x>
      <cdr:y>0.41811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3487" y="1101432"/>
          <a:ext cx="412563" cy="29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0.78238</cdr:x>
      <cdr:y>0.27562</cdr:y>
    </cdr:from>
    <cdr:to>
      <cdr:x>0.83232</cdr:x>
      <cdr:y>0.40739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63487" y="921077"/>
          <a:ext cx="412563" cy="440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0.79131</cdr:x>
      <cdr:y>0.27562</cdr:y>
    </cdr:from>
    <cdr:to>
      <cdr:x>0.83232</cdr:x>
      <cdr:y>0.42348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37306" y="921077"/>
          <a:ext cx="338744" cy="49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dirty="0"/>
        </a:p>
        <a:p xmlns:a="http://schemas.openxmlformats.org/drawingml/2006/main">
          <a:r>
            <a:rPr lang="en-US" sz="2000" dirty="0"/>
            <a:t>+</a:t>
          </a:r>
        </a:p>
      </cdr:txBody>
    </cdr:sp>
  </cdr:relSizeAnchor>
  <cdr:relSizeAnchor xmlns:cdr="http://schemas.openxmlformats.org/drawingml/2006/chartDrawing">
    <cdr:from>
      <cdr:x>0.18232</cdr:x>
      <cdr:y>0.32902</cdr:y>
    </cdr:from>
    <cdr:to>
      <cdr:x>0.22211</cdr:x>
      <cdr:y>0.41204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35156" y="1139525"/>
          <a:ext cx="334987" cy="287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0.9454</cdr:x>
      <cdr:y>0.40202</cdr:y>
    </cdr:from>
    <cdr:to>
      <cdr:x>1</cdr:x>
      <cdr:y>0.5737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0293" y="1343479"/>
          <a:ext cx="451037" cy="573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0.46882</cdr:x>
      <cdr:y>0.39129</cdr:y>
    </cdr:from>
    <cdr:to>
      <cdr:x>1</cdr:x>
      <cdr:y>0.512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47430" y="1355205"/>
          <a:ext cx="4472463" cy="41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0.38808</cdr:x>
      <cdr:y>0.53654</cdr:y>
    </cdr:from>
    <cdr:to>
      <cdr:x>0.44955</cdr:x>
      <cdr:y>0.62199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7592" y="1858256"/>
          <a:ext cx="517571" cy="295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000" b="1" dirty="0"/>
        </a:p>
      </cdr:txBody>
    </cdr:sp>
  </cdr:relSizeAnchor>
  <cdr:relSizeAnchor xmlns:cdr="http://schemas.openxmlformats.org/drawingml/2006/chartDrawing">
    <cdr:from>
      <cdr:x>0.86197</cdr:x>
      <cdr:y>0.18892</cdr:y>
    </cdr:from>
    <cdr:to>
      <cdr:x>0.86197</cdr:x>
      <cdr:y>0.18892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7672E240-CBB2-39FC-CC35-4D699CFF65D8}"/>
            </a:ext>
          </a:extLst>
        </cdr:cNvPr>
        <cdr:cNvCxnSpPr/>
      </cdr:nvCxnSpPr>
      <cdr:spPr>
        <a:xfrm xmlns:a="http://schemas.openxmlformats.org/drawingml/2006/main">
          <a:off x="7257708" y="654296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0.73877</cdr:x>
      <cdr:y>0.09675</cdr:y>
    </cdr:from>
    <cdr:to>
      <cdr:x>0.83785</cdr:x>
      <cdr:y>0.25344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1D2C5F20-77CF-7590-2DFA-F9A7FD3281B2}"/>
            </a:ext>
          </a:extLst>
        </cdr:cNvPr>
        <cdr:cNvSpPr txBox="1"/>
      </cdr:nvSpPr>
      <cdr:spPr>
        <a:xfrm xmlns:a="http://schemas.openxmlformats.org/drawingml/2006/main">
          <a:off x="6220367" y="335088"/>
          <a:ext cx="834215" cy="542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0.02544</cdr:x>
      <cdr:y>0.0306</cdr:y>
    </cdr:from>
    <cdr:to>
      <cdr:x>0.13373</cdr:x>
      <cdr:y>0.28331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799" y="147277"/>
          <a:ext cx="914400" cy="12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4747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02144-9063-446D-9B7A-7D5DD5DF1C88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FB59F5-8C93-46A9-83DF-A9A0FC274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5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B59F5-8C93-46A9-83DF-A9A0FC274D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66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Combined</a:t>
            </a:r>
            <a:r>
              <a:rPr lang="en-US" baseline="0" dirty="0"/>
              <a:t> v</a:t>
            </a:r>
            <a:r>
              <a:rPr lang="en-US" dirty="0"/>
              <a:t>olume for May 459.</a:t>
            </a:r>
            <a:r>
              <a:rPr lang="en-US" baseline="0" dirty="0"/>
              <a:t> Error rate is 0.22%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 GYN TA</a:t>
            </a:r>
            <a:r>
              <a:rPr lang="en-US" baseline="0" dirty="0"/>
              <a:t>T is due to staffing issues at YSM, extended leaves, vacations, and cross training in processing. May impact June.</a:t>
            </a:r>
          </a:p>
          <a:p>
            <a:r>
              <a:rPr lang="en-US" baseline="0" dirty="0"/>
              <a:t>We are up to date on QC review, April and May are with Dr. Cohen. We’ve had no discrepancies.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59F5-8C93-46A9-83DF-A9A0FC274D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F5E1-2CA8-4F61-B050-237730C05CD4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13C81-A07A-4038-BA29-5DE27CC1E51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067C-DD01-46F5-ACF6-E21BE23E0ED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57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6255-8C5D-4DD4-934D-C119BE974AAE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1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F84E-A356-4FBB-B140-47CCFDA3208D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5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F40A-8B89-4F8F-B4A8-18A4D8414DD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131D-C113-4C3C-AE26-E529B6B39AB5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6B29-545A-4E40-9782-4BD924EB43B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4FE97-6610-4E47-A551-C3DE99D77C5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1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ED0-ADA3-42D8-97F4-53864747A642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238-477C-403B-93E3-C7DF210216AF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8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065"/>
            <a:ext cx="7886700" cy="5204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8EA1-3B95-46FB-9957-9BE9167E3B86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897924"/>
            <a:ext cx="78867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0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6E6B9-7F92-422D-93E3-5C27452655FD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9A83-A7A3-425B-BB60-70116DACFE7A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D15-3D31-48AC-9BCC-E70E140C4799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32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5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1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9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90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0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F8D0-99E6-4C47-8611-4E62926E7FB7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4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75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94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6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2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93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30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43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5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77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3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D271-3A44-45C3-867F-AD927EA31EF4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9E11-BD58-4FF1-A6B5-9B1EB7CA7D8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4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E5A4-CDCB-4E3F-A229-B86EF852DCF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6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A90A-84D9-4A94-A56A-258AB7649B8E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91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2148-5184-4C82-8D7D-3AEB6877D3B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9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69E5-7238-43A1-B6FF-9A9BCFA19DDF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79D6-5B6A-414F-8D9E-5C1B9BE1F39D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8CFA-1913-43FD-989E-80AE82C676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9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C41A-7CA4-4166-8A18-4BF82343AB7C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DDB5-B574-4B69-A57E-8EBC5FAA2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3\2023%20Quality%20of%20Slide%20Performance\January%202023%20Daily%20Slide%20Quality.pdf" TargetMode="External"/><Relationship Id="rId2" Type="http://schemas.openxmlformats.org/officeDocument/2006/relationships/hyperlink" Target="file:///\\Ynhh.org\src\BH%20-%20Laboratory\!CAP%20Regulatory\QA\AP%20QA%20Meetings\2022\2022%20Quality%20of%20Slide%20Performance%20Log\June%202022%20Daily%20Performance%20Log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BH\Laboratory\AP\!%20AP%20QA\AP%20QA%20Meetings\2023\2023%20AGENDA%20&amp;%20MEETING%20MINUTES\January%2019,%202023\minutes%20for%20month%20of%20December%20held%20on%20January%2019,%202023.docx" TargetMode="External"/><Relationship Id="rId2" Type="http://schemas.openxmlformats.org/officeDocument/2006/relationships/hyperlink" Target="file:///\\Ynhh.org\src\BH%20-%20Laboratory\!CAP%20Regulatory\QA\AP%20QA%20Meetings\2022\2022%20AGENDA%20&amp;%20MEETING%20MINUTES\June%2029,%202022\Minutes%20for%20Quality%20Assurance%20Meeting%20%20May%2024,%202022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\\Ynhh.org\src\BH%20-%20Laboratory\AP\!%20AP%20QA\AP%20QA%20Meetings\2022\2022%20AGENDA%20&amp;%20MEETING%20MINUTES\December%2015,%202022\minute%20meeting%20for%20month%20of%20OCTOBER.docx" TargetMode="External"/><Relationship Id="rId4" Type="http://schemas.openxmlformats.org/officeDocument/2006/relationships/hyperlink" Target="file:///\\Ynhh.org\src\BH%20-%20Laboratory\AP\!%20AP%20QA\AP%20QA%20Meetings\2023\2023%20AGENDA%20&amp;%20MEETING%20MINUTES\February%2016,%202023\minutes%20for%20month%20of%20December%20held%20on%20January%2019,%202023.docx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BH\Laboratory\AP\!%20AP%20QA\AP%20QA%20Meetings\2023\2023%20Tissue%20processor%20verification%20and%20monthly%20data%20logs\January%202023%20Tissue%20processor%20verification%20and%20monthly%20data%20logs.pdf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3\2023%205%20audit%20cases%20monthly\January%202023%20audit%20cases.pdf" TargetMode="External"/><Relationship Id="rId2" Type="http://schemas.openxmlformats.org/officeDocument/2006/relationships/hyperlink" Target="file:///\\Ynhh.org\src\BH%20-%20Laboratory\!CAP%20Regulatory\QA\AP%20QA%20Meetings\2021-%205%20Audit%20cases%20Monthly\August,%202021,%20audit%20cas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!CAP%20Regulatory\QA\AP%20QA%20Meetings\2021-%205%20Audit%20cases%20Monthly\July,%202021,%20audit%20cases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!%20AP%20QA\AP%20QA%20Meetings\COMPETENCY%20LOG%20TO%20UPDATE%20MONTHLY\Monthly%20Competency.xlsx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le:///\\Ynhh.org\src\BH%20-%20Laboratory\AP\Maintenance%20&amp;%20Service%20Reports\Current%20Instrument%20List.xls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month%20of%20august%202022%20data.pptx" TargetMode="External"/><Relationship Id="rId2" Type="http://schemas.openxmlformats.org/officeDocument/2006/relationships/hyperlink" Target="file:///\\Ynhh.org\src\BH%20-%20Laboratory\!CAP%20Regulatory\QA\AP%20QA%20Meetings\Irreplaceable%20Specimen%20Templates\IS%20Update%20for%20BH%20goals%202022\IS%20Update%20for%20BH%20goals%205.18.22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Ynhh.org\src\BH%20-%20Laboratory\AP\!%20AP%20QA\AP%20QA%20Meetings\Irreplaceable%20Specimen%20Templates\IS%20Update%20for%20BH%20goals%202023%20presentations\IS%20Update%20for%20BH%20goals%20month%20of%20February%202023.pptx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Ynhh.org\src\BH%20-%20Laboratory\AP\!%20AP%20QA\AP%20QA%20Meetings\2023\2023%20Consensus%20Conference%20Daily%20Log\January%202023%20Consensus.pdf" TargetMode="External"/><Relationship Id="rId2" Type="http://schemas.openxmlformats.org/officeDocument/2006/relationships/hyperlink" Target="file:///\\Ynhh.org\src\BH%20-%20Laboratory\AP\!%20AP%20QA\AP%20QA%20Meetings\2023\2023%20AGENDA%20&amp;%20MEETING%20MINUTES\February%2016,%202023\ANATOMIC%20QA%20February%2016%202023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BRIDGEPORT HOSPITAL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sz="3600" dirty="0">
                <a:solidFill>
                  <a:schemeClr val="accent5"/>
                </a:solidFill>
              </a:rPr>
              <a:t>BC &amp; MC</a:t>
            </a:r>
            <a:r>
              <a:rPr lang="en-US" dirty="0">
                <a:solidFill>
                  <a:schemeClr val="accent5"/>
                </a:solidFill>
              </a:rPr>
              <a:t>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ANATOMIC PATHOLOGY</a:t>
            </a:r>
          </a:p>
          <a:p>
            <a:r>
              <a:rPr lang="en-US" b="1" dirty="0"/>
              <a:t>QUALITY ASSURANCE MEETING </a:t>
            </a:r>
          </a:p>
          <a:p>
            <a:r>
              <a:rPr lang="en-US" b="1" dirty="0"/>
              <a:t>February 16, 2023</a:t>
            </a:r>
          </a:p>
          <a:p>
            <a:r>
              <a:rPr lang="en-US" b="1" dirty="0"/>
              <a:t>for the Month of January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Floaters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1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6" y="365128"/>
            <a:ext cx="8272732" cy="341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Floaters by Month</a:t>
            </a:r>
            <a:br>
              <a:rPr lang="en-US" dirty="0"/>
            </a:br>
            <a:r>
              <a:rPr lang="en-US" sz="2000" dirty="0"/>
              <a:t>12/31/2022-01/31/2023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79431"/>
              </p:ext>
            </p:extLst>
          </p:nvPr>
        </p:nvGraphicFramePr>
        <p:xfrm>
          <a:off x="450398" y="2793424"/>
          <a:ext cx="8419894" cy="346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808119" y="1264444"/>
            <a:ext cx="378619" cy="19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808119" y="1580555"/>
            <a:ext cx="371475" cy="1643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6590581" y="1245467"/>
            <a:ext cx="1117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Benign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8439" y="1580555"/>
            <a:ext cx="11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Malignant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125" y="1130060"/>
            <a:ext cx="4157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/>
              <a:t> of 1814 cases (0.165%)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/>
              <a:t> of 7643 blocks (0.039%)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/>
              <a:t> of 14795 slides (0.020%)</a:t>
            </a:r>
          </a:p>
        </p:txBody>
      </p:sp>
    </p:spTree>
    <p:extLst>
      <p:ext uri="{BB962C8B-B14F-4D97-AF65-F5344CB8AC3E}">
        <p14:creationId xmlns:p14="http://schemas.microsoft.com/office/powerpoint/2010/main" val="729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December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189329"/>
              </p:ext>
            </p:extLst>
          </p:nvPr>
        </p:nvGraphicFramePr>
        <p:xfrm>
          <a:off x="94891" y="906087"/>
          <a:ext cx="8851885" cy="707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96758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2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4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0060"/>
              </p:ext>
            </p:extLst>
          </p:nvPr>
        </p:nvGraphicFramePr>
        <p:xfrm>
          <a:off x="94890" y="1613143"/>
          <a:ext cx="8851884" cy="3786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466">
                  <a:extLst>
                    <a:ext uri="{9D8B030D-6E8A-4147-A177-3AD203B41FA5}">
                      <a16:colId xmlns:a16="http://schemas.microsoft.com/office/drawing/2014/main" val="692025168"/>
                    </a:ext>
                  </a:extLst>
                </a:gridCol>
                <a:gridCol w="820308">
                  <a:extLst>
                    <a:ext uri="{9D8B030D-6E8A-4147-A177-3AD203B41FA5}">
                      <a16:colId xmlns:a16="http://schemas.microsoft.com/office/drawing/2014/main" val="2897059084"/>
                    </a:ext>
                  </a:extLst>
                </a:gridCol>
                <a:gridCol w="647613">
                  <a:extLst>
                    <a:ext uri="{9D8B030D-6E8A-4147-A177-3AD203B41FA5}">
                      <a16:colId xmlns:a16="http://schemas.microsoft.com/office/drawing/2014/main" val="2166222964"/>
                    </a:ext>
                  </a:extLst>
                </a:gridCol>
                <a:gridCol w="889387">
                  <a:extLst>
                    <a:ext uri="{9D8B030D-6E8A-4147-A177-3AD203B41FA5}">
                      <a16:colId xmlns:a16="http://schemas.microsoft.com/office/drawing/2014/main" val="884220646"/>
                    </a:ext>
                  </a:extLst>
                </a:gridCol>
                <a:gridCol w="725326">
                  <a:extLst>
                    <a:ext uri="{9D8B030D-6E8A-4147-A177-3AD203B41FA5}">
                      <a16:colId xmlns:a16="http://schemas.microsoft.com/office/drawing/2014/main" val="3730232203"/>
                    </a:ext>
                  </a:extLst>
                </a:gridCol>
                <a:gridCol w="837579">
                  <a:extLst>
                    <a:ext uri="{9D8B030D-6E8A-4147-A177-3AD203B41FA5}">
                      <a16:colId xmlns:a16="http://schemas.microsoft.com/office/drawing/2014/main" val="336506379"/>
                    </a:ext>
                  </a:extLst>
                </a:gridCol>
                <a:gridCol w="777134">
                  <a:extLst>
                    <a:ext uri="{9D8B030D-6E8A-4147-A177-3AD203B41FA5}">
                      <a16:colId xmlns:a16="http://schemas.microsoft.com/office/drawing/2014/main" val="1101535683"/>
                    </a:ext>
                  </a:extLst>
                </a:gridCol>
                <a:gridCol w="1268406">
                  <a:extLst>
                    <a:ext uri="{9D8B030D-6E8A-4147-A177-3AD203B41FA5}">
                      <a16:colId xmlns:a16="http://schemas.microsoft.com/office/drawing/2014/main" val="3667031704"/>
                    </a:ext>
                  </a:extLst>
                </a:gridCol>
                <a:gridCol w="778048">
                  <a:extLst>
                    <a:ext uri="{9D8B030D-6E8A-4147-A177-3AD203B41FA5}">
                      <a16:colId xmlns:a16="http://schemas.microsoft.com/office/drawing/2014/main" val="3086527912"/>
                    </a:ext>
                  </a:extLst>
                </a:gridCol>
                <a:gridCol w="1149617">
                  <a:extLst>
                    <a:ext uri="{9D8B030D-6E8A-4147-A177-3AD203B41FA5}">
                      <a16:colId xmlns:a16="http://schemas.microsoft.com/office/drawing/2014/main" val="2092243197"/>
                    </a:ext>
                  </a:extLst>
                </a:gridCol>
              </a:tblGrid>
              <a:tr h="757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Rectum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Stomach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Grossing/embedding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2222953481"/>
                  </a:ext>
                </a:extLst>
              </a:tr>
              <a:tr h="757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Endocervical bx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Pancreas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Waterbath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1075303774"/>
                  </a:ext>
                </a:extLst>
              </a:tr>
              <a:tr h="757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Endometrium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Endometrium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Waterbath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3760105782"/>
                  </a:ext>
                </a:extLst>
              </a:tr>
              <a:tr h="757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Fallopian tube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Hilar cells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Prelab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8888291"/>
                  </a:ext>
                </a:extLst>
              </a:tr>
              <a:tr h="757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Hymen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Breast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Waterbath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2" marR="7652" marT="7652" marB="0" anchor="b"/>
                </a:tc>
                <a:extLst>
                  <a:ext uri="{0D108BD9-81ED-4DB2-BD59-A6C34878D82A}">
                    <a16:rowId xmlns:a16="http://schemas.microsoft.com/office/drawing/2014/main" val="37006057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7A7144-5B21-B99D-F7D1-0DAF48E1B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08396"/>
              </p:ext>
            </p:extLst>
          </p:nvPr>
        </p:nvGraphicFramePr>
        <p:xfrm>
          <a:off x="94888" y="5399313"/>
          <a:ext cx="8851884" cy="1226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849">
                  <a:extLst>
                    <a:ext uri="{9D8B030D-6E8A-4147-A177-3AD203B41FA5}">
                      <a16:colId xmlns:a16="http://schemas.microsoft.com/office/drawing/2014/main" val="193689183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3180085430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86740849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1939875357"/>
                    </a:ext>
                  </a:extLst>
                </a:gridCol>
                <a:gridCol w="748938">
                  <a:extLst>
                    <a:ext uri="{9D8B030D-6E8A-4147-A177-3AD203B41FA5}">
                      <a16:colId xmlns:a16="http://schemas.microsoft.com/office/drawing/2014/main" val="4273440426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982395168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110771237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37317732"/>
                    </a:ext>
                  </a:extLst>
                </a:gridCol>
                <a:gridCol w="722811">
                  <a:extLst>
                    <a:ext uri="{9D8B030D-6E8A-4147-A177-3AD203B41FA5}">
                      <a16:colId xmlns:a16="http://schemas.microsoft.com/office/drawing/2014/main" val="2685530316"/>
                    </a:ext>
                  </a:extLst>
                </a:gridCol>
                <a:gridCol w="1187435">
                  <a:extLst>
                    <a:ext uri="{9D8B030D-6E8A-4147-A177-3AD203B41FA5}">
                      <a16:colId xmlns:a16="http://schemas.microsoft.com/office/drawing/2014/main" val="2335894946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Breast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Breast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Embedding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358296125"/>
                  </a:ext>
                </a:extLst>
              </a:tr>
              <a:tr h="617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Lymph Node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Breast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Embedding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363029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32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44"/>
            <a:ext cx="7886700" cy="681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Type of Floater  &amp; Site of Contamination</a:t>
            </a:r>
            <a:br>
              <a:rPr lang="en-US" sz="2800" dirty="0"/>
            </a:br>
            <a:r>
              <a:rPr lang="en-US" sz="2800" dirty="0"/>
              <a:t>January 2023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4891" y="906087"/>
          <a:ext cx="8851885" cy="707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118">
                  <a:extLst>
                    <a:ext uri="{9D8B030D-6E8A-4147-A177-3AD203B41FA5}">
                      <a16:colId xmlns:a16="http://schemas.microsoft.com/office/drawing/2014/main" val="2515266183"/>
                    </a:ext>
                  </a:extLst>
                </a:gridCol>
                <a:gridCol w="855843">
                  <a:extLst>
                    <a:ext uri="{9D8B030D-6E8A-4147-A177-3AD203B41FA5}">
                      <a16:colId xmlns:a16="http://schemas.microsoft.com/office/drawing/2014/main" val="1810249110"/>
                    </a:ext>
                  </a:extLst>
                </a:gridCol>
                <a:gridCol w="615136">
                  <a:extLst>
                    <a:ext uri="{9D8B030D-6E8A-4147-A177-3AD203B41FA5}">
                      <a16:colId xmlns:a16="http://schemas.microsoft.com/office/drawing/2014/main" val="2942737865"/>
                    </a:ext>
                  </a:extLst>
                </a:gridCol>
                <a:gridCol w="897272">
                  <a:extLst>
                    <a:ext uri="{9D8B030D-6E8A-4147-A177-3AD203B41FA5}">
                      <a16:colId xmlns:a16="http://schemas.microsoft.com/office/drawing/2014/main" val="3222452721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1585398960"/>
                    </a:ext>
                  </a:extLst>
                </a:gridCol>
                <a:gridCol w="889405">
                  <a:extLst>
                    <a:ext uri="{9D8B030D-6E8A-4147-A177-3AD203B41FA5}">
                      <a16:colId xmlns:a16="http://schemas.microsoft.com/office/drawing/2014/main" val="3734290550"/>
                    </a:ext>
                  </a:extLst>
                </a:gridCol>
                <a:gridCol w="704113">
                  <a:extLst>
                    <a:ext uri="{9D8B030D-6E8A-4147-A177-3AD203B41FA5}">
                      <a16:colId xmlns:a16="http://schemas.microsoft.com/office/drawing/2014/main" val="3656455426"/>
                    </a:ext>
                  </a:extLst>
                </a:gridCol>
                <a:gridCol w="1297049">
                  <a:extLst>
                    <a:ext uri="{9D8B030D-6E8A-4147-A177-3AD203B41FA5}">
                      <a16:colId xmlns:a16="http://schemas.microsoft.com/office/drawing/2014/main" val="3767707900"/>
                    </a:ext>
                  </a:extLst>
                </a:gridCol>
                <a:gridCol w="796758">
                  <a:extLst>
                    <a:ext uri="{9D8B030D-6E8A-4147-A177-3AD203B41FA5}">
                      <a16:colId xmlns:a16="http://schemas.microsoft.com/office/drawing/2014/main" val="422718086"/>
                    </a:ext>
                  </a:extLst>
                </a:gridCol>
                <a:gridCol w="1130286">
                  <a:extLst>
                    <a:ext uri="{9D8B030D-6E8A-4147-A177-3AD203B41FA5}">
                      <a16:colId xmlns:a16="http://schemas.microsoft.com/office/drawing/2014/main" val="4263522721"/>
                    </a:ext>
                  </a:extLst>
                </a:gridCol>
              </a:tblGrid>
              <a:tr h="35249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TISSUE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MALIGNANT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PHOTO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PROX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FLOATER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SAME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DIFFERENT CASE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3330266936"/>
                  </a:ext>
                </a:extLst>
              </a:tr>
              <a:tr h="354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PATIENT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FLOATER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EMAIL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LEVELS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REP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ORIGIN</a:t>
                      </a:r>
                      <a:endParaRPr lang="en-US" sz="10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50" marR="7950" marT="7950" marB="0" anchor="b"/>
                </a:tc>
                <a:extLst>
                  <a:ext uri="{0D108BD9-81ED-4DB2-BD59-A6C34878D82A}">
                    <a16:rowId xmlns:a16="http://schemas.microsoft.com/office/drawing/2014/main" val="181445436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DED2C6-5819-A449-352F-1E9A2587A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9645"/>
              </p:ext>
            </p:extLst>
          </p:nvPr>
        </p:nvGraphicFramePr>
        <p:xfrm>
          <a:off x="94890" y="1613139"/>
          <a:ext cx="8851887" cy="4778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304">
                  <a:extLst>
                    <a:ext uri="{9D8B030D-6E8A-4147-A177-3AD203B41FA5}">
                      <a16:colId xmlns:a16="http://schemas.microsoft.com/office/drawing/2014/main" val="3618370590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1772885225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886698987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432082114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1489308383"/>
                    </a:ext>
                  </a:extLst>
                </a:gridCol>
                <a:gridCol w="888274">
                  <a:extLst>
                    <a:ext uri="{9D8B030D-6E8A-4147-A177-3AD203B41FA5}">
                      <a16:colId xmlns:a16="http://schemas.microsoft.com/office/drawing/2014/main" val="3328675784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4157231366"/>
                    </a:ext>
                  </a:extLst>
                </a:gridCol>
                <a:gridCol w="1288869">
                  <a:extLst>
                    <a:ext uri="{9D8B030D-6E8A-4147-A177-3AD203B41FA5}">
                      <a16:colId xmlns:a16="http://schemas.microsoft.com/office/drawing/2014/main" val="2677572263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2305896447"/>
                    </a:ext>
                  </a:extLst>
                </a:gridCol>
                <a:gridCol w="1126480">
                  <a:extLst>
                    <a:ext uri="{9D8B030D-6E8A-4147-A177-3AD203B41FA5}">
                      <a16:colId xmlns:a16="http://schemas.microsoft.com/office/drawing/2014/main" val="3648967626"/>
                    </a:ext>
                  </a:extLst>
                </a:gridCol>
              </a:tblGrid>
              <a:tr h="1592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Bone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Colon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Embedding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4212793201"/>
                  </a:ext>
                </a:extLst>
              </a:tr>
              <a:tr h="1592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Lymph node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Gastric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Grossing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3039061002"/>
                  </a:ext>
                </a:extLst>
              </a:tr>
              <a:tr h="1592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Prostate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Bladder tumor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Embedding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No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Yes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14" marR="7814" marT="7814" marB="0" anchor="ctr"/>
                </a:tc>
                <a:extLst>
                  <a:ext uri="{0D108BD9-81ED-4DB2-BD59-A6C34878D82A}">
                    <a16:rowId xmlns:a16="http://schemas.microsoft.com/office/drawing/2014/main" val="298386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33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3A7C-A33C-AAAD-1058-DD476D75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1823"/>
          </a:xfrm>
        </p:spPr>
        <p:txBody>
          <a:bodyPr/>
          <a:lstStyle/>
          <a:p>
            <a:pPr algn="ctr"/>
            <a:r>
              <a:rPr lang="en-US" dirty="0"/>
              <a:t>Tissue Found in Processor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53E81B-34E5-0936-555D-C4C884173A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075" y="1166950"/>
            <a:ext cx="4274276" cy="254290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1D2F4-362D-3886-C32F-39F45AEB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C63D85-BB16-40B6-3C9D-9A4743E2A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7646" y="1506583"/>
            <a:ext cx="3222171" cy="4670380"/>
          </a:xfrm>
        </p:spPr>
      </p:pic>
    </p:spTree>
    <p:extLst>
      <p:ext uri="{BB962C8B-B14F-4D97-AF65-F5344CB8AC3E}">
        <p14:creationId xmlns:p14="http://schemas.microsoft.com/office/powerpoint/2010/main" val="383205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1B51-E850-A2DA-1D8D-C2201E99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Tissue Found in </a:t>
            </a:r>
            <a:r>
              <a:rPr lang="en-US" sz="4000" dirty="0" err="1"/>
              <a:t>Histosmate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63110-0487-7834-D113-A47DD5AF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295A15-952C-B8F7-D14C-010068B03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89166"/>
            <a:ext cx="7886700" cy="4145279"/>
          </a:xfrm>
        </p:spPr>
      </p:pic>
    </p:spTree>
    <p:extLst>
      <p:ext uri="{BB962C8B-B14F-4D97-AF65-F5344CB8AC3E}">
        <p14:creationId xmlns:p14="http://schemas.microsoft.com/office/powerpoint/2010/main" val="108157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540A-F637-A3AA-F660-60582CC5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Tissue Found Processor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8924E5-5571-7344-F371-E38C3AFEE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20091"/>
            <a:ext cx="7886700" cy="4023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BF5A3-E8C2-2CA1-95CD-EA604616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0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84" y="99754"/>
            <a:ext cx="7886700" cy="128847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69</a:t>
            </a:r>
            <a:r>
              <a:rPr lang="en-US" sz="3600" b="1" dirty="0"/>
              <a:t> CONTAMINANTS IN BLOCKS</a:t>
            </a:r>
            <a:br>
              <a:rPr lang="en-US" sz="3600" b="1" dirty="0"/>
            </a:br>
            <a:r>
              <a:rPr lang="en-US" sz="1650" dirty="0"/>
              <a:t> </a:t>
            </a:r>
            <a:br>
              <a:rPr lang="en-US" sz="1650" dirty="0"/>
            </a:br>
            <a:r>
              <a:rPr lang="en-US" sz="1650" dirty="0"/>
              <a:t> (</a:t>
            </a:r>
            <a:r>
              <a:rPr lang="en-US" sz="1650" dirty="0">
                <a:solidFill>
                  <a:srgbClr val="FF7575"/>
                </a:solidFill>
              </a:rPr>
              <a:t>01/01/2020- 01/31/2023</a:t>
            </a:r>
            <a:r>
              <a:rPr lang="en-US" sz="1650" dirty="0"/>
              <a:t>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076794"/>
              </p:ext>
            </p:extLst>
          </p:nvPr>
        </p:nvGraphicFramePr>
        <p:xfrm>
          <a:off x="420085" y="1388225"/>
          <a:ext cx="8444014" cy="481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507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Step Where Contamination Occurred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915650"/>
              </p:ext>
            </p:extLst>
          </p:nvPr>
        </p:nvGraphicFramePr>
        <p:xfrm>
          <a:off x="628650" y="971550"/>
          <a:ext cx="7886700" cy="538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66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96815"/>
            <a:ext cx="7886700" cy="2398143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H&amp;E Performance Log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P:\Laboratory\AP\! AP QA\AP QA Meetings\2023\2023 Quality of Slide Performance\January 2023 Daily Slide Quality.pdf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0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458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OLD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5" y="1151453"/>
            <a:ext cx="7886700" cy="520489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hlinkClick r:id="rId2" action="ppaction://hlinkfile"/>
            </a:endParaRPr>
          </a:p>
          <a:p>
            <a:pPr marL="0" indent="0" algn="ctr">
              <a:buNone/>
            </a:pPr>
            <a:endParaRPr lang="en-US" dirty="0">
              <a:hlinkClick r:id="rId3" action="ppaction://hlinkfile"/>
            </a:endParaRPr>
          </a:p>
          <a:p>
            <a:pPr marL="0" indent="0" algn="ctr">
              <a:buNone/>
            </a:pPr>
            <a:r>
              <a:rPr lang="en-US" dirty="0">
                <a:hlinkClick r:id="rId4" action="ppaction://hlinkfile"/>
              </a:rPr>
              <a:t>\\Ynhh.org\src\BH - Laboratory\AP\! AP QA\AP QA Meetings\2023\January 19, 2023\minute meeting for month of November.docx</a:t>
            </a:r>
            <a:endParaRPr lang="en-US" dirty="0">
              <a:hlinkClick r:id="rId5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5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Tissue Processor Verification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03" y="3559781"/>
            <a:ext cx="6858000" cy="1655762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P:\Laboratory\AP\! AP QA\AP QA Meetings\2023\2023 Tissue processor verification and monthly data logs\January 2023 Tissue processor verification and monthly data logs.pdf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DDB5-B574-4B69-A57E-8EBC5FAA2C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42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Internal audits : 5/ Month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endParaRPr lang="en-US" dirty="0">
              <a:hlinkClick r:id="rId2" action="ppaction://hlinkfile"/>
            </a:endParaRPr>
          </a:p>
          <a:p>
            <a:pPr marL="0" indent="0">
              <a:buNone/>
            </a:pPr>
            <a:endParaRPr lang="en-US" dirty="0">
              <a:hlinkClick r:id="rId3" action="ppaction://hlinkfile"/>
            </a:endParaRPr>
          </a:p>
          <a:p>
            <a:pPr marL="0" indent="0">
              <a:buNone/>
            </a:pPr>
            <a:r>
              <a:rPr lang="en-US" dirty="0">
                <a:hlinkClick r:id="rId3" action="ppaction://hlinkfile"/>
              </a:rPr>
              <a:t>P:\Laboratory\AP\! AP QA\AP QA Meetings\2023\2023 5 audit cases monthly\January 2023 audit cases.pdf</a:t>
            </a:r>
            <a:endParaRPr lang="en-US" dirty="0">
              <a:hlinkClick r:id="rId4" action="ppaction://hlinkfil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2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551"/>
            <a:ext cx="7772400" cy="395952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/>
              <a:t>Challenges and Opportunities</a:t>
            </a:r>
            <a:br>
              <a:rPr lang="en-US" sz="4900" dirty="0"/>
            </a:br>
            <a:r>
              <a:rPr lang="en-US" sz="4900" dirty="0"/>
              <a:t> for Improvement</a:t>
            </a:r>
            <a:br>
              <a:rPr lang="en-US" sz="4900" dirty="0"/>
            </a:br>
            <a:r>
              <a:rPr lang="en-US" sz="4900" dirty="0"/>
              <a:t> Anatomic Pathology</a:t>
            </a:r>
            <a:br>
              <a:rPr lang="en-US" dirty="0"/>
            </a:br>
            <a:r>
              <a:rPr lang="en-US" sz="2000" dirty="0">
                <a:solidFill>
                  <a:prstClr val="black"/>
                </a:solidFill>
              </a:rPr>
              <a:t>(Before Final </a:t>
            </a:r>
            <a:r>
              <a:rPr lang="en-US" sz="2000" dirty="0" err="1">
                <a:solidFill>
                  <a:prstClr val="black"/>
                </a:solidFill>
              </a:rPr>
              <a:t>Dx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45671"/>
            <a:ext cx="6858000" cy="854015"/>
          </a:xfrm>
        </p:spPr>
        <p:txBody>
          <a:bodyPr/>
          <a:lstStyle/>
          <a:p>
            <a:pPr lvl="1"/>
            <a:r>
              <a:rPr lang="en-US" dirty="0"/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100815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Issues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684126"/>
              </p:ext>
            </p:extLst>
          </p:nvPr>
        </p:nvGraphicFramePr>
        <p:xfrm>
          <a:off x="0" y="1690689"/>
          <a:ext cx="9144000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24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Histology Processing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722367"/>
              </p:ext>
            </p:extLst>
          </p:nvPr>
        </p:nvGraphicFramePr>
        <p:xfrm>
          <a:off x="0" y="1690690"/>
          <a:ext cx="9144000" cy="516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75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SPECIMENS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SENT TO YSM FOR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171853"/>
              </p:ext>
            </p:extLst>
          </p:nvPr>
        </p:nvGraphicFramePr>
        <p:xfrm>
          <a:off x="465826" y="232913"/>
          <a:ext cx="8238227" cy="638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35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775387"/>
              </p:ext>
            </p:extLst>
          </p:nvPr>
        </p:nvGraphicFramePr>
        <p:xfrm>
          <a:off x="457201" y="224287"/>
          <a:ext cx="8246852" cy="6409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9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667105"/>
              </p:ext>
            </p:extLst>
          </p:nvPr>
        </p:nvGraphicFramePr>
        <p:xfrm>
          <a:off x="457200" y="232913"/>
          <a:ext cx="8229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319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215660"/>
            <a:ext cx="8229600" cy="64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32" y="365127"/>
            <a:ext cx="8110818" cy="69607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BC &amp; MC AP  VOLUME</a:t>
            </a:r>
            <a:r>
              <a:rPr lang="en-US" sz="2200" b="1" dirty="0"/>
              <a:t>( October 22- January 23</a:t>
            </a:r>
            <a:r>
              <a:rPr lang="en-US" sz="22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490165"/>
              </p:ext>
            </p:extLst>
          </p:nvPr>
        </p:nvGraphicFramePr>
        <p:xfrm>
          <a:off x="98612" y="1156447"/>
          <a:ext cx="8722658" cy="494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88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4728"/>
            <a:ext cx="7886700" cy="2169622"/>
          </a:xfrm>
        </p:spPr>
        <p:txBody>
          <a:bodyPr/>
          <a:lstStyle/>
          <a:p>
            <a:pPr algn="ctr"/>
            <a:r>
              <a:rPr lang="en-US" dirty="0"/>
              <a:t>Competency Checklist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16284"/>
            <a:ext cx="7886700" cy="2573367"/>
          </a:xfrm>
        </p:spPr>
        <p:txBody>
          <a:bodyPr/>
          <a:lstStyle/>
          <a:p>
            <a:pPr algn="ctr"/>
            <a:r>
              <a:rPr lang="en-US">
                <a:hlinkClick r:id="rId2" action="ppaction://hlinkfile"/>
              </a:rPr>
              <a:t>\\Ynhh.org\src\BH - Laboratory\AP\! AP QA\AP QA Meetings\COMPETENCY LOG TO UPDATE MONTHLY\Monthly Competency.xlsx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Policy and Procedures for signature Review (ongoing)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Ongoing...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dirty="0"/>
              <a:t>PM  for all other equipment</a:t>
            </a:r>
          </a:p>
          <a:p>
            <a:pPr marL="0" indent="0">
              <a:buNone/>
            </a:pPr>
            <a:r>
              <a:rPr lang="en-US" dirty="0">
                <a:hlinkClick r:id="rId2" action="ppaction://hlinkfile"/>
              </a:rPr>
              <a:t>\\Ynhh.org\src\BH - Laboratory\AP\Maintenance &amp; Service Reports\Current Instrument List.xlsx</a:t>
            </a:r>
            <a:endParaRPr lang="en-US" dirty="0"/>
          </a:p>
          <a:p>
            <a:pPr lvl="0"/>
            <a:r>
              <a:rPr lang="en-US" dirty="0"/>
              <a:t>Significant issues</a:t>
            </a:r>
            <a:endParaRPr lang="en-US" sz="2400" dirty="0"/>
          </a:p>
          <a:p>
            <a:pPr lvl="1"/>
            <a:r>
              <a:rPr lang="en-US" sz="1300" dirty="0"/>
              <a:t> Summary of the Anatomic Pathology Quality Assurance meeting will be presented at Quality Council and Professional and Quality Committee of the Board, and at every full Board meeting, with a more in depth discussion of any significant issues (every six months).Confirm Minutes from Quality Council and Professional and Quality Committee of the Board – Laura Buhlmann.</a:t>
            </a:r>
          </a:p>
          <a:p>
            <a:pPr marL="0" lv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P&amp;Q and Quality council- replaced by CRSQ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The exact wording from the AOC: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“A summary of the monthly AP QA meeting will be presented monthly at Quality Council and P&amp;Q Committee of the Board and at every Board meeting with a more in depth discussion of any significant issues,</a:t>
            </a:r>
            <a:r>
              <a:rPr lang="en-US" sz="1900" b="1" u="sng" dirty="0">
                <a:solidFill>
                  <a:srgbClr val="FF0000"/>
                </a:solidFill>
              </a:rPr>
              <a:t> for at least one year”.</a:t>
            </a:r>
            <a:endParaRPr lang="en-US" sz="1900" dirty="0">
              <a:solidFill>
                <a:srgbClr val="FF0000"/>
              </a:solidFill>
            </a:endParaRPr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05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Non-Conforming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10" y="987618"/>
            <a:ext cx="7886700" cy="5204898"/>
          </a:xfrm>
        </p:spPr>
        <p:txBody>
          <a:bodyPr/>
          <a:lstStyle/>
          <a:p>
            <a:pPr marL="0" indent="0">
              <a:buNone/>
            </a:pPr>
            <a:endParaRPr lang="en-US" dirty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2" action="ppaction://hlinkpres?slideindex=1&amp;slidetitle="/>
            </a:endParaRPr>
          </a:p>
          <a:p>
            <a:pPr marL="0" indent="0">
              <a:buNone/>
            </a:pPr>
            <a:endParaRPr lang="en-US" dirty="0">
              <a:hlinkClick r:id="rId3" action="ppaction://hlinkpres?slideindex=1&amp;slidetitle="/>
            </a:endParaRPr>
          </a:p>
          <a:p>
            <a:pPr marL="0" indent="0" algn="ctr">
              <a:buNone/>
            </a:pPr>
            <a:r>
              <a:rPr lang="en-US" dirty="0">
                <a:hlinkClick r:id="rId4" action="ppaction://hlinkpres?slideindex=1&amp;slidetitle="/>
              </a:rPr>
              <a:t>\\Ynhh.org\src\BH - Laboratory\AP\! AP QA\AP QA Meetings\Irreplaceable Specimen Templates\IS Update for BH goals 2023 presentations\IS Update for BH goals month of February 2023.pptx</a:t>
            </a:r>
            <a:endParaRPr lang="en-US" dirty="0">
              <a:hlinkClick r:id="rId2" action="ppaction://hlinkpres?slideindex=1&amp;slidetitle=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94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New Business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RLs in </a:t>
            </a:r>
            <a:r>
              <a:rPr lang="en-US" u="sng" dirty="0"/>
              <a:t>January</a:t>
            </a:r>
            <a:r>
              <a:rPr lang="en-US" dirty="0"/>
              <a:t> 2023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	- RL#472564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	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Stones</a:t>
            </a:r>
          </a:p>
          <a:p>
            <a:pPr lvl="0"/>
            <a:r>
              <a:rPr lang="en-US" dirty="0"/>
              <a:t>Lab enhancement/renovation</a:t>
            </a:r>
          </a:p>
          <a:p>
            <a:pPr marL="0" lvl="0" indent="0">
              <a:buNone/>
            </a:pPr>
            <a:r>
              <a:rPr lang="en-US" dirty="0"/>
              <a:t>    -	Plexi-glass work# 1136840</a:t>
            </a:r>
          </a:p>
          <a:p>
            <a:pPr marL="0" indent="0">
              <a:buNone/>
            </a:pPr>
            <a:r>
              <a:rPr lang="en-US" dirty="0"/>
              <a:t>    -	Pathology Office Renovation </a:t>
            </a:r>
          </a:p>
          <a:p>
            <a:pPr marL="0" lvl="0" indent="0">
              <a:buNone/>
            </a:pPr>
            <a:r>
              <a:rPr lang="en-US" dirty="0"/>
              <a:t>	 -SPOT cameras are ordered. (#233358)</a:t>
            </a:r>
          </a:p>
          <a:p>
            <a:pPr marL="0" lvl="0" indent="0">
              <a:buNone/>
            </a:pPr>
            <a:r>
              <a:rPr lang="en-US" dirty="0"/>
              <a:t>	- Microscopes PO# 30415485-PRO</a:t>
            </a:r>
          </a:p>
          <a:p>
            <a:pPr lvl="0"/>
            <a:r>
              <a:rPr lang="en-US" dirty="0"/>
              <a:t>Personnel Update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Pathology Candidate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Students (HTL, HT, PA)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Recognition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6CA4D6-475C-28BD-1E2B-F80F1195E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967345"/>
              </p:ext>
            </p:extLst>
          </p:nvPr>
        </p:nvGraphicFramePr>
        <p:xfrm>
          <a:off x="1219200" y="1419497"/>
          <a:ext cx="6419850" cy="544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2744757023"/>
                    </a:ext>
                  </a:extLst>
                </a:gridCol>
              </a:tblGrid>
              <a:tr h="10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Re- assign the accessioning, embedding, grossing and floater policies to all AP staff.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333933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proximity report must be run and confirmed by two individuals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498242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Come up with a safeguard when reporting detached fragments.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68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50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BRIDGEPORT CAMPUS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Intraoperative Diagnosis vs. Final/ Amendments &amp; Histology):</a:t>
            </a:r>
          </a:p>
          <a:p>
            <a:pPr lvl="0"/>
            <a:r>
              <a:rPr lang="en-US" dirty="0">
                <a:hlinkClick r:id="rId2" action="ppaction://hlinkfile"/>
              </a:rPr>
              <a:t>\\Ynhh.org\src\BH - Laboratory\AP\! AP QA\AP QA Meetings\2023\2023 AGENDA &amp; MEETING MINUTES\February 16, 2023\ANATOMIC QA February 16 2023.docx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>
                <a:hlinkClick r:id="rId3" action="ppaction://hlinkfile"/>
              </a:rPr>
              <a:t>\\Ynhh.org\src\BH - Laboratory\AP\! AP QA\AP QA Meetings\2023\2023 Consensus Conference Daily Log\January 2023 Consensus.pdf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9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708"/>
            <a:ext cx="7772400" cy="4114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Milford Campus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7214"/>
            <a:ext cx="6858000" cy="1160585"/>
          </a:xfrm>
        </p:spPr>
        <p:txBody>
          <a:bodyPr>
            <a:normAutofit/>
          </a:bodyPr>
          <a:lstStyle/>
          <a:p>
            <a:r>
              <a:rPr lang="en-US" sz="4400" b="1" dirty="0"/>
              <a:t>JANUARY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6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569" y="606670"/>
            <a:ext cx="6862096" cy="729762"/>
          </a:xfrm>
          <a:noFill/>
        </p:spPr>
        <p:txBody>
          <a:bodyPr>
            <a:normAutofit fontScale="90000"/>
          </a:bodyPr>
          <a:lstStyle/>
          <a:p>
            <a:br>
              <a:rPr lang="de-DE"/>
            </a:br>
            <a:r>
              <a:rPr lang="de-DE" b="1">
                <a:solidFill>
                  <a:schemeClr val="tx1"/>
                </a:solidFill>
              </a:rPr>
              <a:t>January 2023 Frozen </a:t>
            </a:r>
            <a:r>
              <a:rPr lang="de-DE" b="1" dirty="0">
                <a:solidFill>
                  <a:schemeClr val="tx1"/>
                </a:solidFill>
              </a:rPr>
              <a:t>Stats</a:t>
            </a:r>
            <a:br>
              <a:rPr lang="de-DE" dirty="0">
                <a:solidFill>
                  <a:srgbClr val="00B0F0"/>
                </a:solidFill>
              </a:rPr>
            </a:br>
            <a:r>
              <a:rPr lang="de-D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1336432"/>
            <a:ext cx="7851531" cy="206619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-Frozen:	 	  	2				- Parts that Meet Threshold: 	 	           1   	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-Blocks:	 		3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-Touch Preps:	0	     			-% of Parts that Meets Threshold    		50%              			-Slides:			0				 </a:t>
            </a:r>
            <a:r>
              <a:rPr lang="en-US" sz="16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Adj. % of Parts that Meets Threshold: 	 83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-Cases:	 		1	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of 20 min./ block – only one case met the 20 minutes threshold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								Number of discrepancies: </a:t>
            </a:r>
            <a:r>
              <a:rPr lang="en-US" b="1" dirty="0"/>
              <a:t>0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529374"/>
              </p:ext>
            </p:extLst>
          </p:nvPr>
        </p:nvGraphicFramePr>
        <p:xfrm>
          <a:off x="633046" y="3402623"/>
          <a:ext cx="79588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1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4573" y="506998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35705"/>
            <a:ext cx="7886700" cy="80425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Routine Surgical Biopsies TAT Within 2 Days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369127"/>
            <a:ext cx="185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70  % Benchmark</a:t>
            </a: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579454"/>
              </p:ext>
            </p:extLst>
          </p:nvPr>
        </p:nvGraphicFramePr>
        <p:xfrm>
          <a:off x="628650" y="968663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140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Non-</a:t>
            </a:r>
            <a:r>
              <a:rPr lang="en-US" sz="4000" b="1" dirty="0" err="1"/>
              <a:t>Gyn</a:t>
            </a:r>
            <a:r>
              <a:rPr lang="en-US" sz="4000" b="1" dirty="0"/>
              <a:t> Case Volume &amp; TAT ≤ 5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48CFA-1913-43FD-989E-80AE82C676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26818"/>
              </p:ext>
            </p:extLst>
          </p:nvPr>
        </p:nvGraphicFramePr>
        <p:xfrm>
          <a:off x="628650" y="971550"/>
          <a:ext cx="78867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76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Frozen Section TAT 100% &lt;20 minutes (single block cases)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8CFA-1913-43FD-989E-80AE82C6768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714498"/>
              </p:ext>
            </p:extLst>
          </p:nvPr>
        </p:nvGraphicFramePr>
        <p:xfrm>
          <a:off x="628650" y="968189"/>
          <a:ext cx="7886700" cy="509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82564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61604</TotalTime>
  <Words>1224</Words>
  <Application>Microsoft Office PowerPoint</Application>
  <PresentationFormat>On-screen Show (4:3)</PresentationFormat>
  <Paragraphs>310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Office Theme</vt:lpstr>
      <vt:lpstr>Custom Design</vt:lpstr>
      <vt:lpstr>Organic</vt:lpstr>
      <vt:lpstr>BRIDGEPORT HOSPITAL  (BC &amp; MC) </vt:lpstr>
      <vt:lpstr>OLD BUSINESS</vt:lpstr>
      <vt:lpstr>BC &amp; MC AP  VOLUME( October 22- January 23)</vt:lpstr>
      <vt:lpstr>BRIDGEPORT CAMPUS </vt:lpstr>
      <vt:lpstr>        Milford Campus  </vt:lpstr>
      <vt:lpstr> January 2023 Frozen Stats  </vt:lpstr>
      <vt:lpstr>Routine Surgical Biopsies TAT Within 2 Days</vt:lpstr>
      <vt:lpstr>Non-Gyn Case Volume &amp; TAT ≤ 5 Days</vt:lpstr>
      <vt:lpstr>Frozen Section TAT 100% &lt;20 minutes (single block cases)</vt:lpstr>
      <vt:lpstr>Floaters</vt:lpstr>
      <vt:lpstr>Floaters by Month 12/31/2022-01/31/2023</vt:lpstr>
      <vt:lpstr>Type of Floater  &amp; Site of Contamination December</vt:lpstr>
      <vt:lpstr>Type of Floater  &amp; Site of Contamination January 2023</vt:lpstr>
      <vt:lpstr>Tissue Found in Processor</vt:lpstr>
      <vt:lpstr>Tissue Found in Histosmate</vt:lpstr>
      <vt:lpstr>Tissue Found Processor</vt:lpstr>
      <vt:lpstr>69 CONTAMINANTS IN BLOCKS    (01/01/2020- 01/31/2023)</vt:lpstr>
      <vt:lpstr>Step Where Contamination Occurred </vt:lpstr>
      <vt:lpstr>H&amp;E Performance Log</vt:lpstr>
      <vt:lpstr>Tissue Processor Verification </vt:lpstr>
      <vt:lpstr> Internal audits : 5/ Month   </vt:lpstr>
      <vt:lpstr>    Challenges and Opportunities  for Improvement  Anatomic Pathology (Before Final Dx)</vt:lpstr>
      <vt:lpstr>Histology Processing Issues</vt:lpstr>
      <vt:lpstr>Histology Processing Issues</vt:lpstr>
      <vt:lpstr>CYTOLOGY SPECIMENS</vt:lpstr>
      <vt:lpstr>PowerPoint Presentation</vt:lpstr>
      <vt:lpstr>PowerPoint Presentation</vt:lpstr>
      <vt:lpstr>PowerPoint Presentation</vt:lpstr>
      <vt:lpstr>PowerPoint Presentation</vt:lpstr>
      <vt:lpstr>Competency Checklist   </vt:lpstr>
      <vt:lpstr>Reports: </vt:lpstr>
      <vt:lpstr>Non-Conforming Events</vt:lpstr>
      <vt:lpstr> New Business 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Cotton, Jeffrey</dc:creator>
  <cp:lastModifiedBy>Gonzalez, Yalitza</cp:lastModifiedBy>
  <cp:revision>751</cp:revision>
  <cp:lastPrinted>2022-05-19T16:33:50Z</cp:lastPrinted>
  <dcterms:created xsi:type="dcterms:W3CDTF">2020-10-08T13:59:36Z</dcterms:created>
  <dcterms:modified xsi:type="dcterms:W3CDTF">2023-03-08T18:28:22Z</dcterms:modified>
</cp:coreProperties>
</file>