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7"/>
  </p:notesMasterIdLst>
  <p:sldIdLst>
    <p:sldId id="303" r:id="rId4"/>
    <p:sldId id="306" r:id="rId5"/>
    <p:sldId id="432" r:id="rId6"/>
    <p:sldId id="307" r:id="rId7"/>
    <p:sldId id="336" r:id="rId8"/>
    <p:sldId id="337" r:id="rId9"/>
    <p:sldId id="338" r:id="rId10"/>
    <p:sldId id="339" r:id="rId11"/>
    <p:sldId id="354" r:id="rId12"/>
    <p:sldId id="439" r:id="rId13"/>
    <p:sldId id="357" r:id="rId14"/>
    <p:sldId id="443" r:id="rId15"/>
    <p:sldId id="436" r:id="rId16"/>
    <p:sldId id="441" r:id="rId17"/>
    <p:sldId id="440" r:id="rId18"/>
    <p:sldId id="442" r:id="rId19"/>
    <p:sldId id="444" r:id="rId20"/>
    <p:sldId id="358" r:id="rId21"/>
    <p:sldId id="353" r:id="rId22"/>
    <p:sldId id="332" r:id="rId23"/>
    <p:sldId id="328" r:id="rId24"/>
    <p:sldId id="378" r:id="rId25"/>
    <p:sldId id="379" r:id="rId26"/>
    <p:sldId id="414" r:id="rId27"/>
    <p:sldId id="380" r:id="rId28"/>
    <p:sldId id="438" r:id="rId29"/>
    <p:sldId id="437" r:id="rId30"/>
    <p:sldId id="407" r:id="rId31"/>
    <p:sldId id="406" r:id="rId32"/>
    <p:sldId id="333" r:id="rId33"/>
    <p:sldId id="334" r:id="rId34"/>
    <p:sldId id="435" r:id="rId35"/>
    <p:sldId id="335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veau, Jocelyne" initials="CJ" lastIdx="0" clrIdx="0">
    <p:extLst>
      <p:ext uri="{19B8F6BF-5375-455C-9EA6-DF929625EA0E}">
        <p15:presenceInfo xmlns:p15="http://schemas.microsoft.com/office/powerpoint/2012/main" userId="S-1-5-21-515967899-1957994488-839522115-14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F4747"/>
    <a:srgbClr val="843C0C"/>
    <a:srgbClr val="333F50"/>
    <a:srgbClr val="4A5564"/>
    <a:srgbClr val="79818C"/>
    <a:srgbClr val="60943C"/>
    <a:srgbClr val="003300"/>
    <a:srgbClr val="003A70"/>
    <a:srgbClr val="96A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6047" autoAdjust="0"/>
  </p:normalViewPr>
  <p:slideViewPr>
    <p:cSldViewPr snapToGrid="0">
      <p:cViewPr varScale="1">
        <p:scale>
          <a:sx n="110" d="100"/>
          <a:sy n="110" d="100"/>
        </p:scale>
        <p:origin x="7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Cytology%20TAT%20Volume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Cytology%20TAT%20Volume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AP%20ERROR%20TRACKING%20ACTIVE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AP%20ERROR%20TRACKING%20ACTIVE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AP%20ERROR%20TRACKING%20ACTIVE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PowerPoint]FY23'!$A$2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PowerPoint]FY23'!$B$2:$D$2</c:f>
              <c:numCache>
                <c:formatCode>General</c:formatCode>
                <c:ptCount val="3"/>
                <c:pt idx="0">
                  <c:v>1855</c:v>
                </c:pt>
                <c:pt idx="1">
                  <c:v>7340</c:v>
                </c:pt>
                <c:pt idx="2">
                  <c:v>15141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1-4BD8-8381-A0AE22A72D55}"/>
            </c:ext>
          </c:extLst>
        </c:ser>
        <c:ser>
          <c:idx val="1"/>
          <c:order val="1"/>
          <c:tx>
            <c:strRef>
              <c:f>'[Chart in Microsoft PowerPoint]FY23'!$A$3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PowerPoint]FY23'!$B$3:$D$3</c:f>
              <c:numCache>
                <c:formatCode>General</c:formatCode>
                <c:ptCount val="3"/>
                <c:pt idx="0">
                  <c:v>1831</c:v>
                </c:pt>
                <c:pt idx="1">
                  <c:v>7735</c:v>
                </c:pt>
                <c:pt idx="2">
                  <c:v>14268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E1-4BD8-8381-A0AE22A72D55}"/>
            </c:ext>
          </c:extLst>
        </c:ser>
        <c:ser>
          <c:idx val="2"/>
          <c:order val="2"/>
          <c:tx>
            <c:strRef>
              <c:f>'[Chart in Microsoft PowerPoint]FY23'!$A$4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PowerPoint]FY23'!$B$4:$D$4</c:f>
              <c:numCache>
                <c:formatCode>General</c:formatCode>
                <c:ptCount val="3"/>
                <c:pt idx="0">
                  <c:v>1892</c:v>
                </c:pt>
                <c:pt idx="1">
                  <c:v>7623</c:v>
                </c:pt>
                <c:pt idx="2">
                  <c:v>14435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E1-4BD8-8381-A0AE22A72D55}"/>
            </c:ext>
          </c:extLst>
        </c:ser>
        <c:ser>
          <c:idx val="3"/>
          <c:order val="3"/>
          <c:tx>
            <c:strRef>
              <c:f>'[Chart in Microsoft PowerPoint]FY23'!$A$5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PowerPoint]FY23'!$B$5:$D$5</c:f>
              <c:numCache>
                <c:formatCode>General</c:formatCode>
                <c:ptCount val="3"/>
                <c:pt idx="0">
                  <c:v>1814</c:v>
                </c:pt>
                <c:pt idx="1">
                  <c:v>7643</c:v>
                </c:pt>
                <c:pt idx="2">
                  <c:v>14795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E1-4BD8-8381-A0AE22A72D55}"/>
            </c:ext>
          </c:extLst>
        </c:ser>
        <c:ser>
          <c:idx val="4"/>
          <c:order val="4"/>
          <c:tx>
            <c:strRef>
              <c:f>'[Chart in Microsoft PowerPoint]FY23'!$A$6</c:f>
              <c:strCache>
                <c:ptCount val="1"/>
                <c:pt idx="0">
                  <c:v>February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PowerPoint]FY23'!$B$6:$D$6</c:f>
              <c:numCache>
                <c:formatCode>General</c:formatCode>
                <c:ptCount val="3"/>
                <c:pt idx="0">
                  <c:v>1890</c:v>
                </c:pt>
                <c:pt idx="1">
                  <c:v>7659</c:v>
                </c:pt>
                <c:pt idx="2">
                  <c:v>14909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E1-4BD8-8381-A0AE22A72D55}"/>
            </c:ext>
          </c:extLst>
        </c:ser>
        <c:ser>
          <c:idx val="5"/>
          <c:order val="5"/>
          <c:tx>
            <c:strRef>
              <c:f>'[Chart in Microsoft PowerPoint]FY23'!$A$7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PowerPoint]FY23'!$B$7:$D$7</c:f>
              <c:numCache>
                <c:formatCode>General</c:formatCode>
                <c:ptCount val="3"/>
                <c:pt idx="0">
                  <c:v>2043</c:v>
                </c:pt>
                <c:pt idx="1">
                  <c:v>8341</c:v>
                </c:pt>
                <c:pt idx="2">
                  <c:v>17662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E1-4BD8-8381-A0AE22A72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259295"/>
        <c:axId val="823830287"/>
      </c:barChart>
      <c:catAx>
        <c:axId val="19225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830287"/>
        <c:crosses val="autoZero"/>
        <c:auto val="1"/>
        <c:lblAlgn val="ctr"/>
        <c:lblOffset val="100"/>
        <c:noMultiLvlLbl val="0"/>
      </c:catAx>
      <c:valAx>
        <c:axId val="823830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5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GYN Turn</a:t>
            </a:r>
            <a:r>
              <a:rPr lang="en-US" baseline="0"/>
              <a:t> Around Time and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GYN!$A$3</c:f>
              <c:strCache>
                <c:ptCount val="1"/>
                <c:pt idx="0">
                  <c:v>GYN Volume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GYN!$B$1:$F$1</c:f>
              <c:strCache>
                <c:ptCount val="5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</c:strCache>
            </c:strRef>
          </c:cat>
          <c:val>
            <c:numRef>
              <c:f>GYN!$B$3:$F$3</c:f>
              <c:numCache>
                <c:formatCode>General</c:formatCode>
                <c:ptCount val="5"/>
                <c:pt idx="0">
                  <c:v>121</c:v>
                </c:pt>
                <c:pt idx="1">
                  <c:v>157</c:v>
                </c:pt>
                <c:pt idx="2">
                  <c:v>148</c:v>
                </c:pt>
                <c:pt idx="3">
                  <c:v>130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E-48E1-9922-392CB68F2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9598472"/>
        <c:axId val="499599128"/>
      </c:barChart>
      <c:lineChart>
        <c:grouping val="standard"/>
        <c:varyColors val="0"/>
        <c:ser>
          <c:idx val="0"/>
          <c:order val="0"/>
          <c:tx>
            <c:strRef>
              <c:f>GYN!$A$2</c:f>
              <c:strCache>
                <c:ptCount val="1"/>
                <c:pt idx="0">
                  <c:v>GYN TAT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GYN!$B$1:$F$1</c:f>
              <c:strCache>
                <c:ptCount val="5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</c:strCache>
            </c:strRef>
          </c:cat>
          <c:val>
            <c:numRef>
              <c:f>GYN!$B$2:$F$2</c:f>
              <c:numCache>
                <c:formatCode>General</c:formatCode>
                <c:ptCount val="5"/>
                <c:pt idx="0">
                  <c:v>6.03</c:v>
                </c:pt>
                <c:pt idx="1">
                  <c:v>3.9</c:v>
                </c:pt>
                <c:pt idx="2">
                  <c:v>4.13</c:v>
                </c:pt>
                <c:pt idx="3">
                  <c:v>4.55</c:v>
                </c:pt>
                <c:pt idx="4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9E-48E1-9922-392CB68F262F}"/>
            </c:ext>
          </c:extLst>
        </c:ser>
        <c:ser>
          <c:idx val="2"/>
          <c:order val="2"/>
          <c:tx>
            <c:strRef>
              <c:f>GYN!$A$4</c:f>
              <c:strCache>
                <c:ptCount val="1"/>
                <c:pt idx="0">
                  <c:v>GYN Goal &lt;7 days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GYN!$B$1:$F$1</c:f>
              <c:strCache>
                <c:ptCount val="5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</c:strCache>
            </c:strRef>
          </c:cat>
          <c:val>
            <c:numRef>
              <c:f>GYN!$B$4:$F$4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9E-48E1-9922-392CB68F2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9594864"/>
        <c:axId val="499590272"/>
      </c:lineChart>
      <c:catAx>
        <c:axId val="49959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9128"/>
        <c:crosses val="autoZero"/>
        <c:auto val="1"/>
        <c:lblAlgn val="ctr"/>
        <c:lblOffset val="100"/>
        <c:noMultiLvlLbl val="0"/>
      </c:catAx>
      <c:valAx>
        <c:axId val="49959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8472"/>
        <c:crosses val="autoZero"/>
        <c:crossBetween val="between"/>
      </c:valAx>
      <c:valAx>
        <c:axId val="499590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Turn around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4864"/>
        <c:crosses val="max"/>
        <c:crossBetween val="between"/>
      </c:valAx>
      <c:catAx>
        <c:axId val="49959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9590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NON-GYN Turn Around Time and Volume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'Non GYN'!$A$3</c:f>
              <c:strCache>
                <c:ptCount val="1"/>
                <c:pt idx="0">
                  <c:v>Non GYN Volume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C-4432-B111-D1D6397F77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C-4432-B111-D1D6397F77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C-4432-B111-D1D6397F77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8C-4432-B111-D1D6397F77DD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8C-4432-B111-D1D6397F77DD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8C-4432-B111-D1D6397F77DD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8C-4432-B111-D1D6397F77DD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8C-4432-B111-D1D6397F77DD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8C-4432-B111-D1D6397F7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 GYN'!$B$1:$F$1</c:f>
              <c:strCache>
                <c:ptCount val="5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</c:strCache>
            </c:strRef>
          </c:cat>
          <c:val>
            <c:numRef>
              <c:f>'Non GYN'!$B$3:$F$3</c:f>
              <c:numCache>
                <c:formatCode>General</c:formatCode>
                <c:ptCount val="5"/>
                <c:pt idx="0">
                  <c:v>270</c:v>
                </c:pt>
                <c:pt idx="1">
                  <c:v>267</c:v>
                </c:pt>
                <c:pt idx="2">
                  <c:v>247</c:v>
                </c:pt>
                <c:pt idx="3">
                  <c:v>273</c:v>
                </c:pt>
                <c:pt idx="4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18C-4432-B111-D1D6397F7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7689000"/>
        <c:axId val="487690968"/>
      </c:barChart>
      <c:lineChart>
        <c:grouping val="standard"/>
        <c:varyColors val="0"/>
        <c:ser>
          <c:idx val="0"/>
          <c:order val="0"/>
          <c:tx>
            <c:strRef>
              <c:f>'Non GYN'!$A$2</c:f>
              <c:strCache>
                <c:ptCount val="1"/>
                <c:pt idx="0">
                  <c:v>Non GYN TAT 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 GYN'!$B$1:$F$1</c:f>
              <c:strCache>
                <c:ptCount val="5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</c:strCache>
            </c:strRef>
          </c:cat>
          <c:val>
            <c:numRef>
              <c:f>'Non GYN'!$B$2:$F$2</c:f>
              <c:numCache>
                <c:formatCode>General</c:formatCode>
                <c:ptCount val="5"/>
                <c:pt idx="0">
                  <c:v>3.07</c:v>
                </c:pt>
                <c:pt idx="1">
                  <c:v>3.31</c:v>
                </c:pt>
                <c:pt idx="2">
                  <c:v>3.04</c:v>
                </c:pt>
                <c:pt idx="3">
                  <c:v>2.27</c:v>
                </c:pt>
                <c:pt idx="4">
                  <c:v>2.37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18C-4432-B111-D1D6397F77DD}"/>
            </c:ext>
          </c:extLst>
        </c:ser>
        <c:ser>
          <c:idx val="2"/>
          <c:order val="2"/>
          <c:tx>
            <c:strRef>
              <c:f>'Non GYN'!$A$4</c:f>
              <c:strCache>
                <c:ptCount val="1"/>
                <c:pt idx="0">
                  <c:v>Non GYN Goal &lt; 4 days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'Non GYN'!$B$1:$F$1</c:f>
              <c:strCache>
                <c:ptCount val="5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</c:strCache>
            </c:strRef>
          </c:cat>
          <c:val>
            <c:numRef>
              <c:f>'Non GYN'!$B$4:$F$4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18C-4432-B111-D1D6397F7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693264"/>
        <c:axId val="487692936"/>
      </c:lineChart>
      <c:catAx>
        <c:axId val="487689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0968"/>
        <c:crosses val="autoZero"/>
        <c:auto val="1"/>
        <c:lblAlgn val="ctr"/>
        <c:lblOffset val="100"/>
        <c:noMultiLvlLbl val="0"/>
      </c:catAx>
      <c:valAx>
        <c:axId val="48769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89000"/>
        <c:crosses val="autoZero"/>
        <c:crossBetween val="between"/>
      </c:valAx>
      <c:valAx>
        <c:axId val="4876929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Turn</a:t>
                </a:r>
                <a:r>
                  <a:rPr lang="en-US" baseline="0"/>
                  <a:t> Around Time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3264"/>
        <c:crosses val="max"/>
        <c:crossBetween val="between"/>
      </c:valAx>
      <c:catAx>
        <c:axId val="48769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692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CYTOLOGY MISSED</a:t>
            </a:r>
            <a:r>
              <a:rPr lang="en-US" baseline="0"/>
              <a:t> OPPORTUNITY RATE TO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MISSED OPPORTUNITY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44621</c:v>
                </c:pt>
                <c:pt idx="1">
                  <c:v>44673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44856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</c:numCache>
            </c:numRef>
          </c:cat>
          <c:val>
            <c:numRef>
              <c:f>'CYTOLOGY DATA'!$B$16:$M$16</c:f>
              <c:numCache>
                <c:formatCode>0.0000%</c:formatCode>
                <c:ptCount val="12"/>
                <c:pt idx="0">
                  <c:v>1.7977528089887642E-2</c:v>
                </c:pt>
                <c:pt idx="1">
                  <c:v>2.75E-2</c:v>
                </c:pt>
                <c:pt idx="2">
                  <c:v>8.7145969498910684E-3</c:v>
                </c:pt>
                <c:pt idx="3">
                  <c:v>6.7264573991031393E-3</c:v>
                </c:pt>
                <c:pt idx="4">
                  <c:v>5.434782608695652E-3</c:v>
                </c:pt>
                <c:pt idx="5">
                  <c:v>2.4886877828054297E-2</c:v>
                </c:pt>
                <c:pt idx="6">
                  <c:v>0.03</c:v>
                </c:pt>
                <c:pt idx="7">
                  <c:v>3.5629453681710214E-2</c:v>
                </c:pt>
                <c:pt idx="8">
                  <c:v>2.6845637583892617E-2</c:v>
                </c:pt>
                <c:pt idx="9">
                  <c:v>2.8169014084507043E-2</c:v>
                </c:pt>
                <c:pt idx="10">
                  <c:v>2.6378896882494004E-2</c:v>
                </c:pt>
                <c:pt idx="11">
                  <c:v>3.1185031185031187E-2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0-458A-AF4B-676A2FFD5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078296"/>
        <c:axId val="704075672"/>
      </c:barChart>
      <c:lineChart>
        <c:grouping val="standard"/>
        <c:varyColors val="0"/>
        <c:ser>
          <c:idx val="1"/>
          <c:order val="1"/>
          <c:tx>
            <c:v>COMBINED VOLUME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44621</c:v>
                </c:pt>
                <c:pt idx="1">
                  <c:v>44673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44856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</c:numCache>
            </c:numRef>
          </c:cat>
          <c:val>
            <c:numRef>
              <c:f>'CYTOLOGY DATA'!$B$17:$M$17</c:f>
              <c:numCache>
                <c:formatCode>General</c:formatCode>
                <c:ptCount val="12"/>
                <c:pt idx="0">
                  <c:v>445</c:v>
                </c:pt>
                <c:pt idx="1">
                  <c:v>400</c:v>
                </c:pt>
                <c:pt idx="2">
                  <c:v>459</c:v>
                </c:pt>
                <c:pt idx="3">
                  <c:v>446</c:v>
                </c:pt>
                <c:pt idx="4">
                  <c:v>368</c:v>
                </c:pt>
                <c:pt idx="5">
                  <c:v>442</c:v>
                </c:pt>
                <c:pt idx="6">
                  <c:v>400</c:v>
                </c:pt>
                <c:pt idx="7">
                  <c:v>421</c:v>
                </c:pt>
                <c:pt idx="8">
                  <c:v>447</c:v>
                </c:pt>
                <c:pt idx="9">
                  <c:v>426</c:v>
                </c:pt>
                <c:pt idx="10">
                  <c:v>417</c:v>
                </c:pt>
                <c:pt idx="11">
                  <c:v>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70-458A-AF4B-676A2FFD5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72720"/>
        <c:axId val="704077968"/>
      </c:lineChart>
      <c:dateAx>
        <c:axId val="704078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5672"/>
        <c:crosses val="autoZero"/>
        <c:auto val="1"/>
        <c:lblOffset val="100"/>
        <c:baseTimeUnit val="months"/>
      </c:dateAx>
      <c:valAx>
        <c:axId val="7040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Missed</a:t>
                </a:r>
                <a:r>
                  <a:rPr lang="en-US" baseline="0"/>
                  <a:t> opportunity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8296"/>
        <c:crosses val="autoZero"/>
        <c:crossBetween val="between"/>
      </c:valAx>
      <c:valAx>
        <c:axId val="704077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2720"/>
        <c:crosses val="max"/>
        <c:crossBetween val="between"/>
      </c:valAx>
      <c:dateAx>
        <c:axId val="7040727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4077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PowerPoint]Frozens'!$C$1</c:f>
              <c:strCache>
                <c:ptCount val="1"/>
                <c:pt idx="0">
                  <c:v>Total Blocks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PowerPoint]Frozens'!$A$2:$A$7</c:f>
              <c:strCache>
                <c:ptCount val="6"/>
                <c:pt idx="0">
                  <c:v>October, 2022</c:v>
                </c:pt>
                <c:pt idx="1">
                  <c:v>November, 2022</c:v>
                </c:pt>
                <c:pt idx="2">
                  <c:v>December, 2022</c:v>
                </c:pt>
                <c:pt idx="3">
                  <c:v>January, 2023</c:v>
                </c:pt>
                <c:pt idx="4">
                  <c:v>Februry, 2023</c:v>
                </c:pt>
                <c:pt idx="5">
                  <c:v>March, 2023</c:v>
                </c:pt>
              </c:strCache>
            </c:strRef>
          </c:cat>
          <c:val>
            <c:numRef>
              <c:f>'[Chart in Microsoft PowerPoint]Frozens'!$C$2:$C$7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A-4C02-A8CC-D342D8E2E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0300192"/>
        <c:axId val="732604576"/>
      </c:barChart>
      <c:lineChart>
        <c:grouping val="standard"/>
        <c:varyColors val="0"/>
        <c:ser>
          <c:idx val="0"/>
          <c:order val="0"/>
          <c:tx>
            <c:strRef>
              <c:f>'[Chart in Microsoft PowerPoint]Frozens'!$B$1</c:f>
              <c:strCache>
                <c:ptCount val="1"/>
                <c:pt idx="0">
                  <c:v>Percent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PowerPoint]Frozens'!$A$2:$A$7</c:f>
              <c:strCache>
                <c:ptCount val="6"/>
                <c:pt idx="0">
                  <c:v>October, 2022</c:v>
                </c:pt>
                <c:pt idx="1">
                  <c:v>November, 2022</c:v>
                </c:pt>
                <c:pt idx="2">
                  <c:v>December, 2022</c:v>
                </c:pt>
                <c:pt idx="3">
                  <c:v>January, 2023</c:v>
                </c:pt>
                <c:pt idx="4">
                  <c:v>Februry, 2023</c:v>
                </c:pt>
                <c:pt idx="5">
                  <c:v>March, 2023</c:v>
                </c:pt>
              </c:strCache>
            </c:strRef>
          </c:cat>
          <c:val>
            <c:numRef>
              <c:f>'[Chart in Microsoft PowerPoint]Frozens'!$B$2:$B$7</c:f>
              <c:numCache>
                <c:formatCode>0%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6A-4C02-A8CC-D342D8E2E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749440"/>
        <c:axId val="352786224"/>
      </c:lineChart>
      <c:catAx>
        <c:axId val="9387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86224"/>
        <c:crosses val="autoZero"/>
        <c:auto val="1"/>
        <c:lblAlgn val="ctr"/>
        <c:lblOffset val="100"/>
        <c:noMultiLvlLbl val="0"/>
      </c:catAx>
      <c:valAx>
        <c:axId val="35278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749440"/>
        <c:crosses val="autoZero"/>
        <c:crossBetween val="between"/>
      </c:valAx>
      <c:valAx>
        <c:axId val="732604576"/>
        <c:scaling>
          <c:orientation val="minMax"/>
          <c:max val="4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00192"/>
        <c:crosses val="max"/>
        <c:crossBetween val="between"/>
        <c:majorUnit val="1"/>
      </c:valAx>
      <c:catAx>
        <c:axId val="660300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260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9737330659213E-2"/>
          <c:y val="9.716029932168951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'Pivot by Month - Defect Rate'!$A$1:$O$2</c:f>
              <c:multiLvlStrCache>
                <c:ptCount val="5"/>
                <c:lvl>
                  <c:pt idx="0">
                    <c:v>143</c:v>
                  </c:pt>
                  <c:pt idx="1">
                    <c:v>131</c:v>
                  </c:pt>
                  <c:pt idx="2">
                    <c:v>128</c:v>
                  </c:pt>
                  <c:pt idx="3">
                    <c:v>139</c:v>
                  </c:pt>
                  <c:pt idx="4">
                    <c:v>133</c:v>
                  </c:pt>
                </c:lvl>
                <c:lvl>
                  <c:pt idx="0">
                    <c:v>Oct-22</c:v>
                  </c:pt>
                  <c:pt idx="1">
                    <c:v>Nov-22</c:v>
                  </c:pt>
                  <c:pt idx="2">
                    <c:v>Dec-22</c:v>
                  </c:pt>
                  <c:pt idx="3">
                    <c:v>Jan-23</c:v>
                  </c:pt>
                  <c:pt idx="4">
                    <c:v>Feb-23</c:v>
                  </c:pt>
                </c:lvl>
              </c:multiLvlStrCache>
            </c:multiLvlStrRef>
          </c:cat>
          <c:val>
            <c:numRef>
              <c:f>'Pivot by Month - Defect Rate'!$A$2:$O$2</c:f>
              <c:numCache>
                <c:formatCode>General</c:formatCode>
                <c:ptCount val="5"/>
                <c:pt idx="0">
                  <c:v>143</c:v>
                </c:pt>
                <c:pt idx="1">
                  <c:v>131</c:v>
                </c:pt>
                <c:pt idx="2">
                  <c:v>128</c:v>
                </c:pt>
                <c:pt idx="3">
                  <c:v>139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'Pivot by Month - Defect Rate'!$A$1:$N$2</c:f>
              <c:multiLvlStrCache>
                <c:ptCount val="4"/>
                <c:lvl>
                  <c:pt idx="0">
                    <c:v>143</c:v>
                  </c:pt>
                  <c:pt idx="1">
                    <c:v>131</c:v>
                  </c:pt>
                  <c:pt idx="2">
                    <c:v>128</c:v>
                  </c:pt>
                  <c:pt idx="3">
                    <c:v>139</c:v>
                  </c:pt>
                </c:lvl>
                <c:lvl>
                  <c:pt idx="0">
                    <c:v>Oct-22</c:v>
                  </c:pt>
                  <c:pt idx="1">
                    <c:v>Nov-22</c:v>
                  </c:pt>
                  <c:pt idx="2">
                    <c:v>Dec-22</c:v>
                  </c:pt>
                  <c:pt idx="3">
                    <c:v>Jan-23</c:v>
                  </c:pt>
                </c:lvl>
              </c:multiLvlStrCache>
            </c:multiLvlStrRef>
          </c:cat>
          <c:val>
            <c:numRef>
              <c:f>'Pivot by Month - Defect Rate'!$A$3:$O$3</c:f>
              <c:numCache>
                <c:formatCode>0.00%</c:formatCode>
                <c:ptCount val="5"/>
                <c:pt idx="0">
                  <c:v>0.95</c:v>
                </c:pt>
                <c:pt idx="1">
                  <c:v>0.90839999999999999</c:v>
                </c:pt>
                <c:pt idx="2">
                  <c:v>0.97699999999999998</c:v>
                </c:pt>
                <c:pt idx="3">
                  <c:v>0.92</c:v>
                </c:pt>
                <c:pt idx="4">
                  <c:v>0.78949999999999998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82-41FB-993F-72BD2F26BB3D}"/>
            </c:ext>
          </c:extLst>
        </c:ser>
        <c:ser>
          <c:idx val="2"/>
          <c:order val="2"/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'Pivot by Month - Defect Rate'!$A$1:$N$2</c:f>
              <c:multiLvlStrCache>
                <c:ptCount val="4"/>
                <c:lvl>
                  <c:pt idx="0">
                    <c:v>143</c:v>
                  </c:pt>
                  <c:pt idx="1">
                    <c:v>131</c:v>
                  </c:pt>
                  <c:pt idx="2">
                    <c:v>128</c:v>
                  </c:pt>
                  <c:pt idx="3">
                    <c:v>139</c:v>
                  </c:pt>
                </c:lvl>
                <c:lvl>
                  <c:pt idx="0">
                    <c:v>Oct-22</c:v>
                  </c:pt>
                  <c:pt idx="1">
                    <c:v>Nov-22</c:v>
                  </c:pt>
                  <c:pt idx="2">
                    <c:v>Dec-22</c:v>
                  </c:pt>
                  <c:pt idx="3">
                    <c:v>Jan-23</c:v>
                  </c:pt>
                </c:lvl>
              </c:multiLvlStrCache>
            </c:multiLvlStrRef>
          </c:cat>
          <c:val>
            <c:numRef>
              <c:f>'Pivot by Month - Defect Rate'!$A$4:$O$4</c:f>
              <c:numCache>
                <c:formatCode>0%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cat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Algn val="ctr"/>
        <c:lblOffset val="100"/>
        <c:noMultiLvlLbl val="1"/>
      </c:catAx>
      <c:valAx>
        <c:axId val="57776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SIGN OUT PERCENTAGES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096161892807"/>
          <c:y val="0.91764515130691837"/>
          <c:w val="0.61815550230134275"/>
          <c:h val="6.771624076706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60091039344721E-2"/>
          <c:y val="8.984090215320092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'NON-GYN'!$A$1:$Q$1</c:f>
              <c:numCache>
                <c:formatCode>[$-409]mmm\-yy;@</c:formatCode>
                <c:ptCount val="17"/>
                <c:pt idx="0">
                  <c:v>44489</c:v>
                </c:pt>
                <c:pt idx="1">
                  <c:v>44520</c:v>
                </c:pt>
                <c:pt idx="2">
                  <c:v>44550</c:v>
                </c:pt>
                <c:pt idx="3">
                  <c:v>44581</c:v>
                </c:pt>
                <c:pt idx="4">
                  <c:v>44612</c:v>
                </c:pt>
                <c:pt idx="5">
                  <c:v>44640</c:v>
                </c:pt>
                <c:pt idx="6">
                  <c:v>44671</c:v>
                </c:pt>
                <c:pt idx="7">
                  <c:v>44701</c:v>
                </c:pt>
                <c:pt idx="8">
                  <c:v>44732</c:v>
                </c:pt>
                <c:pt idx="9">
                  <c:v>44762</c:v>
                </c:pt>
                <c:pt idx="10">
                  <c:v>44793</c:v>
                </c:pt>
                <c:pt idx="11">
                  <c:v>44825</c:v>
                </c:pt>
                <c:pt idx="12">
                  <c:v>44855</c:v>
                </c:pt>
                <c:pt idx="13">
                  <c:v>44886</c:v>
                </c:pt>
                <c:pt idx="14">
                  <c:v>44896</c:v>
                </c:pt>
                <c:pt idx="15">
                  <c:v>44947</c:v>
                </c:pt>
                <c:pt idx="16">
                  <c:v>44978</c:v>
                </c:pt>
              </c:numCache>
              <c:extLst/>
            </c:numRef>
          </c:cat>
          <c:val>
            <c:numRef>
              <c:f>'NON-GYN'!$A$2:$Q$2</c:f>
              <c:numCache>
                <c:formatCode>General</c:formatCode>
                <c:ptCount val="17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 formatCode="0.0">
                  <c:v>6</c:v>
                </c:pt>
                <c:pt idx="4" formatCode="0.0">
                  <c:v>8</c:v>
                </c:pt>
                <c:pt idx="5" formatCode="0.0">
                  <c:v>2</c:v>
                </c:pt>
                <c:pt idx="6" formatCode="0.0">
                  <c:v>7</c:v>
                </c:pt>
                <c:pt idx="7" formatCode="0.0">
                  <c:v>3</c:v>
                </c:pt>
                <c:pt idx="8">
                  <c:v>6</c:v>
                </c:pt>
                <c:pt idx="9" formatCode="0.0">
                  <c:v>0</c:v>
                </c:pt>
                <c:pt idx="10" formatCode="0.0">
                  <c:v>6</c:v>
                </c:pt>
                <c:pt idx="11" formatCode="0.0">
                  <c:v>8</c:v>
                </c:pt>
                <c:pt idx="12" formatCode="0.0">
                  <c:v>1</c:v>
                </c:pt>
                <c:pt idx="13" formatCode="0.0">
                  <c:v>5</c:v>
                </c:pt>
                <c:pt idx="14" formatCode="0.0">
                  <c:v>3</c:v>
                </c:pt>
                <c:pt idx="15" formatCode="0.0">
                  <c:v>9</c:v>
                </c:pt>
                <c:pt idx="16" formatCode="0.0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'NON-GYN'!$A$2:$Q$4</c:f>
              <c:multiLvlStrCache>
                <c:ptCount val="17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  <c:pt idx="13">
                    <c:v>90%</c:v>
                  </c:pt>
                  <c:pt idx="14">
                    <c:v>90%</c:v>
                  </c:pt>
                  <c:pt idx="15">
                    <c:v>90%</c:v>
                  </c:pt>
                  <c:pt idx="16">
                    <c:v>90%</c:v>
                  </c:pt>
                </c:lvl>
                <c:lvl>
                  <c:pt idx="0">
                    <c:v>100%</c:v>
                  </c:pt>
                  <c:pt idx="1">
                    <c:v>70%</c:v>
                  </c:pt>
                  <c:pt idx="2">
                    <c:v>80%</c:v>
                  </c:pt>
                  <c:pt idx="3">
                    <c:v>83%</c:v>
                  </c:pt>
                  <c:pt idx="4">
                    <c:v>88%</c:v>
                  </c:pt>
                  <c:pt idx="5">
                    <c:v>100%</c:v>
                  </c:pt>
                  <c:pt idx="6">
                    <c:v>86%</c:v>
                  </c:pt>
                  <c:pt idx="7">
                    <c:v>33%</c:v>
                  </c:pt>
                  <c:pt idx="8">
                    <c:v>50%</c:v>
                  </c:pt>
                  <c:pt idx="9">
                    <c:v>0%</c:v>
                  </c:pt>
                  <c:pt idx="10">
                    <c:v>33%</c:v>
                  </c:pt>
                  <c:pt idx="11">
                    <c:v>63%</c:v>
                  </c:pt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</c:lvl>
                <c:lvl>
                  <c:pt idx="0">
                    <c:v>4</c:v>
                  </c:pt>
                  <c:pt idx="1">
                    <c:v>6</c:v>
                  </c:pt>
                  <c:pt idx="2">
                    <c:v>2</c:v>
                  </c:pt>
                  <c:pt idx="3">
                    <c:v>6.0</c:v>
                  </c:pt>
                  <c:pt idx="4">
                    <c:v>8.0</c:v>
                  </c:pt>
                  <c:pt idx="5">
                    <c:v>2.0</c:v>
                  </c:pt>
                  <c:pt idx="6">
                    <c:v>7.0</c:v>
                  </c:pt>
                  <c:pt idx="7">
                    <c:v>3.0</c:v>
                  </c:pt>
                  <c:pt idx="8">
                    <c:v>6</c:v>
                  </c:pt>
                  <c:pt idx="9">
                    <c:v>0.0</c:v>
                  </c:pt>
                  <c:pt idx="10">
                    <c:v>6.0</c:v>
                  </c:pt>
                  <c:pt idx="11">
                    <c:v>8.0</c:v>
                  </c:pt>
                  <c:pt idx="12">
                    <c:v>1.0</c:v>
                  </c:pt>
                  <c:pt idx="13">
                    <c:v>5.0</c:v>
                  </c:pt>
                  <c:pt idx="14">
                    <c:v>3.0</c:v>
                  </c:pt>
                  <c:pt idx="15">
                    <c:v>9.0</c:v>
                  </c:pt>
                  <c:pt idx="16">
                    <c:v>2.0</c:v>
                  </c:pt>
                </c:lvl>
              </c:multiLvlStrCache>
              <c:extLst/>
            </c:multiLvlStrRef>
          </c:cat>
          <c:val>
            <c:numRef>
              <c:f>'NON-GYN'!$A$3:$Q$3</c:f>
              <c:numCache>
                <c:formatCode>0%</c:formatCode>
                <c:ptCount val="17"/>
                <c:pt idx="0">
                  <c:v>1</c:v>
                </c:pt>
                <c:pt idx="1">
                  <c:v>0.7</c:v>
                </c:pt>
                <c:pt idx="2">
                  <c:v>0.8</c:v>
                </c:pt>
                <c:pt idx="3">
                  <c:v>0.83</c:v>
                </c:pt>
                <c:pt idx="4">
                  <c:v>0.88</c:v>
                </c:pt>
                <c:pt idx="5">
                  <c:v>1</c:v>
                </c:pt>
                <c:pt idx="6">
                  <c:v>0.86</c:v>
                </c:pt>
                <c:pt idx="7">
                  <c:v>0.33</c:v>
                </c:pt>
                <c:pt idx="8">
                  <c:v>0.5</c:v>
                </c:pt>
                <c:pt idx="9">
                  <c:v>0</c:v>
                </c:pt>
                <c:pt idx="10">
                  <c:v>0.33329999999999999</c:v>
                </c:pt>
                <c:pt idx="11">
                  <c:v>0.625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2CA-4292-90D6-590490ED117D}"/>
            </c:ext>
          </c:extLst>
        </c:ser>
        <c:ser>
          <c:idx val="2"/>
          <c:order val="2"/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'NON-GYN'!$A$2:$Q$4</c:f>
              <c:multiLvlStrCache>
                <c:ptCount val="17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  <c:pt idx="13">
                    <c:v>90%</c:v>
                  </c:pt>
                  <c:pt idx="14">
                    <c:v>90%</c:v>
                  </c:pt>
                  <c:pt idx="15">
                    <c:v>90%</c:v>
                  </c:pt>
                  <c:pt idx="16">
                    <c:v>90%</c:v>
                  </c:pt>
                </c:lvl>
                <c:lvl>
                  <c:pt idx="0">
                    <c:v>100%</c:v>
                  </c:pt>
                  <c:pt idx="1">
                    <c:v>70%</c:v>
                  </c:pt>
                  <c:pt idx="2">
                    <c:v>80%</c:v>
                  </c:pt>
                  <c:pt idx="3">
                    <c:v>83%</c:v>
                  </c:pt>
                  <c:pt idx="4">
                    <c:v>88%</c:v>
                  </c:pt>
                  <c:pt idx="5">
                    <c:v>100%</c:v>
                  </c:pt>
                  <c:pt idx="6">
                    <c:v>86%</c:v>
                  </c:pt>
                  <c:pt idx="7">
                    <c:v>33%</c:v>
                  </c:pt>
                  <c:pt idx="8">
                    <c:v>50%</c:v>
                  </c:pt>
                  <c:pt idx="9">
                    <c:v>0%</c:v>
                  </c:pt>
                  <c:pt idx="10">
                    <c:v>33%</c:v>
                  </c:pt>
                  <c:pt idx="11">
                    <c:v>63%</c:v>
                  </c:pt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</c:lvl>
                <c:lvl>
                  <c:pt idx="0">
                    <c:v>4</c:v>
                  </c:pt>
                  <c:pt idx="1">
                    <c:v>6</c:v>
                  </c:pt>
                  <c:pt idx="2">
                    <c:v>2</c:v>
                  </c:pt>
                  <c:pt idx="3">
                    <c:v>6.0</c:v>
                  </c:pt>
                  <c:pt idx="4">
                    <c:v>8.0</c:v>
                  </c:pt>
                  <c:pt idx="5">
                    <c:v>2.0</c:v>
                  </c:pt>
                  <c:pt idx="6">
                    <c:v>7.0</c:v>
                  </c:pt>
                  <c:pt idx="7">
                    <c:v>3.0</c:v>
                  </c:pt>
                  <c:pt idx="8">
                    <c:v>6</c:v>
                  </c:pt>
                  <c:pt idx="9">
                    <c:v>0.0</c:v>
                  </c:pt>
                  <c:pt idx="10">
                    <c:v>6.0</c:v>
                  </c:pt>
                  <c:pt idx="11">
                    <c:v>8.0</c:v>
                  </c:pt>
                  <c:pt idx="12">
                    <c:v>1.0</c:v>
                  </c:pt>
                  <c:pt idx="13">
                    <c:v>5.0</c:v>
                  </c:pt>
                  <c:pt idx="14">
                    <c:v>3.0</c:v>
                  </c:pt>
                  <c:pt idx="15">
                    <c:v>9.0</c:v>
                  </c:pt>
                  <c:pt idx="16">
                    <c:v>2.0</c:v>
                  </c:pt>
                </c:lvl>
              </c:multiLvlStrCache>
              <c:extLst/>
            </c:multiLvlStrRef>
          </c:cat>
          <c:val>
            <c:numRef>
              <c:f>'NON-GYN'!$B$4:$Q$4</c:f>
              <c:numCache>
                <c:formatCode>0%</c:formatCode>
                <c:ptCount val="16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date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Offset val="100"/>
        <c:baseTimeUnit val="months"/>
      </c:dateAx>
      <c:valAx>
        <c:axId val="57776301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%  of Cases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48693748401105E-2"/>
          <c:y val="0.10478588716317191"/>
          <c:w val="0.95812992125984253"/>
          <c:h val="0.689376922684470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[$-409]mmm\-yy;@</c:formatCode>
                <c:ptCount val="16"/>
                <c:pt idx="0">
                  <c:v>44530</c:v>
                </c:pt>
                <c:pt idx="1">
                  <c:v>44561</c:v>
                </c:pt>
                <c:pt idx="2">
                  <c:v>44592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44772</c:v>
                </c:pt>
                <c:pt idx="9">
                  <c:v>44803</c:v>
                </c:pt>
                <c:pt idx="10">
                  <c:v>44834</c:v>
                </c:pt>
                <c:pt idx="11">
                  <c:v>44865</c:v>
                </c:pt>
                <c:pt idx="12">
                  <c:v>44887</c:v>
                </c:pt>
                <c:pt idx="13">
                  <c:v>44916</c:v>
                </c:pt>
                <c:pt idx="14">
                  <c:v>44947</c:v>
                </c:pt>
                <c:pt idx="15">
                  <c:v>44985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6</c:v>
                </c:pt>
                <c:pt idx="14">
                  <c:v>2</c:v>
                </c:pt>
                <c:pt idx="1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C-46BA-9B23-7DDCBF524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Malignant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[$-409]mmm\-yy;@</c:formatCode>
                <c:ptCount val="16"/>
                <c:pt idx="0">
                  <c:v>44530</c:v>
                </c:pt>
                <c:pt idx="1">
                  <c:v>44561</c:v>
                </c:pt>
                <c:pt idx="2">
                  <c:v>44592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44772</c:v>
                </c:pt>
                <c:pt idx="9">
                  <c:v>44803</c:v>
                </c:pt>
                <c:pt idx="10">
                  <c:v>44834</c:v>
                </c:pt>
                <c:pt idx="11">
                  <c:v>44865</c:v>
                </c:pt>
                <c:pt idx="12">
                  <c:v>44887</c:v>
                </c:pt>
                <c:pt idx="13">
                  <c:v>44916</c:v>
                </c:pt>
                <c:pt idx="14">
                  <c:v>44947</c:v>
                </c:pt>
                <c:pt idx="15">
                  <c:v>44985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C-46BA-9B23-7DDCBF524E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[$-409]mmm\-yy;@</c:formatCode>
                <c:ptCount val="16"/>
                <c:pt idx="0">
                  <c:v>44530</c:v>
                </c:pt>
                <c:pt idx="1">
                  <c:v>44561</c:v>
                </c:pt>
                <c:pt idx="2">
                  <c:v>44592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44772</c:v>
                </c:pt>
                <c:pt idx="9">
                  <c:v>44803</c:v>
                </c:pt>
                <c:pt idx="10">
                  <c:v>44834</c:v>
                </c:pt>
                <c:pt idx="11">
                  <c:v>44865</c:v>
                </c:pt>
                <c:pt idx="12">
                  <c:v>44887</c:v>
                </c:pt>
                <c:pt idx="13">
                  <c:v>44916</c:v>
                </c:pt>
                <c:pt idx="14">
                  <c:v>44947</c:v>
                </c:pt>
                <c:pt idx="15">
                  <c:v>44985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2-E9DC-46BA-9B23-7DDCBF52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7293384"/>
        <c:axId val="237293776"/>
      </c:barChart>
      <c:dateAx>
        <c:axId val="23729338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776"/>
        <c:crosses val="autoZero"/>
        <c:auto val="1"/>
        <c:lblOffset val="100"/>
        <c:baseTimeUnit val="months"/>
      </c:dateAx>
      <c:valAx>
        <c:axId val="2372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11358362813342E-2"/>
          <c:y val="7.5266023047890832E-2"/>
          <c:w val="0.93744508159306184"/>
          <c:h val="0.763995352233511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'BH Data'!$B$17</c:f>
              <c:strCache>
                <c:ptCount val="1"/>
                <c:pt idx="0">
                  <c:v>Pre-analytical (during procedure)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'BH Data'!$A$18:$A$32</c:f>
              <c:numCache>
                <c:formatCode>[$-409]mmm\-yy;@</c:formatCode>
                <c:ptCount val="15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  <c:pt idx="13">
                  <c:v>44985</c:v>
                </c:pt>
              </c:numCache>
              <c:extLst/>
            </c:numRef>
          </c:cat>
          <c:val>
            <c:numRef>
              <c:f>'BH Data'!$B$18:$B$32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B7C-4CC0-A0E9-946A226E4937}"/>
            </c:ext>
          </c:extLst>
        </c:ser>
        <c:ser>
          <c:idx val="1"/>
          <c:order val="1"/>
          <c:tx>
            <c:strRef>
              <c:f>'BH Data'!$C$17</c:f>
              <c:strCache>
                <c:ptCount val="1"/>
                <c:pt idx="0">
                  <c:v>Grossing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'BH Data'!$A$18:$A$32</c:f>
              <c:numCache>
                <c:formatCode>[$-409]mmm\-yy;@</c:formatCode>
                <c:ptCount val="15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  <c:pt idx="13">
                  <c:v>44985</c:v>
                </c:pt>
              </c:numCache>
              <c:extLst/>
            </c:numRef>
          </c:cat>
          <c:val>
            <c:numRef>
              <c:f>'BH Data'!$C$18:$C$32</c:f>
              <c:numCache>
                <c:formatCode>General</c:formatCode>
                <c:ptCount val="15"/>
                <c:pt idx="0">
                  <c:v>3</c:v>
                </c:pt>
                <c:pt idx="2">
                  <c:v>2</c:v>
                </c:pt>
                <c:pt idx="7">
                  <c:v>1</c:v>
                </c:pt>
                <c:pt idx="12">
                  <c:v>1</c:v>
                </c:pt>
                <c:pt idx="1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B7C-4CC0-A0E9-946A226E4937}"/>
            </c:ext>
          </c:extLst>
        </c:ser>
        <c:ser>
          <c:idx val="2"/>
          <c:order val="2"/>
          <c:tx>
            <c:strRef>
              <c:f>'BH Data'!$D$17</c:f>
              <c:strCache>
                <c:ptCount val="1"/>
                <c:pt idx="0">
                  <c:v>Indeterminant Grossing vs Embedding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'BH Data'!$A$18:$A$32</c:f>
              <c:numCache>
                <c:formatCode>[$-409]mmm\-yy;@</c:formatCode>
                <c:ptCount val="15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  <c:pt idx="13">
                  <c:v>44985</c:v>
                </c:pt>
              </c:numCache>
              <c:extLst/>
            </c:numRef>
          </c:cat>
          <c:val>
            <c:numRef>
              <c:f>'BH Data'!$D$18:$D$32</c:f>
              <c:numCache>
                <c:formatCode>General</c:formatCode>
                <c:ptCount val="15"/>
                <c:pt idx="3">
                  <c:v>2</c:v>
                </c:pt>
                <c:pt idx="7">
                  <c:v>1</c:v>
                </c:pt>
                <c:pt idx="8">
                  <c:v>2</c:v>
                </c:pt>
                <c:pt idx="1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B7C-4CC0-A0E9-946A226E4937}"/>
            </c:ext>
          </c:extLst>
        </c:ser>
        <c:ser>
          <c:idx val="3"/>
          <c:order val="3"/>
          <c:tx>
            <c:strRef>
              <c:f>'BH Data'!$E$17</c:f>
              <c:strCache>
                <c:ptCount val="1"/>
                <c:pt idx="0">
                  <c:v>Embedding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'BH Data'!$A$18:$A$32</c:f>
              <c:numCache>
                <c:formatCode>[$-409]mmm\-yy;@</c:formatCode>
                <c:ptCount val="15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  <c:pt idx="13">
                  <c:v>44985</c:v>
                </c:pt>
              </c:numCache>
              <c:extLst/>
            </c:numRef>
          </c:cat>
          <c:val>
            <c:numRef>
              <c:f>'BH Data'!$E$18:$E$32</c:f>
              <c:numCache>
                <c:formatCode>General</c:formatCode>
                <c:ptCount val="15"/>
                <c:pt idx="4">
                  <c:v>1</c:v>
                </c:pt>
                <c:pt idx="1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B7C-4CC0-A0E9-946A226E4937}"/>
            </c:ext>
          </c:extLst>
        </c:ser>
        <c:ser>
          <c:idx val="4"/>
          <c:order val="4"/>
          <c:tx>
            <c:strRef>
              <c:f>'BH Data'!$F$17</c:f>
              <c:strCache>
                <c:ptCount val="1"/>
                <c:pt idx="0">
                  <c:v>Microtomy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'BH Data'!$A$18:$A$32</c:f>
              <c:numCache>
                <c:formatCode>[$-409]mmm\-yy;@</c:formatCode>
                <c:ptCount val="15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  <c:pt idx="13">
                  <c:v>44985</c:v>
                </c:pt>
              </c:numCache>
              <c:extLst/>
            </c:numRef>
          </c:cat>
          <c:val>
            <c:numRef>
              <c:f>'BH Data'!$F$18:$F$32</c:f>
              <c:numCache>
                <c:formatCode>General</c:formatCode>
                <c:ptCount val="15"/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10">
                  <c:v>1</c:v>
                </c:pt>
                <c:pt idx="11">
                  <c:v>3</c:v>
                </c:pt>
                <c:pt idx="13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B7C-4CC0-A0E9-946A226E4937}"/>
            </c:ext>
          </c:extLst>
        </c:ser>
        <c:ser>
          <c:idx val="5"/>
          <c:order val="5"/>
          <c:tx>
            <c:strRef>
              <c:f>'BH Data'!$G$17</c:f>
              <c:strCache>
                <c:ptCount val="1"/>
                <c:pt idx="0">
                  <c:v>Indeterminant Embedding vs Tissue Processor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'BH Data'!$A$18:$A$32</c:f>
              <c:numCache>
                <c:formatCode>[$-409]mmm\-yy;@</c:formatCode>
                <c:ptCount val="15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  <c:pt idx="13">
                  <c:v>44985</c:v>
                </c:pt>
              </c:numCache>
              <c:extLst/>
            </c:numRef>
          </c:cat>
          <c:val>
            <c:numRef>
              <c:f>'BH Data'!$G$18:$G$32</c:f>
              <c:numCache>
                <c:formatCode>General</c:formatCode>
                <c:ptCount val="15"/>
                <c:pt idx="1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32C-4088-9343-061CF1415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9461688"/>
        <c:axId val="539454800"/>
      </c:barChart>
      <c:dateAx>
        <c:axId val="539461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54800"/>
        <c:crosses val="autoZero"/>
        <c:auto val="1"/>
        <c:lblOffset val="100"/>
        <c:baseTimeUnit val="months"/>
      </c:dateAx>
      <c:valAx>
        <c:axId val="53945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</a:t>
                </a:r>
                <a:r>
                  <a:rPr lang="en-US" b="1" baseline="0" dirty="0"/>
                  <a:t> of Contaminants 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2.0933977455716585E-2"/>
              <c:y val="0.46185000114304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6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61179289286642"/>
          <c:w val="0.99272307333865861"/>
          <c:h val="9.2388207107133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Block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56-4E74-974F-E3798531B037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156-4E74-974F-E3798531B037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56-4E74-974F-E3798531B037}"/>
                </c:ext>
              </c:extLst>
            </c:dLbl>
            <c:dLbl>
              <c:idx val="2"/>
              <c:layout>
                <c:manualLayout>
                  <c:x val="0.10979375448690634"/>
                  <c:y val="0.2068972609997360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5.7152913294553985E-2"/>
                      <c:h val="6.0688915806335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156-4E74-974F-E3798531B0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/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36</c:v>
                </c:pt>
                <c:pt idx="2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F1-4CAD-8778-6CFDCDCA9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B-D156-4E74-974F-E3798531B0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 xmlns:c15="http://schemas.microsoft.com/office/drawing/2012/chart"/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</c:v>
                </c:pt>
                <c:pt idx="1">
                  <c:v>1.8</c:v>
                </c:pt>
                <c:pt idx="2">
                  <c:v>0.95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DF1-4CAD-8778-6CFDCDCA92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Sheet1!$C$1:$C$4</c15:sqref>
                        </c15:formulaRef>
                      </c:ext>
                    </c:extLst>
                    <c:strCache>
                      <c:ptCount val="4"/>
                      <c:pt idx="0">
                        <c:v>%</c:v>
                      </c:pt>
                      <c:pt idx="1">
                        <c:v>85%</c:v>
                      </c:pt>
                      <c:pt idx="2">
                        <c:v>180%</c:v>
                      </c:pt>
                      <c:pt idx="3">
                        <c:v>95%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D-D156-4E74-974F-E3798531B037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2-8DF1-4CAD-8778-6CFDCDCA925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December 2022 - February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'HISTOLOGY 2023'!$I$2</c:f>
              <c:strCache>
                <c:ptCount val="1"/>
                <c:pt idx="0">
                  <c:v>Dec-22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2023'!$I$3:$I$15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8-4283-9174-A8711461B0D5}"/>
            </c:ext>
          </c:extLst>
        </c:ser>
        <c:ser>
          <c:idx val="1"/>
          <c:order val="1"/>
          <c:tx>
            <c:strRef>
              <c:f>'HISTOLOGY 2023'!$J$2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2023'!$J$3:$J$15</c:f>
              <c:numCache>
                <c:formatCode>General</c:formatCode>
                <c:ptCount val="13"/>
                <c:pt idx="1">
                  <c:v>9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78-4283-9174-A8711461B0D5}"/>
            </c:ext>
          </c:extLst>
        </c:ser>
        <c:ser>
          <c:idx val="2"/>
          <c:order val="2"/>
          <c:tx>
            <c:strRef>
              <c:f>'HISTOLOGY 2023'!$K$2</c:f>
              <c:strCache>
                <c:ptCount val="1"/>
                <c:pt idx="0">
                  <c:v>Feb-23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2023'!$K$3:$K$15</c:f>
              <c:numCache>
                <c:formatCode>General</c:formatCode>
                <c:ptCount val="13"/>
                <c:pt idx="1">
                  <c:v>8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78-4283-9174-A8711461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135472"/>
        <c:axId val="524136128"/>
      </c:barChart>
      <c:catAx>
        <c:axId val="524135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Histology Work Areas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6128"/>
        <c:crosses val="autoZero"/>
        <c:auto val="1"/>
        <c:lblAlgn val="ctr"/>
        <c:lblOffset val="100"/>
        <c:noMultiLvlLbl val="0"/>
      </c:catAx>
      <c:valAx>
        <c:axId val="5241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January 2021 - February</a:t>
            </a:r>
            <a:r>
              <a:rPr lang="en-US" baseline="0"/>
              <a:t> 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'Histology charts'!$A$2:$Z$2</c:f>
              <c:numCache>
                <c:formatCode>mmm\-yy</c:formatCode>
                <c:ptCount val="2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</c:numCache>
            </c:numRef>
          </c:cat>
          <c:val>
            <c:numRef>
              <c:f>'Histology charts'!$A$3:$Z$3</c:f>
              <c:numCache>
                <c:formatCode>0.0000%</c:formatCode>
                <c:ptCount val="26"/>
                <c:pt idx="0">
                  <c:v>2.3809523809523812E-3</c:v>
                </c:pt>
                <c:pt idx="1">
                  <c:v>1.1017498379779649E-2</c:v>
                </c:pt>
                <c:pt idx="2">
                  <c:v>3.6745406824146981E-2</c:v>
                </c:pt>
                <c:pt idx="3">
                  <c:v>2.9345372460496615E-2</c:v>
                </c:pt>
                <c:pt idx="4">
                  <c:v>5.5066079295154183E-2</c:v>
                </c:pt>
                <c:pt idx="5">
                  <c:v>7.6499999999999999E-2</c:v>
                </c:pt>
                <c:pt idx="6">
                  <c:v>7.8575000000000006E-2</c:v>
                </c:pt>
                <c:pt idx="7">
                  <c:v>1.46E-2</c:v>
                </c:pt>
                <c:pt idx="8">
                  <c:v>2.06E-2</c:v>
                </c:pt>
                <c:pt idx="9">
                  <c:v>9.3699999999999999E-3</c:v>
                </c:pt>
                <c:pt idx="10">
                  <c:v>1.23E-2</c:v>
                </c:pt>
                <c:pt idx="11">
                  <c:v>2.4400000000000002E-2</c:v>
                </c:pt>
                <c:pt idx="12">
                  <c:v>1.338E-2</c:v>
                </c:pt>
                <c:pt idx="13">
                  <c:v>1.6799999999999999E-2</c:v>
                </c:pt>
                <c:pt idx="14">
                  <c:v>1.6143999999999999E-2</c:v>
                </c:pt>
                <c:pt idx="15">
                  <c:v>4.5999999999999999E-3</c:v>
                </c:pt>
                <c:pt idx="16">
                  <c:v>2.4799999999999999E-2</c:v>
                </c:pt>
                <c:pt idx="17">
                  <c:v>9.3399999999999993E-3</c:v>
                </c:pt>
                <c:pt idx="18">
                  <c:v>5.2100000000000002E-3</c:v>
                </c:pt>
                <c:pt idx="19">
                  <c:v>6.2700000000000004E-3</c:v>
                </c:pt>
                <c:pt idx="20">
                  <c:v>1.38E-2</c:v>
                </c:pt>
                <c:pt idx="21">
                  <c:v>7.5500000000000003E-3</c:v>
                </c:pt>
                <c:pt idx="22">
                  <c:v>9.8300000000000002E-3</c:v>
                </c:pt>
                <c:pt idx="23">
                  <c:v>7.4000000000000003E-3</c:v>
                </c:pt>
                <c:pt idx="24">
                  <c:v>1.213E-2</c:v>
                </c:pt>
                <c:pt idx="25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D9-4450-878D-9786B3904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418440"/>
        <c:axId val="550417456"/>
      </c:lineChart>
      <c:dateAx>
        <c:axId val="550418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7456"/>
        <c:crosses val="autoZero"/>
        <c:auto val="1"/>
        <c:lblOffset val="100"/>
        <c:baseTimeUnit val="months"/>
      </c:dateAx>
      <c:valAx>
        <c:axId val="5504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 per Case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0.4554</cdr:x>
      <cdr:y>0.26928</cdr:y>
    </cdr:from>
    <cdr:to>
      <cdr:x>0.54103</cdr:x>
      <cdr:y>0.41447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63353" y="1695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0.9693</cdr:x>
      <cdr:y>0.48259</cdr:y>
    </cdr:from>
    <cdr:to>
      <cdr:x>1</cdr:x>
      <cdr:y>0.59339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92788" y="2099916"/>
          <a:ext cx="322812" cy="48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0.04384</cdr:x>
      <cdr:y>0.50127</cdr:y>
    </cdr:from>
    <cdr:to>
      <cdr:x>0.14783</cdr:x>
      <cdr:y>0.67027</cdr:y>
    </cdr:to>
    <cdr:sp macro="" textlink="">
      <cdr:nvSpPr>
        <cdr:cNvPr id="4" name="TextBox 3"/>
        <cdr:cNvSpPr txBox="1"/>
      </cdr:nvSpPr>
      <cdr:spPr>
        <a:xfrm xmlns:a="http://schemas.openxmlformats.org/drawingml/2006/main" flipH="1">
          <a:off x="369110" y="1675169"/>
          <a:ext cx="875603" cy="56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0.96455</cdr:x>
      <cdr:y>0.43644</cdr:y>
    </cdr:from>
    <cdr:to>
      <cdr:x>1</cdr:x>
      <cdr:y>0.50115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96534" y="1570908"/>
          <a:ext cx="286554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0.11853</cdr:x>
      <cdr:y>0.50127</cdr:y>
    </cdr:from>
    <cdr:to>
      <cdr:x>0.14891</cdr:x>
      <cdr:y>0.56834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79188" y="1675161"/>
          <a:ext cx="251012" cy="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0.78238</cdr:x>
      <cdr:y>0.32959</cdr:y>
    </cdr:from>
    <cdr:to>
      <cdr:x>0.83232</cdr:x>
      <cdr:y>0.41811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63487" y="1101432"/>
          <a:ext cx="412563" cy="29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0.78238</cdr:x>
      <cdr:y>0.27562</cdr:y>
    </cdr:from>
    <cdr:to>
      <cdr:x>0.83232</cdr:x>
      <cdr:y>0.40739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63487" y="921077"/>
          <a:ext cx="412563" cy="44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0.79131</cdr:x>
      <cdr:y>0.27562</cdr:y>
    </cdr:from>
    <cdr:to>
      <cdr:x>0.83232</cdr:x>
      <cdr:y>0.42348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37306" y="921077"/>
          <a:ext cx="338744" cy="49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  <a:p xmlns:a="http://schemas.openxmlformats.org/drawingml/2006/main">
          <a:r>
            <a:rPr lang="en-US" sz="2000" dirty="0"/>
            <a:t>+</a:t>
          </a:r>
        </a:p>
      </cdr:txBody>
    </cdr:sp>
  </cdr:relSizeAnchor>
  <cdr:relSizeAnchor xmlns:cdr="http://schemas.openxmlformats.org/drawingml/2006/chartDrawing">
    <cdr:from>
      <cdr:x>0.18232</cdr:x>
      <cdr:y>0.32902</cdr:y>
    </cdr:from>
    <cdr:to>
      <cdr:x>0.22211</cdr:x>
      <cdr:y>0.41204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35156" y="1139525"/>
          <a:ext cx="334987" cy="287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0.9454</cdr:x>
      <cdr:y>0.40202</cdr:y>
    </cdr:from>
    <cdr:to>
      <cdr:x>1</cdr:x>
      <cdr:y>0.5737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10293" y="1343479"/>
          <a:ext cx="451037" cy="573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0.46882</cdr:x>
      <cdr:y>0.39129</cdr:y>
    </cdr:from>
    <cdr:to>
      <cdr:x>1</cdr:x>
      <cdr:y>0.512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47430" y="1355205"/>
          <a:ext cx="4472463" cy="41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0.38808</cdr:x>
      <cdr:y>0.53654</cdr:y>
    </cdr:from>
    <cdr:to>
      <cdr:x>0.44955</cdr:x>
      <cdr:y>0.62199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7592" y="1858256"/>
          <a:ext cx="517571" cy="29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0.86197</cdr:x>
      <cdr:y>0.18892</cdr:y>
    </cdr:from>
    <cdr:to>
      <cdr:x>0.86197</cdr:x>
      <cdr:y>0.18892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7672E240-CBB2-39FC-CC35-4D699CFF65D8}"/>
            </a:ext>
          </a:extLst>
        </cdr:cNvPr>
        <cdr:cNvCxnSpPr/>
      </cdr:nvCxnSpPr>
      <cdr:spPr>
        <a:xfrm xmlns:a="http://schemas.openxmlformats.org/drawingml/2006/main">
          <a:off x="7257708" y="654296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0.73877</cdr:x>
      <cdr:y>0.09675</cdr:y>
    </cdr:from>
    <cdr:to>
      <cdr:x>0.83785</cdr:x>
      <cdr:y>0.25344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1D2C5F20-77CF-7590-2DFA-F9A7FD3281B2}"/>
            </a:ext>
          </a:extLst>
        </cdr:cNvPr>
        <cdr:cNvSpPr txBox="1"/>
      </cdr:nvSpPr>
      <cdr:spPr>
        <a:xfrm xmlns:a="http://schemas.openxmlformats.org/drawingml/2006/main">
          <a:off x="6220367" y="335088"/>
          <a:ext cx="834215" cy="542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0.02544</cdr:x>
      <cdr:y>0.0306</cdr:y>
    </cdr:from>
    <cdr:to>
      <cdr:x>0.13373</cdr:x>
      <cdr:y>0.28331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799" y="147277"/>
          <a:ext cx="914400" cy="12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FF474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02144-9063-446D-9B7A-7D5DD5DF1C88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FB59F5-8C93-46A9-83DF-A9A0FC274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B59F5-8C93-46A9-83DF-A9A0FC274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6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</a:t>
            </a:r>
            <a:r>
              <a:rPr lang="en-US" baseline="0" dirty="0"/>
              <a:t> v</a:t>
            </a:r>
            <a:r>
              <a:rPr lang="en-US" dirty="0"/>
              <a:t>olume for May 459.</a:t>
            </a:r>
            <a:r>
              <a:rPr lang="en-US" baseline="0" dirty="0"/>
              <a:t> Error rate is 0.22%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NON GYN TA</a:t>
            </a:r>
            <a:r>
              <a:rPr lang="en-US" baseline="0" dirty="0"/>
              <a:t>T is due to staffing issues at YSM, extended leaves, vacations, and cross training in processing. May impact June.</a:t>
            </a:r>
          </a:p>
          <a:p>
            <a:r>
              <a:rPr lang="en-US" baseline="0" dirty="0"/>
              <a:t>We are up to date on QC review, April and May are with Dr. Cohen. We’ve had no discrepancies.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F5E1-2CA8-4F61-B050-237730C05CD4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C81-A07A-4038-BA29-5DE27CC1E51B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067C-DD01-46F5-ACF6-E21BE23E0EDA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6255-8C5D-4DD4-934D-C119BE974AAE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84E-A356-4FBB-B140-47CCFDA3208D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F40A-8B89-4F8F-B4A8-18A4D8414DD0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131D-C113-4C3C-AE26-E529B6B39AB5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6B29-545A-4E40-9782-4BD924EB43B1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E97-6610-4E47-A551-C3DE99D77C5A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9ED0-ADA3-42D8-97F4-53864747A642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238-477C-403B-93E3-C7DF210216AF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8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065"/>
            <a:ext cx="7886700" cy="5204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8EA1-3B95-46FB-9957-9BE9167E3B86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897924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0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6B9-7F92-422D-93E3-5C27452655FD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9A83-A7A3-425B-BB60-70116DACFE7A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15-3D31-48AC-9BCC-E70E140C4799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95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9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F8D0-99E6-4C47-8611-4E62926E7FB7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7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2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9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4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7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D271-3A44-45C3-867F-AD927EA31EF4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9E11-BD58-4FF1-A6B5-9B1EB7CA7D88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E5A4-CDCB-4E3F-A229-B86EF852DCF0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A90A-84D9-4A94-A56A-258AB7649B8E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148-5184-4C82-8D7D-3AEB6877D3B0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69E5-7238-43A1-B6FF-9A9BCFA19DDF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79D6-5B6A-414F-8D9E-5C1B9BE1F39D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C41A-7CA4-4166-8A18-4BF82343AB7C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3\2023%20Quality%20of%20Slide%20Performance\February%202023%20Daily%20Slide%20Quality%20.pdf" TargetMode="External"/><Relationship Id="rId2" Type="http://schemas.openxmlformats.org/officeDocument/2006/relationships/hyperlink" Target="file:///\\Ynhh.org\src\BH%20-%20Laboratory\!CAP%20Regulatory\QA\AP%20QA%20Meetings\2022\2022%20Quality%20of%20Slide%20Performance%20Log\June%202022%20Daily%20Performance%20Log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BH\Laboratory\AP\!%20AP%20QA\AP%20QA%20Meetings\2023\2023%20AGENDA%20&amp;%20MEETING%20MINUTES\January%2019,%202023\minutes%20for%20month%20of%20December%20held%20on%20January%2019,%202023.docx" TargetMode="External"/><Relationship Id="rId2" Type="http://schemas.openxmlformats.org/officeDocument/2006/relationships/hyperlink" Target="file:///\\Ynhh.org\src\BH%20-%20Laboratory\!CAP%20Regulatory\QA\AP%20QA%20Meetings\2022\2022%20AGENDA%20&amp;%20MEETING%20MINUTES\June%2029,%202022\Minutes%20for%20Quality%20Assurance%20Meeting%20%20May%2024,%202022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\\Ynhh.org\src\BH%20-%20Laboratory\AP\!%20AP%20QA\AP%20QA%20Meetings\2022\2022%20AGENDA%20&amp;%20MEETING%20MINUTES\December%2015,%202022\minute%20meeting%20for%20month%20of%20OCTOBER.docx" TargetMode="External"/><Relationship Id="rId4" Type="http://schemas.openxmlformats.org/officeDocument/2006/relationships/hyperlink" Target="file:///\\Ynhh.org\src\BH%20-%20Laboratory\AP\!%20AP%20QA\AP%20QA%20Meetings\2023\2023%20AGENDA%20&amp;%20MEETING%20MINUTES\February%2016,%202023\minutes%20from%20AP%20QA%20meeting%20for%20January2023%20on%202-16-23\minutes%20for%20January%20AP%20QA%20meeting.2.16.23.doc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\!%20AP%20QA\AP%20QA%20Meetings\2023\2023%20AGENDA%20&amp;%20MEETING%20MINUTES\March%2012,%202023\February%202023%20Tissue%20processor%20verification.pdf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3\2023%205%20audit%20cases%20monthly\January%202023%20audit%20cases.pdf" TargetMode="External"/><Relationship Id="rId2" Type="http://schemas.openxmlformats.org/officeDocument/2006/relationships/hyperlink" Target="file:///\\Ynhh.org\src\BH%20-%20Laboratory\!CAP%20Regulatory\QA\AP%20QA%20Meetings\2021-%205%20Audit%20cases%20Monthly\August,%202021,%20audit%20cas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bh\Laboratory\AP\!%20AP%20QA\AP%20QA%20Meetings\2023\2023%20AGENDA%20&amp;%20MEETING%20MINUTES\March%2012,%202023\February%202023%20audit%20cases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!%20AP%20QA\AP%20QA%20Meetings\COMPETENCY%20LOG%20TO%20UPDATE%20MONTHLY\Monthly%20Competency.xlsx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Maintenance%20&amp;%20Service%20Reports\Current%20Instrument%20List.xls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month%20of%20august%202022%20data.pptx" TargetMode="External"/><Relationship Id="rId2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5.18.2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\!%20AP%20QA\AP%20QA%20Meetings\Irreplaceable%20Specimen%20Templates\IS%20Update%20for%20BH%20goals%202023%20presentations\IS%20Update%20for%20BH%20goals%20month%20of%20February%202023.pptx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3\2023%20Consensus%20Conference%20Daily%20Log\February%202023%20Consensus.pdf" TargetMode="External"/><Relationship Id="rId2" Type="http://schemas.openxmlformats.org/officeDocument/2006/relationships/hyperlink" Target="file:///\\Ynhh.org\src\BH%20-%20Laboratory\AP\!%20AP%20QA\AP%20QA%20Meetings\2023\2023%20AGENDA%20&amp;%20MEETING%20MINUTES\March%2012,%202023\ANATOMIC%20QA%20March%2023%202023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BRIDGEPORT HOSPITAL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(</a:t>
            </a:r>
            <a:r>
              <a:rPr lang="en-US" sz="3600" dirty="0">
                <a:solidFill>
                  <a:schemeClr val="accent5"/>
                </a:solidFill>
              </a:rPr>
              <a:t>BC &amp; MC</a:t>
            </a:r>
            <a:r>
              <a:rPr lang="en-US" dirty="0">
                <a:solidFill>
                  <a:schemeClr val="accent5"/>
                </a:solidFill>
              </a:rPr>
              <a:t>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ANATOMIC PATHOLOGY</a:t>
            </a:r>
          </a:p>
          <a:p>
            <a:r>
              <a:rPr lang="en-US" b="1" dirty="0"/>
              <a:t>QUALITY ASSURANCE MEETING </a:t>
            </a:r>
          </a:p>
          <a:p>
            <a:r>
              <a:rPr lang="en-US" b="1" dirty="0"/>
              <a:t>March 16, 2023</a:t>
            </a:r>
          </a:p>
          <a:p>
            <a:r>
              <a:rPr lang="en-US" b="1" dirty="0"/>
              <a:t>for the Month of February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Type of Floater  &amp; Site of Contamination</a:t>
            </a:r>
            <a:br>
              <a:rPr lang="en-US" sz="2800" dirty="0"/>
            </a:br>
            <a:r>
              <a:rPr lang="en-US" sz="2800" dirty="0"/>
              <a:t>January 2023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4891" y="906087"/>
          <a:ext cx="8851885" cy="707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18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55843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615136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97272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704113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9704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96758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130286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352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354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DED2C6-5819-A449-352F-1E9A2587A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9645"/>
              </p:ext>
            </p:extLst>
          </p:nvPr>
        </p:nvGraphicFramePr>
        <p:xfrm>
          <a:off x="94890" y="1613139"/>
          <a:ext cx="8851887" cy="4778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5304">
                  <a:extLst>
                    <a:ext uri="{9D8B030D-6E8A-4147-A177-3AD203B41FA5}">
                      <a16:colId xmlns:a16="http://schemas.microsoft.com/office/drawing/2014/main" val="3618370590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1772885225"/>
                    </a:ext>
                  </a:extLst>
                </a:gridCol>
                <a:gridCol w="600891">
                  <a:extLst>
                    <a:ext uri="{9D8B030D-6E8A-4147-A177-3AD203B41FA5}">
                      <a16:colId xmlns:a16="http://schemas.microsoft.com/office/drawing/2014/main" val="886698987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432082114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1489308383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3328675784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4157231366"/>
                    </a:ext>
                  </a:extLst>
                </a:gridCol>
                <a:gridCol w="1288869">
                  <a:extLst>
                    <a:ext uri="{9D8B030D-6E8A-4147-A177-3AD203B41FA5}">
                      <a16:colId xmlns:a16="http://schemas.microsoft.com/office/drawing/2014/main" val="2677572263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305896447"/>
                    </a:ext>
                  </a:extLst>
                </a:gridCol>
                <a:gridCol w="1126480">
                  <a:extLst>
                    <a:ext uri="{9D8B030D-6E8A-4147-A177-3AD203B41FA5}">
                      <a16:colId xmlns:a16="http://schemas.microsoft.com/office/drawing/2014/main" val="3648967626"/>
                    </a:ext>
                  </a:extLst>
                </a:gridCol>
              </a:tblGrid>
              <a:tr h="1592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Bone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Colon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Embedding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4212793201"/>
                  </a:ext>
                </a:extLst>
              </a:tr>
              <a:tr h="1592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Lymph node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Gastric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Grossing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3039061002"/>
                  </a:ext>
                </a:extLst>
              </a:tr>
              <a:tr h="1592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Prostate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Bladder tumor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Embedding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2983863305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64206306-7271-3B89-11F7-4B18C54667ED}"/>
              </a:ext>
            </a:extLst>
          </p:cNvPr>
          <p:cNvSpPr/>
          <p:nvPr/>
        </p:nvSpPr>
        <p:spPr>
          <a:xfrm>
            <a:off x="330926" y="4998720"/>
            <a:ext cx="8351519" cy="13933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 A CONTAMINANT</a:t>
            </a:r>
          </a:p>
        </p:txBody>
      </p:sp>
    </p:spTree>
    <p:extLst>
      <p:ext uri="{BB962C8B-B14F-4D97-AF65-F5344CB8AC3E}">
        <p14:creationId xmlns:p14="http://schemas.microsoft.com/office/powerpoint/2010/main" val="14493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365128"/>
            <a:ext cx="8272732" cy="341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Floaters by Month</a:t>
            </a:r>
            <a:br>
              <a:rPr lang="en-US" dirty="0"/>
            </a:br>
            <a:r>
              <a:rPr lang="en-US" sz="2000" dirty="0"/>
              <a:t>2/28/2022-02/28/2023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960740"/>
              </p:ext>
            </p:extLst>
          </p:nvPr>
        </p:nvGraphicFramePr>
        <p:xfrm>
          <a:off x="370936" y="3086376"/>
          <a:ext cx="8419894" cy="321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808119" y="1264444"/>
            <a:ext cx="378619" cy="19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7808119" y="1580555"/>
            <a:ext cx="371475" cy="164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590581" y="1245467"/>
            <a:ext cx="111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Benign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8439" y="1580555"/>
            <a:ext cx="11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Malignant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125" y="1130060"/>
            <a:ext cx="415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7 </a:t>
            </a:r>
            <a:r>
              <a:rPr lang="en-US" b="1" dirty="0"/>
              <a:t>of </a:t>
            </a:r>
            <a:r>
              <a:rPr lang="en-US" b="1" dirty="0">
                <a:highlight>
                  <a:srgbClr val="FFFF00"/>
                </a:highlight>
              </a:rPr>
              <a:t>1890 cases    </a:t>
            </a:r>
            <a:r>
              <a:rPr lang="en-US" b="1" dirty="0"/>
              <a:t>(0.37%)</a:t>
            </a:r>
          </a:p>
          <a:p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/>
              <a:t> of </a:t>
            </a:r>
            <a:r>
              <a:rPr lang="en-US" b="1" dirty="0">
                <a:highlight>
                  <a:srgbClr val="FF00FF"/>
                </a:highlight>
              </a:rPr>
              <a:t>7659 blocks  </a:t>
            </a:r>
            <a:r>
              <a:rPr lang="en-US" b="1" dirty="0"/>
              <a:t>(0.091%)</a:t>
            </a:r>
          </a:p>
          <a:p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/>
              <a:t> of </a:t>
            </a:r>
            <a:r>
              <a:rPr lang="en-US" b="1" dirty="0">
                <a:highlight>
                  <a:srgbClr val="00FF00"/>
                </a:highlight>
              </a:rPr>
              <a:t>14909 slides </a:t>
            </a:r>
            <a:r>
              <a:rPr lang="en-US" b="1" dirty="0"/>
              <a:t>(0.047%)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3A431-5E5D-245A-6F20-BDE7F610B351}"/>
              </a:ext>
            </a:extLst>
          </p:cNvPr>
          <p:cNvSpPr txBox="1"/>
          <p:nvPr/>
        </p:nvSpPr>
        <p:spPr>
          <a:xfrm>
            <a:off x="509213" y="2500847"/>
            <a:ext cx="8134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1.5% of cases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0.8% of blocks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0.6% of slides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Gephardt GN,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Zarbo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RJ. Extraneous tissue in surgical pathology: a College of American Pathologists Q-Probes study of 275 laboratories.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1996 Nov; 120(11):1009-14.</a:t>
            </a:r>
          </a:p>
        </p:txBody>
      </p:sp>
    </p:spTree>
    <p:extLst>
      <p:ext uri="{BB962C8B-B14F-4D97-AF65-F5344CB8AC3E}">
        <p14:creationId xmlns:p14="http://schemas.microsoft.com/office/powerpoint/2010/main" val="729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Type of Floater  &amp; Site of Contamination</a:t>
            </a:r>
            <a:br>
              <a:rPr lang="en-US" sz="2800" dirty="0"/>
            </a:br>
            <a:r>
              <a:rPr lang="en-US" sz="2800" dirty="0"/>
              <a:t>February  2023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560141"/>
              </p:ext>
            </p:extLst>
          </p:nvPr>
        </p:nvGraphicFramePr>
        <p:xfrm>
          <a:off x="94891" y="906087"/>
          <a:ext cx="8851885" cy="707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18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55843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615136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97272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704113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9704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96758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130286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352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354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7BE5C7-B3B5-28F1-2C4F-848601FD4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2786"/>
              </p:ext>
            </p:extLst>
          </p:nvPr>
        </p:nvGraphicFramePr>
        <p:xfrm>
          <a:off x="94891" y="1613140"/>
          <a:ext cx="8851886" cy="4926999"/>
        </p:xfrm>
        <a:graphic>
          <a:graphicData uri="http://schemas.openxmlformats.org/drawingml/2006/table">
            <a:tbl>
              <a:tblPr/>
              <a:tblGrid>
                <a:gridCol w="924012">
                  <a:extLst>
                    <a:ext uri="{9D8B030D-6E8A-4147-A177-3AD203B41FA5}">
                      <a16:colId xmlns:a16="http://schemas.microsoft.com/office/drawing/2014/main" val="4079657045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177081698"/>
                    </a:ext>
                  </a:extLst>
                </a:gridCol>
                <a:gridCol w="635725">
                  <a:extLst>
                    <a:ext uri="{9D8B030D-6E8A-4147-A177-3AD203B41FA5}">
                      <a16:colId xmlns:a16="http://schemas.microsoft.com/office/drawing/2014/main" val="639474718"/>
                    </a:ext>
                  </a:extLst>
                </a:gridCol>
                <a:gridCol w="888275">
                  <a:extLst>
                    <a:ext uri="{9D8B030D-6E8A-4147-A177-3AD203B41FA5}">
                      <a16:colId xmlns:a16="http://schemas.microsoft.com/office/drawing/2014/main" val="4150321246"/>
                    </a:ext>
                  </a:extLst>
                </a:gridCol>
                <a:gridCol w="757645">
                  <a:extLst>
                    <a:ext uri="{9D8B030D-6E8A-4147-A177-3AD203B41FA5}">
                      <a16:colId xmlns:a16="http://schemas.microsoft.com/office/drawing/2014/main" val="3364871053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3309578175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169261106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1877590863"/>
                    </a:ext>
                  </a:extLst>
                </a:gridCol>
                <a:gridCol w="785977">
                  <a:extLst>
                    <a:ext uri="{9D8B030D-6E8A-4147-A177-3AD203B41FA5}">
                      <a16:colId xmlns:a16="http://schemas.microsoft.com/office/drawing/2014/main" val="2193771599"/>
                    </a:ext>
                  </a:extLst>
                </a:gridCol>
                <a:gridCol w="1124274">
                  <a:extLst>
                    <a:ext uri="{9D8B030D-6E8A-4147-A177-3AD203B41FA5}">
                      <a16:colId xmlns:a16="http://schemas.microsoft.com/office/drawing/2014/main" val="166110663"/>
                    </a:ext>
                  </a:extLst>
                </a:gridCol>
              </a:tblGrid>
              <a:tr h="635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 bx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Lymph Node 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Microtomy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66133"/>
                  </a:ext>
                </a:extLst>
              </a:tr>
              <a:tr h="635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Endometrial bx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Colon Adenoma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Grossing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864990"/>
                  </a:ext>
                </a:extLst>
              </a:tr>
              <a:tr h="635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Esophagus 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Epithelial cells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Microtomy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304880"/>
                  </a:ext>
                </a:extLst>
              </a:tr>
              <a:tr h="635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Esophagus 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Small Bowel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Prelab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30847"/>
                  </a:ext>
                </a:extLst>
              </a:tr>
              <a:tr h="635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Placenta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Microtomy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32320"/>
                  </a:ext>
                </a:extLst>
              </a:tr>
              <a:tr h="1115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Axillary Sentinal Lyph Node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Benign Epithelial Tissue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/Tissue processor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58286"/>
                  </a:ext>
                </a:extLst>
              </a:tr>
              <a:tr h="635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Esophagus 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Duodenum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Prelab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205" marR="7205" marT="7205" marB="345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86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Step Where Contamination Occurred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820604"/>
              </p:ext>
            </p:extLst>
          </p:nvPr>
        </p:nvGraphicFramePr>
        <p:xfrm>
          <a:off x="409303" y="583474"/>
          <a:ext cx="8412480" cy="613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66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3A7C-A33C-AAAD-1058-DD476D75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823"/>
          </a:xfrm>
        </p:spPr>
        <p:txBody>
          <a:bodyPr/>
          <a:lstStyle/>
          <a:p>
            <a:pPr algn="ctr"/>
            <a:r>
              <a:rPr lang="en-US" dirty="0"/>
              <a:t>Tissue Found in Processor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53E81B-34E5-0936-555D-C4C884173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075" y="1166950"/>
            <a:ext cx="4274276" cy="254290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1D2F4-362D-3886-C32F-39F45AEB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C63D85-BB16-40B6-3C9D-9A4743E2A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7646" y="1506583"/>
            <a:ext cx="3222171" cy="4670380"/>
          </a:xfrm>
        </p:spPr>
      </p:pic>
    </p:spTree>
    <p:extLst>
      <p:ext uri="{BB962C8B-B14F-4D97-AF65-F5344CB8AC3E}">
        <p14:creationId xmlns:p14="http://schemas.microsoft.com/office/powerpoint/2010/main" val="38320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1B51-E850-A2DA-1D8D-C2201E99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Tissue Found in </a:t>
            </a:r>
            <a:r>
              <a:rPr lang="en-US" sz="4000" dirty="0" err="1"/>
              <a:t>Histosmate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63110-0487-7834-D113-A47DD5AF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295A15-952C-B8F7-D14C-010068B03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89166"/>
            <a:ext cx="7886700" cy="4145279"/>
          </a:xfrm>
        </p:spPr>
      </p:pic>
    </p:spTree>
    <p:extLst>
      <p:ext uri="{BB962C8B-B14F-4D97-AF65-F5344CB8AC3E}">
        <p14:creationId xmlns:p14="http://schemas.microsoft.com/office/powerpoint/2010/main" val="108157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540A-F637-A3AA-F660-60582CC5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Tissue Found Processor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8924E5-5571-7344-F371-E38C3AFEE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93965"/>
            <a:ext cx="7886700" cy="4023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BF5A3-E8C2-2CA1-95CD-EA604616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0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540A-F637-A3AA-F660-60582CC5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Tissue Found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BF5A3-E8C2-2CA1-95CD-EA604616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3F88E2-7857-1121-33B2-FE381940B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1" y="1825625"/>
            <a:ext cx="7393576" cy="4351338"/>
          </a:xfrm>
        </p:spPr>
      </p:pic>
    </p:spTree>
    <p:extLst>
      <p:ext uri="{BB962C8B-B14F-4D97-AF65-F5344CB8AC3E}">
        <p14:creationId xmlns:p14="http://schemas.microsoft.com/office/powerpoint/2010/main" val="3316692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4" y="99754"/>
            <a:ext cx="7886700" cy="1288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72</a:t>
            </a:r>
            <a:r>
              <a:rPr lang="en-US" sz="3600" b="1" dirty="0"/>
              <a:t> CONTAMINANTS IN BLOCKS</a:t>
            </a:r>
            <a:br>
              <a:rPr lang="en-US" sz="3600" b="1" dirty="0"/>
            </a:br>
            <a:r>
              <a:rPr lang="en-US" sz="1650" dirty="0"/>
              <a:t> </a:t>
            </a:r>
            <a:br>
              <a:rPr lang="en-US" sz="1650" dirty="0"/>
            </a:br>
            <a:r>
              <a:rPr lang="en-US" sz="1650" dirty="0"/>
              <a:t> (</a:t>
            </a:r>
            <a:r>
              <a:rPr lang="en-US" sz="1650" dirty="0">
                <a:solidFill>
                  <a:srgbClr val="FF7575"/>
                </a:solidFill>
              </a:rPr>
              <a:t>01/01/2020- 01/31/2023</a:t>
            </a:r>
            <a:r>
              <a:rPr lang="en-US" sz="1650" dirty="0"/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181350"/>
              </p:ext>
            </p:extLst>
          </p:nvPr>
        </p:nvGraphicFramePr>
        <p:xfrm>
          <a:off x="420085" y="1388225"/>
          <a:ext cx="8444014" cy="481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07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96815"/>
            <a:ext cx="7886700" cy="2398143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H&amp;E Performance 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\\Ynhh.org\src\BH - Laboratory\AP\! AP QA\AP QA Meetings\2023\2023 Quality of Slide Performance\February 2023 Daily Slide Quality 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0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8750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OLD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5" y="1151453"/>
            <a:ext cx="7886700" cy="520489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hlinkClick r:id="rId2" action="ppaction://hlinkfile"/>
            </a:endParaRPr>
          </a:p>
          <a:p>
            <a:pPr marL="0" indent="0" algn="ctr">
              <a:buNone/>
            </a:pPr>
            <a:endParaRPr lang="en-US" dirty="0">
              <a:hlinkClick r:id="rId3" action="ppaction://hlinkfile"/>
            </a:endParaRPr>
          </a:p>
          <a:p>
            <a:pPr marL="0" indent="0" algn="ctr">
              <a:buNone/>
            </a:pPr>
            <a:r>
              <a:rPr lang="en-US" dirty="0">
                <a:hlinkClick r:id="rId4" action="ppaction://hlinkfile"/>
              </a:rPr>
              <a:t>\\Ynhh.org\src\BH - Laboratory\AP\! AP QA\AP QA Meetings\2023\January 19, 2023\minute meeting for month of November.docx</a:t>
            </a:r>
            <a:endParaRPr lang="en-US" dirty="0">
              <a:hlinkClick r:id="rId5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Tissue Processor Verification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03" y="3559781"/>
            <a:ext cx="6858000" cy="1655762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\\Ynhh.org\bh\Laboratory\AP\! AP QA\AP QA Meetings\2023\2023 AGENDA &amp; MEETING MINUTES\March 12, 2023\February 2023 Tissue processor verification.pdf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42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Internal audits : 5/ Month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pPr marL="0" indent="0">
              <a:buNone/>
            </a:pPr>
            <a:endParaRPr lang="en-US" dirty="0">
              <a:hlinkClick r:id="rId3" action="ppaction://hlinkfile"/>
            </a:endParaRPr>
          </a:p>
          <a:p>
            <a:pPr marL="0" indent="0">
              <a:buNone/>
            </a:pPr>
            <a:r>
              <a:rPr lang="en-US" dirty="0">
                <a:hlinkClick r:id="rId4" action="ppaction://hlinkfile"/>
              </a:rPr>
              <a:t>\\Ynhh.org\bh\Laboratory\AP\! </a:t>
            </a:r>
            <a:r>
              <a:rPr lang="en-US">
                <a:hlinkClick r:id="rId4" action="ppaction://hlinkfile"/>
              </a:rPr>
              <a:t>AP QA\AP QA Meetings\2023\2023 AGENDA &amp; MEETING MINUTES\March 12, 2023\February 2023 audit cases.pdf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2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551"/>
            <a:ext cx="7772400" cy="3959524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Challenges and Opportunities</a:t>
            </a:r>
            <a:br>
              <a:rPr lang="en-US" sz="4900" dirty="0"/>
            </a:br>
            <a:r>
              <a:rPr lang="en-US" sz="4900" dirty="0"/>
              <a:t> for Improvement</a:t>
            </a:r>
            <a:br>
              <a:rPr lang="en-US" sz="4900" dirty="0"/>
            </a:br>
            <a:r>
              <a:rPr lang="en-US" sz="4900" dirty="0"/>
              <a:t> Anatomic Pathology</a:t>
            </a:r>
            <a:br>
              <a:rPr lang="en-US" dirty="0"/>
            </a:br>
            <a:r>
              <a:rPr lang="en-US" sz="2000" dirty="0">
                <a:solidFill>
                  <a:prstClr val="black"/>
                </a:solidFill>
              </a:rPr>
              <a:t>(Before Final </a:t>
            </a:r>
            <a:r>
              <a:rPr lang="en-US" sz="2000" dirty="0" err="1">
                <a:solidFill>
                  <a:prstClr val="black"/>
                </a:solidFill>
              </a:rPr>
              <a:t>Dx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45671"/>
            <a:ext cx="6858000" cy="854015"/>
          </a:xfrm>
        </p:spPr>
        <p:txBody>
          <a:bodyPr/>
          <a:lstStyle/>
          <a:p>
            <a:pPr lvl="1"/>
            <a:r>
              <a:rPr lang="en-US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1008158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Histology Processing Issues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965288"/>
              </p:ext>
            </p:extLst>
          </p:nvPr>
        </p:nvGraphicFramePr>
        <p:xfrm>
          <a:off x="0" y="1551709"/>
          <a:ext cx="9144000" cy="530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2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Histology Processing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527463"/>
              </p:ext>
            </p:extLst>
          </p:nvPr>
        </p:nvGraphicFramePr>
        <p:xfrm>
          <a:off x="0" y="1496292"/>
          <a:ext cx="9144000" cy="536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75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CYTOLOGY SPECIMENS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SENT TO YSM FOR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837709"/>
              </p:ext>
            </p:extLst>
          </p:nvPr>
        </p:nvGraphicFramePr>
        <p:xfrm>
          <a:off x="465827" y="224287"/>
          <a:ext cx="8229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354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091230"/>
              </p:ext>
            </p:extLst>
          </p:nvPr>
        </p:nvGraphicFramePr>
        <p:xfrm>
          <a:off x="457200" y="224286"/>
          <a:ext cx="8238225" cy="638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92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90444"/>
              </p:ext>
            </p:extLst>
          </p:nvPr>
        </p:nvGraphicFramePr>
        <p:xfrm>
          <a:off x="474453" y="207034"/>
          <a:ext cx="8220973" cy="640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192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3" y="215659"/>
            <a:ext cx="8212347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58" y="356418"/>
            <a:ext cx="8110818" cy="6960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BC &amp; MC AP  VOLUME</a:t>
            </a:r>
            <a:r>
              <a:rPr lang="en-US" sz="2200" b="1" dirty="0"/>
              <a:t>( October 22- March</a:t>
            </a:r>
            <a:r>
              <a:rPr lang="en-US" sz="22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076" y="6301601"/>
            <a:ext cx="2057400" cy="365125"/>
          </a:xfrm>
        </p:spPr>
        <p:txBody>
          <a:bodyPr/>
          <a:lstStyle/>
          <a:p>
            <a:fld id="{41E48CFA-1913-43FD-989E-80AE82C6768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24E7E9-BED9-C083-FF2A-D46AB9816F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388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54728"/>
            <a:ext cx="7886700" cy="2169622"/>
          </a:xfrm>
        </p:spPr>
        <p:txBody>
          <a:bodyPr/>
          <a:lstStyle/>
          <a:p>
            <a:pPr algn="ctr"/>
            <a:r>
              <a:rPr lang="en-US" dirty="0"/>
              <a:t>Competency Checklist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16284"/>
            <a:ext cx="7886700" cy="2573367"/>
          </a:xfrm>
        </p:spPr>
        <p:txBody>
          <a:bodyPr/>
          <a:lstStyle/>
          <a:p>
            <a:pPr algn="ctr"/>
            <a:r>
              <a:rPr lang="en-US">
                <a:hlinkClick r:id="rId2" action="ppaction://hlinkfile"/>
              </a:rPr>
              <a:t>\\Ynhh.org\src\BH - Laboratory\AP\! AP QA\AP QA Meetings\COMPETENCY LOG TO UPDATE MONTHLY\Monthly Competency.xlsx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1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Policy and Procedures for signature Review (ongoing)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Ongoing...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PM  for all other equipment</a:t>
            </a:r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\\Ynhh.org\src\BH - Laboratory\AP\Maintenance &amp; Service Reports\Current Instrument List.xlsx</a:t>
            </a:r>
            <a:endParaRPr lang="en-US" dirty="0"/>
          </a:p>
          <a:p>
            <a:pPr lvl="0"/>
            <a:r>
              <a:rPr lang="en-US" dirty="0"/>
              <a:t>Significant issues</a:t>
            </a:r>
            <a:endParaRPr lang="en-US" sz="2400" dirty="0"/>
          </a:p>
          <a:p>
            <a:pPr lvl="1"/>
            <a:r>
              <a:rPr lang="en-US" sz="1300" dirty="0"/>
              <a:t> Summary of the Anatomic Pathology Quality Assurance meeting will be presented at Quality Council and Professional and Quality Committee of the Board, and at every full Board meeting, with a more in depth discussion of any significant issues (every six months).Confirm Minutes from Quality Council and Professional and Quality Committee of the Board – Laura Buhlmann.</a:t>
            </a:r>
          </a:p>
          <a:p>
            <a:pPr marL="0" lv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P&amp;Q and Quality council- replaced by CRSQ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exact wording from the AOC: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“A summary of the monthly AP QA meeting will be presented monthly at Quality Council and P&amp;Q Committee of the Board and at every Board meeting with a more in depth discussion of any significant issues,</a:t>
            </a:r>
            <a:r>
              <a:rPr lang="en-US" sz="1900" b="1" u="sng" dirty="0">
                <a:solidFill>
                  <a:srgbClr val="FF0000"/>
                </a:solidFill>
              </a:rPr>
              <a:t> for at least one year”.</a:t>
            </a:r>
            <a:endParaRPr lang="en-US" sz="1900" dirty="0">
              <a:solidFill>
                <a:srgbClr val="FF0000"/>
              </a:solidFill>
            </a:endParaRPr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5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Non-Conforming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10" y="987618"/>
            <a:ext cx="7886700" cy="5204898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>
              <a:hlinkClick r:id="rId3" action="ppaction://hlinkpres?slideindex=1&amp;slidetitle="/>
            </a:endParaRPr>
          </a:p>
          <a:p>
            <a:pPr marL="0" indent="0" algn="ctr">
              <a:buNone/>
            </a:pPr>
            <a:r>
              <a:rPr lang="en-US" dirty="0">
                <a:hlinkClick r:id="rId4" action="ppaction://hlinkpres?slideindex=1&amp;slidetitle="/>
              </a:rPr>
              <a:t>\\Ynhh.org\src\BH - Laboratory\AP\! AP QA\AP QA Meetings\Irreplaceable Specimen Templates\IS Update for BH goals 2023 presentations\IS Update for BH goals month of February 2023.pptx</a:t>
            </a:r>
            <a:endParaRPr lang="en-US" dirty="0">
              <a:hlinkClick r:id="rId2" action="ppaction://hlinkpres?slideindex=1&amp;slidetitle=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4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New Business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RLs in </a:t>
            </a:r>
            <a:r>
              <a:rPr lang="en-US" u="sng" dirty="0"/>
              <a:t>February</a:t>
            </a:r>
            <a:r>
              <a:rPr lang="en-US" dirty="0"/>
              <a:t> 2023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	- MARCH -479708</a:t>
            </a:r>
            <a:endParaRPr lang="en-US" dirty="0"/>
          </a:p>
          <a:p>
            <a:pPr lvl="0"/>
            <a:r>
              <a:rPr lang="en-US" dirty="0"/>
              <a:t>Stones</a:t>
            </a:r>
          </a:p>
          <a:p>
            <a:pPr lvl="0"/>
            <a:r>
              <a:rPr lang="en-US" dirty="0"/>
              <a:t>Lab enhancement/renovation</a:t>
            </a:r>
          </a:p>
          <a:p>
            <a:pPr marL="0" lvl="0" indent="0">
              <a:buNone/>
            </a:pPr>
            <a:r>
              <a:rPr lang="en-US" dirty="0"/>
              <a:t>    -	Plexi-glass work# 1136840</a:t>
            </a:r>
          </a:p>
          <a:p>
            <a:pPr marL="0" indent="0">
              <a:buNone/>
            </a:pPr>
            <a:r>
              <a:rPr lang="en-US" dirty="0"/>
              <a:t>    -	Pathology Office Renovation </a:t>
            </a:r>
          </a:p>
          <a:p>
            <a:pPr marL="0" lvl="0" indent="0">
              <a:buNone/>
            </a:pPr>
            <a:r>
              <a:rPr lang="en-US" dirty="0"/>
              <a:t>	 -SPOT cameras are ordered. (#233358)</a:t>
            </a:r>
          </a:p>
          <a:p>
            <a:pPr marL="0" lvl="0" indent="0">
              <a:buNone/>
            </a:pPr>
            <a:r>
              <a:rPr lang="en-US" dirty="0"/>
              <a:t>	- Microscopes PO# 30415485-PRO</a:t>
            </a:r>
          </a:p>
          <a:p>
            <a:pPr lvl="0"/>
            <a:r>
              <a:rPr lang="en-US" dirty="0"/>
              <a:t>Personnel Update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Pathology Candidate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Students (HTL, HT, PA)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Recognition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BRIDGEPORT CAMPUS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Intraoperative Diagnosis vs. Final/ Amendments &amp; Histology):</a:t>
            </a:r>
          </a:p>
          <a:p>
            <a:pPr lvl="0"/>
            <a:r>
              <a:rPr lang="en-US" dirty="0">
                <a:hlinkClick r:id="rId2" action="ppaction://hlinkfile"/>
              </a:rPr>
              <a:t>\\Ynhh.org\src\BH - Laboratory\AP\! AP QA\AP QA Meetings\2023\2023 AGENDA &amp; MEETING MINUTES\March 12, 2023\ANATOMIC QA March 23 2023.docx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>
                <a:hlinkClick r:id="rId3" action="ppaction://hlinkfile"/>
              </a:rPr>
              <a:t>\\Ynhh.org\src\BH - Laboratory\AP\! AP QA\AP QA Meetings\2023\2023 Consensus Conference Daily Log\February 2023 Consensus.pdf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2708"/>
            <a:ext cx="7772400" cy="4114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Milford Campus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7214"/>
            <a:ext cx="6858000" cy="1160585"/>
          </a:xfrm>
        </p:spPr>
        <p:txBody>
          <a:bodyPr>
            <a:normAutofit/>
          </a:bodyPr>
          <a:lstStyle/>
          <a:p>
            <a:r>
              <a:rPr lang="en-US" sz="4400" b="1" dirty="0"/>
              <a:t>March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6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569" y="606670"/>
            <a:ext cx="6862096" cy="729762"/>
          </a:xfrm>
          <a:noFill/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b="1" dirty="0">
                <a:solidFill>
                  <a:schemeClr val="tx1"/>
                </a:solidFill>
              </a:rPr>
              <a:t>Marh 2023 Frozen Stats</a:t>
            </a:r>
            <a:br>
              <a:rPr lang="de-DE" dirty="0">
                <a:solidFill>
                  <a:srgbClr val="00B0F0"/>
                </a:solidFill>
              </a:rPr>
            </a:br>
            <a:r>
              <a:rPr lang="de-D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336432"/>
            <a:ext cx="7851531" cy="206619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-Frozen:	 	 3					- Parts that Meet Threshold: 	 	           3   	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-Blocks:	 		5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-Touch Preps:	0	     				-% of Parts that Meets Threshold    		100%              	-Cases:	 		1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of 20 min./ block – only one case met the 20 minutes threshold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					Number of discrepancies: </a:t>
            </a:r>
            <a:r>
              <a:rPr lang="en-US" b="1" dirty="0"/>
              <a:t>0</a:t>
            </a:r>
            <a:endParaRPr lang="en-US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7B7C995-84C1-5B1F-AD4E-BE291223C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690171"/>
              </p:ext>
            </p:extLst>
          </p:nvPr>
        </p:nvGraphicFramePr>
        <p:xfrm>
          <a:off x="862149" y="3403670"/>
          <a:ext cx="70635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573" y="50699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35705"/>
            <a:ext cx="7886700" cy="8042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Routine Surgical Biopsies TAT Within 2 Days (FY23)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369127"/>
            <a:ext cx="185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70  % Benchmark</a:t>
            </a:r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402828"/>
              </p:ext>
            </p:extLst>
          </p:nvPr>
        </p:nvGraphicFramePr>
        <p:xfrm>
          <a:off x="628650" y="968663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140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Non-</a:t>
            </a:r>
            <a:r>
              <a:rPr lang="en-US" sz="4000" b="1" dirty="0" err="1"/>
              <a:t>Gyn</a:t>
            </a:r>
            <a:r>
              <a:rPr lang="en-US" sz="4000" b="1" dirty="0"/>
              <a:t> Case Volume &amp; TAT ≤ 5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081094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76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Contaminant/Floater/Extraneous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5873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64554</TotalTime>
  <Words>1225</Words>
  <Application>Microsoft Office PowerPoint</Application>
  <PresentationFormat>On-screen Show (4:3)</PresentationFormat>
  <Paragraphs>294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Garamond</vt:lpstr>
      <vt:lpstr>Office Theme</vt:lpstr>
      <vt:lpstr>Custom Design</vt:lpstr>
      <vt:lpstr>Organic</vt:lpstr>
      <vt:lpstr>BRIDGEPORT HOSPITAL  (BC &amp; MC) </vt:lpstr>
      <vt:lpstr>OLD BUSINESS</vt:lpstr>
      <vt:lpstr>BC &amp; MC AP  VOLUME( October 22- March)</vt:lpstr>
      <vt:lpstr>BRIDGEPORT CAMPUS </vt:lpstr>
      <vt:lpstr>        Milford Campus  </vt:lpstr>
      <vt:lpstr> Marh 2023 Frozen Stats  </vt:lpstr>
      <vt:lpstr>Routine Surgical Biopsies TAT Within 2 Days (FY23)</vt:lpstr>
      <vt:lpstr>Non-Gyn Case Volume &amp; TAT ≤ 5 Days</vt:lpstr>
      <vt:lpstr>Contaminant/Floater/Extraneous </vt:lpstr>
      <vt:lpstr>Type of Floater  &amp; Site of Contamination January 2023</vt:lpstr>
      <vt:lpstr>Floaters by Month 2/28/2022-02/28/2023</vt:lpstr>
      <vt:lpstr>Type of Floater  &amp; Site of Contamination February  2023</vt:lpstr>
      <vt:lpstr>Step Where Contamination Occurred </vt:lpstr>
      <vt:lpstr>Tissue Found in Processor</vt:lpstr>
      <vt:lpstr>Tissue Found in Histosmate</vt:lpstr>
      <vt:lpstr>Tissue Found Processor</vt:lpstr>
      <vt:lpstr>Tissue Found Processor</vt:lpstr>
      <vt:lpstr>72 CONTAMINANTS IN BLOCKS    (01/01/2020- 01/31/2023)</vt:lpstr>
      <vt:lpstr>H&amp;E Performance Log</vt:lpstr>
      <vt:lpstr>Tissue Processor Verification </vt:lpstr>
      <vt:lpstr> Internal audits : 5/ Month   </vt:lpstr>
      <vt:lpstr>    Challenges and Opportunities  for Improvement  Anatomic Pathology (Before Final Dx)</vt:lpstr>
      <vt:lpstr>Histology Processing Issues</vt:lpstr>
      <vt:lpstr>Histology Processing Issues</vt:lpstr>
      <vt:lpstr>CYTOLOGY SPECIMENS</vt:lpstr>
      <vt:lpstr>PowerPoint Presentation</vt:lpstr>
      <vt:lpstr>PowerPoint Presentation</vt:lpstr>
      <vt:lpstr>PowerPoint Presentation</vt:lpstr>
      <vt:lpstr>PowerPoint Presentation</vt:lpstr>
      <vt:lpstr>Competency Checklist   </vt:lpstr>
      <vt:lpstr>Reports: </vt:lpstr>
      <vt:lpstr>Non-Conforming Events</vt:lpstr>
      <vt:lpstr> New Business 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Cotton, Jeffrey</dc:creator>
  <cp:lastModifiedBy>Clerveau, Jocelyne</cp:lastModifiedBy>
  <cp:revision>769</cp:revision>
  <cp:lastPrinted>2022-05-19T16:33:50Z</cp:lastPrinted>
  <dcterms:created xsi:type="dcterms:W3CDTF">2020-10-08T13:59:36Z</dcterms:created>
  <dcterms:modified xsi:type="dcterms:W3CDTF">2023-04-11T19:00:47Z</dcterms:modified>
</cp:coreProperties>
</file>