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5"/>
  </p:notesMasterIdLst>
  <p:sldIdLst>
    <p:sldId id="303" r:id="rId4"/>
    <p:sldId id="306" r:id="rId5"/>
    <p:sldId id="432" r:id="rId6"/>
    <p:sldId id="307" r:id="rId7"/>
    <p:sldId id="336" r:id="rId8"/>
    <p:sldId id="337" r:id="rId9"/>
    <p:sldId id="338" r:id="rId10"/>
    <p:sldId id="339" r:id="rId11"/>
    <p:sldId id="354" r:id="rId12"/>
    <p:sldId id="357" r:id="rId13"/>
    <p:sldId id="443" r:id="rId14"/>
    <p:sldId id="440" r:id="rId15"/>
    <p:sldId id="442" r:id="rId16"/>
    <p:sldId id="444" r:id="rId17"/>
    <p:sldId id="445" r:id="rId18"/>
    <p:sldId id="358" r:id="rId19"/>
    <p:sldId id="353" r:id="rId20"/>
    <p:sldId id="332" r:id="rId21"/>
    <p:sldId id="328" r:id="rId22"/>
    <p:sldId id="378" r:id="rId23"/>
    <p:sldId id="379" r:id="rId24"/>
    <p:sldId id="414" r:id="rId25"/>
    <p:sldId id="380" r:id="rId26"/>
    <p:sldId id="438" r:id="rId27"/>
    <p:sldId id="437" r:id="rId28"/>
    <p:sldId id="407" r:id="rId29"/>
    <p:sldId id="406" r:id="rId30"/>
    <p:sldId id="333" r:id="rId31"/>
    <p:sldId id="334" r:id="rId32"/>
    <p:sldId id="435" r:id="rId33"/>
    <p:sldId id="335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erveau, Jocelyne" initials="CJ" lastIdx="0" clrIdx="0">
    <p:extLst>
      <p:ext uri="{19B8F6BF-5375-455C-9EA6-DF929625EA0E}">
        <p15:presenceInfo xmlns:p15="http://schemas.microsoft.com/office/powerpoint/2012/main" userId="S-1-5-21-515967899-1957994488-839522115-1428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FF7575"/>
    <a:srgbClr val="FF4747"/>
    <a:srgbClr val="843C0C"/>
    <a:srgbClr val="333F50"/>
    <a:srgbClr val="4A5564"/>
    <a:srgbClr val="79818C"/>
    <a:srgbClr val="60943C"/>
    <a:srgbClr val="003300"/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6047" autoAdjust="0"/>
  </p:normalViewPr>
  <p:slideViewPr>
    <p:cSldViewPr snapToGrid="0">
      <p:cViewPr varScale="1">
        <p:scale>
          <a:sx n="110" d="100"/>
          <a:sy n="110" d="100"/>
        </p:scale>
        <p:origin x="15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\!%20AP%20QA\AP%20QA%20Meetings\2023\!%20AP%20QA%202023\AP%20QA%20Meetings\!\Cytology%20TAT%20Volume%20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\!%20AP%20QA\AP%20QA%20Meetings\2023\!%20AP%20QA%202023\AP%20QA%20Meetings\!\AP%20ERROR%20TRACKING%20ACTIVE%20202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Chart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\!%20AP%20QA\AP%20QA%20Meetings\2023\!%20AP%20QA%202023\AP%20QA%20Meetings\!\AP%20ERROR%20TRACKING%20ACTIVE%20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\!%20AP%20QA\AP%20QA%20Meetings\2023\!%20AP%20QA%202023\AP%20QA%20Meetings\!\AP%20ERROR%20TRACKING%20ACTIVE%20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\!%20AP%20QA\AP%20QA%20Meetings\2023\!%20AP%20QA%202023\AP%20QA%20Meetings\!\Cytology%20TAT%20Volume%20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'[Chart in Microsoft PowerPoint]FY23'!$A$2</c:f>
              <c:strCache>
                <c:ptCount val="1"/>
                <c:pt idx="0">
                  <c:v>October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'[Chart in Microsoft PowerPoint]FY23'!$B$1:$D$1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'[Chart in Microsoft PowerPoint]FY23'!$B$2:$D$2</c:f>
              <c:numCache>
                <c:formatCode>General</c:formatCode>
                <c:ptCount val="3"/>
                <c:pt idx="0">
                  <c:v>1855</c:v>
                </c:pt>
                <c:pt idx="1">
                  <c:v>7340</c:v>
                </c:pt>
                <c:pt idx="2">
                  <c:v>15141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E1-4BD8-8381-A0AE22A72D55}"/>
            </c:ext>
          </c:extLst>
        </c:ser>
        <c:ser>
          <c:idx val="1"/>
          <c:order val="1"/>
          <c:tx>
            <c:strRef>
              <c:f>'[Chart in Microsoft PowerPoint]FY23'!$A$3</c:f>
              <c:strCache>
                <c:ptCount val="1"/>
                <c:pt idx="0">
                  <c:v>November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'[Chart in Microsoft PowerPoint]FY23'!$B$1:$D$1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'[Chart in Microsoft PowerPoint]FY23'!$B$3:$D$3</c:f>
              <c:numCache>
                <c:formatCode>General</c:formatCode>
                <c:ptCount val="3"/>
                <c:pt idx="0">
                  <c:v>1831</c:v>
                </c:pt>
                <c:pt idx="1">
                  <c:v>7735</c:v>
                </c:pt>
                <c:pt idx="2">
                  <c:v>14268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E1-4BD8-8381-A0AE22A72D55}"/>
            </c:ext>
          </c:extLst>
        </c:ser>
        <c:ser>
          <c:idx val="2"/>
          <c:order val="2"/>
          <c:tx>
            <c:strRef>
              <c:f>'[Chart in Microsoft PowerPoint]FY23'!$A$4</c:f>
              <c:strCache>
                <c:ptCount val="1"/>
                <c:pt idx="0">
                  <c:v>December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'[Chart in Microsoft PowerPoint]FY23'!$B$1:$D$1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'[Chart in Microsoft PowerPoint]FY23'!$B$4:$D$4</c:f>
              <c:numCache>
                <c:formatCode>General</c:formatCode>
                <c:ptCount val="3"/>
                <c:pt idx="0">
                  <c:v>1892</c:v>
                </c:pt>
                <c:pt idx="1">
                  <c:v>7623</c:v>
                </c:pt>
                <c:pt idx="2">
                  <c:v>14435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E1-4BD8-8381-A0AE22A72D55}"/>
            </c:ext>
          </c:extLst>
        </c:ser>
        <c:ser>
          <c:idx val="3"/>
          <c:order val="3"/>
          <c:tx>
            <c:strRef>
              <c:f>'[Chart in Microsoft PowerPoint]FY23'!$A$5</c:f>
              <c:strCache>
                <c:ptCount val="1"/>
                <c:pt idx="0">
                  <c:v>January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'[Chart in Microsoft PowerPoint]FY23'!$B$1:$D$1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'[Chart in Microsoft PowerPoint]FY23'!$B$5:$D$5</c:f>
              <c:numCache>
                <c:formatCode>General</c:formatCode>
                <c:ptCount val="3"/>
                <c:pt idx="0">
                  <c:v>1814</c:v>
                </c:pt>
                <c:pt idx="1">
                  <c:v>7643</c:v>
                </c:pt>
                <c:pt idx="2">
                  <c:v>14795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E1-4BD8-8381-A0AE22A72D55}"/>
            </c:ext>
          </c:extLst>
        </c:ser>
        <c:ser>
          <c:idx val="4"/>
          <c:order val="4"/>
          <c:tx>
            <c:strRef>
              <c:f>'[Chart in Microsoft PowerPoint]FY23'!$A$6</c:f>
              <c:strCache>
                <c:ptCount val="1"/>
                <c:pt idx="0">
                  <c:v>February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'[Chart in Microsoft PowerPoint]FY23'!$B$1:$D$1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'[Chart in Microsoft PowerPoint]FY23'!$B$6:$D$6</c:f>
              <c:numCache>
                <c:formatCode>General</c:formatCode>
                <c:ptCount val="3"/>
                <c:pt idx="0">
                  <c:v>1890</c:v>
                </c:pt>
                <c:pt idx="1">
                  <c:v>7659</c:v>
                </c:pt>
                <c:pt idx="2">
                  <c:v>14909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E1-4BD8-8381-A0AE22A72D55}"/>
            </c:ext>
          </c:extLst>
        </c:ser>
        <c:ser>
          <c:idx val="5"/>
          <c:order val="5"/>
          <c:tx>
            <c:strRef>
              <c:f>'[Chart in Microsoft PowerPoint]FY23'!$A$7</c:f>
              <c:strCache>
                <c:ptCount val="1"/>
                <c:pt idx="0">
                  <c:v>March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'[Chart in Microsoft PowerPoint]FY23'!$B$1:$D$1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'[Chart in Microsoft PowerPoint]FY23'!$B$7:$D$7</c:f>
              <c:numCache>
                <c:formatCode>General</c:formatCode>
                <c:ptCount val="3"/>
                <c:pt idx="0">
                  <c:v>2043</c:v>
                </c:pt>
                <c:pt idx="1">
                  <c:v>8341</c:v>
                </c:pt>
                <c:pt idx="2">
                  <c:v>17662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E1-4BD8-8381-A0AE22A72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2259295"/>
        <c:axId val="823830287"/>
      </c:barChart>
      <c:catAx>
        <c:axId val="192259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830287"/>
        <c:crosses val="autoZero"/>
        <c:auto val="1"/>
        <c:lblAlgn val="ctr"/>
        <c:lblOffset val="100"/>
        <c:noMultiLvlLbl val="0"/>
      </c:catAx>
      <c:valAx>
        <c:axId val="8238302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259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NON-GYN Turn Around Time and Volume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'Non GYN'!$A$3</c:f>
              <c:strCache>
                <c:ptCount val="1"/>
                <c:pt idx="0">
                  <c:v>Non GYN Volume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4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2A-4AE3-AEF6-2F64C50CF21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2A-4AE3-AEF6-2F64C50CF21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2A-4AE3-AEF6-2F64C50CF21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62A-4AE3-AEF6-2F64C50CF219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2A-4AE3-AEF6-2F64C50CF219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2A-4AE3-AEF6-2F64C50CF219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2A-4AE3-AEF6-2F64C50CF219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2A-4AE3-AEF6-2F64C50CF219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2A-4AE3-AEF6-2F64C50CF219}"/>
                </c:ext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2A-4AE3-AEF6-2F64C50CF2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'Non GYN'!$B$1:$G$1</c:f>
              <c:strCache>
                <c:ptCount val="6"/>
                <c:pt idx="0">
                  <c:v>October '22</c:v>
                </c:pt>
                <c:pt idx="1">
                  <c:v>November '22</c:v>
                </c:pt>
                <c:pt idx="2">
                  <c:v>December '22</c:v>
                </c:pt>
                <c:pt idx="3">
                  <c:v>January '23</c:v>
                </c:pt>
                <c:pt idx="4">
                  <c:v>February '23</c:v>
                </c:pt>
                <c:pt idx="5">
                  <c:v>March '23</c:v>
                </c:pt>
              </c:strCache>
            </c:strRef>
          </c:cat>
          <c:val>
            <c:numRef>
              <c:f>'Non GYN'!$B$3:$G$3</c:f>
              <c:numCache>
                <c:formatCode>General</c:formatCode>
                <c:ptCount val="6"/>
                <c:pt idx="0">
                  <c:v>270</c:v>
                </c:pt>
                <c:pt idx="1">
                  <c:v>267</c:v>
                </c:pt>
                <c:pt idx="2">
                  <c:v>247</c:v>
                </c:pt>
                <c:pt idx="3">
                  <c:v>273</c:v>
                </c:pt>
                <c:pt idx="4">
                  <c:v>281</c:v>
                </c:pt>
                <c:pt idx="5">
                  <c:v>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2A-4AE3-AEF6-2F64C50CF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87689000"/>
        <c:axId val="487690968"/>
      </c:barChart>
      <c:lineChart>
        <c:grouping val="standard"/>
        <c:varyColors val="0"/>
        <c:ser>
          <c:idx val="0"/>
          <c:order val="0"/>
          <c:tx>
            <c:strRef>
              <c:f>'Non GYN'!$A$2</c:f>
              <c:strCache>
                <c:ptCount val="1"/>
                <c:pt idx="0">
                  <c:v>Non GYN TAT 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'Non GYN'!$B$1:$G$1</c:f>
              <c:strCache>
                <c:ptCount val="6"/>
                <c:pt idx="0">
                  <c:v>October '22</c:v>
                </c:pt>
                <c:pt idx="1">
                  <c:v>November '22</c:v>
                </c:pt>
                <c:pt idx="2">
                  <c:v>December '22</c:v>
                </c:pt>
                <c:pt idx="3">
                  <c:v>January '23</c:v>
                </c:pt>
                <c:pt idx="4">
                  <c:v>February '23</c:v>
                </c:pt>
                <c:pt idx="5">
                  <c:v>March '23</c:v>
                </c:pt>
              </c:strCache>
            </c:strRef>
          </c:cat>
          <c:val>
            <c:numRef>
              <c:f>'Non GYN'!$B$2:$G$2</c:f>
              <c:numCache>
                <c:formatCode>General</c:formatCode>
                <c:ptCount val="6"/>
                <c:pt idx="0">
                  <c:v>3.07</c:v>
                </c:pt>
                <c:pt idx="1">
                  <c:v>3.31</c:v>
                </c:pt>
                <c:pt idx="2">
                  <c:v>3.04</c:v>
                </c:pt>
                <c:pt idx="3">
                  <c:v>2.27</c:v>
                </c:pt>
                <c:pt idx="4">
                  <c:v>2.37</c:v>
                </c:pt>
                <c:pt idx="5">
                  <c:v>2.46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62A-4AE3-AEF6-2F64C50CF219}"/>
            </c:ext>
          </c:extLst>
        </c:ser>
        <c:ser>
          <c:idx val="2"/>
          <c:order val="2"/>
          <c:tx>
            <c:strRef>
              <c:f>'Non GYN'!$A$4</c:f>
              <c:strCache>
                <c:ptCount val="1"/>
                <c:pt idx="0">
                  <c:v>Non GYN Goal &lt; 4 days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'Non GYN'!$B$1:$G$1</c:f>
              <c:strCache>
                <c:ptCount val="6"/>
                <c:pt idx="0">
                  <c:v>October '22</c:v>
                </c:pt>
                <c:pt idx="1">
                  <c:v>November '22</c:v>
                </c:pt>
                <c:pt idx="2">
                  <c:v>December '22</c:v>
                </c:pt>
                <c:pt idx="3">
                  <c:v>January '23</c:v>
                </c:pt>
                <c:pt idx="4">
                  <c:v>February '23</c:v>
                </c:pt>
                <c:pt idx="5">
                  <c:v>March '23</c:v>
                </c:pt>
              </c:strCache>
            </c:strRef>
          </c:cat>
          <c:val>
            <c:numRef>
              <c:f>'Non GYN'!$B$4:$G$4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62A-4AE3-AEF6-2F64C50CF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693264"/>
        <c:axId val="487692936"/>
      </c:lineChart>
      <c:catAx>
        <c:axId val="487689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690968"/>
        <c:crosses val="autoZero"/>
        <c:auto val="1"/>
        <c:lblAlgn val="ctr"/>
        <c:lblOffset val="100"/>
        <c:noMultiLvlLbl val="0"/>
      </c:catAx>
      <c:valAx>
        <c:axId val="487690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Volume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689000"/>
        <c:crosses val="autoZero"/>
        <c:crossBetween val="between"/>
      </c:valAx>
      <c:valAx>
        <c:axId val="4876929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Turn</a:t>
                </a:r>
                <a:r>
                  <a:rPr lang="en-US" baseline="0"/>
                  <a:t> Around Time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693264"/>
        <c:crosses val="max"/>
        <c:crossBetween val="between"/>
      </c:valAx>
      <c:catAx>
        <c:axId val="487693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7692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CYTOLOGY MISSED</a:t>
            </a:r>
            <a:r>
              <a:rPr lang="en-US" baseline="0"/>
              <a:t> OPPORTUNITY RATE TO VOLUME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MISSED OPPORTUNITY RATE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'CYTOLOGY DATA'!$B$2:$M$2</c:f>
              <c:numCache>
                <c:formatCode>mmm\-yy</c:formatCode>
                <c:ptCount val="12"/>
                <c:pt idx="0">
                  <c:v>44673</c:v>
                </c:pt>
                <c:pt idx="1">
                  <c:v>44682</c:v>
                </c:pt>
                <c:pt idx="2">
                  <c:v>44713</c:v>
                </c:pt>
                <c:pt idx="3">
                  <c:v>44743</c:v>
                </c:pt>
                <c:pt idx="4">
                  <c:v>44774</c:v>
                </c:pt>
                <c:pt idx="5">
                  <c:v>44805</c:v>
                </c:pt>
                <c:pt idx="6">
                  <c:v>44856</c:v>
                </c:pt>
                <c:pt idx="7">
                  <c:v>44866</c:v>
                </c:pt>
                <c:pt idx="8">
                  <c:v>44896</c:v>
                </c:pt>
                <c:pt idx="9">
                  <c:v>44927</c:v>
                </c:pt>
                <c:pt idx="10">
                  <c:v>44958</c:v>
                </c:pt>
                <c:pt idx="11">
                  <c:v>44986</c:v>
                </c:pt>
              </c:numCache>
            </c:numRef>
          </c:cat>
          <c:val>
            <c:numRef>
              <c:f>'CYTOLOGY DATA'!$B$16:$M$16</c:f>
              <c:numCache>
                <c:formatCode>0.0000%</c:formatCode>
                <c:ptCount val="12"/>
                <c:pt idx="0">
                  <c:v>2.75E-2</c:v>
                </c:pt>
                <c:pt idx="1">
                  <c:v>8.7145969498910684E-3</c:v>
                </c:pt>
                <c:pt idx="2">
                  <c:v>6.7264573991031393E-3</c:v>
                </c:pt>
                <c:pt idx="3">
                  <c:v>5.434782608695652E-3</c:v>
                </c:pt>
                <c:pt idx="4">
                  <c:v>2.4886877828054297E-2</c:v>
                </c:pt>
                <c:pt idx="5">
                  <c:v>0.03</c:v>
                </c:pt>
                <c:pt idx="6">
                  <c:v>3.5629453681710214E-2</c:v>
                </c:pt>
                <c:pt idx="7">
                  <c:v>2.6845637583892617E-2</c:v>
                </c:pt>
                <c:pt idx="8">
                  <c:v>2.8169014084507043E-2</c:v>
                </c:pt>
                <c:pt idx="9">
                  <c:v>2.6378896882494004E-2</c:v>
                </c:pt>
                <c:pt idx="10">
                  <c:v>3.1185031185031187E-2</c:v>
                </c:pt>
                <c:pt idx="11">
                  <c:v>1.6313213703099509E-2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04-4142-B737-9B4EA5E0F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078296"/>
        <c:axId val="704075672"/>
      </c:barChart>
      <c:lineChart>
        <c:grouping val="standard"/>
        <c:varyColors val="0"/>
        <c:ser>
          <c:idx val="1"/>
          <c:order val="1"/>
          <c:tx>
            <c:v>COMBINED VOLUME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'CYTOLOGY DATA'!$B$2:$M$2</c:f>
              <c:numCache>
                <c:formatCode>mmm\-yy</c:formatCode>
                <c:ptCount val="12"/>
                <c:pt idx="0">
                  <c:v>44673</c:v>
                </c:pt>
                <c:pt idx="1">
                  <c:v>44682</c:v>
                </c:pt>
                <c:pt idx="2">
                  <c:v>44713</c:v>
                </c:pt>
                <c:pt idx="3">
                  <c:v>44743</c:v>
                </c:pt>
                <c:pt idx="4">
                  <c:v>44774</c:v>
                </c:pt>
                <c:pt idx="5">
                  <c:v>44805</c:v>
                </c:pt>
                <c:pt idx="6">
                  <c:v>44856</c:v>
                </c:pt>
                <c:pt idx="7">
                  <c:v>44866</c:v>
                </c:pt>
                <c:pt idx="8">
                  <c:v>44896</c:v>
                </c:pt>
                <c:pt idx="9">
                  <c:v>44927</c:v>
                </c:pt>
                <c:pt idx="10">
                  <c:v>44958</c:v>
                </c:pt>
                <c:pt idx="11">
                  <c:v>44986</c:v>
                </c:pt>
              </c:numCache>
            </c:numRef>
          </c:cat>
          <c:val>
            <c:numRef>
              <c:f>'CYTOLOGY DATA'!$B$17:$M$17</c:f>
              <c:numCache>
                <c:formatCode>General</c:formatCode>
                <c:ptCount val="12"/>
                <c:pt idx="0">
                  <c:v>400</c:v>
                </c:pt>
                <c:pt idx="1">
                  <c:v>459</c:v>
                </c:pt>
                <c:pt idx="2">
                  <c:v>446</c:v>
                </c:pt>
                <c:pt idx="3">
                  <c:v>368</c:v>
                </c:pt>
                <c:pt idx="4">
                  <c:v>442</c:v>
                </c:pt>
                <c:pt idx="5">
                  <c:v>400</c:v>
                </c:pt>
                <c:pt idx="6">
                  <c:v>421</c:v>
                </c:pt>
                <c:pt idx="7">
                  <c:v>447</c:v>
                </c:pt>
                <c:pt idx="8">
                  <c:v>426</c:v>
                </c:pt>
                <c:pt idx="9">
                  <c:v>417</c:v>
                </c:pt>
                <c:pt idx="10">
                  <c:v>481</c:v>
                </c:pt>
                <c:pt idx="11">
                  <c:v>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04-4142-B737-9B4EA5E0F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4072720"/>
        <c:axId val="704077968"/>
      </c:lineChart>
      <c:dateAx>
        <c:axId val="7040782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5672"/>
        <c:crosses val="autoZero"/>
        <c:auto val="1"/>
        <c:lblOffset val="100"/>
        <c:baseTimeUnit val="months"/>
      </c:dateAx>
      <c:valAx>
        <c:axId val="704075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Missed</a:t>
                </a:r>
                <a:r>
                  <a:rPr lang="en-US" baseline="0"/>
                  <a:t> opportunity rate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8296"/>
        <c:crosses val="autoZero"/>
        <c:crossBetween val="between"/>
      </c:valAx>
      <c:valAx>
        <c:axId val="7040779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Volume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2720"/>
        <c:crosses val="max"/>
        <c:crossBetween val="between"/>
      </c:valAx>
      <c:dateAx>
        <c:axId val="70407272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0407796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'[Chart in Microsoft PowerPoint]Frozens'!$C$1</c:f>
              <c:strCache>
                <c:ptCount val="1"/>
                <c:pt idx="0">
                  <c:v>Total Blocks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'[Chart in Microsoft PowerPoint]Frozens'!$A$2:$A$7</c:f>
              <c:strCache>
                <c:ptCount val="6"/>
                <c:pt idx="0">
                  <c:v>October, 2022</c:v>
                </c:pt>
                <c:pt idx="1">
                  <c:v>November, 2022</c:v>
                </c:pt>
                <c:pt idx="2">
                  <c:v>December, 2022</c:v>
                </c:pt>
                <c:pt idx="3">
                  <c:v>January, 2023</c:v>
                </c:pt>
                <c:pt idx="4">
                  <c:v>Februry, 2023</c:v>
                </c:pt>
                <c:pt idx="5">
                  <c:v>March, 2023</c:v>
                </c:pt>
              </c:strCache>
            </c:strRef>
          </c:cat>
          <c:val>
            <c:numRef>
              <c:f>'[Chart in Microsoft PowerPoint]Frozens'!$C$2:$C$7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6A-4C02-A8CC-D342D8E2E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0300192"/>
        <c:axId val="732604576"/>
      </c:barChart>
      <c:lineChart>
        <c:grouping val="standard"/>
        <c:varyColors val="0"/>
        <c:ser>
          <c:idx val="0"/>
          <c:order val="0"/>
          <c:tx>
            <c:strRef>
              <c:f>'[Chart in Microsoft PowerPoint]Frozens'!$B$1</c:f>
              <c:strCache>
                <c:ptCount val="1"/>
                <c:pt idx="0">
                  <c:v>Percent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PowerPoint]Frozens'!$A$2:$A$7</c:f>
              <c:strCache>
                <c:ptCount val="6"/>
                <c:pt idx="0">
                  <c:v>October, 2022</c:v>
                </c:pt>
                <c:pt idx="1">
                  <c:v>November, 2022</c:v>
                </c:pt>
                <c:pt idx="2">
                  <c:v>December, 2022</c:v>
                </c:pt>
                <c:pt idx="3">
                  <c:v>January, 2023</c:v>
                </c:pt>
                <c:pt idx="4">
                  <c:v>Februry, 2023</c:v>
                </c:pt>
                <c:pt idx="5">
                  <c:v>March, 2023</c:v>
                </c:pt>
              </c:strCache>
            </c:strRef>
          </c:cat>
          <c:val>
            <c:numRef>
              <c:f>'[Chart in Microsoft PowerPoint]Frozens'!$B$2:$B$7</c:f>
              <c:numCache>
                <c:formatCode>0%</c:formatCode>
                <c:ptCount val="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0.5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6A-4C02-A8CC-D342D8E2E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8749440"/>
        <c:axId val="352786224"/>
      </c:lineChart>
      <c:catAx>
        <c:axId val="938749440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786224"/>
        <c:crosses val="autoZero"/>
        <c:auto val="1"/>
        <c:lblAlgn val="ctr"/>
        <c:lblOffset val="100"/>
        <c:noMultiLvlLbl val="0"/>
      </c:catAx>
      <c:valAx>
        <c:axId val="35278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  <a:r>
                  <a:rPr lang="en-US" baseline="0" dirty="0"/>
                  <a:t> </a:t>
                </a:r>
                <a:r>
                  <a:rPr lang="en-US" dirty="0"/>
                  <a:t> Met</a:t>
                </a:r>
                <a:r>
                  <a:rPr lang="en-US" baseline="0" dirty="0"/>
                  <a:t> TAT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749440"/>
        <c:crosses val="autoZero"/>
        <c:crossBetween val="between"/>
      </c:valAx>
      <c:valAx>
        <c:axId val="732604576"/>
        <c:scaling>
          <c:orientation val="minMax"/>
          <c:max val="4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Volume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300192"/>
        <c:crosses val="max"/>
        <c:crossBetween val="between"/>
        <c:majorUnit val="1"/>
      </c:valAx>
      <c:catAx>
        <c:axId val="660300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32604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49737330659213E-2"/>
          <c:y val="9.7160299321689514E-2"/>
          <c:w val="0.82539692933873243"/>
          <c:h val="0.72602436506245294"/>
        </c:manualLayout>
      </c:layout>
      <c:barChart>
        <c:barDir val="col"/>
        <c:grouping val="clustered"/>
        <c:varyColors val="0"/>
        <c:ser>
          <c:idx val="0"/>
          <c:order val="0"/>
          <c:tx>
            <c:v>Volume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extLst>
                <c:ext xmlns:c15="http://schemas.microsoft.com/office/drawing/2012/chart" uri="{02D57815-91ED-43cb-92C2-25804820EDAC}">
                  <c15:fullRef>
                    <c15:sqref>'Pivot by Month - Defect Rate'!$A$1:$P$2</c15:sqref>
                  </c15:fullRef>
                </c:ext>
              </c:extLst>
              <c:f>'Pivot by Month - Defect Rate'!$D$1:$P$2</c:f>
              <c:multiLvlStrCache>
                <c:ptCount val="13"/>
                <c:lvl>
                  <c:pt idx="0">
                    <c:v>155</c:v>
                  </c:pt>
                  <c:pt idx="1">
                    <c:v>132</c:v>
                  </c:pt>
                  <c:pt idx="2">
                    <c:v>134</c:v>
                  </c:pt>
                  <c:pt idx="3">
                    <c:v>148</c:v>
                  </c:pt>
                  <c:pt idx="4">
                    <c:v>134</c:v>
                  </c:pt>
                  <c:pt idx="5">
                    <c:v>129</c:v>
                  </c:pt>
                  <c:pt idx="6">
                    <c:v>135</c:v>
                  </c:pt>
                  <c:pt idx="7">
                    <c:v>143</c:v>
                  </c:pt>
                  <c:pt idx="8">
                    <c:v>131</c:v>
                  </c:pt>
                  <c:pt idx="9">
                    <c:v>128</c:v>
                  </c:pt>
                  <c:pt idx="10">
                    <c:v>139</c:v>
                  </c:pt>
                  <c:pt idx="11">
                    <c:v>133</c:v>
                  </c:pt>
                  <c:pt idx="12">
                    <c:v>121</c:v>
                  </c:pt>
                </c:lvl>
                <c:lvl>
                  <c:pt idx="0">
                    <c:v>Mar-22</c:v>
                  </c:pt>
                  <c:pt idx="1">
                    <c:v>Apr-22</c:v>
                  </c:pt>
                  <c:pt idx="2">
                    <c:v>May-22</c:v>
                  </c:pt>
                  <c:pt idx="3">
                    <c:v>Jun-22</c:v>
                  </c:pt>
                  <c:pt idx="4">
                    <c:v>Jul-22</c:v>
                  </c:pt>
                  <c:pt idx="5">
                    <c:v>Aug-22</c:v>
                  </c:pt>
                  <c:pt idx="6">
                    <c:v>Sep-22</c:v>
                  </c:pt>
                  <c:pt idx="7">
                    <c:v>Oct-22</c:v>
                  </c:pt>
                  <c:pt idx="8">
                    <c:v>Nov-22</c:v>
                  </c:pt>
                  <c:pt idx="9">
                    <c:v>Dec-22</c:v>
                  </c:pt>
                  <c:pt idx="10">
                    <c:v>Jan-23</c:v>
                  </c:pt>
                  <c:pt idx="11">
                    <c:v>Feb-23</c:v>
                  </c:pt>
                  <c:pt idx="12">
                    <c:v>Mar-23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'Pivot by Month - Defect Rate'!$A$2:$P$2</c15:sqref>
                  </c15:fullRef>
                </c:ext>
              </c:extLst>
              <c:f>'Pivot by Month - Defect Rate'!$D$2:$P$2</c:f>
              <c:numCache>
                <c:formatCode>General</c:formatCode>
                <c:ptCount val="13"/>
                <c:pt idx="0">
                  <c:v>155</c:v>
                </c:pt>
                <c:pt idx="1">
                  <c:v>132</c:v>
                </c:pt>
                <c:pt idx="2">
                  <c:v>134</c:v>
                </c:pt>
                <c:pt idx="3">
                  <c:v>148</c:v>
                </c:pt>
                <c:pt idx="4">
                  <c:v>134</c:v>
                </c:pt>
                <c:pt idx="5">
                  <c:v>129</c:v>
                </c:pt>
                <c:pt idx="6">
                  <c:v>135</c:v>
                </c:pt>
                <c:pt idx="7">
                  <c:v>143</c:v>
                </c:pt>
                <c:pt idx="8">
                  <c:v>131</c:v>
                </c:pt>
                <c:pt idx="9">
                  <c:v>128</c:v>
                </c:pt>
                <c:pt idx="10">
                  <c:v>139</c:v>
                </c:pt>
                <c:pt idx="11">
                  <c:v>133</c:v>
                </c:pt>
                <c:pt idx="12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82-41FB-993F-72BD2F26B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577762360"/>
        <c:axId val="577763016"/>
      </c:barChart>
      <c:lineChart>
        <c:grouping val="standard"/>
        <c:varyColors val="0"/>
        <c:ser>
          <c:idx val="1"/>
          <c:order val="1"/>
          <c:tx>
            <c:v>% within 2 days </c:v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multiLvlStrRef>
              <c:extLst>
                <c:ext xmlns:c15="http://schemas.microsoft.com/office/drawing/2012/chart" uri="{02D57815-91ED-43cb-92C2-25804820EDAC}">
                  <c15:fullRef>
                    <c15:sqref>'Pivot by Month - Defect Rate'!$A$1:$P$2</c15:sqref>
                  </c15:fullRef>
                </c:ext>
              </c:extLst>
              <c:f>'Pivot by Month - Defect Rate'!$D$1:$P$2</c:f>
              <c:multiLvlStrCache>
                <c:ptCount val="13"/>
                <c:lvl>
                  <c:pt idx="0">
                    <c:v>155</c:v>
                  </c:pt>
                  <c:pt idx="1">
                    <c:v>132</c:v>
                  </c:pt>
                  <c:pt idx="2">
                    <c:v>134</c:v>
                  </c:pt>
                  <c:pt idx="3">
                    <c:v>148</c:v>
                  </c:pt>
                  <c:pt idx="4">
                    <c:v>134</c:v>
                  </c:pt>
                  <c:pt idx="5">
                    <c:v>129</c:v>
                  </c:pt>
                  <c:pt idx="6">
                    <c:v>135</c:v>
                  </c:pt>
                  <c:pt idx="7">
                    <c:v>143</c:v>
                  </c:pt>
                  <c:pt idx="8">
                    <c:v>131</c:v>
                  </c:pt>
                  <c:pt idx="9">
                    <c:v>128</c:v>
                  </c:pt>
                  <c:pt idx="10">
                    <c:v>139</c:v>
                  </c:pt>
                  <c:pt idx="11">
                    <c:v>133</c:v>
                  </c:pt>
                  <c:pt idx="12">
                    <c:v>121</c:v>
                  </c:pt>
                </c:lvl>
                <c:lvl>
                  <c:pt idx="0">
                    <c:v>Mar-22</c:v>
                  </c:pt>
                  <c:pt idx="1">
                    <c:v>Apr-22</c:v>
                  </c:pt>
                  <c:pt idx="2">
                    <c:v>May-22</c:v>
                  </c:pt>
                  <c:pt idx="3">
                    <c:v>Jun-22</c:v>
                  </c:pt>
                  <c:pt idx="4">
                    <c:v>Jul-22</c:v>
                  </c:pt>
                  <c:pt idx="5">
                    <c:v>Aug-22</c:v>
                  </c:pt>
                  <c:pt idx="6">
                    <c:v>Sep-22</c:v>
                  </c:pt>
                  <c:pt idx="7">
                    <c:v>Oct-22</c:v>
                  </c:pt>
                  <c:pt idx="8">
                    <c:v>Nov-22</c:v>
                  </c:pt>
                  <c:pt idx="9">
                    <c:v>Dec-22</c:v>
                  </c:pt>
                  <c:pt idx="10">
                    <c:v>Jan-23</c:v>
                  </c:pt>
                  <c:pt idx="11">
                    <c:v>Feb-23</c:v>
                  </c:pt>
                  <c:pt idx="12">
                    <c:v>Mar-23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'Pivot by Month - Defect Rate'!$A$3:$P$3</c15:sqref>
                  </c15:fullRef>
                </c:ext>
              </c:extLst>
              <c:f>'Pivot by Month - Defect Rate'!$D$3:$P$3</c:f>
              <c:numCache>
                <c:formatCode>0.00%</c:formatCode>
                <c:ptCount val="13"/>
                <c:pt idx="0">
                  <c:v>0.93500000000000005</c:v>
                </c:pt>
                <c:pt idx="1">
                  <c:v>0.92369999999999997</c:v>
                </c:pt>
                <c:pt idx="2">
                  <c:v>0.91790000000000005</c:v>
                </c:pt>
                <c:pt idx="3">
                  <c:v>0.92</c:v>
                </c:pt>
                <c:pt idx="4">
                  <c:v>0.96299999999999997</c:v>
                </c:pt>
                <c:pt idx="5">
                  <c:v>0.93799999999999994</c:v>
                </c:pt>
                <c:pt idx="6">
                  <c:v>0.86670000000000003</c:v>
                </c:pt>
                <c:pt idx="7">
                  <c:v>0.95</c:v>
                </c:pt>
                <c:pt idx="8">
                  <c:v>0.90839999999999999</c:v>
                </c:pt>
                <c:pt idx="9">
                  <c:v>0.97699999999999998</c:v>
                </c:pt>
                <c:pt idx="10">
                  <c:v>0.92</c:v>
                </c:pt>
                <c:pt idx="11">
                  <c:v>0.78949999999999998</c:v>
                </c:pt>
                <c:pt idx="12">
                  <c:v>0.74690000000000001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82-41FB-993F-72BD2F26BB3D}"/>
            </c:ext>
          </c:extLst>
        </c:ser>
        <c:ser>
          <c:idx val="2"/>
          <c:order val="2"/>
          <c:tx>
            <c:v>Benchmark</c:v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multiLvlStrRef>
              <c:extLst>
                <c:ext xmlns:c15="http://schemas.microsoft.com/office/drawing/2012/chart" uri="{02D57815-91ED-43cb-92C2-25804820EDAC}">
                  <c15:fullRef>
                    <c15:sqref>'Pivot by Month - Defect Rate'!$A$1:$P$2</c15:sqref>
                  </c15:fullRef>
                </c:ext>
              </c:extLst>
              <c:f>'Pivot by Month - Defect Rate'!$D$1:$P$2</c:f>
              <c:multiLvlStrCache>
                <c:ptCount val="13"/>
                <c:lvl>
                  <c:pt idx="0">
                    <c:v>155</c:v>
                  </c:pt>
                  <c:pt idx="1">
                    <c:v>132</c:v>
                  </c:pt>
                  <c:pt idx="2">
                    <c:v>134</c:v>
                  </c:pt>
                  <c:pt idx="3">
                    <c:v>148</c:v>
                  </c:pt>
                  <c:pt idx="4">
                    <c:v>134</c:v>
                  </c:pt>
                  <c:pt idx="5">
                    <c:v>129</c:v>
                  </c:pt>
                  <c:pt idx="6">
                    <c:v>135</c:v>
                  </c:pt>
                  <c:pt idx="7">
                    <c:v>143</c:v>
                  </c:pt>
                  <c:pt idx="8">
                    <c:v>131</c:v>
                  </c:pt>
                  <c:pt idx="9">
                    <c:v>128</c:v>
                  </c:pt>
                  <c:pt idx="10">
                    <c:v>139</c:v>
                  </c:pt>
                  <c:pt idx="11">
                    <c:v>133</c:v>
                  </c:pt>
                  <c:pt idx="12">
                    <c:v>121</c:v>
                  </c:pt>
                </c:lvl>
                <c:lvl>
                  <c:pt idx="0">
                    <c:v>Mar-22</c:v>
                  </c:pt>
                  <c:pt idx="1">
                    <c:v>Apr-22</c:v>
                  </c:pt>
                  <c:pt idx="2">
                    <c:v>May-22</c:v>
                  </c:pt>
                  <c:pt idx="3">
                    <c:v>Jun-22</c:v>
                  </c:pt>
                  <c:pt idx="4">
                    <c:v>Jul-22</c:v>
                  </c:pt>
                  <c:pt idx="5">
                    <c:v>Aug-22</c:v>
                  </c:pt>
                  <c:pt idx="6">
                    <c:v>Sep-22</c:v>
                  </c:pt>
                  <c:pt idx="7">
                    <c:v>Oct-22</c:v>
                  </c:pt>
                  <c:pt idx="8">
                    <c:v>Nov-22</c:v>
                  </c:pt>
                  <c:pt idx="9">
                    <c:v>Dec-22</c:v>
                  </c:pt>
                  <c:pt idx="10">
                    <c:v>Jan-23</c:v>
                  </c:pt>
                  <c:pt idx="11">
                    <c:v>Feb-23</c:v>
                  </c:pt>
                  <c:pt idx="12">
                    <c:v>Mar-23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'Pivot by Month - Defect Rate'!$A$4:$P$4</c15:sqref>
                  </c15:fullRef>
                </c:ext>
              </c:extLst>
              <c:f>'Pivot by Month - Defect Rate'!$D$4:$P$4</c:f>
              <c:numCache>
                <c:formatCode>0%</c:formatCode>
                <c:ptCount val="13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  <c:pt idx="11">
                  <c:v>0.7</c:v>
                </c:pt>
                <c:pt idx="12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82-41FB-993F-72BD2F26B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0709824"/>
        <c:axId val="670709496"/>
      </c:lineChart>
      <c:catAx>
        <c:axId val="577762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rgbClr val="FFFF00"/>
                    </a:solidFill>
                  </a:rPr>
                  <a:t>MONTHS </a:t>
                </a:r>
              </a:p>
            </c:rich>
          </c:tx>
          <c:layout>
            <c:manualLayout>
              <c:xMode val="edge"/>
              <c:yMode val="edge"/>
              <c:x val="0.4781596122408352"/>
              <c:y val="0.865933246169319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3016"/>
        <c:crosses val="autoZero"/>
        <c:auto val="0"/>
        <c:lblAlgn val="ctr"/>
        <c:lblOffset val="100"/>
        <c:noMultiLvlLbl val="1"/>
      </c:catAx>
      <c:valAx>
        <c:axId val="577763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FFFF00"/>
                    </a:solidFill>
                  </a:rPr>
                  <a:t>CASE VOLUME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2360"/>
        <c:crosses val="autoZero"/>
        <c:crossBetween val="between"/>
      </c:valAx>
      <c:valAx>
        <c:axId val="670709496"/>
        <c:scaling>
          <c:orientation val="minMax"/>
          <c:max val="1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lt1">
                  <a:lumMod val="95000"/>
                  <a:alpha val="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rgbClr val="FFFF00"/>
                    </a:solidFill>
                  </a:rPr>
                  <a:t>SIGN OUT PERCENTAGES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709824"/>
        <c:crosses val="max"/>
        <c:crossBetween val="between"/>
      </c:valAx>
      <c:catAx>
        <c:axId val="67070982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670709496"/>
        <c:crosses val="max"/>
        <c:auto val="1"/>
        <c:lblAlgn val="ctr"/>
        <c:lblOffset val="100"/>
        <c:tickLblSkip val="1"/>
        <c:tickMarkSkip val="1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096161892807"/>
          <c:y val="0.91764515130691837"/>
          <c:w val="0.61815550230134275"/>
          <c:h val="6.7716240767063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460091039344721E-2"/>
          <c:y val="8.9840902153200924E-2"/>
          <c:w val="0.82539692933873243"/>
          <c:h val="0.72602436506245294"/>
        </c:manualLayout>
      </c:layout>
      <c:barChart>
        <c:barDir val="col"/>
        <c:grouping val="clustered"/>
        <c:varyColors val="0"/>
        <c:ser>
          <c:idx val="0"/>
          <c:order val="0"/>
          <c:tx>
            <c:v>Volume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'NON-GYN'!$A$1:$R$1</c:f>
              <c:numCache>
                <c:formatCode>[$-409]mmm\-yy;@</c:formatCode>
                <c:ptCount val="13"/>
                <c:pt idx="0">
                  <c:v>44640</c:v>
                </c:pt>
                <c:pt idx="1">
                  <c:v>44671</c:v>
                </c:pt>
                <c:pt idx="2">
                  <c:v>44701</c:v>
                </c:pt>
                <c:pt idx="3">
                  <c:v>44732</c:v>
                </c:pt>
                <c:pt idx="4">
                  <c:v>44762</c:v>
                </c:pt>
                <c:pt idx="5">
                  <c:v>44793</c:v>
                </c:pt>
                <c:pt idx="6">
                  <c:v>44825</c:v>
                </c:pt>
                <c:pt idx="7">
                  <c:v>44855</c:v>
                </c:pt>
                <c:pt idx="8">
                  <c:v>44886</c:v>
                </c:pt>
                <c:pt idx="9">
                  <c:v>44896</c:v>
                </c:pt>
                <c:pt idx="10">
                  <c:v>44947</c:v>
                </c:pt>
                <c:pt idx="11">
                  <c:v>44978</c:v>
                </c:pt>
                <c:pt idx="12">
                  <c:v>45007</c:v>
                </c:pt>
              </c:numCache>
            </c:numRef>
          </c:cat>
          <c:val>
            <c:numRef>
              <c:f>'NON-GYN'!$A$2:$R$2</c:f>
              <c:numCache>
                <c:formatCode>0.0</c:formatCode>
                <c:ptCount val="13"/>
                <c:pt idx="0">
                  <c:v>2</c:v>
                </c:pt>
                <c:pt idx="1">
                  <c:v>7</c:v>
                </c:pt>
                <c:pt idx="2">
                  <c:v>3</c:v>
                </c:pt>
                <c:pt idx="3" formatCode="General">
                  <c:v>6</c:v>
                </c:pt>
                <c:pt idx="4">
                  <c:v>0</c:v>
                </c:pt>
                <c:pt idx="5">
                  <c:v>6</c:v>
                </c:pt>
                <c:pt idx="6">
                  <c:v>8</c:v>
                </c:pt>
                <c:pt idx="7">
                  <c:v>1</c:v>
                </c:pt>
                <c:pt idx="8">
                  <c:v>5</c:v>
                </c:pt>
                <c:pt idx="9">
                  <c:v>3</c:v>
                </c:pt>
                <c:pt idx="10">
                  <c:v>9</c:v>
                </c:pt>
                <c:pt idx="11">
                  <c:v>2</c:v>
                </c:pt>
                <c:pt idx="1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A-4292-90D6-590490ED1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577762360"/>
        <c:axId val="577763016"/>
      </c:barChart>
      <c:lineChart>
        <c:grouping val="standard"/>
        <c:varyColors val="0"/>
        <c:ser>
          <c:idx val="1"/>
          <c:order val="1"/>
          <c:tx>
            <c:v>% witin 5 Days</c:v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multiLvlStrRef>
              <c:f>'NON-GYN'!$A$2:$R$4</c:f>
              <c:multiLvlStrCache>
                <c:ptCount val="13"/>
                <c:lvl>
                  <c:pt idx="0">
                    <c:v>90%</c:v>
                  </c:pt>
                  <c:pt idx="1">
                    <c:v>90%</c:v>
                  </c:pt>
                  <c:pt idx="2">
                    <c:v>90%</c:v>
                  </c:pt>
                  <c:pt idx="3">
                    <c:v>90%</c:v>
                  </c:pt>
                  <c:pt idx="4">
                    <c:v>90%</c:v>
                  </c:pt>
                  <c:pt idx="5">
                    <c:v>90%</c:v>
                  </c:pt>
                  <c:pt idx="6">
                    <c:v>90%</c:v>
                  </c:pt>
                  <c:pt idx="7">
                    <c:v>90%</c:v>
                  </c:pt>
                  <c:pt idx="8">
                    <c:v>90%</c:v>
                  </c:pt>
                  <c:pt idx="9">
                    <c:v>90%</c:v>
                  </c:pt>
                  <c:pt idx="10">
                    <c:v>90%</c:v>
                  </c:pt>
                  <c:pt idx="11">
                    <c:v>90%</c:v>
                  </c:pt>
                  <c:pt idx="12">
                    <c:v>90%</c:v>
                  </c:pt>
                </c:lvl>
                <c:lvl>
                  <c:pt idx="0">
                    <c:v>100%</c:v>
                  </c:pt>
                  <c:pt idx="1">
                    <c:v>86%</c:v>
                  </c:pt>
                  <c:pt idx="2">
                    <c:v>33%</c:v>
                  </c:pt>
                  <c:pt idx="3">
                    <c:v>50%</c:v>
                  </c:pt>
                  <c:pt idx="4">
                    <c:v>0%</c:v>
                  </c:pt>
                  <c:pt idx="5">
                    <c:v>33%</c:v>
                  </c:pt>
                  <c:pt idx="6">
                    <c:v>63%</c:v>
                  </c:pt>
                  <c:pt idx="7">
                    <c:v>100%</c:v>
                  </c:pt>
                  <c:pt idx="8">
                    <c:v>100%</c:v>
                  </c:pt>
                  <c:pt idx="9">
                    <c:v>100%</c:v>
                  </c:pt>
                  <c:pt idx="10">
                    <c:v>100%</c:v>
                  </c:pt>
                  <c:pt idx="11">
                    <c:v>100%</c:v>
                  </c:pt>
                  <c:pt idx="12">
                    <c:v>100%</c:v>
                  </c:pt>
                </c:lvl>
                <c:lvl>
                  <c:pt idx="0">
                    <c:v>2.0</c:v>
                  </c:pt>
                  <c:pt idx="1">
                    <c:v>7.0</c:v>
                  </c:pt>
                  <c:pt idx="2">
                    <c:v>3.0</c:v>
                  </c:pt>
                  <c:pt idx="3">
                    <c:v>6</c:v>
                  </c:pt>
                  <c:pt idx="4">
                    <c:v>0.0</c:v>
                  </c:pt>
                  <c:pt idx="5">
                    <c:v>6.0</c:v>
                  </c:pt>
                  <c:pt idx="6">
                    <c:v>8.0</c:v>
                  </c:pt>
                  <c:pt idx="7">
                    <c:v>1.0</c:v>
                  </c:pt>
                  <c:pt idx="8">
                    <c:v>5.0</c:v>
                  </c:pt>
                  <c:pt idx="9">
                    <c:v>3.0</c:v>
                  </c:pt>
                  <c:pt idx="10">
                    <c:v>9.0</c:v>
                  </c:pt>
                  <c:pt idx="11">
                    <c:v>2.0</c:v>
                  </c:pt>
                  <c:pt idx="12">
                    <c:v>9.0</c:v>
                  </c:pt>
                </c:lvl>
              </c:multiLvlStrCache>
            </c:multiLvlStrRef>
          </c:cat>
          <c:val>
            <c:numRef>
              <c:f>'NON-GYN'!$A$3:$R$3</c:f>
              <c:numCache>
                <c:formatCode>0%</c:formatCode>
                <c:ptCount val="13"/>
                <c:pt idx="0">
                  <c:v>1</c:v>
                </c:pt>
                <c:pt idx="1">
                  <c:v>0.86</c:v>
                </c:pt>
                <c:pt idx="2">
                  <c:v>0.33</c:v>
                </c:pt>
                <c:pt idx="3">
                  <c:v>0.5</c:v>
                </c:pt>
                <c:pt idx="4">
                  <c:v>0</c:v>
                </c:pt>
                <c:pt idx="5">
                  <c:v>0.33329999999999999</c:v>
                </c:pt>
                <c:pt idx="6">
                  <c:v>0.625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CA-4292-90D6-590490ED117D}"/>
            </c:ext>
          </c:extLst>
        </c:ser>
        <c:ser>
          <c:idx val="2"/>
          <c:order val="2"/>
          <c:tx>
            <c:v>Benchmark</c:v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'NON-GYN'!$A$2:$R$4</c:f>
              <c:multiLvlStrCache>
                <c:ptCount val="13"/>
                <c:lvl>
                  <c:pt idx="0">
                    <c:v>90%</c:v>
                  </c:pt>
                  <c:pt idx="1">
                    <c:v>90%</c:v>
                  </c:pt>
                  <c:pt idx="2">
                    <c:v>90%</c:v>
                  </c:pt>
                  <c:pt idx="3">
                    <c:v>90%</c:v>
                  </c:pt>
                  <c:pt idx="4">
                    <c:v>90%</c:v>
                  </c:pt>
                  <c:pt idx="5">
                    <c:v>90%</c:v>
                  </c:pt>
                  <c:pt idx="6">
                    <c:v>90%</c:v>
                  </c:pt>
                  <c:pt idx="7">
                    <c:v>90%</c:v>
                  </c:pt>
                  <c:pt idx="8">
                    <c:v>90%</c:v>
                  </c:pt>
                  <c:pt idx="9">
                    <c:v>90%</c:v>
                  </c:pt>
                  <c:pt idx="10">
                    <c:v>90%</c:v>
                  </c:pt>
                  <c:pt idx="11">
                    <c:v>90%</c:v>
                  </c:pt>
                  <c:pt idx="12">
                    <c:v>90%</c:v>
                  </c:pt>
                </c:lvl>
                <c:lvl>
                  <c:pt idx="0">
                    <c:v>100%</c:v>
                  </c:pt>
                  <c:pt idx="1">
                    <c:v>86%</c:v>
                  </c:pt>
                  <c:pt idx="2">
                    <c:v>33%</c:v>
                  </c:pt>
                  <c:pt idx="3">
                    <c:v>50%</c:v>
                  </c:pt>
                  <c:pt idx="4">
                    <c:v>0%</c:v>
                  </c:pt>
                  <c:pt idx="5">
                    <c:v>33%</c:v>
                  </c:pt>
                  <c:pt idx="6">
                    <c:v>63%</c:v>
                  </c:pt>
                  <c:pt idx="7">
                    <c:v>100%</c:v>
                  </c:pt>
                  <c:pt idx="8">
                    <c:v>100%</c:v>
                  </c:pt>
                  <c:pt idx="9">
                    <c:v>100%</c:v>
                  </c:pt>
                  <c:pt idx="10">
                    <c:v>100%</c:v>
                  </c:pt>
                  <c:pt idx="11">
                    <c:v>100%</c:v>
                  </c:pt>
                  <c:pt idx="12">
                    <c:v>100%</c:v>
                  </c:pt>
                </c:lvl>
                <c:lvl>
                  <c:pt idx="0">
                    <c:v>2.0</c:v>
                  </c:pt>
                  <c:pt idx="1">
                    <c:v>7.0</c:v>
                  </c:pt>
                  <c:pt idx="2">
                    <c:v>3.0</c:v>
                  </c:pt>
                  <c:pt idx="3">
                    <c:v>6</c:v>
                  </c:pt>
                  <c:pt idx="4">
                    <c:v>0.0</c:v>
                  </c:pt>
                  <c:pt idx="5">
                    <c:v>6.0</c:v>
                  </c:pt>
                  <c:pt idx="6">
                    <c:v>8.0</c:v>
                  </c:pt>
                  <c:pt idx="7">
                    <c:v>1.0</c:v>
                  </c:pt>
                  <c:pt idx="8">
                    <c:v>5.0</c:v>
                  </c:pt>
                  <c:pt idx="9">
                    <c:v>3.0</c:v>
                  </c:pt>
                  <c:pt idx="10">
                    <c:v>9.0</c:v>
                  </c:pt>
                  <c:pt idx="11">
                    <c:v>2.0</c:v>
                  </c:pt>
                  <c:pt idx="12">
                    <c:v>9.0</c:v>
                  </c:pt>
                </c:lvl>
              </c:multiLvlStrCache>
            </c:multiLvlStrRef>
          </c:cat>
          <c:val>
            <c:numRef>
              <c:f>'NON-GYN'!$B$4:$R$4</c:f>
              <c:numCache>
                <c:formatCode>0%</c:formatCode>
                <c:ptCount val="12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CA-4292-90D6-590490ED1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0709824"/>
        <c:axId val="670709496"/>
      </c:lineChart>
      <c:dateAx>
        <c:axId val="577762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FFFF00"/>
                    </a:solidFill>
                  </a:rPr>
                  <a:t>MONTHS </a:t>
                </a:r>
              </a:p>
            </c:rich>
          </c:tx>
          <c:layout>
            <c:manualLayout>
              <c:xMode val="edge"/>
              <c:yMode val="edge"/>
              <c:x val="0.4781596122408352"/>
              <c:y val="0.865933246169319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$-409]mmm\-yy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3016"/>
        <c:crosses val="autoZero"/>
        <c:auto val="1"/>
        <c:lblOffset val="100"/>
        <c:baseTimeUnit val="months"/>
      </c:dateAx>
      <c:valAx>
        <c:axId val="577763016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rgbClr val="FFFF00"/>
                    </a:solidFill>
                  </a:rPr>
                  <a:t>CASE VOLUME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2360"/>
        <c:crosses val="autoZero"/>
        <c:crossBetween val="between"/>
      </c:valAx>
      <c:valAx>
        <c:axId val="670709496"/>
        <c:scaling>
          <c:orientation val="minMax"/>
          <c:max val="1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lt1">
                  <a:lumMod val="95000"/>
                  <a:alpha val="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FFFF00"/>
                    </a:solidFill>
                  </a:rPr>
                  <a:t>%  of Cases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709824"/>
        <c:crosses val="max"/>
        <c:crossBetween val="between"/>
      </c:valAx>
      <c:catAx>
        <c:axId val="670709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0709496"/>
        <c:crosses val="autoZero"/>
        <c:auto val="1"/>
        <c:lblAlgn val="ctr"/>
        <c:lblOffset val="100"/>
        <c:tickLblSkip val="1"/>
        <c:tickMarkSkip val="1"/>
        <c:noMultiLvlLbl val="1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48693748401105E-2"/>
          <c:y val="0.10478588716317191"/>
          <c:w val="0.95812992125984253"/>
          <c:h val="0.689376922684470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Benign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[$-409]mmm\-yy;@</c:formatCode>
                <c:ptCount val="13"/>
                <c:pt idx="0">
                  <c:v>44651</c:v>
                </c:pt>
                <c:pt idx="1">
                  <c:v>44681</c:v>
                </c:pt>
                <c:pt idx="2">
                  <c:v>44712</c:v>
                </c:pt>
                <c:pt idx="3">
                  <c:v>44742</c:v>
                </c:pt>
                <c:pt idx="4">
                  <c:v>44772</c:v>
                </c:pt>
                <c:pt idx="5">
                  <c:v>44803</c:v>
                </c:pt>
                <c:pt idx="6">
                  <c:v>44834</c:v>
                </c:pt>
                <c:pt idx="7">
                  <c:v>44865</c:v>
                </c:pt>
                <c:pt idx="8">
                  <c:v>44887</c:v>
                </c:pt>
                <c:pt idx="9">
                  <c:v>44916</c:v>
                </c:pt>
                <c:pt idx="10">
                  <c:v>44947</c:v>
                </c:pt>
                <c:pt idx="11">
                  <c:v>44985</c:v>
                </c:pt>
                <c:pt idx="12">
                  <c:v>45006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3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6</c:v>
                </c:pt>
                <c:pt idx="10">
                  <c:v>2</c:v>
                </c:pt>
                <c:pt idx="11">
                  <c:v>7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C-46BA-9B23-7DDCBF524E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Malignant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[$-409]mmm\-yy;@</c:formatCode>
                <c:ptCount val="13"/>
                <c:pt idx="0">
                  <c:v>44651</c:v>
                </c:pt>
                <c:pt idx="1">
                  <c:v>44681</c:v>
                </c:pt>
                <c:pt idx="2">
                  <c:v>44712</c:v>
                </c:pt>
                <c:pt idx="3">
                  <c:v>44742</c:v>
                </c:pt>
                <c:pt idx="4">
                  <c:v>44772</c:v>
                </c:pt>
                <c:pt idx="5">
                  <c:v>44803</c:v>
                </c:pt>
                <c:pt idx="6">
                  <c:v>44834</c:v>
                </c:pt>
                <c:pt idx="7">
                  <c:v>44865</c:v>
                </c:pt>
                <c:pt idx="8">
                  <c:v>44887</c:v>
                </c:pt>
                <c:pt idx="9">
                  <c:v>44916</c:v>
                </c:pt>
                <c:pt idx="10">
                  <c:v>44947</c:v>
                </c:pt>
                <c:pt idx="11">
                  <c:v>44985</c:v>
                </c:pt>
                <c:pt idx="12">
                  <c:v>45006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3"/>
                <c:pt idx="1">
                  <c:v>1</c:v>
                </c:pt>
                <c:pt idx="2">
                  <c:v>1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DC-46BA-9B23-7DDCBF524E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[$-409]mmm\-yy;@</c:formatCode>
                <c:ptCount val="13"/>
                <c:pt idx="0">
                  <c:v>44651</c:v>
                </c:pt>
                <c:pt idx="1">
                  <c:v>44681</c:v>
                </c:pt>
                <c:pt idx="2">
                  <c:v>44712</c:v>
                </c:pt>
                <c:pt idx="3">
                  <c:v>44742</c:v>
                </c:pt>
                <c:pt idx="4">
                  <c:v>44772</c:v>
                </c:pt>
                <c:pt idx="5">
                  <c:v>44803</c:v>
                </c:pt>
                <c:pt idx="6">
                  <c:v>44834</c:v>
                </c:pt>
                <c:pt idx="7">
                  <c:v>44865</c:v>
                </c:pt>
                <c:pt idx="8">
                  <c:v>44887</c:v>
                </c:pt>
                <c:pt idx="9">
                  <c:v>44916</c:v>
                </c:pt>
                <c:pt idx="10">
                  <c:v>44947</c:v>
                </c:pt>
                <c:pt idx="11">
                  <c:v>44985</c:v>
                </c:pt>
                <c:pt idx="12">
                  <c:v>45006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2-E9DC-46BA-9B23-7DDCBF524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37293384"/>
        <c:axId val="237293776"/>
      </c:barChart>
      <c:dateAx>
        <c:axId val="237293384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93776"/>
        <c:crosses val="autoZero"/>
        <c:auto val="1"/>
        <c:lblOffset val="100"/>
        <c:baseTimeUnit val="months"/>
      </c:dateAx>
      <c:valAx>
        <c:axId val="23729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93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Block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56-4E74-974F-E3798531B0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56-4E74-974F-E3798531B0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156-4E74-974F-E3798531B037}"/>
              </c:ext>
            </c:extLst>
          </c:dPt>
          <c:dLbls>
            <c:dLbl>
              <c:idx val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D156-4E74-974F-E3798531B037}"/>
                </c:ext>
              </c:extLst>
            </c:dLbl>
            <c:dLbl>
              <c:idx val="1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D156-4E74-974F-E3798531B037}"/>
                </c:ext>
              </c:extLst>
            </c:dLbl>
            <c:dLbl>
              <c:idx val="2"/>
              <c:layout>
                <c:manualLayout>
                  <c:x val="0.10979375448690634"/>
                  <c:y val="0.20689726099973607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5.7152913294553985E-2"/>
                      <c:h val="6.06889158063356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156-4E74-974F-E3798531B03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SAME CASE</c:v>
                </c:pt>
                <c:pt idx="1">
                  <c:v>DIFFERENT CASE</c:v>
                </c:pt>
                <c:pt idx="2">
                  <c:v>PRELAB</c:v>
                </c:pt>
              </c:strCache>
              <c:extLst/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</c:v>
                </c:pt>
                <c:pt idx="1">
                  <c:v>37</c:v>
                </c:pt>
                <c:pt idx="2">
                  <c:v>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DF1-4CAD-8778-6CFDCDCA92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  <c:extLst xmlns:c15="http://schemas.microsoft.com/office/drawing/2012/chart"/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7-D156-4E74-974F-E3798531B0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9-D156-4E74-974F-E3798531B0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B-D156-4E74-974F-E3798531B03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5="http://schemas.microsoft.com/office/drawing/2012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SAME CASE</c:v>
                </c:pt>
                <c:pt idx="1">
                  <c:v>DIFFERENT CASE</c:v>
                </c:pt>
                <c:pt idx="2">
                  <c:v>PRELAB</c:v>
                </c:pt>
              </c:strCache>
              <c:extLst xmlns:c15="http://schemas.microsoft.com/office/drawing/2012/chart"/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</c:v>
                </c:pt>
                <c:pt idx="1">
                  <c:v>1.85</c:v>
                </c:pt>
                <c:pt idx="2">
                  <c:v>0.95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8DF1-4CAD-8778-6CFDCDCA925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Sheet1!$C$1:$C$4</c15:sqref>
                        </c15:formulaRef>
                      </c:ext>
                    </c:extLst>
                    <c:strCache>
                      <c:ptCount val="4"/>
                      <c:pt idx="0">
                        <c:v>%</c:v>
                      </c:pt>
                      <c:pt idx="1">
                        <c:v>90%</c:v>
                      </c:pt>
                      <c:pt idx="2">
                        <c:v>185%</c:v>
                      </c:pt>
                      <c:pt idx="3">
                        <c:v>95%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D-D156-4E74-974F-E3798531B037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  <c:extLst>
                  <c:ext xmlns:c16="http://schemas.microsoft.com/office/drawing/2014/chart" uri="{C3380CC4-5D6E-409C-BE32-E72D297353CC}">
                    <c16:uniqueId val="{00000002-8DF1-4CAD-8778-6CFDCDCA925C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January 2023 - March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'HISTOLOGY 2023'!$J$2</c:f>
              <c:strCache>
                <c:ptCount val="1"/>
                <c:pt idx="0">
                  <c:v>Jan-23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'HISTOLOGY 2023'!$A$3:$A$15</c:f>
              <c:strCache>
                <c:ptCount val="13"/>
                <c:pt idx="1">
                  <c:v>Accessioning:
collection date, name mismatch, patient mismatch</c:v>
                </c:pt>
                <c:pt idx="2">
                  <c:v>Shipping:
no manifest, no tape, missing samples</c:v>
                </c:pt>
                <c:pt idx="3">
                  <c:v>Grossing procedure:
Error</c:v>
                </c:pt>
                <c:pt idx="4">
                  <c:v>Embedding procedure:
Error</c:v>
                </c:pt>
                <c:pt idx="5">
                  <c:v>Microtomy procedure:
Error</c:v>
                </c:pt>
                <c:pt idx="6">
                  <c:v>Staining procedure:
Error</c:v>
                </c:pt>
                <c:pt idx="7">
                  <c:v>Recut procedure:
Mislabeled, collection error</c:v>
                </c:pt>
                <c:pt idx="8">
                  <c:v>IHC procedure:
Error</c:v>
                </c:pt>
                <c:pt idx="9">
                  <c:v>Special Staining procedure:
Error</c:v>
                </c:pt>
                <c:pt idx="10">
                  <c:v>Slide Verification procedure:
Error</c:v>
                </c:pt>
                <c:pt idx="11">
                  <c:v>Processing  procedure:
Error</c:v>
                </c:pt>
                <c:pt idx="12">
                  <c:v>Miscellaneous</c:v>
                </c:pt>
              </c:strCache>
            </c:strRef>
          </c:cat>
          <c:val>
            <c:numRef>
              <c:f>'HISTOLOGY 2023'!$J$3:$J$15</c:f>
              <c:numCache>
                <c:formatCode>General</c:formatCode>
                <c:ptCount val="13"/>
                <c:pt idx="1">
                  <c:v>9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D-4D4A-A472-4970F5840C70}"/>
            </c:ext>
          </c:extLst>
        </c:ser>
        <c:ser>
          <c:idx val="1"/>
          <c:order val="1"/>
          <c:tx>
            <c:strRef>
              <c:f>'HISTOLOGY 2023'!$K$2</c:f>
              <c:strCache>
                <c:ptCount val="1"/>
                <c:pt idx="0">
                  <c:v>Feb-23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'HISTOLOGY 2023'!$A$3:$A$15</c:f>
              <c:strCache>
                <c:ptCount val="13"/>
                <c:pt idx="1">
                  <c:v>Accessioning:
collection date, name mismatch, patient mismatch</c:v>
                </c:pt>
                <c:pt idx="2">
                  <c:v>Shipping:
no manifest, no tape, missing samples</c:v>
                </c:pt>
                <c:pt idx="3">
                  <c:v>Grossing procedure:
Error</c:v>
                </c:pt>
                <c:pt idx="4">
                  <c:v>Embedding procedure:
Error</c:v>
                </c:pt>
                <c:pt idx="5">
                  <c:v>Microtomy procedure:
Error</c:v>
                </c:pt>
                <c:pt idx="6">
                  <c:v>Staining procedure:
Error</c:v>
                </c:pt>
                <c:pt idx="7">
                  <c:v>Recut procedure:
Mislabeled, collection error</c:v>
                </c:pt>
                <c:pt idx="8">
                  <c:v>IHC procedure:
Error</c:v>
                </c:pt>
                <c:pt idx="9">
                  <c:v>Special Staining procedure:
Error</c:v>
                </c:pt>
                <c:pt idx="10">
                  <c:v>Slide Verification procedure:
Error</c:v>
                </c:pt>
                <c:pt idx="11">
                  <c:v>Processing  procedure:
Error</c:v>
                </c:pt>
                <c:pt idx="12">
                  <c:v>Miscellaneous</c:v>
                </c:pt>
              </c:strCache>
            </c:strRef>
          </c:cat>
          <c:val>
            <c:numRef>
              <c:f>'HISTOLOGY 2023'!$K$3:$K$15</c:f>
              <c:numCache>
                <c:formatCode>General</c:formatCode>
                <c:ptCount val="13"/>
                <c:pt idx="1">
                  <c:v>8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3D-4D4A-A472-4970F5840C70}"/>
            </c:ext>
          </c:extLst>
        </c:ser>
        <c:ser>
          <c:idx val="2"/>
          <c:order val="2"/>
          <c:tx>
            <c:strRef>
              <c:f>'HISTOLOGY 2023'!$L$2</c:f>
              <c:strCache>
                <c:ptCount val="1"/>
                <c:pt idx="0">
                  <c:v>Mar-23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'HISTOLOGY 2023'!$A$3:$A$15</c:f>
              <c:strCache>
                <c:ptCount val="13"/>
                <c:pt idx="1">
                  <c:v>Accessioning:
collection date, name mismatch, patient mismatch</c:v>
                </c:pt>
                <c:pt idx="2">
                  <c:v>Shipping:
no manifest, no tape, missing samples</c:v>
                </c:pt>
                <c:pt idx="3">
                  <c:v>Grossing procedure:
Error</c:v>
                </c:pt>
                <c:pt idx="4">
                  <c:v>Embedding procedure:
Error</c:v>
                </c:pt>
                <c:pt idx="5">
                  <c:v>Microtomy procedure:
Error</c:v>
                </c:pt>
                <c:pt idx="6">
                  <c:v>Staining procedure:
Error</c:v>
                </c:pt>
                <c:pt idx="7">
                  <c:v>Recut procedure:
Mislabeled, collection error</c:v>
                </c:pt>
                <c:pt idx="8">
                  <c:v>IHC procedure:
Error</c:v>
                </c:pt>
                <c:pt idx="9">
                  <c:v>Special Staining procedure:
Error</c:v>
                </c:pt>
                <c:pt idx="10">
                  <c:v>Slide Verification procedure:
Error</c:v>
                </c:pt>
                <c:pt idx="11">
                  <c:v>Processing  procedure:
Error</c:v>
                </c:pt>
                <c:pt idx="12">
                  <c:v>Miscellaneous</c:v>
                </c:pt>
              </c:strCache>
            </c:strRef>
          </c:cat>
          <c:val>
            <c:numRef>
              <c:f>'HISTOLOGY 2023'!$L$3:$L$15</c:f>
              <c:numCache>
                <c:formatCode>General</c:formatCode>
                <c:ptCount val="13"/>
                <c:pt idx="1">
                  <c:v>15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  <c:pt idx="11">
                  <c:v>22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3D-4D4A-A472-4970F5840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4135472"/>
        <c:axId val="524136128"/>
      </c:barChart>
      <c:catAx>
        <c:axId val="524135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Histology Work Areas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136128"/>
        <c:crosses val="autoZero"/>
        <c:auto val="1"/>
        <c:lblAlgn val="ctr"/>
        <c:lblOffset val="100"/>
        <c:noMultiLvlLbl val="0"/>
      </c:catAx>
      <c:valAx>
        <c:axId val="52413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Issues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13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January 2021 - March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'Histology charts'!$A$2:$AA$2</c:f>
              <c:numCache>
                <c:formatCode>mmm\-yy</c:formatCode>
                <c:ptCount val="27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</c:numCache>
            </c:numRef>
          </c:cat>
          <c:val>
            <c:numRef>
              <c:f>'Histology charts'!$A$3:$AA$3</c:f>
              <c:numCache>
                <c:formatCode>0.0000%</c:formatCode>
                <c:ptCount val="27"/>
                <c:pt idx="0">
                  <c:v>2.3809523809523812E-3</c:v>
                </c:pt>
                <c:pt idx="1">
                  <c:v>1.1017498379779649E-2</c:v>
                </c:pt>
                <c:pt idx="2">
                  <c:v>3.6745406824146981E-2</c:v>
                </c:pt>
                <c:pt idx="3">
                  <c:v>2.9345372460496615E-2</c:v>
                </c:pt>
                <c:pt idx="4">
                  <c:v>5.5066079295154183E-2</c:v>
                </c:pt>
                <c:pt idx="5">
                  <c:v>7.6499999999999999E-2</c:v>
                </c:pt>
                <c:pt idx="6">
                  <c:v>7.8575000000000006E-2</c:v>
                </c:pt>
                <c:pt idx="7">
                  <c:v>1.46E-2</c:v>
                </c:pt>
                <c:pt idx="8">
                  <c:v>2.06E-2</c:v>
                </c:pt>
                <c:pt idx="9">
                  <c:v>9.3699999999999999E-3</c:v>
                </c:pt>
                <c:pt idx="10">
                  <c:v>1.23E-2</c:v>
                </c:pt>
                <c:pt idx="11">
                  <c:v>2.4400000000000002E-2</c:v>
                </c:pt>
                <c:pt idx="12">
                  <c:v>1.338E-2</c:v>
                </c:pt>
                <c:pt idx="13">
                  <c:v>1.6799999999999999E-2</c:v>
                </c:pt>
                <c:pt idx="14">
                  <c:v>1.6143999999999999E-2</c:v>
                </c:pt>
                <c:pt idx="15">
                  <c:v>4.5999999999999999E-3</c:v>
                </c:pt>
                <c:pt idx="16">
                  <c:v>2.4799999999999999E-2</c:v>
                </c:pt>
                <c:pt idx="17">
                  <c:v>9.3399999999999993E-3</c:v>
                </c:pt>
                <c:pt idx="18">
                  <c:v>5.2100000000000002E-3</c:v>
                </c:pt>
                <c:pt idx="19">
                  <c:v>6.2700000000000004E-3</c:v>
                </c:pt>
                <c:pt idx="20">
                  <c:v>1.38E-2</c:v>
                </c:pt>
                <c:pt idx="21">
                  <c:v>7.5500000000000003E-3</c:v>
                </c:pt>
                <c:pt idx="22">
                  <c:v>9.8300000000000002E-3</c:v>
                </c:pt>
                <c:pt idx="23">
                  <c:v>7.4000000000000003E-3</c:v>
                </c:pt>
                <c:pt idx="24">
                  <c:v>1.213E-2</c:v>
                </c:pt>
                <c:pt idx="25">
                  <c:v>0.01</c:v>
                </c:pt>
                <c:pt idx="26">
                  <c:v>2.3400000000000001E-2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32-4351-8469-0CF6E7C00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0418440"/>
        <c:axId val="550417456"/>
      </c:lineChart>
      <c:dateAx>
        <c:axId val="550418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17456"/>
        <c:crosses val="autoZero"/>
        <c:auto val="1"/>
        <c:lblOffset val="100"/>
        <c:baseTimeUnit val="months"/>
      </c:dateAx>
      <c:valAx>
        <c:axId val="55041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Issues per Case Total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1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GYN Turn</a:t>
            </a:r>
            <a:r>
              <a:rPr lang="en-US" baseline="0"/>
              <a:t> Around Time and Volume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GYN!$A$3</c:f>
              <c:strCache>
                <c:ptCount val="1"/>
                <c:pt idx="0">
                  <c:v>GYN Volume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GYN!$B$1:$G$1</c:f>
              <c:strCache>
                <c:ptCount val="6"/>
                <c:pt idx="0">
                  <c:v>October '22</c:v>
                </c:pt>
                <c:pt idx="1">
                  <c:v>November '22</c:v>
                </c:pt>
                <c:pt idx="2">
                  <c:v>December '22</c:v>
                </c:pt>
                <c:pt idx="3">
                  <c:v>January '23</c:v>
                </c:pt>
                <c:pt idx="4">
                  <c:v>February '23</c:v>
                </c:pt>
                <c:pt idx="5">
                  <c:v>March '23</c:v>
                </c:pt>
              </c:strCache>
            </c:strRef>
          </c:cat>
          <c:val>
            <c:numRef>
              <c:f>GYN!$B$3:$G$3</c:f>
              <c:numCache>
                <c:formatCode>General</c:formatCode>
                <c:ptCount val="6"/>
                <c:pt idx="0">
                  <c:v>121</c:v>
                </c:pt>
                <c:pt idx="1">
                  <c:v>157</c:v>
                </c:pt>
                <c:pt idx="2">
                  <c:v>148</c:v>
                </c:pt>
                <c:pt idx="3">
                  <c:v>130</c:v>
                </c:pt>
                <c:pt idx="4">
                  <c:v>151</c:v>
                </c:pt>
                <c:pt idx="5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8B-41D3-A5D6-7220777560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9598472"/>
        <c:axId val="499599128"/>
      </c:barChart>
      <c:lineChart>
        <c:grouping val="standard"/>
        <c:varyColors val="0"/>
        <c:ser>
          <c:idx val="0"/>
          <c:order val="0"/>
          <c:tx>
            <c:strRef>
              <c:f>GYN!$A$2</c:f>
              <c:strCache>
                <c:ptCount val="1"/>
                <c:pt idx="0">
                  <c:v>GYN TAT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GYN!$B$1:$G$1</c:f>
              <c:strCache>
                <c:ptCount val="6"/>
                <c:pt idx="0">
                  <c:v>October '22</c:v>
                </c:pt>
                <c:pt idx="1">
                  <c:v>November '22</c:v>
                </c:pt>
                <c:pt idx="2">
                  <c:v>December '22</c:v>
                </c:pt>
                <c:pt idx="3">
                  <c:v>January '23</c:v>
                </c:pt>
                <c:pt idx="4">
                  <c:v>February '23</c:v>
                </c:pt>
                <c:pt idx="5">
                  <c:v>March '23</c:v>
                </c:pt>
              </c:strCache>
            </c:strRef>
          </c:cat>
          <c:val>
            <c:numRef>
              <c:f>GYN!$B$2:$G$2</c:f>
              <c:numCache>
                <c:formatCode>General</c:formatCode>
                <c:ptCount val="6"/>
                <c:pt idx="0">
                  <c:v>6.03</c:v>
                </c:pt>
                <c:pt idx="1">
                  <c:v>3.9</c:v>
                </c:pt>
                <c:pt idx="2">
                  <c:v>4.13</c:v>
                </c:pt>
                <c:pt idx="3">
                  <c:v>4.55</c:v>
                </c:pt>
                <c:pt idx="4">
                  <c:v>5.6</c:v>
                </c:pt>
                <c:pt idx="5">
                  <c:v>2.63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8B-41D3-A5D6-722077756000}"/>
            </c:ext>
          </c:extLst>
        </c:ser>
        <c:ser>
          <c:idx val="2"/>
          <c:order val="2"/>
          <c:tx>
            <c:strRef>
              <c:f>GYN!$A$4</c:f>
              <c:strCache>
                <c:ptCount val="1"/>
                <c:pt idx="0">
                  <c:v>GYN Goal &lt;7 days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GYN!$B$1:$G$1</c:f>
              <c:strCache>
                <c:ptCount val="6"/>
                <c:pt idx="0">
                  <c:v>October '22</c:v>
                </c:pt>
                <c:pt idx="1">
                  <c:v>November '22</c:v>
                </c:pt>
                <c:pt idx="2">
                  <c:v>December '22</c:v>
                </c:pt>
                <c:pt idx="3">
                  <c:v>January '23</c:v>
                </c:pt>
                <c:pt idx="4">
                  <c:v>February '23</c:v>
                </c:pt>
                <c:pt idx="5">
                  <c:v>March '23</c:v>
                </c:pt>
              </c:strCache>
            </c:strRef>
          </c:cat>
          <c:val>
            <c:numRef>
              <c:f>GYN!$B$4:$G$4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8B-41D3-A5D6-7220777560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9594864"/>
        <c:axId val="499590272"/>
      </c:lineChart>
      <c:catAx>
        <c:axId val="49959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599128"/>
        <c:crosses val="autoZero"/>
        <c:auto val="1"/>
        <c:lblAlgn val="ctr"/>
        <c:lblOffset val="100"/>
        <c:noMultiLvlLbl val="0"/>
      </c:catAx>
      <c:valAx>
        <c:axId val="499599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Volume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598472"/>
        <c:crosses val="autoZero"/>
        <c:crossBetween val="between"/>
      </c:valAx>
      <c:valAx>
        <c:axId val="4995902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Turn around 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594864"/>
        <c:crosses val="max"/>
        <c:crossBetween val="between"/>
      </c:valAx>
      <c:catAx>
        <c:axId val="499594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9590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0.4554</cdr:x>
      <cdr:y>0.26928</cdr:y>
    </cdr:from>
    <cdr:to>
      <cdr:x>0.54103</cdr:x>
      <cdr:y>0.41447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63353" y="16958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0.9693</cdr:x>
      <cdr:y>0.48259</cdr:y>
    </cdr:from>
    <cdr:to>
      <cdr:x>1</cdr:x>
      <cdr:y>0.59339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192788" y="2099916"/>
          <a:ext cx="322812" cy="482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0.04384</cdr:x>
      <cdr:y>0.50127</cdr:y>
    </cdr:from>
    <cdr:to>
      <cdr:x>0.14783</cdr:x>
      <cdr:y>0.67027</cdr:y>
    </cdr:to>
    <cdr:sp macro="" textlink="">
      <cdr:nvSpPr>
        <cdr:cNvPr id="4" name="TextBox 3"/>
        <cdr:cNvSpPr txBox="1"/>
      </cdr:nvSpPr>
      <cdr:spPr>
        <a:xfrm xmlns:a="http://schemas.openxmlformats.org/drawingml/2006/main" flipH="1">
          <a:off x="369110" y="1675169"/>
          <a:ext cx="875603" cy="564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0.96455</cdr:x>
      <cdr:y>0.43644</cdr:y>
    </cdr:from>
    <cdr:to>
      <cdr:x>1</cdr:x>
      <cdr:y>0.50115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796534" y="1570908"/>
          <a:ext cx="286554" cy="232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0.11853</cdr:x>
      <cdr:y>0.50127</cdr:y>
    </cdr:from>
    <cdr:to>
      <cdr:x>0.14891</cdr:x>
      <cdr:y>0.56834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79188" y="1675161"/>
          <a:ext cx="251012" cy="224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0.78238</cdr:x>
      <cdr:y>0.32959</cdr:y>
    </cdr:from>
    <cdr:to>
      <cdr:x>0.83232</cdr:x>
      <cdr:y>0.41811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463487" y="1101432"/>
          <a:ext cx="412563" cy="295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0.78238</cdr:x>
      <cdr:y>0.27562</cdr:y>
    </cdr:from>
    <cdr:to>
      <cdr:x>0.83232</cdr:x>
      <cdr:y>0.40739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463487" y="921077"/>
          <a:ext cx="412563" cy="440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0.79131</cdr:x>
      <cdr:y>0.27562</cdr:y>
    </cdr:from>
    <cdr:to>
      <cdr:x>0.83232</cdr:x>
      <cdr:y>0.42348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537306" y="921077"/>
          <a:ext cx="338744" cy="494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dirty="0"/>
        </a:p>
        <a:p xmlns:a="http://schemas.openxmlformats.org/drawingml/2006/main">
          <a:r>
            <a:rPr lang="en-US" sz="2000" dirty="0"/>
            <a:t>+</a:t>
          </a:r>
        </a:p>
      </cdr:txBody>
    </cdr:sp>
  </cdr:relSizeAnchor>
  <cdr:relSizeAnchor xmlns:cdr="http://schemas.openxmlformats.org/drawingml/2006/chartDrawing">
    <cdr:from>
      <cdr:x>0.18232</cdr:x>
      <cdr:y>0.32902</cdr:y>
    </cdr:from>
    <cdr:to>
      <cdr:x>0.22211</cdr:x>
      <cdr:y>0.41204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35156" y="1139525"/>
          <a:ext cx="334987" cy="287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0.9454</cdr:x>
      <cdr:y>0.40202</cdr:y>
    </cdr:from>
    <cdr:to>
      <cdr:x>1</cdr:x>
      <cdr:y>0.5737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810293" y="1343479"/>
          <a:ext cx="451037" cy="573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0.46882</cdr:x>
      <cdr:y>0.39129</cdr:y>
    </cdr:from>
    <cdr:to>
      <cdr:x>1</cdr:x>
      <cdr:y>0.512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947430" y="1355205"/>
          <a:ext cx="4472463" cy="418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0.38808</cdr:x>
      <cdr:y>0.53654</cdr:y>
    </cdr:from>
    <cdr:to>
      <cdr:x>0.44955</cdr:x>
      <cdr:y>0.62199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267592" y="1858256"/>
          <a:ext cx="517571" cy="295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0.86197</cdr:x>
      <cdr:y>0.18892</cdr:y>
    </cdr:from>
    <cdr:to>
      <cdr:x>0.86197</cdr:x>
      <cdr:y>0.18892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7672E240-CBB2-39FC-CC35-4D699CFF65D8}"/>
            </a:ext>
          </a:extLst>
        </cdr:cNvPr>
        <cdr:cNvCxnSpPr/>
      </cdr:nvCxnSpPr>
      <cdr:spPr>
        <a:xfrm xmlns:a="http://schemas.openxmlformats.org/drawingml/2006/main">
          <a:off x="7257708" y="654296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0.73877</cdr:x>
      <cdr:y>0.09675</cdr:y>
    </cdr:from>
    <cdr:to>
      <cdr:x>0.83785</cdr:x>
      <cdr:y>0.25344</cdr:y>
    </cdr:to>
    <cdr:sp macro="" textlink="">
      <cdr:nvSpPr>
        <cdr:cNvPr id="23" name="TextBox 22">
          <a:extLst xmlns:a="http://schemas.openxmlformats.org/drawingml/2006/main">
            <a:ext uri="{FF2B5EF4-FFF2-40B4-BE49-F238E27FC236}">
              <a16:creationId xmlns:a16="http://schemas.microsoft.com/office/drawing/2014/main" id="{1D2C5F20-77CF-7590-2DFA-F9A7FD3281B2}"/>
            </a:ext>
          </a:extLst>
        </cdr:cNvPr>
        <cdr:cNvSpPr txBox="1"/>
      </cdr:nvSpPr>
      <cdr:spPr>
        <a:xfrm xmlns:a="http://schemas.openxmlformats.org/drawingml/2006/main">
          <a:off x="6220367" y="335088"/>
          <a:ext cx="834215" cy="542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0.02544</cdr:x>
      <cdr:y>0.0306</cdr:y>
    </cdr:from>
    <cdr:to>
      <cdr:x>0.13373</cdr:x>
      <cdr:y>0.28331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799" y="147277"/>
          <a:ext cx="914400" cy="1216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>
            <a:solidFill>
              <a:srgbClr val="FF4747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A02144-9063-446D-9B7A-7D5DD5DF1C88}" type="datetimeFigureOut">
              <a:rPr lang="en-US" smtClean="0"/>
              <a:t>4/20/2023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FB59F5-8C93-46A9-83DF-A9A0FC274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5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B59F5-8C93-46A9-83DF-A9A0FC274D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66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Combined</a:t>
            </a:r>
            <a:r>
              <a:rPr lang="en-US" baseline="0" dirty="0"/>
              <a:t> v</a:t>
            </a:r>
            <a:r>
              <a:rPr lang="en-US" dirty="0"/>
              <a:t>olume for May 459.</a:t>
            </a:r>
            <a:r>
              <a:rPr lang="en-US" baseline="0" dirty="0"/>
              <a:t> Error rate is 0.22%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59F5-8C93-46A9-83DF-A9A0FC274D9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4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NON GYN TA</a:t>
            </a:r>
            <a:r>
              <a:rPr lang="en-US" baseline="0" dirty="0"/>
              <a:t>T is due to staffing issues at YSM, extended leaves, vacations, and cross training in processing. May impact June.</a:t>
            </a:r>
          </a:p>
          <a:p>
            <a:r>
              <a:rPr lang="en-US" baseline="0" dirty="0"/>
              <a:t>We are up to date on QC review, April and May are with Dr. Cohen. We’ve had no discrepancies.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59F5-8C93-46A9-83DF-A9A0FC274D9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F5E1-2CA8-4F61-B050-237730C05CD4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7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3C81-A07A-4038-BA29-5DE27CC1E51B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9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067C-DD01-46F5-ACF6-E21BE23E0EDA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57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6255-8C5D-4DD4-934D-C119BE974AAE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12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F84E-A356-4FBB-B140-47CCFDA3208D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5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F40A-8B89-4F8F-B4A8-18A4D8414DD0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28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131D-C113-4C3C-AE26-E529B6B39AB5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7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6B29-545A-4E40-9782-4BD924EB43B1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2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E97-6610-4E47-A551-C3DE99D77C5A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10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9ED0-ADA3-42D8-97F4-53864747A642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0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2238-477C-403B-93E3-C7DF210216AF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2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586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2065"/>
            <a:ext cx="7886700" cy="5204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8EA1-3B95-46FB-9957-9BE9167E3B86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897924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10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E6B9-7F92-422D-93E3-5C27452655FD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82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9A83-A7A3-425B-BB60-70116DACFE7A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49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8D15-3D31-48AC-9BCC-E70E140C4799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32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45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95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885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11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895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890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0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F8D0-99E6-4C47-8611-4E62926E7FB7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42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375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94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66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329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993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30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43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52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177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13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D271-3A44-45C3-867F-AD927EA31EF4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7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9E11-BD58-4FF1-A6B5-9B1EB7CA7D88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4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E5A4-CDCB-4E3F-A229-B86EF852DCF0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6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A90A-84D9-4A94-A56A-258AB7649B8E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1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2148-5184-4C82-8D7D-3AEB6877D3B0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9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69E5-7238-43A1-B6FF-9A9BCFA19DDF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1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479D6-5B6A-414F-8D9E-5C1B9BE1F39D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9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0C41A-7CA4-4166-8A18-4BF82343AB7C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8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BH\Laboratory\AP\!%20AP%20QA\AP%20QA%20Meetings\2023\2023%20Quality%20of%20Slide%20Performance\March%202023%20Daily%20performance%20Log.pdf" TargetMode="External"/><Relationship Id="rId2" Type="http://schemas.openxmlformats.org/officeDocument/2006/relationships/hyperlink" Target="file:///\\Ynhh.org\src\BH%20-%20Laboratory\!CAP%20Regulatory\QA\AP%20QA%20Meetings\2022\2022%20Quality%20of%20Slide%20Performance%20Log\June%202022%20Daily%20Performance%20Log.pdf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BH\Laboratory\AP\!%20AP%20QA\AP%20QA%20Meetings\2023\2023%20Tissue%20processor%20verification%20and%20monthly%20data%20logs\March%202023%20Tissue%20prpocessor%20verification.pdf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BH\Laboratory\AP\!%20AP%20QA\AP%20QA%20Meetings\2023\2023%205%20audit%20cases%20monthly\March%202023%20audit%20cases.pdf" TargetMode="External"/><Relationship Id="rId2" Type="http://schemas.openxmlformats.org/officeDocument/2006/relationships/hyperlink" Target="file:///\\Ynhh.org\src\BH%20-%20Laboratory\!CAP%20Regulatory\QA\AP%20QA%20Meetings\2021-%205%20Audit%20cases%20Monthly\August,%202021,%20audit%20cas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Ynhh.org\src\BH%20-%20Laboratory\AP\!%20AP%20QA\AP%20QA%20Meetings\2023\2023%205%20audit%20cases%20monthly\January%202023%20audit%20cases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BH\Laboratory\AP\!%20AP%20QA\AP%20QA%20Meetings\2023\2023%20AGENDA%20&amp;%20MEETING%20MINUTES\January%2019,%202023\minutes%20for%20month%20of%20December%20held%20on%20January%2019,%202023.docx" TargetMode="External"/><Relationship Id="rId2" Type="http://schemas.openxmlformats.org/officeDocument/2006/relationships/hyperlink" Target="file:///\\Ynhh.org\src\BH%20-%20Laboratory\!CAP%20Regulatory\QA\AP%20QA%20Meetings\2022\2022%20AGENDA%20&amp;%20MEETING%20MINUTES\June%2029,%202022\Minutes%20for%20Quality%20Assurance%20Meeting%20%20May%2024,%202022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\\Ynhh.org\src\BH%20-%20Laboratory\AP\!%20AP%20QA\AP%20QA%20Meetings\2022\2022%20AGENDA%20&amp;%20MEETING%20MINUTES\December%2015,%202022\minute%20meeting%20for%20month%20of%20OCTOBER.docx" TargetMode="External"/><Relationship Id="rId4" Type="http://schemas.openxmlformats.org/officeDocument/2006/relationships/hyperlink" Target="file:///\\Ynhh.org\bh\Laboratory\AP\!%20AP%20QA\AP%20QA%20Meetings\2023\2023%20AGENDA%20&amp;%20MEETING%20MINUTES\March%2012,%202023\minutes%20for%20month%20of%20February%20held%20on%20March%2023.docx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src\BH%20-%20Laboratory\AP\!%20AP%20QA\AP%20QA%20Meetings\COMPETENCY%20LOG%20TO%20UPDATE%20MONTHLY\Monthly%20Competency.xlsx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src\BH%20-%20Laboratory\AP\Maintenance%20&amp;%20Service%20Reports\Current%20Instrument%20List.xls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!CAP%20Regulatory\QA\AP%20QA%20Meetings\Irreplaceable%20Specimen%20Templates\IS%20Update%20for%20BH%20goals%202022\IS%20Update%20for%20BH%20goals%20month%20of%20august%202022%20data.pptx" TargetMode="External"/><Relationship Id="rId2" Type="http://schemas.openxmlformats.org/officeDocument/2006/relationships/hyperlink" Target="file:///\\Ynhh.org\src\BH%20-%20Laboratory\!CAP%20Regulatory\QA\AP%20QA%20Meetings\Irreplaceable%20Specimen%20Templates\IS%20Update%20for%20BH%20goals%202022\IS%20Update%20for%20BH%20goals%205.18.22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Ynhh.org\src\BH%20-%20Laboratory\AP\!%20AP%20QA\AP%20QA%20Meetings\Irreplaceable%20Specimen%20Templates\IS%20Update%20for%20BH%20goals%202023%20presentations\IS%20Update%20for%20BH%20goals%20month%20of%20March%20%5bAutosaved%5d.pptx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AP\!%20AP%20QA\AP%20QA%20Meetings\2023\2023%20Consensus%20Conference%20Daily%20Log\March%202023%20Consensus.pdf" TargetMode="External"/><Relationship Id="rId2" Type="http://schemas.openxmlformats.org/officeDocument/2006/relationships/hyperlink" Target="file:///\\Ynhh.org\src\BH%20-%20Laboratory\AP\!%20AP%20QA\AP%20QA%20Meetings\2023\2023%20AGENDA%20&amp;%20MEETING%20MINUTES\April%2020,%202023\ANATOMIC%20QA%20April%2020%202023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BRIDGEPORT HOSPITAL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 (</a:t>
            </a:r>
            <a:r>
              <a:rPr lang="en-US" sz="3600" dirty="0">
                <a:solidFill>
                  <a:schemeClr val="accent5"/>
                </a:solidFill>
              </a:rPr>
              <a:t>BC &amp; MC</a:t>
            </a:r>
            <a:r>
              <a:rPr lang="en-US" dirty="0">
                <a:solidFill>
                  <a:schemeClr val="accent5"/>
                </a:solidFill>
              </a:rPr>
              <a:t>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ANATOMIC PATHOLOGY</a:t>
            </a:r>
          </a:p>
          <a:p>
            <a:r>
              <a:rPr lang="en-US" b="1" dirty="0"/>
              <a:t>QUALITY ASSURANCE MEETING </a:t>
            </a:r>
          </a:p>
          <a:p>
            <a:r>
              <a:rPr lang="en-US" b="1" dirty="0"/>
              <a:t>April 20, 2023</a:t>
            </a:r>
          </a:p>
          <a:p>
            <a:r>
              <a:rPr lang="en-US" b="1" dirty="0"/>
              <a:t>for the Month of March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5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36" y="365128"/>
            <a:ext cx="8272732" cy="341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Floaters by Month</a:t>
            </a:r>
            <a:br>
              <a:rPr lang="en-US" dirty="0"/>
            </a:br>
            <a:r>
              <a:rPr lang="en-US" sz="2000" dirty="0"/>
              <a:t>2/28/2022-02/28/2023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991255"/>
              </p:ext>
            </p:extLst>
          </p:nvPr>
        </p:nvGraphicFramePr>
        <p:xfrm>
          <a:off x="362053" y="3051542"/>
          <a:ext cx="8419894" cy="321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808119" y="1264444"/>
            <a:ext cx="378619" cy="192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7808119" y="1580555"/>
            <a:ext cx="371475" cy="1643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6590581" y="1245467"/>
            <a:ext cx="111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Benign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8439" y="1580555"/>
            <a:ext cx="113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Malignant</a:t>
            </a:r>
          </a:p>
        </p:txBody>
      </p:sp>
      <p:sp>
        <p:nvSpPr>
          <p:cNvPr id="8" name="Rectangle 7"/>
          <p:cNvSpPr/>
          <p:nvPr/>
        </p:nvSpPr>
        <p:spPr>
          <a:xfrm>
            <a:off x="759125" y="1130060"/>
            <a:ext cx="4157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2 </a:t>
            </a:r>
            <a:r>
              <a:rPr lang="en-US" b="1" dirty="0"/>
              <a:t>of 2048  cases    </a:t>
            </a:r>
            <a:r>
              <a:rPr lang="en-US" b="1" dirty="0">
                <a:highlight>
                  <a:srgbClr val="FFFF00"/>
                </a:highlight>
              </a:rPr>
              <a:t>(0.098%)</a:t>
            </a:r>
          </a:p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/>
              <a:t> of 7659 blocks   </a:t>
            </a:r>
            <a:r>
              <a:rPr lang="en-US" b="1" dirty="0">
                <a:highlight>
                  <a:srgbClr val="FF00FF"/>
                </a:highlight>
              </a:rPr>
              <a:t>(0.024%)</a:t>
            </a:r>
          </a:p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/>
              <a:t> of 14909 slides  </a:t>
            </a:r>
            <a:r>
              <a:rPr lang="en-US" b="1" dirty="0">
                <a:highlight>
                  <a:srgbClr val="00FF00"/>
                </a:highlight>
              </a:rPr>
              <a:t>(0.001%)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23A431-5E5D-245A-6F20-BDE7F610B351}"/>
              </a:ext>
            </a:extLst>
          </p:cNvPr>
          <p:cNvSpPr txBox="1"/>
          <p:nvPr/>
        </p:nvSpPr>
        <p:spPr>
          <a:xfrm>
            <a:off x="509213" y="2500847"/>
            <a:ext cx="8134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Benchmark: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1.5% of cases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0.8% of blocks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0.6% of slides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Gephardt GN,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Zarbo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RJ. Extraneous tissue in surgical pathology: a College of American Pathologists Q-Probes study of 275 laboratories.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Pathol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Lab Med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1996 Nov; 120(11):1009-14.</a:t>
            </a:r>
          </a:p>
        </p:txBody>
      </p:sp>
    </p:spTree>
    <p:extLst>
      <p:ext uri="{BB962C8B-B14F-4D97-AF65-F5344CB8AC3E}">
        <p14:creationId xmlns:p14="http://schemas.microsoft.com/office/powerpoint/2010/main" val="72947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444"/>
            <a:ext cx="7886700" cy="6816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Type of Floater  &amp; Site of Contamination</a:t>
            </a:r>
            <a:br>
              <a:rPr lang="en-US" sz="2800" dirty="0"/>
            </a:br>
            <a:r>
              <a:rPr lang="en-US" sz="2800" dirty="0"/>
              <a:t>February  2023</a:t>
            </a:r>
            <a:endParaRPr lang="en-US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560141"/>
              </p:ext>
            </p:extLst>
          </p:nvPr>
        </p:nvGraphicFramePr>
        <p:xfrm>
          <a:off x="94891" y="906087"/>
          <a:ext cx="8851885" cy="707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4118">
                  <a:extLst>
                    <a:ext uri="{9D8B030D-6E8A-4147-A177-3AD203B41FA5}">
                      <a16:colId xmlns:a16="http://schemas.microsoft.com/office/drawing/2014/main" val="2515266183"/>
                    </a:ext>
                  </a:extLst>
                </a:gridCol>
                <a:gridCol w="855843">
                  <a:extLst>
                    <a:ext uri="{9D8B030D-6E8A-4147-A177-3AD203B41FA5}">
                      <a16:colId xmlns:a16="http://schemas.microsoft.com/office/drawing/2014/main" val="1810249110"/>
                    </a:ext>
                  </a:extLst>
                </a:gridCol>
                <a:gridCol w="615136">
                  <a:extLst>
                    <a:ext uri="{9D8B030D-6E8A-4147-A177-3AD203B41FA5}">
                      <a16:colId xmlns:a16="http://schemas.microsoft.com/office/drawing/2014/main" val="2942737865"/>
                    </a:ext>
                  </a:extLst>
                </a:gridCol>
                <a:gridCol w="897272">
                  <a:extLst>
                    <a:ext uri="{9D8B030D-6E8A-4147-A177-3AD203B41FA5}">
                      <a16:colId xmlns:a16="http://schemas.microsoft.com/office/drawing/2014/main" val="3222452721"/>
                    </a:ext>
                  </a:extLst>
                </a:gridCol>
                <a:gridCol w="731905">
                  <a:extLst>
                    <a:ext uri="{9D8B030D-6E8A-4147-A177-3AD203B41FA5}">
                      <a16:colId xmlns:a16="http://schemas.microsoft.com/office/drawing/2014/main" val="1585398960"/>
                    </a:ext>
                  </a:extLst>
                </a:gridCol>
                <a:gridCol w="889405">
                  <a:extLst>
                    <a:ext uri="{9D8B030D-6E8A-4147-A177-3AD203B41FA5}">
                      <a16:colId xmlns:a16="http://schemas.microsoft.com/office/drawing/2014/main" val="3734290550"/>
                    </a:ext>
                  </a:extLst>
                </a:gridCol>
                <a:gridCol w="704113">
                  <a:extLst>
                    <a:ext uri="{9D8B030D-6E8A-4147-A177-3AD203B41FA5}">
                      <a16:colId xmlns:a16="http://schemas.microsoft.com/office/drawing/2014/main" val="3656455426"/>
                    </a:ext>
                  </a:extLst>
                </a:gridCol>
                <a:gridCol w="1297049">
                  <a:extLst>
                    <a:ext uri="{9D8B030D-6E8A-4147-A177-3AD203B41FA5}">
                      <a16:colId xmlns:a16="http://schemas.microsoft.com/office/drawing/2014/main" val="3767707900"/>
                    </a:ext>
                  </a:extLst>
                </a:gridCol>
                <a:gridCol w="796758">
                  <a:extLst>
                    <a:ext uri="{9D8B030D-6E8A-4147-A177-3AD203B41FA5}">
                      <a16:colId xmlns:a16="http://schemas.microsoft.com/office/drawing/2014/main" val="422718086"/>
                    </a:ext>
                  </a:extLst>
                </a:gridCol>
                <a:gridCol w="1130286">
                  <a:extLst>
                    <a:ext uri="{9D8B030D-6E8A-4147-A177-3AD203B41FA5}">
                      <a16:colId xmlns:a16="http://schemas.microsoft.com/office/drawing/2014/main" val="4263522721"/>
                    </a:ext>
                  </a:extLst>
                </a:gridCol>
              </a:tblGrid>
              <a:tr h="352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TISSUE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TISSUE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MALIGNANT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PHOTO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PROX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FLOATER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SAME CASE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DIFFERENT CASE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266936"/>
                  </a:ext>
                </a:extLst>
              </a:tr>
              <a:tr h="354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PATIENT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FLOATER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EMAIL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EMAIL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LEVELS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REP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ORIGIN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45436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97BE5C7-B3B5-28F1-2C4F-848601FD4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329456"/>
              </p:ext>
            </p:extLst>
          </p:nvPr>
        </p:nvGraphicFramePr>
        <p:xfrm>
          <a:off x="94891" y="1613140"/>
          <a:ext cx="8822686" cy="5020416"/>
        </p:xfrm>
        <a:graphic>
          <a:graphicData uri="http://schemas.openxmlformats.org/drawingml/2006/table">
            <a:tbl>
              <a:tblPr/>
              <a:tblGrid>
                <a:gridCol w="897886">
                  <a:extLst>
                    <a:ext uri="{9D8B030D-6E8A-4147-A177-3AD203B41FA5}">
                      <a16:colId xmlns:a16="http://schemas.microsoft.com/office/drawing/2014/main" val="4079657045"/>
                    </a:ext>
                  </a:extLst>
                </a:gridCol>
                <a:gridCol w="882496">
                  <a:extLst>
                    <a:ext uri="{9D8B030D-6E8A-4147-A177-3AD203B41FA5}">
                      <a16:colId xmlns:a16="http://schemas.microsoft.com/office/drawing/2014/main" val="2177081698"/>
                    </a:ext>
                  </a:extLst>
                </a:gridCol>
                <a:gridCol w="643074">
                  <a:extLst>
                    <a:ext uri="{9D8B030D-6E8A-4147-A177-3AD203B41FA5}">
                      <a16:colId xmlns:a16="http://schemas.microsoft.com/office/drawing/2014/main" val="639474718"/>
                    </a:ext>
                  </a:extLst>
                </a:gridCol>
                <a:gridCol w="877996">
                  <a:extLst>
                    <a:ext uri="{9D8B030D-6E8A-4147-A177-3AD203B41FA5}">
                      <a16:colId xmlns:a16="http://schemas.microsoft.com/office/drawing/2014/main" val="4150321246"/>
                    </a:ext>
                  </a:extLst>
                </a:gridCol>
                <a:gridCol w="722811">
                  <a:extLst>
                    <a:ext uri="{9D8B030D-6E8A-4147-A177-3AD203B41FA5}">
                      <a16:colId xmlns:a16="http://schemas.microsoft.com/office/drawing/2014/main" val="3364871053"/>
                    </a:ext>
                  </a:extLst>
                </a:gridCol>
                <a:gridCol w="888275">
                  <a:extLst>
                    <a:ext uri="{9D8B030D-6E8A-4147-A177-3AD203B41FA5}">
                      <a16:colId xmlns:a16="http://schemas.microsoft.com/office/drawing/2014/main" val="3309578175"/>
                    </a:ext>
                  </a:extLst>
                </a:gridCol>
                <a:gridCol w="714102">
                  <a:extLst>
                    <a:ext uri="{9D8B030D-6E8A-4147-A177-3AD203B41FA5}">
                      <a16:colId xmlns:a16="http://schemas.microsoft.com/office/drawing/2014/main" val="2169261106"/>
                    </a:ext>
                  </a:extLst>
                </a:gridCol>
                <a:gridCol w="1271452">
                  <a:extLst>
                    <a:ext uri="{9D8B030D-6E8A-4147-A177-3AD203B41FA5}">
                      <a16:colId xmlns:a16="http://schemas.microsoft.com/office/drawing/2014/main" val="1877590863"/>
                    </a:ext>
                  </a:extLst>
                </a:gridCol>
                <a:gridCol w="818606">
                  <a:extLst>
                    <a:ext uri="{9D8B030D-6E8A-4147-A177-3AD203B41FA5}">
                      <a16:colId xmlns:a16="http://schemas.microsoft.com/office/drawing/2014/main" val="2193771599"/>
                    </a:ext>
                  </a:extLst>
                </a:gridCol>
                <a:gridCol w="1105988">
                  <a:extLst>
                    <a:ext uri="{9D8B030D-6E8A-4147-A177-3AD203B41FA5}">
                      <a16:colId xmlns:a16="http://schemas.microsoft.com/office/drawing/2014/main" val="166110663"/>
                    </a:ext>
                  </a:extLst>
                </a:gridCol>
              </a:tblGrid>
              <a:tr h="2510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Skin-right hallux wound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Grossing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366133"/>
                  </a:ext>
                </a:extLst>
              </a:tr>
              <a:tr h="2510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Breast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Endometrium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Grossing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864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2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1B51-E850-A2DA-1D8D-C2201E99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Tissue Found (Processor)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63110-0487-7834-D113-A47DD5AF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0C8AC9-00CB-219E-812F-55AD3EF12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86" y="971550"/>
            <a:ext cx="8691155" cy="5205413"/>
          </a:xfrm>
        </p:spPr>
      </p:pic>
    </p:spTree>
    <p:extLst>
      <p:ext uri="{BB962C8B-B14F-4D97-AF65-F5344CB8AC3E}">
        <p14:creationId xmlns:p14="http://schemas.microsoft.com/office/powerpoint/2010/main" val="108157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540A-F637-A3AA-F660-60582CC5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Tissue Found (Processor)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BF5A3-E8C2-2CA1-95CD-EA604616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63122EB-A7C2-812E-B1A6-F57DC51B3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14" y="1825625"/>
            <a:ext cx="8525692" cy="4351338"/>
          </a:xfrm>
        </p:spPr>
      </p:pic>
    </p:spTree>
    <p:extLst>
      <p:ext uri="{BB962C8B-B14F-4D97-AF65-F5344CB8AC3E}">
        <p14:creationId xmlns:p14="http://schemas.microsoft.com/office/powerpoint/2010/main" val="3446503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540A-F637-A3AA-F660-60582CC5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Tissue Found (Processor)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F3C3941-C299-2E45-FF45-F09458541A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463041"/>
            <a:ext cx="3867150" cy="4807129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4C66312-820F-5FCA-DD65-71EBA2C0D6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463041"/>
            <a:ext cx="3867150" cy="489331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BF5A3-E8C2-2CA1-95CD-EA604616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92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540A-F637-A3AA-F660-60582CC5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Tissue Found (Grossing)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6F044A1-22D8-27EC-214C-0E429A7D6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25625"/>
            <a:ext cx="7696743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BF5A3-E8C2-2CA1-95CD-EA604616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14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84" y="99754"/>
            <a:ext cx="7886700" cy="128847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74</a:t>
            </a:r>
            <a:r>
              <a:rPr lang="en-US" sz="3600" b="1" dirty="0"/>
              <a:t> CONTAMINANTS IN BLOCKS</a:t>
            </a:r>
            <a:br>
              <a:rPr lang="en-US" sz="3600" b="1" dirty="0"/>
            </a:br>
            <a:r>
              <a:rPr lang="en-US" sz="1650" dirty="0"/>
              <a:t> </a:t>
            </a:r>
            <a:br>
              <a:rPr lang="en-US" sz="1650" dirty="0"/>
            </a:br>
            <a:r>
              <a:rPr lang="en-US" sz="1650" dirty="0"/>
              <a:t> (</a:t>
            </a:r>
            <a:r>
              <a:rPr lang="en-US" sz="1650" dirty="0">
                <a:solidFill>
                  <a:srgbClr val="FF7575"/>
                </a:solidFill>
              </a:rPr>
              <a:t>01/01/2020- 03/31/2023</a:t>
            </a:r>
            <a:r>
              <a:rPr lang="en-US" sz="1650" dirty="0"/>
              <a:t>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495775"/>
              </p:ext>
            </p:extLst>
          </p:nvPr>
        </p:nvGraphicFramePr>
        <p:xfrm>
          <a:off x="420085" y="1388225"/>
          <a:ext cx="8444014" cy="481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5073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96815"/>
            <a:ext cx="7886700" cy="2398143"/>
          </a:xfrm>
        </p:spPr>
        <p:txBody>
          <a:bodyPr/>
          <a:lstStyle/>
          <a:p>
            <a:r>
              <a:rPr lang="en-US" dirty="0">
                <a:hlinkClick r:id="rId2" action="ppaction://hlinkfile"/>
              </a:rPr>
              <a:t>H&amp;E Performance Log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 action="ppaction://hlinkfile"/>
              </a:rPr>
              <a:t>P:\Laboratory\AP\! AP QA\AP QA Meetings\2023\2023 Quality of Slide Performance\March 2023 Daily performance Log.pdf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07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Tissue Processor Verification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203" y="3559781"/>
            <a:ext cx="6858000" cy="1655762"/>
          </a:xfrm>
        </p:spPr>
        <p:txBody>
          <a:bodyPr/>
          <a:lstStyle/>
          <a:p>
            <a:r>
              <a:rPr lang="en-US" dirty="0">
                <a:hlinkClick r:id="rId2" action="ppaction://hlinkfile"/>
              </a:rPr>
              <a:t>P:\Laboratory\AP\! AP QA\AP QA Meetings\2023\2023 Tissue processor verification and monthly data logs\March 2023 Tissue </a:t>
            </a:r>
            <a:r>
              <a:rPr lang="en-US" dirty="0" err="1">
                <a:hlinkClick r:id="rId2" action="ppaction://hlinkfile"/>
              </a:rPr>
              <a:t>prpocessor</a:t>
            </a:r>
            <a:r>
              <a:rPr lang="en-US" dirty="0">
                <a:hlinkClick r:id="rId2" action="ppaction://hlinkfile"/>
              </a:rPr>
              <a:t> verification.pdf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42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Internal audits : 5/ Month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2" action="ppaction://hlinkfile"/>
            </a:endParaRPr>
          </a:p>
          <a:p>
            <a:pPr marL="0" indent="0">
              <a:buNone/>
            </a:pPr>
            <a:endParaRPr lang="en-US" dirty="0">
              <a:hlinkClick r:id="rId2" action="ppaction://hlinkfile"/>
            </a:endParaRPr>
          </a:p>
          <a:p>
            <a:pPr marL="0" indent="0">
              <a:buNone/>
            </a:pPr>
            <a:r>
              <a:rPr lang="en-US" dirty="0">
                <a:hlinkClick r:id="rId3" action="ppaction://hlinkfile"/>
              </a:rPr>
              <a:t>P:\Laboratory\AP\! </a:t>
            </a:r>
            <a:r>
              <a:rPr lang="en-US">
                <a:hlinkClick r:id="rId3" action="ppaction://hlinkfile"/>
              </a:rPr>
              <a:t>AP QA\AP QA Meetings\2023\2023 5 audit cases monthly\March 2023 audit cases.pdf</a:t>
            </a:r>
            <a:endParaRPr lang="en-US" dirty="0">
              <a:hlinkClick r:id="rId4" action="ppaction://hlinkfi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2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8750"/>
            <a:ext cx="7886700" cy="4586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OLD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45" y="1151453"/>
            <a:ext cx="7886700" cy="5204898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hlinkClick r:id="rId2" action="ppaction://hlinkfile"/>
            </a:endParaRPr>
          </a:p>
          <a:p>
            <a:pPr marL="0" indent="0" algn="ctr">
              <a:buNone/>
            </a:pPr>
            <a:endParaRPr lang="en-US" dirty="0">
              <a:hlinkClick r:id="rId3" action="ppaction://hlinkfile"/>
            </a:endParaRPr>
          </a:p>
          <a:p>
            <a:pPr marL="0" indent="0" algn="ctr">
              <a:buNone/>
            </a:pPr>
            <a:r>
              <a:rPr lang="en-US" dirty="0">
                <a:hlinkClick r:id="rId4" action="ppaction://hlinkfile"/>
              </a:rPr>
              <a:t>\\Ynhh.org\src\BH - Laboratory\AP\! AP QA\AP QA Meetings\2023\2023 AGENDA &amp; MEETING MINUTES\</a:t>
            </a:r>
            <a:r>
              <a:rPr lang="en-US" u="sng" dirty="0">
                <a:solidFill>
                  <a:srgbClr val="993366"/>
                </a:solidFill>
              </a:rPr>
              <a:t>March 12, 2023\minutes for month of February held on March 23.docx</a:t>
            </a:r>
          </a:p>
          <a:p>
            <a:pPr marL="0" indent="0" algn="ctr">
              <a:buNone/>
            </a:pPr>
            <a:endParaRPr lang="en-US" dirty="0">
              <a:hlinkClick r:id="rId5" action="ppaction://hlinkfi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5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0551"/>
            <a:ext cx="7772400" cy="3959524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900" dirty="0"/>
              <a:t>Challenges and Opportunities</a:t>
            </a:r>
            <a:br>
              <a:rPr lang="en-US" sz="4900" dirty="0"/>
            </a:br>
            <a:r>
              <a:rPr lang="en-US" sz="4900" dirty="0"/>
              <a:t> for Improvement</a:t>
            </a:r>
            <a:br>
              <a:rPr lang="en-US" sz="4900" dirty="0"/>
            </a:br>
            <a:r>
              <a:rPr lang="en-US" sz="4900" dirty="0"/>
              <a:t> Anatomic Pathology</a:t>
            </a:r>
            <a:br>
              <a:rPr lang="en-US" dirty="0"/>
            </a:br>
            <a:r>
              <a:rPr lang="en-US" sz="2000" dirty="0">
                <a:solidFill>
                  <a:prstClr val="black"/>
                </a:solidFill>
              </a:rPr>
              <a:t>(Before Final </a:t>
            </a:r>
            <a:r>
              <a:rPr lang="en-US" sz="2000" dirty="0" err="1">
                <a:solidFill>
                  <a:prstClr val="black"/>
                </a:solidFill>
              </a:rPr>
              <a:t>Dx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345671"/>
            <a:ext cx="6858000" cy="854015"/>
          </a:xfrm>
        </p:spPr>
        <p:txBody>
          <a:bodyPr/>
          <a:lstStyle/>
          <a:p>
            <a:pPr lvl="1"/>
            <a:r>
              <a:rPr lang="en-US" dirty="0"/>
              <a:t>March 2023</a:t>
            </a:r>
          </a:p>
        </p:txBody>
      </p:sp>
    </p:spTree>
    <p:extLst>
      <p:ext uri="{BB962C8B-B14F-4D97-AF65-F5344CB8AC3E}">
        <p14:creationId xmlns:p14="http://schemas.microsoft.com/office/powerpoint/2010/main" val="1008158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Histology Processing Issues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746185"/>
              </p:ext>
            </p:extLst>
          </p:nvPr>
        </p:nvGraphicFramePr>
        <p:xfrm>
          <a:off x="0" y="1690689"/>
          <a:ext cx="9144000" cy="516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24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Histology Processing 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096533"/>
              </p:ext>
            </p:extLst>
          </p:nvPr>
        </p:nvGraphicFramePr>
        <p:xfrm>
          <a:off x="0" y="1690690"/>
          <a:ext cx="9144000" cy="516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4275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CYTOLOGY SPECIMENS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SENT TO YSM FOR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90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85889"/>
              </p:ext>
            </p:extLst>
          </p:nvPr>
        </p:nvGraphicFramePr>
        <p:xfrm>
          <a:off x="490331" y="136524"/>
          <a:ext cx="8229600" cy="6584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4354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36382"/>
              </p:ext>
            </p:extLst>
          </p:nvPr>
        </p:nvGraphicFramePr>
        <p:xfrm>
          <a:off x="463826" y="238538"/>
          <a:ext cx="8256103" cy="64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0923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673337"/>
              </p:ext>
            </p:extLst>
          </p:nvPr>
        </p:nvGraphicFramePr>
        <p:xfrm>
          <a:off x="490330" y="238539"/>
          <a:ext cx="8216348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3192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EC5DA-F358-CB0D-C731-15995B25D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8" y="136524"/>
            <a:ext cx="8229600" cy="658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2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54728"/>
            <a:ext cx="7886700" cy="2169622"/>
          </a:xfrm>
        </p:spPr>
        <p:txBody>
          <a:bodyPr/>
          <a:lstStyle/>
          <a:p>
            <a:pPr algn="ctr"/>
            <a:r>
              <a:rPr lang="en-US" dirty="0"/>
              <a:t>Competency Checklist 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16284"/>
            <a:ext cx="7886700" cy="2573367"/>
          </a:xfrm>
        </p:spPr>
        <p:txBody>
          <a:bodyPr/>
          <a:lstStyle/>
          <a:p>
            <a:pPr algn="ctr"/>
            <a:r>
              <a:rPr lang="en-US">
                <a:hlinkClick r:id="rId2" action="ppaction://hlinkfile"/>
              </a:rPr>
              <a:t>\\Ynhh.org\src\BH - Laboratory\AP\! AP QA\AP QA Meetings\COMPETENCY LOG TO UPDATE MONTHLY\Monthly Competency.xlsx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11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Policy and Procedures for signature Review (ongoing)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7030A0"/>
                </a:solidFill>
              </a:rPr>
              <a:t>Ongoing...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dirty="0"/>
              <a:t>PM  for all other equipment</a:t>
            </a:r>
          </a:p>
          <a:p>
            <a:pPr marL="0" indent="0">
              <a:buNone/>
            </a:pPr>
            <a:r>
              <a:rPr lang="en-US" dirty="0">
                <a:hlinkClick r:id="rId2" action="ppaction://hlinkfile"/>
              </a:rPr>
              <a:t>\\Ynhh.org\src\BH - Laboratory\AP\Maintenance &amp; Service Reports\Current Instrument List.xlsx</a:t>
            </a:r>
            <a:endParaRPr lang="en-US" dirty="0"/>
          </a:p>
          <a:p>
            <a:pPr lvl="0"/>
            <a:r>
              <a:rPr lang="en-US" dirty="0"/>
              <a:t>Significant issues</a:t>
            </a:r>
            <a:endParaRPr lang="en-US" sz="2400" dirty="0"/>
          </a:p>
          <a:p>
            <a:pPr lvl="1"/>
            <a:r>
              <a:rPr lang="en-US" sz="1300" dirty="0"/>
              <a:t> Summary of the Anatomic Pathology Quality Assurance meeting will be presented at Quality Council and Professional and Quality Committee of the Board, and at every full Board meeting, with a more in depth discussion of any significant issues (every six months).Confirm Minutes from Quality Council and Professional and Quality Committee of the Board – Laura Buhlmann.</a:t>
            </a:r>
          </a:p>
          <a:p>
            <a:pPr marL="0" lvl="0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The P&amp;Q and Quality council- replaced by CRSQ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The exact wording from the AOC: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“A summary of the monthly AP QA meeting will be presented monthly at Quality Council and P&amp;Q Committee of the Board and at every Board meeting with a more in depth discussion of any significant issues,</a:t>
            </a:r>
            <a:r>
              <a:rPr lang="en-US" sz="1900" b="1" u="sng" dirty="0">
                <a:solidFill>
                  <a:srgbClr val="FF0000"/>
                </a:solidFill>
              </a:rPr>
              <a:t> for at least one year”.</a:t>
            </a:r>
            <a:endParaRPr lang="en-US" sz="1900" dirty="0">
              <a:solidFill>
                <a:srgbClr val="FF0000"/>
              </a:solidFill>
            </a:endParaRPr>
          </a:p>
          <a:p>
            <a:pPr lvl="1"/>
            <a:endParaRPr lang="en-US" sz="1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05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58" y="356418"/>
            <a:ext cx="8110818" cy="69607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BC &amp; MC AP  VOLUME</a:t>
            </a:r>
            <a:r>
              <a:rPr lang="en-US" sz="2200" b="1" dirty="0"/>
              <a:t>( October 22- March</a:t>
            </a:r>
            <a:r>
              <a:rPr lang="en-US" sz="22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4076" y="6301601"/>
            <a:ext cx="2057400" cy="365125"/>
          </a:xfrm>
        </p:spPr>
        <p:txBody>
          <a:bodyPr/>
          <a:lstStyle/>
          <a:p>
            <a:fld id="{41E48CFA-1913-43FD-989E-80AE82C6768E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024E7E9-BED9-C083-FF2A-D46AB9816F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0388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Non-Conforming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310" y="987618"/>
            <a:ext cx="7886700" cy="5204898"/>
          </a:xfrm>
        </p:spPr>
        <p:txBody>
          <a:bodyPr/>
          <a:lstStyle/>
          <a:p>
            <a:pPr marL="0" indent="0">
              <a:buNone/>
            </a:pPr>
            <a:endParaRPr lang="en-US" dirty="0">
              <a:hlinkClick r:id="rId2" action="ppaction://hlinkpres?slideindex=1&amp;slidetitle="/>
            </a:endParaRPr>
          </a:p>
          <a:p>
            <a:pPr marL="0" indent="0">
              <a:buNone/>
            </a:pPr>
            <a:endParaRPr lang="en-US" dirty="0">
              <a:hlinkClick r:id="rId2" action="ppaction://hlinkpres?slideindex=1&amp;slidetitle="/>
            </a:endParaRPr>
          </a:p>
          <a:p>
            <a:pPr marL="0" indent="0">
              <a:buNone/>
            </a:pPr>
            <a:endParaRPr lang="en-US" dirty="0">
              <a:hlinkClick r:id="rId3" action="ppaction://hlinkpres?slideindex=1&amp;slidetitle="/>
            </a:endParaRPr>
          </a:p>
          <a:p>
            <a:pPr marL="0" indent="0" algn="ctr">
              <a:buNone/>
            </a:pPr>
            <a:r>
              <a:rPr lang="en-US" dirty="0">
                <a:hlinkClick r:id="rId4" action="ppaction://hlinkpres?slideindex=1&amp;slidetitle="/>
              </a:rPr>
              <a:t>\\Ynhh.org\src\BH - Laboratory\AP\! AP QA\AP QA Meetings\Irreplaceable Specimen Templates\IS Update for BH goals 2023 presentations\IS Update for BH goals month of March [Autosaved].pptx</a:t>
            </a:r>
            <a:endParaRPr lang="en-US" dirty="0">
              <a:hlinkClick r:id="rId2" action="ppaction://hlinkpres?slideindex=1&amp;slidetitle=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94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New Business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RLs in </a:t>
            </a:r>
            <a:r>
              <a:rPr lang="en-US" u="sng" dirty="0"/>
              <a:t>March</a:t>
            </a:r>
            <a:r>
              <a:rPr lang="en-US" dirty="0"/>
              <a:t> 2023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	- MARCH -479708</a:t>
            </a:r>
            <a:endParaRPr lang="en-US" dirty="0"/>
          </a:p>
          <a:p>
            <a:pPr lvl="0"/>
            <a:r>
              <a:rPr lang="en-US" dirty="0"/>
              <a:t>Stones</a:t>
            </a:r>
          </a:p>
          <a:p>
            <a:pPr lvl="0"/>
            <a:r>
              <a:rPr lang="en-US" dirty="0"/>
              <a:t>Lab enhancement/renovation</a:t>
            </a:r>
          </a:p>
          <a:p>
            <a:pPr marL="0" lvl="0" indent="0">
              <a:buNone/>
            </a:pPr>
            <a:r>
              <a:rPr lang="en-US" dirty="0"/>
              <a:t>    -	Plexi-glass work# 1136840</a:t>
            </a:r>
          </a:p>
          <a:p>
            <a:pPr marL="0" indent="0">
              <a:buNone/>
            </a:pPr>
            <a:r>
              <a:rPr lang="en-US" dirty="0"/>
              <a:t>    -	Pathology Office Renovation </a:t>
            </a:r>
          </a:p>
          <a:p>
            <a:pPr marL="0" lvl="0" indent="0">
              <a:buNone/>
            </a:pPr>
            <a:r>
              <a:rPr lang="en-US" dirty="0"/>
              <a:t>	 -SPOT cameras are ordered. (#233358)</a:t>
            </a:r>
          </a:p>
          <a:p>
            <a:pPr marL="0" lvl="0" indent="0">
              <a:buNone/>
            </a:pPr>
            <a:r>
              <a:rPr lang="en-US" dirty="0"/>
              <a:t>	- Microscopes PO# 30415485-PRO</a:t>
            </a:r>
          </a:p>
          <a:p>
            <a:pPr lvl="0"/>
            <a:r>
              <a:rPr lang="en-US" dirty="0"/>
              <a:t>Personnel Update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Pathology Candidate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Students (HTL, HT, PA)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Recognition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09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BRIDGEPORT CAMPUS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Intraoperative Diagnosis vs. Final/ Amendments &amp; Histology):</a:t>
            </a:r>
          </a:p>
          <a:p>
            <a:pPr lvl="0"/>
            <a:r>
              <a:rPr lang="en-US" dirty="0">
                <a:hlinkClick r:id="rId2" action="ppaction://hlinkfile"/>
              </a:rPr>
              <a:t>\\Ynhh.org\src\BH - Laboratory\AP\! AP QA\AP QA Meetings\2023\2023 AGENDA &amp; MEETING MINUTES\April 20, 2023\ANATOMIC QA April 20 2023.docx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>
                <a:hlinkClick r:id="rId3" action="ppaction://hlinkfile"/>
              </a:rPr>
              <a:t>\\Ynhh.org\src\BH - Laboratory\AP\! AP QA\AP QA Meetings\2023\2023 Consensus Conference Daily Log\March 2023 Consensus.pdf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9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2708"/>
            <a:ext cx="7772400" cy="41148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dirty="0"/>
              <a:t>Milford Campus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7214"/>
            <a:ext cx="6858000" cy="1160585"/>
          </a:xfrm>
        </p:spPr>
        <p:txBody>
          <a:bodyPr>
            <a:normAutofit/>
          </a:bodyPr>
          <a:lstStyle/>
          <a:p>
            <a:r>
              <a:rPr lang="en-US" sz="4400" b="1" dirty="0"/>
              <a:t>March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48CFA-1913-43FD-989E-80AE82C676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96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569" y="606670"/>
            <a:ext cx="6862096" cy="729762"/>
          </a:xfrm>
          <a:noFill/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b="1" dirty="0">
                <a:solidFill>
                  <a:schemeClr val="tx1"/>
                </a:solidFill>
              </a:rPr>
              <a:t>Marh 2023 Frozen Stats</a:t>
            </a:r>
            <a:br>
              <a:rPr lang="de-DE" dirty="0">
                <a:solidFill>
                  <a:srgbClr val="00B0F0"/>
                </a:solidFill>
              </a:rPr>
            </a:br>
            <a:r>
              <a:rPr lang="de-DE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1336432"/>
            <a:ext cx="7851531" cy="206619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-Frozen:	 	 					- Parts that Meet Threshold: 	 	              	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-Blocks:	 				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-Touch Preps:		     				-% of Parts that Meets Threshold    		               	-Cases:	 						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Threshold of 20 min./ block – only one case met the 20 minutes threshold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							Number of discrepancies: </a:t>
            </a:r>
            <a:r>
              <a:rPr lang="en-US" b="1" dirty="0"/>
              <a:t>0</a:t>
            </a:r>
            <a:endParaRPr lang="en-US" dirty="0"/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5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7B7C995-84C1-5B1F-AD4E-BE291223C6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477313"/>
              </p:ext>
            </p:extLst>
          </p:nvPr>
        </p:nvGraphicFramePr>
        <p:xfrm>
          <a:off x="487681" y="3403670"/>
          <a:ext cx="74379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11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48CFA-1913-43FD-989E-80AE82C676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4573" y="506998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35705"/>
            <a:ext cx="7886700" cy="80425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Routine Surgical Biopsies TAT Within 2 Days (FY23)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2369127"/>
            <a:ext cx="1853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70  % Benchmark</a:t>
            </a:r>
          </a:p>
        </p:txBody>
      </p:sp>
      <p:graphicFrame>
        <p:nvGraphicFramePr>
          <p:cNvPr id="10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892690"/>
              </p:ext>
            </p:extLst>
          </p:nvPr>
        </p:nvGraphicFramePr>
        <p:xfrm>
          <a:off x="628650" y="968663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140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/>
              <a:t>Non-</a:t>
            </a:r>
            <a:r>
              <a:rPr lang="en-US" sz="4000" b="1" dirty="0" err="1"/>
              <a:t>Gyn</a:t>
            </a:r>
            <a:r>
              <a:rPr lang="en-US" sz="4000" b="1" dirty="0"/>
              <a:t> Case Volume &amp; TAT ≤ 5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48CFA-1913-43FD-989E-80AE82C676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530845"/>
              </p:ext>
            </p:extLst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876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Contaminant/Floater/Extraneous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TISSUE</a:t>
            </a:r>
          </a:p>
        </p:txBody>
      </p:sp>
    </p:spTree>
    <p:extLst>
      <p:ext uri="{BB962C8B-B14F-4D97-AF65-F5344CB8AC3E}">
        <p14:creationId xmlns:p14="http://schemas.microsoft.com/office/powerpoint/2010/main" val="58731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64873</TotalTime>
  <Words>1073</Words>
  <Application>Microsoft Office PowerPoint</Application>
  <PresentationFormat>On-screen Show (4:3)</PresentationFormat>
  <Paragraphs>190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Garamond</vt:lpstr>
      <vt:lpstr>Office Theme</vt:lpstr>
      <vt:lpstr>Custom Design</vt:lpstr>
      <vt:lpstr>Organic</vt:lpstr>
      <vt:lpstr>BRIDGEPORT HOSPITAL  (BC &amp; MC) </vt:lpstr>
      <vt:lpstr>OLD BUSINESS</vt:lpstr>
      <vt:lpstr>BC &amp; MC AP  VOLUME( October 22- March)</vt:lpstr>
      <vt:lpstr>BRIDGEPORT CAMPUS </vt:lpstr>
      <vt:lpstr>        Milford Campus  </vt:lpstr>
      <vt:lpstr> Marh 2023 Frozen Stats  </vt:lpstr>
      <vt:lpstr>Routine Surgical Biopsies TAT Within 2 Days (FY23)</vt:lpstr>
      <vt:lpstr>Non-Gyn Case Volume &amp; TAT ≤ 5 Days</vt:lpstr>
      <vt:lpstr>Contaminant/Floater/Extraneous </vt:lpstr>
      <vt:lpstr>Floaters by Month 2/28/2022-02/28/2023</vt:lpstr>
      <vt:lpstr>Type of Floater  &amp; Site of Contamination February  2023</vt:lpstr>
      <vt:lpstr>Tissue Found (Processor)</vt:lpstr>
      <vt:lpstr>Tissue Found (Processor)</vt:lpstr>
      <vt:lpstr>Tissue Found (Processor)</vt:lpstr>
      <vt:lpstr>Tissue Found (Grossing) </vt:lpstr>
      <vt:lpstr>74 CONTAMINANTS IN BLOCKS    (01/01/2020- 03/31/2023)</vt:lpstr>
      <vt:lpstr>H&amp;E Performance Log</vt:lpstr>
      <vt:lpstr>Tissue Processor Verification </vt:lpstr>
      <vt:lpstr> Internal audits : 5/ Month   </vt:lpstr>
      <vt:lpstr>    Challenges and Opportunities  for Improvement  Anatomic Pathology (Before Final Dx)</vt:lpstr>
      <vt:lpstr>Histology Processing Issues</vt:lpstr>
      <vt:lpstr>Histology Processing Issues</vt:lpstr>
      <vt:lpstr>CYTOLOGY SPECIMENS</vt:lpstr>
      <vt:lpstr>PowerPoint Presentation</vt:lpstr>
      <vt:lpstr>PowerPoint Presentation</vt:lpstr>
      <vt:lpstr>PowerPoint Presentation</vt:lpstr>
      <vt:lpstr>PowerPoint Presentation</vt:lpstr>
      <vt:lpstr>Competency Checklist   </vt:lpstr>
      <vt:lpstr>Reports: </vt:lpstr>
      <vt:lpstr>Non-Conforming Events</vt:lpstr>
      <vt:lpstr> New Business </vt:lpstr>
    </vt:vector>
  </TitlesOfParts>
  <Company>Yale-New Haven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Cotton, Jeffrey</dc:creator>
  <cp:lastModifiedBy>Clerveau, Jocelyne</cp:lastModifiedBy>
  <cp:revision>784</cp:revision>
  <cp:lastPrinted>2022-05-19T16:33:50Z</cp:lastPrinted>
  <dcterms:created xsi:type="dcterms:W3CDTF">2020-10-08T13:59:36Z</dcterms:created>
  <dcterms:modified xsi:type="dcterms:W3CDTF">2023-04-20T13:51:37Z</dcterms:modified>
</cp:coreProperties>
</file>