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sldIdLst>
    <p:sldId id="303" r:id="rId4"/>
    <p:sldId id="306" r:id="rId5"/>
    <p:sldId id="432" r:id="rId6"/>
    <p:sldId id="307" r:id="rId7"/>
    <p:sldId id="336" r:id="rId8"/>
    <p:sldId id="337" r:id="rId9"/>
    <p:sldId id="338" r:id="rId10"/>
    <p:sldId id="339" r:id="rId11"/>
    <p:sldId id="354" r:id="rId12"/>
    <p:sldId id="357" r:id="rId13"/>
    <p:sldId id="443" r:id="rId14"/>
    <p:sldId id="440" r:id="rId15"/>
    <p:sldId id="442" r:id="rId16"/>
    <p:sldId id="358" r:id="rId17"/>
    <p:sldId id="353" r:id="rId18"/>
    <p:sldId id="332" r:id="rId19"/>
    <p:sldId id="328" r:id="rId20"/>
    <p:sldId id="378" r:id="rId21"/>
    <p:sldId id="379" r:id="rId22"/>
    <p:sldId id="414" r:id="rId23"/>
    <p:sldId id="380" r:id="rId24"/>
    <p:sldId id="446" r:id="rId25"/>
    <p:sldId id="447" r:id="rId26"/>
    <p:sldId id="448" r:id="rId27"/>
    <p:sldId id="449" r:id="rId28"/>
    <p:sldId id="333" r:id="rId29"/>
    <p:sldId id="334" r:id="rId30"/>
    <p:sldId id="435" r:id="rId31"/>
    <p:sldId id="335" r:id="rId32"/>
    <p:sldId id="266" r:id="rId33"/>
    <p:sldId id="273"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rveau, Jocelyne" initials="CJ" lastIdx="0" clrIdx="0">
    <p:extLst>
      <p:ext uri="{19B8F6BF-5375-455C-9EA6-DF929625EA0E}">
        <p15:presenceInfo xmlns:p15="http://schemas.microsoft.com/office/powerpoint/2012/main" userId="S-1-5-21-515967899-1957994488-839522115-142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7575"/>
    <a:srgbClr val="FF4747"/>
    <a:srgbClr val="843C0C"/>
    <a:srgbClr val="333F50"/>
    <a:srgbClr val="4A5564"/>
    <a:srgbClr val="79818C"/>
    <a:srgbClr val="60943C"/>
    <a:srgbClr val="003300"/>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6047" autoAdjust="0"/>
  </p:normalViewPr>
  <p:slideViewPr>
    <p:cSldViewPr snapToGrid="0">
      <p:cViewPr varScale="1">
        <p:scale>
          <a:sx n="110" d="100"/>
          <a:sy n="110" d="100"/>
        </p:scale>
        <p:origin x="158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YNHH.ORG\BH\Laboratory\AP\!%20AP%20QA\AP%20QA%20Meetings\2023\!%20AP%20QA%202023\AP%20QA%20Meetings\!\Cytology%20TAT%20Volum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YNHH.ORG\BH\Laboratory\AP\!%20AP%20QA\AP%20QA%20Meetings\2023\!%20AP%20QA%202023\AP%20QA%20Meetings\!\AP%20ERROR%20TRACKING%20ACTIVE%202021.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YNHH.ORG\BH\Laboratory\AP\!%20AP%20QA\AP%20QA%20Meetings\2023\!%20AP%20QA%202023\AP%20QA%20Meetings\!\Copy%20of%20AP%20ERROR%20TRACKING%20ACTIVE%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YNHH.ORG\BH\Laboratory\AP\!%20AP%20QA\AP%20QA%20Meetings\2023\!%20AP%20QA%202023\AP%20QA%20Meetings\!\Cytology%20TAT%20Volume%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03045633788532E-2"/>
          <c:y val="1.7078375913688309E-2"/>
          <c:w val="0.89452610090405371"/>
          <c:h val="0.86075418031191764"/>
        </c:manualLayout>
      </c:layout>
      <c:barChart>
        <c:barDir val="bar"/>
        <c:grouping val="clustered"/>
        <c:varyColors val="0"/>
        <c:ser>
          <c:idx val="0"/>
          <c:order val="0"/>
          <c:tx>
            <c:strRef>
              <c:f>'FY23'!$A$2</c:f>
              <c:strCache>
                <c:ptCount val="1"/>
                <c:pt idx="0">
                  <c:v>October</c:v>
                </c:pt>
              </c:strCache>
            </c:strRef>
          </c:tx>
          <c:spPr>
            <a:solidFill>
              <a:schemeClr val="accent1"/>
            </a:solidFill>
            <a:ln>
              <a:noFill/>
            </a:ln>
            <a:effectLst/>
          </c:spPr>
          <c:invertIfNegative val="0"/>
          <c:cat>
            <c:strRef>
              <c:f>'FY23'!$B$1:$D$1</c:f>
              <c:strCache>
                <c:ptCount val="3"/>
                <c:pt idx="0">
                  <c:v>CASES</c:v>
                </c:pt>
                <c:pt idx="1">
                  <c:v>BLOCKS</c:v>
                </c:pt>
                <c:pt idx="2">
                  <c:v>SLIDES</c:v>
                </c:pt>
              </c:strCache>
            </c:strRef>
          </c:cat>
          <c:val>
            <c:numRef>
              <c:f>'FY23'!$B$2:$D$2</c:f>
              <c:numCache>
                <c:formatCode>General</c:formatCode>
                <c:ptCount val="3"/>
                <c:pt idx="0">
                  <c:v>1855</c:v>
                </c:pt>
                <c:pt idx="1">
                  <c:v>7340</c:v>
                </c:pt>
                <c:pt idx="2">
                  <c:v>15141</c:v>
                </c:pt>
              </c:numCache>
            </c:numRef>
          </c:val>
          <c:extLst>
            <c:ext xmlns:c16="http://schemas.microsoft.com/office/drawing/2014/chart" uri="{C3380CC4-5D6E-409C-BE32-E72D297353CC}">
              <c16:uniqueId val="{00000000-23FD-42EF-837E-F5FA42131272}"/>
            </c:ext>
          </c:extLst>
        </c:ser>
        <c:ser>
          <c:idx val="1"/>
          <c:order val="1"/>
          <c:tx>
            <c:strRef>
              <c:f>'FY23'!$A$3</c:f>
              <c:strCache>
                <c:ptCount val="1"/>
                <c:pt idx="0">
                  <c:v>November</c:v>
                </c:pt>
              </c:strCache>
            </c:strRef>
          </c:tx>
          <c:spPr>
            <a:solidFill>
              <a:schemeClr val="accent2"/>
            </a:solidFill>
            <a:ln>
              <a:noFill/>
            </a:ln>
            <a:effectLst/>
          </c:spPr>
          <c:invertIfNegative val="0"/>
          <c:cat>
            <c:strRef>
              <c:f>'FY23'!$B$1:$D$1</c:f>
              <c:strCache>
                <c:ptCount val="3"/>
                <c:pt idx="0">
                  <c:v>CASES</c:v>
                </c:pt>
                <c:pt idx="1">
                  <c:v>BLOCKS</c:v>
                </c:pt>
                <c:pt idx="2">
                  <c:v>SLIDES</c:v>
                </c:pt>
              </c:strCache>
            </c:strRef>
          </c:cat>
          <c:val>
            <c:numRef>
              <c:f>'FY23'!$B$3:$D$3</c:f>
              <c:numCache>
                <c:formatCode>General</c:formatCode>
                <c:ptCount val="3"/>
                <c:pt idx="0">
                  <c:v>1831</c:v>
                </c:pt>
                <c:pt idx="1">
                  <c:v>7735</c:v>
                </c:pt>
                <c:pt idx="2">
                  <c:v>14268</c:v>
                </c:pt>
              </c:numCache>
            </c:numRef>
          </c:val>
          <c:extLst>
            <c:ext xmlns:c16="http://schemas.microsoft.com/office/drawing/2014/chart" uri="{C3380CC4-5D6E-409C-BE32-E72D297353CC}">
              <c16:uniqueId val="{00000001-23FD-42EF-837E-F5FA42131272}"/>
            </c:ext>
          </c:extLst>
        </c:ser>
        <c:ser>
          <c:idx val="2"/>
          <c:order val="2"/>
          <c:tx>
            <c:strRef>
              <c:f>'FY23'!$A$4</c:f>
              <c:strCache>
                <c:ptCount val="1"/>
                <c:pt idx="0">
                  <c:v>December</c:v>
                </c:pt>
              </c:strCache>
            </c:strRef>
          </c:tx>
          <c:spPr>
            <a:solidFill>
              <a:schemeClr val="accent3"/>
            </a:solidFill>
            <a:ln>
              <a:noFill/>
            </a:ln>
            <a:effectLst/>
          </c:spPr>
          <c:invertIfNegative val="0"/>
          <c:cat>
            <c:strRef>
              <c:f>'FY23'!$B$1:$D$1</c:f>
              <c:strCache>
                <c:ptCount val="3"/>
                <c:pt idx="0">
                  <c:v>CASES</c:v>
                </c:pt>
                <c:pt idx="1">
                  <c:v>BLOCKS</c:v>
                </c:pt>
                <c:pt idx="2">
                  <c:v>SLIDES</c:v>
                </c:pt>
              </c:strCache>
            </c:strRef>
          </c:cat>
          <c:val>
            <c:numRef>
              <c:f>'FY23'!$B$4:$D$4</c:f>
              <c:numCache>
                <c:formatCode>General</c:formatCode>
                <c:ptCount val="3"/>
                <c:pt idx="0">
                  <c:v>1892</c:v>
                </c:pt>
                <c:pt idx="1">
                  <c:v>7623</c:v>
                </c:pt>
                <c:pt idx="2">
                  <c:v>14435</c:v>
                </c:pt>
              </c:numCache>
            </c:numRef>
          </c:val>
          <c:extLst>
            <c:ext xmlns:c16="http://schemas.microsoft.com/office/drawing/2014/chart" uri="{C3380CC4-5D6E-409C-BE32-E72D297353CC}">
              <c16:uniqueId val="{00000002-23FD-42EF-837E-F5FA42131272}"/>
            </c:ext>
          </c:extLst>
        </c:ser>
        <c:ser>
          <c:idx val="3"/>
          <c:order val="3"/>
          <c:tx>
            <c:strRef>
              <c:f>'FY23'!$A$5</c:f>
              <c:strCache>
                <c:ptCount val="1"/>
                <c:pt idx="0">
                  <c:v>January</c:v>
                </c:pt>
              </c:strCache>
            </c:strRef>
          </c:tx>
          <c:spPr>
            <a:solidFill>
              <a:schemeClr val="accent4"/>
            </a:solidFill>
            <a:ln>
              <a:noFill/>
            </a:ln>
            <a:effectLst/>
          </c:spPr>
          <c:invertIfNegative val="0"/>
          <c:cat>
            <c:strRef>
              <c:f>'FY23'!$B$1:$D$1</c:f>
              <c:strCache>
                <c:ptCount val="3"/>
                <c:pt idx="0">
                  <c:v>CASES</c:v>
                </c:pt>
                <c:pt idx="1">
                  <c:v>BLOCKS</c:v>
                </c:pt>
                <c:pt idx="2">
                  <c:v>SLIDES</c:v>
                </c:pt>
              </c:strCache>
            </c:strRef>
          </c:cat>
          <c:val>
            <c:numRef>
              <c:f>'FY23'!$B$5:$D$5</c:f>
              <c:numCache>
                <c:formatCode>General</c:formatCode>
                <c:ptCount val="3"/>
                <c:pt idx="0">
                  <c:v>1814</c:v>
                </c:pt>
                <c:pt idx="1">
                  <c:v>7643</c:v>
                </c:pt>
                <c:pt idx="2">
                  <c:v>14795</c:v>
                </c:pt>
              </c:numCache>
            </c:numRef>
          </c:val>
          <c:extLst>
            <c:ext xmlns:c16="http://schemas.microsoft.com/office/drawing/2014/chart" uri="{C3380CC4-5D6E-409C-BE32-E72D297353CC}">
              <c16:uniqueId val="{00000003-23FD-42EF-837E-F5FA42131272}"/>
            </c:ext>
          </c:extLst>
        </c:ser>
        <c:ser>
          <c:idx val="4"/>
          <c:order val="4"/>
          <c:tx>
            <c:strRef>
              <c:f>'FY23'!$A$6</c:f>
              <c:strCache>
                <c:ptCount val="1"/>
                <c:pt idx="0">
                  <c:v>February</c:v>
                </c:pt>
              </c:strCache>
            </c:strRef>
          </c:tx>
          <c:spPr>
            <a:solidFill>
              <a:schemeClr val="accent5"/>
            </a:solidFill>
            <a:ln>
              <a:noFill/>
            </a:ln>
            <a:effectLst/>
          </c:spPr>
          <c:invertIfNegative val="0"/>
          <c:cat>
            <c:strRef>
              <c:f>'FY23'!$B$1:$D$1</c:f>
              <c:strCache>
                <c:ptCount val="3"/>
                <c:pt idx="0">
                  <c:v>CASES</c:v>
                </c:pt>
                <c:pt idx="1">
                  <c:v>BLOCKS</c:v>
                </c:pt>
                <c:pt idx="2">
                  <c:v>SLIDES</c:v>
                </c:pt>
              </c:strCache>
            </c:strRef>
          </c:cat>
          <c:val>
            <c:numRef>
              <c:f>'FY23'!$B$6:$D$6</c:f>
              <c:numCache>
                <c:formatCode>General</c:formatCode>
                <c:ptCount val="3"/>
                <c:pt idx="0">
                  <c:v>1890</c:v>
                </c:pt>
                <c:pt idx="1">
                  <c:v>7659</c:v>
                </c:pt>
                <c:pt idx="2">
                  <c:v>14909</c:v>
                </c:pt>
              </c:numCache>
            </c:numRef>
          </c:val>
          <c:extLst>
            <c:ext xmlns:c16="http://schemas.microsoft.com/office/drawing/2014/chart" uri="{C3380CC4-5D6E-409C-BE32-E72D297353CC}">
              <c16:uniqueId val="{00000004-23FD-42EF-837E-F5FA42131272}"/>
            </c:ext>
          </c:extLst>
        </c:ser>
        <c:ser>
          <c:idx val="5"/>
          <c:order val="5"/>
          <c:tx>
            <c:strRef>
              <c:f>'FY23'!$A$7</c:f>
              <c:strCache>
                <c:ptCount val="1"/>
                <c:pt idx="0">
                  <c:v>March</c:v>
                </c:pt>
              </c:strCache>
            </c:strRef>
          </c:tx>
          <c:spPr>
            <a:solidFill>
              <a:schemeClr val="accent6"/>
            </a:solidFill>
            <a:ln>
              <a:noFill/>
            </a:ln>
            <a:effectLst/>
          </c:spPr>
          <c:invertIfNegative val="0"/>
          <c:cat>
            <c:strRef>
              <c:f>'FY23'!$B$1:$D$1</c:f>
              <c:strCache>
                <c:ptCount val="3"/>
                <c:pt idx="0">
                  <c:v>CASES</c:v>
                </c:pt>
                <c:pt idx="1">
                  <c:v>BLOCKS</c:v>
                </c:pt>
                <c:pt idx="2">
                  <c:v>SLIDES</c:v>
                </c:pt>
              </c:strCache>
            </c:strRef>
          </c:cat>
          <c:val>
            <c:numRef>
              <c:f>'FY23'!$B$7:$D$7</c:f>
              <c:numCache>
                <c:formatCode>General</c:formatCode>
                <c:ptCount val="3"/>
                <c:pt idx="0">
                  <c:v>2048</c:v>
                </c:pt>
                <c:pt idx="1">
                  <c:v>8341</c:v>
                </c:pt>
                <c:pt idx="2">
                  <c:v>17612</c:v>
                </c:pt>
              </c:numCache>
            </c:numRef>
          </c:val>
          <c:extLst>
            <c:ext xmlns:c16="http://schemas.microsoft.com/office/drawing/2014/chart" uri="{C3380CC4-5D6E-409C-BE32-E72D297353CC}">
              <c16:uniqueId val="{00000005-23FD-42EF-837E-F5FA42131272}"/>
            </c:ext>
          </c:extLst>
        </c:ser>
        <c:ser>
          <c:idx val="6"/>
          <c:order val="6"/>
          <c:tx>
            <c:strRef>
              <c:f>'FY23'!$A$8</c:f>
              <c:strCache>
                <c:ptCount val="1"/>
                <c:pt idx="0">
                  <c:v>April</c:v>
                </c:pt>
              </c:strCache>
            </c:strRef>
          </c:tx>
          <c:spPr>
            <a:solidFill>
              <a:schemeClr val="accent1">
                <a:lumMod val="60000"/>
              </a:schemeClr>
            </a:solidFill>
            <a:ln>
              <a:noFill/>
            </a:ln>
            <a:effectLst/>
          </c:spPr>
          <c:invertIfNegative val="0"/>
          <c:cat>
            <c:strRef>
              <c:f>'FY23'!$B$1:$D$1</c:f>
              <c:strCache>
                <c:ptCount val="3"/>
                <c:pt idx="0">
                  <c:v>CASES</c:v>
                </c:pt>
                <c:pt idx="1">
                  <c:v>BLOCKS</c:v>
                </c:pt>
                <c:pt idx="2">
                  <c:v>SLIDES</c:v>
                </c:pt>
              </c:strCache>
            </c:strRef>
          </c:cat>
          <c:val>
            <c:numRef>
              <c:f>'FY23'!$B$8:$D$8</c:f>
              <c:numCache>
                <c:formatCode>General</c:formatCode>
                <c:ptCount val="3"/>
                <c:pt idx="0">
                  <c:v>1907</c:v>
                </c:pt>
                <c:pt idx="1">
                  <c:v>7627</c:v>
                </c:pt>
                <c:pt idx="2">
                  <c:v>15574</c:v>
                </c:pt>
              </c:numCache>
            </c:numRef>
          </c:val>
          <c:extLst>
            <c:ext xmlns:c16="http://schemas.microsoft.com/office/drawing/2014/chart" uri="{C3380CC4-5D6E-409C-BE32-E72D297353CC}">
              <c16:uniqueId val="{00000006-23FD-42EF-837E-F5FA42131272}"/>
            </c:ext>
          </c:extLst>
        </c:ser>
        <c:dLbls>
          <c:showLegendKey val="0"/>
          <c:showVal val="0"/>
          <c:showCatName val="0"/>
          <c:showSerName val="0"/>
          <c:showPercent val="0"/>
          <c:showBubbleSize val="0"/>
        </c:dLbls>
        <c:gapWidth val="182"/>
        <c:axId val="2069157392"/>
        <c:axId val="2069162800"/>
      </c:barChart>
      <c:catAx>
        <c:axId val="206915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162800"/>
        <c:crosses val="autoZero"/>
        <c:auto val="1"/>
        <c:lblAlgn val="ctr"/>
        <c:lblOffset val="100"/>
        <c:noMultiLvlLbl val="0"/>
      </c:catAx>
      <c:valAx>
        <c:axId val="2069162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15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NON-GYN Turn Around Time and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'Non GYN'!$A$3</c:f>
              <c:strCache>
                <c:ptCount val="1"/>
                <c:pt idx="0">
                  <c:v>Non GYN Volume</c:v>
                </c:pt>
              </c:strCache>
            </c:strRef>
          </c:tx>
          <c:spPr>
            <a:solidFill>
              <a:schemeClr val="accent2"/>
            </a:solidFill>
            <a:ln>
              <a:solidFill>
                <a:schemeClr val="accent4"/>
              </a:solidFill>
            </a:ln>
            <a:effectLst/>
          </c:spPr>
          <c:invertIfNegative val="0"/>
          <c:dPt>
            <c:idx val="0"/>
            <c:invertIfNegative val="0"/>
            <c:bubble3D val="0"/>
            <c:spPr>
              <a:solidFill>
                <a:schemeClr val="accent2"/>
              </a:solidFill>
              <a:ln>
                <a:solidFill>
                  <a:schemeClr val="accent4"/>
                </a:solidFill>
              </a:ln>
              <a:effectLst/>
            </c:spPr>
            <c:extLst>
              <c:ext xmlns:c16="http://schemas.microsoft.com/office/drawing/2014/chart" uri="{C3380CC4-5D6E-409C-BE32-E72D297353CC}">
                <c16:uniqueId val="{00000001-A556-4C0C-B279-7C4DA84E0FB5}"/>
              </c:ext>
            </c:extLst>
          </c:dPt>
          <c:dPt>
            <c:idx val="1"/>
            <c:invertIfNegative val="0"/>
            <c:bubble3D val="0"/>
            <c:spPr>
              <a:solidFill>
                <a:schemeClr val="accent2"/>
              </a:solidFill>
              <a:ln>
                <a:solidFill>
                  <a:schemeClr val="accent4"/>
                </a:solidFill>
              </a:ln>
              <a:effectLst/>
            </c:spPr>
            <c:extLst>
              <c:ext xmlns:c16="http://schemas.microsoft.com/office/drawing/2014/chart" uri="{C3380CC4-5D6E-409C-BE32-E72D297353CC}">
                <c16:uniqueId val="{00000003-A556-4C0C-B279-7C4DA84E0FB5}"/>
              </c:ext>
            </c:extLst>
          </c:dPt>
          <c:dPt>
            <c:idx val="2"/>
            <c:invertIfNegative val="0"/>
            <c:bubble3D val="0"/>
            <c:spPr>
              <a:solidFill>
                <a:schemeClr val="accent2"/>
              </a:solidFill>
              <a:ln>
                <a:solidFill>
                  <a:schemeClr val="accent4"/>
                </a:solidFill>
              </a:ln>
              <a:effectLst/>
            </c:spPr>
            <c:extLst>
              <c:ext xmlns:c16="http://schemas.microsoft.com/office/drawing/2014/chart" uri="{C3380CC4-5D6E-409C-BE32-E72D297353CC}">
                <c16:uniqueId val="{00000005-A556-4C0C-B279-7C4DA84E0FB5}"/>
              </c:ext>
            </c:extLst>
          </c:dPt>
          <c:dPt>
            <c:idx val="3"/>
            <c:invertIfNegative val="0"/>
            <c:bubble3D val="0"/>
            <c:spPr>
              <a:solidFill>
                <a:schemeClr val="accent2"/>
              </a:solidFill>
              <a:ln>
                <a:solidFill>
                  <a:schemeClr val="accent4"/>
                </a:solidFill>
              </a:ln>
              <a:effectLst/>
            </c:spPr>
            <c:extLst>
              <c:ext xmlns:c16="http://schemas.microsoft.com/office/drawing/2014/chart" uri="{C3380CC4-5D6E-409C-BE32-E72D297353CC}">
                <c16:uniqueId val="{00000007-A556-4C0C-B279-7C4DA84E0FB5}"/>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56-4C0C-B279-7C4DA84E0FB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56-4C0C-B279-7C4DA84E0FB5}"/>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56-4C0C-B279-7C4DA84E0FB5}"/>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56-4C0C-B279-7C4DA84E0FB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56-4C0C-B279-7C4DA84E0FB5}"/>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56-4C0C-B279-7C4DA84E0FB5}"/>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56-4C0C-B279-7C4DA84E0F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 GYN'!$B$1:$H$1</c:f>
              <c:strCache>
                <c:ptCount val="7"/>
                <c:pt idx="0">
                  <c:v>October '22</c:v>
                </c:pt>
                <c:pt idx="1">
                  <c:v>November '22</c:v>
                </c:pt>
                <c:pt idx="2">
                  <c:v>December '22</c:v>
                </c:pt>
                <c:pt idx="3">
                  <c:v>January '23</c:v>
                </c:pt>
                <c:pt idx="4">
                  <c:v>February '23</c:v>
                </c:pt>
                <c:pt idx="5">
                  <c:v>March '23</c:v>
                </c:pt>
                <c:pt idx="6">
                  <c:v>April '23</c:v>
                </c:pt>
              </c:strCache>
            </c:strRef>
          </c:cat>
          <c:val>
            <c:numRef>
              <c:f>'Non GYN'!$B$3:$H$3</c:f>
              <c:numCache>
                <c:formatCode>General</c:formatCode>
                <c:ptCount val="7"/>
                <c:pt idx="0">
                  <c:v>270</c:v>
                </c:pt>
                <c:pt idx="1">
                  <c:v>267</c:v>
                </c:pt>
                <c:pt idx="2">
                  <c:v>247</c:v>
                </c:pt>
                <c:pt idx="3">
                  <c:v>273</c:v>
                </c:pt>
                <c:pt idx="4">
                  <c:v>281</c:v>
                </c:pt>
                <c:pt idx="5">
                  <c:v>356</c:v>
                </c:pt>
                <c:pt idx="6">
                  <c:v>279</c:v>
                </c:pt>
              </c:numCache>
            </c:numRef>
          </c:val>
          <c:extLst>
            <c:ext xmlns:c16="http://schemas.microsoft.com/office/drawing/2014/chart" uri="{C3380CC4-5D6E-409C-BE32-E72D297353CC}">
              <c16:uniqueId val="{0000000B-A556-4C0C-B279-7C4DA84E0FB5}"/>
            </c:ext>
          </c:extLst>
        </c:ser>
        <c:dLbls>
          <c:showLegendKey val="0"/>
          <c:showVal val="0"/>
          <c:showCatName val="0"/>
          <c:showSerName val="0"/>
          <c:showPercent val="0"/>
          <c:showBubbleSize val="0"/>
        </c:dLbls>
        <c:gapWidth val="219"/>
        <c:axId val="487689000"/>
        <c:axId val="487690968"/>
      </c:barChart>
      <c:lineChart>
        <c:grouping val="standard"/>
        <c:varyColors val="0"/>
        <c:ser>
          <c:idx val="0"/>
          <c:order val="0"/>
          <c:tx>
            <c:strRef>
              <c:f>'Non GYN'!$A$2</c:f>
              <c:strCache>
                <c:ptCount val="1"/>
                <c:pt idx="0">
                  <c:v>Non GYN TAT </c:v>
                </c:pt>
              </c:strCache>
            </c:strRef>
          </c:tx>
          <c:spPr>
            <a:ln w="28575" cap="rnd">
              <a:solidFill>
                <a:schemeClr val="accent2">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 GYN'!$B$1:$H$1</c:f>
              <c:strCache>
                <c:ptCount val="7"/>
                <c:pt idx="0">
                  <c:v>October '22</c:v>
                </c:pt>
                <c:pt idx="1">
                  <c:v>November '22</c:v>
                </c:pt>
                <c:pt idx="2">
                  <c:v>December '22</c:v>
                </c:pt>
                <c:pt idx="3">
                  <c:v>January '23</c:v>
                </c:pt>
                <c:pt idx="4">
                  <c:v>February '23</c:v>
                </c:pt>
                <c:pt idx="5">
                  <c:v>March '23</c:v>
                </c:pt>
                <c:pt idx="6">
                  <c:v>April '23</c:v>
                </c:pt>
              </c:strCache>
            </c:strRef>
          </c:cat>
          <c:val>
            <c:numRef>
              <c:f>'Non GYN'!$B$2:$H$2</c:f>
              <c:numCache>
                <c:formatCode>General</c:formatCode>
                <c:ptCount val="7"/>
                <c:pt idx="0">
                  <c:v>3.07</c:v>
                </c:pt>
                <c:pt idx="1">
                  <c:v>3.31</c:v>
                </c:pt>
                <c:pt idx="2">
                  <c:v>3.04</c:v>
                </c:pt>
                <c:pt idx="3">
                  <c:v>2.27</c:v>
                </c:pt>
                <c:pt idx="4">
                  <c:v>2.37</c:v>
                </c:pt>
                <c:pt idx="5">
                  <c:v>2.46</c:v>
                </c:pt>
                <c:pt idx="6">
                  <c:v>2.3199999999999998</c:v>
                </c:pt>
              </c:numCache>
            </c:numRef>
          </c:val>
          <c:smooth val="0"/>
          <c:extLst>
            <c:ext xmlns:c16="http://schemas.microsoft.com/office/drawing/2014/chart" uri="{C3380CC4-5D6E-409C-BE32-E72D297353CC}">
              <c16:uniqueId val="{0000000C-A556-4C0C-B279-7C4DA84E0FB5}"/>
            </c:ext>
          </c:extLst>
        </c:ser>
        <c:ser>
          <c:idx val="2"/>
          <c:order val="2"/>
          <c:tx>
            <c:strRef>
              <c:f>'Non GYN'!$A$4</c:f>
              <c:strCache>
                <c:ptCount val="1"/>
                <c:pt idx="0">
                  <c:v>Non GYN Goal &lt; 4 days</c:v>
                </c:pt>
              </c:strCache>
            </c:strRef>
          </c:tx>
          <c:spPr>
            <a:ln w="28575" cap="rnd">
              <a:solidFill>
                <a:schemeClr val="tx1"/>
              </a:solidFill>
              <a:round/>
            </a:ln>
            <a:effectLst/>
          </c:spPr>
          <c:marker>
            <c:symbol val="none"/>
          </c:marker>
          <c:cat>
            <c:strRef>
              <c:f>'Non GYN'!$B$1:$H$1</c:f>
              <c:strCache>
                <c:ptCount val="7"/>
                <c:pt idx="0">
                  <c:v>October '22</c:v>
                </c:pt>
                <c:pt idx="1">
                  <c:v>November '22</c:v>
                </c:pt>
                <c:pt idx="2">
                  <c:v>December '22</c:v>
                </c:pt>
                <c:pt idx="3">
                  <c:v>January '23</c:v>
                </c:pt>
                <c:pt idx="4">
                  <c:v>February '23</c:v>
                </c:pt>
                <c:pt idx="5">
                  <c:v>March '23</c:v>
                </c:pt>
                <c:pt idx="6">
                  <c:v>April '23</c:v>
                </c:pt>
              </c:strCache>
            </c:strRef>
          </c:cat>
          <c:val>
            <c:numRef>
              <c:f>'Non GYN'!$B$4:$H$4</c:f>
              <c:numCache>
                <c:formatCode>General</c:formatCode>
                <c:ptCount val="7"/>
                <c:pt idx="0">
                  <c:v>4</c:v>
                </c:pt>
                <c:pt idx="1">
                  <c:v>4</c:v>
                </c:pt>
                <c:pt idx="2">
                  <c:v>4</c:v>
                </c:pt>
                <c:pt idx="3">
                  <c:v>4</c:v>
                </c:pt>
                <c:pt idx="4">
                  <c:v>4</c:v>
                </c:pt>
                <c:pt idx="5">
                  <c:v>4</c:v>
                </c:pt>
                <c:pt idx="6">
                  <c:v>4</c:v>
                </c:pt>
              </c:numCache>
            </c:numRef>
          </c:val>
          <c:smooth val="0"/>
          <c:extLst>
            <c:ext xmlns:c16="http://schemas.microsoft.com/office/drawing/2014/chart" uri="{C3380CC4-5D6E-409C-BE32-E72D297353CC}">
              <c16:uniqueId val="{0000000D-A556-4C0C-B279-7C4DA84E0FB5}"/>
            </c:ext>
          </c:extLst>
        </c:ser>
        <c:dLbls>
          <c:showLegendKey val="0"/>
          <c:showVal val="0"/>
          <c:showCatName val="0"/>
          <c:showSerName val="0"/>
          <c:showPercent val="0"/>
          <c:showBubbleSize val="0"/>
        </c:dLbls>
        <c:marker val="1"/>
        <c:smooth val="0"/>
        <c:axId val="487693264"/>
        <c:axId val="487692936"/>
      </c:lineChart>
      <c:catAx>
        <c:axId val="487689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690968"/>
        <c:crosses val="autoZero"/>
        <c:auto val="1"/>
        <c:lblAlgn val="ctr"/>
        <c:lblOffset val="100"/>
        <c:noMultiLvlLbl val="0"/>
      </c:catAx>
      <c:valAx>
        <c:axId val="487690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689000"/>
        <c:crosses val="autoZero"/>
        <c:crossBetween val="between"/>
      </c:valAx>
      <c:valAx>
        <c:axId val="4876929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Turn</a:t>
                </a:r>
                <a:r>
                  <a:rPr lang="en-US" baseline="0"/>
                  <a:t> Around Time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693264"/>
        <c:crosses val="max"/>
        <c:crossBetween val="between"/>
      </c:valAx>
      <c:catAx>
        <c:axId val="487693264"/>
        <c:scaling>
          <c:orientation val="minMax"/>
        </c:scaling>
        <c:delete val="1"/>
        <c:axPos val="b"/>
        <c:numFmt formatCode="General" sourceLinked="1"/>
        <c:majorTickMark val="out"/>
        <c:minorTickMark val="none"/>
        <c:tickLblPos val="nextTo"/>
        <c:crossAx val="487692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CYTOLOGY MISSED</a:t>
            </a:r>
            <a:r>
              <a:rPr lang="en-US" baseline="0"/>
              <a:t> OPPORTUNITY RATE TO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'CYTOLOGY DATA'!$B$2:$M$2</c:f>
              <c:numCache>
                <c:formatCode>mmm\-yy</c:formatCode>
                <c:ptCount val="12"/>
                <c:pt idx="0">
                  <c:v>44682</c:v>
                </c:pt>
                <c:pt idx="1">
                  <c:v>44713</c:v>
                </c:pt>
                <c:pt idx="2">
                  <c:v>44743</c:v>
                </c:pt>
                <c:pt idx="3">
                  <c:v>44774</c:v>
                </c:pt>
                <c:pt idx="4">
                  <c:v>44805</c:v>
                </c:pt>
                <c:pt idx="5">
                  <c:v>44856</c:v>
                </c:pt>
                <c:pt idx="6">
                  <c:v>44866</c:v>
                </c:pt>
                <c:pt idx="7">
                  <c:v>44896</c:v>
                </c:pt>
                <c:pt idx="8">
                  <c:v>44927</c:v>
                </c:pt>
                <c:pt idx="9">
                  <c:v>44958</c:v>
                </c:pt>
                <c:pt idx="10">
                  <c:v>44986</c:v>
                </c:pt>
                <c:pt idx="11">
                  <c:v>45039</c:v>
                </c:pt>
              </c:numCache>
            </c:numRef>
          </c:cat>
          <c:val>
            <c:numRef>
              <c:f>'CYTOLOGY DATA'!$B$16:$M$16</c:f>
              <c:numCache>
                <c:formatCode>0.0000%</c:formatCode>
                <c:ptCount val="12"/>
                <c:pt idx="0">
                  <c:v>8.7145969498910684E-3</c:v>
                </c:pt>
                <c:pt idx="1">
                  <c:v>6.7264573991031393E-3</c:v>
                </c:pt>
                <c:pt idx="2">
                  <c:v>5.434782608695652E-3</c:v>
                </c:pt>
                <c:pt idx="3">
                  <c:v>2.4886877828054297E-2</c:v>
                </c:pt>
                <c:pt idx="4">
                  <c:v>0.03</c:v>
                </c:pt>
                <c:pt idx="5">
                  <c:v>3.5629453681710214E-2</c:v>
                </c:pt>
                <c:pt idx="6">
                  <c:v>2.6845637583892617E-2</c:v>
                </c:pt>
                <c:pt idx="7">
                  <c:v>2.8169014084507043E-2</c:v>
                </c:pt>
                <c:pt idx="8">
                  <c:v>2.6378896882494004E-2</c:v>
                </c:pt>
                <c:pt idx="9">
                  <c:v>3.1185031185031187E-2</c:v>
                </c:pt>
                <c:pt idx="10">
                  <c:v>1.6313213703099509E-2</c:v>
                </c:pt>
                <c:pt idx="11">
                  <c:v>2.4844720496894408E-2</c:v>
                </c:pt>
              </c:numCache>
            </c:numRef>
          </c:val>
          <c:extLst>
            <c:ext xmlns:c16="http://schemas.microsoft.com/office/drawing/2014/chart" uri="{C3380CC4-5D6E-409C-BE32-E72D297353CC}">
              <c16:uniqueId val="{00000000-823A-41FD-9800-F1907CB3AA09}"/>
            </c:ext>
          </c:extLst>
        </c:ser>
        <c:dLbls>
          <c:showLegendKey val="0"/>
          <c:showVal val="0"/>
          <c:showCatName val="0"/>
          <c:showSerName val="0"/>
          <c:showPercent val="0"/>
          <c:showBubbleSize val="0"/>
        </c:dLbls>
        <c:gapWidth val="150"/>
        <c:axId val="704078296"/>
        <c:axId val="704075672"/>
      </c:barChart>
      <c:lineChart>
        <c:grouping val="standard"/>
        <c:varyColors val="0"/>
        <c:ser>
          <c:idx val="1"/>
          <c:order val="1"/>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'CYTOLOGY DATA'!$B$2:$L$2</c:f>
              <c:numCache>
                <c:formatCode>mmm\-yy</c:formatCode>
                <c:ptCount val="11"/>
                <c:pt idx="0">
                  <c:v>44682</c:v>
                </c:pt>
                <c:pt idx="1">
                  <c:v>44713</c:v>
                </c:pt>
                <c:pt idx="2">
                  <c:v>44743</c:v>
                </c:pt>
                <c:pt idx="3">
                  <c:v>44774</c:v>
                </c:pt>
                <c:pt idx="4">
                  <c:v>44805</c:v>
                </c:pt>
                <c:pt idx="5">
                  <c:v>44856</c:v>
                </c:pt>
                <c:pt idx="6">
                  <c:v>44866</c:v>
                </c:pt>
                <c:pt idx="7">
                  <c:v>44896</c:v>
                </c:pt>
                <c:pt idx="8">
                  <c:v>44927</c:v>
                </c:pt>
                <c:pt idx="9">
                  <c:v>44958</c:v>
                </c:pt>
                <c:pt idx="10">
                  <c:v>44986</c:v>
                </c:pt>
              </c:numCache>
            </c:numRef>
          </c:cat>
          <c:val>
            <c:numRef>
              <c:f>'CYTOLOGY DATA'!$B$17:$M$17</c:f>
              <c:numCache>
                <c:formatCode>General</c:formatCode>
                <c:ptCount val="12"/>
                <c:pt idx="0">
                  <c:v>459</c:v>
                </c:pt>
                <c:pt idx="1">
                  <c:v>446</c:v>
                </c:pt>
                <c:pt idx="2">
                  <c:v>368</c:v>
                </c:pt>
                <c:pt idx="3">
                  <c:v>442</c:v>
                </c:pt>
                <c:pt idx="4">
                  <c:v>400</c:v>
                </c:pt>
                <c:pt idx="5">
                  <c:v>421</c:v>
                </c:pt>
                <c:pt idx="6">
                  <c:v>447</c:v>
                </c:pt>
                <c:pt idx="7">
                  <c:v>426</c:v>
                </c:pt>
                <c:pt idx="8">
                  <c:v>417</c:v>
                </c:pt>
                <c:pt idx="9">
                  <c:v>481</c:v>
                </c:pt>
                <c:pt idx="10">
                  <c:v>613</c:v>
                </c:pt>
                <c:pt idx="11">
                  <c:v>483</c:v>
                </c:pt>
              </c:numCache>
            </c:numRef>
          </c:val>
          <c:smooth val="0"/>
          <c:extLst>
            <c:ext xmlns:c16="http://schemas.microsoft.com/office/drawing/2014/chart" uri="{C3380CC4-5D6E-409C-BE32-E72D297353CC}">
              <c16:uniqueId val="{00000001-823A-41FD-9800-F1907CB3AA09}"/>
            </c:ext>
          </c:extLst>
        </c:ser>
        <c:dLbls>
          <c:showLegendKey val="0"/>
          <c:showVal val="0"/>
          <c:showCatName val="0"/>
          <c:showSerName val="0"/>
          <c:showPercent val="0"/>
          <c:showBubbleSize val="0"/>
        </c:dLbls>
        <c:marker val="1"/>
        <c:smooth val="0"/>
        <c:axId val="704072720"/>
        <c:axId val="704077968"/>
      </c:lineChart>
      <c:dateAx>
        <c:axId val="70407829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75672"/>
        <c:crosses val="autoZero"/>
        <c:auto val="1"/>
        <c:lblOffset val="100"/>
        <c:baseTimeUnit val="months"/>
      </c:dateAx>
      <c:valAx>
        <c:axId val="704075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Missed</a:t>
                </a:r>
                <a:r>
                  <a:rPr lang="en-US" baseline="0"/>
                  <a:t> opportunity rate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78296"/>
        <c:crosses val="autoZero"/>
        <c:crossBetween val="between"/>
      </c:valAx>
      <c:valAx>
        <c:axId val="7040779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72720"/>
        <c:crosses val="max"/>
        <c:crossBetween val="between"/>
      </c:valAx>
      <c:dateAx>
        <c:axId val="704072720"/>
        <c:scaling>
          <c:orientation val="minMax"/>
        </c:scaling>
        <c:delete val="1"/>
        <c:axPos val="b"/>
        <c:numFmt formatCode="mmm\-yy" sourceLinked="1"/>
        <c:majorTickMark val="out"/>
        <c:minorTickMark val="none"/>
        <c:tickLblPos val="nextTo"/>
        <c:crossAx val="704077968"/>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Frozens!$C$1</c:f>
              <c:strCache>
                <c:ptCount val="1"/>
                <c:pt idx="0">
                  <c:v>Total Blocks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Frozens!$A$2:$A$8</c:f>
              <c:strCache>
                <c:ptCount val="7"/>
                <c:pt idx="0">
                  <c:v>October, 2022</c:v>
                </c:pt>
                <c:pt idx="1">
                  <c:v>November, 2022</c:v>
                </c:pt>
                <c:pt idx="2">
                  <c:v>December, 2022</c:v>
                </c:pt>
                <c:pt idx="3">
                  <c:v>January, 2023</c:v>
                </c:pt>
                <c:pt idx="4">
                  <c:v>Februry, 2023</c:v>
                </c:pt>
                <c:pt idx="5">
                  <c:v>March, 2023</c:v>
                </c:pt>
                <c:pt idx="6">
                  <c:v>April, 2023</c:v>
                </c:pt>
              </c:strCache>
            </c:strRef>
          </c:cat>
          <c:val>
            <c:numRef>
              <c:f>Frozens!$C$2:$C$8</c:f>
              <c:numCache>
                <c:formatCode>General</c:formatCode>
                <c:ptCount val="7"/>
                <c:pt idx="0">
                  <c:v>1</c:v>
                </c:pt>
                <c:pt idx="1">
                  <c:v>1</c:v>
                </c:pt>
                <c:pt idx="2">
                  <c:v>3</c:v>
                </c:pt>
                <c:pt idx="3">
                  <c:v>3</c:v>
                </c:pt>
                <c:pt idx="4">
                  <c:v>5</c:v>
                </c:pt>
                <c:pt idx="5">
                  <c:v>0</c:v>
                </c:pt>
                <c:pt idx="6">
                  <c:v>3</c:v>
                </c:pt>
              </c:numCache>
            </c:numRef>
          </c:val>
          <c:extLst>
            <c:ext xmlns:c16="http://schemas.microsoft.com/office/drawing/2014/chart" uri="{C3380CC4-5D6E-409C-BE32-E72D297353CC}">
              <c16:uniqueId val="{00000000-9776-4DAC-BFAC-7BA32304ED86}"/>
            </c:ext>
          </c:extLst>
        </c:ser>
        <c:dLbls>
          <c:showLegendKey val="0"/>
          <c:showVal val="0"/>
          <c:showCatName val="0"/>
          <c:showSerName val="0"/>
          <c:showPercent val="0"/>
          <c:showBubbleSize val="0"/>
        </c:dLbls>
        <c:gapWidth val="219"/>
        <c:axId val="660300192"/>
        <c:axId val="732604576"/>
      </c:barChart>
      <c:lineChart>
        <c:grouping val="standard"/>
        <c:varyColors val="0"/>
        <c:ser>
          <c:idx val="0"/>
          <c:order val="0"/>
          <c:tx>
            <c:strRef>
              <c:f>Frozens!$B$1:$C$1</c:f>
              <c:strCache>
                <c:ptCount val="1"/>
                <c:pt idx="0">
                  <c:v>Percent Total Blocks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Frozens!$A$2:$A$8</c:f>
              <c:strCache>
                <c:ptCount val="7"/>
                <c:pt idx="0">
                  <c:v>October, 2022</c:v>
                </c:pt>
                <c:pt idx="1">
                  <c:v>November, 2022</c:v>
                </c:pt>
                <c:pt idx="2">
                  <c:v>December, 2022</c:v>
                </c:pt>
                <c:pt idx="3">
                  <c:v>January, 2023</c:v>
                </c:pt>
                <c:pt idx="4">
                  <c:v>Februry, 2023</c:v>
                </c:pt>
                <c:pt idx="5">
                  <c:v>March, 2023</c:v>
                </c:pt>
                <c:pt idx="6">
                  <c:v>April, 2023</c:v>
                </c:pt>
              </c:strCache>
            </c:strRef>
          </c:cat>
          <c:val>
            <c:numRef>
              <c:f>Frozens!$B$2:$B$8</c:f>
              <c:numCache>
                <c:formatCode>0%</c:formatCode>
                <c:ptCount val="7"/>
                <c:pt idx="0">
                  <c:v>0</c:v>
                </c:pt>
                <c:pt idx="1">
                  <c:v>1</c:v>
                </c:pt>
                <c:pt idx="2">
                  <c:v>1</c:v>
                </c:pt>
                <c:pt idx="3">
                  <c:v>0.5</c:v>
                </c:pt>
                <c:pt idx="4">
                  <c:v>1</c:v>
                </c:pt>
                <c:pt idx="5">
                  <c:v>0</c:v>
                </c:pt>
                <c:pt idx="6">
                  <c:v>1</c:v>
                </c:pt>
              </c:numCache>
            </c:numRef>
          </c:val>
          <c:smooth val="0"/>
          <c:extLst>
            <c:ext xmlns:c16="http://schemas.microsoft.com/office/drawing/2014/chart" uri="{C3380CC4-5D6E-409C-BE32-E72D297353CC}">
              <c16:uniqueId val="{00000001-9776-4DAC-BFAC-7BA32304ED86}"/>
            </c:ext>
          </c:extLst>
        </c:ser>
        <c:dLbls>
          <c:showLegendKey val="0"/>
          <c:showVal val="0"/>
          <c:showCatName val="0"/>
          <c:showSerName val="0"/>
          <c:showPercent val="0"/>
          <c:showBubbleSize val="0"/>
        </c:dLbls>
        <c:marker val="1"/>
        <c:smooth val="0"/>
        <c:axId val="938749440"/>
        <c:axId val="352786224"/>
      </c:lineChart>
      <c:catAx>
        <c:axId val="9387494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52786224"/>
        <c:crosses val="autoZero"/>
        <c:auto val="1"/>
        <c:lblAlgn val="ctr"/>
        <c:lblOffset val="100"/>
        <c:noMultiLvlLbl val="0"/>
      </c:catAx>
      <c:valAx>
        <c:axId val="35278622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38749440"/>
        <c:crosses val="autoZero"/>
        <c:crossBetween val="between"/>
      </c:valAx>
      <c:valAx>
        <c:axId val="732604576"/>
        <c:scaling>
          <c:orientation val="minMax"/>
          <c:max val="4"/>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60300192"/>
        <c:crosses val="max"/>
        <c:crossBetween val="between"/>
        <c:majorUnit val="1"/>
      </c:valAx>
      <c:catAx>
        <c:axId val="660300192"/>
        <c:scaling>
          <c:orientation val="minMax"/>
        </c:scaling>
        <c:delete val="1"/>
        <c:axPos val="b"/>
        <c:numFmt formatCode="General" sourceLinked="1"/>
        <c:majorTickMark val="none"/>
        <c:minorTickMark val="none"/>
        <c:tickLblPos val="nextTo"/>
        <c:crossAx val="732604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49737330659213E-2"/>
          <c:y val="9.7160299321689514E-2"/>
          <c:w val="0.82539692933873243"/>
          <c:h val="0.7260243650624529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'Pivot by Month - Defect Rate'!$A$1:$Q$2</c:f>
              <c:multiLvlStrCache>
                <c:ptCount val="7"/>
                <c:lvl>
                  <c:pt idx="0">
                    <c:v>143</c:v>
                  </c:pt>
                  <c:pt idx="1">
                    <c:v>131</c:v>
                  </c:pt>
                  <c:pt idx="2">
                    <c:v>128</c:v>
                  </c:pt>
                  <c:pt idx="3">
                    <c:v>139</c:v>
                  </c:pt>
                  <c:pt idx="4">
                    <c:v>133</c:v>
                  </c:pt>
                  <c:pt idx="5">
                    <c:v>121</c:v>
                  </c:pt>
                  <c:pt idx="6">
                    <c:v>95</c:v>
                  </c:pt>
                </c:lvl>
                <c:lvl>
                  <c:pt idx="0">
                    <c:v>Oct-22</c:v>
                  </c:pt>
                  <c:pt idx="1">
                    <c:v>Nov-22</c:v>
                  </c:pt>
                  <c:pt idx="2">
                    <c:v>Dec-22</c:v>
                  </c:pt>
                  <c:pt idx="3">
                    <c:v>Jan-23</c:v>
                  </c:pt>
                  <c:pt idx="4">
                    <c:v>Feb-23</c:v>
                  </c:pt>
                  <c:pt idx="5">
                    <c:v>Mar-23</c:v>
                  </c:pt>
                  <c:pt idx="6">
                    <c:v>Apr-23</c:v>
                  </c:pt>
                </c:lvl>
              </c:multiLvlStrCache>
              <c:extLst/>
            </c:multiLvlStrRef>
          </c:cat>
          <c:val>
            <c:numRef>
              <c:f>'Pivot by Month - Defect Rate'!$A$2:$Q$2</c:f>
              <c:numCache>
                <c:formatCode>General</c:formatCode>
                <c:ptCount val="7"/>
                <c:pt idx="0">
                  <c:v>143</c:v>
                </c:pt>
                <c:pt idx="1">
                  <c:v>131</c:v>
                </c:pt>
                <c:pt idx="2">
                  <c:v>128</c:v>
                </c:pt>
                <c:pt idx="3">
                  <c:v>139</c:v>
                </c:pt>
                <c:pt idx="4">
                  <c:v>133</c:v>
                </c:pt>
                <c:pt idx="5">
                  <c:v>121</c:v>
                </c:pt>
                <c:pt idx="6">
                  <c:v>95</c:v>
                </c:pt>
              </c:numCache>
              <c:extLst/>
            </c:numRef>
          </c:val>
          <c:extLst>
            <c:ext xmlns:c16="http://schemas.microsoft.com/office/drawing/2014/chart" uri="{C3380CC4-5D6E-409C-BE32-E72D297353CC}">
              <c16:uniqueId val="{00000000-9A82-41FB-993F-72BD2F26BB3D}"/>
            </c:ext>
          </c:extLst>
        </c:ser>
        <c:dLbls>
          <c:showLegendKey val="0"/>
          <c:showVal val="0"/>
          <c:showCatName val="0"/>
          <c:showSerName val="0"/>
          <c:showPercent val="0"/>
          <c:showBubbleSize val="0"/>
        </c:dLbls>
        <c:gapWidth val="269"/>
        <c:overlap val="-27"/>
        <c:axId val="577762360"/>
        <c:axId val="577763016"/>
      </c:barChart>
      <c:lineChart>
        <c:grouping val="standard"/>
        <c:varyColors val="0"/>
        <c:ser>
          <c:idx val="1"/>
          <c:order val="1"/>
          <c:spPr>
            <a:ln w="34925" cap="rnd">
              <a:solidFill>
                <a:schemeClr val="accent6"/>
              </a:solidFill>
              <a:round/>
            </a:ln>
            <a:effectLst>
              <a:outerShdw blurRad="57150" dist="19050" dir="5400000" algn="ctr" rotWithShape="0">
                <a:srgbClr val="000000">
                  <a:alpha val="63000"/>
                </a:srgbClr>
              </a:outerShdw>
            </a:effectLst>
          </c:spPr>
          <c:marker>
            <c:symbol val="none"/>
          </c:marker>
          <c:cat>
            <c:multiLvlStrRef>
              <c:f>'Pivot by Month - Defect Rate'!$A$1:$Q$2</c:f>
              <c:multiLvlStrCache>
                <c:ptCount val="7"/>
                <c:lvl>
                  <c:pt idx="0">
                    <c:v>143</c:v>
                  </c:pt>
                  <c:pt idx="1">
                    <c:v>131</c:v>
                  </c:pt>
                  <c:pt idx="2">
                    <c:v>128</c:v>
                  </c:pt>
                  <c:pt idx="3">
                    <c:v>139</c:v>
                  </c:pt>
                  <c:pt idx="4">
                    <c:v>133</c:v>
                  </c:pt>
                  <c:pt idx="5">
                    <c:v>121</c:v>
                  </c:pt>
                  <c:pt idx="6">
                    <c:v>95</c:v>
                  </c:pt>
                </c:lvl>
                <c:lvl>
                  <c:pt idx="0">
                    <c:v>Oct-22</c:v>
                  </c:pt>
                  <c:pt idx="1">
                    <c:v>Nov-22</c:v>
                  </c:pt>
                  <c:pt idx="2">
                    <c:v>Dec-22</c:v>
                  </c:pt>
                  <c:pt idx="3">
                    <c:v>Jan-23</c:v>
                  </c:pt>
                  <c:pt idx="4">
                    <c:v>Feb-23</c:v>
                  </c:pt>
                  <c:pt idx="5">
                    <c:v>Mar-23</c:v>
                  </c:pt>
                  <c:pt idx="6">
                    <c:v>Apr-23</c:v>
                  </c:pt>
                </c:lvl>
              </c:multiLvlStrCache>
              <c:extLst/>
            </c:multiLvlStrRef>
          </c:cat>
          <c:val>
            <c:numRef>
              <c:f>'Pivot by Month - Defect Rate'!$A$3:$Q$3</c:f>
              <c:numCache>
                <c:formatCode>0.00%</c:formatCode>
                <c:ptCount val="7"/>
                <c:pt idx="0">
                  <c:v>0.95</c:v>
                </c:pt>
                <c:pt idx="1">
                  <c:v>0.90839999999999999</c:v>
                </c:pt>
                <c:pt idx="2">
                  <c:v>0.97699999999999998</c:v>
                </c:pt>
                <c:pt idx="3">
                  <c:v>0.92</c:v>
                </c:pt>
                <c:pt idx="4">
                  <c:v>0.78949999999999998</c:v>
                </c:pt>
                <c:pt idx="5">
                  <c:v>0.74690000000000001</c:v>
                </c:pt>
                <c:pt idx="6">
                  <c:v>0.76</c:v>
                </c:pt>
              </c:numCache>
              <c:extLst/>
            </c:numRef>
          </c:val>
          <c:smooth val="0"/>
          <c:extLst>
            <c:ext xmlns:c16="http://schemas.microsoft.com/office/drawing/2014/chart" uri="{C3380CC4-5D6E-409C-BE32-E72D297353CC}">
              <c16:uniqueId val="{00000001-9A82-41FB-993F-72BD2F26BB3D}"/>
            </c:ext>
          </c:extLst>
        </c:ser>
        <c:ser>
          <c:idx val="2"/>
          <c:order val="2"/>
          <c:spPr>
            <a:ln w="34925" cap="rnd">
              <a:solidFill>
                <a:srgbClr val="FF0000"/>
              </a:solidFill>
              <a:round/>
            </a:ln>
            <a:effectLst>
              <a:outerShdw blurRad="57150" dist="19050" dir="5400000" algn="ctr" rotWithShape="0">
                <a:srgbClr val="000000">
                  <a:alpha val="63000"/>
                </a:srgbClr>
              </a:outerShdw>
            </a:effectLst>
          </c:spPr>
          <c:marker>
            <c:symbol val="none"/>
          </c:marker>
          <c:cat>
            <c:multiLvlStrRef>
              <c:f>'Pivot by Month - Defect Rate'!$A$1:$Q$2</c:f>
              <c:multiLvlStrCache>
                <c:ptCount val="7"/>
                <c:lvl>
                  <c:pt idx="0">
                    <c:v>143</c:v>
                  </c:pt>
                  <c:pt idx="1">
                    <c:v>131</c:v>
                  </c:pt>
                  <c:pt idx="2">
                    <c:v>128</c:v>
                  </c:pt>
                  <c:pt idx="3">
                    <c:v>139</c:v>
                  </c:pt>
                  <c:pt idx="4">
                    <c:v>133</c:v>
                  </c:pt>
                  <c:pt idx="5">
                    <c:v>121</c:v>
                  </c:pt>
                  <c:pt idx="6">
                    <c:v>95</c:v>
                  </c:pt>
                </c:lvl>
                <c:lvl>
                  <c:pt idx="0">
                    <c:v>Oct-22</c:v>
                  </c:pt>
                  <c:pt idx="1">
                    <c:v>Nov-22</c:v>
                  </c:pt>
                  <c:pt idx="2">
                    <c:v>Dec-22</c:v>
                  </c:pt>
                  <c:pt idx="3">
                    <c:v>Jan-23</c:v>
                  </c:pt>
                  <c:pt idx="4">
                    <c:v>Feb-23</c:v>
                  </c:pt>
                  <c:pt idx="5">
                    <c:v>Mar-23</c:v>
                  </c:pt>
                  <c:pt idx="6">
                    <c:v>Apr-23</c:v>
                  </c:pt>
                </c:lvl>
              </c:multiLvlStrCache>
              <c:extLst/>
            </c:multiLvlStrRef>
          </c:cat>
          <c:val>
            <c:numRef>
              <c:f>'Pivot by Month - Defect Rate'!$A$4:$Q$4</c:f>
              <c:numCache>
                <c:formatCode>0%</c:formatCode>
                <c:ptCount val="7"/>
                <c:pt idx="0">
                  <c:v>0.7</c:v>
                </c:pt>
                <c:pt idx="1">
                  <c:v>0.7</c:v>
                </c:pt>
                <c:pt idx="2">
                  <c:v>0.7</c:v>
                </c:pt>
                <c:pt idx="3">
                  <c:v>0.7</c:v>
                </c:pt>
                <c:pt idx="4">
                  <c:v>0.7</c:v>
                </c:pt>
                <c:pt idx="5">
                  <c:v>0.7</c:v>
                </c:pt>
                <c:pt idx="6">
                  <c:v>0.7</c:v>
                </c:pt>
              </c:numCache>
              <c:extLst/>
            </c:numRef>
          </c:val>
          <c:smooth val="0"/>
          <c:extLst>
            <c:ext xmlns:c16="http://schemas.microsoft.com/office/drawing/2014/chart" uri="{C3380CC4-5D6E-409C-BE32-E72D297353CC}">
              <c16:uniqueId val="{00000002-9A82-41FB-993F-72BD2F26BB3D}"/>
            </c:ext>
          </c:extLst>
        </c:ser>
        <c:dLbls>
          <c:showLegendKey val="0"/>
          <c:showVal val="0"/>
          <c:showCatName val="0"/>
          <c:showSerName val="0"/>
          <c:showPercent val="0"/>
          <c:showBubbleSize val="0"/>
        </c:dLbls>
        <c:marker val="1"/>
        <c:smooth val="0"/>
        <c:axId val="670709824"/>
        <c:axId val="670709496"/>
      </c:lineChart>
      <c:catAx>
        <c:axId val="577762360"/>
        <c:scaling>
          <c:orientation val="minMax"/>
        </c:scaling>
        <c:delete val="0"/>
        <c:axPos val="b"/>
        <c:title>
          <c:tx>
            <c:rich>
              <a:bodyPr rot="0" spcFirstLastPara="1" vertOverflow="ellipsis" vert="horz" wrap="square" anchor="ctr" anchorCtr="1"/>
              <a:lstStyle/>
              <a:p>
                <a:pPr>
                  <a:defRPr sz="1400" b="1" i="0" u="none" strike="noStrike" kern="1200" cap="all" baseline="0">
                    <a:solidFill>
                      <a:srgbClr val="FFFF00"/>
                    </a:solidFill>
                    <a:latin typeface="+mn-lt"/>
                    <a:ea typeface="+mn-ea"/>
                    <a:cs typeface="+mn-cs"/>
                  </a:defRPr>
                </a:pPr>
                <a:r>
                  <a:rPr lang="en-US" sz="1400">
                    <a:solidFill>
                      <a:srgbClr val="FFFF00"/>
                    </a:solidFill>
                  </a:rPr>
                  <a:t>MONTHS </a:t>
                </a:r>
              </a:p>
            </c:rich>
          </c:tx>
          <c:layout>
            <c:manualLayout>
              <c:xMode val="edge"/>
              <c:yMode val="edge"/>
              <c:x val="0.4781596122408352"/>
              <c:y val="0.86593324616931944"/>
            </c:manualLayout>
          </c:layout>
          <c:overlay val="0"/>
          <c:spPr>
            <a:noFill/>
            <a:ln>
              <a:noFill/>
            </a:ln>
            <a:effectLst/>
          </c:spPr>
          <c:txPr>
            <a:bodyPr rot="0" spcFirstLastPara="1" vertOverflow="ellipsis" vert="horz" wrap="square" anchor="ctr" anchorCtr="1"/>
            <a:lstStyle/>
            <a:p>
              <a:pPr>
                <a:defRPr sz="1400" b="1" i="0" u="none" strike="noStrike" kern="1200" cap="all" baseline="0">
                  <a:solidFill>
                    <a:srgbClr val="FFFF00"/>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77763016"/>
        <c:crosses val="autoZero"/>
        <c:auto val="0"/>
        <c:lblAlgn val="ctr"/>
        <c:lblOffset val="100"/>
        <c:noMultiLvlLbl val="1"/>
      </c:catAx>
      <c:valAx>
        <c:axId val="5777630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all" baseline="0">
                    <a:solidFill>
                      <a:srgbClr val="FFFF00"/>
                    </a:solidFill>
                    <a:latin typeface="+mn-lt"/>
                    <a:ea typeface="+mn-ea"/>
                    <a:cs typeface="+mn-cs"/>
                  </a:defRPr>
                </a:pPr>
                <a:r>
                  <a:rPr lang="en-US" sz="1400" b="1">
                    <a:solidFill>
                      <a:srgbClr val="FFFF00"/>
                    </a:solidFill>
                  </a:rPr>
                  <a:t>CASE VOLUME </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rgbClr val="FFFF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77762360"/>
        <c:crosses val="autoZero"/>
        <c:crossBetween val="between"/>
      </c:valAx>
      <c:valAx>
        <c:axId val="670709496"/>
        <c:scaling>
          <c:orientation val="minMax"/>
          <c:max val="1"/>
        </c:scaling>
        <c:delete val="0"/>
        <c:axPos val="r"/>
        <c:majorGridlines>
          <c:spPr>
            <a:ln w="9525" cap="flat" cmpd="sng" algn="ctr">
              <a:solidFill>
                <a:schemeClr val="lt1">
                  <a:lumMod val="95000"/>
                  <a:alpha val="10000"/>
                </a:schemeClr>
              </a:solidFill>
              <a:round/>
            </a:ln>
            <a:effectLst/>
          </c:spPr>
        </c:majorGridlines>
        <c:minorGridlines>
          <c:spPr>
            <a:ln>
              <a:solidFill>
                <a:schemeClr val="lt1">
                  <a:lumMod val="95000"/>
                  <a:alpha val="5000"/>
                </a:schemeClr>
              </a:solidFill>
            </a:ln>
            <a:effectLst/>
          </c:spPr>
        </c:minorGridlines>
        <c:title>
          <c:tx>
            <c:rich>
              <a:bodyPr rot="-5400000" spcFirstLastPara="1" vertOverflow="ellipsis" vert="horz" wrap="square" anchor="ctr" anchorCtr="1"/>
              <a:lstStyle/>
              <a:p>
                <a:pPr>
                  <a:defRPr sz="1400" b="1" i="0" u="none" strike="noStrike" kern="1200" cap="all" baseline="0">
                    <a:solidFill>
                      <a:srgbClr val="FFFF00"/>
                    </a:solidFill>
                    <a:latin typeface="+mn-lt"/>
                    <a:ea typeface="+mn-ea"/>
                    <a:cs typeface="+mn-cs"/>
                  </a:defRPr>
                </a:pPr>
                <a:r>
                  <a:rPr lang="en-US" sz="1400">
                    <a:solidFill>
                      <a:srgbClr val="FFFF00"/>
                    </a:solidFill>
                  </a:rPr>
                  <a:t>SIGN OUT PERCENTAGES</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rgbClr val="FFFF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70709824"/>
        <c:crosses val="max"/>
        <c:crossBetween val="between"/>
      </c:valAx>
      <c:catAx>
        <c:axId val="670709824"/>
        <c:scaling>
          <c:orientation val="minMax"/>
        </c:scaling>
        <c:delete val="1"/>
        <c:axPos val="t"/>
        <c:numFmt formatCode="General" sourceLinked="1"/>
        <c:majorTickMark val="out"/>
        <c:minorTickMark val="none"/>
        <c:tickLblPos val="nextTo"/>
        <c:crossAx val="670709496"/>
        <c:crosses val="max"/>
        <c:auto val="1"/>
        <c:lblAlgn val="ctr"/>
        <c:lblOffset val="100"/>
        <c:tickLblSkip val="1"/>
        <c:tickMarkSkip val="1"/>
        <c:noMultiLvlLbl val="1"/>
      </c:catAx>
      <c:spPr>
        <a:noFill/>
        <a:ln>
          <a:noFill/>
        </a:ln>
        <a:effectLst/>
      </c:spPr>
    </c:plotArea>
    <c:legend>
      <c:legendPos val="b"/>
      <c:layout>
        <c:manualLayout>
          <c:xMode val="edge"/>
          <c:yMode val="edge"/>
          <c:x val="0.18448096161892807"/>
          <c:y val="0.91764515130691837"/>
          <c:w val="0.61815550230134275"/>
          <c:h val="6.77162407670630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60091039344721E-2"/>
          <c:y val="8.9840902153200924E-2"/>
          <c:w val="0.82539692933873243"/>
          <c:h val="0.7260243650624529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'NON-GYN'!$A$1:$S$1</c:f>
              <c:numCache>
                <c:formatCode>[$-409]mmm\-yy;@</c:formatCode>
                <c:ptCount val="13"/>
                <c:pt idx="0">
                  <c:v>44671</c:v>
                </c:pt>
                <c:pt idx="1">
                  <c:v>44701</c:v>
                </c:pt>
                <c:pt idx="2">
                  <c:v>44732</c:v>
                </c:pt>
                <c:pt idx="3">
                  <c:v>44762</c:v>
                </c:pt>
                <c:pt idx="4">
                  <c:v>44793</c:v>
                </c:pt>
                <c:pt idx="5">
                  <c:v>44825</c:v>
                </c:pt>
                <c:pt idx="6">
                  <c:v>44855</c:v>
                </c:pt>
                <c:pt idx="7">
                  <c:v>44886</c:v>
                </c:pt>
                <c:pt idx="8">
                  <c:v>44896</c:v>
                </c:pt>
                <c:pt idx="9">
                  <c:v>44947</c:v>
                </c:pt>
                <c:pt idx="10">
                  <c:v>44978</c:v>
                </c:pt>
                <c:pt idx="11">
                  <c:v>45007</c:v>
                </c:pt>
                <c:pt idx="12">
                  <c:v>45039</c:v>
                </c:pt>
              </c:numCache>
              <c:extLst/>
            </c:numRef>
          </c:cat>
          <c:val>
            <c:numRef>
              <c:f>'NON-GYN'!$A$2:$S$2</c:f>
              <c:numCache>
                <c:formatCode>0.0</c:formatCode>
                <c:ptCount val="13"/>
                <c:pt idx="0">
                  <c:v>7</c:v>
                </c:pt>
                <c:pt idx="1">
                  <c:v>3</c:v>
                </c:pt>
                <c:pt idx="2" formatCode="General">
                  <c:v>6</c:v>
                </c:pt>
                <c:pt idx="3">
                  <c:v>0</c:v>
                </c:pt>
                <c:pt idx="4">
                  <c:v>6</c:v>
                </c:pt>
                <c:pt idx="5">
                  <c:v>8</c:v>
                </c:pt>
                <c:pt idx="6">
                  <c:v>1</c:v>
                </c:pt>
                <c:pt idx="7">
                  <c:v>5</c:v>
                </c:pt>
                <c:pt idx="8">
                  <c:v>3</c:v>
                </c:pt>
                <c:pt idx="9">
                  <c:v>9</c:v>
                </c:pt>
                <c:pt idx="10">
                  <c:v>2</c:v>
                </c:pt>
                <c:pt idx="11">
                  <c:v>9</c:v>
                </c:pt>
                <c:pt idx="12">
                  <c:v>3</c:v>
                </c:pt>
              </c:numCache>
              <c:extLst/>
            </c:numRef>
          </c:val>
          <c:extLst>
            <c:ext xmlns:c16="http://schemas.microsoft.com/office/drawing/2014/chart" uri="{C3380CC4-5D6E-409C-BE32-E72D297353CC}">
              <c16:uniqueId val="{00000000-52CA-4292-90D6-590490ED117D}"/>
            </c:ext>
          </c:extLst>
        </c:ser>
        <c:dLbls>
          <c:showLegendKey val="0"/>
          <c:showVal val="0"/>
          <c:showCatName val="0"/>
          <c:showSerName val="0"/>
          <c:showPercent val="0"/>
          <c:showBubbleSize val="0"/>
        </c:dLbls>
        <c:gapWidth val="269"/>
        <c:overlap val="-27"/>
        <c:axId val="577762360"/>
        <c:axId val="577763016"/>
      </c:barChart>
      <c:lineChart>
        <c:grouping val="standard"/>
        <c:varyColors val="0"/>
        <c:ser>
          <c:idx val="1"/>
          <c:order val="1"/>
          <c:spPr>
            <a:ln w="34925" cap="rnd">
              <a:solidFill>
                <a:schemeClr val="accent6"/>
              </a:solidFill>
              <a:round/>
            </a:ln>
            <a:effectLst>
              <a:outerShdw blurRad="57150" dist="19050" dir="5400000" algn="ctr" rotWithShape="0">
                <a:srgbClr val="000000">
                  <a:alpha val="63000"/>
                </a:srgbClr>
              </a:outerShdw>
            </a:effectLst>
          </c:spPr>
          <c:marker>
            <c:symbol val="none"/>
          </c:marker>
          <c:cat>
            <c:multiLvlStrRef>
              <c:f>'NON-GYN'!$A$2:$S$4</c:f>
              <c:multiLvlStrCache>
                <c:ptCount val="13"/>
                <c:lvl>
                  <c:pt idx="0">
                    <c:v>90%</c:v>
                  </c:pt>
                  <c:pt idx="1">
                    <c:v>90%</c:v>
                  </c:pt>
                  <c:pt idx="2">
                    <c:v>90%</c:v>
                  </c:pt>
                  <c:pt idx="3">
                    <c:v>90%</c:v>
                  </c:pt>
                  <c:pt idx="4">
                    <c:v>90%</c:v>
                  </c:pt>
                  <c:pt idx="5">
                    <c:v>90%</c:v>
                  </c:pt>
                  <c:pt idx="6">
                    <c:v>90%</c:v>
                  </c:pt>
                  <c:pt idx="7">
                    <c:v>90%</c:v>
                  </c:pt>
                  <c:pt idx="8">
                    <c:v>90%</c:v>
                  </c:pt>
                  <c:pt idx="9">
                    <c:v>90%</c:v>
                  </c:pt>
                  <c:pt idx="10">
                    <c:v>90%</c:v>
                  </c:pt>
                  <c:pt idx="11">
                    <c:v>90%</c:v>
                  </c:pt>
                  <c:pt idx="12">
                    <c:v>90%</c:v>
                  </c:pt>
                </c:lvl>
                <c:lvl>
                  <c:pt idx="0">
                    <c:v>86%</c:v>
                  </c:pt>
                  <c:pt idx="1">
                    <c:v>33%</c:v>
                  </c:pt>
                  <c:pt idx="2">
                    <c:v>50%</c:v>
                  </c:pt>
                  <c:pt idx="3">
                    <c:v>0%</c:v>
                  </c:pt>
                  <c:pt idx="4">
                    <c:v>33%</c:v>
                  </c:pt>
                  <c:pt idx="5">
                    <c:v>63%</c:v>
                  </c:pt>
                  <c:pt idx="6">
                    <c:v>100%</c:v>
                  </c:pt>
                  <c:pt idx="7">
                    <c:v>100%</c:v>
                  </c:pt>
                  <c:pt idx="8">
                    <c:v>100%</c:v>
                  </c:pt>
                  <c:pt idx="9">
                    <c:v>100%</c:v>
                  </c:pt>
                  <c:pt idx="10">
                    <c:v>100%</c:v>
                  </c:pt>
                  <c:pt idx="11">
                    <c:v>100%</c:v>
                  </c:pt>
                  <c:pt idx="12">
                    <c:v>100%</c:v>
                  </c:pt>
                </c:lvl>
                <c:lvl>
                  <c:pt idx="0">
                    <c:v>7.0</c:v>
                  </c:pt>
                  <c:pt idx="1">
                    <c:v>3.0</c:v>
                  </c:pt>
                  <c:pt idx="2">
                    <c:v>6</c:v>
                  </c:pt>
                  <c:pt idx="3">
                    <c:v>0.0</c:v>
                  </c:pt>
                  <c:pt idx="4">
                    <c:v>6.0</c:v>
                  </c:pt>
                  <c:pt idx="5">
                    <c:v>8.0</c:v>
                  </c:pt>
                  <c:pt idx="6">
                    <c:v>1.0</c:v>
                  </c:pt>
                  <c:pt idx="7">
                    <c:v>5.0</c:v>
                  </c:pt>
                  <c:pt idx="8">
                    <c:v>3.0</c:v>
                  </c:pt>
                  <c:pt idx="9">
                    <c:v>9.0</c:v>
                  </c:pt>
                  <c:pt idx="10">
                    <c:v>2.0</c:v>
                  </c:pt>
                  <c:pt idx="11">
                    <c:v>9.0</c:v>
                  </c:pt>
                  <c:pt idx="12">
                    <c:v>3.0</c:v>
                  </c:pt>
                </c:lvl>
              </c:multiLvlStrCache>
              <c:extLst/>
            </c:multiLvlStrRef>
          </c:cat>
          <c:val>
            <c:numRef>
              <c:f>'NON-GYN'!$A$3:$S$3</c:f>
              <c:numCache>
                <c:formatCode>0%</c:formatCode>
                <c:ptCount val="13"/>
                <c:pt idx="0">
                  <c:v>0.86</c:v>
                </c:pt>
                <c:pt idx="1">
                  <c:v>0.33</c:v>
                </c:pt>
                <c:pt idx="2">
                  <c:v>0.5</c:v>
                </c:pt>
                <c:pt idx="3">
                  <c:v>0</c:v>
                </c:pt>
                <c:pt idx="4">
                  <c:v>0.33329999999999999</c:v>
                </c:pt>
                <c:pt idx="5">
                  <c:v>0.625</c:v>
                </c:pt>
                <c:pt idx="6">
                  <c:v>1</c:v>
                </c:pt>
                <c:pt idx="7">
                  <c:v>1</c:v>
                </c:pt>
                <c:pt idx="8">
                  <c:v>1</c:v>
                </c:pt>
                <c:pt idx="9">
                  <c:v>1</c:v>
                </c:pt>
                <c:pt idx="10">
                  <c:v>1</c:v>
                </c:pt>
                <c:pt idx="11">
                  <c:v>1</c:v>
                </c:pt>
                <c:pt idx="12">
                  <c:v>1</c:v>
                </c:pt>
              </c:numCache>
              <c:extLst/>
            </c:numRef>
          </c:val>
          <c:smooth val="0"/>
          <c:extLst>
            <c:ext xmlns:c16="http://schemas.microsoft.com/office/drawing/2014/chart" uri="{C3380CC4-5D6E-409C-BE32-E72D297353CC}">
              <c16:uniqueId val="{00000001-52CA-4292-90D6-590490ED117D}"/>
            </c:ext>
          </c:extLst>
        </c:ser>
        <c:ser>
          <c:idx val="2"/>
          <c:order val="2"/>
          <c:tx>
            <c:v>Benchmark</c:v>
          </c:tx>
          <c:spPr>
            <a:ln w="34925" cap="rnd">
              <a:solidFill>
                <a:srgbClr val="FF0000"/>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'NON-GYN'!$A$2:$S$4</c:f>
              <c:multiLvlStrCache>
                <c:ptCount val="13"/>
                <c:lvl>
                  <c:pt idx="0">
                    <c:v>90%</c:v>
                  </c:pt>
                  <c:pt idx="1">
                    <c:v>90%</c:v>
                  </c:pt>
                  <c:pt idx="2">
                    <c:v>90%</c:v>
                  </c:pt>
                  <c:pt idx="3">
                    <c:v>90%</c:v>
                  </c:pt>
                  <c:pt idx="4">
                    <c:v>90%</c:v>
                  </c:pt>
                  <c:pt idx="5">
                    <c:v>90%</c:v>
                  </c:pt>
                  <c:pt idx="6">
                    <c:v>90%</c:v>
                  </c:pt>
                  <c:pt idx="7">
                    <c:v>90%</c:v>
                  </c:pt>
                  <c:pt idx="8">
                    <c:v>90%</c:v>
                  </c:pt>
                  <c:pt idx="9">
                    <c:v>90%</c:v>
                  </c:pt>
                  <c:pt idx="10">
                    <c:v>90%</c:v>
                  </c:pt>
                  <c:pt idx="11">
                    <c:v>90%</c:v>
                  </c:pt>
                  <c:pt idx="12">
                    <c:v>90%</c:v>
                  </c:pt>
                </c:lvl>
                <c:lvl>
                  <c:pt idx="0">
                    <c:v>86%</c:v>
                  </c:pt>
                  <c:pt idx="1">
                    <c:v>33%</c:v>
                  </c:pt>
                  <c:pt idx="2">
                    <c:v>50%</c:v>
                  </c:pt>
                  <c:pt idx="3">
                    <c:v>0%</c:v>
                  </c:pt>
                  <c:pt idx="4">
                    <c:v>33%</c:v>
                  </c:pt>
                  <c:pt idx="5">
                    <c:v>63%</c:v>
                  </c:pt>
                  <c:pt idx="6">
                    <c:v>100%</c:v>
                  </c:pt>
                  <c:pt idx="7">
                    <c:v>100%</c:v>
                  </c:pt>
                  <c:pt idx="8">
                    <c:v>100%</c:v>
                  </c:pt>
                  <c:pt idx="9">
                    <c:v>100%</c:v>
                  </c:pt>
                  <c:pt idx="10">
                    <c:v>100%</c:v>
                  </c:pt>
                  <c:pt idx="11">
                    <c:v>100%</c:v>
                  </c:pt>
                  <c:pt idx="12">
                    <c:v>100%</c:v>
                  </c:pt>
                </c:lvl>
                <c:lvl>
                  <c:pt idx="0">
                    <c:v>7.0</c:v>
                  </c:pt>
                  <c:pt idx="1">
                    <c:v>3.0</c:v>
                  </c:pt>
                  <c:pt idx="2">
                    <c:v>6</c:v>
                  </c:pt>
                  <c:pt idx="3">
                    <c:v>0.0</c:v>
                  </c:pt>
                  <c:pt idx="4">
                    <c:v>6.0</c:v>
                  </c:pt>
                  <c:pt idx="5">
                    <c:v>8.0</c:v>
                  </c:pt>
                  <c:pt idx="6">
                    <c:v>1.0</c:v>
                  </c:pt>
                  <c:pt idx="7">
                    <c:v>5.0</c:v>
                  </c:pt>
                  <c:pt idx="8">
                    <c:v>3.0</c:v>
                  </c:pt>
                  <c:pt idx="9">
                    <c:v>9.0</c:v>
                  </c:pt>
                  <c:pt idx="10">
                    <c:v>2.0</c:v>
                  </c:pt>
                  <c:pt idx="11">
                    <c:v>9.0</c:v>
                  </c:pt>
                  <c:pt idx="12">
                    <c:v>3.0</c:v>
                  </c:pt>
                </c:lvl>
              </c:multiLvlStrCache>
              <c:extLst/>
            </c:multiLvlStrRef>
          </c:cat>
          <c:val>
            <c:numRef>
              <c:f>'NON-GYN'!$B$4:$R$4</c:f>
              <c:numCache>
                <c:formatCode>0%</c:formatCode>
                <c:ptCount val="11"/>
                <c:pt idx="0">
                  <c:v>0.9</c:v>
                </c:pt>
                <c:pt idx="1">
                  <c:v>0.9</c:v>
                </c:pt>
                <c:pt idx="2">
                  <c:v>0.9</c:v>
                </c:pt>
                <c:pt idx="3">
                  <c:v>0.9</c:v>
                </c:pt>
                <c:pt idx="4">
                  <c:v>0.9</c:v>
                </c:pt>
                <c:pt idx="5">
                  <c:v>0.9</c:v>
                </c:pt>
                <c:pt idx="6">
                  <c:v>0.9</c:v>
                </c:pt>
                <c:pt idx="7">
                  <c:v>0.9</c:v>
                </c:pt>
                <c:pt idx="8">
                  <c:v>0.9</c:v>
                </c:pt>
                <c:pt idx="9">
                  <c:v>0.9</c:v>
                </c:pt>
                <c:pt idx="10">
                  <c:v>0.9</c:v>
                </c:pt>
              </c:numCache>
              <c:extLst/>
            </c:numRef>
          </c:val>
          <c:smooth val="0"/>
          <c:extLst>
            <c:ext xmlns:c16="http://schemas.microsoft.com/office/drawing/2014/chart" uri="{C3380CC4-5D6E-409C-BE32-E72D297353CC}">
              <c16:uniqueId val="{00000002-52CA-4292-90D6-590490ED117D}"/>
            </c:ext>
          </c:extLst>
        </c:ser>
        <c:dLbls>
          <c:showLegendKey val="0"/>
          <c:showVal val="0"/>
          <c:showCatName val="0"/>
          <c:showSerName val="0"/>
          <c:showPercent val="0"/>
          <c:showBubbleSize val="0"/>
        </c:dLbls>
        <c:marker val="1"/>
        <c:smooth val="0"/>
        <c:axId val="670709824"/>
        <c:axId val="670709496"/>
      </c:lineChart>
      <c:dateAx>
        <c:axId val="577762360"/>
        <c:scaling>
          <c:orientation val="minMax"/>
        </c:scaling>
        <c:delete val="0"/>
        <c:axPos val="b"/>
        <c:title>
          <c:tx>
            <c:rich>
              <a:bodyPr rot="0" spcFirstLastPara="1" vertOverflow="ellipsis" vert="horz" wrap="square" anchor="ctr" anchorCtr="1"/>
              <a:lstStyle/>
              <a:p>
                <a:pPr>
                  <a:defRPr sz="1600" b="1" i="0" u="none" strike="noStrike" kern="1200" cap="all" baseline="0">
                    <a:solidFill>
                      <a:srgbClr val="FFFF00"/>
                    </a:solidFill>
                    <a:latin typeface="+mn-lt"/>
                    <a:ea typeface="+mn-ea"/>
                    <a:cs typeface="+mn-cs"/>
                  </a:defRPr>
                </a:pPr>
                <a:r>
                  <a:rPr lang="en-US" sz="1600">
                    <a:solidFill>
                      <a:srgbClr val="FFFF00"/>
                    </a:solidFill>
                  </a:rPr>
                  <a:t>MONTHS </a:t>
                </a:r>
              </a:p>
            </c:rich>
          </c:tx>
          <c:layout>
            <c:manualLayout>
              <c:xMode val="edge"/>
              <c:yMode val="edge"/>
              <c:x val="0.4781596122408352"/>
              <c:y val="0.86593324616931944"/>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rgbClr val="FFFF00"/>
                  </a:solidFill>
                  <a:latin typeface="+mn-lt"/>
                  <a:ea typeface="+mn-ea"/>
                  <a:cs typeface="+mn-cs"/>
                </a:defRPr>
              </a:pPr>
              <a:endParaRPr lang="en-US"/>
            </a:p>
          </c:txPr>
        </c:title>
        <c:numFmt formatCode="[$-409]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77763016"/>
        <c:crosses val="autoZero"/>
        <c:auto val="1"/>
        <c:lblOffset val="100"/>
        <c:baseTimeUnit val="months"/>
      </c:dateAx>
      <c:valAx>
        <c:axId val="577763016"/>
        <c:scaling>
          <c:orientation val="minMax"/>
          <c:max val="9"/>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all" baseline="0">
                    <a:solidFill>
                      <a:srgbClr val="FFFF00"/>
                    </a:solidFill>
                    <a:latin typeface="+mn-lt"/>
                    <a:ea typeface="+mn-ea"/>
                    <a:cs typeface="+mn-cs"/>
                  </a:defRPr>
                </a:pPr>
                <a:r>
                  <a:rPr lang="en-US" sz="1600" b="1">
                    <a:solidFill>
                      <a:srgbClr val="FFFF00"/>
                    </a:solidFill>
                  </a:rPr>
                  <a:t>CASE VOLUME </a:t>
                </a:r>
              </a:p>
            </c:rich>
          </c:tx>
          <c:overlay val="0"/>
          <c:spPr>
            <a:noFill/>
            <a:ln>
              <a:noFill/>
            </a:ln>
            <a:effectLst/>
          </c:spPr>
          <c:txPr>
            <a:bodyPr rot="-5400000" spcFirstLastPara="1" vertOverflow="ellipsis" vert="horz" wrap="square" anchor="ctr" anchorCtr="1"/>
            <a:lstStyle/>
            <a:p>
              <a:pPr>
                <a:defRPr sz="1600" b="1" i="0" u="none" strike="noStrike" kern="1200" cap="all" baseline="0">
                  <a:solidFill>
                    <a:srgbClr val="FFFF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77762360"/>
        <c:crosses val="autoZero"/>
        <c:crossBetween val="between"/>
      </c:valAx>
      <c:valAx>
        <c:axId val="670709496"/>
        <c:scaling>
          <c:orientation val="minMax"/>
          <c:max val="1"/>
        </c:scaling>
        <c:delete val="0"/>
        <c:axPos val="r"/>
        <c:majorGridlines>
          <c:spPr>
            <a:ln w="9525" cap="flat" cmpd="sng" algn="ctr">
              <a:solidFill>
                <a:schemeClr val="lt1">
                  <a:lumMod val="95000"/>
                  <a:alpha val="10000"/>
                </a:schemeClr>
              </a:solidFill>
              <a:round/>
            </a:ln>
            <a:effectLst/>
          </c:spPr>
        </c:majorGridlines>
        <c:minorGridlines>
          <c:spPr>
            <a:ln>
              <a:solidFill>
                <a:schemeClr val="lt1">
                  <a:lumMod val="95000"/>
                  <a:alpha val="5000"/>
                </a:schemeClr>
              </a:solidFill>
            </a:ln>
            <a:effectLst/>
          </c:spPr>
        </c:minorGridlines>
        <c:title>
          <c:tx>
            <c:rich>
              <a:bodyPr rot="-5400000" spcFirstLastPara="1" vertOverflow="ellipsis" vert="horz" wrap="square" anchor="ctr" anchorCtr="1"/>
              <a:lstStyle/>
              <a:p>
                <a:pPr>
                  <a:defRPr sz="1600" b="1" i="0" u="none" strike="noStrike" kern="1200" cap="all" baseline="0">
                    <a:solidFill>
                      <a:srgbClr val="FFFF00"/>
                    </a:solidFill>
                    <a:latin typeface="+mn-lt"/>
                    <a:ea typeface="+mn-ea"/>
                    <a:cs typeface="+mn-cs"/>
                  </a:defRPr>
                </a:pPr>
                <a:r>
                  <a:rPr lang="en-US" sz="1600">
                    <a:solidFill>
                      <a:srgbClr val="FFFF00"/>
                    </a:solidFill>
                  </a:rPr>
                  <a:t>%  of Cases </a:t>
                </a:r>
              </a:p>
            </c:rich>
          </c:tx>
          <c:overlay val="0"/>
          <c:spPr>
            <a:noFill/>
            <a:ln>
              <a:noFill/>
            </a:ln>
            <a:effectLst/>
          </c:spPr>
          <c:txPr>
            <a:bodyPr rot="-5400000" spcFirstLastPara="1" vertOverflow="ellipsis" vert="horz" wrap="square" anchor="ctr" anchorCtr="1"/>
            <a:lstStyle/>
            <a:p>
              <a:pPr>
                <a:defRPr sz="1600" b="1" i="0" u="none" strike="noStrike" kern="1200" cap="all" baseline="0">
                  <a:solidFill>
                    <a:srgbClr val="FFFF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70709824"/>
        <c:crosses val="max"/>
        <c:crossBetween val="between"/>
      </c:valAx>
      <c:catAx>
        <c:axId val="670709824"/>
        <c:scaling>
          <c:orientation val="minMax"/>
        </c:scaling>
        <c:delete val="1"/>
        <c:axPos val="b"/>
        <c:numFmt formatCode="General" sourceLinked="1"/>
        <c:majorTickMark val="out"/>
        <c:minorTickMark val="none"/>
        <c:tickLblPos val="nextTo"/>
        <c:crossAx val="670709496"/>
        <c:crosses val="autoZero"/>
        <c:auto val="1"/>
        <c:lblAlgn val="ctr"/>
        <c:lblOffset val="100"/>
        <c:tickLblSkip val="1"/>
        <c:tickMarkSkip val="1"/>
        <c:noMultiLvlLbl val="1"/>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48693748401105E-2"/>
          <c:y val="0.10478588716317191"/>
          <c:w val="0.95812992125984253"/>
          <c:h val="0.68937692268447082"/>
        </c:manualLayout>
      </c:layout>
      <c:barChart>
        <c:barDir val="col"/>
        <c:grouping val="stacked"/>
        <c:varyColors val="0"/>
        <c:ser>
          <c:idx val="0"/>
          <c:order val="0"/>
          <c:tx>
            <c:strRef>
              <c:f>Sheet1!$B$1</c:f>
              <c:strCache>
                <c:ptCount val="1"/>
                <c:pt idx="0">
                  <c:v>Benign</c:v>
                </c:pt>
              </c:strCache>
            </c:strRef>
          </c:tx>
          <c:spPr>
            <a:solidFill>
              <a:schemeClr val="accent1"/>
            </a:solidFill>
            <a:ln>
              <a:noFill/>
            </a:ln>
            <a:effectLst/>
          </c:spPr>
          <c:invertIfNegative val="0"/>
          <c:cat>
            <c:numRef>
              <c:f>Sheet1!$A$2:$A$19</c:f>
              <c:numCache>
                <c:formatCode>[$-409]mmm\-yy;@</c:formatCode>
                <c:ptCount val="13"/>
                <c:pt idx="0">
                  <c:v>44681</c:v>
                </c:pt>
                <c:pt idx="1">
                  <c:v>44712</c:v>
                </c:pt>
                <c:pt idx="2">
                  <c:v>44742</c:v>
                </c:pt>
                <c:pt idx="3">
                  <c:v>44772</c:v>
                </c:pt>
                <c:pt idx="4">
                  <c:v>44803</c:v>
                </c:pt>
                <c:pt idx="5">
                  <c:v>44834</c:v>
                </c:pt>
                <c:pt idx="6">
                  <c:v>44865</c:v>
                </c:pt>
                <c:pt idx="7">
                  <c:v>44887</c:v>
                </c:pt>
                <c:pt idx="8">
                  <c:v>44916</c:v>
                </c:pt>
                <c:pt idx="9">
                  <c:v>44947</c:v>
                </c:pt>
                <c:pt idx="10">
                  <c:v>44985</c:v>
                </c:pt>
                <c:pt idx="11">
                  <c:v>45006</c:v>
                </c:pt>
                <c:pt idx="12">
                  <c:v>45037</c:v>
                </c:pt>
              </c:numCache>
              <c:extLst/>
            </c:numRef>
          </c:cat>
          <c:val>
            <c:numRef>
              <c:f>Sheet1!$B$2:$B$19</c:f>
              <c:numCache>
                <c:formatCode>General</c:formatCode>
                <c:ptCount val="13"/>
                <c:pt idx="0">
                  <c:v>2</c:v>
                </c:pt>
                <c:pt idx="1">
                  <c:v>3</c:v>
                </c:pt>
                <c:pt idx="2">
                  <c:v>4</c:v>
                </c:pt>
                <c:pt idx="3">
                  <c:v>2</c:v>
                </c:pt>
                <c:pt idx="4">
                  <c:v>2</c:v>
                </c:pt>
                <c:pt idx="5">
                  <c:v>2</c:v>
                </c:pt>
                <c:pt idx="6">
                  <c:v>2</c:v>
                </c:pt>
                <c:pt idx="7">
                  <c:v>2</c:v>
                </c:pt>
                <c:pt idx="8">
                  <c:v>6</c:v>
                </c:pt>
                <c:pt idx="9">
                  <c:v>2</c:v>
                </c:pt>
                <c:pt idx="10">
                  <c:v>7</c:v>
                </c:pt>
                <c:pt idx="11">
                  <c:v>2</c:v>
                </c:pt>
                <c:pt idx="12">
                  <c:v>2</c:v>
                </c:pt>
              </c:numCache>
              <c:extLst/>
            </c:numRef>
          </c:val>
          <c:extLst>
            <c:ext xmlns:c16="http://schemas.microsoft.com/office/drawing/2014/chart" uri="{C3380CC4-5D6E-409C-BE32-E72D297353CC}">
              <c16:uniqueId val="{00000000-E9DC-46BA-9B23-7DDCBF524E0F}"/>
            </c:ext>
          </c:extLst>
        </c:ser>
        <c:ser>
          <c:idx val="1"/>
          <c:order val="1"/>
          <c:tx>
            <c:strRef>
              <c:f>Sheet1!$C$1</c:f>
              <c:strCache>
                <c:ptCount val="1"/>
                <c:pt idx="0">
                  <c:v>Malignant</c:v>
                </c:pt>
              </c:strCache>
            </c:strRef>
          </c:tx>
          <c:spPr>
            <a:solidFill>
              <a:schemeClr val="accent2"/>
            </a:solidFill>
            <a:ln>
              <a:noFill/>
            </a:ln>
            <a:effectLst/>
          </c:spPr>
          <c:invertIfNegative val="0"/>
          <c:cat>
            <c:numRef>
              <c:f>Sheet1!$A$2:$A$19</c:f>
              <c:numCache>
                <c:formatCode>[$-409]mmm\-yy;@</c:formatCode>
                <c:ptCount val="13"/>
                <c:pt idx="0">
                  <c:v>44681</c:v>
                </c:pt>
                <c:pt idx="1">
                  <c:v>44712</c:v>
                </c:pt>
                <c:pt idx="2">
                  <c:v>44742</c:v>
                </c:pt>
                <c:pt idx="3">
                  <c:v>44772</c:v>
                </c:pt>
                <c:pt idx="4">
                  <c:v>44803</c:v>
                </c:pt>
                <c:pt idx="5">
                  <c:v>44834</c:v>
                </c:pt>
                <c:pt idx="6">
                  <c:v>44865</c:v>
                </c:pt>
                <c:pt idx="7">
                  <c:v>44887</c:v>
                </c:pt>
                <c:pt idx="8">
                  <c:v>44916</c:v>
                </c:pt>
                <c:pt idx="9">
                  <c:v>44947</c:v>
                </c:pt>
                <c:pt idx="10">
                  <c:v>44985</c:v>
                </c:pt>
                <c:pt idx="11">
                  <c:v>45006</c:v>
                </c:pt>
                <c:pt idx="12">
                  <c:v>45037</c:v>
                </c:pt>
              </c:numCache>
              <c:extLst/>
            </c:numRef>
          </c:cat>
          <c:val>
            <c:numRef>
              <c:f>Sheet1!$C$2:$C$19</c:f>
              <c:numCache>
                <c:formatCode>General</c:formatCode>
                <c:ptCount val="13"/>
                <c:pt idx="0">
                  <c:v>1</c:v>
                </c:pt>
                <c:pt idx="1">
                  <c:v>1</c:v>
                </c:pt>
                <c:pt idx="8">
                  <c:v>2</c:v>
                </c:pt>
              </c:numCache>
              <c:extLst/>
            </c:numRef>
          </c:val>
          <c:extLst>
            <c:ext xmlns:c16="http://schemas.microsoft.com/office/drawing/2014/chart" uri="{C3380CC4-5D6E-409C-BE32-E72D297353CC}">
              <c16:uniqueId val="{00000001-E9DC-46BA-9B23-7DDCBF524E0F}"/>
            </c:ext>
          </c:extLst>
        </c:ser>
        <c:ser>
          <c:idx val="2"/>
          <c:order val="2"/>
          <c:tx>
            <c:strRef>
              <c:f>Sheet1!$D$1</c:f>
              <c:strCache>
                <c:ptCount val="1"/>
                <c:pt idx="0">
                  <c:v>Column1</c:v>
                </c:pt>
              </c:strCache>
            </c:strRef>
          </c:tx>
          <c:spPr>
            <a:solidFill>
              <a:schemeClr val="accent3"/>
            </a:solidFill>
            <a:ln>
              <a:noFill/>
            </a:ln>
            <a:effectLst/>
          </c:spPr>
          <c:invertIfNegative val="0"/>
          <c:cat>
            <c:numRef>
              <c:f>Sheet1!$A$2:$A$19</c:f>
              <c:numCache>
                <c:formatCode>[$-409]mmm\-yy;@</c:formatCode>
                <c:ptCount val="13"/>
                <c:pt idx="0">
                  <c:v>44681</c:v>
                </c:pt>
                <c:pt idx="1">
                  <c:v>44712</c:v>
                </c:pt>
                <c:pt idx="2">
                  <c:v>44742</c:v>
                </c:pt>
                <c:pt idx="3">
                  <c:v>44772</c:v>
                </c:pt>
                <c:pt idx="4">
                  <c:v>44803</c:v>
                </c:pt>
                <c:pt idx="5">
                  <c:v>44834</c:v>
                </c:pt>
                <c:pt idx="6">
                  <c:v>44865</c:v>
                </c:pt>
                <c:pt idx="7">
                  <c:v>44887</c:v>
                </c:pt>
                <c:pt idx="8">
                  <c:v>44916</c:v>
                </c:pt>
                <c:pt idx="9">
                  <c:v>44947</c:v>
                </c:pt>
                <c:pt idx="10">
                  <c:v>44985</c:v>
                </c:pt>
                <c:pt idx="11">
                  <c:v>45006</c:v>
                </c:pt>
                <c:pt idx="12">
                  <c:v>45037</c:v>
                </c:pt>
              </c:numCache>
              <c:extLst/>
            </c:numRef>
          </c:cat>
          <c:val>
            <c:numRef>
              <c:f>Sheet1!$D$2:$D$19</c:f>
              <c:numCache>
                <c:formatCode>General</c:formatCode>
                <c:ptCount val="13"/>
              </c:numCache>
              <c:extLst/>
            </c:numRef>
          </c:val>
          <c:extLst>
            <c:ext xmlns:c16="http://schemas.microsoft.com/office/drawing/2014/chart" uri="{C3380CC4-5D6E-409C-BE32-E72D297353CC}">
              <c16:uniqueId val="{00000002-E9DC-46BA-9B23-7DDCBF524E0F}"/>
            </c:ext>
          </c:extLst>
        </c:ser>
        <c:dLbls>
          <c:showLegendKey val="0"/>
          <c:showVal val="0"/>
          <c:showCatName val="0"/>
          <c:showSerName val="0"/>
          <c:showPercent val="0"/>
          <c:showBubbleSize val="0"/>
        </c:dLbls>
        <c:gapWidth val="219"/>
        <c:overlap val="100"/>
        <c:axId val="237293384"/>
        <c:axId val="237293776"/>
      </c:barChart>
      <c:dateAx>
        <c:axId val="23729338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93776"/>
        <c:crosses val="autoZero"/>
        <c:auto val="1"/>
        <c:lblOffset val="100"/>
        <c:baseTimeUnit val="months"/>
      </c:dateAx>
      <c:valAx>
        <c:axId val="237293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9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 Block</c:v>
                </c:pt>
              </c:strCache>
            </c:strRef>
          </c:tx>
          <c:explosion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156-4E74-974F-E3798531B03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156-4E74-974F-E3798531B0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156-4E74-974F-E3798531B037}"/>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1-D156-4E74-974F-E3798531B037}"/>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3-D156-4E74-974F-E3798531B037}"/>
                </c:ext>
              </c:extLst>
            </c:dLbl>
            <c:dLbl>
              <c:idx val="2"/>
              <c:layout>
                <c:manualLayout>
                  <c:x val="0.10979375448690634"/>
                  <c:y val="0.20689726099973607"/>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15:layout>
                    <c:manualLayout>
                      <c:w val="5.7152913294553985E-2"/>
                      <c:h val="6.0688915806335668E-2"/>
                    </c:manualLayout>
                  </c15:layout>
                </c:ext>
                <c:ext xmlns:c16="http://schemas.microsoft.com/office/drawing/2014/chart" uri="{C3380CC4-5D6E-409C-BE32-E72D297353CC}">
                  <c16:uniqueId val="{00000005-D156-4E74-974F-E3798531B03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SAME CASE</c:v>
                </c:pt>
                <c:pt idx="1">
                  <c:v>DIFFERENT CASE</c:v>
                </c:pt>
                <c:pt idx="2">
                  <c:v>PRELAB</c:v>
                </c:pt>
              </c:strCache>
              <c:extLst/>
            </c:strRef>
          </c:cat>
          <c:val>
            <c:numRef>
              <c:f>Sheet1!$B$2:$B$4</c:f>
              <c:numCache>
                <c:formatCode>General</c:formatCode>
                <c:ptCount val="3"/>
                <c:pt idx="0">
                  <c:v>18</c:v>
                </c:pt>
                <c:pt idx="1">
                  <c:v>39</c:v>
                </c:pt>
                <c:pt idx="2">
                  <c:v>19</c:v>
                </c:pt>
              </c:numCache>
              <c:extLst/>
            </c:numRef>
          </c:val>
          <c:extLst>
            <c:ext xmlns:c16="http://schemas.microsoft.com/office/drawing/2014/chart" uri="{C3380CC4-5D6E-409C-BE32-E72D297353CC}">
              <c16:uniqueId val="{00000000-8DF1-4CAD-8778-6CFDCDCA925C}"/>
            </c:ext>
          </c:extLst>
        </c:ser>
        <c:ser>
          <c:idx val="1"/>
          <c:order val="1"/>
          <c:tx>
            <c:strRef>
              <c:f>Sheet1!$C$1</c:f>
              <c:strCache>
                <c:ptCount val="1"/>
                <c:pt idx="0">
                  <c:v>%</c:v>
                </c:pt>
              </c:strCache>
              <c:extLst xmlns:c15="http://schemas.microsoft.com/office/drawing/2012/chart"/>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7-D156-4E74-974F-E3798531B037}"/>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9-D156-4E74-974F-E3798531B037}"/>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B-D156-4E74-974F-E3798531B03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f>Sheet1!$A$2:$A$4</c:f>
              <c:strCache>
                <c:ptCount val="3"/>
                <c:pt idx="0">
                  <c:v>SAME CASE</c:v>
                </c:pt>
                <c:pt idx="1">
                  <c:v>DIFFERENT CASE</c:v>
                </c:pt>
                <c:pt idx="2">
                  <c:v>PRELAB</c:v>
                </c:pt>
              </c:strCache>
              <c:extLst xmlns:c15="http://schemas.microsoft.com/office/drawing/2012/chart"/>
            </c:strRef>
          </c:cat>
          <c:val>
            <c:numRef>
              <c:f>Sheet1!$C$2:$C$4</c:f>
              <c:numCache>
                <c:formatCode>0%</c:formatCode>
                <c:ptCount val="3"/>
                <c:pt idx="0">
                  <c:v>0.9</c:v>
                </c:pt>
                <c:pt idx="1">
                  <c:v>1.95</c:v>
                </c:pt>
                <c:pt idx="2">
                  <c:v>0.95</c:v>
                </c:pt>
              </c:numCache>
              <c:extLst xmlns:c15="http://schemas.microsoft.com/office/drawing/2012/chart"/>
            </c:numRef>
          </c:val>
          <c:extLst xmlns:c15="http://schemas.microsoft.com/office/drawing/2012/chart">
            <c:ext xmlns:c16="http://schemas.microsoft.com/office/drawing/2014/chart" uri="{C3380CC4-5D6E-409C-BE32-E72D297353CC}">
              <c16:uniqueId val="{00000001-8DF1-4CAD-8778-6CFDCDCA925C}"/>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2"/>
                <c:order val="2"/>
                <c:tx>
                  <c:strRef>
                    <c:extLst>
                      <c:ext uri="{02D57815-91ED-43cb-92C2-25804820EDAC}">
                        <c15:formulaRef>
                          <c15:sqref>Sheet1!$C$1:$C$4</c15:sqref>
                        </c15:formulaRef>
                      </c:ext>
                    </c:extLst>
                    <c:strCache>
                      <c:ptCount val="4"/>
                      <c:pt idx="0">
                        <c:v>%</c:v>
                      </c:pt>
                      <c:pt idx="1">
                        <c:v>90%</c:v>
                      </c:pt>
                      <c:pt idx="2">
                        <c:v>195%</c:v>
                      </c:pt>
                      <c:pt idx="3">
                        <c:v>95%</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156-4E74-974F-E3798531B03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Lit>
                    <c:formatCode>General</c:formatCode>
                    <c:ptCount val="1"/>
                    <c:pt idx="0">
                      <c:v>1</c:v>
                    </c:pt>
                  </c:numLit>
                </c:val>
                <c:extLst>
                  <c:ext xmlns:c16="http://schemas.microsoft.com/office/drawing/2014/chart" uri="{C3380CC4-5D6E-409C-BE32-E72D297353CC}">
                    <c16:uniqueId val="{00000002-8DF1-4CAD-8778-6CFDCDCA925C}"/>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February 2023 - April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'HISTOLOGY 2023'!$K$2</c:f>
              <c:strCache>
                <c:ptCount val="1"/>
                <c:pt idx="0">
                  <c:v>Feb-23</c:v>
                </c:pt>
              </c:strCache>
            </c:strRef>
          </c:tx>
          <c:spPr>
            <a:solidFill>
              <a:schemeClr val="accent1"/>
            </a:solidFill>
            <a:ln>
              <a:noFill/>
            </a:ln>
            <a:effectLst/>
          </c:spPr>
          <c:invertIfNegative val="0"/>
          <c:cat>
            <c:strRef>
              <c:f>'HISTOLOGY 2023'!$A$3:$A$15</c:f>
              <c:strCache>
                <c:ptCount val="13"/>
                <c:pt idx="1">
                  <c:v>Accessioning:
collection date, name mismatch, patient mismatch</c:v>
                </c:pt>
                <c:pt idx="2">
                  <c:v>Shipping:
no manifest, no tape, missing samples</c:v>
                </c:pt>
                <c:pt idx="3">
                  <c:v>Grossing procedure:
Error</c:v>
                </c:pt>
                <c:pt idx="4">
                  <c:v>Embedding procedure:
Error</c:v>
                </c:pt>
                <c:pt idx="5">
                  <c:v>Microtomy procedure:
Error</c:v>
                </c:pt>
                <c:pt idx="6">
                  <c:v>Staining procedure:
Error</c:v>
                </c:pt>
                <c:pt idx="7">
                  <c:v>Recut procedure:
Mislabeled, collection error</c:v>
                </c:pt>
                <c:pt idx="8">
                  <c:v>IHC procedure:
Error</c:v>
                </c:pt>
                <c:pt idx="9">
                  <c:v>Special Staining procedure:
Error</c:v>
                </c:pt>
                <c:pt idx="10">
                  <c:v>Slide Verification procedure:
Error</c:v>
                </c:pt>
                <c:pt idx="11">
                  <c:v>Processing  procedure:
Error</c:v>
                </c:pt>
                <c:pt idx="12">
                  <c:v>Miscellaneous</c:v>
                </c:pt>
              </c:strCache>
            </c:strRef>
          </c:cat>
          <c:val>
            <c:numRef>
              <c:f>'HISTOLOGY 2023'!$K$3:$K$15</c:f>
              <c:numCache>
                <c:formatCode>General</c:formatCode>
                <c:ptCount val="13"/>
                <c:pt idx="1">
                  <c:v>8</c:v>
                </c:pt>
                <c:pt idx="2">
                  <c:v>0</c:v>
                </c:pt>
                <c:pt idx="3">
                  <c:v>2</c:v>
                </c:pt>
                <c:pt idx="4">
                  <c:v>2</c:v>
                </c:pt>
                <c:pt idx="5">
                  <c:v>4</c:v>
                </c:pt>
                <c:pt idx="6">
                  <c:v>0</c:v>
                </c:pt>
                <c:pt idx="7">
                  <c:v>1</c:v>
                </c:pt>
                <c:pt idx="8">
                  <c:v>0</c:v>
                </c:pt>
                <c:pt idx="9">
                  <c:v>0</c:v>
                </c:pt>
                <c:pt idx="10">
                  <c:v>0</c:v>
                </c:pt>
                <c:pt idx="11">
                  <c:v>1</c:v>
                </c:pt>
                <c:pt idx="12">
                  <c:v>1</c:v>
                </c:pt>
              </c:numCache>
            </c:numRef>
          </c:val>
          <c:extLst>
            <c:ext xmlns:c16="http://schemas.microsoft.com/office/drawing/2014/chart" uri="{C3380CC4-5D6E-409C-BE32-E72D297353CC}">
              <c16:uniqueId val="{00000000-1B82-4159-940D-852193EE0E2C}"/>
            </c:ext>
          </c:extLst>
        </c:ser>
        <c:ser>
          <c:idx val="1"/>
          <c:order val="1"/>
          <c:tx>
            <c:strRef>
              <c:f>'HISTOLOGY 2023'!$L$2</c:f>
              <c:strCache>
                <c:ptCount val="1"/>
                <c:pt idx="0">
                  <c:v>Mar-23</c:v>
                </c:pt>
              </c:strCache>
            </c:strRef>
          </c:tx>
          <c:spPr>
            <a:solidFill>
              <a:schemeClr val="accent2"/>
            </a:solidFill>
            <a:ln>
              <a:noFill/>
            </a:ln>
            <a:effectLst/>
          </c:spPr>
          <c:invertIfNegative val="0"/>
          <c:cat>
            <c:strRef>
              <c:f>'HISTOLOGY 2023'!$A$3:$A$15</c:f>
              <c:strCache>
                <c:ptCount val="13"/>
                <c:pt idx="1">
                  <c:v>Accessioning:
collection date, name mismatch, patient mismatch</c:v>
                </c:pt>
                <c:pt idx="2">
                  <c:v>Shipping:
no manifest, no tape, missing samples</c:v>
                </c:pt>
                <c:pt idx="3">
                  <c:v>Grossing procedure:
Error</c:v>
                </c:pt>
                <c:pt idx="4">
                  <c:v>Embedding procedure:
Error</c:v>
                </c:pt>
                <c:pt idx="5">
                  <c:v>Microtomy procedure:
Error</c:v>
                </c:pt>
                <c:pt idx="6">
                  <c:v>Staining procedure:
Error</c:v>
                </c:pt>
                <c:pt idx="7">
                  <c:v>Recut procedure:
Mislabeled, collection error</c:v>
                </c:pt>
                <c:pt idx="8">
                  <c:v>IHC procedure:
Error</c:v>
                </c:pt>
                <c:pt idx="9">
                  <c:v>Special Staining procedure:
Error</c:v>
                </c:pt>
                <c:pt idx="10">
                  <c:v>Slide Verification procedure:
Error</c:v>
                </c:pt>
                <c:pt idx="11">
                  <c:v>Processing  procedure:
Error</c:v>
                </c:pt>
                <c:pt idx="12">
                  <c:v>Miscellaneous</c:v>
                </c:pt>
              </c:strCache>
            </c:strRef>
          </c:cat>
          <c:val>
            <c:numRef>
              <c:f>'HISTOLOGY 2023'!$L$3:$L$15</c:f>
              <c:numCache>
                <c:formatCode>General</c:formatCode>
                <c:ptCount val="13"/>
                <c:pt idx="1">
                  <c:v>15</c:v>
                </c:pt>
                <c:pt idx="2">
                  <c:v>0</c:v>
                </c:pt>
                <c:pt idx="3">
                  <c:v>2</c:v>
                </c:pt>
                <c:pt idx="4">
                  <c:v>0</c:v>
                </c:pt>
                <c:pt idx="5">
                  <c:v>1</c:v>
                </c:pt>
                <c:pt idx="6">
                  <c:v>1</c:v>
                </c:pt>
                <c:pt idx="7">
                  <c:v>0</c:v>
                </c:pt>
                <c:pt idx="8">
                  <c:v>5</c:v>
                </c:pt>
                <c:pt idx="9">
                  <c:v>0</c:v>
                </c:pt>
                <c:pt idx="10">
                  <c:v>0</c:v>
                </c:pt>
                <c:pt idx="11">
                  <c:v>22</c:v>
                </c:pt>
                <c:pt idx="12">
                  <c:v>0</c:v>
                </c:pt>
              </c:numCache>
            </c:numRef>
          </c:val>
          <c:extLst>
            <c:ext xmlns:c16="http://schemas.microsoft.com/office/drawing/2014/chart" uri="{C3380CC4-5D6E-409C-BE32-E72D297353CC}">
              <c16:uniqueId val="{00000001-1B82-4159-940D-852193EE0E2C}"/>
            </c:ext>
          </c:extLst>
        </c:ser>
        <c:ser>
          <c:idx val="2"/>
          <c:order val="2"/>
          <c:tx>
            <c:strRef>
              <c:f>'HISTOLOGY 2023'!$M$2</c:f>
              <c:strCache>
                <c:ptCount val="1"/>
                <c:pt idx="0">
                  <c:v>Apr-23</c:v>
                </c:pt>
              </c:strCache>
            </c:strRef>
          </c:tx>
          <c:spPr>
            <a:solidFill>
              <a:schemeClr val="accent3"/>
            </a:solidFill>
            <a:ln>
              <a:noFill/>
            </a:ln>
            <a:effectLst/>
          </c:spPr>
          <c:invertIfNegative val="0"/>
          <c:cat>
            <c:strRef>
              <c:f>'HISTOLOGY 2023'!$A$3:$A$15</c:f>
              <c:strCache>
                <c:ptCount val="13"/>
                <c:pt idx="1">
                  <c:v>Accessioning:
collection date, name mismatch, patient mismatch</c:v>
                </c:pt>
                <c:pt idx="2">
                  <c:v>Shipping:
no manifest, no tape, missing samples</c:v>
                </c:pt>
                <c:pt idx="3">
                  <c:v>Grossing procedure:
Error</c:v>
                </c:pt>
                <c:pt idx="4">
                  <c:v>Embedding procedure:
Error</c:v>
                </c:pt>
                <c:pt idx="5">
                  <c:v>Microtomy procedure:
Error</c:v>
                </c:pt>
                <c:pt idx="6">
                  <c:v>Staining procedure:
Error</c:v>
                </c:pt>
                <c:pt idx="7">
                  <c:v>Recut procedure:
Mislabeled, collection error</c:v>
                </c:pt>
                <c:pt idx="8">
                  <c:v>IHC procedure:
Error</c:v>
                </c:pt>
                <c:pt idx="9">
                  <c:v>Special Staining procedure:
Error</c:v>
                </c:pt>
                <c:pt idx="10">
                  <c:v>Slide Verification procedure:
Error</c:v>
                </c:pt>
                <c:pt idx="11">
                  <c:v>Processing  procedure:
Error</c:v>
                </c:pt>
                <c:pt idx="12">
                  <c:v>Miscellaneous</c:v>
                </c:pt>
              </c:strCache>
            </c:strRef>
          </c:cat>
          <c:val>
            <c:numRef>
              <c:f>'HISTOLOGY 2023'!$M$3:$M$15</c:f>
              <c:numCache>
                <c:formatCode>General</c:formatCode>
                <c:ptCount val="13"/>
                <c:pt idx="1">
                  <c:v>17</c:v>
                </c:pt>
                <c:pt idx="2">
                  <c:v>0</c:v>
                </c:pt>
                <c:pt idx="3">
                  <c:v>7</c:v>
                </c:pt>
                <c:pt idx="4">
                  <c:v>1</c:v>
                </c:pt>
                <c:pt idx="5">
                  <c:v>0</c:v>
                </c:pt>
                <c:pt idx="6">
                  <c:v>0</c:v>
                </c:pt>
                <c:pt idx="7">
                  <c:v>0</c:v>
                </c:pt>
                <c:pt idx="8">
                  <c:v>20</c:v>
                </c:pt>
                <c:pt idx="9">
                  <c:v>0</c:v>
                </c:pt>
                <c:pt idx="10">
                  <c:v>0</c:v>
                </c:pt>
                <c:pt idx="11">
                  <c:v>0</c:v>
                </c:pt>
                <c:pt idx="12">
                  <c:v>1</c:v>
                </c:pt>
              </c:numCache>
            </c:numRef>
          </c:val>
          <c:extLst>
            <c:ext xmlns:c16="http://schemas.microsoft.com/office/drawing/2014/chart" uri="{C3380CC4-5D6E-409C-BE32-E72D297353CC}">
              <c16:uniqueId val="{00000002-1B82-4159-940D-852193EE0E2C}"/>
            </c:ext>
          </c:extLst>
        </c:ser>
        <c:dLbls>
          <c:showLegendKey val="0"/>
          <c:showVal val="0"/>
          <c:showCatName val="0"/>
          <c:showSerName val="0"/>
          <c:showPercent val="0"/>
          <c:showBubbleSize val="0"/>
        </c:dLbls>
        <c:gapWidth val="219"/>
        <c:overlap val="-27"/>
        <c:axId val="524135472"/>
        <c:axId val="524136128"/>
      </c:barChart>
      <c:catAx>
        <c:axId val="524135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Histology Work Areas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136128"/>
        <c:crosses val="autoZero"/>
        <c:auto val="1"/>
        <c:lblAlgn val="ctr"/>
        <c:lblOffset val="100"/>
        <c:noMultiLvlLbl val="0"/>
      </c:catAx>
      <c:valAx>
        <c:axId val="524136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Issues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13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January 2021 - April</a:t>
            </a:r>
            <a:r>
              <a:rPr lang="en-US" baseline="0"/>
              <a:t> 2023</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'Histology charts'!$A$2:$AB$2</c:f>
              <c:numCache>
                <c:formatCode>mmm\-yy</c:formatCode>
                <c:ptCount val="28"/>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numCache>
            </c:numRef>
          </c:cat>
          <c:val>
            <c:numRef>
              <c:f>'Histology charts'!$A$3:$AB$3</c:f>
              <c:numCache>
                <c:formatCode>0.0000%</c:formatCode>
                <c:ptCount val="28"/>
                <c:pt idx="0">
                  <c:v>2.3809523809523812E-3</c:v>
                </c:pt>
                <c:pt idx="1">
                  <c:v>1.1017498379779649E-2</c:v>
                </c:pt>
                <c:pt idx="2">
                  <c:v>3.6745406824146981E-2</c:v>
                </c:pt>
                <c:pt idx="3">
                  <c:v>2.9345372460496615E-2</c:v>
                </c:pt>
                <c:pt idx="4">
                  <c:v>5.5066079295154183E-2</c:v>
                </c:pt>
                <c:pt idx="5">
                  <c:v>7.6499999999999999E-2</c:v>
                </c:pt>
                <c:pt idx="6">
                  <c:v>7.8575000000000006E-2</c:v>
                </c:pt>
                <c:pt idx="7">
                  <c:v>1.46E-2</c:v>
                </c:pt>
                <c:pt idx="8">
                  <c:v>2.06E-2</c:v>
                </c:pt>
                <c:pt idx="9">
                  <c:v>9.3699999999999999E-3</c:v>
                </c:pt>
                <c:pt idx="10">
                  <c:v>1.23E-2</c:v>
                </c:pt>
                <c:pt idx="11">
                  <c:v>2.4400000000000002E-2</c:v>
                </c:pt>
                <c:pt idx="12">
                  <c:v>1.338E-2</c:v>
                </c:pt>
                <c:pt idx="13">
                  <c:v>1.6799999999999999E-2</c:v>
                </c:pt>
                <c:pt idx="14">
                  <c:v>1.6143999999999999E-2</c:v>
                </c:pt>
                <c:pt idx="15">
                  <c:v>4.5999999999999999E-3</c:v>
                </c:pt>
                <c:pt idx="16">
                  <c:v>2.4799999999999999E-2</c:v>
                </c:pt>
                <c:pt idx="17">
                  <c:v>9.3399999999999993E-3</c:v>
                </c:pt>
                <c:pt idx="18">
                  <c:v>5.2100000000000002E-3</c:v>
                </c:pt>
                <c:pt idx="19">
                  <c:v>6.2700000000000004E-3</c:v>
                </c:pt>
                <c:pt idx="20">
                  <c:v>1.38E-2</c:v>
                </c:pt>
                <c:pt idx="21">
                  <c:v>7.5500000000000003E-3</c:v>
                </c:pt>
                <c:pt idx="22">
                  <c:v>9.8300000000000002E-3</c:v>
                </c:pt>
                <c:pt idx="23">
                  <c:v>7.4000000000000003E-3</c:v>
                </c:pt>
                <c:pt idx="24">
                  <c:v>1.213E-2</c:v>
                </c:pt>
                <c:pt idx="25">
                  <c:v>0.01</c:v>
                </c:pt>
                <c:pt idx="26">
                  <c:v>2.3400000000000001E-2</c:v>
                </c:pt>
                <c:pt idx="27">
                  <c:v>2.41E-2</c:v>
                </c:pt>
              </c:numCache>
            </c:numRef>
          </c:val>
          <c:smooth val="0"/>
          <c:extLst>
            <c:ext xmlns:c16="http://schemas.microsoft.com/office/drawing/2014/chart" uri="{C3380CC4-5D6E-409C-BE32-E72D297353CC}">
              <c16:uniqueId val="{00000000-46D4-412C-97B0-5A40F4151E86}"/>
            </c:ext>
          </c:extLst>
        </c:ser>
        <c:dLbls>
          <c:showLegendKey val="0"/>
          <c:showVal val="0"/>
          <c:showCatName val="0"/>
          <c:showSerName val="0"/>
          <c:showPercent val="0"/>
          <c:showBubbleSize val="0"/>
        </c:dLbls>
        <c:smooth val="0"/>
        <c:axId val="550418440"/>
        <c:axId val="550417456"/>
      </c:lineChart>
      <c:dateAx>
        <c:axId val="55041844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0417456"/>
        <c:crosses val="autoZero"/>
        <c:auto val="1"/>
        <c:lblOffset val="100"/>
        <c:baseTimeUnit val="months"/>
      </c:dateAx>
      <c:valAx>
        <c:axId val="5504174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Number of Issues per Case Total</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04184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GYN Turn</a:t>
            </a:r>
            <a:r>
              <a:rPr lang="en-US" baseline="0"/>
              <a:t> Around Time and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GYN!$A$3</c:f>
              <c:strCache>
                <c:ptCount val="1"/>
                <c:pt idx="0">
                  <c:v>GYN Volume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GYN!$B$1:$H$1</c:f>
              <c:strCache>
                <c:ptCount val="7"/>
                <c:pt idx="0">
                  <c:v>October '22</c:v>
                </c:pt>
                <c:pt idx="1">
                  <c:v>November '22</c:v>
                </c:pt>
                <c:pt idx="2">
                  <c:v>December '22</c:v>
                </c:pt>
                <c:pt idx="3">
                  <c:v>January '23</c:v>
                </c:pt>
                <c:pt idx="4">
                  <c:v>February '23</c:v>
                </c:pt>
                <c:pt idx="5">
                  <c:v>March '23</c:v>
                </c:pt>
                <c:pt idx="6">
                  <c:v>April '23</c:v>
                </c:pt>
              </c:strCache>
            </c:strRef>
          </c:cat>
          <c:val>
            <c:numRef>
              <c:f>GYN!$B$3:$H$3</c:f>
              <c:numCache>
                <c:formatCode>General</c:formatCode>
                <c:ptCount val="7"/>
                <c:pt idx="0">
                  <c:v>121</c:v>
                </c:pt>
                <c:pt idx="1">
                  <c:v>157</c:v>
                </c:pt>
                <c:pt idx="2">
                  <c:v>148</c:v>
                </c:pt>
                <c:pt idx="3">
                  <c:v>130</c:v>
                </c:pt>
                <c:pt idx="4">
                  <c:v>151</c:v>
                </c:pt>
                <c:pt idx="5">
                  <c:v>150</c:v>
                </c:pt>
                <c:pt idx="6">
                  <c:v>162</c:v>
                </c:pt>
              </c:numCache>
            </c:numRef>
          </c:val>
          <c:extLst>
            <c:ext xmlns:c16="http://schemas.microsoft.com/office/drawing/2014/chart" uri="{C3380CC4-5D6E-409C-BE32-E72D297353CC}">
              <c16:uniqueId val="{00000000-871C-429C-B7E2-0067D877AA04}"/>
            </c:ext>
          </c:extLst>
        </c:ser>
        <c:dLbls>
          <c:showLegendKey val="0"/>
          <c:showVal val="1"/>
          <c:showCatName val="0"/>
          <c:showSerName val="0"/>
          <c:showPercent val="0"/>
          <c:showBubbleSize val="0"/>
        </c:dLbls>
        <c:gapWidth val="219"/>
        <c:overlap val="-27"/>
        <c:axId val="499598472"/>
        <c:axId val="499599128"/>
      </c:barChart>
      <c:lineChart>
        <c:grouping val="standard"/>
        <c:varyColors val="0"/>
        <c:ser>
          <c:idx val="0"/>
          <c:order val="0"/>
          <c:tx>
            <c:strRef>
              <c:f>GYN!$A$2</c:f>
              <c:strCache>
                <c:ptCount val="1"/>
                <c:pt idx="0">
                  <c:v>GYN TAT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GYN!$B$1:$H$1</c:f>
              <c:strCache>
                <c:ptCount val="7"/>
                <c:pt idx="0">
                  <c:v>October '22</c:v>
                </c:pt>
                <c:pt idx="1">
                  <c:v>November '22</c:v>
                </c:pt>
                <c:pt idx="2">
                  <c:v>December '22</c:v>
                </c:pt>
                <c:pt idx="3">
                  <c:v>January '23</c:v>
                </c:pt>
                <c:pt idx="4">
                  <c:v>February '23</c:v>
                </c:pt>
                <c:pt idx="5">
                  <c:v>March '23</c:v>
                </c:pt>
                <c:pt idx="6">
                  <c:v>April '23</c:v>
                </c:pt>
              </c:strCache>
            </c:strRef>
          </c:cat>
          <c:val>
            <c:numRef>
              <c:f>GYN!$B$2:$H$2</c:f>
              <c:numCache>
                <c:formatCode>General</c:formatCode>
                <c:ptCount val="7"/>
                <c:pt idx="0">
                  <c:v>6.03</c:v>
                </c:pt>
                <c:pt idx="1">
                  <c:v>3.9</c:v>
                </c:pt>
                <c:pt idx="2">
                  <c:v>4.13</c:v>
                </c:pt>
                <c:pt idx="3">
                  <c:v>4.55</c:v>
                </c:pt>
                <c:pt idx="4">
                  <c:v>5.6</c:v>
                </c:pt>
                <c:pt idx="5">
                  <c:v>2.63</c:v>
                </c:pt>
                <c:pt idx="6">
                  <c:v>3.64</c:v>
                </c:pt>
              </c:numCache>
            </c:numRef>
          </c:val>
          <c:smooth val="0"/>
          <c:extLst>
            <c:ext xmlns:c16="http://schemas.microsoft.com/office/drawing/2014/chart" uri="{C3380CC4-5D6E-409C-BE32-E72D297353CC}">
              <c16:uniqueId val="{00000001-871C-429C-B7E2-0067D877AA04}"/>
            </c:ext>
          </c:extLst>
        </c:ser>
        <c:ser>
          <c:idx val="2"/>
          <c:order val="2"/>
          <c:tx>
            <c:strRef>
              <c:f>GYN!$A$4</c:f>
              <c:strCache>
                <c:ptCount val="1"/>
                <c:pt idx="0">
                  <c:v>GYN Goal &lt;7 days</c:v>
                </c:pt>
              </c:strCache>
            </c:strRef>
          </c:tx>
          <c:spPr>
            <a:ln w="28575" cap="rnd">
              <a:solidFill>
                <a:schemeClr val="accent3"/>
              </a:solidFill>
              <a:round/>
            </a:ln>
            <a:effectLst/>
          </c:spPr>
          <c:marker>
            <c:symbol val="none"/>
          </c:marker>
          <c:dLbls>
            <c:delete val="1"/>
          </c:dLbls>
          <c:cat>
            <c:strRef>
              <c:f>GYN!$B$1:$H$1</c:f>
              <c:strCache>
                <c:ptCount val="7"/>
                <c:pt idx="0">
                  <c:v>October '22</c:v>
                </c:pt>
                <c:pt idx="1">
                  <c:v>November '22</c:v>
                </c:pt>
                <c:pt idx="2">
                  <c:v>December '22</c:v>
                </c:pt>
                <c:pt idx="3">
                  <c:v>January '23</c:v>
                </c:pt>
                <c:pt idx="4">
                  <c:v>February '23</c:v>
                </c:pt>
                <c:pt idx="5">
                  <c:v>March '23</c:v>
                </c:pt>
                <c:pt idx="6">
                  <c:v>April '23</c:v>
                </c:pt>
              </c:strCache>
            </c:strRef>
          </c:cat>
          <c:val>
            <c:numRef>
              <c:f>GYN!$B$4:$H$4</c:f>
              <c:numCache>
                <c:formatCode>General</c:formatCode>
                <c:ptCount val="7"/>
                <c:pt idx="0">
                  <c:v>7</c:v>
                </c:pt>
                <c:pt idx="1">
                  <c:v>7</c:v>
                </c:pt>
                <c:pt idx="2">
                  <c:v>7</c:v>
                </c:pt>
                <c:pt idx="3">
                  <c:v>7</c:v>
                </c:pt>
                <c:pt idx="4">
                  <c:v>7</c:v>
                </c:pt>
                <c:pt idx="5">
                  <c:v>7</c:v>
                </c:pt>
                <c:pt idx="6">
                  <c:v>7</c:v>
                </c:pt>
              </c:numCache>
            </c:numRef>
          </c:val>
          <c:smooth val="0"/>
          <c:extLst>
            <c:ext xmlns:c16="http://schemas.microsoft.com/office/drawing/2014/chart" uri="{C3380CC4-5D6E-409C-BE32-E72D297353CC}">
              <c16:uniqueId val="{00000002-871C-429C-B7E2-0067D877AA04}"/>
            </c:ext>
          </c:extLst>
        </c:ser>
        <c:dLbls>
          <c:showLegendKey val="0"/>
          <c:showVal val="1"/>
          <c:showCatName val="0"/>
          <c:showSerName val="0"/>
          <c:showPercent val="0"/>
          <c:showBubbleSize val="0"/>
        </c:dLbls>
        <c:marker val="1"/>
        <c:smooth val="0"/>
        <c:axId val="499594864"/>
        <c:axId val="499590272"/>
      </c:lineChart>
      <c:catAx>
        <c:axId val="49959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599128"/>
        <c:crosses val="autoZero"/>
        <c:auto val="1"/>
        <c:lblAlgn val="ctr"/>
        <c:lblOffset val="100"/>
        <c:noMultiLvlLbl val="0"/>
      </c:catAx>
      <c:valAx>
        <c:axId val="499599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598472"/>
        <c:crosses val="autoZero"/>
        <c:crossBetween val="between"/>
      </c:valAx>
      <c:valAx>
        <c:axId val="499590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Turn around time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594864"/>
        <c:crosses val="max"/>
        <c:crossBetween val="between"/>
      </c:valAx>
      <c:catAx>
        <c:axId val="499594864"/>
        <c:scaling>
          <c:orientation val="minMax"/>
        </c:scaling>
        <c:delete val="1"/>
        <c:axPos val="b"/>
        <c:numFmt formatCode="General" sourceLinked="1"/>
        <c:majorTickMark val="out"/>
        <c:minorTickMark val="none"/>
        <c:tickLblPos val="nextTo"/>
        <c:crossAx val="499590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0.4554</cdr:x>
      <cdr:y>0.26928</cdr:y>
    </cdr:from>
    <cdr:to>
      <cdr:x>0.54103</cdr:x>
      <cdr:y>0.41447</cdr:y>
    </cdr:to>
    <cdr:sp macro="" textlink="">
      <cdr:nvSpPr>
        <cdr:cNvPr id="3" name="TextBox 2"/>
        <cdr:cNvSpPr txBox="1"/>
      </cdr:nvSpPr>
      <cdr:spPr>
        <a:xfrm xmlns:a="http://schemas.openxmlformats.org/drawingml/2006/main">
          <a:off x="4863353" y="16958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0.9693</cdr:x>
      <cdr:y>0.48259</cdr:y>
    </cdr:from>
    <cdr:to>
      <cdr:x>1</cdr:x>
      <cdr:y>0.59339</cdr:y>
    </cdr:to>
    <cdr:sp macro="" textlink="">
      <cdr:nvSpPr>
        <cdr:cNvPr id="3" name="TextBox 2"/>
        <cdr:cNvSpPr txBox="1"/>
      </cdr:nvSpPr>
      <cdr:spPr>
        <a:xfrm xmlns:a="http://schemas.openxmlformats.org/drawingml/2006/main">
          <a:off x="10192788" y="2099916"/>
          <a:ext cx="322812" cy="4821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0.04384</cdr:x>
      <cdr:y>0.50127</cdr:y>
    </cdr:from>
    <cdr:to>
      <cdr:x>0.14783</cdr:x>
      <cdr:y>0.67027</cdr:y>
    </cdr:to>
    <cdr:sp macro="" textlink="">
      <cdr:nvSpPr>
        <cdr:cNvPr id="4" name="TextBox 3"/>
        <cdr:cNvSpPr txBox="1"/>
      </cdr:nvSpPr>
      <cdr:spPr>
        <a:xfrm xmlns:a="http://schemas.openxmlformats.org/drawingml/2006/main" flipH="1">
          <a:off x="369110" y="1675169"/>
          <a:ext cx="875603" cy="5647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dirty="0"/>
        </a:p>
      </cdr:txBody>
    </cdr:sp>
  </cdr:relSizeAnchor>
  <cdr:relSizeAnchor xmlns:cdr="http://schemas.openxmlformats.org/drawingml/2006/chartDrawing">
    <cdr:from>
      <cdr:x>0.96455</cdr:x>
      <cdr:y>0.43644</cdr:y>
    </cdr:from>
    <cdr:to>
      <cdr:x>1</cdr:x>
      <cdr:y>0.50115</cdr:y>
    </cdr:to>
    <cdr:sp macro="" textlink="">
      <cdr:nvSpPr>
        <cdr:cNvPr id="5" name="TextBox 4"/>
        <cdr:cNvSpPr txBox="1"/>
      </cdr:nvSpPr>
      <cdr:spPr>
        <a:xfrm xmlns:a="http://schemas.openxmlformats.org/drawingml/2006/main">
          <a:off x="7796534" y="1570908"/>
          <a:ext cx="286554" cy="2329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0.11853</cdr:x>
      <cdr:y>0.50127</cdr:y>
    </cdr:from>
    <cdr:to>
      <cdr:x>0.14891</cdr:x>
      <cdr:y>0.56834</cdr:y>
    </cdr:to>
    <cdr:sp macro="" textlink="">
      <cdr:nvSpPr>
        <cdr:cNvPr id="6" name="TextBox 5"/>
        <cdr:cNvSpPr txBox="1"/>
      </cdr:nvSpPr>
      <cdr:spPr>
        <a:xfrm xmlns:a="http://schemas.openxmlformats.org/drawingml/2006/main">
          <a:off x="979188" y="1675161"/>
          <a:ext cx="251012" cy="2241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dirty="0"/>
        </a:p>
      </cdr:txBody>
    </cdr:sp>
  </cdr:relSizeAnchor>
  <cdr:relSizeAnchor xmlns:cdr="http://schemas.openxmlformats.org/drawingml/2006/chartDrawing">
    <cdr:from>
      <cdr:x>0.78238</cdr:x>
      <cdr:y>0.32959</cdr:y>
    </cdr:from>
    <cdr:to>
      <cdr:x>0.83232</cdr:x>
      <cdr:y>0.41811</cdr:y>
    </cdr:to>
    <cdr:sp macro="" textlink="">
      <cdr:nvSpPr>
        <cdr:cNvPr id="8" name="TextBox 7"/>
        <cdr:cNvSpPr txBox="1"/>
      </cdr:nvSpPr>
      <cdr:spPr>
        <a:xfrm xmlns:a="http://schemas.openxmlformats.org/drawingml/2006/main">
          <a:off x="6463487" y="1101432"/>
          <a:ext cx="412563" cy="2958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0.78238</cdr:x>
      <cdr:y>0.27562</cdr:y>
    </cdr:from>
    <cdr:to>
      <cdr:x>0.83232</cdr:x>
      <cdr:y>0.40739</cdr:y>
    </cdr:to>
    <cdr:sp macro="" textlink="">
      <cdr:nvSpPr>
        <cdr:cNvPr id="9" name="TextBox 8"/>
        <cdr:cNvSpPr txBox="1"/>
      </cdr:nvSpPr>
      <cdr:spPr>
        <a:xfrm xmlns:a="http://schemas.openxmlformats.org/drawingml/2006/main">
          <a:off x="6463487" y="921077"/>
          <a:ext cx="412563" cy="4403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0.79131</cdr:x>
      <cdr:y>0.27562</cdr:y>
    </cdr:from>
    <cdr:to>
      <cdr:x>0.83232</cdr:x>
      <cdr:y>0.42348</cdr:y>
    </cdr:to>
    <cdr:sp macro="" textlink="">
      <cdr:nvSpPr>
        <cdr:cNvPr id="10" name="TextBox 9"/>
        <cdr:cNvSpPr txBox="1"/>
      </cdr:nvSpPr>
      <cdr:spPr>
        <a:xfrm xmlns:a="http://schemas.openxmlformats.org/drawingml/2006/main">
          <a:off x="6537306" y="921077"/>
          <a:ext cx="338744" cy="4941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dirty="0"/>
        </a:p>
        <a:p xmlns:a="http://schemas.openxmlformats.org/drawingml/2006/main">
          <a:r>
            <a:rPr lang="en-US" sz="2000" dirty="0"/>
            <a:t>+</a:t>
          </a:r>
        </a:p>
      </cdr:txBody>
    </cdr:sp>
  </cdr:relSizeAnchor>
  <cdr:relSizeAnchor xmlns:cdr="http://schemas.openxmlformats.org/drawingml/2006/chartDrawing">
    <cdr:from>
      <cdr:x>0.18232</cdr:x>
      <cdr:y>0.32902</cdr:y>
    </cdr:from>
    <cdr:to>
      <cdr:x>0.22211</cdr:x>
      <cdr:y>0.41204</cdr:y>
    </cdr:to>
    <cdr:sp macro="" textlink="">
      <cdr:nvSpPr>
        <cdr:cNvPr id="7" name="TextBox 6"/>
        <cdr:cNvSpPr txBox="1"/>
      </cdr:nvSpPr>
      <cdr:spPr>
        <a:xfrm xmlns:a="http://schemas.openxmlformats.org/drawingml/2006/main">
          <a:off x="1535156" y="1139525"/>
          <a:ext cx="334987" cy="2875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dirty="0"/>
        </a:p>
      </cdr:txBody>
    </cdr:sp>
  </cdr:relSizeAnchor>
  <cdr:relSizeAnchor xmlns:cdr="http://schemas.openxmlformats.org/drawingml/2006/chartDrawing">
    <cdr:from>
      <cdr:x>0.9454</cdr:x>
      <cdr:y>0.40202</cdr:y>
    </cdr:from>
    <cdr:to>
      <cdr:x>1</cdr:x>
      <cdr:y>0.5737</cdr:y>
    </cdr:to>
    <cdr:sp macro="" textlink="">
      <cdr:nvSpPr>
        <cdr:cNvPr id="11" name="TextBox 10"/>
        <cdr:cNvSpPr txBox="1"/>
      </cdr:nvSpPr>
      <cdr:spPr>
        <a:xfrm xmlns:a="http://schemas.openxmlformats.org/drawingml/2006/main">
          <a:off x="7810293" y="1343479"/>
          <a:ext cx="451037" cy="5737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0.46882</cdr:x>
      <cdr:y>0.39129</cdr:y>
    </cdr:from>
    <cdr:to>
      <cdr:x>1</cdr:x>
      <cdr:y>0.512</cdr:y>
    </cdr:to>
    <cdr:sp macro="" textlink="">
      <cdr:nvSpPr>
        <cdr:cNvPr id="12" name="TextBox 11"/>
        <cdr:cNvSpPr txBox="1"/>
      </cdr:nvSpPr>
      <cdr:spPr>
        <a:xfrm xmlns:a="http://schemas.openxmlformats.org/drawingml/2006/main">
          <a:off x="3947430" y="1355205"/>
          <a:ext cx="4472463" cy="4180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dirty="0"/>
        </a:p>
      </cdr:txBody>
    </cdr:sp>
  </cdr:relSizeAnchor>
  <cdr:relSizeAnchor xmlns:cdr="http://schemas.openxmlformats.org/drawingml/2006/chartDrawing">
    <cdr:from>
      <cdr:x>0.38808</cdr:x>
      <cdr:y>0.53654</cdr:y>
    </cdr:from>
    <cdr:to>
      <cdr:x>0.44955</cdr:x>
      <cdr:y>0.62199</cdr:y>
    </cdr:to>
    <cdr:sp macro="" textlink="">
      <cdr:nvSpPr>
        <cdr:cNvPr id="13" name="TextBox 12"/>
        <cdr:cNvSpPr txBox="1"/>
      </cdr:nvSpPr>
      <cdr:spPr>
        <a:xfrm xmlns:a="http://schemas.openxmlformats.org/drawingml/2006/main">
          <a:off x="3267592" y="1858256"/>
          <a:ext cx="517571" cy="2959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dirty="0"/>
        </a:p>
      </cdr:txBody>
    </cdr:sp>
  </cdr:relSizeAnchor>
  <cdr:relSizeAnchor xmlns:cdr="http://schemas.openxmlformats.org/drawingml/2006/chartDrawing">
    <cdr:from>
      <cdr:x>0.86197</cdr:x>
      <cdr:y>0.18892</cdr:y>
    </cdr:from>
    <cdr:to>
      <cdr:x>0.86197</cdr:x>
      <cdr:y>0.18892</cdr:y>
    </cdr:to>
    <cdr:cxnSp macro="">
      <cdr:nvCxnSpPr>
        <cdr:cNvPr id="15" name="Straight Arrow Connector 14">
          <a:extLst xmlns:a="http://schemas.openxmlformats.org/drawingml/2006/main">
            <a:ext uri="{FF2B5EF4-FFF2-40B4-BE49-F238E27FC236}">
              <a16:creationId xmlns:a16="http://schemas.microsoft.com/office/drawing/2014/main" id="{7672E240-CBB2-39FC-CC35-4D699CFF65D8}"/>
            </a:ext>
          </a:extLst>
        </cdr:cNvPr>
        <cdr:cNvCxnSpPr/>
      </cdr:nvCxnSpPr>
      <cdr:spPr>
        <a:xfrm xmlns:a="http://schemas.openxmlformats.org/drawingml/2006/main">
          <a:off x="7257708" y="654296"/>
          <a:ext cx="0"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0.73877</cdr:x>
      <cdr:y>0.09675</cdr:y>
    </cdr:from>
    <cdr:to>
      <cdr:x>0.83785</cdr:x>
      <cdr:y>0.25344</cdr:y>
    </cdr:to>
    <cdr:sp macro="" textlink="">
      <cdr:nvSpPr>
        <cdr:cNvPr id="23" name="TextBox 22">
          <a:extLst xmlns:a="http://schemas.openxmlformats.org/drawingml/2006/main">
            <a:ext uri="{FF2B5EF4-FFF2-40B4-BE49-F238E27FC236}">
              <a16:creationId xmlns:a16="http://schemas.microsoft.com/office/drawing/2014/main" id="{1D2C5F20-77CF-7590-2DFA-F9A7FD3281B2}"/>
            </a:ext>
          </a:extLst>
        </cdr:cNvPr>
        <cdr:cNvSpPr txBox="1"/>
      </cdr:nvSpPr>
      <cdr:spPr>
        <a:xfrm xmlns:a="http://schemas.openxmlformats.org/drawingml/2006/main">
          <a:off x="6220367" y="335088"/>
          <a:ext cx="834215" cy="5426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0.02544</cdr:x>
      <cdr:y>0.0306</cdr:y>
    </cdr:from>
    <cdr:to>
      <cdr:x>0.13373</cdr:x>
      <cdr:y>0.28331</cdr:y>
    </cdr:to>
    <cdr:sp macro="" textlink="">
      <cdr:nvSpPr>
        <cdr:cNvPr id="2" name="TextBox 1"/>
        <cdr:cNvSpPr txBox="1"/>
      </cdr:nvSpPr>
      <cdr:spPr>
        <a:xfrm xmlns:a="http://schemas.openxmlformats.org/drawingml/2006/main">
          <a:off x="214799" y="147277"/>
          <a:ext cx="914400" cy="1216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rgbClr val="FF4747"/>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A02144-9063-446D-9B7A-7D5DD5DF1C88}" type="datetimeFigureOut">
              <a:rPr lang="en-US" smtClean="0"/>
              <a:t>5/15/2023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FB59F5-8C93-46A9-83DF-A9A0FC274D93}" type="slidenum">
              <a:rPr lang="en-US" smtClean="0"/>
              <a:t>‹#›</a:t>
            </a:fld>
            <a:endParaRPr lang="en-US" dirty="0"/>
          </a:p>
        </p:txBody>
      </p:sp>
    </p:spTree>
    <p:extLst>
      <p:ext uri="{BB962C8B-B14F-4D97-AF65-F5344CB8AC3E}">
        <p14:creationId xmlns:p14="http://schemas.microsoft.com/office/powerpoint/2010/main" val="422915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FB59F5-8C93-46A9-83DF-A9A0FC274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66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a:t>
            </a:r>
            <a:r>
              <a:rPr lang="en-US" baseline="0" dirty="0"/>
              <a:t> v</a:t>
            </a:r>
            <a:r>
              <a:rPr lang="en-US" dirty="0"/>
              <a:t>olume for May 459.</a:t>
            </a:r>
            <a:r>
              <a:rPr lang="en-US" baseline="0" dirty="0"/>
              <a:t> Error rate is 0.22%</a:t>
            </a:r>
            <a:endParaRPr lang="en-US" dirty="0"/>
          </a:p>
        </p:txBody>
      </p:sp>
      <p:sp>
        <p:nvSpPr>
          <p:cNvPr id="4" name="Slide Number Placeholder 3"/>
          <p:cNvSpPr>
            <a:spLocks noGrp="1"/>
          </p:cNvSpPr>
          <p:nvPr>
            <p:ph type="sldNum" sz="quarter" idx="10"/>
          </p:nvPr>
        </p:nvSpPr>
        <p:spPr/>
        <p:txBody>
          <a:bodyPr/>
          <a:lstStyle/>
          <a:p>
            <a:fld id="{59FB59F5-8C93-46A9-83DF-A9A0FC274D93}" type="slidenum">
              <a:rPr lang="en-US" smtClean="0"/>
              <a:t>24</a:t>
            </a:fld>
            <a:endParaRPr lang="en-US" dirty="0"/>
          </a:p>
        </p:txBody>
      </p:sp>
    </p:spTree>
    <p:extLst>
      <p:ext uri="{BB962C8B-B14F-4D97-AF65-F5344CB8AC3E}">
        <p14:creationId xmlns:p14="http://schemas.microsoft.com/office/powerpoint/2010/main" val="337744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 GYN TA</a:t>
            </a:r>
            <a:r>
              <a:rPr lang="en-US" baseline="0" dirty="0"/>
              <a:t>T is due to staffing issues at YSM, extended leaves, vacations, and cross training in processing. May impact June.</a:t>
            </a:r>
          </a:p>
          <a:p>
            <a:r>
              <a:rPr lang="en-US" baseline="0" dirty="0"/>
              <a:t>We are up to date on QC review, April and May are with Dr. Cohen. We’ve had no discrepancies.</a:t>
            </a:r>
            <a:endParaRPr lang="en-US" dirty="0"/>
          </a:p>
        </p:txBody>
      </p:sp>
      <p:sp>
        <p:nvSpPr>
          <p:cNvPr id="4" name="Slide Number Placeholder 3"/>
          <p:cNvSpPr>
            <a:spLocks noGrp="1"/>
          </p:cNvSpPr>
          <p:nvPr>
            <p:ph type="sldNum" sz="quarter" idx="10"/>
          </p:nvPr>
        </p:nvSpPr>
        <p:spPr/>
        <p:txBody>
          <a:bodyPr/>
          <a:lstStyle/>
          <a:p>
            <a:fld id="{59FB59F5-8C93-46A9-83DF-A9A0FC274D93}" type="slidenum">
              <a:rPr lang="en-US" smtClean="0"/>
              <a:t>25</a:t>
            </a:fld>
            <a:endParaRPr lang="en-US" dirty="0"/>
          </a:p>
        </p:txBody>
      </p:sp>
    </p:spTree>
    <p:extLst>
      <p:ext uri="{BB962C8B-B14F-4D97-AF65-F5344CB8AC3E}">
        <p14:creationId xmlns:p14="http://schemas.microsoft.com/office/powerpoint/2010/main" val="5360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F8F5E1-2CA8-4F61-B050-237730C05CD4}"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254317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13C81-A07A-4038-BA29-5DE27CC1E51B}"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273249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2067C-DD01-46F5-ACF6-E21BE23E0EDA}"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3349857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DD6255-8C5D-4DD4-934D-C119BE974AAE}"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177011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5F84E-A356-4FBB-B140-47CCFDA3208D}"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150325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E1F40A-8B89-4F8F-B4A8-18A4D8414DD0}"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89832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B8131D-C113-4C3C-AE26-E529B6B39AB5}"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412597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716B29-545A-4E40-9782-4BD924EB43B1}" type="datetime1">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416232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4FE97-6610-4E47-A551-C3DE99D77C5A}" type="datetime1">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3434410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E9ED0-ADA3-42D8-97F4-53864747A642}" type="datetime1">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1151405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52238-477C-403B-93E3-C7DF210216AF}"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88082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58657"/>
          </a:xfrm>
        </p:spPr>
        <p:txBody>
          <a:bodyPr/>
          <a:lstStyle/>
          <a:p>
            <a:r>
              <a:rPr lang="en-US" dirty="0"/>
              <a:t>Click to edit Master title style</a:t>
            </a:r>
          </a:p>
        </p:txBody>
      </p:sp>
      <p:sp>
        <p:nvSpPr>
          <p:cNvPr id="3" name="Content Placeholder 2"/>
          <p:cNvSpPr>
            <a:spLocks noGrp="1"/>
          </p:cNvSpPr>
          <p:nvPr>
            <p:ph idx="1"/>
          </p:nvPr>
        </p:nvSpPr>
        <p:spPr>
          <a:xfrm>
            <a:off x="628650" y="972065"/>
            <a:ext cx="7886700" cy="5204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08EA1-3B95-46FB-9957-9BE9167E3B86}"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E48CFA-1913-43FD-989E-80AE82C6768E}" type="slidenum">
              <a:rPr lang="en-US" smtClean="0"/>
              <a:t>‹#›</a:t>
            </a:fld>
            <a:endParaRPr lang="en-US" dirty="0"/>
          </a:p>
        </p:txBody>
      </p:sp>
      <p:cxnSp>
        <p:nvCxnSpPr>
          <p:cNvPr id="12" name="Straight Connector 11"/>
          <p:cNvCxnSpPr/>
          <p:nvPr userDrawn="1"/>
        </p:nvCxnSpPr>
        <p:spPr>
          <a:xfrm flipH="1">
            <a:off x="628650" y="897924"/>
            <a:ext cx="78867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02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06E6B9-7F92-422D-93E3-5C27452655FD}"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284438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59A83-A7A3-425B-BB60-70116DACFE7A}"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350024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8D15-3D31-48AC-9BCC-E70E140C4799}"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2DDB5-B574-4B69-A57E-8EBC5FAA2CFD}" type="slidenum">
              <a:rPr lang="en-US" smtClean="0"/>
              <a:t>‹#›</a:t>
            </a:fld>
            <a:endParaRPr lang="en-US" dirty="0"/>
          </a:p>
        </p:txBody>
      </p:sp>
    </p:spTree>
    <p:extLst>
      <p:ext uri="{BB962C8B-B14F-4D97-AF65-F5344CB8AC3E}">
        <p14:creationId xmlns:p14="http://schemas.microsoft.com/office/powerpoint/2010/main" val="744732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4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094995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885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970111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895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890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920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8DF8D0-99E6-4C47-8611-4E62926E7FB7}"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2481642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375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3294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4266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329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993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7930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043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2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177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13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1D271-3A44-45C3-867F-AD927EA31EF4}"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89157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9F9E11-BD58-4FF1-A6B5-9B1EB7CA7D88}" type="datetime1">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124614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0E5A4-CDCB-4E3F-A229-B86EF852DCF0}" type="datetime1">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365026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3A90A-84D9-4A94-A56A-258AB7649B8E}" type="datetime1">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386491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DC2148-5184-4C82-8D7D-3AEB6877D3B0}"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249899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A169E5-7238-43A1-B6FF-9A9BCFA19DDF}"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E48CFA-1913-43FD-989E-80AE82C6768E}" type="slidenum">
              <a:rPr lang="en-US" smtClean="0"/>
              <a:t>‹#›</a:t>
            </a:fld>
            <a:endParaRPr lang="en-US" dirty="0"/>
          </a:p>
        </p:txBody>
      </p:sp>
    </p:spTree>
    <p:extLst>
      <p:ext uri="{BB962C8B-B14F-4D97-AF65-F5344CB8AC3E}">
        <p14:creationId xmlns:p14="http://schemas.microsoft.com/office/powerpoint/2010/main" val="285871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79D6-5B6A-414F-8D9E-5C1B9BE1F39D}" type="datetime1">
              <a:rPr lang="en-US" smtClean="0"/>
              <a:t>5/15/2023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8CFA-1913-43FD-989E-80AE82C6768E}" type="slidenum">
              <a:rPr lang="en-US" smtClean="0"/>
              <a:t>‹#›</a:t>
            </a:fld>
            <a:endParaRPr lang="en-US" dirty="0"/>
          </a:p>
        </p:txBody>
      </p:sp>
    </p:spTree>
    <p:extLst>
      <p:ext uri="{BB962C8B-B14F-4D97-AF65-F5344CB8AC3E}">
        <p14:creationId xmlns:p14="http://schemas.microsoft.com/office/powerpoint/2010/main" val="369269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0C41A-7CA4-4166-8A18-4BF82343AB7C}" type="datetime1">
              <a:rPr lang="en-US" smtClean="0"/>
              <a:t>5/15/2023</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2DDB5-B574-4B69-A57E-8EBC5FAA2CFD}" type="slidenum">
              <a:rPr lang="en-US" smtClean="0"/>
              <a:t>‹#›</a:t>
            </a:fld>
            <a:endParaRPr lang="en-US" dirty="0"/>
          </a:p>
        </p:txBody>
      </p:sp>
    </p:spTree>
    <p:extLst>
      <p:ext uri="{BB962C8B-B14F-4D97-AF65-F5344CB8AC3E}">
        <p14:creationId xmlns:p14="http://schemas.microsoft.com/office/powerpoint/2010/main" val="909186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5/15/2023</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80873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Ynhh.org\src\BH%20-%20Laboratory\AP\!%20AP%20QA\AP%20QA%20Meetings\2023\2023%20Quality%20of%20Slide%20Performance\April%202023%20Daily%20performance%20Log.pdf" TargetMode="External"/><Relationship Id="rId2" Type="http://schemas.openxmlformats.org/officeDocument/2006/relationships/hyperlink" Target="file:///\\Ynhh.org\src\BH%20-%20Laboratory\!CAP%20Regulatory\QA\AP%20QA%20Meetings\2022\2022%20Quality%20of%20Slide%20Performance%20Log\June%202022%20Daily%20Performance%20Log.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file:///\\Ynhh.org\src\BH%20-%20Laboratory\AP\!%20AP%20QA\AP%20QA%20Meetings\2023\2023%20Tissue%20processor%20verification%20and%20monthly%20data%20logs\April%202023%20Tissue%20prpocessor%20verification.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file:///\\Ynhh.org\src\BH%20-%20Laboratory\AP\!%20AP%20QA\AP%20QA%20Meetings\2023\2023%205%20audit%20cases%20monthly\April%202023%20audit%20cases.pdf" TargetMode="External"/><Relationship Id="rId2" Type="http://schemas.openxmlformats.org/officeDocument/2006/relationships/hyperlink" Target="file:///\\Ynhh.org\src\BH%20-%20Laboratory\!CAP%20Regulatory\QA\AP%20QA%20Meetings\2021-%205%20Audit%20cases%20Monthly\August,%202021,%20audit%20cases.pdf" TargetMode="External"/><Relationship Id="rId1" Type="http://schemas.openxmlformats.org/officeDocument/2006/relationships/slideLayout" Target="../slideLayouts/slideLayout2.xml"/><Relationship Id="rId4" Type="http://schemas.openxmlformats.org/officeDocument/2006/relationships/hyperlink" Target="file:///\\Ynhh.org\src\BH%20-%20Laboratory\AP\!%20AP%20QA\AP%20QA%20Meetings\2023\2023%205%20audit%20cases%20monthly\January%202023%20audit%20case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file:///\\Ynhh.org\src\BH%20-%20Laboratory\AP\!%20AP%20QA\AP%20QA%20Meetings\2023\2023%20AGENDA%20&amp;%20MEETING%20MINUTES\May%2018,%20%202023\minutes%20for%20month%20of%20March%20held%20on%20April%2020%202023.docx" TargetMode="External"/><Relationship Id="rId2" Type="http://schemas.openxmlformats.org/officeDocument/2006/relationships/hyperlink" Target="file:///\\Ynhh.org\src\BH%20-%20Laboratory\!CAP%20Regulatory\QA\AP%20QA%20Meetings\2022\2022%20AGENDA%20&amp;%20MEETING%20MINUTES\June%2029,%202022\Minutes%20for%20Quality%20Assurance%20Meeting%20%20May%2024,%202022.docx" TargetMode="External"/><Relationship Id="rId1" Type="http://schemas.openxmlformats.org/officeDocument/2006/relationships/slideLayout" Target="../slideLayouts/slideLayout2.xml"/><Relationship Id="rId4" Type="http://schemas.openxmlformats.org/officeDocument/2006/relationships/hyperlink" Target="file:///\\Ynhh.org\src\BH%20-%20Laboratory\AP\!%20AP%20QA\AP%20QA%20Meetings\2022\2022%20AGENDA%20&amp;%20MEETING%20MINUTES\December%2015,%202022\minute%20meeting%20for%20month%20of%20OCTOBER.docx"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file:///\\Ynhh.org\src\BH%20-%20Laboratory\AP\!%20AP%20QA\AP%20QA%20Meetings\COMPETENCY%20LOG%20TO%20UPDATE%20MONTHLY\Monthly%20Competency.xls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file:///\\Ynhh.org\src\BH%20-%20Laboratory\AP\Maintenance%20&amp;%20Service%20Reports\Current%20Instrument%20List.xls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ile:///\\Ynhh.org\src\BH%20-%20Laboratory\AP\!%20AP%20QA\AP%20QA%20Meetings\Irreplaceable%20Specimen%20Templates\IS%20Update%20for%20BH%20goals%202023%20presentations\IS%20Update%20for%20BH%20goals%20month%20of%20April%202023.pptx" TargetMode="External"/><Relationship Id="rId2" Type="http://schemas.openxmlformats.org/officeDocument/2006/relationships/hyperlink" Target="file:///\\Ynhh.org\src\BH%20-%20Laboratory\!CAP%20Regulatory\QA\AP%20QA%20Meetings\Irreplaceable%20Specimen%20Templates\IS%20Update%20for%20BH%20goals%202022\IS%20Update%20for%20BH%20goals%205.18.22.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Ynhh.org\src\BH%20-%20Laboratory\AP\!%20AP%20QA\AP%20QA%20Meetings\2023\2023%20Consensus%20Conference%20Daily%20Log\April%202023%20Consensus.pdf" TargetMode="External"/><Relationship Id="rId2" Type="http://schemas.openxmlformats.org/officeDocument/2006/relationships/hyperlink" Target="file:///\\Ynhh.org\src\BH%20-%20Laboratory\AP\!%20AP%20QA\AP%20QA%20Meetings\2023\2023%20AGENDA%20&amp;%20MEETING%20MINUTES\May%2018,%20%202023\ANATOMIC%20QA%20May%2011%202023%20(002).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chemeClr val="accent5"/>
                </a:solidFill>
              </a:rPr>
              <a:t>BRIDGEPORT HOSPITAL</a:t>
            </a:r>
            <a:br>
              <a:rPr lang="en-US" dirty="0">
                <a:solidFill>
                  <a:schemeClr val="accent5"/>
                </a:solidFill>
              </a:rPr>
            </a:br>
            <a:r>
              <a:rPr lang="en-US" dirty="0">
                <a:solidFill>
                  <a:schemeClr val="accent5"/>
                </a:solidFill>
              </a:rPr>
              <a:t> (</a:t>
            </a:r>
            <a:r>
              <a:rPr lang="en-US" sz="3600" dirty="0">
                <a:solidFill>
                  <a:schemeClr val="accent5"/>
                </a:solidFill>
              </a:rPr>
              <a:t>BC &amp; MC</a:t>
            </a:r>
            <a:r>
              <a:rPr lang="en-US" dirty="0">
                <a:solidFill>
                  <a:schemeClr val="accent5"/>
                </a:solidFill>
              </a:rPr>
              <a:t>) </a:t>
            </a:r>
          </a:p>
        </p:txBody>
      </p:sp>
      <p:sp>
        <p:nvSpPr>
          <p:cNvPr id="3" name="Subtitle 2"/>
          <p:cNvSpPr>
            <a:spLocks noGrp="1"/>
          </p:cNvSpPr>
          <p:nvPr>
            <p:ph type="subTitle" idx="1"/>
          </p:nvPr>
        </p:nvSpPr>
        <p:spPr/>
        <p:txBody>
          <a:bodyPr>
            <a:normAutofit lnSpcReduction="10000"/>
          </a:bodyPr>
          <a:lstStyle/>
          <a:p>
            <a:r>
              <a:rPr lang="en-US" b="1" dirty="0"/>
              <a:t>ANATOMIC PATHOLOGY</a:t>
            </a:r>
          </a:p>
          <a:p>
            <a:r>
              <a:rPr lang="en-US" b="1" dirty="0"/>
              <a:t>QUALITY ASSURANCE MEETING </a:t>
            </a:r>
          </a:p>
          <a:p>
            <a:r>
              <a:rPr lang="en-US" b="1" dirty="0"/>
              <a:t>May 11, 2023</a:t>
            </a:r>
          </a:p>
          <a:p>
            <a:r>
              <a:rPr lang="en-US" b="1" dirty="0"/>
              <a:t>for the Month of March 2023</a:t>
            </a:r>
          </a:p>
        </p:txBody>
      </p:sp>
      <p:sp>
        <p:nvSpPr>
          <p:cNvPr id="4" name="Slide Number Placeholder 3"/>
          <p:cNvSpPr>
            <a:spLocks noGrp="1"/>
          </p:cNvSpPr>
          <p:nvPr>
            <p:ph type="sldNum" sz="quarter" idx="12"/>
          </p:nvPr>
        </p:nvSpPr>
        <p:spPr/>
        <p:txBody>
          <a:bodyPr/>
          <a:lstStyle/>
          <a:p>
            <a:fld id="{41E48CFA-1913-43FD-989E-80AE82C6768E}" type="slidenum">
              <a:rPr lang="en-US" smtClean="0"/>
              <a:t>1</a:t>
            </a:fld>
            <a:endParaRPr lang="en-US" dirty="0"/>
          </a:p>
        </p:txBody>
      </p:sp>
    </p:spTree>
    <p:extLst>
      <p:ext uri="{BB962C8B-B14F-4D97-AF65-F5344CB8AC3E}">
        <p14:creationId xmlns:p14="http://schemas.microsoft.com/office/powerpoint/2010/main" val="414095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6" y="365128"/>
            <a:ext cx="8272732" cy="341112"/>
          </a:xfrm>
        </p:spPr>
        <p:txBody>
          <a:bodyPr>
            <a:normAutofit fontScale="90000"/>
          </a:bodyPr>
          <a:lstStyle/>
          <a:p>
            <a:pPr algn="ctr"/>
            <a:r>
              <a:rPr lang="en-US" dirty="0"/>
              <a:t>Floaters by Month</a:t>
            </a:r>
            <a:br>
              <a:rPr lang="en-US" dirty="0"/>
            </a:br>
            <a:r>
              <a:rPr lang="en-US" sz="2000" dirty="0"/>
              <a:t>2/28/2022-02/28/2023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1869629"/>
              </p:ext>
            </p:extLst>
          </p:nvPr>
        </p:nvGraphicFramePr>
        <p:xfrm>
          <a:off x="362053" y="3051542"/>
          <a:ext cx="8419894" cy="321863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808119" y="1264444"/>
            <a:ext cx="378619" cy="192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7808119" y="1580555"/>
            <a:ext cx="371475" cy="1643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6590581" y="1245467"/>
            <a:ext cx="1117525" cy="338554"/>
          </a:xfrm>
          <a:prstGeom prst="rect">
            <a:avLst/>
          </a:prstGeom>
          <a:noFill/>
        </p:spPr>
        <p:txBody>
          <a:bodyPr wrap="square" rtlCol="0">
            <a:spAutoFit/>
          </a:bodyPr>
          <a:lstStyle/>
          <a:p>
            <a:pPr algn="ctr"/>
            <a:r>
              <a:rPr lang="en-US" sz="1600" dirty="0"/>
              <a:t>Benign</a:t>
            </a:r>
          </a:p>
        </p:txBody>
      </p:sp>
      <p:sp>
        <p:nvSpPr>
          <p:cNvPr id="7" name="TextBox 6"/>
          <p:cNvSpPr txBox="1"/>
          <p:nvPr/>
        </p:nvSpPr>
        <p:spPr>
          <a:xfrm>
            <a:off x="6478439" y="1580555"/>
            <a:ext cx="1136800" cy="338554"/>
          </a:xfrm>
          <a:prstGeom prst="rect">
            <a:avLst/>
          </a:prstGeom>
          <a:noFill/>
        </p:spPr>
        <p:txBody>
          <a:bodyPr wrap="square" rtlCol="0">
            <a:spAutoFit/>
          </a:bodyPr>
          <a:lstStyle/>
          <a:p>
            <a:pPr algn="ctr"/>
            <a:r>
              <a:rPr lang="en-US" sz="1600" dirty="0"/>
              <a:t>Malignant</a:t>
            </a:r>
          </a:p>
        </p:txBody>
      </p:sp>
      <p:sp>
        <p:nvSpPr>
          <p:cNvPr id="8" name="Rectangle 7"/>
          <p:cNvSpPr/>
          <p:nvPr/>
        </p:nvSpPr>
        <p:spPr>
          <a:xfrm>
            <a:off x="759125" y="1130060"/>
            <a:ext cx="4157931" cy="1200329"/>
          </a:xfrm>
          <a:prstGeom prst="rect">
            <a:avLst/>
          </a:prstGeom>
        </p:spPr>
        <p:txBody>
          <a:bodyPr wrap="square">
            <a:spAutoFit/>
          </a:bodyPr>
          <a:lstStyle/>
          <a:p>
            <a:endParaRPr lang="en-US" b="1" dirty="0"/>
          </a:p>
          <a:p>
            <a:r>
              <a:rPr lang="en-US" b="1" dirty="0">
                <a:solidFill>
                  <a:srgbClr val="FF0000"/>
                </a:solidFill>
              </a:rPr>
              <a:t>2 </a:t>
            </a:r>
            <a:r>
              <a:rPr lang="en-US" b="1" dirty="0"/>
              <a:t>of 1907  cases    </a:t>
            </a:r>
            <a:r>
              <a:rPr lang="en-US" b="1" dirty="0">
                <a:highlight>
                  <a:srgbClr val="FFFF00"/>
                </a:highlight>
              </a:rPr>
              <a:t>(0.105%)</a:t>
            </a:r>
          </a:p>
          <a:p>
            <a:r>
              <a:rPr lang="en-US" b="1" dirty="0">
                <a:solidFill>
                  <a:srgbClr val="FF0000"/>
                </a:solidFill>
              </a:rPr>
              <a:t>2</a:t>
            </a:r>
            <a:r>
              <a:rPr lang="en-US" b="1" dirty="0"/>
              <a:t> of 7627 blocks   </a:t>
            </a:r>
            <a:r>
              <a:rPr lang="en-US" b="1" dirty="0">
                <a:highlight>
                  <a:srgbClr val="FF00FF"/>
                </a:highlight>
              </a:rPr>
              <a:t>(0.026%)</a:t>
            </a:r>
          </a:p>
          <a:p>
            <a:r>
              <a:rPr lang="en-US" b="1" dirty="0">
                <a:solidFill>
                  <a:srgbClr val="FF0000"/>
                </a:solidFill>
              </a:rPr>
              <a:t>2</a:t>
            </a:r>
            <a:r>
              <a:rPr lang="en-US" b="1" dirty="0"/>
              <a:t> of 15574 slides  </a:t>
            </a:r>
            <a:r>
              <a:rPr lang="en-US" b="1" dirty="0">
                <a:highlight>
                  <a:srgbClr val="00FF00"/>
                </a:highlight>
              </a:rPr>
              <a:t>(0.013%)</a:t>
            </a:r>
          </a:p>
        </p:txBody>
      </p:sp>
      <p:sp>
        <p:nvSpPr>
          <p:cNvPr id="16" name="TextBox 15">
            <a:extLst>
              <a:ext uri="{FF2B5EF4-FFF2-40B4-BE49-F238E27FC236}">
                <a16:creationId xmlns:a16="http://schemas.microsoft.com/office/drawing/2014/main" id="{E923A431-5E5D-245A-6F20-BDE7F610B351}"/>
              </a:ext>
            </a:extLst>
          </p:cNvPr>
          <p:cNvSpPr txBox="1"/>
          <p:nvPr/>
        </p:nvSpPr>
        <p:spPr>
          <a:xfrm>
            <a:off x="509213" y="2500847"/>
            <a:ext cx="813445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Benchmark: </a:t>
            </a: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1.5% of cases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0.8% of blocks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0.6% of slides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Gephardt GN,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Zarbo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RJ. Extraneous tissue in surgical pathology: a College of American Pathologists Q-Probes study of 275 laboratories.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Arch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Pathol</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Lab Med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1996 Nov; 120(11):1009-14.</a:t>
            </a:r>
          </a:p>
        </p:txBody>
      </p:sp>
    </p:spTree>
    <p:extLst>
      <p:ext uri="{BB962C8B-B14F-4D97-AF65-F5344CB8AC3E}">
        <p14:creationId xmlns:p14="http://schemas.microsoft.com/office/powerpoint/2010/main" val="7294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444"/>
            <a:ext cx="7886700" cy="681643"/>
          </a:xfrm>
        </p:spPr>
        <p:txBody>
          <a:bodyPr>
            <a:normAutofit fontScale="90000"/>
          </a:bodyPr>
          <a:lstStyle/>
          <a:p>
            <a:pPr algn="ctr"/>
            <a:r>
              <a:rPr lang="en-US" sz="2800" dirty="0"/>
              <a:t>Type of Floater  &amp; Site of Contamination</a:t>
            </a:r>
            <a:br>
              <a:rPr lang="en-US" sz="2800" dirty="0"/>
            </a:br>
            <a:r>
              <a:rPr lang="en-US" sz="2800" dirty="0"/>
              <a:t>February  2023</a:t>
            </a:r>
            <a:endParaRPr lang="en-US" sz="2700"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6560141"/>
              </p:ext>
            </p:extLst>
          </p:nvPr>
        </p:nvGraphicFramePr>
        <p:xfrm>
          <a:off x="94891" y="906087"/>
          <a:ext cx="8851885" cy="707053"/>
        </p:xfrm>
        <a:graphic>
          <a:graphicData uri="http://schemas.openxmlformats.org/drawingml/2006/table">
            <a:tbl>
              <a:tblPr>
                <a:tableStyleId>{5C22544A-7EE6-4342-B048-85BDC9FD1C3A}</a:tableStyleId>
              </a:tblPr>
              <a:tblGrid>
                <a:gridCol w="934118">
                  <a:extLst>
                    <a:ext uri="{9D8B030D-6E8A-4147-A177-3AD203B41FA5}">
                      <a16:colId xmlns:a16="http://schemas.microsoft.com/office/drawing/2014/main" val="2515266183"/>
                    </a:ext>
                  </a:extLst>
                </a:gridCol>
                <a:gridCol w="855843">
                  <a:extLst>
                    <a:ext uri="{9D8B030D-6E8A-4147-A177-3AD203B41FA5}">
                      <a16:colId xmlns:a16="http://schemas.microsoft.com/office/drawing/2014/main" val="1810249110"/>
                    </a:ext>
                  </a:extLst>
                </a:gridCol>
                <a:gridCol w="615136">
                  <a:extLst>
                    <a:ext uri="{9D8B030D-6E8A-4147-A177-3AD203B41FA5}">
                      <a16:colId xmlns:a16="http://schemas.microsoft.com/office/drawing/2014/main" val="2942737865"/>
                    </a:ext>
                  </a:extLst>
                </a:gridCol>
                <a:gridCol w="897272">
                  <a:extLst>
                    <a:ext uri="{9D8B030D-6E8A-4147-A177-3AD203B41FA5}">
                      <a16:colId xmlns:a16="http://schemas.microsoft.com/office/drawing/2014/main" val="3222452721"/>
                    </a:ext>
                  </a:extLst>
                </a:gridCol>
                <a:gridCol w="731905">
                  <a:extLst>
                    <a:ext uri="{9D8B030D-6E8A-4147-A177-3AD203B41FA5}">
                      <a16:colId xmlns:a16="http://schemas.microsoft.com/office/drawing/2014/main" val="1585398960"/>
                    </a:ext>
                  </a:extLst>
                </a:gridCol>
                <a:gridCol w="889405">
                  <a:extLst>
                    <a:ext uri="{9D8B030D-6E8A-4147-A177-3AD203B41FA5}">
                      <a16:colId xmlns:a16="http://schemas.microsoft.com/office/drawing/2014/main" val="3734290550"/>
                    </a:ext>
                  </a:extLst>
                </a:gridCol>
                <a:gridCol w="704113">
                  <a:extLst>
                    <a:ext uri="{9D8B030D-6E8A-4147-A177-3AD203B41FA5}">
                      <a16:colId xmlns:a16="http://schemas.microsoft.com/office/drawing/2014/main" val="3656455426"/>
                    </a:ext>
                  </a:extLst>
                </a:gridCol>
                <a:gridCol w="1297049">
                  <a:extLst>
                    <a:ext uri="{9D8B030D-6E8A-4147-A177-3AD203B41FA5}">
                      <a16:colId xmlns:a16="http://schemas.microsoft.com/office/drawing/2014/main" val="3767707900"/>
                    </a:ext>
                  </a:extLst>
                </a:gridCol>
                <a:gridCol w="796758">
                  <a:extLst>
                    <a:ext uri="{9D8B030D-6E8A-4147-A177-3AD203B41FA5}">
                      <a16:colId xmlns:a16="http://schemas.microsoft.com/office/drawing/2014/main" val="422718086"/>
                    </a:ext>
                  </a:extLst>
                </a:gridCol>
                <a:gridCol w="1130286">
                  <a:extLst>
                    <a:ext uri="{9D8B030D-6E8A-4147-A177-3AD203B41FA5}">
                      <a16:colId xmlns:a16="http://schemas.microsoft.com/office/drawing/2014/main" val="4263522721"/>
                    </a:ext>
                  </a:extLst>
                </a:gridCol>
              </a:tblGrid>
              <a:tr h="352499">
                <a:tc>
                  <a:txBody>
                    <a:bodyPr/>
                    <a:lstStyle/>
                    <a:p>
                      <a:pPr algn="l" fontAlgn="b"/>
                      <a:r>
                        <a:rPr lang="en-US" sz="1200" b="1" u="none" strike="noStrike" dirty="0">
                          <a:effectLst/>
                        </a:rPr>
                        <a:t>TISSUE</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TISSUE</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MAIL</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MALIGNANT</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PHOTO</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ON </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PROX</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FLOATER</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SAME CASE</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200" b="1" u="none" strike="noStrike" dirty="0">
                          <a:effectLst/>
                        </a:rPr>
                        <a:t>DIFFERENT CASE</a:t>
                      </a:r>
                      <a:endParaRPr lang="en-US" sz="12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extLst>
                  <a:ext uri="{0D108BD9-81ED-4DB2-BD59-A6C34878D82A}">
                    <a16:rowId xmlns:a16="http://schemas.microsoft.com/office/drawing/2014/main" val="3330266936"/>
                  </a:ext>
                </a:extLst>
              </a:tr>
              <a:tr h="354554">
                <a:tc>
                  <a:txBody>
                    <a:bodyPr/>
                    <a:lstStyle/>
                    <a:p>
                      <a:pPr algn="l" fontAlgn="b"/>
                      <a:r>
                        <a:rPr lang="en-US" sz="1000" b="1" u="none" strike="noStrike" dirty="0">
                          <a:solidFill>
                            <a:srgbClr val="7030A0"/>
                          </a:solidFill>
                          <a:effectLst/>
                        </a:rPr>
                        <a:t>PATIENT</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FF0000"/>
                          </a:solidFill>
                          <a:effectLst/>
                        </a:rPr>
                        <a:t>FLOATER</a:t>
                      </a:r>
                      <a:endParaRPr lang="en-US" sz="1000" b="1" i="0" u="none" strike="noStrike" dirty="0">
                        <a:solidFill>
                          <a:srgbClr val="FF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7030A0"/>
                          </a:solidFill>
                          <a:effectLst/>
                        </a:rPr>
                        <a:t> EMAIL</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7030A0"/>
                          </a:solidFill>
                          <a:effectLst/>
                        </a:rPr>
                        <a:t> </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7030A0"/>
                          </a:solidFill>
                          <a:effectLst/>
                        </a:rPr>
                        <a:t>EMAIL</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7030A0"/>
                          </a:solidFill>
                          <a:effectLst/>
                        </a:rPr>
                        <a:t>LEVELS</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7030A0"/>
                          </a:solidFill>
                          <a:effectLst/>
                        </a:rPr>
                        <a:t>REP</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solidFill>
                            <a:srgbClr val="7030A0"/>
                          </a:solidFill>
                          <a:effectLst/>
                        </a:rPr>
                        <a:t>ORIGIN</a:t>
                      </a:r>
                      <a:endParaRPr lang="en-US" sz="1000" b="1" i="0" u="none" strike="noStrike" dirty="0">
                        <a:solidFill>
                          <a:srgbClr val="7030A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effectLst/>
                        </a:rPr>
                        <a:t> </a:t>
                      </a:r>
                      <a:endParaRPr lang="en-US" sz="10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tc>
                  <a:txBody>
                    <a:bodyPr/>
                    <a:lstStyle/>
                    <a:p>
                      <a:pPr algn="l" fontAlgn="b"/>
                      <a:r>
                        <a:rPr lang="en-US" sz="1000" b="1" u="none" strike="noStrike" dirty="0">
                          <a:effectLst/>
                        </a:rPr>
                        <a:t> </a:t>
                      </a:r>
                      <a:endParaRPr lang="en-US" sz="1000" b="1" i="0" u="none" strike="noStrike" dirty="0">
                        <a:solidFill>
                          <a:srgbClr val="000000"/>
                        </a:solidFill>
                        <a:effectLst/>
                        <a:latin typeface="Calibri" panose="020F0502020204030204" pitchFamily="34" charset="0"/>
                      </a:endParaRPr>
                    </a:p>
                  </a:txBody>
                  <a:tcPr marL="7950" marR="7950" marT="7950" marB="0" anchor="b">
                    <a:solidFill>
                      <a:schemeClr val="accent1">
                        <a:lumMod val="40000"/>
                        <a:lumOff val="60000"/>
                      </a:schemeClr>
                    </a:solidFill>
                  </a:tcPr>
                </a:tc>
                <a:extLst>
                  <a:ext uri="{0D108BD9-81ED-4DB2-BD59-A6C34878D82A}">
                    <a16:rowId xmlns:a16="http://schemas.microsoft.com/office/drawing/2014/main" val="1814454360"/>
                  </a:ext>
                </a:extLst>
              </a:tr>
            </a:tbl>
          </a:graphicData>
        </a:graphic>
      </p:graphicFrame>
      <p:graphicFrame>
        <p:nvGraphicFramePr>
          <p:cNvPr id="3" name="Table 2">
            <a:extLst>
              <a:ext uri="{FF2B5EF4-FFF2-40B4-BE49-F238E27FC236}">
                <a16:creationId xmlns:a16="http://schemas.microsoft.com/office/drawing/2014/main" id="{0AF37F43-9F7F-9601-CDF4-AF889B29C060}"/>
              </a:ext>
            </a:extLst>
          </p:cNvPr>
          <p:cNvGraphicFramePr>
            <a:graphicFrameLocks noGrp="1"/>
          </p:cNvGraphicFramePr>
          <p:nvPr>
            <p:extLst>
              <p:ext uri="{D42A27DB-BD31-4B8C-83A1-F6EECF244321}">
                <p14:modId xmlns:p14="http://schemas.microsoft.com/office/powerpoint/2010/main" val="292403276"/>
              </p:ext>
            </p:extLst>
          </p:nvPr>
        </p:nvGraphicFramePr>
        <p:xfrm>
          <a:off x="94891" y="1613140"/>
          <a:ext cx="8851887" cy="4953124"/>
        </p:xfrm>
        <a:graphic>
          <a:graphicData uri="http://schemas.openxmlformats.org/drawingml/2006/table">
            <a:tbl>
              <a:tblPr/>
              <a:tblGrid>
                <a:gridCol w="924012">
                  <a:extLst>
                    <a:ext uri="{9D8B030D-6E8A-4147-A177-3AD203B41FA5}">
                      <a16:colId xmlns:a16="http://schemas.microsoft.com/office/drawing/2014/main" val="3971011803"/>
                    </a:ext>
                  </a:extLst>
                </a:gridCol>
                <a:gridCol w="870857">
                  <a:extLst>
                    <a:ext uri="{9D8B030D-6E8A-4147-A177-3AD203B41FA5}">
                      <a16:colId xmlns:a16="http://schemas.microsoft.com/office/drawing/2014/main" val="1833236695"/>
                    </a:ext>
                  </a:extLst>
                </a:gridCol>
                <a:gridCol w="574766">
                  <a:extLst>
                    <a:ext uri="{9D8B030D-6E8A-4147-A177-3AD203B41FA5}">
                      <a16:colId xmlns:a16="http://schemas.microsoft.com/office/drawing/2014/main" val="175319698"/>
                    </a:ext>
                  </a:extLst>
                </a:gridCol>
                <a:gridCol w="914400">
                  <a:extLst>
                    <a:ext uri="{9D8B030D-6E8A-4147-A177-3AD203B41FA5}">
                      <a16:colId xmlns:a16="http://schemas.microsoft.com/office/drawing/2014/main" val="323836205"/>
                    </a:ext>
                  </a:extLst>
                </a:gridCol>
                <a:gridCol w="714103">
                  <a:extLst>
                    <a:ext uri="{9D8B030D-6E8A-4147-A177-3AD203B41FA5}">
                      <a16:colId xmlns:a16="http://schemas.microsoft.com/office/drawing/2014/main" val="3089817903"/>
                    </a:ext>
                  </a:extLst>
                </a:gridCol>
                <a:gridCol w="905691">
                  <a:extLst>
                    <a:ext uri="{9D8B030D-6E8A-4147-A177-3AD203B41FA5}">
                      <a16:colId xmlns:a16="http://schemas.microsoft.com/office/drawing/2014/main" val="2431897809"/>
                    </a:ext>
                  </a:extLst>
                </a:gridCol>
                <a:gridCol w="731520">
                  <a:extLst>
                    <a:ext uri="{9D8B030D-6E8A-4147-A177-3AD203B41FA5}">
                      <a16:colId xmlns:a16="http://schemas.microsoft.com/office/drawing/2014/main" val="2935891520"/>
                    </a:ext>
                  </a:extLst>
                </a:gridCol>
                <a:gridCol w="1262743">
                  <a:extLst>
                    <a:ext uri="{9D8B030D-6E8A-4147-A177-3AD203B41FA5}">
                      <a16:colId xmlns:a16="http://schemas.microsoft.com/office/drawing/2014/main" val="3485174145"/>
                    </a:ext>
                  </a:extLst>
                </a:gridCol>
                <a:gridCol w="827314">
                  <a:extLst>
                    <a:ext uri="{9D8B030D-6E8A-4147-A177-3AD203B41FA5}">
                      <a16:colId xmlns:a16="http://schemas.microsoft.com/office/drawing/2014/main" val="3911743531"/>
                    </a:ext>
                  </a:extLst>
                </a:gridCol>
                <a:gridCol w="1126481">
                  <a:extLst>
                    <a:ext uri="{9D8B030D-6E8A-4147-A177-3AD203B41FA5}">
                      <a16:colId xmlns:a16="http://schemas.microsoft.com/office/drawing/2014/main" val="597849404"/>
                    </a:ext>
                  </a:extLst>
                </a:gridCol>
              </a:tblGrid>
              <a:tr h="2476562">
                <a:tc>
                  <a:txBody>
                    <a:bodyPr/>
                    <a:lstStyle/>
                    <a:p>
                      <a:pPr algn="ctr" fontAlgn="ctr"/>
                      <a:r>
                        <a:rPr lang="en-US" sz="1050" b="0" i="0" u="none" strike="noStrike" dirty="0">
                          <a:solidFill>
                            <a:srgbClr val="000000"/>
                          </a:solidFill>
                          <a:effectLst/>
                          <a:latin typeface="Calibri" panose="020F0502020204030204" pitchFamily="34" charset="0"/>
                        </a:rPr>
                        <a:t>Femoral Neck</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FF0000"/>
                          </a:solidFill>
                          <a:effectLst/>
                          <a:latin typeface="Calibri" panose="020F0502020204030204" pitchFamily="34" charset="0"/>
                        </a:rPr>
                        <a:t>Sinus Contents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Yes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Yes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Embedding</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Yes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00521123"/>
                  </a:ext>
                </a:extLst>
              </a:tr>
              <a:tr h="2476562">
                <a:tc>
                  <a:txBody>
                    <a:bodyPr/>
                    <a:lstStyle/>
                    <a:p>
                      <a:pPr algn="ctr" fontAlgn="ctr"/>
                      <a:r>
                        <a:rPr lang="en-US" sz="1050" b="0" i="0" u="none" strike="noStrike">
                          <a:solidFill>
                            <a:srgbClr val="000000"/>
                          </a:solidFill>
                          <a:effectLst/>
                          <a:latin typeface="Calibri" panose="020F0502020204030204" pitchFamily="34" charset="0"/>
                        </a:rPr>
                        <a:t>Hernia Sac</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FF0000"/>
                          </a:solidFill>
                          <a:effectLst/>
                          <a:latin typeface="Calibri" panose="020F0502020204030204" pitchFamily="34" charset="0"/>
                        </a:rPr>
                        <a:t>Foveolar Epithelium</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Yes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Yes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Grossing</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No</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50" b="0" i="0" u="none" strike="noStrike" dirty="0">
                          <a:solidFill>
                            <a:srgbClr val="000000"/>
                          </a:solidFill>
                          <a:effectLst/>
                          <a:latin typeface="Calibri" panose="020F0502020204030204" pitchFamily="34" charset="0"/>
                        </a:rPr>
                        <a:t>Yes</a:t>
                      </a:r>
                    </a:p>
                  </a:txBody>
                  <a:tcPr marL="7205" marR="7205" marT="7205" marB="3458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33280435"/>
                  </a:ext>
                </a:extLst>
              </a:tr>
            </a:tbl>
          </a:graphicData>
        </a:graphic>
      </p:graphicFrame>
    </p:spTree>
    <p:extLst>
      <p:ext uri="{BB962C8B-B14F-4D97-AF65-F5344CB8AC3E}">
        <p14:creationId xmlns:p14="http://schemas.microsoft.com/office/powerpoint/2010/main" val="26212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1B51-E850-A2DA-1D8D-C2201E99BB3A}"/>
              </a:ext>
            </a:extLst>
          </p:cNvPr>
          <p:cNvSpPr>
            <a:spLocks noGrp="1"/>
          </p:cNvSpPr>
          <p:nvPr>
            <p:ph type="title"/>
          </p:nvPr>
        </p:nvSpPr>
        <p:spPr>
          <a:xfrm>
            <a:off x="571500" y="475162"/>
            <a:ext cx="7886700" cy="1325563"/>
          </a:xfrm>
        </p:spPr>
        <p:txBody>
          <a:bodyPr>
            <a:normAutofit/>
          </a:bodyPr>
          <a:lstStyle/>
          <a:p>
            <a:pPr algn="ctr"/>
            <a:r>
              <a:rPr lang="en-US" sz="4000" dirty="0"/>
              <a:t>Tissue Found (Processor)</a:t>
            </a:r>
          </a:p>
        </p:txBody>
      </p:sp>
      <p:pic>
        <p:nvPicPr>
          <p:cNvPr id="8" name="Content Placeholder 7">
            <a:extLst>
              <a:ext uri="{FF2B5EF4-FFF2-40B4-BE49-F238E27FC236}">
                <a16:creationId xmlns:a16="http://schemas.microsoft.com/office/drawing/2014/main" id="{90329C6D-7163-ED1A-A224-7BB069182EB0}"/>
              </a:ext>
            </a:extLst>
          </p:cNvPr>
          <p:cNvPicPr>
            <a:picLocks noGrp="1" noChangeAspect="1"/>
          </p:cNvPicPr>
          <p:nvPr>
            <p:ph sz="half" idx="1"/>
          </p:nvPr>
        </p:nvPicPr>
        <p:blipFill>
          <a:blip r:embed="rId2"/>
          <a:stretch>
            <a:fillRect/>
          </a:stretch>
        </p:blipFill>
        <p:spPr>
          <a:xfrm>
            <a:off x="628650" y="1550126"/>
            <a:ext cx="3886200" cy="4806225"/>
          </a:xfrm>
        </p:spPr>
      </p:pic>
      <p:pic>
        <p:nvPicPr>
          <p:cNvPr id="10" name="Content Placeholder 9">
            <a:extLst>
              <a:ext uri="{FF2B5EF4-FFF2-40B4-BE49-F238E27FC236}">
                <a16:creationId xmlns:a16="http://schemas.microsoft.com/office/drawing/2014/main" id="{2BA78EF7-A416-CB75-2E7A-97A107C75F91}"/>
              </a:ext>
            </a:extLst>
          </p:cNvPr>
          <p:cNvPicPr>
            <a:picLocks noGrp="1" noChangeAspect="1"/>
          </p:cNvPicPr>
          <p:nvPr>
            <p:ph sz="half" idx="2"/>
          </p:nvPr>
        </p:nvPicPr>
        <p:blipFill>
          <a:blip r:embed="rId3"/>
          <a:stretch>
            <a:fillRect/>
          </a:stretch>
        </p:blipFill>
        <p:spPr>
          <a:xfrm>
            <a:off x="4629150" y="1550126"/>
            <a:ext cx="3886200" cy="4902925"/>
          </a:xfrm>
        </p:spPr>
      </p:pic>
      <p:sp>
        <p:nvSpPr>
          <p:cNvPr id="4" name="Slide Number Placeholder 3">
            <a:extLst>
              <a:ext uri="{FF2B5EF4-FFF2-40B4-BE49-F238E27FC236}">
                <a16:creationId xmlns:a16="http://schemas.microsoft.com/office/drawing/2014/main" id="{A9563110-0487-7834-D113-A47DD5AF0A3D}"/>
              </a:ext>
            </a:extLst>
          </p:cNvPr>
          <p:cNvSpPr>
            <a:spLocks noGrp="1"/>
          </p:cNvSpPr>
          <p:nvPr>
            <p:ph type="sldNum" sz="quarter" idx="12"/>
          </p:nvPr>
        </p:nvSpPr>
        <p:spPr/>
        <p:txBody>
          <a:bodyPr/>
          <a:lstStyle/>
          <a:p>
            <a:fld id="{41E48CFA-1913-43FD-989E-80AE82C6768E}" type="slidenum">
              <a:rPr lang="en-US" smtClean="0"/>
              <a:t>12</a:t>
            </a:fld>
            <a:endParaRPr lang="en-US" dirty="0"/>
          </a:p>
        </p:txBody>
      </p:sp>
    </p:spTree>
    <p:extLst>
      <p:ext uri="{BB962C8B-B14F-4D97-AF65-F5344CB8AC3E}">
        <p14:creationId xmlns:p14="http://schemas.microsoft.com/office/powerpoint/2010/main" val="108157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540A-F637-A3AA-F660-60582CC563FC}"/>
              </a:ext>
            </a:extLst>
          </p:cNvPr>
          <p:cNvSpPr>
            <a:spLocks noGrp="1"/>
          </p:cNvSpPr>
          <p:nvPr>
            <p:ph type="title"/>
          </p:nvPr>
        </p:nvSpPr>
        <p:spPr/>
        <p:txBody>
          <a:bodyPr/>
          <a:lstStyle/>
          <a:p>
            <a:pPr algn="ctr"/>
            <a:r>
              <a:rPr lang="en-US" dirty="0"/>
              <a:t>Tissue Found (Processor)</a:t>
            </a:r>
          </a:p>
        </p:txBody>
      </p:sp>
      <p:sp>
        <p:nvSpPr>
          <p:cNvPr id="4" name="Slide Number Placeholder 3">
            <a:extLst>
              <a:ext uri="{FF2B5EF4-FFF2-40B4-BE49-F238E27FC236}">
                <a16:creationId xmlns:a16="http://schemas.microsoft.com/office/drawing/2014/main" id="{613BF5A3-E8C2-2CA1-95CD-EA6046162735}"/>
              </a:ext>
            </a:extLst>
          </p:cNvPr>
          <p:cNvSpPr>
            <a:spLocks noGrp="1"/>
          </p:cNvSpPr>
          <p:nvPr>
            <p:ph type="sldNum" sz="quarter" idx="12"/>
          </p:nvPr>
        </p:nvSpPr>
        <p:spPr/>
        <p:txBody>
          <a:bodyPr/>
          <a:lstStyle/>
          <a:p>
            <a:fld id="{3DA2DDB5-B574-4B69-A57E-8EBC5FAA2CFD}" type="slidenum">
              <a:rPr lang="en-US" smtClean="0"/>
              <a:t>13</a:t>
            </a:fld>
            <a:endParaRPr lang="en-US" dirty="0"/>
          </a:p>
        </p:txBody>
      </p:sp>
      <p:pic>
        <p:nvPicPr>
          <p:cNvPr id="6" name="Content Placeholder 5">
            <a:extLst>
              <a:ext uri="{FF2B5EF4-FFF2-40B4-BE49-F238E27FC236}">
                <a16:creationId xmlns:a16="http://schemas.microsoft.com/office/drawing/2014/main" id="{9570093A-F518-95DE-55FD-2F3711973381}"/>
              </a:ext>
            </a:extLst>
          </p:cNvPr>
          <p:cNvPicPr>
            <a:picLocks noGrp="1" noChangeAspect="1"/>
          </p:cNvPicPr>
          <p:nvPr>
            <p:ph idx="1"/>
          </p:nvPr>
        </p:nvPicPr>
        <p:blipFill>
          <a:blip r:embed="rId2"/>
          <a:stretch>
            <a:fillRect/>
          </a:stretch>
        </p:blipFill>
        <p:spPr>
          <a:xfrm>
            <a:off x="1254034" y="1821724"/>
            <a:ext cx="6792686" cy="4351338"/>
          </a:xfrm>
        </p:spPr>
      </p:pic>
    </p:spTree>
    <p:extLst>
      <p:ext uri="{BB962C8B-B14F-4D97-AF65-F5344CB8AC3E}">
        <p14:creationId xmlns:p14="http://schemas.microsoft.com/office/powerpoint/2010/main" val="344650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884" y="99754"/>
            <a:ext cx="7886700" cy="1288471"/>
          </a:xfrm>
        </p:spPr>
        <p:txBody>
          <a:bodyPr>
            <a:normAutofit/>
          </a:bodyPr>
          <a:lstStyle/>
          <a:p>
            <a:pPr algn="ctr"/>
            <a:r>
              <a:rPr lang="en-US" sz="3600" b="1" dirty="0">
                <a:solidFill>
                  <a:srgbClr val="FF0000"/>
                </a:solidFill>
              </a:rPr>
              <a:t>76</a:t>
            </a:r>
            <a:r>
              <a:rPr lang="en-US" sz="3600" b="1" dirty="0"/>
              <a:t> CONTAMINANTS IN BLOCKS</a:t>
            </a:r>
            <a:br>
              <a:rPr lang="en-US" sz="3600" b="1" dirty="0"/>
            </a:br>
            <a:r>
              <a:rPr lang="en-US" sz="1650" dirty="0"/>
              <a:t> </a:t>
            </a:r>
            <a:br>
              <a:rPr lang="en-US" sz="1650" dirty="0"/>
            </a:br>
            <a:r>
              <a:rPr lang="en-US" sz="1650" dirty="0"/>
              <a:t> (</a:t>
            </a:r>
            <a:r>
              <a:rPr lang="en-US" sz="1650" dirty="0">
                <a:solidFill>
                  <a:srgbClr val="FF7575"/>
                </a:solidFill>
              </a:rPr>
              <a:t>01/01/2020- 04/30/2023</a:t>
            </a:r>
            <a:r>
              <a:rPr lang="en-US" sz="165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8890532"/>
              </p:ext>
            </p:extLst>
          </p:nvPr>
        </p:nvGraphicFramePr>
        <p:xfrm>
          <a:off x="420085" y="1388225"/>
          <a:ext cx="8444014" cy="4813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07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96815"/>
            <a:ext cx="7886700" cy="2398143"/>
          </a:xfrm>
        </p:spPr>
        <p:txBody>
          <a:bodyPr/>
          <a:lstStyle/>
          <a:p>
            <a:r>
              <a:rPr lang="en-US" dirty="0">
                <a:hlinkClick r:id="rId2" action="ppaction://hlinkfile"/>
              </a:rPr>
              <a:t>H&amp;E Performance Log</a:t>
            </a:r>
          </a:p>
        </p:txBody>
      </p:sp>
      <p:sp>
        <p:nvSpPr>
          <p:cNvPr id="3" name="Text Placeholder 2"/>
          <p:cNvSpPr>
            <a:spLocks noGrp="1"/>
          </p:cNvSpPr>
          <p:nvPr>
            <p:ph type="body" idx="1"/>
          </p:nvPr>
        </p:nvSpPr>
        <p:spPr>
          <a:xfrm>
            <a:off x="623888" y="3429000"/>
            <a:ext cx="7886700" cy="2660651"/>
          </a:xfrm>
        </p:spPr>
        <p:txBody>
          <a:bodyPr/>
          <a:lstStyle/>
          <a:p>
            <a:r>
              <a:rPr lang="en-US" dirty="0">
                <a:hlinkClick r:id="rId3" action="ppaction://hlinkfile"/>
              </a:rPr>
              <a:t>P:\Laboratory\AP\! AP QA\AP QA Meetings\2023\2023 Quality of Slide Performance\March 2023 Daily performance Log.pdf</a:t>
            </a:r>
            <a:endParaRPr lang="en-US" dirty="0"/>
          </a:p>
        </p:txBody>
      </p:sp>
      <p:sp>
        <p:nvSpPr>
          <p:cNvPr id="4" name="Slide Number Placeholder 3"/>
          <p:cNvSpPr>
            <a:spLocks noGrp="1"/>
          </p:cNvSpPr>
          <p:nvPr>
            <p:ph type="sldNum" sz="quarter" idx="12"/>
          </p:nvPr>
        </p:nvSpPr>
        <p:spPr/>
        <p:txBody>
          <a:bodyPr/>
          <a:lstStyle/>
          <a:p>
            <a:fld id="{41E48CFA-1913-43FD-989E-80AE82C6768E}" type="slidenum">
              <a:rPr lang="en-US" smtClean="0"/>
              <a:t>15</a:t>
            </a:fld>
            <a:endParaRPr lang="en-US" dirty="0"/>
          </a:p>
        </p:txBody>
      </p:sp>
    </p:spTree>
    <p:extLst>
      <p:ext uri="{BB962C8B-B14F-4D97-AF65-F5344CB8AC3E}">
        <p14:creationId xmlns:p14="http://schemas.microsoft.com/office/powerpoint/2010/main" val="102730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Tissue Processor Verification</a:t>
            </a:r>
            <a:br>
              <a:rPr lang="en-US" dirty="0"/>
            </a:br>
            <a:endParaRPr lang="en-US" dirty="0"/>
          </a:p>
        </p:txBody>
      </p:sp>
      <p:sp>
        <p:nvSpPr>
          <p:cNvPr id="3" name="Subtitle 2"/>
          <p:cNvSpPr>
            <a:spLocks noGrp="1"/>
          </p:cNvSpPr>
          <p:nvPr>
            <p:ph type="subTitle" idx="1"/>
          </p:nvPr>
        </p:nvSpPr>
        <p:spPr>
          <a:xfrm>
            <a:off x="615203" y="3559781"/>
            <a:ext cx="6858000" cy="1655762"/>
          </a:xfrm>
        </p:spPr>
        <p:txBody>
          <a:bodyPr/>
          <a:lstStyle/>
          <a:p>
            <a:r>
              <a:rPr lang="en-US" dirty="0">
                <a:hlinkClick r:id="rId2" action="ppaction://hlinkfile"/>
              </a:rPr>
              <a:t>P:\Laboratory\AP\! AP QA\AP QA Meetings\2023\2023 Tissue processor verification and monthly data logs\March 2023 Tissue </a:t>
            </a:r>
            <a:r>
              <a:rPr lang="en-US" dirty="0" err="1">
                <a:hlinkClick r:id="rId2" action="ppaction://hlinkfile"/>
              </a:rPr>
              <a:t>prpocessor</a:t>
            </a:r>
            <a:r>
              <a:rPr lang="en-US" dirty="0">
                <a:hlinkClick r:id="rId2" action="ppaction://hlinkfile"/>
              </a:rPr>
              <a:t> verification.pdf</a:t>
            </a:r>
            <a:endParaRPr lang="en-US" dirty="0"/>
          </a:p>
        </p:txBody>
      </p:sp>
      <p:sp>
        <p:nvSpPr>
          <p:cNvPr id="4" name="Slide Number Placeholder 3"/>
          <p:cNvSpPr>
            <a:spLocks noGrp="1"/>
          </p:cNvSpPr>
          <p:nvPr>
            <p:ph type="sldNum" sz="quarter" idx="12"/>
          </p:nvPr>
        </p:nvSpPr>
        <p:spPr/>
        <p:txBody>
          <a:bodyPr/>
          <a:lstStyle/>
          <a:p>
            <a:fld id="{3DA2DDB5-B574-4B69-A57E-8EBC5FAA2CFD}" type="slidenum">
              <a:rPr lang="en-US" smtClean="0"/>
              <a:t>16</a:t>
            </a:fld>
            <a:endParaRPr lang="en-US" dirty="0"/>
          </a:p>
        </p:txBody>
      </p:sp>
    </p:spTree>
    <p:extLst>
      <p:ext uri="{BB962C8B-B14F-4D97-AF65-F5344CB8AC3E}">
        <p14:creationId xmlns:p14="http://schemas.microsoft.com/office/powerpoint/2010/main" val="370524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t>Internal audits : 5/ Month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hlinkClick r:id="rId2" action="ppaction://hlinkfile"/>
            </a:endParaRPr>
          </a:p>
          <a:p>
            <a:pPr marL="0" indent="0">
              <a:buNone/>
            </a:pPr>
            <a:endParaRPr lang="en-US" dirty="0">
              <a:hlinkClick r:id="rId3" action="ppaction://hlinkfile"/>
            </a:endParaRPr>
          </a:p>
          <a:p>
            <a:pPr marL="0" indent="0">
              <a:buNone/>
            </a:pPr>
            <a:r>
              <a:rPr lang="en-US" dirty="0">
                <a:hlinkClick r:id="rId3" action="ppaction://hlinkfile"/>
              </a:rPr>
              <a:t>P:\Laboratory\AP\! AP QA\AP QA Meetings\2023\2023 5 audit cases monthly\March 2023 audit cases.pdf</a:t>
            </a:r>
            <a:endParaRPr lang="en-US" dirty="0">
              <a:hlinkClick r:id="rId4" action="ppaction://hlinkfile"/>
            </a:endParaRPr>
          </a:p>
        </p:txBody>
      </p:sp>
      <p:sp>
        <p:nvSpPr>
          <p:cNvPr id="4" name="Slide Number Placeholder 3"/>
          <p:cNvSpPr>
            <a:spLocks noGrp="1"/>
          </p:cNvSpPr>
          <p:nvPr>
            <p:ph type="sldNum" sz="quarter" idx="12"/>
          </p:nvPr>
        </p:nvSpPr>
        <p:spPr/>
        <p:txBody>
          <a:bodyPr/>
          <a:lstStyle/>
          <a:p>
            <a:fld id="{41E48CFA-1913-43FD-989E-80AE82C6768E}" type="slidenum">
              <a:rPr lang="en-US" smtClean="0"/>
              <a:t>17</a:t>
            </a:fld>
            <a:endParaRPr lang="en-US" dirty="0"/>
          </a:p>
        </p:txBody>
      </p:sp>
    </p:spTree>
    <p:extLst>
      <p:ext uri="{BB962C8B-B14F-4D97-AF65-F5344CB8AC3E}">
        <p14:creationId xmlns:p14="http://schemas.microsoft.com/office/powerpoint/2010/main" val="153962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551"/>
            <a:ext cx="7772400" cy="3959524"/>
          </a:xfrm>
        </p:spPr>
        <p:txBody>
          <a:bodyPr>
            <a:normAutofit fontScale="90000"/>
          </a:bodyPr>
          <a:lstStyle/>
          <a:p>
            <a:r>
              <a:rPr lang="en-US" dirty="0"/>
              <a:t>	</a:t>
            </a:r>
            <a:br>
              <a:rPr lang="en-US" dirty="0"/>
            </a:br>
            <a:br>
              <a:rPr lang="en-US" dirty="0"/>
            </a:br>
            <a:br>
              <a:rPr lang="en-US" dirty="0"/>
            </a:br>
            <a:r>
              <a:rPr lang="en-US" sz="4900" dirty="0"/>
              <a:t>Challenges and Opportunities</a:t>
            </a:r>
            <a:br>
              <a:rPr lang="en-US" sz="4900" dirty="0"/>
            </a:br>
            <a:r>
              <a:rPr lang="en-US" sz="4900" dirty="0"/>
              <a:t> for Improvement</a:t>
            </a:r>
            <a:br>
              <a:rPr lang="en-US" sz="4900" dirty="0"/>
            </a:br>
            <a:r>
              <a:rPr lang="en-US" sz="4900" dirty="0"/>
              <a:t> Anatomic Pathology</a:t>
            </a:r>
            <a:br>
              <a:rPr lang="en-US" dirty="0"/>
            </a:br>
            <a:r>
              <a:rPr lang="en-US" sz="2000" dirty="0">
                <a:solidFill>
                  <a:prstClr val="black"/>
                </a:solidFill>
              </a:rPr>
              <a:t>(Before Final </a:t>
            </a:r>
            <a:r>
              <a:rPr lang="en-US" sz="2000" dirty="0" err="1">
                <a:solidFill>
                  <a:prstClr val="black"/>
                </a:solidFill>
              </a:rPr>
              <a:t>Dx</a:t>
            </a:r>
            <a:r>
              <a:rPr lang="en-US" sz="2000" dirty="0">
                <a:solidFill>
                  <a:prstClr val="black"/>
                </a:solidFill>
              </a:rPr>
              <a:t>)</a:t>
            </a:r>
            <a:endParaRPr lang="en-US" dirty="0"/>
          </a:p>
        </p:txBody>
      </p:sp>
      <p:sp>
        <p:nvSpPr>
          <p:cNvPr id="3" name="Subtitle 2"/>
          <p:cNvSpPr>
            <a:spLocks noGrp="1"/>
          </p:cNvSpPr>
          <p:nvPr>
            <p:ph type="subTitle" idx="1"/>
          </p:nvPr>
        </p:nvSpPr>
        <p:spPr>
          <a:xfrm>
            <a:off x="1143000" y="5345671"/>
            <a:ext cx="6858000" cy="854015"/>
          </a:xfrm>
        </p:spPr>
        <p:txBody>
          <a:bodyPr/>
          <a:lstStyle/>
          <a:p>
            <a:pPr lvl="1"/>
            <a:r>
              <a:rPr lang="en-US" dirty="0"/>
              <a:t>March 2023</a:t>
            </a:r>
          </a:p>
        </p:txBody>
      </p:sp>
    </p:spTree>
    <p:extLst>
      <p:ext uri="{BB962C8B-B14F-4D97-AF65-F5344CB8AC3E}">
        <p14:creationId xmlns:p14="http://schemas.microsoft.com/office/powerpoint/2010/main" val="100815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5"/>
            <a:ext cx="7886700" cy="1505883"/>
          </a:xfrm>
        </p:spPr>
        <p:txBody>
          <a:bodyPr anchor="ctr">
            <a:normAutofit/>
          </a:bodyPr>
          <a:lstStyle/>
          <a:p>
            <a:r>
              <a:rPr lang="en-US" sz="4500" b="1"/>
              <a:t>Histology Processing Issues</a:t>
            </a:r>
          </a:p>
        </p:txBody>
      </p:sp>
      <p:graphicFrame>
        <p:nvGraphicFramePr>
          <p:cNvPr id="3" name="Chart 2">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1971647623"/>
              </p:ext>
            </p:extLst>
          </p:nvPr>
        </p:nvGraphicFramePr>
        <p:xfrm>
          <a:off x="628650" y="1845426"/>
          <a:ext cx="7884410" cy="4450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22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750"/>
            <a:ext cx="7886700" cy="458657"/>
          </a:xfrm>
        </p:spPr>
        <p:txBody>
          <a:bodyPr>
            <a:normAutofit fontScale="90000"/>
          </a:bodyPr>
          <a:lstStyle/>
          <a:p>
            <a:pPr algn="ctr"/>
            <a:r>
              <a:rPr lang="en-US" dirty="0"/>
              <a:t>OLD BUSINESS</a:t>
            </a:r>
          </a:p>
        </p:txBody>
      </p:sp>
      <p:sp>
        <p:nvSpPr>
          <p:cNvPr id="3" name="Content Placeholder 2"/>
          <p:cNvSpPr>
            <a:spLocks noGrp="1"/>
          </p:cNvSpPr>
          <p:nvPr>
            <p:ph idx="1"/>
          </p:nvPr>
        </p:nvSpPr>
        <p:spPr>
          <a:xfrm>
            <a:off x="483145" y="1151453"/>
            <a:ext cx="7886700" cy="5204898"/>
          </a:xfrm>
        </p:spPr>
        <p:txBody>
          <a:bodyPr/>
          <a:lstStyle/>
          <a:p>
            <a:pPr marL="0" indent="0" algn="ctr">
              <a:buNone/>
            </a:pPr>
            <a:endParaRPr lang="en-US" dirty="0">
              <a:hlinkClick r:id="rId2" action="ppaction://hlinkfile"/>
            </a:endParaRPr>
          </a:p>
          <a:p>
            <a:pPr marL="0" indent="0" algn="ctr">
              <a:buNone/>
            </a:pPr>
            <a:endParaRPr lang="en-US" dirty="0">
              <a:hlinkClick r:id="rId3" action="ppaction://hlinkfile"/>
            </a:endParaRPr>
          </a:p>
          <a:p>
            <a:pPr marL="0" indent="0" algn="ctr">
              <a:buNone/>
            </a:pPr>
            <a:r>
              <a:rPr lang="en-US" dirty="0">
                <a:hlinkClick r:id="rId3" action="ppaction://hlinkfile"/>
              </a:rPr>
              <a:t>\\Ynhh.org\src\BH - Laboratory\AP\! AP QA\AP QA Meetings\2023\2023 AGENDA &amp; MEETING MINUTES\</a:t>
            </a:r>
            <a:r>
              <a:rPr lang="en-US" u="sng" dirty="0">
                <a:solidFill>
                  <a:srgbClr val="993366"/>
                </a:solidFill>
                <a:hlinkClick r:id="rId3" action="ppaction://hlinkfile"/>
              </a:rPr>
              <a:t>March 12, 2023\minutes for month of February held on March 23.docx</a:t>
            </a:r>
            <a:endParaRPr lang="en-US" u="sng" dirty="0">
              <a:solidFill>
                <a:srgbClr val="993366"/>
              </a:solidFill>
            </a:endParaRPr>
          </a:p>
          <a:p>
            <a:pPr marL="0" indent="0" algn="ctr">
              <a:buNone/>
            </a:pPr>
            <a:endParaRPr lang="en-US" dirty="0">
              <a:hlinkClick r:id="rId4" action="ppaction://hlinkfile"/>
            </a:endParaRPr>
          </a:p>
        </p:txBody>
      </p:sp>
      <p:sp>
        <p:nvSpPr>
          <p:cNvPr id="4" name="Slide Number Placeholder 3"/>
          <p:cNvSpPr>
            <a:spLocks noGrp="1"/>
          </p:cNvSpPr>
          <p:nvPr>
            <p:ph type="sldNum" sz="quarter" idx="12"/>
          </p:nvPr>
        </p:nvSpPr>
        <p:spPr/>
        <p:txBody>
          <a:bodyPr/>
          <a:lstStyle/>
          <a:p>
            <a:fld id="{41E48CFA-1913-43FD-989E-80AE82C6768E}" type="slidenum">
              <a:rPr lang="en-US" smtClean="0"/>
              <a:t>2</a:t>
            </a:fld>
            <a:endParaRPr lang="en-US" dirty="0"/>
          </a:p>
        </p:txBody>
      </p:sp>
    </p:spTree>
    <p:extLst>
      <p:ext uri="{BB962C8B-B14F-4D97-AF65-F5344CB8AC3E}">
        <p14:creationId xmlns:p14="http://schemas.microsoft.com/office/powerpoint/2010/main" val="20624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5"/>
            <a:ext cx="7886700" cy="1505883"/>
          </a:xfrm>
        </p:spPr>
        <p:txBody>
          <a:bodyPr anchor="ctr">
            <a:normAutofit/>
          </a:bodyPr>
          <a:lstStyle/>
          <a:p>
            <a:r>
              <a:rPr lang="en-US" sz="4500" b="1"/>
              <a:t>Histology Processing Issues</a:t>
            </a:r>
            <a:endParaRPr lang="en-US" sz="4500"/>
          </a:p>
        </p:txBody>
      </p:sp>
      <p:sp>
        <p:nvSpPr>
          <p:cNvPr id="3" name="Slide Number Placeholder 2"/>
          <p:cNvSpPr>
            <a:spLocks noGrp="1"/>
          </p:cNvSpPr>
          <p:nvPr>
            <p:ph type="sldNum" sz="quarter" idx="12"/>
          </p:nvPr>
        </p:nvSpPr>
        <p:spPr>
          <a:xfrm>
            <a:off x="6457950" y="6356350"/>
            <a:ext cx="2057400" cy="365125"/>
          </a:xfrm>
        </p:spPr>
        <p:txBody>
          <a:bodyPr>
            <a:normAutofit/>
          </a:bodyPr>
          <a:lstStyle/>
          <a:p>
            <a:pPr>
              <a:spcAft>
                <a:spcPts val="600"/>
              </a:spcAft>
            </a:pPr>
            <a:fld id="{41E48CFA-1913-43FD-989E-80AE82C6768E}" type="slidenum">
              <a:rPr lang="en-US" smtClean="0"/>
              <a:pPr>
                <a:spcAft>
                  <a:spcPts val="600"/>
                </a:spcAft>
              </a:pPr>
              <a:t>20</a:t>
            </a:fld>
            <a:endParaRPr lang="en-US"/>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594547536"/>
              </p:ext>
            </p:extLst>
          </p:nvPr>
        </p:nvGraphicFramePr>
        <p:xfrm>
          <a:off x="628650" y="1845426"/>
          <a:ext cx="7884410" cy="4450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27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CYTOLOGY SPECIMENS</a:t>
            </a:r>
          </a:p>
        </p:txBody>
      </p:sp>
      <p:sp>
        <p:nvSpPr>
          <p:cNvPr id="3" name="Subtitle 2"/>
          <p:cNvSpPr>
            <a:spLocks noGrp="1"/>
          </p:cNvSpPr>
          <p:nvPr>
            <p:ph type="subTitle" idx="1"/>
          </p:nvPr>
        </p:nvSpPr>
        <p:spPr/>
        <p:txBody>
          <a:bodyPr/>
          <a:lstStyle/>
          <a:p>
            <a:r>
              <a:rPr lang="en-US" dirty="0"/>
              <a:t>SENT TO YSM FOR PROCESSING</a:t>
            </a:r>
          </a:p>
        </p:txBody>
      </p:sp>
      <p:sp>
        <p:nvSpPr>
          <p:cNvPr id="4" name="Slide Number Placeholder 3"/>
          <p:cNvSpPr>
            <a:spLocks noGrp="1"/>
          </p:cNvSpPr>
          <p:nvPr>
            <p:ph type="sldNum" sz="quarter" idx="12"/>
          </p:nvPr>
        </p:nvSpPr>
        <p:spPr/>
        <p:txBody>
          <a:bodyPr/>
          <a:lstStyle/>
          <a:p>
            <a:fld id="{41E48CFA-1913-43FD-989E-80AE82C6768E}" type="slidenum">
              <a:rPr lang="en-US" smtClean="0"/>
              <a:t>21</a:t>
            </a:fld>
            <a:endParaRPr lang="en-US" dirty="0"/>
          </a:p>
        </p:txBody>
      </p:sp>
    </p:spTree>
    <p:extLst>
      <p:ext uri="{BB962C8B-B14F-4D97-AF65-F5344CB8AC3E}">
        <p14:creationId xmlns:p14="http://schemas.microsoft.com/office/powerpoint/2010/main" val="50479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48CFA-1913-43FD-989E-80AE82C6768E}" type="slidenum">
              <a:rPr lang="en-US" smtClean="0"/>
              <a:t>22</a:t>
            </a:fld>
            <a:endParaRPr lang="en-US" dirty="0"/>
          </a:p>
        </p:txBody>
      </p:sp>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nvGraphicFramePr>
        <p:xfrm>
          <a:off x="470263" y="252549"/>
          <a:ext cx="8229600" cy="6383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2566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E48CFA-1913-43FD-989E-80AE82C6768E}" type="slidenum">
              <a:rPr lang="en-US" smtClean="0"/>
              <a:t>23</a:t>
            </a:fld>
            <a:endParaRPr lang="en-US" dirty="0"/>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nvGraphicFramePr>
        <p:xfrm>
          <a:off x="461554" y="243840"/>
          <a:ext cx="8229599" cy="6374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547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4000000}"/>
              </a:ext>
            </a:extLst>
          </p:cNvPr>
          <p:cNvGraphicFramePr>
            <a:graphicFrameLocks/>
          </p:cNvGraphicFramePr>
          <p:nvPr/>
        </p:nvGraphicFramePr>
        <p:xfrm>
          <a:off x="461554" y="226423"/>
          <a:ext cx="8238309"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7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E48CFA-1913-43FD-989E-80AE82C6768E}" type="slidenum">
              <a:rPr lang="en-US" smtClean="0"/>
              <a:pPr/>
              <a:t>25</a:t>
            </a:fld>
            <a:endParaRPr lang="en-US" dirty="0"/>
          </a:p>
        </p:txBody>
      </p:sp>
      <p:pic>
        <p:nvPicPr>
          <p:cNvPr id="5" name="Picture 4">
            <a:extLst>
              <a:ext uri="{FF2B5EF4-FFF2-40B4-BE49-F238E27FC236}">
                <a16:creationId xmlns:a16="http://schemas.microsoft.com/office/drawing/2014/main" id="{FE67B537-7D1E-3C6C-F931-8F1442BC194E}"/>
              </a:ext>
            </a:extLst>
          </p:cNvPr>
          <p:cNvPicPr>
            <a:picLocks noChangeAspect="1"/>
          </p:cNvPicPr>
          <p:nvPr/>
        </p:nvPicPr>
        <p:blipFill>
          <a:blip r:embed="rId3"/>
          <a:stretch>
            <a:fillRect/>
          </a:stretch>
        </p:blipFill>
        <p:spPr>
          <a:xfrm>
            <a:off x="98260" y="0"/>
            <a:ext cx="8947479" cy="6858000"/>
          </a:xfrm>
          <a:prstGeom prst="rect">
            <a:avLst/>
          </a:prstGeom>
        </p:spPr>
      </p:pic>
    </p:spTree>
    <p:extLst>
      <p:ext uri="{BB962C8B-B14F-4D97-AF65-F5344CB8AC3E}">
        <p14:creationId xmlns:p14="http://schemas.microsoft.com/office/powerpoint/2010/main" val="17183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454728"/>
            <a:ext cx="7886700" cy="2169622"/>
          </a:xfrm>
        </p:spPr>
        <p:txBody>
          <a:bodyPr/>
          <a:lstStyle/>
          <a:p>
            <a:pPr algn="ctr"/>
            <a:r>
              <a:rPr lang="en-US" dirty="0"/>
              <a:t>Competency Checklist  </a:t>
            </a:r>
            <a:br>
              <a:rPr lang="en-US" dirty="0"/>
            </a:br>
            <a:endParaRPr lang="en-US" dirty="0"/>
          </a:p>
        </p:txBody>
      </p:sp>
      <p:sp>
        <p:nvSpPr>
          <p:cNvPr id="3" name="Text Placeholder 2"/>
          <p:cNvSpPr>
            <a:spLocks noGrp="1"/>
          </p:cNvSpPr>
          <p:nvPr>
            <p:ph type="body" idx="1"/>
          </p:nvPr>
        </p:nvSpPr>
        <p:spPr>
          <a:xfrm>
            <a:off x="623888" y="3516284"/>
            <a:ext cx="7886700" cy="2573367"/>
          </a:xfrm>
        </p:spPr>
        <p:txBody>
          <a:bodyPr/>
          <a:lstStyle/>
          <a:p>
            <a:pPr algn="ctr"/>
            <a:r>
              <a:rPr lang="en-US">
                <a:hlinkClick r:id="rId2" action="ppaction://hlinkfile"/>
              </a:rPr>
              <a:t>\\Ynhh.org\src\BH - Laboratory\AP\! AP QA\AP QA Meetings\COMPETENCY LOG TO UPDATE MONTHLY\Monthly Competency.xlsx</a:t>
            </a:r>
            <a:endParaRPr lang="en-US" dirty="0"/>
          </a:p>
        </p:txBody>
      </p:sp>
      <p:sp>
        <p:nvSpPr>
          <p:cNvPr id="4" name="Slide Number Placeholder 3"/>
          <p:cNvSpPr>
            <a:spLocks noGrp="1"/>
          </p:cNvSpPr>
          <p:nvPr>
            <p:ph type="sldNum" sz="quarter" idx="12"/>
          </p:nvPr>
        </p:nvSpPr>
        <p:spPr/>
        <p:txBody>
          <a:bodyPr/>
          <a:lstStyle/>
          <a:p>
            <a:fld id="{41E48CFA-1913-43FD-989E-80AE82C6768E}" type="slidenum">
              <a:rPr lang="en-US" smtClean="0"/>
              <a:t>26</a:t>
            </a:fld>
            <a:endParaRPr lang="en-US" dirty="0"/>
          </a:p>
        </p:txBody>
      </p:sp>
    </p:spTree>
    <p:extLst>
      <p:ext uri="{BB962C8B-B14F-4D97-AF65-F5344CB8AC3E}">
        <p14:creationId xmlns:p14="http://schemas.microsoft.com/office/powerpoint/2010/main" val="386831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Reports: </a:t>
            </a:r>
          </a:p>
        </p:txBody>
      </p:sp>
      <p:sp>
        <p:nvSpPr>
          <p:cNvPr id="3" name="Content Placeholder 2"/>
          <p:cNvSpPr>
            <a:spLocks noGrp="1"/>
          </p:cNvSpPr>
          <p:nvPr>
            <p:ph idx="1"/>
          </p:nvPr>
        </p:nvSpPr>
        <p:spPr/>
        <p:txBody>
          <a:bodyPr>
            <a:normAutofit fontScale="92500" lnSpcReduction="10000"/>
          </a:bodyPr>
          <a:lstStyle/>
          <a:p>
            <a:r>
              <a:rPr lang="en-US" dirty="0"/>
              <a:t>Policy and Procedures for signature Review (ongoing)</a:t>
            </a:r>
          </a:p>
          <a:p>
            <a:pPr>
              <a:buFontTx/>
              <a:buChar char="-"/>
            </a:pPr>
            <a:r>
              <a:rPr lang="en-US" dirty="0">
                <a:solidFill>
                  <a:srgbClr val="7030A0"/>
                </a:solidFill>
              </a:rPr>
              <a:t>Ongoing...</a:t>
            </a:r>
          </a:p>
          <a:p>
            <a:pPr marL="457200" lvl="1" indent="0">
              <a:buNone/>
            </a:pPr>
            <a:endParaRPr lang="en-US" sz="2000" dirty="0"/>
          </a:p>
          <a:p>
            <a:r>
              <a:rPr lang="en-US" dirty="0"/>
              <a:t>PM  for all other equipment</a:t>
            </a:r>
          </a:p>
          <a:p>
            <a:pPr marL="0" indent="0">
              <a:buNone/>
            </a:pPr>
            <a:r>
              <a:rPr lang="en-US" dirty="0">
                <a:hlinkClick r:id="rId2" action="ppaction://hlinkfile"/>
              </a:rPr>
              <a:t>\\Ynhh.org\src\BH - Laboratory\AP\Maintenance &amp; Service Reports\Current Instrument List.xlsx</a:t>
            </a:r>
            <a:endParaRPr lang="en-US" dirty="0"/>
          </a:p>
          <a:p>
            <a:pPr lvl="0"/>
            <a:r>
              <a:rPr lang="en-US" dirty="0"/>
              <a:t>Significant issues</a:t>
            </a:r>
            <a:endParaRPr lang="en-US" sz="2400" dirty="0"/>
          </a:p>
          <a:p>
            <a:pPr lvl="1"/>
            <a:r>
              <a:rPr lang="en-US" sz="1300" dirty="0"/>
              <a:t> Summary of the Anatomic Pathology Quality Assurance meeting will be presented at Quality Council and Professional and Quality Committee of the Board, and at every full Board meeting, with a more in depth discussion of any significant issues (every six months).Confirm Minutes from Quality Council and Professional and Quality Committee of the Board – Laura Buhlmann.</a:t>
            </a:r>
          </a:p>
          <a:p>
            <a:pPr marL="0" lvl="0" indent="0">
              <a:buNone/>
            </a:pPr>
            <a:r>
              <a:rPr lang="en-US" sz="1900" dirty="0">
                <a:solidFill>
                  <a:srgbClr val="FF0000"/>
                </a:solidFill>
              </a:rPr>
              <a:t>The P&amp;Q and Quality council- replaced by CRSQ</a:t>
            </a:r>
          </a:p>
          <a:p>
            <a:pPr marL="0" indent="0">
              <a:buNone/>
            </a:pPr>
            <a:r>
              <a:rPr lang="en-US" sz="1900" dirty="0">
                <a:solidFill>
                  <a:srgbClr val="FF0000"/>
                </a:solidFill>
              </a:rPr>
              <a:t>The exact wording from the AOC:</a:t>
            </a:r>
          </a:p>
          <a:p>
            <a:pPr marL="0" indent="0">
              <a:buNone/>
            </a:pPr>
            <a:r>
              <a:rPr lang="en-US" sz="1900" dirty="0">
                <a:solidFill>
                  <a:srgbClr val="FF0000"/>
                </a:solidFill>
              </a:rPr>
              <a:t>“A summary of the monthly AP QA meeting will be presented monthly at Quality Council and P&amp;Q Committee of the Board and at every Board meeting with a more in depth discussion of any significant issues,</a:t>
            </a:r>
            <a:r>
              <a:rPr lang="en-US" sz="1900" b="1" u="sng" dirty="0">
                <a:solidFill>
                  <a:srgbClr val="FF0000"/>
                </a:solidFill>
              </a:rPr>
              <a:t> for at least one year”.</a:t>
            </a:r>
            <a:endParaRPr lang="en-US" sz="1900" dirty="0">
              <a:solidFill>
                <a:srgbClr val="FF0000"/>
              </a:solidFill>
            </a:endParaRPr>
          </a:p>
          <a:p>
            <a:pPr lvl="1"/>
            <a:endParaRPr lang="en-US" sz="1300" dirty="0"/>
          </a:p>
          <a:p>
            <a:endParaRPr lang="en-US" dirty="0"/>
          </a:p>
        </p:txBody>
      </p:sp>
      <p:sp>
        <p:nvSpPr>
          <p:cNvPr id="4" name="Slide Number Placeholder 3"/>
          <p:cNvSpPr>
            <a:spLocks noGrp="1"/>
          </p:cNvSpPr>
          <p:nvPr>
            <p:ph type="sldNum" sz="quarter" idx="12"/>
          </p:nvPr>
        </p:nvSpPr>
        <p:spPr/>
        <p:txBody>
          <a:bodyPr/>
          <a:lstStyle/>
          <a:p>
            <a:fld id="{41E48CFA-1913-43FD-989E-80AE82C6768E}" type="slidenum">
              <a:rPr lang="en-US" smtClean="0"/>
              <a:t>27</a:t>
            </a:fld>
            <a:endParaRPr lang="en-US" dirty="0"/>
          </a:p>
        </p:txBody>
      </p:sp>
    </p:spTree>
    <p:extLst>
      <p:ext uri="{BB962C8B-B14F-4D97-AF65-F5344CB8AC3E}">
        <p14:creationId xmlns:p14="http://schemas.microsoft.com/office/powerpoint/2010/main" val="44420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Non-Conforming Events</a:t>
            </a:r>
          </a:p>
        </p:txBody>
      </p:sp>
      <p:sp>
        <p:nvSpPr>
          <p:cNvPr id="3" name="Content Placeholder 2"/>
          <p:cNvSpPr>
            <a:spLocks noGrp="1"/>
          </p:cNvSpPr>
          <p:nvPr>
            <p:ph idx="1"/>
          </p:nvPr>
        </p:nvSpPr>
        <p:spPr>
          <a:xfrm>
            <a:off x="844310" y="987618"/>
            <a:ext cx="7886700" cy="5204898"/>
          </a:xfrm>
        </p:spPr>
        <p:txBody>
          <a:bodyPr/>
          <a:lstStyle/>
          <a:p>
            <a:pPr marL="0" indent="0">
              <a:buNone/>
            </a:pPr>
            <a:endParaRPr lang="en-US" dirty="0">
              <a:hlinkClick r:id="rId2" action="ppaction://hlinkpres?slideindex=1&amp;slidetitle="/>
            </a:endParaRPr>
          </a:p>
          <a:p>
            <a:pPr marL="0" indent="0">
              <a:buNone/>
            </a:pPr>
            <a:endParaRPr lang="en-US" dirty="0">
              <a:hlinkClick r:id="rId2" action="ppaction://hlinkpres?slideindex=1&amp;slidetitle="/>
            </a:endParaRPr>
          </a:p>
          <a:p>
            <a:pPr marL="0" indent="0">
              <a:buNone/>
            </a:pPr>
            <a:endParaRPr lang="en-US" dirty="0">
              <a:hlinkClick r:id="rId3" action="ppaction://hlinkpres?slideindex=1&amp;slidetitle="/>
            </a:endParaRPr>
          </a:p>
          <a:p>
            <a:pPr marL="0" indent="0" algn="ctr">
              <a:buNone/>
            </a:pPr>
            <a:r>
              <a:rPr lang="en-US" dirty="0">
                <a:hlinkClick r:id="rId3" action="ppaction://hlinkpres?slideindex=1&amp;slidetitle="/>
              </a:rPr>
              <a:t>\\Ynhh.org\src\BH - Laboratory\AP\! AP QA\AP QA Meetings\Irreplaceable Specimen Templates\IS Update for BH goals 2023 presentations\IS Update for BH goals month of March [Autosaved].pptx</a:t>
            </a:r>
            <a:endParaRPr lang="en-US" dirty="0">
              <a:hlinkClick r:id="rId2" action="ppaction://hlinkpres?slideindex=1&amp;slidetitle="/>
            </a:endParaRPr>
          </a:p>
        </p:txBody>
      </p:sp>
      <p:sp>
        <p:nvSpPr>
          <p:cNvPr id="4" name="Slide Number Placeholder 3"/>
          <p:cNvSpPr>
            <a:spLocks noGrp="1"/>
          </p:cNvSpPr>
          <p:nvPr>
            <p:ph type="sldNum" sz="quarter" idx="12"/>
          </p:nvPr>
        </p:nvSpPr>
        <p:spPr/>
        <p:txBody>
          <a:bodyPr/>
          <a:lstStyle/>
          <a:p>
            <a:fld id="{41E48CFA-1913-43FD-989E-80AE82C6768E}" type="slidenum">
              <a:rPr lang="en-US" smtClean="0"/>
              <a:t>28</a:t>
            </a:fld>
            <a:endParaRPr lang="en-US" dirty="0"/>
          </a:p>
        </p:txBody>
      </p:sp>
    </p:spTree>
    <p:extLst>
      <p:ext uri="{BB962C8B-B14F-4D97-AF65-F5344CB8AC3E}">
        <p14:creationId xmlns:p14="http://schemas.microsoft.com/office/powerpoint/2010/main" val="524894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br>
            <a:r>
              <a:rPr lang="en-US" b="1" dirty="0"/>
              <a:t>New Business</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RLs in April 2023</a:t>
            </a:r>
          </a:p>
          <a:p>
            <a:pPr lvl="0"/>
            <a:r>
              <a:rPr lang="en-US" sz="2900" dirty="0"/>
              <a:t>RCA</a:t>
            </a:r>
          </a:p>
          <a:p>
            <a:r>
              <a:rPr lang="en-US" dirty="0"/>
              <a:t>Stones------------</a:t>
            </a:r>
            <a:r>
              <a:rPr lang="en-US" b="0" i="0" dirty="0">
                <a:solidFill>
                  <a:srgbClr val="2E2E2E"/>
                </a:solidFill>
                <a:effectLst/>
                <a:latin typeface="SourceSansPro"/>
              </a:rPr>
              <a:t>RITM0104218</a:t>
            </a:r>
            <a:endParaRPr lang="en-US" dirty="0"/>
          </a:p>
          <a:p>
            <a:pPr lvl="0"/>
            <a:r>
              <a:rPr lang="en-US" dirty="0"/>
              <a:t>Lab enhancement/renovation</a:t>
            </a:r>
          </a:p>
          <a:p>
            <a:pPr marL="0" lvl="0" indent="0">
              <a:buNone/>
            </a:pPr>
            <a:r>
              <a:rPr lang="en-US" dirty="0"/>
              <a:t>    -	Plexi-glass work# 1136840-</a:t>
            </a:r>
          </a:p>
          <a:p>
            <a:pPr marL="0" indent="0">
              <a:buNone/>
            </a:pPr>
            <a:r>
              <a:rPr lang="en-US" dirty="0"/>
              <a:t>    -	Pathology Office Renovation </a:t>
            </a:r>
          </a:p>
          <a:p>
            <a:pPr marL="0" lvl="0" indent="0">
              <a:buNone/>
            </a:pPr>
            <a:r>
              <a:rPr lang="en-US" dirty="0"/>
              <a:t>	 -SPOT cameras are ordered. (#233358)</a:t>
            </a:r>
          </a:p>
          <a:p>
            <a:pPr marL="0" lvl="0" indent="0">
              <a:buNone/>
            </a:pPr>
            <a:r>
              <a:rPr lang="en-US" dirty="0"/>
              <a:t>	- Microscopes PO# 30415485-PRO</a:t>
            </a:r>
          </a:p>
          <a:p>
            <a:pPr lvl="0"/>
            <a:r>
              <a:rPr lang="en-US" dirty="0"/>
              <a:t>Personnel Update</a:t>
            </a:r>
          </a:p>
          <a:p>
            <a:pPr lvl="0"/>
            <a:endParaRPr lang="en-US" dirty="0"/>
          </a:p>
          <a:p>
            <a:pPr lvl="0"/>
            <a:r>
              <a:rPr lang="en-US" dirty="0"/>
              <a:t>Pathology Candidate</a:t>
            </a:r>
          </a:p>
          <a:p>
            <a:pPr lvl="0"/>
            <a:endParaRPr lang="en-US" dirty="0"/>
          </a:p>
          <a:p>
            <a:pPr lvl="0"/>
            <a:r>
              <a:rPr lang="en-US" dirty="0"/>
              <a:t>Students (HTL, HT, PA)</a:t>
            </a:r>
          </a:p>
          <a:p>
            <a:pPr marL="0" lvl="0" indent="0">
              <a:buNone/>
            </a:pPr>
            <a:endParaRPr lang="en-US" dirty="0"/>
          </a:p>
          <a:p>
            <a:pPr lvl="0"/>
            <a:r>
              <a:rPr lang="en-US" dirty="0"/>
              <a:t>Recognition </a:t>
            </a:r>
          </a:p>
          <a:p>
            <a:endParaRPr lang="en-US" dirty="0"/>
          </a:p>
        </p:txBody>
      </p:sp>
      <p:sp>
        <p:nvSpPr>
          <p:cNvPr id="4" name="Slide Number Placeholder 3"/>
          <p:cNvSpPr>
            <a:spLocks noGrp="1"/>
          </p:cNvSpPr>
          <p:nvPr>
            <p:ph type="sldNum" sz="quarter" idx="12"/>
          </p:nvPr>
        </p:nvSpPr>
        <p:spPr/>
        <p:txBody>
          <a:bodyPr/>
          <a:lstStyle/>
          <a:p>
            <a:fld id="{41E48CFA-1913-43FD-989E-80AE82C6768E}" type="slidenum">
              <a:rPr lang="en-US" smtClean="0"/>
              <a:t>29</a:t>
            </a:fld>
            <a:endParaRPr lang="en-US" dirty="0"/>
          </a:p>
        </p:txBody>
      </p:sp>
    </p:spTree>
    <p:extLst>
      <p:ext uri="{BB962C8B-B14F-4D97-AF65-F5344CB8AC3E}">
        <p14:creationId xmlns:p14="http://schemas.microsoft.com/office/powerpoint/2010/main" val="46150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58" y="356418"/>
            <a:ext cx="8110818" cy="696070"/>
          </a:xfrm>
        </p:spPr>
        <p:txBody>
          <a:bodyPr>
            <a:normAutofit/>
          </a:bodyPr>
          <a:lstStyle/>
          <a:p>
            <a:pPr algn="ctr"/>
            <a:r>
              <a:rPr lang="en-US" sz="4000" b="1" dirty="0"/>
              <a:t>BC &amp; MC AP  VOLUME</a:t>
            </a:r>
            <a:r>
              <a:rPr lang="en-US" sz="2200" b="1" dirty="0"/>
              <a:t>( October 22- April 2023</a:t>
            </a:r>
            <a:endParaRPr lang="en-US" sz="2200" dirty="0"/>
          </a:p>
        </p:txBody>
      </p:sp>
      <p:sp>
        <p:nvSpPr>
          <p:cNvPr id="4" name="Slide Number Placeholder 3"/>
          <p:cNvSpPr>
            <a:spLocks noGrp="1"/>
          </p:cNvSpPr>
          <p:nvPr>
            <p:ph type="sldNum" sz="quarter" idx="12"/>
          </p:nvPr>
        </p:nvSpPr>
        <p:spPr>
          <a:xfrm>
            <a:off x="6484076" y="6301601"/>
            <a:ext cx="2057400" cy="365125"/>
          </a:xfrm>
        </p:spPr>
        <p:txBody>
          <a:bodyPr/>
          <a:lstStyle/>
          <a:p>
            <a:fld id="{41E48CFA-1913-43FD-989E-80AE82C6768E}" type="slidenum">
              <a:rPr lang="en-US" smtClean="0"/>
              <a:t>3</a:t>
            </a:fld>
            <a:endParaRPr lang="en-US" dirty="0"/>
          </a:p>
        </p:txBody>
      </p:sp>
      <p:graphicFrame>
        <p:nvGraphicFramePr>
          <p:cNvPr id="7" name="Content Placeholder 6">
            <a:extLst>
              <a:ext uri="{FF2B5EF4-FFF2-40B4-BE49-F238E27FC236}">
                <a16:creationId xmlns:a16="http://schemas.microsoft.com/office/drawing/2014/main" id="{839340B7-4DC5-3F3F-7531-1520A2CC2D71}"/>
              </a:ext>
            </a:extLst>
          </p:cNvPr>
          <p:cNvGraphicFramePr>
            <a:graphicFrameLocks noGrp="1"/>
          </p:cNvGraphicFramePr>
          <p:nvPr>
            <p:ph idx="1"/>
            <p:extLst>
              <p:ext uri="{D42A27DB-BD31-4B8C-83A1-F6EECF244321}">
                <p14:modId xmlns:p14="http://schemas.microsoft.com/office/powerpoint/2010/main" val="3457670283"/>
              </p:ext>
            </p:extLst>
          </p:nvPr>
        </p:nvGraphicFramePr>
        <p:xfrm>
          <a:off x="628650" y="971550"/>
          <a:ext cx="7886700" cy="5205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38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82692524"/>
              </p:ext>
            </p:extLst>
          </p:nvPr>
        </p:nvGraphicFramePr>
        <p:xfrm>
          <a:off x="256853" y="256853"/>
          <a:ext cx="8603182" cy="6672739"/>
        </p:xfrm>
        <a:graphic>
          <a:graphicData uri="http://schemas.openxmlformats.org/drawingml/2006/table">
            <a:tbl>
              <a:tblPr firstRow="1" firstCol="1" bandRow="1">
                <a:tableStyleId>{5C22544A-7EE6-4342-B048-85BDC9FD1C3A}</a:tableStyleId>
              </a:tblPr>
              <a:tblGrid>
                <a:gridCol w="4537752">
                  <a:extLst>
                    <a:ext uri="{9D8B030D-6E8A-4147-A177-3AD203B41FA5}">
                      <a16:colId xmlns:a16="http://schemas.microsoft.com/office/drawing/2014/main" val="569352795"/>
                    </a:ext>
                  </a:extLst>
                </a:gridCol>
                <a:gridCol w="849084">
                  <a:extLst>
                    <a:ext uri="{9D8B030D-6E8A-4147-A177-3AD203B41FA5}">
                      <a16:colId xmlns:a16="http://schemas.microsoft.com/office/drawing/2014/main" val="811769874"/>
                    </a:ext>
                  </a:extLst>
                </a:gridCol>
                <a:gridCol w="1217333">
                  <a:extLst>
                    <a:ext uri="{9D8B030D-6E8A-4147-A177-3AD203B41FA5}">
                      <a16:colId xmlns:a16="http://schemas.microsoft.com/office/drawing/2014/main" val="1629018219"/>
                    </a:ext>
                  </a:extLst>
                </a:gridCol>
                <a:gridCol w="1999013">
                  <a:extLst>
                    <a:ext uri="{9D8B030D-6E8A-4147-A177-3AD203B41FA5}">
                      <a16:colId xmlns:a16="http://schemas.microsoft.com/office/drawing/2014/main" val="1708463204"/>
                    </a:ext>
                  </a:extLst>
                </a:gridCol>
              </a:tblGrid>
              <a:tr h="438491">
                <a:tc>
                  <a:txBody>
                    <a:bodyPr/>
                    <a:lstStyle/>
                    <a:p>
                      <a:pPr marL="0" marR="0" algn="ctr">
                        <a:lnSpc>
                          <a:spcPct val="107000"/>
                        </a:lnSpc>
                        <a:spcBef>
                          <a:spcPts val="0"/>
                        </a:spcBef>
                        <a:spcAft>
                          <a:spcPts val="0"/>
                        </a:spcAft>
                      </a:pPr>
                      <a:r>
                        <a:rPr lang="en-US" sz="1400" dirty="0">
                          <a:solidFill>
                            <a:schemeClr val="tx1"/>
                          </a:solidFill>
                          <a:effectLst/>
                          <a:latin typeface="+mn-lt"/>
                        </a:rPr>
                        <a:t>Action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tc>
                  <a:txBody>
                    <a:bodyPr/>
                    <a:lstStyle/>
                    <a:p>
                      <a:pPr marL="0" marR="0">
                        <a:lnSpc>
                          <a:spcPct val="107000"/>
                        </a:lnSpc>
                        <a:spcBef>
                          <a:spcPts val="0"/>
                        </a:spcBef>
                        <a:spcAft>
                          <a:spcPts val="0"/>
                        </a:spcAft>
                      </a:pPr>
                      <a:r>
                        <a:rPr lang="en-US" sz="1400" dirty="0">
                          <a:solidFill>
                            <a:schemeClr val="tx1"/>
                          </a:solidFill>
                          <a:effectLst/>
                          <a:latin typeface="+mn-lt"/>
                        </a:rPr>
                        <a:t>Date started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tc>
                  <a:txBody>
                    <a:bodyPr/>
                    <a:lstStyle/>
                    <a:p>
                      <a:pPr marL="0" marR="0">
                        <a:lnSpc>
                          <a:spcPct val="107000"/>
                        </a:lnSpc>
                        <a:spcBef>
                          <a:spcPts val="0"/>
                        </a:spcBef>
                        <a:spcAft>
                          <a:spcPts val="0"/>
                        </a:spcAft>
                      </a:pPr>
                      <a:r>
                        <a:rPr lang="en-US" sz="1400" dirty="0">
                          <a:solidFill>
                            <a:schemeClr val="tx1"/>
                          </a:solidFill>
                          <a:effectLst/>
                          <a:latin typeface="+mn-lt"/>
                        </a:rPr>
                        <a:t>Date to be Completed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tc>
                  <a:txBody>
                    <a:bodyPr/>
                    <a:lstStyle/>
                    <a:p>
                      <a:pPr marL="0" marR="0">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Responsible Party/Comments</a:t>
                      </a:r>
                    </a:p>
                  </a:txBody>
                  <a:tcPr marL="57860" marR="57860" marT="0" marB="0">
                    <a:solidFill>
                      <a:schemeClr val="bg1">
                        <a:lumMod val="65000"/>
                      </a:schemeClr>
                    </a:solidFill>
                  </a:tcPr>
                </a:tc>
                <a:extLst>
                  <a:ext uri="{0D108BD9-81ED-4DB2-BD59-A6C34878D82A}">
                    <a16:rowId xmlns:a16="http://schemas.microsoft.com/office/drawing/2014/main" val="3998159877"/>
                  </a:ext>
                </a:extLst>
              </a:tr>
              <a:tr h="133698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Event and Event Rewind will be shared with all staff in the Pathology department and system-wide in regards to how HRO behaviors would have prevented this incident. Specifics about which CHAMP behaviors (attention to detail; 200% accountability) would have prevented the event and education about skill-based errors shared with all staff. (Immediate Mitigation)</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2/14/23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rPr>
                        <a:t>4/15/23</a:t>
                      </a:r>
                    </a:p>
                    <a:p>
                      <a:pPr marL="0" marR="0">
                        <a:lnSpc>
                          <a:spcPct val="107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completed</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rPr>
                        <a:t> J. Clerveau; T. Lee</a:t>
                      </a:r>
                      <a:endParaRPr lang="en-US" sz="1200" dirty="0">
                        <a:solidFill>
                          <a:srgbClr val="FF0000"/>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2547503739"/>
                  </a:ext>
                </a:extLst>
              </a:tr>
              <a:tr h="538836">
                <a:tc>
                  <a:txBody>
                    <a:bodyPr/>
                    <a:lstStyle/>
                    <a:p>
                      <a:r>
                        <a:rPr lang="en-US" sz="1200" b="0" i="0" kern="1200" dirty="0">
                          <a:solidFill>
                            <a:schemeClr val="tx1"/>
                          </a:solidFill>
                          <a:effectLst/>
                          <a:latin typeface="+mn-lt"/>
                          <a:ea typeface="+mn-ea"/>
                          <a:cs typeface="+mn-cs"/>
                        </a:rPr>
                        <a:t>Created bins for GI, Prostate, Breast, Other to clearly separate sample types prior to accessioning. (Immediate mitigation)</a:t>
                      </a:r>
                    </a:p>
                    <a:p>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2/28/23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3/2/23</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chemeClr val="tx1"/>
                          </a:solidFill>
                          <a:effectLst/>
                          <a:latin typeface="+mn-lt"/>
                          <a:ea typeface="Calibri" panose="020F0502020204030204" pitchFamily="34" charset="0"/>
                          <a:cs typeface="Times New Roman" panose="02020603050405020304" pitchFamily="18" charset="0"/>
                        </a:rPr>
                        <a:t>completed</a:t>
                      </a:r>
                      <a:endParaRPr lang="en-US" sz="1200" dirty="0">
                        <a:solidFill>
                          <a:srgbClr val="FF000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J. Clerveau</a:t>
                      </a:r>
                    </a:p>
                  </a:txBody>
                  <a:tcPr marL="57860" marR="57860" marT="0" marB="0">
                    <a:solidFill>
                      <a:srgbClr val="EAEAEA"/>
                    </a:solidFill>
                  </a:tcPr>
                </a:tc>
                <a:extLst>
                  <a:ext uri="{0D108BD9-81ED-4DB2-BD59-A6C34878D82A}">
                    <a16:rowId xmlns:a16="http://schemas.microsoft.com/office/drawing/2014/main" val="3205267050"/>
                  </a:ext>
                </a:extLst>
              </a:tr>
              <a:tr h="7603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​Policy updated that if non-GI tract biopsy cases must be accessioned back-to-back, the case will be flagged throughout the specimen processing process for additional awareness.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rgbClr val="FF0000"/>
                          </a:solidFill>
                          <a:effectLst/>
                          <a:latin typeface="+mn-lt"/>
                          <a:ea typeface="Calibri" panose="020F0502020204030204" pitchFamily="34" charset="0"/>
                          <a:cs typeface="Times New Roman" panose="02020603050405020304" pitchFamily="18" charset="0"/>
                        </a:rPr>
                        <a:t>TBD</a:t>
                      </a:r>
                    </a:p>
                    <a:p>
                      <a:pPr marL="0" marR="0">
                        <a:lnSpc>
                          <a:spcPct val="107000"/>
                        </a:lnSpc>
                        <a:spcBef>
                          <a:spcPts val="0"/>
                        </a:spcBef>
                        <a:spcAft>
                          <a:spcPts val="0"/>
                        </a:spcAft>
                      </a:pPr>
                      <a:r>
                        <a:rPr lang="en-US" sz="1200" dirty="0">
                          <a:solidFill>
                            <a:srgbClr val="FF0000"/>
                          </a:solidFill>
                          <a:effectLst/>
                          <a:latin typeface="+mn-lt"/>
                          <a:ea typeface="Calibri" panose="020F0502020204030204" pitchFamily="34" charset="0"/>
                          <a:cs typeface="Times New Roman" panose="02020603050405020304" pitchFamily="18" charset="0"/>
                        </a:rPr>
                        <a:t>4/21/2023</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chemeClr val="tx1"/>
                          </a:solidFill>
                          <a:effectLst/>
                          <a:latin typeface="+mn-lt"/>
                          <a:ea typeface="Calibri" panose="020F0502020204030204" pitchFamily="34" charset="0"/>
                          <a:cs typeface="Times New Roman" panose="02020603050405020304" pitchFamily="18" charset="0"/>
                        </a:rPr>
                        <a:t>completed</a:t>
                      </a:r>
                      <a:endParaRPr lang="en-US" sz="1200" dirty="0">
                        <a:solidFill>
                          <a:srgbClr val="FF000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a:lnSpc>
                          <a:spcPct val="107000"/>
                        </a:lnSpc>
                        <a:spcBef>
                          <a:spcPts val="0"/>
                        </a:spcBef>
                        <a:spcAft>
                          <a:spcPts val="0"/>
                        </a:spcAft>
                      </a:pPr>
                      <a:r>
                        <a:rPr lang="fr-FR" sz="1200" dirty="0">
                          <a:solidFill>
                            <a:schemeClr val="tx1"/>
                          </a:solidFill>
                          <a:effectLst/>
                          <a:latin typeface="+mn-lt"/>
                          <a:ea typeface="Calibri" panose="020F0502020204030204" pitchFamily="34" charset="0"/>
                          <a:cs typeface="Times New Roman" panose="02020603050405020304" pitchFamily="18" charset="0"/>
                        </a:rPr>
                        <a:t>J. Clerveau; C. Minerowicz, MD</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3482165582"/>
                  </a:ext>
                </a:extLst>
              </a:tr>
              <a:tr h="718448">
                <a:tc>
                  <a:txBody>
                    <a:bodyPr/>
                    <a:lstStyle/>
                    <a:p>
                      <a:r>
                        <a:rPr lang="en-US" sz="1200" b="0" dirty="0">
                          <a:solidFill>
                            <a:schemeClr val="tx1"/>
                          </a:solidFill>
                          <a:effectLst/>
                          <a:latin typeface="+mn-lt"/>
                          <a:ea typeface="Times New Roman" panose="02020603050405020304" pitchFamily="18" charset="0"/>
                          <a:cs typeface="Times New Roman" panose="02020603050405020304" pitchFamily="18" charset="0"/>
                        </a:rPr>
                        <a:t>Feasibility of implementing a breast inking policy for all breast biopsies to standardize across the system.</a:t>
                      </a:r>
                      <a:endParaRPr lang="en-US" sz="1200" b="0" dirty="0">
                        <a:solidFill>
                          <a:schemeClr val="tx1"/>
                        </a:solidFill>
                        <a:latin typeface="+mn-lt"/>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4/4/23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6/1/23</a:t>
                      </a:r>
                    </a:p>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Discussed at 4/25 pathology meeting.</a:t>
                      </a:r>
                    </a:p>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In progress</a:t>
                      </a:r>
                    </a:p>
                  </a:txBody>
                  <a:tcPr marL="57860" marR="57860" marT="0" marB="0">
                    <a:solidFill>
                      <a:srgbClr val="EAEAE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C. Minerowicz, MD; J. Gibson, MD; P. Cohen, MD; Krishnamurthi MD; </a:t>
                      </a:r>
                      <a:r>
                        <a:rPr kumimoji="0" lang="en-US" sz="1200" b="0" i="0" u="none" strike="noStrike" kern="1200" cap="none" spc="0" normalizeH="0" baseline="0" noProof="0" dirty="0">
                          <a:ln>
                            <a:noFill/>
                          </a:ln>
                          <a:solidFill>
                            <a:prstClr val="black"/>
                          </a:solidFill>
                          <a:effectLst/>
                          <a:uLnTx/>
                          <a:uFillTx/>
                          <a:latin typeface="+mn-lt"/>
                          <a:ea typeface="+mn-ea"/>
                          <a:cs typeface="+mn-cs"/>
                        </a:rPr>
                        <a:t>Listed as ON HOLD in CAP; pending feasibility</a:t>
                      </a:r>
                    </a:p>
                  </a:txBody>
                  <a:tcPr marL="57860" marR="57860" marT="0" marB="0">
                    <a:solidFill>
                      <a:srgbClr val="EAEAEA"/>
                    </a:solidFill>
                  </a:tcPr>
                </a:tc>
                <a:extLst>
                  <a:ext uri="{0D108BD9-81ED-4DB2-BD59-A6C34878D82A}">
                    <a16:rowId xmlns:a16="http://schemas.microsoft.com/office/drawing/2014/main" val="199940258"/>
                  </a:ext>
                </a:extLst>
              </a:tr>
              <a:tr h="1436897">
                <a:tc>
                  <a:txBody>
                    <a:bodyPr/>
                    <a:lstStyle/>
                    <a:p>
                      <a:r>
                        <a:rPr lang="en-US" sz="1200" b="0" i="0" kern="1200" dirty="0">
                          <a:solidFill>
                            <a:schemeClr val="tx1"/>
                          </a:solidFill>
                          <a:effectLst/>
                          <a:latin typeface="+mn-lt"/>
                          <a:ea typeface="+mn-ea"/>
                          <a:cs typeface="+mn-cs"/>
                        </a:rPr>
                        <a:t>Perform training and competency of all histotechnologists to ensure single case scanning and cleaning of work station between cases are being followed according to policy. Bi-weekly audits, including live and video surveillance, of a minimum of three patients in a row will be performed and documented over a three month period by the histology supervisor or designee.  After the three month period, on-going auditing will resume as previously done.</a:t>
                      </a:r>
                    </a:p>
                    <a:p>
                      <a:endParaRPr lang="en-US" sz="1200" b="0" dirty="0">
                        <a:solidFill>
                          <a:schemeClr val="tx1"/>
                        </a:solidFill>
                        <a:latin typeface="+mn-lt"/>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6/30/23</a:t>
                      </a:r>
                    </a:p>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Make appointment before May 3</a:t>
                      </a: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J. Clerveau; C. Minerowicz MD, T. Lee</a:t>
                      </a:r>
                    </a:p>
                  </a:txBody>
                  <a:tcPr marL="57860" marR="57860" marT="0" marB="0">
                    <a:solidFill>
                      <a:srgbClr val="EAEAEA"/>
                    </a:solidFill>
                  </a:tcPr>
                </a:tc>
                <a:extLst>
                  <a:ext uri="{0D108BD9-81ED-4DB2-BD59-A6C34878D82A}">
                    <a16:rowId xmlns:a16="http://schemas.microsoft.com/office/drawing/2014/main" val="409531760"/>
                  </a:ext>
                </a:extLst>
              </a:tr>
              <a:tr h="1079341">
                <a:tc>
                  <a:txBody>
                    <a:bodyPr/>
                    <a:lstStyle/>
                    <a:p>
                      <a:pPr marL="0" algn="l" rtl="0" latinLnBrk="0">
                        <a:spcBef>
                          <a:spcPts val="0"/>
                        </a:spcBef>
                        <a:spcAft>
                          <a:spcPts val="0"/>
                        </a:spcAft>
                      </a:pPr>
                      <a:r>
                        <a:rPr lang="en-US" sz="1200" b="0" i="0" dirty="0">
                          <a:solidFill>
                            <a:srgbClr val="000000"/>
                          </a:solidFill>
                          <a:effectLst/>
                          <a:latin typeface="Calibri" panose="020F0502020204030204" pitchFamily="34" charset="0"/>
                        </a:rPr>
                        <a:t>Implementation of a policy for embedding technologists to alternate the colors of the cassettes for breast and prostate biopsies while embedding when possible to prevent the same specimen type from being embedded back to back .</a:t>
                      </a:r>
                    </a:p>
                    <a:p>
                      <a:pPr marL="0" algn="l" rtl="0" latinLnBrk="0">
                        <a:spcBef>
                          <a:spcPts val="0"/>
                        </a:spcBef>
                        <a:spcAft>
                          <a:spcPts val="0"/>
                        </a:spcAft>
                      </a:pPr>
                      <a:r>
                        <a:rPr lang="en-US" sz="1200" b="0" i="0" dirty="0">
                          <a:solidFill>
                            <a:srgbClr val="000000"/>
                          </a:solidFill>
                          <a:effectLst/>
                          <a:latin typeface="Calibri" panose="020F0502020204030204" pitchFamily="34" charset="0"/>
                        </a:rPr>
                        <a:t>(Immediate Mitigation)​</a:t>
                      </a: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rgbClr val="FF0000"/>
                          </a:solidFill>
                          <a:effectLst/>
                          <a:latin typeface="+mn-lt"/>
                          <a:ea typeface="Calibri" panose="020F0502020204030204" pitchFamily="34" charset="0"/>
                          <a:cs typeface="Times New Roman" panose="02020603050405020304" pitchFamily="18" charset="0"/>
                        </a:rPr>
                        <a:t>4/21/2023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rgbClr val="FF0000"/>
                          </a:solidFill>
                          <a:effectLst/>
                          <a:latin typeface="+mn-lt"/>
                          <a:ea typeface="Calibri" panose="020F0502020204030204" pitchFamily="34" charset="0"/>
                          <a:cs typeface="Times New Roman" panose="02020603050405020304" pitchFamily="18" charset="0"/>
                        </a:rPr>
                        <a:t>4/21/2023</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chemeClr val="tx1"/>
                          </a:solidFill>
                          <a:effectLst/>
                          <a:latin typeface="+mn-lt"/>
                          <a:ea typeface="Calibri" panose="020F0502020204030204" pitchFamily="34" charset="0"/>
                          <a:cs typeface="Times New Roman" panose="02020603050405020304" pitchFamily="18" charset="0"/>
                        </a:rPr>
                        <a:t>completed</a:t>
                      </a:r>
                      <a:endParaRPr lang="en-US" sz="1200" dirty="0">
                        <a:solidFill>
                          <a:srgbClr val="FF000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J. Clerveau</a:t>
                      </a:r>
                    </a:p>
                  </a:txBody>
                  <a:tcPr marL="57860" marR="57860" marT="0" marB="0">
                    <a:solidFill>
                      <a:srgbClr val="EAEAEA"/>
                    </a:solidFill>
                  </a:tcPr>
                </a:tc>
                <a:extLst>
                  <a:ext uri="{0D108BD9-81ED-4DB2-BD59-A6C34878D82A}">
                    <a16:rowId xmlns:a16="http://schemas.microsoft.com/office/drawing/2014/main" val="3593821693"/>
                  </a:ext>
                </a:extLst>
              </a:tr>
            </a:tbl>
          </a:graphicData>
        </a:graphic>
      </p:graphicFrame>
    </p:spTree>
    <p:extLst>
      <p:ext uri="{BB962C8B-B14F-4D97-AF65-F5344CB8AC3E}">
        <p14:creationId xmlns:p14="http://schemas.microsoft.com/office/powerpoint/2010/main" val="145264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32508873"/>
              </p:ext>
            </p:extLst>
          </p:nvPr>
        </p:nvGraphicFramePr>
        <p:xfrm>
          <a:off x="278674" y="254323"/>
          <a:ext cx="8582693" cy="6311440"/>
        </p:xfrm>
        <a:graphic>
          <a:graphicData uri="http://schemas.openxmlformats.org/drawingml/2006/table">
            <a:tbl>
              <a:tblPr firstRow="1" firstCol="1" bandRow="1">
                <a:tableStyleId>{5C22544A-7EE6-4342-B048-85BDC9FD1C3A}</a:tableStyleId>
              </a:tblPr>
              <a:tblGrid>
                <a:gridCol w="3982933">
                  <a:extLst>
                    <a:ext uri="{9D8B030D-6E8A-4147-A177-3AD203B41FA5}">
                      <a16:colId xmlns:a16="http://schemas.microsoft.com/office/drawing/2014/main" val="569352795"/>
                    </a:ext>
                  </a:extLst>
                </a:gridCol>
                <a:gridCol w="1208015">
                  <a:extLst>
                    <a:ext uri="{9D8B030D-6E8A-4147-A177-3AD203B41FA5}">
                      <a16:colId xmlns:a16="http://schemas.microsoft.com/office/drawing/2014/main" val="811769874"/>
                    </a:ext>
                  </a:extLst>
                </a:gridCol>
                <a:gridCol w="1246606">
                  <a:extLst>
                    <a:ext uri="{9D8B030D-6E8A-4147-A177-3AD203B41FA5}">
                      <a16:colId xmlns:a16="http://schemas.microsoft.com/office/drawing/2014/main" val="1629018219"/>
                    </a:ext>
                  </a:extLst>
                </a:gridCol>
                <a:gridCol w="2145139">
                  <a:extLst>
                    <a:ext uri="{9D8B030D-6E8A-4147-A177-3AD203B41FA5}">
                      <a16:colId xmlns:a16="http://schemas.microsoft.com/office/drawing/2014/main" val="1708463204"/>
                    </a:ext>
                  </a:extLst>
                </a:gridCol>
              </a:tblGrid>
              <a:tr h="537829">
                <a:tc>
                  <a:txBody>
                    <a:bodyPr/>
                    <a:lstStyle/>
                    <a:p>
                      <a:pPr marL="0" marR="0" algn="ctr">
                        <a:lnSpc>
                          <a:spcPct val="107000"/>
                        </a:lnSpc>
                        <a:spcBef>
                          <a:spcPts val="0"/>
                        </a:spcBef>
                        <a:spcAft>
                          <a:spcPts val="0"/>
                        </a:spcAft>
                      </a:pPr>
                      <a:r>
                        <a:rPr lang="en-US" sz="1400" dirty="0">
                          <a:solidFill>
                            <a:schemeClr val="tx1"/>
                          </a:solidFill>
                          <a:effectLst/>
                          <a:latin typeface="+mn-lt"/>
                        </a:rPr>
                        <a:t>Action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tc>
                  <a:txBody>
                    <a:bodyPr/>
                    <a:lstStyle/>
                    <a:p>
                      <a:pPr marL="0" marR="0">
                        <a:lnSpc>
                          <a:spcPct val="107000"/>
                        </a:lnSpc>
                        <a:spcBef>
                          <a:spcPts val="0"/>
                        </a:spcBef>
                        <a:spcAft>
                          <a:spcPts val="0"/>
                        </a:spcAft>
                      </a:pPr>
                      <a:r>
                        <a:rPr lang="en-US" sz="1400" dirty="0">
                          <a:solidFill>
                            <a:schemeClr val="tx1"/>
                          </a:solidFill>
                          <a:effectLst/>
                          <a:latin typeface="+mn-lt"/>
                        </a:rPr>
                        <a:t>Date started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tc>
                  <a:txBody>
                    <a:bodyPr/>
                    <a:lstStyle/>
                    <a:p>
                      <a:pPr marL="0" marR="0">
                        <a:lnSpc>
                          <a:spcPct val="107000"/>
                        </a:lnSpc>
                        <a:spcBef>
                          <a:spcPts val="0"/>
                        </a:spcBef>
                        <a:spcAft>
                          <a:spcPts val="0"/>
                        </a:spcAft>
                      </a:pPr>
                      <a:r>
                        <a:rPr lang="en-US" sz="1400" dirty="0">
                          <a:solidFill>
                            <a:schemeClr val="tx1"/>
                          </a:solidFill>
                          <a:effectLst/>
                          <a:latin typeface="+mn-lt"/>
                        </a:rPr>
                        <a:t>Date to be Completed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tc>
                  <a:txBody>
                    <a:bodyPr/>
                    <a:lstStyle/>
                    <a:p>
                      <a:pPr marL="0" marR="0">
                        <a:lnSpc>
                          <a:spcPct val="107000"/>
                        </a:lnSpc>
                        <a:spcBef>
                          <a:spcPts val="0"/>
                        </a:spcBef>
                        <a:spcAft>
                          <a:spcPts val="0"/>
                        </a:spcAft>
                      </a:pPr>
                      <a:r>
                        <a:rPr lang="en-US" sz="1400">
                          <a:solidFill>
                            <a:schemeClr val="tx1"/>
                          </a:solidFill>
                          <a:effectLst/>
                          <a:latin typeface="+mn-lt"/>
                        </a:rPr>
                        <a:t>Responsible Party/Comments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chemeClr val="bg1">
                        <a:lumMod val="65000"/>
                      </a:schemeClr>
                    </a:solidFill>
                  </a:tcPr>
                </a:tc>
                <a:extLst>
                  <a:ext uri="{0D108BD9-81ED-4DB2-BD59-A6C34878D82A}">
                    <a16:rowId xmlns:a16="http://schemas.microsoft.com/office/drawing/2014/main" val="3998159877"/>
                  </a:ext>
                </a:extLst>
              </a:tr>
              <a:tr h="696401">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0" i="0" dirty="0">
                          <a:solidFill>
                            <a:srgbClr val="000000"/>
                          </a:solidFill>
                          <a:effectLst/>
                          <a:latin typeface="Calibri" panose="020F0502020204030204" pitchFamily="34" charset="0"/>
                        </a:rPr>
                        <a:t>​Plan completed for space consideration and financial cost to purchase more forceps with the goal to implement a single use forceps policy to standardize across the system.</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4/5/23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5/1/23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rPr>
                        <a:t>V. Fraser; J. Clerveau; T. Lee; M. Hills</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2547503739"/>
                  </a:ext>
                </a:extLst>
              </a:tr>
              <a:tr h="704141">
                <a:tc>
                  <a:txBody>
                    <a:bodyPr/>
                    <a:lstStyle/>
                    <a:p>
                      <a:r>
                        <a:rPr lang="en-US" sz="1200" b="0" kern="1200" dirty="0">
                          <a:solidFill>
                            <a:schemeClr val="dk1"/>
                          </a:solidFill>
                          <a:effectLst/>
                          <a:latin typeface="+mn-lt"/>
                          <a:ea typeface="+mn-ea"/>
                          <a:cs typeface="+mn-cs"/>
                        </a:rPr>
                        <a:t>Safety coach implementation to ensure 200% accountability throughout the laboratory.</a:t>
                      </a:r>
                      <a:endParaRPr lang="en-US" sz="1200" b="0" dirty="0">
                        <a:latin typeface="+mn-lt"/>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3/29/23</a:t>
                      </a:r>
                    </a:p>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T. Lee; J. Clerveau; J. Bigelow</a:t>
                      </a:r>
                    </a:p>
                  </a:txBody>
                  <a:tcPr marL="57860" marR="57860" marT="0" marB="0">
                    <a:solidFill>
                      <a:srgbClr val="EAEAEA"/>
                    </a:solidFill>
                  </a:tcPr>
                </a:tc>
                <a:extLst>
                  <a:ext uri="{0D108BD9-81ED-4DB2-BD59-A6C34878D82A}">
                    <a16:rowId xmlns:a16="http://schemas.microsoft.com/office/drawing/2014/main" val="3205267050"/>
                  </a:ext>
                </a:extLst>
              </a:tr>
              <a:tr h="1031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Determine feasibility of a HAT alert when an embedder scans a new case number to assist the embedder in reminding them to clean their work area. </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6/1/23</a:t>
                      </a:r>
                    </a:p>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In progress ..</a:t>
                      </a:r>
                    </a:p>
                  </a:txBody>
                  <a:tcPr marL="57860" marR="57860" marT="0" marB="0">
                    <a:solidFill>
                      <a:srgbClr val="EAEAE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Calibri" panose="020F0502020204030204" pitchFamily="34" charset="0"/>
                          <a:cs typeface="Times New Roman" panose="02020603050405020304" pitchFamily="18" charset="0"/>
                        </a:rPr>
                        <a:t>J. Clerveau; </a:t>
                      </a:r>
                      <a:r>
                        <a:rPr lang="en-US" sz="1200" dirty="0">
                          <a:solidFill>
                            <a:schemeClr val="tx1"/>
                          </a:solidFill>
                          <a:latin typeface="+mn-lt"/>
                        </a:rPr>
                        <a:t>Not included in </a:t>
                      </a:r>
                      <a:r>
                        <a:rPr kumimoji="0" lang="en-US" sz="1200" b="0" i="0" u="none" strike="noStrike" kern="1200" cap="none" spc="0" normalizeH="0" baseline="0" noProof="0" dirty="0">
                          <a:ln>
                            <a:noFill/>
                          </a:ln>
                          <a:solidFill>
                            <a:prstClr val="black"/>
                          </a:solidFill>
                          <a:effectLst/>
                          <a:uLnTx/>
                          <a:uFillTx/>
                          <a:latin typeface="+mn-lt"/>
                          <a:ea typeface="+mn-ea"/>
                          <a:cs typeface="+mn-cs"/>
                        </a:rPr>
                        <a:t>Listed as ON HOLD in CAP; pending feasibility</a:t>
                      </a:r>
                    </a:p>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3482165582"/>
                  </a:ext>
                </a:extLst>
              </a:tr>
              <a:tr h="1103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Policy updated: 1. Assigned scribe (pathologist) to ensure that all cases and outcomes discussed at Clinical Consensus Conference (CCC) are written on the CCC Log.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2. Implementation of a formally documented double-check for proximity reports where a clinically significant floater or contaminant is suspected.  Policy updated to reflect new practice. (Immediate Mitigation)</a:t>
                      </a:r>
                      <a:endParaRPr lang="en-US" sz="1200" b="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4/5/23</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chemeClr val="tx1"/>
                          </a:solidFill>
                          <a:effectLst/>
                          <a:latin typeface="+mn-lt"/>
                          <a:ea typeface="Calibri" panose="020F0502020204030204" pitchFamily="34" charset="0"/>
                          <a:cs typeface="Times New Roman" panose="02020603050405020304" pitchFamily="18" charset="0"/>
                        </a:rPr>
                        <a:t>completed</a:t>
                      </a:r>
                      <a:endParaRPr lang="en-US" sz="1200" dirty="0">
                        <a:solidFill>
                          <a:srgbClr val="FF000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a:lnSpc>
                          <a:spcPct val="107000"/>
                        </a:lnSpc>
                        <a:spcBef>
                          <a:spcPts val="0"/>
                        </a:spcBef>
                        <a:spcAft>
                          <a:spcPts val="0"/>
                        </a:spcAft>
                      </a:pPr>
                      <a:r>
                        <a:rPr lang="fr-FR" sz="1200" dirty="0">
                          <a:solidFill>
                            <a:schemeClr val="tx1"/>
                          </a:solidFill>
                          <a:effectLst/>
                          <a:latin typeface="+mn-lt"/>
                          <a:ea typeface="Calibri" panose="020F0502020204030204" pitchFamily="34" charset="0"/>
                          <a:cs typeface="Times New Roman" panose="02020603050405020304" pitchFamily="18" charset="0"/>
                        </a:rPr>
                        <a:t>J. Clerveau; C. Minerowicz MD</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885361757"/>
                  </a:ext>
                </a:extLst>
              </a:tr>
              <a:tr h="62217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Implementation of an internal (LIS) automated electronic notification process across BH and YM when a clinically significant floater or contaminant is identified. </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6/1/23</a:t>
                      </a:r>
                    </a:p>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SYSTEM</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rPr>
                        <a:t> </a:t>
                      </a:r>
                      <a:r>
                        <a:rPr lang="de-DE" sz="1200" dirty="0">
                          <a:solidFill>
                            <a:schemeClr val="tx1"/>
                          </a:solidFill>
                          <a:effectLst/>
                          <a:latin typeface="+mn-lt"/>
                        </a:rPr>
                        <a:t>J. Gibson, MD; V. Fraser; P. Gershkovich, MD</a:t>
                      </a:r>
                      <a:endParaRPr lang="en-US" sz="1200" dirty="0">
                        <a:solidFill>
                          <a:srgbClr val="FF0000"/>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3390965415"/>
                  </a:ext>
                </a:extLst>
              </a:tr>
              <a:tr h="1103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Policy for escalation of DNA testing formalized and implemented to ensure DNA testing occurs when needed.</a:t>
                      </a:r>
                      <a:endParaRPr lang="en-US" sz="1200" b="0" dirty="0">
                        <a:solidFill>
                          <a:schemeClr val="tx1"/>
                        </a:solidFill>
                        <a:latin typeface="+mn-lt"/>
                      </a:endParaRPr>
                    </a:p>
                  </a:txBody>
                  <a:tcPr marL="57860" marR="57860" marT="0" marB="0">
                    <a:solidFill>
                      <a:srgbClr val="EAEAEA"/>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Times New Roman" panose="02020603050405020304" pitchFamily="18" charset="0"/>
                        </a:rPr>
                        <a:t>3/22/23</a:t>
                      </a:r>
                    </a:p>
                  </a:txBody>
                  <a:tcPr marL="57860" marR="57860" marT="0" marB="0">
                    <a:solidFill>
                      <a:srgbClr val="EAEAEA"/>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6/1/23</a:t>
                      </a:r>
                    </a:p>
                  </a:txBody>
                  <a:tcPr marL="57860" marR="57860" marT="0" marB="0">
                    <a:solidFill>
                      <a:srgbClr val="EAEAEA"/>
                    </a:solidFill>
                  </a:tcPr>
                </a:tc>
                <a:tc>
                  <a:txBody>
                    <a:bodyPr/>
                    <a:lstStyle/>
                    <a:p>
                      <a:pPr marL="0" marR="0">
                        <a:lnSpc>
                          <a:spcPct val="107000"/>
                        </a:lnSpc>
                        <a:spcBef>
                          <a:spcPts val="0"/>
                        </a:spcBef>
                        <a:spcAft>
                          <a:spcPts val="0"/>
                        </a:spcAft>
                      </a:pPr>
                      <a:r>
                        <a:rPr lang="de-DE" sz="1200" dirty="0">
                          <a:solidFill>
                            <a:schemeClr val="tx1"/>
                          </a:solidFill>
                          <a:effectLst/>
                          <a:latin typeface="+mn-lt"/>
                          <a:ea typeface="Calibri" panose="020F0502020204030204" pitchFamily="34" charset="0"/>
                          <a:cs typeface="Times New Roman" panose="02020603050405020304" pitchFamily="18" charset="0"/>
                        </a:rPr>
                        <a:t>J. Gibson, MD; C. Minerowicz MD, V. Fraser</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7860" marR="57860" marT="0" marB="0">
                    <a:solidFill>
                      <a:srgbClr val="EAEAEA"/>
                    </a:solidFill>
                  </a:tcPr>
                </a:tc>
                <a:extLst>
                  <a:ext uri="{0D108BD9-81ED-4DB2-BD59-A6C34878D82A}">
                    <a16:rowId xmlns:a16="http://schemas.microsoft.com/office/drawing/2014/main" val="1458655041"/>
                  </a:ext>
                </a:extLst>
              </a:tr>
            </a:tbl>
          </a:graphicData>
        </a:graphic>
      </p:graphicFrame>
    </p:spTree>
    <p:extLst>
      <p:ext uri="{BB962C8B-B14F-4D97-AF65-F5344CB8AC3E}">
        <p14:creationId xmlns:p14="http://schemas.microsoft.com/office/powerpoint/2010/main" val="55125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BRIDGEPORT CAMPUS </a:t>
            </a:r>
          </a:p>
        </p:txBody>
      </p:sp>
      <p:sp>
        <p:nvSpPr>
          <p:cNvPr id="3" name="Content Placeholder 2"/>
          <p:cNvSpPr>
            <a:spLocks noGrp="1"/>
          </p:cNvSpPr>
          <p:nvPr>
            <p:ph idx="1"/>
          </p:nvPr>
        </p:nvSpPr>
        <p:spPr/>
        <p:txBody>
          <a:bodyPr>
            <a:normAutofit/>
          </a:bodyPr>
          <a:lstStyle/>
          <a:p>
            <a:pPr lvl="0"/>
            <a:r>
              <a:rPr lang="en-US" dirty="0"/>
              <a:t>Intraoperative Diagnosis vs. Final/ Amendments &amp; Histology):</a:t>
            </a:r>
          </a:p>
          <a:p>
            <a:pPr lvl="0"/>
            <a:r>
              <a:rPr lang="en-US" dirty="0">
                <a:hlinkClick r:id="rId2" action="ppaction://hlinkfile"/>
              </a:rPr>
              <a:t>\\Ynhh.org\src\BH - Laboratory\AP\! AP QA\AP QA Meetings\2023\2023 AGENDA &amp; MEETING MINUTES\May 18,  2023\ANATOMIC QA May 11 2023 (002).docx</a:t>
            </a:r>
            <a:endParaRPr lang="en-US" dirty="0"/>
          </a:p>
          <a:p>
            <a:pPr lvl="0"/>
            <a:r>
              <a:rPr lang="en-US" dirty="0">
                <a:hlinkClick r:id="rId3" action="ppaction://hlinkfile"/>
              </a:rPr>
              <a:t>\\Ynhh.org\src\BH - Laboratory\AP\! AP QA\AP QA Meetings\2023\2023 Consensus Conference Daily Log\April 2023 Consensus.pdf</a:t>
            </a:r>
            <a:endParaRPr lang="en-US" dirty="0"/>
          </a:p>
          <a:p>
            <a:pPr marL="0" lvl="0" indent="0">
              <a:buNone/>
            </a:pPr>
            <a:endParaRPr lang="en-US" dirty="0"/>
          </a:p>
        </p:txBody>
      </p:sp>
      <p:sp>
        <p:nvSpPr>
          <p:cNvPr id="4" name="Slide Number Placeholder 3"/>
          <p:cNvSpPr>
            <a:spLocks noGrp="1"/>
          </p:cNvSpPr>
          <p:nvPr>
            <p:ph type="sldNum" sz="quarter" idx="12"/>
          </p:nvPr>
        </p:nvSpPr>
        <p:spPr/>
        <p:txBody>
          <a:bodyPr/>
          <a:lstStyle/>
          <a:p>
            <a:fld id="{41E48CFA-1913-43FD-989E-80AE82C6768E}" type="slidenum">
              <a:rPr lang="en-US" smtClean="0"/>
              <a:t>4</a:t>
            </a:fld>
            <a:endParaRPr lang="en-US" dirty="0"/>
          </a:p>
        </p:txBody>
      </p:sp>
    </p:spTree>
    <p:extLst>
      <p:ext uri="{BB962C8B-B14F-4D97-AF65-F5344CB8AC3E}">
        <p14:creationId xmlns:p14="http://schemas.microsoft.com/office/powerpoint/2010/main" val="110899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2708"/>
            <a:ext cx="7772400" cy="41148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b="1" dirty="0"/>
              <a:t>Milford Campus </a:t>
            </a:r>
            <a:br>
              <a:rPr lang="en-US" b="1" dirty="0"/>
            </a:br>
            <a:endParaRPr lang="en-US" dirty="0"/>
          </a:p>
        </p:txBody>
      </p:sp>
      <p:sp>
        <p:nvSpPr>
          <p:cNvPr id="3" name="Subtitle 2"/>
          <p:cNvSpPr>
            <a:spLocks noGrp="1"/>
          </p:cNvSpPr>
          <p:nvPr>
            <p:ph type="subTitle" idx="1"/>
          </p:nvPr>
        </p:nvSpPr>
        <p:spPr>
          <a:xfrm>
            <a:off x="1143000" y="4097214"/>
            <a:ext cx="6858000" cy="1160585"/>
          </a:xfrm>
        </p:spPr>
        <p:txBody>
          <a:bodyPr>
            <a:normAutofit/>
          </a:bodyPr>
          <a:lstStyle/>
          <a:p>
            <a:r>
              <a:rPr lang="en-US" sz="4400" b="1" dirty="0"/>
              <a:t>APRIL</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48CFA-1913-43FD-989E-80AE82C676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96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569" y="606670"/>
            <a:ext cx="6862096" cy="729762"/>
          </a:xfrm>
          <a:noFill/>
        </p:spPr>
        <p:txBody>
          <a:bodyPr>
            <a:normAutofit fontScale="90000"/>
          </a:bodyPr>
          <a:lstStyle/>
          <a:p>
            <a:br>
              <a:rPr lang="de-DE" dirty="0"/>
            </a:br>
            <a:r>
              <a:rPr lang="de-DE" b="1" dirty="0">
                <a:solidFill>
                  <a:schemeClr val="tx1"/>
                </a:solidFill>
              </a:rPr>
              <a:t>April 2023 Frozen Stats</a:t>
            </a:r>
            <a:br>
              <a:rPr lang="de-DE" dirty="0">
                <a:solidFill>
                  <a:srgbClr val="00B0F0"/>
                </a:solidFill>
              </a:rPr>
            </a:br>
            <a:r>
              <a:rPr lang="de-DE" dirty="0"/>
              <a:t> </a:t>
            </a:r>
            <a:endParaRPr lang="en-US" dirty="0"/>
          </a:p>
        </p:txBody>
      </p:sp>
      <p:sp>
        <p:nvSpPr>
          <p:cNvPr id="3" name="Content Placeholder 2"/>
          <p:cNvSpPr>
            <a:spLocks noGrp="1"/>
          </p:cNvSpPr>
          <p:nvPr>
            <p:ph idx="1"/>
          </p:nvPr>
        </p:nvSpPr>
        <p:spPr>
          <a:xfrm>
            <a:off x="633046" y="1336432"/>
            <a:ext cx="7851531" cy="2066191"/>
          </a:xfrm>
          <a:solidFill>
            <a:schemeClr val="bg1"/>
          </a:solidFill>
        </p:spPr>
        <p:txBody>
          <a:bodyPr>
            <a:normAutofit lnSpcReduction="10000"/>
          </a:bodyPr>
          <a:lstStyle/>
          <a:p>
            <a:pPr marL="0" indent="0">
              <a:lnSpc>
                <a:spcPct val="107000"/>
              </a:lnSpc>
              <a:spcBef>
                <a:spcPts val="0"/>
              </a:spcBef>
              <a:spcAft>
                <a:spcPts val="600"/>
              </a:spcAft>
              <a:buNone/>
            </a:pPr>
            <a:r>
              <a:rPr lang="en-US" sz="1650" dirty="0">
                <a:latin typeface="Calibri" panose="020F0502020204030204" pitchFamily="34" charset="0"/>
                <a:ea typeface="Calibri" panose="020F0502020204030204" pitchFamily="34" charset="0"/>
                <a:cs typeface="Times New Roman" panose="02020603050405020304" pitchFamily="18" charset="0"/>
              </a:rPr>
              <a:t>	-Frozen:3	 	 					- Parts that Meet Threshold: 3	 	              	 </a:t>
            </a:r>
          </a:p>
          <a:p>
            <a:pPr marL="0" indent="0">
              <a:lnSpc>
                <a:spcPct val="107000"/>
              </a:lnSpc>
              <a:spcBef>
                <a:spcPts val="0"/>
              </a:spcBef>
              <a:spcAft>
                <a:spcPts val="600"/>
              </a:spcAft>
              <a:buNone/>
            </a:pPr>
            <a:r>
              <a:rPr lang="en-US" sz="1650" dirty="0">
                <a:latin typeface="Calibri" panose="020F0502020204030204" pitchFamily="34" charset="0"/>
                <a:ea typeface="Calibri" panose="020F0502020204030204" pitchFamily="34" charset="0"/>
                <a:cs typeface="Times New Roman" panose="02020603050405020304" pitchFamily="18" charset="0"/>
              </a:rPr>
              <a:t>	-Blocks:	 3				</a:t>
            </a:r>
          </a:p>
          <a:p>
            <a:pPr marL="0" indent="0">
              <a:lnSpc>
                <a:spcPct val="107000"/>
              </a:lnSpc>
              <a:spcBef>
                <a:spcPts val="0"/>
              </a:spcBef>
              <a:spcAft>
                <a:spcPts val="600"/>
              </a:spcAft>
              <a:buNone/>
            </a:pPr>
            <a:r>
              <a:rPr lang="en-US" sz="1650" dirty="0">
                <a:latin typeface="Calibri" panose="020F0502020204030204" pitchFamily="34" charset="0"/>
                <a:ea typeface="Calibri" panose="020F0502020204030204" pitchFamily="34" charset="0"/>
                <a:cs typeface="Times New Roman" panose="02020603050405020304" pitchFamily="18" charset="0"/>
              </a:rPr>
              <a:t>	-Touch Preps:    0		     			-% of Parts that Meets Threshold: 100%   		               	-Cases:	 		1				</a:t>
            </a:r>
          </a:p>
          <a:p>
            <a:pPr marL="0" indent="0">
              <a:lnSpc>
                <a:spcPct val="107000"/>
              </a:lnSpc>
              <a:spcBef>
                <a:spcPts val="0"/>
              </a:spcBef>
              <a:spcAft>
                <a:spcPts val="600"/>
              </a:spcAft>
              <a:buNone/>
            </a:pPr>
            <a:r>
              <a:rPr lang="en-US" sz="1650" i="1" dirty="0">
                <a:latin typeface="Calibri" panose="020F0502020204030204" pitchFamily="34" charset="0"/>
                <a:ea typeface="Calibri" panose="020F0502020204030204" pitchFamily="34" charset="0"/>
                <a:cs typeface="Times New Roman" panose="02020603050405020304" pitchFamily="18" charset="0"/>
              </a:rPr>
              <a:t>Threshold of 20 min./ block – only one case met the 20 minutes threshold</a:t>
            </a:r>
          </a:p>
          <a:p>
            <a:pPr marL="0" indent="0">
              <a:lnSpc>
                <a:spcPct val="107000"/>
              </a:lnSpc>
              <a:spcBef>
                <a:spcPts val="0"/>
              </a:spcBef>
              <a:spcAft>
                <a:spcPts val="600"/>
              </a:spcAft>
              <a:buNone/>
            </a:pPr>
            <a:r>
              <a:rPr lang="en-US" dirty="0"/>
              <a:t>							</a:t>
            </a:r>
            <a:r>
              <a:rPr lang="en-US" b="1" dirty="0"/>
              <a:t>	Number of discrepancies: 0</a:t>
            </a:r>
          </a:p>
          <a:p>
            <a:pPr marL="0" indent="0">
              <a:lnSpc>
                <a:spcPct val="107000"/>
              </a:lnSpc>
              <a:spcBef>
                <a:spcPts val="0"/>
              </a:spcBef>
              <a:spcAft>
                <a:spcPts val="600"/>
              </a:spcAft>
              <a:buNone/>
            </a:pP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16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4" name="Chart 3">
            <a:extLst>
              <a:ext uri="{FF2B5EF4-FFF2-40B4-BE49-F238E27FC236}">
                <a16:creationId xmlns:a16="http://schemas.microsoft.com/office/drawing/2014/main" id="{C7B7C995-84C1-5B1F-AD4E-BE291223C652}"/>
              </a:ext>
            </a:extLst>
          </p:cNvPr>
          <p:cNvGraphicFramePr>
            <a:graphicFrameLocks/>
          </p:cNvGraphicFramePr>
          <p:nvPr>
            <p:extLst>
              <p:ext uri="{D42A27DB-BD31-4B8C-83A1-F6EECF244321}">
                <p14:modId xmlns:p14="http://schemas.microsoft.com/office/powerpoint/2010/main" val="2908486858"/>
              </p:ext>
            </p:extLst>
          </p:nvPr>
        </p:nvGraphicFramePr>
        <p:xfrm>
          <a:off x="783771" y="3291841"/>
          <a:ext cx="7393578" cy="3041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11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48CFA-1913-43FD-989E-80AE82C676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3344573" y="506998"/>
            <a:ext cx="184730"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00" b="1" i="0" u="none" strike="noStrike" kern="1200" baseline="0">
                <a:solidFill>
                  <a:srgbClr val="44546A"/>
                </a:solidFill>
                <a:latin typeface="+mn-lt"/>
                <a:ea typeface="+mn-ea"/>
                <a:cs typeface="+mn-cs"/>
              </a:defRPr>
            </a:pP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8" name="Title 7"/>
          <p:cNvSpPr>
            <a:spLocks noGrp="1"/>
          </p:cNvSpPr>
          <p:nvPr>
            <p:ph type="title"/>
          </p:nvPr>
        </p:nvSpPr>
        <p:spPr>
          <a:xfrm>
            <a:off x="628650" y="335705"/>
            <a:ext cx="7886700" cy="804250"/>
          </a:xfrm>
        </p:spPr>
        <p:txBody>
          <a:bodyPr>
            <a:noAutofit/>
          </a:bodyPr>
          <a:lstStyle/>
          <a:p>
            <a:pPr algn="ctr"/>
            <a:r>
              <a:rPr lang="en-US" sz="2800" dirty="0"/>
              <a:t>Routine Surgical Biopsies TAT Within 2 Days (FY23)</a:t>
            </a:r>
          </a:p>
        </p:txBody>
      </p:sp>
      <p:sp>
        <p:nvSpPr>
          <p:cNvPr id="5" name="TextBox 4"/>
          <p:cNvSpPr txBox="1"/>
          <p:nvPr/>
        </p:nvSpPr>
        <p:spPr>
          <a:xfrm>
            <a:off x="3657600" y="2369127"/>
            <a:ext cx="1853575" cy="276999"/>
          </a:xfrm>
          <a:prstGeom prst="rect">
            <a:avLst/>
          </a:prstGeom>
          <a:noFill/>
        </p:spPr>
        <p:txBody>
          <a:bodyPr wrap="square" rtlCol="0">
            <a:spAutoFit/>
          </a:bodyPr>
          <a:lstStyle/>
          <a:p>
            <a:r>
              <a:rPr lang="en-US" sz="1200" dirty="0">
                <a:solidFill>
                  <a:schemeClr val="bg1"/>
                </a:solidFill>
              </a:rPr>
              <a:t>70  % Benchmark</a:t>
            </a: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190269164"/>
              </p:ext>
            </p:extLst>
          </p:nvPr>
        </p:nvGraphicFramePr>
        <p:xfrm>
          <a:off x="628650" y="968663"/>
          <a:ext cx="7886700" cy="5205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40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Non-</a:t>
            </a:r>
            <a:r>
              <a:rPr lang="en-US" sz="4000" b="1" dirty="0" err="1"/>
              <a:t>Gyn</a:t>
            </a:r>
            <a:r>
              <a:rPr lang="en-US" sz="4000" b="1" dirty="0"/>
              <a:t> Case Volume &amp; TAT ≤ 5 Days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48CFA-1913-43FD-989E-80AE82C676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63890890"/>
              </p:ext>
            </p:extLst>
          </p:nvPr>
        </p:nvGraphicFramePr>
        <p:xfrm>
          <a:off x="628650" y="971550"/>
          <a:ext cx="7886700" cy="5205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876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solidFill>
                  <a:srgbClr val="FF0000"/>
                </a:solidFill>
              </a:rPr>
              <a:t>Contaminant/Floater/Extraneous </a:t>
            </a:r>
          </a:p>
        </p:txBody>
      </p:sp>
      <p:sp>
        <p:nvSpPr>
          <p:cNvPr id="3" name="Subtitle 2"/>
          <p:cNvSpPr>
            <a:spLocks noGrp="1"/>
          </p:cNvSpPr>
          <p:nvPr>
            <p:ph type="subTitle" idx="1"/>
          </p:nvPr>
        </p:nvSpPr>
        <p:spPr/>
        <p:txBody>
          <a:bodyPr>
            <a:normAutofit/>
          </a:bodyPr>
          <a:lstStyle/>
          <a:p>
            <a:r>
              <a:rPr lang="en-US" sz="8800" dirty="0"/>
              <a:t>TISSUE</a:t>
            </a:r>
          </a:p>
        </p:txBody>
      </p:sp>
    </p:spTree>
    <p:extLst>
      <p:ext uri="{BB962C8B-B14F-4D97-AF65-F5344CB8AC3E}">
        <p14:creationId xmlns:p14="http://schemas.microsoft.com/office/powerpoint/2010/main" val="5873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69502</TotalTime>
  <Words>1700</Words>
  <Application>Microsoft Office PowerPoint</Application>
  <PresentationFormat>On-screen Show (4:3)</PresentationFormat>
  <Paragraphs>256</Paragraphs>
  <Slides>31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Garamond</vt:lpstr>
      <vt:lpstr>SourceSansPro</vt:lpstr>
      <vt:lpstr>Office Theme</vt:lpstr>
      <vt:lpstr>Custom Design</vt:lpstr>
      <vt:lpstr>Organic</vt:lpstr>
      <vt:lpstr>BRIDGEPORT HOSPITAL  (BC &amp; MC) </vt:lpstr>
      <vt:lpstr>OLD BUSINESS</vt:lpstr>
      <vt:lpstr>BC &amp; MC AP  VOLUME( October 22- April 2023</vt:lpstr>
      <vt:lpstr>BRIDGEPORT CAMPUS </vt:lpstr>
      <vt:lpstr>        Milford Campus  </vt:lpstr>
      <vt:lpstr> April 2023 Frozen Stats  </vt:lpstr>
      <vt:lpstr>Routine Surgical Biopsies TAT Within 2 Days (FY23)</vt:lpstr>
      <vt:lpstr>Non-Gyn Case Volume &amp; TAT ≤ 5 Days</vt:lpstr>
      <vt:lpstr>Contaminant/Floater/Extraneous </vt:lpstr>
      <vt:lpstr>Floaters by Month 2/28/2022-02/28/2023</vt:lpstr>
      <vt:lpstr>Type of Floater  &amp; Site of Contamination February  2023</vt:lpstr>
      <vt:lpstr>Tissue Found (Processor)</vt:lpstr>
      <vt:lpstr>Tissue Found (Processor)</vt:lpstr>
      <vt:lpstr>76 CONTAMINANTS IN BLOCKS    (01/01/2020- 04/30/2023)</vt:lpstr>
      <vt:lpstr>H&amp;E Performance Log</vt:lpstr>
      <vt:lpstr>Tissue Processor Verification </vt:lpstr>
      <vt:lpstr> Internal audits : 5/ Month   </vt:lpstr>
      <vt:lpstr>    Challenges and Opportunities  for Improvement  Anatomic Pathology (Before Final Dx)</vt:lpstr>
      <vt:lpstr>Histology Processing Issues</vt:lpstr>
      <vt:lpstr>Histology Processing Issues</vt:lpstr>
      <vt:lpstr>CYTOLOGY SPECIMENS</vt:lpstr>
      <vt:lpstr>PowerPoint Presentation</vt:lpstr>
      <vt:lpstr>PowerPoint Presentation</vt:lpstr>
      <vt:lpstr>PowerPoint Presentation</vt:lpstr>
      <vt:lpstr>PowerPoint Presentation</vt:lpstr>
      <vt:lpstr>Competency Checklist   </vt:lpstr>
      <vt:lpstr>Reports: </vt:lpstr>
      <vt:lpstr>Non-Conforming Events</vt:lpstr>
      <vt:lpstr> New Business </vt:lpstr>
      <vt:lpstr>PowerPoint Presentation</vt:lpstr>
      <vt:lpstr>PowerPoint Presentation</vt:lpstr>
    </vt:vector>
  </TitlesOfParts>
  <Company>Yale-New Haven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Cotton, Jeffrey</dc:creator>
  <cp:lastModifiedBy>Clerveau, Jocelyne</cp:lastModifiedBy>
  <cp:revision>794</cp:revision>
  <cp:lastPrinted>2022-05-19T16:33:50Z</cp:lastPrinted>
  <dcterms:created xsi:type="dcterms:W3CDTF">2020-10-08T13:59:36Z</dcterms:created>
  <dcterms:modified xsi:type="dcterms:W3CDTF">2023-05-15T18:32:27Z</dcterms:modified>
</cp:coreProperties>
</file>