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notesSlides/notesSlide3.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2.xml" ContentType="application/vnd.openxmlformats-officedocument.drawingml.chartshapes+xml"/>
  <Override PartName="/ppt/notesSlides/notesSlide4.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1.xml" ContentType="application/vnd.openxmlformats-officedocument.themeOverride+xml"/>
  <Override PartName="/ppt/drawings/drawing3.xml" ContentType="application/vnd.openxmlformats-officedocument.drawingml.chartshapes+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drawings/drawing4.xml" ContentType="application/vnd.openxmlformats-officedocument.drawingml.chartshapes+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2.xml" ContentType="application/vnd.openxmlformats-officedocument.themeOverride+xml"/>
  <Override PartName="/ppt/drawings/drawing5.xml" ContentType="application/vnd.openxmlformats-officedocument.drawingml.chartshapes+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3.xml" ContentType="application/vnd.openxmlformats-officedocument.themeOverride+xml"/>
  <Override PartName="/ppt/drawings/drawing6.xml" ContentType="application/vnd.openxmlformats-officedocument.drawingml.chartshapes+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theme/themeOverride4.xml" ContentType="application/vnd.openxmlformats-officedocument.themeOverride+xml"/>
  <Override PartName="/ppt/drawings/drawing7.xml" ContentType="application/vnd.openxmlformats-officedocument.drawingml.chartshapes+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drawings/drawing8.xml" ContentType="application/vnd.openxmlformats-officedocument.drawingml.chartshape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drawings/drawing9.xml" ContentType="application/vnd.openxmlformats-officedocument.drawingml.chartshapes+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drawings/drawing10.xml" ContentType="application/vnd.openxmlformats-officedocument.drawingml.chartshapes+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theme/themeOverride5.xml" ContentType="application/vnd.openxmlformats-officedocument.themeOverr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theme/themeOverride6.xml" ContentType="application/vnd.openxmlformats-officedocument.themeOverrid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theme/themeOverride7.xml" ContentType="application/vnd.openxmlformats-officedocument.themeOverr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theme/themeOverride8.xml" ContentType="application/vnd.openxmlformats-officedocument.themeOverr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09"/>
  </p:notesMasterIdLst>
  <p:handoutMasterIdLst>
    <p:handoutMasterId r:id="rId110"/>
  </p:handoutMasterIdLst>
  <p:sldIdLst>
    <p:sldId id="257" r:id="rId5"/>
    <p:sldId id="270" r:id="rId6"/>
    <p:sldId id="318" r:id="rId7"/>
    <p:sldId id="272" r:id="rId8"/>
    <p:sldId id="390" r:id="rId9"/>
    <p:sldId id="1048" r:id="rId10"/>
    <p:sldId id="1049" r:id="rId11"/>
    <p:sldId id="281" r:id="rId12"/>
    <p:sldId id="277" r:id="rId13"/>
    <p:sldId id="275" r:id="rId14"/>
    <p:sldId id="546" r:id="rId15"/>
    <p:sldId id="661" r:id="rId16"/>
    <p:sldId id="278" r:id="rId17"/>
    <p:sldId id="621" r:id="rId18"/>
    <p:sldId id="283" r:id="rId19"/>
    <p:sldId id="1097" r:id="rId20"/>
    <p:sldId id="1098" r:id="rId21"/>
    <p:sldId id="279" r:id="rId22"/>
    <p:sldId id="1099" r:id="rId23"/>
    <p:sldId id="1100" r:id="rId24"/>
    <p:sldId id="267" r:id="rId25"/>
    <p:sldId id="1101" r:id="rId26"/>
    <p:sldId id="271" r:id="rId27"/>
    <p:sldId id="258" r:id="rId28"/>
    <p:sldId id="1102" r:id="rId29"/>
    <p:sldId id="1103" r:id="rId30"/>
    <p:sldId id="276" r:id="rId31"/>
    <p:sldId id="280" r:id="rId32"/>
    <p:sldId id="1104" r:id="rId33"/>
    <p:sldId id="263" r:id="rId34"/>
    <p:sldId id="273" r:id="rId35"/>
    <p:sldId id="1105" r:id="rId36"/>
    <p:sldId id="274" r:id="rId37"/>
    <p:sldId id="1106" r:id="rId38"/>
    <p:sldId id="1107" r:id="rId39"/>
    <p:sldId id="1108" r:id="rId40"/>
    <p:sldId id="287" r:id="rId41"/>
    <p:sldId id="7115" r:id="rId42"/>
    <p:sldId id="7116" r:id="rId43"/>
    <p:sldId id="7117" r:id="rId44"/>
    <p:sldId id="7119" r:id="rId45"/>
    <p:sldId id="7003" r:id="rId46"/>
    <p:sldId id="7004" r:id="rId47"/>
    <p:sldId id="7006" r:id="rId48"/>
    <p:sldId id="7005" r:id="rId49"/>
    <p:sldId id="261" r:id="rId50"/>
    <p:sldId id="7007" r:id="rId51"/>
    <p:sldId id="7008" r:id="rId52"/>
    <p:sldId id="7128" r:id="rId53"/>
    <p:sldId id="7129" r:id="rId54"/>
    <p:sldId id="7130" r:id="rId55"/>
    <p:sldId id="259" r:id="rId56"/>
    <p:sldId id="7131" r:id="rId57"/>
    <p:sldId id="7132" r:id="rId58"/>
    <p:sldId id="262" r:id="rId59"/>
    <p:sldId id="7133" r:id="rId60"/>
    <p:sldId id="7134" r:id="rId61"/>
    <p:sldId id="266" r:id="rId62"/>
    <p:sldId id="7135" r:id="rId63"/>
    <p:sldId id="7136" r:id="rId64"/>
    <p:sldId id="7137" r:id="rId65"/>
    <p:sldId id="1090" r:id="rId66"/>
    <p:sldId id="289" r:id="rId67"/>
    <p:sldId id="1091" r:id="rId68"/>
    <p:sldId id="1092" r:id="rId69"/>
    <p:sldId id="1093" r:id="rId70"/>
    <p:sldId id="1094" r:id="rId71"/>
    <p:sldId id="284" r:id="rId72"/>
    <p:sldId id="1095" r:id="rId73"/>
    <p:sldId id="305" r:id="rId74"/>
    <p:sldId id="306" r:id="rId75"/>
    <p:sldId id="307" r:id="rId76"/>
    <p:sldId id="308" r:id="rId77"/>
    <p:sldId id="310" r:id="rId78"/>
    <p:sldId id="311" r:id="rId79"/>
    <p:sldId id="312" r:id="rId80"/>
    <p:sldId id="309" r:id="rId81"/>
    <p:sldId id="282" r:id="rId82"/>
    <p:sldId id="1096" r:id="rId83"/>
    <p:sldId id="303" r:id="rId84"/>
    <p:sldId id="304" r:id="rId85"/>
    <p:sldId id="323" r:id="rId86"/>
    <p:sldId id="475" r:id="rId87"/>
    <p:sldId id="290" r:id="rId88"/>
    <p:sldId id="7121" r:id="rId89"/>
    <p:sldId id="7120" r:id="rId90"/>
    <p:sldId id="697" r:id="rId91"/>
    <p:sldId id="659" r:id="rId92"/>
    <p:sldId id="867" r:id="rId93"/>
    <p:sldId id="638" r:id="rId94"/>
    <p:sldId id="641" r:id="rId95"/>
    <p:sldId id="662" r:id="rId96"/>
    <p:sldId id="699" r:id="rId97"/>
    <p:sldId id="700" r:id="rId98"/>
    <p:sldId id="701" r:id="rId99"/>
    <p:sldId id="7127" r:id="rId100"/>
    <p:sldId id="417" r:id="rId101"/>
    <p:sldId id="295" r:id="rId102"/>
    <p:sldId id="320" r:id="rId103"/>
    <p:sldId id="322" r:id="rId104"/>
    <p:sldId id="321" r:id="rId105"/>
    <p:sldId id="300" r:id="rId106"/>
    <p:sldId id="314" r:id="rId107"/>
    <p:sldId id="539" r:id="rId108"/>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A70"/>
    <a:srgbClr val="00A9E0"/>
    <a:srgbClr val="88DBDF"/>
    <a:srgbClr val="C5E86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3041" autoAdjust="0"/>
    <p:restoredTop sz="96314" autoAdjust="0"/>
  </p:normalViewPr>
  <p:slideViewPr>
    <p:cSldViewPr snapToGrid="0" snapToObjects="1">
      <p:cViewPr varScale="1">
        <p:scale>
          <a:sx n="114" d="100"/>
          <a:sy n="114" d="100"/>
        </p:scale>
        <p:origin x="1098" y="102"/>
      </p:cViewPr>
      <p:guideLst>
        <p:guide orient="horz" pos="2160"/>
        <p:guide pos="2880"/>
      </p:guideLst>
    </p:cSldViewPr>
  </p:slideViewPr>
  <p:outlineViewPr>
    <p:cViewPr>
      <p:scale>
        <a:sx n="33" d="100"/>
        <a:sy n="33" d="100"/>
      </p:scale>
      <p:origin x="0" y="-36"/>
    </p:cViewPr>
  </p:outlineViewPr>
  <p:notesTextViewPr>
    <p:cViewPr>
      <p:scale>
        <a:sx n="3" d="2"/>
        <a:sy n="3" d="2"/>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viewProps" Target="viewProps.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theme" Target="theme/theme1.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slide" Target="slides/slide102.xml"/><Relationship Id="rId114" Type="http://schemas.openxmlformats.org/officeDocument/2006/relationships/tableStyles" Target="tableStyle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notesMaster" Target="notesMasters/notesMaster1.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handoutMaster" Target="handoutMasters/handoutMaster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file:///\\YNHH.ORG\BH\Laboratory\Blood%20Bank\Bbank%20BBS\Transfusion%20Committee%20FY2024\Platelet%20Usage%20for%20Milford%20Hospital%20FY24.xlsx" TargetMode="External"/><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chartUserShapes" Target="../drawings/drawing8.xml"/></Relationships>
</file>

<file path=ppt/charts/_rels/chart11.xml.rels><?xml version="1.0" encoding="UTF-8" standalone="yes"?>
<Relationships xmlns="http://schemas.openxmlformats.org/package/2006/relationships"><Relationship Id="rId3" Type="http://schemas.openxmlformats.org/officeDocument/2006/relationships/oleObject" Target="file:///\\file1\users2\llbuhl\Quality\CRSQ\Combined%20Compliance%20Graph.xlsx" TargetMode="External"/><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chartUserShapes" Target="../drawings/drawing9.xml"/></Relationships>
</file>

<file path=ppt/charts/_rels/chart12.xml.rels><?xml version="1.0" encoding="UTF-8" standalone="yes"?>
<Relationships xmlns="http://schemas.openxmlformats.org/package/2006/relationships"><Relationship Id="rId3" Type="http://schemas.openxmlformats.org/officeDocument/2006/relationships/oleObject" Target="file:///\\file1\users2\llbuhl\Quality\CRSQ\Combined%20Compliance%20Graph.xlsx" TargetMode="External"/><Relationship Id="rId2" Type="http://schemas.microsoft.com/office/2011/relationships/chartColorStyle" Target="colors12.xml"/><Relationship Id="rId1" Type="http://schemas.microsoft.com/office/2011/relationships/chartStyle" Target="style12.xml"/><Relationship Id="rId4" Type="http://schemas.openxmlformats.org/officeDocument/2006/relationships/chartUserShapes" Target="../drawings/drawing10.xml"/></Relationships>
</file>

<file path=ppt/charts/_rels/chart13.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13.xml"/><Relationship Id="rId1" Type="http://schemas.microsoft.com/office/2011/relationships/chartStyle" Target="style13.xml"/><Relationship Id="rId4" Type="http://schemas.openxmlformats.org/officeDocument/2006/relationships/package" Target="../embeddings/Microsoft_Excel_Worksheet7.xlsx"/></Relationships>
</file>

<file path=ppt/charts/_rels/chart14.xml.rels><?xml version="1.0" encoding="UTF-8" standalone="yes"?>
<Relationships xmlns="http://schemas.openxmlformats.org/package/2006/relationships"><Relationship Id="rId3" Type="http://schemas.openxmlformats.org/officeDocument/2006/relationships/oleObject" Target="file:///\\YNHH.ORG\BH\Laboratory\!CAP%20Regulatory\CRSQ\C-RSQ%20-%20NEW.xlsx" TargetMode="External"/><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15.xml"/><Relationship Id="rId1" Type="http://schemas.microsoft.com/office/2011/relationships/chartStyle" Target="style15.xml"/><Relationship Id="rId4" Type="http://schemas.openxmlformats.org/officeDocument/2006/relationships/package" Target="../embeddings/Microsoft_Excel_Worksheet8.xlsx"/></Relationships>
</file>

<file path=ppt/charts/_rels/chart16.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16.xml"/><Relationship Id="rId1" Type="http://schemas.microsoft.com/office/2011/relationships/chartStyle" Target="style16.xml"/><Relationship Id="rId4" Type="http://schemas.openxmlformats.org/officeDocument/2006/relationships/package" Target="../embeddings/Microsoft_Excel_Worksheet9.xlsx"/></Relationships>
</file>

<file path=ppt/charts/_rels/chart17.xml.rels><?xml version="1.0" encoding="UTF-8" standalone="yes"?>
<Relationships xmlns="http://schemas.openxmlformats.org/package/2006/relationships"><Relationship Id="rId3" Type="http://schemas.openxmlformats.org/officeDocument/2006/relationships/oleObject" Target="file:///\\YNHH.ORG\BH\Laboratory\!CAP%20Regulatory\CRSQ\C-RSQ%20-%20NEW.xlsx" TargetMode="External"/><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18.xml"/><Relationship Id="rId1" Type="http://schemas.microsoft.com/office/2011/relationships/chartStyle" Target="style18.xml"/><Relationship Id="rId4" Type="http://schemas.openxmlformats.org/officeDocument/2006/relationships/package" Target="../embeddings/Microsoft_Excel_Worksheet10.xlsx"/></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oleObject" Target="file:///\\YNHH.ORG\BH\Laboratory\Blood%20Bank\Bbank%20BBS\Transfusion%20Committee%20FY2024\Platelet%20Usage%20for%20Bridgeport%20Hospital.xlsx" TargetMode="Externa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26.xml"/><Relationship Id="rId1" Type="http://schemas.microsoft.com/office/2011/relationships/chartStyle" Target="style26.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27.xml"/><Relationship Id="rId1" Type="http://schemas.microsoft.com/office/2011/relationships/chartStyle" Target="style27.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8.xml"/><Relationship Id="rId1" Type="http://schemas.microsoft.com/office/2011/relationships/chartStyle" Target="style28.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2.xml"/></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4.xml"/><Relationship Id="rId1" Type="http://schemas.microsoft.com/office/2011/relationships/chartStyle" Target="style4.xml"/><Relationship Id="rId5" Type="http://schemas.openxmlformats.org/officeDocument/2006/relationships/chartUserShapes" Target="../drawings/drawing3.xml"/><Relationship Id="rId4" Type="http://schemas.openxmlformats.org/officeDocument/2006/relationships/package" Target="../embeddings/Microsoft_Excel_Worksheet2.xlsx"/></Relationships>
</file>

<file path=ppt/charts/_rels/chart5.xml.rels><?xml version="1.0" encoding="UTF-8" standalone="yes"?>
<Relationships xmlns="http://schemas.openxmlformats.org/package/2006/relationships"><Relationship Id="rId3" Type="http://schemas.openxmlformats.org/officeDocument/2006/relationships/oleObject" Target="file:///\\YNHH.ORG\BH\Laboratory\Blood%20Bank\Bbank%20BBS\Transfusion%20Committee%20FY2024\Platelet%20Usage%20for%20Bridgeport%20Hospital.xlsx" TargetMode="Externa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chartUserShapes" Target="../drawings/drawing4.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7.xml"/><Relationship Id="rId1" Type="http://schemas.microsoft.com/office/2011/relationships/chartStyle" Target="style7.xml"/><Relationship Id="rId5" Type="http://schemas.openxmlformats.org/officeDocument/2006/relationships/chartUserShapes" Target="../drawings/drawing5.xml"/><Relationship Id="rId4" Type="http://schemas.openxmlformats.org/officeDocument/2006/relationships/package" Target="../embeddings/Microsoft_Excel_Worksheet4.xlsx"/></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8.xml"/><Relationship Id="rId1" Type="http://schemas.microsoft.com/office/2011/relationships/chartStyle" Target="style8.xml"/><Relationship Id="rId5" Type="http://schemas.openxmlformats.org/officeDocument/2006/relationships/chartUserShapes" Target="../drawings/drawing6.xml"/><Relationship Id="rId4" Type="http://schemas.openxmlformats.org/officeDocument/2006/relationships/package" Target="../embeddings/Microsoft_Excel_Worksheet5.xlsx"/></Relationships>
</file>

<file path=ppt/charts/_rels/chart9.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9.xml"/><Relationship Id="rId1" Type="http://schemas.microsoft.com/office/2011/relationships/chartStyle" Target="style9.xml"/><Relationship Id="rId5" Type="http://schemas.openxmlformats.org/officeDocument/2006/relationships/chartUserShapes" Target="../drawings/drawing7.xml"/><Relationship Id="rId4" Type="http://schemas.openxmlformats.org/officeDocument/2006/relationships/package" Target="../embeddings/Microsoft_Excel_Worksheet6.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1" i="0" u="none" strike="noStrike" kern="1200" cap="all" baseline="0">
                <a:solidFill>
                  <a:schemeClr val="tx1">
                    <a:lumMod val="65000"/>
                    <a:lumOff val="35000"/>
                  </a:schemeClr>
                </a:solidFill>
                <a:latin typeface="+mn-lt"/>
                <a:ea typeface="+mn-ea"/>
                <a:cs typeface="+mn-cs"/>
              </a:defRPr>
            </a:pPr>
            <a:r>
              <a:rPr lang="en-US" sz="2000"/>
              <a:t>Bridgeport Hospital Transfusion Reactions FY24 OCT - JAN</a:t>
            </a:r>
          </a:p>
        </c:rich>
      </c:tx>
      <c:overlay val="0"/>
      <c:spPr>
        <a:noFill/>
        <a:ln>
          <a:noFill/>
        </a:ln>
        <a:effectLst/>
      </c:spPr>
      <c:txPr>
        <a:bodyPr rot="0" spcFirstLastPara="1" vertOverflow="ellipsis" vert="horz" wrap="square" anchor="ctr" anchorCtr="1"/>
        <a:lstStyle/>
        <a:p>
          <a:pPr>
            <a:defRPr sz="2000" b="1" i="0" u="none" strike="noStrike" kern="1200" cap="all"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dPt>
            <c:idx val="0"/>
            <c:bubble3D val="0"/>
            <c:spPr>
              <a:solidFill>
                <a:schemeClr val="accent1"/>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EE40-499A-9055-E6838072BA74}"/>
              </c:ext>
            </c:extLst>
          </c:dPt>
          <c:dPt>
            <c:idx val="1"/>
            <c:bubble3D val="0"/>
            <c:spPr>
              <a:solidFill>
                <a:schemeClr val="accent2"/>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EE40-499A-9055-E6838072BA74}"/>
              </c:ext>
            </c:extLst>
          </c:dPt>
          <c:dPt>
            <c:idx val="2"/>
            <c:bubble3D val="0"/>
            <c:spPr>
              <a:solidFill>
                <a:schemeClr val="accent3"/>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EE40-499A-9055-E6838072BA74}"/>
              </c:ext>
            </c:extLst>
          </c:dPt>
          <c:dPt>
            <c:idx val="3"/>
            <c:bubble3D val="0"/>
            <c:spPr>
              <a:solidFill>
                <a:schemeClr val="accent4"/>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7-EE40-499A-9055-E6838072BA74}"/>
              </c:ext>
            </c:extLst>
          </c:dPt>
          <c:dPt>
            <c:idx val="4"/>
            <c:bubble3D val="0"/>
            <c:spPr>
              <a:solidFill>
                <a:schemeClr val="accent5"/>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9-EE40-499A-9055-E6838072BA74}"/>
              </c:ext>
            </c:extLst>
          </c:dPt>
          <c:dPt>
            <c:idx val="5"/>
            <c:bubble3D val="0"/>
            <c:spPr>
              <a:solidFill>
                <a:schemeClr val="accent6"/>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B-EE40-499A-9055-E6838072BA74}"/>
              </c:ext>
            </c:extLst>
          </c:dPt>
          <c:dPt>
            <c:idx val="6"/>
            <c:bubble3D val="0"/>
            <c:spPr>
              <a:solidFill>
                <a:schemeClr val="accent1">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D-EE40-499A-9055-E6838072BA74}"/>
              </c:ext>
            </c:extLst>
          </c:dPt>
          <c:dPt>
            <c:idx val="7"/>
            <c:bubble3D val="0"/>
            <c:spPr>
              <a:solidFill>
                <a:schemeClr val="accent2">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F-EE40-499A-9055-E6838072BA74}"/>
              </c:ext>
            </c:extLst>
          </c:dPt>
          <c:dPt>
            <c:idx val="8"/>
            <c:bubble3D val="0"/>
            <c:spPr>
              <a:solidFill>
                <a:schemeClr val="accent3">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1-EE40-499A-9055-E6838072BA74}"/>
              </c:ext>
            </c:extLst>
          </c:dPt>
          <c:dPt>
            <c:idx val="9"/>
            <c:bubble3D val="0"/>
            <c:spPr>
              <a:solidFill>
                <a:schemeClr val="accent4">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3-EE40-499A-9055-E6838072BA74}"/>
              </c:ext>
            </c:extLst>
          </c:dPt>
          <c:dPt>
            <c:idx val="10"/>
            <c:bubble3D val="0"/>
            <c:spPr>
              <a:solidFill>
                <a:schemeClr val="accent5">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5-EE40-499A-9055-E6838072BA74}"/>
              </c:ext>
            </c:extLst>
          </c:dPt>
          <c:dLbls>
            <c:dLbl>
              <c:idx val="0"/>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accent1"/>
                      </a:solidFill>
                      <a:latin typeface="+mn-lt"/>
                      <a:ea typeface="+mn-ea"/>
                      <a:cs typeface="+mn-cs"/>
                    </a:defRPr>
                  </a:pPr>
                  <a:endParaRPr lang="en-US"/>
                </a:p>
              </c:txPr>
              <c:dLblPos val="outEnd"/>
              <c:showLegendKey val="0"/>
              <c:showVal val="0"/>
              <c:showCatName val="1"/>
              <c:showSerName val="0"/>
              <c:showPercent val="0"/>
              <c:showBubbleSize val="0"/>
              <c:extLst>
                <c:ext xmlns:c16="http://schemas.microsoft.com/office/drawing/2014/chart" uri="{C3380CC4-5D6E-409C-BE32-E72D297353CC}">
                  <c16:uniqueId val="{00000001-EE40-499A-9055-E6838072BA74}"/>
                </c:ext>
              </c:extLst>
            </c:dLbl>
            <c:dLbl>
              <c:idx val="1"/>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accent2"/>
                      </a:solidFill>
                      <a:latin typeface="+mn-lt"/>
                      <a:ea typeface="+mn-ea"/>
                      <a:cs typeface="+mn-cs"/>
                    </a:defRPr>
                  </a:pPr>
                  <a:endParaRPr lang="en-US"/>
                </a:p>
              </c:txPr>
              <c:dLblPos val="outEnd"/>
              <c:showLegendKey val="0"/>
              <c:showVal val="0"/>
              <c:showCatName val="1"/>
              <c:showSerName val="0"/>
              <c:showPercent val="0"/>
              <c:showBubbleSize val="0"/>
              <c:extLst>
                <c:ext xmlns:c16="http://schemas.microsoft.com/office/drawing/2014/chart" uri="{C3380CC4-5D6E-409C-BE32-E72D297353CC}">
                  <c16:uniqueId val="{00000003-EE40-499A-9055-E6838072BA74}"/>
                </c:ext>
              </c:extLst>
            </c:dLbl>
            <c:dLbl>
              <c:idx val="2"/>
              <c:delete val="1"/>
              <c:extLst>
                <c:ext xmlns:c15="http://schemas.microsoft.com/office/drawing/2012/chart" uri="{CE6537A1-D6FC-4f65-9D91-7224C49458BB}"/>
                <c:ext xmlns:c16="http://schemas.microsoft.com/office/drawing/2014/chart" uri="{C3380CC4-5D6E-409C-BE32-E72D297353CC}">
                  <c16:uniqueId val="{00000005-EE40-499A-9055-E6838072BA74}"/>
                </c:ext>
              </c:extLst>
            </c:dLbl>
            <c:dLbl>
              <c:idx val="3"/>
              <c:delete val="1"/>
              <c:extLst>
                <c:ext xmlns:c15="http://schemas.microsoft.com/office/drawing/2012/chart" uri="{CE6537A1-D6FC-4f65-9D91-7224C49458BB}"/>
                <c:ext xmlns:c16="http://schemas.microsoft.com/office/drawing/2014/chart" uri="{C3380CC4-5D6E-409C-BE32-E72D297353CC}">
                  <c16:uniqueId val="{00000007-EE40-499A-9055-E6838072BA74}"/>
                </c:ext>
              </c:extLst>
            </c:dLbl>
            <c:dLbl>
              <c:idx val="4"/>
              <c:delete val="1"/>
              <c:extLst>
                <c:ext xmlns:c15="http://schemas.microsoft.com/office/drawing/2012/chart" uri="{CE6537A1-D6FC-4f65-9D91-7224C49458BB}"/>
                <c:ext xmlns:c16="http://schemas.microsoft.com/office/drawing/2014/chart" uri="{C3380CC4-5D6E-409C-BE32-E72D297353CC}">
                  <c16:uniqueId val="{00000009-EE40-499A-9055-E6838072BA74}"/>
                </c:ext>
              </c:extLst>
            </c:dLbl>
            <c:dLbl>
              <c:idx val="5"/>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accent6"/>
                      </a:solidFill>
                      <a:latin typeface="+mn-lt"/>
                      <a:ea typeface="+mn-ea"/>
                      <a:cs typeface="+mn-cs"/>
                    </a:defRPr>
                  </a:pPr>
                  <a:endParaRPr lang="en-US"/>
                </a:p>
              </c:txPr>
              <c:dLblPos val="outEnd"/>
              <c:showLegendKey val="0"/>
              <c:showVal val="0"/>
              <c:showCatName val="1"/>
              <c:showSerName val="0"/>
              <c:showPercent val="0"/>
              <c:showBubbleSize val="0"/>
              <c:extLst>
                <c:ext xmlns:c16="http://schemas.microsoft.com/office/drawing/2014/chart" uri="{C3380CC4-5D6E-409C-BE32-E72D297353CC}">
                  <c16:uniqueId val="{0000000B-EE40-499A-9055-E6838072BA74}"/>
                </c:ext>
              </c:extLst>
            </c:dLbl>
            <c:dLbl>
              <c:idx val="6"/>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accent1">
                          <a:lumMod val="60000"/>
                        </a:schemeClr>
                      </a:solidFill>
                      <a:latin typeface="+mn-lt"/>
                      <a:ea typeface="+mn-ea"/>
                      <a:cs typeface="+mn-cs"/>
                    </a:defRPr>
                  </a:pPr>
                  <a:endParaRPr lang="en-US"/>
                </a:p>
              </c:txPr>
              <c:dLblPos val="outEnd"/>
              <c:showLegendKey val="0"/>
              <c:showVal val="0"/>
              <c:showCatName val="1"/>
              <c:showSerName val="0"/>
              <c:showPercent val="0"/>
              <c:showBubbleSize val="0"/>
              <c:extLst>
                <c:ext xmlns:c16="http://schemas.microsoft.com/office/drawing/2014/chart" uri="{C3380CC4-5D6E-409C-BE32-E72D297353CC}">
                  <c16:uniqueId val="{0000000D-EE40-499A-9055-E6838072BA74}"/>
                </c:ext>
              </c:extLst>
            </c:dLbl>
            <c:dLbl>
              <c:idx val="7"/>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accent2">
                          <a:lumMod val="60000"/>
                        </a:schemeClr>
                      </a:solidFill>
                      <a:latin typeface="+mn-lt"/>
                      <a:ea typeface="+mn-ea"/>
                      <a:cs typeface="+mn-cs"/>
                    </a:defRPr>
                  </a:pPr>
                  <a:endParaRPr lang="en-US"/>
                </a:p>
              </c:txPr>
              <c:dLblPos val="outEnd"/>
              <c:showLegendKey val="0"/>
              <c:showVal val="0"/>
              <c:showCatName val="1"/>
              <c:showSerName val="0"/>
              <c:showPercent val="0"/>
              <c:showBubbleSize val="0"/>
              <c:extLst>
                <c:ext xmlns:c16="http://schemas.microsoft.com/office/drawing/2014/chart" uri="{C3380CC4-5D6E-409C-BE32-E72D297353CC}">
                  <c16:uniqueId val="{0000000F-EE40-499A-9055-E6838072BA74}"/>
                </c:ext>
              </c:extLst>
            </c:dLbl>
            <c:dLbl>
              <c:idx val="8"/>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accent3">
                          <a:lumMod val="60000"/>
                        </a:schemeClr>
                      </a:solidFill>
                      <a:latin typeface="+mn-lt"/>
                      <a:ea typeface="+mn-ea"/>
                      <a:cs typeface="+mn-cs"/>
                    </a:defRPr>
                  </a:pPr>
                  <a:endParaRPr lang="en-US"/>
                </a:p>
              </c:txPr>
              <c:dLblPos val="outEnd"/>
              <c:showLegendKey val="0"/>
              <c:showVal val="0"/>
              <c:showCatName val="1"/>
              <c:showSerName val="0"/>
              <c:showPercent val="0"/>
              <c:showBubbleSize val="0"/>
              <c:extLst>
                <c:ext xmlns:c16="http://schemas.microsoft.com/office/drawing/2014/chart" uri="{C3380CC4-5D6E-409C-BE32-E72D297353CC}">
                  <c16:uniqueId val="{00000011-EE40-499A-9055-E6838072BA74}"/>
                </c:ext>
              </c:extLst>
            </c:dLbl>
            <c:dLbl>
              <c:idx val="9"/>
              <c:delete val="1"/>
              <c:extLst>
                <c:ext xmlns:c15="http://schemas.microsoft.com/office/drawing/2012/chart" uri="{CE6537A1-D6FC-4f65-9D91-7224C49458BB}"/>
                <c:ext xmlns:c16="http://schemas.microsoft.com/office/drawing/2014/chart" uri="{C3380CC4-5D6E-409C-BE32-E72D297353CC}">
                  <c16:uniqueId val="{00000013-EE40-499A-9055-E6838072BA74}"/>
                </c:ext>
              </c:extLst>
            </c:dLbl>
            <c:dLbl>
              <c:idx val="10"/>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accent5">
                          <a:lumMod val="60000"/>
                        </a:schemeClr>
                      </a:solidFill>
                      <a:latin typeface="+mn-lt"/>
                      <a:ea typeface="+mn-ea"/>
                      <a:cs typeface="+mn-cs"/>
                    </a:defRPr>
                  </a:pPr>
                  <a:endParaRPr lang="en-US"/>
                </a:p>
              </c:txPr>
              <c:dLblPos val="outEnd"/>
              <c:showLegendKey val="0"/>
              <c:showVal val="0"/>
              <c:showCatName val="1"/>
              <c:showSerName val="0"/>
              <c:showPercent val="0"/>
              <c:showBubbleSize val="0"/>
              <c:extLst>
                <c:ext xmlns:c16="http://schemas.microsoft.com/office/drawing/2014/chart" uri="{C3380CC4-5D6E-409C-BE32-E72D297353CC}">
                  <c16:uniqueId val="{00000015-EE40-499A-9055-E6838072BA74}"/>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accent1"/>
                    </a:solidFill>
                    <a:latin typeface="+mn-lt"/>
                    <a:ea typeface="+mn-ea"/>
                    <a:cs typeface="+mn-cs"/>
                  </a:defRPr>
                </a:pPr>
                <a:endParaRPr lang="en-US"/>
              </a:p>
            </c:txPr>
            <c:dLblPos val="outEnd"/>
            <c:showLegendKey val="0"/>
            <c:showVal val="0"/>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'Transfusion Reaction'!$R$2:$R$12</c:f>
              <c:strCache>
                <c:ptCount val="11"/>
                <c:pt idx="0">
                  <c:v>Allergic</c:v>
                </c:pt>
                <c:pt idx="1">
                  <c:v>Febrile</c:v>
                </c:pt>
                <c:pt idx="2">
                  <c:v>Anaphy</c:v>
                </c:pt>
                <c:pt idx="3">
                  <c:v>TACO</c:v>
                </c:pt>
                <c:pt idx="4">
                  <c:v>TRALI</c:v>
                </c:pt>
                <c:pt idx="5">
                  <c:v>TAD</c:v>
                </c:pt>
                <c:pt idx="6">
                  <c:v>Hemolytic Intravascular</c:v>
                </c:pt>
                <c:pt idx="7">
                  <c:v>Hemolytic Extravascular</c:v>
                </c:pt>
                <c:pt idx="8">
                  <c:v>Delayed Serologic</c:v>
                </c:pt>
                <c:pt idx="9">
                  <c:v>Septic</c:v>
                </c:pt>
                <c:pt idx="10">
                  <c:v>Underlying Disease</c:v>
                </c:pt>
              </c:strCache>
            </c:strRef>
          </c:cat>
          <c:val>
            <c:numRef>
              <c:f>'Transfusion Reaction'!$S$2:$S$12</c:f>
              <c:numCache>
                <c:formatCode>General</c:formatCode>
                <c:ptCount val="11"/>
                <c:pt idx="0">
                  <c:v>1</c:v>
                </c:pt>
                <c:pt idx="1">
                  <c:v>9</c:v>
                </c:pt>
                <c:pt idx="2">
                  <c:v>0</c:v>
                </c:pt>
                <c:pt idx="3">
                  <c:v>0</c:v>
                </c:pt>
                <c:pt idx="4">
                  <c:v>0</c:v>
                </c:pt>
                <c:pt idx="5">
                  <c:v>1</c:v>
                </c:pt>
                <c:pt idx="6">
                  <c:v>1</c:v>
                </c:pt>
                <c:pt idx="7">
                  <c:v>1</c:v>
                </c:pt>
                <c:pt idx="8">
                  <c:v>2</c:v>
                </c:pt>
                <c:pt idx="9">
                  <c:v>0</c:v>
                </c:pt>
                <c:pt idx="10">
                  <c:v>4</c:v>
                </c:pt>
              </c:numCache>
            </c:numRef>
          </c:val>
          <c:extLst>
            <c:ext xmlns:c16="http://schemas.microsoft.com/office/drawing/2014/chart" uri="{C3380CC4-5D6E-409C-BE32-E72D297353CC}">
              <c16:uniqueId val="{00000016-EE40-499A-9055-E6838072BA74}"/>
            </c:ext>
          </c:extLst>
        </c:ser>
        <c:dLbls>
          <c:dLblPos val="outEnd"/>
          <c:showLegendKey val="0"/>
          <c:showVal val="0"/>
          <c:showCatName val="1"/>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r>
              <a:rPr lang="en-US"/>
              <a:t>Platelet Utilization FY24</a:t>
            </a:r>
          </a:p>
        </c:rich>
      </c:tx>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'plt 2'!$B$17</c:f>
              <c:strCache>
                <c:ptCount val="1"/>
                <c:pt idx="0">
                  <c:v>Transfused</c:v>
                </c:pt>
              </c:strCache>
            </c:strRef>
          </c:tx>
          <c:spPr>
            <a:gradFill rotWithShape="1">
              <a:gsLst>
                <a:gs pos="0">
                  <a:schemeClr val="accent1">
                    <a:tint val="100000"/>
                    <a:shade val="100000"/>
                    <a:satMod val="130000"/>
                  </a:schemeClr>
                </a:gs>
                <a:gs pos="100000">
                  <a:schemeClr val="accent1">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Pt>
            <c:idx val="0"/>
            <c:invertIfNegative val="0"/>
            <c:bubble3D val="0"/>
            <c:spPr>
              <a:solidFill>
                <a:srgbClr val="FF0000"/>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c:spPr>
            <c:extLst>
              <c:ext xmlns:c16="http://schemas.microsoft.com/office/drawing/2014/chart" uri="{C3380CC4-5D6E-409C-BE32-E72D297353CC}">
                <c16:uniqueId val="{00000001-1AC3-46F8-871C-C128E82E7B20}"/>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'plt 2'!$A$18:$A$30</c:f>
              <c:strCache>
                <c:ptCount val="13"/>
                <c:pt idx="0">
                  <c:v>X̅/Month FY23</c:v>
                </c:pt>
                <c:pt idx="1">
                  <c:v>Oct</c:v>
                </c:pt>
                <c:pt idx="2">
                  <c:v>Nov</c:v>
                </c:pt>
                <c:pt idx="3">
                  <c:v>Dec</c:v>
                </c:pt>
                <c:pt idx="4">
                  <c:v>Jan</c:v>
                </c:pt>
                <c:pt idx="5">
                  <c:v>Feb</c:v>
                </c:pt>
                <c:pt idx="6">
                  <c:v>Mar</c:v>
                </c:pt>
                <c:pt idx="7">
                  <c:v>Apr</c:v>
                </c:pt>
                <c:pt idx="8">
                  <c:v>May</c:v>
                </c:pt>
                <c:pt idx="9">
                  <c:v>Jun</c:v>
                </c:pt>
                <c:pt idx="10">
                  <c:v>Jul</c:v>
                </c:pt>
                <c:pt idx="11">
                  <c:v>Aug</c:v>
                </c:pt>
                <c:pt idx="12">
                  <c:v>Sep</c:v>
                </c:pt>
              </c:strCache>
            </c:strRef>
          </c:cat>
          <c:val>
            <c:numRef>
              <c:f>'plt 2'!$B$18:$B$30</c:f>
              <c:numCache>
                <c:formatCode>General</c:formatCode>
                <c:ptCount val="13"/>
                <c:pt idx="0">
                  <c:v>4</c:v>
                </c:pt>
                <c:pt idx="1">
                  <c:v>3</c:v>
                </c:pt>
                <c:pt idx="2">
                  <c:v>2</c:v>
                </c:pt>
                <c:pt idx="3">
                  <c:v>1</c:v>
                </c:pt>
                <c:pt idx="4">
                  <c:v>1</c:v>
                </c:pt>
              </c:numCache>
            </c:numRef>
          </c:val>
          <c:extLst>
            <c:ext xmlns:c16="http://schemas.microsoft.com/office/drawing/2014/chart" uri="{C3380CC4-5D6E-409C-BE32-E72D297353CC}">
              <c16:uniqueId val="{00000002-1AC3-46F8-871C-C128E82E7B20}"/>
            </c:ext>
          </c:extLst>
        </c:ser>
        <c:ser>
          <c:idx val="1"/>
          <c:order val="1"/>
          <c:tx>
            <c:strRef>
              <c:f>'plt 2'!$C$17</c:f>
              <c:strCache>
                <c:ptCount val="1"/>
                <c:pt idx="0">
                  <c:v>Discarded</c:v>
                </c:pt>
              </c:strCache>
            </c:strRef>
          </c:tx>
          <c:spPr>
            <a:gradFill rotWithShape="1">
              <a:gsLst>
                <a:gs pos="0">
                  <a:schemeClr val="accent2">
                    <a:tint val="100000"/>
                    <a:shade val="100000"/>
                    <a:satMod val="130000"/>
                  </a:schemeClr>
                </a:gs>
                <a:gs pos="100000">
                  <a:schemeClr val="accent2">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Pt>
            <c:idx val="0"/>
            <c:invertIfNegative val="0"/>
            <c:bubble3D val="0"/>
            <c:spPr>
              <a:solidFill>
                <a:srgbClr val="00B050"/>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c:spPr>
            <c:extLst>
              <c:ext xmlns:c16="http://schemas.microsoft.com/office/drawing/2014/chart" uri="{C3380CC4-5D6E-409C-BE32-E72D297353CC}">
                <c16:uniqueId val="{00000004-1AC3-46F8-871C-C128E82E7B20}"/>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'plt 2'!$A$18:$A$30</c:f>
              <c:strCache>
                <c:ptCount val="13"/>
                <c:pt idx="0">
                  <c:v>X̅/Month FY23</c:v>
                </c:pt>
                <c:pt idx="1">
                  <c:v>Oct</c:v>
                </c:pt>
                <c:pt idx="2">
                  <c:v>Nov</c:v>
                </c:pt>
                <c:pt idx="3">
                  <c:v>Dec</c:v>
                </c:pt>
                <c:pt idx="4">
                  <c:v>Jan</c:v>
                </c:pt>
                <c:pt idx="5">
                  <c:v>Feb</c:v>
                </c:pt>
                <c:pt idx="6">
                  <c:v>Mar</c:v>
                </c:pt>
                <c:pt idx="7">
                  <c:v>Apr</c:v>
                </c:pt>
                <c:pt idx="8">
                  <c:v>May</c:v>
                </c:pt>
                <c:pt idx="9">
                  <c:v>Jun</c:v>
                </c:pt>
                <c:pt idx="10">
                  <c:v>Jul</c:v>
                </c:pt>
                <c:pt idx="11">
                  <c:v>Aug</c:v>
                </c:pt>
                <c:pt idx="12">
                  <c:v>Sep</c:v>
                </c:pt>
              </c:strCache>
            </c:strRef>
          </c:cat>
          <c:val>
            <c:numRef>
              <c:f>'plt 2'!$C$18:$C$30</c:f>
              <c:numCache>
                <c:formatCode>General</c:formatCode>
                <c:ptCount val="13"/>
                <c:pt idx="0">
                  <c:v>15</c:v>
                </c:pt>
                <c:pt idx="1">
                  <c:v>16</c:v>
                </c:pt>
                <c:pt idx="2">
                  <c:v>17</c:v>
                </c:pt>
                <c:pt idx="3">
                  <c:v>8</c:v>
                </c:pt>
                <c:pt idx="4">
                  <c:v>0</c:v>
                </c:pt>
              </c:numCache>
            </c:numRef>
          </c:val>
          <c:extLst>
            <c:ext xmlns:c16="http://schemas.microsoft.com/office/drawing/2014/chart" uri="{C3380CC4-5D6E-409C-BE32-E72D297353CC}">
              <c16:uniqueId val="{00000005-1AC3-46F8-871C-C128E82E7B20}"/>
            </c:ext>
          </c:extLst>
        </c:ser>
        <c:dLbls>
          <c:showLegendKey val="0"/>
          <c:showVal val="1"/>
          <c:showCatName val="0"/>
          <c:showSerName val="0"/>
          <c:showPercent val="0"/>
          <c:showBubbleSize val="0"/>
        </c:dLbls>
        <c:gapWidth val="150"/>
        <c:shape val="box"/>
        <c:axId val="134101856"/>
        <c:axId val="1914595440"/>
        <c:axId val="0"/>
      </c:bar3DChart>
      <c:catAx>
        <c:axId val="134101856"/>
        <c:scaling>
          <c:orientation val="minMax"/>
        </c:scaling>
        <c:delete val="0"/>
        <c:axPos val="b"/>
        <c:title>
          <c:tx>
            <c:rich>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a:t>Months</a:t>
                </a:r>
              </a:p>
            </c:rich>
          </c:tx>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914595440"/>
        <c:crosses val="autoZero"/>
        <c:auto val="1"/>
        <c:lblAlgn val="ctr"/>
        <c:lblOffset val="100"/>
        <c:noMultiLvlLbl val="0"/>
      </c:catAx>
      <c:valAx>
        <c:axId val="191459544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a:t>Number of Units</a:t>
                </a:r>
              </a:p>
            </c:rich>
          </c:tx>
          <c:overlay val="0"/>
          <c:spPr>
            <a:noFill/>
            <a:ln>
              <a:noFill/>
            </a:ln>
            <a:effectLst/>
          </c:spPr>
          <c:txPr>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4101856"/>
        <c:crosses val="autoZero"/>
        <c:crossBetween val="between"/>
      </c:valAx>
      <c:spPr>
        <a:noFill/>
        <a:ln>
          <a:noFill/>
        </a:ln>
        <a:effectLst/>
      </c:spPr>
    </c:plotArea>
    <c:legend>
      <c:legendPos val="b"/>
      <c:layout>
        <c:manualLayout>
          <c:xMode val="edge"/>
          <c:yMode val="edge"/>
          <c:x val="0.16194657679057226"/>
          <c:y val="0.84910825173027549"/>
          <c:w val="0.13971913752204865"/>
          <c:h val="4.815717042187914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Bridgeport Hospital Critical Call Percent Compliance Threshold 95%</a:t>
            </a:r>
          </a:p>
        </c:rich>
      </c:tx>
      <c:layout>
        <c:manualLayout>
          <c:xMode val="edge"/>
          <c:yMode val="edge"/>
          <c:x val="0.18437489063867016"/>
          <c:y val="2.7777777777777776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dLbls>
          <c:dLblPos val="outEnd"/>
          <c:showLegendKey val="0"/>
          <c:showVal val="1"/>
          <c:showCatName val="0"/>
          <c:showSerName val="0"/>
          <c:showPercent val="0"/>
          <c:showBubbleSize val="0"/>
        </c:dLbls>
        <c:gapWidth val="219"/>
        <c:overlap val="-27"/>
        <c:axId val="527609712"/>
        <c:axId val="527607416"/>
      </c:barChart>
      <c:catAx>
        <c:axId val="527609712"/>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Month</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27607416"/>
        <c:crosses val="autoZero"/>
        <c:auto val="1"/>
        <c:lblAlgn val="ctr"/>
        <c:lblOffset val="100"/>
        <c:noMultiLvlLbl val="0"/>
      </c:catAx>
      <c:valAx>
        <c:axId val="52760741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Percent Compliance</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2760971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Milford Campus Critical Call Percent Compliance Threshold 95%</a:t>
            </a:r>
          </a:p>
          <a:p>
            <a:pPr>
              <a:defRPr/>
            </a:pPr>
            <a:endParaRPr lang="en-US"/>
          </a:p>
        </c:rich>
      </c:tx>
      <c:layout>
        <c:manualLayout>
          <c:xMode val="edge"/>
          <c:yMode val="edge"/>
          <c:x val="0.17438976377952756"/>
          <c:y val="3.2604552887418654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dLbls>
          <c:dLblPos val="outEnd"/>
          <c:showLegendKey val="0"/>
          <c:showVal val="1"/>
          <c:showCatName val="0"/>
          <c:showSerName val="0"/>
          <c:showPercent val="0"/>
          <c:showBubbleSize val="0"/>
        </c:dLbls>
        <c:gapWidth val="219"/>
        <c:overlap val="-27"/>
        <c:axId val="518033776"/>
        <c:axId val="518034432"/>
      </c:barChart>
      <c:catAx>
        <c:axId val="518033776"/>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Month</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18034432"/>
        <c:crosses val="autoZero"/>
        <c:auto val="1"/>
        <c:lblAlgn val="ctr"/>
        <c:lblOffset val="100"/>
        <c:noMultiLvlLbl val="0"/>
      </c:catAx>
      <c:valAx>
        <c:axId val="51803443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Percent Compliance</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18033776"/>
        <c:crosses val="autoZero"/>
        <c:crossBetween val="between"/>
      </c:valAx>
      <c:spPr>
        <a:noFill/>
        <a:ln w="25400">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r>
              <a:rPr lang="en-US" sz="1600" b="1" i="0" u="none" strike="noStrike" kern="1200" baseline="0">
                <a:solidFill>
                  <a:prstClr val="black">
                    <a:lumMod val="75000"/>
                    <a:lumOff val="25000"/>
                  </a:prstClr>
                </a:solidFill>
              </a:rPr>
              <a:t>Total Products Transfused - BH</a:t>
            </a:r>
          </a:p>
        </c:rich>
      </c:tx>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'BH - Used '!$B$1</c:f>
              <c:strCache>
                <c:ptCount val="1"/>
                <c:pt idx="0">
                  <c:v>Total Products</c:v>
                </c:pt>
              </c:strCache>
            </c:strRef>
          </c:tx>
          <c:spPr>
            <a:solidFill>
              <a:schemeClr val="accent2">
                <a:lumMod val="75000"/>
              </a:schemeClr>
            </a:solidFill>
            <a:ln>
              <a:noFill/>
            </a:ln>
            <a:effectLst>
              <a:outerShdw blurRad="57150" dist="19050" dir="5400000" algn="ctr" rotWithShape="0">
                <a:srgbClr val="000000">
                  <a:alpha val="63000"/>
                </a:srgbClr>
              </a:outerShdw>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'BH - Used '!$A$2:$A$36</c:f>
              <c:strCache>
                <c:ptCount val="12"/>
                <c:pt idx="0">
                  <c:v>Feb - FY23</c:v>
                </c:pt>
                <c:pt idx="1">
                  <c:v>Mar - FY23</c:v>
                </c:pt>
                <c:pt idx="2">
                  <c:v>Apr - FY23</c:v>
                </c:pt>
                <c:pt idx="3">
                  <c:v>May - FY23</c:v>
                </c:pt>
                <c:pt idx="4">
                  <c:v>Jun - FY23</c:v>
                </c:pt>
                <c:pt idx="5">
                  <c:v>Jul - FY23</c:v>
                </c:pt>
                <c:pt idx="6">
                  <c:v>Aug - FY23</c:v>
                </c:pt>
                <c:pt idx="7">
                  <c:v>Sep - FY23</c:v>
                </c:pt>
                <c:pt idx="8">
                  <c:v>Oct - FY24</c:v>
                </c:pt>
                <c:pt idx="9">
                  <c:v>Nov - FY24</c:v>
                </c:pt>
                <c:pt idx="10">
                  <c:v>Dec - FY24</c:v>
                </c:pt>
                <c:pt idx="11">
                  <c:v>Jan - FY24</c:v>
                </c:pt>
              </c:strCache>
            </c:strRef>
          </c:cat>
          <c:val>
            <c:numRef>
              <c:f>'BH - Used '!$B$2:$B$36</c:f>
              <c:numCache>
                <c:formatCode>General</c:formatCode>
                <c:ptCount val="12"/>
                <c:pt idx="0">
                  <c:v>504</c:v>
                </c:pt>
                <c:pt idx="1">
                  <c:v>500</c:v>
                </c:pt>
                <c:pt idx="2">
                  <c:v>542</c:v>
                </c:pt>
                <c:pt idx="3">
                  <c:v>666</c:v>
                </c:pt>
                <c:pt idx="4">
                  <c:v>539</c:v>
                </c:pt>
                <c:pt idx="5">
                  <c:v>477</c:v>
                </c:pt>
                <c:pt idx="6">
                  <c:v>555</c:v>
                </c:pt>
                <c:pt idx="7">
                  <c:v>479</c:v>
                </c:pt>
                <c:pt idx="8">
                  <c:v>555</c:v>
                </c:pt>
                <c:pt idx="9">
                  <c:v>610</c:v>
                </c:pt>
                <c:pt idx="10">
                  <c:v>514</c:v>
                </c:pt>
                <c:pt idx="11">
                  <c:v>589</c:v>
                </c:pt>
              </c:numCache>
            </c:numRef>
          </c:val>
          <c:extLst>
            <c:ext xmlns:c16="http://schemas.microsoft.com/office/drawing/2014/chart" uri="{C3380CC4-5D6E-409C-BE32-E72D297353CC}">
              <c16:uniqueId val="{00000000-C0CA-421F-BC1D-47D98A60686D}"/>
            </c:ext>
          </c:extLst>
        </c:ser>
        <c:dLbls>
          <c:showLegendKey val="0"/>
          <c:showVal val="1"/>
          <c:showCatName val="0"/>
          <c:showSerName val="0"/>
          <c:showPercent val="0"/>
          <c:showBubbleSize val="0"/>
        </c:dLbls>
        <c:gapWidth val="150"/>
        <c:shape val="box"/>
        <c:axId val="491476272"/>
        <c:axId val="492167888"/>
        <c:axId val="0"/>
      </c:bar3DChart>
      <c:catAx>
        <c:axId val="491476272"/>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92167888"/>
        <c:crosses val="autoZero"/>
        <c:auto val="1"/>
        <c:lblAlgn val="ctr"/>
        <c:lblOffset val="100"/>
        <c:noMultiLvlLbl val="0"/>
      </c:catAx>
      <c:valAx>
        <c:axId val="49216788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a:t>Number of Units Transfused</a:t>
                </a:r>
              </a:p>
            </c:rich>
          </c:tx>
          <c:overlay val="0"/>
          <c:spPr>
            <a:noFill/>
            <a:ln>
              <a:noFill/>
            </a:ln>
            <a:effectLst/>
          </c:spPr>
          <c:txPr>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9147627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600" b="1" dirty="0"/>
              <a:t>Transfused Blood Products By Component - BH</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'BH - Used '!$C$1</c:f>
              <c:strCache>
                <c:ptCount val="1"/>
                <c:pt idx="0">
                  <c:v>LRC</c:v>
                </c:pt>
              </c:strCache>
            </c:strRef>
          </c:tx>
          <c:spPr>
            <a:solidFill>
              <a:schemeClr val="accent1"/>
            </a:solidFill>
            <a:ln>
              <a:noFill/>
            </a:ln>
            <a:effectLst/>
            <a:sp3d/>
          </c:spPr>
          <c:invertIfNegative val="0"/>
          <c:cat>
            <c:strRef>
              <c:f>'BH - Used '!$A$25:$A$36</c:f>
              <c:strCache>
                <c:ptCount val="12"/>
                <c:pt idx="0">
                  <c:v>Feb - FY23</c:v>
                </c:pt>
                <c:pt idx="1">
                  <c:v>Mar - FY23</c:v>
                </c:pt>
                <c:pt idx="2">
                  <c:v>Apr - FY23</c:v>
                </c:pt>
                <c:pt idx="3">
                  <c:v>May - FY23</c:v>
                </c:pt>
                <c:pt idx="4">
                  <c:v>Jun - FY23</c:v>
                </c:pt>
                <c:pt idx="5">
                  <c:v>Jul - FY23</c:v>
                </c:pt>
                <c:pt idx="6">
                  <c:v>Aug - FY23</c:v>
                </c:pt>
                <c:pt idx="7">
                  <c:v>Sep - FY23</c:v>
                </c:pt>
                <c:pt idx="8">
                  <c:v>Oct - FY24</c:v>
                </c:pt>
                <c:pt idx="9">
                  <c:v>Nov - FY24</c:v>
                </c:pt>
                <c:pt idx="10">
                  <c:v>Dec - FY24</c:v>
                </c:pt>
                <c:pt idx="11">
                  <c:v>Jan - FY24</c:v>
                </c:pt>
              </c:strCache>
            </c:strRef>
          </c:cat>
          <c:val>
            <c:numRef>
              <c:f>'BH - Used '!$C$25:$C$36</c:f>
              <c:numCache>
                <c:formatCode>General</c:formatCode>
                <c:ptCount val="12"/>
                <c:pt idx="0">
                  <c:v>380</c:v>
                </c:pt>
                <c:pt idx="1">
                  <c:v>417</c:v>
                </c:pt>
                <c:pt idx="2">
                  <c:v>435</c:v>
                </c:pt>
                <c:pt idx="3">
                  <c:v>437</c:v>
                </c:pt>
                <c:pt idx="4">
                  <c:v>414</c:v>
                </c:pt>
                <c:pt idx="5">
                  <c:v>377</c:v>
                </c:pt>
                <c:pt idx="6">
                  <c:v>420</c:v>
                </c:pt>
                <c:pt idx="7">
                  <c:v>332</c:v>
                </c:pt>
                <c:pt idx="8">
                  <c:v>450</c:v>
                </c:pt>
                <c:pt idx="9">
                  <c:v>503</c:v>
                </c:pt>
                <c:pt idx="10">
                  <c:v>419</c:v>
                </c:pt>
                <c:pt idx="11">
                  <c:v>466</c:v>
                </c:pt>
              </c:numCache>
            </c:numRef>
          </c:val>
          <c:extLst>
            <c:ext xmlns:c16="http://schemas.microsoft.com/office/drawing/2014/chart" uri="{C3380CC4-5D6E-409C-BE32-E72D297353CC}">
              <c16:uniqueId val="{00000000-E76B-4440-A4A7-7AD833969AD3}"/>
            </c:ext>
          </c:extLst>
        </c:ser>
        <c:ser>
          <c:idx val="1"/>
          <c:order val="1"/>
          <c:tx>
            <c:strRef>
              <c:f>'BH - Used '!$D$1</c:f>
              <c:strCache>
                <c:ptCount val="1"/>
                <c:pt idx="0">
                  <c:v>FFP</c:v>
                </c:pt>
              </c:strCache>
            </c:strRef>
          </c:tx>
          <c:spPr>
            <a:solidFill>
              <a:schemeClr val="accent2"/>
            </a:solidFill>
            <a:ln>
              <a:noFill/>
            </a:ln>
            <a:effectLst/>
            <a:sp3d/>
          </c:spPr>
          <c:invertIfNegative val="0"/>
          <c:cat>
            <c:strRef>
              <c:f>'BH - Used '!$A$25:$A$36</c:f>
              <c:strCache>
                <c:ptCount val="12"/>
                <c:pt idx="0">
                  <c:v>Feb - FY23</c:v>
                </c:pt>
                <c:pt idx="1">
                  <c:v>Mar - FY23</c:v>
                </c:pt>
                <c:pt idx="2">
                  <c:v>Apr - FY23</c:v>
                </c:pt>
                <c:pt idx="3">
                  <c:v>May - FY23</c:v>
                </c:pt>
                <c:pt idx="4">
                  <c:v>Jun - FY23</c:v>
                </c:pt>
                <c:pt idx="5">
                  <c:v>Jul - FY23</c:v>
                </c:pt>
                <c:pt idx="6">
                  <c:v>Aug - FY23</c:v>
                </c:pt>
                <c:pt idx="7">
                  <c:v>Sep - FY23</c:v>
                </c:pt>
                <c:pt idx="8">
                  <c:v>Oct - FY24</c:v>
                </c:pt>
                <c:pt idx="9">
                  <c:v>Nov - FY24</c:v>
                </c:pt>
                <c:pt idx="10">
                  <c:v>Dec - FY24</c:v>
                </c:pt>
                <c:pt idx="11">
                  <c:v>Jan - FY24</c:v>
                </c:pt>
              </c:strCache>
            </c:strRef>
          </c:cat>
          <c:val>
            <c:numRef>
              <c:f>'BH - Used '!$D$25:$D$36</c:f>
              <c:numCache>
                <c:formatCode>General</c:formatCode>
                <c:ptCount val="12"/>
                <c:pt idx="0">
                  <c:v>32</c:v>
                </c:pt>
                <c:pt idx="1">
                  <c:v>27</c:v>
                </c:pt>
                <c:pt idx="2">
                  <c:v>41</c:v>
                </c:pt>
                <c:pt idx="3">
                  <c:v>139</c:v>
                </c:pt>
                <c:pt idx="4">
                  <c:v>43</c:v>
                </c:pt>
                <c:pt idx="5">
                  <c:v>31</c:v>
                </c:pt>
                <c:pt idx="6">
                  <c:v>45</c:v>
                </c:pt>
                <c:pt idx="7">
                  <c:v>58</c:v>
                </c:pt>
                <c:pt idx="8">
                  <c:v>28</c:v>
                </c:pt>
                <c:pt idx="9">
                  <c:v>35</c:v>
                </c:pt>
                <c:pt idx="10">
                  <c:v>26</c:v>
                </c:pt>
                <c:pt idx="11">
                  <c:v>44</c:v>
                </c:pt>
              </c:numCache>
            </c:numRef>
          </c:val>
          <c:extLst>
            <c:ext xmlns:c16="http://schemas.microsoft.com/office/drawing/2014/chart" uri="{C3380CC4-5D6E-409C-BE32-E72D297353CC}">
              <c16:uniqueId val="{00000001-E76B-4440-A4A7-7AD833969AD3}"/>
            </c:ext>
          </c:extLst>
        </c:ser>
        <c:ser>
          <c:idx val="2"/>
          <c:order val="2"/>
          <c:tx>
            <c:strRef>
              <c:f>'BH - Used '!$E$1</c:f>
              <c:strCache>
                <c:ptCount val="1"/>
                <c:pt idx="0">
                  <c:v>CRYO Reduced Plasma</c:v>
                </c:pt>
              </c:strCache>
            </c:strRef>
          </c:tx>
          <c:spPr>
            <a:solidFill>
              <a:schemeClr val="accent3"/>
            </a:solidFill>
            <a:ln>
              <a:noFill/>
            </a:ln>
            <a:effectLst/>
            <a:sp3d/>
          </c:spPr>
          <c:invertIfNegative val="0"/>
          <c:cat>
            <c:strRef>
              <c:f>'BH - Used '!$A$25:$A$36</c:f>
              <c:strCache>
                <c:ptCount val="12"/>
                <c:pt idx="0">
                  <c:v>Feb - FY23</c:v>
                </c:pt>
                <c:pt idx="1">
                  <c:v>Mar - FY23</c:v>
                </c:pt>
                <c:pt idx="2">
                  <c:v>Apr - FY23</c:v>
                </c:pt>
                <c:pt idx="3">
                  <c:v>May - FY23</c:v>
                </c:pt>
                <c:pt idx="4">
                  <c:v>Jun - FY23</c:v>
                </c:pt>
                <c:pt idx="5">
                  <c:v>Jul - FY23</c:v>
                </c:pt>
                <c:pt idx="6">
                  <c:v>Aug - FY23</c:v>
                </c:pt>
                <c:pt idx="7">
                  <c:v>Sep - FY23</c:v>
                </c:pt>
                <c:pt idx="8">
                  <c:v>Oct - FY24</c:v>
                </c:pt>
                <c:pt idx="9">
                  <c:v>Nov - FY24</c:v>
                </c:pt>
                <c:pt idx="10">
                  <c:v>Dec - FY24</c:v>
                </c:pt>
                <c:pt idx="11">
                  <c:v>Jan - FY24</c:v>
                </c:pt>
              </c:strCache>
            </c:strRef>
          </c:cat>
          <c:val>
            <c:numRef>
              <c:f>'BH - Used '!$E$25:$E$36</c:f>
              <c:numCache>
                <c:formatCode>General</c:formatCode>
                <c:ptCount val="12"/>
                <c:pt idx="0">
                  <c:v>0</c:v>
                </c:pt>
                <c:pt idx="1">
                  <c:v>0</c:v>
                </c:pt>
                <c:pt idx="2">
                  <c:v>0</c:v>
                </c:pt>
                <c:pt idx="3">
                  <c:v>0</c:v>
                </c:pt>
                <c:pt idx="4">
                  <c:v>0</c:v>
                </c:pt>
                <c:pt idx="5">
                  <c:v>0</c:v>
                </c:pt>
                <c:pt idx="6">
                  <c:v>0</c:v>
                </c:pt>
                <c:pt idx="7">
                  <c:v>0</c:v>
                </c:pt>
                <c:pt idx="8">
                  <c:v>0</c:v>
                </c:pt>
                <c:pt idx="9">
                  <c:v>0</c:v>
                </c:pt>
                <c:pt idx="10">
                  <c:v>0</c:v>
                </c:pt>
                <c:pt idx="11">
                  <c:v>0</c:v>
                </c:pt>
              </c:numCache>
            </c:numRef>
          </c:val>
          <c:extLst>
            <c:ext xmlns:c16="http://schemas.microsoft.com/office/drawing/2014/chart" uri="{C3380CC4-5D6E-409C-BE32-E72D297353CC}">
              <c16:uniqueId val="{00000002-E76B-4440-A4A7-7AD833969AD3}"/>
            </c:ext>
          </c:extLst>
        </c:ser>
        <c:ser>
          <c:idx val="3"/>
          <c:order val="3"/>
          <c:tx>
            <c:strRef>
              <c:f>'BH - Used '!$F$1</c:f>
              <c:strCache>
                <c:ptCount val="1"/>
                <c:pt idx="0">
                  <c:v>Thawed Plasma</c:v>
                </c:pt>
              </c:strCache>
            </c:strRef>
          </c:tx>
          <c:spPr>
            <a:solidFill>
              <a:schemeClr val="accent4"/>
            </a:solidFill>
            <a:ln>
              <a:noFill/>
            </a:ln>
            <a:effectLst/>
            <a:sp3d/>
          </c:spPr>
          <c:invertIfNegative val="0"/>
          <c:cat>
            <c:strRef>
              <c:f>'BH - Used '!$A$25:$A$36</c:f>
              <c:strCache>
                <c:ptCount val="12"/>
                <c:pt idx="0">
                  <c:v>Feb - FY23</c:v>
                </c:pt>
                <c:pt idx="1">
                  <c:v>Mar - FY23</c:v>
                </c:pt>
                <c:pt idx="2">
                  <c:v>Apr - FY23</c:v>
                </c:pt>
                <c:pt idx="3">
                  <c:v>May - FY23</c:v>
                </c:pt>
                <c:pt idx="4">
                  <c:v>Jun - FY23</c:v>
                </c:pt>
                <c:pt idx="5">
                  <c:v>Jul - FY23</c:v>
                </c:pt>
                <c:pt idx="6">
                  <c:v>Aug - FY23</c:v>
                </c:pt>
                <c:pt idx="7">
                  <c:v>Sep - FY23</c:v>
                </c:pt>
                <c:pt idx="8">
                  <c:v>Oct - FY24</c:v>
                </c:pt>
                <c:pt idx="9">
                  <c:v>Nov - FY24</c:v>
                </c:pt>
                <c:pt idx="10">
                  <c:v>Dec - FY24</c:v>
                </c:pt>
                <c:pt idx="11">
                  <c:v>Jan - FY24</c:v>
                </c:pt>
              </c:strCache>
            </c:strRef>
          </c:cat>
          <c:val>
            <c:numRef>
              <c:f>'BH - Used '!$F$25:$F$36</c:f>
              <c:numCache>
                <c:formatCode>General</c:formatCode>
                <c:ptCount val="12"/>
                <c:pt idx="0">
                  <c:v>4</c:v>
                </c:pt>
                <c:pt idx="1">
                  <c:v>0</c:v>
                </c:pt>
                <c:pt idx="2">
                  <c:v>2</c:v>
                </c:pt>
                <c:pt idx="3">
                  <c:v>4</c:v>
                </c:pt>
                <c:pt idx="4">
                  <c:v>0</c:v>
                </c:pt>
                <c:pt idx="5">
                  <c:v>6</c:v>
                </c:pt>
                <c:pt idx="6">
                  <c:v>3</c:v>
                </c:pt>
                <c:pt idx="7">
                  <c:v>9</c:v>
                </c:pt>
                <c:pt idx="8">
                  <c:v>7</c:v>
                </c:pt>
                <c:pt idx="9">
                  <c:v>8</c:v>
                </c:pt>
                <c:pt idx="10">
                  <c:v>23</c:v>
                </c:pt>
                <c:pt idx="11">
                  <c:v>12</c:v>
                </c:pt>
              </c:numCache>
            </c:numRef>
          </c:val>
          <c:extLst>
            <c:ext xmlns:c16="http://schemas.microsoft.com/office/drawing/2014/chart" uri="{C3380CC4-5D6E-409C-BE32-E72D297353CC}">
              <c16:uniqueId val="{00000003-E76B-4440-A4A7-7AD833969AD3}"/>
            </c:ext>
          </c:extLst>
        </c:ser>
        <c:ser>
          <c:idx val="4"/>
          <c:order val="4"/>
          <c:tx>
            <c:strRef>
              <c:f>'BH - Used '!$G$1</c:f>
              <c:strCache>
                <c:ptCount val="1"/>
                <c:pt idx="0">
                  <c:v>Total Plasma</c:v>
                </c:pt>
              </c:strCache>
            </c:strRef>
          </c:tx>
          <c:spPr>
            <a:solidFill>
              <a:schemeClr val="accent5"/>
            </a:solidFill>
            <a:ln>
              <a:noFill/>
            </a:ln>
            <a:effectLst/>
            <a:sp3d/>
          </c:spPr>
          <c:invertIfNegative val="0"/>
          <c:cat>
            <c:strRef>
              <c:f>'BH - Used '!$A$25:$A$36</c:f>
              <c:strCache>
                <c:ptCount val="12"/>
                <c:pt idx="0">
                  <c:v>Feb - FY23</c:v>
                </c:pt>
                <c:pt idx="1">
                  <c:v>Mar - FY23</c:v>
                </c:pt>
                <c:pt idx="2">
                  <c:v>Apr - FY23</c:v>
                </c:pt>
                <c:pt idx="3">
                  <c:v>May - FY23</c:v>
                </c:pt>
                <c:pt idx="4">
                  <c:v>Jun - FY23</c:v>
                </c:pt>
                <c:pt idx="5">
                  <c:v>Jul - FY23</c:v>
                </c:pt>
                <c:pt idx="6">
                  <c:v>Aug - FY23</c:v>
                </c:pt>
                <c:pt idx="7">
                  <c:v>Sep - FY23</c:v>
                </c:pt>
                <c:pt idx="8">
                  <c:v>Oct - FY24</c:v>
                </c:pt>
                <c:pt idx="9">
                  <c:v>Nov - FY24</c:v>
                </c:pt>
                <c:pt idx="10">
                  <c:v>Dec - FY24</c:v>
                </c:pt>
                <c:pt idx="11">
                  <c:v>Jan - FY24</c:v>
                </c:pt>
              </c:strCache>
            </c:strRef>
          </c:cat>
          <c:val>
            <c:numRef>
              <c:f>'BH - Used '!$G$25:$G$36</c:f>
              <c:numCache>
                <c:formatCode>General</c:formatCode>
                <c:ptCount val="12"/>
                <c:pt idx="0">
                  <c:v>36</c:v>
                </c:pt>
                <c:pt idx="1">
                  <c:v>27</c:v>
                </c:pt>
                <c:pt idx="2">
                  <c:v>43</c:v>
                </c:pt>
                <c:pt idx="3">
                  <c:v>143</c:v>
                </c:pt>
                <c:pt idx="4">
                  <c:v>43</c:v>
                </c:pt>
                <c:pt idx="5">
                  <c:v>37</c:v>
                </c:pt>
                <c:pt idx="6">
                  <c:v>48</c:v>
                </c:pt>
                <c:pt idx="7">
                  <c:v>67</c:v>
                </c:pt>
                <c:pt idx="8">
                  <c:v>35</c:v>
                </c:pt>
                <c:pt idx="9">
                  <c:v>43</c:v>
                </c:pt>
                <c:pt idx="10">
                  <c:v>49</c:v>
                </c:pt>
                <c:pt idx="11">
                  <c:v>56</c:v>
                </c:pt>
              </c:numCache>
            </c:numRef>
          </c:val>
          <c:extLst>
            <c:ext xmlns:c16="http://schemas.microsoft.com/office/drawing/2014/chart" uri="{C3380CC4-5D6E-409C-BE32-E72D297353CC}">
              <c16:uniqueId val="{00000004-E76B-4440-A4A7-7AD833969AD3}"/>
            </c:ext>
          </c:extLst>
        </c:ser>
        <c:ser>
          <c:idx val="5"/>
          <c:order val="5"/>
          <c:tx>
            <c:strRef>
              <c:f>'BH - Used '!$H$1</c:f>
              <c:strCache>
                <c:ptCount val="1"/>
                <c:pt idx="0">
                  <c:v>SDP</c:v>
                </c:pt>
              </c:strCache>
            </c:strRef>
          </c:tx>
          <c:spPr>
            <a:solidFill>
              <a:schemeClr val="accent6"/>
            </a:solidFill>
            <a:ln>
              <a:noFill/>
            </a:ln>
            <a:effectLst/>
            <a:sp3d/>
          </c:spPr>
          <c:invertIfNegative val="0"/>
          <c:cat>
            <c:strRef>
              <c:f>'BH - Used '!$A$25:$A$36</c:f>
              <c:strCache>
                <c:ptCount val="12"/>
                <c:pt idx="0">
                  <c:v>Feb - FY23</c:v>
                </c:pt>
                <c:pt idx="1">
                  <c:v>Mar - FY23</c:v>
                </c:pt>
                <c:pt idx="2">
                  <c:v>Apr - FY23</c:v>
                </c:pt>
                <c:pt idx="3">
                  <c:v>May - FY23</c:v>
                </c:pt>
                <c:pt idx="4">
                  <c:v>Jun - FY23</c:v>
                </c:pt>
                <c:pt idx="5">
                  <c:v>Jul - FY23</c:v>
                </c:pt>
                <c:pt idx="6">
                  <c:v>Aug - FY23</c:v>
                </c:pt>
                <c:pt idx="7">
                  <c:v>Sep - FY23</c:v>
                </c:pt>
                <c:pt idx="8">
                  <c:v>Oct - FY24</c:v>
                </c:pt>
                <c:pt idx="9">
                  <c:v>Nov - FY24</c:v>
                </c:pt>
                <c:pt idx="10">
                  <c:v>Dec - FY24</c:v>
                </c:pt>
                <c:pt idx="11">
                  <c:v>Jan - FY24</c:v>
                </c:pt>
              </c:strCache>
            </c:strRef>
          </c:cat>
          <c:val>
            <c:numRef>
              <c:f>'BH - Used '!$H$25:$H$36</c:f>
              <c:numCache>
                <c:formatCode>General</c:formatCode>
                <c:ptCount val="12"/>
                <c:pt idx="0">
                  <c:v>1</c:v>
                </c:pt>
                <c:pt idx="1">
                  <c:v>0</c:v>
                </c:pt>
                <c:pt idx="2">
                  <c:v>0</c:v>
                </c:pt>
                <c:pt idx="3">
                  <c:v>0</c:v>
                </c:pt>
                <c:pt idx="4">
                  <c:v>0</c:v>
                </c:pt>
                <c:pt idx="5">
                  <c:v>0</c:v>
                </c:pt>
                <c:pt idx="6">
                  <c:v>0</c:v>
                </c:pt>
                <c:pt idx="7">
                  <c:v>0</c:v>
                </c:pt>
                <c:pt idx="8">
                  <c:v>1</c:v>
                </c:pt>
                <c:pt idx="9">
                  <c:v>1</c:v>
                </c:pt>
                <c:pt idx="10">
                  <c:v>0</c:v>
                </c:pt>
                <c:pt idx="11">
                  <c:v>0</c:v>
                </c:pt>
              </c:numCache>
            </c:numRef>
          </c:val>
          <c:extLst>
            <c:ext xmlns:c16="http://schemas.microsoft.com/office/drawing/2014/chart" uri="{C3380CC4-5D6E-409C-BE32-E72D297353CC}">
              <c16:uniqueId val="{00000005-E76B-4440-A4A7-7AD833969AD3}"/>
            </c:ext>
          </c:extLst>
        </c:ser>
        <c:ser>
          <c:idx val="6"/>
          <c:order val="6"/>
          <c:tx>
            <c:strRef>
              <c:f>'BH - Used '!$I$1</c:f>
              <c:strCache>
                <c:ptCount val="1"/>
                <c:pt idx="0">
                  <c:v>PR PLT</c:v>
                </c:pt>
              </c:strCache>
            </c:strRef>
          </c:tx>
          <c:spPr>
            <a:solidFill>
              <a:schemeClr val="accent1">
                <a:lumMod val="60000"/>
              </a:schemeClr>
            </a:solidFill>
            <a:ln>
              <a:noFill/>
            </a:ln>
            <a:effectLst/>
            <a:sp3d/>
          </c:spPr>
          <c:invertIfNegative val="0"/>
          <c:cat>
            <c:strRef>
              <c:f>'BH - Used '!$A$25:$A$36</c:f>
              <c:strCache>
                <c:ptCount val="12"/>
                <c:pt idx="0">
                  <c:v>Feb - FY23</c:v>
                </c:pt>
                <c:pt idx="1">
                  <c:v>Mar - FY23</c:v>
                </c:pt>
                <c:pt idx="2">
                  <c:v>Apr - FY23</c:v>
                </c:pt>
                <c:pt idx="3">
                  <c:v>May - FY23</c:v>
                </c:pt>
                <c:pt idx="4">
                  <c:v>Jun - FY23</c:v>
                </c:pt>
                <c:pt idx="5">
                  <c:v>Jul - FY23</c:v>
                </c:pt>
                <c:pt idx="6">
                  <c:v>Aug - FY23</c:v>
                </c:pt>
                <c:pt idx="7">
                  <c:v>Sep - FY23</c:v>
                </c:pt>
                <c:pt idx="8">
                  <c:v>Oct - FY24</c:v>
                </c:pt>
                <c:pt idx="9">
                  <c:v>Nov - FY24</c:v>
                </c:pt>
                <c:pt idx="10">
                  <c:v>Dec - FY24</c:v>
                </c:pt>
                <c:pt idx="11">
                  <c:v>Jan - FY24</c:v>
                </c:pt>
              </c:strCache>
            </c:strRef>
          </c:cat>
          <c:val>
            <c:numRef>
              <c:f>'BH - Used '!$I$25:$I$36</c:f>
              <c:numCache>
                <c:formatCode>General</c:formatCode>
                <c:ptCount val="12"/>
                <c:pt idx="0">
                  <c:v>67</c:v>
                </c:pt>
                <c:pt idx="1">
                  <c:v>24</c:v>
                </c:pt>
                <c:pt idx="2">
                  <c:v>32</c:v>
                </c:pt>
                <c:pt idx="3">
                  <c:v>53</c:v>
                </c:pt>
                <c:pt idx="4">
                  <c:v>48</c:v>
                </c:pt>
                <c:pt idx="5">
                  <c:v>32</c:v>
                </c:pt>
                <c:pt idx="6">
                  <c:v>62</c:v>
                </c:pt>
                <c:pt idx="7">
                  <c:v>42</c:v>
                </c:pt>
                <c:pt idx="8">
                  <c:v>41</c:v>
                </c:pt>
                <c:pt idx="9">
                  <c:v>54</c:v>
                </c:pt>
                <c:pt idx="10">
                  <c:v>39</c:v>
                </c:pt>
                <c:pt idx="11">
                  <c:v>42</c:v>
                </c:pt>
              </c:numCache>
            </c:numRef>
          </c:val>
          <c:extLst>
            <c:ext xmlns:c16="http://schemas.microsoft.com/office/drawing/2014/chart" uri="{C3380CC4-5D6E-409C-BE32-E72D297353CC}">
              <c16:uniqueId val="{00000006-E76B-4440-A4A7-7AD833969AD3}"/>
            </c:ext>
          </c:extLst>
        </c:ser>
        <c:ser>
          <c:idx val="7"/>
          <c:order val="7"/>
          <c:tx>
            <c:strRef>
              <c:f>'BH - Used '!$J$1</c:f>
              <c:strCache>
                <c:ptCount val="1"/>
                <c:pt idx="0">
                  <c:v>Total Platelets</c:v>
                </c:pt>
              </c:strCache>
            </c:strRef>
          </c:tx>
          <c:spPr>
            <a:solidFill>
              <a:schemeClr val="accent2">
                <a:lumMod val="60000"/>
              </a:schemeClr>
            </a:solidFill>
            <a:ln>
              <a:noFill/>
            </a:ln>
            <a:effectLst/>
            <a:sp3d/>
          </c:spPr>
          <c:invertIfNegative val="0"/>
          <c:cat>
            <c:strRef>
              <c:f>'BH - Used '!$A$25:$A$36</c:f>
              <c:strCache>
                <c:ptCount val="12"/>
                <c:pt idx="0">
                  <c:v>Feb - FY23</c:v>
                </c:pt>
                <c:pt idx="1">
                  <c:v>Mar - FY23</c:v>
                </c:pt>
                <c:pt idx="2">
                  <c:v>Apr - FY23</c:v>
                </c:pt>
                <c:pt idx="3">
                  <c:v>May - FY23</c:v>
                </c:pt>
                <c:pt idx="4">
                  <c:v>Jun - FY23</c:v>
                </c:pt>
                <c:pt idx="5">
                  <c:v>Jul - FY23</c:v>
                </c:pt>
                <c:pt idx="6">
                  <c:v>Aug - FY23</c:v>
                </c:pt>
                <c:pt idx="7">
                  <c:v>Sep - FY23</c:v>
                </c:pt>
                <c:pt idx="8">
                  <c:v>Oct - FY24</c:v>
                </c:pt>
                <c:pt idx="9">
                  <c:v>Nov - FY24</c:v>
                </c:pt>
                <c:pt idx="10">
                  <c:v>Dec - FY24</c:v>
                </c:pt>
                <c:pt idx="11">
                  <c:v>Jan - FY24</c:v>
                </c:pt>
              </c:strCache>
            </c:strRef>
          </c:cat>
          <c:val>
            <c:numRef>
              <c:f>'BH - Used '!$J$25:$J$36</c:f>
              <c:numCache>
                <c:formatCode>General</c:formatCode>
                <c:ptCount val="12"/>
                <c:pt idx="0">
                  <c:v>68</c:v>
                </c:pt>
                <c:pt idx="1">
                  <c:v>24</c:v>
                </c:pt>
                <c:pt idx="2">
                  <c:v>32</c:v>
                </c:pt>
                <c:pt idx="3">
                  <c:v>53</c:v>
                </c:pt>
                <c:pt idx="4">
                  <c:v>48</c:v>
                </c:pt>
                <c:pt idx="5">
                  <c:v>32</c:v>
                </c:pt>
                <c:pt idx="6">
                  <c:v>62</c:v>
                </c:pt>
                <c:pt idx="7">
                  <c:v>42</c:v>
                </c:pt>
                <c:pt idx="8">
                  <c:v>42</c:v>
                </c:pt>
                <c:pt idx="9">
                  <c:v>55</c:v>
                </c:pt>
                <c:pt idx="10">
                  <c:v>39</c:v>
                </c:pt>
                <c:pt idx="11">
                  <c:v>42</c:v>
                </c:pt>
              </c:numCache>
            </c:numRef>
          </c:val>
          <c:extLst>
            <c:ext xmlns:c16="http://schemas.microsoft.com/office/drawing/2014/chart" uri="{C3380CC4-5D6E-409C-BE32-E72D297353CC}">
              <c16:uniqueId val="{00000007-E76B-4440-A4A7-7AD833969AD3}"/>
            </c:ext>
          </c:extLst>
        </c:ser>
        <c:ser>
          <c:idx val="8"/>
          <c:order val="8"/>
          <c:tx>
            <c:strRef>
              <c:f>'BH - Used '!$K$1</c:f>
              <c:strCache>
                <c:ptCount val="1"/>
                <c:pt idx="0">
                  <c:v>CRYO</c:v>
                </c:pt>
              </c:strCache>
            </c:strRef>
          </c:tx>
          <c:spPr>
            <a:solidFill>
              <a:schemeClr val="accent3">
                <a:lumMod val="60000"/>
              </a:schemeClr>
            </a:solidFill>
            <a:ln>
              <a:noFill/>
            </a:ln>
            <a:effectLst/>
            <a:sp3d/>
          </c:spPr>
          <c:invertIfNegative val="0"/>
          <c:cat>
            <c:strRef>
              <c:f>'BH - Used '!$A$25:$A$36</c:f>
              <c:strCache>
                <c:ptCount val="12"/>
                <c:pt idx="0">
                  <c:v>Feb - FY23</c:v>
                </c:pt>
                <c:pt idx="1">
                  <c:v>Mar - FY23</c:v>
                </c:pt>
                <c:pt idx="2">
                  <c:v>Apr - FY23</c:v>
                </c:pt>
                <c:pt idx="3">
                  <c:v>May - FY23</c:v>
                </c:pt>
                <c:pt idx="4">
                  <c:v>Jun - FY23</c:v>
                </c:pt>
                <c:pt idx="5">
                  <c:v>Jul - FY23</c:v>
                </c:pt>
                <c:pt idx="6">
                  <c:v>Aug - FY23</c:v>
                </c:pt>
                <c:pt idx="7">
                  <c:v>Sep - FY23</c:v>
                </c:pt>
                <c:pt idx="8">
                  <c:v>Oct - FY24</c:v>
                </c:pt>
                <c:pt idx="9">
                  <c:v>Nov - FY24</c:v>
                </c:pt>
                <c:pt idx="10">
                  <c:v>Dec - FY24</c:v>
                </c:pt>
                <c:pt idx="11">
                  <c:v>Jan - FY24</c:v>
                </c:pt>
              </c:strCache>
            </c:strRef>
          </c:cat>
          <c:val>
            <c:numRef>
              <c:f>'BH - Used '!$K$25:$K$36</c:f>
              <c:numCache>
                <c:formatCode>General</c:formatCode>
                <c:ptCount val="12"/>
                <c:pt idx="0">
                  <c:v>20</c:v>
                </c:pt>
                <c:pt idx="1">
                  <c:v>1</c:v>
                </c:pt>
                <c:pt idx="2">
                  <c:v>12</c:v>
                </c:pt>
                <c:pt idx="3">
                  <c:v>10</c:v>
                </c:pt>
                <c:pt idx="4">
                  <c:v>16</c:v>
                </c:pt>
                <c:pt idx="5">
                  <c:v>10</c:v>
                </c:pt>
                <c:pt idx="6">
                  <c:v>0</c:v>
                </c:pt>
                <c:pt idx="7">
                  <c:v>7</c:v>
                </c:pt>
                <c:pt idx="8">
                  <c:v>5</c:v>
                </c:pt>
                <c:pt idx="9">
                  <c:v>9</c:v>
                </c:pt>
                <c:pt idx="10">
                  <c:v>7</c:v>
                </c:pt>
                <c:pt idx="11">
                  <c:v>0</c:v>
                </c:pt>
              </c:numCache>
            </c:numRef>
          </c:val>
          <c:extLst>
            <c:ext xmlns:c16="http://schemas.microsoft.com/office/drawing/2014/chart" uri="{C3380CC4-5D6E-409C-BE32-E72D297353CC}">
              <c16:uniqueId val="{00000008-E76B-4440-A4A7-7AD833969AD3}"/>
            </c:ext>
          </c:extLst>
        </c:ser>
        <c:dLbls>
          <c:showLegendKey val="0"/>
          <c:showVal val="0"/>
          <c:showCatName val="0"/>
          <c:showSerName val="0"/>
          <c:showPercent val="0"/>
          <c:showBubbleSize val="0"/>
        </c:dLbls>
        <c:gapWidth val="150"/>
        <c:shape val="box"/>
        <c:axId val="2096213631"/>
        <c:axId val="2092072095"/>
        <c:axId val="0"/>
      </c:bar3DChart>
      <c:catAx>
        <c:axId val="2096213631"/>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92072095"/>
        <c:crosses val="autoZero"/>
        <c:auto val="1"/>
        <c:lblAlgn val="ctr"/>
        <c:lblOffset val="100"/>
        <c:noMultiLvlLbl val="0"/>
      </c:catAx>
      <c:valAx>
        <c:axId val="2092072095"/>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Number of Units Used</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9621363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r>
              <a:rPr lang="en-US"/>
              <a:t>Total Transfusions Reaction - BH</a:t>
            </a:r>
          </a:p>
        </c:rich>
      </c:tx>
      <c:layout>
        <c:manualLayout>
          <c:xMode val="edge"/>
          <c:yMode val="edge"/>
          <c:x val="0.29996522309711288"/>
          <c:y val="2.7777777777777776E-2"/>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'Adverse - BH'!$B$1</c:f>
              <c:strCache>
                <c:ptCount val="1"/>
                <c:pt idx="0">
                  <c:v>Allergic</c:v>
                </c:pt>
              </c:strCache>
              <c:extLst xmlns:c15="http://schemas.microsoft.com/office/drawing/2012/chart"/>
            </c:strRef>
          </c:tx>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'Adverse - BH'!$A$24:$A$36</c:f>
              <c:strCache>
                <c:ptCount val="12"/>
                <c:pt idx="0">
                  <c:v>Feb- FY23</c:v>
                </c:pt>
                <c:pt idx="1">
                  <c:v>Mar-Fy23</c:v>
                </c:pt>
                <c:pt idx="2">
                  <c:v>Apr-FY23</c:v>
                </c:pt>
                <c:pt idx="3">
                  <c:v>May - FY23</c:v>
                </c:pt>
                <c:pt idx="4">
                  <c:v>Jun - FY23</c:v>
                </c:pt>
                <c:pt idx="5">
                  <c:v>July - FY23</c:v>
                </c:pt>
                <c:pt idx="6">
                  <c:v>Aug - FY23</c:v>
                </c:pt>
                <c:pt idx="7">
                  <c:v>Sep - FY23</c:v>
                </c:pt>
                <c:pt idx="8">
                  <c:v>Oct - FY24</c:v>
                </c:pt>
                <c:pt idx="9">
                  <c:v>Nov - FY24</c:v>
                </c:pt>
                <c:pt idx="10">
                  <c:v>Dec - FY24</c:v>
                </c:pt>
                <c:pt idx="11">
                  <c:v>Jan - FY24</c:v>
                </c:pt>
              </c:strCache>
            </c:strRef>
          </c:cat>
          <c:val>
            <c:numRef>
              <c:f>'Adverse - BH'!$B$10:$B$21</c:f>
              <c:extLst xmlns:c15="http://schemas.microsoft.com/office/drawing/2012/chart"/>
            </c:numRef>
          </c:val>
          <c:extLst xmlns:c15="http://schemas.microsoft.com/office/drawing/2012/chart">
            <c:ext xmlns:c16="http://schemas.microsoft.com/office/drawing/2014/chart" uri="{C3380CC4-5D6E-409C-BE32-E72D297353CC}">
              <c16:uniqueId val="{00000000-E5D8-47B9-AE13-5579E427D49E}"/>
            </c:ext>
          </c:extLst>
        </c:ser>
        <c:ser>
          <c:idx val="1"/>
          <c:order val="1"/>
          <c:tx>
            <c:strRef>
              <c:f>'Adverse - BH'!$C$1</c:f>
              <c:strCache>
                <c:ptCount val="1"/>
                <c:pt idx="0">
                  <c:v>Febrile</c:v>
                </c:pt>
              </c:strCache>
              <c:extLst xmlns:c15="http://schemas.microsoft.com/office/drawing/2012/chart"/>
            </c:strRef>
          </c:tx>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'Adverse - BH'!$A$24:$A$36</c:f>
              <c:strCache>
                <c:ptCount val="12"/>
                <c:pt idx="0">
                  <c:v>Feb- FY23</c:v>
                </c:pt>
                <c:pt idx="1">
                  <c:v>Mar-Fy23</c:v>
                </c:pt>
                <c:pt idx="2">
                  <c:v>Apr-FY23</c:v>
                </c:pt>
                <c:pt idx="3">
                  <c:v>May - FY23</c:v>
                </c:pt>
                <c:pt idx="4">
                  <c:v>Jun - FY23</c:v>
                </c:pt>
                <c:pt idx="5">
                  <c:v>July - FY23</c:v>
                </c:pt>
                <c:pt idx="6">
                  <c:v>Aug - FY23</c:v>
                </c:pt>
                <c:pt idx="7">
                  <c:v>Sep - FY23</c:v>
                </c:pt>
                <c:pt idx="8">
                  <c:v>Oct - FY24</c:v>
                </c:pt>
                <c:pt idx="9">
                  <c:v>Nov - FY24</c:v>
                </c:pt>
                <c:pt idx="10">
                  <c:v>Dec - FY24</c:v>
                </c:pt>
                <c:pt idx="11">
                  <c:v>Jan - FY24</c:v>
                </c:pt>
              </c:strCache>
            </c:strRef>
          </c:cat>
          <c:val>
            <c:numRef>
              <c:f>'Adverse - BH'!$C$10:$C$21</c:f>
              <c:extLst xmlns:c15="http://schemas.microsoft.com/office/drawing/2012/chart"/>
            </c:numRef>
          </c:val>
          <c:extLst xmlns:c15="http://schemas.microsoft.com/office/drawing/2012/chart">
            <c:ext xmlns:c16="http://schemas.microsoft.com/office/drawing/2014/chart" uri="{C3380CC4-5D6E-409C-BE32-E72D297353CC}">
              <c16:uniqueId val="{00000001-E5D8-47B9-AE13-5579E427D49E}"/>
            </c:ext>
          </c:extLst>
        </c:ser>
        <c:ser>
          <c:idx val="2"/>
          <c:order val="2"/>
          <c:tx>
            <c:strRef>
              <c:f>'Adverse - BH'!$D$1</c:f>
              <c:strCache>
                <c:ptCount val="1"/>
                <c:pt idx="0">
                  <c:v>Anaphylactic</c:v>
                </c:pt>
              </c:strCache>
              <c:extLst xmlns:c15="http://schemas.microsoft.com/office/drawing/2012/chart"/>
            </c:strRef>
          </c:tx>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'Adverse - BH'!$A$24:$A$36</c:f>
              <c:strCache>
                <c:ptCount val="12"/>
                <c:pt idx="0">
                  <c:v>Feb- FY23</c:v>
                </c:pt>
                <c:pt idx="1">
                  <c:v>Mar-Fy23</c:v>
                </c:pt>
                <c:pt idx="2">
                  <c:v>Apr-FY23</c:v>
                </c:pt>
                <c:pt idx="3">
                  <c:v>May - FY23</c:v>
                </c:pt>
                <c:pt idx="4">
                  <c:v>Jun - FY23</c:v>
                </c:pt>
                <c:pt idx="5">
                  <c:v>July - FY23</c:v>
                </c:pt>
                <c:pt idx="6">
                  <c:v>Aug - FY23</c:v>
                </c:pt>
                <c:pt idx="7">
                  <c:v>Sep - FY23</c:v>
                </c:pt>
                <c:pt idx="8">
                  <c:v>Oct - FY24</c:v>
                </c:pt>
                <c:pt idx="9">
                  <c:v>Nov - FY24</c:v>
                </c:pt>
                <c:pt idx="10">
                  <c:v>Dec - FY24</c:v>
                </c:pt>
                <c:pt idx="11">
                  <c:v>Jan - FY24</c:v>
                </c:pt>
              </c:strCache>
            </c:strRef>
          </c:cat>
          <c:val>
            <c:numRef>
              <c:f>'Adverse - BH'!$D$10:$D$21</c:f>
              <c:extLst xmlns:c15="http://schemas.microsoft.com/office/drawing/2012/chart"/>
            </c:numRef>
          </c:val>
          <c:extLst xmlns:c15="http://schemas.microsoft.com/office/drawing/2012/chart">
            <c:ext xmlns:c16="http://schemas.microsoft.com/office/drawing/2014/chart" uri="{C3380CC4-5D6E-409C-BE32-E72D297353CC}">
              <c16:uniqueId val="{00000002-E5D8-47B9-AE13-5579E427D49E}"/>
            </c:ext>
          </c:extLst>
        </c:ser>
        <c:ser>
          <c:idx val="3"/>
          <c:order val="3"/>
          <c:tx>
            <c:strRef>
              <c:f>'Adverse - BH'!$E$1</c:f>
              <c:strCache>
                <c:ptCount val="1"/>
                <c:pt idx="0">
                  <c:v>TACO</c:v>
                </c:pt>
              </c:strCache>
              <c:extLst xmlns:c15="http://schemas.microsoft.com/office/drawing/2012/chart"/>
            </c:strRef>
          </c:tx>
          <c:spPr>
            <a:gradFill rotWithShape="1">
              <a:gsLst>
                <a:gs pos="0">
                  <a:schemeClr val="accent6">
                    <a:lumMod val="60000"/>
                    <a:satMod val="103000"/>
                    <a:lumMod val="102000"/>
                    <a:tint val="94000"/>
                  </a:schemeClr>
                </a:gs>
                <a:gs pos="50000">
                  <a:schemeClr val="accent6">
                    <a:lumMod val="60000"/>
                    <a:satMod val="110000"/>
                    <a:lumMod val="100000"/>
                    <a:shade val="100000"/>
                  </a:schemeClr>
                </a:gs>
                <a:gs pos="100000">
                  <a:schemeClr val="accent6">
                    <a:lumMod val="60000"/>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'Adverse - BH'!$A$24:$A$36</c:f>
              <c:strCache>
                <c:ptCount val="12"/>
                <c:pt idx="0">
                  <c:v>Feb- FY23</c:v>
                </c:pt>
                <c:pt idx="1">
                  <c:v>Mar-Fy23</c:v>
                </c:pt>
                <c:pt idx="2">
                  <c:v>Apr-FY23</c:v>
                </c:pt>
                <c:pt idx="3">
                  <c:v>May - FY23</c:v>
                </c:pt>
                <c:pt idx="4">
                  <c:v>Jun - FY23</c:v>
                </c:pt>
                <c:pt idx="5">
                  <c:v>July - FY23</c:v>
                </c:pt>
                <c:pt idx="6">
                  <c:v>Aug - FY23</c:v>
                </c:pt>
                <c:pt idx="7">
                  <c:v>Sep - FY23</c:v>
                </c:pt>
                <c:pt idx="8">
                  <c:v>Oct - FY24</c:v>
                </c:pt>
                <c:pt idx="9">
                  <c:v>Nov - FY24</c:v>
                </c:pt>
                <c:pt idx="10">
                  <c:v>Dec - FY24</c:v>
                </c:pt>
                <c:pt idx="11">
                  <c:v>Jan - FY24</c:v>
                </c:pt>
              </c:strCache>
            </c:strRef>
          </c:cat>
          <c:val>
            <c:numRef>
              <c:f>'Adverse - BH'!$E$10:$E$21</c:f>
              <c:extLst xmlns:c15="http://schemas.microsoft.com/office/drawing/2012/chart"/>
            </c:numRef>
          </c:val>
          <c:extLst xmlns:c15="http://schemas.microsoft.com/office/drawing/2012/chart">
            <c:ext xmlns:c16="http://schemas.microsoft.com/office/drawing/2014/chart" uri="{C3380CC4-5D6E-409C-BE32-E72D297353CC}">
              <c16:uniqueId val="{00000003-E5D8-47B9-AE13-5579E427D49E}"/>
            </c:ext>
          </c:extLst>
        </c:ser>
        <c:ser>
          <c:idx val="4"/>
          <c:order val="4"/>
          <c:tx>
            <c:strRef>
              <c:f>'Adverse - BH'!$F$1</c:f>
              <c:strCache>
                <c:ptCount val="1"/>
                <c:pt idx="0">
                  <c:v>TRALI</c:v>
                </c:pt>
              </c:strCache>
              <c:extLst xmlns:c15="http://schemas.microsoft.com/office/drawing/2012/chart"/>
            </c:strRef>
          </c:tx>
          <c:spPr>
            <a:gradFill rotWithShape="1">
              <a:gsLst>
                <a:gs pos="0">
                  <a:schemeClr val="accent5">
                    <a:lumMod val="60000"/>
                    <a:satMod val="103000"/>
                    <a:lumMod val="102000"/>
                    <a:tint val="94000"/>
                  </a:schemeClr>
                </a:gs>
                <a:gs pos="50000">
                  <a:schemeClr val="accent5">
                    <a:lumMod val="60000"/>
                    <a:satMod val="110000"/>
                    <a:lumMod val="100000"/>
                    <a:shade val="100000"/>
                  </a:schemeClr>
                </a:gs>
                <a:gs pos="100000">
                  <a:schemeClr val="accent5">
                    <a:lumMod val="60000"/>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'Adverse - BH'!$A$24:$A$36</c:f>
              <c:strCache>
                <c:ptCount val="12"/>
                <c:pt idx="0">
                  <c:v>Feb- FY23</c:v>
                </c:pt>
                <c:pt idx="1">
                  <c:v>Mar-Fy23</c:v>
                </c:pt>
                <c:pt idx="2">
                  <c:v>Apr-FY23</c:v>
                </c:pt>
                <c:pt idx="3">
                  <c:v>May - FY23</c:v>
                </c:pt>
                <c:pt idx="4">
                  <c:v>Jun - FY23</c:v>
                </c:pt>
                <c:pt idx="5">
                  <c:v>July - FY23</c:v>
                </c:pt>
                <c:pt idx="6">
                  <c:v>Aug - FY23</c:v>
                </c:pt>
                <c:pt idx="7">
                  <c:v>Sep - FY23</c:v>
                </c:pt>
                <c:pt idx="8">
                  <c:v>Oct - FY24</c:v>
                </c:pt>
                <c:pt idx="9">
                  <c:v>Nov - FY24</c:v>
                </c:pt>
                <c:pt idx="10">
                  <c:v>Dec - FY24</c:v>
                </c:pt>
                <c:pt idx="11">
                  <c:v>Jan - FY24</c:v>
                </c:pt>
              </c:strCache>
            </c:strRef>
          </c:cat>
          <c:val>
            <c:numRef>
              <c:f>'Adverse - BH'!$F$10:$F$21</c:f>
              <c:extLst xmlns:c15="http://schemas.microsoft.com/office/drawing/2012/chart"/>
            </c:numRef>
          </c:val>
          <c:extLst xmlns:c15="http://schemas.microsoft.com/office/drawing/2012/chart">
            <c:ext xmlns:c16="http://schemas.microsoft.com/office/drawing/2014/chart" uri="{C3380CC4-5D6E-409C-BE32-E72D297353CC}">
              <c16:uniqueId val="{00000004-E5D8-47B9-AE13-5579E427D49E}"/>
            </c:ext>
          </c:extLst>
        </c:ser>
        <c:ser>
          <c:idx val="5"/>
          <c:order val="5"/>
          <c:tx>
            <c:strRef>
              <c:f>'Adverse - BH'!$J$1</c:f>
              <c:strCache>
                <c:ptCount val="1"/>
                <c:pt idx="0">
                  <c:v>Hemolytic Extravascular</c:v>
                </c:pt>
              </c:strCache>
              <c:extLst xmlns:c15="http://schemas.microsoft.com/office/drawing/2012/chart"/>
            </c:strRef>
          </c:tx>
          <c:spPr>
            <a:gradFill rotWithShape="1">
              <a:gsLst>
                <a:gs pos="0">
                  <a:schemeClr val="accent4">
                    <a:lumMod val="60000"/>
                    <a:satMod val="103000"/>
                    <a:lumMod val="102000"/>
                    <a:tint val="94000"/>
                  </a:schemeClr>
                </a:gs>
                <a:gs pos="50000">
                  <a:schemeClr val="accent4">
                    <a:lumMod val="60000"/>
                    <a:satMod val="110000"/>
                    <a:lumMod val="100000"/>
                    <a:shade val="100000"/>
                  </a:schemeClr>
                </a:gs>
                <a:gs pos="100000">
                  <a:schemeClr val="accent4">
                    <a:lumMod val="60000"/>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'Adverse - BH'!$A$24:$A$36</c:f>
              <c:strCache>
                <c:ptCount val="12"/>
                <c:pt idx="0">
                  <c:v>Feb- FY23</c:v>
                </c:pt>
                <c:pt idx="1">
                  <c:v>Mar-Fy23</c:v>
                </c:pt>
                <c:pt idx="2">
                  <c:v>Apr-FY23</c:v>
                </c:pt>
                <c:pt idx="3">
                  <c:v>May - FY23</c:v>
                </c:pt>
                <c:pt idx="4">
                  <c:v>Jun - FY23</c:v>
                </c:pt>
                <c:pt idx="5">
                  <c:v>July - FY23</c:v>
                </c:pt>
                <c:pt idx="6">
                  <c:v>Aug - FY23</c:v>
                </c:pt>
                <c:pt idx="7">
                  <c:v>Sep - FY23</c:v>
                </c:pt>
                <c:pt idx="8">
                  <c:v>Oct - FY24</c:v>
                </c:pt>
                <c:pt idx="9">
                  <c:v>Nov - FY24</c:v>
                </c:pt>
                <c:pt idx="10">
                  <c:v>Dec - FY24</c:v>
                </c:pt>
                <c:pt idx="11">
                  <c:v>Jan - FY24</c:v>
                </c:pt>
              </c:strCache>
            </c:strRef>
          </c:cat>
          <c:val>
            <c:numRef>
              <c:f>'Adverse - BH'!$J$10:$J$21</c:f>
              <c:extLst xmlns:c15="http://schemas.microsoft.com/office/drawing/2012/chart"/>
            </c:numRef>
          </c:val>
          <c:extLst xmlns:c15="http://schemas.microsoft.com/office/drawing/2012/chart">
            <c:ext xmlns:c16="http://schemas.microsoft.com/office/drawing/2014/chart" uri="{C3380CC4-5D6E-409C-BE32-E72D297353CC}">
              <c16:uniqueId val="{00000005-E5D8-47B9-AE13-5579E427D49E}"/>
            </c:ext>
          </c:extLst>
        </c:ser>
        <c:ser>
          <c:idx val="6"/>
          <c:order val="6"/>
          <c:tx>
            <c:strRef>
              <c:f>'Adverse - BH'!$L$1</c:f>
              <c:strCache>
                <c:ptCount val="1"/>
                <c:pt idx="0">
                  <c:v>Underlying Disease</c:v>
                </c:pt>
              </c:strCache>
              <c:extLst xmlns:c15="http://schemas.microsoft.com/office/drawing/2012/chart"/>
            </c:strRef>
          </c:tx>
          <c:spPr>
            <a:gradFill rotWithShape="1">
              <a:gsLst>
                <a:gs pos="0">
                  <a:schemeClr val="accent6">
                    <a:lumMod val="80000"/>
                    <a:lumOff val="20000"/>
                    <a:satMod val="103000"/>
                    <a:lumMod val="102000"/>
                    <a:tint val="94000"/>
                  </a:schemeClr>
                </a:gs>
                <a:gs pos="50000">
                  <a:schemeClr val="accent6">
                    <a:lumMod val="80000"/>
                    <a:lumOff val="20000"/>
                    <a:satMod val="110000"/>
                    <a:lumMod val="100000"/>
                    <a:shade val="100000"/>
                  </a:schemeClr>
                </a:gs>
                <a:gs pos="100000">
                  <a:schemeClr val="accent6">
                    <a:lumMod val="80000"/>
                    <a:lumOff val="20000"/>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'Adverse - BH'!$A$24:$A$36</c:f>
              <c:strCache>
                <c:ptCount val="12"/>
                <c:pt idx="0">
                  <c:v>Feb- FY23</c:v>
                </c:pt>
                <c:pt idx="1">
                  <c:v>Mar-Fy23</c:v>
                </c:pt>
                <c:pt idx="2">
                  <c:v>Apr-FY23</c:v>
                </c:pt>
                <c:pt idx="3">
                  <c:v>May - FY23</c:v>
                </c:pt>
                <c:pt idx="4">
                  <c:v>Jun - FY23</c:v>
                </c:pt>
                <c:pt idx="5">
                  <c:v>July - FY23</c:v>
                </c:pt>
                <c:pt idx="6">
                  <c:v>Aug - FY23</c:v>
                </c:pt>
                <c:pt idx="7">
                  <c:v>Sep - FY23</c:v>
                </c:pt>
                <c:pt idx="8">
                  <c:v>Oct - FY24</c:v>
                </c:pt>
                <c:pt idx="9">
                  <c:v>Nov - FY24</c:v>
                </c:pt>
                <c:pt idx="10">
                  <c:v>Dec - FY24</c:v>
                </c:pt>
                <c:pt idx="11">
                  <c:v>Jan - FY24</c:v>
                </c:pt>
              </c:strCache>
            </c:strRef>
          </c:cat>
          <c:val>
            <c:numRef>
              <c:f>'Adverse - BH'!$L$10:$L$21</c:f>
              <c:extLst xmlns:c15="http://schemas.microsoft.com/office/drawing/2012/chart"/>
            </c:numRef>
          </c:val>
          <c:extLst xmlns:c15="http://schemas.microsoft.com/office/drawing/2012/chart">
            <c:ext xmlns:c16="http://schemas.microsoft.com/office/drawing/2014/chart" uri="{C3380CC4-5D6E-409C-BE32-E72D297353CC}">
              <c16:uniqueId val="{00000006-E5D8-47B9-AE13-5579E427D49E}"/>
            </c:ext>
          </c:extLst>
        </c:ser>
        <c:ser>
          <c:idx val="7"/>
          <c:order val="7"/>
          <c:tx>
            <c:strRef>
              <c:f>'Adverse - BH'!$M$1</c:f>
              <c:strCache>
                <c:ptCount val="1"/>
                <c:pt idx="0">
                  <c:v>Total</c:v>
                </c:pt>
              </c:strCache>
            </c:strRef>
          </c:tx>
          <c:spPr>
            <a:gradFill rotWithShape="1">
              <a:gsLst>
                <a:gs pos="0">
                  <a:schemeClr val="accent5">
                    <a:lumMod val="80000"/>
                    <a:lumOff val="20000"/>
                    <a:satMod val="103000"/>
                    <a:lumMod val="102000"/>
                    <a:tint val="94000"/>
                  </a:schemeClr>
                </a:gs>
                <a:gs pos="50000">
                  <a:schemeClr val="accent5">
                    <a:lumMod val="80000"/>
                    <a:lumOff val="20000"/>
                    <a:satMod val="110000"/>
                    <a:lumMod val="100000"/>
                    <a:shade val="100000"/>
                  </a:schemeClr>
                </a:gs>
                <a:gs pos="100000">
                  <a:schemeClr val="accent5">
                    <a:lumMod val="80000"/>
                    <a:lumOff val="20000"/>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'Adverse - BH'!$A$24:$A$36</c:f>
              <c:strCache>
                <c:ptCount val="12"/>
                <c:pt idx="0">
                  <c:v>Feb- FY23</c:v>
                </c:pt>
                <c:pt idx="1">
                  <c:v>Mar-Fy23</c:v>
                </c:pt>
                <c:pt idx="2">
                  <c:v>Apr-FY23</c:v>
                </c:pt>
                <c:pt idx="3">
                  <c:v>May - FY23</c:v>
                </c:pt>
                <c:pt idx="4">
                  <c:v>Jun - FY23</c:v>
                </c:pt>
                <c:pt idx="5">
                  <c:v>July - FY23</c:v>
                </c:pt>
                <c:pt idx="6">
                  <c:v>Aug - FY23</c:v>
                </c:pt>
                <c:pt idx="7">
                  <c:v>Sep - FY23</c:v>
                </c:pt>
                <c:pt idx="8">
                  <c:v>Oct - FY24</c:v>
                </c:pt>
                <c:pt idx="9">
                  <c:v>Nov - FY24</c:v>
                </c:pt>
                <c:pt idx="10">
                  <c:v>Dec - FY24</c:v>
                </c:pt>
                <c:pt idx="11">
                  <c:v>Jan - FY24</c:v>
                </c:pt>
              </c:strCache>
            </c:strRef>
          </c:cat>
          <c:val>
            <c:numRef>
              <c:f>'Adverse - BH'!$M$24:$M$36</c:f>
              <c:numCache>
                <c:formatCode>General</c:formatCode>
                <c:ptCount val="12"/>
                <c:pt idx="0">
                  <c:v>2</c:v>
                </c:pt>
                <c:pt idx="1">
                  <c:v>1</c:v>
                </c:pt>
                <c:pt idx="2">
                  <c:v>4</c:v>
                </c:pt>
                <c:pt idx="3">
                  <c:v>4</c:v>
                </c:pt>
                <c:pt idx="4">
                  <c:v>2</c:v>
                </c:pt>
                <c:pt idx="5">
                  <c:v>0</c:v>
                </c:pt>
                <c:pt idx="6">
                  <c:v>2</c:v>
                </c:pt>
                <c:pt idx="7">
                  <c:v>2</c:v>
                </c:pt>
                <c:pt idx="8">
                  <c:v>6</c:v>
                </c:pt>
                <c:pt idx="9">
                  <c:v>4</c:v>
                </c:pt>
                <c:pt idx="10">
                  <c:v>1</c:v>
                </c:pt>
                <c:pt idx="11">
                  <c:v>7</c:v>
                </c:pt>
              </c:numCache>
            </c:numRef>
          </c:val>
          <c:extLst>
            <c:ext xmlns:c16="http://schemas.microsoft.com/office/drawing/2014/chart" uri="{C3380CC4-5D6E-409C-BE32-E72D297353CC}">
              <c16:uniqueId val="{00000007-E5D8-47B9-AE13-5579E427D49E}"/>
            </c:ext>
          </c:extLst>
        </c:ser>
        <c:dLbls>
          <c:showLegendKey val="0"/>
          <c:showVal val="1"/>
          <c:showCatName val="0"/>
          <c:showSerName val="0"/>
          <c:showPercent val="0"/>
          <c:showBubbleSize val="0"/>
        </c:dLbls>
        <c:gapWidth val="150"/>
        <c:shape val="box"/>
        <c:axId val="430956848"/>
        <c:axId val="430961440"/>
        <c:axId val="0"/>
      </c:bar3DChart>
      <c:catAx>
        <c:axId val="430956848"/>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30961440"/>
        <c:crosses val="autoZero"/>
        <c:auto val="1"/>
        <c:lblAlgn val="ctr"/>
        <c:lblOffset val="100"/>
        <c:noMultiLvlLbl val="0"/>
      </c:catAx>
      <c:valAx>
        <c:axId val="43096144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a:t>Total Number of Reactions</a:t>
                </a:r>
              </a:p>
            </c:rich>
          </c:tx>
          <c:overlay val="0"/>
          <c:spPr>
            <a:noFill/>
            <a:ln>
              <a:noFill/>
            </a:ln>
            <a:effectLst/>
          </c:spPr>
          <c:txPr>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3095684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r>
              <a:rPr lang="en-US"/>
              <a:t>Total Products Transfused - MC</a:t>
            </a:r>
          </a:p>
        </c:rich>
      </c:tx>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12920603674540682"/>
          <c:y val="0.20984272635211937"/>
          <c:w val="0.83468285214348203"/>
          <c:h val="0.41487630975261952"/>
        </c:manualLayout>
      </c:layout>
      <c:bar3DChart>
        <c:barDir val="col"/>
        <c:grouping val="clustered"/>
        <c:varyColors val="0"/>
        <c:ser>
          <c:idx val="0"/>
          <c:order val="0"/>
          <c:tx>
            <c:strRef>
              <c:f>'MC- Used'!$C$1</c:f>
              <c:strCache>
                <c:ptCount val="1"/>
                <c:pt idx="0">
                  <c:v>LRC</c:v>
                </c:pt>
              </c:strCache>
              <c:extLst xmlns:c15="http://schemas.microsoft.com/office/drawing/2012/chart"/>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'MC- Used'!$A$22:$A$36</c:f>
              <c:strCache>
                <c:ptCount val="12"/>
                <c:pt idx="0">
                  <c:v>Feb- FY23</c:v>
                </c:pt>
                <c:pt idx="1">
                  <c:v>Mar-FY23</c:v>
                </c:pt>
                <c:pt idx="2">
                  <c:v>Apr-FY23</c:v>
                </c:pt>
                <c:pt idx="3">
                  <c:v>May - FY23</c:v>
                </c:pt>
                <c:pt idx="4">
                  <c:v>Jun-FY23</c:v>
                </c:pt>
                <c:pt idx="5">
                  <c:v>July - FY23</c:v>
                </c:pt>
                <c:pt idx="6">
                  <c:v>Aug - FY23</c:v>
                </c:pt>
                <c:pt idx="7">
                  <c:v>Sep - FY23</c:v>
                </c:pt>
                <c:pt idx="8">
                  <c:v>Oct - FY24</c:v>
                </c:pt>
                <c:pt idx="9">
                  <c:v>Nov - FY24</c:v>
                </c:pt>
                <c:pt idx="10">
                  <c:v>Dec - FY24</c:v>
                </c:pt>
                <c:pt idx="11">
                  <c:v>Jan - FY24</c:v>
                </c:pt>
              </c:strCache>
            </c:strRef>
          </c:cat>
          <c:val>
            <c:numRef>
              <c:f>'MC- Used'!$C$10:$C$21</c:f>
              <c:extLst xmlns:c15="http://schemas.microsoft.com/office/drawing/2012/chart"/>
            </c:numRef>
          </c:val>
          <c:extLst xmlns:c15="http://schemas.microsoft.com/office/drawing/2012/chart">
            <c:ext xmlns:c16="http://schemas.microsoft.com/office/drawing/2014/chart" uri="{C3380CC4-5D6E-409C-BE32-E72D297353CC}">
              <c16:uniqueId val="{00000000-BEE5-410B-8DEC-E30961DA690E}"/>
            </c:ext>
          </c:extLst>
        </c:ser>
        <c:ser>
          <c:idx val="1"/>
          <c:order val="1"/>
          <c:tx>
            <c:strRef>
              <c:f>'MC- Used'!$D$1</c:f>
              <c:strCache>
                <c:ptCount val="1"/>
                <c:pt idx="0">
                  <c:v>FFP</c:v>
                </c:pt>
              </c:strCache>
              <c:extLst xmlns:c15="http://schemas.microsoft.com/office/drawing/2012/chart"/>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'MC- Used'!$A$22:$A$36</c:f>
              <c:strCache>
                <c:ptCount val="12"/>
                <c:pt idx="0">
                  <c:v>Feb- FY23</c:v>
                </c:pt>
                <c:pt idx="1">
                  <c:v>Mar-FY23</c:v>
                </c:pt>
                <c:pt idx="2">
                  <c:v>Apr-FY23</c:v>
                </c:pt>
                <c:pt idx="3">
                  <c:v>May - FY23</c:v>
                </c:pt>
                <c:pt idx="4">
                  <c:v>Jun-FY23</c:v>
                </c:pt>
                <c:pt idx="5">
                  <c:v>July - FY23</c:v>
                </c:pt>
                <c:pt idx="6">
                  <c:v>Aug - FY23</c:v>
                </c:pt>
                <c:pt idx="7">
                  <c:v>Sep - FY23</c:v>
                </c:pt>
                <c:pt idx="8">
                  <c:v>Oct - FY24</c:v>
                </c:pt>
                <c:pt idx="9">
                  <c:v>Nov - FY24</c:v>
                </c:pt>
                <c:pt idx="10">
                  <c:v>Dec - FY24</c:v>
                </c:pt>
                <c:pt idx="11">
                  <c:v>Jan - FY24</c:v>
                </c:pt>
              </c:strCache>
            </c:strRef>
          </c:cat>
          <c:val>
            <c:numRef>
              <c:f>'MC- Used'!$D$10:$D$21</c:f>
              <c:extLst xmlns:c15="http://schemas.microsoft.com/office/drawing/2012/chart"/>
            </c:numRef>
          </c:val>
          <c:extLst xmlns:c15="http://schemas.microsoft.com/office/drawing/2012/chart">
            <c:ext xmlns:c16="http://schemas.microsoft.com/office/drawing/2014/chart" uri="{C3380CC4-5D6E-409C-BE32-E72D297353CC}">
              <c16:uniqueId val="{00000001-BEE5-410B-8DEC-E30961DA690E}"/>
            </c:ext>
          </c:extLst>
        </c:ser>
        <c:ser>
          <c:idx val="2"/>
          <c:order val="2"/>
          <c:tx>
            <c:strRef>
              <c:f>'MC- Used'!$E$1</c:f>
              <c:strCache>
                <c:ptCount val="1"/>
                <c:pt idx="0">
                  <c:v>CRYO Reduced Plasma</c:v>
                </c:pt>
              </c:strCache>
              <c:extLst xmlns:c15="http://schemas.microsoft.com/office/drawing/2012/chart"/>
            </c:strRef>
          </c:tx>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'MC- Used'!$A$22:$A$36</c:f>
              <c:strCache>
                <c:ptCount val="12"/>
                <c:pt idx="0">
                  <c:v>Feb- FY23</c:v>
                </c:pt>
                <c:pt idx="1">
                  <c:v>Mar-FY23</c:v>
                </c:pt>
                <c:pt idx="2">
                  <c:v>Apr-FY23</c:v>
                </c:pt>
                <c:pt idx="3">
                  <c:v>May - FY23</c:v>
                </c:pt>
                <c:pt idx="4">
                  <c:v>Jun-FY23</c:v>
                </c:pt>
                <c:pt idx="5">
                  <c:v>July - FY23</c:v>
                </c:pt>
                <c:pt idx="6">
                  <c:v>Aug - FY23</c:v>
                </c:pt>
                <c:pt idx="7">
                  <c:v>Sep - FY23</c:v>
                </c:pt>
                <c:pt idx="8">
                  <c:v>Oct - FY24</c:v>
                </c:pt>
                <c:pt idx="9">
                  <c:v>Nov - FY24</c:v>
                </c:pt>
                <c:pt idx="10">
                  <c:v>Dec - FY24</c:v>
                </c:pt>
                <c:pt idx="11">
                  <c:v>Jan - FY24</c:v>
                </c:pt>
              </c:strCache>
            </c:strRef>
          </c:cat>
          <c:val>
            <c:numRef>
              <c:f>'MC- Used'!$E$10:$E$21</c:f>
              <c:extLst xmlns:c15="http://schemas.microsoft.com/office/drawing/2012/chart"/>
            </c:numRef>
          </c:val>
          <c:extLst xmlns:c15="http://schemas.microsoft.com/office/drawing/2012/chart">
            <c:ext xmlns:c16="http://schemas.microsoft.com/office/drawing/2014/chart" uri="{C3380CC4-5D6E-409C-BE32-E72D297353CC}">
              <c16:uniqueId val="{00000002-BEE5-410B-8DEC-E30961DA690E}"/>
            </c:ext>
          </c:extLst>
        </c:ser>
        <c:ser>
          <c:idx val="3"/>
          <c:order val="3"/>
          <c:tx>
            <c:strRef>
              <c:f>'MC- Used'!$F$1</c:f>
              <c:strCache>
                <c:ptCount val="1"/>
                <c:pt idx="0">
                  <c:v>Thawed Plasma</c:v>
                </c:pt>
              </c:strCache>
              <c:extLst xmlns:c15="http://schemas.microsoft.com/office/drawing/2012/chart"/>
            </c:strRef>
          </c:tx>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'MC- Used'!$A$22:$A$36</c:f>
              <c:strCache>
                <c:ptCount val="12"/>
                <c:pt idx="0">
                  <c:v>Feb- FY23</c:v>
                </c:pt>
                <c:pt idx="1">
                  <c:v>Mar-FY23</c:v>
                </c:pt>
                <c:pt idx="2">
                  <c:v>Apr-FY23</c:v>
                </c:pt>
                <c:pt idx="3">
                  <c:v>May - FY23</c:v>
                </c:pt>
                <c:pt idx="4">
                  <c:v>Jun-FY23</c:v>
                </c:pt>
                <c:pt idx="5">
                  <c:v>July - FY23</c:v>
                </c:pt>
                <c:pt idx="6">
                  <c:v>Aug - FY23</c:v>
                </c:pt>
                <c:pt idx="7">
                  <c:v>Sep - FY23</c:v>
                </c:pt>
                <c:pt idx="8">
                  <c:v>Oct - FY24</c:v>
                </c:pt>
                <c:pt idx="9">
                  <c:v>Nov - FY24</c:v>
                </c:pt>
                <c:pt idx="10">
                  <c:v>Dec - FY24</c:v>
                </c:pt>
                <c:pt idx="11">
                  <c:v>Jan - FY24</c:v>
                </c:pt>
              </c:strCache>
            </c:strRef>
          </c:cat>
          <c:val>
            <c:numRef>
              <c:f>'MC- Used'!$F$10:$F$21</c:f>
              <c:extLst xmlns:c15="http://schemas.microsoft.com/office/drawing/2012/chart"/>
            </c:numRef>
          </c:val>
          <c:extLst xmlns:c15="http://schemas.microsoft.com/office/drawing/2012/chart">
            <c:ext xmlns:c16="http://schemas.microsoft.com/office/drawing/2014/chart" uri="{C3380CC4-5D6E-409C-BE32-E72D297353CC}">
              <c16:uniqueId val="{00000003-BEE5-410B-8DEC-E30961DA690E}"/>
            </c:ext>
          </c:extLst>
        </c:ser>
        <c:ser>
          <c:idx val="4"/>
          <c:order val="4"/>
          <c:tx>
            <c:strRef>
              <c:f>'MC- Used'!$H$1</c:f>
              <c:strCache>
                <c:ptCount val="1"/>
                <c:pt idx="0">
                  <c:v>SDP</c:v>
                </c:pt>
              </c:strCache>
              <c:extLst xmlns:c15="http://schemas.microsoft.com/office/drawing/2012/chart"/>
            </c:strRef>
          </c:tx>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'MC- Used'!$A$22:$A$36</c:f>
              <c:strCache>
                <c:ptCount val="12"/>
                <c:pt idx="0">
                  <c:v>Feb- FY23</c:v>
                </c:pt>
                <c:pt idx="1">
                  <c:v>Mar-FY23</c:v>
                </c:pt>
                <c:pt idx="2">
                  <c:v>Apr-FY23</c:v>
                </c:pt>
                <c:pt idx="3">
                  <c:v>May - FY23</c:v>
                </c:pt>
                <c:pt idx="4">
                  <c:v>Jun-FY23</c:v>
                </c:pt>
                <c:pt idx="5">
                  <c:v>July - FY23</c:v>
                </c:pt>
                <c:pt idx="6">
                  <c:v>Aug - FY23</c:v>
                </c:pt>
                <c:pt idx="7">
                  <c:v>Sep - FY23</c:v>
                </c:pt>
                <c:pt idx="8">
                  <c:v>Oct - FY24</c:v>
                </c:pt>
                <c:pt idx="9">
                  <c:v>Nov - FY24</c:v>
                </c:pt>
                <c:pt idx="10">
                  <c:v>Dec - FY24</c:v>
                </c:pt>
                <c:pt idx="11">
                  <c:v>Jan - FY24</c:v>
                </c:pt>
              </c:strCache>
            </c:strRef>
          </c:cat>
          <c:val>
            <c:numRef>
              <c:f>'MC- Used'!$H$10:$H$21</c:f>
              <c:extLst xmlns:c15="http://schemas.microsoft.com/office/drawing/2012/chart"/>
            </c:numRef>
          </c:val>
          <c:extLst xmlns:c15="http://schemas.microsoft.com/office/drawing/2012/chart">
            <c:ext xmlns:c16="http://schemas.microsoft.com/office/drawing/2014/chart" uri="{C3380CC4-5D6E-409C-BE32-E72D297353CC}">
              <c16:uniqueId val="{00000004-BEE5-410B-8DEC-E30961DA690E}"/>
            </c:ext>
          </c:extLst>
        </c:ser>
        <c:ser>
          <c:idx val="5"/>
          <c:order val="5"/>
          <c:tx>
            <c:strRef>
              <c:f>'MC- Used'!$I$1</c:f>
              <c:strCache>
                <c:ptCount val="1"/>
                <c:pt idx="0">
                  <c:v>PR PLT</c:v>
                </c:pt>
              </c:strCache>
              <c:extLst xmlns:c15="http://schemas.microsoft.com/office/drawing/2012/chart"/>
            </c:strRef>
          </c:tx>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'MC- Used'!$A$22:$A$36</c:f>
              <c:strCache>
                <c:ptCount val="12"/>
                <c:pt idx="0">
                  <c:v>Feb- FY23</c:v>
                </c:pt>
                <c:pt idx="1">
                  <c:v>Mar-FY23</c:v>
                </c:pt>
                <c:pt idx="2">
                  <c:v>Apr-FY23</c:v>
                </c:pt>
                <c:pt idx="3">
                  <c:v>May - FY23</c:v>
                </c:pt>
                <c:pt idx="4">
                  <c:v>Jun-FY23</c:v>
                </c:pt>
                <c:pt idx="5">
                  <c:v>July - FY23</c:v>
                </c:pt>
                <c:pt idx="6">
                  <c:v>Aug - FY23</c:v>
                </c:pt>
                <c:pt idx="7">
                  <c:v>Sep - FY23</c:v>
                </c:pt>
                <c:pt idx="8">
                  <c:v>Oct - FY24</c:v>
                </c:pt>
                <c:pt idx="9">
                  <c:v>Nov - FY24</c:v>
                </c:pt>
                <c:pt idx="10">
                  <c:v>Dec - FY24</c:v>
                </c:pt>
                <c:pt idx="11">
                  <c:v>Jan - FY24</c:v>
                </c:pt>
              </c:strCache>
            </c:strRef>
          </c:cat>
          <c:val>
            <c:numRef>
              <c:f>'MC- Used'!$I$10:$I$21</c:f>
              <c:extLst xmlns:c15="http://schemas.microsoft.com/office/drawing/2012/chart"/>
            </c:numRef>
          </c:val>
          <c:extLst xmlns:c15="http://schemas.microsoft.com/office/drawing/2012/chart">
            <c:ext xmlns:c16="http://schemas.microsoft.com/office/drawing/2014/chart" uri="{C3380CC4-5D6E-409C-BE32-E72D297353CC}">
              <c16:uniqueId val="{00000005-BEE5-410B-8DEC-E30961DA690E}"/>
            </c:ext>
          </c:extLst>
        </c:ser>
        <c:ser>
          <c:idx val="6"/>
          <c:order val="6"/>
          <c:tx>
            <c:strRef>
              <c:f>'MC- Used'!$K$1</c:f>
              <c:strCache>
                <c:ptCount val="1"/>
                <c:pt idx="0">
                  <c:v>CRYO</c:v>
                </c:pt>
              </c:strCache>
              <c:extLst xmlns:c15="http://schemas.microsoft.com/office/drawing/2012/chart"/>
            </c:strRef>
          </c:tx>
          <c:spPr>
            <a:gradFill rotWithShape="1">
              <a:gsLst>
                <a:gs pos="0">
                  <a:schemeClr val="accent1">
                    <a:lumMod val="60000"/>
                    <a:satMod val="103000"/>
                    <a:lumMod val="102000"/>
                    <a:tint val="94000"/>
                  </a:schemeClr>
                </a:gs>
                <a:gs pos="50000">
                  <a:schemeClr val="accent1">
                    <a:lumMod val="60000"/>
                    <a:satMod val="110000"/>
                    <a:lumMod val="100000"/>
                    <a:shade val="100000"/>
                  </a:schemeClr>
                </a:gs>
                <a:gs pos="100000">
                  <a:schemeClr val="accent1">
                    <a:lumMod val="60000"/>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'MC- Used'!$A$22:$A$36</c:f>
              <c:strCache>
                <c:ptCount val="12"/>
                <c:pt idx="0">
                  <c:v>Feb- FY23</c:v>
                </c:pt>
                <c:pt idx="1">
                  <c:v>Mar-FY23</c:v>
                </c:pt>
                <c:pt idx="2">
                  <c:v>Apr-FY23</c:v>
                </c:pt>
                <c:pt idx="3">
                  <c:v>May - FY23</c:v>
                </c:pt>
                <c:pt idx="4">
                  <c:v>Jun-FY23</c:v>
                </c:pt>
                <c:pt idx="5">
                  <c:v>July - FY23</c:v>
                </c:pt>
                <c:pt idx="6">
                  <c:v>Aug - FY23</c:v>
                </c:pt>
                <c:pt idx="7">
                  <c:v>Sep - FY23</c:v>
                </c:pt>
                <c:pt idx="8">
                  <c:v>Oct - FY24</c:v>
                </c:pt>
                <c:pt idx="9">
                  <c:v>Nov - FY24</c:v>
                </c:pt>
                <c:pt idx="10">
                  <c:v>Dec - FY24</c:v>
                </c:pt>
                <c:pt idx="11">
                  <c:v>Jan - FY24</c:v>
                </c:pt>
              </c:strCache>
            </c:strRef>
          </c:cat>
          <c:val>
            <c:numRef>
              <c:f>'MC- Used'!$K$10:$K$21</c:f>
              <c:extLst xmlns:c15="http://schemas.microsoft.com/office/drawing/2012/chart"/>
            </c:numRef>
          </c:val>
          <c:extLst xmlns:c15="http://schemas.microsoft.com/office/drawing/2012/chart">
            <c:ext xmlns:c16="http://schemas.microsoft.com/office/drawing/2014/chart" uri="{C3380CC4-5D6E-409C-BE32-E72D297353CC}">
              <c16:uniqueId val="{00000006-BEE5-410B-8DEC-E30961DA690E}"/>
            </c:ext>
          </c:extLst>
        </c:ser>
        <c:ser>
          <c:idx val="7"/>
          <c:order val="7"/>
          <c:tx>
            <c:strRef>
              <c:f>'MC- Used'!$B$1</c:f>
              <c:strCache>
                <c:ptCount val="1"/>
                <c:pt idx="0">
                  <c:v>Total Products</c:v>
                </c:pt>
              </c:strCache>
            </c:strRef>
          </c:tx>
          <c:spPr>
            <a:gradFill rotWithShape="1">
              <a:gsLst>
                <a:gs pos="0">
                  <a:schemeClr val="accent2">
                    <a:lumMod val="60000"/>
                    <a:satMod val="103000"/>
                    <a:lumMod val="102000"/>
                    <a:tint val="94000"/>
                  </a:schemeClr>
                </a:gs>
                <a:gs pos="50000">
                  <a:schemeClr val="accent2">
                    <a:lumMod val="60000"/>
                    <a:satMod val="110000"/>
                    <a:lumMod val="100000"/>
                    <a:shade val="100000"/>
                  </a:schemeClr>
                </a:gs>
                <a:gs pos="100000">
                  <a:schemeClr val="accent2">
                    <a:lumMod val="60000"/>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'MC- Used'!$A$22:$A$36</c:f>
              <c:strCache>
                <c:ptCount val="12"/>
                <c:pt idx="0">
                  <c:v>Feb- FY23</c:v>
                </c:pt>
                <c:pt idx="1">
                  <c:v>Mar-FY23</c:v>
                </c:pt>
                <c:pt idx="2">
                  <c:v>Apr-FY23</c:v>
                </c:pt>
                <c:pt idx="3">
                  <c:v>May - FY23</c:v>
                </c:pt>
                <c:pt idx="4">
                  <c:v>Jun-FY23</c:v>
                </c:pt>
                <c:pt idx="5">
                  <c:v>July - FY23</c:v>
                </c:pt>
                <c:pt idx="6">
                  <c:v>Aug - FY23</c:v>
                </c:pt>
                <c:pt idx="7">
                  <c:v>Sep - FY23</c:v>
                </c:pt>
                <c:pt idx="8">
                  <c:v>Oct - FY24</c:v>
                </c:pt>
                <c:pt idx="9">
                  <c:v>Nov - FY24</c:v>
                </c:pt>
                <c:pt idx="10">
                  <c:v>Dec - FY24</c:v>
                </c:pt>
                <c:pt idx="11">
                  <c:v>Jan - FY24</c:v>
                </c:pt>
              </c:strCache>
            </c:strRef>
          </c:cat>
          <c:val>
            <c:numRef>
              <c:f>'MC- Used'!$B$22:$B$36</c:f>
              <c:numCache>
                <c:formatCode>General</c:formatCode>
                <c:ptCount val="12"/>
                <c:pt idx="0">
                  <c:v>95</c:v>
                </c:pt>
                <c:pt idx="1">
                  <c:v>83</c:v>
                </c:pt>
                <c:pt idx="2">
                  <c:v>121</c:v>
                </c:pt>
                <c:pt idx="3">
                  <c:v>91</c:v>
                </c:pt>
                <c:pt idx="4">
                  <c:v>121</c:v>
                </c:pt>
                <c:pt idx="5">
                  <c:v>51</c:v>
                </c:pt>
                <c:pt idx="6">
                  <c:v>56</c:v>
                </c:pt>
                <c:pt idx="7">
                  <c:v>56</c:v>
                </c:pt>
                <c:pt idx="8">
                  <c:v>90</c:v>
                </c:pt>
                <c:pt idx="9">
                  <c:v>47</c:v>
                </c:pt>
                <c:pt idx="10">
                  <c:v>55</c:v>
                </c:pt>
                <c:pt idx="11">
                  <c:v>80</c:v>
                </c:pt>
              </c:numCache>
            </c:numRef>
          </c:val>
          <c:extLst>
            <c:ext xmlns:c16="http://schemas.microsoft.com/office/drawing/2014/chart" uri="{C3380CC4-5D6E-409C-BE32-E72D297353CC}">
              <c16:uniqueId val="{00000007-BEE5-410B-8DEC-E30961DA690E}"/>
            </c:ext>
          </c:extLst>
        </c:ser>
        <c:ser>
          <c:idx val="8"/>
          <c:order val="8"/>
          <c:tx>
            <c:strRef>
              <c:f>'MC- Used'!$G$1</c:f>
              <c:strCache>
                <c:ptCount val="1"/>
                <c:pt idx="0">
                  <c:v>Total Plasma</c:v>
                </c:pt>
              </c:strCache>
              <c:extLst xmlns:c15="http://schemas.microsoft.com/office/drawing/2012/chart"/>
            </c:strRef>
          </c:tx>
          <c:spPr>
            <a:gradFill rotWithShape="1">
              <a:gsLst>
                <a:gs pos="0">
                  <a:schemeClr val="accent3">
                    <a:lumMod val="60000"/>
                    <a:satMod val="103000"/>
                    <a:lumMod val="102000"/>
                    <a:tint val="94000"/>
                  </a:schemeClr>
                </a:gs>
                <a:gs pos="50000">
                  <a:schemeClr val="accent3">
                    <a:lumMod val="60000"/>
                    <a:satMod val="110000"/>
                    <a:lumMod val="100000"/>
                    <a:shade val="100000"/>
                  </a:schemeClr>
                </a:gs>
                <a:gs pos="100000">
                  <a:schemeClr val="accent3">
                    <a:lumMod val="60000"/>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'MC- Used'!$A$22:$A$36</c:f>
              <c:strCache>
                <c:ptCount val="12"/>
                <c:pt idx="0">
                  <c:v>Feb- FY23</c:v>
                </c:pt>
                <c:pt idx="1">
                  <c:v>Mar-FY23</c:v>
                </c:pt>
                <c:pt idx="2">
                  <c:v>Apr-FY23</c:v>
                </c:pt>
                <c:pt idx="3">
                  <c:v>May - FY23</c:v>
                </c:pt>
                <c:pt idx="4">
                  <c:v>Jun-FY23</c:v>
                </c:pt>
                <c:pt idx="5">
                  <c:v>July - FY23</c:v>
                </c:pt>
                <c:pt idx="6">
                  <c:v>Aug - FY23</c:v>
                </c:pt>
                <c:pt idx="7">
                  <c:v>Sep - FY23</c:v>
                </c:pt>
                <c:pt idx="8">
                  <c:v>Oct - FY24</c:v>
                </c:pt>
                <c:pt idx="9">
                  <c:v>Nov - FY24</c:v>
                </c:pt>
                <c:pt idx="10">
                  <c:v>Dec - FY24</c:v>
                </c:pt>
                <c:pt idx="11">
                  <c:v>Jan - FY24</c:v>
                </c:pt>
              </c:strCache>
            </c:strRef>
          </c:cat>
          <c:val>
            <c:numRef>
              <c:f>'MC- Used'!$G$10:$G$21</c:f>
              <c:extLst xmlns:c15="http://schemas.microsoft.com/office/drawing/2012/chart"/>
            </c:numRef>
          </c:val>
          <c:extLst xmlns:c15="http://schemas.microsoft.com/office/drawing/2012/chart">
            <c:ext xmlns:c16="http://schemas.microsoft.com/office/drawing/2014/chart" uri="{C3380CC4-5D6E-409C-BE32-E72D297353CC}">
              <c16:uniqueId val="{00000008-BEE5-410B-8DEC-E30961DA690E}"/>
            </c:ext>
          </c:extLst>
        </c:ser>
        <c:ser>
          <c:idx val="9"/>
          <c:order val="9"/>
          <c:tx>
            <c:strRef>
              <c:f>'MC- Used'!$J$1</c:f>
              <c:strCache>
                <c:ptCount val="1"/>
                <c:pt idx="0">
                  <c:v>Total Platelets</c:v>
                </c:pt>
              </c:strCache>
              <c:extLst xmlns:c15="http://schemas.microsoft.com/office/drawing/2012/chart"/>
            </c:strRef>
          </c:tx>
          <c:spPr>
            <a:gradFill rotWithShape="1">
              <a:gsLst>
                <a:gs pos="0">
                  <a:schemeClr val="accent4">
                    <a:lumMod val="60000"/>
                    <a:satMod val="103000"/>
                    <a:lumMod val="102000"/>
                    <a:tint val="94000"/>
                  </a:schemeClr>
                </a:gs>
                <a:gs pos="50000">
                  <a:schemeClr val="accent4">
                    <a:lumMod val="60000"/>
                    <a:satMod val="110000"/>
                    <a:lumMod val="100000"/>
                    <a:shade val="100000"/>
                  </a:schemeClr>
                </a:gs>
                <a:gs pos="100000">
                  <a:schemeClr val="accent4">
                    <a:lumMod val="60000"/>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'MC- Used'!$A$22:$A$36</c:f>
              <c:strCache>
                <c:ptCount val="12"/>
                <c:pt idx="0">
                  <c:v>Feb- FY23</c:v>
                </c:pt>
                <c:pt idx="1">
                  <c:v>Mar-FY23</c:v>
                </c:pt>
                <c:pt idx="2">
                  <c:v>Apr-FY23</c:v>
                </c:pt>
                <c:pt idx="3">
                  <c:v>May - FY23</c:v>
                </c:pt>
                <c:pt idx="4">
                  <c:v>Jun-FY23</c:v>
                </c:pt>
                <c:pt idx="5">
                  <c:v>July - FY23</c:v>
                </c:pt>
                <c:pt idx="6">
                  <c:v>Aug - FY23</c:v>
                </c:pt>
                <c:pt idx="7">
                  <c:v>Sep - FY23</c:v>
                </c:pt>
                <c:pt idx="8">
                  <c:v>Oct - FY24</c:v>
                </c:pt>
                <c:pt idx="9">
                  <c:v>Nov - FY24</c:v>
                </c:pt>
                <c:pt idx="10">
                  <c:v>Dec - FY24</c:v>
                </c:pt>
                <c:pt idx="11">
                  <c:v>Jan - FY24</c:v>
                </c:pt>
              </c:strCache>
            </c:strRef>
          </c:cat>
          <c:val>
            <c:numRef>
              <c:f>'MC- Used'!$J$10:$J$21</c:f>
              <c:extLst xmlns:c15="http://schemas.microsoft.com/office/drawing/2012/chart"/>
            </c:numRef>
          </c:val>
          <c:extLst xmlns:c15="http://schemas.microsoft.com/office/drawing/2012/chart">
            <c:ext xmlns:c16="http://schemas.microsoft.com/office/drawing/2014/chart" uri="{C3380CC4-5D6E-409C-BE32-E72D297353CC}">
              <c16:uniqueId val="{00000009-BEE5-410B-8DEC-E30961DA690E}"/>
            </c:ext>
          </c:extLst>
        </c:ser>
        <c:dLbls>
          <c:showLegendKey val="0"/>
          <c:showVal val="1"/>
          <c:showCatName val="0"/>
          <c:showSerName val="0"/>
          <c:showPercent val="0"/>
          <c:showBubbleSize val="0"/>
        </c:dLbls>
        <c:gapWidth val="150"/>
        <c:shape val="box"/>
        <c:axId val="223909368"/>
        <c:axId val="223909696"/>
        <c:axId val="0"/>
        <c:extLst/>
      </c:bar3DChart>
      <c:catAx>
        <c:axId val="223909368"/>
        <c:scaling>
          <c:orientation val="minMax"/>
        </c:scaling>
        <c:delete val="0"/>
        <c:axPos val="b"/>
        <c:title>
          <c:tx>
            <c:rich>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a:t>Months</a:t>
                </a:r>
              </a:p>
            </c:rich>
          </c:tx>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23909696"/>
        <c:crosses val="autoZero"/>
        <c:auto val="1"/>
        <c:lblAlgn val="ctr"/>
        <c:lblOffset val="100"/>
        <c:noMultiLvlLbl val="0"/>
      </c:catAx>
      <c:valAx>
        <c:axId val="22390969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a:t>Number of Units Used</a:t>
                </a:r>
              </a:p>
            </c:rich>
          </c:tx>
          <c:overlay val="0"/>
          <c:spPr>
            <a:noFill/>
            <a:ln>
              <a:noFill/>
            </a:ln>
            <a:effectLst/>
          </c:spPr>
          <c:txPr>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2390936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r>
              <a:rPr lang="en-US"/>
              <a:t>Transfused Blood Products By Component - MC</a:t>
            </a:r>
          </a:p>
        </c:rich>
      </c:tx>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'MC- Used'!$C$1</c:f>
              <c:strCache>
                <c:ptCount val="1"/>
                <c:pt idx="0">
                  <c:v>LRC</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c:spPr>
          <c:invertIfNegative val="0"/>
          <c:cat>
            <c:strRef>
              <c:f>'MC- Used'!$A$25:$A$36</c:f>
              <c:strCache>
                <c:ptCount val="12"/>
                <c:pt idx="0">
                  <c:v>Feb- FY23</c:v>
                </c:pt>
                <c:pt idx="1">
                  <c:v>Mar-FY23</c:v>
                </c:pt>
                <c:pt idx="2">
                  <c:v>Apr-FY23</c:v>
                </c:pt>
                <c:pt idx="3">
                  <c:v>May - FY23</c:v>
                </c:pt>
                <c:pt idx="4">
                  <c:v>Jun-FY23</c:v>
                </c:pt>
                <c:pt idx="5">
                  <c:v>July - FY23</c:v>
                </c:pt>
                <c:pt idx="6">
                  <c:v>Aug - FY23</c:v>
                </c:pt>
                <c:pt idx="7">
                  <c:v>Sep - FY23</c:v>
                </c:pt>
                <c:pt idx="8">
                  <c:v>Oct - FY24</c:v>
                </c:pt>
                <c:pt idx="9">
                  <c:v>Nov - FY24</c:v>
                </c:pt>
                <c:pt idx="10">
                  <c:v>Dec - FY24</c:v>
                </c:pt>
                <c:pt idx="11">
                  <c:v>Jan - FY24</c:v>
                </c:pt>
              </c:strCache>
            </c:strRef>
          </c:cat>
          <c:val>
            <c:numRef>
              <c:f>'MC- Used'!$C$25:$C$36</c:f>
              <c:numCache>
                <c:formatCode>General</c:formatCode>
                <c:ptCount val="12"/>
                <c:pt idx="0">
                  <c:v>90</c:v>
                </c:pt>
                <c:pt idx="1">
                  <c:v>76</c:v>
                </c:pt>
                <c:pt idx="2">
                  <c:v>114</c:v>
                </c:pt>
                <c:pt idx="3">
                  <c:v>87</c:v>
                </c:pt>
                <c:pt idx="4">
                  <c:v>113</c:v>
                </c:pt>
                <c:pt idx="5">
                  <c:v>51</c:v>
                </c:pt>
                <c:pt idx="6">
                  <c:v>53</c:v>
                </c:pt>
                <c:pt idx="7">
                  <c:v>55</c:v>
                </c:pt>
                <c:pt idx="8">
                  <c:v>82</c:v>
                </c:pt>
                <c:pt idx="9">
                  <c:v>45</c:v>
                </c:pt>
                <c:pt idx="10">
                  <c:v>54</c:v>
                </c:pt>
                <c:pt idx="11">
                  <c:v>79</c:v>
                </c:pt>
              </c:numCache>
            </c:numRef>
          </c:val>
          <c:extLst>
            <c:ext xmlns:c16="http://schemas.microsoft.com/office/drawing/2014/chart" uri="{C3380CC4-5D6E-409C-BE32-E72D297353CC}">
              <c16:uniqueId val="{00000000-74E5-482F-B9E5-734E5F1380D2}"/>
            </c:ext>
          </c:extLst>
        </c:ser>
        <c:ser>
          <c:idx val="1"/>
          <c:order val="1"/>
          <c:tx>
            <c:strRef>
              <c:f>'MC- Used'!$D$1</c:f>
              <c:strCache>
                <c:ptCount val="1"/>
                <c:pt idx="0">
                  <c:v>FFP</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c:spPr>
          <c:invertIfNegative val="0"/>
          <c:cat>
            <c:strRef>
              <c:f>'MC- Used'!$A$25:$A$36</c:f>
              <c:strCache>
                <c:ptCount val="12"/>
                <c:pt idx="0">
                  <c:v>Feb- FY23</c:v>
                </c:pt>
                <c:pt idx="1">
                  <c:v>Mar-FY23</c:v>
                </c:pt>
                <c:pt idx="2">
                  <c:v>Apr-FY23</c:v>
                </c:pt>
                <c:pt idx="3">
                  <c:v>May - FY23</c:v>
                </c:pt>
                <c:pt idx="4">
                  <c:v>Jun-FY23</c:v>
                </c:pt>
                <c:pt idx="5">
                  <c:v>July - FY23</c:v>
                </c:pt>
                <c:pt idx="6">
                  <c:v>Aug - FY23</c:v>
                </c:pt>
                <c:pt idx="7">
                  <c:v>Sep - FY23</c:v>
                </c:pt>
                <c:pt idx="8">
                  <c:v>Oct - FY24</c:v>
                </c:pt>
                <c:pt idx="9">
                  <c:v>Nov - FY24</c:v>
                </c:pt>
                <c:pt idx="10">
                  <c:v>Dec - FY24</c:v>
                </c:pt>
                <c:pt idx="11">
                  <c:v>Jan - FY24</c:v>
                </c:pt>
              </c:strCache>
            </c:strRef>
          </c:cat>
          <c:val>
            <c:numRef>
              <c:f>'MC- Used'!$D$25:$D$36</c:f>
              <c:numCache>
                <c:formatCode>General</c:formatCode>
                <c:ptCount val="12"/>
                <c:pt idx="0">
                  <c:v>1</c:v>
                </c:pt>
                <c:pt idx="1">
                  <c:v>2</c:v>
                </c:pt>
                <c:pt idx="2">
                  <c:v>1</c:v>
                </c:pt>
                <c:pt idx="3">
                  <c:v>1</c:v>
                </c:pt>
                <c:pt idx="4">
                  <c:v>0</c:v>
                </c:pt>
                <c:pt idx="5">
                  <c:v>0</c:v>
                </c:pt>
                <c:pt idx="6">
                  <c:v>1</c:v>
                </c:pt>
                <c:pt idx="7">
                  <c:v>0</c:v>
                </c:pt>
                <c:pt idx="8">
                  <c:v>4</c:v>
                </c:pt>
                <c:pt idx="9">
                  <c:v>0</c:v>
                </c:pt>
                <c:pt idx="10">
                  <c:v>0</c:v>
                </c:pt>
                <c:pt idx="11">
                  <c:v>0</c:v>
                </c:pt>
              </c:numCache>
            </c:numRef>
          </c:val>
          <c:extLst>
            <c:ext xmlns:c16="http://schemas.microsoft.com/office/drawing/2014/chart" uri="{C3380CC4-5D6E-409C-BE32-E72D297353CC}">
              <c16:uniqueId val="{00000001-74E5-482F-B9E5-734E5F1380D2}"/>
            </c:ext>
          </c:extLst>
        </c:ser>
        <c:ser>
          <c:idx val="2"/>
          <c:order val="2"/>
          <c:tx>
            <c:strRef>
              <c:f>'MC- Used'!$E$1</c:f>
              <c:strCache>
                <c:ptCount val="1"/>
                <c:pt idx="0">
                  <c:v>CRYO Reduced Plasma</c:v>
                </c:pt>
              </c:strCache>
            </c:strRef>
          </c:tx>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c:spPr>
          <c:invertIfNegative val="0"/>
          <c:cat>
            <c:strRef>
              <c:f>'MC- Used'!$A$25:$A$36</c:f>
              <c:strCache>
                <c:ptCount val="12"/>
                <c:pt idx="0">
                  <c:v>Feb- FY23</c:v>
                </c:pt>
                <c:pt idx="1">
                  <c:v>Mar-FY23</c:v>
                </c:pt>
                <c:pt idx="2">
                  <c:v>Apr-FY23</c:v>
                </c:pt>
                <c:pt idx="3">
                  <c:v>May - FY23</c:v>
                </c:pt>
                <c:pt idx="4">
                  <c:v>Jun-FY23</c:v>
                </c:pt>
                <c:pt idx="5">
                  <c:v>July - FY23</c:v>
                </c:pt>
                <c:pt idx="6">
                  <c:v>Aug - FY23</c:v>
                </c:pt>
                <c:pt idx="7">
                  <c:v>Sep - FY23</c:v>
                </c:pt>
                <c:pt idx="8">
                  <c:v>Oct - FY24</c:v>
                </c:pt>
                <c:pt idx="9">
                  <c:v>Nov - FY24</c:v>
                </c:pt>
                <c:pt idx="10">
                  <c:v>Dec - FY24</c:v>
                </c:pt>
                <c:pt idx="11">
                  <c:v>Jan - FY24</c:v>
                </c:pt>
              </c:strCache>
            </c:strRef>
          </c:cat>
          <c:val>
            <c:numRef>
              <c:f>'MC- Used'!$E$25:$E$36</c:f>
              <c:numCache>
                <c:formatCode>General</c:formatCode>
                <c:ptCount val="12"/>
                <c:pt idx="0">
                  <c:v>0</c:v>
                </c:pt>
                <c:pt idx="1">
                  <c:v>0</c:v>
                </c:pt>
                <c:pt idx="2">
                  <c:v>0</c:v>
                </c:pt>
                <c:pt idx="3">
                  <c:v>0</c:v>
                </c:pt>
                <c:pt idx="4">
                  <c:v>0</c:v>
                </c:pt>
                <c:pt idx="5">
                  <c:v>0</c:v>
                </c:pt>
                <c:pt idx="6">
                  <c:v>0</c:v>
                </c:pt>
                <c:pt idx="7">
                  <c:v>0</c:v>
                </c:pt>
                <c:pt idx="8">
                  <c:v>0</c:v>
                </c:pt>
                <c:pt idx="9">
                  <c:v>0</c:v>
                </c:pt>
                <c:pt idx="10">
                  <c:v>0</c:v>
                </c:pt>
                <c:pt idx="11">
                  <c:v>0</c:v>
                </c:pt>
              </c:numCache>
            </c:numRef>
          </c:val>
          <c:extLst>
            <c:ext xmlns:c16="http://schemas.microsoft.com/office/drawing/2014/chart" uri="{C3380CC4-5D6E-409C-BE32-E72D297353CC}">
              <c16:uniqueId val="{00000002-74E5-482F-B9E5-734E5F1380D2}"/>
            </c:ext>
          </c:extLst>
        </c:ser>
        <c:ser>
          <c:idx val="3"/>
          <c:order val="3"/>
          <c:tx>
            <c:strRef>
              <c:f>'MC- Used'!$F$1</c:f>
              <c:strCache>
                <c:ptCount val="1"/>
                <c:pt idx="0">
                  <c:v>Thawed Plasma</c:v>
                </c:pt>
              </c:strCache>
            </c:strRef>
          </c:tx>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c:spPr>
          <c:invertIfNegative val="0"/>
          <c:cat>
            <c:strRef>
              <c:f>'MC- Used'!$A$25:$A$36</c:f>
              <c:strCache>
                <c:ptCount val="12"/>
                <c:pt idx="0">
                  <c:v>Feb- FY23</c:v>
                </c:pt>
                <c:pt idx="1">
                  <c:v>Mar-FY23</c:v>
                </c:pt>
                <c:pt idx="2">
                  <c:v>Apr-FY23</c:v>
                </c:pt>
                <c:pt idx="3">
                  <c:v>May - FY23</c:v>
                </c:pt>
                <c:pt idx="4">
                  <c:v>Jun-FY23</c:v>
                </c:pt>
                <c:pt idx="5">
                  <c:v>July - FY23</c:v>
                </c:pt>
                <c:pt idx="6">
                  <c:v>Aug - FY23</c:v>
                </c:pt>
                <c:pt idx="7">
                  <c:v>Sep - FY23</c:v>
                </c:pt>
                <c:pt idx="8">
                  <c:v>Oct - FY24</c:v>
                </c:pt>
                <c:pt idx="9">
                  <c:v>Nov - FY24</c:v>
                </c:pt>
                <c:pt idx="10">
                  <c:v>Dec - FY24</c:v>
                </c:pt>
                <c:pt idx="11">
                  <c:v>Jan - FY24</c:v>
                </c:pt>
              </c:strCache>
            </c:strRef>
          </c:cat>
          <c:val>
            <c:numRef>
              <c:f>'MC- Used'!$F$25:$F$36</c:f>
              <c:numCache>
                <c:formatCode>General</c:formatCode>
                <c:ptCount val="12"/>
                <c:pt idx="0">
                  <c:v>0</c:v>
                </c:pt>
                <c:pt idx="1">
                  <c:v>0</c:v>
                </c:pt>
                <c:pt idx="2">
                  <c:v>0</c:v>
                </c:pt>
                <c:pt idx="3">
                  <c:v>0</c:v>
                </c:pt>
                <c:pt idx="4">
                  <c:v>0</c:v>
                </c:pt>
                <c:pt idx="5">
                  <c:v>0</c:v>
                </c:pt>
                <c:pt idx="6">
                  <c:v>0</c:v>
                </c:pt>
                <c:pt idx="7">
                  <c:v>0</c:v>
                </c:pt>
                <c:pt idx="8">
                  <c:v>0</c:v>
                </c:pt>
                <c:pt idx="9">
                  <c:v>0</c:v>
                </c:pt>
                <c:pt idx="10">
                  <c:v>0</c:v>
                </c:pt>
                <c:pt idx="11">
                  <c:v>0</c:v>
                </c:pt>
              </c:numCache>
            </c:numRef>
          </c:val>
          <c:extLst>
            <c:ext xmlns:c16="http://schemas.microsoft.com/office/drawing/2014/chart" uri="{C3380CC4-5D6E-409C-BE32-E72D297353CC}">
              <c16:uniqueId val="{00000003-74E5-482F-B9E5-734E5F1380D2}"/>
            </c:ext>
          </c:extLst>
        </c:ser>
        <c:ser>
          <c:idx val="4"/>
          <c:order val="4"/>
          <c:tx>
            <c:strRef>
              <c:f>'MC- Used'!$G$1</c:f>
              <c:strCache>
                <c:ptCount val="1"/>
                <c:pt idx="0">
                  <c:v>Total Plasma</c:v>
                </c:pt>
              </c:strCache>
            </c:strRef>
          </c:tx>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c:spPr>
          <c:invertIfNegative val="0"/>
          <c:cat>
            <c:strRef>
              <c:f>'MC- Used'!$A$25:$A$36</c:f>
              <c:strCache>
                <c:ptCount val="12"/>
                <c:pt idx="0">
                  <c:v>Feb- FY23</c:v>
                </c:pt>
                <c:pt idx="1">
                  <c:v>Mar-FY23</c:v>
                </c:pt>
                <c:pt idx="2">
                  <c:v>Apr-FY23</c:v>
                </c:pt>
                <c:pt idx="3">
                  <c:v>May - FY23</c:v>
                </c:pt>
                <c:pt idx="4">
                  <c:v>Jun-FY23</c:v>
                </c:pt>
                <c:pt idx="5">
                  <c:v>July - FY23</c:v>
                </c:pt>
                <c:pt idx="6">
                  <c:v>Aug - FY23</c:v>
                </c:pt>
                <c:pt idx="7">
                  <c:v>Sep - FY23</c:v>
                </c:pt>
                <c:pt idx="8">
                  <c:v>Oct - FY24</c:v>
                </c:pt>
                <c:pt idx="9">
                  <c:v>Nov - FY24</c:v>
                </c:pt>
                <c:pt idx="10">
                  <c:v>Dec - FY24</c:v>
                </c:pt>
                <c:pt idx="11">
                  <c:v>Jan - FY24</c:v>
                </c:pt>
              </c:strCache>
            </c:strRef>
          </c:cat>
          <c:val>
            <c:numRef>
              <c:f>'MC- Used'!$G$25:$G$36</c:f>
              <c:numCache>
                <c:formatCode>General</c:formatCode>
                <c:ptCount val="12"/>
                <c:pt idx="0">
                  <c:v>1</c:v>
                </c:pt>
                <c:pt idx="1">
                  <c:v>2</c:v>
                </c:pt>
                <c:pt idx="2">
                  <c:v>1</c:v>
                </c:pt>
                <c:pt idx="3">
                  <c:v>1</c:v>
                </c:pt>
                <c:pt idx="4">
                  <c:v>0</c:v>
                </c:pt>
                <c:pt idx="5">
                  <c:v>0</c:v>
                </c:pt>
                <c:pt idx="6">
                  <c:v>1</c:v>
                </c:pt>
                <c:pt idx="7">
                  <c:v>0</c:v>
                </c:pt>
                <c:pt idx="8">
                  <c:v>4</c:v>
                </c:pt>
                <c:pt idx="9">
                  <c:v>0</c:v>
                </c:pt>
                <c:pt idx="10">
                  <c:v>0</c:v>
                </c:pt>
                <c:pt idx="11">
                  <c:v>0</c:v>
                </c:pt>
              </c:numCache>
            </c:numRef>
          </c:val>
          <c:extLst>
            <c:ext xmlns:c16="http://schemas.microsoft.com/office/drawing/2014/chart" uri="{C3380CC4-5D6E-409C-BE32-E72D297353CC}">
              <c16:uniqueId val="{00000004-74E5-482F-B9E5-734E5F1380D2}"/>
            </c:ext>
          </c:extLst>
        </c:ser>
        <c:ser>
          <c:idx val="5"/>
          <c:order val="5"/>
          <c:tx>
            <c:strRef>
              <c:f>'MC- Used'!$H$1</c:f>
              <c:strCache>
                <c:ptCount val="1"/>
                <c:pt idx="0">
                  <c:v>SDP</c:v>
                </c:pt>
              </c:strCache>
            </c:strRef>
          </c:tx>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c:spPr>
          <c:invertIfNegative val="0"/>
          <c:cat>
            <c:strRef>
              <c:f>'MC- Used'!$A$25:$A$36</c:f>
              <c:strCache>
                <c:ptCount val="12"/>
                <c:pt idx="0">
                  <c:v>Feb- FY23</c:v>
                </c:pt>
                <c:pt idx="1">
                  <c:v>Mar-FY23</c:v>
                </c:pt>
                <c:pt idx="2">
                  <c:v>Apr-FY23</c:v>
                </c:pt>
                <c:pt idx="3">
                  <c:v>May - FY23</c:v>
                </c:pt>
                <c:pt idx="4">
                  <c:v>Jun-FY23</c:v>
                </c:pt>
                <c:pt idx="5">
                  <c:v>July - FY23</c:v>
                </c:pt>
                <c:pt idx="6">
                  <c:v>Aug - FY23</c:v>
                </c:pt>
                <c:pt idx="7">
                  <c:v>Sep - FY23</c:v>
                </c:pt>
                <c:pt idx="8">
                  <c:v>Oct - FY24</c:v>
                </c:pt>
                <c:pt idx="9">
                  <c:v>Nov - FY24</c:v>
                </c:pt>
                <c:pt idx="10">
                  <c:v>Dec - FY24</c:v>
                </c:pt>
                <c:pt idx="11">
                  <c:v>Jan - FY24</c:v>
                </c:pt>
              </c:strCache>
            </c:strRef>
          </c:cat>
          <c:val>
            <c:numRef>
              <c:f>'MC- Used'!$H$25:$H$36</c:f>
              <c:numCache>
                <c:formatCode>General</c:formatCode>
                <c:ptCount val="12"/>
                <c:pt idx="0">
                  <c:v>0</c:v>
                </c:pt>
                <c:pt idx="1">
                  <c:v>0</c:v>
                </c:pt>
                <c:pt idx="2">
                  <c:v>0</c:v>
                </c:pt>
                <c:pt idx="3">
                  <c:v>0</c:v>
                </c:pt>
                <c:pt idx="4">
                  <c:v>0</c:v>
                </c:pt>
                <c:pt idx="5">
                  <c:v>0</c:v>
                </c:pt>
                <c:pt idx="6">
                  <c:v>0</c:v>
                </c:pt>
                <c:pt idx="7">
                  <c:v>0</c:v>
                </c:pt>
                <c:pt idx="8">
                  <c:v>0</c:v>
                </c:pt>
                <c:pt idx="9">
                  <c:v>0</c:v>
                </c:pt>
                <c:pt idx="10">
                  <c:v>0</c:v>
                </c:pt>
                <c:pt idx="11">
                  <c:v>0</c:v>
                </c:pt>
              </c:numCache>
            </c:numRef>
          </c:val>
          <c:extLst>
            <c:ext xmlns:c16="http://schemas.microsoft.com/office/drawing/2014/chart" uri="{C3380CC4-5D6E-409C-BE32-E72D297353CC}">
              <c16:uniqueId val="{00000005-74E5-482F-B9E5-734E5F1380D2}"/>
            </c:ext>
          </c:extLst>
        </c:ser>
        <c:ser>
          <c:idx val="6"/>
          <c:order val="6"/>
          <c:tx>
            <c:strRef>
              <c:f>'MC- Used'!$I$1</c:f>
              <c:strCache>
                <c:ptCount val="1"/>
                <c:pt idx="0">
                  <c:v>PR PLT</c:v>
                </c:pt>
              </c:strCache>
            </c:strRef>
          </c:tx>
          <c:spPr>
            <a:gradFill rotWithShape="1">
              <a:gsLst>
                <a:gs pos="0">
                  <a:schemeClr val="accent1">
                    <a:lumMod val="60000"/>
                    <a:satMod val="103000"/>
                    <a:lumMod val="102000"/>
                    <a:tint val="94000"/>
                  </a:schemeClr>
                </a:gs>
                <a:gs pos="50000">
                  <a:schemeClr val="accent1">
                    <a:lumMod val="60000"/>
                    <a:satMod val="110000"/>
                    <a:lumMod val="100000"/>
                    <a:shade val="100000"/>
                  </a:schemeClr>
                </a:gs>
                <a:gs pos="100000">
                  <a:schemeClr val="accent1">
                    <a:lumMod val="60000"/>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c:spPr>
          <c:invertIfNegative val="0"/>
          <c:cat>
            <c:strRef>
              <c:f>'MC- Used'!$A$25:$A$36</c:f>
              <c:strCache>
                <c:ptCount val="12"/>
                <c:pt idx="0">
                  <c:v>Feb- FY23</c:v>
                </c:pt>
                <c:pt idx="1">
                  <c:v>Mar-FY23</c:v>
                </c:pt>
                <c:pt idx="2">
                  <c:v>Apr-FY23</c:v>
                </c:pt>
                <c:pt idx="3">
                  <c:v>May - FY23</c:v>
                </c:pt>
                <c:pt idx="4">
                  <c:v>Jun-FY23</c:v>
                </c:pt>
                <c:pt idx="5">
                  <c:v>July - FY23</c:v>
                </c:pt>
                <c:pt idx="6">
                  <c:v>Aug - FY23</c:v>
                </c:pt>
                <c:pt idx="7">
                  <c:v>Sep - FY23</c:v>
                </c:pt>
                <c:pt idx="8">
                  <c:v>Oct - FY24</c:v>
                </c:pt>
                <c:pt idx="9">
                  <c:v>Nov - FY24</c:v>
                </c:pt>
                <c:pt idx="10">
                  <c:v>Dec - FY24</c:v>
                </c:pt>
                <c:pt idx="11">
                  <c:v>Jan - FY24</c:v>
                </c:pt>
              </c:strCache>
            </c:strRef>
          </c:cat>
          <c:val>
            <c:numRef>
              <c:f>'MC- Used'!$I$25:$I$36</c:f>
              <c:numCache>
                <c:formatCode>General</c:formatCode>
                <c:ptCount val="12"/>
                <c:pt idx="0">
                  <c:v>4</c:v>
                </c:pt>
                <c:pt idx="1">
                  <c:v>4</c:v>
                </c:pt>
                <c:pt idx="2">
                  <c:v>6</c:v>
                </c:pt>
                <c:pt idx="3">
                  <c:v>3</c:v>
                </c:pt>
                <c:pt idx="4">
                  <c:v>8</c:v>
                </c:pt>
                <c:pt idx="5">
                  <c:v>0</c:v>
                </c:pt>
                <c:pt idx="6">
                  <c:v>2</c:v>
                </c:pt>
                <c:pt idx="7">
                  <c:v>1</c:v>
                </c:pt>
                <c:pt idx="8">
                  <c:v>3</c:v>
                </c:pt>
                <c:pt idx="9">
                  <c:v>2</c:v>
                </c:pt>
                <c:pt idx="10">
                  <c:v>1</c:v>
                </c:pt>
                <c:pt idx="11">
                  <c:v>1</c:v>
                </c:pt>
              </c:numCache>
            </c:numRef>
          </c:val>
          <c:extLst>
            <c:ext xmlns:c16="http://schemas.microsoft.com/office/drawing/2014/chart" uri="{C3380CC4-5D6E-409C-BE32-E72D297353CC}">
              <c16:uniqueId val="{00000006-74E5-482F-B9E5-734E5F1380D2}"/>
            </c:ext>
          </c:extLst>
        </c:ser>
        <c:ser>
          <c:idx val="7"/>
          <c:order val="7"/>
          <c:tx>
            <c:strRef>
              <c:f>'MC- Used'!$J$1</c:f>
              <c:strCache>
                <c:ptCount val="1"/>
                <c:pt idx="0">
                  <c:v>Total Platelets</c:v>
                </c:pt>
              </c:strCache>
            </c:strRef>
          </c:tx>
          <c:spPr>
            <a:gradFill rotWithShape="1">
              <a:gsLst>
                <a:gs pos="0">
                  <a:schemeClr val="accent2">
                    <a:lumMod val="60000"/>
                    <a:satMod val="103000"/>
                    <a:lumMod val="102000"/>
                    <a:tint val="94000"/>
                  </a:schemeClr>
                </a:gs>
                <a:gs pos="50000">
                  <a:schemeClr val="accent2">
                    <a:lumMod val="60000"/>
                    <a:satMod val="110000"/>
                    <a:lumMod val="100000"/>
                    <a:shade val="100000"/>
                  </a:schemeClr>
                </a:gs>
                <a:gs pos="100000">
                  <a:schemeClr val="accent2">
                    <a:lumMod val="60000"/>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c:spPr>
          <c:invertIfNegative val="0"/>
          <c:cat>
            <c:strRef>
              <c:f>'MC- Used'!$A$25:$A$36</c:f>
              <c:strCache>
                <c:ptCount val="12"/>
                <c:pt idx="0">
                  <c:v>Feb- FY23</c:v>
                </c:pt>
                <c:pt idx="1">
                  <c:v>Mar-FY23</c:v>
                </c:pt>
                <c:pt idx="2">
                  <c:v>Apr-FY23</c:v>
                </c:pt>
                <c:pt idx="3">
                  <c:v>May - FY23</c:v>
                </c:pt>
                <c:pt idx="4">
                  <c:v>Jun-FY23</c:v>
                </c:pt>
                <c:pt idx="5">
                  <c:v>July - FY23</c:v>
                </c:pt>
                <c:pt idx="6">
                  <c:v>Aug - FY23</c:v>
                </c:pt>
                <c:pt idx="7">
                  <c:v>Sep - FY23</c:v>
                </c:pt>
                <c:pt idx="8">
                  <c:v>Oct - FY24</c:v>
                </c:pt>
                <c:pt idx="9">
                  <c:v>Nov - FY24</c:v>
                </c:pt>
                <c:pt idx="10">
                  <c:v>Dec - FY24</c:v>
                </c:pt>
                <c:pt idx="11">
                  <c:v>Jan - FY24</c:v>
                </c:pt>
              </c:strCache>
            </c:strRef>
          </c:cat>
          <c:val>
            <c:numRef>
              <c:f>'MC- Used'!$J$25:$J$36</c:f>
              <c:numCache>
                <c:formatCode>General</c:formatCode>
                <c:ptCount val="12"/>
                <c:pt idx="0">
                  <c:v>4</c:v>
                </c:pt>
                <c:pt idx="1">
                  <c:v>4</c:v>
                </c:pt>
                <c:pt idx="2">
                  <c:v>6</c:v>
                </c:pt>
                <c:pt idx="3">
                  <c:v>3</c:v>
                </c:pt>
                <c:pt idx="4">
                  <c:v>8</c:v>
                </c:pt>
                <c:pt idx="5">
                  <c:v>0</c:v>
                </c:pt>
                <c:pt idx="6">
                  <c:v>2</c:v>
                </c:pt>
                <c:pt idx="7">
                  <c:v>1</c:v>
                </c:pt>
                <c:pt idx="8">
                  <c:v>3</c:v>
                </c:pt>
                <c:pt idx="9">
                  <c:v>2</c:v>
                </c:pt>
                <c:pt idx="10">
                  <c:v>1</c:v>
                </c:pt>
                <c:pt idx="11">
                  <c:v>1</c:v>
                </c:pt>
              </c:numCache>
            </c:numRef>
          </c:val>
          <c:extLst>
            <c:ext xmlns:c16="http://schemas.microsoft.com/office/drawing/2014/chart" uri="{C3380CC4-5D6E-409C-BE32-E72D297353CC}">
              <c16:uniqueId val="{00000007-74E5-482F-B9E5-734E5F1380D2}"/>
            </c:ext>
          </c:extLst>
        </c:ser>
        <c:ser>
          <c:idx val="8"/>
          <c:order val="8"/>
          <c:tx>
            <c:strRef>
              <c:f>'MC- Used'!$K$1</c:f>
              <c:strCache>
                <c:ptCount val="1"/>
                <c:pt idx="0">
                  <c:v>CRYO</c:v>
                </c:pt>
              </c:strCache>
            </c:strRef>
          </c:tx>
          <c:spPr>
            <a:gradFill rotWithShape="1">
              <a:gsLst>
                <a:gs pos="0">
                  <a:schemeClr val="accent3">
                    <a:lumMod val="60000"/>
                    <a:satMod val="103000"/>
                    <a:lumMod val="102000"/>
                    <a:tint val="94000"/>
                  </a:schemeClr>
                </a:gs>
                <a:gs pos="50000">
                  <a:schemeClr val="accent3">
                    <a:lumMod val="60000"/>
                    <a:satMod val="110000"/>
                    <a:lumMod val="100000"/>
                    <a:shade val="100000"/>
                  </a:schemeClr>
                </a:gs>
                <a:gs pos="100000">
                  <a:schemeClr val="accent3">
                    <a:lumMod val="60000"/>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c:spPr>
          <c:invertIfNegative val="0"/>
          <c:cat>
            <c:strRef>
              <c:f>'MC- Used'!$A$25:$A$36</c:f>
              <c:strCache>
                <c:ptCount val="12"/>
                <c:pt idx="0">
                  <c:v>Feb- FY23</c:v>
                </c:pt>
                <c:pt idx="1">
                  <c:v>Mar-FY23</c:v>
                </c:pt>
                <c:pt idx="2">
                  <c:v>Apr-FY23</c:v>
                </c:pt>
                <c:pt idx="3">
                  <c:v>May - FY23</c:v>
                </c:pt>
                <c:pt idx="4">
                  <c:v>Jun-FY23</c:v>
                </c:pt>
                <c:pt idx="5">
                  <c:v>July - FY23</c:v>
                </c:pt>
                <c:pt idx="6">
                  <c:v>Aug - FY23</c:v>
                </c:pt>
                <c:pt idx="7">
                  <c:v>Sep - FY23</c:v>
                </c:pt>
                <c:pt idx="8">
                  <c:v>Oct - FY24</c:v>
                </c:pt>
                <c:pt idx="9">
                  <c:v>Nov - FY24</c:v>
                </c:pt>
                <c:pt idx="10">
                  <c:v>Dec - FY24</c:v>
                </c:pt>
                <c:pt idx="11">
                  <c:v>Jan - FY24</c:v>
                </c:pt>
              </c:strCache>
            </c:strRef>
          </c:cat>
          <c:val>
            <c:numRef>
              <c:f>'MC- Used'!$K$25:$K$36</c:f>
              <c:numCache>
                <c:formatCode>General</c:formatCode>
                <c:ptCount val="12"/>
                <c:pt idx="0">
                  <c:v>0</c:v>
                </c:pt>
                <c:pt idx="1">
                  <c:v>1</c:v>
                </c:pt>
                <c:pt idx="2">
                  <c:v>0</c:v>
                </c:pt>
                <c:pt idx="3">
                  <c:v>0</c:v>
                </c:pt>
                <c:pt idx="4">
                  <c:v>0</c:v>
                </c:pt>
                <c:pt idx="5">
                  <c:v>0</c:v>
                </c:pt>
                <c:pt idx="6">
                  <c:v>0</c:v>
                </c:pt>
                <c:pt idx="7">
                  <c:v>0</c:v>
                </c:pt>
                <c:pt idx="8">
                  <c:v>1</c:v>
                </c:pt>
                <c:pt idx="9">
                  <c:v>0</c:v>
                </c:pt>
                <c:pt idx="10">
                  <c:v>0</c:v>
                </c:pt>
                <c:pt idx="11">
                  <c:v>0</c:v>
                </c:pt>
              </c:numCache>
            </c:numRef>
          </c:val>
          <c:extLst>
            <c:ext xmlns:c16="http://schemas.microsoft.com/office/drawing/2014/chart" uri="{C3380CC4-5D6E-409C-BE32-E72D297353CC}">
              <c16:uniqueId val="{00000008-74E5-482F-B9E5-734E5F1380D2}"/>
            </c:ext>
          </c:extLst>
        </c:ser>
        <c:dLbls>
          <c:showLegendKey val="0"/>
          <c:showVal val="0"/>
          <c:showCatName val="0"/>
          <c:showSerName val="0"/>
          <c:showPercent val="0"/>
          <c:showBubbleSize val="0"/>
        </c:dLbls>
        <c:gapWidth val="150"/>
        <c:shape val="box"/>
        <c:axId val="2096212671"/>
        <c:axId val="2114426079"/>
        <c:axId val="0"/>
      </c:bar3DChart>
      <c:catAx>
        <c:axId val="2096212671"/>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14426079"/>
        <c:crosses val="autoZero"/>
        <c:auto val="1"/>
        <c:lblAlgn val="ctr"/>
        <c:lblOffset val="100"/>
        <c:noMultiLvlLbl val="0"/>
      </c:catAx>
      <c:valAx>
        <c:axId val="2114426079"/>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a:t>Number of Units Used</a:t>
                </a:r>
              </a:p>
            </c:rich>
          </c:tx>
          <c:overlay val="0"/>
          <c:spPr>
            <a:noFill/>
            <a:ln>
              <a:noFill/>
            </a:ln>
            <a:effectLst/>
          </c:spPr>
          <c:txPr>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9621267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r>
              <a:rPr lang="en-US"/>
              <a:t>Total Transfusions Reaction - MC</a:t>
            </a:r>
          </a:p>
        </c:rich>
      </c:tx>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'Adverse - MC'!$A$25:$A$36</c:f>
              <c:strCache>
                <c:ptCount val="12"/>
                <c:pt idx="0">
                  <c:v>Feb- FY23</c:v>
                </c:pt>
                <c:pt idx="1">
                  <c:v>Mar-FY23</c:v>
                </c:pt>
                <c:pt idx="2">
                  <c:v>Apr-FY23</c:v>
                </c:pt>
                <c:pt idx="3">
                  <c:v>May - FY23</c:v>
                </c:pt>
                <c:pt idx="4">
                  <c:v>Jun - FY23</c:v>
                </c:pt>
                <c:pt idx="5">
                  <c:v>July - FY23</c:v>
                </c:pt>
                <c:pt idx="6">
                  <c:v>Aug - FY23</c:v>
                </c:pt>
                <c:pt idx="7">
                  <c:v>Sep - FY23</c:v>
                </c:pt>
                <c:pt idx="8">
                  <c:v>Oct - FY24</c:v>
                </c:pt>
                <c:pt idx="9">
                  <c:v>Nov - FY24</c:v>
                </c:pt>
                <c:pt idx="10">
                  <c:v>Dec - FY24</c:v>
                </c:pt>
                <c:pt idx="11">
                  <c:v>Jan - FY24</c:v>
                </c:pt>
              </c:strCache>
            </c:strRef>
          </c:cat>
          <c:val>
            <c:numRef>
              <c:f>'Adverse - MC'!$M$25:$M$36</c:f>
              <c:numCache>
                <c:formatCode>General</c:formatCode>
                <c:ptCount val="12"/>
                <c:pt idx="0">
                  <c:v>0</c:v>
                </c:pt>
                <c:pt idx="1">
                  <c:v>0</c:v>
                </c:pt>
                <c:pt idx="2">
                  <c:v>0</c:v>
                </c:pt>
                <c:pt idx="3">
                  <c:v>0</c:v>
                </c:pt>
                <c:pt idx="4">
                  <c:v>0</c:v>
                </c:pt>
                <c:pt idx="5">
                  <c:v>0</c:v>
                </c:pt>
                <c:pt idx="6">
                  <c:v>0</c:v>
                </c:pt>
                <c:pt idx="7">
                  <c:v>0</c:v>
                </c:pt>
                <c:pt idx="8">
                  <c:v>1</c:v>
                </c:pt>
                <c:pt idx="9">
                  <c:v>0</c:v>
                </c:pt>
                <c:pt idx="10">
                  <c:v>0</c:v>
                </c:pt>
                <c:pt idx="11">
                  <c:v>1</c:v>
                </c:pt>
              </c:numCache>
            </c:numRef>
          </c:val>
          <c:extLst>
            <c:ext xmlns:c16="http://schemas.microsoft.com/office/drawing/2014/chart" uri="{C3380CC4-5D6E-409C-BE32-E72D297353CC}">
              <c16:uniqueId val="{00000000-80A5-4450-93C3-D66FF14AEC50}"/>
            </c:ext>
          </c:extLst>
        </c:ser>
        <c:dLbls>
          <c:showLegendKey val="0"/>
          <c:showVal val="1"/>
          <c:showCatName val="0"/>
          <c:showSerName val="0"/>
          <c:showPercent val="0"/>
          <c:showBubbleSize val="0"/>
        </c:dLbls>
        <c:gapWidth val="150"/>
        <c:shape val="box"/>
        <c:axId val="1089153663"/>
        <c:axId val="87057199"/>
        <c:axId val="0"/>
      </c:bar3DChart>
      <c:catAx>
        <c:axId val="1089153663"/>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7057199"/>
        <c:crosses val="autoZero"/>
        <c:auto val="1"/>
        <c:lblAlgn val="ctr"/>
        <c:lblOffset val="100"/>
        <c:noMultiLvlLbl val="0"/>
      </c:catAx>
      <c:valAx>
        <c:axId val="87057199"/>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a:t>Total Number of Reactions</a:t>
                </a:r>
              </a:p>
            </c:rich>
          </c:tx>
          <c:overlay val="0"/>
          <c:spPr>
            <a:noFill/>
            <a:ln>
              <a:noFill/>
            </a:ln>
            <a:effectLst/>
          </c:spPr>
          <c:txPr>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8915366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spc="0" baseline="0">
                <a:solidFill>
                  <a:schemeClr val="bg1"/>
                </a:solidFill>
                <a:latin typeface="+mn-lt"/>
                <a:ea typeface="+mn-ea"/>
                <a:cs typeface="+mn-cs"/>
              </a:defRPr>
            </a:pPr>
            <a:r>
              <a:rPr lang="en-US" sz="1800" b="1" i="0" baseline="0">
                <a:solidFill>
                  <a:schemeClr val="bg1"/>
                </a:solidFill>
              </a:rPr>
              <a:t>Microbiology Quality Assurance FY 2024</a:t>
            </a:r>
          </a:p>
        </c:rich>
      </c:tx>
      <c:overlay val="0"/>
      <c:spPr>
        <a:noFill/>
        <a:ln>
          <a:noFill/>
        </a:ln>
        <a:effectLst/>
      </c:spPr>
      <c:txPr>
        <a:bodyPr rot="0" spcFirstLastPara="1" vertOverflow="ellipsis" vert="horz" wrap="square" anchor="ctr" anchorCtr="1"/>
        <a:lstStyle/>
        <a:p>
          <a:pPr>
            <a:defRPr sz="1800" b="1" i="0" u="none" strike="noStrike" kern="1200" spc="0" baseline="0">
              <a:solidFill>
                <a:schemeClr val="bg1"/>
              </a:solidFill>
              <a:latin typeface="+mn-lt"/>
              <a:ea typeface="+mn-ea"/>
              <a:cs typeface="+mn-cs"/>
            </a:defRPr>
          </a:pPr>
          <a:endParaRPr lang="en-US"/>
        </a:p>
      </c:txPr>
    </c:title>
    <c:autoTitleDeleted val="0"/>
    <c:plotArea>
      <c:layout/>
      <c:barChart>
        <c:barDir val="col"/>
        <c:grouping val="clustered"/>
        <c:varyColors val="0"/>
        <c:ser>
          <c:idx val="1"/>
          <c:order val="1"/>
          <c:tx>
            <c:strRef>
              <c:f>'2023 data and graph'!$E$5</c:f>
              <c:strCache>
                <c:ptCount val="1"/>
                <c:pt idx="0">
                  <c:v>2023
OCT</c:v>
                </c:pt>
              </c:strCache>
            </c:strRef>
          </c:tx>
          <c:spPr>
            <a:solidFill>
              <a:schemeClr val="accent2"/>
            </a:solidFill>
            <a:ln>
              <a:noFill/>
            </a:ln>
            <a:effectLst/>
          </c:spPr>
          <c:invertIfNegative val="0"/>
          <c:cat>
            <c:strRef>
              <c:f>'2023 data and graph'!$C$6:$C$8</c:f>
              <c:strCache>
                <c:ptCount val="3"/>
                <c:pt idx="0">
                  <c:v>MRSA Comm Log (Positive MRSA PCR'S Phoned) </c:v>
                </c:pt>
                <c:pt idx="1">
                  <c:v>RVPCR Nasopharynx Source</c:v>
                </c:pt>
                <c:pt idx="2">
                  <c:v>Stool Pathogens PCR Performed within 3 days of patient admission</c:v>
                </c:pt>
              </c:strCache>
            </c:strRef>
          </c:cat>
          <c:val>
            <c:numRef>
              <c:f>'2023 data and graph'!$E$6:$E$8</c:f>
              <c:numCache>
                <c:formatCode>0%</c:formatCode>
                <c:ptCount val="3"/>
                <c:pt idx="0">
                  <c:v>0.97222222222222221</c:v>
                </c:pt>
                <c:pt idx="1">
                  <c:v>0.91666666666666663</c:v>
                </c:pt>
                <c:pt idx="2">
                  <c:v>1</c:v>
                </c:pt>
              </c:numCache>
            </c:numRef>
          </c:val>
          <c:extLst>
            <c:ext xmlns:c16="http://schemas.microsoft.com/office/drawing/2014/chart" uri="{C3380CC4-5D6E-409C-BE32-E72D297353CC}">
              <c16:uniqueId val="{00000000-1AAE-4E42-8EB0-5A8B90B0F21E}"/>
            </c:ext>
          </c:extLst>
        </c:ser>
        <c:ser>
          <c:idx val="2"/>
          <c:order val="2"/>
          <c:tx>
            <c:strRef>
              <c:f>'2023 data and graph'!$F$5</c:f>
              <c:strCache>
                <c:ptCount val="1"/>
                <c:pt idx="0">
                  <c:v>2023
NOV</c:v>
                </c:pt>
              </c:strCache>
              <c:extLst xmlns:c15="http://schemas.microsoft.com/office/drawing/2012/chart"/>
            </c:strRef>
          </c:tx>
          <c:spPr>
            <a:solidFill>
              <a:schemeClr val="accent3"/>
            </a:solidFill>
            <a:ln>
              <a:noFill/>
            </a:ln>
            <a:effectLst/>
          </c:spPr>
          <c:invertIfNegative val="0"/>
          <c:cat>
            <c:strRef>
              <c:f>'2023 data and graph'!$C$6:$C$8</c:f>
              <c:strCache>
                <c:ptCount val="3"/>
                <c:pt idx="0">
                  <c:v>MRSA Comm Log (Positive MRSA PCR'S Phoned) </c:v>
                </c:pt>
                <c:pt idx="1">
                  <c:v>RVPCR Nasopharynx Source</c:v>
                </c:pt>
                <c:pt idx="2">
                  <c:v>Stool Pathogens PCR Performed within 3 days of patient admission</c:v>
                </c:pt>
              </c:strCache>
              <c:extLst xmlns:c15="http://schemas.microsoft.com/office/drawing/2012/chart"/>
            </c:strRef>
          </c:cat>
          <c:val>
            <c:numRef>
              <c:f>'2023 data and graph'!$F$6:$F$8</c:f>
              <c:numCache>
                <c:formatCode>0%</c:formatCode>
                <c:ptCount val="3"/>
                <c:pt idx="0">
                  <c:v>1</c:v>
                </c:pt>
                <c:pt idx="1">
                  <c:v>0.95744680851063835</c:v>
                </c:pt>
                <c:pt idx="2">
                  <c:v>1</c:v>
                </c:pt>
              </c:numCache>
              <c:extLst xmlns:c15="http://schemas.microsoft.com/office/drawing/2012/chart"/>
            </c:numRef>
          </c:val>
          <c:extLst xmlns:c15="http://schemas.microsoft.com/office/drawing/2012/chart">
            <c:ext xmlns:c16="http://schemas.microsoft.com/office/drawing/2014/chart" uri="{C3380CC4-5D6E-409C-BE32-E72D297353CC}">
              <c16:uniqueId val="{00000001-1AAE-4E42-8EB0-5A8B90B0F21E}"/>
            </c:ext>
          </c:extLst>
        </c:ser>
        <c:ser>
          <c:idx val="3"/>
          <c:order val="3"/>
          <c:tx>
            <c:strRef>
              <c:f>'2023 data and graph'!$G$5</c:f>
              <c:strCache>
                <c:ptCount val="1"/>
                <c:pt idx="0">
                  <c:v>2023
DEC</c:v>
                </c:pt>
              </c:strCache>
              <c:extLst xmlns:c15="http://schemas.microsoft.com/office/drawing/2012/chart"/>
            </c:strRef>
          </c:tx>
          <c:spPr>
            <a:solidFill>
              <a:schemeClr val="accent4"/>
            </a:solidFill>
            <a:ln>
              <a:noFill/>
            </a:ln>
            <a:effectLst/>
          </c:spPr>
          <c:invertIfNegative val="0"/>
          <c:cat>
            <c:strRef>
              <c:f>'2023 data and graph'!$C$6:$C$8</c:f>
              <c:strCache>
                <c:ptCount val="3"/>
                <c:pt idx="0">
                  <c:v>MRSA Comm Log (Positive MRSA PCR'S Phoned) </c:v>
                </c:pt>
                <c:pt idx="1">
                  <c:v>RVPCR Nasopharynx Source</c:v>
                </c:pt>
                <c:pt idx="2">
                  <c:v>Stool Pathogens PCR Performed within 3 days of patient admission</c:v>
                </c:pt>
              </c:strCache>
              <c:extLst xmlns:c15="http://schemas.microsoft.com/office/drawing/2012/chart"/>
            </c:strRef>
          </c:cat>
          <c:val>
            <c:numRef>
              <c:f>'2023 data and graph'!$G$6:$G$8</c:f>
              <c:numCache>
                <c:formatCode>0%</c:formatCode>
                <c:ptCount val="3"/>
                <c:pt idx="0">
                  <c:v>1</c:v>
                </c:pt>
                <c:pt idx="1">
                  <c:v>0.93233082706766912</c:v>
                </c:pt>
                <c:pt idx="2">
                  <c:v>0.98076923076923073</c:v>
                </c:pt>
              </c:numCache>
              <c:extLst xmlns:c15="http://schemas.microsoft.com/office/drawing/2012/chart"/>
            </c:numRef>
          </c:val>
          <c:extLst xmlns:c15="http://schemas.microsoft.com/office/drawing/2012/chart">
            <c:ext xmlns:c16="http://schemas.microsoft.com/office/drawing/2014/chart" uri="{C3380CC4-5D6E-409C-BE32-E72D297353CC}">
              <c16:uniqueId val="{00000002-1AAE-4E42-8EB0-5A8B90B0F21E}"/>
            </c:ext>
          </c:extLst>
        </c:ser>
        <c:ser>
          <c:idx val="4"/>
          <c:order val="4"/>
          <c:tx>
            <c:strRef>
              <c:f>'2023 data and graph'!$H$5</c:f>
              <c:strCache>
                <c:ptCount val="1"/>
                <c:pt idx="0">
                  <c:v>2024
JAN</c:v>
                </c:pt>
              </c:strCache>
              <c:extLst xmlns:c15="http://schemas.microsoft.com/office/drawing/2012/chart"/>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'2023 data and graph'!$C$6:$C$8</c:f>
              <c:strCache>
                <c:ptCount val="3"/>
                <c:pt idx="0">
                  <c:v>MRSA Comm Log (Positive MRSA PCR'S Phoned) </c:v>
                </c:pt>
                <c:pt idx="1">
                  <c:v>RVPCR Nasopharynx Source</c:v>
                </c:pt>
                <c:pt idx="2">
                  <c:v>Stool Pathogens PCR Performed within 3 days of patient admission</c:v>
                </c:pt>
              </c:strCache>
              <c:extLst xmlns:c15="http://schemas.microsoft.com/office/drawing/2012/chart"/>
            </c:strRef>
          </c:cat>
          <c:val>
            <c:numRef>
              <c:f>'2023 data and graph'!$H$6:$H$8</c:f>
              <c:numCache>
                <c:formatCode>0%</c:formatCode>
                <c:ptCount val="3"/>
                <c:pt idx="0">
                  <c:v>1</c:v>
                </c:pt>
                <c:pt idx="1">
                  <c:v>0.92655367231638419</c:v>
                </c:pt>
                <c:pt idx="2">
                  <c:v>0.9555555555555556</c:v>
                </c:pt>
              </c:numCache>
              <c:extLst xmlns:c15="http://schemas.microsoft.com/office/drawing/2012/chart"/>
            </c:numRef>
          </c:val>
          <c:extLst xmlns:c15="http://schemas.microsoft.com/office/drawing/2012/chart">
            <c:ext xmlns:c16="http://schemas.microsoft.com/office/drawing/2014/chart" uri="{C3380CC4-5D6E-409C-BE32-E72D297353CC}">
              <c16:uniqueId val="{00000003-1AAE-4E42-8EB0-5A8B90B0F21E}"/>
            </c:ext>
          </c:extLst>
        </c:ser>
        <c:dLbls>
          <c:showLegendKey val="0"/>
          <c:showVal val="0"/>
          <c:showCatName val="0"/>
          <c:showSerName val="0"/>
          <c:showPercent val="0"/>
          <c:showBubbleSize val="0"/>
        </c:dLbls>
        <c:gapWidth val="219"/>
        <c:axId val="339037072"/>
        <c:axId val="339036680"/>
        <c:extLst>
          <c:ext xmlns:c15="http://schemas.microsoft.com/office/drawing/2012/chart" uri="{02D57815-91ED-43cb-92C2-25804820EDAC}">
            <c15:filteredBarSeries>
              <c15:ser>
                <c:idx val="5"/>
                <c:order val="5"/>
                <c:tx>
                  <c:strRef>
                    <c:extLst>
                      <c:ext uri="{02D57815-91ED-43cb-92C2-25804820EDAC}">
                        <c15:formulaRef>
                          <c15:sqref>'2023 data and graph'!$I$5</c15:sqref>
                        </c15:formulaRef>
                      </c:ext>
                    </c:extLst>
                    <c:strCache>
                      <c:ptCount val="1"/>
                      <c:pt idx="0">
                        <c:v>2024
FEB</c:v>
                      </c:pt>
                    </c:strCache>
                  </c:strRef>
                </c:tx>
                <c:spPr>
                  <a:solidFill>
                    <a:schemeClr val="accent6"/>
                  </a:solidFill>
                  <a:ln>
                    <a:noFill/>
                  </a:ln>
                  <a:effectLst/>
                </c:spPr>
                <c:invertIfNegative val="0"/>
                <c:cat>
                  <c:strRef>
                    <c:extLst>
                      <c:ext uri="{02D57815-91ED-43cb-92C2-25804820EDAC}">
                        <c15:formulaRef>
                          <c15:sqref>'2023 data and graph'!$C$6:$C$8</c15:sqref>
                        </c15:formulaRef>
                      </c:ext>
                    </c:extLst>
                    <c:strCache>
                      <c:ptCount val="3"/>
                      <c:pt idx="0">
                        <c:v>MRSA Comm Log (Positive MRSA PCR'S Phoned) </c:v>
                      </c:pt>
                      <c:pt idx="1">
                        <c:v>RVPCR Nasopharynx Source</c:v>
                      </c:pt>
                      <c:pt idx="2">
                        <c:v>Stool Pathogens PCR Performed within 3 days of patient admission</c:v>
                      </c:pt>
                    </c:strCache>
                  </c:strRef>
                </c:cat>
                <c:val>
                  <c:numRef>
                    <c:extLst>
                      <c:ext uri="{02D57815-91ED-43cb-92C2-25804820EDAC}">
                        <c15:formulaRef>
                          <c15:sqref>'2023 data and graph'!$I$6:$I$8</c15:sqref>
                        </c15:formulaRef>
                      </c:ext>
                    </c:extLst>
                    <c:numCache>
                      <c:formatCode>0%</c:formatCode>
                      <c:ptCount val="3"/>
                      <c:pt idx="0">
                        <c:v>0</c:v>
                      </c:pt>
                      <c:pt idx="1">
                        <c:v>0</c:v>
                      </c:pt>
                      <c:pt idx="2">
                        <c:v>0</c:v>
                      </c:pt>
                    </c:numCache>
                  </c:numRef>
                </c:val>
                <c:extLst>
                  <c:ext xmlns:c16="http://schemas.microsoft.com/office/drawing/2014/chart" uri="{C3380CC4-5D6E-409C-BE32-E72D297353CC}">
                    <c16:uniqueId val="{00000005-1AAE-4E42-8EB0-5A8B90B0F21E}"/>
                  </c:ext>
                </c:extLst>
              </c15:ser>
            </c15:filteredBarSeries>
            <c15:filteredBarSeries>
              <c15:ser>
                <c:idx val="6"/>
                <c:order val="6"/>
                <c:tx>
                  <c:strRef>
                    <c:extLst xmlns:c15="http://schemas.microsoft.com/office/drawing/2012/chart">
                      <c:ext xmlns:c15="http://schemas.microsoft.com/office/drawing/2012/chart" uri="{02D57815-91ED-43cb-92C2-25804820EDAC}">
                        <c15:formulaRef>
                          <c15:sqref>'2023 data and graph'!$J$5</c15:sqref>
                        </c15:formulaRef>
                      </c:ext>
                    </c:extLst>
                    <c:strCache>
                      <c:ptCount val="1"/>
                      <c:pt idx="0">
                        <c:v>2024
MAR</c:v>
                      </c:pt>
                    </c:strCache>
                  </c:strRef>
                </c:tx>
                <c:spPr>
                  <a:solidFill>
                    <a:schemeClr val="accent1">
                      <a:lumMod val="60000"/>
                    </a:schemeClr>
                  </a:solidFill>
                  <a:ln>
                    <a:noFill/>
                  </a:ln>
                  <a:effectLst/>
                </c:spPr>
                <c:invertIfNegative val="0"/>
                <c:cat>
                  <c:strRef>
                    <c:extLst xmlns:c15="http://schemas.microsoft.com/office/drawing/2012/chart">
                      <c:ext xmlns:c15="http://schemas.microsoft.com/office/drawing/2012/chart" uri="{02D57815-91ED-43cb-92C2-25804820EDAC}">
                        <c15:formulaRef>
                          <c15:sqref>'2023 data and graph'!$C$6:$C$8</c15:sqref>
                        </c15:formulaRef>
                      </c:ext>
                    </c:extLst>
                    <c:strCache>
                      <c:ptCount val="3"/>
                      <c:pt idx="0">
                        <c:v>MRSA Comm Log (Positive MRSA PCR'S Phoned) </c:v>
                      </c:pt>
                      <c:pt idx="1">
                        <c:v>RVPCR Nasopharynx Source</c:v>
                      </c:pt>
                      <c:pt idx="2">
                        <c:v>Stool Pathogens PCR Performed within 3 days of patient admission</c:v>
                      </c:pt>
                    </c:strCache>
                  </c:strRef>
                </c:cat>
                <c:val>
                  <c:numRef>
                    <c:extLst xmlns:c15="http://schemas.microsoft.com/office/drawing/2012/chart">
                      <c:ext xmlns:c15="http://schemas.microsoft.com/office/drawing/2012/chart" uri="{02D57815-91ED-43cb-92C2-25804820EDAC}">
                        <c15:formulaRef>
                          <c15:sqref>'2023 data and graph'!$J$6:$J$8</c15:sqref>
                        </c15:formulaRef>
                      </c:ext>
                    </c:extLst>
                    <c:numCache>
                      <c:formatCode>0%</c:formatCode>
                      <c:ptCount val="3"/>
                      <c:pt idx="0">
                        <c:v>0</c:v>
                      </c:pt>
                      <c:pt idx="1">
                        <c:v>0</c:v>
                      </c:pt>
                      <c:pt idx="2">
                        <c:v>0</c:v>
                      </c:pt>
                    </c:numCache>
                  </c:numRef>
                </c:val>
                <c:extLst xmlns:c15="http://schemas.microsoft.com/office/drawing/2012/chart">
                  <c:ext xmlns:c16="http://schemas.microsoft.com/office/drawing/2014/chart" uri="{C3380CC4-5D6E-409C-BE32-E72D297353CC}">
                    <c16:uniqueId val="{00000006-1AAE-4E42-8EB0-5A8B90B0F21E}"/>
                  </c:ext>
                </c:extLst>
              </c15:ser>
            </c15:filteredBarSeries>
            <c15:filteredBarSeries>
              <c15:ser>
                <c:idx val="7"/>
                <c:order val="7"/>
                <c:tx>
                  <c:strRef>
                    <c:extLst xmlns:c15="http://schemas.microsoft.com/office/drawing/2012/chart">
                      <c:ext xmlns:c15="http://schemas.microsoft.com/office/drawing/2012/chart" uri="{02D57815-91ED-43cb-92C2-25804820EDAC}">
                        <c15:formulaRef>
                          <c15:sqref>'2023 data and graph'!$K$5</c15:sqref>
                        </c15:formulaRef>
                      </c:ext>
                    </c:extLst>
                    <c:strCache>
                      <c:ptCount val="1"/>
                      <c:pt idx="0">
                        <c:v>2024
APR</c:v>
                      </c:pt>
                    </c:strCache>
                  </c:strRef>
                </c:tx>
                <c:spPr>
                  <a:solidFill>
                    <a:schemeClr val="accent2">
                      <a:lumMod val="60000"/>
                    </a:schemeClr>
                  </a:solidFill>
                  <a:ln>
                    <a:noFill/>
                  </a:ln>
                  <a:effectLst/>
                </c:spPr>
                <c:invertIfNegative val="0"/>
                <c:cat>
                  <c:strRef>
                    <c:extLst xmlns:c15="http://schemas.microsoft.com/office/drawing/2012/chart">
                      <c:ext xmlns:c15="http://schemas.microsoft.com/office/drawing/2012/chart" uri="{02D57815-91ED-43cb-92C2-25804820EDAC}">
                        <c15:formulaRef>
                          <c15:sqref>'2023 data and graph'!$C$6:$C$8</c15:sqref>
                        </c15:formulaRef>
                      </c:ext>
                    </c:extLst>
                    <c:strCache>
                      <c:ptCount val="3"/>
                      <c:pt idx="0">
                        <c:v>MRSA Comm Log (Positive MRSA PCR'S Phoned) </c:v>
                      </c:pt>
                      <c:pt idx="1">
                        <c:v>RVPCR Nasopharynx Source</c:v>
                      </c:pt>
                      <c:pt idx="2">
                        <c:v>Stool Pathogens PCR Performed within 3 days of patient admission</c:v>
                      </c:pt>
                    </c:strCache>
                  </c:strRef>
                </c:cat>
                <c:val>
                  <c:numRef>
                    <c:extLst xmlns:c15="http://schemas.microsoft.com/office/drawing/2012/chart">
                      <c:ext xmlns:c15="http://schemas.microsoft.com/office/drawing/2012/chart" uri="{02D57815-91ED-43cb-92C2-25804820EDAC}">
                        <c15:formulaRef>
                          <c15:sqref>'2023 data and graph'!$K$6:$K$8</c15:sqref>
                        </c15:formulaRef>
                      </c:ext>
                    </c:extLst>
                    <c:numCache>
                      <c:formatCode>0%</c:formatCode>
                      <c:ptCount val="3"/>
                      <c:pt idx="0">
                        <c:v>0</c:v>
                      </c:pt>
                      <c:pt idx="1">
                        <c:v>0</c:v>
                      </c:pt>
                      <c:pt idx="2">
                        <c:v>0</c:v>
                      </c:pt>
                    </c:numCache>
                  </c:numRef>
                </c:val>
                <c:extLst xmlns:c15="http://schemas.microsoft.com/office/drawing/2012/chart">
                  <c:ext xmlns:c16="http://schemas.microsoft.com/office/drawing/2014/chart" uri="{C3380CC4-5D6E-409C-BE32-E72D297353CC}">
                    <c16:uniqueId val="{00000007-1AAE-4E42-8EB0-5A8B90B0F21E}"/>
                  </c:ext>
                </c:extLst>
              </c15:ser>
            </c15:filteredBarSeries>
            <c15:filteredBarSeries>
              <c15:ser>
                <c:idx val="8"/>
                <c:order val="8"/>
                <c:tx>
                  <c:strRef>
                    <c:extLst xmlns:c15="http://schemas.microsoft.com/office/drawing/2012/chart">
                      <c:ext xmlns:c15="http://schemas.microsoft.com/office/drawing/2012/chart" uri="{02D57815-91ED-43cb-92C2-25804820EDAC}">
                        <c15:formulaRef>
                          <c15:sqref>'2023 data and graph'!$L$5</c15:sqref>
                        </c15:formulaRef>
                      </c:ext>
                    </c:extLst>
                    <c:strCache>
                      <c:ptCount val="1"/>
                      <c:pt idx="0">
                        <c:v>2024
MAY</c:v>
                      </c:pt>
                    </c:strCache>
                  </c:strRef>
                </c:tx>
                <c:spPr>
                  <a:solidFill>
                    <a:schemeClr val="accent3">
                      <a:lumMod val="60000"/>
                    </a:schemeClr>
                  </a:solidFill>
                  <a:ln>
                    <a:noFill/>
                  </a:ln>
                  <a:effectLst/>
                </c:spPr>
                <c:invertIfNegative val="0"/>
                <c:cat>
                  <c:strRef>
                    <c:extLst xmlns:c15="http://schemas.microsoft.com/office/drawing/2012/chart">
                      <c:ext xmlns:c15="http://schemas.microsoft.com/office/drawing/2012/chart" uri="{02D57815-91ED-43cb-92C2-25804820EDAC}">
                        <c15:formulaRef>
                          <c15:sqref>'2023 data and graph'!$C$6:$C$8</c15:sqref>
                        </c15:formulaRef>
                      </c:ext>
                    </c:extLst>
                    <c:strCache>
                      <c:ptCount val="3"/>
                      <c:pt idx="0">
                        <c:v>MRSA Comm Log (Positive MRSA PCR'S Phoned) </c:v>
                      </c:pt>
                      <c:pt idx="1">
                        <c:v>RVPCR Nasopharynx Source</c:v>
                      </c:pt>
                      <c:pt idx="2">
                        <c:v>Stool Pathogens PCR Performed within 3 days of patient admission</c:v>
                      </c:pt>
                    </c:strCache>
                  </c:strRef>
                </c:cat>
                <c:val>
                  <c:numRef>
                    <c:extLst xmlns:c15="http://schemas.microsoft.com/office/drawing/2012/chart">
                      <c:ext xmlns:c15="http://schemas.microsoft.com/office/drawing/2012/chart" uri="{02D57815-91ED-43cb-92C2-25804820EDAC}">
                        <c15:formulaRef>
                          <c15:sqref>'2023 data and graph'!$L$6:$L$8</c15:sqref>
                        </c15:formulaRef>
                      </c:ext>
                    </c:extLst>
                    <c:numCache>
                      <c:formatCode>0%</c:formatCode>
                      <c:ptCount val="3"/>
                      <c:pt idx="0">
                        <c:v>0</c:v>
                      </c:pt>
                      <c:pt idx="1">
                        <c:v>0</c:v>
                      </c:pt>
                      <c:pt idx="2">
                        <c:v>0</c:v>
                      </c:pt>
                    </c:numCache>
                  </c:numRef>
                </c:val>
                <c:extLst xmlns:c15="http://schemas.microsoft.com/office/drawing/2012/chart">
                  <c:ext xmlns:c16="http://schemas.microsoft.com/office/drawing/2014/chart" uri="{C3380CC4-5D6E-409C-BE32-E72D297353CC}">
                    <c16:uniqueId val="{00000008-1AAE-4E42-8EB0-5A8B90B0F21E}"/>
                  </c:ext>
                </c:extLst>
              </c15:ser>
            </c15:filteredBarSeries>
            <c15:filteredBarSeries>
              <c15:ser>
                <c:idx val="9"/>
                <c:order val="9"/>
                <c:tx>
                  <c:strRef>
                    <c:extLst xmlns:c15="http://schemas.microsoft.com/office/drawing/2012/chart">
                      <c:ext xmlns:c15="http://schemas.microsoft.com/office/drawing/2012/chart" uri="{02D57815-91ED-43cb-92C2-25804820EDAC}">
                        <c15:formulaRef>
                          <c15:sqref>'2023 data and graph'!$M$5</c15:sqref>
                        </c15:formulaRef>
                      </c:ext>
                    </c:extLst>
                    <c:strCache>
                      <c:ptCount val="1"/>
                      <c:pt idx="0">
                        <c:v>2024
JUNE</c:v>
                      </c:pt>
                    </c:strCache>
                  </c:strRef>
                </c:tx>
                <c:spPr>
                  <a:solidFill>
                    <a:schemeClr val="accent4">
                      <a:lumMod val="60000"/>
                    </a:schemeClr>
                  </a:solidFill>
                  <a:ln>
                    <a:noFill/>
                  </a:ln>
                  <a:effectLst/>
                </c:spPr>
                <c:invertIfNegative val="0"/>
                <c:cat>
                  <c:strRef>
                    <c:extLst xmlns:c15="http://schemas.microsoft.com/office/drawing/2012/chart">
                      <c:ext xmlns:c15="http://schemas.microsoft.com/office/drawing/2012/chart" uri="{02D57815-91ED-43cb-92C2-25804820EDAC}">
                        <c15:formulaRef>
                          <c15:sqref>'2023 data and graph'!$C$6:$C$8</c15:sqref>
                        </c15:formulaRef>
                      </c:ext>
                    </c:extLst>
                    <c:strCache>
                      <c:ptCount val="3"/>
                      <c:pt idx="0">
                        <c:v>MRSA Comm Log (Positive MRSA PCR'S Phoned) </c:v>
                      </c:pt>
                      <c:pt idx="1">
                        <c:v>RVPCR Nasopharynx Source</c:v>
                      </c:pt>
                      <c:pt idx="2">
                        <c:v>Stool Pathogens PCR Performed within 3 days of patient admission</c:v>
                      </c:pt>
                    </c:strCache>
                  </c:strRef>
                </c:cat>
                <c:val>
                  <c:numRef>
                    <c:extLst xmlns:c15="http://schemas.microsoft.com/office/drawing/2012/chart">
                      <c:ext xmlns:c15="http://schemas.microsoft.com/office/drawing/2012/chart" uri="{02D57815-91ED-43cb-92C2-25804820EDAC}">
                        <c15:formulaRef>
                          <c15:sqref>'2023 data and graph'!$M$6:$M$8</c15:sqref>
                        </c15:formulaRef>
                      </c:ext>
                    </c:extLst>
                    <c:numCache>
                      <c:formatCode>0%</c:formatCode>
                      <c:ptCount val="3"/>
                      <c:pt idx="0">
                        <c:v>0</c:v>
                      </c:pt>
                      <c:pt idx="1">
                        <c:v>0</c:v>
                      </c:pt>
                      <c:pt idx="2">
                        <c:v>0</c:v>
                      </c:pt>
                    </c:numCache>
                  </c:numRef>
                </c:val>
                <c:extLst xmlns:c15="http://schemas.microsoft.com/office/drawing/2012/chart">
                  <c:ext xmlns:c16="http://schemas.microsoft.com/office/drawing/2014/chart" uri="{C3380CC4-5D6E-409C-BE32-E72D297353CC}">
                    <c16:uniqueId val="{00000009-1AAE-4E42-8EB0-5A8B90B0F21E}"/>
                  </c:ext>
                </c:extLst>
              </c15:ser>
            </c15:filteredBarSeries>
            <c15:filteredBarSeries>
              <c15:ser>
                <c:idx val="10"/>
                <c:order val="10"/>
                <c:tx>
                  <c:strRef>
                    <c:extLst xmlns:c15="http://schemas.microsoft.com/office/drawing/2012/chart">
                      <c:ext xmlns:c15="http://schemas.microsoft.com/office/drawing/2012/chart" uri="{02D57815-91ED-43cb-92C2-25804820EDAC}">
                        <c15:formulaRef>
                          <c15:sqref>'2023 data and graph'!$N$5</c15:sqref>
                        </c15:formulaRef>
                      </c:ext>
                    </c:extLst>
                    <c:strCache>
                      <c:ptCount val="1"/>
                      <c:pt idx="0">
                        <c:v>2024
JUL</c:v>
                      </c:pt>
                    </c:strCache>
                  </c:strRef>
                </c:tx>
                <c:spPr>
                  <a:solidFill>
                    <a:schemeClr val="accent5">
                      <a:lumMod val="60000"/>
                    </a:schemeClr>
                  </a:solidFill>
                  <a:ln>
                    <a:noFill/>
                  </a:ln>
                  <a:effectLst/>
                </c:spPr>
                <c:invertIfNegative val="0"/>
                <c:cat>
                  <c:strRef>
                    <c:extLst xmlns:c15="http://schemas.microsoft.com/office/drawing/2012/chart">
                      <c:ext xmlns:c15="http://schemas.microsoft.com/office/drawing/2012/chart" uri="{02D57815-91ED-43cb-92C2-25804820EDAC}">
                        <c15:formulaRef>
                          <c15:sqref>'2023 data and graph'!$C$6:$C$8</c15:sqref>
                        </c15:formulaRef>
                      </c:ext>
                    </c:extLst>
                    <c:strCache>
                      <c:ptCount val="3"/>
                      <c:pt idx="0">
                        <c:v>MRSA Comm Log (Positive MRSA PCR'S Phoned) </c:v>
                      </c:pt>
                      <c:pt idx="1">
                        <c:v>RVPCR Nasopharynx Source</c:v>
                      </c:pt>
                      <c:pt idx="2">
                        <c:v>Stool Pathogens PCR Performed within 3 days of patient admission</c:v>
                      </c:pt>
                    </c:strCache>
                  </c:strRef>
                </c:cat>
                <c:val>
                  <c:numRef>
                    <c:extLst xmlns:c15="http://schemas.microsoft.com/office/drawing/2012/chart">
                      <c:ext xmlns:c15="http://schemas.microsoft.com/office/drawing/2012/chart" uri="{02D57815-91ED-43cb-92C2-25804820EDAC}">
                        <c15:formulaRef>
                          <c15:sqref>'2023 data and graph'!$N$6:$N$8</c15:sqref>
                        </c15:formulaRef>
                      </c:ext>
                    </c:extLst>
                    <c:numCache>
                      <c:formatCode>0%</c:formatCode>
                      <c:ptCount val="3"/>
                      <c:pt idx="0">
                        <c:v>0</c:v>
                      </c:pt>
                      <c:pt idx="1">
                        <c:v>0</c:v>
                      </c:pt>
                      <c:pt idx="2">
                        <c:v>0</c:v>
                      </c:pt>
                    </c:numCache>
                  </c:numRef>
                </c:val>
                <c:extLst xmlns:c15="http://schemas.microsoft.com/office/drawing/2012/chart">
                  <c:ext xmlns:c16="http://schemas.microsoft.com/office/drawing/2014/chart" uri="{C3380CC4-5D6E-409C-BE32-E72D297353CC}">
                    <c16:uniqueId val="{0000000A-1AAE-4E42-8EB0-5A8B90B0F21E}"/>
                  </c:ext>
                </c:extLst>
              </c15:ser>
            </c15:filteredBarSeries>
            <c15:filteredBarSeries>
              <c15:ser>
                <c:idx val="11"/>
                <c:order val="11"/>
                <c:tx>
                  <c:strRef>
                    <c:extLst xmlns:c15="http://schemas.microsoft.com/office/drawing/2012/chart">
                      <c:ext xmlns:c15="http://schemas.microsoft.com/office/drawing/2012/chart" uri="{02D57815-91ED-43cb-92C2-25804820EDAC}">
                        <c15:formulaRef>
                          <c15:sqref>'2023 data and graph'!$O$5</c15:sqref>
                        </c15:formulaRef>
                      </c:ext>
                    </c:extLst>
                    <c:strCache>
                      <c:ptCount val="1"/>
                      <c:pt idx="0">
                        <c:v>2024
AUG</c:v>
                      </c:pt>
                    </c:strCache>
                  </c:strRef>
                </c:tx>
                <c:spPr>
                  <a:solidFill>
                    <a:schemeClr val="accent6">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'2023 data and graph'!$C$6:$C$8</c15:sqref>
                        </c15:formulaRef>
                      </c:ext>
                    </c:extLst>
                    <c:strCache>
                      <c:ptCount val="3"/>
                      <c:pt idx="0">
                        <c:v>MRSA Comm Log (Positive MRSA PCR'S Phoned) </c:v>
                      </c:pt>
                      <c:pt idx="1">
                        <c:v>RVPCR Nasopharynx Source</c:v>
                      </c:pt>
                      <c:pt idx="2">
                        <c:v>Stool Pathogens PCR Performed within 3 days of patient admission</c:v>
                      </c:pt>
                    </c:strCache>
                  </c:strRef>
                </c:cat>
                <c:val>
                  <c:numRef>
                    <c:extLst xmlns:c15="http://schemas.microsoft.com/office/drawing/2012/chart">
                      <c:ext xmlns:c15="http://schemas.microsoft.com/office/drawing/2012/chart" uri="{02D57815-91ED-43cb-92C2-25804820EDAC}">
                        <c15:formulaRef>
                          <c15:sqref>'2023 data and graph'!$O$6:$O$8</c15:sqref>
                        </c15:formulaRef>
                      </c:ext>
                    </c:extLst>
                    <c:numCache>
                      <c:formatCode>0%</c:formatCode>
                      <c:ptCount val="3"/>
                      <c:pt idx="0">
                        <c:v>0</c:v>
                      </c:pt>
                      <c:pt idx="1">
                        <c:v>0</c:v>
                      </c:pt>
                      <c:pt idx="2">
                        <c:v>0</c:v>
                      </c:pt>
                    </c:numCache>
                  </c:numRef>
                </c:val>
                <c:extLst xmlns:c15="http://schemas.microsoft.com/office/drawing/2012/chart">
                  <c:ext xmlns:c16="http://schemas.microsoft.com/office/drawing/2014/chart" uri="{C3380CC4-5D6E-409C-BE32-E72D297353CC}">
                    <c16:uniqueId val="{0000000B-1AAE-4E42-8EB0-5A8B90B0F21E}"/>
                  </c:ext>
                </c:extLst>
              </c15:ser>
            </c15:filteredBarSeries>
            <c15:filteredBarSeries>
              <c15:ser>
                <c:idx val="12"/>
                <c:order val="12"/>
                <c:tx>
                  <c:strRef>
                    <c:extLst xmlns:c15="http://schemas.microsoft.com/office/drawing/2012/chart">
                      <c:ext xmlns:c15="http://schemas.microsoft.com/office/drawing/2012/chart" uri="{02D57815-91ED-43cb-92C2-25804820EDAC}">
                        <c15:formulaRef>
                          <c15:sqref>'2023 data and graph'!$P$5</c15:sqref>
                        </c15:formulaRef>
                      </c:ext>
                    </c:extLst>
                    <c:strCache>
                      <c:ptCount val="1"/>
                      <c:pt idx="0">
                        <c:v>2024
SEP</c:v>
                      </c:pt>
                    </c:strCache>
                  </c:strRef>
                </c:tx>
                <c:spPr>
                  <a:solidFill>
                    <a:schemeClr val="accent1">
                      <a:lumMod val="80000"/>
                      <a:lumOff val="20000"/>
                    </a:schemeClr>
                  </a:solidFill>
                  <a:ln>
                    <a:noFill/>
                  </a:ln>
                  <a:effectLst/>
                </c:spPr>
                <c:invertIfNegative val="0"/>
                <c:cat>
                  <c:strRef>
                    <c:extLst xmlns:c15="http://schemas.microsoft.com/office/drawing/2012/chart">
                      <c:ext xmlns:c15="http://schemas.microsoft.com/office/drawing/2012/chart" uri="{02D57815-91ED-43cb-92C2-25804820EDAC}">
                        <c15:formulaRef>
                          <c15:sqref>'2023 data and graph'!$C$6:$C$8</c15:sqref>
                        </c15:formulaRef>
                      </c:ext>
                    </c:extLst>
                    <c:strCache>
                      <c:ptCount val="3"/>
                      <c:pt idx="0">
                        <c:v>MRSA Comm Log (Positive MRSA PCR'S Phoned) </c:v>
                      </c:pt>
                      <c:pt idx="1">
                        <c:v>RVPCR Nasopharynx Source</c:v>
                      </c:pt>
                      <c:pt idx="2">
                        <c:v>Stool Pathogens PCR Performed within 3 days of patient admission</c:v>
                      </c:pt>
                    </c:strCache>
                  </c:strRef>
                </c:cat>
                <c:val>
                  <c:numRef>
                    <c:extLst xmlns:c15="http://schemas.microsoft.com/office/drawing/2012/chart">
                      <c:ext xmlns:c15="http://schemas.microsoft.com/office/drawing/2012/chart" uri="{02D57815-91ED-43cb-92C2-25804820EDAC}">
                        <c15:formulaRef>
                          <c15:sqref>'2023 data and graph'!$P$6:$P$8</c15:sqref>
                        </c15:formulaRef>
                      </c:ext>
                    </c:extLst>
                    <c:numCache>
                      <c:formatCode>0%</c:formatCode>
                      <c:ptCount val="3"/>
                      <c:pt idx="0">
                        <c:v>0</c:v>
                      </c:pt>
                      <c:pt idx="1">
                        <c:v>0</c:v>
                      </c:pt>
                      <c:pt idx="2">
                        <c:v>0</c:v>
                      </c:pt>
                    </c:numCache>
                  </c:numRef>
                </c:val>
                <c:extLst xmlns:c15="http://schemas.microsoft.com/office/drawing/2012/chart">
                  <c:ext xmlns:c16="http://schemas.microsoft.com/office/drawing/2014/chart" uri="{C3380CC4-5D6E-409C-BE32-E72D297353CC}">
                    <c16:uniqueId val="{0000000C-1AAE-4E42-8EB0-5A8B90B0F21E}"/>
                  </c:ext>
                </c:extLst>
              </c15:ser>
            </c15:filteredBarSeries>
          </c:ext>
        </c:extLst>
      </c:barChart>
      <c:lineChart>
        <c:grouping val="standard"/>
        <c:varyColors val="0"/>
        <c:ser>
          <c:idx val="0"/>
          <c:order val="0"/>
          <c:tx>
            <c:strRef>
              <c:f>'2023 data and graph'!$B$5</c:f>
              <c:strCache>
                <c:ptCount val="1"/>
                <c:pt idx="0">
                  <c:v>Expected Threshold</c:v>
                </c:pt>
              </c:strCache>
              <c:extLst xmlns:c15="http://schemas.microsoft.com/office/drawing/2012/chart"/>
            </c:strRef>
          </c:tx>
          <c:spPr>
            <a:ln w="28575" cap="rnd">
              <a:solidFill>
                <a:srgbClr val="FF0000"/>
              </a:solidFill>
              <a:round/>
            </a:ln>
            <a:effectLst/>
          </c:spPr>
          <c:marker>
            <c:symbol val="circle"/>
            <c:size val="5"/>
            <c:spPr>
              <a:solidFill>
                <a:schemeClr val="accent1"/>
              </a:solidFill>
              <a:ln w="9525">
                <a:solidFill>
                  <a:schemeClr val="accent1"/>
                </a:solidFill>
              </a:ln>
              <a:effectLst/>
            </c:spPr>
          </c:marker>
          <c:cat>
            <c:strRef>
              <c:f>'2023 data and graph'!$C$6:$C$8</c:f>
              <c:strCache>
                <c:ptCount val="3"/>
                <c:pt idx="0">
                  <c:v>MRSA Comm Log (Positive MRSA PCR'S Phoned) </c:v>
                </c:pt>
                <c:pt idx="1">
                  <c:v>RVPCR Nasopharynx Source</c:v>
                </c:pt>
                <c:pt idx="2">
                  <c:v>Stool Pathogens PCR Performed within 3 days of patient admission</c:v>
                </c:pt>
              </c:strCache>
            </c:strRef>
          </c:cat>
          <c:val>
            <c:numRef>
              <c:f>'2023 data and graph'!$B$6:$B$8</c:f>
              <c:numCache>
                <c:formatCode>0%</c:formatCode>
                <c:ptCount val="3"/>
                <c:pt idx="0">
                  <c:v>1</c:v>
                </c:pt>
                <c:pt idx="1">
                  <c:v>1</c:v>
                </c:pt>
                <c:pt idx="2">
                  <c:v>1</c:v>
                </c:pt>
              </c:numCache>
            </c:numRef>
          </c:val>
          <c:smooth val="0"/>
          <c:extLst xmlns:c15="http://schemas.microsoft.com/office/drawing/2012/chart">
            <c:ext xmlns:c16="http://schemas.microsoft.com/office/drawing/2014/chart" uri="{C3380CC4-5D6E-409C-BE32-E72D297353CC}">
              <c16:uniqueId val="{00000004-1AAE-4E42-8EB0-5A8B90B0F21E}"/>
            </c:ext>
          </c:extLst>
        </c:ser>
        <c:dLbls>
          <c:showLegendKey val="0"/>
          <c:showVal val="0"/>
          <c:showCatName val="0"/>
          <c:showSerName val="0"/>
          <c:showPercent val="0"/>
          <c:showBubbleSize val="0"/>
        </c:dLbls>
        <c:marker val="1"/>
        <c:smooth val="0"/>
        <c:axId val="339037072"/>
        <c:axId val="339036680"/>
      </c:lineChart>
      <c:catAx>
        <c:axId val="3390370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en-US"/>
          </a:p>
        </c:txPr>
        <c:crossAx val="339036680"/>
        <c:crosses val="autoZero"/>
        <c:auto val="1"/>
        <c:lblAlgn val="ctr"/>
        <c:lblOffset val="100"/>
        <c:noMultiLvlLbl val="0"/>
      </c:catAx>
      <c:valAx>
        <c:axId val="339036680"/>
        <c:scaling>
          <c:orientation val="minMax"/>
          <c:max val="1.1000000000000001"/>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bg1"/>
              </a:solidFill>
              <a:round/>
            </a:ln>
            <a:effectLst/>
          </c:spPr>
        </c:minorGridlines>
        <c:numFmt formatCode="0%" sourceLinked="1"/>
        <c:majorTickMark val="none"/>
        <c:minorTickMark val="none"/>
        <c:tickLblPos val="nextTo"/>
        <c:spPr>
          <a:solidFill>
            <a:schemeClr val="tx1">
              <a:lumMod val="75000"/>
              <a:lumOff val="25000"/>
            </a:schemeClr>
          </a:solidFill>
          <a:ln>
            <a:solidFill>
              <a:schemeClr val="tx1">
                <a:lumMod val="75000"/>
                <a:lumOff val="25000"/>
              </a:schemeClr>
            </a:solidFill>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n-US"/>
          </a:p>
        </c:txPr>
        <c:crossAx val="339037072"/>
        <c:crosses val="autoZero"/>
        <c:crossBetween val="between"/>
        <c:majorUnit val="0.1"/>
      </c:valAx>
      <c:spPr>
        <a:solidFill>
          <a:schemeClr val="bg1"/>
        </a:solidFill>
        <a:ln>
          <a:solidFill>
            <a:schemeClr val="tx1"/>
          </a:solidFill>
        </a:ln>
        <a:effectLst/>
      </c:spPr>
    </c:plotArea>
    <c:legend>
      <c:legendPos val="b"/>
      <c:legendEntry>
        <c:idx val="0"/>
        <c:txPr>
          <a:bodyPr rot="0" spcFirstLastPara="1" vertOverflow="ellipsis" vert="horz" wrap="square" anchor="ctr" anchorCtr="1"/>
          <a:lstStyle/>
          <a:p>
            <a:pPr>
              <a:defRPr sz="1200" b="0" i="0" u="none" strike="noStrike" kern="1200" baseline="0">
                <a:solidFill>
                  <a:schemeClr val="bg1"/>
                </a:solidFill>
                <a:latin typeface="+mn-lt"/>
                <a:ea typeface="+mn-ea"/>
                <a:cs typeface="+mn-cs"/>
              </a:defRPr>
            </a:pPr>
            <a:endParaRPr lang="en-US"/>
          </a:p>
        </c:txPr>
      </c:legendEntry>
      <c:legendEntry>
        <c:idx val="1"/>
        <c:txPr>
          <a:bodyPr rot="0" spcFirstLastPara="1" vertOverflow="ellipsis" vert="horz" wrap="square" anchor="ctr" anchorCtr="1"/>
          <a:lstStyle/>
          <a:p>
            <a:pPr>
              <a:defRPr sz="1200" b="0" i="0" u="none" strike="noStrike" kern="1200" baseline="0">
                <a:solidFill>
                  <a:schemeClr val="bg1"/>
                </a:solidFill>
                <a:latin typeface="+mn-lt"/>
                <a:ea typeface="+mn-ea"/>
                <a:cs typeface="+mn-cs"/>
              </a:defRPr>
            </a:pPr>
            <a:endParaRPr lang="en-US"/>
          </a:p>
        </c:txPr>
      </c:legendEntry>
      <c:legendEntry>
        <c:idx val="4"/>
        <c:txPr>
          <a:bodyPr rot="0" spcFirstLastPara="1" vertOverflow="ellipsis" vert="horz" wrap="square" anchor="ctr" anchorCtr="1"/>
          <a:lstStyle/>
          <a:p>
            <a:pPr>
              <a:defRPr sz="1200" b="0" i="0" u="none" strike="noStrike" kern="1200" baseline="0">
                <a:solidFill>
                  <a:schemeClr val="bg1"/>
                </a:solidFill>
                <a:latin typeface="+mn-lt"/>
                <a:ea typeface="+mn-ea"/>
                <a:cs typeface="+mn-cs"/>
              </a:defRPr>
            </a:pPr>
            <a:endParaRPr lang="en-US"/>
          </a:p>
        </c:txPr>
      </c:legendEntry>
      <c:overlay val="0"/>
      <c:spPr>
        <a:solidFill>
          <a:schemeClr val="tx1">
            <a:lumMod val="75000"/>
            <a:lumOff val="25000"/>
          </a:schemeClr>
        </a:solidFill>
        <a:ln>
          <a:solidFill>
            <a:schemeClr val="bg1"/>
          </a:solidFill>
        </a:ln>
        <a:effectLst/>
      </c:spPr>
      <c:txPr>
        <a:bodyPr rot="0" spcFirstLastPara="1" vertOverflow="ellipsis" vert="horz" wrap="square" anchor="ctr" anchorCtr="1"/>
        <a:lstStyle/>
        <a:p>
          <a:pPr>
            <a:defRPr sz="1200" b="0" i="0" u="none" strike="noStrike" kern="1200" baseline="0">
              <a:solidFill>
                <a:schemeClr val="bg1"/>
              </a:solidFill>
              <a:latin typeface="+mn-lt"/>
              <a:ea typeface="+mn-ea"/>
              <a:cs typeface="+mn-cs"/>
            </a:defRPr>
          </a:pPr>
          <a:endParaRPr lang="en-US"/>
        </a:p>
      </c:txPr>
    </c:legend>
    <c:plotVisOnly val="1"/>
    <c:dispBlanksAs val="gap"/>
    <c:showDLblsOverMax val="0"/>
  </c:chart>
  <c:spPr>
    <a:solidFill>
      <a:schemeClr val="tx1">
        <a:lumMod val="75000"/>
        <a:lumOff val="25000"/>
      </a:schemeClr>
    </a:solidFill>
    <a:ln w="9525" cap="flat" cmpd="sng" algn="ctr">
      <a:solidFill>
        <a:schemeClr val="tx1">
          <a:lumMod val="15000"/>
          <a:lumOff val="85000"/>
        </a:schemeClr>
      </a:solid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r>
              <a:rPr lang="en-US"/>
              <a:t>RBC Utilization FY24</a:t>
            </a:r>
          </a:p>
        </c:rich>
      </c:tx>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'RBC2'!$B$14</c:f>
              <c:strCache>
                <c:ptCount val="1"/>
                <c:pt idx="0">
                  <c:v>Transfused</c:v>
                </c:pt>
              </c:strCache>
            </c:strRef>
          </c:tx>
          <c:spPr>
            <a:gradFill rotWithShape="1">
              <a:gsLst>
                <a:gs pos="0">
                  <a:schemeClr val="accent1">
                    <a:tint val="100000"/>
                    <a:shade val="100000"/>
                    <a:satMod val="130000"/>
                  </a:schemeClr>
                </a:gs>
                <a:gs pos="100000">
                  <a:schemeClr val="accent1">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Pt>
            <c:idx val="0"/>
            <c:invertIfNegative val="0"/>
            <c:bubble3D val="0"/>
            <c:spPr>
              <a:solidFill>
                <a:srgbClr val="FF0000"/>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c:spPr>
            <c:extLst>
              <c:ext xmlns:c16="http://schemas.microsoft.com/office/drawing/2014/chart" uri="{C3380CC4-5D6E-409C-BE32-E72D297353CC}">
                <c16:uniqueId val="{00000001-C0FC-43C7-BC4C-1B087D42FDA3}"/>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'RBC2'!$A$15:$A$27</c:f>
              <c:strCache>
                <c:ptCount val="13"/>
                <c:pt idx="0">
                  <c:v>X̅/Month FY23</c:v>
                </c:pt>
                <c:pt idx="1">
                  <c:v>Oct</c:v>
                </c:pt>
                <c:pt idx="2">
                  <c:v>Nov</c:v>
                </c:pt>
                <c:pt idx="3">
                  <c:v>Dec</c:v>
                </c:pt>
                <c:pt idx="4">
                  <c:v>Jan</c:v>
                </c:pt>
                <c:pt idx="5">
                  <c:v>Feb</c:v>
                </c:pt>
                <c:pt idx="6">
                  <c:v>Mar</c:v>
                </c:pt>
                <c:pt idx="7">
                  <c:v>Apr</c:v>
                </c:pt>
                <c:pt idx="8">
                  <c:v>May</c:v>
                </c:pt>
                <c:pt idx="9">
                  <c:v>Jun</c:v>
                </c:pt>
                <c:pt idx="10">
                  <c:v>Jul</c:v>
                </c:pt>
                <c:pt idx="11">
                  <c:v>Aug</c:v>
                </c:pt>
                <c:pt idx="12">
                  <c:v>Sep</c:v>
                </c:pt>
              </c:strCache>
            </c:strRef>
          </c:cat>
          <c:val>
            <c:numRef>
              <c:f>'RBC2'!$B$15:$B$27</c:f>
              <c:numCache>
                <c:formatCode>General</c:formatCode>
                <c:ptCount val="13"/>
                <c:pt idx="0">
                  <c:v>409</c:v>
                </c:pt>
                <c:pt idx="1">
                  <c:v>450</c:v>
                </c:pt>
                <c:pt idx="2">
                  <c:v>503</c:v>
                </c:pt>
                <c:pt idx="3">
                  <c:v>419</c:v>
                </c:pt>
                <c:pt idx="4">
                  <c:v>466</c:v>
                </c:pt>
              </c:numCache>
            </c:numRef>
          </c:val>
          <c:extLst>
            <c:ext xmlns:c16="http://schemas.microsoft.com/office/drawing/2014/chart" uri="{C3380CC4-5D6E-409C-BE32-E72D297353CC}">
              <c16:uniqueId val="{00000002-C0FC-43C7-BC4C-1B087D42FDA3}"/>
            </c:ext>
          </c:extLst>
        </c:ser>
        <c:ser>
          <c:idx val="1"/>
          <c:order val="1"/>
          <c:tx>
            <c:strRef>
              <c:f>'RBC2'!$C$14</c:f>
              <c:strCache>
                <c:ptCount val="1"/>
                <c:pt idx="0">
                  <c:v>Discarded</c:v>
                </c:pt>
              </c:strCache>
            </c:strRef>
          </c:tx>
          <c:spPr>
            <a:gradFill rotWithShape="1">
              <a:gsLst>
                <a:gs pos="0">
                  <a:schemeClr val="accent2">
                    <a:tint val="100000"/>
                    <a:shade val="100000"/>
                    <a:satMod val="130000"/>
                  </a:schemeClr>
                </a:gs>
                <a:gs pos="100000">
                  <a:schemeClr val="accent2">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Pt>
            <c:idx val="0"/>
            <c:invertIfNegative val="0"/>
            <c:bubble3D val="0"/>
            <c:spPr>
              <a:solidFill>
                <a:srgbClr val="00B050"/>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c:spPr>
            <c:extLst>
              <c:ext xmlns:c16="http://schemas.microsoft.com/office/drawing/2014/chart" uri="{C3380CC4-5D6E-409C-BE32-E72D297353CC}">
                <c16:uniqueId val="{00000002-C0D7-4B22-AE41-E9D3466799FA}"/>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'RBC2'!$A$15:$A$27</c:f>
              <c:strCache>
                <c:ptCount val="13"/>
                <c:pt idx="0">
                  <c:v>X̅/Month FY23</c:v>
                </c:pt>
                <c:pt idx="1">
                  <c:v>Oct</c:v>
                </c:pt>
                <c:pt idx="2">
                  <c:v>Nov</c:v>
                </c:pt>
                <c:pt idx="3">
                  <c:v>Dec</c:v>
                </c:pt>
                <c:pt idx="4">
                  <c:v>Jan</c:v>
                </c:pt>
                <c:pt idx="5">
                  <c:v>Feb</c:v>
                </c:pt>
                <c:pt idx="6">
                  <c:v>Mar</c:v>
                </c:pt>
                <c:pt idx="7">
                  <c:v>Apr</c:v>
                </c:pt>
                <c:pt idx="8">
                  <c:v>May</c:v>
                </c:pt>
                <c:pt idx="9">
                  <c:v>Jun</c:v>
                </c:pt>
                <c:pt idx="10">
                  <c:v>Jul</c:v>
                </c:pt>
                <c:pt idx="11">
                  <c:v>Aug</c:v>
                </c:pt>
                <c:pt idx="12">
                  <c:v>Sep</c:v>
                </c:pt>
              </c:strCache>
            </c:strRef>
          </c:cat>
          <c:val>
            <c:numRef>
              <c:f>'RBC2'!$C$15:$C$27</c:f>
              <c:numCache>
                <c:formatCode>General</c:formatCode>
                <c:ptCount val="13"/>
                <c:pt idx="0">
                  <c:v>4</c:v>
                </c:pt>
                <c:pt idx="1">
                  <c:v>4</c:v>
                </c:pt>
                <c:pt idx="2">
                  <c:v>3</c:v>
                </c:pt>
                <c:pt idx="3">
                  <c:v>2</c:v>
                </c:pt>
                <c:pt idx="4">
                  <c:v>1</c:v>
                </c:pt>
              </c:numCache>
            </c:numRef>
          </c:val>
          <c:extLst>
            <c:ext xmlns:c16="http://schemas.microsoft.com/office/drawing/2014/chart" uri="{C3380CC4-5D6E-409C-BE32-E72D297353CC}">
              <c16:uniqueId val="{00000003-C0FC-43C7-BC4C-1B087D42FDA3}"/>
            </c:ext>
          </c:extLst>
        </c:ser>
        <c:dLbls>
          <c:showLegendKey val="0"/>
          <c:showVal val="1"/>
          <c:showCatName val="0"/>
          <c:showSerName val="0"/>
          <c:showPercent val="0"/>
          <c:showBubbleSize val="0"/>
        </c:dLbls>
        <c:gapWidth val="150"/>
        <c:shape val="box"/>
        <c:axId val="1110906511"/>
        <c:axId val="1110946895"/>
        <c:axId val="0"/>
      </c:bar3DChart>
      <c:catAx>
        <c:axId val="1110906511"/>
        <c:scaling>
          <c:orientation val="minMax"/>
        </c:scaling>
        <c:delete val="0"/>
        <c:axPos val="b"/>
        <c:title>
          <c:tx>
            <c:rich>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a:t>Months</a:t>
                </a:r>
              </a:p>
            </c:rich>
          </c:tx>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10946895"/>
        <c:crosses val="autoZero"/>
        <c:auto val="1"/>
        <c:lblAlgn val="ctr"/>
        <c:lblOffset val="100"/>
        <c:noMultiLvlLbl val="0"/>
      </c:catAx>
      <c:valAx>
        <c:axId val="1110946895"/>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a:t>Number of Units</a:t>
                </a:r>
              </a:p>
            </c:rich>
          </c:tx>
          <c:overlay val="0"/>
          <c:spPr>
            <a:noFill/>
            <a:ln>
              <a:noFill/>
            </a:ln>
            <a:effectLst/>
          </c:spPr>
          <c:txPr>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1090651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1" i="0" u="none" strike="noStrike" kern="1200" spc="0" baseline="0">
                <a:solidFill>
                  <a:schemeClr val="bg1"/>
                </a:solidFill>
                <a:latin typeface="+mn-lt"/>
                <a:ea typeface="+mn-ea"/>
                <a:cs typeface="+mn-cs"/>
              </a:defRPr>
            </a:pPr>
            <a:r>
              <a:rPr lang="en-US" sz="2000" b="1" i="0" baseline="0">
                <a:solidFill>
                  <a:schemeClr val="bg1"/>
                </a:solidFill>
              </a:rPr>
              <a:t>Micro Total Volumes</a:t>
            </a:r>
          </a:p>
        </c:rich>
      </c:tx>
      <c:overlay val="0"/>
      <c:spPr>
        <a:solidFill>
          <a:schemeClr val="tx1">
            <a:lumMod val="75000"/>
            <a:lumOff val="25000"/>
          </a:schemeClr>
        </a:solidFill>
        <a:ln>
          <a:noFill/>
        </a:ln>
        <a:effectLst/>
      </c:spPr>
      <c:txPr>
        <a:bodyPr rot="0" spcFirstLastPara="1" vertOverflow="ellipsis" vert="horz" wrap="square" anchor="ctr" anchorCtr="1"/>
        <a:lstStyle/>
        <a:p>
          <a:pPr>
            <a:defRPr sz="2000" b="1" i="0" u="none" strike="noStrike" kern="1200" spc="0" baseline="0">
              <a:solidFill>
                <a:schemeClr val="bg1"/>
              </a:solidFill>
              <a:latin typeface="+mn-lt"/>
              <a:ea typeface="+mn-ea"/>
              <a:cs typeface="+mn-cs"/>
            </a:defRPr>
          </a:pPr>
          <a:endParaRPr lang="en-U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'Graph &amp; Total Volumes'!$B$38</c:f>
              <c:strCache>
                <c:ptCount val="1"/>
                <c:pt idx="0">
                  <c:v>October</c:v>
                </c:pt>
              </c:strCache>
            </c:strRef>
          </c:tx>
          <c:spPr>
            <a:solidFill>
              <a:schemeClr val="accent1"/>
            </a:solidFill>
            <a:ln>
              <a:noFill/>
            </a:ln>
            <a:effectLst/>
            <a:sp3d/>
          </c:spPr>
          <c:invertIfNegative val="0"/>
          <c:cat>
            <c:strRef>
              <c:f>'Graph &amp; Total Volumes'!$A$39:$A$44</c:f>
              <c:strCache>
                <c:ptCount val="6"/>
                <c:pt idx="0">
                  <c:v>MRSA</c:v>
                </c:pt>
                <c:pt idx="1">
                  <c:v>MRSA Positive</c:v>
                </c:pt>
                <c:pt idx="2">
                  <c:v>RVP</c:v>
                </c:pt>
                <c:pt idx="3">
                  <c:v>Stool</c:v>
                </c:pt>
                <c:pt idx="4">
                  <c:v>Stool Admitted</c:v>
                </c:pt>
                <c:pt idx="5">
                  <c:v>Errors</c:v>
                </c:pt>
              </c:strCache>
            </c:strRef>
          </c:cat>
          <c:val>
            <c:numRef>
              <c:f>'Graph &amp; Total Volumes'!$B$39:$B$44</c:f>
              <c:numCache>
                <c:formatCode>General</c:formatCode>
                <c:ptCount val="6"/>
                <c:pt idx="0">
                  <c:v>445</c:v>
                </c:pt>
                <c:pt idx="1">
                  <c:v>36</c:v>
                </c:pt>
                <c:pt idx="2">
                  <c:v>195</c:v>
                </c:pt>
                <c:pt idx="3">
                  <c:v>138</c:v>
                </c:pt>
                <c:pt idx="4">
                  <c:v>40</c:v>
                </c:pt>
                <c:pt idx="5">
                  <c:v>0</c:v>
                </c:pt>
              </c:numCache>
            </c:numRef>
          </c:val>
          <c:extLst>
            <c:ext xmlns:c16="http://schemas.microsoft.com/office/drawing/2014/chart" uri="{C3380CC4-5D6E-409C-BE32-E72D297353CC}">
              <c16:uniqueId val="{00000000-76B9-44DA-BFC7-F023B41383DE}"/>
            </c:ext>
          </c:extLst>
        </c:ser>
        <c:ser>
          <c:idx val="1"/>
          <c:order val="1"/>
          <c:tx>
            <c:strRef>
              <c:f>'Graph &amp; Total Volumes'!$C$38</c:f>
              <c:strCache>
                <c:ptCount val="1"/>
                <c:pt idx="0">
                  <c:v>November</c:v>
                </c:pt>
              </c:strCache>
            </c:strRef>
          </c:tx>
          <c:spPr>
            <a:solidFill>
              <a:schemeClr val="accent2"/>
            </a:solidFill>
            <a:ln>
              <a:noFill/>
            </a:ln>
            <a:effectLst/>
            <a:sp3d/>
          </c:spPr>
          <c:invertIfNegative val="0"/>
          <c:cat>
            <c:strRef>
              <c:f>'Graph &amp; Total Volumes'!$A$39:$A$44</c:f>
              <c:strCache>
                <c:ptCount val="6"/>
                <c:pt idx="0">
                  <c:v>MRSA</c:v>
                </c:pt>
                <c:pt idx="1">
                  <c:v>MRSA Positive</c:v>
                </c:pt>
                <c:pt idx="2">
                  <c:v>RVP</c:v>
                </c:pt>
                <c:pt idx="3">
                  <c:v>Stool</c:v>
                </c:pt>
                <c:pt idx="4">
                  <c:v>Stool Admitted</c:v>
                </c:pt>
                <c:pt idx="5">
                  <c:v>Errors</c:v>
                </c:pt>
              </c:strCache>
            </c:strRef>
          </c:cat>
          <c:val>
            <c:numRef>
              <c:f>'Graph &amp; Total Volumes'!$C$39:$C$44</c:f>
              <c:numCache>
                <c:formatCode>General</c:formatCode>
                <c:ptCount val="6"/>
                <c:pt idx="0">
                  <c:v>372</c:v>
                </c:pt>
                <c:pt idx="1">
                  <c:v>52</c:v>
                </c:pt>
                <c:pt idx="2">
                  <c:v>235</c:v>
                </c:pt>
                <c:pt idx="3">
                  <c:v>126</c:v>
                </c:pt>
                <c:pt idx="4">
                  <c:v>45</c:v>
                </c:pt>
                <c:pt idx="5">
                  <c:v>1</c:v>
                </c:pt>
              </c:numCache>
            </c:numRef>
          </c:val>
          <c:extLst>
            <c:ext xmlns:c16="http://schemas.microsoft.com/office/drawing/2014/chart" uri="{C3380CC4-5D6E-409C-BE32-E72D297353CC}">
              <c16:uniqueId val="{00000001-76B9-44DA-BFC7-F023B41383DE}"/>
            </c:ext>
          </c:extLst>
        </c:ser>
        <c:ser>
          <c:idx val="2"/>
          <c:order val="2"/>
          <c:tx>
            <c:strRef>
              <c:f>'Graph &amp; Total Volumes'!$D$38</c:f>
              <c:strCache>
                <c:ptCount val="1"/>
                <c:pt idx="0">
                  <c:v>December</c:v>
                </c:pt>
              </c:strCache>
            </c:strRef>
          </c:tx>
          <c:spPr>
            <a:solidFill>
              <a:schemeClr val="accent3"/>
            </a:solidFill>
            <a:ln>
              <a:noFill/>
            </a:ln>
            <a:effectLst/>
            <a:sp3d/>
          </c:spPr>
          <c:invertIfNegative val="0"/>
          <c:cat>
            <c:strRef>
              <c:f>'Graph &amp; Total Volumes'!$A$39:$A$44</c:f>
              <c:strCache>
                <c:ptCount val="6"/>
                <c:pt idx="0">
                  <c:v>MRSA</c:v>
                </c:pt>
                <c:pt idx="1">
                  <c:v>MRSA Positive</c:v>
                </c:pt>
                <c:pt idx="2">
                  <c:v>RVP</c:v>
                </c:pt>
                <c:pt idx="3">
                  <c:v>Stool</c:v>
                </c:pt>
                <c:pt idx="4">
                  <c:v>Stool Admitted</c:v>
                </c:pt>
                <c:pt idx="5">
                  <c:v>Errors</c:v>
                </c:pt>
              </c:strCache>
            </c:strRef>
          </c:cat>
          <c:val>
            <c:numRef>
              <c:f>'Graph &amp; Total Volumes'!$D$39:$D$44</c:f>
              <c:numCache>
                <c:formatCode>General</c:formatCode>
                <c:ptCount val="6"/>
                <c:pt idx="0">
                  <c:v>399</c:v>
                </c:pt>
                <c:pt idx="1">
                  <c:v>48</c:v>
                </c:pt>
                <c:pt idx="2">
                  <c:v>227</c:v>
                </c:pt>
                <c:pt idx="3">
                  <c:v>144</c:v>
                </c:pt>
                <c:pt idx="4">
                  <c:v>52</c:v>
                </c:pt>
                <c:pt idx="5">
                  <c:v>1</c:v>
                </c:pt>
              </c:numCache>
            </c:numRef>
          </c:val>
          <c:extLst>
            <c:ext xmlns:c16="http://schemas.microsoft.com/office/drawing/2014/chart" uri="{C3380CC4-5D6E-409C-BE32-E72D297353CC}">
              <c16:uniqueId val="{00000002-76B9-44DA-BFC7-F023B41383DE}"/>
            </c:ext>
          </c:extLst>
        </c:ser>
        <c:ser>
          <c:idx val="3"/>
          <c:order val="3"/>
          <c:tx>
            <c:strRef>
              <c:f>'Graph &amp; Total Volumes'!$E$38</c:f>
              <c:strCache>
                <c:ptCount val="1"/>
                <c:pt idx="0">
                  <c:v>January</c:v>
                </c:pt>
              </c:strCache>
            </c:strRef>
          </c:tx>
          <c:spPr>
            <a:solidFill>
              <a:schemeClr val="accent4"/>
            </a:solidFill>
            <a:ln>
              <a:noFill/>
            </a:ln>
            <a:effectLst/>
            <a:sp3d/>
          </c:spPr>
          <c:invertIfNegative val="0"/>
          <c:dLbls>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en-US"/>
              </a:p>
            </c:txPr>
            <c:showLegendKey val="0"/>
            <c:showVal val="1"/>
            <c:showCatName val="1"/>
            <c:showSerName val="0"/>
            <c:showPercent val="0"/>
            <c:showBubbleSize val="0"/>
            <c:showLeaderLines val="0"/>
            <c:extLst>
              <c:ext xmlns:c15="http://schemas.microsoft.com/office/drawing/2012/chart" uri="{CE6537A1-D6FC-4f65-9D91-7224C49458BB}">
                <c15:spPr xmlns:c15="http://schemas.microsoft.com/office/drawing/2012/chart">
                  <a:prstGeom prst="wedgeEllipseCallout">
                    <a:avLst/>
                  </a:prstGeom>
                  <a:noFill/>
                  <a:ln>
                    <a:noFill/>
                  </a:ln>
                </c15:spPr>
                <c15:showLeaderLines val="0"/>
              </c:ext>
            </c:extLst>
          </c:dLbls>
          <c:cat>
            <c:strRef>
              <c:f>'Graph &amp; Total Volumes'!$A$39:$A$44</c:f>
              <c:strCache>
                <c:ptCount val="6"/>
                <c:pt idx="0">
                  <c:v>MRSA</c:v>
                </c:pt>
                <c:pt idx="1">
                  <c:v>MRSA Positive</c:v>
                </c:pt>
                <c:pt idx="2">
                  <c:v>RVP</c:v>
                </c:pt>
                <c:pt idx="3">
                  <c:v>Stool</c:v>
                </c:pt>
                <c:pt idx="4">
                  <c:v>Stool Admitted</c:v>
                </c:pt>
                <c:pt idx="5">
                  <c:v>Errors</c:v>
                </c:pt>
              </c:strCache>
            </c:strRef>
          </c:cat>
          <c:val>
            <c:numRef>
              <c:f>'Graph &amp; Total Volumes'!$E$39:$E$44</c:f>
              <c:numCache>
                <c:formatCode>General</c:formatCode>
                <c:ptCount val="6"/>
                <c:pt idx="0">
                  <c:v>471</c:v>
                </c:pt>
                <c:pt idx="1">
                  <c:v>49</c:v>
                </c:pt>
                <c:pt idx="2">
                  <c:v>177</c:v>
                </c:pt>
                <c:pt idx="3">
                  <c:v>138</c:v>
                </c:pt>
                <c:pt idx="4">
                  <c:v>45</c:v>
                </c:pt>
                <c:pt idx="5">
                  <c:v>0</c:v>
                </c:pt>
              </c:numCache>
            </c:numRef>
          </c:val>
          <c:extLst>
            <c:ext xmlns:c16="http://schemas.microsoft.com/office/drawing/2014/chart" uri="{C3380CC4-5D6E-409C-BE32-E72D297353CC}">
              <c16:uniqueId val="{00000003-76B9-44DA-BFC7-F023B41383DE}"/>
            </c:ext>
          </c:extLst>
        </c:ser>
        <c:dLbls>
          <c:showLegendKey val="0"/>
          <c:showVal val="0"/>
          <c:showCatName val="0"/>
          <c:showSerName val="0"/>
          <c:showPercent val="0"/>
          <c:showBubbleSize val="0"/>
        </c:dLbls>
        <c:gapWidth val="150"/>
        <c:shape val="box"/>
        <c:axId val="1554172064"/>
        <c:axId val="1340385824"/>
        <c:axId val="0"/>
        <c:extLst>
          <c:ext xmlns:c15="http://schemas.microsoft.com/office/drawing/2012/chart" uri="{02D57815-91ED-43cb-92C2-25804820EDAC}">
            <c15:filteredBarSeries>
              <c15:ser>
                <c:idx val="4"/>
                <c:order val="4"/>
                <c:tx>
                  <c:strRef>
                    <c:extLst>
                      <c:ext uri="{02D57815-91ED-43cb-92C2-25804820EDAC}">
                        <c15:formulaRef>
                          <c15:sqref>'Graph &amp; Total Volumes'!$F$38</c15:sqref>
                        </c15:formulaRef>
                      </c:ext>
                    </c:extLst>
                    <c:strCache>
                      <c:ptCount val="1"/>
                      <c:pt idx="0">
                        <c:v>February</c:v>
                      </c:pt>
                    </c:strCache>
                  </c:strRef>
                </c:tx>
                <c:spPr>
                  <a:solidFill>
                    <a:schemeClr val="accent5"/>
                  </a:solidFill>
                  <a:ln>
                    <a:noFill/>
                  </a:ln>
                  <a:effectLst/>
                  <a:sp3d/>
                </c:spPr>
                <c:invertIfNegative val="0"/>
                <c:cat>
                  <c:strRef>
                    <c:extLst>
                      <c:ext uri="{02D57815-91ED-43cb-92C2-25804820EDAC}">
                        <c15:formulaRef>
                          <c15:sqref>'Graph &amp; Total Volumes'!$A$39:$A$44</c15:sqref>
                        </c15:formulaRef>
                      </c:ext>
                    </c:extLst>
                    <c:strCache>
                      <c:ptCount val="6"/>
                      <c:pt idx="0">
                        <c:v>MRSA</c:v>
                      </c:pt>
                      <c:pt idx="1">
                        <c:v>MRSA Positive</c:v>
                      </c:pt>
                      <c:pt idx="2">
                        <c:v>RVP</c:v>
                      </c:pt>
                      <c:pt idx="3">
                        <c:v>Stool</c:v>
                      </c:pt>
                      <c:pt idx="4">
                        <c:v>Stool Admitted</c:v>
                      </c:pt>
                      <c:pt idx="5">
                        <c:v>Errors</c:v>
                      </c:pt>
                    </c:strCache>
                  </c:strRef>
                </c:cat>
                <c:val>
                  <c:numRef>
                    <c:extLst>
                      <c:ext uri="{02D57815-91ED-43cb-92C2-25804820EDAC}">
                        <c15:formulaRef>
                          <c15:sqref>'Graph &amp; Total Volumes'!$F$39:$F$44</c15:sqref>
                        </c15:formulaRef>
                      </c:ext>
                    </c:extLst>
                    <c:numCache>
                      <c:formatCode>General</c:formatCode>
                      <c:ptCount val="6"/>
                    </c:numCache>
                  </c:numRef>
                </c:val>
                <c:extLst>
                  <c:ext xmlns:c16="http://schemas.microsoft.com/office/drawing/2014/chart" uri="{C3380CC4-5D6E-409C-BE32-E72D297353CC}">
                    <c16:uniqueId val="{00000004-76B9-44DA-BFC7-F023B41383DE}"/>
                  </c:ext>
                </c:extLst>
              </c15:ser>
            </c15:filteredBarSeries>
            <c15:filteredBarSeries>
              <c15:ser>
                <c:idx val="5"/>
                <c:order val="5"/>
                <c:tx>
                  <c:strRef>
                    <c:extLst xmlns:c15="http://schemas.microsoft.com/office/drawing/2012/chart">
                      <c:ext xmlns:c15="http://schemas.microsoft.com/office/drawing/2012/chart" uri="{02D57815-91ED-43cb-92C2-25804820EDAC}">
                        <c15:formulaRef>
                          <c15:sqref>'Graph &amp; Total Volumes'!$G$38</c15:sqref>
                        </c15:formulaRef>
                      </c:ext>
                    </c:extLst>
                    <c:strCache>
                      <c:ptCount val="1"/>
                      <c:pt idx="0">
                        <c:v>March</c:v>
                      </c:pt>
                    </c:strCache>
                  </c:strRef>
                </c:tx>
                <c:spPr>
                  <a:solidFill>
                    <a:schemeClr val="accent6"/>
                  </a:solidFill>
                  <a:ln>
                    <a:noFill/>
                  </a:ln>
                  <a:effectLst/>
                  <a:sp3d/>
                </c:spPr>
                <c:invertIfNegative val="0"/>
                <c:cat>
                  <c:strRef>
                    <c:extLst xmlns:c15="http://schemas.microsoft.com/office/drawing/2012/chart">
                      <c:ext xmlns:c15="http://schemas.microsoft.com/office/drawing/2012/chart" uri="{02D57815-91ED-43cb-92C2-25804820EDAC}">
                        <c15:formulaRef>
                          <c15:sqref>'Graph &amp; Total Volumes'!$A$39:$A$44</c15:sqref>
                        </c15:formulaRef>
                      </c:ext>
                    </c:extLst>
                    <c:strCache>
                      <c:ptCount val="6"/>
                      <c:pt idx="0">
                        <c:v>MRSA</c:v>
                      </c:pt>
                      <c:pt idx="1">
                        <c:v>MRSA Positive</c:v>
                      </c:pt>
                      <c:pt idx="2">
                        <c:v>RVP</c:v>
                      </c:pt>
                      <c:pt idx="3">
                        <c:v>Stool</c:v>
                      </c:pt>
                      <c:pt idx="4">
                        <c:v>Stool Admitted</c:v>
                      </c:pt>
                      <c:pt idx="5">
                        <c:v>Errors</c:v>
                      </c:pt>
                    </c:strCache>
                  </c:strRef>
                </c:cat>
                <c:val>
                  <c:numRef>
                    <c:extLst xmlns:c15="http://schemas.microsoft.com/office/drawing/2012/chart">
                      <c:ext xmlns:c15="http://schemas.microsoft.com/office/drawing/2012/chart" uri="{02D57815-91ED-43cb-92C2-25804820EDAC}">
                        <c15:formulaRef>
                          <c15:sqref>'Graph &amp; Total Volumes'!$G$39:$G$44</c15:sqref>
                        </c15:formulaRef>
                      </c:ext>
                    </c:extLst>
                    <c:numCache>
                      <c:formatCode>General</c:formatCode>
                      <c:ptCount val="6"/>
                    </c:numCache>
                  </c:numRef>
                </c:val>
                <c:extLst xmlns:c15="http://schemas.microsoft.com/office/drawing/2012/chart">
                  <c:ext xmlns:c16="http://schemas.microsoft.com/office/drawing/2014/chart" uri="{C3380CC4-5D6E-409C-BE32-E72D297353CC}">
                    <c16:uniqueId val="{00000005-76B9-44DA-BFC7-F023B41383DE}"/>
                  </c:ext>
                </c:extLst>
              </c15:ser>
            </c15:filteredBarSeries>
            <c15:filteredBarSeries>
              <c15:ser>
                <c:idx val="6"/>
                <c:order val="6"/>
                <c:tx>
                  <c:strRef>
                    <c:extLst xmlns:c15="http://schemas.microsoft.com/office/drawing/2012/chart">
                      <c:ext xmlns:c15="http://schemas.microsoft.com/office/drawing/2012/chart" uri="{02D57815-91ED-43cb-92C2-25804820EDAC}">
                        <c15:formulaRef>
                          <c15:sqref>'Graph &amp; Total Volumes'!$H$38</c15:sqref>
                        </c15:formulaRef>
                      </c:ext>
                    </c:extLst>
                    <c:strCache>
                      <c:ptCount val="1"/>
                      <c:pt idx="0">
                        <c:v>April</c:v>
                      </c:pt>
                    </c:strCache>
                  </c:strRef>
                </c:tx>
                <c:spPr>
                  <a:solidFill>
                    <a:schemeClr val="accent1">
                      <a:lumMod val="60000"/>
                    </a:schemeClr>
                  </a:solidFill>
                  <a:ln>
                    <a:noFill/>
                  </a:ln>
                  <a:effectLst/>
                  <a:sp3d/>
                </c:spPr>
                <c:invertIfNegative val="0"/>
                <c:cat>
                  <c:strRef>
                    <c:extLst xmlns:c15="http://schemas.microsoft.com/office/drawing/2012/chart">
                      <c:ext xmlns:c15="http://schemas.microsoft.com/office/drawing/2012/chart" uri="{02D57815-91ED-43cb-92C2-25804820EDAC}">
                        <c15:formulaRef>
                          <c15:sqref>'Graph &amp; Total Volumes'!$A$39:$A$44</c15:sqref>
                        </c15:formulaRef>
                      </c:ext>
                    </c:extLst>
                    <c:strCache>
                      <c:ptCount val="6"/>
                      <c:pt idx="0">
                        <c:v>MRSA</c:v>
                      </c:pt>
                      <c:pt idx="1">
                        <c:v>MRSA Positive</c:v>
                      </c:pt>
                      <c:pt idx="2">
                        <c:v>RVP</c:v>
                      </c:pt>
                      <c:pt idx="3">
                        <c:v>Stool</c:v>
                      </c:pt>
                      <c:pt idx="4">
                        <c:v>Stool Admitted</c:v>
                      </c:pt>
                      <c:pt idx="5">
                        <c:v>Errors</c:v>
                      </c:pt>
                    </c:strCache>
                  </c:strRef>
                </c:cat>
                <c:val>
                  <c:numRef>
                    <c:extLst xmlns:c15="http://schemas.microsoft.com/office/drawing/2012/chart">
                      <c:ext xmlns:c15="http://schemas.microsoft.com/office/drawing/2012/chart" uri="{02D57815-91ED-43cb-92C2-25804820EDAC}">
                        <c15:formulaRef>
                          <c15:sqref>'Graph &amp; Total Volumes'!$H$39:$H$44</c15:sqref>
                        </c15:formulaRef>
                      </c:ext>
                    </c:extLst>
                    <c:numCache>
                      <c:formatCode>General</c:formatCode>
                      <c:ptCount val="6"/>
                    </c:numCache>
                  </c:numRef>
                </c:val>
                <c:extLst xmlns:c15="http://schemas.microsoft.com/office/drawing/2012/chart">
                  <c:ext xmlns:c16="http://schemas.microsoft.com/office/drawing/2014/chart" uri="{C3380CC4-5D6E-409C-BE32-E72D297353CC}">
                    <c16:uniqueId val="{00000006-76B9-44DA-BFC7-F023B41383DE}"/>
                  </c:ext>
                </c:extLst>
              </c15:ser>
            </c15:filteredBarSeries>
            <c15:filteredBarSeries>
              <c15:ser>
                <c:idx val="7"/>
                <c:order val="7"/>
                <c:tx>
                  <c:strRef>
                    <c:extLst xmlns:c15="http://schemas.microsoft.com/office/drawing/2012/chart">
                      <c:ext xmlns:c15="http://schemas.microsoft.com/office/drawing/2012/chart" uri="{02D57815-91ED-43cb-92C2-25804820EDAC}">
                        <c15:formulaRef>
                          <c15:sqref>'Graph &amp; Total Volumes'!$I$38</c15:sqref>
                        </c15:formulaRef>
                      </c:ext>
                    </c:extLst>
                    <c:strCache>
                      <c:ptCount val="1"/>
                      <c:pt idx="0">
                        <c:v>May</c:v>
                      </c:pt>
                    </c:strCache>
                  </c:strRef>
                </c:tx>
                <c:spPr>
                  <a:solidFill>
                    <a:schemeClr val="accent2">
                      <a:lumMod val="60000"/>
                    </a:schemeClr>
                  </a:solidFill>
                  <a:ln>
                    <a:noFill/>
                  </a:ln>
                  <a:effectLst/>
                  <a:sp3d/>
                </c:spPr>
                <c:invertIfNegative val="0"/>
                <c:cat>
                  <c:strRef>
                    <c:extLst xmlns:c15="http://schemas.microsoft.com/office/drawing/2012/chart">
                      <c:ext xmlns:c15="http://schemas.microsoft.com/office/drawing/2012/chart" uri="{02D57815-91ED-43cb-92C2-25804820EDAC}">
                        <c15:formulaRef>
                          <c15:sqref>'Graph &amp; Total Volumes'!$A$39:$A$44</c15:sqref>
                        </c15:formulaRef>
                      </c:ext>
                    </c:extLst>
                    <c:strCache>
                      <c:ptCount val="6"/>
                      <c:pt idx="0">
                        <c:v>MRSA</c:v>
                      </c:pt>
                      <c:pt idx="1">
                        <c:v>MRSA Positive</c:v>
                      </c:pt>
                      <c:pt idx="2">
                        <c:v>RVP</c:v>
                      </c:pt>
                      <c:pt idx="3">
                        <c:v>Stool</c:v>
                      </c:pt>
                      <c:pt idx="4">
                        <c:v>Stool Admitted</c:v>
                      </c:pt>
                      <c:pt idx="5">
                        <c:v>Errors</c:v>
                      </c:pt>
                    </c:strCache>
                  </c:strRef>
                </c:cat>
                <c:val>
                  <c:numRef>
                    <c:extLst xmlns:c15="http://schemas.microsoft.com/office/drawing/2012/chart">
                      <c:ext xmlns:c15="http://schemas.microsoft.com/office/drawing/2012/chart" uri="{02D57815-91ED-43cb-92C2-25804820EDAC}">
                        <c15:formulaRef>
                          <c15:sqref>'Graph &amp; Total Volumes'!$I$39:$I$44</c15:sqref>
                        </c15:formulaRef>
                      </c:ext>
                    </c:extLst>
                    <c:numCache>
                      <c:formatCode>General</c:formatCode>
                      <c:ptCount val="6"/>
                    </c:numCache>
                  </c:numRef>
                </c:val>
                <c:extLst xmlns:c15="http://schemas.microsoft.com/office/drawing/2012/chart">
                  <c:ext xmlns:c16="http://schemas.microsoft.com/office/drawing/2014/chart" uri="{C3380CC4-5D6E-409C-BE32-E72D297353CC}">
                    <c16:uniqueId val="{00000007-76B9-44DA-BFC7-F023B41383DE}"/>
                  </c:ext>
                </c:extLst>
              </c15:ser>
            </c15:filteredBarSeries>
            <c15:filteredBarSeries>
              <c15:ser>
                <c:idx val="8"/>
                <c:order val="8"/>
                <c:tx>
                  <c:strRef>
                    <c:extLst xmlns:c15="http://schemas.microsoft.com/office/drawing/2012/chart">
                      <c:ext xmlns:c15="http://schemas.microsoft.com/office/drawing/2012/chart" uri="{02D57815-91ED-43cb-92C2-25804820EDAC}">
                        <c15:formulaRef>
                          <c15:sqref>'Graph &amp; Total Volumes'!$J$38</c15:sqref>
                        </c15:formulaRef>
                      </c:ext>
                    </c:extLst>
                    <c:strCache>
                      <c:ptCount val="1"/>
                      <c:pt idx="0">
                        <c:v>June</c:v>
                      </c:pt>
                    </c:strCache>
                  </c:strRef>
                </c:tx>
                <c:spPr>
                  <a:solidFill>
                    <a:schemeClr val="accent3">
                      <a:lumMod val="60000"/>
                    </a:schemeClr>
                  </a:solidFill>
                  <a:ln>
                    <a:noFill/>
                  </a:ln>
                  <a:effectLst/>
                  <a:sp3d/>
                </c:spPr>
                <c:invertIfNegative val="0"/>
                <c:cat>
                  <c:strRef>
                    <c:extLst xmlns:c15="http://schemas.microsoft.com/office/drawing/2012/chart">
                      <c:ext xmlns:c15="http://schemas.microsoft.com/office/drawing/2012/chart" uri="{02D57815-91ED-43cb-92C2-25804820EDAC}">
                        <c15:formulaRef>
                          <c15:sqref>'Graph &amp; Total Volumes'!$A$39:$A$44</c15:sqref>
                        </c15:formulaRef>
                      </c:ext>
                    </c:extLst>
                    <c:strCache>
                      <c:ptCount val="6"/>
                      <c:pt idx="0">
                        <c:v>MRSA</c:v>
                      </c:pt>
                      <c:pt idx="1">
                        <c:v>MRSA Positive</c:v>
                      </c:pt>
                      <c:pt idx="2">
                        <c:v>RVP</c:v>
                      </c:pt>
                      <c:pt idx="3">
                        <c:v>Stool</c:v>
                      </c:pt>
                      <c:pt idx="4">
                        <c:v>Stool Admitted</c:v>
                      </c:pt>
                      <c:pt idx="5">
                        <c:v>Errors</c:v>
                      </c:pt>
                    </c:strCache>
                  </c:strRef>
                </c:cat>
                <c:val>
                  <c:numRef>
                    <c:extLst xmlns:c15="http://schemas.microsoft.com/office/drawing/2012/chart">
                      <c:ext xmlns:c15="http://schemas.microsoft.com/office/drawing/2012/chart" uri="{02D57815-91ED-43cb-92C2-25804820EDAC}">
                        <c15:formulaRef>
                          <c15:sqref>'Graph &amp; Total Volumes'!$J$39:$J$44</c15:sqref>
                        </c15:formulaRef>
                      </c:ext>
                    </c:extLst>
                    <c:numCache>
                      <c:formatCode>General</c:formatCode>
                      <c:ptCount val="6"/>
                    </c:numCache>
                  </c:numRef>
                </c:val>
                <c:extLst xmlns:c15="http://schemas.microsoft.com/office/drawing/2012/chart">
                  <c:ext xmlns:c16="http://schemas.microsoft.com/office/drawing/2014/chart" uri="{C3380CC4-5D6E-409C-BE32-E72D297353CC}">
                    <c16:uniqueId val="{00000008-76B9-44DA-BFC7-F023B41383DE}"/>
                  </c:ext>
                </c:extLst>
              </c15:ser>
            </c15:filteredBarSeries>
            <c15:filteredBarSeries>
              <c15:ser>
                <c:idx val="9"/>
                <c:order val="9"/>
                <c:tx>
                  <c:strRef>
                    <c:extLst xmlns:c15="http://schemas.microsoft.com/office/drawing/2012/chart">
                      <c:ext xmlns:c15="http://schemas.microsoft.com/office/drawing/2012/chart" uri="{02D57815-91ED-43cb-92C2-25804820EDAC}">
                        <c15:formulaRef>
                          <c15:sqref>'Graph &amp; Total Volumes'!$K$38</c15:sqref>
                        </c15:formulaRef>
                      </c:ext>
                    </c:extLst>
                    <c:strCache>
                      <c:ptCount val="1"/>
                      <c:pt idx="0">
                        <c:v>July</c:v>
                      </c:pt>
                    </c:strCache>
                  </c:strRef>
                </c:tx>
                <c:spPr>
                  <a:solidFill>
                    <a:schemeClr val="accent4">
                      <a:lumMod val="60000"/>
                    </a:schemeClr>
                  </a:solidFill>
                  <a:ln>
                    <a:noFill/>
                  </a:ln>
                  <a:effectLst/>
                  <a:sp3d/>
                </c:spPr>
                <c:invertIfNegative val="0"/>
                <c:cat>
                  <c:strRef>
                    <c:extLst xmlns:c15="http://schemas.microsoft.com/office/drawing/2012/chart">
                      <c:ext xmlns:c15="http://schemas.microsoft.com/office/drawing/2012/chart" uri="{02D57815-91ED-43cb-92C2-25804820EDAC}">
                        <c15:formulaRef>
                          <c15:sqref>'Graph &amp; Total Volumes'!$A$39:$A$44</c15:sqref>
                        </c15:formulaRef>
                      </c:ext>
                    </c:extLst>
                    <c:strCache>
                      <c:ptCount val="6"/>
                      <c:pt idx="0">
                        <c:v>MRSA</c:v>
                      </c:pt>
                      <c:pt idx="1">
                        <c:v>MRSA Positive</c:v>
                      </c:pt>
                      <c:pt idx="2">
                        <c:v>RVP</c:v>
                      </c:pt>
                      <c:pt idx="3">
                        <c:v>Stool</c:v>
                      </c:pt>
                      <c:pt idx="4">
                        <c:v>Stool Admitted</c:v>
                      </c:pt>
                      <c:pt idx="5">
                        <c:v>Errors</c:v>
                      </c:pt>
                    </c:strCache>
                  </c:strRef>
                </c:cat>
                <c:val>
                  <c:numRef>
                    <c:extLst xmlns:c15="http://schemas.microsoft.com/office/drawing/2012/chart">
                      <c:ext xmlns:c15="http://schemas.microsoft.com/office/drawing/2012/chart" uri="{02D57815-91ED-43cb-92C2-25804820EDAC}">
                        <c15:formulaRef>
                          <c15:sqref>'Graph &amp; Total Volumes'!$K$39:$K$44</c15:sqref>
                        </c15:formulaRef>
                      </c:ext>
                    </c:extLst>
                    <c:numCache>
                      <c:formatCode>General</c:formatCode>
                      <c:ptCount val="6"/>
                    </c:numCache>
                  </c:numRef>
                </c:val>
                <c:extLst xmlns:c15="http://schemas.microsoft.com/office/drawing/2012/chart">
                  <c:ext xmlns:c16="http://schemas.microsoft.com/office/drawing/2014/chart" uri="{C3380CC4-5D6E-409C-BE32-E72D297353CC}">
                    <c16:uniqueId val="{00000009-76B9-44DA-BFC7-F023B41383DE}"/>
                  </c:ext>
                </c:extLst>
              </c15:ser>
            </c15:filteredBarSeries>
            <c15:filteredBarSeries>
              <c15:ser>
                <c:idx val="10"/>
                <c:order val="10"/>
                <c:tx>
                  <c:strRef>
                    <c:extLst xmlns:c15="http://schemas.microsoft.com/office/drawing/2012/chart">
                      <c:ext xmlns:c15="http://schemas.microsoft.com/office/drawing/2012/chart" uri="{02D57815-91ED-43cb-92C2-25804820EDAC}">
                        <c15:formulaRef>
                          <c15:sqref>'Graph &amp; Total Volumes'!$L$38</c15:sqref>
                        </c15:formulaRef>
                      </c:ext>
                    </c:extLst>
                    <c:strCache>
                      <c:ptCount val="1"/>
                      <c:pt idx="0">
                        <c:v>August</c:v>
                      </c:pt>
                    </c:strCache>
                  </c:strRef>
                </c:tx>
                <c:spPr>
                  <a:solidFill>
                    <a:schemeClr val="accent5">
                      <a:lumMod val="60000"/>
                    </a:schemeClr>
                  </a:solidFill>
                  <a:ln>
                    <a:noFill/>
                  </a:ln>
                  <a:effectLst/>
                  <a:sp3d/>
                </c:spPr>
                <c:invertIfNegative val="0"/>
                <c:cat>
                  <c:strRef>
                    <c:extLst xmlns:c15="http://schemas.microsoft.com/office/drawing/2012/chart">
                      <c:ext xmlns:c15="http://schemas.microsoft.com/office/drawing/2012/chart" uri="{02D57815-91ED-43cb-92C2-25804820EDAC}">
                        <c15:formulaRef>
                          <c15:sqref>'Graph &amp; Total Volumes'!$A$39:$A$44</c15:sqref>
                        </c15:formulaRef>
                      </c:ext>
                    </c:extLst>
                    <c:strCache>
                      <c:ptCount val="6"/>
                      <c:pt idx="0">
                        <c:v>MRSA</c:v>
                      </c:pt>
                      <c:pt idx="1">
                        <c:v>MRSA Positive</c:v>
                      </c:pt>
                      <c:pt idx="2">
                        <c:v>RVP</c:v>
                      </c:pt>
                      <c:pt idx="3">
                        <c:v>Stool</c:v>
                      </c:pt>
                      <c:pt idx="4">
                        <c:v>Stool Admitted</c:v>
                      </c:pt>
                      <c:pt idx="5">
                        <c:v>Errors</c:v>
                      </c:pt>
                    </c:strCache>
                  </c:strRef>
                </c:cat>
                <c:val>
                  <c:numRef>
                    <c:extLst xmlns:c15="http://schemas.microsoft.com/office/drawing/2012/chart">
                      <c:ext xmlns:c15="http://schemas.microsoft.com/office/drawing/2012/chart" uri="{02D57815-91ED-43cb-92C2-25804820EDAC}">
                        <c15:formulaRef>
                          <c15:sqref>'Graph &amp; Total Volumes'!$L$39:$L$44</c15:sqref>
                        </c15:formulaRef>
                      </c:ext>
                    </c:extLst>
                    <c:numCache>
                      <c:formatCode>General</c:formatCode>
                      <c:ptCount val="6"/>
                    </c:numCache>
                  </c:numRef>
                </c:val>
                <c:extLst xmlns:c15="http://schemas.microsoft.com/office/drawing/2012/chart">
                  <c:ext xmlns:c16="http://schemas.microsoft.com/office/drawing/2014/chart" uri="{C3380CC4-5D6E-409C-BE32-E72D297353CC}">
                    <c16:uniqueId val="{0000000A-76B9-44DA-BFC7-F023B41383DE}"/>
                  </c:ext>
                </c:extLst>
              </c15:ser>
            </c15:filteredBarSeries>
            <c15:filteredBarSeries>
              <c15:ser>
                <c:idx val="11"/>
                <c:order val="11"/>
                <c:tx>
                  <c:strRef>
                    <c:extLst xmlns:c15="http://schemas.microsoft.com/office/drawing/2012/chart">
                      <c:ext xmlns:c15="http://schemas.microsoft.com/office/drawing/2012/chart" uri="{02D57815-91ED-43cb-92C2-25804820EDAC}">
                        <c15:formulaRef>
                          <c15:sqref>'Graph &amp; Total Volumes'!$M$38</c15:sqref>
                        </c15:formulaRef>
                      </c:ext>
                    </c:extLst>
                    <c:strCache>
                      <c:ptCount val="1"/>
                      <c:pt idx="0">
                        <c:v>Sept</c:v>
                      </c:pt>
                    </c:strCache>
                  </c:strRef>
                </c:tx>
                <c:spPr>
                  <a:solidFill>
                    <a:schemeClr val="accent6">
                      <a:lumMod val="60000"/>
                    </a:schemeClr>
                  </a:solidFill>
                  <a:ln>
                    <a:noFill/>
                  </a:ln>
                  <a:effectLst/>
                  <a:sp3d/>
                </c:spPr>
                <c:invertIfNegative val="0"/>
                <c:cat>
                  <c:strRef>
                    <c:extLst xmlns:c15="http://schemas.microsoft.com/office/drawing/2012/chart">
                      <c:ext xmlns:c15="http://schemas.microsoft.com/office/drawing/2012/chart" uri="{02D57815-91ED-43cb-92C2-25804820EDAC}">
                        <c15:formulaRef>
                          <c15:sqref>'Graph &amp; Total Volumes'!$A$39:$A$44</c15:sqref>
                        </c15:formulaRef>
                      </c:ext>
                    </c:extLst>
                    <c:strCache>
                      <c:ptCount val="6"/>
                      <c:pt idx="0">
                        <c:v>MRSA</c:v>
                      </c:pt>
                      <c:pt idx="1">
                        <c:v>MRSA Positive</c:v>
                      </c:pt>
                      <c:pt idx="2">
                        <c:v>RVP</c:v>
                      </c:pt>
                      <c:pt idx="3">
                        <c:v>Stool</c:v>
                      </c:pt>
                      <c:pt idx="4">
                        <c:v>Stool Admitted</c:v>
                      </c:pt>
                      <c:pt idx="5">
                        <c:v>Errors</c:v>
                      </c:pt>
                    </c:strCache>
                  </c:strRef>
                </c:cat>
                <c:val>
                  <c:numRef>
                    <c:extLst xmlns:c15="http://schemas.microsoft.com/office/drawing/2012/chart">
                      <c:ext xmlns:c15="http://schemas.microsoft.com/office/drawing/2012/chart" uri="{02D57815-91ED-43cb-92C2-25804820EDAC}">
                        <c15:formulaRef>
                          <c15:sqref>'Graph &amp; Total Volumes'!$M$39:$M$44</c15:sqref>
                        </c15:formulaRef>
                      </c:ext>
                    </c:extLst>
                    <c:numCache>
                      <c:formatCode>General</c:formatCode>
                      <c:ptCount val="6"/>
                    </c:numCache>
                  </c:numRef>
                </c:val>
                <c:extLst xmlns:c15="http://schemas.microsoft.com/office/drawing/2012/chart">
                  <c:ext xmlns:c16="http://schemas.microsoft.com/office/drawing/2014/chart" uri="{C3380CC4-5D6E-409C-BE32-E72D297353CC}">
                    <c16:uniqueId val="{0000000B-76B9-44DA-BFC7-F023B41383DE}"/>
                  </c:ext>
                </c:extLst>
              </c15:ser>
            </c15:filteredBarSeries>
          </c:ext>
        </c:extLst>
      </c:bar3DChart>
      <c:catAx>
        <c:axId val="1554172064"/>
        <c:scaling>
          <c:orientation val="minMax"/>
        </c:scaling>
        <c:delete val="0"/>
        <c:axPos val="b"/>
        <c:numFmt formatCode="General" sourceLinked="1"/>
        <c:majorTickMark val="none"/>
        <c:minorTickMark val="none"/>
        <c:tickLblPos val="nextTo"/>
        <c:spPr>
          <a:solidFill>
            <a:schemeClr val="tx1">
              <a:lumMod val="75000"/>
              <a:lumOff val="25000"/>
            </a:schemeClr>
          </a:solidFill>
          <a:ln>
            <a:noFill/>
          </a:ln>
          <a:effectLst/>
        </c:spPr>
        <c:txPr>
          <a:bodyPr rot="-60000000" spcFirstLastPara="1" vertOverflow="ellipsis" vert="horz" wrap="square" anchor="ctr" anchorCtr="1"/>
          <a:lstStyle/>
          <a:p>
            <a:pPr>
              <a:defRPr sz="1100" b="0" i="0" u="none" strike="noStrike" kern="1200" baseline="0">
                <a:solidFill>
                  <a:schemeClr val="bg1"/>
                </a:solidFill>
                <a:latin typeface="+mn-lt"/>
                <a:ea typeface="+mn-ea"/>
                <a:cs typeface="+mn-cs"/>
              </a:defRPr>
            </a:pPr>
            <a:endParaRPr lang="en-US"/>
          </a:p>
        </c:txPr>
        <c:crossAx val="1340385824"/>
        <c:crosses val="autoZero"/>
        <c:auto val="1"/>
        <c:lblAlgn val="ctr"/>
        <c:lblOffset val="100"/>
        <c:noMultiLvlLbl val="0"/>
      </c:catAx>
      <c:valAx>
        <c:axId val="134038582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bg1"/>
                </a:solidFill>
                <a:latin typeface="+mn-lt"/>
                <a:ea typeface="+mn-ea"/>
                <a:cs typeface="+mn-cs"/>
              </a:defRPr>
            </a:pPr>
            <a:endParaRPr lang="en-US"/>
          </a:p>
        </c:txPr>
        <c:crossAx val="155417206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chemeClr val="bg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tx1">
        <a:lumMod val="75000"/>
        <a:lumOff val="25000"/>
      </a:schemeClr>
    </a:solidFill>
    <a:ln w="9525" cap="flat" cmpd="sng" algn="ctr">
      <a:solidFill>
        <a:schemeClr val="tx1">
          <a:lumMod val="15000"/>
          <a:lumOff val="85000"/>
        </a:schemeClr>
      </a:solidFill>
      <a:round/>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Number of Bottles Above Optimal Volume</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'Jan 24'!$I$17:$L$17</c:f>
              <c:strCache>
                <c:ptCount val="4"/>
                <c:pt idx="0">
                  <c:v>Total Number of Bottles Drawn</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'Jan 24'!$I$18:$L$18</c:f>
              <c:strCache>
                <c:ptCount val="4"/>
                <c:pt idx="0">
                  <c:v>Total</c:v>
                </c:pt>
                <c:pt idx="1">
                  <c:v>ED</c:v>
                </c:pt>
                <c:pt idx="2">
                  <c:v>Inpatient</c:v>
                </c:pt>
                <c:pt idx="3">
                  <c:v>Outpatient</c:v>
                </c:pt>
              </c:strCache>
            </c:strRef>
          </c:cat>
          <c:val>
            <c:numRef>
              <c:f>'Jan 24'!$I$19:$L$19</c:f>
              <c:numCache>
                <c:formatCode>General</c:formatCode>
                <c:ptCount val="4"/>
                <c:pt idx="0">
                  <c:v>120</c:v>
                </c:pt>
                <c:pt idx="1">
                  <c:v>72</c:v>
                </c:pt>
                <c:pt idx="2">
                  <c:v>48</c:v>
                </c:pt>
                <c:pt idx="3">
                  <c:v>0</c:v>
                </c:pt>
              </c:numCache>
            </c:numRef>
          </c:val>
          <c:extLst>
            <c:ext xmlns:c16="http://schemas.microsoft.com/office/drawing/2014/chart" uri="{C3380CC4-5D6E-409C-BE32-E72D297353CC}">
              <c16:uniqueId val="{00000000-CFDD-441C-8C0E-F710CF4A6EF6}"/>
            </c:ext>
          </c:extLst>
        </c:ser>
        <c:ser>
          <c:idx val="1"/>
          <c:order val="1"/>
          <c:tx>
            <c:strRef>
              <c:f>'Jan 24'!$I$20:$L$20</c:f>
              <c:strCache>
                <c:ptCount val="4"/>
                <c:pt idx="0">
                  <c:v>Number of Bottles Above Optimal Volume</c:v>
                </c:pt>
              </c:strCache>
            </c:strRef>
          </c:tx>
          <c:spPr>
            <a:solidFill>
              <a:schemeClr val="accent2"/>
            </a:solidFill>
            <a:ln>
              <a:noFill/>
            </a:ln>
            <a:effectLst/>
          </c:spPr>
          <c:invertIfNegative val="0"/>
          <c:cat>
            <c:strRef>
              <c:f>'Jan 24'!$I$18:$L$18</c:f>
              <c:strCache>
                <c:ptCount val="4"/>
                <c:pt idx="0">
                  <c:v>Total</c:v>
                </c:pt>
                <c:pt idx="1">
                  <c:v>ED</c:v>
                </c:pt>
                <c:pt idx="2">
                  <c:v>Inpatient</c:v>
                </c:pt>
                <c:pt idx="3">
                  <c:v>Outpatient</c:v>
                </c:pt>
              </c:strCache>
            </c:strRef>
          </c:cat>
          <c:val>
            <c:numRef>
              <c:f>'Jan 24'!$I$22:$L$22</c:f>
              <c:numCache>
                <c:formatCode>General</c:formatCode>
                <c:ptCount val="4"/>
                <c:pt idx="0">
                  <c:v>0</c:v>
                </c:pt>
                <c:pt idx="1">
                  <c:v>0</c:v>
                </c:pt>
                <c:pt idx="2">
                  <c:v>0</c:v>
                </c:pt>
                <c:pt idx="3">
                  <c:v>0</c:v>
                </c:pt>
              </c:numCache>
            </c:numRef>
          </c:val>
          <c:extLst>
            <c:ext xmlns:c16="http://schemas.microsoft.com/office/drawing/2014/chart" uri="{C3380CC4-5D6E-409C-BE32-E72D297353CC}">
              <c16:uniqueId val="{00000001-CFDD-441C-8C0E-F710CF4A6EF6}"/>
            </c:ext>
          </c:extLst>
        </c:ser>
        <c:dLbls>
          <c:showLegendKey val="0"/>
          <c:showVal val="0"/>
          <c:showCatName val="0"/>
          <c:showSerName val="0"/>
          <c:showPercent val="0"/>
          <c:showBubbleSize val="0"/>
        </c:dLbls>
        <c:gapWidth val="219"/>
        <c:overlap val="-27"/>
        <c:axId val="497834976"/>
        <c:axId val="497837928"/>
      </c:barChart>
      <c:catAx>
        <c:axId val="4978349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97837928"/>
        <c:crosses val="autoZero"/>
        <c:auto val="1"/>
        <c:lblAlgn val="ctr"/>
        <c:lblOffset val="100"/>
        <c:noMultiLvlLbl val="0"/>
      </c:catAx>
      <c:valAx>
        <c:axId val="49783792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9783497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Number of Bottles Below Optimal Volume</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'Jan 24'!$I$24:$L$24</c:f>
              <c:strCache>
                <c:ptCount val="4"/>
                <c:pt idx="0">
                  <c:v>Total Number of Bottles Drawn</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'Jan 24'!$I$25:$L$25</c:f>
              <c:strCache>
                <c:ptCount val="4"/>
                <c:pt idx="0">
                  <c:v>Total</c:v>
                </c:pt>
                <c:pt idx="1">
                  <c:v>ED</c:v>
                </c:pt>
                <c:pt idx="2">
                  <c:v>Inpatient</c:v>
                </c:pt>
                <c:pt idx="3">
                  <c:v>Outpatient</c:v>
                </c:pt>
              </c:strCache>
            </c:strRef>
          </c:cat>
          <c:val>
            <c:numRef>
              <c:f>'Jan 24'!$I$26:$L$26</c:f>
              <c:numCache>
                <c:formatCode>General</c:formatCode>
                <c:ptCount val="4"/>
                <c:pt idx="0">
                  <c:v>120</c:v>
                </c:pt>
                <c:pt idx="1">
                  <c:v>72</c:v>
                </c:pt>
                <c:pt idx="2">
                  <c:v>48</c:v>
                </c:pt>
                <c:pt idx="3">
                  <c:v>0</c:v>
                </c:pt>
              </c:numCache>
            </c:numRef>
          </c:val>
          <c:extLst>
            <c:ext xmlns:c16="http://schemas.microsoft.com/office/drawing/2014/chart" uri="{C3380CC4-5D6E-409C-BE32-E72D297353CC}">
              <c16:uniqueId val="{00000000-A74B-4595-A243-7CAC39B8A8ED}"/>
            </c:ext>
          </c:extLst>
        </c:ser>
        <c:ser>
          <c:idx val="1"/>
          <c:order val="1"/>
          <c:tx>
            <c:strRef>
              <c:f>'Jan 24'!$I$27:$L$27</c:f>
              <c:strCache>
                <c:ptCount val="4"/>
                <c:pt idx="0">
                  <c:v>Number of Bottles Below Optimal Volume</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'Jan 24'!$I$25:$L$25</c:f>
              <c:strCache>
                <c:ptCount val="4"/>
                <c:pt idx="0">
                  <c:v>Total</c:v>
                </c:pt>
                <c:pt idx="1">
                  <c:v>ED</c:v>
                </c:pt>
                <c:pt idx="2">
                  <c:v>Inpatient</c:v>
                </c:pt>
                <c:pt idx="3">
                  <c:v>Outpatient</c:v>
                </c:pt>
              </c:strCache>
            </c:strRef>
          </c:cat>
          <c:val>
            <c:numRef>
              <c:f>'Jan 24'!$I$29:$L$29</c:f>
              <c:numCache>
                <c:formatCode>General</c:formatCode>
                <c:ptCount val="4"/>
                <c:pt idx="0">
                  <c:v>7</c:v>
                </c:pt>
                <c:pt idx="1">
                  <c:v>7</c:v>
                </c:pt>
                <c:pt idx="2">
                  <c:v>0</c:v>
                </c:pt>
                <c:pt idx="3">
                  <c:v>0</c:v>
                </c:pt>
              </c:numCache>
            </c:numRef>
          </c:val>
          <c:extLst>
            <c:ext xmlns:c16="http://schemas.microsoft.com/office/drawing/2014/chart" uri="{C3380CC4-5D6E-409C-BE32-E72D297353CC}">
              <c16:uniqueId val="{00000001-A74B-4595-A243-7CAC39B8A8ED}"/>
            </c:ext>
          </c:extLst>
        </c:ser>
        <c:dLbls>
          <c:showLegendKey val="0"/>
          <c:showVal val="0"/>
          <c:showCatName val="0"/>
          <c:showSerName val="0"/>
          <c:showPercent val="0"/>
          <c:showBubbleSize val="0"/>
        </c:dLbls>
        <c:gapWidth val="219"/>
        <c:overlap val="-27"/>
        <c:axId val="409632936"/>
        <c:axId val="409633592"/>
      </c:barChart>
      <c:catAx>
        <c:axId val="4096329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09633592"/>
        <c:crosses val="autoZero"/>
        <c:auto val="1"/>
        <c:lblAlgn val="ctr"/>
        <c:lblOffset val="100"/>
        <c:noMultiLvlLbl val="0"/>
      </c:catAx>
      <c:valAx>
        <c:axId val="40963359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0963293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80" b="0" i="0" u="none" strike="noStrike" kern="1200" spc="0" baseline="0">
                <a:solidFill>
                  <a:schemeClr val="tx1">
                    <a:lumMod val="65000"/>
                    <a:lumOff val="35000"/>
                  </a:schemeClr>
                </a:solidFill>
                <a:latin typeface="+mn-lt"/>
                <a:ea typeface="+mn-ea"/>
                <a:cs typeface="+mn-cs"/>
              </a:defRPr>
            </a:pPr>
            <a:r>
              <a:rPr lang="en-US" sz="1400"/>
              <a:t>Monthly Blood Culture Volume Above Optimal Range</a:t>
            </a:r>
          </a:p>
        </c:rich>
      </c:tx>
      <c:layout>
        <c:manualLayout>
          <c:xMode val="edge"/>
          <c:yMode val="edge"/>
          <c:x val="0.16868384170425299"/>
          <c:y val="2.8642236755714142E-2"/>
        </c:manualLayout>
      </c:layout>
      <c:overlay val="0"/>
      <c:spPr>
        <a:noFill/>
        <a:ln>
          <a:noFill/>
        </a:ln>
        <a:effectLst/>
      </c:spPr>
      <c:txPr>
        <a:bodyPr rot="0" spcFirstLastPara="1" vertOverflow="ellipsis" vert="horz" wrap="square" anchor="ctr" anchorCtr="1"/>
        <a:lstStyle/>
        <a:p>
          <a:pPr>
            <a:defRPr sz="108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9.7122703412073491E-2"/>
          <c:y val="0.17171296296296298"/>
          <c:w val="0.87232174103237092"/>
          <c:h val="0.61498432487605714"/>
        </c:manualLayout>
      </c:layout>
      <c:barChart>
        <c:barDir val="col"/>
        <c:grouping val="clustered"/>
        <c:varyColors val="0"/>
        <c:ser>
          <c:idx val="1"/>
          <c:order val="1"/>
          <c:tx>
            <c:strRef>
              <c:f>Chart!$M$2</c:f>
              <c:strCache>
                <c:ptCount val="1"/>
                <c:pt idx="0">
                  <c:v>ED</c:v>
                </c:pt>
              </c:strCache>
            </c:strRef>
          </c:tx>
          <c:spPr>
            <a:solidFill>
              <a:srgbClr val="FF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Chart!$K$3:$K$6</c:f>
              <c:strCache>
                <c:ptCount val="4"/>
                <c:pt idx="0">
                  <c:v>October</c:v>
                </c:pt>
                <c:pt idx="1">
                  <c:v>November</c:v>
                </c:pt>
                <c:pt idx="2">
                  <c:v>December</c:v>
                </c:pt>
                <c:pt idx="3">
                  <c:v>January</c:v>
                </c:pt>
              </c:strCache>
              <c:extLst/>
            </c:strRef>
          </c:cat>
          <c:val>
            <c:numRef>
              <c:f>Chart!$M$3:$M$6</c:f>
              <c:numCache>
                <c:formatCode>0%</c:formatCode>
                <c:ptCount val="4"/>
                <c:pt idx="0">
                  <c:v>8.1081081081081086E-2</c:v>
                </c:pt>
                <c:pt idx="1">
                  <c:v>5.128205128205128E-2</c:v>
                </c:pt>
                <c:pt idx="2">
                  <c:v>3.7499999999999999E-2</c:v>
                </c:pt>
                <c:pt idx="3">
                  <c:v>0</c:v>
                </c:pt>
              </c:numCache>
              <c:extLst/>
            </c:numRef>
          </c:val>
          <c:extLst>
            <c:ext xmlns:c16="http://schemas.microsoft.com/office/drawing/2014/chart" uri="{C3380CC4-5D6E-409C-BE32-E72D297353CC}">
              <c16:uniqueId val="{00000000-3CE3-48E1-8F1B-6E51110E7A82}"/>
            </c:ext>
          </c:extLst>
        </c:ser>
        <c:ser>
          <c:idx val="2"/>
          <c:order val="2"/>
          <c:tx>
            <c:strRef>
              <c:f>Chart!$N$2</c:f>
              <c:strCache>
                <c:ptCount val="1"/>
                <c:pt idx="0">
                  <c:v>Inpatient</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Chart!$K$3:$K$6</c:f>
              <c:strCache>
                <c:ptCount val="4"/>
                <c:pt idx="0">
                  <c:v>October</c:v>
                </c:pt>
                <c:pt idx="1">
                  <c:v>November</c:v>
                </c:pt>
                <c:pt idx="2">
                  <c:v>December</c:v>
                </c:pt>
                <c:pt idx="3">
                  <c:v>January</c:v>
                </c:pt>
              </c:strCache>
              <c:extLst/>
            </c:strRef>
          </c:cat>
          <c:val>
            <c:numRef>
              <c:f>Chart!$N$3:$N$6</c:f>
              <c:numCache>
                <c:formatCode>0%</c:formatCode>
                <c:ptCount val="4"/>
                <c:pt idx="0">
                  <c:v>0.21428571428571427</c:v>
                </c:pt>
                <c:pt idx="1">
                  <c:v>0.19230769230769232</c:v>
                </c:pt>
                <c:pt idx="2">
                  <c:v>0.15625</c:v>
                </c:pt>
                <c:pt idx="3">
                  <c:v>0</c:v>
                </c:pt>
              </c:numCache>
              <c:extLst/>
            </c:numRef>
          </c:val>
          <c:extLst>
            <c:ext xmlns:c16="http://schemas.microsoft.com/office/drawing/2014/chart" uri="{C3380CC4-5D6E-409C-BE32-E72D297353CC}">
              <c16:uniqueId val="{00000001-3CE3-48E1-8F1B-6E51110E7A82}"/>
            </c:ext>
          </c:extLst>
        </c:ser>
        <c:ser>
          <c:idx val="3"/>
          <c:order val="3"/>
          <c:tx>
            <c:strRef>
              <c:f>Chart!$O$2</c:f>
              <c:strCache>
                <c:ptCount val="1"/>
                <c:pt idx="0">
                  <c:v>Outpatient</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Chart!$K$3:$K$6</c:f>
              <c:strCache>
                <c:ptCount val="4"/>
                <c:pt idx="0">
                  <c:v>October</c:v>
                </c:pt>
                <c:pt idx="1">
                  <c:v>November</c:v>
                </c:pt>
                <c:pt idx="2">
                  <c:v>December</c:v>
                </c:pt>
                <c:pt idx="3">
                  <c:v>January</c:v>
                </c:pt>
              </c:strCache>
              <c:extLst/>
            </c:strRef>
          </c:cat>
          <c:val>
            <c:numRef>
              <c:f>Chart!$O$3:$O$6</c:f>
              <c:numCache>
                <c:formatCode>0%</c:formatCode>
                <c:ptCount val="4"/>
                <c:pt idx="0">
                  <c:v>0.5</c:v>
                </c:pt>
                <c:pt idx="1">
                  <c:v>0</c:v>
                </c:pt>
                <c:pt idx="2">
                  <c:v>0</c:v>
                </c:pt>
                <c:pt idx="3">
                  <c:v>0</c:v>
                </c:pt>
              </c:numCache>
              <c:extLst/>
            </c:numRef>
          </c:val>
          <c:extLst>
            <c:ext xmlns:c16="http://schemas.microsoft.com/office/drawing/2014/chart" uri="{C3380CC4-5D6E-409C-BE32-E72D297353CC}">
              <c16:uniqueId val="{00000002-3CE3-48E1-8F1B-6E51110E7A82}"/>
            </c:ext>
          </c:extLst>
        </c:ser>
        <c:dLbls>
          <c:showLegendKey val="0"/>
          <c:showVal val="0"/>
          <c:showCatName val="0"/>
          <c:showSerName val="0"/>
          <c:showPercent val="0"/>
          <c:showBubbleSize val="0"/>
        </c:dLbls>
        <c:gapWidth val="150"/>
        <c:axId val="137496496"/>
        <c:axId val="137413680"/>
      </c:barChart>
      <c:lineChart>
        <c:grouping val="standard"/>
        <c:varyColors val="0"/>
        <c:ser>
          <c:idx val="0"/>
          <c:order val="0"/>
          <c:tx>
            <c:strRef>
              <c:f>Chart!$L$2</c:f>
              <c:strCache>
                <c:ptCount val="1"/>
                <c:pt idx="0">
                  <c:v>Total</c:v>
                </c:pt>
              </c:strCache>
            </c:strRef>
          </c:tx>
          <c:spPr>
            <a:ln w="28575" cap="rnd">
              <a:solidFill>
                <a:schemeClr val="accent1"/>
              </a:solidFill>
              <a:round/>
            </a:ln>
            <a:effectLst/>
          </c:spPr>
          <c:marker>
            <c:symbol val="none"/>
          </c:marker>
          <c:dLbls>
            <c:dLbl>
              <c:idx val="3"/>
              <c:delete val="1"/>
              <c:extLst xmlns:c15="http://schemas.microsoft.com/office/drawing/2012/chart">
                <c:ext xmlns:c15="http://schemas.microsoft.com/office/drawing/2012/chart" uri="{CE6537A1-D6FC-4f65-9D91-7224C49458BB}"/>
                <c:ext xmlns:c16="http://schemas.microsoft.com/office/drawing/2014/chart" uri="{C3380CC4-5D6E-409C-BE32-E72D297353CC}">
                  <c16:uniqueId val="{00000003-3CE3-48E1-8F1B-6E51110E7A82}"/>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Chart!$K$3:$K$6</c:f>
              <c:strCache>
                <c:ptCount val="4"/>
                <c:pt idx="0">
                  <c:v>October</c:v>
                </c:pt>
                <c:pt idx="1">
                  <c:v>November</c:v>
                </c:pt>
                <c:pt idx="2">
                  <c:v>December</c:v>
                </c:pt>
                <c:pt idx="3">
                  <c:v>January</c:v>
                </c:pt>
              </c:strCache>
              <c:extLst/>
            </c:strRef>
          </c:cat>
          <c:val>
            <c:numRef>
              <c:f>Chart!$L$3:$L$6</c:f>
              <c:numCache>
                <c:formatCode>0%</c:formatCode>
                <c:ptCount val="4"/>
                <c:pt idx="0">
                  <c:v>0.10869565217391304</c:v>
                </c:pt>
                <c:pt idx="1">
                  <c:v>8.0357142857142863E-2</c:v>
                </c:pt>
                <c:pt idx="2">
                  <c:v>7.1428571428571425E-2</c:v>
                </c:pt>
                <c:pt idx="3">
                  <c:v>0</c:v>
                </c:pt>
              </c:numCache>
              <c:extLst/>
            </c:numRef>
          </c:val>
          <c:smooth val="0"/>
          <c:extLst>
            <c:ext xmlns:c16="http://schemas.microsoft.com/office/drawing/2014/chart" uri="{C3380CC4-5D6E-409C-BE32-E72D297353CC}">
              <c16:uniqueId val="{00000004-3CE3-48E1-8F1B-6E51110E7A82}"/>
            </c:ext>
          </c:extLst>
        </c:ser>
        <c:dLbls>
          <c:showLegendKey val="0"/>
          <c:showVal val="0"/>
          <c:showCatName val="0"/>
          <c:showSerName val="0"/>
          <c:showPercent val="0"/>
          <c:showBubbleSize val="0"/>
        </c:dLbls>
        <c:marker val="1"/>
        <c:smooth val="0"/>
        <c:axId val="137496496"/>
        <c:axId val="137413680"/>
      </c:lineChart>
      <c:catAx>
        <c:axId val="1374964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7413680"/>
        <c:crosses val="autoZero"/>
        <c:auto val="1"/>
        <c:lblAlgn val="ctr"/>
        <c:lblOffset val="100"/>
        <c:noMultiLvlLbl val="0"/>
      </c:catAx>
      <c:valAx>
        <c:axId val="137413680"/>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749649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9525" cap="flat" cmpd="sng" algn="ctr">
      <a:solidFill>
        <a:schemeClr val="bg1"/>
      </a:solidFill>
      <a:round/>
    </a:ln>
    <a:effectLst/>
  </c:spPr>
  <c:txPr>
    <a:bodyPr/>
    <a:lstStyle/>
    <a:p>
      <a:pPr>
        <a:defRPr sz="900" baseline="0"/>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80" b="0" i="0" u="none" strike="noStrike" kern="1200" spc="0" baseline="0">
                <a:solidFill>
                  <a:schemeClr val="tx1">
                    <a:lumMod val="65000"/>
                    <a:lumOff val="35000"/>
                  </a:schemeClr>
                </a:solidFill>
                <a:latin typeface="+mn-lt"/>
                <a:ea typeface="+mn-ea"/>
                <a:cs typeface="+mn-cs"/>
              </a:defRPr>
            </a:pPr>
            <a:r>
              <a:rPr lang="en-US" sz="1400"/>
              <a:t>Monthly Blood Culture Volume Below Optimal Range</a:t>
            </a:r>
          </a:p>
        </c:rich>
      </c:tx>
      <c:overlay val="0"/>
      <c:spPr>
        <a:noFill/>
        <a:ln>
          <a:noFill/>
        </a:ln>
        <a:effectLst/>
      </c:spPr>
      <c:txPr>
        <a:bodyPr rot="0" spcFirstLastPara="1" vertOverflow="ellipsis" vert="horz" wrap="square" anchor="ctr" anchorCtr="1"/>
        <a:lstStyle/>
        <a:p>
          <a:pPr>
            <a:defRPr sz="108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9.7122703412073491E-2"/>
          <c:y val="0.17171296296296298"/>
          <c:w val="0.87232174103237092"/>
          <c:h val="0.61498432487605714"/>
        </c:manualLayout>
      </c:layout>
      <c:barChart>
        <c:barDir val="col"/>
        <c:grouping val="clustered"/>
        <c:varyColors val="0"/>
        <c:ser>
          <c:idx val="1"/>
          <c:order val="1"/>
          <c:tx>
            <c:strRef>
              <c:f>Chart!$M$2</c:f>
              <c:strCache>
                <c:ptCount val="1"/>
                <c:pt idx="0">
                  <c:v>ED</c:v>
                </c:pt>
              </c:strCache>
            </c:strRef>
          </c:tx>
          <c:spPr>
            <a:solidFill>
              <a:srgbClr val="FF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Chart!$K$24:$K$27</c:f>
              <c:strCache>
                <c:ptCount val="4"/>
                <c:pt idx="0">
                  <c:v>October</c:v>
                </c:pt>
                <c:pt idx="1">
                  <c:v>November</c:v>
                </c:pt>
                <c:pt idx="2">
                  <c:v>December</c:v>
                </c:pt>
                <c:pt idx="3">
                  <c:v>January</c:v>
                </c:pt>
              </c:strCache>
              <c:extLst/>
            </c:strRef>
          </c:cat>
          <c:val>
            <c:numRef>
              <c:f>Chart!$M$24:$M$27</c:f>
              <c:numCache>
                <c:formatCode>0%</c:formatCode>
                <c:ptCount val="4"/>
                <c:pt idx="0">
                  <c:v>0.3108108108108108</c:v>
                </c:pt>
                <c:pt idx="1">
                  <c:v>8.9743589743589744E-2</c:v>
                </c:pt>
                <c:pt idx="2">
                  <c:v>0.23749999999999999</c:v>
                </c:pt>
                <c:pt idx="3">
                  <c:v>9.7222222222222224E-2</c:v>
                </c:pt>
              </c:numCache>
              <c:extLst/>
            </c:numRef>
          </c:val>
          <c:extLst>
            <c:ext xmlns:c16="http://schemas.microsoft.com/office/drawing/2014/chart" uri="{C3380CC4-5D6E-409C-BE32-E72D297353CC}">
              <c16:uniqueId val="{00000000-B1E8-4086-8381-0F0B995ECBA6}"/>
            </c:ext>
          </c:extLst>
        </c:ser>
        <c:ser>
          <c:idx val="2"/>
          <c:order val="2"/>
          <c:tx>
            <c:strRef>
              <c:f>Chart!$N$2</c:f>
              <c:strCache>
                <c:ptCount val="1"/>
                <c:pt idx="0">
                  <c:v>Inpatient</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Chart!$K$24:$K$27</c:f>
              <c:strCache>
                <c:ptCount val="4"/>
                <c:pt idx="0">
                  <c:v>October</c:v>
                </c:pt>
                <c:pt idx="1">
                  <c:v>November</c:v>
                </c:pt>
                <c:pt idx="2">
                  <c:v>December</c:v>
                </c:pt>
                <c:pt idx="3">
                  <c:v>January</c:v>
                </c:pt>
              </c:strCache>
              <c:extLst/>
            </c:strRef>
          </c:cat>
          <c:val>
            <c:numRef>
              <c:f>Chart!$N$24:$N$27</c:f>
              <c:numCache>
                <c:formatCode>0%</c:formatCode>
                <c:ptCount val="4"/>
                <c:pt idx="0">
                  <c:v>7.1428571428571425E-2</c:v>
                </c:pt>
                <c:pt idx="1">
                  <c:v>0</c:v>
                </c:pt>
                <c:pt idx="2">
                  <c:v>6.25E-2</c:v>
                </c:pt>
                <c:pt idx="3">
                  <c:v>0</c:v>
                </c:pt>
              </c:numCache>
              <c:extLst/>
            </c:numRef>
          </c:val>
          <c:extLst>
            <c:ext xmlns:c16="http://schemas.microsoft.com/office/drawing/2014/chart" uri="{C3380CC4-5D6E-409C-BE32-E72D297353CC}">
              <c16:uniqueId val="{00000001-B1E8-4086-8381-0F0B995ECBA6}"/>
            </c:ext>
          </c:extLst>
        </c:ser>
        <c:ser>
          <c:idx val="3"/>
          <c:order val="3"/>
          <c:tx>
            <c:strRef>
              <c:f>Chart!$O$2</c:f>
              <c:strCache>
                <c:ptCount val="1"/>
                <c:pt idx="0">
                  <c:v>Outpatient</c:v>
                </c:pt>
              </c:strCache>
            </c:strRef>
          </c:tx>
          <c:spPr>
            <a:solidFill>
              <a:schemeClr val="accent4"/>
            </a:solidFill>
            <a:ln>
              <a:noFill/>
            </a:ln>
            <a:effectLst/>
          </c:spPr>
          <c:invertIfNegative val="0"/>
          <c:cat>
            <c:strRef>
              <c:f>Chart!$K$24:$K$27</c:f>
              <c:strCache>
                <c:ptCount val="4"/>
                <c:pt idx="0">
                  <c:v>October</c:v>
                </c:pt>
                <c:pt idx="1">
                  <c:v>November</c:v>
                </c:pt>
                <c:pt idx="2">
                  <c:v>December</c:v>
                </c:pt>
                <c:pt idx="3">
                  <c:v>January</c:v>
                </c:pt>
              </c:strCache>
              <c:extLst/>
            </c:strRef>
          </c:cat>
          <c:val>
            <c:numRef>
              <c:f>Chart!$O$24:$O$27</c:f>
              <c:numCache>
                <c:formatCode>0%</c:formatCode>
                <c:ptCount val="4"/>
                <c:pt idx="0">
                  <c:v>0</c:v>
                </c:pt>
                <c:pt idx="1">
                  <c:v>0</c:v>
                </c:pt>
                <c:pt idx="2">
                  <c:v>0</c:v>
                </c:pt>
                <c:pt idx="3">
                  <c:v>0</c:v>
                </c:pt>
              </c:numCache>
              <c:extLst/>
            </c:numRef>
          </c:val>
          <c:extLst>
            <c:ext xmlns:c16="http://schemas.microsoft.com/office/drawing/2014/chart" uri="{C3380CC4-5D6E-409C-BE32-E72D297353CC}">
              <c16:uniqueId val="{00000002-B1E8-4086-8381-0F0B995ECBA6}"/>
            </c:ext>
          </c:extLst>
        </c:ser>
        <c:dLbls>
          <c:showLegendKey val="0"/>
          <c:showVal val="0"/>
          <c:showCatName val="0"/>
          <c:showSerName val="0"/>
          <c:showPercent val="0"/>
          <c:showBubbleSize val="0"/>
        </c:dLbls>
        <c:gapWidth val="150"/>
        <c:axId val="137496496"/>
        <c:axId val="137413680"/>
      </c:barChart>
      <c:lineChart>
        <c:grouping val="standard"/>
        <c:varyColors val="0"/>
        <c:ser>
          <c:idx val="0"/>
          <c:order val="0"/>
          <c:tx>
            <c:strRef>
              <c:f>Chart!$L$2</c:f>
              <c:strCache>
                <c:ptCount val="1"/>
                <c:pt idx="0">
                  <c:v>Total</c:v>
                </c:pt>
              </c:strCache>
            </c:strRef>
          </c:tx>
          <c:spPr>
            <a:ln w="28575" cap="rnd">
              <a:solidFill>
                <a:schemeClr val="accent1"/>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Chart!$K$24:$K$27</c:f>
              <c:strCache>
                <c:ptCount val="4"/>
                <c:pt idx="0">
                  <c:v>October</c:v>
                </c:pt>
                <c:pt idx="1">
                  <c:v>November</c:v>
                </c:pt>
                <c:pt idx="2">
                  <c:v>December</c:v>
                </c:pt>
                <c:pt idx="3">
                  <c:v>January</c:v>
                </c:pt>
              </c:strCache>
              <c:extLst/>
            </c:strRef>
          </c:cat>
          <c:val>
            <c:numRef>
              <c:f>Chart!$L$24:$L$27</c:f>
              <c:numCache>
                <c:formatCode>0%</c:formatCode>
                <c:ptCount val="4"/>
                <c:pt idx="0">
                  <c:v>0.2608695652173913</c:v>
                </c:pt>
                <c:pt idx="1">
                  <c:v>6.25E-2</c:v>
                </c:pt>
                <c:pt idx="2">
                  <c:v>0.1875</c:v>
                </c:pt>
                <c:pt idx="3">
                  <c:v>5.8333333333333334E-2</c:v>
                </c:pt>
              </c:numCache>
              <c:extLst/>
            </c:numRef>
          </c:val>
          <c:smooth val="0"/>
          <c:extLst>
            <c:ext xmlns:c16="http://schemas.microsoft.com/office/drawing/2014/chart" uri="{C3380CC4-5D6E-409C-BE32-E72D297353CC}">
              <c16:uniqueId val="{00000003-B1E8-4086-8381-0F0B995ECBA6}"/>
            </c:ext>
          </c:extLst>
        </c:ser>
        <c:dLbls>
          <c:showLegendKey val="0"/>
          <c:showVal val="0"/>
          <c:showCatName val="0"/>
          <c:showSerName val="0"/>
          <c:showPercent val="0"/>
          <c:showBubbleSize val="0"/>
        </c:dLbls>
        <c:marker val="1"/>
        <c:smooth val="0"/>
        <c:axId val="137496496"/>
        <c:axId val="137413680"/>
      </c:lineChart>
      <c:catAx>
        <c:axId val="1374964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7413680"/>
        <c:crosses val="autoZero"/>
        <c:auto val="1"/>
        <c:lblAlgn val="ctr"/>
        <c:lblOffset val="100"/>
        <c:noMultiLvlLbl val="0"/>
      </c:catAx>
      <c:valAx>
        <c:axId val="137413680"/>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749649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9525" cap="flat" cmpd="sng" algn="ctr">
      <a:solidFill>
        <a:schemeClr val="bg1"/>
      </a:solidFill>
      <a:round/>
    </a:ln>
    <a:effectLst/>
  </c:spPr>
  <c:txPr>
    <a:bodyPr/>
    <a:lstStyle/>
    <a:p>
      <a:pPr>
        <a:defRPr sz="900" baseline="0"/>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a:t>FY 2024 QuestTests TAT</a:t>
            </a:r>
          </a:p>
        </c:rich>
      </c:tx>
      <c:overlay val="0"/>
      <c:spPr>
        <a:noFill/>
        <a:ln>
          <a:noFill/>
        </a:ln>
        <a:effectLst/>
      </c:spPr>
      <c:txPr>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barChart>
        <c:barDir val="col"/>
        <c:grouping val="clustered"/>
        <c:varyColors val="0"/>
        <c:ser>
          <c:idx val="0"/>
          <c:order val="0"/>
          <c:tx>
            <c:strRef>
              <c:f>'Quest TAT'!$A$3</c:f>
              <c:strCache>
                <c:ptCount val="1"/>
                <c:pt idx="0">
                  <c:v>On time tests</c:v>
                </c:pt>
              </c:strCache>
            </c:strRef>
          </c:tx>
          <c:spPr>
            <a:solidFill>
              <a:srgbClr val="00B050"/>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'Quest TAT'!$D$1:$O$2</c:f>
              <c:strCache>
                <c:ptCount val="12"/>
                <c:pt idx="0">
                  <c:v>October</c:v>
                </c:pt>
                <c:pt idx="1">
                  <c:v>November</c:v>
                </c:pt>
                <c:pt idx="2">
                  <c:v>December</c:v>
                </c:pt>
                <c:pt idx="3">
                  <c:v>January</c:v>
                </c:pt>
                <c:pt idx="4">
                  <c:v>February</c:v>
                </c:pt>
                <c:pt idx="5">
                  <c:v>March</c:v>
                </c:pt>
                <c:pt idx="6">
                  <c:v>April</c:v>
                </c:pt>
                <c:pt idx="7">
                  <c:v>May</c:v>
                </c:pt>
                <c:pt idx="8">
                  <c:v>June</c:v>
                </c:pt>
                <c:pt idx="9">
                  <c:v>July</c:v>
                </c:pt>
                <c:pt idx="10">
                  <c:v>August</c:v>
                </c:pt>
                <c:pt idx="11">
                  <c:v>September</c:v>
                </c:pt>
              </c:strCache>
              <c:extLst/>
            </c:strRef>
          </c:cat>
          <c:val>
            <c:numRef>
              <c:f>'Quest TAT'!$D$3:$G$3</c:f>
              <c:numCache>
                <c:formatCode>#,##0</c:formatCode>
                <c:ptCount val="4"/>
                <c:pt idx="0">
                  <c:v>2281</c:v>
                </c:pt>
                <c:pt idx="1">
                  <c:v>2226</c:v>
                </c:pt>
                <c:pt idx="2">
                  <c:v>2094</c:v>
                </c:pt>
                <c:pt idx="3">
                  <c:v>2100</c:v>
                </c:pt>
              </c:numCache>
              <c:extLst/>
            </c:numRef>
          </c:val>
          <c:extLst>
            <c:ext xmlns:c16="http://schemas.microsoft.com/office/drawing/2014/chart" uri="{C3380CC4-5D6E-409C-BE32-E72D297353CC}">
              <c16:uniqueId val="{00000000-D99C-49AA-8358-58E9434F0B50}"/>
            </c:ext>
          </c:extLst>
        </c:ser>
        <c:ser>
          <c:idx val="1"/>
          <c:order val="1"/>
          <c:tx>
            <c:strRef>
              <c:f>'Quest TAT'!$A$4</c:f>
              <c:strCache>
                <c:ptCount val="1"/>
                <c:pt idx="0">
                  <c:v>Late tests</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'Quest TAT'!$D$1:$O$2</c:f>
              <c:strCache>
                <c:ptCount val="12"/>
                <c:pt idx="0">
                  <c:v>October</c:v>
                </c:pt>
                <c:pt idx="1">
                  <c:v>November</c:v>
                </c:pt>
                <c:pt idx="2">
                  <c:v>December</c:v>
                </c:pt>
                <c:pt idx="3">
                  <c:v>January</c:v>
                </c:pt>
                <c:pt idx="4">
                  <c:v>February</c:v>
                </c:pt>
                <c:pt idx="5">
                  <c:v>March</c:v>
                </c:pt>
                <c:pt idx="6">
                  <c:v>April</c:v>
                </c:pt>
                <c:pt idx="7">
                  <c:v>May</c:v>
                </c:pt>
                <c:pt idx="8">
                  <c:v>June</c:v>
                </c:pt>
                <c:pt idx="9">
                  <c:v>July</c:v>
                </c:pt>
                <c:pt idx="10">
                  <c:v>August</c:v>
                </c:pt>
                <c:pt idx="11">
                  <c:v>September</c:v>
                </c:pt>
              </c:strCache>
              <c:extLst/>
            </c:strRef>
          </c:cat>
          <c:val>
            <c:numRef>
              <c:f>'Quest TAT'!$D$4:$G$4</c:f>
              <c:numCache>
                <c:formatCode>General</c:formatCode>
                <c:ptCount val="4"/>
                <c:pt idx="0">
                  <c:v>609</c:v>
                </c:pt>
                <c:pt idx="1">
                  <c:v>575</c:v>
                </c:pt>
                <c:pt idx="2">
                  <c:v>396</c:v>
                </c:pt>
                <c:pt idx="3">
                  <c:v>376</c:v>
                </c:pt>
              </c:numCache>
              <c:extLst/>
            </c:numRef>
          </c:val>
          <c:extLst>
            <c:ext xmlns:c16="http://schemas.microsoft.com/office/drawing/2014/chart" uri="{C3380CC4-5D6E-409C-BE32-E72D297353CC}">
              <c16:uniqueId val="{00000001-D99C-49AA-8358-58E9434F0B50}"/>
            </c:ext>
          </c:extLst>
        </c:ser>
        <c:dLbls>
          <c:showLegendKey val="0"/>
          <c:showVal val="0"/>
          <c:showCatName val="0"/>
          <c:showSerName val="0"/>
          <c:showPercent val="0"/>
          <c:showBubbleSize val="0"/>
        </c:dLbls>
        <c:gapWidth val="219"/>
        <c:overlap val="-27"/>
        <c:axId val="487410656"/>
        <c:axId val="501508992"/>
      </c:barChart>
      <c:lineChart>
        <c:grouping val="standard"/>
        <c:varyColors val="0"/>
        <c:ser>
          <c:idx val="2"/>
          <c:order val="2"/>
          <c:tx>
            <c:strRef>
              <c:f>'Quest TAT'!$A$5</c:f>
              <c:strCache>
                <c:ptCount val="1"/>
                <c:pt idx="0">
                  <c:v>Total Quest tests performed</c:v>
                </c:pt>
              </c:strCache>
            </c:strRef>
          </c:tx>
          <c:spPr>
            <a:ln w="34925" cap="rnd">
              <a:solidFill>
                <a:schemeClr val="accent3"/>
              </a:solidFill>
              <a:round/>
            </a:ln>
            <a:effectLst>
              <a:outerShdw blurRad="57150" dist="19050" dir="5400000" algn="ctr" rotWithShape="0">
                <a:srgbClr val="000000">
                  <a:alpha val="63000"/>
                </a:srgbClr>
              </a:outerShdw>
            </a:effectLst>
          </c:spPr>
          <c:marker>
            <c:symbol val="none"/>
          </c:marker>
          <c:dLbls>
            <c:spPr>
              <a:solidFill>
                <a:sysClr val="window" lastClr="FFFFFF"/>
              </a:solidFill>
              <a:ln>
                <a:noFill/>
              </a:ln>
              <a:effectLst/>
            </c:spPr>
            <c:txPr>
              <a:bodyPr rot="0" spcFirstLastPara="1" vertOverflow="clip" horzOverflow="clip"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wedgeRoundRectCallout">
                    <a:avLst/>
                  </a:prstGeom>
                  <a:noFill/>
                  <a:ln>
                    <a:noFill/>
                  </a:ln>
                </c15:spPr>
                <c15:showLeaderLines val="1"/>
                <c15:leaderLines>
                  <c:spPr>
                    <a:ln w="9525">
                      <a:solidFill>
                        <a:schemeClr val="lt1">
                          <a:lumMod val="95000"/>
                          <a:alpha val="54000"/>
                        </a:schemeClr>
                      </a:solidFill>
                    </a:ln>
                    <a:effectLst/>
                  </c:spPr>
                </c15:leaderLines>
              </c:ext>
            </c:extLst>
          </c:dLbls>
          <c:cat>
            <c:strRef>
              <c:f>'Quest TAT'!$D$1:$O$2</c:f>
              <c:strCache>
                <c:ptCount val="12"/>
                <c:pt idx="0">
                  <c:v>October</c:v>
                </c:pt>
                <c:pt idx="1">
                  <c:v>November</c:v>
                </c:pt>
                <c:pt idx="2">
                  <c:v>December</c:v>
                </c:pt>
                <c:pt idx="3">
                  <c:v>January</c:v>
                </c:pt>
                <c:pt idx="4">
                  <c:v>February</c:v>
                </c:pt>
                <c:pt idx="5">
                  <c:v>March</c:v>
                </c:pt>
                <c:pt idx="6">
                  <c:v>April</c:v>
                </c:pt>
                <c:pt idx="7">
                  <c:v>May</c:v>
                </c:pt>
                <c:pt idx="8">
                  <c:v>June</c:v>
                </c:pt>
                <c:pt idx="9">
                  <c:v>July</c:v>
                </c:pt>
                <c:pt idx="10">
                  <c:v>August</c:v>
                </c:pt>
                <c:pt idx="11">
                  <c:v>September</c:v>
                </c:pt>
              </c:strCache>
              <c:extLst/>
            </c:strRef>
          </c:cat>
          <c:val>
            <c:numRef>
              <c:f>'Quest TAT'!$D$5:$G$5</c:f>
              <c:numCache>
                <c:formatCode>#,##0</c:formatCode>
                <c:ptCount val="4"/>
                <c:pt idx="0">
                  <c:v>2890</c:v>
                </c:pt>
                <c:pt idx="1">
                  <c:v>2801</c:v>
                </c:pt>
                <c:pt idx="2">
                  <c:v>2490</c:v>
                </c:pt>
                <c:pt idx="3">
                  <c:v>2476</c:v>
                </c:pt>
              </c:numCache>
              <c:extLst/>
            </c:numRef>
          </c:val>
          <c:smooth val="0"/>
          <c:extLst>
            <c:ext xmlns:c16="http://schemas.microsoft.com/office/drawing/2014/chart" uri="{C3380CC4-5D6E-409C-BE32-E72D297353CC}">
              <c16:uniqueId val="{00000002-D99C-49AA-8358-58E9434F0B50}"/>
            </c:ext>
          </c:extLst>
        </c:ser>
        <c:dLbls>
          <c:showLegendKey val="0"/>
          <c:showVal val="0"/>
          <c:showCatName val="0"/>
          <c:showSerName val="0"/>
          <c:showPercent val="0"/>
          <c:showBubbleSize val="0"/>
        </c:dLbls>
        <c:marker val="1"/>
        <c:smooth val="0"/>
        <c:axId val="487410656"/>
        <c:axId val="501508992"/>
      </c:lineChart>
      <c:catAx>
        <c:axId val="487410656"/>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US"/>
          </a:p>
        </c:txPr>
        <c:crossAx val="501508992"/>
        <c:crosses val="autoZero"/>
        <c:auto val="1"/>
        <c:lblAlgn val="ctr"/>
        <c:lblOffset val="100"/>
        <c:noMultiLvlLbl val="0"/>
      </c:catAx>
      <c:valAx>
        <c:axId val="501508992"/>
        <c:scaling>
          <c:orientation val="minMax"/>
        </c:scaling>
        <c:delete val="0"/>
        <c:axPos val="l"/>
        <c:majorGridlines>
          <c:spPr>
            <a:ln w="9525" cap="flat" cmpd="sng" algn="ctr">
              <a:solidFill>
                <a:schemeClr val="lt1">
                  <a:lumMod val="95000"/>
                  <a:alpha val="10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US"/>
          </a:p>
        </c:txPr>
        <c:crossAx val="4874106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US"/>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sz="1800"/>
              <a:t>FY 2024 Tests</a:t>
            </a:r>
            <a:r>
              <a:rPr lang="en-US" sz="1800" baseline="0"/>
              <a:t> Not Performed By Quest</a:t>
            </a:r>
            <a:endParaRPr lang="en-US" sz="1800"/>
          </a:p>
        </c:rich>
      </c:tx>
      <c:overlay val="0"/>
      <c:spPr>
        <a:noFill/>
        <a:ln>
          <a:noFill/>
        </a:ln>
        <a:effectLst/>
      </c:spPr>
      <c:txPr>
        <a:bodyPr rot="0" spcFirstLastPara="1" vertOverflow="ellipsis" vert="horz" wrap="square" anchor="ctr" anchorCtr="1"/>
        <a:lstStyle/>
        <a:p>
          <a:pPr>
            <a:defRPr sz="18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barChart>
        <c:barDir val="col"/>
        <c:grouping val="clustered"/>
        <c:varyColors val="0"/>
        <c:ser>
          <c:idx val="0"/>
          <c:order val="0"/>
          <c:tx>
            <c:strRef>
              <c:f>'Tests not performed'!$A$3</c:f>
              <c:strCache>
                <c:ptCount val="1"/>
                <c:pt idx="0">
                  <c:v>Inappropriate transport for test requested</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invertIfNegative val="0"/>
          <c:cat>
            <c:strRef>
              <c:f>'Tests not performed'!$F$1:$Q$2</c:f>
              <c:strCache>
                <c:ptCount val="12"/>
                <c:pt idx="0">
                  <c:v>October</c:v>
                </c:pt>
                <c:pt idx="1">
                  <c:v>November</c:v>
                </c:pt>
                <c:pt idx="2">
                  <c:v>December</c:v>
                </c:pt>
                <c:pt idx="3">
                  <c:v>January</c:v>
                </c:pt>
                <c:pt idx="4">
                  <c:v>February</c:v>
                </c:pt>
                <c:pt idx="5">
                  <c:v>March</c:v>
                </c:pt>
                <c:pt idx="6">
                  <c:v>April</c:v>
                </c:pt>
                <c:pt idx="7">
                  <c:v>May</c:v>
                </c:pt>
                <c:pt idx="8">
                  <c:v>June</c:v>
                </c:pt>
                <c:pt idx="9">
                  <c:v>July</c:v>
                </c:pt>
                <c:pt idx="10">
                  <c:v>August</c:v>
                </c:pt>
                <c:pt idx="11">
                  <c:v>September</c:v>
                </c:pt>
              </c:strCache>
              <c:extLst/>
            </c:strRef>
          </c:cat>
          <c:val>
            <c:numRef>
              <c:f>'Tests not performed'!$F$3:$I$3</c:f>
              <c:numCache>
                <c:formatCode>General</c:formatCode>
                <c:ptCount val="4"/>
                <c:pt idx="0">
                  <c:v>0</c:v>
                </c:pt>
                <c:pt idx="1">
                  <c:v>1</c:v>
                </c:pt>
                <c:pt idx="2">
                  <c:v>0</c:v>
                </c:pt>
                <c:pt idx="3">
                  <c:v>1</c:v>
                </c:pt>
              </c:numCache>
              <c:extLst/>
            </c:numRef>
          </c:val>
          <c:extLst>
            <c:ext xmlns:c16="http://schemas.microsoft.com/office/drawing/2014/chart" uri="{C3380CC4-5D6E-409C-BE32-E72D297353CC}">
              <c16:uniqueId val="{00000000-CAD4-4659-8554-BC3711B785A9}"/>
            </c:ext>
          </c:extLst>
        </c:ser>
        <c:ser>
          <c:idx val="1"/>
          <c:order val="1"/>
          <c:tx>
            <c:strRef>
              <c:f>'Tests not performed'!$A$4</c:f>
              <c:strCache>
                <c:ptCount val="1"/>
                <c:pt idx="0">
                  <c:v>PH out of limits</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invertIfNegative val="0"/>
          <c:cat>
            <c:strRef>
              <c:f>'Tests not performed'!$F$1:$Q$2</c:f>
              <c:strCache>
                <c:ptCount val="12"/>
                <c:pt idx="0">
                  <c:v>October</c:v>
                </c:pt>
                <c:pt idx="1">
                  <c:v>November</c:v>
                </c:pt>
                <c:pt idx="2">
                  <c:v>December</c:v>
                </c:pt>
                <c:pt idx="3">
                  <c:v>January</c:v>
                </c:pt>
                <c:pt idx="4">
                  <c:v>February</c:v>
                </c:pt>
                <c:pt idx="5">
                  <c:v>March</c:v>
                </c:pt>
                <c:pt idx="6">
                  <c:v>April</c:v>
                </c:pt>
                <c:pt idx="7">
                  <c:v>May</c:v>
                </c:pt>
                <c:pt idx="8">
                  <c:v>June</c:v>
                </c:pt>
                <c:pt idx="9">
                  <c:v>July</c:v>
                </c:pt>
                <c:pt idx="10">
                  <c:v>August</c:v>
                </c:pt>
                <c:pt idx="11">
                  <c:v>September</c:v>
                </c:pt>
              </c:strCache>
              <c:extLst/>
            </c:strRef>
          </c:cat>
          <c:val>
            <c:numRef>
              <c:f>'Tests not performed'!$F$4:$I$4</c:f>
              <c:numCache>
                <c:formatCode>General</c:formatCode>
                <c:ptCount val="4"/>
                <c:pt idx="0">
                  <c:v>0</c:v>
                </c:pt>
                <c:pt idx="1">
                  <c:v>1</c:v>
                </c:pt>
                <c:pt idx="2">
                  <c:v>0</c:v>
                </c:pt>
                <c:pt idx="3">
                  <c:v>0</c:v>
                </c:pt>
              </c:numCache>
              <c:extLst/>
            </c:numRef>
          </c:val>
          <c:extLst>
            <c:ext xmlns:c16="http://schemas.microsoft.com/office/drawing/2014/chart" uri="{C3380CC4-5D6E-409C-BE32-E72D297353CC}">
              <c16:uniqueId val="{00000001-CAD4-4659-8554-BC3711B785A9}"/>
            </c:ext>
          </c:extLst>
        </c:ser>
        <c:ser>
          <c:idx val="2"/>
          <c:order val="2"/>
          <c:tx>
            <c:strRef>
              <c:f>'Tests not performed'!$A$5</c:f>
              <c:strCache>
                <c:ptCount val="1"/>
                <c:pt idx="0">
                  <c:v>Specimen improperly collected/handled/stored by client</c:v>
                </c:pt>
              </c:strCache>
            </c:strRef>
          </c:tx>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invertIfNegative val="0"/>
          <c:cat>
            <c:strRef>
              <c:f>'Tests not performed'!$F$1:$Q$2</c:f>
              <c:strCache>
                <c:ptCount val="12"/>
                <c:pt idx="0">
                  <c:v>October</c:v>
                </c:pt>
                <c:pt idx="1">
                  <c:v>November</c:v>
                </c:pt>
                <c:pt idx="2">
                  <c:v>December</c:v>
                </c:pt>
                <c:pt idx="3">
                  <c:v>January</c:v>
                </c:pt>
                <c:pt idx="4">
                  <c:v>February</c:v>
                </c:pt>
                <c:pt idx="5">
                  <c:v>March</c:v>
                </c:pt>
                <c:pt idx="6">
                  <c:v>April</c:v>
                </c:pt>
                <c:pt idx="7">
                  <c:v>May</c:v>
                </c:pt>
                <c:pt idx="8">
                  <c:v>June</c:v>
                </c:pt>
                <c:pt idx="9">
                  <c:v>July</c:v>
                </c:pt>
                <c:pt idx="10">
                  <c:v>August</c:v>
                </c:pt>
                <c:pt idx="11">
                  <c:v>September</c:v>
                </c:pt>
              </c:strCache>
              <c:extLst/>
            </c:strRef>
          </c:cat>
          <c:val>
            <c:numRef>
              <c:f>'Tests not performed'!$F$5:$I$5</c:f>
              <c:numCache>
                <c:formatCode>General</c:formatCode>
                <c:ptCount val="4"/>
                <c:pt idx="0">
                  <c:v>1</c:v>
                </c:pt>
                <c:pt idx="1">
                  <c:v>4</c:v>
                </c:pt>
                <c:pt idx="2">
                  <c:v>2</c:v>
                </c:pt>
                <c:pt idx="3">
                  <c:v>2</c:v>
                </c:pt>
              </c:numCache>
              <c:extLst/>
            </c:numRef>
          </c:val>
          <c:extLst>
            <c:ext xmlns:c16="http://schemas.microsoft.com/office/drawing/2014/chart" uri="{C3380CC4-5D6E-409C-BE32-E72D297353CC}">
              <c16:uniqueId val="{00000002-CAD4-4659-8554-BC3711B785A9}"/>
            </c:ext>
          </c:extLst>
        </c:ser>
        <c:ser>
          <c:idx val="3"/>
          <c:order val="3"/>
          <c:tx>
            <c:strRef>
              <c:f>'Tests not performed'!$A$6</c:f>
              <c:strCache>
                <c:ptCount val="1"/>
                <c:pt idx="0">
                  <c:v>Specimen is too hemolyzed to perform test</c:v>
                </c:pt>
              </c:strCache>
            </c:strRef>
          </c:tx>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invertIfNegative val="0"/>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AD4-4659-8554-BC3711B785A9}"/>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'Tests not performed'!$F$1:$Q$2</c:f>
              <c:strCache>
                <c:ptCount val="12"/>
                <c:pt idx="0">
                  <c:v>October</c:v>
                </c:pt>
                <c:pt idx="1">
                  <c:v>November</c:v>
                </c:pt>
                <c:pt idx="2">
                  <c:v>December</c:v>
                </c:pt>
                <c:pt idx="3">
                  <c:v>January</c:v>
                </c:pt>
                <c:pt idx="4">
                  <c:v>February</c:v>
                </c:pt>
                <c:pt idx="5">
                  <c:v>March</c:v>
                </c:pt>
                <c:pt idx="6">
                  <c:v>April</c:v>
                </c:pt>
                <c:pt idx="7">
                  <c:v>May</c:v>
                </c:pt>
                <c:pt idx="8">
                  <c:v>June</c:v>
                </c:pt>
                <c:pt idx="9">
                  <c:v>July</c:v>
                </c:pt>
                <c:pt idx="10">
                  <c:v>August</c:v>
                </c:pt>
                <c:pt idx="11">
                  <c:v>September</c:v>
                </c:pt>
              </c:strCache>
              <c:extLst/>
            </c:strRef>
          </c:cat>
          <c:val>
            <c:numRef>
              <c:f>'Tests not performed'!$F$6:$I$6</c:f>
              <c:numCache>
                <c:formatCode>General</c:formatCode>
                <c:ptCount val="4"/>
                <c:pt idx="0">
                  <c:v>2</c:v>
                </c:pt>
                <c:pt idx="1">
                  <c:v>3</c:v>
                </c:pt>
                <c:pt idx="2">
                  <c:v>2</c:v>
                </c:pt>
                <c:pt idx="3">
                  <c:v>3</c:v>
                </c:pt>
              </c:numCache>
              <c:extLst/>
            </c:numRef>
          </c:val>
          <c:extLst>
            <c:ext xmlns:c16="http://schemas.microsoft.com/office/drawing/2014/chart" uri="{C3380CC4-5D6E-409C-BE32-E72D297353CC}">
              <c16:uniqueId val="{00000004-CAD4-4659-8554-BC3711B785A9}"/>
            </c:ext>
          </c:extLst>
        </c:ser>
        <c:ser>
          <c:idx val="4"/>
          <c:order val="4"/>
          <c:tx>
            <c:strRef>
              <c:f>'Tests not performed'!$A$7</c:f>
              <c:strCache>
                <c:ptCount val="1"/>
                <c:pt idx="0">
                  <c:v>Specimen is too Lypemic to perform test</c:v>
                </c:pt>
              </c:strCache>
            </c:strRef>
          </c:tx>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invertIfNegative val="0"/>
          <c:cat>
            <c:strRef>
              <c:f>'Tests not performed'!$F$1:$Q$2</c:f>
              <c:strCache>
                <c:ptCount val="12"/>
                <c:pt idx="0">
                  <c:v>October</c:v>
                </c:pt>
                <c:pt idx="1">
                  <c:v>November</c:v>
                </c:pt>
                <c:pt idx="2">
                  <c:v>December</c:v>
                </c:pt>
                <c:pt idx="3">
                  <c:v>January</c:v>
                </c:pt>
                <c:pt idx="4">
                  <c:v>February</c:v>
                </c:pt>
                <c:pt idx="5">
                  <c:v>March</c:v>
                </c:pt>
                <c:pt idx="6">
                  <c:v>April</c:v>
                </c:pt>
                <c:pt idx="7">
                  <c:v>May</c:v>
                </c:pt>
                <c:pt idx="8">
                  <c:v>June</c:v>
                </c:pt>
                <c:pt idx="9">
                  <c:v>July</c:v>
                </c:pt>
                <c:pt idx="10">
                  <c:v>August</c:v>
                </c:pt>
                <c:pt idx="11">
                  <c:v>September</c:v>
                </c:pt>
              </c:strCache>
              <c:extLst/>
            </c:strRef>
          </c:cat>
          <c:val>
            <c:numRef>
              <c:f>'Tests not performed'!$F$7:$I$7</c:f>
              <c:numCache>
                <c:formatCode>General</c:formatCode>
                <c:ptCount val="4"/>
                <c:pt idx="0">
                  <c:v>0</c:v>
                </c:pt>
                <c:pt idx="1">
                  <c:v>0</c:v>
                </c:pt>
                <c:pt idx="2">
                  <c:v>0</c:v>
                </c:pt>
                <c:pt idx="3">
                  <c:v>0</c:v>
                </c:pt>
              </c:numCache>
              <c:extLst/>
            </c:numRef>
          </c:val>
          <c:extLst>
            <c:ext xmlns:c16="http://schemas.microsoft.com/office/drawing/2014/chart" uri="{C3380CC4-5D6E-409C-BE32-E72D297353CC}">
              <c16:uniqueId val="{00000005-CAD4-4659-8554-BC3711B785A9}"/>
            </c:ext>
          </c:extLst>
        </c:ser>
        <c:ser>
          <c:idx val="5"/>
          <c:order val="5"/>
          <c:tx>
            <c:strRef>
              <c:f>'Tests not performed'!$A$8</c:f>
              <c:strCache>
                <c:ptCount val="1"/>
                <c:pt idx="0">
                  <c:v>Specimen QNS after other tests completed</c:v>
                </c:pt>
              </c:strCache>
            </c:strRef>
          </c:tx>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invertIfNegative val="0"/>
          <c:cat>
            <c:strRef>
              <c:f>'Tests not performed'!$F$1:$Q$2</c:f>
              <c:strCache>
                <c:ptCount val="12"/>
                <c:pt idx="0">
                  <c:v>October</c:v>
                </c:pt>
                <c:pt idx="1">
                  <c:v>November</c:v>
                </c:pt>
                <c:pt idx="2">
                  <c:v>December</c:v>
                </c:pt>
                <c:pt idx="3">
                  <c:v>January</c:v>
                </c:pt>
                <c:pt idx="4">
                  <c:v>February</c:v>
                </c:pt>
                <c:pt idx="5">
                  <c:v>March</c:v>
                </c:pt>
                <c:pt idx="6">
                  <c:v>April</c:v>
                </c:pt>
                <c:pt idx="7">
                  <c:v>May</c:v>
                </c:pt>
                <c:pt idx="8">
                  <c:v>June</c:v>
                </c:pt>
                <c:pt idx="9">
                  <c:v>July</c:v>
                </c:pt>
                <c:pt idx="10">
                  <c:v>August</c:v>
                </c:pt>
                <c:pt idx="11">
                  <c:v>September</c:v>
                </c:pt>
              </c:strCache>
              <c:extLst/>
            </c:strRef>
          </c:cat>
          <c:val>
            <c:numRef>
              <c:f>'Tests not performed'!$F$8:$I$8</c:f>
              <c:numCache>
                <c:formatCode>General</c:formatCode>
                <c:ptCount val="4"/>
                <c:pt idx="0">
                  <c:v>0</c:v>
                </c:pt>
                <c:pt idx="1">
                  <c:v>5</c:v>
                </c:pt>
                <c:pt idx="2">
                  <c:v>0</c:v>
                </c:pt>
                <c:pt idx="3">
                  <c:v>1</c:v>
                </c:pt>
              </c:numCache>
              <c:extLst/>
            </c:numRef>
          </c:val>
          <c:extLst>
            <c:ext xmlns:c16="http://schemas.microsoft.com/office/drawing/2014/chart" uri="{C3380CC4-5D6E-409C-BE32-E72D297353CC}">
              <c16:uniqueId val="{00000006-CAD4-4659-8554-BC3711B785A9}"/>
            </c:ext>
          </c:extLst>
        </c:ser>
        <c:ser>
          <c:idx val="6"/>
          <c:order val="6"/>
          <c:tx>
            <c:strRef>
              <c:f>'Tests not performed'!$A$9</c:f>
              <c:strCache>
                <c:ptCount val="1"/>
                <c:pt idx="0">
                  <c:v>Specimen rec'd too old to perform test</c:v>
                </c:pt>
              </c:strCache>
            </c:strRef>
          </c:tx>
          <c:spPr>
            <a:gradFill rotWithShape="1">
              <a:gsLst>
                <a:gs pos="0">
                  <a:schemeClr val="accent1">
                    <a:lumMod val="60000"/>
                    <a:satMod val="103000"/>
                    <a:lumMod val="102000"/>
                    <a:tint val="94000"/>
                  </a:schemeClr>
                </a:gs>
                <a:gs pos="50000">
                  <a:schemeClr val="accent1">
                    <a:lumMod val="60000"/>
                    <a:satMod val="110000"/>
                    <a:lumMod val="100000"/>
                    <a:shade val="100000"/>
                  </a:schemeClr>
                </a:gs>
                <a:gs pos="100000">
                  <a:schemeClr val="accent1">
                    <a:lumMod val="60000"/>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invertIfNegative val="0"/>
          <c:cat>
            <c:strRef>
              <c:f>'Tests not performed'!$F$1:$Q$2</c:f>
              <c:strCache>
                <c:ptCount val="12"/>
                <c:pt idx="0">
                  <c:v>October</c:v>
                </c:pt>
                <c:pt idx="1">
                  <c:v>November</c:v>
                </c:pt>
                <c:pt idx="2">
                  <c:v>December</c:v>
                </c:pt>
                <c:pt idx="3">
                  <c:v>January</c:v>
                </c:pt>
                <c:pt idx="4">
                  <c:v>February</c:v>
                </c:pt>
                <c:pt idx="5">
                  <c:v>March</c:v>
                </c:pt>
                <c:pt idx="6">
                  <c:v>April</c:v>
                </c:pt>
                <c:pt idx="7">
                  <c:v>May</c:v>
                </c:pt>
                <c:pt idx="8">
                  <c:v>June</c:v>
                </c:pt>
                <c:pt idx="9">
                  <c:v>July</c:v>
                </c:pt>
                <c:pt idx="10">
                  <c:v>August</c:v>
                </c:pt>
                <c:pt idx="11">
                  <c:v>September</c:v>
                </c:pt>
              </c:strCache>
              <c:extLst/>
            </c:strRef>
          </c:cat>
          <c:val>
            <c:numRef>
              <c:f>'Tests not performed'!$F$9:$I$9</c:f>
              <c:numCache>
                <c:formatCode>General</c:formatCode>
                <c:ptCount val="4"/>
                <c:pt idx="0">
                  <c:v>0</c:v>
                </c:pt>
                <c:pt idx="1">
                  <c:v>0</c:v>
                </c:pt>
                <c:pt idx="2">
                  <c:v>0</c:v>
                </c:pt>
                <c:pt idx="3">
                  <c:v>0</c:v>
                </c:pt>
              </c:numCache>
              <c:extLst/>
            </c:numRef>
          </c:val>
          <c:extLst>
            <c:ext xmlns:c16="http://schemas.microsoft.com/office/drawing/2014/chart" uri="{C3380CC4-5D6E-409C-BE32-E72D297353CC}">
              <c16:uniqueId val="{00000007-CAD4-4659-8554-BC3711B785A9}"/>
            </c:ext>
          </c:extLst>
        </c:ser>
        <c:ser>
          <c:idx val="7"/>
          <c:order val="7"/>
          <c:tx>
            <c:strRef>
              <c:f>'Tests not performed'!$A$10</c:f>
              <c:strCache>
                <c:ptCount val="1"/>
                <c:pt idx="0">
                  <c:v>Specimen received QNS</c:v>
                </c:pt>
              </c:strCache>
            </c:strRef>
          </c:tx>
          <c:spPr>
            <a:gradFill rotWithShape="1">
              <a:gsLst>
                <a:gs pos="0">
                  <a:schemeClr val="accent2">
                    <a:lumMod val="60000"/>
                    <a:satMod val="103000"/>
                    <a:lumMod val="102000"/>
                    <a:tint val="94000"/>
                  </a:schemeClr>
                </a:gs>
                <a:gs pos="50000">
                  <a:schemeClr val="accent2">
                    <a:lumMod val="60000"/>
                    <a:satMod val="110000"/>
                    <a:lumMod val="100000"/>
                    <a:shade val="100000"/>
                  </a:schemeClr>
                </a:gs>
                <a:gs pos="100000">
                  <a:schemeClr val="accent2">
                    <a:lumMod val="60000"/>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invertIfNegative val="0"/>
          <c:cat>
            <c:strRef>
              <c:f>'Tests not performed'!$F$1:$Q$2</c:f>
              <c:strCache>
                <c:ptCount val="12"/>
                <c:pt idx="0">
                  <c:v>October</c:v>
                </c:pt>
                <c:pt idx="1">
                  <c:v>November</c:v>
                </c:pt>
                <c:pt idx="2">
                  <c:v>December</c:v>
                </c:pt>
                <c:pt idx="3">
                  <c:v>January</c:v>
                </c:pt>
                <c:pt idx="4">
                  <c:v>February</c:v>
                </c:pt>
                <c:pt idx="5">
                  <c:v>March</c:v>
                </c:pt>
                <c:pt idx="6">
                  <c:v>April</c:v>
                </c:pt>
                <c:pt idx="7">
                  <c:v>May</c:v>
                </c:pt>
                <c:pt idx="8">
                  <c:v>June</c:v>
                </c:pt>
                <c:pt idx="9">
                  <c:v>July</c:v>
                </c:pt>
                <c:pt idx="10">
                  <c:v>August</c:v>
                </c:pt>
                <c:pt idx="11">
                  <c:v>September</c:v>
                </c:pt>
              </c:strCache>
              <c:extLst/>
            </c:strRef>
          </c:cat>
          <c:val>
            <c:numRef>
              <c:f>'Tests not performed'!$F$10:$I$10</c:f>
              <c:numCache>
                <c:formatCode>General</c:formatCode>
                <c:ptCount val="4"/>
                <c:pt idx="0">
                  <c:v>0</c:v>
                </c:pt>
                <c:pt idx="1">
                  <c:v>1</c:v>
                </c:pt>
                <c:pt idx="2">
                  <c:v>0</c:v>
                </c:pt>
                <c:pt idx="3">
                  <c:v>1</c:v>
                </c:pt>
              </c:numCache>
              <c:extLst/>
            </c:numRef>
          </c:val>
          <c:extLst>
            <c:ext xmlns:c16="http://schemas.microsoft.com/office/drawing/2014/chart" uri="{C3380CC4-5D6E-409C-BE32-E72D297353CC}">
              <c16:uniqueId val="{00000008-CAD4-4659-8554-BC3711B785A9}"/>
            </c:ext>
          </c:extLst>
        </c:ser>
        <c:ser>
          <c:idx val="8"/>
          <c:order val="8"/>
          <c:tx>
            <c:strRef>
              <c:f>'Tests not performed'!$A$11</c:f>
              <c:strCache>
                <c:ptCount val="1"/>
                <c:pt idx="0">
                  <c:v>Results inconclusive due to interfering substances</c:v>
                </c:pt>
              </c:strCache>
            </c:strRef>
          </c:tx>
          <c:spPr>
            <a:gradFill rotWithShape="1">
              <a:gsLst>
                <a:gs pos="0">
                  <a:schemeClr val="accent3">
                    <a:lumMod val="60000"/>
                    <a:satMod val="103000"/>
                    <a:lumMod val="102000"/>
                    <a:tint val="94000"/>
                  </a:schemeClr>
                </a:gs>
                <a:gs pos="50000">
                  <a:schemeClr val="accent3">
                    <a:lumMod val="60000"/>
                    <a:satMod val="110000"/>
                    <a:lumMod val="100000"/>
                    <a:shade val="100000"/>
                  </a:schemeClr>
                </a:gs>
                <a:gs pos="100000">
                  <a:schemeClr val="accent3">
                    <a:lumMod val="60000"/>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invertIfNegative val="0"/>
          <c:cat>
            <c:strRef>
              <c:f>'Tests not performed'!$F$1:$Q$2</c:f>
              <c:strCache>
                <c:ptCount val="12"/>
                <c:pt idx="0">
                  <c:v>October</c:v>
                </c:pt>
                <c:pt idx="1">
                  <c:v>November</c:v>
                </c:pt>
                <c:pt idx="2">
                  <c:v>December</c:v>
                </c:pt>
                <c:pt idx="3">
                  <c:v>January</c:v>
                </c:pt>
                <c:pt idx="4">
                  <c:v>February</c:v>
                </c:pt>
                <c:pt idx="5">
                  <c:v>March</c:v>
                </c:pt>
                <c:pt idx="6">
                  <c:v>April</c:v>
                </c:pt>
                <c:pt idx="7">
                  <c:v>May</c:v>
                </c:pt>
                <c:pt idx="8">
                  <c:v>June</c:v>
                </c:pt>
                <c:pt idx="9">
                  <c:v>July</c:v>
                </c:pt>
                <c:pt idx="10">
                  <c:v>August</c:v>
                </c:pt>
                <c:pt idx="11">
                  <c:v>September</c:v>
                </c:pt>
              </c:strCache>
              <c:extLst/>
            </c:strRef>
          </c:cat>
          <c:val>
            <c:numRef>
              <c:f>'Tests not performed'!$F$11:$I$11</c:f>
              <c:numCache>
                <c:formatCode>General</c:formatCode>
                <c:ptCount val="4"/>
                <c:pt idx="0">
                  <c:v>0</c:v>
                </c:pt>
                <c:pt idx="1">
                  <c:v>0</c:v>
                </c:pt>
                <c:pt idx="2">
                  <c:v>0</c:v>
                </c:pt>
                <c:pt idx="3">
                  <c:v>0</c:v>
                </c:pt>
              </c:numCache>
              <c:extLst/>
            </c:numRef>
          </c:val>
          <c:extLst>
            <c:ext xmlns:c16="http://schemas.microsoft.com/office/drawing/2014/chart" uri="{C3380CC4-5D6E-409C-BE32-E72D297353CC}">
              <c16:uniqueId val="{00000009-CAD4-4659-8554-BC3711B785A9}"/>
            </c:ext>
          </c:extLst>
        </c:ser>
        <c:ser>
          <c:idx val="9"/>
          <c:order val="9"/>
          <c:tx>
            <c:strRef>
              <c:f>'Tests not performed'!$A$12</c:f>
              <c:strCache>
                <c:ptCount val="1"/>
                <c:pt idx="0">
                  <c:v>Shared specimen problem</c:v>
                </c:pt>
              </c:strCache>
            </c:strRef>
          </c:tx>
          <c:spPr>
            <a:gradFill rotWithShape="1">
              <a:gsLst>
                <a:gs pos="0">
                  <a:schemeClr val="accent4">
                    <a:lumMod val="60000"/>
                    <a:satMod val="103000"/>
                    <a:lumMod val="102000"/>
                    <a:tint val="94000"/>
                  </a:schemeClr>
                </a:gs>
                <a:gs pos="50000">
                  <a:schemeClr val="accent4">
                    <a:lumMod val="60000"/>
                    <a:satMod val="110000"/>
                    <a:lumMod val="100000"/>
                    <a:shade val="100000"/>
                  </a:schemeClr>
                </a:gs>
                <a:gs pos="100000">
                  <a:schemeClr val="accent4">
                    <a:lumMod val="60000"/>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invertIfNegative val="0"/>
          <c:cat>
            <c:strRef>
              <c:f>'Tests not performed'!$F$1:$Q$2</c:f>
              <c:strCache>
                <c:ptCount val="12"/>
                <c:pt idx="0">
                  <c:v>October</c:v>
                </c:pt>
                <c:pt idx="1">
                  <c:v>November</c:v>
                </c:pt>
                <c:pt idx="2">
                  <c:v>December</c:v>
                </c:pt>
                <c:pt idx="3">
                  <c:v>January</c:v>
                </c:pt>
                <c:pt idx="4">
                  <c:v>February</c:v>
                </c:pt>
                <c:pt idx="5">
                  <c:v>March</c:v>
                </c:pt>
                <c:pt idx="6">
                  <c:v>April</c:v>
                </c:pt>
                <c:pt idx="7">
                  <c:v>May</c:v>
                </c:pt>
                <c:pt idx="8">
                  <c:v>June</c:v>
                </c:pt>
                <c:pt idx="9">
                  <c:v>July</c:v>
                </c:pt>
                <c:pt idx="10">
                  <c:v>August</c:v>
                </c:pt>
                <c:pt idx="11">
                  <c:v>September</c:v>
                </c:pt>
              </c:strCache>
              <c:extLst/>
            </c:strRef>
          </c:cat>
          <c:val>
            <c:numRef>
              <c:f>'Tests not performed'!$F$12:$I$12</c:f>
              <c:numCache>
                <c:formatCode>General</c:formatCode>
                <c:ptCount val="4"/>
                <c:pt idx="0">
                  <c:v>0</c:v>
                </c:pt>
                <c:pt idx="1">
                  <c:v>0</c:v>
                </c:pt>
                <c:pt idx="2">
                  <c:v>0</c:v>
                </c:pt>
                <c:pt idx="3">
                  <c:v>0</c:v>
                </c:pt>
              </c:numCache>
              <c:extLst/>
            </c:numRef>
          </c:val>
          <c:extLst>
            <c:ext xmlns:c16="http://schemas.microsoft.com/office/drawing/2014/chart" uri="{C3380CC4-5D6E-409C-BE32-E72D297353CC}">
              <c16:uniqueId val="{0000000A-CAD4-4659-8554-BC3711B785A9}"/>
            </c:ext>
          </c:extLst>
        </c:ser>
        <c:ser>
          <c:idx val="10"/>
          <c:order val="10"/>
          <c:tx>
            <c:strRef>
              <c:f>'Tests not performed'!$A$13</c:f>
              <c:strCache>
                <c:ptCount val="1"/>
                <c:pt idx="0">
                  <c:v>Specimen not rec'd at Chantilly Lab</c:v>
                </c:pt>
              </c:strCache>
            </c:strRef>
          </c:tx>
          <c:spPr>
            <a:gradFill rotWithShape="1">
              <a:gsLst>
                <a:gs pos="0">
                  <a:schemeClr val="accent5">
                    <a:lumMod val="60000"/>
                    <a:satMod val="103000"/>
                    <a:lumMod val="102000"/>
                    <a:tint val="94000"/>
                  </a:schemeClr>
                </a:gs>
                <a:gs pos="50000">
                  <a:schemeClr val="accent5">
                    <a:lumMod val="60000"/>
                    <a:satMod val="110000"/>
                    <a:lumMod val="100000"/>
                    <a:shade val="100000"/>
                  </a:schemeClr>
                </a:gs>
                <a:gs pos="100000">
                  <a:schemeClr val="accent5">
                    <a:lumMod val="60000"/>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invertIfNegative val="0"/>
          <c:cat>
            <c:strRef>
              <c:f>'Tests not performed'!$F$1:$Q$2</c:f>
              <c:strCache>
                <c:ptCount val="12"/>
                <c:pt idx="0">
                  <c:v>October</c:v>
                </c:pt>
                <c:pt idx="1">
                  <c:v>November</c:v>
                </c:pt>
                <c:pt idx="2">
                  <c:v>December</c:v>
                </c:pt>
                <c:pt idx="3">
                  <c:v>January</c:v>
                </c:pt>
                <c:pt idx="4">
                  <c:v>February</c:v>
                </c:pt>
                <c:pt idx="5">
                  <c:v>March</c:v>
                </c:pt>
                <c:pt idx="6">
                  <c:v>April</c:v>
                </c:pt>
                <c:pt idx="7">
                  <c:v>May</c:v>
                </c:pt>
                <c:pt idx="8">
                  <c:v>June</c:v>
                </c:pt>
                <c:pt idx="9">
                  <c:v>July</c:v>
                </c:pt>
                <c:pt idx="10">
                  <c:v>August</c:v>
                </c:pt>
                <c:pt idx="11">
                  <c:v>September</c:v>
                </c:pt>
              </c:strCache>
              <c:extLst/>
            </c:strRef>
          </c:cat>
          <c:val>
            <c:numRef>
              <c:f>'Tests not performed'!$F$13:$I$13</c:f>
              <c:numCache>
                <c:formatCode>General</c:formatCode>
                <c:ptCount val="4"/>
                <c:pt idx="0">
                  <c:v>0</c:v>
                </c:pt>
                <c:pt idx="1">
                  <c:v>1</c:v>
                </c:pt>
                <c:pt idx="2">
                  <c:v>0</c:v>
                </c:pt>
                <c:pt idx="3">
                  <c:v>0</c:v>
                </c:pt>
              </c:numCache>
              <c:extLst/>
            </c:numRef>
          </c:val>
          <c:extLst>
            <c:ext xmlns:c16="http://schemas.microsoft.com/office/drawing/2014/chart" uri="{C3380CC4-5D6E-409C-BE32-E72D297353CC}">
              <c16:uniqueId val="{0000000B-CAD4-4659-8554-BC3711B785A9}"/>
            </c:ext>
          </c:extLst>
        </c:ser>
        <c:ser>
          <c:idx val="11"/>
          <c:order val="11"/>
          <c:tx>
            <c:strRef>
              <c:f>'Tests not performed'!$A$14</c:f>
              <c:strCache>
                <c:ptCount val="1"/>
                <c:pt idx="0">
                  <c:v>Specimen too old for addon test</c:v>
                </c:pt>
              </c:strCache>
            </c:strRef>
          </c:tx>
          <c:spPr>
            <a:gradFill rotWithShape="1">
              <a:gsLst>
                <a:gs pos="0">
                  <a:schemeClr val="accent6">
                    <a:lumMod val="60000"/>
                    <a:satMod val="103000"/>
                    <a:lumMod val="102000"/>
                    <a:tint val="94000"/>
                  </a:schemeClr>
                </a:gs>
                <a:gs pos="50000">
                  <a:schemeClr val="accent6">
                    <a:lumMod val="60000"/>
                    <a:satMod val="110000"/>
                    <a:lumMod val="100000"/>
                    <a:shade val="100000"/>
                  </a:schemeClr>
                </a:gs>
                <a:gs pos="100000">
                  <a:schemeClr val="accent6">
                    <a:lumMod val="60000"/>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invertIfNegative val="0"/>
          <c:cat>
            <c:strRef>
              <c:f>'Tests not performed'!$F$1:$Q$2</c:f>
              <c:strCache>
                <c:ptCount val="12"/>
                <c:pt idx="0">
                  <c:v>October</c:v>
                </c:pt>
                <c:pt idx="1">
                  <c:v>November</c:v>
                </c:pt>
                <c:pt idx="2">
                  <c:v>December</c:v>
                </c:pt>
                <c:pt idx="3">
                  <c:v>January</c:v>
                </c:pt>
                <c:pt idx="4">
                  <c:v>February</c:v>
                </c:pt>
                <c:pt idx="5">
                  <c:v>March</c:v>
                </c:pt>
                <c:pt idx="6">
                  <c:v>April</c:v>
                </c:pt>
                <c:pt idx="7">
                  <c:v>May</c:v>
                </c:pt>
                <c:pt idx="8">
                  <c:v>June</c:v>
                </c:pt>
                <c:pt idx="9">
                  <c:v>July</c:v>
                </c:pt>
                <c:pt idx="10">
                  <c:v>August</c:v>
                </c:pt>
                <c:pt idx="11">
                  <c:v>September</c:v>
                </c:pt>
              </c:strCache>
              <c:extLst/>
            </c:strRef>
          </c:cat>
          <c:val>
            <c:numRef>
              <c:f>'Tests not performed'!$F$14:$I$14</c:f>
              <c:numCache>
                <c:formatCode>General</c:formatCode>
                <c:ptCount val="4"/>
                <c:pt idx="0">
                  <c:v>0</c:v>
                </c:pt>
                <c:pt idx="1">
                  <c:v>0</c:v>
                </c:pt>
                <c:pt idx="2">
                  <c:v>0</c:v>
                </c:pt>
                <c:pt idx="3">
                  <c:v>0</c:v>
                </c:pt>
              </c:numCache>
              <c:extLst/>
            </c:numRef>
          </c:val>
          <c:extLst>
            <c:ext xmlns:c16="http://schemas.microsoft.com/office/drawing/2014/chart" uri="{C3380CC4-5D6E-409C-BE32-E72D297353CC}">
              <c16:uniqueId val="{0000000C-CAD4-4659-8554-BC3711B785A9}"/>
            </c:ext>
          </c:extLst>
        </c:ser>
        <c:ser>
          <c:idx val="12"/>
          <c:order val="12"/>
          <c:tx>
            <c:strRef>
              <c:f>'Tests not performed'!$A$15</c:f>
              <c:strCache>
                <c:ptCount val="1"/>
                <c:pt idx="0">
                  <c:v>Specimen appears contaminated, unable to perform test</c:v>
                </c:pt>
              </c:strCache>
            </c:strRef>
          </c:tx>
          <c:spPr>
            <a:gradFill rotWithShape="1">
              <a:gsLst>
                <a:gs pos="0">
                  <a:schemeClr val="accent1">
                    <a:lumMod val="80000"/>
                    <a:lumOff val="20000"/>
                    <a:satMod val="103000"/>
                    <a:lumMod val="102000"/>
                    <a:tint val="94000"/>
                  </a:schemeClr>
                </a:gs>
                <a:gs pos="50000">
                  <a:schemeClr val="accent1">
                    <a:lumMod val="80000"/>
                    <a:lumOff val="20000"/>
                    <a:satMod val="110000"/>
                    <a:lumMod val="100000"/>
                    <a:shade val="100000"/>
                  </a:schemeClr>
                </a:gs>
                <a:gs pos="100000">
                  <a:schemeClr val="accent1">
                    <a:lumMod val="80000"/>
                    <a:lumOff val="20000"/>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invertIfNegative val="0"/>
          <c:cat>
            <c:strRef>
              <c:f>'Tests not performed'!$F$1:$Q$2</c:f>
              <c:strCache>
                <c:ptCount val="12"/>
                <c:pt idx="0">
                  <c:v>October</c:v>
                </c:pt>
                <c:pt idx="1">
                  <c:v>November</c:v>
                </c:pt>
                <c:pt idx="2">
                  <c:v>December</c:v>
                </c:pt>
                <c:pt idx="3">
                  <c:v>January</c:v>
                </c:pt>
                <c:pt idx="4">
                  <c:v>February</c:v>
                </c:pt>
                <c:pt idx="5">
                  <c:v>March</c:v>
                </c:pt>
                <c:pt idx="6">
                  <c:v>April</c:v>
                </c:pt>
                <c:pt idx="7">
                  <c:v>May</c:v>
                </c:pt>
                <c:pt idx="8">
                  <c:v>June</c:v>
                </c:pt>
                <c:pt idx="9">
                  <c:v>July</c:v>
                </c:pt>
                <c:pt idx="10">
                  <c:v>August</c:v>
                </c:pt>
                <c:pt idx="11">
                  <c:v>September</c:v>
                </c:pt>
              </c:strCache>
              <c:extLst/>
            </c:strRef>
          </c:cat>
          <c:val>
            <c:numRef>
              <c:f>'Tests not performed'!$F$15:$I$15</c:f>
              <c:numCache>
                <c:formatCode>General</c:formatCode>
                <c:ptCount val="4"/>
                <c:pt idx="0">
                  <c:v>0</c:v>
                </c:pt>
                <c:pt idx="1">
                  <c:v>0</c:v>
                </c:pt>
                <c:pt idx="2">
                  <c:v>0</c:v>
                </c:pt>
                <c:pt idx="3">
                  <c:v>0</c:v>
                </c:pt>
              </c:numCache>
              <c:extLst/>
            </c:numRef>
          </c:val>
          <c:extLst>
            <c:ext xmlns:c16="http://schemas.microsoft.com/office/drawing/2014/chart" uri="{C3380CC4-5D6E-409C-BE32-E72D297353CC}">
              <c16:uniqueId val="{0000000D-CAD4-4659-8554-BC3711B785A9}"/>
            </c:ext>
          </c:extLst>
        </c:ser>
        <c:ser>
          <c:idx val="13"/>
          <c:order val="13"/>
          <c:tx>
            <c:strRef>
              <c:f>'Tests not performed'!$A$16</c:f>
              <c:strCache>
                <c:ptCount val="1"/>
                <c:pt idx="0">
                  <c:v>Specimen Clotted</c:v>
                </c:pt>
              </c:strCache>
            </c:strRef>
          </c:tx>
          <c:spPr>
            <a:gradFill rotWithShape="1">
              <a:gsLst>
                <a:gs pos="0">
                  <a:schemeClr val="accent2">
                    <a:lumMod val="80000"/>
                    <a:lumOff val="20000"/>
                    <a:satMod val="103000"/>
                    <a:lumMod val="102000"/>
                    <a:tint val="94000"/>
                  </a:schemeClr>
                </a:gs>
                <a:gs pos="50000">
                  <a:schemeClr val="accent2">
                    <a:lumMod val="80000"/>
                    <a:lumOff val="20000"/>
                    <a:satMod val="110000"/>
                    <a:lumMod val="100000"/>
                    <a:shade val="100000"/>
                  </a:schemeClr>
                </a:gs>
                <a:gs pos="100000">
                  <a:schemeClr val="accent2">
                    <a:lumMod val="80000"/>
                    <a:lumOff val="20000"/>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invertIfNegative val="0"/>
          <c:cat>
            <c:strRef>
              <c:f>'Tests not performed'!$F$1:$Q$2</c:f>
              <c:strCache>
                <c:ptCount val="12"/>
                <c:pt idx="0">
                  <c:v>October</c:v>
                </c:pt>
                <c:pt idx="1">
                  <c:v>November</c:v>
                </c:pt>
                <c:pt idx="2">
                  <c:v>December</c:v>
                </c:pt>
                <c:pt idx="3">
                  <c:v>January</c:v>
                </c:pt>
                <c:pt idx="4">
                  <c:v>February</c:v>
                </c:pt>
                <c:pt idx="5">
                  <c:v>March</c:v>
                </c:pt>
                <c:pt idx="6">
                  <c:v>April</c:v>
                </c:pt>
                <c:pt idx="7">
                  <c:v>May</c:v>
                </c:pt>
                <c:pt idx="8">
                  <c:v>June</c:v>
                </c:pt>
                <c:pt idx="9">
                  <c:v>July</c:v>
                </c:pt>
                <c:pt idx="10">
                  <c:v>August</c:v>
                </c:pt>
                <c:pt idx="11">
                  <c:v>September</c:v>
                </c:pt>
              </c:strCache>
              <c:extLst/>
            </c:strRef>
          </c:cat>
          <c:val>
            <c:numRef>
              <c:f>'Tests not performed'!$F$16:$I$16</c:f>
              <c:numCache>
                <c:formatCode>General</c:formatCode>
                <c:ptCount val="4"/>
                <c:pt idx="0">
                  <c:v>0</c:v>
                </c:pt>
                <c:pt idx="1">
                  <c:v>0</c:v>
                </c:pt>
                <c:pt idx="2">
                  <c:v>0</c:v>
                </c:pt>
                <c:pt idx="3">
                  <c:v>0</c:v>
                </c:pt>
              </c:numCache>
              <c:extLst/>
            </c:numRef>
          </c:val>
          <c:extLst>
            <c:ext xmlns:c16="http://schemas.microsoft.com/office/drawing/2014/chart" uri="{C3380CC4-5D6E-409C-BE32-E72D297353CC}">
              <c16:uniqueId val="{0000000E-CAD4-4659-8554-BC3711B785A9}"/>
            </c:ext>
          </c:extLst>
        </c:ser>
        <c:ser>
          <c:idx val="14"/>
          <c:order val="14"/>
          <c:tx>
            <c:strRef>
              <c:f>'Tests not performed'!$A$17</c:f>
              <c:strCache>
                <c:ptCount val="1"/>
                <c:pt idx="0">
                  <c:v>Specimen too viscous to perform test</c:v>
                </c:pt>
              </c:strCache>
            </c:strRef>
          </c:tx>
          <c:spPr>
            <a:gradFill rotWithShape="1">
              <a:gsLst>
                <a:gs pos="0">
                  <a:schemeClr val="accent3">
                    <a:lumMod val="80000"/>
                    <a:lumOff val="20000"/>
                    <a:satMod val="103000"/>
                    <a:lumMod val="102000"/>
                    <a:tint val="94000"/>
                  </a:schemeClr>
                </a:gs>
                <a:gs pos="50000">
                  <a:schemeClr val="accent3">
                    <a:lumMod val="80000"/>
                    <a:lumOff val="20000"/>
                    <a:satMod val="110000"/>
                    <a:lumMod val="100000"/>
                    <a:shade val="100000"/>
                  </a:schemeClr>
                </a:gs>
                <a:gs pos="100000">
                  <a:schemeClr val="accent3">
                    <a:lumMod val="80000"/>
                    <a:lumOff val="20000"/>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invertIfNegative val="0"/>
          <c:cat>
            <c:strRef>
              <c:f>'Tests not performed'!$F$1:$Q$2</c:f>
              <c:strCache>
                <c:ptCount val="12"/>
                <c:pt idx="0">
                  <c:v>October</c:v>
                </c:pt>
                <c:pt idx="1">
                  <c:v>November</c:v>
                </c:pt>
                <c:pt idx="2">
                  <c:v>December</c:v>
                </c:pt>
                <c:pt idx="3">
                  <c:v>January</c:v>
                </c:pt>
                <c:pt idx="4">
                  <c:v>February</c:v>
                </c:pt>
                <c:pt idx="5">
                  <c:v>March</c:v>
                </c:pt>
                <c:pt idx="6">
                  <c:v>April</c:v>
                </c:pt>
                <c:pt idx="7">
                  <c:v>May</c:v>
                </c:pt>
                <c:pt idx="8">
                  <c:v>June</c:v>
                </c:pt>
                <c:pt idx="9">
                  <c:v>July</c:v>
                </c:pt>
                <c:pt idx="10">
                  <c:v>August</c:v>
                </c:pt>
                <c:pt idx="11">
                  <c:v>September</c:v>
                </c:pt>
              </c:strCache>
              <c:extLst/>
            </c:strRef>
          </c:cat>
          <c:val>
            <c:numRef>
              <c:f>'Tests not performed'!$F$17:$I$17</c:f>
              <c:numCache>
                <c:formatCode>General</c:formatCode>
                <c:ptCount val="4"/>
                <c:pt idx="0">
                  <c:v>0</c:v>
                </c:pt>
                <c:pt idx="1">
                  <c:v>1</c:v>
                </c:pt>
                <c:pt idx="2">
                  <c:v>1</c:v>
                </c:pt>
                <c:pt idx="3">
                  <c:v>0</c:v>
                </c:pt>
              </c:numCache>
              <c:extLst/>
            </c:numRef>
          </c:val>
          <c:extLst>
            <c:ext xmlns:c16="http://schemas.microsoft.com/office/drawing/2014/chart" uri="{C3380CC4-5D6E-409C-BE32-E72D297353CC}">
              <c16:uniqueId val="{0000000F-CAD4-4659-8554-BC3711B785A9}"/>
            </c:ext>
          </c:extLst>
        </c:ser>
        <c:ser>
          <c:idx val="15"/>
          <c:order val="15"/>
          <c:tx>
            <c:strRef>
              <c:f>'Tests not performed'!$A$18</c:f>
              <c:strCache>
                <c:ptCount val="1"/>
                <c:pt idx="0">
                  <c:v>Inadequate viable cells availabe for analysis</c:v>
                </c:pt>
              </c:strCache>
            </c:strRef>
          </c:tx>
          <c:spPr>
            <a:gradFill rotWithShape="1">
              <a:gsLst>
                <a:gs pos="0">
                  <a:schemeClr val="accent4">
                    <a:lumMod val="80000"/>
                    <a:lumOff val="20000"/>
                    <a:satMod val="103000"/>
                    <a:lumMod val="102000"/>
                    <a:tint val="94000"/>
                  </a:schemeClr>
                </a:gs>
                <a:gs pos="50000">
                  <a:schemeClr val="accent4">
                    <a:lumMod val="80000"/>
                    <a:lumOff val="20000"/>
                    <a:satMod val="110000"/>
                    <a:lumMod val="100000"/>
                    <a:shade val="100000"/>
                  </a:schemeClr>
                </a:gs>
                <a:gs pos="100000">
                  <a:schemeClr val="accent4">
                    <a:lumMod val="80000"/>
                    <a:lumOff val="20000"/>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invertIfNegative val="0"/>
          <c:cat>
            <c:strRef>
              <c:f>'Tests not performed'!$F$1:$Q$2</c:f>
              <c:strCache>
                <c:ptCount val="12"/>
                <c:pt idx="0">
                  <c:v>October</c:v>
                </c:pt>
                <c:pt idx="1">
                  <c:v>November</c:v>
                </c:pt>
                <c:pt idx="2">
                  <c:v>December</c:v>
                </c:pt>
                <c:pt idx="3">
                  <c:v>January</c:v>
                </c:pt>
                <c:pt idx="4">
                  <c:v>February</c:v>
                </c:pt>
                <c:pt idx="5">
                  <c:v>March</c:v>
                </c:pt>
                <c:pt idx="6">
                  <c:v>April</c:v>
                </c:pt>
                <c:pt idx="7">
                  <c:v>May</c:v>
                </c:pt>
                <c:pt idx="8">
                  <c:v>June</c:v>
                </c:pt>
                <c:pt idx="9">
                  <c:v>July</c:v>
                </c:pt>
                <c:pt idx="10">
                  <c:v>August</c:v>
                </c:pt>
                <c:pt idx="11">
                  <c:v>September</c:v>
                </c:pt>
              </c:strCache>
              <c:extLst/>
            </c:strRef>
          </c:cat>
          <c:val>
            <c:numRef>
              <c:f>'Tests not performed'!$F$18:$I$18</c:f>
              <c:numCache>
                <c:formatCode>General</c:formatCode>
                <c:ptCount val="4"/>
                <c:pt idx="0">
                  <c:v>0</c:v>
                </c:pt>
                <c:pt idx="1">
                  <c:v>0</c:v>
                </c:pt>
                <c:pt idx="2">
                  <c:v>0</c:v>
                </c:pt>
                <c:pt idx="3">
                  <c:v>5</c:v>
                </c:pt>
              </c:numCache>
              <c:extLst/>
            </c:numRef>
          </c:val>
          <c:extLst>
            <c:ext xmlns:c16="http://schemas.microsoft.com/office/drawing/2014/chart" uri="{C3380CC4-5D6E-409C-BE32-E72D297353CC}">
              <c16:uniqueId val="{00000010-CAD4-4659-8554-BC3711B785A9}"/>
            </c:ext>
          </c:extLst>
        </c:ser>
        <c:dLbls>
          <c:showLegendKey val="0"/>
          <c:showVal val="0"/>
          <c:showCatName val="0"/>
          <c:showSerName val="0"/>
          <c:showPercent val="0"/>
          <c:showBubbleSize val="0"/>
        </c:dLbls>
        <c:gapWidth val="150"/>
        <c:axId val="1411515600"/>
        <c:axId val="584980352"/>
      </c:barChart>
      <c:lineChart>
        <c:grouping val="standard"/>
        <c:varyColors val="0"/>
        <c:ser>
          <c:idx val="16"/>
          <c:order val="16"/>
          <c:tx>
            <c:strRef>
              <c:f>'Tests not performed'!$A$19</c:f>
              <c:strCache>
                <c:ptCount val="1"/>
                <c:pt idx="0">
                  <c:v>Total</c:v>
                </c:pt>
              </c:strCache>
            </c:strRef>
          </c:tx>
          <c:spPr>
            <a:ln w="34925" cap="rnd">
              <a:solidFill>
                <a:schemeClr val="accent5">
                  <a:lumMod val="80000"/>
                  <a:lumOff val="20000"/>
                </a:schemeClr>
              </a:solidFill>
              <a:round/>
            </a:ln>
            <a:effectLst>
              <a:outerShdw blurRad="57150" dist="19050" dir="5400000" algn="ctr" rotWithShape="0">
                <a:srgbClr val="000000">
                  <a:alpha val="63000"/>
                </a:srgbClr>
              </a:outerShdw>
            </a:effectLst>
          </c:spPr>
          <c:marker>
            <c:symbol val="none"/>
          </c:marker>
          <c:dLbls>
            <c:spPr>
              <a:solidFill>
                <a:sysClr val="window" lastClr="FFFFFF"/>
              </a:solidFill>
              <a:ln>
                <a:no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wedgeEllipseCallout">
                    <a:avLst/>
                  </a:prstGeom>
                  <a:noFill/>
                  <a:ln>
                    <a:noFill/>
                  </a:ln>
                </c15:spPr>
                <c15:showLeaderLines val="1"/>
                <c15:leaderLines>
                  <c:spPr>
                    <a:ln w="9525">
                      <a:solidFill>
                        <a:schemeClr val="lt1">
                          <a:lumMod val="95000"/>
                          <a:alpha val="54000"/>
                        </a:schemeClr>
                      </a:solidFill>
                    </a:ln>
                    <a:effectLst/>
                  </c:spPr>
                </c15:leaderLines>
              </c:ext>
            </c:extLst>
          </c:dLbls>
          <c:cat>
            <c:strRef>
              <c:f>'Tests not performed'!$F$1:$Q$2</c:f>
              <c:strCache>
                <c:ptCount val="12"/>
                <c:pt idx="0">
                  <c:v>October</c:v>
                </c:pt>
                <c:pt idx="1">
                  <c:v>November</c:v>
                </c:pt>
                <c:pt idx="2">
                  <c:v>December</c:v>
                </c:pt>
                <c:pt idx="3">
                  <c:v>January</c:v>
                </c:pt>
                <c:pt idx="4">
                  <c:v>February</c:v>
                </c:pt>
                <c:pt idx="5">
                  <c:v>March</c:v>
                </c:pt>
                <c:pt idx="6">
                  <c:v>April</c:v>
                </c:pt>
                <c:pt idx="7">
                  <c:v>May</c:v>
                </c:pt>
                <c:pt idx="8">
                  <c:v>June</c:v>
                </c:pt>
                <c:pt idx="9">
                  <c:v>July</c:v>
                </c:pt>
                <c:pt idx="10">
                  <c:v>August</c:v>
                </c:pt>
                <c:pt idx="11">
                  <c:v>September</c:v>
                </c:pt>
              </c:strCache>
              <c:extLst/>
            </c:strRef>
          </c:cat>
          <c:val>
            <c:numRef>
              <c:f>'Tests not performed'!$F$19:$I$19</c:f>
              <c:numCache>
                <c:formatCode>General</c:formatCode>
                <c:ptCount val="4"/>
                <c:pt idx="0">
                  <c:v>3</c:v>
                </c:pt>
                <c:pt idx="1">
                  <c:v>17</c:v>
                </c:pt>
                <c:pt idx="2">
                  <c:v>5</c:v>
                </c:pt>
                <c:pt idx="3">
                  <c:v>13</c:v>
                </c:pt>
              </c:numCache>
              <c:extLst/>
            </c:numRef>
          </c:val>
          <c:smooth val="0"/>
          <c:extLst>
            <c:ext xmlns:c16="http://schemas.microsoft.com/office/drawing/2014/chart" uri="{C3380CC4-5D6E-409C-BE32-E72D297353CC}">
              <c16:uniqueId val="{00000011-CAD4-4659-8554-BC3711B785A9}"/>
            </c:ext>
          </c:extLst>
        </c:ser>
        <c:dLbls>
          <c:showLegendKey val="0"/>
          <c:showVal val="0"/>
          <c:showCatName val="0"/>
          <c:showSerName val="0"/>
          <c:showPercent val="0"/>
          <c:showBubbleSize val="0"/>
        </c:dLbls>
        <c:marker val="1"/>
        <c:smooth val="0"/>
        <c:axId val="1411515600"/>
        <c:axId val="584980352"/>
      </c:lineChart>
      <c:catAx>
        <c:axId val="1411515600"/>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US"/>
          </a:p>
        </c:txPr>
        <c:crossAx val="584980352"/>
        <c:crosses val="autoZero"/>
        <c:auto val="1"/>
        <c:lblAlgn val="ctr"/>
        <c:lblOffset val="100"/>
        <c:noMultiLvlLbl val="0"/>
      </c:catAx>
      <c:valAx>
        <c:axId val="584980352"/>
        <c:scaling>
          <c:orientation val="minMax"/>
          <c:max val="24"/>
        </c:scaling>
        <c:delete val="0"/>
        <c:axPos val="l"/>
        <c:majorGridlines>
          <c:spPr>
            <a:ln w="3175" cap="flat" cmpd="sng" algn="ctr">
              <a:solidFill>
                <a:schemeClr val="lt1">
                  <a:lumMod val="95000"/>
                  <a:alpha val="1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US"/>
          </a:p>
        </c:txPr>
        <c:crossAx val="1411515600"/>
        <c:crosses val="autoZero"/>
        <c:crossBetween val="between"/>
        <c:majorUnit val="1"/>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1200" spc="0" baseline="0">
                <a:solidFill>
                  <a:sysClr val="windowText" lastClr="000000">
                    <a:lumMod val="65000"/>
                    <a:lumOff val="35000"/>
                  </a:sysClr>
                </a:solidFill>
                <a:latin typeface="+mn-lt"/>
                <a:ea typeface="+mn-ea"/>
                <a:cs typeface="+mn-cs"/>
              </a:defRPr>
            </a:pPr>
            <a:r>
              <a:rPr lang="en-US" sz="1800" b="1" i="0" u="none" strike="noStrike" kern="1200" spc="100" baseline="0">
                <a:solidFill>
                  <a:sysClr val="window" lastClr="FFFFFF">
                    <a:lumMod val="95000"/>
                  </a:sysClr>
                </a:solidFill>
                <a:effectLst>
                  <a:outerShdw blurRad="50800" dist="38100" dir="5400000" algn="t" rotWithShape="0">
                    <a:srgbClr val="000000">
                      <a:alpha val="40000"/>
                    </a:srgbClr>
                  </a:outerShdw>
                </a:effectLst>
              </a:rPr>
              <a:t>FY 2024 Tests Rejected by Mayo</a:t>
            </a:r>
            <a:endParaRPr lang="en-US" sz="1800" b="1" i="0" u="none" strike="noStrike" kern="1200" spc="100" baseline="0">
              <a:solidFill>
                <a:sysClr val="window" lastClr="FFFFFF">
                  <a:lumMod val="95000"/>
                </a:sysClr>
              </a:solidFill>
              <a:effectLst/>
            </a:endParaRPr>
          </a:p>
          <a:p>
            <a:pPr marL="0" marR="0" lvl="0" indent="0" algn="ctr" defTabSz="914400" rtl="0" eaLnBrk="1" fontAlgn="auto" latinLnBrk="0" hangingPunct="1">
              <a:lnSpc>
                <a:spcPct val="100000"/>
              </a:lnSpc>
              <a:spcBef>
                <a:spcPts val="0"/>
              </a:spcBef>
              <a:spcAft>
                <a:spcPts val="0"/>
              </a:spcAft>
              <a:buClrTx/>
              <a:buSzTx/>
              <a:buFontTx/>
              <a:buNone/>
              <a:tabLst/>
              <a:defRPr sz="1800">
                <a:solidFill>
                  <a:sysClr val="windowText" lastClr="000000">
                    <a:lumMod val="65000"/>
                    <a:lumOff val="35000"/>
                  </a:sysClr>
                </a:solidFill>
              </a:defRPr>
            </a:pPr>
            <a:endParaRPr lang="en-US" sz="1800" baseline="0"/>
          </a:p>
        </c:rich>
      </c:tx>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1200" spc="0" baseline="0">
              <a:solidFill>
                <a:sysClr val="windowText" lastClr="000000">
                  <a:lumMod val="65000"/>
                  <a:lumOff val="35000"/>
                </a:sysClr>
              </a:solidFill>
              <a:latin typeface="+mn-lt"/>
              <a:ea typeface="+mn-ea"/>
              <a:cs typeface="+mn-cs"/>
            </a:defRPr>
          </a:pPr>
          <a:endParaRPr lang="en-US"/>
        </a:p>
      </c:txPr>
    </c:title>
    <c:autoTitleDeleted val="0"/>
    <c:plotArea>
      <c:layout/>
      <c:barChart>
        <c:barDir val="col"/>
        <c:grouping val="clustered"/>
        <c:varyColors val="0"/>
        <c:ser>
          <c:idx val="0"/>
          <c:order val="0"/>
          <c:tx>
            <c:strRef>
              <c:f>Sheet1!$A$3:$E$3</c:f>
              <c:strCache>
                <c:ptCount val="5"/>
                <c:pt idx="0">
                  <c:v>Inappropriate transport for test requested</c:v>
                </c:pt>
              </c:strCache>
            </c:strRef>
          </c:tx>
          <c:spPr>
            <a:solidFill>
              <a:schemeClr val="accent1"/>
            </a:solidFill>
            <a:ln>
              <a:noFill/>
            </a:ln>
            <a:effectLst/>
          </c:spPr>
          <c:invertIfNegative val="0"/>
          <c:cat>
            <c:strRef>
              <c:f>Sheet1!$F$2:$I$2</c:f>
              <c:strCache>
                <c:ptCount val="4"/>
                <c:pt idx="0">
                  <c:v>October</c:v>
                </c:pt>
                <c:pt idx="1">
                  <c:v>November</c:v>
                </c:pt>
                <c:pt idx="2">
                  <c:v>December</c:v>
                </c:pt>
                <c:pt idx="3">
                  <c:v>January</c:v>
                </c:pt>
              </c:strCache>
              <c:extLst/>
            </c:strRef>
          </c:cat>
          <c:val>
            <c:numRef>
              <c:f>Sheet1!$F$3:$I$3</c:f>
              <c:numCache>
                <c:formatCode>General</c:formatCode>
                <c:ptCount val="4"/>
                <c:pt idx="0">
                  <c:v>0</c:v>
                </c:pt>
                <c:pt idx="1">
                  <c:v>0</c:v>
                </c:pt>
                <c:pt idx="2">
                  <c:v>0</c:v>
                </c:pt>
                <c:pt idx="3">
                  <c:v>0</c:v>
                </c:pt>
              </c:numCache>
              <c:extLst/>
            </c:numRef>
          </c:val>
          <c:extLst>
            <c:ext xmlns:c16="http://schemas.microsoft.com/office/drawing/2014/chart" uri="{C3380CC4-5D6E-409C-BE32-E72D297353CC}">
              <c16:uniqueId val="{00000000-C092-4BF9-A422-BE0F0664F49F}"/>
            </c:ext>
          </c:extLst>
        </c:ser>
        <c:ser>
          <c:idx val="1"/>
          <c:order val="1"/>
          <c:tx>
            <c:strRef>
              <c:f>Sheet1!$A$4:$E$4</c:f>
              <c:strCache>
                <c:ptCount val="5"/>
                <c:pt idx="0">
                  <c:v>PH out of limits</c:v>
                </c:pt>
              </c:strCache>
            </c:strRef>
          </c:tx>
          <c:spPr>
            <a:solidFill>
              <a:schemeClr val="accent2"/>
            </a:solidFill>
            <a:ln>
              <a:noFill/>
            </a:ln>
            <a:effectLst/>
          </c:spPr>
          <c:invertIfNegative val="0"/>
          <c:cat>
            <c:strRef>
              <c:f>Sheet1!$F$2:$I$2</c:f>
              <c:strCache>
                <c:ptCount val="4"/>
                <c:pt idx="0">
                  <c:v>October</c:v>
                </c:pt>
                <c:pt idx="1">
                  <c:v>November</c:v>
                </c:pt>
                <c:pt idx="2">
                  <c:v>December</c:v>
                </c:pt>
                <c:pt idx="3">
                  <c:v>January</c:v>
                </c:pt>
              </c:strCache>
              <c:extLst/>
            </c:strRef>
          </c:cat>
          <c:val>
            <c:numRef>
              <c:f>Sheet1!$F$4:$I$4</c:f>
              <c:numCache>
                <c:formatCode>General</c:formatCode>
                <c:ptCount val="4"/>
                <c:pt idx="0">
                  <c:v>0</c:v>
                </c:pt>
                <c:pt idx="1">
                  <c:v>0</c:v>
                </c:pt>
                <c:pt idx="2">
                  <c:v>0</c:v>
                </c:pt>
                <c:pt idx="3">
                  <c:v>0</c:v>
                </c:pt>
              </c:numCache>
              <c:extLst/>
            </c:numRef>
          </c:val>
          <c:extLst>
            <c:ext xmlns:c16="http://schemas.microsoft.com/office/drawing/2014/chart" uri="{C3380CC4-5D6E-409C-BE32-E72D297353CC}">
              <c16:uniqueId val="{00000001-C092-4BF9-A422-BE0F0664F49F}"/>
            </c:ext>
          </c:extLst>
        </c:ser>
        <c:ser>
          <c:idx val="2"/>
          <c:order val="2"/>
          <c:tx>
            <c:strRef>
              <c:f>Sheet1!$A$5:$E$5</c:f>
              <c:strCache>
                <c:ptCount val="5"/>
                <c:pt idx="0">
                  <c:v>Specimen improperly collected/handled/stored by client</c:v>
                </c:pt>
              </c:strCache>
            </c:strRef>
          </c:tx>
          <c:spPr>
            <a:solidFill>
              <a:schemeClr val="accent3"/>
            </a:solidFill>
            <a:ln>
              <a:noFill/>
            </a:ln>
            <a:effectLst/>
          </c:spPr>
          <c:invertIfNegative val="0"/>
          <c:cat>
            <c:strRef>
              <c:f>Sheet1!$F$2:$I$2</c:f>
              <c:strCache>
                <c:ptCount val="4"/>
                <c:pt idx="0">
                  <c:v>October</c:v>
                </c:pt>
                <c:pt idx="1">
                  <c:v>November</c:v>
                </c:pt>
                <c:pt idx="2">
                  <c:v>December</c:v>
                </c:pt>
                <c:pt idx="3">
                  <c:v>January</c:v>
                </c:pt>
              </c:strCache>
              <c:extLst/>
            </c:strRef>
          </c:cat>
          <c:val>
            <c:numRef>
              <c:f>Sheet1!$F$5:$I$5</c:f>
              <c:numCache>
                <c:formatCode>General</c:formatCode>
                <c:ptCount val="4"/>
                <c:pt idx="0">
                  <c:v>0</c:v>
                </c:pt>
                <c:pt idx="1">
                  <c:v>0</c:v>
                </c:pt>
                <c:pt idx="2">
                  <c:v>0</c:v>
                </c:pt>
                <c:pt idx="3">
                  <c:v>0</c:v>
                </c:pt>
              </c:numCache>
              <c:extLst/>
            </c:numRef>
          </c:val>
          <c:extLst>
            <c:ext xmlns:c16="http://schemas.microsoft.com/office/drawing/2014/chart" uri="{C3380CC4-5D6E-409C-BE32-E72D297353CC}">
              <c16:uniqueId val="{00000002-C092-4BF9-A422-BE0F0664F49F}"/>
            </c:ext>
          </c:extLst>
        </c:ser>
        <c:ser>
          <c:idx val="3"/>
          <c:order val="3"/>
          <c:tx>
            <c:strRef>
              <c:f>Sheet1!$A$6:$E$6</c:f>
              <c:strCache>
                <c:ptCount val="5"/>
                <c:pt idx="0">
                  <c:v>Specimen is too hemolyzed to perform test</c:v>
                </c:pt>
              </c:strCache>
            </c:strRef>
          </c:tx>
          <c:spPr>
            <a:solidFill>
              <a:schemeClr val="accent4"/>
            </a:solidFill>
            <a:ln>
              <a:noFill/>
            </a:ln>
            <a:effectLst/>
          </c:spPr>
          <c:invertIfNegative val="0"/>
          <c:cat>
            <c:strRef>
              <c:f>Sheet1!$F$2:$I$2</c:f>
              <c:strCache>
                <c:ptCount val="4"/>
                <c:pt idx="0">
                  <c:v>October</c:v>
                </c:pt>
                <c:pt idx="1">
                  <c:v>November</c:v>
                </c:pt>
                <c:pt idx="2">
                  <c:v>December</c:v>
                </c:pt>
                <c:pt idx="3">
                  <c:v>January</c:v>
                </c:pt>
              </c:strCache>
              <c:extLst/>
            </c:strRef>
          </c:cat>
          <c:val>
            <c:numRef>
              <c:f>Sheet1!$F$6:$I$6</c:f>
              <c:numCache>
                <c:formatCode>General</c:formatCode>
                <c:ptCount val="4"/>
                <c:pt idx="0">
                  <c:v>0</c:v>
                </c:pt>
                <c:pt idx="1">
                  <c:v>0</c:v>
                </c:pt>
                <c:pt idx="2">
                  <c:v>0</c:v>
                </c:pt>
                <c:pt idx="3">
                  <c:v>0</c:v>
                </c:pt>
              </c:numCache>
              <c:extLst/>
            </c:numRef>
          </c:val>
          <c:extLst>
            <c:ext xmlns:c16="http://schemas.microsoft.com/office/drawing/2014/chart" uri="{C3380CC4-5D6E-409C-BE32-E72D297353CC}">
              <c16:uniqueId val="{00000003-C092-4BF9-A422-BE0F0664F49F}"/>
            </c:ext>
          </c:extLst>
        </c:ser>
        <c:ser>
          <c:idx val="4"/>
          <c:order val="4"/>
          <c:tx>
            <c:strRef>
              <c:f>Sheet1!$A$7:$E$7</c:f>
              <c:strCache>
                <c:ptCount val="5"/>
                <c:pt idx="0">
                  <c:v>Specimen is too Lypemic to perform test</c:v>
                </c:pt>
              </c:strCache>
            </c:strRef>
          </c:tx>
          <c:spPr>
            <a:solidFill>
              <a:schemeClr val="accent5"/>
            </a:solidFill>
            <a:ln>
              <a:noFill/>
            </a:ln>
            <a:effectLst/>
          </c:spPr>
          <c:invertIfNegative val="0"/>
          <c:cat>
            <c:strRef>
              <c:f>Sheet1!$F$2:$I$2</c:f>
              <c:strCache>
                <c:ptCount val="4"/>
                <c:pt idx="0">
                  <c:v>October</c:v>
                </c:pt>
                <c:pt idx="1">
                  <c:v>November</c:v>
                </c:pt>
                <c:pt idx="2">
                  <c:v>December</c:v>
                </c:pt>
                <c:pt idx="3">
                  <c:v>January</c:v>
                </c:pt>
              </c:strCache>
              <c:extLst/>
            </c:strRef>
          </c:cat>
          <c:val>
            <c:numRef>
              <c:f>Sheet1!$F$7:$I$7</c:f>
              <c:numCache>
                <c:formatCode>General</c:formatCode>
                <c:ptCount val="4"/>
                <c:pt idx="0">
                  <c:v>0</c:v>
                </c:pt>
                <c:pt idx="1">
                  <c:v>0</c:v>
                </c:pt>
                <c:pt idx="2">
                  <c:v>0</c:v>
                </c:pt>
                <c:pt idx="3">
                  <c:v>0</c:v>
                </c:pt>
              </c:numCache>
              <c:extLst/>
            </c:numRef>
          </c:val>
          <c:extLst>
            <c:ext xmlns:c16="http://schemas.microsoft.com/office/drawing/2014/chart" uri="{C3380CC4-5D6E-409C-BE32-E72D297353CC}">
              <c16:uniqueId val="{00000004-C092-4BF9-A422-BE0F0664F49F}"/>
            </c:ext>
          </c:extLst>
        </c:ser>
        <c:ser>
          <c:idx val="5"/>
          <c:order val="5"/>
          <c:tx>
            <c:strRef>
              <c:f>Sheet1!$A$8:$E$8</c:f>
              <c:strCache>
                <c:ptCount val="5"/>
                <c:pt idx="0">
                  <c:v>Specimen QNS after other tests completed</c:v>
                </c:pt>
              </c:strCache>
            </c:strRef>
          </c:tx>
          <c:spPr>
            <a:solidFill>
              <a:schemeClr val="accent6"/>
            </a:solidFill>
            <a:ln>
              <a:noFill/>
            </a:ln>
            <a:effectLst/>
          </c:spPr>
          <c:invertIfNegative val="0"/>
          <c:cat>
            <c:strRef>
              <c:f>Sheet1!$F$2:$I$2</c:f>
              <c:strCache>
                <c:ptCount val="4"/>
                <c:pt idx="0">
                  <c:v>October</c:v>
                </c:pt>
                <c:pt idx="1">
                  <c:v>November</c:v>
                </c:pt>
                <c:pt idx="2">
                  <c:v>December</c:v>
                </c:pt>
                <c:pt idx="3">
                  <c:v>January</c:v>
                </c:pt>
              </c:strCache>
              <c:extLst/>
            </c:strRef>
          </c:cat>
          <c:val>
            <c:numRef>
              <c:f>Sheet1!$F$8:$I$8</c:f>
              <c:numCache>
                <c:formatCode>General</c:formatCode>
                <c:ptCount val="4"/>
                <c:pt idx="0">
                  <c:v>0</c:v>
                </c:pt>
                <c:pt idx="1">
                  <c:v>0</c:v>
                </c:pt>
                <c:pt idx="2">
                  <c:v>0</c:v>
                </c:pt>
                <c:pt idx="3">
                  <c:v>0</c:v>
                </c:pt>
              </c:numCache>
              <c:extLst/>
            </c:numRef>
          </c:val>
          <c:extLst>
            <c:ext xmlns:c16="http://schemas.microsoft.com/office/drawing/2014/chart" uri="{C3380CC4-5D6E-409C-BE32-E72D297353CC}">
              <c16:uniqueId val="{00000005-C092-4BF9-A422-BE0F0664F49F}"/>
            </c:ext>
          </c:extLst>
        </c:ser>
        <c:ser>
          <c:idx val="6"/>
          <c:order val="6"/>
          <c:tx>
            <c:strRef>
              <c:f>Sheet1!$A$9:$E$9</c:f>
              <c:strCache>
                <c:ptCount val="5"/>
                <c:pt idx="0">
                  <c:v>Specimen rec'd too old to perform test</c:v>
                </c:pt>
              </c:strCache>
            </c:strRef>
          </c:tx>
          <c:spPr>
            <a:solidFill>
              <a:schemeClr val="accent1">
                <a:lumMod val="60000"/>
              </a:schemeClr>
            </a:solidFill>
            <a:ln>
              <a:noFill/>
            </a:ln>
            <a:effectLst/>
          </c:spPr>
          <c:invertIfNegative val="0"/>
          <c:cat>
            <c:strRef>
              <c:f>Sheet1!$F$2:$I$2</c:f>
              <c:strCache>
                <c:ptCount val="4"/>
                <c:pt idx="0">
                  <c:v>October</c:v>
                </c:pt>
                <c:pt idx="1">
                  <c:v>November</c:v>
                </c:pt>
                <c:pt idx="2">
                  <c:v>December</c:v>
                </c:pt>
                <c:pt idx="3">
                  <c:v>January</c:v>
                </c:pt>
              </c:strCache>
              <c:extLst/>
            </c:strRef>
          </c:cat>
          <c:val>
            <c:numRef>
              <c:f>Sheet1!$F$9:$I$9</c:f>
              <c:numCache>
                <c:formatCode>General</c:formatCode>
                <c:ptCount val="4"/>
                <c:pt idx="0">
                  <c:v>0</c:v>
                </c:pt>
                <c:pt idx="1">
                  <c:v>0</c:v>
                </c:pt>
                <c:pt idx="2">
                  <c:v>0</c:v>
                </c:pt>
                <c:pt idx="3">
                  <c:v>0</c:v>
                </c:pt>
              </c:numCache>
              <c:extLst/>
            </c:numRef>
          </c:val>
          <c:extLst>
            <c:ext xmlns:c16="http://schemas.microsoft.com/office/drawing/2014/chart" uri="{C3380CC4-5D6E-409C-BE32-E72D297353CC}">
              <c16:uniqueId val="{00000006-C092-4BF9-A422-BE0F0664F49F}"/>
            </c:ext>
          </c:extLst>
        </c:ser>
        <c:ser>
          <c:idx val="7"/>
          <c:order val="7"/>
          <c:tx>
            <c:strRef>
              <c:f>Sheet1!$A$10:$E$10</c:f>
              <c:strCache>
                <c:ptCount val="5"/>
                <c:pt idx="0">
                  <c:v>Specimen received QNS</c:v>
                </c:pt>
              </c:strCache>
            </c:strRef>
          </c:tx>
          <c:spPr>
            <a:solidFill>
              <a:schemeClr val="accent2">
                <a:lumMod val="60000"/>
              </a:schemeClr>
            </a:solidFill>
            <a:ln>
              <a:noFill/>
            </a:ln>
            <a:effectLst/>
          </c:spPr>
          <c:invertIfNegative val="0"/>
          <c:cat>
            <c:strRef>
              <c:f>Sheet1!$F$2:$I$2</c:f>
              <c:strCache>
                <c:ptCount val="4"/>
                <c:pt idx="0">
                  <c:v>October</c:v>
                </c:pt>
                <c:pt idx="1">
                  <c:v>November</c:v>
                </c:pt>
                <c:pt idx="2">
                  <c:v>December</c:v>
                </c:pt>
                <c:pt idx="3">
                  <c:v>January</c:v>
                </c:pt>
              </c:strCache>
              <c:extLst/>
            </c:strRef>
          </c:cat>
          <c:val>
            <c:numRef>
              <c:f>Sheet1!$F$10:$I$10</c:f>
              <c:numCache>
                <c:formatCode>General</c:formatCode>
                <c:ptCount val="4"/>
                <c:pt idx="0">
                  <c:v>0</c:v>
                </c:pt>
                <c:pt idx="1">
                  <c:v>1</c:v>
                </c:pt>
                <c:pt idx="2">
                  <c:v>0</c:v>
                </c:pt>
                <c:pt idx="3">
                  <c:v>1</c:v>
                </c:pt>
              </c:numCache>
              <c:extLst/>
            </c:numRef>
          </c:val>
          <c:extLst>
            <c:ext xmlns:c16="http://schemas.microsoft.com/office/drawing/2014/chart" uri="{C3380CC4-5D6E-409C-BE32-E72D297353CC}">
              <c16:uniqueId val="{00000007-C092-4BF9-A422-BE0F0664F49F}"/>
            </c:ext>
          </c:extLst>
        </c:ser>
        <c:ser>
          <c:idx val="8"/>
          <c:order val="8"/>
          <c:tx>
            <c:strRef>
              <c:f>Sheet1!$A$11:$E$11</c:f>
              <c:strCache>
                <c:ptCount val="5"/>
                <c:pt idx="0">
                  <c:v>Results inconclusive due to interfering substances</c:v>
                </c:pt>
              </c:strCache>
            </c:strRef>
          </c:tx>
          <c:spPr>
            <a:solidFill>
              <a:schemeClr val="accent3">
                <a:lumMod val="60000"/>
              </a:schemeClr>
            </a:solidFill>
            <a:ln>
              <a:noFill/>
            </a:ln>
            <a:effectLst/>
          </c:spPr>
          <c:invertIfNegative val="0"/>
          <c:cat>
            <c:strRef>
              <c:f>Sheet1!$F$2:$I$2</c:f>
              <c:strCache>
                <c:ptCount val="4"/>
                <c:pt idx="0">
                  <c:v>October</c:v>
                </c:pt>
                <c:pt idx="1">
                  <c:v>November</c:v>
                </c:pt>
                <c:pt idx="2">
                  <c:v>December</c:v>
                </c:pt>
                <c:pt idx="3">
                  <c:v>January</c:v>
                </c:pt>
              </c:strCache>
              <c:extLst/>
            </c:strRef>
          </c:cat>
          <c:val>
            <c:numRef>
              <c:f>Sheet1!$F$11:$I$11</c:f>
              <c:numCache>
                <c:formatCode>General</c:formatCode>
                <c:ptCount val="4"/>
                <c:pt idx="0">
                  <c:v>0</c:v>
                </c:pt>
                <c:pt idx="1">
                  <c:v>0</c:v>
                </c:pt>
                <c:pt idx="2">
                  <c:v>0</c:v>
                </c:pt>
                <c:pt idx="3">
                  <c:v>0</c:v>
                </c:pt>
              </c:numCache>
              <c:extLst/>
            </c:numRef>
          </c:val>
          <c:extLst>
            <c:ext xmlns:c16="http://schemas.microsoft.com/office/drawing/2014/chart" uri="{C3380CC4-5D6E-409C-BE32-E72D297353CC}">
              <c16:uniqueId val="{00000008-C092-4BF9-A422-BE0F0664F49F}"/>
            </c:ext>
          </c:extLst>
        </c:ser>
        <c:ser>
          <c:idx val="9"/>
          <c:order val="9"/>
          <c:tx>
            <c:strRef>
              <c:f>Sheet1!$A$12:$E$12</c:f>
              <c:strCache>
                <c:ptCount val="5"/>
                <c:pt idx="0">
                  <c:v>Shared specimen problem</c:v>
                </c:pt>
              </c:strCache>
            </c:strRef>
          </c:tx>
          <c:spPr>
            <a:solidFill>
              <a:schemeClr val="accent4">
                <a:lumMod val="60000"/>
              </a:schemeClr>
            </a:solidFill>
            <a:ln>
              <a:noFill/>
            </a:ln>
            <a:effectLst/>
          </c:spPr>
          <c:invertIfNegative val="0"/>
          <c:cat>
            <c:strRef>
              <c:f>Sheet1!$F$2:$I$2</c:f>
              <c:strCache>
                <c:ptCount val="4"/>
                <c:pt idx="0">
                  <c:v>October</c:v>
                </c:pt>
                <c:pt idx="1">
                  <c:v>November</c:v>
                </c:pt>
                <c:pt idx="2">
                  <c:v>December</c:v>
                </c:pt>
                <c:pt idx="3">
                  <c:v>January</c:v>
                </c:pt>
              </c:strCache>
              <c:extLst/>
            </c:strRef>
          </c:cat>
          <c:val>
            <c:numRef>
              <c:f>Sheet1!$F$12:$I$12</c:f>
              <c:numCache>
                <c:formatCode>General</c:formatCode>
                <c:ptCount val="4"/>
                <c:pt idx="0">
                  <c:v>0</c:v>
                </c:pt>
                <c:pt idx="1">
                  <c:v>0</c:v>
                </c:pt>
                <c:pt idx="2">
                  <c:v>0</c:v>
                </c:pt>
                <c:pt idx="3">
                  <c:v>0</c:v>
                </c:pt>
              </c:numCache>
              <c:extLst/>
            </c:numRef>
          </c:val>
          <c:extLst>
            <c:ext xmlns:c16="http://schemas.microsoft.com/office/drawing/2014/chart" uri="{C3380CC4-5D6E-409C-BE32-E72D297353CC}">
              <c16:uniqueId val="{00000009-C092-4BF9-A422-BE0F0664F49F}"/>
            </c:ext>
          </c:extLst>
        </c:ser>
        <c:ser>
          <c:idx val="10"/>
          <c:order val="10"/>
          <c:tx>
            <c:strRef>
              <c:f>Sheet1!$A$13:$E$13</c:f>
              <c:strCache>
                <c:ptCount val="5"/>
                <c:pt idx="0">
                  <c:v>Specimen not rec'd at Mayo Lab</c:v>
                </c:pt>
              </c:strCache>
            </c:strRef>
          </c:tx>
          <c:spPr>
            <a:solidFill>
              <a:schemeClr val="accent5">
                <a:lumMod val="60000"/>
              </a:schemeClr>
            </a:solidFill>
            <a:ln>
              <a:noFill/>
            </a:ln>
            <a:effectLst/>
          </c:spPr>
          <c:invertIfNegative val="0"/>
          <c:dLbls>
            <c:dLbl>
              <c:idx val="2"/>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C092-4BF9-A422-BE0F0664F49F}"/>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Sheet1!$F$2:$I$2</c:f>
              <c:strCache>
                <c:ptCount val="4"/>
                <c:pt idx="0">
                  <c:v>October</c:v>
                </c:pt>
                <c:pt idx="1">
                  <c:v>November</c:v>
                </c:pt>
                <c:pt idx="2">
                  <c:v>December</c:v>
                </c:pt>
                <c:pt idx="3">
                  <c:v>January</c:v>
                </c:pt>
              </c:strCache>
              <c:extLst/>
            </c:strRef>
          </c:cat>
          <c:val>
            <c:numRef>
              <c:f>Sheet1!$F$13:$I$13</c:f>
              <c:numCache>
                <c:formatCode>General</c:formatCode>
                <c:ptCount val="4"/>
                <c:pt idx="0">
                  <c:v>0</c:v>
                </c:pt>
                <c:pt idx="1">
                  <c:v>0</c:v>
                </c:pt>
                <c:pt idx="2">
                  <c:v>1</c:v>
                </c:pt>
                <c:pt idx="3">
                  <c:v>0</c:v>
                </c:pt>
              </c:numCache>
              <c:extLst/>
            </c:numRef>
          </c:val>
          <c:extLst>
            <c:ext xmlns:c16="http://schemas.microsoft.com/office/drawing/2014/chart" uri="{C3380CC4-5D6E-409C-BE32-E72D297353CC}">
              <c16:uniqueId val="{0000000B-C092-4BF9-A422-BE0F0664F49F}"/>
            </c:ext>
          </c:extLst>
        </c:ser>
        <c:ser>
          <c:idx val="11"/>
          <c:order val="11"/>
          <c:tx>
            <c:strRef>
              <c:f>Sheet1!$A$14:$E$14</c:f>
              <c:strCache>
                <c:ptCount val="5"/>
                <c:pt idx="0">
                  <c:v>Specimen too old for addon test</c:v>
                </c:pt>
              </c:strCache>
            </c:strRef>
          </c:tx>
          <c:spPr>
            <a:solidFill>
              <a:schemeClr val="accent6">
                <a:lumMod val="60000"/>
              </a:schemeClr>
            </a:solidFill>
            <a:ln>
              <a:noFill/>
            </a:ln>
            <a:effectLst/>
          </c:spPr>
          <c:invertIfNegative val="0"/>
          <c:cat>
            <c:strRef>
              <c:f>Sheet1!$F$2:$I$2</c:f>
              <c:strCache>
                <c:ptCount val="4"/>
                <c:pt idx="0">
                  <c:v>October</c:v>
                </c:pt>
                <c:pt idx="1">
                  <c:v>November</c:v>
                </c:pt>
                <c:pt idx="2">
                  <c:v>December</c:v>
                </c:pt>
                <c:pt idx="3">
                  <c:v>January</c:v>
                </c:pt>
              </c:strCache>
              <c:extLst/>
            </c:strRef>
          </c:cat>
          <c:val>
            <c:numRef>
              <c:f>Sheet1!$F$14:$I$14</c:f>
              <c:numCache>
                <c:formatCode>General</c:formatCode>
                <c:ptCount val="4"/>
                <c:pt idx="0">
                  <c:v>0</c:v>
                </c:pt>
                <c:pt idx="1">
                  <c:v>0</c:v>
                </c:pt>
                <c:pt idx="2">
                  <c:v>0</c:v>
                </c:pt>
                <c:pt idx="3">
                  <c:v>0</c:v>
                </c:pt>
              </c:numCache>
              <c:extLst/>
            </c:numRef>
          </c:val>
          <c:extLst>
            <c:ext xmlns:c16="http://schemas.microsoft.com/office/drawing/2014/chart" uri="{C3380CC4-5D6E-409C-BE32-E72D297353CC}">
              <c16:uniqueId val="{0000000C-C092-4BF9-A422-BE0F0664F49F}"/>
            </c:ext>
          </c:extLst>
        </c:ser>
        <c:ser>
          <c:idx val="12"/>
          <c:order val="12"/>
          <c:tx>
            <c:strRef>
              <c:f>Sheet1!$A$15:$E$15</c:f>
              <c:strCache>
                <c:ptCount val="5"/>
                <c:pt idx="0">
                  <c:v>Specimen appears contaminated, unable to perform test</c:v>
                </c:pt>
              </c:strCache>
            </c:strRef>
          </c:tx>
          <c:spPr>
            <a:solidFill>
              <a:schemeClr val="accent1">
                <a:lumMod val="80000"/>
                <a:lumOff val="20000"/>
              </a:schemeClr>
            </a:solidFill>
            <a:ln>
              <a:noFill/>
            </a:ln>
            <a:effectLst/>
          </c:spPr>
          <c:invertIfNegative val="0"/>
          <c:cat>
            <c:strRef>
              <c:f>Sheet1!$F$2:$I$2</c:f>
              <c:strCache>
                <c:ptCount val="4"/>
                <c:pt idx="0">
                  <c:v>October</c:v>
                </c:pt>
                <c:pt idx="1">
                  <c:v>November</c:v>
                </c:pt>
                <c:pt idx="2">
                  <c:v>December</c:v>
                </c:pt>
                <c:pt idx="3">
                  <c:v>January</c:v>
                </c:pt>
              </c:strCache>
              <c:extLst/>
            </c:strRef>
          </c:cat>
          <c:val>
            <c:numRef>
              <c:f>Sheet1!$F$15:$I$15</c:f>
              <c:numCache>
                <c:formatCode>General</c:formatCode>
                <c:ptCount val="4"/>
                <c:pt idx="0">
                  <c:v>0</c:v>
                </c:pt>
                <c:pt idx="1">
                  <c:v>0</c:v>
                </c:pt>
                <c:pt idx="2">
                  <c:v>0</c:v>
                </c:pt>
                <c:pt idx="3">
                  <c:v>0</c:v>
                </c:pt>
              </c:numCache>
              <c:extLst/>
            </c:numRef>
          </c:val>
          <c:extLst>
            <c:ext xmlns:c16="http://schemas.microsoft.com/office/drawing/2014/chart" uri="{C3380CC4-5D6E-409C-BE32-E72D297353CC}">
              <c16:uniqueId val="{0000000D-C092-4BF9-A422-BE0F0664F49F}"/>
            </c:ext>
          </c:extLst>
        </c:ser>
        <c:ser>
          <c:idx val="13"/>
          <c:order val="13"/>
          <c:tx>
            <c:strRef>
              <c:f>Sheet1!$A$16:$E$16</c:f>
              <c:strCache>
                <c:ptCount val="5"/>
                <c:pt idx="0">
                  <c:v>Specimen Clotted</c:v>
                </c:pt>
              </c:strCache>
            </c:strRef>
          </c:tx>
          <c:spPr>
            <a:solidFill>
              <a:schemeClr val="accent2">
                <a:lumMod val="80000"/>
                <a:lumOff val="20000"/>
              </a:schemeClr>
            </a:solidFill>
            <a:ln>
              <a:noFill/>
            </a:ln>
            <a:effectLst/>
          </c:spPr>
          <c:invertIfNegative val="0"/>
          <c:cat>
            <c:strRef>
              <c:f>Sheet1!$F$2:$I$2</c:f>
              <c:strCache>
                <c:ptCount val="4"/>
                <c:pt idx="0">
                  <c:v>October</c:v>
                </c:pt>
                <c:pt idx="1">
                  <c:v>November</c:v>
                </c:pt>
                <c:pt idx="2">
                  <c:v>December</c:v>
                </c:pt>
                <c:pt idx="3">
                  <c:v>January</c:v>
                </c:pt>
              </c:strCache>
              <c:extLst/>
            </c:strRef>
          </c:cat>
          <c:val>
            <c:numRef>
              <c:f>Sheet1!$F$16:$I$16</c:f>
              <c:numCache>
                <c:formatCode>General</c:formatCode>
                <c:ptCount val="4"/>
                <c:pt idx="0">
                  <c:v>0</c:v>
                </c:pt>
                <c:pt idx="1">
                  <c:v>0</c:v>
                </c:pt>
                <c:pt idx="2">
                  <c:v>0</c:v>
                </c:pt>
                <c:pt idx="3">
                  <c:v>0</c:v>
                </c:pt>
              </c:numCache>
              <c:extLst/>
            </c:numRef>
          </c:val>
          <c:extLst>
            <c:ext xmlns:c16="http://schemas.microsoft.com/office/drawing/2014/chart" uri="{C3380CC4-5D6E-409C-BE32-E72D297353CC}">
              <c16:uniqueId val="{0000000E-C092-4BF9-A422-BE0F0664F49F}"/>
            </c:ext>
          </c:extLst>
        </c:ser>
        <c:ser>
          <c:idx val="14"/>
          <c:order val="14"/>
          <c:tx>
            <c:strRef>
              <c:f>Sheet1!$A$17:$E$17</c:f>
              <c:strCache>
                <c:ptCount val="5"/>
                <c:pt idx="0">
                  <c:v>Tes canceled by provider</c:v>
                </c:pt>
              </c:strCache>
            </c:strRef>
          </c:tx>
          <c:spPr>
            <a:solidFill>
              <a:schemeClr val="accent3">
                <a:lumMod val="80000"/>
                <a:lumOff val="20000"/>
              </a:schemeClr>
            </a:solidFill>
            <a:ln>
              <a:noFill/>
            </a:ln>
            <a:effectLst/>
          </c:spPr>
          <c:invertIfNegative val="0"/>
          <c:cat>
            <c:strRef>
              <c:f>Sheet1!$F$2:$I$2</c:f>
              <c:strCache>
                <c:ptCount val="4"/>
                <c:pt idx="0">
                  <c:v>October</c:v>
                </c:pt>
                <c:pt idx="1">
                  <c:v>November</c:v>
                </c:pt>
                <c:pt idx="2">
                  <c:v>December</c:v>
                </c:pt>
                <c:pt idx="3">
                  <c:v>January</c:v>
                </c:pt>
              </c:strCache>
              <c:extLst/>
            </c:strRef>
          </c:cat>
          <c:val>
            <c:numRef>
              <c:f>Sheet1!$F$17:$I$17</c:f>
              <c:numCache>
                <c:formatCode>General</c:formatCode>
                <c:ptCount val="4"/>
                <c:pt idx="0">
                  <c:v>1</c:v>
                </c:pt>
                <c:pt idx="1">
                  <c:v>0</c:v>
                </c:pt>
                <c:pt idx="2">
                  <c:v>0</c:v>
                </c:pt>
                <c:pt idx="3">
                  <c:v>0</c:v>
                </c:pt>
              </c:numCache>
              <c:extLst/>
            </c:numRef>
          </c:val>
          <c:extLst>
            <c:ext xmlns:c16="http://schemas.microsoft.com/office/drawing/2014/chart" uri="{C3380CC4-5D6E-409C-BE32-E72D297353CC}">
              <c16:uniqueId val="{0000000F-C092-4BF9-A422-BE0F0664F49F}"/>
            </c:ext>
          </c:extLst>
        </c:ser>
        <c:ser>
          <c:idx val="15"/>
          <c:order val="15"/>
          <c:tx>
            <c:strRef>
              <c:f>Sheet1!$A$18:$E$18</c:f>
              <c:strCache>
                <c:ptCount val="5"/>
                <c:pt idx="0">
                  <c:v>Duplicate test</c:v>
                </c:pt>
              </c:strCache>
            </c:strRef>
          </c:tx>
          <c:spPr>
            <a:solidFill>
              <a:schemeClr val="accent4">
                <a:lumMod val="80000"/>
                <a:lumOff val="2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Sheet1!$F$2:$I$2</c:f>
              <c:strCache>
                <c:ptCount val="4"/>
                <c:pt idx="0">
                  <c:v>October</c:v>
                </c:pt>
                <c:pt idx="1">
                  <c:v>November</c:v>
                </c:pt>
                <c:pt idx="2">
                  <c:v>December</c:v>
                </c:pt>
                <c:pt idx="3">
                  <c:v>January</c:v>
                </c:pt>
              </c:strCache>
              <c:extLst/>
            </c:strRef>
          </c:cat>
          <c:val>
            <c:numRef>
              <c:f>Sheet1!$F$18:$I$18</c:f>
              <c:numCache>
                <c:formatCode>General</c:formatCode>
                <c:ptCount val="4"/>
                <c:pt idx="0">
                  <c:v>0</c:v>
                </c:pt>
                <c:pt idx="1">
                  <c:v>2</c:v>
                </c:pt>
                <c:pt idx="2">
                  <c:v>2</c:v>
                </c:pt>
                <c:pt idx="3">
                  <c:v>0</c:v>
                </c:pt>
              </c:numCache>
              <c:extLst/>
            </c:numRef>
          </c:val>
          <c:extLst>
            <c:ext xmlns:c16="http://schemas.microsoft.com/office/drawing/2014/chart" uri="{C3380CC4-5D6E-409C-BE32-E72D297353CC}">
              <c16:uniqueId val="{00000010-C092-4BF9-A422-BE0F0664F49F}"/>
            </c:ext>
          </c:extLst>
        </c:ser>
        <c:ser>
          <c:idx val="16"/>
          <c:order val="16"/>
          <c:tx>
            <c:strRef>
              <c:f>Sheet1!$A$19:$E$19</c:f>
              <c:strCache>
                <c:ptCount val="5"/>
                <c:pt idx="0">
                  <c:v>Specimen too viscous to perform test</c:v>
                </c:pt>
              </c:strCache>
            </c:strRef>
          </c:tx>
          <c:spPr>
            <a:solidFill>
              <a:schemeClr val="accent5">
                <a:lumMod val="80000"/>
                <a:lumOff val="2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Sheet1!$F$2:$I$2</c:f>
              <c:strCache>
                <c:ptCount val="4"/>
                <c:pt idx="0">
                  <c:v>October</c:v>
                </c:pt>
                <c:pt idx="1">
                  <c:v>November</c:v>
                </c:pt>
                <c:pt idx="2">
                  <c:v>December</c:v>
                </c:pt>
                <c:pt idx="3">
                  <c:v>January</c:v>
                </c:pt>
              </c:strCache>
              <c:extLst/>
            </c:strRef>
          </c:cat>
          <c:val>
            <c:numRef>
              <c:f>Sheet1!$F$19:$I$19</c:f>
              <c:numCache>
                <c:formatCode>General</c:formatCode>
                <c:ptCount val="4"/>
                <c:pt idx="0">
                  <c:v>2</c:v>
                </c:pt>
                <c:pt idx="1">
                  <c:v>0</c:v>
                </c:pt>
                <c:pt idx="2">
                  <c:v>1</c:v>
                </c:pt>
                <c:pt idx="3">
                  <c:v>0</c:v>
                </c:pt>
              </c:numCache>
              <c:extLst/>
            </c:numRef>
          </c:val>
          <c:extLst>
            <c:ext xmlns:c16="http://schemas.microsoft.com/office/drawing/2014/chart" uri="{C3380CC4-5D6E-409C-BE32-E72D297353CC}">
              <c16:uniqueId val="{00000011-C092-4BF9-A422-BE0F0664F49F}"/>
            </c:ext>
          </c:extLst>
        </c:ser>
        <c:dLbls>
          <c:showLegendKey val="0"/>
          <c:showVal val="0"/>
          <c:showCatName val="0"/>
          <c:showSerName val="0"/>
          <c:showPercent val="0"/>
          <c:showBubbleSize val="0"/>
        </c:dLbls>
        <c:gapWidth val="150"/>
        <c:axId val="1156827983"/>
        <c:axId val="1060520559"/>
      </c:barChart>
      <c:lineChart>
        <c:grouping val="standard"/>
        <c:varyColors val="0"/>
        <c:ser>
          <c:idx val="17"/>
          <c:order val="17"/>
          <c:tx>
            <c:strRef>
              <c:f>Sheet1!$A$20:$E$20</c:f>
              <c:strCache>
                <c:ptCount val="5"/>
                <c:pt idx="0">
                  <c:v>Total</c:v>
                </c:pt>
              </c:strCache>
            </c:strRef>
          </c:tx>
          <c:spPr>
            <a:ln w="28575" cap="rnd">
              <a:solidFill>
                <a:schemeClr val="accent6">
                  <a:lumMod val="80000"/>
                  <a:lumOff val="20000"/>
                </a:schemeClr>
              </a:solidFill>
              <a:round/>
            </a:ln>
            <a:effectLst/>
          </c:spPr>
          <c:marker>
            <c:symbol val="none"/>
          </c:marker>
          <c:dLbls>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wedgeEllipseCallout">
                    <a:avLst/>
                  </a:prstGeom>
                  <a:noFill/>
                  <a:ln>
                    <a:noFill/>
                  </a:ln>
                </c15:spPr>
                <c15:showLeaderLines val="1"/>
                <c15:leaderLines>
                  <c:spPr>
                    <a:ln w="9525" cap="flat" cmpd="sng" algn="ctr">
                      <a:solidFill>
                        <a:schemeClr val="tx1">
                          <a:lumMod val="35000"/>
                          <a:lumOff val="65000"/>
                        </a:schemeClr>
                      </a:solidFill>
                      <a:round/>
                    </a:ln>
                    <a:effectLst/>
                  </c:spPr>
                </c15:leaderLines>
              </c:ext>
            </c:extLst>
          </c:dLbls>
          <c:trendline>
            <c:spPr>
              <a:ln w="19050" cap="rnd">
                <a:solidFill>
                  <a:schemeClr val="accent6">
                    <a:lumMod val="80000"/>
                    <a:lumOff val="20000"/>
                  </a:schemeClr>
                </a:solidFill>
                <a:prstDash val="sysDot"/>
              </a:ln>
              <a:effectLst/>
            </c:spPr>
            <c:trendlineType val="linear"/>
            <c:dispRSqr val="0"/>
            <c:dispEq val="0"/>
          </c:trendline>
          <c:cat>
            <c:strRef>
              <c:f>Sheet1!$F$2:$I$2</c:f>
              <c:strCache>
                <c:ptCount val="4"/>
                <c:pt idx="0">
                  <c:v>October</c:v>
                </c:pt>
                <c:pt idx="1">
                  <c:v>November</c:v>
                </c:pt>
                <c:pt idx="2">
                  <c:v>December</c:v>
                </c:pt>
                <c:pt idx="3">
                  <c:v>January</c:v>
                </c:pt>
              </c:strCache>
              <c:extLst/>
            </c:strRef>
          </c:cat>
          <c:val>
            <c:numRef>
              <c:f>Sheet1!$F$20:$I$20</c:f>
              <c:numCache>
                <c:formatCode>General</c:formatCode>
                <c:ptCount val="4"/>
                <c:pt idx="0">
                  <c:v>3</c:v>
                </c:pt>
                <c:pt idx="1">
                  <c:v>3</c:v>
                </c:pt>
                <c:pt idx="2">
                  <c:v>4</c:v>
                </c:pt>
                <c:pt idx="3">
                  <c:v>1</c:v>
                </c:pt>
              </c:numCache>
              <c:extLst/>
            </c:numRef>
          </c:val>
          <c:smooth val="0"/>
          <c:extLst>
            <c:ext xmlns:c16="http://schemas.microsoft.com/office/drawing/2014/chart" uri="{C3380CC4-5D6E-409C-BE32-E72D297353CC}">
              <c16:uniqueId val="{00000013-C092-4BF9-A422-BE0F0664F49F}"/>
            </c:ext>
          </c:extLst>
        </c:ser>
        <c:dLbls>
          <c:showLegendKey val="0"/>
          <c:showVal val="0"/>
          <c:showCatName val="0"/>
          <c:showSerName val="0"/>
          <c:showPercent val="0"/>
          <c:showBubbleSize val="0"/>
        </c:dLbls>
        <c:marker val="1"/>
        <c:smooth val="0"/>
        <c:axId val="1156827983"/>
        <c:axId val="1060520559"/>
      </c:lineChart>
      <c:catAx>
        <c:axId val="1156827983"/>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n-US"/>
          </a:p>
        </c:txPr>
        <c:crossAx val="1060520559"/>
        <c:crosses val="autoZero"/>
        <c:auto val="1"/>
        <c:lblAlgn val="ctr"/>
        <c:lblOffset val="100"/>
        <c:noMultiLvlLbl val="0"/>
      </c:catAx>
      <c:valAx>
        <c:axId val="1060520559"/>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n-US"/>
          </a:p>
        </c:txPr>
        <c:crossAx val="115682798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tx1">
        <a:lumMod val="75000"/>
        <a:lumOff val="25000"/>
      </a:schemeClr>
    </a:solidFill>
    <a:ln w="9525" cap="flat" cmpd="sng" algn="ctr">
      <a:solidFill>
        <a:schemeClr val="tx1">
          <a:lumMod val="15000"/>
          <a:lumOff val="85000"/>
        </a:schemeClr>
      </a:solidFill>
      <a:round/>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sz="2000" b="1"/>
              <a:t>FY</a:t>
            </a:r>
            <a:r>
              <a:rPr lang="en-US" sz="2000" b="1" baseline="0"/>
              <a:t> 2024 Draw Station Errors</a:t>
            </a:r>
            <a:endParaRPr lang="en-US" sz="2000" b="1"/>
          </a:p>
        </c:rich>
      </c:tx>
      <c:overlay val="0"/>
      <c:spPr>
        <a:noFill/>
        <a:ln>
          <a:noFill/>
        </a:ln>
        <a:effectLst/>
      </c:spPr>
      <c:txPr>
        <a:bodyPr rot="0" spcFirstLastPara="1" vertOverflow="ellipsis" vert="horz" wrap="square" anchor="ctr" anchorCtr="1"/>
        <a:lstStyle/>
        <a:p>
          <a:pPr>
            <a:defRPr sz="20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barChart>
        <c:barDir val="col"/>
        <c:grouping val="clustered"/>
        <c:varyColors val="0"/>
        <c:ser>
          <c:idx val="0"/>
          <c:order val="0"/>
          <c:tx>
            <c:strRef>
              <c:f>Summary!$B$3</c:f>
              <c:strCache>
                <c:ptCount val="1"/>
                <c:pt idx="0">
                  <c:v>No Specimen Received</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Summary!$A$4:$A$7</c:f>
              <c:strCache>
                <c:ptCount val="4"/>
                <c:pt idx="0">
                  <c:v>October</c:v>
                </c:pt>
                <c:pt idx="1">
                  <c:v>November</c:v>
                </c:pt>
                <c:pt idx="2">
                  <c:v>December</c:v>
                </c:pt>
                <c:pt idx="3">
                  <c:v>January</c:v>
                </c:pt>
              </c:strCache>
              <c:extLst/>
            </c:strRef>
          </c:cat>
          <c:val>
            <c:numRef>
              <c:f>Summary!$B$4:$B$7</c:f>
              <c:numCache>
                <c:formatCode>General</c:formatCode>
                <c:ptCount val="4"/>
                <c:pt idx="0">
                  <c:v>16</c:v>
                </c:pt>
                <c:pt idx="1">
                  <c:v>7</c:v>
                </c:pt>
                <c:pt idx="2">
                  <c:v>4</c:v>
                </c:pt>
                <c:pt idx="3">
                  <c:v>0</c:v>
                </c:pt>
              </c:numCache>
              <c:extLst/>
            </c:numRef>
          </c:val>
          <c:extLst>
            <c:ext xmlns:c16="http://schemas.microsoft.com/office/drawing/2014/chart" uri="{C3380CC4-5D6E-409C-BE32-E72D297353CC}">
              <c16:uniqueId val="{00000000-ACF5-49F8-AA81-FB58EE309C7F}"/>
            </c:ext>
          </c:extLst>
        </c:ser>
        <c:ser>
          <c:idx val="1"/>
          <c:order val="1"/>
          <c:tx>
            <c:strRef>
              <c:f>Summary!$C$3</c:f>
              <c:strCache>
                <c:ptCount val="1"/>
                <c:pt idx="0">
                  <c:v>Incorrect Order</c:v>
                </c:pt>
              </c:strCache>
            </c:strRef>
          </c:tx>
          <c:spPr>
            <a:solidFill>
              <a:srgbClr val="FF0000"/>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invertIfNegative val="0"/>
          <c:dLbls>
            <c:spPr>
              <a:solidFill>
                <a:sysClr val="window" lastClr="FFFFFF"/>
              </a:solidFill>
              <a:ln>
                <a:noFill/>
              </a:ln>
              <a:effectLst/>
            </c:spPr>
            <c:txPr>
              <a:bodyPr rot="0" spcFirstLastPara="1" vertOverflow="clip" horzOverflow="clip"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wedgeEllipseCallout">
                    <a:avLst/>
                  </a:prstGeom>
                  <a:noFill/>
                  <a:ln>
                    <a:noFill/>
                  </a:ln>
                </c15:spPr>
                <c15:showLeaderLines val="1"/>
                <c15:leaderLines>
                  <c:spPr>
                    <a:ln w="9525">
                      <a:solidFill>
                        <a:schemeClr val="lt1">
                          <a:lumMod val="95000"/>
                          <a:alpha val="54000"/>
                        </a:schemeClr>
                      </a:solidFill>
                    </a:ln>
                    <a:effectLst/>
                  </c:spPr>
                </c15:leaderLines>
              </c:ext>
            </c:extLst>
          </c:dLbls>
          <c:cat>
            <c:strRef>
              <c:f>Summary!$A$4:$A$7</c:f>
              <c:strCache>
                <c:ptCount val="4"/>
                <c:pt idx="0">
                  <c:v>October</c:v>
                </c:pt>
                <c:pt idx="1">
                  <c:v>November</c:v>
                </c:pt>
                <c:pt idx="2">
                  <c:v>December</c:v>
                </c:pt>
                <c:pt idx="3">
                  <c:v>January</c:v>
                </c:pt>
              </c:strCache>
              <c:extLst/>
            </c:strRef>
          </c:cat>
          <c:val>
            <c:numRef>
              <c:f>Summary!$C$4:$C$7</c:f>
              <c:numCache>
                <c:formatCode>General</c:formatCode>
                <c:ptCount val="4"/>
                <c:pt idx="0">
                  <c:v>99</c:v>
                </c:pt>
                <c:pt idx="1">
                  <c:v>132</c:v>
                </c:pt>
                <c:pt idx="2">
                  <c:v>74</c:v>
                </c:pt>
                <c:pt idx="3">
                  <c:v>101</c:v>
                </c:pt>
              </c:numCache>
              <c:extLst/>
            </c:numRef>
          </c:val>
          <c:extLst>
            <c:ext xmlns:c16="http://schemas.microsoft.com/office/drawing/2014/chart" uri="{C3380CC4-5D6E-409C-BE32-E72D297353CC}">
              <c16:uniqueId val="{00000001-ACF5-49F8-AA81-FB58EE309C7F}"/>
            </c:ext>
          </c:extLst>
        </c:ser>
        <c:ser>
          <c:idx val="2"/>
          <c:order val="2"/>
          <c:tx>
            <c:strRef>
              <c:f>Summary!$D$3</c:f>
              <c:strCache>
                <c:ptCount val="1"/>
                <c:pt idx="0">
                  <c:v>Wrong Tube/Container</c:v>
                </c:pt>
              </c:strCache>
            </c:strRef>
          </c:tx>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Summary!$A$4:$A$7</c:f>
              <c:strCache>
                <c:ptCount val="4"/>
                <c:pt idx="0">
                  <c:v>October</c:v>
                </c:pt>
                <c:pt idx="1">
                  <c:v>November</c:v>
                </c:pt>
                <c:pt idx="2">
                  <c:v>December</c:v>
                </c:pt>
                <c:pt idx="3">
                  <c:v>January</c:v>
                </c:pt>
              </c:strCache>
              <c:extLst/>
            </c:strRef>
          </c:cat>
          <c:val>
            <c:numRef>
              <c:f>Summary!$D$4:$D$7</c:f>
              <c:numCache>
                <c:formatCode>General</c:formatCode>
                <c:ptCount val="4"/>
                <c:pt idx="0">
                  <c:v>4</c:v>
                </c:pt>
                <c:pt idx="1">
                  <c:v>7</c:v>
                </c:pt>
                <c:pt idx="2">
                  <c:v>4</c:v>
                </c:pt>
                <c:pt idx="3">
                  <c:v>2</c:v>
                </c:pt>
              </c:numCache>
              <c:extLst/>
            </c:numRef>
          </c:val>
          <c:extLst>
            <c:ext xmlns:c16="http://schemas.microsoft.com/office/drawing/2014/chart" uri="{C3380CC4-5D6E-409C-BE32-E72D297353CC}">
              <c16:uniqueId val="{00000002-ACF5-49F8-AA81-FB58EE309C7F}"/>
            </c:ext>
          </c:extLst>
        </c:ser>
        <c:ser>
          <c:idx val="3"/>
          <c:order val="3"/>
          <c:tx>
            <c:strRef>
              <c:f>Summary!$E$3</c:f>
              <c:strCache>
                <c:ptCount val="1"/>
                <c:pt idx="0">
                  <c:v>Unlabeled/Mislabeled Specimen</c:v>
                </c:pt>
              </c:strCache>
            </c:strRef>
          </c:tx>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invertIfNegative val="0"/>
          <c:cat>
            <c:strRef>
              <c:f>Summary!$A$4:$A$7</c:f>
              <c:strCache>
                <c:ptCount val="4"/>
                <c:pt idx="0">
                  <c:v>October</c:v>
                </c:pt>
                <c:pt idx="1">
                  <c:v>November</c:v>
                </c:pt>
                <c:pt idx="2">
                  <c:v>December</c:v>
                </c:pt>
                <c:pt idx="3">
                  <c:v>January</c:v>
                </c:pt>
              </c:strCache>
              <c:extLst/>
            </c:strRef>
          </c:cat>
          <c:val>
            <c:numRef>
              <c:f>Summary!$E$4:$E$7</c:f>
              <c:numCache>
                <c:formatCode>General</c:formatCode>
                <c:ptCount val="4"/>
                <c:pt idx="0">
                  <c:v>0</c:v>
                </c:pt>
                <c:pt idx="1">
                  <c:v>7</c:v>
                </c:pt>
                <c:pt idx="2">
                  <c:v>0</c:v>
                </c:pt>
                <c:pt idx="3">
                  <c:v>0</c:v>
                </c:pt>
              </c:numCache>
              <c:extLst/>
            </c:numRef>
          </c:val>
          <c:extLst>
            <c:ext xmlns:c16="http://schemas.microsoft.com/office/drawing/2014/chart" uri="{C3380CC4-5D6E-409C-BE32-E72D297353CC}">
              <c16:uniqueId val="{00000003-ACF5-49F8-AA81-FB58EE309C7F}"/>
            </c:ext>
          </c:extLst>
        </c:ser>
        <c:ser>
          <c:idx val="4"/>
          <c:order val="4"/>
          <c:tx>
            <c:strRef>
              <c:f>Summary!$F$3</c:f>
              <c:strCache>
                <c:ptCount val="1"/>
                <c:pt idx="0">
                  <c:v>Unacceptable Requisition/ Specimen</c:v>
                </c:pt>
              </c:strCache>
            </c:strRef>
          </c:tx>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Summary!$A$4:$A$7</c:f>
              <c:strCache>
                <c:ptCount val="4"/>
                <c:pt idx="0">
                  <c:v>October</c:v>
                </c:pt>
                <c:pt idx="1">
                  <c:v>November</c:v>
                </c:pt>
                <c:pt idx="2">
                  <c:v>December</c:v>
                </c:pt>
                <c:pt idx="3">
                  <c:v>January</c:v>
                </c:pt>
              </c:strCache>
              <c:extLst/>
            </c:strRef>
          </c:cat>
          <c:val>
            <c:numRef>
              <c:f>Summary!$F$4:$F$7</c:f>
              <c:numCache>
                <c:formatCode>General</c:formatCode>
                <c:ptCount val="4"/>
                <c:pt idx="0">
                  <c:v>12</c:v>
                </c:pt>
                <c:pt idx="1">
                  <c:v>5</c:v>
                </c:pt>
                <c:pt idx="2">
                  <c:v>0</c:v>
                </c:pt>
                <c:pt idx="3">
                  <c:v>0</c:v>
                </c:pt>
              </c:numCache>
              <c:extLst/>
            </c:numRef>
          </c:val>
          <c:extLst>
            <c:ext xmlns:c16="http://schemas.microsoft.com/office/drawing/2014/chart" uri="{C3380CC4-5D6E-409C-BE32-E72D297353CC}">
              <c16:uniqueId val="{00000004-ACF5-49F8-AA81-FB58EE309C7F}"/>
            </c:ext>
          </c:extLst>
        </c:ser>
        <c:ser>
          <c:idx val="5"/>
          <c:order val="5"/>
          <c:tx>
            <c:strRef>
              <c:f>Summary!$G$3</c:f>
              <c:strCache>
                <c:ptCount val="1"/>
                <c:pt idx="0">
                  <c:v>QNS</c:v>
                </c:pt>
              </c:strCache>
            </c:strRef>
          </c:tx>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Summary!$A$4:$A$7</c:f>
              <c:strCache>
                <c:ptCount val="4"/>
                <c:pt idx="0">
                  <c:v>October</c:v>
                </c:pt>
                <c:pt idx="1">
                  <c:v>November</c:v>
                </c:pt>
                <c:pt idx="2">
                  <c:v>December</c:v>
                </c:pt>
                <c:pt idx="3">
                  <c:v>January</c:v>
                </c:pt>
              </c:strCache>
              <c:extLst/>
            </c:strRef>
          </c:cat>
          <c:val>
            <c:numRef>
              <c:f>Summary!$G$4:$G$7</c:f>
              <c:numCache>
                <c:formatCode>General</c:formatCode>
                <c:ptCount val="4"/>
                <c:pt idx="0">
                  <c:v>0</c:v>
                </c:pt>
                <c:pt idx="1">
                  <c:v>3</c:v>
                </c:pt>
                <c:pt idx="2">
                  <c:v>0</c:v>
                </c:pt>
                <c:pt idx="3">
                  <c:v>0</c:v>
                </c:pt>
              </c:numCache>
              <c:extLst/>
            </c:numRef>
          </c:val>
          <c:extLst>
            <c:ext xmlns:c16="http://schemas.microsoft.com/office/drawing/2014/chart" uri="{C3380CC4-5D6E-409C-BE32-E72D297353CC}">
              <c16:uniqueId val="{00000005-ACF5-49F8-AA81-FB58EE309C7F}"/>
            </c:ext>
          </c:extLst>
        </c:ser>
        <c:ser>
          <c:idx val="6"/>
          <c:order val="6"/>
          <c:tx>
            <c:strRef>
              <c:f>Summary!$H$3</c:f>
              <c:strCache>
                <c:ptCount val="1"/>
                <c:pt idx="0">
                  <c:v>Sample Not On Packing List</c:v>
                </c:pt>
              </c:strCache>
            </c:strRef>
          </c:tx>
          <c:spPr>
            <a:gradFill rotWithShape="1">
              <a:gsLst>
                <a:gs pos="0">
                  <a:schemeClr val="accent1">
                    <a:lumMod val="60000"/>
                    <a:satMod val="103000"/>
                    <a:lumMod val="102000"/>
                    <a:tint val="94000"/>
                  </a:schemeClr>
                </a:gs>
                <a:gs pos="50000">
                  <a:schemeClr val="accent1">
                    <a:lumMod val="60000"/>
                    <a:satMod val="110000"/>
                    <a:lumMod val="100000"/>
                    <a:shade val="100000"/>
                  </a:schemeClr>
                </a:gs>
                <a:gs pos="100000">
                  <a:schemeClr val="accent1">
                    <a:lumMod val="60000"/>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Summary!$A$4:$A$7</c:f>
              <c:strCache>
                <c:ptCount val="4"/>
                <c:pt idx="0">
                  <c:v>October</c:v>
                </c:pt>
                <c:pt idx="1">
                  <c:v>November</c:v>
                </c:pt>
                <c:pt idx="2">
                  <c:v>December</c:v>
                </c:pt>
                <c:pt idx="3">
                  <c:v>January</c:v>
                </c:pt>
              </c:strCache>
              <c:extLst/>
            </c:strRef>
          </c:cat>
          <c:val>
            <c:numRef>
              <c:f>Summary!$H$4:$H$7</c:f>
              <c:numCache>
                <c:formatCode>General</c:formatCode>
                <c:ptCount val="4"/>
                <c:pt idx="0">
                  <c:v>2</c:v>
                </c:pt>
                <c:pt idx="1">
                  <c:v>3</c:v>
                </c:pt>
                <c:pt idx="2">
                  <c:v>2</c:v>
                </c:pt>
                <c:pt idx="3">
                  <c:v>0</c:v>
                </c:pt>
              </c:numCache>
              <c:extLst/>
            </c:numRef>
          </c:val>
          <c:extLst>
            <c:ext xmlns:c16="http://schemas.microsoft.com/office/drawing/2014/chart" uri="{C3380CC4-5D6E-409C-BE32-E72D297353CC}">
              <c16:uniqueId val="{00000006-ACF5-49F8-AA81-FB58EE309C7F}"/>
            </c:ext>
          </c:extLst>
        </c:ser>
        <c:dLbls>
          <c:showLegendKey val="0"/>
          <c:showVal val="0"/>
          <c:showCatName val="0"/>
          <c:showSerName val="0"/>
          <c:showPercent val="0"/>
          <c:showBubbleSize val="0"/>
        </c:dLbls>
        <c:gapWidth val="219"/>
        <c:axId val="170684079"/>
        <c:axId val="249987263"/>
      </c:barChart>
      <c:lineChart>
        <c:grouping val="standard"/>
        <c:varyColors val="0"/>
        <c:ser>
          <c:idx val="7"/>
          <c:order val="7"/>
          <c:tx>
            <c:strRef>
              <c:f>Summary!$I$3</c:f>
              <c:strCache>
                <c:ptCount val="1"/>
                <c:pt idx="0">
                  <c:v>TOTAL</c:v>
                </c:pt>
              </c:strCache>
            </c:strRef>
          </c:tx>
          <c:spPr>
            <a:ln w="34925" cap="rnd">
              <a:solidFill>
                <a:schemeClr val="accent2">
                  <a:lumMod val="60000"/>
                </a:schemeClr>
              </a:solidFill>
              <a:round/>
            </a:ln>
            <a:effectLst>
              <a:outerShdw blurRad="57150" dist="19050" dir="5400000" algn="ctr" rotWithShape="0">
                <a:srgbClr val="000000">
                  <a:alpha val="63000"/>
                </a:srgbClr>
              </a:outerShdw>
            </a:effectLst>
          </c:spPr>
          <c:marker>
            <c:symbol val="circle"/>
            <c:size val="6"/>
            <c:spPr>
              <a:gradFill rotWithShape="1">
                <a:gsLst>
                  <a:gs pos="0">
                    <a:schemeClr val="accent2">
                      <a:lumMod val="60000"/>
                      <a:satMod val="103000"/>
                      <a:lumMod val="102000"/>
                      <a:tint val="94000"/>
                    </a:schemeClr>
                  </a:gs>
                  <a:gs pos="50000">
                    <a:schemeClr val="accent2">
                      <a:lumMod val="60000"/>
                      <a:satMod val="110000"/>
                      <a:lumMod val="100000"/>
                      <a:shade val="100000"/>
                    </a:schemeClr>
                  </a:gs>
                  <a:gs pos="100000">
                    <a:schemeClr val="accent2">
                      <a:lumMod val="60000"/>
                      <a:lumMod val="99000"/>
                      <a:satMod val="120000"/>
                      <a:shade val="78000"/>
                    </a:schemeClr>
                  </a:gs>
                </a:gsLst>
                <a:lin ang="5400000" scaled="0"/>
              </a:gradFill>
              <a:ln w="9525">
                <a:solidFill>
                  <a:schemeClr val="accent2">
                    <a:lumMod val="60000"/>
                  </a:schemeClr>
                </a:solidFill>
                <a:round/>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marker>
          <c:dLbls>
            <c:spPr>
              <a:solidFill>
                <a:sysClr val="window" lastClr="FFFFFF"/>
              </a:solidFill>
              <a:ln>
                <a:noFill/>
              </a:ln>
              <a:effectLst/>
            </c:spPr>
            <c:txPr>
              <a:bodyPr rot="0" spcFirstLastPara="1" vertOverflow="clip" horzOverflow="clip"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wedgeEllipseCallout">
                    <a:avLst/>
                  </a:prstGeom>
                  <a:noFill/>
                  <a:ln>
                    <a:noFill/>
                  </a:ln>
                </c15:spPr>
                <c15:showLeaderLines val="1"/>
                <c15:leaderLines>
                  <c:spPr>
                    <a:ln w="9525">
                      <a:solidFill>
                        <a:schemeClr val="lt1">
                          <a:lumMod val="95000"/>
                          <a:alpha val="54000"/>
                        </a:schemeClr>
                      </a:solidFill>
                    </a:ln>
                    <a:effectLst/>
                  </c:spPr>
                </c15:leaderLines>
              </c:ext>
            </c:extLst>
          </c:dLbls>
          <c:cat>
            <c:strRef>
              <c:f>Summary!$A$4:$A$7</c:f>
              <c:strCache>
                <c:ptCount val="4"/>
                <c:pt idx="0">
                  <c:v>October</c:v>
                </c:pt>
                <c:pt idx="1">
                  <c:v>November</c:v>
                </c:pt>
                <c:pt idx="2">
                  <c:v>December</c:v>
                </c:pt>
                <c:pt idx="3">
                  <c:v>January</c:v>
                </c:pt>
              </c:strCache>
              <c:extLst/>
            </c:strRef>
          </c:cat>
          <c:val>
            <c:numRef>
              <c:f>Summary!$I$4:$I$7</c:f>
              <c:numCache>
                <c:formatCode>General</c:formatCode>
                <c:ptCount val="4"/>
                <c:pt idx="0">
                  <c:v>136</c:v>
                </c:pt>
                <c:pt idx="1">
                  <c:v>164</c:v>
                </c:pt>
                <c:pt idx="2">
                  <c:v>90</c:v>
                </c:pt>
                <c:pt idx="3">
                  <c:v>103</c:v>
                </c:pt>
              </c:numCache>
              <c:extLst/>
            </c:numRef>
          </c:val>
          <c:smooth val="0"/>
          <c:extLst>
            <c:ext xmlns:c16="http://schemas.microsoft.com/office/drawing/2014/chart" uri="{C3380CC4-5D6E-409C-BE32-E72D297353CC}">
              <c16:uniqueId val="{00000007-ACF5-49F8-AA81-FB58EE309C7F}"/>
            </c:ext>
          </c:extLst>
        </c:ser>
        <c:ser>
          <c:idx val="8"/>
          <c:order val="8"/>
          <c:tx>
            <c:strRef>
              <c:f>Summary!$J$3</c:f>
              <c:strCache>
                <c:ptCount val="1"/>
                <c:pt idx="0">
                  <c:v>Specimen put in for Redraw</c:v>
                </c:pt>
              </c:strCache>
            </c:strRef>
          </c:tx>
          <c:spPr>
            <a:ln w="34925" cap="rnd">
              <a:solidFill>
                <a:schemeClr val="accent3">
                  <a:lumMod val="60000"/>
                </a:schemeClr>
              </a:solidFill>
              <a:round/>
            </a:ln>
            <a:effectLst>
              <a:outerShdw blurRad="57150" dist="19050" dir="5400000" algn="ctr" rotWithShape="0">
                <a:srgbClr val="000000">
                  <a:alpha val="63000"/>
                </a:srgbClr>
              </a:outerShdw>
            </a:effectLst>
          </c:spPr>
          <c:marker>
            <c:symbol val="none"/>
          </c:marker>
          <c:dPt>
            <c:idx val="1"/>
            <c:marker>
              <c:symbol val="none"/>
            </c:marker>
            <c:bubble3D val="0"/>
            <c:spPr>
              <a:ln w="34925" cap="rnd">
                <a:solidFill>
                  <a:schemeClr val="bg1"/>
                </a:solidFill>
                <a:round/>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9-ACF5-49F8-AA81-FB58EE309C7F}"/>
              </c:ext>
            </c:extLst>
          </c:dPt>
          <c:dPt>
            <c:idx val="2"/>
            <c:marker>
              <c:symbol val="none"/>
            </c:marker>
            <c:bubble3D val="0"/>
            <c:spPr>
              <a:ln w="34925" cap="rnd">
                <a:solidFill>
                  <a:schemeClr val="bg1"/>
                </a:solidFill>
                <a:round/>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B-ACF5-49F8-AA81-FB58EE309C7F}"/>
              </c:ext>
            </c:extLst>
          </c:dPt>
          <c:dPt>
            <c:idx val="3"/>
            <c:marker>
              <c:symbol val="none"/>
            </c:marker>
            <c:bubble3D val="0"/>
            <c:extLst>
              <c:ext xmlns:c16="http://schemas.microsoft.com/office/drawing/2014/chart" uri="{C3380CC4-5D6E-409C-BE32-E72D297353CC}">
                <c16:uniqueId val="{0000000C-ACF5-49F8-AA81-FB58EE309C7F}"/>
              </c:ext>
            </c:extLst>
          </c:dPt>
          <c:dLbls>
            <c:spPr>
              <a:solidFill>
                <a:sysClr val="window" lastClr="FFFFFF"/>
              </a:solidFill>
              <a:ln>
                <a:no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wedgeRoundRectCallout">
                    <a:avLst/>
                  </a:prstGeom>
                  <a:noFill/>
                  <a:ln>
                    <a:noFill/>
                  </a:ln>
                </c15:spPr>
                <c15:showLeaderLines val="1"/>
                <c15:leaderLines>
                  <c:spPr>
                    <a:ln w="9525">
                      <a:solidFill>
                        <a:schemeClr val="lt1">
                          <a:lumMod val="95000"/>
                          <a:alpha val="54000"/>
                        </a:schemeClr>
                      </a:solidFill>
                    </a:ln>
                    <a:effectLst/>
                  </c:spPr>
                </c15:leaderLines>
              </c:ext>
            </c:extLst>
          </c:dLbls>
          <c:trendline>
            <c:spPr>
              <a:ln w="19050" cap="rnd">
                <a:solidFill>
                  <a:schemeClr val="accent3">
                    <a:lumMod val="60000"/>
                  </a:schemeClr>
                </a:solidFill>
              </a:ln>
              <a:effectLst/>
            </c:spPr>
            <c:trendlineType val="linear"/>
            <c:dispRSqr val="0"/>
            <c:dispEq val="0"/>
          </c:trendline>
          <c:cat>
            <c:strRef>
              <c:f>Summary!$A$4:$A$7</c:f>
              <c:strCache>
                <c:ptCount val="4"/>
                <c:pt idx="0">
                  <c:v>October</c:v>
                </c:pt>
                <c:pt idx="1">
                  <c:v>November</c:v>
                </c:pt>
                <c:pt idx="2">
                  <c:v>December</c:v>
                </c:pt>
                <c:pt idx="3">
                  <c:v>January</c:v>
                </c:pt>
              </c:strCache>
              <c:extLst/>
            </c:strRef>
          </c:cat>
          <c:val>
            <c:numRef>
              <c:f>Summary!$J$4:$J$7</c:f>
              <c:numCache>
                <c:formatCode>General</c:formatCode>
                <c:ptCount val="4"/>
                <c:pt idx="0">
                  <c:v>3</c:v>
                </c:pt>
                <c:pt idx="1">
                  <c:v>2</c:v>
                </c:pt>
                <c:pt idx="2">
                  <c:v>6</c:v>
                </c:pt>
                <c:pt idx="3">
                  <c:v>6</c:v>
                </c:pt>
              </c:numCache>
              <c:extLst/>
            </c:numRef>
          </c:val>
          <c:smooth val="0"/>
          <c:extLst>
            <c:ext xmlns:c16="http://schemas.microsoft.com/office/drawing/2014/chart" uri="{C3380CC4-5D6E-409C-BE32-E72D297353CC}">
              <c16:uniqueId val="{0000000E-ACF5-49F8-AA81-FB58EE309C7F}"/>
            </c:ext>
          </c:extLst>
        </c:ser>
        <c:dLbls>
          <c:showLegendKey val="0"/>
          <c:showVal val="0"/>
          <c:showCatName val="0"/>
          <c:showSerName val="0"/>
          <c:showPercent val="0"/>
          <c:showBubbleSize val="0"/>
        </c:dLbls>
        <c:marker val="1"/>
        <c:smooth val="0"/>
        <c:axId val="170684079"/>
        <c:axId val="249987263"/>
      </c:lineChart>
      <c:catAx>
        <c:axId val="170684079"/>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US"/>
          </a:p>
        </c:txPr>
        <c:crossAx val="249987263"/>
        <c:crosses val="autoZero"/>
        <c:auto val="1"/>
        <c:lblAlgn val="ctr"/>
        <c:lblOffset val="100"/>
        <c:noMultiLvlLbl val="0"/>
      </c:catAx>
      <c:valAx>
        <c:axId val="249987263"/>
        <c:scaling>
          <c:orientation val="minMax"/>
        </c:scaling>
        <c:delete val="0"/>
        <c:axPos val="l"/>
        <c:majorGridlines>
          <c:spPr>
            <a:ln w="9525" cap="flat" cmpd="sng" algn="ctr">
              <a:solidFill>
                <a:schemeClr val="lt1">
                  <a:lumMod val="95000"/>
                  <a:alpha val="1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US"/>
          </a:p>
        </c:txPr>
        <c:crossAx val="17068407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r>
              <a:rPr lang="en-US"/>
              <a:t>FFP Utilization FY24</a:t>
            </a:r>
          </a:p>
        </c:rich>
      </c:tx>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'FFP2'!$B$14</c:f>
              <c:strCache>
                <c:ptCount val="1"/>
                <c:pt idx="0">
                  <c:v>Transfused</c:v>
                </c:pt>
              </c:strCache>
            </c:strRef>
          </c:tx>
          <c:spPr>
            <a:gradFill rotWithShape="1">
              <a:gsLst>
                <a:gs pos="0">
                  <a:schemeClr val="accent1">
                    <a:tint val="100000"/>
                    <a:shade val="100000"/>
                    <a:satMod val="130000"/>
                  </a:schemeClr>
                </a:gs>
                <a:gs pos="100000">
                  <a:schemeClr val="accent1">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Pt>
            <c:idx val="0"/>
            <c:invertIfNegative val="0"/>
            <c:bubble3D val="0"/>
            <c:spPr>
              <a:solidFill>
                <a:srgbClr val="FF0000"/>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c:spPr>
            <c:extLst>
              <c:ext xmlns:c16="http://schemas.microsoft.com/office/drawing/2014/chart" uri="{C3380CC4-5D6E-409C-BE32-E72D297353CC}">
                <c16:uniqueId val="{00000001-0384-4477-9256-2EAC20F80924}"/>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'FFP2'!$A$15:$A$27</c:f>
              <c:strCache>
                <c:ptCount val="13"/>
                <c:pt idx="0">
                  <c:v>X̅/Month FY23</c:v>
                </c:pt>
                <c:pt idx="1">
                  <c:v>Oct</c:v>
                </c:pt>
                <c:pt idx="2">
                  <c:v>Nov</c:v>
                </c:pt>
                <c:pt idx="3">
                  <c:v>Dec</c:v>
                </c:pt>
                <c:pt idx="4">
                  <c:v>Jan</c:v>
                </c:pt>
                <c:pt idx="5">
                  <c:v>Feb</c:v>
                </c:pt>
                <c:pt idx="6">
                  <c:v>Mar</c:v>
                </c:pt>
                <c:pt idx="7">
                  <c:v>Apr</c:v>
                </c:pt>
                <c:pt idx="8">
                  <c:v>May</c:v>
                </c:pt>
                <c:pt idx="9">
                  <c:v>Jun</c:v>
                </c:pt>
                <c:pt idx="10">
                  <c:v>Jul</c:v>
                </c:pt>
                <c:pt idx="11">
                  <c:v>Aug</c:v>
                </c:pt>
                <c:pt idx="12">
                  <c:v>Sep</c:v>
                </c:pt>
              </c:strCache>
            </c:strRef>
          </c:cat>
          <c:val>
            <c:numRef>
              <c:f>'FFP2'!$B$15:$B$27</c:f>
              <c:numCache>
                <c:formatCode>General</c:formatCode>
                <c:ptCount val="13"/>
                <c:pt idx="0">
                  <c:v>51</c:v>
                </c:pt>
                <c:pt idx="1">
                  <c:v>35</c:v>
                </c:pt>
                <c:pt idx="2">
                  <c:v>43</c:v>
                </c:pt>
                <c:pt idx="3">
                  <c:v>26</c:v>
                </c:pt>
                <c:pt idx="4">
                  <c:v>56</c:v>
                </c:pt>
              </c:numCache>
            </c:numRef>
          </c:val>
          <c:extLst>
            <c:ext xmlns:c16="http://schemas.microsoft.com/office/drawing/2014/chart" uri="{C3380CC4-5D6E-409C-BE32-E72D297353CC}">
              <c16:uniqueId val="{00000002-0384-4477-9256-2EAC20F80924}"/>
            </c:ext>
          </c:extLst>
        </c:ser>
        <c:ser>
          <c:idx val="1"/>
          <c:order val="1"/>
          <c:tx>
            <c:strRef>
              <c:f>'FFP2'!$C$14</c:f>
              <c:strCache>
                <c:ptCount val="1"/>
                <c:pt idx="0">
                  <c:v>Discarded</c:v>
                </c:pt>
              </c:strCache>
            </c:strRef>
          </c:tx>
          <c:spPr>
            <a:gradFill rotWithShape="1">
              <a:gsLst>
                <a:gs pos="0">
                  <a:schemeClr val="accent2">
                    <a:tint val="100000"/>
                    <a:shade val="100000"/>
                    <a:satMod val="130000"/>
                  </a:schemeClr>
                </a:gs>
                <a:gs pos="100000">
                  <a:schemeClr val="accent2">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Pt>
            <c:idx val="0"/>
            <c:invertIfNegative val="0"/>
            <c:bubble3D val="0"/>
            <c:spPr>
              <a:solidFill>
                <a:srgbClr val="00B050"/>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c:spPr>
            <c:extLst>
              <c:ext xmlns:c16="http://schemas.microsoft.com/office/drawing/2014/chart" uri="{C3380CC4-5D6E-409C-BE32-E72D297353CC}">
                <c16:uniqueId val="{00000004-0384-4477-9256-2EAC20F80924}"/>
              </c:ext>
            </c:extLst>
          </c:dPt>
          <c:dLbls>
            <c:dLbl>
              <c:idx val="0"/>
              <c:layout>
                <c:manualLayout>
                  <c:x val="6.0404010559952787E-3"/>
                  <c:y val="-2.853738273551261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0384-4477-9256-2EAC20F80924}"/>
                </c:ext>
              </c:extLst>
            </c:dLbl>
            <c:dLbl>
              <c:idx val="2"/>
              <c:layout>
                <c:manualLayout>
                  <c:x val="6.0404010559952787E-3"/>
                  <c:y val="-1.426869136775630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EBB4-4468-B573-B76F27753321}"/>
                </c:ext>
              </c:extLst>
            </c:dLbl>
            <c:dLbl>
              <c:idx val="3"/>
              <c:layout>
                <c:manualLayout>
                  <c:x val="4.8323208447961785E-3"/>
                  <c:y val="-1.426869136775630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EBB4-4468-B573-B76F27753321}"/>
                </c:ext>
              </c:extLst>
            </c:dLbl>
            <c:dLbl>
              <c:idx val="4"/>
              <c:layout>
                <c:manualLayout>
                  <c:x val="1.2080802111990514E-2"/>
                  <c:y val="-8.561214820653785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EBB4-4468-B573-B76F27753321}"/>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'FFP2'!$A$15:$A$27</c:f>
              <c:strCache>
                <c:ptCount val="13"/>
                <c:pt idx="0">
                  <c:v>X̅/Month FY23</c:v>
                </c:pt>
                <c:pt idx="1">
                  <c:v>Oct</c:v>
                </c:pt>
                <c:pt idx="2">
                  <c:v>Nov</c:v>
                </c:pt>
                <c:pt idx="3">
                  <c:v>Dec</c:v>
                </c:pt>
                <c:pt idx="4">
                  <c:v>Jan</c:v>
                </c:pt>
                <c:pt idx="5">
                  <c:v>Feb</c:v>
                </c:pt>
                <c:pt idx="6">
                  <c:v>Mar</c:v>
                </c:pt>
                <c:pt idx="7">
                  <c:v>Apr</c:v>
                </c:pt>
                <c:pt idx="8">
                  <c:v>May</c:v>
                </c:pt>
                <c:pt idx="9">
                  <c:v>Jun</c:v>
                </c:pt>
                <c:pt idx="10">
                  <c:v>Jul</c:v>
                </c:pt>
                <c:pt idx="11">
                  <c:v>Aug</c:v>
                </c:pt>
                <c:pt idx="12">
                  <c:v>Sep</c:v>
                </c:pt>
              </c:strCache>
            </c:strRef>
          </c:cat>
          <c:val>
            <c:numRef>
              <c:f>'FFP2'!$C$15:$C$27</c:f>
              <c:numCache>
                <c:formatCode>General</c:formatCode>
                <c:ptCount val="13"/>
                <c:pt idx="0">
                  <c:v>22</c:v>
                </c:pt>
                <c:pt idx="1">
                  <c:v>7</c:v>
                </c:pt>
                <c:pt idx="2">
                  <c:v>24</c:v>
                </c:pt>
                <c:pt idx="3">
                  <c:v>22</c:v>
                </c:pt>
                <c:pt idx="4">
                  <c:v>18</c:v>
                </c:pt>
              </c:numCache>
            </c:numRef>
          </c:val>
          <c:extLst>
            <c:ext xmlns:c16="http://schemas.microsoft.com/office/drawing/2014/chart" uri="{C3380CC4-5D6E-409C-BE32-E72D297353CC}">
              <c16:uniqueId val="{00000005-0384-4477-9256-2EAC20F80924}"/>
            </c:ext>
          </c:extLst>
        </c:ser>
        <c:dLbls>
          <c:showLegendKey val="0"/>
          <c:showVal val="1"/>
          <c:showCatName val="0"/>
          <c:showSerName val="0"/>
          <c:showPercent val="0"/>
          <c:showBubbleSize val="0"/>
        </c:dLbls>
        <c:gapWidth val="150"/>
        <c:shape val="box"/>
        <c:axId val="1010084927"/>
        <c:axId val="1011882463"/>
        <c:axId val="0"/>
      </c:bar3DChart>
      <c:catAx>
        <c:axId val="1010084927"/>
        <c:scaling>
          <c:orientation val="minMax"/>
        </c:scaling>
        <c:delete val="0"/>
        <c:axPos val="b"/>
        <c:title>
          <c:tx>
            <c:rich>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a:t>Months</a:t>
                </a:r>
              </a:p>
            </c:rich>
          </c:tx>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11882463"/>
        <c:crosses val="autoZero"/>
        <c:auto val="1"/>
        <c:lblAlgn val="ctr"/>
        <c:lblOffset val="100"/>
        <c:noMultiLvlLbl val="0"/>
      </c:catAx>
      <c:valAx>
        <c:axId val="1011882463"/>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a:t>Number of Units</a:t>
                </a:r>
              </a:p>
            </c:rich>
          </c:tx>
          <c:overlay val="0"/>
          <c:spPr>
            <a:noFill/>
            <a:ln>
              <a:noFill/>
            </a:ln>
            <a:effectLst/>
          </c:spPr>
          <c:txPr>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1008492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r>
              <a:rPr lang="en-US"/>
              <a:t>Cryo Utilization FY24</a:t>
            </a:r>
          </a:p>
        </c:rich>
      </c:tx>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'CRYO 2'!$B$14</c:f>
              <c:strCache>
                <c:ptCount val="1"/>
                <c:pt idx="0">
                  <c:v>Transfused</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invertIfNegative val="0"/>
          <c:dPt>
            <c:idx val="0"/>
            <c:invertIfNegative val="0"/>
            <c:bubble3D val="0"/>
            <c:spPr>
              <a:solidFill>
                <a:srgbClr val="FF0000"/>
              </a:solidFill>
              <a:ln>
                <a:noFill/>
              </a:ln>
              <a:effectLst>
                <a:outerShdw blurRad="57150" dist="19050" dir="5400000" algn="ctr" rotWithShape="0">
                  <a:srgbClr val="000000">
                    <a:alpha val="63000"/>
                  </a:srgbClr>
                </a:outerShdw>
              </a:effectLst>
              <a:sp3d/>
            </c:spPr>
            <c:extLst>
              <c:ext xmlns:c16="http://schemas.microsoft.com/office/drawing/2014/chart" uri="{C3380CC4-5D6E-409C-BE32-E72D297353CC}">
                <c16:uniqueId val="{00000001-3379-4D2D-AF46-4DB97BDA3187}"/>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'CRYO 2'!$A$15:$A$27</c:f>
              <c:strCache>
                <c:ptCount val="13"/>
                <c:pt idx="0">
                  <c:v>X̅/Month FY23</c:v>
                </c:pt>
                <c:pt idx="1">
                  <c:v>Oct</c:v>
                </c:pt>
                <c:pt idx="2">
                  <c:v>Nov</c:v>
                </c:pt>
                <c:pt idx="3">
                  <c:v>Dec</c:v>
                </c:pt>
                <c:pt idx="4">
                  <c:v>Jan</c:v>
                </c:pt>
                <c:pt idx="5">
                  <c:v>Feb</c:v>
                </c:pt>
                <c:pt idx="6">
                  <c:v>Mar</c:v>
                </c:pt>
                <c:pt idx="7">
                  <c:v>Apr</c:v>
                </c:pt>
                <c:pt idx="8">
                  <c:v>May</c:v>
                </c:pt>
                <c:pt idx="9">
                  <c:v>Jun</c:v>
                </c:pt>
                <c:pt idx="10">
                  <c:v>Jul</c:v>
                </c:pt>
                <c:pt idx="11">
                  <c:v>Aug</c:v>
                </c:pt>
                <c:pt idx="12">
                  <c:v>Sep</c:v>
                </c:pt>
              </c:strCache>
            </c:strRef>
          </c:cat>
          <c:val>
            <c:numRef>
              <c:f>'CRYO 2'!$B$15:$B$27</c:f>
              <c:numCache>
                <c:formatCode>General</c:formatCode>
                <c:ptCount val="13"/>
                <c:pt idx="0">
                  <c:v>12</c:v>
                </c:pt>
                <c:pt idx="1">
                  <c:v>5</c:v>
                </c:pt>
                <c:pt idx="2">
                  <c:v>9</c:v>
                </c:pt>
                <c:pt idx="3">
                  <c:v>7</c:v>
                </c:pt>
                <c:pt idx="4">
                  <c:v>0</c:v>
                </c:pt>
              </c:numCache>
            </c:numRef>
          </c:val>
          <c:extLst>
            <c:ext xmlns:c16="http://schemas.microsoft.com/office/drawing/2014/chart" uri="{C3380CC4-5D6E-409C-BE32-E72D297353CC}">
              <c16:uniqueId val="{00000002-3379-4D2D-AF46-4DB97BDA3187}"/>
            </c:ext>
          </c:extLst>
        </c:ser>
        <c:ser>
          <c:idx val="1"/>
          <c:order val="1"/>
          <c:tx>
            <c:strRef>
              <c:f>'CRYO 2'!$C$14</c:f>
              <c:strCache>
                <c:ptCount val="1"/>
                <c:pt idx="0">
                  <c:v>Discarded</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invertIfNegative val="0"/>
          <c:dPt>
            <c:idx val="0"/>
            <c:invertIfNegative val="0"/>
            <c:bubble3D val="0"/>
            <c:spPr>
              <a:solidFill>
                <a:srgbClr val="00B050"/>
              </a:solidFill>
              <a:ln>
                <a:noFill/>
              </a:ln>
              <a:effectLst>
                <a:outerShdw blurRad="57150" dist="19050" dir="5400000" algn="ctr" rotWithShape="0">
                  <a:srgbClr val="000000">
                    <a:alpha val="63000"/>
                  </a:srgbClr>
                </a:outerShdw>
              </a:effectLst>
              <a:sp3d/>
            </c:spPr>
            <c:extLst>
              <c:ext xmlns:c16="http://schemas.microsoft.com/office/drawing/2014/chart" uri="{C3380CC4-5D6E-409C-BE32-E72D297353CC}">
                <c16:uniqueId val="{00000004-3379-4D2D-AF46-4DB97BDA3187}"/>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'CRYO 2'!$A$15:$A$27</c:f>
              <c:strCache>
                <c:ptCount val="13"/>
                <c:pt idx="0">
                  <c:v>X̅/Month FY23</c:v>
                </c:pt>
                <c:pt idx="1">
                  <c:v>Oct</c:v>
                </c:pt>
                <c:pt idx="2">
                  <c:v>Nov</c:v>
                </c:pt>
                <c:pt idx="3">
                  <c:v>Dec</c:v>
                </c:pt>
                <c:pt idx="4">
                  <c:v>Jan</c:v>
                </c:pt>
                <c:pt idx="5">
                  <c:v>Feb</c:v>
                </c:pt>
                <c:pt idx="6">
                  <c:v>Mar</c:v>
                </c:pt>
                <c:pt idx="7">
                  <c:v>Apr</c:v>
                </c:pt>
                <c:pt idx="8">
                  <c:v>May</c:v>
                </c:pt>
                <c:pt idx="9">
                  <c:v>Jun</c:v>
                </c:pt>
                <c:pt idx="10">
                  <c:v>Jul</c:v>
                </c:pt>
                <c:pt idx="11">
                  <c:v>Aug</c:v>
                </c:pt>
                <c:pt idx="12">
                  <c:v>Sep</c:v>
                </c:pt>
              </c:strCache>
            </c:strRef>
          </c:cat>
          <c:val>
            <c:numRef>
              <c:f>'CRYO 2'!$C$15:$C$27</c:f>
              <c:numCache>
                <c:formatCode>General</c:formatCode>
                <c:ptCount val="13"/>
                <c:pt idx="0">
                  <c:v>1</c:v>
                </c:pt>
                <c:pt idx="1">
                  <c:v>4</c:v>
                </c:pt>
                <c:pt idx="2">
                  <c:v>1</c:v>
                </c:pt>
                <c:pt idx="3">
                  <c:v>0</c:v>
                </c:pt>
                <c:pt idx="4">
                  <c:v>1</c:v>
                </c:pt>
              </c:numCache>
            </c:numRef>
          </c:val>
          <c:extLst>
            <c:ext xmlns:c16="http://schemas.microsoft.com/office/drawing/2014/chart" uri="{C3380CC4-5D6E-409C-BE32-E72D297353CC}">
              <c16:uniqueId val="{00000005-3379-4D2D-AF46-4DB97BDA3187}"/>
            </c:ext>
          </c:extLst>
        </c:ser>
        <c:dLbls>
          <c:showLegendKey val="0"/>
          <c:showVal val="1"/>
          <c:showCatName val="0"/>
          <c:showSerName val="0"/>
          <c:showPercent val="0"/>
          <c:showBubbleSize val="0"/>
        </c:dLbls>
        <c:gapWidth val="150"/>
        <c:shape val="box"/>
        <c:axId val="1110903151"/>
        <c:axId val="1011863615"/>
        <c:axId val="0"/>
      </c:bar3DChart>
      <c:catAx>
        <c:axId val="1110903151"/>
        <c:scaling>
          <c:orientation val="minMax"/>
        </c:scaling>
        <c:delete val="0"/>
        <c:axPos val="b"/>
        <c:title>
          <c:tx>
            <c:rich>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a:t>Months</a:t>
                </a:r>
              </a:p>
            </c:rich>
          </c:tx>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11863615"/>
        <c:crosses val="autoZero"/>
        <c:auto val="1"/>
        <c:lblAlgn val="ctr"/>
        <c:lblOffset val="100"/>
        <c:noMultiLvlLbl val="0"/>
      </c:catAx>
      <c:valAx>
        <c:axId val="1011863615"/>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a:t>Number of Units</a:t>
                </a:r>
              </a:p>
            </c:rich>
          </c:tx>
          <c:overlay val="0"/>
          <c:spPr>
            <a:noFill/>
            <a:ln>
              <a:noFill/>
            </a:ln>
            <a:effectLst/>
          </c:spPr>
          <c:txPr>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1090315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userShapes r:id="rId5"/>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r>
              <a:rPr lang="en-US"/>
              <a:t>Platelet Utilization FY24</a:t>
            </a:r>
          </a:p>
        </c:rich>
      </c:tx>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5.1892086665581615E-2"/>
          <c:y val="0.10710079740637884"/>
          <c:w val="0.93361095080002976"/>
          <c:h val="0.6673300671886836"/>
        </c:manualLayout>
      </c:layout>
      <c:bar3DChart>
        <c:barDir val="col"/>
        <c:grouping val="clustered"/>
        <c:varyColors val="0"/>
        <c:ser>
          <c:idx val="0"/>
          <c:order val="0"/>
          <c:tx>
            <c:strRef>
              <c:f>'PLT3'!$C$15</c:f>
              <c:strCache>
                <c:ptCount val="1"/>
                <c:pt idx="0">
                  <c:v>Transfused</c:v>
                </c:pt>
              </c:strCache>
            </c:strRef>
          </c:tx>
          <c:spPr>
            <a:gradFill rotWithShape="1">
              <a:gsLst>
                <a:gs pos="0">
                  <a:schemeClr val="accent1">
                    <a:tint val="100000"/>
                    <a:shade val="100000"/>
                    <a:satMod val="130000"/>
                  </a:schemeClr>
                </a:gs>
                <a:gs pos="100000">
                  <a:schemeClr val="accent1">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Pt>
            <c:idx val="0"/>
            <c:invertIfNegative val="0"/>
            <c:bubble3D val="0"/>
            <c:spPr>
              <a:solidFill>
                <a:srgbClr val="FF0000"/>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c:spPr>
            <c:extLst>
              <c:ext xmlns:c16="http://schemas.microsoft.com/office/drawing/2014/chart" uri="{C3380CC4-5D6E-409C-BE32-E72D297353CC}">
                <c16:uniqueId val="{00000001-BCB6-494D-BDB2-C7A4B2EBF673}"/>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'PLT3'!$B$16:$B$29</c:f>
              <c:strCache>
                <c:ptCount val="13"/>
                <c:pt idx="0">
                  <c:v>X̅/Month FY23</c:v>
                </c:pt>
                <c:pt idx="1">
                  <c:v>Oct</c:v>
                </c:pt>
                <c:pt idx="2">
                  <c:v>Nov</c:v>
                </c:pt>
                <c:pt idx="3">
                  <c:v>Dec</c:v>
                </c:pt>
                <c:pt idx="4">
                  <c:v>Jan</c:v>
                </c:pt>
                <c:pt idx="5">
                  <c:v>Feb</c:v>
                </c:pt>
                <c:pt idx="6">
                  <c:v>Mar</c:v>
                </c:pt>
                <c:pt idx="7">
                  <c:v>Apr</c:v>
                </c:pt>
                <c:pt idx="8">
                  <c:v>May</c:v>
                </c:pt>
                <c:pt idx="9">
                  <c:v>Jun</c:v>
                </c:pt>
                <c:pt idx="10">
                  <c:v>Jul</c:v>
                </c:pt>
                <c:pt idx="11">
                  <c:v>Aug</c:v>
                </c:pt>
                <c:pt idx="12">
                  <c:v>Sep</c:v>
                </c:pt>
              </c:strCache>
            </c:strRef>
          </c:cat>
          <c:val>
            <c:numRef>
              <c:f>'PLT3'!$C$16:$C$29</c:f>
              <c:numCache>
                <c:formatCode>General</c:formatCode>
                <c:ptCount val="14"/>
                <c:pt idx="0">
                  <c:v>46</c:v>
                </c:pt>
                <c:pt idx="1">
                  <c:v>42</c:v>
                </c:pt>
                <c:pt idx="2">
                  <c:v>55</c:v>
                </c:pt>
                <c:pt idx="3">
                  <c:v>39</c:v>
                </c:pt>
                <c:pt idx="4">
                  <c:v>42</c:v>
                </c:pt>
              </c:numCache>
            </c:numRef>
          </c:val>
          <c:extLst>
            <c:ext xmlns:c16="http://schemas.microsoft.com/office/drawing/2014/chart" uri="{C3380CC4-5D6E-409C-BE32-E72D297353CC}">
              <c16:uniqueId val="{00000002-BCB6-494D-BDB2-C7A4B2EBF673}"/>
            </c:ext>
          </c:extLst>
        </c:ser>
        <c:ser>
          <c:idx val="1"/>
          <c:order val="1"/>
          <c:tx>
            <c:strRef>
              <c:f>'PLT3'!$D$15</c:f>
              <c:strCache>
                <c:ptCount val="1"/>
                <c:pt idx="0">
                  <c:v>Discarded</c:v>
                </c:pt>
              </c:strCache>
            </c:strRef>
          </c:tx>
          <c:spPr>
            <a:gradFill rotWithShape="1">
              <a:gsLst>
                <a:gs pos="0">
                  <a:schemeClr val="accent2">
                    <a:tint val="100000"/>
                    <a:shade val="100000"/>
                    <a:satMod val="130000"/>
                  </a:schemeClr>
                </a:gs>
                <a:gs pos="100000">
                  <a:schemeClr val="accent2">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Pt>
            <c:idx val="0"/>
            <c:invertIfNegative val="0"/>
            <c:bubble3D val="0"/>
            <c:spPr>
              <a:solidFill>
                <a:srgbClr val="00B050"/>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c:spPr>
            <c:extLst>
              <c:ext xmlns:c16="http://schemas.microsoft.com/office/drawing/2014/chart" uri="{C3380CC4-5D6E-409C-BE32-E72D297353CC}">
                <c16:uniqueId val="{00000004-BCB6-494D-BDB2-C7A4B2EBF673}"/>
              </c:ext>
            </c:extLst>
          </c:dPt>
          <c:dLbls>
            <c:dLbl>
              <c:idx val="0"/>
              <c:layout>
                <c:manualLayout>
                  <c:x val="4.8323208447962228E-3"/>
                  <c:y val="-3.709859755616640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BCB6-494D-BDB2-C7A4B2EBF673}"/>
                </c:ext>
              </c:extLst>
            </c:dLbl>
            <c:dLbl>
              <c:idx val="2"/>
              <c:layout>
                <c:manualLayout>
                  <c:x val="6.0404010559952787E-3"/>
                  <c:y val="-1.712242964130757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77F6-4220-A368-B0835F042AE0}"/>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'PLT3'!$B$16:$B$29</c:f>
              <c:strCache>
                <c:ptCount val="13"/>
                <c:pt idx="0">
                  <c:v>X̅/Month FY23</c:v>
                </c:pt>
                <c:pt idx="1">
                  <c:v>Oct</c:v>
                </c:pt>
                <c:pt idx="2">
                  <c:v>Nov</c:v>
                </c:pt>
                <c:pt idx="3">
                  <c:v>Dec</c:v>
                </c:pt>
                <c:pt idx="4">
                  <c:v>Jan</c:v>
                </c:pt>
                <c:pt idx="5">
                  <c:v>Feb</c:v>
                </c:pt>
                <c:pt idx="6">
                  <c:v>Mar</c:v>
                </c:pt>
                <c:pt idx="7">
                  <c:v>Apr</c:v>
                </c:pt>
                <c:pt idx="8">
                  <c:v>May</c:v>
                </c:pt>
                <c:pt idx="9">
                  <c:v>Jun</c:v>
                </c:pt>
                <c:pt idx="10">
                  <c:v>Jul</c:v>
                </c:pt>
                <c:pt idx="11">
                  <c:v>Aug</c:v>
                </c:pt>
                <c:pt idx="12">
                  <c:v>Sep</c:v>
                </c:pt>
              </c:strCache>
            </c:strRef>
          </c:cat>
          <c:val>
            <c:numRef>
              <c:f>'PLT3'!$D$16:$D$29</c:f>
              <c:numCache>
                <c:formatCode>General</c:formatCode>
                <c:ptCount val="14"/>
                <c:pt idx="0">
                  <c:v>36</c:v>
                </c:pt>
                <c:pt idx="1">
                  <c:v>51</c:v>
                </c:pt>
                <c:pt idx="2">
                  <c:v>41</c:v>
                </c:pt>
                <c:pt idx="3">
                  <c:v>42</c:v>
                </c:pt>
                <c:pt idx="4">
                  <c:v>59</c:v>
                </c:pt>
              </c:numCache>
            </c:numRef>
          </c:val>
          <c:extLst>
            <c:ext xmlns:c16="http://schemas.microsoft.com/office/drawing/2014/chart" uri="{C3380CC4-5D6E-409C-BE32-E72D297353CC}">
              <c16:uniqueId val="{00000005-BCB6-494D-BDB2-C7A4B2EBF673}"/>
            </c:ext>
          </c:extLst>
        </c:ser>
        <c:dLbls>
          <c:showLegendKey val="0"/>
          <c:showVal val="1"/>
          <c:showCatName val="0"/>
          <c:showSerName val="0"/>
          <c:showPercent val="0"/>
          <c:showBubbleSize val="0"/>
        </c:dLbls>
        <c:gapWidth val="150"/>
        <c:shape val="box"/>
        <c:axId val="747984399"/>
        <c:axId val="1011855183"/>
        <c:axId val="0"/>
      </c:bar3DChart>
      <c:catAx>
        <c:axId val="747984399"/>
        <c:scaling>
          <c:orientation val="minMax"/>
        </c:scaling>
        <c:delete val="0"/>
        <c:axPos val="b"/>
        <c:title>
          <c:tx>
            <c:rich>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a:t>Months</a:t>
                </a:r>
              </a:p>
            </c:rich>
          </c:tx>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11855183"/>
        <c:crosses val="autoZero"/>
        <c:auto val="1"/>
        <c:lblAlgn val="ctr"/>
        <c:lblOffset val="100"/>
        <c:noMultiLvlLbl val="0"/>
      </c:catAx>
      <c:valAx>
        <c:axId val="1011855183"/>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a:t>Number of Units</a:t>
                </a:r>
              </a:p>
            </c:rich>
          </c:tx>
          <c:overlay val="0"/>
          <c:spPr>
            <a:noFill/>
            <a:ln>
              <a:noFill/>
            </a:ln>
            <a:effectLst/>
          </c:spPr>
          <c:txPr>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47984399"/>
        <c:crosses val="autoZero"/>
        <c:crossBetween val="between"/>
      </c:valAx>
      <c:spPr>
        <a:noFill/>
        <a:ln>
          <a:noFill/>
        </a:ln>
        <a:effectLst/>
      </c:spPr>
    </c:plotArea>
    <c:legend>
      <c:legendPos val="b"/>
      <c:layout>
        <c:manualLayout>
          <c:xMode val="edge"/>
          <c:yMode val="edge"/>
          <c:x val="0.4289323034655636"/>
          <c:y val="0.91474423202195443"/>
          <c:w val="0.13971913752204865"/>
          <c:h val="4.815717042187914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cap="all" baseline="0">
                <a:solidFill>
                  <a:schemeClr val="tx1">
                    <a:lumMod val="65000"/>
                    <a:lumOff val="35000"/>
                  </a:schemeClr>
                </a:solidFill>
                <a:latin typeface="+mn-lt"/>
                <a:ea typeface="+mn-ea"/>
                <a:cs typeface="+mn-cs"/>
              </a:defRPr>
            </a:pPr>
            <a:r>
              <a:rPr lang="en-US"/>
              <a:t>Milford Hospital Transfusion Reactions FY24 OCT - JAN</a:t>
            </a:r>
          </a:p>
        </c:rich>
      </c:tx>
      <c:overlay val="0"/>
      <c:spPr>
        <a:noFill/>
        <a:ln>
          <a:noFill/>
        </a:ln>
        <a:effectLst/>
      </c:spPr>
      <c:txPr>
        <a:bodyPr rot="0" spcFirstLastPara="1" vertOverflow="ellipsis" vert="horz" wrap="square" anchor="ctr" anchorCtr="1"/>
        <a:lstStyle/>
        <a:p>
          <a:pPr>
            <a:defRPr sz="1600" b="1" i="0" u="none" strike="noStrike" kern="1200" cap="all"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dPt>
            <c:idx val="0"/>
            <c:bubble3D val="0"/>
            <c:spPr>
              <a:solidFill>
                <a:schemeClr val="accent1"/>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3DD0-4910-91AD-C7E207A55F7D}"/>
              </c:ext>
            </c:extLst>
          </c:dPt>
          <c:dPt>
            <c:idx val="1"/>
            <c:bubble3D val="0"/>
            <c:spPr>
              <a:solidFill>
                <a:schemeClr val="accent2"/>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3DD0-4910-91AD-C7E207A55F7D}"/>
              </c:ext>
            </c:extLst>
          </c:dPt>
          <c:dPt>
            <c:idx val="2"/>
            <c:bubble3D val="0"/>
            <c:spPr>
              <a:solidFill>
                <a:schemeClr val="accent3"/>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3DD0-4910-91AD-C7E207A55F7D}"/>
              </c:ext>
            </c:extLst>
          </c:dPt>
          <c:dPt>
            <c:idx val="3"/>
            <c:bubble3D val="0"/>
            <c:spPr>
              <a:solidFill>
                <a:schemeClr val="accent4"/>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7-3DD0-4910-91AD-C7E207A55F7D}"/>
              </c:ext>
            </c:extLst>
          </c:dPt>
          <c:dPt>
            <c:idx val="4"/>
            <c:bubble3D val="0"/>
            <c:spPr>
              <a:solidFill>
                <a:schemeClr val="accent5"/>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9-3DD0-4910-91AD-C7E207A55F7D}"/>
              </c:ext>
            </c:extLst>
          </c:dPt>
          <c:dPt>
            <c:idx val="5"/>
            <c:bubble3D val="0"/>
            <c:spPr>
              <a:solidFill>
                <a:schemeClr val="accent6"/>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B-3DD0-4910-91AD-C7E207A55F7D}"/>
              </c:ext>
            </c:extLst>
          </c:dPt>
          <c:dPt>
            <c:idx val="6"/>
            <c:bubble3D val="0"/>
            <c:spPr>
              <a:solidFill>
                <a:schemeClr val="accent1">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D-3DD0-4910-91AD-C7E207A55F7D}"/>
              </c:ext>
            </c:extLst>
          </c:dPt>
          <c:dPt>
            <c:idx val="7"/>
            <c:bubble3D val="0"/>
            <c:spPr>
              <a:solidFill>
                <a:schemeClr val="accent2">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F-3DD0-4910-91AD-C7E207A55F7D}"/>
              </c:ext>
            </c:extLst>
          </c:dPt>
          <c:dPt>
            <c:idx val="8"/>
            <c:bubble3D val="0"/>
            <c:spPr>
              <a:solidFill>
                <a:schemeClr val="accent3">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1-3DD0-4910-91AD-C7E207A55F7D}"/>
              </c:ext>
            </c:extLst>
          </c:dPt>
          <c:dPt>
            <c:idx val="9"/>
            <c:bubble3D val="0"/>
            <c:spPr>
              <a:solidFill>
                <a:schemeClr val="accent4">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3-3DD0-4910-91AD-C7E207A55F7D}"/>
              </c:ext>
            </c:extLst>
          </c:dPt>
          <c:dPt>
            <c:idx val="10"/>
            <c:bubble3D val="0"/>
            <c:spPr>
              <a:solidFill>
                <a:schemeClr val="accent5">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5-3DD0-4910-91AD-C7E207A55F7D}"/>
              </c:ext>
            </c:extLst>
          </c:dPt>
          <c:dLbls>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en-US"/>
                </a:p>
              </c:txPr>
              <c:dLblPos val="outEnd"/>
              <c:showLegendKey val="0"/>
              <c:showVal val="0"/>
              <c:showCatName val="1"/>
              <c:showSerName val="0"/>
              <c:showPercent val="0"/>
              <c:showBubbleSize val="0"/>
              <c:extLst>
                <c:ext xmlns:c16="http://schemas.microsoft.com/office/drawing/2014/chart" uri="{C3380CC4-5D6E-409C-BE32-E72D297353CC}">
                  <c16:uniqueId val="{00000001-3DD0-4910-91AD-C7E207A55F7D}"/>
                </c:ext>
              </c:extLst>
            </c:dLbl>
            <c:dLbl>
              <c:idx val="1"/>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2"/>
                      </a:solidFill>
                      <a:latin typeface="+mn-lt"/>
                      <a:ea typeface="+mn-ea"/>
                      <a:cs typeface="+mn-cs"/>
                    </a:defRPr>
                  </a:pPr>
                  <a:endParaRPr lang="en-US"/>
                </a:p>
              </c:txPr>
              <c:dLblPos val="outEnd"/>
              <c:showLegendKey val="0"/>
              <c:showVal val="0"/>
              <c:showCatName val="1"/>
              <c:showSerName val="0"/>
              <c:showPercent val="0"/>
              <c:showBubbleSize val="0"/>
              <c:extLst>
                <c:ext xmlns:c16="http://schemas.microsoft.com/office/drawing/2014/chart" uri="{C3380CC4-5D6E-409C-BE32-E72D297353CC}">
                  <c16:uniqueId val="{00000003-3DD0-4910-91AD-C7E207A55F7D}"/>
                </c:ext>
              </c:extLst>
            </c:dLbl>
            <c:dLbl>
              <c:idx val="2"/>
              <c:delete val="1"/>
              <c:extLst>
                <c:ext xmlns:c15="http://schemas.microsoft.com/office/drawing/2012/chart" uri="{CE6537A1-D6FC-4f65-9D91-7224C49458BB}"/>
                <c:ext xmlns:c16="http://schemas.microsoft.com/office/drawing/2014/chart" uri="{C3380CC4-5D6E-409C-BE32-E72D297353CC}">
                  <c16:uniqueId val="{00000005-3DD0-4910-91AD-C7E207A55F7D}"/>
                </c:ext>
              </c:extLst>
            </c:dLbl>
            <c:dLbl>
              <c:idx val="3"/>
              <c:delete val="1"/>
              <c:extLst>
                <c:ext xmlns:c15="http://schemas.microsoft.com/office/drawing/2012/chart" uri="{CE6537A1-D6FC-4f65-9D91-7224C49458BB}"/>
                <c:ext xmlns:c16="http://schemas.microsoft.com/office/drawing/2014/chart" uri="{C3380CC4-5D6E-409C-BE32-E72D297353CC}">
                  <c16:uniqueId val="{00000007-3DD0-4910-91AD-C7E207A55F7D}"/>
                </c:ext>
              </c:extLst>
            </c:dLbl>
            <c:dLbl>
              <c:idx val="4"/>
              <c:delete val="1"/>
              <c:extLst>
                <c:ext xmlns:c15="http://schemas.microsoft.com/office/drawing/2012/chart" uri="{CE6537A1-D6FC-4f65-9D91-7224C49458BB}"/>
                <c:ext xmlns:c16="http://schemas.microsoft.com/office/drawing/2014/chart" uri="{C3380CC4-5D6E-409C-BE32-E72D297353CC}">
                  <c16:uniqueId val="{00000009-3DD0-4910-91AD-C7E207A55F7D}"/>
                </c:ext>
              </c:extLst>
            </c:dLbl>
            <c:dLbl>
              <c:idx val="5"/>
              <c:delete val="1"/>
              <c:extLst>
                <c:ext xmlns:c15="http://schemas.microsoft.com/office/drawing/2012/chart" uri="{CE6537A1-D6FC-4f65-9D91-7224C49458BB}"/>
                <c:ext xmlns:c16="http://schemas.microsoft.com/office/drawing/2014/chart" uri="{C3380CC4-5D6E-409C-BE32-E72D297353CC}">
                  <c16:uniqueId val="{0000000B-3DD0-4910-91AD-C7E207A55F7D}"/>
                </c:ext>
              </c:extLst>
            </c:dLbl>
            <c:dLbl>
              <c:idx val="6"/>
              <c:delete val="1"/>
              <c:extLst>
                <c:ext xmlns:c15="http://schemas.microsoft.com/office/drawing/2012/chart" uri="{CE6537A1-D6FC-4f65-9D91-7224C49458BB}"/>
                <c:ext xmlns:c16="http://schemas.microsoft.com/office/drawing/2014/chart" uri="{C3380CC4-5D6E-409C-BE32-E72D297353CC}">
                  <c16:uniqueId val="{0000000D-3DD0-4910-91AD-C7E207A55F7D}"/>
                </c:ext>
              </c:extLst>
            </c:dLbl>
            <c:dLbl>
              <c:idx val="7"/>
              <c:delete val="1"/>
              <c:extLst>
                <c:ext xmlns:c15="http://schemas.microsoft.com/office/drawing/2012/chart" uri="{CE6537A1-D6FC-4f65-9D91-7224C49458BB}"/>
                <c:ext xmlns:c16="http://schemas.microsoft.com/office/drawing/2014/chart" uri="{C3380CC4-5D6E-409C-BE32-E72D297353CC}">
                  <c16:uniqueId val="{0000000F-3DD0-4910-91AD-C7E207A55F7D}"/>
                </c:ext>
              </c:extLst>
            </c:dLbl>
            <c:dLbl>
              <c:idx val="8"/>
              <c:delete val="1"/>
              <c:extLst>
                <c:ext xmlns:c15="http://schemas.microsoft.com/office/drawing/2012/chart" uri="{CE6537A1-D6FC-4f65-9D91-7224C49458BB}"/>
                <c:ext xmlns:c16="http://schemas.microsoft.com/office/drawing/2014/chart" uri="{C3380CC4-5D6E-409C-BE32-E72D297353CC}">
                  <c16:uniqueId val="{00000011-3DD0-4910-91AD-C7E207A55F7D}"/>
                </c:ext>
              </c:extLst>
            </c:dLbl>
            <c:dLbl>
              <c:idx val="9"/>
              <c:delete val="1"/>
              <c:extLst>
                <c:ext xmlns:c15="http://schemas.microsoft.com/office/drawing/2012/chart" uri="{CE6537A1-D6FC-4f65-9D91-7224C49458BB}"/>
                <c:ext xmlns:c16="http://schemas.microsoft.com/office/drawing/2014/chart" uri="{C3380CC4-5D6E-409C-BE32-E72D297353CC}">
                  <c16:uniqueId val="{00000013-3DD0-4910-91AD-C7E207A55F7D}"/>
                </c:ext>
              </c:extLst>
            </c:dLbl>
            <c:dLbl>
              <c:idx val="10"/>
              <c:delete val="1"/>
              <c:extLst>
                <c:ext xmlns:c15="http://schemas.microsoft.com/office/drawing/2012/chart" uri="{CE6537A1-D6FC-4f65-9D91-7224C49458BB}"/>
                <c:ext xmlns:c16="http://schemas.microsoft.com/office/drawing/2014/chart" uri="{C3380CC4-5D6E-409C-BE32-E72D297353CC}">
                  <c16:uniqueId val="{00000015-3DD0-4910-91AD-C7E207A55F7D}"/>
                </c:ext>
              </c:extLst>
            </c:dLbl>
            <c:spPr>
              <a:noFill/>
              <a:ln>
                <a:noFill/>
              </a:ln>
              <a:effectLst/>
            </c:spPr>
            <c:dLblPos val="outEnd"/>
            <c:showLegendKey val="0"/>
            <c:showVal val="0"/>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'Transfusion Reaction'!$R$21:$R$31</c:f>
              <c:strCache>
                <c:ptCount val="11"/>
                <c:pt idx="0">
                  <c:v>Allergic</c:v>
                </c:pt>
                <c:pt idx="1">
                  <c:v>Febrile</c:v>
                </c:pt>
                <c:pt idx="2">
                  <c:v>Anaphy</c:v>
                </c:pt>
                <c:pt idx="3">
                  <c:v>TACO</c:v>
                </c:pt>
                <c:pt idx="4">
                  <c:v>TRALI</c:v>
                </c:pt>
                <c:pt idx="5">
                  <c:v>TAD</c:v>
                </c:pt>
                <c:pt idx="6">
                  <c:v>Hemolytic Intravascular</c:v>
                </c:pt>
                <c:pt idx="7">
                  <c:v>Hemolytic Extravascular</c:v>
                </c:pt>
                <c:pt idx="8">
                  <c:v>Delayed Serologic</c:v>
                </c:pt>
                <c:pt idx="9">
                  <c:v>Septic</c:v>
                </c:pt>
                <c:pt idx="10">
                  <c:v>Underlying Disease</c:v>
                </c:pt>
              </c:strCache>
            </c:strRef>
          </c:cat>
          <c:val>
            <c:numRef>
              <c:f>'Transfusion Reaction'!$S$21:$S$31</c:f>
              <c:numCache>
                <c:formatCode>General</c:formatCode>
                <c:ptCount val="11"/>
                <c:pt idx="0">
                  <c:v>1</c:v>
                </c:pt>
                <c:pt idx="1">
                  <c:v>1</c:v>
                </c:pt>
                <c:pt idx="2">
                  <c:v>0</c:v>
                </c:pt>
                <c:pt idx="3">
                  <c:v>0</c:v>
                </c:pt>
                <c:pt idx="4">
                  <c:v>0</c:v>
                </c:pt>
                <c:pt idx="5">
                  <c:v>0</c:v>
                </c:pt>
                <c:pt idx="6">
                  <c:v>0</c:v>
                </c:pt>
                <c:pt idx="7">
                  <c:v>0</c:v>
                </c:pt>
                <c:pt idx="8">
                  <c:v>0</c:v>
                </c:pt>
                <c:pt idx="9">
                  <c:v>0</c:v>
                </c:pt>
                <c:pt idx="10">
                  <c:v>0</c:v>
                </c:pt>
              </c:numCache>
            </c:numRef>
          </c:val>
          <c:extLst>
            <c:ext xmlns:c16="http://schemas.microsoft.com/office/drawing/2014/chart" uri="{C3380CC4-5D6E-409C-BE32-E72D297353CC}">
              <c16:uniqueId val="{00000016-3DD0-4910-91AD-C7E207A55F7D}"/>
            </c:ext>
          </c:extLst>
        </c:ser>
        <c:dLbls>
          <c:dLblPos val="outEnd"/>
          <c:showLegendKey val="0"/>
          <c:showVal val="0"/>
          <c:showCatName val="1"/>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r>
              <a:rPr lang="en-US"/>
              <a:t>RBC Utilization FY24</a:t>
            </a:r>
          </a:p>
        </c:rich>
      </c:tx>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'rbc2'!$B$14</c:f>
              <c:strCache>
                <c:ptCount val="1"/>
                <c:pt idx="0">
                  <c:v>Transfused</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invertIfNegative val="0"/>
          <c:dPt>
            <c:idx val="0"/>
            <c:invertIfNegative val="0"/>
            <c:bubble3D val="0"/>
            <c:spPr>
              <a:solidFill>
                <a:srgbClr val="FF0000"/>
              </a:solidFill>
              <a:ln>
                <a:noFill/>
              </a:ln>
              <a:effectLst>
                <a:outerShdw blurRad="57150" dist="19050" dir="5400000" algn="ctr" rotWithShape="0">
                  <a:srgbClr val="000000">
                    <a:alpha val="63000"/>
                  </a:srgbClr>
                </a:outerShdw>
              </a:effectLst>
              <a:sp3d/>
            </c:spPr>
            <c:extLst>
              <c:ext xmlns:c16="http://schemas.microsoft.com/office/drawing/2014/chart" uri="{C3380CC4-5D6E-409C-BE32-E72D297353CC}">
                <c16:uniqueId val="{00000001-7DE2-43A9-8898-C14312A4A85E}"/>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'rbc2'!$A$15:$A$27</c:f>
              <c:strCache>
                <c:ptCount val="13"/>
                <c:pt idx="0">
                  <c:v>X̅/Month FY23</c:v>
                </c:pt>
                <c:pt idx="1">
                  <c:v>Oct</c:v>
                </c:pt>
                <c:pt idx="2">
                  <c:v>Nov</c:v>
                </c:pt>
                <c:pt idx="3">
                  <c:v>Dec</c:v>
                </c:pt>
                <c:pt idx="4">
                  <c:v>Jan</c:v>
                </c:pt>
                <c:pt idx="5">
                  <c:v>Feb</c:v>
                </c:pt>
                <c:pt idx="6">
                  <c:v>Mar</c:v>
                </c:pt>
                <c:pt idx="7">
                  <c:v>Apr</c:v>
                </c:pt>
                <c:pt idx="8">
                  <c:v>May</c:v>
                </c:pt>
                <c:pt idx="9">
                  <c:v>Jun</c:v>
                </c:pt>
                <c:pt idx="10">
                  <c:v>Jul</c:v>
                </c:pt>
                <c:pt idx="11">
                  <c:v>Aug</c:v>
                </c:pt>
                <c:pt idx="12">
                  <c:v>Sep</c:v>
                </c:pt>
              </c:strCache>
            </c:strRef>
          </c:cat>
          <c:val>
            <c:numRef>
              <c:f>'rbc2'!$B$15:$B$27</c:f>
              <c:numCache>
                <c:formatCode>General</c:formatCode>
                <c:ptCount val="13"/>
                <c:pt idx="0">
                  <c:v>84</c:v>
                </c:pt>
                <c:pt idx="1">
                  <c:v>82</c:v>
                </c:pt>
                <c:pt idx="2">
                  <c:v>45</c:v>
                </c:pt>
                <c:pt idx="3">
                  <c:v>54</c:v>
                </c:pt>
                <c:pt idx="4">
                  <c:v>79</c:v>
                </c:pt>
              </c:numCache>
            </c:numRef>
          </c:val>
          <c:extLst>
            <c:ext xmlns:c16="http://schemas.microsoft.com/office/drawing/2014/chart" uri="{C3380CC4-5D6E-409C-BE32-E72D297353CC}">
              <c16:uniqueId val="{00000002-7DE2-43A9-8898-C14312A4A85E}"/>
            </c:ext>
          </c:extLst>
        </c:ser>
        <c:ser>
          <c:idx val="1"/>
          <c:order val="1"/>
          <c:tx>
            <c:strRef>
              <c:f>'rbc2'!$C$14</c:f>
              <c:strCache>
                <c:ptCount val="1"/>
                <c:pt idx="0">
                  <c:v>Discarded</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invertIfNegative val="0"/>
          <c:dPt>
            <c:idx val="0"/>
            <c:invertIfNegative val="0"/>
            <c:bubble3D val="0"/>
            <c:spPr>
              <a:solidFill>
                <a:srgbClr val="00B050"/>
              </a:solidFill>
              <a:ln>
                <a:noFill/>
              </a:ln>
              <a:effectLst>
                <a:outerShdw blurRad="57150" dist="19050" dir="5400000" algn="ctr" rotWithShape="0">
                  <a:srgbClr val="000000">
                    <a:alpha val="63000"/>
                  </a:srgbClr>
                </a:outerShdw>
              </a:effectLst>
              <a:sp3d/>
            </c:spPr>
            <c:extLst>
              <c:ext xmlns:c16="http://schemas.microsoft.com/office/drawing/2014/chart" uri="{C3380CC4-5D6E-409C-BE32-E72D297353CC}">
                <c16:uniqueId val="{00000002-D66A-4436-8B5F-F0FE5D27A731}"/>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'rbc2'!$A$15:$A$27</c:f>
              <c:strCache>
                <c:ptCount val="13"/>
                <c:pt idx="0">
                  <c:v>X̅/Month FY23</c:v>
                </c:pt>
                <c:pt idx="1">
                  <c:v>Oct</c:v>
                </c:pt>
                <c:pt idx="2">
                  <c:v>Nov</c:v>
                </c:pt>
                <c:pt idx="3">
                  <c:v>Dec</c:v>
                </c:pt>
                <c:pt idx="4">
                  <c:v>Jan</c:v>
                </c:pt>
                <c:pt idx="5">
                  <c:v>Feb</c:v>
                </c:pt>
                <c:pt idx="6">
                  <c:v>Mar</c:v>
                </c:pt>
                <c:pt idx="7">
                  <c:v>Apr</c:v>
                </c:pt>
                <c:pt idx="8">
                  <c:v>May</c:v>
                </c:pt>
                <c:pt idx="9">
                  <c:v>Jun</c:v>
                </c:pt>
                <c:pt idx="10">
                  <c:v>Jul</c:v>
                </c:pt>
                <c:pt idx="11">
                  <c:v>Aug</c:v>
                </c:pt>
                <c:pt idx="12">
                  <c:v>Sep</c:v>
                </c:pt>
              </c:strCache>
            </c:strRef>
          </c:cat>
          <c:val>
            <c:numRef>
              <c:f>'rbc2'!$C$15:$C$27</c:f>
              <c:numCache>
                <c:formatCode>General</c:formatCode>
                <c:ptCount val="13"/>
                <c:pt idx="0">
                  <c:v>1</c:v>
                </c:pt>
                <c:pt idx="1">
                  <c:v>0</c:v>
                </c:pt>
                <c:pt idx="2">
                  <c:v>2</c:v>
                </c:pt>
                <c:pt idx="3">
                  <c:v>0</c:v>
                </c:pt>
                <c:pt idx="4">
                  <c:v>1</c:v>
                </c:pt>
              </c:numCache>
            </c:numRef>
          </c:val>
          <c:extLst>
            <c:ext xmlns:c16="http://schemas.microsoft.com/office/drawing/2014/chart" uri="{C3380CC4-5D6E-409C-BE32-E72D297353CC}">
              <c16:uniqueId val="{00000003-7DE2-43A9-8898-C14312A4A85E}"/>
            </c:ext>
          </c:extLst>
        </c:ser>
        <c:dLbls>
          <c:showLegendKey val="0"/>
          <c:showVal val="1"/>
          <c:showCatName val="0"/>
          <c:showSerName val="0"/>
          <c:showPercent val="0"/>
          <c:showBubbleSize val="0"/>
        </c:dLbls>
        <c:gapWidth val="150"/>
        <c:shape val="box"/>
        <c:axId val="138126992"/>
        <c:axId val="1905330896"/>
        <c:axId val="0"/>
      </c:bar3DChart>
      <c:catAx>
        <c:axId val="138126992"/>
        <c:scaling>
          <c:orientation val="minMax"/>
        </c:scaling>
        <c:delete val="0"/>
        <c:axPos val="b"/>
        <c:title>
          <c:tx>
            <c:rich>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a:t>Months</a:t>
                </a:r>
              </a:p>
            </c:rich>
          </c:tx>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905330896"/>
        <c:crosses val="autoZero"/>
        <c:auto val="1"/>
        <c:lblAlgn val="ctr"/>
        <c:lblOffset val="100"/>
        <c:noMultiLvlLbl val="0"/>
      </c:catAx>
      <c:valAx>
        <c:axId val="190533089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a:t>Number of Units</a:t>
                </a:r>
              </a:p>
            </c:rich>
          </c:tx>
          <c:overlay val="0"/>
          <c:spPr>
            <a:noFill/>
            <a:ln>
              <a:noFill/>
            </a:ln>
            <a:effectLst/>
          </c:spPr>
          <c:txPr>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812699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userShapes r:id="rId5"/>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r>
              <a:rPr lang="en-US"/>
              <a:t>FFP Utilization FY24</a:t>
            </a:r>
          </a:p>
        </c:rich>
      </c:tx>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'ffp2'!$B$14</c:f>
              <c:strCache>
                <c:ptCount val="1"/>
                <c:pt idx="0">
                  <c:v>Transfused</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invertIfNegative val="0"/>
          <c:dPt>
            <c:idx val="0"/>
            <c:invertIfNegative val="0"/>
            <c:bubble3D val="0"/>
            <c:spPr>
              <a:solidFill>
                <a:srgbClr val="FF0000"/>
              </a:solidFill>
              <a:ln>
                <a:noFill/>
              </a:ln>
              <a:effectLst>
                <a:outerShdw blurRad="57150" dist="19050" dir="5400000" algn="ctr" rotWithShape="0">
                  <a:srgbClr val="000000">
                    <a:alpha val="63000"/>
                  </a:srgbClr>
                </a:outerShdw>
              </a:effectLst>
              <a:sp3d/>
            </c:spPr>
            <c:extLst>
              <c:ext xmlns:c16="http://schemas.microsoft.com/office/drawing/2014/chart" uri="{C3380CC4-5D6E-409C-BE32-E72D297353CC}">
                <c16:uniqueId val="{00000000-2454-4244-87CA-08D0055A74FD}"/>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'ffp2'!$A$15:$A$27</c:f>
              <c:strCache>
                <c:ptCount val="13"/>
                <c:pt idx="0">
                  <c:v>X̅/Month FY23</c:v>
                </c:pt>
                <c:pt idx="1">
                  <c:v>Oct</c:v>
                </c:pt>
                <c:pt idx="2">
                  <c:v>Nov</c:v>
                </c:pt>
                <c:pt idx="3">
                  <c:v>Dec</c:v>
                </c:pt>
                <c:pt idx="4">
                  <c:v>Jan</c:v>
                </c:pt>
                <c:pt idx="5">
                  <c:v>Feb</c:v>
                </c:pt>
                <c:pt idx="6">
                  <c:v>Mar</c:v>
                </c:pt>
                <c:pt idx="7">
                  <c:v>Apr</c:v>
                </c:pt>
                <c:pt idx="8">
                  <c:v>May</c:v>
                </c:pt>
                <c:pt idx="9">
                  <c:v>Jun</c:v>
                </c:pt>
                <c:pt idx="10">
                  <c:v>Jul</c:v>
                </c:pt>
                <c:pt idx="11">
                  <c:v>Aug</c:v>
                </c:pt>
                <c:pt idx="12">
                  <c:v>Sep</c:v>
                </c:pt>
              </c:strCache>
            </c:strRef>
          </c:cat>
          <c:val>
            <c:numRef>
              <c:f>'ffp2'!$B$15:$B$27</c:f>
              <c:numCache>
                <c:formatCode>General</c:formatCode>
                <c:ptCount val="13"/>
                <c:pt idx="0">
                  <c:v>2</c:v>
                </c:pt>
                <c:pt idx="1">
                  <c:v>4</c:v>
                </c:pt>
                <c:pt idx="2">
                  <c:v>0</c:v>
                </c:pt>
                <c:pt idx="3">
                  <c:v>0</c:v>
                </c:pt>
                <c:pt idx="4">
                  <c:v>0</c:v>
                </c:pt>
              </c:numCache>
            </c:numRef>
          </c:val>
          <c:extLst>
            <c:ext xmlns:c16="http://schemas.microsoft.com/office/drawing/2014/chart" uri="{C3380CC4-5D6E-409C-BE32-E72D297353CC}">
              <c16:uniqueId val="{00000001-2454-4244-87CA-08D0055A74FD}"/>
            </c:ext>
          </c:extLst>
        </c:ser>
        <c:ser>
          <c:idx val="1"/>
          <c:order val="1"/>
          <c:tx>
            <c:strRef>
              <c:f>'ffp2'!$C$14</c:f>
              <c:strCache>
                <c:ptCount val="1"/>
                <c:pt idx="0">
                  <c:v>Discarded</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invertIfNegative val="0"/>
          <c:dPt>
            <c:idx val="0"/>
            <c:invertIfNegative val="0"/>
            <c:bubble3D val="0"/>
            <c:spPr>
              <a:solidFill>
                <a:srgbClr val="00B050"/>
              </a:solidFill>
              <a:ln>
                <a:noFill/>
              </a:ln>
              <a:effectLst>
                <a:outerShdw blurRad="57150" dist="19050" dir="5400000" algn="ctr" rotWithShape="0">
                  <a:srgbClr val="000000">
                    <a:alpha val="63000"/>
                  </a:srgbClr>
                </a:outerShdw>
              </a:effectLst>
              <a:sp3d/>
            </c:spPr>
            <c:extLst>
              <c:ext xmlns:c16="http://schemas.microsoft.com/office/drawing/2014/chart" uri="{C3380CC4-5D6E-409C-BE32-E72D297353CC}">
                <c16:uniqueId val="{00000002-2454-4244-87CA-08D0055A74FD}"/>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'ffp2'!$A$15:$A$27</c:f>
              <c:strCache>
                <c:ptCount val="13"/>
                <c:pt idx="0">
                  <c:v>X̅/Month FY23</c:v>
                </c:pt>
                <c:pt idx="1">
                  <c:v>Oct</c:v>
                </c:pt>
                <c:pt idx="2">
                  <c:v>Nov</c:v>
                </c:pt>
                <c:pt idx="3">
                  <c:v>Dec</c:v>
                </c:pt>
                <c:pt idx="4">
                  <c:v>Jan</c:v>
                </c:pt>
                <c:pt idx="5">
                  <c:v>Feb</c:v>
                </c:pt>
                <c:pt idx="6">
                  <c:v>Mar</c:v>
                </c:pt>
                <c:pt idx="7">
                  <c:v>Apr</c:v>
                </c:pt>
                <c:pt idx="8">
                  <c:v>May</c:v>
                </c:pt>
                <c:pt idx="9">
                  <c:v>Jun</c:v>
                </c:pt>
                <c:pt idx="10">
                  <c:v>Jul</c:v>
                </c:pt>
                <c:pt idx="11">
                  <c:v>Aug</c:v>
                </c:pt>
                <c:pt idx="12">
                  <c:v>Sep</c:v>
                </c:pt>
              </c:strCache>
            </c:strRef>
          </c:cat>
          <c:val>
            <c:numRef>
              <c:f>'ffp2'!$C$15:$C$27</c:f>
              <c:numCache>
                <c:formatCode>General</c:formatCode>
                <c:ptCount val="13"/>
                <c:pt idx="0">
                  <c:v>8</c:v>
                </c:pt>
                <c:pt idx="1">
                  <c:v>7</c:v>
                </c:pt>
                <c:pt idx="2">
                  <c:v>8</c:v>
                </c:pt>
                <c:pt idx="3">
                  <c:v>6</c:v>
                </c:pt>
                <c:pt idx="4">
                  <c:v>6</c:v>
                </c:pt>
              </c:numCache>
            </c:numRef>
          </c:val>
          <c:extLst>
            <c:ext xmlns:c16="http://schemas.microsoft.com/office/drawing/2014/chart" uri="{C3380CC4-5D6E-409C-BE32-E72D297353CC}">
              <c16:uniqueId val="{00000003-2454-4244-87CA-08D0055A74FD}"/>
            </c:ext>
          </c:extLst>
        </c:ser>
        <c:dLbls>
          <c:showLegendKey val="0"/>
          <c:showVal val="1"/>
          <c:showCatName val="0"/>
          <c:showSerName val="0"/>
          <c:showPercent val="0"/>
          <c:showBubbleSize val="0"/>
        </c:dLbls>
        <c:gapWidth val="150"/>
        <c:shape val="box"/>
        <c:axId val="1830366080"/>
        <c:axId val="1914596400"/>
        <c:axId val="0"/>
      </c:bar3DChart>
      <c:catAx>
        <c:axId val="1830366080"/>
        <c:scaling>
          <c:orientation val="minMax"/>
        </c:scaling>
        <c:delete val="0"/>
        <c:axPos val="b"/>
        <c:title>
          <c:tx>
            <c:rich>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a:t>Months</a:t>
                </a:r>
              </a:p>
            </c:rich>
          </c:tx>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914596400"/>
        <c:crosses val="autoZero"/>
        <c:auto val="1"/>
        <c:lblAlgn val="ctr"/>
        <c:lblOffset val="100"/>
        <c:noMultiLvlLbl val="0"/>
      </c:catAx>
      <c:valAx>
        <c:axId val="191459640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a:t>Number of Units</a:t>
                </a:r>
              </a:p>
            </c:rich>
          </c:tx>
          <c:overlay val="0"/>
          <c:spPr>
            <a:noFill/>
            <a:ln>
              <a:noFill/>
            </a:ln>
            <a:effectLst/>
          </c:spPr>
          <c:txPr>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83036608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userShapes r:id="rId5"/>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r>
              <a:rPr lang="en-US"/>
              <a:t>Cryo Utilization FY24</a:t>
            </a:r>
          </a:p>
        </c:rich>
      </c:tx>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cryo2!$B$14</c:f>
              <c:strCache>
                <c:ptCount val="1"/>
                <c:pt idx="0">
                  <c:v>Transfused</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invertIfNegative val="0"/>
          <c:dPt>
            <c:idx val="0"/>
            <c:invertIfNegative val="0"/>
            <c:bubble3D val="0"/>
            <c:spPr>
              <a:solidFill>
                <a:srgbClr val="FF0000"/>
              </a:solidFill>
              <a:ln>
                <a:noFill/>
              </a:ln>
              <a:effectLst>
                <a:outerShdw blurRad="57150" dist="19050" dir="5400000" algn="ctr" rotWithShape="0">
                  <a:srgbClr val="000000">
                    <a:alpha val="63000"/>
                  </a:srgbClr>
                </a:outerShdw>
              </a:effectLst>
              <a:sp3d/>
            </c:spPr>
            <c:extLst>
              <c:ext xmlns:c16="http://schemas.microsoft.com/office/drawing/2014/chart" uri="{C3380CC4-5D6E-409C-BE32-E72D297353CC}">
                <c16:uniqueId val="{00000001-D47A-4D78-ABEE-6726FF72D4D2}"/>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cryo2!$A$15:$A$27</c:f>
              <c:strCache>
                <c:ptCount val="13"/>
                <c:pt idx="0">
                  <c:v>X̅/Month FY23</c:v>
                </c:pt>
                <c:pt idx="1">
                  <c:v>Oct</c:v>
                </c:pt>
                <c:pt idx="2">
                  <c:v>Nov</c:v>
                </c:pt>
                <c:pt idx="3">
                  <c:v>Dec</c:v>
                </c:pt>
                <c:pt idx="4">
                  <c:v>Jan</c:v>
                </c:pt>
                <c:pt idx="5">
                  <c:v>Feb</c:v>
                </c:pt>
                <c:pt idx="6">
                  <c:v>Mar</c:v>
                </c:pt>
                <c:pt idx="7">
                  <c:v>Apr</c:v>
                </c:pt>
                <c:pt idx="8">
                  <c:v>May</c:v>
                </c:pt>
                <c:pt idx="9">
                  <c:v>Jun</c:v>
                </c:pt>
                <c:pt idx="10">
                  <c:v>Jul</c:v>
                </c:pt>
                <c:pt idx="11">
                  <c:v>Aug</c:v>
                </c:pt>
                <c:pt idx="12">
                  <c:v>Sep</c:v>
                </c:pt>
              </c:strCache>
            </c:strRef>
          </c:cat>
          <c:val>
            <c:numRef>
              <c:f>cryo2!$B$15:$B$27</c:f>
              <c:numCache>
                <c:formatCode>General</c:formatCode>
                <c:ptCount val="13"/>
                <c:pt idx="0">
                  <c:v>0</c:v>
                </c:pt>
                <c:pt idx="1">
                  <c:v>1</c:v>
                </c:pt>
                <c:pt idx="2">
                  <c:v>0</c:v>
                </c:pt>
                <c:pt idx="3">
                  <c:v>0</c:v>
                </c:pt>
                <c:pt idx="4">
                  <c:v>0</c:v>
                </c:pt>
              </c:numCache>
            </c:numRef>
          </c:val>
          <c:extLst>
            <c:ext xmlns:c16="http://schemas.microsoft.com/office/drawing/2014/chart" uri="{C3380CC4-5D6E-409C-BE32-E72D297353CC}">
              <c16:uniqueId val="{00000000-3720-4AAB-AD02-272C3281B4E8}"/>
            </c:ext>
          </c:extLst>
        </c:ser>
        <c:ser>
          <c:idx val="1"/>
          <c:order val="1"/>
          <c:tx>
            <c:strRef>
              <c:f>cryo2!$C$14</c:f>
              <c:strCache>
                <c:ptCount val="1"/>
                <c:pt idx="0">
                  <c:v>Discarded</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invertIfNegative val="0"/>
          <c:dPt>
            <c:idx val="0"/>
            <c:invertIfNegative val="0"/>
            <c:bubble3D val="0"/>
            <c:spPr>
              <a:solidFill>
                <a:srgbClr val="00B050"/>
              </a:solidFill>
              <a:ln>
                <a:noFill/>
              </a:ln>
              <a:effectLst>
                <a:outerShdw blurRad="57150" dist="19050" dir="5400000" algn="ctr" rotWithShape="0">
                  <a:srgbClr val="000000">
                    <a:alpha val="63000"/>
                  </a:srgbClr>
                </a:outerShdw>
              </a:effectLst>
              <a:sp3d/>
            </c:spPr>
            <c:extLst>
              <c:ext xmlns:c16="http://schemas.microsoft.com/office/drawing/2014/chart" uri="{C3380CC4-5D6E-409C-BE32-E72D297353CC}">
                <c16:uniqueId val="{00000000-D47A-4D78-ABEE-6726FF72D4D2}"/>
              </c:ext>
            </c:extLst>
          </c:dPt>
          <c:dLbls>
            <c:dLbl>
              <c:idx val="0"/>
              <c:layout>
                <c:manualLayout>
                  <c:x val="2.4161604223981114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47A-4D78-ABEE-6726FF72D4D2}"/>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cryo2!$A$15:$A$27</c:f>
              <c:strCache>
                <c:ptCount val="13"/>
                <c:pt idx="0">
                  <c:v>X̅/Month FY23</c:v>
                </c:pt>
                <c:pt idx="1">
                  <c:v>Oct</c:v>
                </c:pt>
                <c:pt idx="2">
                  <c:v>Nov</c:v>
                </c:pt>
                <c:pt idx="3">
                  <c:v>Dec</c:v>
                </c:pt>
                <c:pt idx="4">
                  <c:v>Jan</c:v>
                </c:pt>
                <c:pt idx="5">
                  <c:v>Feb</c:v>
                </c:pt>
                <c:pt idx="6">
                  <c:v>Mar</c:v>
                </c:pt>
                <c:pt idx="7">
                  <c:v>Apr</c:v>
                </c:pt>
                <c:pt idx="8">
                  <c:v>May</c:v>
                </c:pt>
                <c:pt idx="9">
                  <c:v>Jun</c:v>
                </c:pt>
                <c:pt idx="10">
                  <c:v>Jul</c:v>
                </c:pt>
                <c:pt idx="11">
                  <c:v>Aug</c:v>
                </c:pt>
                <c:pt idx="12">
                  <c:v>Sep</c:v>
                </c:pt>
              </c:strCache>
            </c:strRef>
          </c:cat>
          <c:val>
            <c:numRef>
              <c:f>cryo2!$C$15:$C$27</c:f>
              <c:numCache>
                <c:formatCode>General</c:formatCode>
                <c:ptCount val="13"/>
                <c:pt idx="0">
                  <c:v>0</c:v>
                </c:pt>
                <c:pt idx="1">
                  <c:v>0</c:v>
                </c:pt>
                <c:pt idx="2">
                  <c:v>0</c:v>
                </c:pt>
                <c:pt idx="3">
                  <c:v>0</c:v>
                </c:pt>
                <c:pt idx="4">
                  <c:v>0</c:v>
                </c:pt>
              </c:numCache>
            </c:numRef>
          </c:val>
          <c:extLst>
            <c:ext xmlns:c16="http://schemas.microsoft.com/office/drawing/2014/chart" uri="{C3380CC4-5D6E-409C-BE32-E72D297353CC}">
              <c16:uniqueId val="{00000001-3720-4AAB-AD02-272C3281B4E8}"/>
            </c:ext>
          </c:extLst>
        </c:ser>
        <c:dLbls>
          <c:showLegendKey val="0"/>
          <c:showVal val="1"/>
          <c:showCatName val="0"/>
          <c:showSerName val="0"/>
          <c:showPercent val="0"/>
          <c:showBubbleSize val="0"/>
        </c:dLbls>
        <c:gapWidth val="150"/>
        <c:shape val="box"/>
        <c:axId val="2066801120"/>
        <c:axId val="1905331376"/>
        <c:axId val="0"/>
      </c:bar3DChart>
      <c:catAx>
        <c:axId val="2066801120"/>
        <c:scaling>
          <c:orientation val="minMax"/>
        </c:scaling>
        <c:delete val="0"/>
        <c:axPos val="b"/>
        <c:title>
          <c:tx>
            <c:rich>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a:t>Months</a:t>
                </a:r>
              </a:p>
            </c:rich>
          </c:tx>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905331376"/>
        <c:crosses val="autoZero"/>
        <c:auto val="1"/>
        <c:lblAlgn val="ctr"/>
        <c:lblOffset val="100"/>
        <c:noMultiLvlLbl val="0"/>
      </c:catAx>
      <c:valAx>
        <c:axId val="190533137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a:t>Number of Units</a:t>
                </a:r>
              </a:p>
            </c:rich>
          </c:tx>
          <c:overlay val="0"/>
          <c:spPr>
            <a:noFill/>
            <a:ln>
              <a:noFill/>
            </a:ln>
            <a:effectLst/>
          </c:spPr>
          <c:txPr>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6680112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userShapes r:id="rId5"/>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347">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347">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14.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347">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16.xml><?xml version="1.0" encoding="utf-8"?>
<cs:chartStyle xmlns:cs="http://schemas.microsoft.com/office/drawing/2012/chartStyle" xmlns:a="http://schemas.openxmlformats.org/drawingml/2006/main" id="347">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17.xml><?xml version="1.0" encoding="utf-8"?>
<cs:chartStyle xmlns:cs="http://schemas.microsoft.com/office/drawing/2012/chartStyle" xmlns:a="http://schemas.openxmlformats.org/drawingml/2006/main" id="347">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18.xml><?xml version="1.0" encoding="utf-8"?>
<cs:chartStyle xmlns:cs="http://schemas.microsoft.com/office/drawing/2012/chartStyle" xmlns:a="http://schemas.openxmlformats.org/drawingml/2006/main" id="347">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47">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20.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328">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tx1"/>
    </cs:fontRef>
    <cs:spPr>
      <a:gradFill>
        <a:gsLst>
          <a:gs pos="100000">
            <a:schemeClr val="dk1">
              <a:lumMod val="95000"/>
              <a:lumOff val="5000"/>
            </a:schemeClr>
          </a:gs>
          <a:gs pos="0">
            <a:schemeClr val="dk1">
              <a:lumMod val="75000"/>
              <a:lumOff val="25000"/>
            </a:schemeClr>
          </a:gs>
        </a:gsLst>
        <a:path path="circle">
          <a:fillToRect l="50000" t="50000" r="50000" b="50000"/>
        </a:path>
      </a:gradFill>
      <a:ln w="9525">
        <a:solidFill>
          <a:schemeClr val="dk1">
            <a:lumMod val="75000"/>
            <a:lumOff val="25000"/>
          </a:schemeClr>
        </a:solidFill>
      </a:ln>
    </cs:spPr>
  </cs:downBar>
  <cs:dropLine>
    <cs:lnRef idx="0"/>
    <cs:fillRef idx="0"/>
    <cs:effectRef idx="0"/>
    <cs:fontRef idx="minor">
      <a:schemeClr val="tx1"/>
    </cs:fontRef>
    <cs:spPr>
      <a:ln w="9525" cap="flat" cmpd="sng" algn="ctr">
        <a:solidFill>
          <a:schemeClr val="lt1"/>
        </a:solidFill>
        <a:round/>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cap="flat" cmpd="sng" algn="ctr">
        <a:solidFill>
          <a:schemeClr val="lt1"/>
        </a:solidFill>
        <a:round/>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tx1"/>
    </cs:fontRef>
    <cs:spPr>
      <a:gradFill>
        <a:gsLst>
          <a:gs pos="100000">
            <a:schemeClr val="lt1">
              <a:lumMod val="85000"/>
            </a:schemeClr>
          </a:gs>
          <a:gs pos="0">
            <a:schemeClr val="lt1"/>
          </a:gs>
        </a:gsLst>
        <a:path path="circle">
          <a:fillToRect l="50000" t="50000" r="50000" b="50000"/>
        </a:path>
      </a:gradFill>
      <a:ln w="9525" cap="flat" cmpd="sng" algn="ctr">
        <a:solidFill>
          <a:schemeClr val="lt1"/>
        </a:solidFill>
        <a:round/>
      </a:ln>
    </cs:spPr>
  </cs:upBar>
  <cs:valueAxis>
    <cs:lnRef idx="0"/>
    <cs:fillRef idx="0"/>
    <cs:effectRef idx="0"/>
    <cs:fontRef idx="minor">
      <a:schemeClr val="lt1">
        <a:lumMod val="85000"/>
      </a:schemeClr>
    </cs:fontRef>
    <cs:defRPr sz="900" kern="1200"/>
  </cs:valueAxis>
  <cs:wall>
    <cs:lnRef idx="0"/>
    <cs:fillRef idx="0"/>
    <cs:effectRef idx="0"/>
    <cs:fontRef idx="minor">
      <a:schemeClr val="tx1"/>
    </cs:fontRef>
  </cs:wall>
</cs:chartStyle>
</file>

<file path=ppt/charts/style26.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lt1"/>
    </cs:fontRef>
  </cs:wall>
</cs:chartStyle>
</file>

<file path=ppt/charts/style27.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328">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tx1"/>
    </cs:fontRef>
    <cs:spPr>
      <a:gradFill>
        <a:gsLst>
          <a:gs pos="100000">
            <a:schemeClr val="dk1">
              <a:lumMod val="95000"/>
              <a:lumOff val="5000"/>
            </a:schemeClr>
          </a:gs>
          <a:gs pos="0">
            <a:schemeClr val="dk1">
              <a:lumMod val="75000"/>
              <a:lumOff val="25000"/>
            </a:schemeClr>
          </a:gs>
        </a:gsLst>
        <a:path path="circle">
          <a:fillToRect l="50000" t="50000" r="50000" b="50000"/>
        </a:path>
      </a:gradFill>
      <a:ln w="9525">
        <a:solidFill>
          <a:schemeClr val="dk1">
            <a:lumMod val="75000"/>
            <a:lumOff val="25000"/>
          </a:schemeClr>
        </a:solidFill>
      </a:ln>
    </cs:spPr>
  </cs:downBar>
  <cs:dropLine>
    <cs:lnRef idx="0"/>
    <cs:fillRef idx="0"/>
    <cs:effectRef idx="0"/>
    <cs:fontRef idx="minor">
      <a:schemeClr val="tx1"/>
    </cs:fontRef>
    <cs:spPr>
      <a:ln w="9525" cap="flat" cmpd="sng" algn="ctr">
        <a:solidFill>
          <a:schemeClr val="lt1"/>
        </a:solidFill>
        <a:round/>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cap="flat" cmpd="sng" algn="ctr">
        <a:solidFill>
          <a:schemeClr val="lt1"/>
        </a:solidFill>
        <a:round/>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tx1"/>
    </cs:fontRef>
    <cs:spPr>
      <a:gradFill>
        <a:gsLst>
          <a:gs pos="100000">
            <a:schemeClr val="lt1">
              <a:lumMod val="85000"/>
            </a:schemeClr>
          </a:gs>
          <a:gs pos="0">
            <a:schemeClr val="lt1"/>
          </a:gs>
        </a:gsLst>
        <a:path path="circle">
          <a:fillToRect l="50000" t="50000" r="50000" b="50000"/>
        </a:path>
      </a:gradFill>
      <a:ln w="9525" cap="flat" cmpd="sng" algn="ctr">
        <a:solidFill>
          <a:schemeClr val="lt1"/>
        </a:solidFill>
        <a:round/>
      </a:ln>
    </cs:spPr>
  </cs:upBar>
  <cs:valueAxis>
    <cs:lnRef idx="0"/>
    <cs:fillRef idx="0"/>
    <cs:effectRef idx="0"/>
    <cs:fontRef idx="minor">
      <a:schemeClr val="lt1">
        <a:lumMod val="85000"/>
      </a:schemeClr>
    </cs:fontRef>
    <cs:defRPr sz="900" kern="1200"/>
  </cs:valueAxis>
  <cs:wall>
    <cs:lnRef idx="0"/>
    <cs:fillRef idx="0"/>
    <cs:effectRef idx="0"/>
    <cs:fontRef idx="minor">
      <a:schemeClr val="tx1"/>
    </cs:fontRef>
  </cs:wall>
</cs:chartStyle>
</file>

<file path=ppt/charts/style3.xml><?xml version="1.0" encoding="utf-8"?>
<cs:chartStyle xmlns:cs="http://schemas.microsoft.com/office/drawing/2012/chartStyle" xmlns:a="http://schemas.openxmlformats.org/drawingml/2006/main" id="347">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4.xml><?xml version="1.0" encoding="utf-8"?>
<cs:chartStyle xmlns:cs="http://schemas.microsoft.com/office/drawing/2012/chartStyle" xmlns:a="http://schemas.openxmlformats.org/drawingml/2006/main" id="347">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5.xml><?xml version="1.0" encoding="utf-8"?>
<cs:chartStyle xmlns:cs="http://schemas.microsoft.com/office/drawing/2012/chartStyle" xmlns:a="http://schemas.openxmlformats.org/drawingml/2006/main" id="347">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6.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347">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8.xml><?xml version="1.0" encoding="utf-8"?>
<cs:chartStyle xmlns:cs="http://schemas.microsoft.com/office/drawing/2012/chartStyle" xmlns:a="http://schemas.openxmlformats.org/drawingml/2006/main" id="347">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9.xml><?xml version="1.0" encoding="utf-8"?>
<cs:chartStyle xmlns:cs="http://schemas.microsoft.com/office/drawing/2012/chartStyle" xmlns:a="http://schemas.openxmlformats.org/drawingml/2006/main" id="347">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drawings/_rels/drawing10.xml.rels><?xml version="1.0" encoding="UTF-8" standalone="yes"?>
<Relationships xmlns="http://schemas.openxmlformats.org/package/2006/relationships"><Relationship Id="rId1" Type="http://schemas.openxmlformats.org/officeDocument/2006/relationships/image" Target="../media/image35.png"/></Relationships>
</file>

<file path=ppt/drawings/_rels/drawing9.xml.rels><?xml version="1.0" encoding="UTF-8" standalone="yes"?>
<Relationships xmlns="http://schemas.openxmlformats.org/package/2006/relationships"><Relationship Id="rId1" Type="http://schemas.openxmlformats.org/officeDocument/2006/relationships/image" Target="../media/image34.png"/></Relationships>
</file>

<file path=ppt/drawings/drawing1.xml><?xml version="1.0" encoding="utf-8"?>
<c:userShapes xmlns:c="http://schemas.openxmlformats.org/drawingml/2006/chart">
  <cdr:relSizeAnchor xmlns:cdr="http://schemas.openxmlformats.org/drawingml/2006/chartDrawing">
    <cdr:from>
      <cdr:x>0.07155</cdr:x>
      <cdr:y>0.86264</cdr:y>
    </cdr:from>
    <cdr:to>
      <cdr:x>0.25748</cdr:x>
      <cdr:y>0.9603</cdr:y>
    </cdr:to>
    <cdr:sp macro="" textlink="">
      <cdr:nvSpPr>
        <cdr:cNvPr id="2" name="TextBox 1">
          <a:extLst xmlns:a="http://schemas.openxmlformats.org/drawingml/2006/main">
            <a:ext uri="{FF2B5EF4-FFF2-40B4-BE49-F238E27FC236}">
              <a16:creationId xmlns:a16="http://schemas.microsoft.com/office/drawing/2014/main" id="{91F1DDF1-E110-72EE-8E51-F142AB884DDA}"/>
            </a:ext>
          </a:extLst>
        </cdr:cNvPr>
        <cdr:cNvSpPr txBox="1"/>
      </cdr:nvSpPr>
      <cdr:spPr>
        <a:xfrm xmlns:a="http://schemas.openxmlformats.org/drawingml/2006/main">
          <a:off x="752197" y="3839031"/>
          <a:ext cx="1954598" cy="434617"/>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700" dirty="0"/>
            <a:t>Transfused = red</a:t>
          </a:r>
        </a:p>
        <a:p xmlns:a="http://schemas.openxmlformats.org/drawingml/2006/main">
          <a:r>
            <a:rPr lang="en-US" sz="700" dirty="0"/>
            <a:t>Discarded = green</a:t>
          </a:r>
        </a:p>
      </cdr:txBody>
    </cdr:sp>
  </cdr:relSizeAnchor>
</c:userShapes>
</file>

<file path=ppt/drawings/drawing10.xml><?xml version="1.0" encoding="utf-8"?>
<c:userShapes xmlns:c="http://schemas.openxmlformats.org/drawingml/2006/chart">
  <cdr:relSizeAnchor xmlns:cdr="http://schemas.openxmlformats.org/drawingml/2006/chartDrawing">
    <cdr:from>
      <cdr:x>0</cdr:x>
      <cdr:y>0</cdr:y>
    </cdr:from>
    <cdr:to>
      <cdr:x>1</cdr:x>
      <cdr:y>1</cdr:y>
    </cdr:to>
    <cdr:pic>
      <cdr:nvPicPr>
        <cdr:cNvPr id="3" name="chart">
          <a:extLst xmlns:a="http://schemas.openxmlformats.org/drawingml/2006/main">
            <a:ext uri="{FF2B5EF4-FFF2-40B4-BE49-F238E27FC236}">
              <a16:creationId xmlns:a16="http://schemas.microsoft.com/office/drawing/2014/main" id="{101E33E7-9BD8-F2E5-22D4-17CFA1D0CDFD}"/>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0" y="0"/>
          <a:ext cx="5523539" cy="3757870"/>
        </a:xfrm>
        <a:prstGeom xmlns:a="http://schemas.openxmlformats.org/drawingml/2006/main" prst="rect">
          <a:avLst/>
        </a:prstGeom>
      </cdr:spPr>
    </cdr:pic>
  </cdr:relSizeAnchor>
</c:userShapes>
</file>

<file path=ppt/drawings/drawing2.xml><?xml version="1.0" encoding="utf-8"?>
<c:userShapes xmlns:c="http://schemas.openxmlformats.org/drawingml/2006/chart">
  <cdr:relSizeAnchor xmlns:cdr="http://schemas.openxmlformats.org/drawingml/2006/chartDrawing">
    <cdr:from>
      <cdr:x>0.07638</cdr:x>
      <cdr:y>0.87406</cdr:y>
    </cdr:from>
    <cdr:to>
      <cdr:x>0.26231</cdr:x>
      <cdr:y>0.97172</cdr:y>
    </cdr:to>
    <cdr:sp macro="" textlink="">
      <cdr:nvSpPr>
        <cdr:cNvPr id="2" name="TextBox 1">
          <a:extLst xmlns:a="http://schemas.openxmlformats.org/drawingml/2006/main">
            <a:ext uri="{FF2B5EF4-FFF2-40B4-BE49-F238E27FC236}">
              <a16:creationId xmlns:a16="http://schemas.microsoft.com/office/drawing/2014/main" id="{848005FC-8599-B10D-C321-00779F4B3DDC}"/>
            </a:ext>
          </a:extLst>
        </cdr:cNvPr>
        <cdr:cNvSpPr txBox="1"/>
      </cdr:nvSpPr>
      <cdr:spPr>
        <a:xfrm xmlns:a="http://schemas.openxmlformats.org/drawingml/2006/main">
          <a:off x="802997" y="3889831"/>
          <a:ext cx="1954598" cy="434617"/>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700" dirty="0"/>
            <a:t>Transfused = red</a:t>
          </a:r>
        </a:p>
        <a:p xmlns:a="http://schemas.openxmlformats.org/drawingml/2006/main">
          <a:r>
            <a:rPr lang="en-US" sz="700" dirty="0"/>
            <a:t>Discarded = green</a:t>
          </a:r>
        </a:p>
      </cdr:txBody>
    </cdr:sp>
  </cdr:relSizeAnchor>
</c:userShapes>
</file>

<file path=ppt/drawings/drawing3.xml><?xml version="1.0" encoding="utf-8"?>
<c:userShapes xmlns:c="http://schemas.openxmlformats.org/drawingml/2006/chart">
  <cdr:relSizeAnchor xmlns:cdr="http://schemas.openxmlformats.org/drawingml/2006/chartDrawing">
    <cdr:from>
      <cdr:x>0.08121</cdr:x>
      <cdr:y>0.88547</cdr:y>
    </cdr:from>
    <cdr:to>
      <cdr:x>0.26714</cdr:x>
      <cdr:y>0.98313</cdr:y>
    </cdr:to>
    <cdr:sp macro="" textlink="">
      <cdr:nvSpPr>
        <cdr:cNvPr id="2" name="TextBox 1">
          <a:extLst xmlns:a="http://schemas.openxmlformats.org/drawingml/2006/main">
            <a:ext uri="{FF2B5EF4-FFF2-40B4-BE49-F238E27FC236}">
              <a16:creationId xmlns:a16="http://schemas.microsoft.com/office/drawing/2014/main" id="{1E514323-7E56-874E-3301-EA5909B09FF7}"/>
            </a:ext>
          </a:extLst>
        </cdr:cNvPr>
        <cdr:cNvSpPr txBox="1"/>
      </cdr:nvSpPr>
      <cdr:spPr>
        <a:xfrm xmlns:a="http://schemas.openxmlformats.org/drawingml/2006/main">
          <a:off x="853748" y="3940632"/>
          <a:ext cx="1954598" cy="434616"/>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700" dirty="0"/>
            <a:t>Transfused = red</a:t>
          </a:r>
        </a:p>
        <a:p xmlns:a="http://schemas.openxmlformats.org/drawingml/2006/main">
          <a:r>
            <a:rPr lang="en-US" sz="700" dirty="0"/>
            <a:t>Discarded = green</a:t>
          </a:r>
        </a:p>
      </cdr:txBody>
    </cdr:sp>
  </cdr:relSizeAnchor>
</c:userShapes>
</file>

<file path=ppt/drawings/drawing4.xml><?xml version="1.0" encoding="utf-8"?>
<c:userShapes xmlns:c="http://schemas.openxmlformats.org/drawingml/2006/chart">
  <cdr:relSizeAnchor xmlns:cdr="http://schemas.openxmlformats.org/drawingml/2006/chartDrawing">
    <cdr:from>
      <cdr:x>0.06996</cdr:x>
      <cdr:y>0.84115</cdr:y>
    </cdr:from>
    <cdr:to>
      <cdr:x>0.25589</cdr:x>
      <cdr:y>0.93881</cdr:y>
    </cdr:to>
    <cdr:sp macro="" textlink="">
      <cdr:nvSpPr>
        <cdr:cNvPr id="2" name="TextBox 1">
          <a:extLst xmlns:a="http://schemas.openxmlformats.org/drawingml/2006/main">
            <a:ext uri="{FF2B5EF4-FFF2-40B4-BE49-F238E27FC236}">
              <a16:creationId xmlns:a16="http://schemas.microsoft.com/office/drawing/2014/main" id="{DD99DE33-4C6A-F2A2-2949-58E02A352496}"/>
            </a:ext>
          </a:extLst>
        </cdr:cNvPr>
        <cdr:cNvSpPr txBox="1"/>
      </cdr:nvSpPr>
      <cdr:spPr>
        <a:xfrm xmlns:a="http://schemas.openxmlformats.org/drawingml/2006/main">
          <a:off x="735419" y="3743371"/>
          <a:ext cx="1954598" cy="434616"/>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700" dirty="0"/>
            <a:t>Transfused = red</a:t>
          </a:r>
        </a:p>
        <a:p xmlns:a="http://schemas.openxmlformats.org/drawingml/2006/main">
          <a:r>
            <a:rPr lang="en-US" sz="700" dirty="0"/>
            <a:t>Discarded = green</a:t>
          </a:r>
        </a:p>
      </cdr:txBody>
    </cdr:sp>
  </cdr:relSizeAnchor>
</c:userShapes>
</file>

<file path=ppt/drawings/drawing5.xml><?xml version="1.0" encoding="utf-8"?>
<c:userShapes xmlns:c="http://schemas.openxmlformats.org/drawingml/2006/chart">
  <cdr:relSizeAnchor xmlns:cdr="http://schemas.openxmlformats.org/drawingml/2006/chartDrawing">
    <cdr:from>
      <cdr:x>0.07243</cdr:x>
      <cdr:y>0.85643</cdr:y>
    </cdr:from>
    <cdr:to>
      <cdr:x>0.25836</cdr:x>
      <cdr:y>0.95408</cdr:y>
    </cdr:to>
    <cdr:sp macro="" textlink="">
      <cdr:nvSpPr>
        <cdr:cNvPr id="2" name="TextBox 1">
          <a:extLst xmlns:a="http://schemas.openxmlformats.org/drawingml/2006/main">
            <a:ext uri="{FF2B5EF4-FFF2-40B4-BE49-F238E27FC236}">
              <a16:creationId xmlns:a16="http://schemas.microsoft.com/office/drawing/2014/main" id="{4F1B4212-B969-C5A8-9A0C-7A0F6F792B8D}"/>
            </a:ext>
          </a:extLst>
        </cdr:cNvPr>
        <cdr:cNvSpPr txBox="1"/>
      </cdr:nvSpPr>
      <cdr:spPr>
        <a:xfrm xmlns:a="http://schemas.openxmlformats.org/drawingml/2006/main">
          <a:off x="761448" y="3811351"/>
          <a:ext cx="1954598" cy="434616"/>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700" dirty="0"/>
            <a:t>Transfused = red</a:t>
          </a:r>
        </a:p>
        <a:p xmlns:a="http://schemas.openxmlformats.org/drawingml/2006/main">
          <a:r>
            <a:rPr lang="en-US" sz="700" dirty="0"/>
            <a:t>Discarded = green</a:t>
          </a:r>
        </a:p>
      </cdr:txBody>
    </cdr:sp>
  </cdr:relSizeAnchor>
</c:userShapes>
</file>

<file path=ppt/drawings/drawing6.xml><?xml version="1.0" encoding="utf-8"?>
<c:userShapes xmlns:c="http://schemas.openxmlformats.org/drawingml/2006/chart">
  <cdr:relSizeAnchor xmlns:cdr="http://schemas.openxmlformats.org/drawingml/2006/chartDrawing">
    <cdr:from>
      <cdr:x>0.07243</cdr:x>
      <cdr:y>0.85643</cdr:y>
    </cdr:from>
    <cdr:to>
      <cdr:x>0.25836</cdr:x>
      <cdr:y>0.95408</cdr:y>
    </cdr:to>
    <cdr:sp macro="" textlink="">
      <cdr:nvSpPr>
        <cdr:cNvPr id="2" name="TextBox 1">
          <a:extLst xmlns:a="http://schemas.openxmlformats.org/drawingml/2006/main">
            <a:ext uri="{FF2B5EF4-FFF2-40B4-BE49-F238E27FC236}">
              <a16:creationId xmlns:a16="http://schemas.microsoft.com/office/drawing/2014/main" id="{4F1B4212-B969-C5A8-9A0C-7A0F6F792B8D}"/>
            </a:ext>
          </a:extLst>
        </cdr:cNvPr>
        <cdr:cNvSpPr txBox="1"/>
      </cdr:nvSpPr>
      <cdr:spPr>
        <a:xfrm xmlns:a="http://schemas.openxmlformats.org/drawingml/2006/main">
          <a:off x="761448" y="3811351"/>
          <a:ext cx="1954598" cy="434616"/>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700" dirty="0"/>
            <a:t>Transfused = red</a:t>
          </a:r>
        </a:p>
        <a:p xmlns:a="http://schemas.openxmlformats.org/drawingml/2006/main">
          <a:r>
            <a:rPr lang="en-US" sz="700" dirty="0"/>
            <a:t>Discarded = green</a:t>
          </a:r>
        </a:p>
      </cdr:txBody>
    </cdr:sp>
  </cdr:relSizeAnchor>
</c:userShapes>
</file>

<file path=ppt/drawings/drawing7.xml><?xml version="1.0" encoding="utf-8"?>
<c:userShapes xmlns:c="http://schemas.openxmlformats.org/drawingml/2006/chart">
  <cdr:relSizeAnchor xmlns:cdr="http://schemas.openxmlformats.org/drawingml/2006/chartDrawing">
    <cdr:from>
      <cdr:x>0.07243</cdr:x>
      <cdr:y>0.85643</cdr:y>
    </cdr:from>
    <cdr:to>
      <cdr:x>0.25836</cdr:x>
      <cdr:y>0.95408</cdr:y>
    </cdr:to>
    <cdr:sp macro="" textlink="">
      <cdr:nvSpPr>
        <cdr:cNvPr id="2" name="TextBox 1">
          <a:extLst xmlns:a="http://schemas.openxmlformats.org/drawingml/2006/main">
            <a:ext uri="{FF2B5EF4-FFF2-40B4-BE49-F238E27FC236}">
              <a16:creationId xmlns:a16="http://schemas.microsoft.com/office/drawing/2014/main" id="{4F1B4212-B969-C5A8-9A0C-7A0F6F792B8D}"/>
            </a:ext>
          </a:extLst>
        </cdr:cNvPr>
        <cdr:cNvSpPr txBox="1"/>
      </cdr:nvSpPr>
      <cdr:spPr>
        <a:xfrm xmlns:a="http://schemas.openxmlformats.org/drawingml/2006/main">
          <a:off x="761448" y="3811351"/>
          <a:ext cx="1954598" cy="434616"/>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700" dirty="0"/>
            <a:t>Transfused = red</a:t>
          </a:r>
        </a:p>
        <a:p xmlns:a="http://schemas.openxmlformats.org/drawingml/2006/main">
          <a:r>
            <a:rPr lang="en-US" sz="700" dirty="0"/>
            <a:t>Discarded = green</a:t>
          </a:r>
        </a:p>
      </cdr:txBody>
    </cdr:sp>
  </cdr:relSizeAnchor>
</c:userShapes>
</file>

<file path=ppt/drawings/drawing8.xml><?xml version="1.0" encoding="utf-8"?>
<c:userShapes xmlns:c="http://schemas.openxmlformats.org/drawingml/2006/chart">
  <cdr:relSizeAnchor xmlns:cdr="http://schemas.openxmlformats.org/drawingml/2006/chartDrawing">
    <cdr:from>
      <cdr:x>0.0676</cdr:x>
      <cdr:y>0.84501</cdr:y>
    </cdr:from>
    <cdr:to>
      <cdr:x>0.25353</cdr:x>
      <cdr:y>0.94267</cdr:y>
    </cdr:to>
    <cdr:sp macro="" textlink="">
      <cdr:nvSpPr>
        <cdr:cNvPr id="2" name="TextBox 1">
          <a:extLst xmlns:a="http://schemas.openxmlformats.org/drawingml/2006/main">
            <a:ext uri="{FF2B5EF4-FFF2-40B4-BE49-F238E27FC236}">
              <a16:creationId xmlns:a16="http://schemas.microsoft.com/office/drawing/2014/main" id="{D5E98E2B-007F-EDE6-E415-229AB041154F}"/>
            </a:ext>
          </a:extLst>
        </cdr:cNvPr>
        <cdr:cNvSpPr txBox="1"/>
      </cdr:nvSpPr>
      <cdr:spPr>
        <a:xfrm xmlns:a="http://schemas.openxmlformats.org/drawingml/2006/main">
          <a:off x="710628" y="3760538"/>
          <a:ext cx="1954634" cy="434618"/>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700" dirty="0"/>
            <a:t>Transfused = red</a:t>
          </a:r>
        </a:p>
        <a:p xmlns:a="http://schemas.openxmlformats.org/drawingml/2006/main">
          <a:r>
            <a:rPr lang="en-US" sz="700" dirty="0"/>
            <a:t>Discarded = green</a:t>
          </a:r>
        </a:p>
      </cdr:txBody>
    </cdr:sp>
  </cdr:relSizeAnchor>
</c:userShapes>
</file>

<file path=ppt/drawings/drawing9.xml><?xml version="1.0" encoding="utf-8"?>
<c:userShapes xmlns:c="http://schemas.openxmlformats.org/drawingml/2006/chart">
  <cdr:relSizeAnchor xmlns:cdr="http://schemas.openxmlformats.org/drawingml/2006/chartDrawing">
    <cdr:from>
      <cdr:x>0</cdr:x>
      <cdr:y>0</cdr:y>
    </cdr:from>
    <cdr:to>
      <cdr:x>1</cdr:x>
      <cdr:y>1</cdr:y>
    </cdr:to>
    <cdr:pic>
      <cdr:nvPicPr>
        <cdr:cNvPr id="4" name="chart">
          <a:extLst xmlns:a="http://schemas.openxmlformats.org/drawingml/2006/main">
            <a:ext uri="{FF2B5EF4-FFF2-40B4-BE49-F238E27FC236}">
              <a16:creationId xmlns:a16="http://schemas.microsoft.com/office/drawing/2014/main" id="{709574B7-2EDC-8B4A-6357-F620BAC55FB1}"/>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0" y="0"/>
          <a:ext cx="4817790" cy="3757870"/>
        </a:xfrm>
        <a:prstGeom xmlns:a="http://schemas.openxmlformats.org/drawingml/2006/main" prst="rect">
          <a:avLst/>
        </a:prstGeom>
      </cdr:spPr>
    </cdr:pic>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43892C30-BF44-4B5C-BC72-08CE1ABAFB34}" type="datetimeFigureOut">
              <a:rPr lang="en-US" smtClean="0"/>
              <a:t>3/1/2024</a:t>
            </a:fld>
            <a:endParaRPr lang="en-US"/>
          </a:p>
        </p:txBody>
      </p:sp>
      <p:sp>
        <p:nvSpPr>
          <p:cNvPr id="4" name="Footer Placeholder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43B4245D-6F5F-42E9-90D7-510E4FABD248}" type="slidenum">
              <a:rPr lang="en-US" smtClean="0"/>
              <a:t>‹#›</a:t>
            </a:fld>
            <a:endParaRPr lang="en-US"/>
          </a:p>
        </p:txBody>
      </p:sp>
    </p:spTree>
    <p:extLst>
      <p:ext uri="{BB962C8B-B14F-4D97-AF65-F5344CB8AC3E}">
        <p14:creationId xmlns:p14="http://schemas.microsoft.com/office/powerpoint/2010/main" val="39742562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33BC1A70-B023-4296-AA3B-2117596C262E}" type="datetimeFigureOut">
              <a:rPr lang="en-US" smtClean="0"/>
              <a:t>3/1/2024</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D00A550C-30E2-433D-A546-D3416FF2DD26}" type="slidenum">
              <a:rPr lang="en-US" smtClean="0"/>
              <a:t>‹#›</a:t>
            </a:fld>
            <a:endParaRPr lang="en-US"/>
          </a:p>
        </p:txBody>
      </p:sp>
    </p:spTree>
    <p:extLst>
      <p:ext uri="{BB962C8B-B14F-4D97-AF65-F5344CB8AC3E}">
        <p14:creationId xmlns:p14="http://schemas.microsoft.com/office/powerpoint/2010/main" val="27218625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00A550C-30E2-433D-A546-D3416FF2DD26}" type="slidenum">
              <a:rPr lang="en-US" smtClean="0"/>
              <a:t>9</a:t>
            </a:fld>
            <a:endParaRPr lang="en-US"/>
          </a:p>
        </p:txBody>
      </p:sp>
    </p:spTree>
    <p:extLst>
      <p:ext uri="{BB962C8B-B14F-4D97-AF65-F5344CB8AC3E}">
        <p14:creationId xmlns:p14="http://schemas.microsoft.com/office/powerpoint/2010/main" val="31178628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F6F7AD-C309-4D85-AB33-5ACBA77FF328}" type="slidenum">
              <a:rPr lang="en-US" smtClean="0"/>
              <a:t>40</a:t>
            </a:fld>
            <a:endParaRPr lang="en-US"/>
          </a:p>
        </p:txBody>
      </p:sp>
    </p:spTree>
    <p:extLst>
      <p:ext uri="{BB962C8B-B14F-4D97-AF65-F5344CB8AC3E}">
        <p14:creationId xmlns:p14="http://schemas.microsoft.com/office/powerpoint/2010/main" val="24327773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C6484B-33D9-4E6D-A6B8-730A13F27C35}" type="slidenum">
              <a:rPr lang="en-US" smtClean="0"/>
              <a:t>55</a:t>
            </a:fld>
            <a:endParaRPr lang="en-US"/>
          </a:p>
        </p:txBody>
      </p:sp>
    </p:spTree>
    <p:extLst>
      <p:ext uri="{BB962C8B-B14F-4D97-AF65-F5344CB8AC3E}">
        <p14:creationId xmlns:p14="http://schemas.microsoft.com/office/powerpoint/2010/main" val="37305222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C6484B-33D9-4E6D-A6B8-730A13F27C35}" type="slidenum">
              <a:rPr lang="en-US" smtClean="0"/>
              <a:t>57</a:t>
            </a:fld>
            <a:endParaRPr lang="en-US"/>
          </a:p>
        </p:txBody>
      </p:sp>
    </p:spTree>
    <p:extLst>
      <p:ext uri="{BB962C8B-B14F-4D97-AF65-F5344CB8AC3E}">
        <p14:creationId xmlns:p14="http://schemas.microsoft.com/office/powerpoint/2010/main" val="39561423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0A550C-30E2-433D-A546-D3416FF2DD26}" type="slidenum">
              <a:rPr lang="en-US" smtClean="0"/>
              <a:t>87</a:t>
            </a:fld>
            <a:endParaRPr lang="en-US"/>
          </a:p>
        </p:txBody>
      </p:sp>
    </p:spTree>
    <p:extLst>
      <p:ext uri="{BB962C8B-B14F-4D97-AF65-F5344CB8AC3E}">
        <p14:creationId xmlns:p14="http://schemas.microsoft.com/office/powerpoint/2010/main" val="27655343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27163" y="1154113"/>
            <a:ext cx="4156075" cy="3117850"/>
          </a:xfrm>
        </p:spPr>
      </p:sp>
      <p:sp>
        <p:nvSpPr>
          <p:cNvPr id="3" name="Notes Placeholder 2"/>
          <p:cNvSpPr>
            <a:spLocks noGrp="1"/>
          </p:cNvSpPr>
          <p:nvPr>
            <p:ph type="body" idx="1"/>
          </p:nvPr>
        </p:nvSpPr>
        <p:spPr/>
        <p:txBody>
          <a:bodyPr/>
          <a:lstStyle/>
          <a:p>
            <a:r>
              <a:rPr lang="en-US" dirty="0"/>
              <a:t>Make pie chart</a:t>
            </a:r>
          </a:p>
        </p:txBody>
      </p:sp>
      <p:sp>
        <p:nvSpPr>
          <p:cNvPr id="4" name="Slide Number Placeholder 3"/>
          <p:cNvSpPr>
            <a:spLocks noGrp="1"/>
          </p:cNvSpPr>
          <p:nvPr>
            <p:ph type="sldNum" sz="quarter" idx="5"/>
          </p:nvPr>
        </p:nvSpPr>
        <p:spPr/>
        <p:txBody>
          <a:bodyPr/>
          <a:lstStyle/>
          <a:p>
            <a:fld id="{D4DB8F1D-8517-4C20-86F5-8C6E653DF486}" type="slidenum">
              <a:rPr lang="en-US" smtClean="0"/>
              <a:t>17</a:t>
            </a:fld>
            <a:endParaRPr lang="en-US"/>
          </a:p>
        </p:txBody>
      </p:sp>
    </p:spTree>
    <p:extLst>
      <p:ext uri="{BB962C8B-B14F-4D97-AF65-F5344CB8AC3E}">
        <p14:creationId xmlns:p14="http://schemas.microsoft.com/office/powerpoint/2010/main" val="22534795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27163" y="1154113"/>
            <a:ext cx="4156075" cy="3117850"/>
          </a:xfrm>
        </p:spPr>
      </p:sp>
      <p:sp>
        <p:nvSpPr>
          <p:cNvPr id="3" name="Notes Placeholder 2"/>
          <p:cNvSpPr>
            <a:spLocks noGrp="1"/>
          </p:cNvSpPr>
          <p:nvPr>
            <p:ph type="body" idx="1"/>
          </p:nvPr>
        </p:nvSpPr>
        <p:spPr/>
        <p:txBody>
          <a:bodyPr/>
          <a:lstStyle/>
          <a:p>
            <a:r>
              <a:rPr lang="en-US" dirty="0"/>
              <a:t>Add percent discarded for all tables.  Discarded divided by total.  Add line after wasted. </a:t>
            </a:r>
          </a:p>
        </p:txBody>
      </p:sp>
      <p:sp>
        <p:nvSpPr>
          <p:cNvPr id="4" name="Slide Number Placeholder 3"/>
          <p:cNvSpPr>
            <a:spLocks noGrp="1"/>
          </p:cNvSpPr>
          <p:nvPr>
            <p:ph type="sldNum" sz="quarter" idx="5"/>
          </p:nvPr>
        </p:nvSpPr>
        <p:spPr/>
        <p:txBody>
          <a:bodyPr/>
          <a:lstStyle/>
          <a:p>
            <a:fld id="{D4DB8F1D-8517-4C20-86F5-8C6E653DF486}" type="slidenum">
              <a:rPr lang="en-US" smtClean="0"/>
              <a:t>20</a:t>
            </a:fld>
            <a:endParaRPr lang="en-US"/>
          </a:p>
        </p:txBody>
      </p:sp>
    </p:spTree>
    <p:extLst>
      <p:ext uri="{BB962C8B-B14F-4D97-AF65-F5344CB8AC3E}">
        <p14:creationId xmlns:p14="http://schemas.microsoft.com/office/powerpoint/2010/main" val="30495291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27163" y="1154113"/>
            <a:ext cx="4156075" cy="3117850"/>
          </a:xfrm>
        </p:spPr>
      </p:sp>
      <p:sp>
        <p:nvSpPr>
          <p:cNvPr id="3" name="Notes Placeholder 2"/>
          <p:cNvSpPr>
            <a:spLocks noGrp="1"/>
          </p:cNvSpPr>
          <p:nvPr>
            <p:ph type="body" idx="1"/>
          </p:nvPr>
        </p:nvSpPr>
        <p:spPr/>
        <p:txBody>
          <a:bodyPr/>
          <a:lstStyle/>
          <a:p>
            <a:r>
              <a:rPr lang="en-US" dirty="0"/>
              <a:t>Add mean and </a:t>
            </a:r>
            <a:r>
              <a:rPr lang="en-US" dirty="0" err="1"/>
              <a:t>sd</a:t>
            </a:r>
            <a:r>
              <a:rPr lang="en-US" dirty="0"/>
              <a:t> for the total line</a:t>
            </a:r>
          </a:p>
        </p:txBody>
      </p:sp>
      <p:sp>
        <p:nvSpPr>
          <p:cNvPr id="4" name="Slide Number Placeholder 3"/>
          <p:cNvSpPr>
            <a:spLocks noGrp="1"/>
          </p:cNvSpPr>
          <p:nvPr>
            <p:ph type="sldNum" sz="quarter" idx="5"/>
          </p:nvPr>
        </p:nvSpPr>
        <p:spPr/>
        <p:txBody>
          <a:bodyPr/>
          <a:lstStyle/>
          <a:p>
            <a:fld id="{D4DB8F1D-8517-4C20-86F5-8C6E653DF486}" type="slidenum">
              <a:rPr lang="en-US" smtClean="0"/>
              <a:t>22</a:t>
            </a:fld>
            <a:endParaRPr lang="en-US"/>
          </a:p>
        </p:txBody>
      </p:sp>
    </p:spTree>
    <p:extLst>
      <p:ext uri="{BB962C8B-B14F-4D97-AF65-F5344CB8AC3E}">
        <p14:creationId xmlns:p14="http://schemas.microsoft.com/office/powerpoint/2010/main" val="33426886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27163" y="1154113"/>
            <a:ext cx="4156075" cy="3117850"/>
          </a:xfrm>
        </p:spPr>
      </p:sp>
      <p:sp>
        <p:nvSpPr>
          <p:cNvPr id="3" name="Notes Placeholder 2"/>
          <p:cNvSpPr>
            <a:spLocks noGrp="1"/>
          </p:cNvSpPr>
          <p:nvPr>
            <p:ph type="body" idx="1"/>
          </p:nvPr>
        </p:nvSpPr>
        <p:spPr/>
        <p:txBody>
          <a:bodyPr/>
          <a:lstStyle/>
          <a:p>
            <a:r>
              <a:rPr lang="en-US" dirty="0"/>
              <a:t>Discard per day delete the entire row</a:t>
            </a:r>
          </a:p>
        </p:txBody>
      </p:sp>
      <p:sp>
        <p:nvSpPr>
          <p:cNvPr id="4" name="Slide Number Placeholder 3"/>
          <p:cNvSpPr>
            <a:spLocks noGrp="1"/>
          </p:cNvSpPr>
          <p:nvPr>
            <p:ph type="sldNum" sz="quarter" idx="5"/>
          </p:nvPr>
        </p:nvSpPr>
        <p:spPr/>
        <p:txBody>
          <a:bodyPr/>
          <a:lstStyle/>
          <a:p>
            <a:fld id="{D4DB8F1D-8517-4C20-86F5-8C6E653DF486}" type="slidenum">
              <a:rPr lang="en-US" smtClean="0"/>
              <a:t>26</a:t>
            </a:fld>
            <a:endParaRPr lang="en-US"/>
          </a:p>
        </p:txBody>
      </p:sp>
    </p:spTree>
    <p:extLst>
      <p:ext uri="{BB962C8B-B14F-4D97-AF65-F5344CB8AC3E}">
        <p14:creationId xmlns:p14="http://schemas.microsoft.com/office/powerpoint/2010/main" val="8308195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27163" y="1154113"/>
            <a:ext cx="4156075" cy="3117850"/>
          </a:xfrm>
        </p:spPr>
      </p:sp>
      <p:sp>
        <p:nvSpPr>
          <p:cNvPr id="3" name="Notes Placeholder 2"/>
          <p:cNvSpPr>
            <a:spLocks noGrp="1"/>
          </p:cNvSpPr>
          <p:nvPr>
            <p:ph type="body" idx="1"/>
          </p:nvPr>
        </p:nvSpPr>
        <p:spPr/>
        <p:txBody>
          <a:bodyPr/>
          <a:lstStyle/>
          <a:p>
            <a:r>
              <a:rPr lang="en-US" dirty="0"/>
              <a:t>Make pie chart</a:t>
            </a:r>
          </a:p>
        </p:txBody>
      </p:sp>
      <p:sp>
        <p:nvSpPr>
          <p:cNvPr id="4" name="Slide Number Placeholder 3"/>
          <p:cNvSpPr>
            <a:spLocks noGrp="1"/>
          </p:cNvSpPr>
          <p:nvPr>
            <p:ph type="sldNum" sz="quarter" idx="5"/>
          </p:nvPr>
        </p:nvSpPr>
        <p:spPr/>
        <p:txBody>
          <a:bodyPr/>
          <a:lstStyle/>
          <a:p>
            <a:fld id="{D4DB8F1D-8517-4C20-86F5-8C6E653DF486}" type="slidenum">
              <a:rPr lang="en-US" smtClean="0"/>
              <a:t>27</a:t>
            </a:fld>
            <a:endParaRPr lang="en-US"/>
          </a:p>
        </p:txBody>
      </p:sp>
    </p:spTree>
    <p:extLst>
      <p:ext uri="{BB962C8B-B14F-4D97-AF65-F5344CB8AC3E}">
        <p14:creationId xmlns:p14="http://schemas.microsoft.com/office/powerpoint/2010/main" val="9828545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27163" y="1154113"/>
            <a:ext cx="4156075" cy="3117850"/>
          </a:xfrm>
        </p:spPr>
      </p:sp>
      <p:sp>
        <p:nvSpPr>
          <p:cNvPr id="3" name="Notes Placeholder 2"/>
          <p:cNvSpPr>
            <a:spLocks noGrp="1"/>
          </p:cNvSpPr>
          <p:nvPr>
            <p:ph type="body" idx="1"/>
          </p:nvPr>
        </p:nvSpPr>
        <p:spPr/>
        <p:txBody>
          <a:bodyPr/>
          <a:lstStyle/>
          <a:p>
            <a:r>
              <a:rPr lang="en-US" dirty="0"/>
              <a:t>Delete discarded per day.  </a:t>
            </a:r>
          </a:p>
        </p:txBody>
      </p:sp>
      <p:sp>
        <p:nvSpPr>
          <p:cNvPr id="4" name="Slide Number Placeholder 3"/>
          <p:cNvSpPr>
            <a:spLocks noGrp="1"/>
          </p:cNvSpPr>
          <p:nvPr>
            <p:ph type="sldNum" sz="quarter" idx="5"/>
          </p:nvPr>
        </p:nvSpPr>
        <p:spPr/>
        <p:txBody>
          <a:bodyPr/>
          <a:lstStyle/>
          <a:p>
            <a:fld id="{D4DB8F1D-8517-4C20-86F5-8C6E653DF486}" type="slidenum">
              <a:rPr lang="en-US" smtClean="0"/>
              <a:t>36</a:t>
            </a:fld>
            <a:endParaRPr lang="en-US"/>
          </a:p>
        </p:txBody>
      </p:sp>
    </p:spTree>
    <p:extLst>
      <p:ext uri="{BB962C8B-B14F-4D97-AF65-F5344CB8AC3E}">
        <p14:creationId xmlns:p14="http://schemas.microsoft.com/office/powerpoint/2010/main" val="16297997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0A550C-30E2-433D-A546-D3416FF2DD26}" type="slidenum">
              <a:rPr lang="en-US" smtClean="0"/>
              <a:t>37</a:t>
            </a:fld>
            <a:endParaRPr lang="en-US"/>
          </a:p>
        </p:txBody>
      </p:sp>
    </p:spTree>
    <p:extLst>
      <p:ext uri="{BB962C8B-B14F-4D97-AF65-F5344CB8AC3E}">
        <p14:creationId xmlns:p14="http://schemas.microsoft.com/office/powerpoint/2010/main" val="42235988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dirty="0">
                <a:solidFill>
                  <a:schemeClr val="tx1"/>
                </a:solidFill>
                <a:effectLst/>
                <a:latin typeface="Arial" panose="020B0604020202020204" pitchFamily="34" charset="0"/>
                <a:cs typeface="Arial" panose="020B0604020202020204" pitchFamily="34" charset="0"/>
              </a:rPr>
              <a:t>Accomplishments</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dirty="0">
                <a:solidFill>
                  <a:schemeClr val="tx1"/>
                </a:solidFill>
                <a:effectLst/>
                <a:latin typeface="Arial" panose="020B0604020202020204" pitchFamily="34" charset="0"/>
                <a:cs typeface="Arial" panose="020B0604020202020204" pitchFamily="34" charset="0"/>
              </a:rPr>
              <a:t>July 2022 </a:t>
            </a:r>
            <a:r>
              <a:rPr lang="en-US" sz="1200" b="0" i="0" u="none" strike="noStrike" baseline="0" dirty="0">
                <a:solidFill>
                  <a:schemeClr val="tx1"/>
                </a:solidFill>
                <a:effectLst/>
                <a:latin typeface="Arial" panose="020B0604020202020204" pitchFamily="34" charset="0"/>
                <a:cs typeface="Arial" panose="020B0604020202020204" pitchFamily="34" charset="0"/>
              </a:rPr>
              <a:t>had</a:t>
            </a:r>
            <a:r>
              <a:rPr lang="en-US" sz="1200" b="0" i="0" u="none" strike="noStrike" dirty="0">
                <a:solidFill>
                  <a:schemeClr val="tx1"/>
                </a:solidFill>
                <a:effectLst/>
                <a:latin typeface="Arial" panose="020B0604020202020204" pitchFamily="34" charset="0"/>
                <a:cs typeface="Arial" panose="020B0604020202020204" pitchFamily="34" charset="0"/>
              </a:rPr>
              <a:t> a 94.9% compliance (highest in the12 month</a:t>
            </a:r>
            <a:r>
              <a:rPr lang="en-US" sz="1200" b="0" i="0" u="none" strike="noStrike" baseline="0" dirty="0">
                <a:solidFill>
                  <a:schemeClr val="tx1"/>
                </a:solidFill>
                <a:effectLst/>
                <a:latin typeface="Arial" panose="020B0604020202020204" pitchFamily="34" charset="0"/>
                <a:cs typeface="Arial" panose="020B0604020202020204" pitchFamily="34" charset="0"/>
              </a:rPr>
              <a:t> period of July 2022-June2023</a:t>
            </a:r>
            <a:r>
              <a:rPr lang="en-US" sz="1200" b="0" i="0" u="none" strike="noStrike" dirty="0">
                <a:solidFill>
                  <a:schemeClr val="tx1"/>
                </a:solidFill>
                <a:effectLst/>
                <a:latin typeface="Arial" panose="020B0604020202020204" pitchFamily="34" charset="0"/>
                <a:cs typeface="Arial" panose="020B0604020202020204" pitchFamily="34" charset="0"/>
              </a:rPr>
              <a:t>).</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dirty="0">
                <a:solidFill>
                  <a:schemeClr val="tx1"/>
                </a:solidFill>
                <a:effectLst/>
                <a:latin typeface="Arial" panose="020B0604020202020204" pitchFamily="34" charset="0"/>
                <a:cs typeface="Arial" panose="020B0604020202020204" pitchFamily="34" charset="0"/>
              </a:rPr>
              <a:t>Department of Laboratory Medicine averages approximately</a:t>
            </a:r>
            <a:r>
              <a:rPr lang="en-US" sz="1200" b="0" i="0" u="none" strike="noStrike" baseline="0" dirty="0">
                <a:solidFill>
                  <a:schemeClr val="tx1"/>
                </a:solidFill>
                <a:effectLst/>
                <a:latin typeface="Arial" panose="020B0604020202020204" pitchFamily="34" charset="0"/>
                <a:cs typeface="Arial" panose="020B0604020202020204" pitchFamily="34" charset="0"/>
              </a:rPr>
              <a:t> </a:t>
            </a:r>
            <a:r>
              <a:rPr lang="en-US" sz="1200" b="0" i="0" u="none" strike="noStrike" dirty="0">
                <a:solidFill>
                  <a:schemeClr val="tx1"/>
                </a:solidFill>
                <a:effectLst/>
                <a:latin typeface="Arial" panose="020B0604020202020204" pitchFamily="34" charset="0"/>
                <a:cs typeface="Arial" panose="020B0604020202020204" pitchFamily="34" charset="0"/>
              </a:rPr>
              <a:t>1500 critical calls per month.</a:t>
            </a:r>
            <a:endParaRPr lang="en-US" sz="900" b="0" i="0" u="none" strike="noStrike" dirty="0">
              <a:solidFill>
                <a:schemeClr val="tx1"/>
              </a:solidFill>
              <a:effectLst/>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EF6F7AD-C309-4D85-AB33-5ACBA77FF32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049232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88936" y="502920"/>
            <a:ext cx="1133856" cy="1093470"/>
          </a:xfrm>
          <a:prstGeom prst="rect">
            <a:avLst/>
          </a:prstGeom>
        </p:spPr>
      </p:pic>
      <p:sp>
        <p:nvSpPr>
          <p:cNvPr id="2" name="Title 1"/>
          <p:cNvSpPr>
            <a:spLocks noGrp="1"/>
          </p:cNvSpPr>
          <p:nvPr>
            <p:ph type="ctrTitle"/>
          </p:nvPr>
        </p:nvSpPr>
        <p:spPr>
          <a:xfrm>
            <a:off x="685800" y="2556466"/>
            <a:ext cx="7772400" cy="556359"/>
          </a:xfrm>
        </p:spPr>
        <p:txBody>
          <a:bodyPr>
            <a:normAutofit/>
          </a:bodyPr>
          <a:lstStyle>
            <a:lvl1pPr algn="l">
              <a:defRPr sz="3200" b="1" i="0">
                <a:solidFill>
                  <a:srgbClr val="003A70"/>
                </a:solidFill>
                <a:latin typeface="Arial"/>
              </a:defRPr>
            </a:lvl1pPr>
          </a:lstStyle>
          <a:p>
            <a:r>
              <a:rPr lang="en-US"/>
              <a:t>Click to edit Master title style</a:t>
            </a:r>
            <a:endParaRPr lang="en-US" dirty="0"/>
          </a:p>
        </p:txBody>
      </p:sp>
      <p:sp>
        <p:nvSpPr>
          <p:cNvPr id="3" name="Subtitle 2"/>
          <p:cNvSpPr>
            <a:spLocks noGrp="1"/>
          </p:cNvSpPr>
          <p:nvPr>
            <p:ph type="subTitle" idx="1"/>
          </p:nvPr>
        </p:nvSpPr>
        <p:spPr>
          <a:xfrm>
            <a:off x="685800" y="3075939"/>
            <a:ext cx="7772400" cy="593607"/>
          </a:xfrm>
        </p:spPr>
        <p:txBody>
          <a:bodyPr>
            <a:normAutofit/>
          </a:bodyPr>
          <a:lstStyle>
            <a:lvl1pPr marL="0" indent="0" algn="l">
              <a:buNone/>
              <a:defRPr sz="3200">
                <a:solidFill>
                  <a:srgbClr val="00A9E0"/>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2" name="Text Placeholder 11"/>
          <p:cNvSpPr>
            <a:spLocks noGrp="1"/>
          </p:cNvSpPr>
          <p:nvPr>
            <p:ph type="body" sz="quarter" idx="10" hasCustomPrompt="1"/>
          </p:nvPr>
        </p:nvSpPr>
        <p:spPr>
          <a:xfrm>
            <a:off x="733428" y="3907760"/>
            <a:ext cx="3389312" cy="889000"/>
          </a:xfrm>
        </p:spPr>
        <p:txBody>
          <a:bodyPr>
            <a:normAutofit/>
          </a:bodyPr>
          <a:lstStyle>
            <a:lvl1pPr marL="0" indent="0">
              <a:buFontTx/>
              <a:buNone/>
              <a:defRPr sz="2000" baseline="0">
                <a:solidFill>
                  <a:srgbClr val="003A70"/>
                </a:solidFill>
                <a:latin typeface="Arial"/>
              </a:defRPr>
            </a:lvl1pPr>
          </a:lstStyle>
          <a:p>
            <a:pPr lvl="0"/>
            <a:r>
              <a:rPr lang="en-US"/>
              <a:t>Month day, year</a:t>
            </a:r>
            <a:endParaRPr lang="en-US" dirty="0"/>
          </a:p>
        </p:txBody>
      </p:sp>
      <p:cxnSp>
        <p:nvCxnSpPr>
          <p:cNvPr id="7" name="Straight Connector 6"/>
          <p:cNvCxnSpPr/>
          <p:nvPr userDrawn="1"/>
        </p:nvCxnSpPr>
        <p:spPr>
          <a:xfrm>
            <a:off x="685800" y="3784574"/>
            <a:ext cx="7772400" cy="0"/>
          </a:xfrm>
          <a:prstGeom prst="line">
            <a:avLst/>
          </a:prstGeom>
          <a:ln>
            <a:solidFill>
              <a:srgbClr val="88DBDF"/>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3315233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Vision, Mission and Values">
    <p:spTree>
      <p:nvGrpSpPr>
        <p:cNvPr id="1" name=""/>
        <p:cNvGrpSpPr/>
        <p:nvPr/>
      </p:nvGrpSpPr>
      <p:grpSpPr>
        <a:xfrm>
          <a:off x="0" y="0"/>
          <a:ext cx="0" cy="0"/>
          <a:chOff x="0" y="0"/>
          <a:chExt cx="0" cy="0"/>
        </a:xfrm>
      </p:grpSpPr>
      <p:pic>
        <p:nvPicPr>
          <p:cNvPr id="1026" name="Picture 2"/>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1645920" y="221539"/>
            <a:ext cx="5847618" cy="63958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591274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E218E74-D384-46E6-BB13-F2A3D1DD19C1}" type="datetimeFigureOut">
              <a:rPr lang="en-US" smtClean="0"/>
              <a:t>3/1/2024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C1CFD36-0F89-4A30-88F1-053DDC6D0B44}" type="slidenum">
              <a:rPr lang="en-US" smtClean="0"/>
              <a:t>‹#›</a:t>
            </a:fld>
            <a:endParaRPr lang="en-US"/>
          </a:p>
        </p:txBody>
      </p:sp>
    </p:spTree>
    <p:extLst>
      <p:ext uri="{BB962C8B-B14F-4D97-AF65-F5344CB8AC3E}">
        <p14:creationId xmlns:p14="http://schemas.microsoft.com/office/powerpoint/2010/main" val="24830151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84994" y="128384"/>
            <a:ext cx="2056789" cy="1542592"/>
          </a:xfrm>
          <a:prstGeom prst="rect">
            <a:avLst/>
          </a:prstGeom>
        </p:spPr>
      </p:pic>
      <p:sp>
        <p:nvSpPr>
          <p:cNvPr id="2" name="Title 1"/>
          <p:cNvSpPr>
            <a:spLocks noGrp="1"/>
          </p:cNvSpPr>
          <p:nvPr>
            <p:ph type="ctrTitle"/>
          </p:nvPr>
        </p:nvSpPr>
        <p:spPr>
          <a:xfrm>
            <a:off x="685800" y="1783575"/>
            <a:ext cx="7772400" cy="556359"/>
          </a:xfrm>
        </p:spPr>
        <p:txBody>
          <a:bodyPr>
            <a:normAutofit/>
          </a:bodyPr>
          <a:lstStyle>
            <a:lvl1pPr algn="l">
              <a:defRPr sz="1800" b="1" i="0">
                <a:solidFill>
                  <a:srgbClr val="003A70"/>
                </a:solidFill>
                <a:latin typeface="Arial"/>
              </a:defRPr>
            </a:lvl1pPr>
          </a:lstStyle>
          <a:p>
            <a:r>
              <a:rPr lang="en-US" dirty="0"/>
              <a:t>Click to edit Master title style</a:t>
            </a:r>
          </a:p>
        </p:txBody>
      </p:sp>
      <p:sp>
        <p:nvSpPr>
          <p:cNvPr id="3" name="Subtitle 2"/>
          <p:cNvSpPr>
            <a:spLocks noGrp="1"/>
          </p:cNvSpPr>
          <p:nvPr>
            <p:ph type="subTitle" idx="1"/>
          </p:nvPr>
        </p:nvSpPr>
        <p:spPr>
          <a:xfrm>
            <a:off x="685800" y="2438054"/>
            <a:ext cx="7772400" cy="593607"/>
          </a:xfrm>
        </p:spPr>
        <p:txBody>
          <a:bodyPr>
            <a:normAutofit/>
          </a:bodyPr>
          <a:lstStyle>
            <a:lvl1pPr marL="0" indent="0" algn="l">
              <a:buNone/>
              <a:defRPr sz="1800">
                <a:solidFill>
                  <a:srgbClr val="00A9E0"/>
                </a:solidFill>
                <a:latin typeface="Arial"/>
              </a:defRPr>
            </a:lvl1pPr>
            <a:lvl2pPr marL="257175" indent="0" algn="ctr">
              <a:buNone/>
              <a:defRPr>
                <a:solidFill>
                  <a:schemeClr val="tx1">
                    <a:tint val="75000"/>
                  </a:schemeClr>
                </a:solidFill>
              </a:defRPr>
            </a:lvl2pPr>
            <a:lvl3pPr marL="514350" indent="0" algn="ctr">
              <a:buNone/>
              <a:defRPr>
                <a:solidFill>
                  <a:schemeClr val="tx1">
                    <a:tint val="75000"/>
                  </a:schemeClr>
                </a:solidFill>
              </a:defRPr>
            </a:lvl3pPr>
            <a:lvl4pPr marL="771525" indent="0" algn="ctr">
              <a:buNone/>
              <a:defRPr>
                <a:solidFill>
                  <a:schemeClr val="tx1">
                    <a:tint val="75000"/>
                  </a:schemeClr>
                </a:solidFill>
              </a:defRPr>
            </a:lvl4pPr>
            <a:lvl5pPr marL="1028700" indent="0" algn="ctr">
              <a:buNone/>
              <a:defRPr>
                <a:solidFill>
                  <a:schemeClr val="tx1">
                    <a:tint val="75000"/>
                  </a:schemeClr>
                </a:solidFill>
              </a:defRPr>
            </a:lvl5pPr>
            <a:lvl6pPr marL="1285875" indent="0" algn="ctr">
              <a:buNone/>
              <a:defRPr>
                <a:solidFill>
                  <a:schemeClr val="tx1">
                    <a:tint val="75000"/>
                  </a:schemeClr>
                </a:solidFill>
              </a:defRPr>
            </a:lvl6pPr>
            <a:lvl7pPr marL="1543050" indent="0" algn="ctr">
              <a:buNone/>
              <a:defRPr>
                <a:solidFill>
                  <a:schemeClr val="tx1">
                    <a:tint val="75000"/>
                  </a:schemeClr>
                </a:solidFill>
              </a:defRPr>
            </a:lvl7pPr>
            <a:lvl8pPr marL="1800225" indent="0" algn="ctr">
              <a:buNone/>
              <a:defRPr>
                <a:solidFill>
                  <a:schemeClr val="tx1">
                    <a:tint val="75000"/>
                  </a:schemeClr>
                </a:solidFill>
              </a:defRPr>
            </a:lvl8pPr>
            <a:lvl9pPr marL="2057400" indent="0" algn="ctr">
              <a:buNone/>
              <a:defRPr>
                <a:solidFill>
                  <a:schemeClr val="tx1">
                    <a:tint val="75000"/>
                  </a:schemeClr>
                </a:solidFill>
              </a:defRPr>
            </a:lvl9pPr>
          </a:lstStyle>
          <a:p>
            <a:r>
              <a:rPr lang="en-US" dirty="0"/>
              <a:t>Click to edit Master subtitle style</a:t>
            </a:r>
          </a:p>
        </p:txBody>
      </p:sp>
      <p:sp>
        <p:nvSpPr>
          <p:cNvPr id="12" name="Text Placeholder 11"/>
          <p:cNvSpPr>
            <a:spLocks noGrp="1"/>
          </p:cNvSpPr>
          <p:nvPr>
            <p:ph type="body" sz="quarter" idx="10" hasCustomPrompt="1"/>
          </p:nvPr>
        </p:nvSpPr>
        <p:spPr>
          <a:xfrm>
            <a:off x="685800" y="3100091"/>
            <a:ext cx="3657600" cy="548640"/>
          </a:xfrm>
        </p:spPr>
        <p:txBody>
          <a:bodyPr anchor="t">
            <a:normAutofit/>
          </a:bodyPr>
          <a:lstStyle>
            <a:lvl1pPr marL="0" indent="0">
              <a:buFontTx/>
              <a:buNone/>
              <a:defRPr sz="1125" baseline="0">
                <a:solidFill>
                  <a:srgbClr val="003A70"/>
                </a:solidFill>
                <a:latin typeface="Arial"/>
              </a:defRPr>
            </a:lvl1pPr>
          </a:lstStyle>
          <a:p>
            <a:pPr lvl="0"/>
            <a:r>
              <a:rPr lang="en-US" dirty="0"/>
              <a:t>Enter Date xx/xx/</a:t>
            </a:r>
            <a:r>
              <a:rPr lang="en-US" dirty="0" err="1"/>
              <a:t>xxxx</a:t>
            </a:r>
            <a:endParaRPr lang="en-US" dirty="0"/>
          </a:p>
        </p:txBody>
      </p:sp>
      <p:cxnSp>
        <p:nvCxnSpPr>
          <p:cNvPr id="7" name="Straight Connector 6"/>
          <p:cNvCxnSpPr/>
          <p:nvPr userDrawn="1"/>
        </p:nvCxnSpPr>
        <p:spPr>
          <a:xfrm>
            <a:off x="685800" y="3784574"/>
            <a:ext cx="7772400" cy="0"/>
          </a:xfrm>
          <a:prstGeom prst="line">
            <a:avLst/>
          </a:prstGeom>
          <a:ln>
            <a:solidFill>
              <a:srgbClr val="00A9E0"/>
            </a:solidFill>
          </a:ln>
        </p:spPr>
        <p:style>
          <a:lnRef idx="1">
            <a:schemeClr val="dk1"/>
          </a:lnRef>
          <a:fillRef idx="0">
            <a:schemeClr val="dk1"/>
          </a:fillRef>
          <a:effectRef idx="0">
            <a:schemeClr val="dk1"/>
          </a:effectRef>
          <a:fontRef idx="minor">
            <a:schemeClr val="tx1"/>
          </a:fontRef>
        </p:style>
      </p:cxnSp>
      <p:sp>
        <p:nvSpPr>
          <p:cNvPr id="6" name="Text Placeholder 5"/>
          <p:cNvSpPr>
            <a:spLocks noGrp="1"/>
          </p:cNvSpPr>
          <p:nvPr>
            <p:ph type="body" sz="quarter" idx="11" hasCustomPrompt="1"/>
          </p:nvPr>
        </p:nvSpPr>
        <p:spPr>
          <a:xfrm>
            <a:off x="685800" y="4074850"/>
            <a:ext cx="2114550" cy="548640"/>
          </a:xfrm>
        </p:spPr>
        <p:txBody>
          <a:bodyPr anchor="t"/>
          <a:lstStyle>
            <a:lvl1pPr marL="0" indent="0">
              <a:buNone/>
              <a:defRPr baseline="0">
                <a:solidFill>
                  <a:srgbClr val="84BD00"/>
                </a:solidFill>
              </a:defRPr>
            </a:lvl1pPr>
          </a:lstStyle>
          <a:p>
            <a:pPr lvl="0"/>
            <a:r>
              <a:rPr lang="en-US" dirty="0"/>
              <a:t>Enter Delivery Network</a:t>
            </a:r>
          </a:p>
          <a:p>
            <a:pPr lvl="0"/>
            <a:endParaRPr lang="en-US" dirty="0"/>
          </a:p>
        </p:txBody>
      </p:sp>
      <p:sp>
        <p:nvSpPr>
          <p:cNvPr id="9" name="Text Placeholder 8"/>
          <p:cNvSpPr>
            <a:spLocks noGrp="1"/>
          </p:cNvSpPr>
          <p:nvPr>
            <p:ph type="body" sz="quarter" idx="12" hasCustomPrompt="1"/>
          </p:nvPr>
        </p:nvSpPr>
        <p:spPr>
          <a:xfrm>
            <a:off x="685800" y="5438186"/>
            <a:ext cx="7772400" cy="548640"/>
          </a:xfrm>
        </p:spPr>
        <p:txBody>
          <a:bodyPr/>
          <a:lstStyle>
            <a:lvl1pPr marL="0" indent="0">
              <a:buNone/>
              <a:defRPr baseline="0">
                <a:solidFill>
                  <a:srgbClr val="84BD00"/>
                </a:solidFill>
              </a:defRPr>
            </a:lvl1pPr>
          </a:lstStyle>
          <a:p>
            <a:pPr lvl="0"/>
            <a:r>
              <a:rPr lang="en-US" dirty="0"/>
              <a:t>Enter Representative(s)</a:t>
            </a:r>
          </a:p>
        </p:txBody>
      </p:sp>
      <p:sp>
        <p:nvSpPr>
          <p:cNvPr id="10" name="Text Placeholder 5"/>
          <p:cNvSpPr>
            <a:spLocks noGrp="1"/>
          </p:cNvSpPr>
          <p:nvPr>
            <p:ph type="body" sz="quarter" idx="13" hasCustomPrompt="1"/>
          </p:nvPr>
        </p:nvSpPr>
        <p:spPr>
          <a:xfrm>
            <a:off x="685800" y="4756518"/>
            <a:ext cx="5486400" cy="548640"/>
          </a:xfrm>
        </p:spPr>
        <p:txBody>
          <a:bodyPr anchor="t"/>
          <a:lstStyle>
            <a:lvl1pPr marL="0" indent="0">
              <a:buNone/>
              <a:defRPr baseline="0">
                <a:solidFill>
                  <a:srgbClr val="84BD00"/>
                </a:solidFill>
              </a:defRPr>
            </a:lvl1pPr>
          </a:lstStyle>
          <a:p>
            <a:pPr lvl="0"/>
            <a:r>
              <a:rPr lang="en-US" dirty="0"/>
              <a:t>Enter Service Line</a:t>
            </a:r>
          </a:p>
        </p:txBody>
      </p:sp>
    </p:spTree>
    <p:extLst>
      <p:ext uri="{BB962C8B-B14F-4D97-AF65-F5344CB8AC3E}">
        <p14:creationId xmlns:p14="http://schemas.microsoft.com/office/powerpoint/2010/main" val="38692917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A670E72-B658-4566-B3E9-0D3F09276E18}" type="datetimeFigureOut">
              <a:rPr lang="en-US" smtClean="0"/>
              <a:t>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BF23EC4-DF24-4A11-B956-F499289B3D09}" type="slidenum">
              <a:rPr lang="en-US" smtClean="0"/>
              <a:t>‹#›</a:t>
            </a:fld>
            <a:endParaRPr lang="en-US"/>
          </a:p>
        </p:txBody>
      </p:sp>
    </p:spTree>
    <p:extLst>
      <p:ext uri="{BB962C8B-B14F-4D97-AF65-F5344CB8AC3E}">
        <p14:creationId xmlns:p14="http://schemas.microsoft.com/office/powerpoint/2010/main" val="39836127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A670E72-B658-4566-B3E9-0D3F09276E18}" type="datetimeFigureOut">
              <a:rPr lang="en-US" smtClean="0"/>
              <a:t>3/1/2024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BF23EC4-DF24-4A11-B956-F499289B3D09}" type="slidenum">
              <a:rPr lang="en-US" smtClean="0"/>
              <a:t>‹#›</a:t>
            </a:fld>
            <a:endParaRPr lang="en-US"/>
          </a:p>
        </p:txBody>
      </p:sp>
    </p:spTree>
    <p:extLst>
      <p:ext uri="{BB962C8B-B14F-4D97-AF65-F5344CB8AC3E}">
        <p14:creationId xmlns:p14="http://schemas.microsoft.com/office/powerpoint/2010/main" val="16054923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C-RSQ 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88936" y="502920"/>
            <a:ext cx="1133856" cy="1093470"/>
          </a:xfrm>
          <a:prstGeom prst="rect">
            <a:avLst/>
          </a:prstGeom>
        </p:spPr>
      </p:pic>
      <p:cxnSp>
        <p:nvCxnSpPr>
          <p:cNvPr id="7" name="Straight Connector 6"/>
          <p:cNvCxnSpPr/>
          <p:nvPr userDrawn="1"/>
        </p:nvCxnSpPr>
        <p:spPr>
          <a:xfrm>
            <a:off x="685800" y="3784574"/>
            <a:ext cx="7772400" cy="0"/>
          </a:xfrm>
          <a:prstGeom prst="line">
            <a:avLst/>
          </a:prstGeom>
          <a:ln>
            <a:solidFill>
              <a:srgbClr val="88DBDF"/>
            </a:solidFill>
          </a:ln>
        </p:spPr>
        <p:style>
          <a:lnRef idx="1">
            <a:schemeClr val="dk1"/>
          </a:lnRef>
          <a:fillRef idx="0">
            <a:schemeClr val="dk1"/>
          </a:fillRef>
          <a:effectRef idx="0">
            <a:schemeClr val="dk1"/>
          </a:effectRef>
          <a:fontRef idx="minor">
            <a:schemeClr val="tx1"/>
          </a:fontRef>
        </p:style>
      </p:cxnSp>
      <p:sp>
        <p:nvSpPr>
          <p:cNvPr id="8" name="Text Placeholder 5"/>
          <p:cNvSpPr>
            <a:spLocks noGrp="1"/>
          </p:cNvSpPr>
          <p:nvPr>
            <p:ph type="body" sz="quarter" idx="11" hasCustomPrompt="1"/>
          </p:nvPr>
        </p:nvSpPr>
        <p:spPr>
          <a:xfrm>
            <a:off x="685800" y="3971126"/>
            <a:ext cx="7770114" cy="365760"/>
          </a:xfrm>
        </p:spPr>
        <p:txBody>
          <a:bodyPr anchor="t"/>
          <a:lstStyle>
            <a:lvl1pPr marL="0" indent="0">
              <a:buNone/>
              <a:defRPr baseline="0">
                <a:solidFill>
                  <a:srgbClr val="84BD00"/>
                </a:solidFill>
              </a:defRPr>
            </a:lvl1pPr>
          </a:lstStyle>
          <a:p>
            <a:pPr lvl="0"/>
            <a:r>
              <a:rPr lang="en-US" dirty="0"/>
              <a:t>Enter Delivery Network</a:t>
            </a:r>
          </a:p>
          <a:p>
            <a:pPr lvl="0"/>
            <a:endParaRPr lang="en-US" dirty="0"/>
          </a:p>
        </p:txBody>
      </p:sp>
      <p:sp>
        <p:nvSpPr>
          <p:cNvPr id="9" name="Text Placeholder 8"/>
          <p:cNvSpPr>
            <a:spLocks noGrp="1"/>
          </p:cNvSpPr>
          <p:nvPr>
            <p:ph type="body" sz="quarter" idx="12" hasCustomPrompt="1"/>
          </p:nvPr>
        </p:nvSpPr>
        <p:spPr>
          <a:xfrm>
            <a:off x="685800" y="4906194"/>
            <a:ext cx="7772400" cy="1920240"/>
          </a:xfrm>
        </p:spPr>
        <p:txBody>
          <a:bodyPr/>
          <a:lstStyle>
            <a:lvl1pPr marL="0" indent="0">
              <a:buNone/>
              <a:defRPr baseline="0">
                <a:solidFill>
                  <a:srgbClr val="003A70"/>
                </a:solidFill>
              </a:defRPr>
            </a:lvl1pPr>
          </a:lstStyle>
          <a:p>
            <a:pPr lvl="0"/>
            <a:r>
              <a:rPr lang="en-US" dirty="0"/>
              <a:t>Enter Representative(s)</a:t>
            </a:r>
          </a:p>
        </p:txBody>
      </p:sp>
      <p:sp>
        <p:nvSpPr>
          <p:cNvPr id="10" name="Text Placeholder 5"/>
          <p:cNvSpPr>
            <a:spLocks noGrp="1"/>
          </p:cNvSpPr>
          <p:nvPr>
            <p:ph type="body" sz="quarter" idx="13" hasCustomPrompt="1"/>
          </p:nvPr>
        </p:nvSpPr>
        <p:spPr>
          <a:xfrm>
            <a:off x="685800" y="4352576"/>
            <a:ext cx="7770114" cy="365760"/>
          </a:xfrm>
        </p:spPr>
        <p:txBody>
          <a:bodyPr anchor="t"/>
          <a:lstStyle>
            <a:lvl1pPr marL="0" indent="0">
              <a:buNone/>
              <a:defRPr baseline="0">
                <a:solidFill>
                  <a:srgbClr val="84BD00"/>
                </a:solidFill>
              </a:defRPr>
            </a:lvl1pPr>
          </a:lstStyle>
          <a:p>
            <a:pPr lvl="0"/>
            <a:r>
              <a:rPr lang="en-US" dirty="0"/>
              <a:t>Enter Service Line</a:t>
            </a:r>
          </a:p>
        </p:txBody>
      </p:sp>
      <p:sp>
        <p:nvSpPr>
          <p:cNvPr id="11" name="Title 1"/>
          <p:cNvSpPr>
            <a:spLocks noGrp="1"/>
          </p:cNvSpPr>
          <p:nvPr>
            <p:ph type="ctrTitle"/>
          </p:nvPr>
        </p:nvSpPr>
        <p:spPr>
          <a:xfrm>
            <a:off x="685800" y="2317867"/>
            <a:ext cx="7772400" cy="457200"/>
          </a:xfrm>
        </p:spPr>
        <p:txBody>
          <a:bodyPr>
            <a:noAutofit/>
          </a:bodyPr>
          <a:lstStyle>
            <a:lvl1pPr algn="l">
              <a:defRPr sz="1350" b="1" i="0">
                <a:solidFill>
                  <a:srgbClr val="003A70"/>
                </a:solidFill>
                <a:latin typeface="Arial"/>
              </a:defRPr>
            </a:lvl1pPr>
          </a:lstStyle>
          <a:p>
            <a:r>
              <a:rPr lang="en-US" dirty="0"/>
              <a:t>Click to edit Master title style</a:t>
            </a:r>
          </a:p>
        </p:txBody>
      </p:sp>
      <p:sp>
        <p:nvSpPr>
          <p:cNvPr id="13" name="Subtitle 2"/>
          <p:cNvSpPr>
            <a:spLocks noGrp="1"/>
          </p:cNvSpPr>
          <p:nvPr>
            <p:ph type="subTitle" idx="1"/>
          </p:nvPr>
        </p:nvSpPr>
        <p:spPr>
          <a:xfrm>
            <a:off x="685800" y="2786583"/>
            <a:ext cx="7772400" cy="365760"/>
          </a:xfrm>
        </p:spPr>
        <p:txBody>
          <a:bodyPr>
            <a:normAutofit/>
          </a:bodyPr>
          <a:lstStyle>
            <a:lvl1pPr marL="0" indent="0" algn="l">
              <a:buNone/>
              <a:defRPr sz="1013">
                <a:solidFill>
                  <a:srgbClr val="00A9E0"/>
                </a:solidFill>
                <a:latin typeface="Arial"/>
              </a:defRPr>
            </a:lvl1pPr>
            <a:lvl2pPr marL="192881" indent="0" algn="ctr">
              <a:buNone/>
              <a:defRPr>
                <a:solidFill>
                  <a:schemeClr val="tx1">
                    <a:tint val="75000"/>
                  </a:schemeClr>
                </a:solidFill>
              </a:defRPr>
            </a:lvl2pPr>
            <a:lvl3pPr marL="385763" indent="0" algn="ctr">
              <a:buNone/>
              <a:defRPr>
                <a:solidFill>
                  <a:schemeClr val="tx1">
                    <a:tint val="75000"/>
                  </a:schemeClr>
                </a:solidFill>
              </a:defRPr>
            </a:lvl3pPr>
            <a:lvl4pPr marL="578644" indent="0" algn="ctr">
              <a:buNone/>
              <a:defRPr>
                <a:solidFill>
                  <a:schemeClr val="tx1">
                    <a:tint val="75000"/>
                  </a:schemeClr>
                </a:solidFill>
              </a:defRPr>
            </a:lvl4pPr>
            <a:lvl5pPr marL="771525" indent="0" algn="ctr">
              <a:buNone/>
              <a:defRPr>
                <a:solidFill>
                  <a:schemeClr val="tx1">
                    <a:tint val="75000"/>
                  </a:schemeClr>
                </a:solidFill>
              </a:defRPr>
            </a:lvl5pPr>
            <a:lvl6pPr marL="964406" indent="0" algn="ctr">
              <a:buNone/>
              <a:defRPr>
                <a:solidFill>
                  <a:schemeClr val="tx1">
                    <a:tint val="75000"/>
                  </a:schemeClr>
                </a:solidFill>
              </a:defRPr>
            </a:lvl6pPr>
            <a:lvl7pPr marL="1157288" indent="0" algn="ctr">
              <a:buNone/>
              <a:defRPr>
                <a:solidFill>
                  <a:schemeClr val="tx1">
                    <a:tint val="75000"/>
                  </a:schemeClr>
                </a:solidFill>
              </a:defRPr>
            </a:lvl7pPr>
            <a:lvl8pPr marL="1350169" indent="0" algn="ctr">
              <a:buNone/>
              <a:defRPr>
                <a:solidFill>
                  <a:schemeClr val="tx1">
                    <a:tint val="75000"/>
                  </a:schemeClr>
                </a:solidFill>
              </a:defRPr>
            </a:lvl8pPr>
            <a:lvl9pPr marL="1543050" indent="0" algn="ctr">
              <a:buNone/>
              <a:defRPr>
                <a:solidFill>
                  <a:schemeClr val="tx1">
                    <a:tint val="75000"/>
                  </a:schemeClr>
                </a:solidFill>
              </a:defRPr>
            </a:lvl9pPr>
          </a:lstStyle>
          <a:p>
            <a:r>
              <a:rPr lang="en-US" dirty="0"/>
              <a:t>Click to edit Master subtitle style</a:t>
            </a:r>
          </a:p>
        </p:txBody>
      </p:sp>
      <p:sp>
        <p:nvSpPr>
          <p:cNvPr id="14" name="Text Placeholder 11"/>
          <p:cNvSpPr>
            <a:spLocks noGrp="1"/>
          </p:cNvSpPr>
          <p:nvPr>
            <p:ph type="body" sz="quarter" idx="10" hasCustomPrompt="1"/>
          </p:nvPr>
        </p:nvSpPr>
        <p:spPr>
          <a:xfrm>
            <a:off x="685800" y="3343068"/>
            <a:ext cx="3657600" cy="365760"/>
          </a:xfrm>
        </p:spPr>
        <p:txBody>
          <a:bodyPr anchor="t">
            <a:normAutofit/>
          </a:bodyPr>
          <a:lstStyle>
            <a:lvl1pPr marL="0" indent="0">
              <a:buFontTx/>
              <a:buNone/>
              <a:defRPr sz="1013" baseline="0">
                <a:solidFill>
                  <a:srgbClr val="003A70"/>
                </a:solidFill>
                <a:latin typeface="Arial"/>
              </a:defRPr>
            </a:lvl1pPr>
          </a:lstStyle>
          <a:p>
            <a:pPr lvl="0"/>
            <a:r>
              <a:rPr lang="en-US" dirty="0"/>
              <a:t>Enter Date xx/xx/</a:t>
            </a:r>
            <a:r>
              <a:rPr lang="en-US" dirty="0" err="1"/>
              <a:t>xxxx</a:t>
            </a:r>
            <a:endParaRPr lang="en-US" dirty="0"/>
          </a:p>
        </p:txBody>
      </p:sp>
    </p:spTree>
    <p:extLst>
      <p:ext uri="{BB962C8B-B14F-4D97-AF65-F5344CB8AC3E}">
        <p14:creationId xmlns:p14="http://schemas.microsoft.com/office/powerpoint/2010/main" val="37681384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B0198CFB-4A78-494E-B655-411695D5DB47}" type="slidenum">
              <a:rPr lang="en-US" smtClean="0"/>
              <a:t>‹#›</a:t>
            </a:fld>
            <a:endParaRPr lang="en-US" dirty="0"/>
          </a:p>
        </p:txBody>
      </p:sp>
      <p:cxnSp>
        <p:nvCxnSpPr>
          <p:cNvPr id="5" name="Straight Connector 4"/>
          <p:cNvCxnSpPr/>
          <p:nvPr userDrawn="1"/>
        </p:nvCxnSpPr>
        <p:spPr>
          <a:xfrm>
            <a:off x="457200" y="1211667"/>
            <a:ext cx="8229600" cy="0"/>
          </a:xfrm>
          <a:prstGeom prst="line">
            <a:avLst/>
          </a:prstGeom>
          <a:ln>
            <a:solidFill>
              <a:srgbClr val="88DBDF"/>
            </a:solidFill>
          </a:ln>
        </p:spPr>
        <p:style>
          <a:lnRef idx="1">
            <a:schemeClr val="dk1"/>
          </a:lnRef>
          <a:fillRef idx="0">
            <a:schemeClr val="dk1"/>
          </a:fillRef>
          <a:effectRef idx="0">
            <a:schemeClr val="dk1"/>
          </a:effectRef>
          <a:fontRef idx="minor">
            <a:schemeClr val="tx1"/>
          </a:fontRef>
        </p:style>
      </p:cxn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229600" y="6016752"/>
            <a:ext cx="594360" cy="573024"/>
          </a:xfrm>
          <a:prstGeom prst="rect">
            <a:avLst/>
          </a:prstGeom>
        </p:spPr>
      </p:pic>
    </p:spTree>
    <p:extLst>
      <p:ext uri="{BB962C8B-B14F-4D97-AF65-F5344CB8AC3E}">
        <p14:creationId xmlns:p14="http://schemas.microsoft.com/office/powerpoint/2010/main" val="2527806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norm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600200"/>
            <a:ext cx="4038600" cy="4525963"/>
          </a:xfrm>
        </p:spPr>
        <p:txBody>
          <a:bodyPr>
            <a:norm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B0198CFB-4A78-494E-B655-411695D5DB47}" type="slidenum">
              <a:rPr lang="en-US" smtClean="0"/>
              <a:t>‹#›</a:t>
            </a:fld>
            <a:endParaRPr lang="en-US" dirty="0"/>
          </a:p>
        </p:txBody>
      </p:sp>
      <p:cxnSp>
        <p:nvCxnSpPr>
          <p:cNvPr id="6" name="Straight Connector 5"/>
          <p:cNvCxnSpPr/>
          <p:nvPr userDrawn="1"/>
        </p:nvCxnSpPr>
        <p:spPr>
          <a:xfrm>
            <a:off x="457200" y="1211667"/>
            <a:ext cx="8229600" cy="0"/>
          </a:xfrm>
          <a:prstGeom prst="line">
            <a:avLst/>
          </a:prstGeom>
          <a:ln>
            <a:solidFill>
              <a:srgbClr val="88DBDF"/>
            </a:solidFill>
          </a:ln>
        </p:spPr>
        <p:style>
          <a:lnRef idx="1">
            <a:schemeClr val="dk1"/>
          </a:lnRef>
          <a:fillRef idx="0">
            <a:schemeClr val="dk1"/>
          </a:fillRef>
          <a:effectRef idx="0">
            <a:schemeClr val="dk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229600" y="6016752"/>
            <a:ext cx="594360" cy="573024"/>
          </a:xfrm>
          <a:prstGeom prst="rect">
            <a:avLst/>
          </a:prstGeom>
        </p:spPr>
      </p:pic>
    </p:spTree>
    <p:extLst>
      <p:ext uri="{BB962C8B-B14F-4D97-AF65-F5344CB8AC3E}">
        <p14:creationId xmlns:p14="http://schemas.microsoft.com/office/powerpoint/2010/main" val="9193107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normAutofit/>
          </a:bodyPr>
          <a:lstStyle>
            <a:lvl1pPr>
              <a:defRPr sz="20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normAutofit/>
          </a:bodyPr>
          <a:lstStyle>
            <a:lvl1pPr>
              <a:defRPr sz="20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p:txBody>
          <a:bodyPr/>
          <a:lstStyle/>
          <a:p>
            <a:fld id="{B0198CFB-4A78-494E-B655-411695D5DB47}" type="slidenum">
              <a:rPr lang="en-US" smtClean="0"/>
              <a:t>‹#›</a:t>
            </a:fld>
            <a:endParaRPr lang="en-US" dirty="0"/>
          </a:p>
        </p:txBody>
      </p:sp>
      <p:cxnSp>
        <p:nvCxnSpPr>
          <p:cNvPr id="8" name="Straight Connector 7"/>
          <p:cNvCxnSpPr/>
          <p:nvPr userDrawn="1"/>
        </p:nvCxnSpPr>
        <p:spPr>
          <a:xfrm>
            <a:off x="457200" y="1211667"/>
            <a:ext cx="8229600" cy="0"/>
          </a:xfrm>
          <a:prstGeom prst="line">
            <a:avLst/>
          </a:prstGeom>
          <a:ln>
            <a:solidFill>
              <a:srgbClr val="88DBDF"/>
            </a:solidFill>
          </a:ln>
        </p:spPr>
        <p:style>
          <a:lnRef idx="1">
            <a:schemeClr val="dk1"/>
          </a:lnRef>
          <a:fillRef idx="0">
            <a:schemeClr val="dk1"/>
          </a:fillRef>
          <a:effectRef idx="0">
            <a:schemeClr val="dk1"/>
          </a:effectRef>
          <a:fontRef idx="minor">
            <a:schemeClr val="tx1"/>
          </a:fontRef>
        </p:style>
      </p:cxn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229600" y="6016752"/>
            <a:ext cx="594360" cy="573024"/>
          </a:xfrm>
          <a:prstGeom prst="rect">
            <a:avLst/>
          </a:prstGeom>
        </p:spPr>
      </p:pic>
    </p:spTree>
    <p:extLst>
      <p:ext uri="{BB962C8B-B14F-4D97-AF65-F5344CB8AC3E}">
        <p14:creationId xmlns:p14="http://schemas.microsoft.com/office/powerpoint/2010/main" val="35597535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p:bg>
      <p:bgPr>
        <a:solidFill>
          <a:srgbClr val="00A9E0"/>
        </a:solidFill>
        <a:effectLst/>
      </p:bgPr>
    </p:bg>
    <p:spTree>
      <p:nvGrpSpPr>
        <p:cNvPr id="1" name=""/>
        <p:cNvGrpSpPr/>
        <p:nvPr/>
      </p:nvGrpSpPr>
      <p:grpSpPr>
        <a:xfrm>
          <a:off x="0" y="0"/>
          <a:ext cx="0" cy="0"/>
          <a:chOff x="0" y="0"/>
          <a:chExt cx="0" cy="0"/>
        </a:xfrm>
      </p:grpSpPr>
      <p:sp>
        <p:nvSpPr>
          <p:cNvPr id="5" name="Title 1"/>
          <p:cNvSpPr>
            <a:spLocks noGrp="1"/>
          </p:cNvSpPr>
          <p:nvPr>
            <p:ph type="ctrTitle"/>
          </p:nvPr>
        </p:nvSpPr>
        <p:spPr>
          <a:xfrm>
            <a:off x="685800" y="2556466"/>
            <a:ext cx="7772400" cy="556359"/>
          </a:xfrm>
        </p:spPr>
        <p:txBody>
          <a:bodyPr>
            <a:normAutofit/>
          </a:bodyPr>
          <a:lstStyle>
            <a:lvl1pPr algn="l">
              <a:defRPr sz="3200" b="1" i="0">
                <a:solidFill>
                  <a:schemeClr val="bg1"/>
                </a:solidFill>
                <a:latin typeface="Arial"/>
              </a:defRPr>
            </a:lvl1pPr>
          </a:lstStyle>
          <a:p>
            <a:r>
              <a:rPr lang="en-US"/>
              <a:t>Click to edit Master title style</a:t>
            </a:r>
            <a:endParaRPr lang="en-US" dirty="0"/>
          </a:p>
        </p:txBody>
      </p:sp>
      <p:sp>
        <p:nvSpPr>
          <p:cNvPr id="6" name="Subtitle 2"/>
          <p:cNvSpPr>
            <a:spLocks noGrp="1"/>
          </p:cNvSpPr>
          <p:nvPr>
            <p:ph type="subTitle" idx="1"/>
          </p:nvPr>
        </p:nvSpPr>
        <p:spPr>
          <a:xfrm>
            <a:off x="685800" y="3075939"/>
            <a:ext cx="7772400" cy="593607"/>
          </a:xfrm>
        </p:spPr>
        <p:txBody>
          <a:bodyPr>
            <a:normAutofit/>
          </a:bodyPr>
          <a:lstStyle>
            <a:lvl1pPr marL="0" indent="0" algn="l">
              <a:buNone/>
              <a:defRPr sz="3200">
                <a:solidFill>
                  <a:schemeClr val="bg1"/>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229995" y="6016752"/>
            <a:ext cx="593570" cy="573024"/>
          </a:xfrm>
          <a:prstGeom prst="rect">
            <a:avLst/>
          </a:prstGeom>
        </p:spPr>
      </p:pic>
    </p:spTree>
    <p:extLst>
      <p:ext uri="{BB962C8B-B14F-4D97-AF65-F5344CB8AC3E}">
        <p14:creationId xmlns:p14="http://schemas.microsoft.com/office/powerpoint/2010/main" val="22785643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B0198CFB-4A78-494E-B655-411695D5DB47}" type="slidenum">
              <a:rPr lang="en-US" smtClean="0"/>
              <a:t>‹#›</a:t>
            </a:fld>
            <a:endParaRPr lang="en-US" dirty="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229600" y="6016752"/>
            <a:ext cx="594360" cy="573024"/>
          </a:xfrm>
          <a:prstGeom prst="rect">
            <a:avLst/>
          </a:prstGeom>
        </p:spPr>
      </p:pic>
    </p:spTree>
    <p:extLst>
      <p:ext uri="{BB962C8B-B14F-4D97-AF65-F5344CB8AC3E}">
        <p14:creationId xmlns:p14="http://schemas.microsoft.com/office/powerpoint/2010/main" val="34469013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B0198CFB-4A78-494E-B655-411695D5DB47}" type="slidenum">
              <a:rPr lang="en-US" smtClean="0"/>
              <a:t>‹#›</a:t>
            </a:fld>
            <a:endParaRPr lang="en-US" dirty="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229600" y="6016752"/>
            <a:ext cx="594360" cy="573024"/>
          </a:xfrm>
          <a:prstGeom prst="rect">
            <a:avLst/>
          </a:prstGeom>
        </p:spPr>
      </p:pic>
    </p:spTree>
    <p:extLst>
      <p:ext uri="{BB962C8B-B14F-4D97-AF65-F5344CB8AC3E}">
        <p14:creationId xmlns:p14="http://schemas.microsoft.com/office/powerpoint/2010/main" val="26714678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B0198CFB-4A78-494E-B655-411695D5DB47}" type="slidenum">
              <a:rPr lang="en-US" smtClean="0"/>
              <a:t>‹#›</a:t>
            </a:fld>
            <a:endParaRPr lang="en-US" dirty="0"/>
          </a:p>
        </p:txBody>
      </p:sp>
      <p:cxnSp>
        <p:nvCxnSpPr>
          <p:cNvPr id="5" name="Straight Connector 4"/>
          <p:cNvCxnSpPr/>
          <p:nvPr userDrawn="1"/>
        </p:nvCxnSpPr>
        <p:spPr>
          <a:xfrm>
            <a:off x="457200" y="1211667"/>
            <a:ext cx="8229600" cy="0"/>
          </a:xfrm>
          <a:prstGeom prst="line">
            <a:avLst/>
          </a:prstGeom>
          <a:ln>
            <a:solidFill>
              <a:srgbClr val="88DBDF"/>
            </a:solidFill>
          </a:ln>
        </p:spPr>
        <p:style>
          <a:lnRef idx="1">
            <a:schemeClr val="dk1"/>
          </a:lnRef>
          <a:fillRef idx="0">
            <a:schemeClr val="dk1"/>
          </a:fillRef>
          <a:effectRef idx="0">
            <a:schemeClr val="dk1"/>
          </a:effectRef>
          <a:fontRef idx="minor">
            <a:schemeClr val="tx1"/>
          </a:fontRef>
        </p:style>
      </p:cxn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229600" y="6016752"/>
            <a:ext cx="594360" cy="573024"/>
          </a:xfrm>
          <a:prstGeom prst="rect">
            <a:avLst/>
          </a:prstGeom>
        </p:spPr>
      </p:pic>
    </p:spTree>
    <p:extLst>
      <p:ext uri="{BB962C8B-B14F-4D97-AF65-F5344CB8AC3E}">
        <p14:creationId xmlns:p14="http://schemas.microsoft.com/office/powerpoint/2010/main" val="16569508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B0198CFB-4A78-494E-B655-411695D5DB47}" type="slidenum">
              <a:rPr lang="en-US" smtClean="0"/>
              <a:t>‹#›</a:t>
            </a:fld>
            <a:endParaRPr lang="en-US" dirty="0"/>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229600" y="6016752"/>
            <a:ext cx="594360" cy="573024"/>
          </a:xfrm>
          <a:prstGeom prst="rect">
            <a:avLst/>
          </a:prstGeom>
        </p:spPr>
      </p:pic>
    </p:spTree>
    <p:extLst>
      <p:ext uri="{BB962C8B-B14F-4D97-AF65-F5344CB8AC3E}">
        <p14:creationId xmlns:p14="http://schemas.microsoft.com/office/powerpoint/2010/main" val="24962405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457200" y="6356350"/>
            <a:ext cx="2133600" cy="365125"/>
          </a:xfrm>
          <a:prstGeom prst="rect">
            <a:avLst/>
          </a:prstGeom>
        </p:spPr>
        <p:txBody>
          <a:bodyPr vert="horz" lIns="91440" tIns="45720" rIns="91440" bIns="45720" rtlCol="0" anchor="ctr"/>
          <a:lstStyle>
            <a:lvl1pPr algn="l">
              <a:defRPr sz="1200">
                <a:solidFill>
                  <a:srgbClr val="003A70"/>
                </a:solidFill>
                <a:latin typeface="Arial"/>
              </a:defRPr>
            </a:lvl1pPr>
          </a:lstStyle>
          <a:p>
            <a:fld id="{B0198CFB-4A78-494E-B655-411695D5DB47}" type="slidenum">
              <a:rPr lang="en-US" smtClean="0"/>
              <a:pPr/>
              <a:t>‹#›</a:t>
            </a:fld>
            <a:endParaRPr lang="en-US" dirty="0"/>
          </a:p>
        </p:txBody>
      </p:sp>
    </p:spTree>
    <p:extLst>
      <p:ext uri="{BB962C8B-B14F-4D97-AF65-F5344CB8AC3E}">
        <p14:creationId xmlns:p14="http://schemas.microsoft.com/office/powerpoint/2010/main" val="5837266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5" r:id="rId5"/>
    <p:sldLayoutId id="2147483656" r:id="rId6"/>
    <p:sldLayoutId id="2147483657" r:id="rId7"/>
    <p:sldLayoutId id="2147483658" r:id="rId8"/>
    <p:sldLayoutId id="2147483659" r:id="rId9"/>
    <p:sldLayoutId id="2147483660" r:id="rId10"/>
    <p:sldLayoutId id="2147483662" r:id="rId11"/>
    <p:sldLayoutId id="2147483663" r:id="rId12"/>
    <p:sldLayoutId id="2147483664" r:id="rId13"/>
    <p:sldLayoutId id="2147483665" r:id="rId14"/>
    <p:sldLayoutId id="2147483666" r:id="rId15"/>
  </p:sldLayoutIdLst>
  <p:txStyles>
    <p:titleStyle>
      <a:lvl1pPr algn="l" defTabSz="457200" rtl="0" eaLnBrk="1" latinLnBrk="0" hangingPunct="1">
        <a:spcBef>
          <a:spcPct val="0"/>
        </a:spcBef>
        <a:buNone/>
        <a:defRPr sz="2800" kern="1200" baseline="0">
          <a:solidFill>
            <a:srgbClr val="003A70"/>
          </a:solidFill>
          <a:latin typeface="Arial"/>
          <a:ea typeface="+mj-ea"/>
          <a:cs typeface="+mj-cs"/>
        </a:defRPr>
      </a:lvl1pPr>
    </p:titleStyle>
    <p:bodyStyle>
      <a:lvl1pPr marL="342900" indent="-342900" algn="l" defTabSz="457200" rtl="0" eaLnBrk="1" latinLnBrk="0" hangingPunct="1">
        <a:spcBef>
          <a:spcPct val="20000"/>
        </a:spcBef>
        <a:buFont typeface="Arial" panose="020B0604020202020204" pitchFamily="34" charset="0"/>
        <a:buChar char="−"/>
        <a:defRPr sz="2000" kern="1200">
          <a:solidFill>
            <a:schemeClr val="tx1"/>
          </a:solidFill>
          <a:latin typeface="Arial"/>
          <a:ea typeface="+mn-ea"/>
          <a:cs typeface="+mn-cs"/>
        </a:defRPr>
      </a:lvl1pPr>
      <a:lvl2pPr marL="742950" indent="-285750" algn="l" defTabSz="457200" rtl="0" eaLnBrk="1" latinLnBrk="0" hangingPunct="1">
        <a:spcBef>
          <a:spcPct val="20000"/>
        </a:spcBef>
        <a:buFont typeface="Arial" panose="020B0604020202020204" pitchFamily="34" charset="0"/>
        <a:buChar char="−"/>
        <a:defRPr sz="2000" kern="1200">
          <a:solidFill>
            <a:schemeClr val="tx1"/>
          </a:solidFill>
          <a:latin typeface="Arial"/>
          <a:ea typeface="+mn-ea"/>
          <a:cs typeface="+mn-cs"/>
        </a:defRPr>
      </a:lvl2pPr>
      <a:lvl3pPr marL="1143000" indent="-228600" algn="l" defTabSz="457200" rtl="0" eaLnBrk="1" latinLnBrk="0" hangingPunct="1">
        <a:spcBef>
          <a:spcPct val="20000"/>
        </a:spcBef>
        <a:buFont typeface="Arial" panose="020B0604020202020204" pitchFamily="34" charset="0"/>
        <a:buChar char="−"/>
        <a:defRPr sz="2000" kern="1200">
          <a:solidFill>
            <a:schemeClr val="tx1"/>
          </a:solidFill>
          <a:latin typeface="Arial"/>
          <a:ea typeface="+mn-ea"/>
          <a:cs typeface="+mn-cs"/>
        </a:defRPr>
      </a:lvl3pPr>
      <a:lvl4pPr marL="1600200" indent="-228600" algn="l" defTabSz="457200" rtl="0" eaLnBrk="1" latinLnBrk="0" hangingPunct="1">
        <a:spcBef>
          <a:spcPct val="20000"/>
        </a:spcBef>
        <a:buFont typeface="Arial" panose="020B0604020202020204" pitchFamily="34" charset="0"/>
        <a:buChar char="−"/>
        <a:defRPr sz="2000" kern="1200">
          <a:solidFill>
            <a:schemeClr val="tx1"/>
          </a:solidFill>
          <a:latin typeface="Arial"/>
          <a:ea typeface="+mn-ea"/>
          <a:cs typeface="+mn-cs"/>
        </a:defRPr>
      </a:lvl4pPr>
      <a:lvl5pPr marL="2057400" indent="-228600" algn="l" defTabSz="457200" rtl="0" eaLnBrk="1" latinLnBrk="0" hangingPunct="1">
        <a:spcBef>
          <a:spcPct val="20000"/>
        </a:spcBef>
        <a:buFont typeface="Arial" panose="020B0604020202020204" pitchFamily="34" charset="0"/>
        <a:buChar char="−"/>
        <a:defRPr sz="2000" kern="1200">
          <a:solidFill>
            <a:schemeClr val="tx1"/>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10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4.xml"/><Relationship Id="rId4" Type="http://schemas.openxmlformats.org/officeDocument/2006/relationships/image" Target="../media/image85.png"/></Relationships>
</file>

<file path=ppt/slides/_rels/slide10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4.xml"/><Relationship Id="rId4" Type="http://schemas.openxmlformats.org/officeDocument/2006/relationships/image" Target="../media/image88.png"/></Relationships>
</file>

<file path=ppt/slides/_rels/slide10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4.xml"/><Relationship Id="rId4" Type="http://schemas.openxmlformats.org/officeDocument/2006/relationships/image" Target="../media/image91.png"/></Relationships>
</file>

<file path=ppt/slides/_rels/slide10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4.xml"/><Relationship Id="rId4" Type="http://schemas.openxmlformats.org/officeDocument/2006/relationships/image" Target="../media/image94.png"/></Relationships>
</file>

<file path=ppt/slides/_rels/slide104.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4.xml"/><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chart" Target="../charts/chart12.xml"/></Relationships>
</file>

<file path=ppt/slides/_rels/slide4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2" Type="http://schemas.openxmlformats.org/officeDocument/2006/relationships/chart" Target="../charts/chart1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chart" Target="../charts/chart1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chart" Target="../charts/chart1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chart" Target="../charts/chart1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chart" Target="../charts/chart1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chart" Target="../charts/chart1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chart" Target="../charts/chart19.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chart" Target="../charts/chart20.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chart" Target="../charts/chart21.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chart" Target="../charts/chart22.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chart" Target="../charts/chart23.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chart" Target="../charts/chart24.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78.xml.rels><?xml version="1.0" encoding="UTF-8" standalone="yes"?>
<Relationships xmlns="http://schemas.openxmlformats.org/package/2006/relationships"><Relationship Id="rId2" Type="http://schemas.openxmlformats.org/officeDocument/2006/relationships/chart" Target="../charts/chart25.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chart" Target="../charts/chart2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80.xml.rels><?xml version="1.0" encoding="UTF-8" standalone="yes"?>
<Relationships xmlns="http://schemas.openxmlformats.org/package/2006/relationships"><Relationship Id="rId2" Type="http://schemas.openxmlformats.org/officeDocument/2006/relationships/chart" Target="../charts/chart27.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chart" Target="../charts/chart28.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4.xml"/><Relationship Id="rId4" Type="http://schemas.openxmlformats.org/officeDocument/2006/relationships/image" Target="../media/image59.png"/></Relationships>
</file>

<file path=ppt/slides/_rels/slide8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20.png"/><Relationship Id="rId4" Type="http://schemas.openxmlformats.org/officeDocument/2006/relationships/image" Target="../media/image19.png"/></Relationships>
</file>

<file path=ppt/slides/_rels/slide9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4.xml"/><Relationship Id="rId4" Type="http://schemas.openxmlformats.org/officeDocument/2006/relationships/image" Target="../media/image76.png"/></Relationships>
</file>

<file path=ppt/slides/_rels/slide9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4.xml"/><Relationship Id="rId4" Type="http://schemas.openxmlformats.org/officeDocument/2006/relationships/image" Target="../media/image79.png"/></Relationships>
</file>

<file path=ppt/slides/_rels/slide9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4.xml"/><Relationship Id="rId4" Type="http://schemas.openxmlformats.org/officeDocument/2006/relationships/image" Target="../media/image8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normAutofit/>
          </a:bodyPr>
          <a:lstStyle/>
          <a:p>
            <a:r>
              <a:rPr lang="en-US" dirty="0">
                <a:solidFill>
                  <a:schemeClr val="tx1"/>
                </a:solidFill>
              </a:rPr>
              <a:t>Laboratory Medicine – January 2024</a:t>
            </a:r>
          </a:p>
        </p:txBody>
      </p:sp>
      <p:sp>
        <p:nvSpPr>
          <p:cNvPr id="4" name="Text Placeholder 3"/>
          <p:cNvSpPr>
            <a:spLocks noGrp="1"/>
          </p:cNvSpPr>
          <p:nvPr>
            <p:ph type="body" sz="quarter" idx="10"/>
          </p:nvPr>
        </p:nvSpPr>
        <p:spPr/>
        <p:txBody>
          <a:bodyPr/>
          <a:lstStyle/>
          <a:p>
            <a:r>
              <a:rPr lang="en-US" dirty="0">
                <a:solidFill>
                  <a:schemeClr val="tx1"/>
                </a:solidFill>
              </a:rPr>
              <a:t>February 29, 2024</a:t>
            </a:r>
          </a:p>
        </p:txBody>
      </p:sp>
    </p:spTree>
    <p:extLst>
      <p:ext uri="{BB962C8B-B14F-4D97-AF65-F5344CB8AC3E}">
        <p14:creationId xmlns:p14="http://schemas.microsoft.com/office/powerpoint/2010/main" val="28575973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solidFill>
                  <a:schemeClr val="tx1"/>
                </a:solidFill>
              </a:rPr>
              <a:t>Bridgeport Campus – D-dimer ED TAT</a:t>
            </a:r>
          </a:p>
        </p:txBody>
      </p:sp>
      <p:pic>
        <p:nvPicPr>
          <p:cNvPr id="2" name="Picture 1">
            <a:extLst>
              <a:ext uri="{FF2B5EF4-FFF2-40B4-BE49-F238E27FC236}">
                <a16:creationId xmlns:a16="http://schemas.microsoft.com/office/drawing/2014/main" id="{8F6598F1-F6C5-6382-A65E-CB25E6BC8D9D}"/>
              </a:ext>
            </a:extLst>
          </p:cNvPr>
          <p:cNvPicPr>
            <a:picLocks noChangeAspect="1"/>
          </p:cNvPicPr>
          <p:nvPr/>
        </p:nvPicPr>
        <p:blipFill>
          <a:blip r:embed="rId2"/>
          <a:stretch>
            <a:fillRect/>
          </a:stretch>
        </p:blipFill>
        <p:spPr>
          <a:xfrm>
            <a:off x="304020" y="1456126"/>
            <a:ext cx="3871816" cy="2401507"/>
          </a:xfrm>
          <a:prstGeom prst="rect">
            <a:avLst/>
          </a:prstGeom>
        </p:spPr>
      </p:pic>
      <p:pic>
        <p:nvPicPr>
          <p:cNvPr id="3" name="Picture 2">
            <a:extLst>
              <a:ext uri="{FF2B5EF4-FFF2-40B4-BE49-F238E27FC236}">
                <a16:creationId xmlns:a16="http://schemas.microsoft.com/office/drawing/2014/main" id="{E1AC1055-E6DE-0A8E-B589-009BF7782D9F}"/>
              </a:ext>
            </a:extLst>
          </p:cNvPr>
          <p:cNvPicPr>
            <a:picLocks noChangeAspect="1"/>
          </p:cNvPicPr>
          <p:nvPr/>
        </p:nvPicPr>
        <p:blipFill>
          <a:blip r:embed="rId3"/>
          <a:stretch>
            <a:fillRect/>
          </a:stretch>
        </p:blipFill>
        <p:spPr>
          <a:xfrm>
            <a:off x="4737648" y="1417637"/>
            <a:ext cx="3949152" cy="2371216"/>
          </a:xfrm>
          <a:prstGeom prst="rect">
            <a:avLst/>
          </a:prstGeom>
        </p:spPr>
      </p:pic>
      <p:pic>
        <p:nvPicPr>
          <p:cNvPr id="8" name="Picture 7">
            <a:extLst>
              <a:ext uri="{FF2B5EF4-FFF2-40B4-BE49-F238E27FC236}">
                <a16:creationId xmlns:a16="http://schemas.microsoft.com/office/drawing/2014/main" id="{CC4A2AF8-B97A-A349-BBFE-9B1ADA75BE35}"/>
              </a:ext>
            </a:extLst>
          </p:cNvPr>
          <p:cNvPicPr>
            <a:picLocks noChangeAspect="1"/>
          </p:cNvPicPr>
          <p:nvPr/>
        </p:nvPicPr>
        <p:blipFill>
          <a:blip r:embed="rId4"/>
          <a:stretch>
            <a:fillRect/>
          </a:stretch>
        </p:blipFill>
        <p:spPr>
          <a:xfrm>
            <a:off x="2520834" y="4121080"/>
            <a:ext cx="3871816" cy="2213800"/>
          </a:xfrm>
          <a:prstGeom prst="rect">
            <a:avLst/>
          </a:prstGeom>
        </p:spPr>
      </p:pic>
    </p:spTree>
    <p:extLst>
      <p:ext uri="{BB962C8B-B14F-4D97-AF65-F5344CB8AC3E}">
        <p14:creationId xmlns:p14="http://schemas.microsoft.com/office/powerpoint/2010/main" val="58795403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13184"/>
            <a:ext cx="8229600" cy="1143000"/>
          </a:xfrm>
        </p:spPr>
        <p:txBody>
          <a:bodyPr/>
          <a:lstStyle/>
          <a:p>
            <a:r>
              <a:rPr lang="en-US" dirty="0">
                <a:solidFill>
                  <a:schemeClr val="tx1"/>
                </a:solidFill>
              </a:rPr>
              <a:t>Milford Campus – PTINR ED TAT</a:t>
            </a:r>
          </a:p>
        </p:txBody>
      </p:sp>
      <p:pic>
        <p:nvPicPr>
          <p:cNvPr id="6" name="Picture 5">
            <a:extLst>
              <a:ext uri="{FF2B5EF4-FFF2-40B4-BE49-F238E27FC236}">
                <a16:creationId xmlns:a16="http://schemas.microsoft.com/office/drawing/2014/main" id="{655E8218-9471-47D9-85CA-5227F7A794D9}"/>
              </a:ext>
            </a:extLst>
          </p:cNvPr>
          <p:cNvPicPr>
            <a:picLocks noChangeAspect="1"/>
          </p:cNvPicPr>
          <p:nvPr/>
        </p:nvPicPr>
        <p:blipFill>
          <a:blip r:embed="rId2"/>
          <a:stretch>
            <a:fillRect/>
          </a:stretch>
        </p:blipFill>
        <p:spPr>
          <a:xfrm>
            <a:off x="344556" y="1356183"/>
            <a:ext cx="3970693" cy="2462835"/>
          </a:xfrm>
          <a:prstGeom prst="rect">
            <a:avLst/>
          </a:prstGeom>
        </p:spPr>
      </p:pic>
      <p:pic>
        <p:nvPicPr>
          <p:cNvPr id="7" name="Picture 6">
            <a:extLst>
              <a:ext uri="{FF2B5EF4-FFF2-40B4-BE49-F238E27FC236}">
                <a16:creationId xmlns:a16="http://schemas.microsoft.com/office/drawing/2014/main" id="{7C7A409D-4034-F51B-BD91-255202738EAD}"/>
              </a:ext>
            </a:extLst>
          </p:cNvPr>
          <p:cNvPicPr>
            <a:picLocks noChangeAspect="1"/>
          </p:cNvPicPr>
          <p:nvPr/>
        </p:nvPicPr>
        <p:blipFill>
          <a:blip r:embed="rId3"/>
          <a:stretch>
            <a:fillRect/>
          </a:stretch>
        </p:blipFill>
        <p:spPr>
          <a:xfrm>
            <a:off x="4585915" y="1356183"/>
            <a:ext cx="3887123" cy="2462834"/>
          </a:xfrm>
          <a:prstGeom prst="rect">
            <a:avLst/>
          </a:prstGeom>
        </p:spPr>
      </p:pic>
      <p:pic>
        <p:nvPicPr>
          <p:cNvPr id="8" name="Picture 7">
            <a:extLst>
              <a:ext uri="{FF2B5EF4-FFF2-40B4-BE49-F238E27FC236}">
                <a16:creationId xmlns:a16="http://schemas.microsoft.com/office/drawing/2014/main" id="{DD888B28-B2EF-CCA7-B54D-016B4A3DE77E}"/>
              </a:ext>
            </a:extLst>
          </p:cNvPr>
          <p:cNvPicPr>
            <a:picLocks noChangeAspect="1"/>
          </p:cNvPicPr>
          <p:nvPr/>
        </p:nvPicPr>
        <p:blipFill>
          <a:blip r:embed="rId4"/>
          <a:stretch>
            <a:fillRect/>
          </a:stretch>
        </p:blipFill>
        <p:spPr>
          <a:xfrm>
            <a:off x="2329902" y="4122404"/>
            <a:ext cx="3970693" cy="2304901"/>
          </a:xfrm>
          <a:prstGeom prst="rect">
            <a:avLst/>
          </a:prstGeom>
        </p:spPr>
      </p:pic>
    </p:spTree>
    <p:extLst>
      <p:ext uri="{BB962C8B-B14F-4D97-AF65-F5344CB8AC3E}">
        <p14:creationId xmlns:p14="http://schemas.microsoft.com/office/powerpoint/2010/main" val="175289127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solidFill>
                  <a:schemeClr val="tx1"/>
                </a:solidFill>
              </a:rPr>
              <a:t>Milford Campus – D-dimer ED TAT</a:t>
            </a:r>
          </a:p>
        </p:txBody>
      </p:sp>
      <p:pic>
        <p:nvPicPr>
          <p:cNvPr id="6" name="Picture 5">
            <a:extLst>
              <a:ext uri="{FF2B5EF4-FFF2-40B4-BE49-F238E27FC236}">
                <a16:creationId xmlns:a16="http://schemas.microsoft.com/office/drawing/2014/main" id="{38A0B13F-8774-B0B8-7085-D19235911C43}"/>
              </a:ext>
            </a:extLst>
          </p:cNvPr>
          <p:cNvPicPr>
            <a:picLocks noChangeAspect="1"/>
          </p:cNvPicPr>
          <p:nvPr/>
        </p:nvPicPr>
        <p:blipFill>
          <a:blip r:embed="rId2"/>
          <a:stretch>
            <a:fillRect/>
          </a:stretch>
        </p:blipFill>
        <p:spPr>
          <a:xfrm>
            <a:off x="285367" y="1351648"/>
            <a:ext cx="4087906" cy="2454529"/>
          </a:xfrm>
          <a:prstGeom prst="rect">
            <a:avLst/>
          </a:prstGeom>
        </p:spPr>
      </p:pic>
      <p:pic>
        <p:nvPicPr>
          <p:cNvPr id="7" name="Picture 6">
            <a:extLst>
              <a:ext uri="{FF2B5EF4-FFF2-40B4-BE49-F238E27FC236}">
                <a16:creationId xmlns:a16="http://schemas.microsoft.com/office/drawing/2014/main" id="{B76EF162-5199-54D5-B18E-365342DC3C22}"/>
              </a:ext>
            </a:extLst>
          </p:cNvPr>
          <p:cNvPicPr>
            <a:picLocks noChangeAspect="1"/>
          </p:cNvPicPr>
          <p:nvPr/>
        </p:nvPicPr>
        <p:blipFill>
          <a:blip r:embed="rId3"/>
          <a:stretch>
            <a:fillRect/>
          </a:stretch>
        </p:blipFill>
        <p:spPr>
          <a:xfrm>
            <a:off x="4598894" y="1349174"/>
            <a:ext cx="4087906" cy="2454529"/>
          </a:xfrm>
          <a:prstGeom prst="rect">
            <a:avLst/>
          </a:prstGeom>
        </p:spPr>
      </p:pic>
      <p:pic>
        <p:nvPicPr>
          <p:cNvPr id="8" name="Picture 7">
            <a:extLst>
              <a:ext uri="{FF2B5EF4-FFF2-40B4-BE49-F238E27FC236}">
                <a16:creationId xmlns:a16="http://schemas.microsoft.com/office/drawing/2014/main" id="{F2C534B5-C6F8-F87B-F2BE-097C639419D9}"/>
              </a:ext>
            </a:extLst>
          </p:cNvPr>
          <p:cNvPicPr>
            <a:picLocks noChangeAspect="1"/>
          </p:cNvPicPr>
          <p:nvPr/>
        </p:nvPicPr>
        <p:blipFill>
          <a:blip r:embed="rId4"/>
          <a:stretch>
            <a:fillRect/>
          </a:stretch>
        </p:blipFill>
        <p:spPr>
          <a:xfrm>
            <a:off x="2345635" y="4008780"/>
            <a:ext cx="4381845" cy="2454529"/>
          </a:xfrm>
          <a:prstGeom prst="rect">
            <a:avLst/>
          </a:prstGeom>
        </p:spPr>
      </p:pic>
    </p:spTree>
    <p:extLst>
      <p:ext uri="{BB962C8B-B14F-4D97-AF65-F5344CB8AC3E}">
        <p14:creationId xmlns:p14="http://schemas.microsoft.com/office/powerpoint/2010/main" val="187732562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solidFill>
                  <a:schemeClr val="tx1"/>
                </a:solidFill>
              </a:rPr>
              <a:t>Milford Campus – Type and Screen ED TAT</a:t>
            </a:r>
          </a:p>
        </p:txBody>
      </p:sp>
      <p:pic>
        <p:nvPicPr>
          <p:cNvPr id="6" name="Picture 5">
            <a:extLst>
              <a:ext uri="{FF2B5EF4-FFF2-40B4-BE49-F238E27FC236}">
                <a16:creationId xmlns:a16="http://schemas.microsoft.com/office/drawing/2014/main" id="{6F8626A0-58A3-A2D6-AD01-B33E250CB643}"/>
              </a:ext>
            </a:extLst>
          </p:cNvPr>
          <p:cNvPicPr>
            <a:picLocks noChangeAspect="1"/>
          </p:cNvPicPr>
          <p:nvPr/>
        </p:nvPicPr>
        <p:blipFill>
          <a:blip r:embed="rId2"/>
          <a:stretch>
            <a:fillRect/>
          </a:stretch>
        </p:blipFill>
        <p:spPr>
          <a:xfrm>
            <a:off x="340703" y="1417638"/>
            <a:ext cx="3983334" cy="2470676"/>
          </a:xfrm>
          <a:prstGeom prst="rect">
            <a:avLst/>
          </a:prstGeom>
        </p:spPr>
      </p:pic>
      <p:pic>
        <p:nvPicPr>
          <p:cNvPr id="7" name="Picture 6">
            <a:extLst>
              <a:ext uri="{FF2B5EF4-FFF2-40B4-BE49-F238E27FC236}">
                <a16:creationId xmlns:a16="http://schemas.microsoft.com/office/drawing/2014/main" id="{175C870C-E172-6550-328B-99B128B965B3}"/>
              </a:ext>
            </a:extLst>
          </p:cNvPr>
          <p:cNvPicPr>
            <a:picLocks noChangeAspect="1"/>
          </p:cNvPicPr>
          <p:nvPr/>
        </p:nvPicPr>
        <p:blipFill>
          <a:blip r:embed="rId3"/>
          <a:stretch>
            <a:fillRect/>
          </a:stretch>
        </p:blipFill>
        <p:spPr>
          <a:xfrm>
            <a:off x="4660937" y="1417638"/>
            <a:ext cx="4114798" cy="2470676"/>
          </a:xfrm>
          <a:prstGeom prst="rect">
            <a:avLst/>
          </a:prstGeom>
        </p:spPr>
      </p:pic>
      <p:pic>
        <p:nvPicPr>
          <p:cNvPr id="8" name="Picture 7">
            <a:extLst>
              <a:ext uri="{FF2B5EF4-FFF2-40B4-BE49-F238E27FC236}">
                <a16:creationId xmlns:a16="http://schemas.microsoft.com/office/drawing/2014/main" id="{75DF7BDA-0D30-A398-8868-D1780EFB9F08}"/>
              </a:ext>
            </a:extLst>
          </p:cNvPr>
          <p:cNvPicPr>
            <a:picLocks noChangeAspect="1"/>
          </p:cNvPicPr>
          <p:nvPr/>
        </p:nvPicPr>
        <p:blipFill>
          <a:blip r:embed="rId4"/>
          <a:stretch>
            <a:fillRect/>
          </a:stretch>
        </p:blipFill>
        <p:spPr>
          <a:xfrm>
            <a:off x="2332370" y="4174435"/>
            <a:ext cx="3983334" cy="2408927"/>
          </a:xfrm>
          <a:prstGeom prst="rect">
            <a:avLst/>
          </a:prstGeom>
        </p:spPr>
      </p:pic>
    </p:spTree>
    <p:extLst>
      <p:ext uri="{BB962C8B-B14F-4D97-AF65-F5344CB8AC3E}">
        <p14:creationId xmlns:p14="http://schemas.microsoft.com/office/powerpoint/2010/main" val="320815455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Milford Campus – COVID Cepheid PCR TAT</a:t>
            </a:r>
          </a:p>
        </p:txBody>
      </p:sp>
      <p:pic>
        <p:nvPicPr>
          <p:cNvPr id="4" name="Picture 3">
            <a:extLst>
              <a:ext uri="{FF2B5EF4-FFF2-40B4-BE49-F238E27FC236}">
                <a16:creationId xmlns:a16="http://schemas.microsoft.com/office/drawing/2014/main" id="{8FC9AEC0-1DA1-BC4B-B254-6B5221AA5444}"/>
              </a:ext>
            </a:extLst>
          </p:cNvPr>
          <p:cNvPicPr>
            <a:picLocks noChangeAspect="1"/>
          </p:cNvPicPr>
          <p:nvPr/>
        </p:nvPicPr>
        <p:blipFill>
          <a:blip r:embed="rId2"/>
          <a:stretch>
            <a:fillRect/>
          </a:stretch>
        </p:blipFill>
        <p:spPr>
          <a:xfrm>
            <a:off x="359780" y="1417638"/>
            <a:ext cx="3814655" cy="2430283"/>
          </a:xfrm>
          <a:prstGeom prst="rect">
            <a:avLst/>
          </a:prstGeom>
        </p:spPr>
      </p:pic>
      <p:pic>
        <p:nvPicPr>
          <p:cNvPr id="5" name="Picture 4">
            <a:extLst>
              <a:ext uri="{FF2B5EF4-FFF2-40B4-BE49-F238E27FC236}">
                <a16:creationId xmlns:a16="http://schemas.microsoft.com/office/drawing/2014/main" id="{E6DB20BE-36D5-68B5-F12C-3889C9737375}"/>
              </a:ext>
            </a:extLst>
          </p:cNvPr>
          <p:cNvPicPr>
            <a:picLocks noChangeAspect="1"/>
          </p:cNvPicPr>
          <p:nvPr/>
        </p:nvPicPr>
        <p:blipFill>
          <a:blip r:embed="rId3"/>
          <a:stretch>
            <a:fillRect/>
          </a:stretch>
        </p:blipFill>
        <p:spPr>
          <a:xfrm>
            <a:off x="4872145" y="1404870"/>
            <a:ext cx="3814655" cy="2427213"/>
          </a:xfrm>
          <a:prstGeom prst="rect">
            <a:avLst/>
          </a:prstGeom>
        </p:spPr>
      </p:pic>
      <p:pic>
        <p:nvPicPr>
          <p:cNvPr id="8" name="Picture 7">
            <a:extLst>
              <a:ext uri="{FF2B5EF4-FFF2-40B4-BE49-F238E27FC236}">
                <a16:creationId xmlns:a16="http://schemas.microsoft.com/office/drawing/2014/main" id="{F219787E-9B06-29A6-FEC8-37891A8559D5}"/>
              </a:ext>
            </a:extLst>
          </p:cNvPr>
          <p:cNvPicPr>
            <a:picLocks noChangeAspect="1"/>
          </p:cNvPicPr>
          <p:nvPr/>
        </p:nvPicPr>
        <p:blipFill>
          <a:blip r:embed="rId4"/>
          <a:stretch>
            <a:fillRect/>
          </a:stretch>
        </p:blipFill>
        <p:spPr>
          <a:xfrm>
            <a:off x="2400614" y="4119361"/>
            <a:ext cx="3814655" cy="2427213"/>
          </a:xfrm>
          <a:prstGeom prst="rect">
            <a:avLst/>
          </a:prstGeom>
        </p:spPr>
      </p:pic>
    </p:spTree>
    <p:extLst>
      <p:ext uri="{BB962C8B-B14F-4D97-AF65-F5344CB8AC3E}">
        <p14:creationId xmlns:p14="http://schemas.microsoft.com/office/powerpoint/2010/main" val="755029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9947"/>
            <a:ext cx="8229600" cy="1143000"/>
          </a:xfrm>
        </p:spPr>
        <p:txBody>
          <a:bodyPr/>
          <a:lstStyle/>
          <a:p>
            <a:pPr algn="ctr"/>
            <a:r>
              <a:rPr lang="en-US" dirty="0">
                <a:solidFill>
                  <a:schemeClr val="tx1"/>
                </a:solidFill>
              </a:rPr>
              <a:t>Milford Campus Molecular Dashboard</a:t>
            </a:r>
          </a:p>
        </p:txBody>
      </p:sp>
      <p:pic>
        <p:nvPicPr>
          <p:cNvPr id="5" name="Picture 4">
            <a:extLst>
              <a:ext uri="{FF2B5EF4-FFF2-40B4-BE49-F238E27FC236}">
                <a16:creationId xmlns:a16="http://schemas.microsoft.com/office/drawing/2014/main" id="{93087A2C-1EC6-2F04-4865-5F1C4D2F0797}"/>
              </a:ext>
            </a:extLst>
          </p:cNvPr>
          <p:cNvPicPr>
            <a:picLocks noChangeAspect="1"/>
          </p:cNvPicPr>
          <p:nvPr/>
        </p:nvPicPr>
        <p:blipFill>
          <a:blip r:embed="rId2"/>
          <a:stretch>
            <a:fillRect/>
          </a:stretch>
        </p:blipFill>
        <p:spPr>
          <a:xfrm>
            <a:off x="0" y="1292947"/>
            <a:ext cx="9024730" cy="5319505"/>
          </a:xfrm>
          <a:prstGeom prst="rect">
            <a:avLst/>
          </a:prstGeom>
        </p:spPr>
      </p:pic>
    </p:spTree>
    <p:extLst>
      <p:ext uri="{BB962C8B-B14F-4D97-AF65-F5344CB8AC3E}">
        <p14:creationId xmlns:p14="http://schemas.microsoft.com/office/powerpoint/2010/main" val="20250954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9563" y="-1407"/>
            <a:ext cx="8229600" cy="1143000"/>
          </a:xfrm>
        </p:spPr>
        <p:txBody>
          <a:bodyPr/>
          <a:lstStyle/>
          <a:p>
            <a:r>
              <a:rPr lang="en-US" dirty="0">
                <a:solidFill>
                  <a:schemeClr val="tx1"/>
                </a:solidFill>
                <a:latin typeface="Arial" panose="020B0604020202020204" pitchFamily="34" charset="0"/>
                <a:cs typeface="Arial" panose="020B0604020202020204" pitchFamily="34" charset="0"/>
              </a:rPr>
              <a:t>Aspect of Care</a:t>
            </a:r>
          </a:p>
        </p:txBody>
      </p:sp>
      <p:pic>
        <p:nvPicPr>
          <p:cNvPr id="6" name="Picture 5">
            <a:extLst>
              <a:ext uri="{FF2B5EF4-FFF2-40B4-BE49-F238E27FC236}">
                <a16:creationId xmlns:a16="http://schemas.microsoft.com/office/drawing/2014/main" id="{05CE645B-6993-0375-3167-749F242F4C52}"/>
              </a:ext>
            </a:extLst>
          </p:cNvPr>
          <p:cNvPicPr>
            <a:picLocks noChangeAspect="1"/>
          </p:cNvPicPr>
          <p:nvPr/>
        </p:nvPicPr>
        <p:blipFill>
          <a:blip r:embed="rId2"/>
          <a:stretch>
            <a:fillRect/>
          </a:stretch>
        </p:blipFill>
        <p:spPr>
          <a:xfrm>
            <a:off x="238538" y="1220625"/>
            <a:ext cx="8746435" cy="5418300"/>
          </a:xfrm>
          <a:prstGeom prst="rect">
            <a:avLst/>
          </a:prstGeom>
        </p:spPr>
      </p:pic>
    </p:spTree>
    <p:extLst>
      <p:ext uri="{BB962C8B-B14F-4D97-AF65-F5344CB8AC3E}">
        <p14:creationId xmlns:p14="http://schemas.microsoft.com/office/powerpoint/2010/main" val="35952037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9563" y="-1407"/>
            <a:ext cx="8229600" cy="1143000"/>
          </a:xfrm>
        </p:spPr>
        <p:txBody>
          <a:bodyPr/>
          <a:lstStyle/>
          <a:p>
            <a:r>
              <a:rPr lang="en-US" dirty="0">
                <a:solidFill>
                  <a:schemeClr val="tx1"/>
                </a:solidFill>
              </a:rPr>
              <a:t>Aspect of Care</a:t>
            </a:r>
          </a:p>
        </p:txBody>
      </p:sp>
      <p:pic>
        <p:nvPicPr>
          <p:cNvPr id="4" name="Picture 3">
            <a:extLst>
              <a:ext uri="{FF2B5EF4-FFF2-40B4-BE49-F238E27FC236}">
                <a16:creationId xmlns:a16="http://schemas.microsoft.com/office/drawing/2014/main" id="{923084CB-4196-60CC-4B72-6F52E483B76B}"/>
              </a:ext>
            </a:extLst>
          </p:cNvPr>
          <p:cNvPicPr>
            <a:picLocks noChangeAspect="1"/>
          </p:cNvPicPr>
          <p:nvPr/>
        </p:nvPicPr>
        <p:blipFill>
          <a:blip r:embed="rId2"/>
          <a:stretch>
            <a:fillRect/>
          </a:stretch>
        </p:blipFill>
        <p:spPr>
          <a:xfrm>
            <a:off x="213070" y="1385887"/>
            <a:ext cx="8785156" cy="5472113"/>
          </a:xfrm>
          <a:prstGeom prst="rect">
            <a:avLst/>
          </a:prstGeom>
        </p:spPr>
      </p:pic>
    </p:spTree>
    <p:extLst>
      <p:ext uri="{BB962C8B-B14F-4D97-AF65-F5344CB8AC3E}">
        <p14:creationId xmlns:p14="http://schemas.microsoft.com/office/powerpoint/2010/main" val="27169589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nchor="ctr">
            <a:normAutofit/>
          </a:bodyPr>
          <a:lstStyle/>
          <a:p>
            <a:r>
              <a:rPr lang="en-US" dirty="0">
                <a:solidFill>
                  <a:schemeClr val="tx1"/>
                </a:solidFill>
              </a:rPr>
              <a:t>Aspect of Care</a:t>
            </a:r>
          </a:p>
        </p:txBody>
      </p:sp>
      <p:pic>
        <p:nvPicPr>
          <p:cNvPr id="3" name="Picture 2">
            <a:extLst>
              <a:ext uri="{FF2B5EF4-FFF2-40B4-BE49-F238E27FC236}">
                <a16:creationId xmlns:a16="http://schemas.microsoft.com/office/drawing/2014/main" id="{1D512A69-7980-D70A-3AE7-61A0B85F7B16}"/>
              </a:ext>
            </a:extLst>
          </p:cNvPr>
          <p:cNvPicPr>
            <a:picLocks noChangeAspect="1"/>
          </p:cNvPicPr>
          <p:nvPr/>
        </p:nvPicPr>
        <p:blipFill>
          <a:blip r:embed="rId2"/>
          <a:stretch>
            <a:fillRect/>
          </a:stretch>
        </p:blipFill>
        <p:spPr>
          <a:xfrm>
            <a:off x="301229" y="1307771"/>
            <a:ext cx="8683745" cy="2985933"/>
          </a:xfrm>
          <a:prstGeom prst="rect">
            <a:avLst/>
          </a:prstGeom>
        </p:spPr>
      </p:pic>
      <p:pic>
        <p:nvPicPr>
          <p:cNvPr id="4" name="Picture 3">
            <a:extLst>
              <a:ext uri="{FF2B5EF4-FFF2-40B4-BE49-F238E27FC236}">
                <a16:creationId xmlns:a16="http://schemas.microsoft.com/office/drawing/2014/main" id="{68FF8C95-96CD-D355-2024-BB8960C62AAC}"/>
              </a:ext>
            </a:extLst>
          </p:cNvPr>
          <p:cNvPicPr>
            <a:picLocks noChangeAspect="1"/>
          </p:cNvPicPr>
          <p:nvPr/>
        </p:nvPicPr>
        <p:blipFill>
          <a:blip r:embed="rId3"/>
          <a:stretch>
            <a:fillRect/>
          </a:stretch>
        </p:blipFill>
        <p:spPr>
          <a:xfrm>
            <a:off x="301229" y="4293705"/>
            <a:ext cx="8683745" cy="2420726"/>
          </a:xfrm>
          <a:prstGeom prst="rect">
            <a:avLst/>
          </a:prstGeom>
        </p:spPr>
      </p:pic>
    </p:spTree>
    <p:extLst>
      <p:ext uri="{BB962C8B-B14F-4D97-AF65-F5344CB8AC3E}">
        <p14:creationId xmlns:p14="http://schemas.microsoft.com/office/powerpoint/2010/main" val="11847027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nchor="ctr">
            <a:normAutofit/>
          </a:bodyPr>
          <a:lstStyle/>
          <a:p>
            <a:r>
              <a:rPr lang="en-US" dirty="0">
                <a:solidFill>
                  <a:schemeClr val="tx1"/>
                </a:solidFill>
              </a:rPr>
              <a:t>Aspect of Care</a:t>
            </a:r>
          </a:p>
        </p:txBody>
      </p:sp>
      <p:pic>
        <p:nvPicPr>
          <p:cNvPr id="3" name="Picture 2">
            <a:extLst>
              <a:ext uri="{FF2B5EF4-FFF2-40B4-BE49-F238E27FC236}">
                <a16:creationId xmlns:a16="http://schemas.microsoft.com/office/drawing/2014/main" id="{5D042393-5883-E99C-4AB4-DE8F3FCB0608}"/>
              </a:ext>
            </a:extLst>
          </p:cNvPr>
          <p:cNvPicPr>
            <a:picLocks noChangeAspect="1"/>
          </p:cNvPicPr>
          <p:nvPr/>
        </p:nvPicPr>
        <p:blipFill>
          <a:blip r:embed="rId2"/>
          <a:stretch>
            <a:fillRect/>
          </a:stretch>
        </p:blipFill>
        <p:spPr>
          <a:xfrm>
            <a:off x="457200" y="1417638"/>
            <a:ext cx="8527774" cy="5274710"/>
          </a:xfrm>
          <a:prstGeom prst="rect">
            <a:avLst/>
          </a:prstGeom>
        </p:spPr>
      </p:pic>
    </p:spTree>
    <p:extLst>
      <p:ext uri="{BB962C8B-B14F-4D97-AF65-F5344CB8AC3E}">
        <p14:creationId xmlns:p14="http://schemas.microsoft.com/office/powerpoint/2010/main" val="39362153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70753"/>
            <a:ext cx="8229600" cy="1143000"/>
          </a:xfrm>
        </p:spPr>
        <p:txBody>
          <a:bodyPr/>
          <a:lstStyle/>
          <a:p>
            <a:r>
              <a:rPr lang="en-US" dirty="0">
                <a:solidFill>
                  <a:schemeClr val="tx1"/>
                </a:solidFill>
              </a:rPr>
              <a:t>Bridgeport Campus – Type and Screen ED TAT</a:t>
            </a:r>
          </a:p>
        </p:txBody>
      </p:sp>
      <p:pic>
        <p:nvPicPr>
          <p:cNvPr id="3" name="Picture 2">
            <a:extLst>
              <a:ext uri="{FF2B5EF4-FFF2-40B4-BE49-F238E27FC236}">
                <a16:creationId xmlns:a16="http://schemas.microsoft.com/office/drawing/2014/main" id="{F34B8282-B030-DA95-F8D9-D226208EF195}"/>
              </a:ext>
            </a:extLst>
          </p:cNvPr>
          <p:cNvPicPr>
            <a:picLocks noChangeAspect="1"/>
          </p:cNvPicPr>
          <p:nvPr/>
        </p:nvPicPr>
        <p:blipFill>
          <a:blip r:embed="rId2"/>
          <a:stretch>
            <a:fillRect/>
          </a:stretch>
        </p:blipFill>
        <p:spPr>
          <a:xfrm>
            <a:off x="400458" y="1453780"/>
            <a:ext cx="3787230" cy="2349041"/>
          </a:xfrm>
          <a:prstGeom prst="rect">
            <a:avLst/>
          </a:prstGeom>
        </p:spPr>
      </p:pic>
      <p:pic>
        <p:nvPicPr>
          <p:cNvPr id="6" name="Picture 5">
            <a:extLst>
              <a:ext uri="{FF2B5EF4-FFF2-40B4-BE49-F238E27FC236}">
                <a16:creationId xmlns:a16="http://schemas.microsoft.com/office/drawing/2014/main" id="{D968B08A-DC52-06C2-4857-B14254EC2D28}"/>
              </a:ext>
            </a:extLst>
          </p:cNvPr>
          <p:cNvPicPr>
            <a:picLocks noChangeAspect="1"/>
          </p:cNvPicPr>
          <p:nvPr/>
        </p:nvPicPr>
        <p:blipFill>
          <a:blip r:embed="rId3"/>
          <a:stretch>
            <a:fillRect/>
          </a:stretch>
        </p:blipFill>
        <p:spPr>
          <a:xfrm>
            <a:off x="4762038" y="1453779"/>
            <a:ext cx="3924762" cy="2349041"/>
          </a:xfrm>
          <a:prstGeom prst="rect">
            <a:avLst/>
          </a:prstGeom>
        </p:spPr>
      </p:pic>
      <p:pic>
        <p:nvPicPr>
          <p:cNvPr id="8" name="Picture 7">
            <a:extLst>
              <a:ext uri="{FF2B5EF4-FFF2-40B4-BE49-F238E27FC236}">
                <a16:creationId xmlns:a16="http://schemas.microsoft.com/office/drawing/2014/main" id="{1808B067-134C-A6AC-F7AE-5616737715C2}"/>
              </a:ext>
            </a:extLst>
          </p:cNvPr>
          <p:cNvPicPr>
            <a:picLocks noChangeAspect="1"/>
          </p:cNvPicPr>
          <p:nvPr/>
        </p:nvPicPr>
        <p:blipFill>
          <a:blip r:embed="rId4"/>
          <a:stretch>
            <a:fillRect/>
          </a:stretch>
        </p:blipFill>
        <p:spPr>
          <a:xfrm>
            <a:off x="2484782" y="4113448"/>
            <a:ext cx="3787230" cy="2366311"/>
          </a:xfrm>
          <a:prstGeom prst="rect">
            <a:avLst/>
          </a:prstGeom>
        </p:spPr>
      </p:pic>
    </p:spTree>
    <p:extLst>
      <p:ext uri="{BB962C8B-B14F-4D97-AF65-F5344CB8AC3E}">
        <p14:creationId xmlns:p14="http://schemas.microsoft.com/office/powerpoint/2010/main" val="34090982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2400" dirty="0">
                <a:solidFill>
                  <a:schemeClr val="tx1"/>
                </a:solidFill>
              </a:rPr>
              <a:t>QA Report: Department Pathology</a:t>
            </a:r>
          </a:p>
        </p:txBody>
      </p:sp>
      <p:sp>
        <p:nvSpPr>
          <p:cNvPr id="4" name="Text Placeholder 3"/>
          <p:cNvSpPr>
            <a:spLocks noGrp="1"/>
          </p:cNvSpPr>
          <p:nvPr>
            <p:ph type="body" sz="quarter" idx="10"/>
          </p:nvPr>
        </p:nvSpPr>
        <p:spPr>
          <a:xfrm>
            <a:off x="1657350" y="3264779"/>
            <a:ext cx="2741486" cy="308610"/>
          </a:xfrm>
        </p:spPr>
        <p:txBody>
          <a:bodyPr>
            <a:normAutofit/>
          </a:bodyPr>
          <a:lstStyle/>
          <a:p>
            <a:r>
              <a:rPr lang="en-US" sz="1200" dirty="0">
                <a:solidFill>
                  <a:schemeClr val="tx1"/>
                </a:solidFill>
              </a:rPr>
              <a:t>2/14/2024</a:t>
            </a:r>
          </a:p>
        </p:txBody>
      </p:sp>
      <p:sp>
        <p:nvSpPr>
          <p:cNvPr id="5" name="Text Placeholder 4"/>
          <p:cNvSpPr>
            <a:spLocks noGrp="1"/>
          </p:cNvSpPr>
          <p:nvPr>
            <p:ph type="body" sz="quarter" idx="11"/>
          </p:nvPr>
        </p:nvSpPr>
        <p:spPr>
          <a:xfrm>
            <a:off x="1657350" y="4006868"/>
            <a:ext cx="4829438" cy="308610"/>
          </a:xfrm>
        </p:spPr>
        <p:txBody>
          <a:bodyPr>
            <a:normAutofit fontScale="85000" lnSpcReduction="20000"/>
          </a:bodyPr>
          <a:lstStyle/>
          <a:p>
            <a:r>
              <a:rPr lang="en-US" dirty="0">
                <a:solidFill>
                  <a:srgbClr val="FF0000"/>
                </a:solidFill>
              </a:rPr>
              <a:t>Bridgeport Hospital and Milford Campus</a:t>
            </a:r>
          </a:p>
        </p:txBody>
      </p:sp>
      <p:sp>
        <p:nvSpPr>
          <p:cNvPr id="6" name="Text Placeholder 5"/>
          <p:cNvSpPr>
            <a:spLocks noGrp="1"/>
          </p:cNvSpPr>
          <p:nvPr>
            <p:ph type="body" sz="quarter" idx="12"/>
          </p:nvPr>
        </p:nvSpPr>
        <p:spPr>
          <a:xfrm>
            <a:off x="1657350" y="4872297"/>
            <a:ext cx="5829300" cy="475073"/>
          </a:xfrm>
        </p:spPr>
        <p:txBody>
          <a:bodyPr>
            <a:normAutofit fontScale="70000" lnSpcReduction="20000"/>
          </a:bodyPr>
          <a:lstStyle/>
          <a:p>
            <a:r>
              <a:rPr lang="en-US" dirty="0">
                <a:solidFill>
                  <a:srgbClr val="FF0000"/>
                </a:solidFill>
              </a:rPr>
              <a:t>Edward Snyder MD, Christine Minerowicz MD, Lisa Krause, Melissa Morales, Teodorico Lee, Laura Buhlmann</a:t>
            </a:r>
          </a:p>
        </p:txBody>
      </p:sp>
      <p:sp>
        <p:nvSpPr>
          <p:cNvPr id="7" name="Text Placeholder 6"/>
          <p:cNvSpPr>
            <a:spLocks noGrp="1"/>
          </p:cNvSpPr>
          <p:nvPr>
            <p:ph type="body" sz="quarter" idx="13"/>
          </p:nvPr>
        </p:nvSpPr>
        <p:spPr>
          <a:xfrm>
            <a:off x="1657350" y="4315478"/>
            <a:ext cx="5827586" cy="308610"/>
          </a:xfrm>
        </p:spPr>
        <p:txBody>
          <a:bodyPr>
            <a:normAutofit fontScale="85000" lnSpcReduction="20000"/>
          </a:bodyPr>
          <a:lstStyle/>
          <a:p>
            <a:r>
              <a:rPr lang="en-US" dirty="0">
                <a:solidFill>
                  <a:srgbClr val="FF0000"/>
                </a:solidFill>
              </a:rPr>
              <a:t>Laboratory Blood Bank</a:t>
            </a:r>
          </a:p>
        </p:txBody>
      </p:sp>
    </p:spTree>
    <p:extLst>
      <p:ext uri="{BB962C8B-B14F-4D97-AF65-F5344CB8AC3E}">
        <p14:creationId xmlns:p14="http://schemas.microsoft.com/office/powerpoint/2010/main" val="10820393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3B809952-ED0B-945E-003E-654DDB45FF26}"/>
              </a:ext>
            </a:extLst>
          </p:cNvPr>
          <p:cNvGraphicFramePr>
            <a:graphicFrameLocks noGrp="1"/>
          </p:cNvGraphicFramePr>
          <p:nvPr/>
        </p:nvGraphicFramePr>
        <p:xfrm>
          <a:off x="482600" y="1504669"/>
          <a:ext cx="8178803" cy="3848675"/>
        </p:xfrm>
        <a:graphic>
          <a:graphicData uri="http://schemas.openxmlformats.org/drawingml/2006/table">
            <a:tbl>
              <a:tblPr firstRow="1" bandRow="1"/>
              <a:tblGrid>
                <a:gridCol w="635036">
                  <a:extLst>
                    <a:ext uri="{9D8B030D-6E8A-4147-A177-3AD203B41FA5}">
                      <a16:colId xmlns:a16="http://schemas.microsoft.com/office/drawing/2014/main" val="327456930"/>
                    </a:ext>
                  </a:extLst>
                </a:gridCol>
                <a:gridCol w="475921">
                  <a:extLst>
                    <a:ext uri="{9D8B030D-6E8A-4147-A177-3AD203B41FA5}">
                      <a16:colId xmlns:a16="http://schemas.microsoft.com/office/drawing/2014/main" val="1571932348"/>
                    </a:ext>
                  </a:extLst>
                </a:gridCol>
                <a:gridCol w="616991">
                  <a:extLst>
                    <a:ext uri="{9D8B030D-6E8A-4147-A177-3AD203B41FA5}">
                      <a16:colId xmlns:a16="http://schemas.microsoft.com/office/drawing/2014/main" val="2453416502"/>
                    </a:ext>
                  </a:extLst>
                </a:gridCol>
                <a:gridCol w="579264">
                  <a:extLst>
                    <a:ext uri="{9D8B030D-6E8A-4147-A177-3AD203B41FA5}">
                      <a16:colId xmlns:a16="http://schemas.microsoft.com/office/drawing/2014/main" val="305188317"/>
                    </a:ext>
                  </a:extLst>
                </a:gridCol>
                <a:gridCol w="626834">
                  <a:extLst>
                    <a:ext uri="{9D8B030D-6E8A-4147-A177-3AD203B41FA5}">
                      <a16:colId xmlns:a16="http://schemas.microsoft.com/office/drawing/2014/main" val="2739009541"/>
                    </a:ext>
                  </a:extLst>
                </a:gridCol>
                <a:gridCol w="503807">
                  <a:extLst>
                    <a:ext uri="{9D8B030D-6E8A-4147-A177-3AD203B41FA5}">
                      <a16:colId xmlns:a16="http://schemas.microsoft.com/office/drawing/2014/main" val="872451867"/>
                    </a:ext>
                  </a:extLst>
                </a:gridCol>
                <a:gridCol w="508729">
                  <a:extLst>
                    <a:ext uri="{9D8B030D-6E8A-4147-A177-3AD203B41FA5}">
                      <a16:colId xmlns:a16="http://schemas.microsoft.com/office/drawing/2014/main" val="3113482133"/>
                    </a:ext>
                  </a:extLst>
                </a:gridCol>
                <a:gridCol w="418509">
                  <a:extLst>
                    <a:ext uri="{9D8B030D-6E8A-4147-A177-3AD203B41FA5}">
                      <a16:colId xmlns:a16="http://schemas.microsoft.com/office/drawing/2014/main" val="3751463346"/>
                    </a:ext>
                  </a:extLst>
                </a:gridCol>
                <a:gridCol w="948343">
                  <a:extLst>
                    <a:ext uri="{9D8B030D-6E8A-4147-A177-3AD203B41FA5}">
                      <a16:colId xmlns:a16="http://schemas.microsoft.com/office/drawing/2014/main" val="4005752556"/>
                    </a:ext>
                  </a:extLst>
                </a:gridCol>
                <a:gridCol w="923847">
                  <a:extLst>
                    <a:ext uri="{9D8B030D-6E8A-4147-A177-3AD203B41FA5}">
                      <a16:colId xmlns:a16="http://schemas.microsoft.com/office/drawing/2014/main" val="4209218355"/>
                    </a:ext>
                  </a:extLst>
                </a:gridCol>
                <a:gridCol w="671233">
                  <a:extLst>
                    <a:ext uri="{9D8B030D-6E8A-4147-A177-3AD203B41FA5}">
                      <a16:colId xmlns:a16="http://schemas.microsoft.com/office/drawing/2014/main" val="85226178"/>
                    </a:ext>
                  </a:extLst>
                </a:gridCol>
                <a:gridCol w="489153">
                  <a:extLst>
                    <a:ext uri="{9D8B030D-6E8A-4147-A177-3AD203B41FA5}">
                      <a16:colId xmlns:a16="http://schemas.microsoft.com/office/drawing/2014/main" val="1438988619"/>
                    </a:ext>
                  </a:extLst>
                </a:gridCol>
                <a:gridCol w="781136">
                  <a:extLst>
                    <a:ext uri="{9D8B030D-6E8A-4147-A177-3AD203B41FA5}">
                      <a16:colId xmlns:a16="http://schemas.microsoft.com/office/drawing/2014/main" val="1136979544"/>
                    </a:ext>
                  </a:extLst>
                </a:gridCol>
              </a:tblGrid>
              <a:tr h="362584">
                <a:tc gridSpan="9">
                  <a:txBody>
                    <a:bodyPr/>
                    <a:lstStyle/>
                    <a:p>
                      <a:pPr algn="r" fontAlgn="ctr"/>
                      <a:r>
                        <a:rPr lang="en-US" sz="2100" b="1" i="0" u="none" strike="noStrike" dirty="0">
                          <a:solidFill>
                            <a:srgbClr val="000000"/>
                          </a:solidFill>
                          <a:effectLst/>
                          <a:latin typeface="Calibri" panose="020F0502020204030204" pitchFamily="34" charset="0"/>
                        </a:rPr>
                        <a:t>Bridgeport Hospital Transfusion Reactions FY24</a:t>
                      </a:r>
                    </a:p>
                  </a:txBody>
                  <a:tcPr marL="9842" marR="9842" marT="9842" marB="0" anchor="ctr">
                    <a:lnL>
                      <a:noFill/>
                    </a:lnL>
                    <a:lnR>
                      <a:noFill/>
                    </a:lnR>
                    <a:lnT>
                      <a:noFill/>
                    </a:lnT>
                    <a:lnB w="1270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ctr"/>
                      <a:r>
                        <a:rPr lang="en-US" sz="2100" b="1" i="0" u="none" strike="noStrike">
                          <a:solidFill>
                            <a:srgbClr val="000000"/>
                          </a:solidFill>
                          <a:effectLst/>
                          <a:latin typeface="Calibri" panose="020F0502020204030204" pitchFamily="34" charset="0"/>
                        </a:rPr>
                        <a:t> </a:t>
                      </a:r>
                    </a:p>
                  </a:txBody>
                  <a:tcPr marL="9842" marR="9842" marT="9842"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l" fontAlgn="ctr"/>
                      <a:r>
                        <a:rPr lang="en-US" sz="2100" b="1" i="0" u="none" strike="noStrike">
                          <a:solidFill>
                            <a:srgbClr val="000000"/>
                          </a:solidFill>
                          <a:effectLst/>
                          <a:latin typeface="Calibri" panose="020F0502020204030204" pitchFamily="34" charset="0"/>
                        </a:rPr>
                        <a:t> </a:t>
                      </a:r>
                    </a:p>
                  </a:txBody>
                  <a:tcPr marL="9842" marR="9842" marT="9842"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l" fontAlgn="ctr"/>
                      <a:r>
                        <a:rPr lang="en-US" sz="2100" b="1" i="0" u="none" strike="noStrike">
                          <a:solidFill>
                            <a:srgbClr val="000000"/>
                          </a:solidFill>
                          <a:effectLst/>
                          <a:latin typeface="Calibri" panose="020F0502020204030204" pitchFamily="34" charset="0"/>
                        </a:rPr>
                        <a:t> </a:t>
                      </a:r>
                    </a:p>
                  </a:txBody>
                  <a:tcPr marL="9842" marR="9842" marT="9842"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l" fontAlgn="ctr"/>
                      <a:r>
                        <a:rPr lang="en-US" sz="2100" b="1" i="0" u="none" strike="noStrike">
                          <a:solidFill>
                            <a:srgbClr val="000000"/>
                          </a:solidFill>
                          <a:effectLst/>
                          <a:latin typeface="Calibri" panose="020F0502020204030204" pitchFamily="34" charset="0"/>
                        </a:rPr>
                        <a:t> </a:t>
                      </a:r>
                    </a:p>
                  </a:txBody>
                  <a:tcPr marL="9842" marR="9842" marT="9842" marB="0" anchor="ctr">
                    <a:lnL>
                      <a:noFill/>
                    </a:lnL>
                    <a:lnR>
                      <a:noFill/>
                    </a:lnR>
                    <a:lnT>
                      <a:noFill/>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50844140"/>
                  </a:ext>
                </a:extLst>
              </a:tr>
              <a:tr h="394079">
                <a:tc>
                  <a:txBody>
                    <a:bodyPr/>
                    <a:lstStyle/>
                    <a:p>
                      <a:pPr algn="ctr" fontAlgn="ctr"/>
                      <a:r>
                        <a:rPr lang="en-US" sz="1100" b="1" i="0" u="none" strike="noStrike">
                          <a:solidFill>
                            <a:srgbClr val="000000"/>
                          </a:solidFill>
                          <a:effectLst/>
                          <a:latin typeface="Calibri" panose="020F0502020204030204" pitchFamily="34" charset="0"/>
                        </a:rPr>
                        <a:t>Months</a:t>
                      </a:r>
                    </a:p>
                  </a:txBody>
                  <a:tcPr marL="9842" marR="9842" marT="984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Calibri" panose="020F0502020204030204" pitchFamily="34" charset="0"/>
                        </a:rPr>
                        <a:t>Total</a:t>
                      </a:r>
                    </a:p>
                  </a:txBody>
                  <a:tcPr marL="9842" marR="9842" marT="98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Calibri" panose="020F0502020204030204" pitchFamily="34" charset="0"/>
                        </a:rPr>
                        <a:t>Allergic</a:t>
                      </a:r>
                    </a:p>
                  </a:txBody>
                  <a:tcPr marL="9842" marR="9842" marT="98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Calibri" panose="020F0502020204030204" pitchFamily="34" charset="0"/>
                        </a:rPr>
                        <a:t>Febrile</a:t>
                      </a:r>
                    </a:p>
                  </a:txBody>
                  <a:tcPr marL="9842" marR="9842" marT="98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Calibri" panose="020F0502020204030204" pitchFamily="34" charset="0"/>
                        </a:rPr>
                        <a:t>Anaphy</a:t>
                      </a:r>
                    </a:p>
                  </a:txBody>
                  <a:tcPr marL="9842" marR="9842" marT="98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Calibri" panose="020F0502020204030204" pitchFamily="34" charset="0"/>
                        </a:rPr>
                        <a:t>TACO</a:t>
                      </a:r>
                    </a:p>
                  </a:txBody>
                  <a:tcPr marL="9842" marR="9842" marT="98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Calibri" panose="020F0502020204030204" pitchFamily="34" charset="0"/>
                        </a:rPr>
                        <a:t>TRALI</a:t>
                      </a:r>
                    </a:p>
                  </a:txBody>
                  <a:tcPr marL="9842" marR="9842" marT="98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Calibri" panose="020F0502020204030204" pitchFamily="34" charset="0"/>
                        </a:rPr>
                        <a:t>TAD</a:t>
                      </a:r>
                    </a:p>
                  </a:txBody>
                  <a:tcPr marL="9842" marR="9842" marT="98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Calibri" panose="020F0502020204030204" pitchFamily="34" charset="0"/>
                        </a:rPr>
                        <a:t>Hemolytic Intravascular</a:t>
                      </a:r>
                    </a:p>
                  </a:txBody>
                  <a:tcPr marL="9842" marR="9842" marT="98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Calibri" panose="020F0502020204030204" pitchFamily="34" charset="0"/>
                        </a:rPr>
                        <a:t>Hemolytic Extravascular</a:t>
                      </a:r>
                    </a:p>
                  </a:txBody>
                  <a:tcPr marL="9842" marR="9842" marT="98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Calibri" panose="020F0502020204030204" pitchFamily="34" charset="0"/>
                        </a:rPr>
                        <a:t>Delayed Serologic</a:t>
                      </a:r>
                    </a:p>
                  </a:txBody>
                  <a:tcPr marL="9842" marR="9842" marT="98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Calibri" panose="020F0502020204030204" pitchFamily="34" charset="0"/>
                        </a:rPr>
                        <a:t>Septic</a:t>
                      </a:r>
                    </a:p>
                  </a:txBody>
                  <a:tcPr marL="9842" marR="9842" marT="98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Calibri" panose="020F0502020204030204" pitchFamily="34" charset="0"/>
                        </a:rPr>
                        <a:t>Underlying Disease</a:t>
                      </a:r>
                    </a:p>
                  </a:txBody>
                  <a:tcPr marL="9842" marR="9842" marT="984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63778671"/>
                  </a:ext>
                </a:extLst>
              </a:tr>
              <a:tr h="220858">
                <a:tc>
                  <a:txBody>
                    <a:bodyPr/>
                    <a:lstStyle/>
                    <a:p>
                      <a:pPr algn="ctr" fontAlgn="ctr"/>
                      <a:r>
                        <a:rPr lang="en-US" sz="1100" b="1" i="0" u="none" strike="noStrike">
                          <a:solidFill>
                            <a:srgbClr val="000000"/>
                          </a:solidFill>
                          <a:effectLst/>
                          <a:latin typeface="Calibri" panose="020F0502020204030204" pitchFamily="34" charset="0"/>
                        </a:rPr>
                        <a:t> </a:t>
                      </a:r>
                    </a:p>
                  </a:txBody>
                  <a:tcPr marL="9842" marR="9842" marT="984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Calibri" panose="020F0502020204030204" pitchFamily="34" charset="0"/>
                        </a:rPr>
                        <a:t>BH</a:t>
                      </a:r>
                    </a:p>
                  </a:txBody>
                  <a:tcPr marL="9842" marR="9842" marT="98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Calibri" panose="020F0502020204030204" pitchFamily="34" charset="0"/>
                        </a:rPr>
                        <a:t>BH</a:t>
                      </a:r>
                    </a:p>
                  </a:txBody>
                  <a:tcPr marL="9842" marR="9842" marT="98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Calibri" panose="020F0502020204030204" pitchFamily="34" charset="0"/>
                        </a:rPr>
                        <a:t>BH</a:t>
                      </a:r>
                    </a:p>
                  </a:txBody>
                  <a:tcPr marL="9842" marR="9842" marT="98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Calibri" panose="020F0502020204030204" pitchFamily="34" charset="0"/>
                        </a:rPr>
                        <a:t>BH</a:t>
                      </a:r>
                    </a:p>
                  </a:txBody>
                  <a:tcPr marL="9842" marR="9842" marT="98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Calibri" panose="020F0502020204030204" pitchFamily="34" charset="0"/>
                        </a:rPr>
                        <a:t>BH</a:t>
                      </a:r>
                    </a:p>
                  </a:txBody>
                  <a:tcPr marL="9842" marR="9842" marT="98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Calibri" panose="020F0502020204030204" pitchFamily="34" charset="0"/>
                        </a:rPr>
                        <a:t>BH</a:t>
                      </a:r>
                    </a:p>
                  </a:txBody>
                  <a:tcPr marL="9842" marR="9842" marT="98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Calibri" panose="020F0502020204030204" pitchFamily="34" charset="0"/>
                        </a:rPr>
                        <a:t>BH</a:t>
                      </a:r>
                    </a:p>
                  </a:txBody>
                  <a:tcPr marL="9842" marR="9842" marT="98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Calibri" panose="020F0502020204030204" pitchFamily="34" charset="0"/>
                        </a:rPr>
                        <a:t>BH</a:t>
                      </a:r>
                    </a:p>
                  </a:txBody>
                  <a:tcPr marL="9842" marR="9842" marT="98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Calibri" panose="020F0502020204030204" pitchFamily="34" charset="0"/>
                        </a:rPr>
                        <a:t>BH</a:t>
                      </a:r>
                    </a:p>
                  </a:txBody>
                  <a:tcPr marL="9842" marR="9842" marT="98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Calibri" panose="020F0502020204030204" pitchFamily="34" charset="0"/>
                        </a:rPr>
                        <a:t>BH</a:t>
                      </a:r>
                    </a:p>
                  </a:txBody>
                  <a:tcPr marL="9842" marR="9842" marT="98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Calibri" panose="020F0502020204030204" pitchFamily="34" charset="0"/>
                        </a:rPr>
                        <a:t>BH</a:t>
                      </a:r>
                    </a:p>
                  </a:txBody>
                  <a:tcPr marL="9842" marR="9842" marT="98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Calibri" panose="020F0502020204030204" pitchFamily="34" charset="0"/>
                        </a:rPr>
                        <a:t>BH</a:t>
                      </a:r>
                    </a:p>
                  </a:txBody>
                  <a:tcPr marL="9842" marR="9842" marT="984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74731666"/>
                  </a:ext>
                </a:extLst>
              </a:tr>
              <a:tr h="220858">
                <a:tc>
                  <a:txBody>
                    <a:bodyPr/>
                    <a:lstStyle/>
                    <a:p>
                      <a:pPr algn="ctr" fontAlgn="ctr"/>
                      <a:r>
                        <a:rPr lang="en-US" sz="1100" b="1" i="0" u="none" strike="noStrike">
                          <a:solidFill>
                            <a:srgbClr val="000000"/>
                          </a:solidFill>
                          <a:effectLst/>
                          <a:latin typeface="Calibri" panose="020F0502020204030204" pitchFamily="34" charset="0"/>
                        </a:rPr>
                        <a:t>Oct</a:t>
                      </a:r>
                    </a:p>
                  </a:txBody>
                  <a:tcPr marL="9842" marR="9842" marT="984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Calibri" panose="020F0502020204030204" pitchFamily="34" charset="0"/>
                        </a:rPr>
                        <a:t>6</a:t>
                      </a:r>
                    </a:p>
                  </a:txBody>
                  <a:tcPr marL="9842" marR="9842" marT="98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Calibri" panose="020F0502020204030204" pitchFamily="34" charset="0"/>
                        </a:rPr>
                        <a:t>0</a:t>
                      </a:r>
                    </a:p>
                  </a:txBody>
                  <a:tcPr marL="9842" marR="9842" marT="98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Calibri" panose="020F0502020204030204" pitchFamily="34" charset="0"/>
                        </a:rPr>
                        <a:t>2</a:t>
                      </a:r>
                    </a:p>
                  </a:txBody>
                  <a:tcPr marL="9842" marR="9842" marT="98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Calibri" panose="020F0502020204030204" pitchFamily="34" charset="0"/>
                        </a:rPr>
                        <a:t>0</a:t>
                      </a:r>
                    </a:p>
                  </a:txBody>
                  <a:tcPr marL="9842" marR="9842" marT="98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Calibri" panose="020F0502020204030204" pitchFamily="34" charset="0"/>
                        </a:rPr>
                        <a:t>0</a:t>
                      </a:r>
                    </a:p>
                  </a:txBody>
                  <a:tcPr marL="9842" marR="9842" marT="98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Calibri" panose="020F0502020204030204" pitchFamily="34" charset="0"/>
                        </a:rPr>
                        <a:t>0</a:t>
                      </a:r>
                    </a:p>
                  </a:txBody>
                  <a:tcPr marL="9842" marR="9842" marT="98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Calibri" panose="020F0502020204030204" pitchFamily="34" charset="0"/>
                        </a:rPr>
                        <a:t>1</a:t>
                      </a:r>
                    </a:p>
                  </a:txBody>
                  <a:tcPr marL="9842" marR="9842" marT="98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Calibri" panose="020F0502020204030204" pitchFamily="34" charset="0"/>
                        </a:rPr>
                        <a:t>0</a:t>
                      </a:r>
                    </a:p>
                  </a:txBody>
                  <a:tcPr marL="9842" marR="9842" marT="98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Calibri" panose="020F0502020204030204" pitchFamily="34" charset="0"/>
                        </a:rPr>
                        <a:t>1</a:t>
                      </a:r>
                    </a:p>
                  </a:txBody>
                  <a:tcPr marL="9842" marR="9842" marT="98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Calibri" panose="020F0502020204030204" pitchFamily="34" charset="0"/>
                        </a:rPr>
                        <a:t>1</a:t>
                      </a:r>
                    </a:p>
                  </a:txBody>
                  <a:tcPr marL="9842" marR="9842" marT="98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Calibri" panose="020F0502020204030204" pitchFamily="34" charset="0"/>
                        </a:rPr>
                        <a:t>0</a:t>
                      </a:r>
                    </a:p>
                  </a:txBody>
                  <a:tcPr marL="9842" marR="9842" marT="98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Calibri" panose="020F0502020204030204" pitchFamily="34" charset="0"/>
                        </a:rPr>
                        <a:t>1</a:t>
                      </a:r>
                    </a:p>
                  </a:txBody>
                  <a:tcPr marL="9842" marR="9842" marT="984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63692394"/>
                  </a:ext>
                </a:extLst>
              </a:tr>
              <a:tr h="220858">
                <a:tc>
                  <a:txBody>
                    <a:bodyPr/>
                    <a:lstStyle/>
                    <a:p>
                      <a:pPr algn="ctr" fontAlgn="ctr"/>
                      <a:r>
                        <a:rPr lang="en-US" sz="1100" b="1" i="0" u="none" strike="noStrike">
                          <a:solidFill>
                            <a:srgbClr val="000000"/>
                          </a:solidFill>
                          <a:effectLst/>
                          <a:latin typeface="Calibri" panose="020F0502020204030204" pitchFamily="34" charset="0"/>
                        </a:rPr>
                        <a:t>Nov</a:t>
                      </a:r>
                    </a:p>
                  </a:txBody>
                  <a:tcPr marL="9842" marR="9842" marT="984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Calibri" panose="020F0502020204030204" pitchFamily="34" charset="0"/>
                        </a:rPr>
                        <a:t>4</a:t>
                      </a:r>
                    </a:p>
                  </a:txBody>
                  <a:tcPr marL="9842" marR="9842" marT="98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Calibri" panose="020F0502020204030204" pitchFamily="34" charset="0"/>
                        </a:rPr>
                        <a:t>1</a:t>
                      </a:r>
                    </a:p>
                  </a:txBody>
                  <a:tcPr marL="9842" marR="9842" marT="98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Calibri" panose="020F0502020204030204" pitchFamily="34" charset="0"/>
                        </a:rPr>
                        <a:t>2</a:t>
                      </a:r>
                    </a:p>
                  </a:txBody>
                  <a:tcPr marL="9842" marR="9842" marT="98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Calibri" panose="020F0502020204030204" pitchFamily="34" charset="0"/>
                        </a:rPr>
                        <a:t>0</a:t>
                      </a:r>
                    </a:p>
                  </a:txBody>
                  <a:tcPr marL="9842" marR="9842" marT="98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Calibri" panose="020F0502020204030204" pitchFamily="34" charset="0"/>
                        </a:rPr>
                        <a:t>0</a:t>
                      </a:r>
                    </a:p>
                  </a:txBody>
                  <a:tcPr marL="9842" marR="9842" marT="98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Calibri" panose="020F0502020204030204" pitchFamily="34" charset="0"/>
                        </a:rPr>
                        <a:t>0</a:t>
                      </a:r>
                    </a:p>
                  </a:txBody>
                  <a:tcPr marL="9842" marR="9842" marT="98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Calibri" panose="020F0502020204030204" pitchFamily="34" charset="0"/>
                        </a:rPr>
                        <a:t>0</a:t>
                      </a:r>
                    </a:p>
                  </a:txBody>
                  <a:tcPr marL="9842" marR="9842" marT="98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Calibri" panose="020F0502020204030204" pitchFamily="34" charset="0"/>
                        </a:rPr>
                        <a:t>0</a:t>
                      </a:r>
                    </a:p>
                  </a:txBody>
                  <a:tcPr marL="9842" marR="9842" marT="98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Calibri" panose="020F0502020204030204" pitchFamily="34" charset="0"/>
                        </a:rPr>
                        <a:t>0</a:t>
                      </a:r>
                    </a:p>
                  </a:txBody>
                  <a:tcPr marL="9842" marR="9842" marT="98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Calibri" panose="020F0502020204030204" pitchFamily="34" charset="0"/>
                        </a:rPr>
                        <a:t>0</a:t>
                      </a:r>
                    </a:p>
                  </a:txBody>
                  <a:tcPr marL="9842" marR="9842" marT="98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Calibri" panose="020F0502020204030204" pitchFamily="34" charset="0"/>
                        </a:rPr>
                        <a:t>0</a:t>
                      </a:r>
                    </a:p>
                  </a:txBody>
                  <a:tcPr marL="9842" marR="9842" marT="98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Calibri" panose="020F0502020204030204" pitchFamily="34" charset="0"/>
                        </a:rPr>
                        <a:t>1</a:t>
                      </a:r>
                    </a:p>
                  </a:txBody>
                  <a:tcPr marL="9842" marR="9842" marT="984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661246884"/>
                  </a:ext>
                </a:extLst>
              </a:tr>
              <a:tr h="220858">
                <a:tc>
                  <a:txBody>
                    <a:bodyPr/>
                    <a:lstStyle/>
                    <a:p>
                      <a:pPr algn="ctr" fontAlgn="ctr"/>
                      <a:r>
                        <a:rPr lang="en-US" sz="1100" b="1" i="0" u="none" strike="noStrike">
                          <a:solidFill>
                            <a:srgbClr val="000000"/>
                          </a:solidFill>
                          <a:effectLst/>
                          <a:latin typeface="Calibri" panose="020F0502020204030204" pitchFamily="34" charset="0"/>
                        </a:rPr>
                        <a:t>Dec</a:t>
                      </a:r>
                    </a:p>
                  </a:txBody>
                  <a:tcPr marL="9842" marR="9842" marT="984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Calibri" panose="020F0502020204030204" pitchFamily="34" charset="0"/>
                        </a:rPr>
                        <a:t>1</a:t>
                      </a:r>
                    </a:p>
                  </a:txBody>
                  <a:tcPr marL="9842" marR="9842" marT="98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Calibri" panose="020F0502020204030204" pitchFamily="34" charset="0"/>
                        </a:rPr>
                        <a:t>0</a:t>
                      </a:r>
                    </a:p>
                  </a:txBody>
                  <a:tcPr marL="9842" marR="9842" marT="98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Calibri" panose="020F0502020204030204" pitchFamily="34" charset="0"/>
                        </a:rPr>
                        <a:t>1</a:t>
                      </a:r>
                    </a:p>
                  </a:txBody>
                  <a:tcPr marL="9842" marR="9842" marT="98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Calibri" panose="020F0502020204030204" pitchFamily="34" charset="0"/>
                        </a:rPr>
                        <a:t>0</a:t>
                      </a:r>
                    </a:p>
                  </a:txBody>
                  <a:tcPr marL="9842" marR="9842" marT="98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Calibri" panose="020F0502020204030204" pitchFamily="34" charset="0"/>
                        </a:rPr>
                        <a:t>0</a:t>
                      </a:r>
                    </a:p>
                  </a:txBody>
                  <a:tcPr marL="9842" marR="9842" marT="98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Calibri" panose="020F0502020204030204" pitchFamily="34" charset="0"/>
                        </a:rPr>
                        <a:t>0</a:t>
                      </a:r>
                    </a:p>
                  </a:txBody>
                  <a:tcPr marL="9842" marR="9842" marT="98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Calibri" panose="020F0502020204030204" pitchFamily="34" charset="0"/>
                        </a:rPr>
                        <a:t>0</a:t>
                      </a:r>
                    </a:p>
                  </a:txBody>
                  <a:tcPr marL="9842" marR="9842" marT="98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Calibri" panose="020F0502020204030204" pitchFamily="34" charset="0"/>
                        </a:rPr>
                        <a:t>0</a:t>
                      </a:r>
                    </a:p>
                  </a:txBody>
                  <a:tcPr marL="9842" marR="9842" marT="98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Calibri" panose="020F0502020204030204" pitchFamily="34" charset="0"/>
                        </a:rPr>
                        <a:t>0</a:t>
                      </a:r>
                    </a:p>
                  </a:txBody>
                  <a:tcPr marL="9842" marR="9842" marT="98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Calibri" panose="020F0502020204030204" pitchFamily="34" charset="0"/>
                        </a:rPr>
                        <a:t>0</a:t>
                      </a:r>
                    </a:p>
                  </a:txBody>
                  <a:tcPr marL="9842" marR="9842" marT="98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Calibri" panose="020F0502020204030204" pitchFamily="34" charset="0"/>
                        </a:rPr>
                        <a:t>0</a:t>
                      </a:r>
                    </a:p>
                  </a:txBody>
                  <a:tcPr marL="9842" marR="9842" marT="98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Calibri" panose="020F0502020204030204" pitchFamily="34" charset="0"/>
                        </a:rPr>
                        <a:t>0</a:t>
                      </a:r>
                    </a:p>
                  </a:txBody>
                  <a:tcPr marL="9842" marR="9842" marT="984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58332540"/>
                  </a:ext>
                </a:extLst>
              </a:tr>
              <a:tr h="220858">
                <a:tc>
                  <a:txBody>
                    <a:bodyPr/>
                    <a:lstStyle/>
                    <a:p>
                      <a:pPr algn="ctr" fontAlgn="ctr"/>
                      <a:r>
                        <a:rPr lang="en-US" sz="1100" b="1" i="0" u="none" strike="noStrike">
                          <a:solidFill>
                            <a:srgbClr val="000000"/>
                          </a:solidFill>
                          <a:effectLst/>
                          <a:latin typeface="Calibri" panose="020F0502020204030204" pitchFamily="34" charset="0"/>
                        </a:rPr>
                        <a:t>Jan</a:t>
                      </a:r>
                    </a:p>
                  </a:txBody>
                  <a:tcPr marL="9842" marR="9842" marT="984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Calibri" panose="020F0502020204030204" pitchFamily="34" charset="0"/>
                        </a:rPr>
                        <a:t>7</a:t>
                      </a:r>
                    </a:p>
                  </a:txBody>
                  <a:tcPr marL="9842" marR="9842" marT="98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Calibri" panose="020F0502020204030204" pitchFamily="34" charset="0"/>
                        </a:rPr>
                        <a:t>0</a:t>
                      </a:r>
                    </a:p>
                  </a:txBody>
                  <a:tcPr marL="9842" marR="9842" marT="98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Calibri" panose="020F0502020204030204" pitchFamily="34" charset="0"/>
                        </a:rPr>
                        <a:t>4</a:t>
                      </a:r>
                    </a:p>
                  </a:txBody>
                  <a:tcPr marL="9842" marR="9842" marT="98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Calibri" panose="020F0502020204030204" pitchFamily="34" charset="0"/>
                        </a:rPr>
                        <a:t>0</a:t>
                      </a:r>
                    </a:p>
                  </a:txBody>
                  <a:tcPr marL="9842" marR="9842" marT="98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Calibri" panose="020F0502020204030204" pitchFamily="34" charset="0"/>
                        </a:rPr>
                        <a:t>0</a:t>
                      </a:r>
                    </a:p>
                  </a:txBody>
                  <a:tcPr marL="9842" marR="9842" marT="98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Calibri" panose="020F0502020204030204" pitchFamily="34" charset="0"/>
                        </a:rPr>
                        <a:t>0</a:t>
                      </a:r>
                    </a:p>
                  </a:txBody>
                  <a:tcPr marL="9842" marR="9842" marT="98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Calibri" panose="020F0502020204030204" pitchFamily="34" charset="0"/>
                        </a:rPr>
                        <a:t>0</a:t>
                      </a:r>
                    </a:p>
                  </a:txBody>
                  <a:tcPr marL="9842" marR="9842" marT="98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Calibri" panose="020F0502020204030204" pitchFamily="34" charset="0"/>
                        </a:rPr>
                        <a:t>1</a:t>
                      </a:r>
                    </a:p>
                  </a:txBody>
                  <a:tcPr marL="9842" marR="9842" marT="98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Calibri" panose="020F0502020204030204" pitchFamily="34" charset="0"/>
                        </a:rPr>
                        <a:t>0</a:t>
                      </a:r>
                    </a:p>
                  </a:txBody>
                  <a:tcPr marL="9842" marR="9842" marT="98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Calibri" panose="020F0502020204030204" pitchFamily="34" charset="0"/>
                        </a:rPr>
                        <a:t>1</a:t>
                      </a:r>
                    </a:p>
                  </a:txBody>
                  <a:tcPr marL="9842" marR="9842" marT="98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Calibri" panose="020F0502020204030204" pitchFamily="34" charset="0"/>
                        </a:rPr>
                        <a:t>0</a:t>
                      </a:r>
                    </a:p>
                  </a:txBody>
                  <a:tcPr marL="9842" marR="9842" marT="98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Calibri" panose="020F0502020204030204" pitchFamily="34" charset="0"/>
                        </a:rPr>
                        <a:t>1</a:t>
                      </a:r>
                    </a:p>
                  </a:txBody>
                  <a:tcPr marL="9842" marR="9842" marT="984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37784920"/>
                  </a:ext>
                </a:extLst>
              </a:tr>
              <a:tr h="220858">
                <a:tc>
                  <a:txBody>
                    <a:bodyPr/>
                    <a:lstStyle/>
                    <a:p>
                      <a:pPr algn="ctr" fontAlgn="ctr"/>
                      <a:r>
                        <a:rPr lang="en-US" sz="1100" b="1" i="0" u="none" strike="noStrike">
                          <a:solidFill>
                            <a:srgbClr val="000000"/>
                          </a:solidFill>
                          <a:effectLst/>
                          <a:latin typeface="Calibri" panose="020F0502020204030204" pitchFamily="34" charset="0"/>
                        </a:rPr>
                        <a:t>Feb</a:t>
                      </a:r>
                    </a:p>
                  </a:txBody>
                  <a:tcPr marL="9842" marR="9842" marT="984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Calibri" panose="020F0502020204030204" pitchFamily="34" charset="0"/>
                        </a:rPr>
                        <a:t>0</a:t>
                      </a:r>
                    </a:p>
                  </a:txBody>
                  <a:tcPr marL="9842" marR="9842" marT="98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Calibri" panose="020F0502020204030204" pitchFamily="34" charset="0"/>
                        </a:rPr>
                        <a:t> </a:t>
                      </a:r>
                    </a:p>
                  </a:txBody>
                  <a:tcPr marL="9842" marR="9842" marT="98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Calibri" panose="020F0502020204030204" pitchFamily="34" charset="0"/>
                        </a:rPr>
                        <a:t> </a:t>
                      </a:r>
                    </a:p>
                  </a:txBody>
                  <a:tcPr marL="9842" marR="9842" marT="98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Calibri" panose="020F0502020204030204" pitchFamily="34" charset="0"/>
                        </a:rPr>
                        <a:t> </a:t>
                      </a:r>
                    </a:p>
                  </a:txBody>
                  <a:tcPr marL="9842" marR="9842" marT="98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Calibri" panose="020F0502020204030204" pitchFamily="34" charset="0"/>
                        </a:rPr>
                        <a:t> </a:t>
                      </a:r>
                    </a:p>
                  </a:txBody>
                  <a:tcPr marL="9842" marR="9842" marT="98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Calibri" panose="020F0502020204030204" pitchFamily="34" charset="0"/>
                        </a:rPr>
                        <a:t> </a:t>
                      </a:r>
                    </a:p>
                  </a:txBody>
                  <a:tcPr marL="9842" marR="9842" marT="98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Calibri" panose="020F0502020204030204" pitchFamily="34" charset="0"/>
                        </a:rPr>
                        <a:t> </a:t>
                      </a:r>
                    </a:p>
                  </a:txBody>
                  <a:tcPr marL="9842" marR="9842" marT="98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Calibri" panose="020F0502020204030204" pitchFamily="34" charset="0"/>
                        </a:rPr>
                        <a:t> </a:t>
                      </a:r>
                    </a:p>
                  </a:txBody>
                  <a:tcPr marL="9842" marR="9842" marT="98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Calibri" panose="020F0502020204030204" pitchFamily="34" charset="0"/>
                        </a:rPr>
                        <a:t> </a:t>
                      </a:r>
                    </a:p>
                  </a:txBody>
                  <a:tcPr marL="9842" marR="9842" marT="98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Calibri" panose="020F0502020204030204" pitchFamily="34" charset="0"/>
                        </a:rPr>
                        <a:t> </a:t>
                      </a:r>
                    </a:p>
                  </a:txBody>
                  <a:tcPr marL="9842" marR="9842" marT="98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Calibri" panose="020F0502020204030204" pitchFamily="34" charset="0"/>
                        </a:rPr>
                        <a:t> </a:t>
                      </a:r>
                    </a:p>
                  </a:txBody>
                  <a:tcPr marL="9842" marR="9842" marT="98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Calibri" panose="020F0502020204030204" pitchFamily="34" charset="0"/>
                        </a:rPr>
                        <a:t> </a:t>
                      </a:r>
                    </a:p>
                  </a:txBody>
                  <a:tcPr marL="9842" marR="9842" marT="984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45681798"/>
                  </a:ext>
                </a:extLst>
              </a:tr>
              <a:tr h="220858">
                <a:tc>
                  <a:txBody>
                    <a:bodyPr/>
                    <a:lstStyle/>
                    <a:p>
                      <a:pPr algn="ctr" fontAlgn="ctr"/>
                      <a:r>
                        <a:rPr lang="en-US" sz="1100" b="1" i="0" u="none" strike="noStrike">
                          <a:solidFill>
                            <a:srgbClr val="000000"/>
                          </a:solidFill>
                          <a:effectLst/>
                          <a:latin typeface="Calibri" panose="020F0502020204030204" pitchFamily="34" charset="0"/>
                        </a:rPr>
                        <a:t>Mar</a:t>
                      </a:r>
                    </a:p>
                  </a:txBody>
                  <a:tcPr marL="9842" marR="9842" marT="984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Calibri" panose="020F0502020204030204" pitchFamily="34" charset="0"/>
                        </a:rPr>
                        <a:t>0</a:t>
                      </a:r>
                    </a:p>
                  </a:txBody>
                  <a:tcPr marL="9842" marR="9842" marT="98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Calibri" panose="020F0502020204030204" pitchFamily="34" charset="0"/>
                        </a:rPr>
                        <a:t> </a:t>
                      </a:r>
                    </a:p>
                  </a:txBody>
                  <a:tcPr marL="9842" marR="9842" marT="98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Calibri" panose="020F0502020204030204" pitchFamily="34" charset="0"/>
                        </a:rPr>
                        <a:t> </a:t>
                      </a:r>
                    </a:p>
                  </a:txBody>
                  <a:tcPr marL="9842" marR="9842" marT="98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Calibri" panose="020F0502020204030204" pitchFamily="34" charset="0"/>
                        </a:rPr>
                        <a:t> </a:t>
                      </a:r>
                    </a:p>
                  </a:txBody>
                  <a:tcPr marL="9842" marR="9842" marT="98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Calibri" panose="020F0502020204030204" pitchFamily="34" charset="0"/>
                        </a:rPr>
                        <a:t> </a:t>
                      </a:r>
                    </a:p>
                  </a:txBody>
                  <a:tcPr marL="9842" marR="9842" marT="98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Calibri" panose="020F0502020204030204" pitchFamily="34" charset="0"/>
                        </a:rPr>
                        <a:t> </a:t>
                      </a:r>
                    </a:p>
                  </a:txBody>
                  <a:tcPr marL="9842" marR="9842" marT="98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Calibri" panose="020F0502020204030204" pitchFamily="34" charset="0"/>
                        </a:rPr>
                        <a:t> </a:t>
                      </a:r>
                    </a:p>
                  </a:txBody>
                  <a:tcPr marL="9842" marR="9842" marT="98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Calibri" panose="020F0502020204030204" pitchFamily="34" charset="0"/>
                        </a:rPr>
                        <a:t> </a:t>
                      </a:r>
                    </a:p>
                  </a:txBody>
                  <a:tcPr marL="9842" marR="9842" marT="98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Calibri" panose="020F0502020204030204" pitchFamily="34" charset="0"/>
                        </a:rPr>
                        <a:t> </a:t>
                      </a:r>
                    </a:p>
                  </a:txBody>
                  <a:tcPr marL="9842" marR="9842" marT="98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Calibri" panose="020F0502020204030204" pitchFamily="34" charset="0"/>
                        </a:rPr>
                        <a:t> </a:t>
                      </a:r>
                    </a:p>
                  </a:txBody>
                  <a:tcPr marL="9842" marR="9842" marT="98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Calibri" panose="020F0502020204030204" pitchFamily="34" charset="0"/>
                        </a:rPr>
                        <a:t> </a:t>
                      </a:r>
                    </a:p>
                  </a:txBody>
                  <a:tcPr marL="9842" marR="9842" marT="98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Calibri" panose="020F0502020204030204" pitchFamily="34" charset="0"/>
                        </a:rPr>
                        <a:t> </a:t>
                      </a:r>
                    </a:p>
                  </a:txBody>
                  <a:tcPr marL="9842" marR="9842" marT="984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85746327"/>
                  </a:ext>
                </a:extLst>
              </a:tr>
              <a:tr h="220858">
                <a:tc>
                  <a:txBody>
                    <a:bodyPr/>
                    <a:lstStyle/>
                    <a:p>
                      <a:pPr algn="ctr" fontAlgn="ctr"/>
                      <a:r>
                        <a:rPr lang="en-US" sz="1100" b="1" i="0" u="none" strike="noStrike">
                          <a:solidFill>
                            <a:srgbClr val="000000"/>
                          </a:solidFill>
                          <a:effectLst/>
                          <a:latin typeface="Calibri" panose="020F0502020204030204" pitchFamily="34" charset="0"/>
                        </a:rPr>
                        <a:t>Apr</a:t>
                      </a:r>
                    </a:p>
                  </a:txBody>
                  <a:tcPr marL="9842" marR="9842" marT="984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Calibri" panose="020F0502020204030204" pitchFamily="34" charset="0"/>
                        </a:rPr>
                        <a:t>0</a:t>
                      </a:r>
                    </a:p>
                  </a:txBody>
                  <a:tcPr marL="9842" marR="9842" marT="98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Calibri" panose="020F0502020204030204" pitchFamily="34" charset="0"/>
                        </a:rPr>
                        <a:t> </a:t>
                      </a:r>
                    </a:p>
                  </a:txBody>
                  <a:tcPr marL="9842" marR="9842" marT="98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Calibri" panose="020F0502020204030204" pitchFamily="34" charset="0"/>
                        </a:rPr>
                        <a:t> </a:t>
                      </a:r>
                    </a:p>
                  </a:txBody>
                  <a:tcPr marL="9842" marR="9842" marT="98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Calibri" panose="020F0502020204030204" pitchFamily="34" charset="0"/>
                        </a:rPr>
                        <a:t> </a:t>
                      </a:r>
                    </a:p>
                  </a:txBody>
                  <a:tcPr marL="9842" marR="9842" marT="98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Calibri" panose="020F0502020204030204" pitchFamily="34" charset="0"/>
                        </a:rPr>
                        <a:t> </a:t>
                      </a:r>
                    </a:p>
                  </a:txBody>
                  <a:tcPr marL="9842" marR="9842" marT="98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Calibri" panose="020F0502020204030204" pitchFamily="34" charset="0"/>
                        </a:rPr>
                        <a:t> </a:t>
                      </a:r>
                    </a:p>
                  </a:txBody>
                  <a:tcPr marL="9842" marR="9842" marT="98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Calibri" panose="020F0502020204030204" pitchFamily="34" charset="0"/>
                        </a:rPr>
                        <a:t> </a:t>
                      </a:r>
                    </a:p>
                  </a:txBody>
                  <a:tcPr marL="9842" marR="9842" marT="98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Calibri" panose="020F0502020204030204" pitchFamily="34" charset="0"/>
                        </a:rPr>
                        <a:t> </a:t>
                      </a:r>
                    </a:p>
                  </a:txBody>
                  <a:tcPr marL="9842" marR="9842" marT="98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Calibri" panose="020F0502020204030204" pitchFamily="34" charset="0"/>
                        </a:rPr>
                        <a:t> </a:t>
                      </a:r>
                    </a:p>
                  </a:txBody>
                  <a:tcPr marL="9842" marR="9842" marT="98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Calibri" panose="020F0502020204030204" pitchFamily="34" charset="0"/>
                        </a:rPr>
                        <a:t> </a:t>
                      </a:r>
                    </a:p>
                  </a:txBody>
                  <a:tcPr marL="9842" marR="9842" marT="98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Calibri" panose="020F0502020204030204" pitchFamily="34" charset="0"/>
                        </a:rPr>
                        <a:t> </a:t>
                      </a:r>
                    </a:p>
                  </a:txBody>
                  <a:tcPr marL="9842" marR="9842" marT="98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Calibri" panose="020F0502020204030204" pitchFamily="34" charset="0"/>
                        </a:rPr>
                        <a:t> </a:t>
                      </a:r>
                    </a:p>
                  </a:txBody>
                  <a:tcPr marL="9842" marR="9842" marT="984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601681"/>
                  </a:ext>
                </a:extLst>
              </a:tr>
              <a:tr h="220858">
                <a:tc>
                  <a:txBody>
                    <a:bodyPr/>
                    <a:lstStyle/>
                    <a:p>
                      <a:pPr algn="ctr" fontAlgn="ctr"/>
                      <a:r>
                        <a:rPr lang="en-US" sz="1100" b="1" i="0" u="none" strike="noStrike">
                          <a:solidFill>
                            <a:srgbClr val="000000"/>
                          </a:solidFill>
                          <a:effectLst/>
                          <a:latin typeface="Calibri" panose="020F0502020204030204" pitchFamily="34" charset="0"/>
                        </a:rPr>
                        <a:t>May</a:t>
                      </a:r>
                    </a:p>
                  </a:txBody>
                  <a:tcPr marL="9842" marR="9842" marT="984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Calibri" panose="020F0502020204030204" pitchFamily="34" charset="0"/>
                        </a:rPr>
                        <a:t>0</a:t>
                      </a:r>
                    </a:p>
                  </a:txBody>
                  <a:tcPr marL="9842" marR="9842" marT="98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Calibri" panose="020F0502020204030204" pitchFamily="34" charset="0"/>
                        </a:rPr>
                        <a:t> </a:t>
                      </a:r>
                    </a:p>
                  </a:txBody>
                  <a:tcPr marL="9842" marR="9842" marT="98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Calibri" panose="020F0502020204030204" pitchFamily="34" charset="0"/>
                        </a:rPr>
                        <a:t> </a:t>
                      </a:r>
                    </a:p>
                  </a:txBody>
                  <a:tcPr marL="9842" marR="9842" marT="98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Calibri" panose="020F0502020204030204" pitchFamily="34" charset="0"/>
                        </a:rPr>
                        <a:t> </a:t>
                      </a:r>
                    </a:p>
                  </a:txBody>
                  <a:tcPr marL="9842" marR="9842" marT="98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Calibri" panose="020F0502020204030204" pitchFamily="34" charset="0"/>
                        </a:rPr>
                        <a:t> </a:t>
                      </a:r>
                    </a:p>
                  </a:txBody>
                  <a:tcPr marL="9842" marR="9842" marT="98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Calibri" panose="020F0502020204030204" pitchFamily="34" charset="0"/>
                        </a:rPr>
                        <a:t> </a:t>
                      </a:r>
                    </a:p>
                  </a:txBody>
                  <a:tcPr marL="9842" marR="9842" marT="98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Calibri" panose="020F0502020204030204" pitchFamily="34" charset="0"/>
                        </a:rPr>
                        <a:t> </a:t>
                      </a:r>
                    </a:p>
                  </a:txBody>
                  <a:tcPr marL="9842" marR="9842" marT="98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Calibri" panose="020F0502020204030204" pitchFamily="34" charset="0"/>
                        </a:rPr>
                        <a:t> </a:t>
                      </a:r>
                    </a:p>
                  </a:txBody>
                  <a:tcPr marL="9842" marR="9842" marT="98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Calibri" panose="020F0502020204030204" pitchFamily="34" charset="0"/>
                        </a:rPr>
                        <a:t> </a:t>
                      </a:r>
                    </a:p>
                  </a:txBody>
                  <a:tcPr marL="9842" marR="9842" marT="98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Calibri" panose="020F0502020204030204" pitchFamily="34" charset="0"/>
                        </a:rPr>
                        <a:t> </a:t>
                      </a:r>
                    </a:p>
                  </a:txBody>
                  <a:tcPr marL="9842" marR="9842" marT="98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Calibri" panose="020F0502020204030204" pitchFamily="34" charset="0"/>
                        </a:rPr>
                        <a:t> </a:t>
                      </a:r>
                    </a:p>
                  </a:txBody>
                  <a:tcPr marL="9842" marR="9842" marT="98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Calibri" panose="020F0502020204030204" pitchFamily="34" charset="0"/>
                        </a:rPr>
                        <a:t> </a:t>
                      </a:r>
                    </a:p>
                  </a:txBody>
                  <a:tcPr marL="9842" marR="9842" marT="984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4040147"/>
                  </a:ext>
                </a:extLst>
              </a:tr>
              <a:tr h="220858">
                <a:tc>
                  <a:txBody>
                    <a:bodyPr/>
                    <a:lstStyle/>
                    <a:p>
                      <a:pPr algn="ctr" fontAlgn="ctr"/>
                      <a:r>
                        <a:rPr lang="en-US" sz="1100" b="1" i="0" u="none" strike="noStrike">
                          <a:solidFill>
                            <a:srgbClr val="000000"/>
                          </a:solidFill>
                          <a:effectLst/>
                          <a:latin typeface="Calibri" panose="020F0502020204030204" pitchFamily="34" charset="0"/>
                        </a:rPr>
                        <a:t>Jun</a:t>
                      </a:r>
                    </a:p>
                  </a:txBody>
                  <a:tcPr marL="9842" marR="9842" marT="984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Calibri" panose="020F0502020204030204" pitchFamily="34" charset="0"/>
                        </a:rPr>
                        <a:t>0</a:t>
                      </a:r>
                    </a:p>
                  </a:txBody>
                  <a:tcPr marL="9842" marR="9842" marT="98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Calibri" panose="020F0502020204030204" pitchFamily="34" charset="0"/>
                        </a:rPr>
                        <a:t> </a:t>
                      </a:r>
                    </a:p>
                  </a:txBody>
                  <a:tcPr marL="9842" marR="9842" marT="98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Calibri" panose="020F0502020204030204" pitchFamily="34" charset="0"/>
                        </a:rPr>
                        <a:t> </a:t>
                      </a:r>
                    </a:p>
                  </a:txBody>
                  <a:tcPr marL="9842" marR="9842" marT="98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Calibri" panose="020F0502020204030204" pitchFamily="34" charset="0"/>
                        </a:rPr>
                        <a:t> </a:t>
                      </a:r>
                    </a:p>
                  </a:txBody>
                  <a:tcPr marL="9842" marR="9842" marT="98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Calibri" panose="020F0502020204030204" pitchFamily="34" charset="0"/>
                        </a:rPr>
                        <a:t> </a:t>
                      </a:r>
                    </a:p>
                  </a:txBody>
                  <a:tcPr marL="9842" marR="9842" marT="98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Calibri" panose="020F0502020204030204" pitchFamily="34" charset="0"/>
                        </a:rPr>
                        <a:t> </a:t>
                      </a:r>
                    </a:p>
                  </a:txBody>
                  <a:tcPr marL="9842" marR="9842" marT="98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Calibri" panose="020F0502020204030204" pitchFamily="34" charset="0"/>
                        </a:rPr>
                        <a:t> </a:t>
                      </a:r>
                    </a:p>
                  </a:txBody>
                  <a:tcPr marL="9842" marR="9842" marT="98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Calibri" panose="020F0502020204030204" pitchFamily="34" charset="0"/>
                        </a:rPr>
                        <a:t> </a:t>
                      </a:r>
                    </a:p>
                  </a:txBody>
                  <a:tcPr marL="9842" marR="9842" marT="98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Calibri" panose="020F0502020204030204" pitchFamily="34" charset="0"/>
                        </a:rPr>
                        <a:t> </a:t>
                      </a:r>
                    </a:p>
                  </a:txBody>
                  <a:tcPr marL="9842" marR="9842" marT="98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Calibri" panose="020F0502020204030204" pitchFamily="34" charset="0"/>
                        </a:rPr>
                        <a:t> </a:t>
                      </a:r>
                    </a:p>
                  </a:txBody>
                  <a:tcPr marL="9842" marR="9842" marT="98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Calibri" panose="020F0502020204030204" pitchFamily="34" charset="0"/>
                        </a:rPr>
                        <a:t> </a:t>
                      </a:r>
                    </a:p>
                  </a:txBody>
                  <a:tcPr marL="9842" marR="9842" marT="98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Calibri" panose="020F0502020204030204" pitchFamily="34" charset="0"/>
                        </a:rPr>
                        <a:t> </a:t>
                      </a:r>
                    </a:p>
                  </a:txBody>
                  <a:tcPr marL="9842" marR="9842" marT="984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86991780"/>
                  </a:ext>
                </a:extLst>
              </a:tr>
              <a:tr h="220858">
                <a:tc>
                  <a:txBody>
                    <a:bodyPr/>
                    <a:lstStyle/>
                    <a:p>
                      <a:pPr algn="ctr" fontAlgn="ctr"/>
                      <a:r>
                        <a:rPr lang="en-US" sz="1100" b="1" i="0" u="none" strike="noStrike">
                          <a:solidFill>
                            <a:srgbClr val="000000"/>
                          </a:solidFill>
                          <a:effectLst/>
                          <a:latin typeface="Calibri" panose="020F0502020204030204" pitchFamily="34" charset="0"/>
                        </a:rPr>
                        <a:t>Jul</a:t>
                      </a:r>
                    </a:p>
                  </a:txBody>
                  <a:tcPr marL="9842" marR="9842" marT="984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Calibri" panose="020F0502020204030204" pitchFamily="34" charset="0"/>
                        </a:rPr>
                        <a:t>0</a:t>
                      </a:r>
                    </a:p>
                  </a:txBody>
                  <a:tcPr marL="9842" marR="9842" marT="98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Calibri" panose="020F0502020204030204" pitchFamily="34" charset="0"/>
                        </a:rPr>
                        <a:t> </a:t>
                      </a:r>
                    </a:p>
                  </a:txBody>
                  <a:tcPr marL="9842" marR="9842" marT="98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Calibri" panose="020F0502020204030204" pitchFamily="34" charset="0"/>
                        </a:rPr>
                        <a:t> </a:t>
                      </a:r>
                    </a:p>
                  </a:txBody>
                  <a:tcPr marL="9842" marR="9842" marT="98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Calibri" panose="020F0502020204030204" pitchFamily="34" charset="0"/>
                        </a:rPr>
                        <a:t> </a:t>
                      </a:r>
                    </a:p>
                  </a:txBody>
                  <a:tcPr marL="9842" marR="9842" marT="98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Calibri" panose="020F0502020204030204" pitchFamily="34" charset="0"/>
                        </a:rPr>
                        <a:t> </a:t>
                      </a:r>
                    </a:p>
                  </a:txBody>
                  <a:tcPr marL="9842" marR="9842" marT="98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Calibri" panose="020F0502020204030204" pitchFamily="34" charset="0"/>
                        </a:rPr>
                        <a:t> </a:t>
                      </a:r>
                    </a:p>
                  </a:txBody>
                  <a:tcPr marL="9842" marR="9842" marT="98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Calibri" panose="020F0502020204030204" pitchFamily="34" charset="0"/>
                        </a:rPr>
                        <a:t> </a:t>
                      </a:r>
                    </a:p>
                  </a:txBody>
                  <a:tcPr marL="9842" marR="9842" marT="98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Calibri" panose="020F0502020204030204" pitchFamily="34" charset="0"/>
                        </a:rPr>
                        <a:t> </a:t>
                      </a:r>
                    </a:p>
                  </a:txBody>
                  <a:tcPr marL="9842" marR="9842" marT="98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Calibri" panose="020F0502020204030204" pitchFamily="34" charset="0"/>
                        </a:rPr>
                        <a:t> </a:t>
                      </a:r>
                    </a:p>
                  </a:txBody>
                  <a:tcPr marL="9842" marR="9842" marT="98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Calibri" panose="020F0502020204030204" pitchFamily="34" charset="0"/>
                        </a:rPr>
                        <a:t> </a:t>
                      </a:r>
                    </a:p>
                  </a:txBody>
                  <a:tcPr marL="9842" marR="9842" marT="98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Calibri" panose="020F0502020204030204" pitchFamily="34" charset="0"/>
                        </a:rPr>
                        <a:t> </a:t>
                      </a:r>
                    </a:p>
                  </a:txBody>
                  <a:tcPr marL="9842" marR="9842" marT="98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Calibri" panose="020F0502020204030204" pitchFamily="34" charset="0"/>
                        </a:rPr>
                        <a:t> </a:t>
                      </a:r>
                    </a:p>
                  </a:txBody>
                  <a:tcPr marL="9842" marR="9842" marT="984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26194693"/>
                  </a:ext>
                </a:extLst>
              </a:tr>
              <a:tr h="220858">
                <a:tc>
                  <a:txBody>
                    <a:bodyPr/>
                    <a:lstStyle/>
                    <a:p>
                      <a:pPr algn="ctr" fontAlgn="ctr"/>
                      <a:r>
                        <a:rPr lang="en-US" sz="1100" b="1" i="0" u="none" strike="noStrike">
                          <a:solidFill>
                            <a:srgbClr val="000000"/>
                          </a:solidFill>
                          <a:effectLst/>
                          <a:latin typeface="Calibri" panose="020F0502020204030204" pitchFamily="34" charset="0"/>
                        </a:rPr>
                        <a:t>Aug</a:t>
                      </a:r>
                    </a:p>
                  </a:txBody>
                  <a:tcPr marL="9842" marR="9842" marT="984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Calibri" panose="020F0502020204030204" pitchFamily="34" charset="0"/>
                        </a:rPr>
                        <a:t>0</a:t>
                      </a:r>
                    </a:p>
                  </a:txBody>
                  <a:tcPr marL="9842" marR="9842" marT="98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Calibri" panose="020F0502020204030204" pitchFamily="34" charset="0"/>
                        </a:rPr>
                        <a:t> </a:t>
                      </a:r>
                    </a:p>
                  </a:txBody>
                  <a:tcPr marL="9842" marR="9842" marT="98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Calibri" panose="020F0502020204030204" pitchFamily="34" charset="0"/>
                        </a:rPr>
                        <a:t> </a:t>
                      </a:r>
                    </a:p>
                  </a:txBody>
                  <a:tcPr marL="9842" marR="9842" marT="98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Calibri" panose="020F0502020204030204" pitchFamily="34" charset="0"/>
                        </a:rPr>
                        <a:t> </a:t>
                      </a:r>
                    </a:p>
                  </a:txBody>
                  <a:tcPr marL="9842" marR="9842" marT="98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Calibri" panose="020F0502020204030204" pitchFamily="34" charset="0"/>
                        </a:rPr>
                        <a:t> </a:t>
                      </a:r>
                    </a:p>
                  </a:txBody>
                  <a:tcPr marL="9842" marR="9842" marT="98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Calibri" panose="020F0502020204030204" pitchFamily="34" charset="0"/>
                        </a:rPr>
                        <a:t> </a:t>
                      </a:r>
                    </a:p>
                  </a:txBody>
                  <a:tcPr marL="9842" marR="9842" marT="98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Calibri" panose="020F0502020204030204" pitchFamily="34" charset="0"/>
                        </a:rPr>
                        <a:t> </a:t>
                      </a:r>
                    </a:p>
                  </a:txBody>
                  <a:tcPr marL="9842" marR="9842" marT="98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Calibri" panose="020F0502020204030204" pitchFamily="34" charset="0"/>
                        </a:rPr>
                        <a:t> </a:t>
                      </a:r>
                    </a:p>
                  </a:txBody>
                  <a:tcPr marL="9842" marR="9842" marT="98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Calibri" panose="020F0502020204030204" pitchFamily="34" charset="0"/>
                        </a:rPr>
                        <a:t> </a:t>
                      </a:r>
                    </a:p>
                  </a:txBody>
                  <a:tcPr marL="9842" marR="9842" marT="98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Calibri" panose="020F0502020204030204" pitchFamily="34" charset="0"/>
                        </a:rPr>
                        <a:t> </a:t>
                      </a:r>
                    </a:p>
                  </a:txBody>
                  <a:tcPr marL="9842" marR="9842" marT="98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Calibri" panose="020F0502020204030204" pitchFamily="34" charset="0"/>
                        </a:rPr>
                        <a:t> </a:t>
                      </a:r>
                    </a:p>
                  </a:txBody>
                  <a:tcPr marL="9842" marR="9842" marT="98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Calibri" panose="020F0502020204030204" pitchFamily="34" charset="0"/>
                        </a:rPr>
                        <a:t> </a:t>
                      </a:r>
                    </a:p>
                  </a:txBody>
                  <a:tcPr marL="9842" marR="9842" marT="984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60162533"/>
                  </a:ext>
                </a:extLst>
              </a:tr>
              <a:tr h="220858">
                <a:tc>
                  <a:txBody>
                    <a:bodyPr/>
                    <a:lstStyle/>
                    <a:p>
                      <a:pPr algn="ctr" fontAlgn="ctr"/>
                      <a:r>
                        <a:rPr lang="en-US" sz="1100" b="1" i="0" u="none" strike="noStrike">
                          <a:solidFill>
                            <a:srgbClr val="000000"/>
                          </a:solidFill>
                          <a:effectLst/>
                          <a:latin typeface="Calibri" panose="020F0502020204030204" pitchFamily="34" charset="0"/>
                        </a:rPr>
                        <a:t>Sep</a:t>
                      </a:r>
                    </a:p>
                  </a:txBody>
                  <a:tcPr marL="9842" marR="9842" marT="984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Calibri" panose="020F0502020204030204" pitchFamily="34" charset="0"/>
                        </a:rPr>
                        <a:t>0</a:t>
                      </a:r>
                    </a:p>
                  </a:txBody>
                  <a:tcPr marL="9842" marR="9842" marT="98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Calibri" panose="020F0502020204030204" pitchFamily="34" charset="0"/>
                        </a:rPr>
                        <a:t> </a:t>
                      </a:r>
                    </a:p>
                  </a:txBody>
                  <a:tcPr marL="9842" marR="9842" marT="98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Calibri" panose="020F0502020204030204" pitchFamily="34" charset="0"/>
                        </a:rPr>
                        <a:t> </a:t>
                      </a:r>
                    </a:p>
                  </a:txBody>
                  <a:tcPr marL="9842" marR="9842" marT="98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Calibri" panose="020F0502020204030204" pitchFamily="34" charset="0"/>
                        </a:rPr>
                        <a:t> </a:t>
                      </a:r>
                    </a:p>
                  </a:txBody>
                  <a:tcPr marL="9842" marR="9842" marT="98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Calibri" panose="020F0502020204030204" pitchFamily="34" charset="0"/>
                        </a:rPr>
                        <a:t> </a:t>
                      </a:r>
                    </a:p>
                  </a:txBody>
                  <a:tcPr marL="9842" marR="9842" marT="98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Calibri" panose="020F0502020204030204" pitchFamily="34" charset="0"/>
                        </a:rPr>
                        <a:t> </a:t>
                      </a:r>
                    </a:p>
                  </a:txBody>
                  <a:tcPr marL="9842" marR="9842" marT="98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Calibri" panose="020F0502020204030204" pitchFamily="34" charset="0"/>
                        </a:rPr>
                        <a:t> </a:t>
                      </a:r>
                    </a:p>
                  </a:txBody>
                  <a:tcPr marL="9842" marR="9842" marT="98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Calibri" panose="020F0502020204030204" pitchFamily="34" charset="0"/>
                        </a:rPr>
                        <a:t> </a:t>
                      </a:r>
                    </a:p>
                  </a:txBody>
                  <a:tcPr marL="9842" marR="9842" marT="98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Calibri" panose="020F0502020204030204" pitchFamily="34" charset="0"/>
                        </a:rPr>
                        <a:t> </a:t>
                      </a:r>
                    </a:p>
                  </a:txBody>
                  <a:tcPr marL="9842" marR="9842" marT="98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Calibri" panose="020F0502020204030204" pitchFamily="34" charset="0"/>
                        </a:rPr>
                        <a:t> </a:t>
                      </a:r>
                    </a:p>
                  </a:txBody>
                  <a:tcPr marL="9842" marR="9842" marT="98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Calibri" panose="020F0502020204030204" pitchFamily="34" charset="0"/>
                        </a:rPr>
                        <a:t> </a:t>
                      </a:r>
                    </a:p>
                  </a:txBody>
                  <a:tcPr marL="9842" marR="9842" marT="98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Calibri" panose="020F0502020204030204" pitchFamily="34" charset="0"/>
                        </a:rPr>
                        <a:t> </a:t>
                      </a:r>
                    </a:p>
                  </a:txBody>
                  <a:tcPr marL="9842" marR="9842" marT="984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40480806"/>
                  </a:ext>
                </a:extLst>
              </a:tr>
              <a:tr h="220858">
                <a:tc>
                  <a:txBody>
                    <a:bodyPr/>
                    <a:lstStyle/>
                    <a:p>
                      <a:pPr algn="ctr" fontAlgn="ctr"/>
                      <a:r>
                        <a:rPr lang="en-US" sz="1100" b="1" i="0" u="none" strike="noStrike">
                          <a:solidFill>
                            <a:srgbClr val="000000"/>
                          </a:solidFill>
                          <a:effectLst/>
                          <a:latin typeface="Calibri" panose="020F0502020204030204" pitchFamily="34" charset="0"/>
                        </a:rPr>
                        <a:t>Total</a:t>
                      </a:r>
                    </a:p>
                  </a:txBody>
                  <a:tcPr marL="9842" marR="9842" marT="984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Calibri" panose="020F0502020204030204" pitchFamily="34" charset="0"/>
                        </a:rPr>
                        <a:t>18</a:t>
                      </a:r>
                    </a:p>
                  </a:txBody>
                  <a:tcPr marL="9842" marR="9842" marT="98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Calibri" panose="020F0502020204030204" pitchFamily="34" charset="0"/>
                        </a:rPr>
                        <a:t>1</a:t>
                      </a:r>
                    </a:p>
                  </a:txBody>
                  <a:tcPr marL="9842" marR="9842" marT="98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Calibri" panose="020F0502020204030204" pitchFamily="34" charset="0"/>
                        </a:rPr>
                        <a:t>9</a:t>
                      </a:r>
                    </a:p>
                  </a:txBody>
                  <a:tcPr marL="9842" marR="9842" marT="98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Calibri" panose="020F0502020204030204" pitchFamily="34" charset="0"/>
                        </a:rPr>
                        <a:t>0</a:t>
                      </a:r>
                    </a:p>
                  </a:txBody>
                  <a:tcPr marL="9842" marR="9842" marT="98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Calibri" panose="020F0502020204030204" pitchFamily="34" charset="0"/>
                        </a:rPr>
                        <a:t>0</a:t>
                      </a:r>
                    </a:p>
                  </a:txBody>
                  <a:tcPr marL="9842" marR="9842" marT="98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Calibri" panose="020F0502020204030204" pitchFamily="34" charset="0"/>
                        </a:rPr>
                        <a:t>0</a:t>
                      </a:r>
                    </a:p>
                  </a:txBody>
                  <a:tcPr marL="9842" marR="9842" marT="98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Calibri" panose="020F0502020204030204" pitchFamily="34" charset="0"/>
                        </a:rPr>
                        <a:t>1</a:t>
                      </a:r>
                    </a:p>
                  </a:txBody>
                  <a:tcPr marL="9842" marR="9842" marT="98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Calibri" panose="020F0502020204030204" pitchFamily="34" charset="0"/>
                        </a:rPr>
                        <a:t>1</a:t>
                      </a:r>
                    </a:p>
                  </a:txBody>
                  <a:tcPr marL="9842" marR="9842" marT="98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Calibri" panose="020F0502020204030204" pitchFamily="34" charset="0"/>
                        </a:rPr>
                        <a:t>1</a:t>
                      </a:r>
                    </a:p>
                  </a:txBody>
                  <a:tcPr marL="9842" marR="9842" marT="98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Calibri" panose="020F0502020204030204" pitchFamily="34" charset="0"/>
                        </a:rPr>
                        <a:t>2</a:t>
                      </a:r>
                    </a:p>
                  </a:txBody>
                  <a:tcPr marL="9842" marR="9842" marT="98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a:solidFill>
                            <a:srgbClr val="000000"/>
                          </a:solidFill>
                          <a:effectLst/>
                          <a:latin typeface="Calibri" panose="020F0502020204030204" pitchFamily="34" charset="0"/>
                        </a:rPr>
                        <a:t>0</a:t>
                      </a:r>
                    </a:p>
                  </a:txBody>
                  <a:tcPr marL="9842" marR="9842" marT="98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1100" b="1" i="0" u="none" strike="noStrike" dirty="0">
                          <a:solidFill>
                            <a:srgbClr val="000000"/>
                          </a:solidFill>
                          <a:effectLst/>
                          <a:latin typeface="Calibri" panose="020F0502020204030204" pitchFamily="34" charset="0"/>
                        </a:rPr>
                        <a:t>3</a:t>
                      </a:r>
                    </a:p>
                  </a:txBody>
                  <a:tcPr marL="9842" marR="9842" marT="984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80634853"/>
                  </a:ext>
                </a:extLst>
              </a:tr>
            </a:tbl>
          </a:graphicData>
        </a:graphic>
      </p:graphicFrame>
    </p:spTree>
    <p:extLst>
      <p:ext uri="{BB962C8B-B14F-4D97-AF65-F5344CB8AC3E}">
        <p14:creationId xmlns:p14="http://schemas.microsoft.com/office/powerpoint/2010/main" val="33501927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6C037BE2-B609-F9F0-0E53-D536A82BBB62}"/>
              </a:ext>
            </a:extLst>
          </p:cNvPr>
          <p:cNvGraphicFramePr>
            <a:graphicFrameLocks/>
          </p:cNvGraphicFramePr>
          <p:nvPr/>
        </p:nvGraphicFramePr>
        <p:xfrm>
          <a:off x="482600" y="1339850"/>
          <a:ext cx="8178800" cy="41783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679550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8AFFCA2-906E-41E4-B6E8-E7BE491D3624}"/>
              </a:ext>
            </a:extLst>
          </p:cNvPr>
          <p:cNvSpPr txBox="1"/>
          <p:nvPr/>
        </p:nvSpPr>
        <p:spPr>
          <a:xfrm>
            <a:off x="628650" y="995854"/>
            <a:ext cx="7886700" cy="1129412"/>
          </a:xfrm>
          <a:prstGeom prst="rect">
            <a:avLst/>
          </a:prstGeom>
        </p:spPr>
        <p:txBody>
          <a:bodyPr vert="horz" lIns="68580" tIns="34290" rIns="68580" bIns="34290" rtlCol="0" anchor="ctr">
            <a:normAutofit/>
          </a:bodyPr>
          <a:lstStyle/>
          <a:p>
            <a:pPr>
              <a:lnSpc>
                <a:spcPct val="90000"/>
              </a:lnSpc>
              <a:spcBef>
                <a:spcPct val="0"/>
              </a:spcBef>
              <a:spcAft>
                <a:spcPts val="450"/>
              </a:spcAft>
            </a:pPr>
            <a:r>
              <a:rPr lang="en-US" sz="3900">
                <a:latin typeface="+mj-lt"/>
                <a:ea typeface="+mj-ea"/>
                <a:cs typeface="+mj-cs"/>
              </a:rPr>
              <a:t>Bridgeport Hospital</a:t>
            </a:r>
          </a:p>
        </p:txBody>
      </p:sp>
      <p:graphicFrame>
        <p:nvGraphicFramePr>
          <p:cNvPr id="3" name="Chart 2">
            <a:extLst>
              <a:ext uri="{FF2B5EF4-FFF2-40B4-BE49-F238E27FC236}">
                <a16:creationId xmlns:a16="http://schemas.microsoft.com/office/drawing/2014/main" id="{F99707A6-D57B-1FE3-4ED5-E70188F516E0}"/>
              </a:ext>
            </a:extLst>
          </p:cNvPr>
          <p:cNvGraphicFramePr>
            <a:graphicFrameLocks/>
          </p:cNvGraphicFramePr>
          <p:nvPr/>
        </p:nvGraphicFramePr>
        <p:xfrm>
          <a:off x="628651" y="2241320"/>
          <a:ext cx="7884410" cy="333772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0278092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0337"/>
            <a:ext cx="8229600" cy="1143000"/>
          </a:xfrm>
        </p:spPr>
        <p:txBody>
          <a:bodyPr/>
          <a:lstStyle/>
          <a:p>
            <a:r>
              <a:rPr lang="en-US" dirty="0">
                <a:solidFill>
                  <a:srgbClr val="0070C0"/>
                </a:solidFill>
              </a:rPr>
              <a:t>Bridgeport and Milford Campuses Turnaround Time Goals 	</a:t>
            </a:r>
          </a:p>
        </p:txBody>
      </p:sp>
      <p:sp>
        <p:nvSpPr>
          <p:cNvPr id="3" name="Content Placeholder 2"/>
          <p:cNvSpPr>
            <a:spLocks noGrp="1"/>
          </p:cNvSpPr>
          <p:nvPr>
            <p:ph idx="1"/>
          </p:nvPr>
        </p:nvSpPr>
        <p:spPr/>
        <p:txBody>
          <a:bodyPr/>
          <a:lstStyle/>
          <a:p>
            <a:r>
              <a:rPr lang="en-US" dirty="0"/>
              <a:t>Mean determined from median TAT across the Yale New Haven Health System delivery networks</a:t>
            </a:r>
          </a:p>
          <a:p>
            <a:pPr lvl="1"/>
            <a:r>
              <a:rPr lang="en-US" dirty="0"/>
              <a:t>Bridgeport and Milford Campuses – Bridgeport Hospital, Greenwich Hospital, Lawrence Memorial Hospital, Westerly Hospital, St. Raphael and York Street Campus – Yale New Haven Hospital and Shoreline Medical Center</a:t>
            </a:r>
          </a:p>
          <a:p>
            <a:r>
              <a:rPr lang="en-US" dirty="0"/>
              <a:t>Standard Deviation calculated</a:t>
            </a:r>
          </a:p>
          <a:p>
            <a:r>
              <a:rPr lang="en-US" dirty="0"/>
              <a:t>2 SD Range established and represents the upper and lower limits</a:t>
            </a:r>
          </a:p>
          <a:p>
            <a:pPr lvl="1"/>
            <a:r>
              <a:rPr lang="en-US" dirty="0"/>
              <a:t>If data set within control range, no corrective actions are necessary</a:t>
            </a:r>
          </a:p>
          <a:p>
            <a:pPr lvl="1"/>
            <a:endParaRPr lang="en-US" dirty="0"/>
          </a:p>
          <a:p>
            <a:pPr lvl="1"/>
            <a:endParaRPr lang="en-US" dirty="0"/>
          </a:p>
          <a:p>
            <a:pPr marL="457200" lvl="1" indent="0">
              <a:buNone/>
            </a:pPr>
            <a:endParaRPr lang="en-US" dirty="0"/>
          </a:p>
        </p:txBody>
      </p:sp>
    </p:spTree>
    <p:extLst>
      <p:ext uri="{BB962C8B-B14F-4D97-AF65-F5344CB8AC3E}">
        <p14:creationId xmlns:p14="http://schemas.microsoft.com/office/powerpoint/2010/main" val="27510396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D8FC460-3B1B-B829-0359-64C03AE3CE2C}"/>
              </a:ext>
            </a:extLst>
          </p:cNvPr>
          <p:cNvSpPr txBox="1"/>
          <p:nvPr/>
        </p:nvSpPr>
        <p:spPr>
          <a:xfrm>
            <a:off x="1044428" y="5541451"/>
            <a:ext cx="7065628" cy="473206"/>
          </a:xfrm>
          <a:prstGeom prst="rect">
            <a:avLst/>
          </a:prstGeom>
          <a:noFill/>
        </p:spPr>
        <p:txBody>
          <a:bodyPr wrap="square" rtlCol="0">
            <a:spAutoFit/>
          </a:bodyPr>
          <a:lstStyle/>
          <a:p>
            <a:r>
              <a:rPr lang="en-US" sz="825" dirty="0"/>
              <a:t>Discarded = Expired + Wasted</a:t>
            </a:r>
          </a:p>
          <a:p>
            <a:r>
              <a:rPr lang="en-US" sz="825" dirty="0"/>
              <a:t>*Expired – Unit reached expiration date on shelf during storage</a:t>
            </a:r>
          </a:p>
          <a:p>
            <a:r>
              <a:rPr lang="en-US" sz="825" dirty="0">
                <a:latin typeface="Calibri" panose="020F0502020204030204" pitchFamily="34" charset="0"/>
                <a:ea typeface="Calibri" panose="020F0502020204030204" pitchFamily="34" charset="0"/>
              </a:rPr>
              <a:t>** Wasted – Returned unit(s) discarded following, and due to, clinical issues encountered by the clinical team after product released by the blood bank </a:t>
            </a:r>
          </a:p>
        </p:txBody>
      </p:sp>
      <p:graphicFrame>
        <p:nvGraphicFramePr>
          <p:cNvPr id="5" name="Table 4">
            <a:extLst>
              <a:ext uri="{FF2B5EF4-FFF2-40B4-BE49-F238E27FC236}">
                <a16:creationId xmlns:a16="http://schemas.microsoft.com/office/drawing/2014/main" id="{80E3B011-247B-0CC9-D1F2-B53821EED361}"/>
              </a:ext>
            </a:extLst>
          </p:cNvPr>
          <p:cNvGraphicFramePr>
            <a:graphicFrameLocks noGrp="1"/>
          </p:cNvGraphicFramePr>
          <p:nvPr/>
        </p:nvGraphicFramePr>
        <p:xfrm>
          <a:off x="628651" y="1058141"/>
          <a:ext cx="7886696" cy="4371106"/>
        </p:xfrm>
        <a:graphic>
          <a:graphicData uri="http://schemas.openxmlformats.org/drawingml/2006/table">
            <a:tbl>
              <a:tblPr/>
              <a:tblGrid>
                <a:gridCol w="669089">
                  <a:extLst>
                    <a:ext uri="{9D8B030D-6E8A-4147-A177-3AD203B41FA5}">
                      <a16:colId xmlns:a16="http://schemas.microsoft.com/office/drawing/2014/main" val="2539590990"/>
                    </a:ext>
                  </a:extLst>
                </a:gridCol>
                <a:gridCol w="455549">
                  <a:extLst>
                    <a:ext uri="{9D8B030D-6E8A-4147-A177-3AD203B41FA5}">
                      <a16:colId xmlns:a16="http://schemas.microsoft.com/office/drawing/2014/main" val="3629263326"/>
                    </a:ext>
                  </a:extLst>
                </a:gridCol>
                <a:gridCol w="455549">
                  <a:extLst>
                    <a:ext uri="{9D8B030D-6E8A-4147-A177-3AD203B41FA5}">
                      <a16:colId xmlns:a16="http://schemas.microsoft.com/office/drawing/2014/main" val="2574834546"/>
                    </a:ext>
                  </a:extLst>
                </a:gridCol>
                <a:gridCol w="505376">
                  <a:extLst>
                    <a:ext uri="{9D8B030D-6E8A-4147-A177-3AD203B41FA5}">
                      <a16:colId xmlns:a16="http://schemas.microsoft.com/office/drawing/2014/main" val="3533035305"/>
                    </a:ext>
                  </a:extLst>
                </a:gridCol>
                <a:gridCol w="455549">
                  <a:extLst>
                    <a:ext uri="{9D8B030D-6E8A-4147-A177-3AD203B41FA5}">
                      <a16:colId xmlns:a16="http://schemas.microsoft.com/office/drawing/2014/main" val="86615629"/>
                    </a:ext>
                  </a:extLst>
                </a:gridCol>
                <a:gridCol w="455549">
                  <a:extLst>
                    <a:ext uri="{9D8B030D-6E8A-4147-A177-3AD203B41FA5}">
                      <a16:colId xmlns:a16="http://schemas.microsoft.com/office/drawing/2014/main" val="3405610004"/>
                    </a:ext>
                  </a:extLst>
                </a:gridCol>
                <a:gridCol w="455549">
                  <a:extLst>
                    <a:ext uri="{9D8B030D-6E8A-4147-A177-3AD203B41FA5}">
                      <a16:colId xmlns:a16="http://schemas.microsoft.com/office/drawing/2014/main" val="975169635"/>
                    </a:ext>
                  </a:extLst>
                </a:gridCol>
                <a:gridCol w="455549">
                  <a:extLst>
                    <a:ext uri="{9D8B030D-6E8A-4147-A177-3AD203B41FA5}">
                      <a16:colId xmlns:a16="http://schemas.microsoft.com/office/drawing/2014/main" val="4287645381"/>
                    </a:ext>
                  </a:extLst>
                </a:gridCol>
                <a:gridCol w="455549">
                  <a:extLst>
                    <a:ext uri="{9D8B030D-6E8A-4147-A177-3AD203B41FA5}">
                      <a16:colId xmlns:a16="http://schemas.microsoft.com/office/drawing/2014/main" val="378552460"/>
                    </a:ext>
                  </a:extLst>
                </a:gridCol>
                <a:gridCol w="455549">
                  <a:extLst>
                    <a:ext uri="{9D8B030D-6E8A-4147-A177-3AD203B41FA5}">
                      <a16:colId xmlns:a16="http://schemas.microsoft.com/office/drawing/2014/main" val="3980106193"/>
                    </a:ext>
                  </a:extLst>
                </a:gridCol>
                <a:gridCol w="455549">
                  <a:extLst>
                    <a:ext uri="{9D8B030D-6E8A-4147-A177-3AD203B41FA5}">
                      <a16:colId xmlns:a16="http://schemas.microsoft.com/office/drawing/2014/main" val="2012076043"/>
                    </a:ext>
                  </a:extLst>
                </a:gridCol>
                <a:gridCol w="455549">
                  <a:extLst>
                    <a:ext uri="{9D8B030D-6E8A-4147-A177-3AD203B41FA5}">
                      <a16:colId xmlns:a16="http://schemas.microsoft.com/office/drawing/2014/main" val="3325637749"/>
                    </a:ext>
                  </a:extLst>
                </a:gridCol>
                <a:gridCol w="455549">
                  <a:extLst>
                    <a:ext uri="{9D8B030D-6E8A-4147-A177-3AD203B41FA5}">
                      <a16:colId xmlns:a16="http://schemas.microsoft.com/office/drawing/2014/main" val="962273055"/>
                    </a:ext>
                  </a:extLst>
                </a:gridCol>
                <a:gridCol w="512493">
                  <a:extLst>
                    <a:ext uri="{9D8B030D-6E8A-4147-A177-3AD203B41FA5}">
                      <a16:colId xmlns:a16="http://schemas.microsoft.com/office/drawing/2014/main" val="1455478408"/>
                    </a:ext>
                  </a:extLst>
                </a:gridCol>
                <a:gridCol w="512493">
                  <a:extLst>
                    <a:ext uri="{9D8B030D-6E8A-4147-A177-3AD203B41FA5}">
                      <a16:colId xmlns:a16="http://schemas.microsoft.com/office/drawing/2014/main" val="3218641400"/>
                    </a:ext>
                  </a:extLst>
                </a:gridCol>
                <a:gridCol w="676206">
                  <a:extLst>
                    <a:ext uri="{9D8B030D-6E8A-4147-A177-3AD203B41FA5}">
                      <a16:colId xmlns:a16="http://schemas.microsoft.com/office/drawing/2014/main" val="1295199214"/>
                    </a:ext>
                  </a:extLst>
                </a:gridCol>
              </a:tblGrid>
              <a:tr h="430651">
                <a:tc gridSpan="16">
                  <a:txBody>
                    <a:bodyPr/>
                    <a:lstStyle/>
                    <a:p>
                      <a:pPr algn="ctr" fontAlgn="ctr"/>
                      <a:r>
                        <a:rPr lang="en-US" sz="1500" b="1" i="0" u="none" strike="noStrike">
                          <a:solidFill>
                            <a:srgbClr val="000000"/>
                          </a:solidFill>
                          <a:effectLst/>
                          <a:latin typeface="Calibri" panose="020F0502020204030204" pitchFamily="34" charset="0"/>
                        </a:rPr>
                        <a:t>Bridgeport Hospital Blood Bank - FY24</a:t>
                      </a:r>
                    </a:p>
                  </a:txBody>
                  <a:tcPr marL="7118" marR="7118" marT="7118" marB="0" anchor="ctr">
                    <a:lnL>
                      <a:noFill/>
                    </a:lnL>
                    <a:lnR>
                      <a:noFill/>
                    </a:lnR>
                    <a:lnT>
                      <a:noFill/>
                    </a:lnT>
                    <a:lnB>
                      <a:noFill/>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871419390"/>
                  </a:ext>
                </a:extLst>
              </a:tr>
              <a:tr h="430651">
                <a:tc gridSpan="16">
                  <a:txBody>
                    <a:bodyPr/>
                    <a:lstStyle/>
                    <a:p>
                      <a:pPr algn="ctr" fontAlgn="ctr"/>
                      <a:r>
                        <a:rPr lang="en-US" sz="1500" b="1" i="0" u="none" strike="noStrike" dirty="0">
                          <a:solidFill>
                            <a:srgbClr val="000000"/>
                          </a:solidFill>
                          <a:effectLst/>
                          <a:latin typeface="Calibri" panose="020F0502020204030204" pitchFamily="34" charset="0"/>
                        </a:rPr>
                        <a:t>RBC Utilization</a:t>
                      </a:r>
                    </a:p>
                  </a:txBody>
                  <a:tcPr marL="7118" marR="7118" marT="7118" marB="0" anchor="ctr">
                    <a:lnL>
                      <a:noFill/>
                    </a:lnL>
                    <a:lnR>
                      <a:noFill/>
                    </a:lnR>
                    <a:lnT>
                      <a:noFill/>
                    </a:lnT>
                    <a:lnB>
                      <a:noFill/>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628421460"/>
                  </a:ext>
                </a:extLst>
              </a:tr>
              <a:tr h="452183">
                <a:tc gridSpan="16">
                  <a:txBody>
                    <a:bodyPr/>
                    <a:lstStyle/>
                    <a:p>
                      <a:pPr algn="ctr" fontAlgn="ctr"/>
                      <a:r>
                        <a:rPr lang="en-US" sz="800" b="0" i="0" u="none" strike="noStrike">
                          <a:solidFill>
                            <a:srgbClr val="000000"/>
                          </a:solidFill>
                          <a:effectLst/>
                          <a:latin typeface="Calibri" panose="020F0502020204030204" pitchFamily="34" charset="0"/>
                        </a:rPr>
                        <a:t> </a:t>
                      </a:r>
                    </a:p>
                  </a:txBody>
                  <a:tcPr marL="7118" marR="7118" marT="7118" marB="0" anchor="ctr">
                    <a:lnL>
                      <a:noFill/>
                    </a:lnL>
                    <a:lnR>
                      <a:noFill/>
                    </a:lnR>
                    <a:lnT>
                      <a:noFill/>
                    </a:lnT>
                    <a:lnB w="1270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841366978"/>
                  </a:ext>
                </a:extLst>
              </a:tr>
              <a:tr h="430651">
                <a:tc>
                  <a:txBody>
                    <a:bodyPr/>
                    <a:lstStyle/>
                    <a:p>
                      <a:pPr algn="ctr" fontAlgn="ctr"/>
                      <a:r>
                        <a:rPr lang="en-US" sz="800" b="1" i="0" u="none" strike="noStrike">
                          <a:solidFill>
                            <a:srgbClr val="000000"/>
                          </a:solidFill>
                          <a:effectLst/>
                          <a:latin typeface="Calibri" panose="020F0502020204030204" pitchFamily="34" charset="0"/>
                        </a:rPr>
                        <a:t> </a:t>
                      </a:r>
                    </a:p>
                  </a:txBody>
                  <a:tcPr marL="7118" marR="7118" marT="711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Oct</a:t>
                      </a:r>
                    </a:p>
                  </a:txBody>
                  <a:tcPr marL="7118" marR="7118" marT="71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Nov</a:t>
                      </a:r>
                    </a:p>
                  </a:txBody>
                  <a:tcPr marL="7118" marR="7118" marT="71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Dec</a:t>
                      </a:r>
                    </a:p>
                  </a:txBody>
                  <a:tcPr marL="7118" marR="7118" marT="71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Jan</a:t>
                      </a:r>
                    </a:p>
                  </a:txBody>
                  <a:tcPr marL="7118" marR="7118" marT="71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Feb</a:t>
                      </a:r>
                    </a:p>
                  </a:txBody>
                  <a:tcPr marL="7118" marR="7118" marT="71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Mar</a:t>
                      </a:r>
                    </a:p>
                  </a:txBody>
                  <a:tcPr marL="7118" marR="7118" marT="71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Apr</a:t>
                      </a:r>
                    </a:p>
                  </a:txBody>
                  <a:tcPr marL="7118" marR="7118" marT="71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May</a:t>
                      </a:r>
                    </a:p>
                  </a:txBody>
                  <a:tcPr marL="7118" marR="7118" marT="71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Jun</a:t>
                      </a:r>
                    </a:p>
                  </a:txBody>
                  <a:tcPr marL="7118" marR="7118" marT="71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Jul</a:t>
                      </a:r>
                    </a:p>
                  </a:txBody>
                  <a:tcPr marL="7118" marR="7118" marT="71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Aug</a:t>
                      </a:r>
                    </a:p>
                  </a:txBody>
                  <a:tcPr marL="7118" marR="7118" marT="71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Sep</a:t>
                      </a:r>
                    </a:p>
                  </a:txBody>
                  <a:tcPr marL="7118" marR="7118" marT="71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Total</a:t>
                      </a:r>
                    </a:p>
                  </a:txBody>
                  <a:tcPr marL="7118" marR="7118" marT="71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Mean ± SD</a:t>
                      </a:r>
                    </a:p>
                  </a:txBody>
                  <a:tcPr marL="7118" marR="7118" marT="71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Total Amount</a:t>
                      </a:r>
                    </a:p>
                  </a:txBody>
                  <a:tcPr marL="7118" marR="7118" marT="711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98975568"/>
                  </a:ext>
                </a:extLst>
              </a:tr>
              <a:tr h="430651">
                <a:tc>
                  <a:txBody>
                    <a:bodyPr/>
                    <a:lstStyle/>
                    <a:p>
                      <a:pPr algn="ctr" fontAlgn="ctr"/>
                      <a:r>
                        <a:rPr lang="en-US" sz="800" b="1" i="0" u="none" strike="noStrike">
                          <a:solidFill>
                            <a:srgbClr val="000000"/>
                          </a:solidFill>
                          <a:effectLst/>
                          <a:latin typeface="Calibri" panose="020F0502020204030204" pitchFamily="34" charset="0"/>
                        </a:rPr>
                        <a:t>Transfused</a:t>
                      </a:r>
                    </a:p>
                  </a:txBody>
                  <a:tcPr marL="7118" marR="7118" marT="711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450</a:t>
                      </a:r>
                    </a:p>
                  </a:txBody>
                  <a:tcPr marL="7118" marR="7118" marT="71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503</a:t>
                      </a:r>
                    </a:p>
                  </a:txBody>
                  <a:tcPr marL="7118" marR="7118" marT="71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419</a:t>
                      </a:r>
                    </a:p>
                  </a:txBody>
                  <a:tcPr marL="7118" marR="7118" marT="71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466</a:t>
                      </a:r>
                    </a:p>
                  </a:txBody>
                  <a:tcPr marL="7118" marR="7118" marT="71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 </a:t>
                      </a:r>
                    </a:p>
                  </a:txBody>
                  <a:tcPr marL="7118" marR="7118" marT="71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dirty="0">
                          <a:solidFill>
                            <a:srgbClr val="000000"/>
                          </a:solidFill>
                          <a:effectLst/>
                          <a:latin typeface="Calibri" panose="020F0502020204030204" pitchFamily="34" charset="0"/>
                        </a:rPr>
                        <a:t> </a:t>
                      </a:r>
                    </a:p>
                  </a:txBody>
                  <a:tcPr marL="7118" marR="7118" marT="71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 </a:t>
                      </a:r>
                    </a:p>
                  </a:txBody>
                  <a:tcPr marL="7118" marR="7118" marT="71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 </a:t>
                      </a:r>
                    </a:p>
                  </a:txBody>
                  <a:tcPr marL="7118" marR="7118" marT="71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 </a:t>
                      </a:r>
                    </a:p>
                  </a:txBody>
                  <a:tcPr marL="7118" marR="7118" marT="71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 </a:t>
                      </a:r>
                    </a:p>
                  </a:txBody>
                  <a:tcPr marL="7118" marR="7118" marT="71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 </a:t>
                      </a:r>
                    </a:p>
                  </a:txBody>
                  <a:tcPr marL="7118" marR="7118" marT="71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 </a:t>
                      </a:r>
                    </a:p>
                  </a:txBody>
                  <a:tcPr marL="7118" marR="7118" marT="71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1838</a:t>
                      </a:r>
                    </a:p>
                  </a:txBody>
                  <a:tcPr marL="7118" marR="7118" marT="71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460 ± 35</a:t>
                      </a:r>
                    </a:p>
                  </a:txBody>
                  <a:tcPr marL="7118" marR="7118" marT="71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$487,989.00 </a:t>
                      </a:r>
                    </a:p>
                  </a:txBody>
                  <a:tcPr marL="7118" marR="7118" marT="711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71497790"/>
                  </a:ext>
                </a:extLst>
              </a:tr>
              <a:tr h="430651">
                <a:tc>
                  <a:txBody>
                    <a:bodyPr/>
                    <a:lstStyle/>
                    <a:p>
                      <a:pPr algn="ctr" fontAlgn="ctr"/>
                      <a:r>
                        <a:rPr lang="en-US" sz="800" b="1" i="0" u="none" strike="noStrike">
                          <a:solidFill>
                            <a:srgbClr val="000000"/>
                          </a:solidFill>
                          <a:effectLst/>
                          <a:latin typeface="Calibri" panose="020F0502020204030204" pitchFamily="34" charset="0"/>
                        </a:rPr>
                        <a:t>Discarded</a:t>
                      </a:r>
                    </a:p>
                  </a:txBody>
                  <a:tcPr marL="7118" marR="7118" marT="711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4</a:t>
                      </a:r>
                    </a:p>
                  </a:txBody>
                  <a:tcPr marL="7118" marR="7118" marT="71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3</a:t>
                      </a:r>
                    </a:p>
                  </a:txBody>
                  <a:tcPr marL="7118" marR="7118" marT="71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2</a:t>
                      </a:r>
                    </a:p>
                  </a:txBody>
                  <a:tcPr marL="7118" marR="7118" marT="71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1</a:t>
                      </a:r>
                    </a:p>
                  </a:txBody>
                  <a:tcPr marL="7118" marR="7118" marT="71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 </a:t>
                      </a:r>
                    </a:p>
                  </a:txBody>
                  <a:tcPr marL="7118" marR="7118" marT="71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 </a:t>
                      </a:r>
                    </a:p>
                  </a:txBody>
                  <a:tcPr marL="7118" marR="7118" marT="71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 </a:t>
                      </a:r>
                    </a:p>
                  </a:txBody>
                  <a:tcPr marL="7118" marR="7118" marT="71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dirty="0">
                          <a:solidFill>
                            <a:srgbClr val="000000"/>
                          </a:solidFill>
                          <a:effectLst/>
                          <a:latin typeface="Calibri" panose="020F0502020204030204" pitchFamily="34" charset="0"/>
                        </a:rPr>
                        <a:t> </a:t>
                      </a:r>
                    </a:p>
                  </a:txBody>
                  <a:tcPr marL="7118" marR="7118" marT="71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 </a:t>
                      </a:r>
                    </a:p>
                  </a:txBody>
                  <a:tcPr marL="7118" marR="7118" marT="71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 </a:t>
                      </a:r>
                    </a:p>
                  </a:txBody>
                  <a:tcPr marL="7118" marR="7118" marT="71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 </a:t>
                      </a:r>
                    </a:p>
                  </a:txBody>
                  <a:tcPr marL="7118" marR="7118" marT="71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 </a:t>
                      </a:r>
                    </a:p>
                  </a:txBody>
                  <a:tcPr marL="7118" marR="7118" marT="71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10</a:t>
                      </a:r>
                    </a:p>
                  </a:txBody>
                  <a:tcPr marL="7118" marR="7118" marT="71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3 ± 1</a:t>
                      </a:r>
                    </a:p>
                  </a:txBody>
                  <a:tcPr marL="7118" marR="7118" marT="71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$1,858.50 </a:t>
                      </a:r>
                    </a:p>
                  </a:txBody>
                  <a:tcPr marL="7118" marR="7118" marT="711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29622206"/>
                  </a:ext>
                </a:extLst>
              </a:tr>
              <a:tr h="430651">
                <a:tc>
                  <a:txBody>
                    <a:bodyPr/>
                    <a:lstStyle/>
                    <a:p>
                      <a:pPr algn="ctr" fontAlgn="ctr"/>
                      <a:r>
                        <a:rPr lang="en-US" sz="800" b="1" i="0" u="none" strike="noStrike">
                          <a:solidFill>
                            <a:srgbClr val="000000"/>
                          </a:solidFill>
                          <a:effectLst/>
                          <a:latin typeface="Calibri" panose="020F0502020204030204" pitchFamily="34" charset="0"/>
                        </a:rPr>
                        <a:t>Expired*</a:t>
                      </a:r>
                    </a:p>
                  </a:txBody>
                  <a:tcPr marL="7118" marR="7118" marT="711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0</a:t>
                      </a:r>
                    </a:p>
                  </a:txBody>
                  <a:tcPr marL="7118" marR="7118" marT="71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1</a:t>
                      </a:r>
                    </a:p>
                  </a:txBody>
                  <a:tcPr marL="7118" marR="7118" marT="71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0</a:t>
                      </a:r>
                    </a:p>
                  </a:txBody>
                  <a:tcPr marL="7118" marR="7118" marT="71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0</a:t>
                      </a:r>
                    </a:p>
                  </a:txBody>
                  <a:tcPr marL="7118" marR="7118" marT="71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 </a:t>
                      </a:r>
                    </a:p>
                  </a:txBody>
                  <a:tcPr marL="7118" marR="7118" marT="71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 </a:t>
                      </a:r>
                    </a:p>
                  </a:txBody>
                  <a:tcPr marL="7118" marR="7118" marT="71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 </a:t>
                      </a:r>
                    </a:p>
                  </a:txBody>
                  <a:tcPr marL="7118" marR="7118" marT="71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 </a:t>
                      </a:r>
                    </a:p>
                  </a:txBody>
                  <a:tcPr marL="7118" marR="7118" marT="71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 </a:t>
                      </a:r>
                    </a:p>
                  </a:txBody>
                  <a:tcPr marL="7118" marR="7118" marT="71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 </a:t>
                      </a:r>
                    </a:p>
                  </a:txBody>
                  <a:tcPr marL="7118" marR="7118" marT="71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 </a:t>
                      </a:r>
                    </a:p>
                  </a:txBody>
                  <a:tcPr marL="7118" marR="7118" marT="71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 </a:t>
                      </a:r>
                    </a:p>
                  </a:txBody>
                  <a:tcPr marL="7118" marR="7118" marT="71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1</a:t>
                      </a:r>
                    </a:p>
                  </a:txBody>
                  <a:tcPr marL="7118" marR="7118" marT="71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0.3 ± 1</a:t>
                      </a:r>
                    </a:p>
                  </a:txBody>
                  <a:tcPr marL="7118" marR="7118" marT="71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$0.00 </a:t>
                      </a:r>
                    </a:p>
                  </a:txBody>
                  <a:tcPr marL="7118" marR="7118" marT="711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53153286"/>
                  </a:ext>
                </a:extLst>
              </a:tr>
              <a:tr h="430651">
                <a:tc>
                  <a:txBody>
                    <a:bodyPr/>
                    <a:lstStyle/>
                    <a:p>
                      <a:pPr algn="ctr" fontAlgn="ctr"/>
                      <a:r>
                        <a:rPr lang="en-US" sz="800" b="1" i="0" u="none" strike="noStrike">
                          <a:solidFill>
                            <a:srgbClr val="000000"/>
                          </a:solidFill>
                          <a:effectLst/>
                          <a:latin typeface="Calibri" panose="020F0502020204030204" pitchFamily="34" charset="0"/>
                        </a:rPr>
                        <a:t>Wasted**</a:t>
                      </a:r>
                    </a:p>
                  </a:txBody>
                  <a:tcPr marL="7118" marR="7118" marT="711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4</a:t>
                      </a:r>
                    </a:p>
                  </a:txBody>
                  <a:tcPr marL="7118" marR="7118" marT="71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2</a:t>
                      </a:r>
                    </a:p>
                  </a:txBody>
                  <a:tcPr marL="7118" marR="7118" marT="71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2</a:t>
                      </a:r>
                    </a:p>
                  </a:txBody>
                  <a:tcPr marL="7118" marR="7118" marT="71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1</a:t>
                      </a:r>
                    </a:p>
                  </a:txBody>
                  <a:tcPr marL="7118" marR="7118" marT="71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 </a:t>
                      </a:r>
                    </a:p>
                  </a:txBody>
                  <a:tcPr marL="7118" marR="7118" marT="71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 </a:t>
                      </a:r>
                    </a:p>
                  </a:txBody>
                  <a:tcPr marL="7118" marR="7118" marT="71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 </a:t>
                      </a:r>
                    </a:p>
                  </a:txBody>
                  <a:tcPr marL="7118" marR="7118" marT="71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 </a:t>
                      </a:r>
                    </a:p>
                  </a:txBody>
                  <a:tcPr marL="7118" marR="7118" marT="71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 </a:t>
                      </a:r>
                    </a:p>
                  </a:txBody>
                  <a:tcPr marL="7118" marR="7118" marT="71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 </a:t>
                      </a:r>
                    </a:p>
                  </a:txBody>
                  <a:tcPr marL="7118" marR="7118" marT="71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 </a:t>
                      </a:r>
                    </a:p>
                  </a:txBody>
                  <a:tcPr marL="7118" marR="7118" marT="71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 </a:t>
                      </a:r>
                    </a:p>
                  </a:txBody>
                  <a:tcPr marL="7118" marR="7118" marT="71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9</a:t>
                      </a:r>
                    </a:p>
                  </a:txBody>
                  <a:tcPr marL="7118" marR="7118" marT="71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2 ± 1</a:t>
                      </a:r>
                    </a:p>
                  </a:txBody>
                  <a:tcPr marL="7118" marR="7118" marT="71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$1,858.50 </a:t>
                      </a:r>
                    </a:p>
                  </a:txBody>
                  <a:tcPr marL="7118" marR="7118" marT="711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73018861"/>
                  </a:ext>
                </a:extLst>
              </a:tr>
              <a:tr h="452183">
                <a:tc>
                  <a:txBody>
                    <a:bodyPr/>
                    <a:lstStyle/>
                    <a:p>
                      <a:pPr algn="ctr" fontAlgn="ctr"/>
                      <a:r>
                        <a:rPr lang="en-US" sz="800" b="1" i="0" u="none" strike="noStrike">
                          <a:solidFill>
                            <a:srgbClr val="000000"/>
                          </a:solidFill>
                          <a:effectLst/>
                          <a:latin typeface="Calibri" panose="020F0502020204030204" pitchFamily="34" charset="0"/>
                        </a:rPr>
                        <a:t>% Discarded</a:t>
                      </a:r>
                    </a:p>
                  </a:txBody>
                  <a:tcPr marL="7118" marR="7118" marT="711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0.88%</a:t>
                      </a:r>
                    </a:p>
                  </a:txBody>
                  <a:tcPr marL="7118" marR="7118" marT="71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0.59%</a:t>
                      </a:r>
                    </a:p>
                  </a:txBody>
                  <a:tcPr marL="7118" marR="7118" marT="71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0.48%</a:t>
                      </a:r>
                    </a:p>
                  </a:txBody>
                  <a:tcPr marL="7118" marR="7118" marT="71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0.21%</a:t>
                      </a:r>
                    </a:p>
                  </a:txBody>
                  <a:tcPr marL="7118" marR="7118" marT="71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 </a:t>
                      </a:r>
                    </a:p>
                  </a:txBody>
                  <a:tcPr marL="7118" marR="7118" marT="71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 </a:t>
                      </a:r>
                    </a:p>
                  </a:txBody>
                  <a:tcPr marL="7118" marR="7118" marT="71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 </a:t>
                      </a:r>
                    </a:p>
                  </a:txBody>
                  <a:tcPr marL="7118" marR="7118" marT="71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 </a:t>
                      </a:r>
                    </a:p>
                  </a:txBody>
                  <a:tcPr marL="7118" marR="7118" marT="71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 </a:t>
                      </a:r>
                    </a:p>
                  </a:txBody>
                  <a:tcPr marL="7118" marR="7118" marT="71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 </a:t>
                      </a:r>
                    </a:p>
                  </a:txBody>
                  <a:tcPr marL="7118" marR="7118" marT="71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 </a:t>
                      </a:r>
                    </a:p>
                  </a:txBody>
                  <a:tcPr marL="7118" marR="7118" marT="71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 </a:t>
                      </a:r>
                    </a:p>
                  </a:txBody>
                  <a:tcPr marL="7118" marR="7118" marT="71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 </a:t>
                      </a:r>
                    </a:p>
                  </a:txBody>
                  <a:tcPr marL="7118" marR="7118" marT="71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 </a:t>
                      </a:r>
                    </a:p>
                  </a:txBody>
                  <a:tcPr marL="7118" marR="7118" marT="71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 </a:t>
                      </a:r>
                    </a:p>
                  </a:txBody>
                  <a:tcPr marL="7118" marR="7118" marT="711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7383520"/>
                  </a:ext>
                </a:extLst>
              </a:tr>
              <a:tr h="452183">
                <a:tc>
                  <a:txBody>
                    <a:bodyPr/>
                    <a:lstStyle/>
                    <a:p>
                      <a:pPr algn="ctr" fontAlgn="ctr"/>
                      <a:r>
                        <a:rPr lang="en-US" sz="800" b="1" i="0" u="none" strike="noStrike">
                          <a:solidFill>
                            <a:srgbClr val="000000"/>
                          </a:solidFill>
                          <a:effectLst/>
                          <a:latin typeface="Calibri" panose="020F0502020204030204" pitchFamily="34" charset="0"/>
                        </a:rPr>
                        <a:t>Total</a:t>
                      </a:r>
                    </a:p>
                  </a:txBody>
                  <a:tcPr marL="7118" marR="7118" marT="711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454</a:t>
                      </a:r>
                    </a:p>
                  </a:txBody>
                  <a:tcPr marL="7118" marR="7118" marT="71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506</a:t>
                      </a:r>
                    </a:p>
                  </a:txBody>
                  <a:tcPr marL="7118" marR="7118" marT="71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421</a:t>
                      </a:r>
                    </a:p>
                  </a:txBody>
                  <a:tcPr marL="7118" marR="7118" marT="71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467</a:t>
                      </a:r>
                    </a:p>
                  </a:txBody>
                  <a:tcPr marL="7118" marR="7118" marT="71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0</a:t>
                      </a:r>
                    </a:p>
                  </a:txBody>
                  <a:tcPr marL="7118" marR="7118" marT="71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0</a:t>
                      </a:r>
                    </a:p>
                  </a:txBody>
                  <a:tcPr marL="7118" marR="7118" marT="71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0</a:t>
                      </a:r>
                    </a:p>
                  </a:txBody>
                  <a:tcPr marL="7118" marR="7118" marT="71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0</a:t>
                      </a:r>
                    </a:p>
                  </a:txBody>
                  <a:tcPr marL="7118" marR="7118" marT="71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0</a:t>
                      </a:r>
                    </a:p>
                  </a:txBody>
                  <a:tcPr marL="7118" marR="7118" marT="71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0</a:t>
                      </a:r>
                    </a:p>
                  </a:txBody>
                  <a:tcPr marL="7118" marR="7118" marT="71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0</a:t>
                      </a:r>
                    </a:p>
                  </a:txBody>
                  <a:tcPr marL="7118" marR="7118" marT="71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0</a:t>
                      </a:r>
                    </a:p>
                  </a:txBody>
                  <a:tcPr marL="7118" marR="7118" marT="71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1848</a:t>
                      </a:r>
                    </a:p>
                  </a:txBody>
                  <a:tcPr marL="7118" marR="7118" marT="71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462 ± 35</a:t>
                      </a:r>
                    </a:p>
                  </a:txBody>
                  <a:tcPr marL="7118" marR="7118" marT="71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dirty="0">
                          <a:solidFill>
                            <a:srgbClr val="000000"/>
                          </a:solidFill>
                          <a:effectLst/>
                          <a:latin typeface="Calibri" panose="020F0502020204030204" pitchFamily="34" charset="0"/>
                        </a:rPr>
                        <a:t>$490,644.00 </a:t>
                      </a:r>
                    </a:p>
                  </a:txBody>
                  <a:tcPr marL="7118" marR="7118" marT="711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96597590"/>
                  </a:ext>
                </a:extLst>
              </a:tr>
            </a:tbl>
          </a:graphicData>
        </a:graphic>
      </p:graphicFrame>
    </p:spTree>
    <p:extLst>
      <p:ext uri="{BB962C8B-B14F-4D97-AF65-F5344CB8AC3E}">
        <p14:creationId xmlns:p14="http://schemas.microsoft.com/office/powerpoint/2010/main" val="35165075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6C2E34C-04B9-B1CB-5AC1-74EA4470A8C5}"/>
              </a:ext>
            </a:extLst>
          </p:cNvPr>
          <p:cNvSpPr txBox="1"/>
          <p:nvPr/>
        </p:nvSpPr>
        <p:spPr>
          <a:xfrm>
            <a:off x="628650" y="995854"/>
            <a:ext cx="7886700" cy="1129412"/>
          </a:xfrm>
          <a:prstGeom prst="rect">
            <a:avLst/>
          </a:prstGeom>
        </p:spPr>
        <p:txBody>
          <a:bodyPr vert="horz" lIns="68580" tIns="34290" rIns="68580" bIns="34290" rtlCol="0" anchor="ctr">
            <a:normAutofit/>
          </a:bodyPr>
          <a:lstStyle/>
          <a:p>
            <a:pPr>
              <a:lnSpc>
                <a:spcPct val="90000"/>
              </a:lnSpc>
              <a:spcBef>
                <a:spcPct val="0"/>
              </a:spcBef>
              <a:spcAft>
                <a:spcPts val="450"/>
              </a:spcAft>
            </a:pPr>
            <a:r>
              <a:rPr lang="en-US" sz="3900">
                <a:latin typeface="+mj-lt"/>
                <a:ea typeface="+mj-ea"/>
                <a:cs typeface="+mj-cs"/>
              </a:rPr>
              <a:t>Bridgeport Hospital</a:t>
            </a:r>
          </a:p>
        </p:txBody>
      </p:sp>
      <p:graphicFrame>
        <p:nvGraphicFramePr>
          <p:cNvPr id="4" name="Chart 3">
            <a:extLst>
              <a:ext uri="{FF2B5EF4-FFF2-40B4-BE49-F238E27FC236}">
                <a16:creationId xmlns:a16="http://schemas.microsoft.com/office/drawing/2014/main" id="{B74B2D38-6334-D8C5-B70D-91094492D1D9}"/>
              </a:ext>
            </a:extLst>
          </p:cNvPr>
          <p:cNvGraphicFramePr>
            <a:graphicFrameLocks/>
          </p:cNvGraphicFramePr>
          <p:nvPr/>
        </p:nvGraphicFramePr>
        <p:xfrm>
          <a:off x="628651" y="2125267"/>
          <a:ext cx="7884410" cy="333772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7133428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2861B81D-5A32-1A15-1ADB-18923059AB35}"/>
              </a:ext>
            </a:extLst>
          </p:cNvPr>
          <p:cNvGraphicFramePr>
            <a:graphicFrameLocks noGrp="1"/>
          </p:cNvGraphicFramePr>
          <p:nvPr/>
        </p:nvGraphicFramePr>
        <p:xfrm>
          <a:off x="324853" y="1506956"/>
          <a:ext cx="8470226" cy="4043670"/>
        </p:xfrm>
        <a:graphic>
          <a:graphicData uri="http://schemas.openxmlformats.org/drawingml/2006/table">
            <a:tbl>
              <a:tblPr/>
              <a:tblGrid>
                <a:gridCol w="617296">
                  <a:extLst>
                    <a:ext uri="{9D8B030D-6E8A-4147-A177-3AD203B41FA5}">
                      <a16:colId xmlns:a16="http://schemas.microsoft.com/office/drawing/2014/main" val="699456713"/>
                    </a:ext>
                  </a:extLst>
                </a:gridCol>
                <a:gridCol w="500087">
                  <a:extLst>
                    <a:ext uri="{9D8B030D-6E8A-4147-A177-3AD203B41FA5}">
                      <a16:colId xmlns:a16="http://schemas.microsoft.com/office/drawing/2014/main" val="1232487328"/>
                    </a:ext>
                  </a:extLst>
                </a:gridCol>
                <a:gridCol w="500087">
                  <a:extLst>
                    <a:ext uri="{9D8B030D-6E8A-4147-A177-3AD203B41FA5}">
                      <a16:colId xmlns:a16="http://schemas.microsoft.com/office/drawing/2014/main" val="163974789"/>
                    </a:ext>
                  </a:extLst>
                </a:gridCol>
                <a:gridCol w="500087">
                  <a:extLst>
                    <a:ext uri="{9D8B030D-6E8A-4147-A177-3AD203B41FA5}">
                      <a16:colId xmlns:a16="http://schemas.microsoft.com/office/drawing/2014/main" val="4031817149"/>
                    </a:ext>
                  </a:extLst>
                </a:gridCol>
                <a:gridCol w="500087">
                  <a:extLst>
                    <a:ext uri="{9D8B030D-6E8A-4147-A177-3AD203B41FA5}">
                      <a16:colId xmlns:a16="http://schemas.microsoft.com/office/drawing/2014/main" val="3797353641"/>
                    </a:ext>
                  </a:extLst>
                </a:gridCol>
                <a:gridCol w="500087">
                  <a:extLst>
                    <a:ext uri="{9D8B030D-6E8A-4147-A177-3AD203B41FA5}">
                      <a16:colId xmlns:a16="http://schemas.microsoft.com/office/drawing/2014/main" val="3464618939"/>
                    </a:ext>
                  </a:extLst>
                </a:gridCol>
                <a:gridCol w="500087">
                  <a:extLst>
                    <a:ext uri="{9D8B030D-6E8A-4147-A177-3AD203B41FA5}">
                      <a16:colId xmlns:a16="http://schemas.microsoft.com/office/drawing/2014/main" val="1271126410"/>
                    </a:ext>
                  </a:extLst>
                </a:gridCol>
                <a:gridCol w="500087">
                  <a:extLst>
                    <a:ext uri="{9D8B030D-6E8A-4147-A177-3AD203B41FA5}">
                      <a16:colId xmlns:a16="http://schemas.microsoft.com/office/drawing/2014/main" val="338046177"/>
                    </a:ext>
                  </a:extLst>
                </a:gridCol>
                <a:gridCol w="500087">
                  <a:extLst>
                    <a:ext uri="{9D8B030D-6E8A-4147-A177-3AD203B41FA5}">
                      <a16:colId xmlns:a16="http://schemas.microsoft.com/office/drawing/2014/main" val="372989099"/>
                    </a:ext>
                  </a:extLst>
                </a:gridCol>
                <a:gridCol w="500087">
                  <a:extLst>
                    <a:ext uri="{9D8B030D-6E8A-4147-A177-3AD203B41FA5}">
                      <a16:colId xmlns:a16="http://schemas.microsoft.com/office/drawing/2014/main" val="1521973060"/>
                    </a:ext>
                  </a:extLst>
                </a:gridCol>
                <a:gridCol w="500087">
                  <a:extLst>
                    <a:ext uri="{9D8B030D-6E8A-4147-A177-3AD203B41FA5}">
                      <a16:colId xmlns:a16="http://schemas.microsoft.com/office/drawing/2014/main" val="3468069861"/>
                    </a:ext>
                  </a:extLst>
                </a:gridCol>
                <a:gridCol w="500087">
                  <a:extLst>
                    <a:ext uri="{9D8B030D-6E8A-4147-A177-3AD203B41FA5}">
                      <a16:colId xmlns:a16="http://schemas.microsoft.com/office/drawing/2014/main" val="266568964"/>
                    </a:ext>
                  </a:extLst>
                </a:gridCol>
                <a:gridCol w="507901">
                  <a:extLst>
                    <a:ext uri="{9D8B030D-6E8A-4147-A177-3AD203B41FA5}">
                      <a16:colId xmlns:a16="http://schemas.microsoft.com/office/drawing/2014/main" val="1071446959"/>
                    </a:ext>
                  </a:extLst>
                </a:gridCol>
                <a:gridCol w="562598">
                  <a:extLst>
                    <a:ext uri="{9D8B030D-6E8A-4147-A177-3AD203B41FA5}">
                      <a16:colId xmlns:a16="http://schemas.microsoft.com/office/drawing/2014/main" val="2347939273"/>
                    </a:ext>
                  </a:extLst>
                </a:gridCol>
                <a:gridCol w="562598">
                  <a:extLst>
                    <a:ext uri="{9D8B030D-6E8A-4147-A177-3AD203B41FA5}">
                      <a16:colId xmlns:a16="http://schemas.microsoft.com/office/drawing/2014/main" val="1233934506"/>
                    </a:ext>
                  </a:extLst>
                </a:gridCol>
                <a:gridCol w="718876">
                  <a:extLst>
                    <a:ext uri="{9D8B030D-6E8A-4147-A177-3AD203B41FA5}">
                      <a16:colId xmlns:a16="http://schemas.microsoft.com/office/drawing/2014/main" val="715488084"/>
                    </a:ext>
                  </a:extLst>
                </a:gridCol>
              </a:tblGrid>
              <a:tr h="398391">
                <a:tc gridSpan="16">
                  <a:txBody>
                    <a:bodyPr/>
                    <a:lstStyle/>
                    <a:p>
                      <a:pPr algn="ctr" fontAlgn="ctr"/>
                      <a:r>
                        <a:rPr lang="en-US" sz="1500" b="1" i="0" u="none" strike="noStrike">
                          <a:solidFill>
                            <a:srgbClr val="000000"/>
                          </a:solidFill>
                          <a:effectLst/>
                          <a:latin typeface="Calibri" panose="020F0502020204030204" pitchFamily="34" charset="0"/>
                        </a:rPr>
                        <a:t>Bridgeport Hospital Blood Bank - FY24</a:t>
                      </a:r>
                    </a:p>
                  </a:txBody>
                  <a:tcPr marL="7144" marR="7144" marT="7144" marB="0" anchor="ctr">
                    <a:lnL>
                      <a:noFill/>
                    </a:lnL>
                    <a:lnR>
                      <a:noFill/>
                    </a:lnR>
                    <a:lnT>
                      <a:noFill/>
                    </a:lnT>
                    <a:lnB>
                      <a:noFill/>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247413129"/>
                  </a:ext>
                </a:extLst>
              </a:tr>
              <a:tr h="398391">
                <a:tc gridSpan="16">
                  <a:txBody>
                    <a:bodyPr/>
                    <a:lstStyle/>
                    <a:p>
                      <a:pPr algn="ctr" fontAlgn="ctr"/>
                      <a:r>
                        <a:rPr lang="en-US" sz="1500" b="1" i="0" u="none" strike="noStrike" dirty="0">
                          <a:solidFill>
                            <a:srgbClr val="000000"/>
                          </a:solidFill>
                          <a:effectLst/>
                          <a:latin typeface="Calibri" panose="020F0502020204030204" pitchFamily="34" charset="0"/>
                        </a:rPr>
                        <a:t>FFP Utilization</a:t>
                      </a:r>
                    </a:p>
                  </a:txBody>
                  <a:tcPr marL="7144" marR="7144" marT="7144" marB="0" anchor="ctr">
                    <a:lnL>
                      <a:noFill/>
                    </a:lnL>
                    <a:lnR>
                      <a:noFill/>
                    </a:lnR>
                    <a:lnT>
                      <a:noFill/>
                    </a:lnT>
                    <a:lnB>
                      <a:noFill/>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90814034"/>
                  </a:ext>
                </a:extLst>
              </a:tr>
              <a:tr h="418311">
                <a:tc gridSpan="16">
                  <a:txBody>
                    <a:bodyPr/>
                    <a:lstStyle/>
                    <a:p>
                      <a:pPr algn="ctr" fontAlgn="ctr"/>
                      <a:r>
                        <a:rPr lang="en-US" sz="800" b="0" i="0" u="none" strike="noStrike">
                          <a:solidFill>
                            <a:srgbClr val="000000"/>
                          </a:solidFill>
                          <a:effectLst/>
                          <a:latin typeface="Calibri" panose="020F0502020204030204" pitchFamily="34" charset="0"/>
                        </a:rPr>
                        <a:t> </a:t>
                      </a:r>
                    </a:p>
                  </a:txBody>
                  <a:tcPr marL="7144" marR="7144" marT="7144" marB="0" anchor="ctr">
                    <a:lnL>
                      <a:noFill/>
                    </a:lnL>
                    <a:lnR>
                      <a:noFill/>
                    </a:lnR>
                    <a:lnT>
                      <a:noFill/>
                    </a:lnT>
                    <a:lnB w="1270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989511259"/>
                  </a:ext>
                </a:extLst>
              </a:tr>
              <a:tr h="398391">
                <a:tc>
                  <a:txBody>
                    <a:bodyPr/>
                    <a:lstStyle/>
                    <a:p>
                      <a:pPr algn="ctr" fontAlgn="ctr"/>
                      <a:r>
                        <a:rPr lang="en-US" sz="800" b="0" i="0" u="none" strike="noStrike">
                          <a:solidFill>
                            <a:srgbClr val="000000"/>
                          </a:solidFill>
                          <a:effectLst/>
                          <a:latin typeface="Calibri" panose="020F0502020204030204" pitchFamily="34" charset="0"/>
                        </a:rPr>
                        <a:t> </a:t>
                      </a:r>
                    </a:p>
                  </a:txBody>
                  <a:tcPr marL="7144" marR="7144" marT="714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Oct</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Nov</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Dec</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Jan</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Feb</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Mar</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Apr</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May</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Jun</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Jul</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Aug</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Sep</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Total</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Mean ± SD</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Total Amount</a:t>
                      </a:r>
                    </a:p>
                  </a:txBody>
                  <a:tcPr marL="7144" marR="7144" marT="714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98340027"/>
                  </a:ext>
                </a:extLst>
              </a:tr>
              <a:tr h="398391">
                <a:tc>
                  <a:txBody>
                    <a:bodyPr/>
                    <a:lstStyle/>
                    <a:p>
                      <a:pPr algn="ctr" fontAlgn="ctr"/>
                      <a:r>
                        <a:rPr lang="en-US" sz="800" b="0" i="0" u="none" strike="noStrike">
                          <a:solidFill>
                            <a:srgbClr val="000000"/>
                          </a:solidFill>
                          <a:effectLst/>
                          <a:latin typeface="Calibri" panose="020F0502020204030204" pitchFamily="34" charset="0"/>
                        </a:rPr>
                        <a:t>Transfused</a:t>
                      </a:r>
                    </a:p>
                  </a:txBody>
                  <a:tcPr marL="7144" marR="7144" marT="714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Calibri" panose="020F0502020204030204" pitchFamily="34" charset="0"/>
                        </a:rPr>
                        <a:t>35</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Calibri" panose="020F0502020204030204" pitchFamily="34" charset="0"/>
                        </a:rPr>
                        <a:t>43</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Calibri" panose="020F0502020204030204" pitchFamily="34" charset="0"/>
                        </a:rPr>
                        <a:t>26</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Calibri" panose="020F0502020204030204" pitchFamily="34" charset="0"/>
                        </a:rPr>
                        <a:t>56</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Calibri" panose="020F0502020204030204" pitchFamily="34" charset="0"/>
                        </a:rPr>
                        <a:t>160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Calibri" panose="020F0502020204030204" pitchFamily="34" charset="0"/>
                        </a:rPr>
                        <a:t>40 ± 13</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Calibri" panose="020F0502020204030204" pitchFamily="34" charset="0"/>
                        </a:rPr>
                        <a:t>$6,222.40 </a:t>
                      </a:r>
                    </a:p>
                  </a:txBody>
                  <a:tcPr marL="7144" marR="7144" marT="714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77711368"/>
                  </a:ext>
                </a:extLst>
              </a:tr>
              <a:tr h="398391">
                <a:tc>
                  <a:txBody>
                    <a:bodyPr/>
                    <a:lstStyle/>
                    <a:p>
                      <a:pPr algn="ctr" fontAlgn="ctr"/>
                      <a:r>
                        <a:rPr lang="en-US" sz="800" b="0" i="0" u="none" strike="noStrike">
                          <a:solidFill>
                            <a:srgbClr val="000000"/>
                          </a:solidFill>
                          <a:effectLst/>
                          <a:latin typeface="Calibri" panose="020F0502020204030204" pitchFamily="34" charset="0"/>
                        </a:rPr>
                        <a:t>Discarded</a:t>
                      </a:r>
                    </a:p>
                  </a:txBody>
                  <a:tcPr marL="7144" marR="7144" marT="714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Calibri" panose="020F0502020204030204" pitchFamily="34" charset="0"/>
                        </a:rPr>
                        <a:t>7</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Calibri" panose="020F0502020204030204" pitchFamily="34" charset="0"/>
                        </a:rPr>
                        <a:t>24</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Calibri" panose="020F0502020204030204" pitchFamily="34" charset="0"/>
                        </a:rPr>
                        <a:t>22</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Calibri" panose="020F0502020204030204" pitchFamily="34" charset="0"/>
                        </a:rPr>
                        <a:t>18</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Calibri" panose="020F0502020204030204" pitchFamily="34" charset="0"/>
                        </a:rPr>
                        <a:t>71</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Calibri" panose="020F0502020204030204" pitchFamily="34" charset="0"/>
                        </a:rPr>
                        <a:t>18 ± 8</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Calibri" panose="020F0502020204030204" pitchFamily="34" charset="0"/>
                        </a:rPr>
                        <a:t>$2,761.19 </a:t>
                      </a:r>
                    </a:p>
                  </a:txBody>
                  <a:tcPr marL="7144" marR="7144" marT="714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41092003"/>
                  </a:ext>
                </a:extLst>
              </a:tr>
              <a:tr h="398391">
                <a:tc>
                  <a:txBody>
                    <a:bodyPr/>
                    <a:lstStyle/>
                    <a:p>
                      <a:pPr algn="ctr" fontAlgn="ctr"/>
                      <a:r>
                        <a:rPr lang="en-US" sz="800" b="0" i="0" u="none" strike="noStrike">
                          <a:solidFill>
                            <a:srgbClr val="000000"/>
                          </a:solidFill>
                          <a:effectLst/>
                          <a:latin typeface="Calibri" panose="020F0502020204030204" pitchFamily="34" charset="0"/>
                        </a:rPr>
                        <a:t>Expired*</a:t>
                      </a:r>
                    </a:p>
                  </a:txBody>
                  <a:tcPr marL="7144" marR="7144" marT="714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Calibri" panose="020F0502020204030204" pitchFamily="34" charset="0"/>
                        </a:rPr>
                        <a:t>0 ± 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Calibri" panose="020F0502020204030204" pitchFamily="34" charset="0"/>
                        </a:rPr>
                        <a:t>$0.00 </a:t>
                      </a:r>
                    </a:p>
                  </a:txBody>
                  <a:tcPr marL="7144" marR="7144" marT="714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10614596"/>
                  </a:ext>
                </a:extLst>
              </a:tr>
              <a:tr h="398391">
                <a:tc>
                  <a:txBody>
                    <a:bodyPr/>
                    <a:lstStyle/>
                    <a:p>
                      <a:pPr algn="ctr" fontAlgn="ctr"/>
                      <a:r>
                        <a:rPr lang="en-US" sz="800" b="0" i="0" u="none" strike="noStrike">
                          <a:solidFill>
                            <a:srgbClr val="000000"/>
                          </a:solidFill>
                          <a:effectLst/>
                          <a:latin typeface="Calibri" panose="020F0502020204030204" pitchFamily="34" charset="0"/>
                        </a:rPr>
                        <a:t>Wasted**</a:t>
                      </a:r>
                    </a:p>
                  </a:txBody>
                  <a:tcPr marL="7144" marR="7144" marT="714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Calibri" panose="020F0502020204030204" pitchFamily="34" charset="0"/>
                        </a:rPr>
                        <a:t>7</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Calibri" panose="020F0502020204030204" pitchFamily="34" charset="0"/>
                        </a:rPr>
                        <a:t>24</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Calibri" panose="020F0502020204030204" pitchFamily="34" charset="0"/>
                        </a:rPr>
                        <a:t>26</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Calibri" panose="020F0502020204030204" pitchFamily="34" charset="0"/>
                        </a:rPr>
                        <a:t>18</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Calibri" panose="020F0502020204030204" pitchFamily="34" charset="0"/>
                        </a:rPr>
                        <a:t>75</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Calibri" panose="020F0502020204030204" pitchFamily="34" charset="0"/>
                        </a:rPr>
                        <a:t>19 ± 9</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Calibri" panose="020F0502020204030204" pitchFamily="34" charset="0"/>
                        </a:rPr>
                        <a:t>$2,916.75 </a:t>
                      </a:r>
                    </a:p>
                  </a:txBody>
                  <a:tcPr marL="7144" marR="7144" marT="714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99169492"/>
                  </a:ext>
                </a:extLst>
              </a:tr>
              <a:tr h="418311">
                <a:tc>
                  <a:txBody>
                    <a:bodyPr/>
                    <a:lstStyle/>
                    <a:p>
                      <a:pPr algn="ctr" fontAlgn="ctr"/>
                      <a:r>
                        <a:rPr lang="en-US" sz="800" b="0" i="0" u="none" strike="noStrike">
                          <a:solidFill>
                            <a:srgbClr val="000000"/>
                          </a:solidFill>
                          <a:effectLst/>
                          <a:latin typeface="Calibri" panose="020F0502020204030204" pitchFamily="34" charset="0"/>
                        </a:rPr>
                        <a:t>% Discarded</a:t>
                      </a:r>
                    </a:p>
                  </a:txBody>
                  <a:tcPr marL="7144" marR="7144" marT="714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Calibri" panose="020F0502020204030204" pitchFamily="34" charset="0"/>
                        </a:rPr>
                        <a:t>17%</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Calibri" panose="020F0502020204030204" pitchFamily="34" charset="0"/>
                        </a:rPr>
                        <a:t>36%</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Calibri" panose="020F0502020204030204" pitchFamily="34" charset="0"/>
                        </a:rPr>
                        <a:t>46%</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Calibri" panose="020F0502020204030204" pitchFamily="34" charset="0"/>
                        </a:rPr>
                        <a:t>24%</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45468304"/>
                  </a:ext>
                </a:extLst>
              </a:tr>
              <a:tr h="418311">
                <a:tc>
                  <a:txBody>
                    <a:bodyPr/>
                    <a:lstStyle/>
                    <a:p>
                      <a:pPr algn="ctr" fontAlgn="ctr"/>
                      <a:r>
                        <a:rPr lang="en-US" sz="800" b="0" i="0" u="none" strike="noStrike">
                          <a:solidFill>
                            <a:srgbClr val="000000"/>
                          </a:solidFill>
                          <a:effectLst/>
                          <a:latin typeface="Calibri" panose="020F0502020204030204" pitchFamily="34" charset="0"/>
                        </a:rPr>
                        <a:t>Total</a:t>
                      </a:r>
                    </a:p>
                  </a:txBody>
                  <a:tcPr marL="7144" marR="7144" marT="714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Calibri" panose="020F0502020204030204" pitchFamily="34" charset="0"/>
                        </a:rPr>
                        <a:t>42</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Calibri" panose="020F0502020204030204" pitchFamily="34" charset="0"/>
                        </a:rPr>
                        <a:t>67</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Calibri" panose="020F0502020204030204" pitchFamily="34" charset="0"/>
                        </a:rPr>
                        <a:t>48</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Calibri" panose="020F0502020204030204" pitchFamily="34" charset="0"/>
                        </a:rPr>
                        <a:t>74</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Calibri" panose="020F0502020204030204" pitchFamily="34" charset="0"/>
                        </a:rPr>
                        <a:t>231</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alibri" panose="020F0502020204030204" pitchFamily="34" charset="0"/>
                        </a:rPr>
                        <a:t>57 ± 15</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dirty="0">
                          <a:solidFill>
                            <a:srgbClr val="000000"/>
                          </a:solidFill>
                          <a:effectLst/>
                          <a:latin typeface="Calibri" panose="020F0502020204030204" pitchFamily="34" charset="0"/>
                        </a:rPr>
                        <a:t>$8,983.59 </a:t>
                      </a:r>
                    </a:p>
                  </a:txBody>
                  <a:tcPr marL="7144" marR="7144" marT="714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33172678"/>
                  </a:ext>
                </a:extLst>
              </a:tr>
            </a:tbl>
          </a:graphicData>
        </a:graphic>
      </p:graphicFrame>
      <p:sp>
        <p:nvSpPr>
          <p:cNvPr id="4" name="TextBox 3">
            <a:extLst>
              <a:ext uri="{FF2B5EF4-FFF2-40B4-BE49-F238E27FC236}">
                <a16:creationId xmlns:a16="http://schemas.microsoft.com/office/drawing/2014/main" id="{F7B019AC-FAE5-2371-F406-10F2C5D6962E}"/>
              </a:ext>
            </a:extLst>
          </p:cNvPr>
          <p:cNvSpPr txBox="1"/>
          <p:nvPr/>
        </p:nvSpPr>
        <p:spPr>
          <a:xfrm>
            <a:off x="1044428" y="5541451"/>
            <a:ext cx="7065628" cy="473206"/>
          </a:xfrm>
          <a:prstGeom prst="rect">
            <a:avLst/>
          </a:prstGeom>
          <a:noFill/>
        </p:spPr>
        <p:txBody>
          <a:bodyPr wrap="square" rtlCol="0">
            <a:spAutoFit/>
          </a:bodyPr>
          <a:lstStyle/>
          <a:p>
            <a:r>
              <a:rPr lang="en-US" sz="825" dirty="0"/>
              <a:t>Discarded = Expired + Wasted</a:t>
            </a:r>
          </a:p>
          <a:p>
            <a:r>
              <a:rPr lang="en-US" sz="825" dirty="0"/>
              <a:t>*Expired – Unit reached expiration date on shelf during storage</a:t>
            </a:r>
          </a:p>
          <a:p>
            <a:r>
              <a:rPr lang="en-US" sz="825" dirty="0">
                <a:latin typeface="Calibri" panose="020F0502020204030204" pitchFamily="34" charset="0"/>
                <a:ea typeface="Calibri" panose="020F0502020204030204" pitchFamily="34" charset="0"/>
              </a:rPr>
              <a:t>** Wasted – Returned unit(s) discarded following, and due to, clinical issues encountered by the clinical team after product released by the blood bank </a:t>
            </a:r>
          </a:p>
        </p:txBody>
      </p:sp>
    </p:spTree>
    <p:extLst>
      <p:ext uri="{BB962C8B-B14F-4D97-AF65-F5344CB8AC3E}">
        <p14:creationId xmlns:p14="http://schemas.microsoft.com/office/powerpoint/2010/main" val="29497675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FAB0154-E924-8AD5-712D-127089C582B9}"/>
              </a:ext>
            </a:extLst>
          </p:cNvPr>
          <p:cNvSpPr txBox="1"/>
          <p:nvPr/>
        </p:nvSpPr>
        <p:spPr>
          <a:xfrm>
            <a:off x="628650" y="1117999"/>
            <a:ext cx="4622718" cy="979856"/>
          </a:xfrm>
          <a:prstGeom prst="rect">
            <a:avLst/>
          </a:prstGeom>
        </p:spPr>
        <p:txBody>
          <a:bodyPr vert="horz" lIns="68580" tIns="34290" rIns="68580" bIns="34290" rtlCol="0" anchor="ctr">
            <a:normAutofit/>
          </a:bodyPr>
          <a:lstStyle/>
          <a:p>
            <a:pPr algn="ctr">
              <a:lnSpc>
                <a:spcPct val="90000"/>
              </a:lnSpc>
              <a:spcBef>
                <a:spcPct val="0"/>
              </a:spcBef>
              <a:spcAft>
                <a:spcPts val="450"/>
              </a:spcAft>
            </a:pPr>
            <a:r>
              <a:rPr lang="en-US" sz="3900">
                <a:latin typeface="+mj-lt"/>
                <a:ea typeface="+mj-ea"/>
                <a:cs typeface="+mj-cs"/>
              </a:rPr>
              <a:t>Bridgeport Hospital</a:t>
            </a:r>
          </a:p>
        </p:txBody>
      </p:sp>
      <p:graphicFrame>
        <p:nvGraphicFramePr>
          <p:cNvPr id="4" name="Chart 3">
            <a:extLst>
              <a:ext uri="{FF2B5EF4-FFF2-40B4-BE49-F238E27FC236}">
                <a16:creationId xmlns:a16="http://schemas.microsoft.com/office/drawing/2014/main" id="{074F3D54-3ED3-FB9F-3F58-38094938CA84}"/>
              </a:ext>
            </a:extLst>
          </p:cNvPr>
          <p:cNvGraphicFramePr>
            <a:graphicFrameLocks/>
          </p:cNvGraphicFramePr>
          <p:nvPr/>
        </p:nvGraphicFramePr>
        <p:xfrm>
          <a:off x="628651" y="2241320"/>
          <a:ext cx="7884410" cy="333772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4441589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89640508-452D-ABA2-C9E3-F3B2A1D92C4B}"/>
              </a:ext>
            </a:extLst>
          </p:cNvPr>
          <p:cNvGraphicFramePr>
            <a:graphicFrameLocks noGrp="1"/>
          </p:cNvGraphicFramePr>
          <p:nvPr/>
        </p:nvGraphicFramePr>
        <p:xfrm>
          <a:off x="263236" y="1342160"/>
          <a:ext cx="8409717" cy="4199288"/>
        </p:xfrm>
        <a:graphic>
          <a:graphicData uri="http://schemas.openxmlformats.org/drawingml/2006/table">
            <a:tbl>
              <a:tblPr/>
              <a:tblGrid>
                <a:gridCol w="605070">
                  <a:extLst>
                    <a:ext uri="{9D8B030D-6E8A-4147-A177-3AD203B41FA5}">
                      <a16:colId xmlns:a16="http://schemas.microsoft.com/office/drawing/2014/main" val="580361350"/>
                    </a:ext>
                  </a:extLst>
                </a:gridCol>
                <a:gridCol w="574434">
                  <a:extLst>
                    <a:ext uri="{9D8B030D-6E8A-4147-A177-3AD203B41FA5}">
                      <a16:colId xmlns:a16="http://schemas.microsoft.com/office/drawing/2014/main" val="3594015608"/>
                    </a:ext>
                  </a:extLst>
                </a:gridCol>
                <a:gridCol w="520820">
                  <a:extLst>
                    <a:ext uri="{9D8B030D-6E8A-4147-A177-3AD203B41FA5}">
                      <a16:colId xmlns:a16="http://schemas.microsoft.com/office/drawing/2014/main" val="2374488432"/>
                    </a:ext>
                  </a:extLst>
                </a:gridCol>
                <a:gridCol w="490184">
                  <a:extLst>
                    <a:ext uri="{9D8B030D-6E8A-4147-A177-3AD203B41FA5}">
                      <a16:colId xmlns:a16="http://schemas.microsoft.com/office/drawing/2014/main" val="2741110341"/>
                    </a:ext>
                  </a:extLst>
                </a:gridCol>
                <a:gridCol w="490184">
                  <a:extLst>
                    <a:ext uri="{9D8B030D-6E8A-4147-A177-3AD203B41FA5}">
                      <a16:colId xmlns:a16="http://schemas.microsoft.com/office/drawing/2014/main" val="320256072"/>
                    </a:ext>
                  </a:extLst>
                </a:gridCol>
                <a:gridCol w="490184">
                  <a:extLst>
                    <a:ext uri="{9D8B030D-6E8A-4147-A177-3AD203B41FA5}">
                      <a16:colId xmlns:a16="http://schemas.microsoft.com/office/drawing/2014/main" val="3211751061"/>
                    </a:ext>
                  </a:extLst>
                </a:gridCol>
                <a:gridCol w="490184">
                  <a:extLst>
                    <a:ext uri="{9D8B030D-6E8A-4147-A177-3AD203B41FA5}">
                      <a16:colId xmlns:a16="http://schemas.microsoft.com/office/drawing/2014/main" val="756565174"/>
                    </a:ext>
                  </a:extLst>
                </a:gridCol>
                <a:gridCol w="490184">
                  <a:extLst>
                    <a:ext uri="{9D8B030D-6E8A-4147-A177-3AD203B41FA5}">
                      <a16:colId xmlns:a16="http://schemas.microsoft.com/office/drawing/2014/main" val="432641171"/>
                    </a:ext>
                  </a:extLst>
                </a:gridCol>
                <a:gridCol w="490184">
                  <a:extLst>
                    <a:ext uri="{9D8B030D-6E8A-4147-A177-3AD203B41FA5}">
                      <a16:colId xmlns:a16="http://schemas.microsoft.com/office/drawing/2014/main" val="3666920704"/>
                    </a:ext>
                  </a:extLst>
                </a:gridCol>
                <a:gridCol w="490184">
                  <a:extLst>
                    <a:ext uri="{9D8B030D-6E8A-4147-A177-3AD203B41FA5}">
                      <a16:colId xmlns:a16="http://schemas.microsoft.com/office/drawing/2014/main" val="1092718607"/>
                    </a:ext>
                  </a:extLst>
                </a:gridCol>
                <a:gridCol w="490184">
                  <a:extLst>
                    <a:ext uri="{9D8B030D-6E8A-4147-A177-3AD203B41FA5}">
                      <a16:colId xmlns:a16="http://schemas.microsoft.com/office/drawing/2014/main" val="3124517067"/>
                    </a:ext>
                  </a:extLst>
                </a:gridCol>
                <a:gridCol w="490184">
                  <a:extLst>
                    <a:ext uri="{9D8B030D-6E8A-4147-A177-3AD203B41FA5}">
                      <a16:colId xmlns:a16="http://schemas.microsoft.com/office/drawing/2014/main" val="2271735758"/>
                    </a:ext>
                  </a:extLst>
                </a:gridCol>
                <a:gridCol w="490184">
                  <a:extLst>
                    <a:ext uri="{9D8B030D-6E8A-4147-A177-3AD203B41FA5}">
                      <a16:colId xmlns:a16="http://schemas.microsoft.com/office/drawing/2014/main" val="2967384756"/>
                    </a:ext>
                  </a:extLst>
                </a:gridCol>
                <a:gridCol w="551457">
                  <a:extLst>
                    <a:ext uri="{9D8B030D-6E8A-4147-A177-3AD203B41FA5}">
                      <a16:colId xmlns:a16="http://schemas.microsoft.com/office/drawing/2014/main" val="3554810705"/>
                    </a:ext>
                  </a:extLst>
                </a:gridCol>
                <a:gridCol w="551457">
                  <a:extLst>
                    <a:ext uri="{9D8B030D-6E8A-4147-A177-3AD203B41FA5}">
                      <a16:colId xmlns:a16="http://schemas.microsoft.com/office/drawing/2014/main" val="1283692729"/>
                    </a:ext>
                  </a:extLst>
                </a:gridCol>
                <a:gridCol w="704639">
                  <a:extLst>
                    <a:ext uri="{9D8B030D-6E8A-4147-A177-3AD203B41FA5}">
                      <a16:colId xmlns:a16="http://schemas.microsoft.com/office/drawing/2014/main" val="78766568"/>
                    </a:ext>
                  </a:extLst>
                </a:gridCol>
              </a:tblGrid>
              <a:tr h="413723">
                <a:tc gridSpan="16">
                  <a:txBody>
                    <a:bodyPr/>
                    <a:lstStyle/>
                    <a:p>
                      <a:pPr algn="ctr" fontAlgn="ctr"/>
                      <a:r>
                        <a:rPr lang="en-US" sz="1500" b="1" i="0" u="none" strike="noStrike">
                          <a:solidFill>
                            <a:srgbClr val="000000"/>
                          </a:solidFill>
                          <a:effectLst/>
                          <a:latin typeface="Calibri" panose="020F0502020204030204" pitchFamily="34" charset="0"/>
                        </a:rPr>
                        <a:t>Bridgeport Hospital Blood Bank - FY24</a:t>
                      </a:r>
                    </a:p>
                  </a:txBody>
                  <a:tcPr marL="7144" marR="7144" marT="7144" marB="0" anchor="ctr">
                    <a:lnL>
                      <a:noFill/>
                    </a:lnL>
                    <a:lnR>
                      <a:noFill/>
                    </a:lnR>
                    <a:lnT>
                      <a:noFill/>
                    </a:lnT>
                    <a:lnB>
                      <a:noFill/>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946988547"/>
                  </a:ext>
                </a:extLst>
              </a:tr>
              <a:tr h="413723">
                <a:tc gridSpan="16">
                  <a:txBody>
                    <a:bodyPr/>
                    <a:lstStyle/>
                    <a:p>
                      <a:pPr algn="ctr" fontAlgn="ctr"/>
                      <a:r>
                        <a:rPr lang="en-US" sz="1500" b="1" i="0" u="none" strike="noStrike" dirty="0" err="1">
                          <a:solidFill>
                            <a:srgbClr val="000000"/>
                          </a:solidFill>
                          <a:effectLst/>
                          <a:latin typeface="Calibri" panose="020F0502020204030204" pitchFamily="34" charset="0"/>
                        </a:rPr>
                        <a:t>Cryo</a:t>
                      </a:r>
                      <a:endParaRPr lang="en-US" sz="1500" b="1" i="0" u="none" strike="noStrike" dirty="0">
                        <a:solidFill>
                          <a:srgbClr val="000000"/>
                        </a:solidFill>
                        <a:effectLst/>
                        <a:latin typeface="Calibri" panose="020F0502020204030204" pitchFamily="34" charset="0"/>
                      </a:endParaRPr>
                    </a:p>
                  </a:txBody>
                  <a:tcPr marL="7144" marR="7144" marT="7144" marB="0" anchor="ctr">
                    <a:lnL>
                      <a:noFill/>
                    </a:lnL>
                    <a:lnR>
                      <a:noFill/>
                    </a:lnR>
                    <a:lnT>
                      <a:noFill/>
                    </a:lnT>
                    <a:lnB>
                      <a:noFill/>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669507935"/>
                  </a:ext>
                </a:extLst>
              </a:tr>
              <a:tr h="434409">
                <a:tc>
                  <a:txBody>
                    <a:bodyPr/>
                    <a:lstStyle/>
                    <a:p>
                      <a:pPr algn="l" fontAlgn="b"/>
                      <a:r>
                        <a:rPr lang="en-US" sz="800" b="0" i="0" u="none" strike="noStrike">
                          <a:solidFill>
                            <a:srgbClr val="000000"/>
                          </a:solidFill>
                          <a:effectLst/>
                          <a:latin typeface="Calibri" panose="020F0502020204030204" pitchFamily="34" charset="0"/>
                        </a:rPr>
                        <a:t> </a:t>
                      </a:r>
                    </a:p>
                  </a:txBody>
                  <a:tcPr marL="7144" marR="7144" marT="7144"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l" fontAlgn="b"/>
                      <a:r>
                        <a:rPr lang="en-US" sz="800" b="0" i="0" u="none" strike="noStrike">
                          <a:solidFill>
                            <a:srgbClr val="000000"/>
                          </a:solidFill>
                          <a:effectLst/>
                          <a:latin typeface="Calibri" panose="020F0502020204030204" pitchFamily="34" charset="0"/>
                        </a:rPr>
                        <a:t> </a:t>
                      </a:r>
                    </a:p>
                  </a:txBody>
                  <a:tcPr marL="7144" marR="7144" marT="7144"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l" fontAlgn="b"/>
                      <a:r>
                        <a:rPr lang="en-US" sz="800" b="0" i="0" u="none" strike="noStrike">
                          <a:solidFill>
                            <a:srgbClr val="000000"/>
                          </a:solidFill>
                          <a:effectLst/>
                          <a:latin typeface="Calibri" panose="020F0502020204030204" pitchFamily="34" charset="0"/>
                        </a:rPr>
                        <a:t> </a:t>
                      </a:r>
                    </a:p>
                  </a:txBody>
                  <a:tcPr marL="7144" marR="7144" marT="7144"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l" fontAlgn="b"/>
                      <a:r>
                        <a:rPr lang="en-US" sz="800" b="0" i="0" u="none" strike="noStrike">
                          <a:solidFill>
                            <a:srgbClr val="000000"/>
                          </a:solidFill>
                          <a:effectLst/>
                          <a:latin typeface="Calibri" panose="020F0502020204030204" pitchFamily="34" charset="0"/>
                        </a:rPr>
                        <a:t> </a:t>
                      </a:r>
                    </a:p>
                  </a:txBody>
                  <a:tcPr marL="7144" marR="7144" marT="7144"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l" fontAlgn="b"/>
                      <a:r>
                        <a:rPr lang="en-US" sz="800" b="0" i="0" u="none" strike="noStrike">
                          <a:solidFill>
                            <a:srgbClr val="000000"/>
                          </a:solidFill>
                          <a:effectLst/>
                          <a:latin typeface="Calibri" panose="020F0502020204030204" pitchFamily="34" charset="0"/>
                        </a:rPr>
                        <a:t> </a:t>
                      </a:r>
                    </a:p>
                  </a:txBody>
                  <a:tcPr marL="7144" marR="7144" marT="7144"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l" fontAlgn="b"/>
                      <a:r>
                        <a:rPr lang="en-US" sz="800" b="0" i="0" u="none" strike="noStrike">
                          <a:solidFill>
                            <a:srgbClr val="000000"/>
                          </a:solidFill>
                          <a:effectLst/>
                          <a:latin typeface="Calibri" panose="020F0502020204030204" pitchFamily="34" charset="0"/>
                        </a:rPr>
                        <a:t> </a:t>
                      </a:r>
                    </a:p>
                  </a:txBody>
                  <a:tcPr marL="7144" marR="7144" marT="7144"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l" fontAlgn="b"/>
                      <a:r>
                        <a:rPr lang="en-US" sz="800" b="0" i="0" u="none" strike="noStrike">
                          <a:solidFill>
                            <a:srgbClr val="000000"/>
                          </a:solidFill>
                          <a:effectLst/>
                          <a:latin typeface="Calibri" panose="020F0502020204030204" pitchFamily="34" charset="0"/>
                        </a:rPr>
                        <a:t> </a:t>
                      </a:r>
                    </a:p>
                  </a:txBody>
                  <a:tcPr marL="7144" marR="7144" marT="7144"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l" fontAlgn="b"/>
                      <a:r>
                        <a:rPr lang="en-US" sz="800" b="0" i="0" u="none" strike="noStrike">
                          <a:solidFill>
                            <a:srgbClr val="000000"/>
                          </a:solidFill>
                          <a:effectLst/>
                          <a:latin typeface="Calibri" panose="020F0502020204030204" pitchFamily="34" charset="0"/>
                        </a:rPr>
                        <a:t> </a:t>
                      </a:r>
                    </a:p>
                  </a:txBody>
                  <a:tcPr marL="7144" marR="7144" marT="7144"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l" fontAlgn="b"/>
                      <a:r>
                        <a:rPr lang="en-US" sz="800" b="0" i="0" u="none" strike="noStrike">
                          <a:solidFill>
                            <a:srgbClr val="000000"/>
                          </a:solidFill>
                          <a:effectLst/>
                          <a:latin typeface="Calibri" panose="020F0502020204030204" pitchFamily="34" charset="0"/>
                        </a:rPr>
                        <a:t> </a:t>
                      </a:r>
                    </a:p>
                  </a:txBody>
                  <a:tcPr marL="7144" marR="7144" marT="7144"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l" fontAlgn="b"/>
                      <a:r>
                        <a:rPr lang="en-US" sz="800" b="0" i="0" u="none" strike="noStrike">
                          <a:solidFill>
                            <a:srgbClr val="000000"/>
                          </a:solidFill>
                          <a:effectLst/>
                          <a:latin typeface="Calibri" panose="020F0502020204030204" pitchFamily="34" charset="0"/>
                        </a:rPr>
                        <a:t> </a:t>
                      </a:r>
                    </a:p>
                  </a:txBody>
                  <a:tcPr marL="7144" marR="7144" marT="7144"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l" fontAlgn="b"/>
                      <a:r>
                        <a:rPr lang="en-US" sz="800" b="0" i="0" u="none" strike="noStrike">
                          <a:solidFill>
                            <a:srgbClr val="000000"/>
                          </a:solidFill>
                          <a:effectLst/>
                          <a:latin typeface="Calibri" panose="020F0502020204030204" pitchFamily="34" charset="0"/>
                        </a:rPr>
                        <a:t> </a:t>
                      </a:r>
                    </a:p>
                  </a:txBody>
                  <a:tcPr marL="7144" marR="7144" marT="7144"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l" fontAlgn="b"/>
                      <a:r>
                        <a:rPr lang="en-US" sz="800" b="0" i="0" u="none" strike="noStrike">
                          <a:solidFill>
                            <a:srgbClr val="000000"/>
                          </a:solidFill>
                          <a:effectLst/>
                          <a:latin typeface="Calibri" panose="020F0502020204030204" pitchFamily="34" charset="0"/>
                        </a:rPr>
                        <a:t> </a:t>
                      </a:r>
                    </a:p>
                  </a:txBody>
                  <a:tcPr marL="7144" marR="7144" marT="7144"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l" fontAlgn="b"/>
                      <a:r>
                        <a:rPr lang="en-US" sz="800" b="0" i="0" u="none" strike="noStrike">
                          <a:solidFill>
                            <a:srgbClr val="000000"/>
                          </a:solidFill>
                          <a:effectLst/>
                          <a:latin typeface="Calibri" panose="020F0502020204030204" pitchFamily="34" charset="0"/>
                        </a:rPr>
                        <a:t> </a:t>
                      </a:r>
                    </a:p>
                  </a:txBody>
                  <a:tcPr marL="7144" marR="7144" marT="7144"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l" fontAlgn="b"/>
                      <a:r>
                        <a:rPr lang="en-US" sz="800" b="0" i="0" u="none" strike="noStrike">
                          <a:solidFill>
                            <a:srgbClr val="000000"/>
                          </a:solidFill>
                          <a:effectLst/>
                          <a:latin typeface="Calibri" panose="020F0502020204030204" pitchFamily="34" charset="0"/>
                        </a:rPr>
                        <a:t> </a:t>
                      </a:r>
                    </a:p>
                  </a:txBody>
                  <a:tcPr marL="7144" marR="7144" marT="7144"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l" fontAlgn="b"/>
                      <a:r>
                        <a:rPr lang="en-US" sz="800" b="0" i="0" u="none" strike="noStrike">
                          <a:solidFill>
                            <a:srgbClr val="000000"/>
                          </a:solidFill>
                          <a:effectLst/>
                          <a:latin typeface="Calibri" panose="020F0502020204030204" pitchFamily="34" charset="0"/>
                        </a:rPr>
                        <a:t> </a:t>
                      </a:r>
                    </a:p>
                  </a:txBody>
                  <a:tcPr marL="7144" marR="7144" marT="7144"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l" fontAlgn="b"/>
                      <a:r>
                        <a:rPr lang="en-US" sz="800" b="0" i="0" u="none" strike="noStrike">
                          <a:solidFill>
                            <a:srgbClr val="000000"/>
                          </a:solidFill>
                          <a:effectLst/>
                          <a:latin typeface="Calibri" panose="020F0502020204030204" pitchFamily="34" charset="0"/>
                        </a:rPr>
                        <a:t> </a:t>
                      </a:r>
                    </a:p>
                  </a:txBody>
                  <a:tcPr marL="7144" marR="7144" marT="7144" marB="0" anchor="b">
                    <a:lnL>
                      <a:noFill/>
                    </a:lnL>
                    <a:lnR>
                      <a:noFill/>
                    </a:lnR>
                    <a:lnT>
                      <a:noFill/>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09240479"/>
                  </a:ext>
                </a:extLst>
              </a:tr>
              <a:tr h="413723">
                <a:tc>
                  <a:txBody>
                    <a:bodyPr/>
                    <a:lstStyle/>
                    <a:p>
                      <a:pPr algn="ctr" fontAlgn="ctr"/>
                      <a:r>
                        <a:rPr lang="en-US" sz="800" b="0" i="0" u="none" strike="noStrike">
                          <a:solidFill>
                            <a:srgbClr val="000000"/>
                          </a:solidFill>
                          <a:effectLst/>
                          <a:latin typeface="Calibri" panose="020F0502020204030204" pitchFamily="34" charset="0"/>
                        </a:rPr>
                        <a:t> </a:t>
                      </a:r>
                    </a:p>
                  </a:txBody>
                  <a:tcPr marL="7144" marR="7144" marT="714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Oct</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Nov</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Dec</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Jan</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Feb</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Mar</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Apr</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May</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Jun</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Jul</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Aug</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Sep</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Total</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Mean ± SD</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Total Amount</a:t>
                      </a:r>
                    </a:p>
                  </a:txBody>
                  <a:tcPr marL="7144" marR="7144" marT="714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45521675"/>
                  </a:ext>
                </a:extLst>
              </a:tr>
              <a:tr h="413723">
                <a:tc>
                  <a:txBody>
                    <a:bodyPr/>
                    <a:lstStyle/>
                    <a:p>
                      <a:pPr algn="ctr" fontAlgn="ctr"/>
                      <a:r>
                        <a:rPr lang="en-US" sz="800" b="0" i="0" u="none" strike="noStrike">
                          <a:solidFill>
                            <a:srgbClr val="000000"/>
                          </a:solidFill>
                          <a:effectLst/>
                          <a:latin typeface="Calibri" panose="020F0502020204030204" pitchFamily="34" charset="0"/>
                        </a:rPr>
                        <a:t>Transfused</a:t>
                      </a:r>
                    </a:p>
                  </a:txBody>
                  <a:tcPr marL="7144" marR="7144" marT="714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Calibri" panose="020F0502020204030204" pitchFamily="34" charset="0"/>
                        </a:rPr>
                        <a:t>5</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Calibri" panose="020F0502020204030204" pitchFamily="34" charset="0"/>
                        </a:rPr>
                        <a:t>9</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Calibri" panose="020F0502020204030204" pitchFamily="34" charset="0"/>
                        </a:rPr>
                        <a:t>7</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Calibri" panose="020F0502020204030204" pitchFamily="34" charset="0"/>
                        </a:rPr>
                        <a:t>21</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Calibri" panose="020F0502020204030204" pitchFamily="34" charset="0"/>
                        </a:rPr>
                        <a:t>5 ± 4</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Calibri" panose="020F0502020204030204" pitchFamily="34" charset="0"/>
                        </a:rPr>
                        <a:t>$6,961.50 </a:t>
                      </a:r>
                    </a:p>
                  </a:txBody>
                  <a:tcPr marL="7144" marR="7144" marT="714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85065416"/>
                  </a:ext>
                </a:extLst>
              </a:tr>
              <a:tr h="413723">
                <a:tc>
                  <a:txBody>
                    <a:bodyPr/>
                    <a:lstStyle/>
                    <a:p>
                      <a:pPr algn="ctr" fontAlgn="ctr"/>
                      <a:r>
                        <a:rPr lang="en-US" sz="800" b="0" i="0" u="none" strike="noStrike">
                          <a:solidFill>
                            <a:srgbClr val="000000"/>
                          </a:solidFill>
                          <a:effectLst/>
                          <a:latin typeface="Calibri" panose="020F0502020204030204" pitchFamily="34" charset="0"/>
                        </a:rPr>
                        <a:t>Discarded</a:t>
                      </a:r>
                    </a:p>
                  </a:txBody>
                  <a:tcPr marL="7144" marR="7144" marT="714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Calibri" panose="020F0502020204030204" pitchFamily="34" charset="0"/>
                        </a:rPr>
                        <a:t>4</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Calibri" panose="020F0502020204030204" pitchFamily="34" charset="0"/>
                        </a:rPr>
                        <a:t>1</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dirty="0">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Calibri" panose="020F0502020204030204" pitchFamily="34" charset="0"/>
                        </a:rPr>
                        <a:t>1</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Calibri" panose="020F0502020204030204" pitchFamily="34" charset="0"/>
                        </a:rPr>
                        <a:t>6</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Calibri" panose="020F0502020204030204" pitchFamily="34" charset="0"/>
                        </a:rPr>
                        <a:t>2 ± 2</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Calibri" panose="020F0502020204030204" pitchFamily="34" charset="0"/>
                        </a:rPr>
                        <a:t>$1,989.00 </a:t>
                      </a:r>
                    </a:p>
                  </a:txBody>
                  <a:tcPr marL="7144" marR="7144" marT="714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86926966"/>
                  </a:ext>
                </a:extLst>
              </a:tr>
              <a:tr h="413723">
                <a:tc>
                  <a:txBody>
                    <a:bodyPr/>
                    <a:lstStyle/>
                    <a:p>
                      <a:pPr algn="ctr" fontAlgn="ctr"/>
                      <a:r>
                        <a:rPr lang="en-US" sz="800" b="0" i="0" u="none" strike="noStrike">
                          <a:solidFill>
                            <a:srgbClr val="000000"/>
                          </a:solidFill>
                          <a:effectLst/>
                          <a:latin typeface="Calibri" panose="020F0502020204030204" pitchFamily="34" charset="0"/>
                        </a:rPr>
                        <a:t>Expired</a:t>
                      </a:r>
                    </a:p>
                  </a:txBody>
                  <a:tcPr marL="7144" marR="7144" marT="714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Calibri" panose="020F0502020204030204" pitchFamily="34" charset="0"/>
                        </a:rPr>
                        <a:t>2</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Calibri" panose="020F0502020204030204" pitchFamily="34" charset="0"/>
                        </a:rPr>
                        <a:t>1</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Calibri" panose="020F0502020204030204" pitchFamily="34" charset="0"/>
                        </a:rPr>
                        <a:t>3</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Calibri" panose="020F0502020204030204" pitchFamily="34" charset="0"/>
                        </a:rPr>
                        <a:t>1 ± 1</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Calibri" panose="020F0502020204030204" pitchFamily="34" charset="0"/>
                        </a:rPr>
                        <a:t>$994.50 </a:t>
                      </a:r>
                    </a:p>
                  </a:txBody>
                  <a:tcPr marL="7144" marR="7144" marT="714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19995721"/>
                  </a:ext>
                </a:extLst>
              </a:tr>
              <a:tr h="413723">
                <a:tc>
                  <a:txBody>
                    <a:bodyPr/>
                    <a:lstStyle/>
                    <a:p>
                      <a:pPr algn="ctr" fontAlgn="ctr"/>
                      <a:r>
                        <a:rPr lang="en-US" sz="800" b="0" i="0" u="none" strike="noStrike">
                          <a:solidFill>
                            <a:srgbClr val="000000"/>
                          </a:solidFill>
                          <a:effectLst/>
                          <a:latin typeface="Calibri" panose="020F0502020204030204" pitchFamily="34" charset="0"/>
                        </a:rPr>
                        <a:t>Wasted</a:t>
                      </a:r>
                    </a:p>
                  </a:txBody>
                  <a:tcPr marL="7144" marR="7144" marT="714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Calibri" panose="020F0502020204030204" pitchFamily="34" charset="0"/>
                        </a:rPr>
                        <a:t>2</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Calibri" panose="020F0502020204030204" pitchFamily="34" charset="0"/>
                        </a:rPr>
                        <a:t>1</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Calibri" panose="020F0502020204030204" pitchFamily="34" charset="0"/>
                        </a:rPr>
                        <a:t>3</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Calibri" panose="020F0502020204030204" pitchFamily="34" charset="0"/>
                        </a:rPr>
                        <a:t>1 ± 1</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Calibri" panose="020F0502020204030204" pitchFamily="34" charset="0"/>
                        </a:rPr>
                        <a:t>$994.50 </a:t>
                      </a:r>
                    </a:p>
                  </a:txBody>
                  <a:tcPr marL="7144" marR="7144" marT="714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97309110"/>
                  </a:ext>
                </a:extLst>
              </a:tr>
              <a:tr h="434409">
                <a:tc>
                  <a:txBody>
                    <a:bodyPr/>
                    <a:lstStyle/>
                    <a:p>
                      <a:pPr algn="ctr" fontAlgn="ctr"/>
                      <a:r>
                        <a:rPr lang="en-US" sz="800" b="0" i="0" u="none" strike="noStrike">
                          <a:solidFill>
                            <a:srgbClr val="000000"/>
                          </a:solidFill>
                          <a:effectLst/>
                          <a:latin typeface="Calibri" panose="020F0502020204030204" pitchFamily="34" charset="0"/>
                        </a:rPr>
                        <a:t>% Discarded</a:t>
                      </a:r>
                    </a:p>
                  </a:txBody>
                  <a:tcPr marL="7144" marR="7144" marT="714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Calibri" panose="020F0502020204030204" pitchFamily="34" charset="0"/>
                        </a:rPr>
                        <a:t>44%</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Calibri" panose="020F0502020204030204" pitchFamily="34" charset="0"/>
                        </a:rPr>
                        <a:t>10%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Calibri" panose="020F0502020204030204" pitchFamily="34" charset="0"/>
                        </a:rPr>
                        <a:t>100%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69992221"/>
                  </a:ext>
                </a:extLst>
              </a:tr>
              <a:tr h="434409">
                <a:tc>
                  <a:txBody>
                    <a:bodyPr/>
                    <a:lstStyle/>
                    <a:p>
                      <a:pPr algn="ctr" fontAlgn="ctr"/>
                      <a:r>
                        <a:rPr lang="en-US" sz="800" b="0" i="0" u="none" strike="noStrike">
                          <a:solidFill>
                            <a:srgbClr val="000000"/>
                          </a:solidFill>
                          <a:effectLst/>
                          <a:latin typeface="Calibri" panose="020F0502020204030204" pitchFamily="34" charset="0"/>
                        </a:rPr>
                        <a:t>Total</a:t>
                      </a:r>
                    </a:p>
                  </a:txBody>
                  <a:tcPr marL="7144" marR="7144" marT="714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Calibri" panose="020F0502020204030204" pitchFamily="34" charset="0"/>
                        </a:rPr>
                        <a:t>9</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Calibri" panose="020F0502020204030204" pitchFamily="34" charset="0"/>
                        </a:rPr>
                        <a:t>10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Calibri" panose="020F0502020204030204" pitchFamily="34" charset="0"/>
                        </a:rPr>
                        <a:t>7</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Calibri" panose="020F0502020204030204" pitchFamily="34" charset="0"/>
                        </a:rPr>
                        <a:t>1</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Calibri" panose="020F0502020204030204" pitchFamily="34" charset="0"/>
                        </a:rPr>
                        <a:t>27</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Calibri" panose="020F0502020204030204" pitchFamily="34" charset="0"/>
                        </a:rPr>
                        <a:t>7 ± 4</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dirty="0">
                          <a:solidFill>
                            <a:srgbClr val="000000"/>
                          </a:solidFill>
                          <a:effectLst/>
                          <a:latin typeface="Calibri" panose="020F0502020204030204" pitchFamily="34" charset="0"/>
                        </a:rPr>
                        <a:t>$8,950.50 </a:t>
                      </a:r>
                    </a:p>
                  </a:txBody>
                  <a:tcPr marL="7144" marR="7144" marT="714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601972402"/>
                  </a:ext>
                </a:extLst>
              </a:tr>
            </a:tbl>
          </a:graphicData>
        </a:graphic>
      </p:graphicFrame>
      <p:sp>
        <p:nvSpPr>
          <p:cNvPr id="4" name="TextBox 3">
            <a:extLst>
              <a:ext uri="{FF2B5EF4-FFF2-40B4-BE49-F238E27FC236}">
                <a16:creationId xmlns:a16="http://schemas.microsoft.com/office/drawing/2014/main" id="{920D70A3-F50D-E81B-ADCE-0A8E859E988D}"/>
              </a:ext>
            </a:extLst>
          </p:cNvPr>
          <p:cNvSpPr txBox="1"/>
          <p:nvPr/>
        </p:nvSpPr>
        <p:spPr>
          <a:xfrm>
            <a:off x="1044428" y="5541451"/>
            <a:ext cx="7065628" cy="473206"/>
          </a:xfrm>
          <a:prstGeom prst="rect">
            <a:avLst/>
          </a:prstGeom>
          <a:noFill/>
        </p:spPr>
        <p:txBody>
          <a:bodyPr wrap="square" rtlCol="0">
            <a:spAutoFit/>
          </a:bodyPr>
          <a:lstStyle/>
          <a:p>
            <a:r>
              <a:rPr lang="en-US" sz="825" dirty="0"/>
              <a:t>Discarded = Expired + Wasted</a:t>
            </a:r>
          </a:p>
          <a:p>
            <a:r>
              <a:rPr lang="en-US" sz="825" dirty="0"/>
              <a:t>*Expired – Unit reached expiration date on shelf during storage</a:t>
            </a:r>
          </a:p>
          <a:p>
            <a:r>
              <a:rPr lang="en-US" sz="825" dirty="0">
                <a:latin typeface="Calibri" panose="020F0502020204030204" pitchFamily="34" charset="0"/>
                <a:ea typeface="Calibri" panose="020F0502020204030204" pitchFamily="34" charset="0"/>
              </a:rPr>
              <a:t>** Wasted – Returned unit(s) discarded following, and due to, clinical issues encountered by the clinical team after product released by the blood bank </a:t>
            </a:r>
          </a:p>
        </p:txBody>
      </p:sp>
    </p:spTree>
    <p:extLst>
      <p:ext uri="{BB962C8B-B14F-4D97-AF65-F5344CB8AC3E}">
        <p14:creationId xmlns:p14="http://schemas.microsoft.com/office/powerpoint/2010/main" val="19466079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5850443-5F53-67A9-F686-1D96F5C22728}"/>
              </a:ext>
            </a:extLst>
          </p:cNvPr>
          <p:cNvSpPr txBox="1"/>
          <p:nvPr/>
        </p:nvSpPr>
        <p:spPr>
          <a:xfrm>
            <a:off x="628650" y="995854"/>
            <a:ext cx="7886700" cy="1129412"/>
          </a:xfrm>
          <a:prstGeom prst="rect">
            <a:avLst/>
          </a:prstGeom>
        </p:spPr>
        <p:txBody>
          <a:bodyPr vert="horz" lIns="68580" tIns="34290" rIns="68580" bIns="34290" rtlCol="0" anchor="ctr">
            <a:normAutofit/>
          </a:bodyPr>
          <a:lstStyle/>
          <a:p>
            <a:pPr>
              <a:lnSpc>
                <a:spcPct val="90000"/>
              </a:lnSpc>
              <a:spcBef>
                <a:spcPct val="0"/>
              </a:spcBef>
              <a:spcAft>
                <a:spcPts val="450"/>
              </a:spcAft>
            </a:pPr>
            <a:r>
              <a:rPr lang="en-US" sz="3900">
                <a:latin typeface="+mj-lt"/>
                <a:ea typeface="+mj-ea"/>
                <a:cs typeface="+mj-cs"/>
              </a:rPr>
              <a:t>Bridgeport Hospital</a:t>
            </a:r>
          </a:p>
        </p:txBody>
      </p:sp>
      <p:graphicFrame>
        <p:nvGraphicFramePr>
          <p:cNvPr id="3" name="Chart 2">
            <a:extLst>
              <a:ext uri="{FF2B5EF4-FFF2-40B4-BE49-F238E27FC236}">
                <a16:creationId xmlns:a16="http://schemas.microsoft.com/office/drawing/2014/main" id="{1B05718C-8497-F317-A93C-B76945A27E3D}"/>
              </a:ext>
            </a:extLst>
          </p:cNvPr>
          <p:cNvGraphicFramePr>
            <a:graphicFrameLocks/>
          </p:cNvGraphicFramePr>
          <p:nvPr/>
        </p:nvGraphicFramePr>
        <p:xfrm>
          <a:off x="628651" y="2241320"/>
          <a:ext cx="7884410" cy="333772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3991804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F3A0FCF6-CD03-0D9C-C486-8187D66EE3F3}"/>
              </a:ext>
            </a:extLst>
          </p:cNvPr>
          <p:cNvGraphicFramePr>
            <a:graphicFrameLocks noGrp="1"/>
          </p:cNvGraphicFramePr>
          <p:nvPr/>
        </p:nvGraphicFramePr>
        <p:xfrm>
          <a:off x="339437" y="1245178"/>
          <a:ext cx="8409719" cy="4191004"/>
        </p:xfrm>
        <a:graphic>
          <a:graphicData uri="http://schemas.openxmlformats.org/drawingml/2006/table">
            <a:tbl>
              <a:tblPr/>
              <a:tblGrid>
                <a:gridCol w="747869">
                  <a:extLst>
                    <a:ext uri="{9D8B030D-6E8A-4147-A177-3AD203B41FA5}">
                      <a16:colId xmlns:a16="http://schemas.microsoft.com/office/drawing/2014/main" val="3586726322"/>
                    </a:ext>
                  </a:extLst>
                </a:gridCol>
                <a:gridCol w="488405">
                  <a:extLst>
                    <a:ext uri="{9D8B030D-6E8A-4147-A177-3AD203B41FA5}">
                      <a16:colId xmlns:a16="http://schemas.microsoft.com/office/drawing/2014/main" val="1839243759"/>
                    </a:ext>
                  </a:extLst>
                </a:gridCol>
                <a:gridCol w="488405">
                  <a:extLst>
                    <a:ext uri="{9D8B030D-6E8A-4147-A177-3AD203B41FA5}">
                      <a16:colId xmlns:a16="http://schemas.microsoft.com/office/drawing/2014/main" val="290628920"/>
                    </a:ext>
                  </a:extLst>
                </a:gridCol>
                <a:gridCol w="488405">
                  <a:extLst>
                    <a:ext uri="{9D8B030D-6E8A-4147-A177-3AD203B41FA5}">
                      <a16:colId xmlns:a16="http://schemas.microsoft.com/office/drawing/2014/main" val="3266786730"/>
                    </a:ext>
                  </a:extLst>
                </a:gridCol>
                <a:gridCol w="488405">
                  <a:extLst>
                    <a:ext uri="{9D8B030D-6E8A-4147-A177-3AD203B41FA5}">
                      <a16:colId xmlns:a16="http://schemas.microsoft.com/office/drawing/2014/main" val="2568159852"/>
                    </a:ext>
                  </a:extLst>
                </a:gridCol>
                <a:gridCol w="488405">
                  <a:extLst>
                    <a:ext uri="{9D8B030D-6E8A-4147-A177-3AD203B41FA5}">
                      <a16:colId xmlns:a16="http://schemas.microsoft.com/office/drawing/2014/main" val="3943240883"/>
                    </a:ext>
                  </a:extLst>
                </a:gridCol>
                <a:gridCol w="488405">
                  <a:extLst>
                    <a:ext uri="{9D8B030D-6E8A-4147-A177-3AD203B41FA5}">
                      <a16:colId xmlns:a16="http://schemas.microsoft.com/office/drawing/2014/main" val="2285160421"/>
                    </a:ext>
                  </a:extLst>
                </a:gridCol>
                <a:gridCol w="488405">
                  <a:extLst>
                    <a:ext uri="{9D8B030D-6E8A-4147-A177-3AD203B41FA5}">
                      <a16:colId xmlns:a16="http://schemas.microsoft.com/office/drawing/2014/main" val="2442652683"/>
                    </a:ext>
                  </a:extLst>
                </a:gridCol>
                <a:gridCol w="488405">
                  <a:extLst>
                    <a:ext uri="{9D8B030D-6E8A-4147-A177-3AD203B41FA5}">
                      <a16:colId xmlns:a16="http://schemas.microsoft.com/office/drawing/2014/main" val="2945045176"/>
                    </a:ext>
                  </a:extLst>
                </a:gridCol>
                <a:gridCol w="488405">
                  <a:extLst>
                    <a:ext uri="{9D8B030D-6E8A-4147-A177-3AD203B41FA5}">
                      <a16:colId xmlns:a16="http://schemas.microsoft.com/office/drawing/2014/main" val="3310867324"/>
                    </a:ext>
                  </a:extLst>
                </a:gridCol>
                <a:gridCol w="488405">
                  <a:extLst>
                    <a:ext uri="{9D8B030D-6E8A-4147-A177-3AD203B41FA5}">
                      <a16:colId xmlns:a16="http://schemas.microsoft.com/office/drawing/2014/main" val="277345314"/>
                    </a:ext>
                  </a:extLst>
                </a:gridCol>
                <a:gridCol w="488405">
                  <a:extLst>
                    <a:ext uri="{9D8B030D-6E8A-4147-A177-3AD203B41FA5}">
                      <a16:colId xmlns:a16="http://schemas.microsoft.com/office/drawing/2014/main" val="3594214560"/>
                    </a:ext>
                  </a:extLst>
                </a:gridCol>
                <a:gridCol w="488405">
                  <a:extLst>
                    <a:ext uri="{9D8B030D-6E8A-4147-A177-3AD203B41FA5}">
                      <a16:colId xmlns:a16="http://schemas.microsoft.com/office/drawing/2014/main" val="3010152037"/>
                    </a:ext>
                  </a:extLst>
                </a:gridCol>
                <a:gridCol w="549455">
                  <a:extLst>
                    <a:ext uri="{9D8B030D-6E8A-4147-A177-3AD203B41FA5}">
                      <a16:colId xmlns:a16="http://schemas.microsoft.com/office/drawing/2014/main" val="2616150449"/>
                    </a:ext>
                  </a:extLst>
                </a:gridCol>
                <a:gridCol w="549455">
                  <a:extLst>
                    <a:ext uri="{9D8B030D-6E8A-4147-A177-3AD203B41FA5}">
                      <a16:colId xmlns:a16="http://schemas.microsoft.com/office/drawing/2014/main" val="168707829"/>
                    </a:ext>
                  </a:extLst>
                </a:gridCol>
                <a:gridCol w="702080">
                  <a:extLst>
                    <a:ext uri="{9D8B030D-6E8A-4147-A177-3AD203B41FA5}">
                      <a16:colId xmlns:a16="http://schemas.microsoft.com/office/drawing/2014/main" val="1827814771"/>
                    </a:ext>
                  </a:extLst>
                </a:gridCol>
              </a:tblGrid>
              <a:tr h="366026">
                <a:tc gridSpan="16">
                  <a:txBody>
                    <a:bodyPr/>
                    <a:lstStyle/>
                    <a:p>
                      <a:pPr algn="ctr" fontAlgn="ctr"/>
                      <a:r>
                        <a:rPr lang="en-US" sz="1500" b="1" i="0" u="none" strike="noStrike">
                          <a:solidFill>
                            <a:srgbClr val="000000"/>
                          </a:solidFill>
                          <a:effectLst/>
                          <a:latin typeface="Calibri" panose="020F0502020204030204" pitchFamily="34" charset="0"/>
                        </a:rPr>
                        <a:t>Bridgeport Hospital Blood Bank</a:t>
                      </a:r>
                    </a:p>
                  </a:txBody>
                  <a:tcPr marL="7144" marR="7144" marT="7144" marB="0" anchor="ctr">
                    <a:lnL>
                      <a:noFill/>
                    </a:lnL>
                    <a:lnR>
                      <a:noFill/>
                    </a:lnR>
                    <a:lnT>
                      <a:noFill/>
                    </a:lnT>
                    <a:lnB>
                      <a:noFill/>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621062366"/>
                  </a:ext>
                </a:extLst>
              </a:tr>
              <a:tr h="366026">
                <a:tc gridSpan="16">
                  <a:txBody>
                    <a:bodyPr/>
                    <a:lstStyle/>
                    <a:p>
                      <a:pPr algn="ctr" fontAlgn="ctr"/>
                      <a:r>
                        <a:rPr lang="en-US" sz="1500" b="1" i="0" u="none" strike="noStrike">
                          <a:solidFill>
                            <a:srgbClr val="000000"/>
                          </a:solidFill>
                          <a:effectLst/>
                          <a:latin typeface="Calibri" panose="020F0502020204030204" pitchFamily="34" charset="0"/>
                        </a:rPr>
                        <a:t>FY24</a:t>
                      </a:r>
                    </a:p>
                  </a:txBody>
                  <a:tcPr marL="7144" marR="7144" marT="7144" marB="0" anchor="ctr">
                    <a:lnL>
                      <a:noFill/>
                    </a:lnL>
                    <a:lnR>
                      <a:noFill/>
                    </a:lnR>
                    <a:lnT>
                      <a:noFill/>
                    </a:lnT>
                    <a:lnB>
                      <a:noFill/>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062259688"/>
                  </a:ext>
                </a:extLst>
              </a:tr>
              <a:tr h="384328">
                <a:tc gridSpan="16">
                  <a:txBody>
                    <a:bodyPr/>
                    <a:lstStyle/>
                    <a:p>
                      <a:pPr algn="ctr" fontAlgn="ctr"/>
                      <a:r>
                        <a:rPr lang="en-US" sz="1500" b="1" i="0" u="none" strike="noStrike" dirty="0">
                          <a:solidFill>
                            <a:srgbClr val="000000"/>
                          </a:solidFill>
                          <a:effectLst/>
                          <a:latin typeface="Calibri" panose="020F0502020204030204" pitchFamily="34" charset="0"/>
                        </a:rPr>
                        <a:t> BH Platelet Utilization</a:t>
                      </a:r>
                    </a:p>
                  </a:txBody>
                  <a:tcPr marL="7144" marR="7144" marT="7144" marB="0" anchor="ctr">
                    <a:lnL>
                      <a:noFill/>
                    </a:lnL>
                    <a:lnR>
                      <a:noFill/>
                    </a:lnR>
                    <a:lnT>
                      <a:noFill/>
                    </a:lnT>
                    <a:lnB w="1270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177499539"/>
                  </a:ext>
                </a:extLst>
              </a:tr>
              <a:tr h="384328">
                <a:tc>
                  <a:txBody>
                    <a:bodyPr/>
                    <a:lstStyle/>
                    <a:p>
                      <a:pPr algn="ctr" fontAlgn="ctr"/>
                      <a:r>
                        <a:rPr lang="en-US" sz="800" b="0" i="0" u="none" strike="noStrike">
                          <a:solidFill>
                            <a:srgbClr val="000000"/>
                          </a:solidFill>
                          <a:effectLst/>
                          <a:latin typeface="Calibri" panose="020F0502020204030204" pitchFamily="34" charset="0"/>
                        </a:rPr>
                        <a:t> </a:t>
                      </a:r>
                    </a:p>
                  </a:txBody>
                  <a:tcPr marL="7144" marR="7144" marT="71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Oct</a:t>
                      </a:r>
                    </a:p>
                  </a:txBody>
                  <a:tcPr marL="7144" marR="7144" marT="71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Nov</a:t>
                      </a:r>
                    </a:p>
                  </a:txBody>
                  <a:tcPr marL="7144" marR="7144" marT="71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Dec</a:t>
                      </a:r>
                    </a:p>
                  </a:txBody>
                  <a:tcPr marL="7144" marR="7144" marT="71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Jan</a:t>
                      </a:r>
                    </a:p>
                  </a:txBody>
                  <a:tcPr marL="7144" marR="7144" marT="71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Feb</a:t>
                      </a:r>
                    </a:p>
                  </a:txBody>
                  <a:tcPr marL="7144" marR="7144" marT="71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Calibri" panose="020F0502020204030204" pitchFamily="34" charset="0"/>
                        </a:rPr>
                        <a:t>Mar</a:t>
                      </a:r>
                    </a:p>
                  </a:txBody>
                  <a:tcPr marL="7144" marR="7144" marT="71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April</a:t>
                      </a:r>
                    </a:p>
                  </a:txBody>
                  <a:tcPr marL="7144" marR="7144" marT="71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May</a:t>
                      </a:r>
                    </a:p>
                  </a:txBody>
                  <a:tcPr marL="7144" marR="7144" marT="71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June</a:t>
                      </a:r>
                    </a:p>
                  </a:txBody>
                  <a:tcPr marL="7144" marR="7144" marT="71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July</a:t>
                      </a:r>
                    </a:p>
                  </a:txBody>
                  <a:tcPr marL="7144" marR="7144" marT="71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Aug</a:t>
                      </a:r>
                    </a:p>
                  </a:txBody>
                  <a:tcPr marL="7144" marR="7144" marT="71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Sept</a:t>
                      </a:r>
                    </a:p>
                  </a:txBody>
                  <a:tcPr marL="7144" marR="7144" marT="71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Total</a:t>
                      </a:r>
                    </a:p>
                  </a:txBody>
                  <a:tcPr marL="7144" marR="7144" marT="71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Mean ± SD</a:t>
                      </a:r>
                    </a:p>
                  </a:txBody>
                  <a:tcPr marL="7144" marR="7144" marT="71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Total Amount</a:t>
                      </a:r>
                    </a:p>
                  </a:txBody>
                  <a:tcPr marL="7144" marR="7144" marT="71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74770052"/>
                  </a:ext>
                </a:extLst>
              </a:tr>
              <a:tr h="384328">
                <a:tc>
                  <a:txBody>
                    <a:bodyPr/>
                    <a:lstStyle/>
                    <a:p>
                      <a:pPr algn="ctr" fontAlgn="ctr"/>
                      <a:r>
                        <a:rPr lang="en-US" sz="800" b="1" i="0" u="none" strike="noStrike">
                          <a:solidFill>
                            <a:srgbClr val="000000"/>
                          </a:solidFill>
                          <a:effectLst/>
                          <a:latin typeface="Calibri" panose="020F0502020204030204" pitchFamily="34" charset="0"/>
                        </a:rPr>
                        <a:t>Total</a:t>
                      </a:r>
                    </a:p>
                  </a:txBody>
                  <a:tcPr marL="7144" marR="7144" marT="71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Calibri" panose="020F0502020204030204" pitchFamily="34" charset="0"/>
                        </a:rPr>
                        <a:t>93</a:t>
                      </a:r>
                    </a:p>
                  </a:txBody>
                  <a:tcPr marL="7144" marR="7144" marT="71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Calibri" panose="020F0502020204030204" pitchFamily="34" charset="0"/>
                        </a:rPr>
                        <a:t>96</a:t>
                      </a:r>
                    </a:p>
                  </a:txBody>
                  <a:tcPr marL="7144" marR="7144" marT="71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Calibri" panose="020F0502020204030204" pitchFamily="34" charset="0"/>
                        </a:rPr>
                        <a:t>81</a:t>
                      </a:r>
                    </a:p>
                  </a:txBody>
                  <a:tcPr marL="7144" marR="7144" marT="71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Calibri" panose="020F0502020204030204" pitchFamily="34" charset="0"/>
                        </a:rPr>
                        <a:t>101</a:t>
                      </a:r>
                    </a:p>
                  </a:txBody>
                  <a:tcPr marL="7144" marR="7144" marT="71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Calibri" panose="020F0502020204030204" pitchFamily="34" charset="0"/>
                        </a:rPr>
                        <a:t> </a:t>
                      </a:r>
                    </a:p>
                  </a:txBody>
                  <a:tcPr marL="7144" marR="7144" marT="71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Calibri" panose="020F0502020204030204" pitchFamily="34" charset="0"/>
                        </a:rPr>
                        <a:t> </a:t>
                      </a:r>
                    </a:p>
                  </a:txBody>
                  <a:tcPr marL="7144" marR="7144" marT="71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Calibri" panose="020F0502020204030204" pitchFamily="34" charset="0"/>
                        </a:rPr>
                        <a:t> </a:t>
                      </a:r>
                    </a:p>
                  </a:txBody>
                  <a:tcPr marL="7144" marR="7144" marT="71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Calibri" panose="020F0502020204030204" pitchFamily="34" charset="0"/>
                        </a:rPr>
                        <a:t> </a:t>
                      </a:r>
                    </a:p>
                  </a:txBody>
                  <a:tcPr marL="7144" marR="7144" marT="71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Calibri" panose="020F0502020204030204" pitchFamily="34" charset="0"/>
                        </a:rPr>
                        <a:t> </a:t>
                      </a:r>
                    </a:p>
                  </a:txBody>
                  <a:tcPr marL="7144" marR="7144" marT="71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Calibri" panose="020F0502020204030204" pitchFamily="34" charset="0"/>
                        </a:rPr>
                        <a:t> </a:t>
                      </a:r>
                    </a:p>
                  </a:txBody>
                  <a:tcPr marL="7144" marR="7144" marT="71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Calibri" panose="020F0502020204030204" pitchFamily="34" charset="0"/>
                        </a:rPr>
                        <a:t> </a:t>
                      </a:r>
                    </a:p>
                  </a:txBody>
                  <a:tcPr marL="7144" marR="7144" marT="71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Calibri" panose="020F0502020204030204" pitchFamily="34" charset="0"/>
                        </a:rPr>
                        <a:t> </a:t>
                      </a:r>
                    </a:p>
                  </a:txBody>
                  <a:tcPr marL="7144" marR="7144" marT="71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Calibri" panose="020F0502020204030204" pitchFamily="34" charset="0"/>
                        </a:rPr>
                        <a:t>371</a:t>
                      </a:r>
                    </a:p>
                  </a:txBody>
                  <a:tcPr marL="7144" marR="7144" marT="71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Calibri" panose="020F0502020204030204" pitchFamily="34" charset="0"/>
                        </a:rPr>
                        <a:t>92 ± 9</a:t>
                      </a:r>
                    </a:p>
                  </a:txBody>
                  <a:tcPr marL="7144" marR="7144" marT="71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$249,805.43 </a:t>
                      </a:r>
                    </a:p>
                  </a:txBody>
                  <a:tcPr marL="7144" marR="7144" marT="71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6413971"/>
                  </a:ext>
                </a:extLst>
              </a:tr>
              <a:tr h="384328">
                <a:tc>
                  <a:txBody>
                    <a:bodyPr/>
                    <a:lstStyle/>
                    <a:p>
                      <a:pPr algn="ctr" fontAlgn="ctr"/>
                      <a:r>
                        <a:rPr lang="en-US" sz="800" b="1" i="0" u="none" strike="noStrike">
                          <a:solidFill>
                            <a:srgbClr val="000000"/>
                          </a:solidFill>
                          <a:effectLst/>
                          <a:latin typeface="Calibri" panose="020F0502020204030204" pitchFamily="34" charset="0"/>
                        </a:rPr>
                        <a:t>Transfused</a:t>
                      </a:r>
                    </a:p>
                  </a:txBody>
                  <a:tcPr marL="7144" marR="7144" marT="71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Calibri" panose="020F0502020204030204" pitchFamily="34" charset="0"/>
                        </a:rPr>
                        <a:t>42</a:t>
                      </a:r>
                    </a:p>
                  </a:txBody>
                  <a:tcPr marL="7144" marR="7144" marT="71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Calibri" panose="020F0502020204030204" pitchFamily="34" charset="0"/>
                        </a:rPr>
                        <a:t>55</a:t>
                      </a:r>
                    </a:p>
                  </a:txBody>
                  <a:tcPr marL="7144" marR="7144" marT="71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Calibri" panose="020F0502020204030204" pitchFamily="34" charset="0"/>
                        </a:rPr>
                        <a:t>39</a:t>
                      </a:r>
                    </a:p>
                  </a:txBody>
                  <a:tcPr marL="7144" marR="7144" marT="71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Calibri" panose="020F0502020204030204" pitchFamily="34" charset="0"/>
                        </a:rPr>
                        <a:t>42</a:t>
                      </a:r>
                    </a:p>
                  </a:txBody>
                  <a:tcPr marL="7144" marR="7144" marT="71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Calibri" panose="020F0502020204030204" pitchFamily="34" charset="0"/>
                        </a:rPr>
                        <a:t> </a:t>
                      </a:r>
                    </a:p>
                  </a:txBody>
                  <a:tcPr marL="7144" marR="7144" marT="71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Calibri" panose="020F0502020204030204" pitchFamily="34" charset="0"/>
                        </a:rPr>
                        <a:t> </a:t>
                      </a:r>
                    </a:p>
                  </a:txBody>
                  <a:tcPr marL="7144" marR="7144" marT="71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Calibri" panose="020F0502020204030204" pitchFamily="34" charset="0"/>
                        </a:rPr>
                        <a:t> </a:t>
                      </a:r>
                    </a:p>
                  </a:txBody>
                  <a:tcPr marL="7144" marR="7144" marT="71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Calibri" panose="020F0502020204030204" pitchFamily="34" charset="0"/>
                        </a:rPr>
                        <a:t> </a:t>
                      </a:r>
                    </a:p>
                  </a:txBody>
                  <a:tcPr marL="7144" marR="7144" marT="71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Calibri" panose="020F0502020204030204" pitchFamily="34" charset="0"/>
                        </a:rPr>
                        <a:t> </a:t>
                      </a:r>
                    </a:p>
                  </a:txBody>
                  <a:tcPr marL="7144" marR="7144" marT="71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Calibri" panose="020F0502020204030204" pitchFamily="34" charset="0"/>
                        </a:rPr>
                        <a:t> </a:t>
                      </a:r>
                    </a:p>
                  </a:txBody>
                  <a:tcPr marL="7144" marR="7144" marT="71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Calibri" panose="020F0502020204030204" pitchFamily="34" charset="0"/>
                        </a:rPr>
                        <a:t> </a:t>
                      </a:r>
                    </a:p>
                  </a:txBody>
                  <a:tcPr marL="7144" marR="7144" marT="71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Calibri" panose="020F0502020204030204" pitchFamily="34" charset="0"/>
                        </a:rPr>
                        <a:t> </a:t>
                      </a:r>
                    </a:p>
                  </a:txBody>
                  <a:tcPr marL="7144" marR="7144" marT="71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Calibri" panose="020F0502020204030204" pitchFamily="34" charset="0"/>
                        </a:rPr>
                        <a:t>178</a:t>
                      </a:r>
                    </a:p>
                  </a:txBody>
                  <a:tcPr marL="7144" marR="7144" marT="71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Calibri" panose="020F0502020204030204" pitchFamily="34" charset="0"/>
                        </a:rPr>
                        <a:t>45 ± 7</a:t>
                      </a:r>
                    </a:p>
                  </a:txBody>
                  <a:tcPr marL="7144" marR="7144" marT="71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$119,852.74 </a:t>
                      </a:r>
                    </a:p>
                  </a:txBody>
                  <a:tcPr marL="7144" marR="7144" marT="71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33457045"/>
                  </a:ext>
                </a:extLst>
              </a:tr>
              <a:tr h="384328">
                <a:tc>
                  <a:txBody>
                    <a:bodyPr/>
                    <a:lstStyle/>
                    <a:p>
                      <a:pPr algn="ctr" fontAlgn="ctr"/>
                      <a:r>
                        <a:rPr lang="en-US" sz="800" b="1" i="0" u="none" strike="noStrike">
                          <a:solidFill>
                            <a:srgbClr val="000000"/>
                          </a:solidFill>
                          <a:effectLst/>
                          <a:latin typeface="Calibri" panose="020F0502020204030204" pitchFamily="34" charset="0"/>
                        </a:rPr>
                        <a:t>Discarded</a:t>
                      </a:r>
                    </a:p>
                  </a:txBody>
                  <a:tcPr marL="7144" marR="7144" marT="71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Calibri" panose="020F0502020204030204" pitchFamily="34" charset="0"/>
                        </a:rPr>
                        <a:t>51</a:t>
                      </a:r>
                    </a:p>
                  </a:txBody>
                  <a:tcPr marL="7144" marR="7144" marT="71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Calibri" panose="020F0502020204030204" pitchFamily="34" charset="0"/>
                        </a:rPr>
                        <a:t>41</a:t>
                      </a:r>
                    </a:p>
                  </a:txBody>
                  <a:tcPr marL="7144" marR="7144" marT="71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Calibri" panose="020F0502020204030204" pitchFamily="34" charset="0"/>
                        </a:rPr>
                        <a:t>42</a:t>
                      </a:r>
                    </a:p>
                  </a:txBody>
                  <a:tcPr marL="7144" marR="7144" marT="71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Calibri" panose="020F0502020204030204" pitchFamily="34" charset="0"/>
                        </a:rPr>
                        <a:t>59</a:t>
                      </a:r>
                    </a:p>
                  </a:txBody>
                  <a:tcPr marL="7144" marR="7144" marT="71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Calibri" panose="020F0502020204030204" pitchFamily="34" charset="0"/>
                        </a:rPr>
                        <a:t> </a:t>
                      </a:r>
                    </a:p>
                  </a:txBody>
                  <a:tcPr marL="7144" marR="7144" marT="71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Calibri" panose="020F0502020204030204" pitchFamily="34" charset="0"/>
                        </a:rPr>
                        <a:t> </a:t>
                      </a:r>
                    </a:p>
                  </a:txBody>
                  <a:tcPr marL="7144" marR="7144" marT="71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Calibri" panose="020F0502020204030204" pitchFamily="34" charset="0"/>
                        </a:rPr>
                        <a:t> </a:t>
                      </a:r>
                    </a:p>
                  </a:txBody>
                  <a:tcPr marL="7144" marR="7144" marT="71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Calibri" panose="020F0502020204030204" pitchFamily="34" charset="0"/>
                        </a:rPr>
                        <a:t> </a:t>
                      </a:r>
                    </a:p>
                  </a:txBody>
                  <a:tcPr marL="7144" marR="7144" marT="71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endParaRPr lang="en-US" sz="800" b="0" i="0" u="none" strike="noStrike">
                        <a:solidFill>
                          <a:srgbClr val="000000"/>
                        </a:solidFill>
                        <a:effectLst/>
                        <a:latin typeface="Calibri" panose="020F0502020204030204" pitchFamily="34" charset="0"/>
                      </a:endParaRPr>
                    </a:p>
                  </a:txBody>
                  <a:tcPr marL="7144" marR="7144" marT="71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Calibri" panose="020F0502020204030204" pitchFamily="34" charset="0"/>
                        </a:rPr>
                        <a:t> </a:t>
                      </a:r>
                    </a:p>
                  </a:txBody>
                  <a:tcPr marL="7144" marR="7144" marT="71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endParaRPr lang="en-US" sz="800" b="0" i="0" u="none" strike="noStrike">
                        <a:solidFill>
                          <a:srgbClr val="000000"/>
                        </a:solidFill>
                        <a:effectLst/>
                        <a:latin typeface="Calibri" panose="020F0502020204030204" pitchFamily="34" charset="0"/>
                      </a:endParaRPr>
                    </a:p>
                  </a:txBody>
                  <a:tcPr marL="7144" marR="7144" marT="71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Calibri" panose="020F0502020204030204" pitchFamily="34" charset="0"/>
                        </a:rPr>
                        <a:t> </a:t>
                      </a:r>
                    </a:p>
                  </a:txBody>
                  <a:tcPr marL="7144" marR="7144" marT="71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Calibri" panose="020F0502020204030204" pitchFamily="34" charset="0"/>
                        </a:rPr>
                        <a:t>193</a:t>
                      </a:r>
                    </a:p>
                  </a:txBody>
                  <a:tcPr marL="7144" marR="7144" marT="71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Calibri" panose="020F0502020204030204" pitchFamily="34" charset="0"/>
                        </a:rPr>
                        <a:t>48 ± 8</a:t>
                      </a:r>
                    </a:p>
                  </a:txBody>
                  <a:tcPr marL="7144" marR="7144" marT="71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$129,952.69 </a:t>
                      </a:r>
                    </a:p>
                  </a:txBody>
                  <a:tcPr marL="7144" marR="7144" marT="71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30219748"/>
                  </a:ext>
                </a:extLst>
              </a:tr>
              <a:tr h="384328">
                <a:tc>
                  <a:txBody>
                    <a:bodyPr/>
                    <a:lstStyle/>
                    <a:p>
                      <a:pPr algn="ctr" fontAlgn="ctr"/>
                      <a:r>
                        <a:rPr lang="en-US" sz="800" b="1" i="0" u="none" strike="noStrike">
                          <a:solidFill>
                            <a:srgbClr val="000000"/>
                          </a:solidFill>
                          <a:effectLst/>
                          <a:latin typeface="Calibri" panose="020F0502020204030204" pitchFamily="34" charset="0"/>
                        </a:rPr>
                        <a:t>Expired</a:t>
                      </a:r>
                    </a:p>
                  </a:txBody>
                  <a:tcPr marL="7144" marR="7144" marT="71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Calibri" panose="020F0502020204030204" pitchFamily="34" charset="0"/>
                        </a:rPr>
                        <a:t>51</a:t>
                      </a:r>
                    </a:p>
                  </a:txBody>
                  <a:tcPr marL="7144" marR="7144" marT="71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Calibri" panose="020F0502020204030204" pitchFamily="34" charset="0"/>
                        </a:rPr>
                        <a:t>41</a:t>
                      </a:r>
                    </a:p>
                  </a:txBody>
                  <a:tcPr marL="7144" marR="7144" marT="71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Calibri" panose="020F0502020204030204" pitchFamily="34" charset="0"/>
                        </a:rPr>
                        <a:t>42</a:t>
                      </a:r>
                    </a:p>
                  </a:txBody>
                  <a:tcPr marL="7144" marR="7144" marT="71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Calibri" panose="020F0502020204030204" pitchFamily="34" charset="0"/>
                        </a:rPr>
                        <a:t>59</a:t>
                      </a:r>
                    </a:p>
                  </a:txBody>
                  <a:tcPr marL="7144" marR="7144" marT="71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Calibri" panose="020F0502020204030204" pitchFamily="34" charset="0"/>
                        </a:rPr>
                        <a:t> </a:t>
                      </a:r>
                    </a:p>
                  </a:txBody>
                  <a:tcPr marL="7144" marR="7144" marT="71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Calibri" panose="020F0502020204030204" pitchFamily="34" charset="0"/>
                        </a:rPr>
                        <a:t> </a:t>
                      </a:r>
                    </a:p>
                  </a:txBody>
                  <a:tcPr marL="7144" marR="7144" marT="71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Calibri" panose="020F0502020204030204" pitchFamily="34" charset="0"/>
                        </a:rPr>
                        <a:t> </a:t>
                      </a:r>
                    </a:p>
                  </a:txBody>
                  <a:tcPr marL="7144" marR="7144" marT="71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Calibri" panose="020F0502020204030204" pitchFamily="34" charset="0"/>
                        </a:rPr>
                        <a:t> </a:t>
                      </a:r>
                    </a:p>
                  </a:txBody>
                  <a:tcPr marL="7144" marR="7144" marT="71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Calibri" panose="020F0502020204030204" pitchFamily="34" charset="0"/>
                        </a:rPr>
                        <a:t> </a:t>
                      </a:r>
                    </a:p>
                  </a:txBody>
                  <a:tcPr marL="7144" marR="7144" marT="71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dirty="0">
                          <a:solidFill>
                            <a:srgbClr val="000000"/>
                          </a:solidFill>
                          <a:effectLst/>
                          <a:latin typeface="Calibri" panose="020F0502020204030204" pitchFamily="34" charset="0"/>
                        </a:rPr>
                        <a:t> </a:t>
                      </a:r>
                    </a:p>
                  </a:txBody>
                  <a:tcPr marL="7144" marR="7144" marT="71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Calibri" panose="020F0502020204030204" pitchFamily="34" charset="0"/>
                        </a:rPr>
                        <a:t> </a:t>
                      </a:r>
                    </a:p>
                  </a:txBody>
                  <a:tcPr marL="7144" marR="7144" marT="71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Calibri" panose="020F0502020204030204" pitchFamily="34" charset="0"/>
                        </a:rPr>
                        <a:t> </a:t>
                      </a:r>
                    </a:p>
                  </a:txBody>
                  <a:tcPr marL="7144" marR="7144" marT="71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Calibri" panose="020F0502020204030204" pitchFamily="34" charset="0"/>
                        </a:rPr>
                        <a:t>193</a:t>
                      </a:r>
                    </a:p>
                  </a:txBody>
                  <a:tcPr marL="7144" marR="7144" marT="71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Calibri" panose="020F0502020204030204" pitchFamily="34" charset="0"/>
                        </a:rPr>
                        <a:t>48 ± 8</a:t>
                      </a:r>
                    </a:p>
                  </a:txBody>
                  <a:tcPr marL="7144" marR="7144" marT="71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$129,952.69 </a:t>
                      </a:r>
                    </a:p>
                  </a:txBody>
                  <a:tcPr marL="7144" marR="7144" marT="71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73234509"/>
                  </a:ext>
                </a:extLst>
              </a:tr>
              <a:tr h="384328">
                <a:tc>
                  <a:txBody>
                    <a:bodyPr/>
                    <a:lstStyle/>
                    <a:p>
                      <a:pPr algn="ctr" fontAlgn="ctr"/>
                      <a:r>
                        <a:rPr lang="en-US" sz="800" b="1" i="0" u="none" strike="noStrike">
                          <a:solidFill>
                            <a:srgbClr val="000000"/>
                          </a:solidFill>
                          <a:effectLst/>
                          <a:latin typeface="Calibri" panose="020F0502020204030204" pitchFamily="34" charset="0"/>
                        </a:rPr>
                        <a:t>Wasted</a:t>
                      </a:r>
                    </a:p>
                  </a:txBody>
                  <a:tcPr marL="7144" marR="7144" marT="71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Calibri" panose="020F0502020204030204" pitchFamily="34" charset="0"/>
                        </a:rPr>
                        <a:t>0</a:t>
                      </a:r>
                    </a:p>
                  </a:txBody>
                  <a:tcPr marL="7144" marR="7144" marT="71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Calibri" panose="020F0502020204030204" pitchFamily="34" charset="0"/>
                        </a:rPr>
                        <a:t>0</a:t>
                      </a:r>
                    </a:p>
                  </a:txBody>
                  <a:tcPr marL="7144" marR="7144" marT="71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Calibri" panose="020F0502020204030204" pitchFamily="34" charset="0"/>
                        </a:rPr>
                        <a:t>0</a:t>
                      </a:r>
                    </a:p>
                  </a:txBody>
                  <a:tcPr marL="7144" marR="7144" marT="71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Calibri" panose="020F0502020204030204" pitchFamily="34" charset="0"/>
                        </a:rPr>
                        <a:t>0</a:t>
                      </a:r>
                    </a:p>
                  </a:txBody>
                  <a:tcPr marL="7144" marR="7144" marT="71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Calibri" panose="020F0502020204030204" pitchFamily="34" charset="0"/>
                        </a:rPr>
                        <a:t> </a:t>
                      </a:r>
                    </a:p>
                  </a:txBody>
                  <a:tcPr marL="7144" marR="7144" marT="71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Calibri" panose="020F0502020204030204" pitchFamily="34" charset="0"/>
                        </a:rPr>
                        <a:t> </a:t>
                      </a:r>
                    </a:p>
                  </a:txBody>
                  <a:tcPr marL="7144" marR="7144" marT="71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Calibri" panose="020F0502020204030204" pitchFamily="34" charset="0"/>
                        </a:rPr>
                        <a:t> </a:t>
                      </a:r>
                    </a:p>
                  </a:txBody>
                  <a:tcPr marL="7144" marR="7144" marT="71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Calibri" panose="020F0502020204030204" pitchFamily="34" charset="0"/>
                        </a:rPr>
                        <a:t> </a:t>
                      </a:r>
                    </a:p>
                  </a:txBody>
                  <a:tcPr marL="7144" marR="7144" marT="71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Calibri" panose="020F0502020204030204" pitchFamily="34" charset="0"/>
                        </a:rPr>
                        <a:t> </a:t>
                      </a:r>
                    </a:p>
                  </a:txBody>
                  <a:tcPr marL="7144" marR="7144" marT="71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Calibri" panose="020F0502020204030204" pitchFamily="34" charset="0"/>
                        </a:rPr>
                        <a:t> </a:t>
                      </a:r>
                    </a:p>
                  </a:txBody>
                  <a:tcPr marL="7144" marR="7144" marT="71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Calibri" panose="020F0502020204030204" pitchFamily="34" charset="0"/>
                        </a:rPr>
                        <a:t> </a:t>
                      </a:r>
                    </a:p>
                  </a:txBody>
                  <a:tcPr marL="7144" marR="7144" marT="71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Calibri" panose="020F0502020204030204" pitchFamily="34" charset="0"/>
                        </a:rPr>
                        <a:t> </a:t>
                      </a:r>
                    </a:p>
                  </a:txBody>
                  <a:tcPr marL="7144" marR="7144" marT="71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Calibri" panose="020F0502020204030204" pitchFamily="34" charset="0"/>
                        </a:rPr>
                        <a:t>0</a:t>
                      </a:r>
                    </a:p>
                  </a:txBody>
                  <a:tcPr marL="7144" marR="7144" marT="71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Calibri" panose="020F0502020204030204" pitchFamily="34" charset="0"/>
                        </a:rPr>
                        <a:t>0±0</a:t>
                      </a:r>
                    </a:p>
                  </a:txBody>
                  <a:tcPr marL="7144" marR="7144" marT="71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$0.00 </a:t>
                      </a:r>
                    </a:p>
                  </a:txBody>
                  <a:tcPr marL="7144" marR="7144" marT="71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43230824"/>
                  </a:ext>
                </a:extLst>
              </a:tr>
              <a:tr h="384328">
                <a:tc>
                  <a:txBody>
                    <a:bodyPr/>
                    <a:lstStyle/>
                    <a:p>
                      <a:pPr algn="ctr" fontAlgn="ctr"/>
                      <a:r>
                        <a:rPr lang="en-US" sz="800" b="1" i="0" u="none" strike="noStrike">
                          <a:solidFill>
                            <a:srgbClr val="000000"/>
                          </a:solidFill>
                          <a:effectLst/>
                          <a:latin typeface="Calibri" panose="020F0502020204030204" pitchFamily="34" charset="0"/>
                        </a:rPr>
                        <a:t>% Discarded</a:t>
                      </a:r>
                    </a:p>
                  </a:txBody>
                  <a:tcPr marL="7144" marR="7144" marT="71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Calibri" panose="020F0502020204030204" pitchFamily="34" charset="0"/>
                        </a:rPr>
                        <a:t>55%</a:t>
                      </a:r>
                    </a:p>
                  </a:txBody>
                  <a:tcPr marL="7144" marR="7144" marT="71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Calibri" panose="020F0502020204030204" pitchFamily="34" charset="0"/>
                        </a:rPr>
                        <a:t>43%</a:t>
                      </a:r>
                    </a:p>
                  </a:txBody>
                  <a:tcPr marL="7144" marR="7144" marT="71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Calibri" panose="020F0502020204030204" pitchFamily="34" charset="0"/>
                        </a:rPr>
                        <a:t>52%</a:t>
                      </a:r>
                    </a:p>
                  </a:txBody>
                  <a:tcPr marL="7144" marR="7144" marT="71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Calibri" panose="020F0502020204030204" pitchFamily="34" charset="0"/>
                        </a:rPr>
                        <a:t>58%</a:t>
                      </a:r>
                    </a:p>
                  </a:txBody>
                  <a:tcPr marL="7144" marR="7144" marT="71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Calibri" panose="020F0502020204030204" pitchFamily="34" charset="0"/>
                        </a:rPr>
                        <a:t> </a:t>
                      </a:r>
                    </a:p>
                  </a:txBody>
                  <a:tcPr marL="7144" marR="7144" marT="71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Calibri" panose="020F0502020204030204" pitchFamily="34" charset="0"/>
                        </a:rPr>
                        <a:t> </a:t>
                      </a:r>
                    </a:p>
                  </a:txBody>
                  <a:tcPr marL="7144" marR="7144" marT="71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Calibri" panose="020F0502020204030204" pitchFamily="34" charset="0"/>
                        </a:rPr>
                        <a:t> </a:t>
                      </a:r>
                    </a:p>
                  </a:txBody>
                  <a:tcPr marL="7144" marR="7144" marT="71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Calibri" panose="020F0502020204030204" pitchFamily="34" charset="0"/>
                        </a:rPr>
                        <a:t> </a:t>
                      </a:r>
                    </a:p>
                  </a:txBody>
                  <a:tcPr marL="7144" marR="7144" marT="71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Calibri" panose="020F0502020204030204" pitchFamily="34" charset="0"/>
                        </a:rPr>
                        <a:t> </a:t>
                      </a:r>
                    </a:p>
                  </a:txBody>
                  <a:tcPr marL="7144" marR="7144" marT="71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Calibri" panose="020F0502020204030204" pitchFamily="34" charset="0"/>
                        </a:rPr>
                        <a:t> </a:t>
                      </a:r>
                    </a:p>
                  </a:txBody>
                  <a:tcPr marL="7144" marR="7144" marT="71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Calibri" panose="020F0502020204030204" pitchFamily="34" charset="0"/>
                        </a:rPr>
                        <a:t> </a:t>
                      </a:r>
                    </a:p>
                  </a:txBody>
                  <a:tcPr marL="7144" marR="7144" marT="71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Calibri" panose="020F0502020204030204" pitchFamily="34" charset="0"/>
                        </a:rPr>
                        <a:t> </a:t>
                      </a:r>
                    </a:p>
                  </a:txBody>
                  <a:tcPr marL="7144" marR="7144" marT="71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Calibri" panose="020F0502020204030204" pitchFamily="34" charset="0"/>
                        </a:rPr>
                        <a:t> </a:t>
                      </a:r>
                    </a:p>
                  </a:txBody>
                  <a:tcPr marL="7144" marR="7144" marT="71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Calibri" panose="020F0502020204030204" pitchFamily="34" charset="0"/>
                        </a:rPr>
                        <a:t> </a:t>
                      </a:r>
                    </a:p>
                  </a:txBody>
                  <a:tcPr marL="7144" marR="7144" marT="71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 </a:t>
                      </a:r>
                    </a:p>
                  </a:txBody>
                  <a:tcPr marL="7144" marR="7144" marT="71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10286196"/>
                  </a:ext>
                </a:extLst>
              </a:tr>
              <a:tr h="384328">
                <a:tc>
                  <a:txBody>
                    <a:bodyPr/>
                    <a:lstStyle/>
                    <a:p>
                      <a:pPr algn="ctr" fontAlgn="ctr"/>
                      <a:r>
                        <a:rPr lang="en-US" sz="800" b="1" i="0" u="none" strike="noStrike">
                          <a:solidFill>
                            <a:srgbClr val="000000"/>
                          </a:solidFill>
                          <a:effectLst/>
                          <a:latin typeface="Calibri" panose="020F0502020204030204" pitchFamily="34" charset="0"/>
                        </a:rPr>
                        <a:t>Discarded/Day</a:t>
                      </a:r>
                    </a:p>
                  </a:txBody>
                  <a:tcPr marL="7144" marR="7144" marT="71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Calibri" panose="020F0502020204030204" pitchFamily="34" charset="0"/>
                        </a:rPr>
                        <a:t>1.65</a:t>
                      </a:r>
                    </a:p>
                  </a:txBody>
                  <a:tcPr marL="7144" marR="7144" marT="71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Calibri" panose="020F0502020204030204" pitchFamily="34" charset="0"/>
                        </a:rPr>
                        <a:t>1.37</a:t>
                      </a:r>
                    </a:p>
                  </a:txBody>
                  <a:tcPr marL="7144" marR="7144" marT="71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Calibri" panose="020F0502020204030204" pitchFamily="34" charset="0"/>
                        </a:rPr>
                        <a:t>1.40</a:t>
                      </a:r>
                    </a:p>
                  </a:txBody>
                  <a:tcPr marL="7144" marR="7144" marT="71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Calibri" panose="020F0502020204030204" pitchFamily="34" charset="0"/>
                        </a:rPr>
                        <a:t>1.97</a:t>
                      </a:r>
                    </a:p>
                  </a:txBody>
                  <a:tcPr marL="7144" marR="7144" marT="71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Calibri" panose="020F0502020204030204" pitchFamily="34" charset="0"/>
                        </a:rPr>
                        <a:t> </a:t>
                      </a:r>
                    </a:p>
                  </a:txBody>
                  <a:tcPr marL="7144" marR="7144" marT="71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Calibri" panose="020F0502020204030204" pitchFamily="34" charset="0"/>
                        </a:rPr>
                        <a:t> </a:t>
                      </a:r>
                    </a:p>
                  </a:txBody>
                  <a:tcPr marL="7144" marR="7144" marT="71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Calibri" panose="020F0502020204030204" pitchFamily="34" charset="0"/>
                        </a:rPr>
                        <a:t> </a:t>
                      </a:r>
                    </a:p>
                  </a:txBody>
                  <a:tcPr marL="7144" marR="7144" marT="71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Calibri" panose="020F0502020204030204" pitchFamily="34" charset="0"/>
                        </a:rPr>
                        <a:t> </a:t>
                      </a:r>
                    </a:p>
                  </a:txBody>
                  <a:tcPr marL="7144" marR="7144" marT="71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Calibri" panose="020F0502020204030204" pitchFamily="34" charset="0"/>
                        </a:rPr>
                        <a:t> </a:t>
                      </a:r>
                    </a:p>
                  </a:txBody>
                  <a:tcPr marL="7144" marR="7144" marT="71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Calibri" panose="020F0502020204030204" pitchFamily="34" charset="0"/>
                        </a:rPr>
                        <a:t> </a:t>
                      </a:r>
                    </a:p>
                  </a:txBody>
                  <a:tcPr marL="7144" marR="7144" marT="71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Calibri" panose="020F0502020204030204" pitchFamily="34" charset="0"/>
                        </a:rPr>
                        <a:t> </a:t>
                      </a:r>
                    </a:p>
                  </a:txBody>
                  <a:tcPr marL="7144" marR="7144" marT="71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Calibri" panose="020F0502020204030204" pitchFamily="34" charset="0"/>
                        </a:rPr>
                        <a:t> </a:t>
                      </a:r>
                    </a:p>
                  </a:txBody>
                  <a:tcPr marL="7144" marR="7144" marT="71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Calibri" panose="020F0502020204030204" pitchFamily="34" charset="0"/>
                        </a:rPr>
                        <a:t> </a:t>
                      </a:r>
                    </a:p>
                  </a:txBody>
                  <a:tcPr marL="7144" marR="7144" marT="71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Calibri" panose="020F0502020204030204" pitchFamily="34" charset="0"/>
                        </a:rPr>
                        <a:t> </a:t>
                      </a:r>
                    </a:p>
                  </a:txBody>
                  <a:tcPr marL="7144" marR="7144" marT="71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dirty="0">
                          <a:solidFill>
                            <a:srgbClr val="000000"/>
                          </a:solidFill>
                          <a:effectLst/>
                          <a:latin typeface="Calibri" panose="020F0502020204030204" pitchFamily="34" charset="0"/>
                        </a:rPr>
                        <a:t>$450.21 </a:t>
                      </a:r>
                    </a:p>
                  </a:txBody>
                  <a:tcPr marL="7144" marR="7144" marT="71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545249483"/>
                  </a:ext>
                </a:extLst>
              </a:tr>
            </a:tbl>
          </a:graphicData>
        </a:graphic>
      </p:graphicFrame>
      <p:sp>
        <p:nvSpPr>
          <p:cNvPr id="4" name="TextBox 3">
            <a:extLst>
              <a:ext uri="{FF2B5EF4-FFF2-40B4-BE49-F238E27FC236}">
                <a16:creationId xmlns:a16="http://schemas.microsoft.com/office/drawing/2014/main" id="{7E85230D-7F21-026B-5A36-339CF4514A5C}"/>
              </a:ext>
            </a:extLst>
          </p:cNvPr>
          <p:cNvSpPr txBox="1"/>
          <p:nvPr/>
        </p:nvSpPr>
        <p:spPr>
          <a:xfrm>
            <a:off x="1044428" y="5541451"/>
            <a:ext cx="7065628" cy="473206"/>
          </a:xfrm>
          <a:prstGeom prst="rect">
            <a:avLst/>
          </a:prstGeom>
          <a:noFill/>
        </p:spPr>
        <p:txBody>
          <a:bodyPr wrap="square" rtlCol="0">
            <a:spAutoFit/>
          </a:bodyPr>
          <a:lstStyle/>
          <a:p>
            <a:r>
              <a:rPr lang="en-US" sz="825" dirty="0"/>
              <a:t>Discarded = Expired + Wasted</a:t>
            </a:r>
          </a:p>
          <a:p>
            <a:r>
              <a:rPr lang="en-US" sz="825" dirty="0"/>
              <a:t>*Expired – Unit reached expiration date on shelf during storage</a:t>
            </a:r>
          </a:p>
          <a:p>
            <a:r>
              <a:rPr lang="en-US" sz="825" dirty="0">
                <a:latin typeface="Calibri" panose="020F0502020204030204" pitchFamily="34" charset="0"/>
                <a:ea typeface="Calibri" panose="020F0502020204030204" pitchFamily="34" charset="0"/>
              </a:rPr>
              <a:t>** Wasted – Returned unit(s) discarded following, and due to, clinical issues encountered by the clinical team after product released by the blood bank </a:t>
            </a:r>
          </a:p>
        </p:txBody>
      </p:sp>
    </p:spTree>
    <p:extLst>
      <p:ext uri="{BB962C8B-B14F-4D97-AF65-F5344CB8AC3E}">
        <p14:creationId xmlns:p14="http://schemas.microsoft.com/office/powerpoint/2010/main" val="9092177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2A14D0E0-8899-C591-A5AE-872512045FE6}"/>
              </a:ext>
            </a:extLst>
          </p:cNvPr>
          <p:cNvGraphicFramePr>
            <a:graphicFrameLocks noGrp="1"/>
          </p:cNvGraphicFramePr>
          <p:nvPr/>
        </p:nvGraphicFramePr>
        <p:xfrm>
          <a:off x="314587" y="1165545"/>
          <a:ext cx="8355436" cy="4530055"/>
        </p:xfrm>
        <a:graphic>
          <a:graphicData uri="http://schemas.openxmlformats.org/drawingml/2006/table">
            <a:tbl>
              <a:tblPr/>
              <a:tblGrid>
                <a:gridCol w="491496">
                  <a:extLst>
                    <a:ext uri="{9D8B030D-6E8A-4147-A177-3AD203B41FA5}">
                      <a16:colId xmlns:a16="http://schemas.microsoft.com/office/drawing/2014/main" val="1282479113"/>
                    </a:ext>
                  </a:extLst>
                </a:gridCol>
                <a:gridCol w="683487">
                  <a:extLst>
                    <a:ext uri="{9D8B030D-6E8A-4147-A177-3AD203B41FA5}">
                      <a16:colId xmlns:a16="http://schemas.microsoft.com/office/drawing/2014/main" val="2174923609"/>
                    </a:ext>
                  </a:extLst>
                </a:gridCol>
                <a:gridCol w="491496">
                  <a:extLst>
                    <a:ext uri="{9D8B030D-6E8A-4147-A177-3AD203B41FA5}">
                      <a16:colId xmlns:a16="http://schemas.microsoft.com/office/drawing/2014/main" val="204684483"/>
                    </a:ext>
                  </a:extLst>
                </a:gridCol>
                <a:gridCol w="491496">
                  <a:extLst>
                    <a:ext uri="{9D8B030D-6E8A-4147-A177-3AD203B41FA5}">
                      <a16:colId xmlns:a16="http://schemas.microsoft.com/office/drawing/2014/main" val="2346756632"/>
                    </a:ext>
                  </a:extLst>
                </a:gridCol>
                <a:gridCol w="491496">
                  <a:extLst>
                    <a:ext uri="{9D8B030D-6E8A-4147-A177-3AD203B41FA5}">
                      <a16:colId xmlns:a16="http://schemas.microsoft.com/office/drawing/2014/main" val="3528970530"/>
                    </a:ext>
                  </a:extLst>
                </a:gridCol>
                <a:gridCol w="491496">
                  <a:extLst>
                    <a:ext uri="{9D8B030D-6E8A-4147-A177-3AD203B41FA5}">
                      <a16:colId xmlns:a16="http://schemas.microsoft.com/office/drawing/2014/main" val="3318397235"/>
                    </a:ext>
                  </a:extLst>
                </a:gridCol>
                <a:gridCol w="491496">
                  <a:extLst>
                    <a:ext uri="{9D8B030D-6E8A-4147-A177-3AD203B41FA5}">
                      <a16:colId xmlns:a16="http://schemas.microsoft.com/office/drawing/2014/main" val="848536486"/>
                    </a:ext>
                  </a:extLst>
                </a:gridCol>
                <a:gridCol w="537575">
                  <a:extLst>
                    <a:ext uri="{9D8B030D-6E8A-4147-A177-3AD203B41FA5}">
                      <a16:colId xmlns:a16="http://schemas.microsoft.com/office/drawing/2014/main" val="2977010525"/>
                    </a:ext>
                  </a:extLst>
                </a:gridCol>
                <a:gridCol w="662339">
                  <a:extLst>
                    <a:ext uri="{9D8B030D-6E8A-4147-A177-3AD203B41FA5}">
                      <a16:colId xmlns:a16="http://schemas.microsoft.com/office/drawing/2014/main" val="3357819565"/>
                    </a:ext>
                  </a:extLst>
                </a:gridCol>
                <a:gridCol w="819829">
                  <a:extLst>
                    <a:ext uri="{9D8B030D-6E8A-4147-A177-3AD203B41FA5}">
                      <a16:colId xmlns:a16="http://schemas.microsoft.com/office/drawing/2014/main" val="216886263"/>
                    </a:ext>
                  </a:extLst>
                </a:gridCol>
                <a:gridCol w="607190">
                  <a:extLst>
                    <a:ext uri="{9D8B030D-6E8A-4147-A177-3AD203B41FA5}">
                      <a16:colId xmlns:a16="http://schemas.microsoft.com/office/drawing/2014/main" val="1584625156"/>
                    </a:ext>
                  </a:extLst>
                </a:gridCol>
                <a:gridCol w="874979">
                  <a:extLst>
                    <a:ext uri="{9D8B030D-6E8A-4147-A177-3AD203B41FA5}">
                      <a16:colId xmlns:a16="http://schemas.microsoft.com/office/drawing/2014/main" val="1571599878"/>
                    </a:ext>
                  </a:extLst>
                </a:gridCol>
                <a:gridCol w="1221061">
                  <a:extLst>
                    <a:ext uri="{9D8B030D-6E8A-4147-A177-3AD203B41FA5}">
                      <a16:colId xmlns:a16="http://schemas.microsoft.com/office/drawing/2014/main" val="2615609131"/>
                    </a:ext>
                  </a:extLst>
                </a:gridCol>
              </a:tblGrid>
              <a:tr h="483923">
                <a:tc gridSpan="13">
                  <a:txBody>
                    <a:bodyPr/>
                    <a:lstStyle/>
                    <a:p>
                      <a:pPr algn="ctr" fontAlgn="ctr"/>
                      <a:r>
                        <a:rPr lang="en-US" sz="1500" b="1" i="0" u="none" strike="noStrike" dirty="0">
                          <a:solidFill>
                            <a:srgbClr val="000000"/>
                          </a:solidFill>
                          <a:effectLst/>
                          <a:latin typeface="Calibri" panose="020F0502020204030204" pitchFamily="34" charset="0"/>
                        </a:rPr>
                        <a:t>Milford Hospital Transfusion Reactions FY24</a:t>
                      </a:r>
                    </a:p>
                  </a:txBody>
                  <a:tcPr marL="7144" marR="7144" marT="7144" marB="0" anchor="ctr">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855158382"/>
                  </a:ext>
                </a:extLst>
              </a:tr>
              <a:tr h="268846">
                <a:tc>
                  <a:txBody>
                    <a:bodyPr/>
                    <a:lstStyle/>
                    <a:p>
                      <a:pPr algn="ctr" fontAlgn="ctr"/>
                      <a:r>
                        <a:rPr lang="en-US" sz="800" b="1" i="0" u="none" strike="noStrike">
                          <a:solidFill>
                            <a:srgbClr val="000000"/>
                          </a:solidFill>
                          <a:effectLst/>
                          <a:latin typeface="Calibri" panose="020F0502020204030204" pitchFamily="34" charset="0"/>
                        </a:rPr>
                        <a:t>Months</a:t>
                      </a:r>
                    </a:p>
                  </a:txBody>
                  <a:tcPr marL="7144" marR="7144" marT="714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1" i="0" u="none" strike="noStrike" dirty="0">
                          <a:solidFill>
                            <a:srgbClr val="000000"/>
                          </a:solidFill>
                          <a:effectLst/>
                          <a:latin typeface="Calibri" panose="020F0502020204030204" pitchFamily="34" charset="0"/>
                        </a:rPr>
                        <a:t>Total</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1" i="0" u="none" strike="noStrike" dirty="0">
                          <a:solidFill>
                            <a:srgbClr val="000000"/>
                          </a:solidFill>
                          <a:effectLst/>
                          <a:latin typeface="Calibri" panose="020F0502020204030204" pitchFamily="34" charset="0"/>
                        </a:rPr>
                        <a:t>Allergic</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1" i="0" u="none" strike="noStrike">
                          <a:solidFill>
                            <a:srgbClr val="000000"/>
                          </a:solidFill>
                          <a:effectLst/>
                          <a:latin typeface="Calibri" panose="020F0502020204030204" pitchFamily="34" charset="0"/>
                        </a:rPr>
                        <a:t>Febrile</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1" i="0" u="none" strike="noStrike" dirty="0" err="1">
                          <a:solidFill>
                            <a:srgbClr val="000000"/>
                          </a:solidFill>
                          <a:effectLst/>
                          <a:latin typeface="Calibri" panose="020F0502020204030204" pitchFamily="34" charset="0"/>
                        </a:rPr>
                        <a:t>Anaphy</a:t>
                      </a:r>
                      <a:endParaRPr lang="en-US" sz="800" b="1" i="0" u="none" strike="noStrike" dirty="0">
                        <a:solidFill>
                          <a:srgbClr val="000000"/>
                        </a:solidFill>
                        <a:effectLst/>
                        <a:latin typeface="Calibri" panose="020F0502020204030204" pitchFamily="34" charset="0"/>
                      </a:endParaRP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1" i="0" u="none" strike="noStrike" dirty="0">
                          <a:solidFill>
                            <a:srgbClr val="000000"/>
                          </a:solidFill>
                          <a:effectLst/>
                          <a:latin typeface="Calibri" panose="020F0502020204030204" pitchFamily="34" charset="0"/>
                        </a:rPr>
                        <a:t>TACO</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1" i="0" u="none" strike="noStrike" dirty="0">
                          <a:solidFill>
                            <a:srgbClr val="000000"/>
                          </a:solidFill>
                          <a:effectLst/>
                          <a:latin typeface="Calibri" panose="020F0502020204030204" pitchFamily="34" charset="0"/>
                        </a:rPr>
                        <a:t>TRALI</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1" i="0" u="none" strike="noStrike" dirty="0">
                          <a:solidFill>
                            <a:srgbClr val="000000"/>
                          </a:solidFill>
                          <a:effectLst/>
                          <a:latin typeface="Calibri" panose="020F0502020204030204" pitchFamily="34" charset="0"/>
                        </a:rPr>
                        <a:t>TAD</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1" i="0" u="none" strike="noStrike" dirty="0">
                          <a:solidFill>
                            <a:srgbClr val="000000"/>
                          </a:solidFill>
                          <a:effectLst/>
                          <a:latin typeface="Calibri" panose="020F0502020204030204" pitchFamily="34" charset="0"/>
                        </a:rPr>
                        <a:t>Hemolytic Intravascular</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1" i="0" u="none" strike="noStrike" dirty="0">
                          <a:solidFill>
                            <a:srgbClr val="000000"/>
                          </a:solidFill>
                          <a:effectLst/>
                          <a:latin typeface="Calibri" panose="020F0502020204030204" pitchFamily="34" charset="0"/>
                        </a:rPr>
                        <a:t>Hemolytic extravascular</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800" b="1" i="0" u="none" strike="noStrike" dirty="0">
                          <a:solidFill>
                            <a:srgbClr val="000000"/>
                          </a:solidFill>
                          <a:effectLst/>
                          <a:latin typeface="Calibri" panose="020F0502020204030204" pitchFamily="34" charset="0"/>
                        </a:rPr>
                        <a:t> Delayed Serological</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800" b="1" i="0" u="none" strike="noStrike" dirty="0">
                          <a:solidFill>
                            <a:srgbClr val="000000"/>
                          </a:solidFill>
                          <a:effectLst/>
                          <a:latin typeface="Calibri" panose="020F0502020204030204" pitchFamily="34" charset="0"/>
                        </a:rPr>
                        <a:t>Septic</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1" i="0" u="none" strike="noStrike" dirty="0">
                          <a:solidFill>
                            <a:srgbClr val="000000"/>
                          </a:solidFill>
                          <a:effectLst/>
                          <a:latin typeface="Calibri" panose="020F0502020204030204" pitchFamily="34" charset="0"/>
                        </a:rPr>
                        <a:t>Underlying Disease</a:t>
                      </a:r>
                    </a:p>
                  </a:txBody>
                  <a:tcPr marL="7144" marR="7144" marT="714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97043255"/>
                  </a:ext>
                </a:extLst>
              </a:tr>
              <a:tr h="268846">
                <a:tc>
                  <a:txBody>
                    <a:bodyPr/>
                    <a:lstStyle/>
                    <a:p>
                      <a:pPr algn="ctr" fontAlgn="ctr"/>
                      <a:r>
                        <a:rPr lang="en-US" sz="800" b="0" i="0" u="none" strike="noStrike">
                          <a:solidFill>
                            <a:srgbClr val="000000"/>
                          </a:solidFill>
                          <a:effectLst/>
                          <a:latin typeface="Calibri" panose="020F0502020204030204" pitchFamily="34" charset="0"/>
                        </a:rPr>
                        <a:t> </a:t>
                      </a:r>
                    </a:p>
                  </a:txBody>
                  <a:tcPr marL="7144" marR="7144" marT="714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1" i="0" u="none" strike="noStrike">
                          <a:solidFill>
                            <a:srgbClr val="000000"/>
                          </a:solidFill>
                          <a:effectLst/>
                          <a:latin typeface="Calibri" panose="020F0502020204030204" pitchFamily="34" charset="0"/>
                        </a:rPr>
                        <a:t>MC</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1" i="0" u="none" strike="noStrike">
                          <a:solidFill>
                            <a:srgbClr val="000000"/>
                          </a:solidFill>
                          <a:effectLst/>
                          <a:latin typeface="Calibri" panose="020F0502020204030204" pitchFamily="34" charset="0"/>
                        </a:rPr>
                        <a:t>MC</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1" i="0" u="none" strike="noStrike">
                          <a:solidFill>
                            <a:srgbClr val="000000"/>
                          </a:solidFill>
                          <a:effectLst/>
                          <a:latin typeface="Calibri" panose="020F0502020204030204" pitchFamily="34" charset="0"/>
                        </a:rPr>
                        <a:t>MC</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1" i="0" u="none" strike="noStrike">
                          <a:solidFill>
                            <a:srgbClr val="000000"/>
                          </a:solidFill>
                          <a:effectLst/>
                          <a:latin typeface="Calibri" panose="020F0502020204030204" pitchFamily="34" charset="0"/>
                        </a:rPr>
                        <a:t>MC</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1" i="0" u="none" strike="noStrike">
                          <a:solidFill>
                            <a:srgbClr val="000000"/>
                          </a:solidFill>
                          <a:effectLst/>
                          <a:latin typeface="Calibri" panose="020F0502020204030204" pitchFamily="34" charset="0"/>
                        </a:rPr>
                        <a:t>MC</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1" i="0" u="none" strike="noStrike">
                          <a:solidFill>
                            <a:srgbClr val="000000"/>
                          </a:solidFill>
                          <a:effectLst/>
                          <a:latin typeface="Calibri" panose="020F0502020204030204" pitchFamily="34" charset="0"/>
                        </a:rPr>
                        <a:t>MC</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1" i="0" u="none" strike="noStrike">
                          <a:solidFill>
                            <a:srgbClr val="000000"/>
                          </a:solidFill>
                          <a:effectLst/>
                          <a:latin typeface="Calibri" panose="020F0502020204030204" pitchFamily="34" charset="0"/>
                        </a:rPr>
                        <a:t>MC</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1" i="0" u="none" strike="noStrike">
                          <a:solidFill>
                            <a:srgbClr val="000000"/>
                          </a:solidFill>
                          <a:effectLst/>
                          <a:latin typeface="Calibri" panose="020F0502020204030204" pitchFamily="34" charset="0"/>
                        </a:rPr>
                        <a:t>MC</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1" i="0" u="none" strike="noStrike">
                          <a:solidFill>
                            <a:srgbClr val="000000"/>
                          </a:solidFill>
                          <a:effectLst/>
                          <a:latin typeface="Calibri" panose="020F0502020204030204" pitchFamily="34" charset="0"/>
                        </a:rPr>
                        <a:t>MC</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1" i="0" u="none" strike="noStrike">
                          <a:solidFill>
                            <a:srgbClr val="000000"/>
                          </a:solidFill>
                          <a:effectLst/>
                          <a:latin typeface="Calibri" panose="020F0502020204030204" pitchFamily="34" charset="0"/>
                        </a:rPr>
                        <a:t>MC</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1" i="0" u="none" strike="noStrike">
                          <a:solidFill>
                            <a:srgbClr val="000000"/>
                          </a:solidFill>
                          <a:effectLst/>
                          <a:latin typeface="Calibri" panose="020F0502020204030204" pitchFamily="34" charset="0"/>
                        </a:rPr>
                        <a:t>MC</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1" i="0" u="none" strike="noStrike">
                          <a:solidFill>
                            <a:srgbClr val="000000"/>
                          </a:solidFill>
                          <a:effectLst/>
                          <a:latin typeface="Calibri" panose="020F0502020204030204" pitchFamily="34" charset="0"/>
                        </a:rPr>
                        <a:t>MC</a:t>
                      </a:r>
                    </a:p>
                  </a:txBody>
                  <a:tcPr marL="7144" marR="7144" marT="714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83573880"/>
                  </a:ext>
                </a:extLst>
              </a:tr>
              <a:tr h="268846">
                <a:tc>
                  <a:txBody>
                    <a:bodyPr/>
                    <a:lstStyle/>
                    <a:p>
                      <a:pPr algn="ctr" fontAlgn="ctr"/>
                      <a:r>
                        <a:rPr lang="en-US" sz="800" b="1" i="0" u="none" strike="noStrike">
                          <a:solidFill>
                            <a:srgbClr val="000000"/>
                          </a:solidFill>
                          <a:effectLst/>
                          <a:latin typeface="Calibri" panose="020F0502020204030204" pitchFamily="34" charset="0"/>
                        </a:rPr>
                        <a:t>Oct</a:t>
                      </a:r>
                    </a:p>
                  </a:txBody>
                  <a:tcPr marL="7144" marR="7144" marT="714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1" i="0" u="none" strike="noStrike">
                          <a:solidFill>
                            <a:srgbClr val="000000"/>
                          </a:solidFill>
                          <a:effectLst/>
                          <a:latin typeface="Calibri" panose="020F0502020204030204" pitchFamily="34" charset="0"/>
                        </a:rPr>
                        <a:t>1</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1</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1297917"/>
                  </a:ext>
                </a:extLst>
              </a:tr>
              <a:tr h="268846">
                <a:tc>
                  <a:txBody>
                    <a:bodyPr/>
                    <a:lstStyle/>
                    <a:p>
                      <a:pPr algn="ctr" fontAlgn="ctr"/>
                      <a:r>
                        <a:rPr lang="en-US" sz="800" b="1" i="0" u="none" strike="noStrike">
                          <a:solidFill>
                            <a:srgbClr val="000000"/>
                          </a:solidFill>
                          <a:effectLst/>
                          <a:latin typeface="Calibri" panose="020F0502020204030204" pitchFamily="34" charset="0"/>
                        </a:rPr>
                        <a:t>Nov</a:t>
                      </a:r>
                    </a:p>
                  </a:txBody>
                  <a:tcPr marL="7144" marR="7144" marT="714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1"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dirty="0">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dirty="0">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dirty="0">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dirty="0">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dirty="0">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dirty="0">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dirty="0">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dirty="0">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dirty="0">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dirty="0">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dirty="0">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10067138"/>
                  </a:ext>
                </a:extLst>
              </a:tr>
              <a:tr h="268846">
                <a:tc>
                  <a:txBody>
                    <a:bodyPr/>
                    <a:lstStyle/>
                    <a:p>
                      <a:pPr algn="ctr" fontAlgn="ctr"/>
                      <a:r>
                        <a:rPr lang="en-US" sz="800" b="1" i="0" u="none" strike="noStrike">
                          <a:solidFill>
                            <a:srgbClr val="000000"/>
                          </a:solidFill>
                          <a:effectLst/>
                          <a:latin typeface="Calibri" panose="020F0502020204030204" pitchFamily="34" charset="0"/>
                        </a:rPr>
                        <a:t>Dec</a:t>
                      </a:r>
                    </a:p>
                  </a:txBody>
                  <a:tcPr marL="7144" marR="7144" marT="714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1"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dirty="0">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dirty="0">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dirty="0">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dirty="0">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dirty="0">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dirty="0">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dirty="0">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dirty="0">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dirty="0">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dirty="0">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dirty="0">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58519438"/>
                  </a:ext>
                </a:extLst>
              </a:tr>
              <a:tr h="268846">
                <a:tc>
                  <a:txBody>
                    <a:bodyPr/>
                    <a:lstStyle/>
                    <a:p>
                      <a:pPr algn="ctr" fontAlgn="ctr"/>
                      <a:r>
                        <a:rPr lang="en-US" sz="800" b="1" i="0" u="none" strike="noStrike">
                          <a:solidFill>
                            <a:srgbClr val="000000"/>
                          </a:solidFill>
                          <a:effectLst/>
                          <a:latin typeface="Calibri" panose="020F0502020204030204" pitchFamily="34" charset="0"/>
                        </a:rPr>
                        <a:t>Jan</a:t>
                      </a:r>
                    </a:p>
                  </a:txBody>
                  <a:tcPr marL="7144" marR="7144" marT="714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1" i="0" u="none" strike="noStrike" dirty="0">
                          <a:solidFill>
                            <a:srgbClr val="000000"/>
                          </a:solidFill>
                          <a:effectLst/>
                          <a:latin typeface="Calibri" panose="020F0502020204030204" pitchFamily="34" charset="0"/>
                        </a:rPr>
                        <a:t>1</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solidFill>
                            <a:srgbClr val="000000"/>
                          </a:solidFill>
                          <a:effectLst/>
                          <a:latin typeface="Calibri" panose="020F0502020204030204" pitchFamily="34" charset="0"/>
                        </a:rPr>
                        <a:t>1</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dirty="0">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80438226"/>
                  </a:ext>
                </a:extLst>
              </a:tr>
              <a:tr h="268846">
                <a:tc>
                  <a:txBody>
                    <a:bodyPr/>
                    <a:lstStyle/>
                    <a:p>
                      <a:pPr algn="ctr" fontAlgn="ctr"/>
                      <a:r>
                        <a:rPr lang="en-US" sz="800" b="1" i="0" u="none" strike="noStrike">
                          <a:solidFill>
                            <a:srgbClr val="000000"/>
                          </a:solidFill>
                          <a:effectLst/>
                          <a:latin typeface="Calibri" panose="020F0502020204030204" pitchFamily="34" charset="0"/>
                        </a:rPr>
                        <a:t>Feb</a:t>
                      </a:r>
                    </a:p>
                  </a:txBody>
                  <a:tcPr marL="7144" marR="7144" marT="714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1"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66566002"/>
                  </a:ext>
                </a:extLst>
              </a:tr>
              <a:tr h="268846">
                <a:tc>
                  <a:txBody>
                    <a:bodyPr/>
                    <a:lstStyle/>
                    <a:p>
                      <a:pPr algn="ctr" fontAlgn="ctr"/>
                      <a:r>
                        <a:rPr lang="en-US" sz="800" b="1" i="0" u="none" strike="noStrike">
                          <a:solidFill>
                            <a:srgbClr val="000000"/>
                          </a:solidFill>
                          <a:effectLst/>
                          <a:latin typeface="Calibri" panose="020F0502020204030204" pitchFamily="34" charset="0"/>
                        </a:rPr>
                        <a:t>Mar</a:t>
                      </a:r>
                    </a:p>
                  </a:txBody>
                  <a:tcPr marL="7144" marR="7144" marT="714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1"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91295858"/>
                  </a:ext>
                </a:extLst>
              </a:tr>
              <a:tr h="268846">
                <a:tc>
                  <a:txBody>
                    <a:bodyPr/>
                    <a:lstStyle/>
                    <a:p>
                      <a:pPr algn="ctr" fontAlgn="ctr"/>
                      <a:r>
                        <a:rPr lang="en-US" sz="800" b="1" i="0" u="none" strike="noStrike">
                          <a:solidFill>
                            <a:srgbClr val="000000"/>
                          </a:solidFill>
                          <a:effectLst/>
                          <a:latin typeface="Calibri" panose="020F0502020204030204" pitchFamily="34" charset="0"/>
                        </a:rPr>
                        <a:t>Apr</a:t>
                      </a:r>
                    </a:p>
                  </a:txBody>
                  <a:tcPr marL="7144" marR="7144" marT="714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1"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23490861"/>
                  </a:ext>
                </a:extLst>
              </a:tr>
              <a:tr h="268846">
                <a:tc>
                  <a:txBody>
                    <a:bodyPr/>
                    <a:lstStyle/>
                    <a:p>
                      <a:pPr algn="ctr" fontAlgn="ctr"/>
                      <a:r>
                        <a:rPr lang="en-US" sz="800" b="1" i="0" u="none" strike="noStrike">
                          <a:solidFill>
                            <a:srgbClr val="000000"/>
                          </a:solidFill>
                          <a:effectLst/>
                          <a:latin typeface="Calibri" panose="020F0502020204030204" pitchFamily="34" charset="0"/>
                        </a:rPr>
                        <a:t>May</a:t>
                      </a:r>
                    </a:p>
                  </a:txBody>
                  <a:tcPr marL="7144" marR="7144" marT="714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1"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53339333"/>
                  </a:ext>
                </a:extLst>
              </a:tr>
              <a:tr h="268846">
                <a:tc>
                  <a:txBody>
                    <a:bodyPr/>
                    <a:lstStyle/>
                    <a:p>
                      <a:pPr algn="ctr" fontAlgn="ctr"/>
                      <a:r>
                        <a:rPr lang="en-US" sz="800" b="1" i="0" u="none" strike="noStrike">
                          <a:solidFill>
                            <a:srgbClr val="000000"/>
                          </a:solidFill>
                          <a:effectLst/>
                          <a:latin typeface="Calibri" panose="020F0502020204030204" pitchFamily="34" charset="0"/>
                        </a:rPr>
                        <a:t>Jun</a:t>
                      </a:r>
                    </a:p>
                  </a:txBody>
                  <a:tcPr marL="7144" marR="7144" marT="714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1"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86145968"/>
                  </a:ext>
                </a:extLst>
              </a:tr>
              <a:tr h="268846">
                <a:tc>
                  <a:txBody>
                    <a:bodyPr/>
                    <a:lstStyle/>
                    <a:p>
                      <a:pPr algn="ctr" fontAlgn="ctr"/>
                      <a:r>
                        <a:rPr lang="en-US" sz="800" b="1" i="0" u="none" strike="noStrike">
                          <a:solidFill>
                            <a:srgbClr val="000000"/>
                          </a:solidFill>
                          <a:effectLst/>
                          <a:latin typeface="Calibri" panose="020F0502020204030204" pitchFamily="34" charset="0"/>
                        </a:rPr>
                        <a:t>Jul</a:t>
                      </a:r>
                    </a:p>
                  </a:txBody>
                  <a:tcPr marL="7144" marR="7144" marT="714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1"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9766968"/>
                  </a:ext>
                </a:extLst>
              </a:tr>
              <a:tr h="268846">
                <a:tc>
                  <a:txBody>
                    <a:bodyPr/>
                    <a:lstStyle/>
                    <a:p>
                      <a:pPr algn="ctr" fontAlgn="ctr"/>
                      <a:r>
                        <a:rPr lang="en-US" sz="800" b="1" i="0" u="none" strike="noStrike">
                          <a:solidFill>
                            <a:srgbClr val="000000"/>
                          </a:solidFill>
                          <a:effectLst/>
                          <a:latin typeface="Calibri" panose="020F0502020204030204" pitchFamily="34" charset="0"/>
                        </a:rPr>
                        <a:t>Aug</a:t>
                      </a:r>
                    </a:p>
                  </a:txBody>
                  <a:tcPr marL="7144" marR="7144" marT="714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1"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04470366"/>
                  </a:ext>
                </a:extLst>
              </a:tr>
              <a:tr h="268846">
                <a:tc>
                  <a:txBody>
                    <a:bodyPr/>
                    <a:lstStyle/>
                    <a:p>
                      <a:pPr algn="ctr" fontAlgn="ctr"/>
                      <a:r>
                        <a:rPr lang="en-US" sz="800" b="1" i="0" u="none" strike="noStrike">
                          <a:solidFill>
                            <a:srgbClr val="000000"/>
                          </a:solidFill>
                          <a:effectLst/>
                          <a:latin typeface="Calibri" panose="020F0502020204030204" pitchFamily="34" charset="0"/>
                        </a:rPr>
                        <a:t>Sep</a:t>
                      </a:r>
                    </a:p>
                  </a:txBody>
                  <a:tcPr marL="7144" marR="7144" marT="714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1"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800" b="0"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58689135"/>
                  </a:ext>
                </a:extLst>
              </a:tr>
              <a:tr h="282288">
                <a:tc>
                  <a:txBody>
                    <a:bodyPr/>
                    <a:lstStyle/>
                    <a:p>
                      <a:pPr algn="ctr" fontAlgn="ctr"/>
                      <a:r>
                        <a:rPr lang="en-US" sz="800" b="1" i="0" u="none" strike="noStrike">
                          <a:solidFill>
                            <a:srgbClr val="000000"/>
                          </a:solidFill>
                          <a:effectLst/>
                          <a:latin typeface="Calibri" panose="020F0502020204030204" pitchFamily="34" charset="0"/>
                        </a:rPr>
                        <a:t>Total</a:t>
                      </a:r>
                    </a:p>
                  </a:txBody>
                  <a:tcPr marL="7144" marR="7144" marT="714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800" b="1" i="0" u="none" strike="noStrike" dirty="0">
                          <a:solidFill>
                            <a:srgbClr val="000000"/>
                          </a:solidFill>
                          <a:effectLst/>
                          <a:latin typeface="Calibri" panose="020F0502020204030204" pitchFamily="34" charset="0"/>
                        </a:rPr>
                        <a:t>2</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800" b="1" i="0" u="none" strike="noStrike">
                          <a:solidFill>
                            <a:srgbClr val="000000"/>
                          </a:solidFill>
                          <a:effectLst/>
                          <a:latin typeface="Calibri" panose="020F0502020204030204" pitchFamily="34" charset="0"/>
                        </a:rPr>
                        <a:t>1</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800" b="1" i="0" u="none" strike="noStrike">
                          <a:solidFill>
                            <a:srgbClr val="000000"/>
                          </a:solidFill>
                          <a:effectLst/>
                          <a:latin typeface="Calibri" panose="020F0502020204030204" pitchFamily="34" charset="0"/>
                        </a:rPr>
                        <a:t>1</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800" b="1"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800" b="1"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800" b="1"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800" b="1"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800" b="1"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800" b="1"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800" b="1"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800" b="1"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800" b="1" i="0" u="none" strike="noStrike" dirty="0">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42234131"/>
                  </a:ext>
                </a:extLst>
              </a:tr>
            </a:tbl>
          </a:graphicData>
        </a:graphic>
      </p:graphicFrame>
    </p:spTree>
    <p:extLst>
      <p:ext uri="{BB962C8B-B14F-4D97-AF65-F5344CB8AC3E}">
        <p14:creationId xmlns:p14="http://schemas.microsoft.com/office/powerpoint/2010/main" val="40184366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6715A7C5-0E7A-BD53-1B48-8EB5ACCCB9D9}"/>
              </a:ext>
            </a:extLst>
          </p:cNvPr>
          <p:cNvGraphicFramePr>
            <a:graphicFrameLocks/>
          </p:cNvGraphicFramePr>
          <p:nvPr/>
        </p:nvGraphicFramePr>
        <p:xfrm>
          <a:off x="482600" y="1339850"/>
          <a:ext cx="8178800" cy="41783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8315034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EF66392-F73C-759C-01A2-0538E925BE26}"/>
              </a:ext>
            </a:extLst>
          </p:cNvPr>
          <p:cNvSpPr txBox="1"/>
          <p:nvPr/>
        </p:nvSpPr>
        <p:spPr>
          <a:xfrm>
            <a:off x="628650" y="1117999"/>
            <a:ext cx="4622718" cy="979856"/>
          </a:xfrm>
          <a:prstGeom prst="rect">
            <a:avLst/>
          </a:prstGeom>
        </p:spPr>
        <p:txBody>
          <a:bodyPr vert="horz" lIns="68580" tIns="34290" rIns="68580" bIns="34290" rtlCol="0" anchor="ctr">
            <a:normAutofit/>
          </a:bodyPr>
          <a:lstStyle/>
          <a:p>
            <a:pPr algn="ctr">
              <a:lnSpc>
                <a:spcPct val="90000"/>
              </a:lnSpc>
              <a:spcBef>
                <a:spcPct val="0"/>
              </a:spcBef>
              <a:spcAft>
                <a:spcPts val="450"/>
              </a:spcAft>
            </a:pPr>
            <a:r>
              <a:rPr lang="en-US" sz="3900">
                <a:latin typeface="+mj-lt"/>
                <a:ea typeface="+mj-ea"/>
                <a:cs typeface="+mj-cs"/>
              </a:rPr>
              <a:t>Milford Hospital</a:t>
            </a:r>
          </a:p>
        </p:txBody>
      </p:sp>
      <p:graphicFrame>
        <p:nvGraphicFramePr>
          <p:cNvPr id="3" name="Chart 2">
            <a:extLst>
              <a:ext uri="{FF2B5EF4-FFF2-40B4-BE49-F238E27FC236}">
                <a16:creationId xmlns:a16="http://schemas.microsoft.com/office/drawing/2014/main" id="{4B7AB855-A791-8D99-3116-8B44C252ACE7}"/>
              </a:ext>
            </a:extLst>
          </p:cNvPr>
          <p:cNvGraphicFramePr>
            <a:graphicFrameLocks/>
          </p:cNvGraphicFramePr>
          <p:nvPr/>
        </p:nvGraphicFramePr>
        <p:xfrm>
          <a:off x="628651" y="2241320"/>
          <a:ext cx="7884410" cy="333772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5463074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solidFill>
                  <a:schemeClr val="tx1"/>
                </a:solidFill>
              </a:rPr>
              <a:t>Bridgeport Campus – Gen 5 Troponin TAT</a:t>
            </a:r>
          </a:p>
        </p:txBody>
      </p:sp>
      <p:pic>
        <p:nvPicPr>
          <p:cNvPr id="2" name="Picture 1">
            <a:extLst>
              <a:ext uri="{FF2B5EF4-FFF2-40B4-BE49-F238E27FC236}">
                <a16:creationId xmlns:a16="http://schemas.microsoft.com/office/drawing/2014/main" id="{82868CFD-5BDD-9E01-CA0C-C2282561E5D5}"/>
              </a:ext>
            </a:extLst>
          </p:cNvPr>
          <p:cNvPicPr>
            <a:picLocks noChangeAspect="1"/>
          </p:cNvPicPr>
          <p:nvPr/>
        </p:nvPicPr>
        <p:blipFill>
          <a:blip r:embed="rId2"/>
          <a:stretch>
            <a:fillRect/>
          </a:stretch>
        </p:blipFill>
        <p:spPr>
          <a:xfrm>
            <a:off x="331132" y="1308272"/>
            <a:ext cx="4240868" cy="2552921"/>
          </a:xfrm>
          <a:prstGeom prst="rect">
            <a:avLst/>
          </a:prstGeom>
        </p:spPr>
      </p:pic>
      <p:pic>
        <p:nvPicPr>
          <p:cNvPr id="3" name="Picture 2">
            <a:extLst>
              <a:ext uri="{FF2B5EF4-FFF2-40B4-BE49-F238E27FC236}">
                <a16:creationId xmlns:a16="http://schemas.microsoft.com/office/drawing/2014/main" id="{1ED30013-F060-182B-CD18-3E02A5B307B4}"/>
              </a:ext>
            </a:extLst>
          </p:cNvPr>
          <p:cNvPicPr>
            <a:picLocks noChangeAspect="1"/>
          </p:cNvPicPr>
          <p:nvPr/>
        </p:nvPicPr>
        <p:blipFill>
          <a:blip r:embed="rId3"/>
          <a:stretch>
            <a:fillRect/>
          </a:stretch>
        </p:blipFill>
        <p:spPr>
          <a:xfrm>
            <a:off x="4698068" y="1308272"/>
            <a:ext cx="4223169" cy="2532981"/>
          </a:xfrm>
          <a:prstGeom prst="rect">
            <a:avLst/>
          </a:prstGeom>
        </p:spPr>
      </p:pic>
      <p:pic>
        <p:nvPicPr>
          <p:cNvPr id="5" name="Picture 4">
            <a:extLst>
              <a:ext uri="{FF2B5EF4-FFF2-40B4-BE49-F238E27FC236}">
                <a16:creationId xmlns:a16="http://schemas.microsoft.com/office/drawing/2014/main" id="{E122B06B-06B0-7560-602F-A69D62996912}"/>
              </a:ext>
            </a:extLst>
          </p:cNvPr>
          <p:cNvPicPr>
            <a:picLocks noChangeAspect="1"/>
          </p:cNvPicPr>
          <p:nvPr/>
        </p:nvPicPr>
        <p:blipFill>
          <a:blip r:embed="rId4"/>
          <a:stretch>
            <a:fillRect/>
          </a:stretch>
        </p:blipFill>
        <p:spPr>
          <a:xfrm>
            <a:off x="2813266" y="4351058"/>
            <a:ext cx="3517467" cy="1865787"/>
          </a:xfrm>
          <a:prstGeom prst="rect">
            <a:avLst/>
          </a:prstGeom>
        </p:spPr>
      </p:pic>
    </p:spTree>
    <p:extLst>
      <p:ext uri="{BB962C8B-B14F-4D97-AF65-F5344CB8AC3E}">
        <p14:creationId xmlns:p14="http://schemas.microsoft.com/office/powerpoint/2010/main" val="21487598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9DC742C4-6124-D67F-B410-6C50963FD45D}"/>
              </a:ext>
            </a:extLst>
          </p:cNvPr>
          <p:cNvGraphicFramePr>
            <a:graphicFrameLocks noGrp="1"/>
          </p:cNvGraphicFramePr>
          <p:nvPr/>
        </p:nvGraphicFramePr>
        <p:xfrm>
          <a:off x="311727" y="1300595"/>
          <a:ext cx="8444345" cy="4240856"/>
        </p:xfrm>
        <a:graphic>
          <a:graphicData uri="http://schemas.openxmlformats.org/drawingml/2006/table">
            <a:tbl>
              <a:tblPr/>
              <a:tblGrid>
                <a:gridCol w="621719">
                  <a:extLst>
                    <a:ext uri="{9D8B030D-6E8A-4147-A177-3AD203B41FA5}">
                      <a16:colId xmlns:a16="http://schemas.microsoft.com/office/drawing/2014/main" val="650527703"/>
                    </a:ext>
                  </a:extLst>
                </a:gridCol>
                <a:gridCol w="503670">
                  <a:extLst>
                    <a:ext uri="{9D8B030D-6E8A-4147-A177-3AD203B41FA5}">
                      <a16:colId xmlns:a16="http://schemas.microsoft.com/office/drawing/2014/main" val="1507750585"/>
                    </a:ext>
                  </a:extLst>
                </a:gridCol>
                <a:gridCol w="503670">
                  <a:extLst>
                    <a:ext uri="{9D8B030D-6E8A-4147-A177-3AD203B41FA5}">
                      <a16:colId xmlns:a16="http://schemas.microsoft.com/office/drawing/2014/main" val="3258701284"/>
                    </a:ext>
                  </a:extLst>
                </a:gridCol>
                <a:gridCol w="503670">
                  <a:extLst>
                    <a:ext uri="{9D8B030D-6E8A-4147-A177-3AD203B41FA5}">
                      <a16:colId xmlns:a16="http://schemas.microsoft.com/office/drawing/2014/main" val="1144135828"/>
                    </a:ext>
                  </a:extLst>
                </a:gridCol>
                <a:gridCol w="424972">
                  <a:extLst>
                    <a:ext uri="{9D8B030D-6E8A-4147-A177-3AD203B41FA5}">
                      <a16:colId xmlns:a16="http://schemas.microsoft.com/office/drawing/2014/main" val="133447336"/>
                    </a:ext>
                  </a:extLst>
                </a:gridCol>
                <a:gridCol w="503670">
                  <a:extLst>
                    <a:ext uri="{9D8B030D-6E8A-4147-A177-3AD203B41FA5}">
                      <a16:colId xmlns:a16="http://schemas.microsoft.com/office/drawing/2014/main" val="3980809411"/>
                    </a:ext>
                  </a:extLst>
                </a:gridCol>
                <a:gridCol w="503670">
                  <a:extLst>
                    <a:ext uri="{9D8B030D-6E8A-4147-A177-3AD203B41FA5}">
                      <a16:colId xmlns:a16="http://schemas.microsoft.com/office/drawing/2014/main" val="399450374"/>
                    </a:ext>
                  </a:extLst>
                </a:gridCol>
                <a:gridCol w="503670">
                  <a:extLst>
                    <a:ext uri="{9D8B030D-6E8A-4147-A177-3AD203B41FA5}">
                      <a16:colId xmlns:a16="http://schemas.microsoft.com/office/drawing/2014/main" val="3871833878"/>
                    </a:ext>
                  </a:extLst>
                </a:gridCol>
                <a:gridCol w="503670">
                  <a:extLst>
                    <a:ext uri="{9D8B030D-6E8A-4147-A177-3AD203B41FA5}">
                      <a16:colId xmlns:a16="http://schemas.microsoft.com/office/drawing/2014/main" val="1811843768"/>
                    </a:ext>
                  </a:extLst>
                </a:gridCol>
                <a:gridCol w="503670">
                  <a:extLst>
                    <a:ext uri="{9D8B030D-6E8A-4147-A177-3AD203B41FA5}">
                      <a16:colId xmlns:a16="http://schemas.microsoft.com/office/drawing/2014/main" val="2961710569"/>
                    </a:ext>
                  </a:extLst>
                </a:gridCol>
                <a:gridCol w="503670">
                  <a:extLst>
                    <a:ext uri="{9D8B030D-6E8A-4147-A177-3AD203B41FA5}">
                      <a16:colId xmlns:a16="http://schemas.microsoft.com/office/drawing/2014/main" val="2882330415"/>
                    </a:ext>
                  </a:extLst>
                </a:gridCol>
                <a:gridCol w="503670">
                  <a:extLst>
                    <a:ext uri="{9D8B030D-6E8A-4147-A177-3AD203B41FA5}">
                      <a16:colId xmlns:a16="http://schemas.microsoft.com/office/drawing/2014/main" val="3705171621"/>
                    </a:ext>
                  </a:extLst>
                </a:gridCol>
                <a:gridCol w="503670">
                  <a:extLst>
                    <a:ext uri="{9D8B030D-6E8A-4147-A177-3AD203B41FA5}">
                      <a16:colId xmlns:a16="http://schemas.microsoft.com/office/drawing/2014/main" val="2641455010"/>
                    </a:ext>
                  </a:extLst>
                </a:gridCol>
                <a:gridCol w="566629">
                  <a:extLst>
                    <a:ext uri="{9D8B030D-6E8A-4147-A177-3AD203B41FA5}">
                      <a16:colId xmlns:a16="http://schemas.microsoft.com/office/drawing/2014/main" val="473426241"/>
                    </a:ext>
                  </a:extLst>
                </a:gridCol>
                <a:gridCol w="566629">
                  <a:extLst>
                    <a:ext uri="{9D8B030D-6E8A-4147-A177-3AD203B41FA5}">
                      <a16:colId xmlns:a16="http://schemas.microsoft.com/office/drawing/2014/main" val="174211817"/>
                    </a:ext>
                  </a:extLst>
                </a:gridCol>
                <a:gridCol w="724026">
                  <a:extLst>
                    <a:ext uri="{9D8B030D-6E8A-4147-A177-3AD203B41FA5}">
                      <a16:colId xmlns:a16="http://schemas.microsoft.com/office/drawing/2014/main" val="2239692065"/>
                    </a:ext>
                  </a:extLst>
                </a:gridCol>
              </a:tblGrid>
              <a:tr h="613808">
                <a:tc gridSpan="16">
                  <a:txBody>
                    <a:bodyPr/>
                    <a:lstStyle/>
                    <a:p>
                      <a:pPr algn="ctr" fontAlgn="b"/>
                      <a:r>
                        <a:rPr lang="en-US" sz="1500" b="1" i="0" u="none" strike="noStrike">
                          <a:solidFill>
                            <a:srgbClr val="000000"/>
                          </a:solidFill>
                          <a:effectLst/>
                          <a:latin typeface="Calibri" panose="020F0502020204030204" pitchFamily="34" charset="0"/>
                        </a:rPr>
                        <a:t>Milford Hospital Blood Bank FY24</a:t>
                      </a:r>
                    </a:p>
                  </a:txBody>
                  <a:tcPr marL="7144" marR="7144" marT="7144" marB="0" anchor="b">
                    <a:lnL>
                      <a:noFill/>
                    </a:lnL>
                    <a:lnR>
                      <a:noFill/>
                    </a:lnR>
                    <a:lnT>
                      <a:noFill/>
                    </a:lnT>
                    <a:lnB>
                      <a:noFill/>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004878335"/>
                  </a:ext>
                </a:extLst>
              </a:tr>
              <a:tr h="613808">
                <a:tc gridSpan="16">
                  <a:txBody>
                    <a:bodyPr/>
                    <a:lstStyle/>
                    <a:p>
                      <a:pPr algn="ctr" fontAlgn="b"/>
                      <a:r>
                        <a:rPr lang="en-US" sz="1500" b="1" i="0" u="none" strike="noStrike" dirty="0">
                          <a:solidFill>
                            <a:srgbClr val="000000"/>
                          </a:solidFill>
                          <a:effectLst/>
                          <a:latin typeface="Calibri" panose="020F0502020204030204" pitchFamily="34" charset="0"/>
                        </a:rPr>
                        <a:t>RBC Utilization</a:t>
                      </a:r>
                    </a:p>
                  </a:txBody>
                  <a:tcPr marL="7144" marR="7144" marT="7144" marB="0" anchor="b">
                    <a:lnL>
                      <a:noFill/>
                    </a:lnL>
                    <a:lnR>
                      <a:noFill/>
                    </a:lnR>
                    <a:lnT>
                      <a:noFill/>
                    </a:lnT>
                    <a:lnB>
                      <a:noFill/>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269250522"/>
                  </a:ext>
                </a:extLst>
              </a:tr>
              <a:tr h="390605">
                <a:tc gridSpan="16">
                  <a:txBody>
                    <a:bodyPr/>
                    <a:lstStyle/>
                    <a:p>
                      <a:pPr algn="ctr" fontAlgn="b"/>
                      <a:r>
                        <a:rPr lang="en-US" sz="800" b="1" i="0" u="none" strike="noStrike">
                          <a:solidFill>
                            <a:srgbClr val="000000"/>
                          </a:solidFill>
                          <a:effectLst/>
                          <a:latin typeface="Calibri" panose="020F0502020204030204" pitchFamily="34" charset="0"/>
                        </a:rPr>
                        <a:t> </a:t>
                      </a:r>
                    </a:p>
                  </a:txBody>
                  <a:tcPr marL="7144" marR="7144" marT="7144" marB="0" anchor="b">
                    <a:lnL>
                      <a:noFill/>
                    </a:lnL>
                    <a:lnR>
                      <a:noFill/>
                    </a:lnR>
                    <a:lnT>
                      <a:noFill/>
                    </a:lnT>
                    <a:lnB w="1270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963273942"/>
                  </a:ext>
                </a:extLst>
              </a:tr>
              <a:tr h="372005">
                <a:tc>
                  <a:txBody>
                    <a:bodyPr/>
                    <a:lstStyle/>
                    <a:p>
                      <a:pPr algn="ctr" fontAlgn="ctr"/>
                      <a:r>
                        <a:rPr lang="en-US" sz="800" b="1" i="0" u="none" strike="noStrike">
                          <a:solidFill>
                            <a:srgbClr val="000000"/>
                          </a:solidFill>
                          <a:effectLst/>
                          <a:latin typeface="Calibri" panose="020F0502020204030204" pitchFamily="34" charset="0"/>
                        </a:rPr>
                        <a:t> </a:t>
                      </a:r>
                    </a:p>
                  </a:txBody>
                  <a:tcPr marL="7144" marR="7144" marT="714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Oct</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Nov</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Dec</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Jan</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Feb</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Mar</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Apr</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May</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Jun</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Jul</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Aug</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Sep</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Total</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Mean ± SD</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Total Amount</a:t>
                      </a:r>
                    </a:p>
                  </a:txBody>
                  <a:tcPr marL="7144" marR="7144" marT="714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45607445"/>
                  </a:ext>
                </a:extLst>
              </a:tr>
              <a:tr h="372005">
                <a:tc>
                  <a:txBody>
                    <a:bodyPr/>
                    <a:lstStyle/>
                    <a:p>
                      <a:pPr algn="ctr" fontAlgn="ctr"/>
                      <a:r>
                        <a:rPr lang="en-US" sz="800" b="1" i="0" u="none" strike="noStrike">
                          <a:solidFill>
                            <a:srgbClr val="000000"/>
                          </a:solidFill>
                          <a:effectLst/>
                          <a:latin typeface="Calibri" panose="020F0502020204030204" pitchFamily="34" charset="0"/>
                        </a:rPr>
                        <a:t>Transfused</a:t>
                      </a:r>
                    </a:p>
                  </a:txBody>
                  <a:tcPr marL="7144" marR="7144" marT="714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82</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45</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54</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dirty="0">
                          <a:solidFill>
                            <a:srgbClr val="000000"/>
                          </a:solidFill>
                          <a:effectLst/>
                          <a:latin typeface="Calibri" panose="020F0502020204030204" pitchFamily="34" charset="0"/>
                        </a:rPr>
                        <a:t>79</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260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65 ± 19</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$69,030.00 </a:t>
                      </a:r>
                    </a:p>
                  </a:txBody>
                  <a:tcPr marL="7144" marR="7144" marT="714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63749569"/>
                  </a:ext>
                </a:extLst>
              </a:tr>
              <a:tr h="372005">
                <a:tc>
                  <a:txBody>
                    <a:bodyPr/>
                    <a:lstStyle/>
                    <a:p>
                      <a:pPr algn="ctr" fontAlgn="ctr"/>
                      <a:r>
                        <a:rPr lang="en-US" sz="800" b="1" i="0" u="none" strike="noStrike">
                          <a:solidFill>
                            <a:srgbClr val="000000"/>
                          </a:solidFill>
                          <a:effectLst/>
                          <a:latin typeface="Calibri" panose="020F0502020204030204" pitchFamily="34" charset="0"/>
                        </a:rPr>
                        <a:t>Discarded</a:t>
                      </a:r>
                    </a:p>
                  </a:txBody>
                  <a:tcPr marL="7144" marR="7144" marT="714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2</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1</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3</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1 ± 1</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$796.50 </a:t>
                      </a:r>
                    </a:p>
                  </a:txBody>
                  <a:tcPr marL="7144" marR="7144" marT="714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59405465"/>
                  </a:ext>
                </a:extLst>
              </a:tr>
              <a:tr h="372005">
                <a:tc>
                  <a:txBody>
                    <a:bodyPr/>
                    <a:lstStyle/>
                    <a:p>
                      <a:pPr algn="ctr" fontAlgn="ctr"/>
                      <a:r>
                        <a:rPr lang="en-US" sz="800" b="1" i="0" u="none" strike="noStrike">
                          <a:solidFill>
                            <a:srgbClr val="000000"/>
                          </a:solidFill>
                          <a:effectLst/>
                          <a:latin typeface="Calibri" panose="020F0502020204030204" pitchFamily="34" charset="0"/>
                        </a:rPr>
                        <a:t>Expired</a:t>
                      </a:r>
                    </a:p>
                  </a:txBody>
                  <a:tcPr marL="7144" marR="7144" marT="714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1</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1</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0.3 ± 1</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$265.50 </a:t>
                      </a:r>
                    </a:p>
                  </a:txBody>
                  <a:tcPr marL="7144" marR="7144" marT="714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46130120"/>
                  </a:ext>
                </a:extLst>
              </a:tr>
              <a:tr h="372005">
                <a:tc>
                  <a:txBody>
                    <a:bodyPr/>
                    <a:lstStyle/>
                    <a:p>
                      <a:pPr algn="ctr" fontAlgn="ctr"/>
                      <a:r>
                        <a:rPr lang="en-US" sz="800" b="1" i="0" u="none" strike="noStrike">
                          <a:solidFill>
                            <a:srgbClr val="000000"/>
                          </a:solidFill>
                          <a:effectLst/>
                          <a:latin typeface="Calibri" panose="020F0502020204030204" pitchFamily="34" charset="0"/>
                        </a:rPr>
                        <a:t>Wasted</a:t>
                      </a:r>
                    </a:p>
                  </a:txBody>
                  <a:tcPr marL="7144" marR="7144" marT="714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1</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1</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2</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1 ± 1</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$531.00 </a:t>
                      </a:r>
                    </a:p>
                  </a:txBody>
                  <a:tcPr marL="7144" marR="7144" marT="714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25669971"/>
                  </a:ext>
                </a:extLst>
              </a:tr>
              <a:tr h="372005">
                <a:tc>
                  <a:txBody>
                    <a:bodyPr/>
                    <a:lstStyle/>
                    <a:p>
                      <a:pPr algn="ctr" fontAlgn="ctr"/>
                      <a:r>
                        <a:rPr lang="en-US" sz="800" b="1" i="0" u="none" strike="noStrike">
                          <a:solidFill>
                            <a:srgbClr val="000000"/>
                          </a:solidFill>
                          <a:effectLst/>
                          <a:latin typeface="Calibri" panose="020F0502020204030204" pitchFamily="34" charset="0"/>
                        </a:rPr>
                        <a:t>% Discarded</a:t>
                      </a:r>
                    </a:p>
                  </a:txBody>
                  <a:tcPr marL="7144" marR="7144" marT="714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4%</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1%</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75748155"/>
                  </a:ext>
                </a:extLst>
              </a:tr>
              <a:tr h="390605">
                <a:tc>
                  <a:txBody>
                    <a:bodyPr/>
                    <a:lstStyle/>
                    <a:p>
                      <a:pPr algn="ctr" fontAlgn="ctr"/>
                      <a:r>
                        <a:rPr lang="en-US" sz="800" b="1" i="0" u="none" strike="noStrike">
                          <a:solidFill>
                            <a:srgbClr val="000000"/>
                          </a:solidFill>
                          <a:effectLst/>
                          <a:latin typeface="Calibri" panose="020F0502020204030204" pitchFamily="34" charset="0"/>
                        </a:rPr>
                        <a:t>Total</a:t>
                      </a:r>
                    </a:p>
                  </a:txBody>
                  <a:tcPr marL="7144" marR="7144" marT="714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82</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47</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54</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80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263</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65 ± 18</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dirty="0">
                          <a:solidFill>
                            <a:srgbClr val="000000"/>
                          </a:solidFill>
                          <a:effectLst/>
                          <a:latin typeface="Calibri" panose="020F0502020204030204" pitchFamily="34" charset="0"/>
                        </a:rPr>
                        <a:t>$69,826.50 </a:t>
                      </a:r>
                    </a:p>
                  </a:txBody>
                  <a:tcPr marL="7144" marR="7144" marT="714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85336973"/>
                  </a:ext>
                </a:extLst>
              </a:tr>
            </a:tbl>
          </a:graphicData>
        </a:graphic>
      </p:graphicFrame>
      <p:sp>
        <p:nvSpPr>
          <p:cNvPr id="4" name="TextBox 3">
            <a:extLst>
              <a:ext uri="{FF2B5EF4-FFF2-40B4-BE49-F238E27FC236}">
                <a16:creationId xmlns:a16="http://schemas.microsoft.com/office/drawing/2014/main" id="{15A7AEE4-1789-2389-12D9-3DB4ACA541FC}"/>
              </a:ext>
            </a:extLst>
          </p:cNvPr>
          <p:cNvSpPr txBox="1"/>
          <p:nvPr/>
        </p:nvSpPr>
        <p:spPr>
          <a:xfrm>
            <a:off x="1044428" y="5541451"/>
            <a:ext cx="7065628" cy="473206"/>
          </a:xfrm>
          <a:prstGeom prst="rect">
            <a:avLst/>
          </a:prstGeom>
          <a:noFill/>
        </p:spPr>
        <p:txBody>
          <a:bodyPr wrap="square" rtlCol="0">
            <a:spAutoFit/>
          </a:bodyPr>
          <a:lstStyle/>
          <a:p>
            <a:r>
              <a:rPr lang="en-US" sz="825" dirty="0"/>
              <a:t>Discarded = Expired + Wasted</a:t>
            </a:r>
          </a:p>
          <a:p>
            <a:r>
              <a:rPr lang="en-US" sz="825" dirty="0"/>
              <a:t>*Expired – Unit reached expiration date on shelf during storage</a:t>
            </a:r>
          </a:p>
          <a:p>
            <a:r>
              <a:rPr lang="en-US" sz="825" dirty="0">
                <a:latin typeface="Calibri" panose="020F0502020204030204" pitchFamily="34" charset="0"/>
                <a:ea typeface="Calibri" panose="020F0502020204030204" pitchFamily="34" charset="0"/>
              </a:rPr>
              <a:t>** Wasted – Returned unit(s) discarded following, and due to, clinical issues encountered by the clinical team after product released by the blood bank </a:t>
            </a:r>
          </a:p>
        </p:txBody>
      </p:sp>
    </p:spTree>
    <p:extLst>
      <p:ext uri="{BB962C8B-B14F-4D97-AF65-F5344CB8AC3E}">
        <p14:creationId xmlns:p14="http://schemas.microsoft.com/office/powerpoint/2010/main" val="6094285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891C3C7-B604-32CB-5C9F-FCD604F4AC7D}"/>
              </a:ext>
            </a:extLst>
          </p:cNvPr>
          <p:cNvSpPr txBox="1"/>
          <p:nvPr/>
        </p:nvSpPr>
        <p:spPr>
          <a:xfrm>
            <a:off x="628650" y="1117999"/>
            <a:ext cx="4622718" cy="979856"/>
          </a:xfrm>
          <a:prstGeom prst="rect">
            <a:avLst/>
          </a:prstGeom>
        </p:spPr>
        <p:txBody>
          <a:bodyPr vert="horz" lIns="68580" tIns="34290" rIns="68580" bIns="34290" rtlCol="0" anchor="ctr">
            <a:normAutofit/>
          </a:bodyPr>
          <a:lstStyle/>
          <a:p>
            <a:pPr algn="ctr">
              <a:lnSpc>
                <a:spcPct val="90000"/>
              </a:lnSpc>
              <a:spcBef>
                <a:spcPct val="0"/>
              </a:spcBef>
              <a:spcAft>
                <a:spcPts val="450"/>
              </a:spcAft>
            </a:pPr>
            <a:r>
              <a:rPr lang="en-US" sz="3900">
                <a:latin typeface="+mj-lt"/>
                <a:ea typeface="+mj-ea"/>
                <a:cs typeface="+mj-cs"/>
              </a:rPr>
              <a:t>Milford Hospital</a:t>
            </a:r>
          </a:p>
        </p:txBody>
      </p:sp>
      <p:graphicFrame>
        <p:nvGraphicFramePr>
          <p:cNvPr id="3" name="Chart 2">
            <a:extLst>
              <a:ext uri="{FF2B5EF4-FFF2-40B4-BE49-F238E27FC236}">
                <a16:creationId xmlns:a16="http://schemas.microsoft.com/office/drawing/2014/main" id="{0E3304FF-04D9-6ACE-3A89-D9DA6467240F}"/>
              </a:ext>
            </a:extLst>
          </p:cNvPr>
          <p:cNvGraphicFramePr>
            <a:graphicFrameLocks/>
          </p:cNvGraphicFramePr>
          <p:nvPr/>
        </p:nvGraphicFramePr>
        <p:xfrm>
          <a:off x="628651" y="2241320"/>
          <a:ext cx="7884410" cy="333772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009736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1CF87F54-FA44-792E-4D74-87658412E656}"/>
              </a:ext>
            </a:extLst>
          </p:cNvPr>
          <p:cNvGraphicFramePr>
            <a:graphicFrameLocks noGrp="1"/>
          </p:cNvGraphicFramePr>
          <p:nvPr/>
        </p:nvGraphicFramePr>
        <p:xfrm>
          <a:off x="339436" y="1293667"/>
          <a:ext cx="8388936" cy="4247786"/>
        </p:xfrm>
        <a:graphic>
          <a:graphicData uri="http://schemas.openxmlformats.org/drawingml/2006/table">
            <a:tbl>
              <a:tblPr/>
              <a:tblGrid>
                <a:gridCol w="611936">
                  <a:extLst>
                    <a:ext uri="{9D8B030D-6E8A-4147-A177-3AD203B41FA5}">
                      <a16:colId xmlns:a16="http://schemas.microsoft.com/office/drawing/2014/main" val="2459124901"/>
                    </a:ext>
                  </a:extLst>
                </a:gridCol>
                <a:gridCol w="495745">
                  <a:extLst>
                    <a:ext uri="{9D8B030D-6E8A-4147-A177-3AD203B41FA5}">
                      <a16:colId xmlns:a16="http://schemas.microsoft.com/office/drawing/2014/main" val="65275143"/>
                    </a:ext>
                  </a:extLst>
                </a:gridCol>
                <a:gridCol w="495745">
                  <a:extLst>
                    <a:ext uri="{9D8B030D-6E8A-4147-A177-3AD203B41FA5}">
                      <a16:colId xmlns:a16="http://schemas.microsoft.com/office/drawing/2014/main" val="2780656353"/>
                    </a:ext>
                  </a:extLst>
                </a:gridCol>
                <a:gridCol w="495745">
                  <a:extLst>
                    <a:ext uri="{9D8B030D-6E8A-4147-A177-3AD203B41FA5}">
                      <a16:colId xmlns:a16="http://schemas.microsoft.com/office/drawing/2014/main" val="3357943912"/>
                    </a:ext>
                  </a:extLst>
                </a:gridCol>
                <a:gridCol w="495745">
                  <a:extLst>
                    <a:ext uri="{9D8B030D-6E8A-4147-A177-3AD203B41FA5}">
                      <a16:colId xmlns:a16="http://schemas.microsoft.com/office/drawing/2014/main" val="1742187554"/>
                    </a:ext>
                  </a:extLst>
                </a:gridCol>
                <a:gridCol w="495745">
                  <a:extLst>
                    <a:ext uri="{9D8B030D-6E8A-4147-A177-3AD203B41FA5}">
                      <a16:colId xmlns:a16="http://schemas.microsoft.com/office/drawing/2014/main" val="2152942270"/>
                    </a:ext>
                  </a:extLst>
                </a:gridCol>
                <a:gridCol w="495745">
                  <a:extLst>
                    <a:ext uri="{9D8B030D-6E8A-4147-A177-3AD203B41FA5}">
                      <a16:colId xmlns:a16="http://schemas.microsoft.com/office/drawing/2014/main" val="2251631360"/>
                    </a:ext>
                  </a:extLst>
                </a:gridCol>
                <a:gridCol w="495745">
                  <a:extLst>
                    <a:ext uri="{9D8B030D-6E8A-4147-A177-3AD203B41FA5}">
                      <a16:colId xmlns:a16="http://schemas.microsoft.com/office/drawing/2014/main" val="2255954763"/>
                    </a:ext>
                  </a:extLst>
                </a:gridCol>
                <a:gridCol w="495745">
                  <a:extLst>
                    <a:ext uri="{9D8B030D-6E8A-4147-A177-3AD203B41FA5}">
                      <a16:colId xmlns:a16="http://schemas.microsoft.com/office/drawing/2014/main" val="779405170"/>
                    </a:ext>
                  </a:extLst>
                </a:gridCol>
                <a:gridCol w="495745">
                  <a:extLst>
                    <a:ext uri="{9D8B030D-6E8A-4147-A177-3AD203B41FA5}">
                      <a16:colId xmlns:a16="http://schemas.microsoft.com/office/drawing/2014/main" val="1095018447"/>
                    </a:ext>
                  </a:extLst>
                </a:gridCol>
                <a:gridCol w="495745">
                  <a:extLst>
                    <a:ext uri="{9D8B030D-6E8A-4147-A177-3AD203B41FA5}">
                      <a16:colId xmlns:a16="http://schemas.microsoft.com/office/drawing/2014/main" val="921251645"/>
                    </a:ext>
                  </a:extLst>
                </a:gridCol>
                <a:gridCol w="495745">
                  <a:extLst>
                    <a:ext uri="{9D8B030D-6E8A-4147-A177-3AD203B41FA5}">
                      <a16:colId xmlns:a16="http://schemas.microsoft.com/office/drawing/2014/main" val="369374379"/>
                    </a:ext>
                  </a:extLst>
                </a:gridCol>
                <a:gridCol w="495745">
                  <a:extLst>
                    <a:ext uri="{9D8B030D-6E8A-4147-A177-3AD203B41FA5}">
                      <a16:colId xmlns:a16="http://schemas.microsoft.com/office/drawing/2014/main" val="3582553839"/>
                    </a:ext>
                  </a:extLst>
                </a:gridCol>
                <a:gridCol w="557713">
                  <a:extLst>
                    <a:ext uri="{9D8B030D-6E8A-4147-A177-3AD203B41FA5}">
                      <a16:colId xmlns:a16="http://schemas.microsoft.com/office/drawing/2014/main" val="1742840822"/>
                    </a:ext>
                  </a:extLst>
                </a:gridCol>
                <a:gridCol w="557713">
                  <a:extLst>
                    <a:ext uri="{9D8B030D-6E8A-4147-A177-3AD203B41FA5}">
                      <a16:colId xmlns:a16="http://schemas.microsoft.com/office/drawing/2014/main" val="2286288778"/>
                    </a:ext>
                  </a:extLst>
                </a:gridCol>
                <a:gridCol w="712634">
                  <a:extLst>
                    <a:ext uri="{9D8B030D-6E8A-4147-A177-3AD203B41FA5}">
                      <a16:colId xmlns:a16="http://schemas.microsoft.com/office/drawing/2014/main" val="526383940"/>
                    </a:ext>
                  </a:extLst>
                </a:gridCol>
              </a:tblGrid>
              <a:tr h="420573">
                <a:tc gridSpan="16">
                  <a:txBody>
                    <a:bodyPr/>
                    <a:lstStyle/>
                    <a:p>
                      <a:pPr algn="ctr" fontAlgn="ctr"/>
                      <a:r>
                        <a:rPr lang="en-US" sz="1500" b="1" i="0" u="none" strike="noStrike">
                          <a:solidFill>
                            <a:srgbClr val="000000"/>
                          </a:solidFill>
                          <a:effectLst/>
                          <a:latin typeface="Calibri" panose="020F0502020204030204" pitchFamily="34" charset="0"/>
                        </a:rPr>
                        <a:t>Milford Hospital Blood Bank FY24</a:t>
                      </a:r>
                    </a:p>
                  </a:txBody>
                  <a:tcPr marL="7144" marR="7144" marT="7144" marB="0" anchor="ctr">
                    <a:lnL>
                      <a:noFill/>
                    </a:lnL>
                    <a:lnR>
                      <a:noFill/>
                    </a:lnR>
                    <a:lnT>
                      <a:noFill/>
                    </a:lnT>
                    <a:lnB>
                      <a:noFill/>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14386134"/>
                  </a:ext>
                </a:extLst>
              </a:tr>
              <a:tr h="420573">
                <a:tc gridSpan="16">
                  <a:txBody>
                    <a:bodyPr/>
                    <a:lstStyle/>
                    <a:p>
                      <a:pPr algn="ctr" fontAlgn="ctr"/>
                      <a:r>
                        <a:rPr lang="en-US" sz="1500" b="1" i="0" u="none" strike="noStrike" dirty="0">
                          <a:solidFill>
                            <a:srgbClr val="000000"/>
                          </a:solidFill>
                          <a:effectLst/>
                          <a:latin typeface="Calibri" panose="020F0502020204030204" pitchFamily="34" charset="0"/>
                        </a:rPr>
                        <a:t>FFP Utilization</a:t>
                      </a:r>
                    </a:p>
                  </a:txBody>
                  <a:tcPr marL="7144" marR="7144" marT="7144" marB="0" anchor="ctr">
                    <a:lnL>
                      <a:noFill/>
                    </a:lnL>
                    <a:lnR>
                      <a:noFill/>
                    </a:lnR>
                    <a:lnT>
                      <a:noFill/>
                    </a:lnT>
                    <a:lnB>
                      <a:noFill/>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739272363"/>
                  </a:ext>
                </a:extLst>
              </a:tr>
              <a:tr h="441601">
                <a:tc gridSpan="16">
                  <a:txBody>
                    <a:bodyPr/>
                    <a:lstStyle/>
                    <a:p>
                      <a:pPr algn="ctr" fontAlgn="ctr"/>
                      <a:r>
                        <a:rPr lang="en-US" sz="800" b="1" i="0" u="none" strike="noStrike" dirty="0">
                          <a:solidFill>
                            <a:srgbClr val="000000"/>
                          </a:solidFill>
                          <a:effectLst/>
                          <a:latin typeface="Calibri" panose="020F0502020204030204" pitchFamily="34" charset="0"/>
                        </a:rPr>
                        <a:t> </a:t>
                      </a:r>
                    </a:p>
                  </a:txBody>
                  <a:tcPr marL="7144" marR="7144" marT="7144" marB="0" anchor="ctr">
                    <a:lnL>
                      <a:noFill/>
                    </a:lnL>
                    <a:lnR>
                      <a:noFill/>
                    </a:lnR>
                    <a:lnT>
                      <a:noFill/>
                    </a:lnT>
                    <a:lnB w="1270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665838203"/>
                  </a:ext>
                </a:extLst>
              </a:tr>
              <a:tr h="420573">
                <a:tc>
                  <a:txBody>
                    <a:bodyPr/>
                    <a:lstStyle/>
                    <a:p>
                      <a:pPr algn="ctr" fontAlgn="ctr"/>
                      <a:r>
                        <a:rPr lang="en-US" sz="800" b="1" i="0" u="none" strike="noStrike">
                          <a:solidFill>
                            <a:srgbClr val="000000"/>
                          </a:solidFill>
                          <a:effectLst/>
                          <a:latin typeface="Calibri" panose="020F0502020204030204" pitchFamily="34" charset="0"/>
                        </a:rPr>
                        <a:t> </a:t>
                      </a:r>
                    </a:p>
                  </a:txBody>
                  <a:tcPr marL="7144" marR="7144" marT="714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Oct</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Nov</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Dec</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Jan</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Feb</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Mar</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Apr</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May</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Jun</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Jul</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Aug</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Sep</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Total</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Mean ± SD</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Total Amount</a:t>
                      </a:r>
                    </a:p>
                  </a:txBody>
                  <a:tcPr marL="7144" marR="7144" marT="714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0580060"/>
                  </a:ext>
                </a:extLst>
              </a:tr>
              <a:tr h="420573">
                <a:tc>
                  <a:txBody>
                    <a:bodyPr/>
                    <a:lstStyle/>
                    <a:p>
                      <a:pPr algn="ctr" fontAlgn="ctr"/>
                      <a:r>
                        <a:rPr lang="en-US" sz="800" b="1" i="0" u="none" strike="noStrike">
                          <a:solidFill>
                            <a:srgbClr val="000000"/>
                          </a:solidFill>
                          <a:effectLst/>
                          <a:latin typeface="Calibri" panose="020F0502020204030204" pitchFamily="34" charset="0"/>
                        </a:rPr>
                        <a:t>Transfused</a:t>
                      </a:r>
                    </a:p>
                  </a:txBody>
                  <a:tcPr marL="7144" marR="7144" marT="714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4</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4</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1±2</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$155.56 </a:t>
                      </a:r>
                    </a:p>
                  </a:txBody>
                  <a:tcPr marL="7144" marR="7144" marT="714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476772437"/>
                  </a:ext>
                </a:extLst>
              </a:tr>
              <a:tr h="420573">
                <a:tc>
                  <a:txBody>
                    <a:bodyPr/>
                    <a:lstStyle/>
                    <a:p>
                      <a:pPr algn="ctr" fontAlgn="ctr"/>
                      <a:r>
                        <a:rPr lang="en-US" sz="800" b="1" i="0" u="none" strike="noStrike">
                          <a:solidFill>
                            <a:srgbClr val="000000"/>
                          </a:solidFill>
                          <a:effectLst/>
                          <a:latin typeface="Calibri" panose="020F0502020204030204" pitchFamily="34" charset="0"/>
                        </a:rPr>
                        <a:t>Discarded</a:t>
                      </a:r>
                    </a:p>
                  </a:txBody>
                  <a:tcPr marL="7144" marR="7144" marT="714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7</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8</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6</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6</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dirty="0">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27</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7±1</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$1,050.03 </a:t>
                      </a:r>
                    </a:p>
                  </a:txBody>
                  <a:tcPr marL="7144" marR="7144" marT="714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38283057"/>
                  </a:ext>
                </a:extLst>
              </a:tr>
              <a:tr h="420573">
                <a:tc>
                  <a:txBody>
                    <a:bodyPr/>
                    <a:lstStyle/>
                    <a:p>
                      <a:pPr algn="ctr" fontAlgn="ctr"/>
                      <a:r>
                        <a:rPr lang="en-US" sz="800" b="1" i="0" u="none" strike="noStrike">
                          <a:solidFill>
                            <a:srgbClr val="000000"/>
                          </a:solidFill>
                          <a:effectLst/>
                          <a:latin typeface="Calibri" panose="020F0502020204030204" pitchFamily="34" charset="0"/>
                        </a:rPr>
                        <a:t>Expired</a:t>
                      </a:r>
                    </a:p>
                  </a:txBody>
                  <a:tcPr marL="7144" marR="7144" marT="714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8</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6</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6</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20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5±4</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$777.80 </a:t>
                      </a:r>
                    </a:p>
                  </a:txBody>
                  <a:tcPr marL="7144" marR="7144" marT="714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86479658"/>
                  </a:ext>
                </a:extLst>
              </a:tr>
              <a:tr h="420573">
                <a:tc>
                  <a:txBody>
                    <a:bodyPr/>
                    <a:lstStyle/>
                    <a:p>
                      <a:pPr algn="ctr" fontAlgn="ctr"/>
                      <a:r>
                        <a:rPr lang="en-US" sz="800" b="1" i="0" u="none" strike="noStrike">
                          <a:solidFill>
                            <a:srgbClr val="000000"/>
                          </a:solidFill>
                          <a:effectLst/>
                          <a:latin typeface="Calibri" panose="020F0502020204030204" pitchFamily="34" charset="0"/>
                        </a:rPr>
                        <a:t>Wasted</a:t>
                      </a:r>
                    </a:p>
                  </a:txBody>
                  <a:tcPr marL="7144" marR="7144" marT="714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7</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7</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2±4</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$272.23 </a:t>
                      </a:r>
                    </a:p>
                  </a:txBody>
                  <a:tcPr marL="7144" marR="7144" marT="714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96587801"/>
                  </a:ext>
                </a:extLst>
              </a:tr>
              <a:tr h="420573">
                <a:tc>
                  <a:txBody>
                    <a:bodyPr/>
                    <a:lstStyle/>
                    <a:p>
                      <a:pPr algn="ctr" fontAlgn="ctr"/>
                      <a:r>
                        <a:rPr lang="en-US" sz="800" b="1" i="0" u="none" strike="noStrike">
                          <a:solidFill>
                            <a:srgbClr val="000000"/>
                          </a:solidFill>
                          <a:effectLst/>
                          <a:latin typeface="Calibri" panose="020F0502020204030204" pitchFamily="34" charset="0"/>
                        </a:rPr>
                        <a:t>% Discarded</a:t>
                      </a:r>
                    </a:p>
                  </a:txBody>
                  <a:tcPr marL="7144" marR="7144" marT="714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64%</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100%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100%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100%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49333582"/>
                  </a:ext>
                </a:extLst>
              </a:tr>
              <a:tr h="441601">
                <a:tc>
                  <a:txBody>
                    <a:bodyPr/>
                    <a:lstStyle/>
                    <a:p>
                      <a:pPr algn="ctr" fontAlgn="ctr"/>
                      <a:r>
                        <a:rPr lang="en-US" sz="800" b="1" i="0" u="none" strike="noStrike">
                          <a:solidFill>
                            <a:srgbClr val="000000"/>
                          </a:solidFill>
                          <a:effectLst/>
                          <a:latin typeface="Calibri" panose="020F0502020204030204" pitchFamily="34" charset="0"/>
                        </a:rPr>
                        <a:t>Total</a:t>
                      </a:r>
                    </a:p>
                  </a:txBody>
                  <a:tcPr marL="7144" marR="7144" marT="714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11</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8</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6</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6</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31</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8 ± 2</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dirty="0">
                          <a:solidFill>
                            <a:srgbClr val="000000"/>
                          </a:solidFill>
                          <a:effectLst/>
                          <a:latin typeface="Calibri" panose="020F0502020204030204" pitchFamily="34" charset="0"/>
                        </a:rPr>
                        <a:t>$1,205.59 </a:t>
                      </a:r>
                    </a:p>
                  </a:txBody>
                  <a:tcPr marL="7144" marR="7144" marT="714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3890850"/>
                  </a:ext>
                </a:extLst>
              </a:tr>
            </a:tbl>
          </a:graphicData>
        </a:graphic>
      </p:graphicFrame>
      <p:sp>
        <p:nvSpPr>
          <p:cNvPr id="4" name="TextBox 3">
            <a:extLst>
              <a:ext uri="{FF2B5EF4-FFF2-40B4-BE49-F238E27FC236}">
                <a16:creationId xmlns:a16="http://schemas.microsoft.com/office/drawing/2014/main" id="{63B45B5A-0DC3-7247-32A2-178379E70407}"/>
              </a:ext>
            </a:extLst>
          </p:cNvPr>
          <p:cNvSpPr txBox="1"/>
          <p:nvPr/>
        </p:nvSpPr>
        <p:spPr>
          <a:xfrm>
            <a:off x="1044428" y="5541451"/>
            <a:ext cx="7065628" cy="473206"/>
          </a:xfrm>
          <a:prstGeom prst="rect">
            <a:avLst/>
          </a:prstGeom>
          <a:noFill/>
        </p:spPr>
        <p:txBody>
          <a:bodyPr wrap="square" rtlCol="0">
            <a:spAutoFit/>
          </a:bodyPr>
          <a:lstStyle/>
          <a:p>
            <a:r>
              <a:rPr lang="en-US" sz="825" dirty="0"/>
              <a:t>Discarded = Expired + Wasted</a:t>
            </a:r>
          </a:p>
          <a:p>
            <a:r>
              <a:rPr lang="en-US" sz="825" dirty="0"/>
              <a:t>*Expired – Unit reached expiration date on shelf during storage</a:t>
            </a:r>
          </a:p>
          <a:p>
            <a:r>
              <a:rPr lang="en-US" sz="825" dirty="0">
                <a:latin typeface="Calibri" panose="020F0502020204030204" pitchFamily="34" charset="0"/>
                <a:ea typeface="Calibri" panose="020F0502020204030204" pitchFamily="34" charset="0"/>
              </a:rPr>
              <a:t>** Wasted – Returned unit(s) discarded following, and due to, clinical issues encountered by the clinical team after product released by the blood bank </a:t>
            </a:r>
          </a:p>
        </p:txBody>
      </p:sp>
    </p:spTree>
    <p:extLst>
      <p:ext uri="{BB962C8B-B14F-4D97-AF65-F5344CB8AC3E}">
        <p14:creationId xmlns:p14="http://schemas.microsoft.com/office/powerpoint/2010/main" val="353364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BF648C0-9D23-5A84-1504-4982B290EB63}"/>
              </a:ext>
            </a:extLst>
          </p:cNvPr>
          <p:cNvSpPr txBox="1"/>
          <p:nvPr/>
        </p:nvSpPr>
        <p:spPr>
          <a:xfrm>
            <a:off x="628650" y="1117999"/>
            <a:ext cx="4622718" cy="979856"/>
          </a:xfrm>
          <a:prstGeom prst="rect">
            <a:avLst/>
          </a:prstGeom>
        </p:spPr>
        <p:txBody>
          <a:bodyPr vert="horz" lIns="68580" tIns="34290" rIns="68580" bIns="34290" rtlCol="0" anchor="ctr">
            <a:normAutofit/>
          </a:bodyPr>
          <a:lstStyle/>
          <a:p>
            <a:pPr algn="ctr">
              <a:lnSpc>
                <a:spcPct val="90000"/>
              </a:lnSpc>
              <a:spcBef>
                <a:spcPct val="0"/>
              </a:spcBef>
              <a:spcAft>
                <a:spcPts val="450"/>
              </a:spcAft>
            </a:pPr>
            <a:r>
              <a:rPr lang="en-US" sz="3900">
                <a:latin typeface="+mj-lt"/>
                <a:ea typeface="+mj-ea"/>
                <a:cs typeface="+mj-cs"/>
              </a:rPr>
              <a:t>Milford Hospital</a:t>
            </a:r>
          </a:p>
        </p:txBody>
      </p:sp>
      <p:graphicFrame>
        <p:nvGraphicFramePr>
          <p:cNvPr id="3" name="Chart 2">
            <a:extLst>
              <a:ext uri="{FF2B5EF4-FFF2-40B4-BE49-F238E27FC236}">
                <a16:creationId xmlns:a16="http://schemas.microsoft.com/office/drawing/2014/main" id="{74122653-4C28-3A73-1CFF-2235CA9E488B}"/>
              </a:ext>
            </a:extLst>
          </p:cNvPr>
          <p:cNvGraphicFramePr>
            <a:graphicFrameLocks/>
          </p:cNvGraphicFramePr>
          <p:nvPr/>
        </p:nvGraphicFramePr>
        <p:xfrm>
          <a:off x="628651" y="2241320"/>
          <a:ext cx="7884410" cy="333772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9148844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497D9A76-AE8C-EA54-64C4-B6CEED738408}"/>
              </a:ext>
            </a:extLst>
          </p:cNvPr>
          <p:cNvGraphicFramePr>
            <a:graphicFrameLocks noGrp="1"/>
          </p:cNvGraphicFramePr>
          <p:nvPr/>
        </p:nvGraphicFramePr>
        <p:xfrm>
          <a:off x="335758" y="1235868"/>
          <a:ext cx="8308184" cy="4305590"/>
        </p:xfrm>
        <a:graphic>
          <a:graphicData uri="http://schemas.openxmlformats.org/drawingml/2006/table">
            <a:tbl>
              <a:tblPr/>
              <a:tblGrid>
                <a:gridCol w="606044">
                  <a:extLst>
                    <a:ext uri="{9D8B030D-6E8A-4147-A177-3AD203B41FA5}">
                      <a16:colId xmlns:a16="http://schemas.microsoft.com/office/drawing/2014/main" val="4276273102"/>
                    </a:ext>
                  </a:extLst>
                </a:gridCol>
                <a:gridCol w="490973">
                  <a:extLst>
                    <a:ext uri="{9D8B030D-6E8A-4147-A177-3AD203B41FA5}">
                      <a16:colId xmlns:a16="http://schemas.microsoft.com/office/drawing/2014/main" val="3626840367"/>
                    </a:ext>
                  </a:extLst>
                </a:gridCol>
                <a:gridCol w="490973">
                  <a:extLst>
                    <a:ext uri="{9D8B030D-6E8A-4147-A177-3AD203B41FA5}">
                      <a16:colId xmlns:a16="http://schemas.microsoft.com/office/drawing/2014/main" val="3265618972"/>
                    </a:ext>
                  </a:extLst>
                </a:gridCol>
                <a:gridCol w="490973">
                  <a:extLst>
                    <a:ext uri="{9D8B030D-6E8A-4147-A177-3AD203B41FA5}">
                      <a16:colId xmlns:a16="http://schemas.microsoft.com/office/drawing/2014/main" val="2476274794"/>
                    </a:ext>
                  </a:extLst>
                </a:gridCol>
                <a:gridCol w="490973">
                  <a:extLst>
                    <a:ext uri="{9D8B030D-6E8A-4147-A177-3AD203B41FA5}">
                      <a16:colId xmlns:a16="http://schemas.microsoft.com/office/drawing/2014/main" val="433191864"/>
                    </a:ext>
                  </a:extLst>
                </a:gridCol>
                <a:gridCol w="490973">
                  <a:extLst>
                    <a:ext uri="{9D8B030D-6E8A-4147-A177-3AD203B41FA5}">
                      <a16:colId xmlns:a16="http://schemas.microsoft.com/office/drawing/2014/main" val="1514969981"/>
                    </a:ext>
                  </a:extLst>
                </a:gridCol>
                <a:gridCol w="490973">
                  <a:extLst>
                    <a:ext uri="{9D8B030D-6E8A-4147-A177-3AD203B41FA5}">
                      <a16:colId xmlns:a16="http://schemas.microsoft.com/office/drawing/2014/main" val="2704700358"/>
                    </a:ext>
                  </a:extLst>
                </a:gridCol>
                <a:gridCol w="490973">
                  <a:extLst>
                    <a:ext uri="{9D8B030D-6E8A-4147-A177-3AD203B41FA5}">
                      <a16:colId xmlns:a16="http://schemas.microsoft.com/office/drawing/2014/main" val="3177578439"/>
                    </a:ext>
                  </a:extLst>
                </a:gridCol>
                <a:gridCol w="490973">
                  <a:extLst>
                    <a:ext uri="{9D8B030D-6E8A-4147-A177-3AD203B41FA5}">
                      <a16:colId xmlns:a16="http://schemas.microsoft.com/office/drawing/2014/main" val="3132897349"/>
                    </a:ext>
                  </a:extLst>
                </a:gridCol>
                <a:gridCol w="490973">
                  <a:extLst>
                    <a:ext uri="{9D8B030D-6E8A-4147-A177-3AD203B41FA5}">
                      <a16:colId xmlns:a16="http://schemas.microsoft.com/office/drawing/2014/main" val="2139896908"/>
                    </a:ext>
                  </a:extLst>
                </a:gridCol>
                <a:gridCol w="490973">
                  <a:extLst>
                    <a:ext uri="{9D8B030D-6E8A-4147-A177-3AD203B41FA5}">
                      <a16:colId xmlns:a16="http://schemas.microsoft.com/office/drawing/2014/main" val="3795474196"/>
                    </a:ext>
                  </a:extLst>
                </a:gridCol>
                <a:gridCol w="490973">
                  <a:extLst>
                    <a:ext uri="{9D8B030D-6E8A-4147-A177-3AD203B41FA5}">
                      <a16:colId xmlns:a16="http://schemas.microsoft.com/office/drawing/2014/main" val="2332959043"/>
                    </a:ext>
                  </a:extLst>
                </a:gridCol>
                <a:gridCol w="490973">
                  <a:extLst>
                    <a:ext uri="{9D8B030D-6E8A-4147-A177-3AD203B41FA5}">
                      <a16:colId xmlns:a16="http://schemas.microsoft.com/office/drawing/2014/main" val="1542854997"/>
                    </a:ext>
                  </a:extLst>
                </a:gridCol>
                <a:gridCol w="552345">
                  <a:extLst>
                    <a:ext uri="{9D8B030D-6E8A-4147-A177-3AD203B41FA5}">
                      <a16:colId xmlns:a16="http://schemas.microsoft.com/office/drawing/2014/main" val="3663811922"/>
                    </a:ext>
                  </a:extLst>
                </a:gridCol>
                <a:gridCol w="552345">
                  <a:extLst>
                    <a:ext uri="{9D8B030D-6E8A-4147-A177-3AD203B41FA5}">
                      <a16:colId xmlns:a16="http://schemas.microsoft.com/office/drawing/2014/main" val="4023118473"/>
                    </a:ext>
                  </a:extLst>
                </a:gridCol>
                <a:gridCol w="705774">
                  <a:extLst>
                    <a:ext uri="{9D8B030D-6E8A-4147-A177-3AD203B41FA5}">
                      <a16:colId xmlns:a16="http://schemas.microsoft.com/office/drawing/2014/main" val="956967091"/>
                    </a:ext>
                  </a:extLst>
                </a:gridCol>
              </a:tblGrid>
              <a:tr h="426296">
                <a:tc gridSpan="16">
                  <a:txBody>
                    <a:bodyPr/>
                    <a:lstStyle/>
                    <a:p>
                      <a:pPr algn="ctr" fontAlgn="ctr"/>
                      <a:r>
                        <a:rPr lang="en-US" sz="1500" b="1" i="0" u="none" strike="noStrike">
                          <a:solidFill>
                            <a:srgbClr val="000000"/>
                          </a:solidFill>
                          <a:effectLst/>
                          <a:latin typeface="Calibri" panose="020F0502020204030204" pitchFamily="34" charset="0"/>
                        </a:rPr>
                        <a:t>Milford Hospital Blood Bank FY24</a:t>
                      </a:r>
                    </a:p>
                  </a:txBody>
                  <a:tcPr marL="7144" marR="7144" marT="7144" marB="0" anchor="ctr">
                    <a:lnL>
                      <a:noFill/>
                    </a:lnL>
                    <a:lnR>
                      <a:noFill/>
                    </a:lnR>
                    <a:lnT>
                      <a:noFill/>
                    </a:lnT>
                    <a:lnB>
                      <a:noFill/>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735861899"/>
                  </a:ext>
                </a:extLst>
              </a:tr>
              <a:tr h="426296">
                <a:tc gridSpan="16">
                  <a:txBody>
                    <a:bodyPr/>
                    <a:lstStyle/>
                    <a:p>
                      <a:pPr algn="ctr" fontAlgn="ctr"/>
                      <a:r>
                        <a:rPr lang="en-US" sz="1500" b="1" i="0" u="none" strike="noStrike" dirty="0" err="1">
                          <a:solidFill>
                            <a:srgbClr val="000000"/>
                          </a:solidFill>
                          <a:effectLst/>
                          <a:latin typeface="Calibri" panose="020F0502020204030204" pitchFamily="34" charset="0"/>
                        </a:rPr>
                        <a:t>Cryo</a:t>
                      </a:r>
                      <a:r>
                        <a:rPr lang="en-US" sz="1500" b="1" i="0" u="none" strike="noStrike" dirty="0">
                          <a:solidFill>
                            <a:srgbClr val="000000"/>
                          </a:solidFill>
                          <a:effectLst/>
                          <a:latin typeface="Calibri" panose="020F0502020204030204" pitchFamily="34" charset="0"/>
                        </a:rPr>
                        <a:t> Utilization</a:t>
                      </a:r>
                    </a:p>
                  </a:txBody>
                  <a:tcPr marL="7144" marR="7144" marT="7144" marB="0" anchor="ctr">
                    <a:lnL>
                      <a:noFill/>
                    </a:lnL>
                    <a:lnR>
                      <a:noFill/>
                    </a:lnR>
                    <a:lnT>
                      <a:noFill/>
                    </a:lnT>
                    <a:lnB>
                      <a:noFill/>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006403077"/>
                  </a:ext>
                </a:extLst>
              </a:tr>
              <a:tr h="447611">
                <a:tc gridSpan="16">
                  <a:txBody>
                    <a:bodyPr/>
                    <a:lstStyle/>
                    <a:p>
                      <a:pPr algn="ctr" fontAlgn="ctr"/>
                      <a:r>
                        <a:rPr lang="en-US" sz="800" b="0" i="0" u="none" strike="noStrike">
                          <a:solidFill>
                            <a:srgbClr val="000000"/>
                          </a:solidFill>
                          <a:effectLst/>
                          <a:latin typeface="Calibri" panose="020F0502020204030204" pitchFamily="34" charset="0"/>
                        </a:rPr>
                        <a:t> </a:t>
                      </a:r>
                    </a:p>
                  </a:txBody>
                  <a:tcPr marL="7144" marR="7144" marT="7144" marB="0" anchor="ctr">
                    <a:lnL>
                      <a:noFill/>
                    </a:lnL>
                    <a:lnR>
                      <a:noFill/>
                    </a:lnR>
                    <a:lnT>
                      <a:noFill/>
                    </a:lnT>
                    <a:lnB w="1270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30738275"/>
                  </a:ext>
                </a:extLst>
              </a:tr>
              <a:tr h="426296">
                <a:tc>
                  <a:txBody>
                    <a:bodyPr/>
                    <a:lstStyle/>
                    <a:p>
                      <a:pPr algn="ctr" fontAlgn="ctr"/>
                      <a:r>
                        <a:rPr lang="en-US" sz="800" b="1" i="0" u="none" strike="noStrike">
                          <a:solidFill>
                            <a:srgbClr val="000000"/>
                          </a:solidFill>
                          <a:effectLst/>
                          <a:latin typeface="Calibri" panose="020F0502020204030204" pitchFamily="34" charset="0"/>
                        </a:rPr>
                        <a:t> </a:t>
                      </a:r>
                    </a:p>
                  </a:txBody>
                  <a:tcPr marL="7144" marR="7144" marT="714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Oct</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Nov</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Dec</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Jan</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Feb</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Mar</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Apr</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May</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dirty="0">
                          <a:solidFill>
                            <a:srgbClr val="000000"/>
                          </a:solidFill>
                          <a:effectLst/>
                          <a:latin typeface="Calibri" panose="020F0502020204030204" pitchFamily="34" charset="0"/>
                        </a:rPr>
                        <a:t>Jun</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Jul</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Aug</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Sep</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Total</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Mean ± SD</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Total Amount</a:t>
                      </a:r>
                    </a:p>
                  </a:txBody>
                  <a:tcPr marL="7144" marR="7144" marT="714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932212559"/>
                  </a:ext>
                </a:extLst>
              </a:tr>
              <a:tr h="426296">
                <a:tc>
                  <a:txBody>
                    <a:bodyPr/>
                    <a:lstStyle/>
                    <a:p>
                      <a:pPr algn="ctr" fontAlgn="ctr"/>
                      <a:r>
                        <a:rPr lang="en-US" sz="800" b="1" i="0" u="none" strike="noStrike">
                          <a:solidFill>
                            <a:srgbClr val="000000"/>
                          </a:solidFill>
                          <a:effectLst/>
                          <a:latin typeface="Calibri" panose="020F0502020204030204" pitchFamily="34" charset="0"/>
                        </a:rPr>
                        <a:t>Transfused</a:t>
                      </a:r>
                    </a:p>
                  </a:txBody>
                  <a:tcPr marL="7144" marR="7144" marT="714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1</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1</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0±1</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$331.50 </a:t>
                      </a:r>
                    </a:p>
                  </a:txBody>
                  <a:tcPr marL="7144" marR="7144" marT="714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49900813"/>
                  </a:ext>
                </a:extLst>
              </a:tr>
              <a:tr h="426296">
                <a:tc>
                  <a:txBody>
                    <a:bodyPr/>
                    <a:lstStyle/>
                    <a:p>
                      <a:pPr algn="ctr" fontAlgn="ctr"/>
                      <a:r>
                        <a:rPr lang="en-US" sz="800" b="1" i="0" u="none" strike="noStrike">
                          <a:solidFill>
                            <a:srgbClr val="000000"/>
                          </a:solidFill>
                          <a:effectLst/>
                          <a:latin typeface="Calibri" panose="020F0502020204030204" pitchFamily="34" charset="0"/>
                        </a:rPr>
                        <a:t>Discarded</a:t>
                      </a:r>
                    </a:p>
                  </a:txBody>
                  <a:tcPr marL="7144" marR="7144" marT="714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0±0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$0.00 </a:t>
                      </a:r>
                    </a:p>
                  </a:txBody>
                  <a:tcPr marL="7144" marR="7144" marT="714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66556120"/>
                  </a:ext>
                </a:extLst>
              </a:tr>
              <a:tr h="426296">
                <a:tc>
                  <a:txBody>
                    <a:bodyPr/>
                    <a:lstStyle/>
                    <a:p>
                      <a:pPr algn="ctr" fontAlgn="ctr"/>
                      <a:r>
                        <a:rPr lang="en-US" sz="800" b="1" i="0" u="none" strike="noStrike">
                          <a:solidFill>
                            <a:srgbClr val="000000"/>
                          </a:solidFill>
                          <a:effectLst/>
                          <a:latin typeface="Calibri" panose="020F0502020204030204" pitchFamily="34" charset="0"/>
                        </a:rPr>
                        <a:t>Expired</a:t>
                      </a:r>
                    </a:p>
                  </a:txBody>
                  <a:tcPr marL="7144" marR="7144" marT="714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0±0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$0.00 </a:t>
                      </a:r>
                    </a:p>
                  </a:txBody>
                  <a:tcPr marL="7144" marR="7144" marT="714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58029056"/>
                  </a:ext>
                </a:extLst>
              </a:tr>
              <a:tr h="426296">
                <a:tc>
                  <a:txBody>
                    <a:bodyPr/>
                    <a:lstStyle/>
                    <a:p>
                      <a:pPr algn="ctr" fontAlgn="ctr"/>
                      <a:r>
                        <a:rPr lang="en-US" sz="800" b="1" i="0" u="none" strike="noStrike">
                          <a:solidFill>
                            <a:srgbClr val="000000"/>
                          </a:solidFill>
                          <a:effectLst/>
                          <a:latin typeface="Calibri" panose="020F0502020204030204" pitchFamily="34" charset="0"/>
                        </a:rPr>
                        <a:t>Wasted</a:t>
                      </a:r>
                    </a:p>
                  </a:txBody>
                  <a:tcPr marL="7144" marR="7144" marT="714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0±0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$0.00 </a:t>
                      </a:r>
                    </a:p>
                  </a:txBody>
                  <a:tcPr marL="7144" marR="7144" marT="714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94458175"/>
                  </a:ext>
                </a:extLst>
              </a:tr>
              <a:tr h="426296">
                <a:tc>
                  <a:txBody>
                    <a:bodyPr/>
                    <a:lstStyle/>
                    <a:p>
                      <a:pPr algn="ctr" fontAlgn="ctr"/>
                      <a:r>
                        <a:rPr lang="en-US" sz="800" b="1" i="0" u="none" strike="noStrike">
                          <a:solidFill>
                            <a:srgbClr val="000000"/>
                          </a:solidFill>
                          <a:effectLst/>
                          <a:latin typeface="Calibri" panose="020F0502020204030204" pitchFamily="34" charset="0"/>
                        </a:rPr>
                        <a:t>% Discarded</a:t>
                      </a:r>
                    </a:p>
                  </a:txBody>
                  <a:tcPr marL="7144" marR="7144" marT="714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69358904"/>
                  </a:ext>
                </a:extLst>
              </a:tr>
              <a:tr h="447611">
                <a:tc>
                  <a:txBody>
                    <a:bodyPr/>
                    <a:lstStyle/>
                    <a:p>
                      <a:pPr algn="ctr" fontAlgn="ctr"/>
                      <a:r>
                        <a:rPr lang="en-US" sz="800" b="1" i="0" u="none" strike="noStrike">
                          <a:solidFill>
                            <a:srgbClr val="000000"/>
                          </a:solidFill>
                          <a:effectLst/>
                          <a:latin typeface="Calibri" panose="020F0502020204030204" pitchFamily="34" charset="0"/>
                        </a:rPr>
                        <a:t>Total</a:t>
                      </a:r>
                    </a:p>
                  </a:txBody>
                  <a:tcPr marL="7144" marR="7144" marT="714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1</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1</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0±1</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dirty="0">
                          <a:solidFill>
                            <a:srgbClr val="000000"/>
                          </a:solidFill>
                          <a:effectLst/>
                          <a:latin typeface="Calibri" panose="020F0502020204030204" pitchFamily="34" charset="0"/>
                        </a:rPr>
                        <a:t>$331.50 </a:t>
                      </a:r>
                    </a:p>
                  </a:txBody>
                  <a:tcPr marL="7144" marR="7144" marT="714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24110490"/>
                  </a:ext>
                </a:extLst>
              </a:tr>
            </a:tbl>
          </a:graphicData>
        </a:graphic>
      </p:graphicFrame>
      <p:sp>
        <p:nvSpPr>
          <p:cNvPr id="3" name="TextBox 2">
            <a:extLst>
              <a:ext uri="{FF2B5EF4-FFF2-40B4-BE49-F238E27FC236}">
                <a16:creationId xmlns:a16="http://schemas.microsoft.com/office/drawing/2014/main" id="{F7D59A6C-877B-B80F-6404-304A18F7578A}"/>
              </a:ext>
            </a:extLst>
          </p:cNvPr>
          <p:cNvSpPr txBox="1"/>
          <p:nvPr/>
        </p:nvSpPr>
        <p:spPr>
          <a:xfrm>
            <a:off x="1044428" y="5541451"/>
            <a:ext cx="7065628" cy="473206"/>
          </a:xfrm>
          <a:prstGeom prst="rect">
            <a:avLst/>
          </a:prstGeom>
          <a:noFill/>
        </p:spPr>
        <p:txBody>
          <a:bodyPr wrap="square" rtlCol="0">
            <a:spAutoFit/>
          </a:bodyPr>
          <a:lstStyle/>
          <a:p>
            <a:r>
              <a:rPr lang="en-US" sz="825" dirty="0"/>
              <a:t>Discarded = Expired + Wasted</a:t>
            </a:r>
          </a:p>
          <a:p>
            <a:r>
              <a:rPr lang="en-US" sz="825" dirty="0"/>
              <a:t>*Expired – Unit reached expiration date on shelf during storage</a:t>
            </a:r>
          </a:p>
          <a:p>
            <a:r>
              <a:rPr lang="en-US" sz="825" dirty="0">
                <a:latin typeface="Calibri" panose="020F0502020204030204" pitchFamily="34" charset="0"/>
                <a:ea typeface="Calibri" panose="020F0502020204030204" pitchFamily="34" charset="0"/>
              </a:rPr>
              <a:t>** Wasted – Returned unit(s) discarded following, and due to, clinical issues encountered by the clinical team after product released by the blood bank </a:t>
            </a:r>
          </a:p>
        </p:txBody>
      </p:sp>
    </p:spTree>
    <p:extLst>
      <p:ext uri="{BB962C8B-B14F-4D97-AF65-F5344CB8AC3E}">
        <p14:creationId xmlns:p14="http://schemas.microsoft.com/office/powerpoint/2010/main" val="39551163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54EFEE4-1F94-E642-F022-EFFD9A505242}"/>
              </a:ext>
            </a:extLst>
          </p:cNvPr>
          <p:cNvSpPr txBox="1"/>
          <p:nvPr/>
        </p:nvSpPr>
        <p:spPr>
          <a:xfrm>
            <a:off x="628650" y="1117999"/>
            <a:ext cx="4622718" cy="979856"/>
          </a:xfrm>
          <a:prstGeom prst="rect">
            <a:avLst/>
          </a:prstGeom>
        </p:spPr>
        <p:txBody>
          <a:bodyPr vert="horz" lIns="68580" tIns="34290" rIns="68580" bIns="34290" rtlCol="0" anchor="ctr">
            <a:normAutofit/>
          </a:bodyPr>
          <a:lstStyle/>
          <a:p>
            <a:pPr algn="ctr">
              <a:lnSpc>
                <a:spcPct val="90000"/>
              </a:lnSpc>
              <a:spcBef>
                <a:spcPct val="0"/>
              </a:spcBef>
              <a:spcAft>
                <a:spcPts val="450"/>
              </a:spcAft>
            </a:pPr>
            <a:r>
              <a:rPr lang="en-US" sz="3900">
                <a:latin typeface="+mj-lt"/>
                <a:ea typeface="+mj-ea"/>
                <a:cs typeface="+mj-cs"/>
              </a:rPr>
              <a:t>Milford Hospital</a:t>
            </a:r>
          </a:p>
        </p:txBody>
      </p:sp>
      <p:graphicFrame>
        <p:nvGraphicFramePr>
          <p:cNvPr id="2" name="Chart 1">
            <a:extLst>
              <a:ext uri="{FF2B5EF4-FFF2-40B4-BE49-F238E27FC236}">
                <a16:creationId xmlns:a16="http://schemas.microsoft.com/office/drawing/2014/main" id="{C30AFE78-D9F7-EBD1-C302-5C97F3D7ABF6}"/>
              </a:ext>
            </a:extLst>
          </p:cNvPr>
          <p:cNvGraphicFramePr>
            <a:graphicFrameLocks/>
          </p:cNvGraphicFramePr>
          <p:nvPr/>
        </p:nvGraphicFramePr>
        <p:xfrm>
          <a:off x="628651" y="2241320"/>
          <a:ext cx="7884410" cy="3337727"/>
        </p:xfrm>
        <a:graphic>
          <a:graphicData uri="http://schemas.openxmlformats.org/drawingml/2006/chart">
            <c:chart xmlns:c="http://schemas.openxmlformats.org/drawingml/2006/chart" xmlns:r="http://schemas.openxmlformats.org/officeDocument/2006/relationships" r:id="rId2"/>
          </a:graphicData>
        </a:graphic>
      </p:graphicFrame>
      <p:cxnSp>
        <p:nvCxnSpPr>
          <p:cNvPr id="5" name="Straight Arrow Connector 4">
            <a:extLst>
              <a:ext uri="{FF2B5EF4-FFF2-40B4-BE49-F238E27FC236}">
                <a16:creationId xmlns:a16="http://schemas.microsoft.com/office/drawing/2014/main" id="{78C6289F-7CFA-ED8F-F315-A3A96C4D9565}"/>
              </a:ext>
            </a:extLst>
          </p:cNvPr>
          <p:cNvCxnSpPr/>
          <p:nvPr/>
        </p:nvCxnSpPr>
        <p:spPr>
          <a:xfrm>
            <a:off x="3252831" y="2902066"/>
            <a:ext cx="0" cy="79905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BB4E719-D682-D395-617F-A2161D3E9647}"/>
              </a:ext>
            </a:extLst>
          </p:cNvPr>
          <p:cNvSpPr txBox="1"/>
          <p:nvPr/>
        </p:nvSpPr>
        <p:spPr>
          <a:xfrm>
            <a:off x="3013745" y="2684920"/>
            <a:ext cx="748718" cy="300082"/>
          </a:xfrm>
          <a:prstGeom prst="rect">
            <a:avLst/>
          </a:prstGeom>
          <a:noFill/>
        </p:spPr>
        <p:txBody>
          <a:bodyPr wrap="square" rtlCol="0">
            <a:spAutoFit/>
          </a:bodyPr>
          <a:lstStyle/>
          <a:p>
            <a:r>
              <a:rPr lang="en-US" sz="1350" dirty="0"/>
              <a:t>WCP*</a:t>
            </a:r>
          </a:p>
        </p:txBody>
      </p:sp>
      <p:sp>
        <p:nvSpPr>
          <p:cNvPr id="7" name="TextBox 6">
            <a:extLst>
              <a:ext uri="{FF2B5EF4-FFF2-40B4-BE49-F238E27FC236}">
                <a16:creationId xmlns:a16="http://schemas.microsoft.com/office/drawing/2014/main" id="{D8D6D92D-7592-A5F2-D690-9515C8D63D8E}"/>
              </a:ext>
            </a:extLst>
          </p:cNvPr>
          <p:cNvSpPr txBox="1"/>
          <p:nvPr/>
        </p:nvSpPr>
        <p:spPr>
          <a:xfrm>
            <a:off x="981512" y="5362138"/>
            <a:ext cx="3590486" cy="230832"/>
          </a:xfrm>
          <a:prstGeom prst="rect">
            <a:avLst/>
          </a:prstGeom>
          <a:noFill/>
        </p:spPr>
        <p:txBody>
          <a:bodyPr wrap="square" rtlCol="0">
            <a:spAutoFit/>
          </a:bodyPr>
          <a:lstStyle/>
          <a:p>
            <a:r>
              <a:rPr lang="en-US" sz="900" dirty="0"/>
              <a:t>WCP* = Wastage Control Program</a:t>
            </a:r>
          </a:p>
        </p:txBody>
      </p:sp>
    </p:spTree>
    <p:extLst>
      <p:ext uri="{BB962C8B-B14F-4D97-AF65-F5344CB8AC3E}">
        <p14:creationId xmlns:p14="http://schemas.microsoft.com/office/powerpoint/2010/main" val="319903250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15A5954-D0BF-EFE4-3F36-B0779BE853EF}"/>
              </a:ext>
            </a:extLst>
          </p:cNvPr>
          <p:cNvSpPr txBox="1"/>
          <p:nvPr/>
        </p:nvSpPr>
        <p:spPr>
          <a:xfrm>
            <a:off x="2050742" y="1658319"/>
            <a:ext cx="619218" cy="300082"/>
          </a:xfrm>
          <a:prstGeom prst="rect">
            <a:avLst/>
          </a:prstGeom>
          <a:noFill/>
        </p:spPr>
        <p:txBody>
          <a:bodyPr wrap="square" rtlCol="0">
            <a:spAutoFit/>
          </a:bodyPr>
          <a:lstStyle/>
          <a:p>
            <a:r>
              <a:rPr lang="en-US" sz="1350" dirty="0"/>
              <a:t>WCP*</a:t>
            </a:r>
          </a:p>
        </p:txBody>
      </p:sp>
      <p:cxnSp>
        <p:nvCxnSpPr>
          <p:cNvPr id="6" name="Straight Arrow Connector 5">
            <a:extLst>
              <a:ext uri="{FF2B5EF4-FFF2-40B4-BE49-F238E27FC236}">
                <a16:creationId xmlns:a16="http://schemas.microsoft.com/office/drawing/2014/main" id="{E30ED950-F402-94CB-B58E-9DD7345D90B3}"/>
              </a:ext>
            </a:extLst>
          </p:cNvPr>
          <p:cNvCxnSpPr/>
          <p:nvPr/>
        </p:nvCxnSpPr>
        <p:spPr>
          <a:xfrm>
            <a:off x="2270464" y="1969178"/>
            <a:ext cx="0" cy="43944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23562C20-05FA-6691-B0E5-B8588AB86277}"/>
              </a:ext>
            </a:extLst>
          </p:cNvPr>
          <p:cNvSpPr txBox="1"/>
          <p:nvPr/>
        </p:nvSpPr>
        <p:spPr>
          <a:xfrm>
            <a:off x="1044427" y="5415613"/>
            <a:ext cx="3590486" cy="230832"/>
          </a:xfrm>
          <a:prstGeom prst="rect">
            <a:avLst/>
          </a:prstGeom>
          <a:noFill/>
        </p:spPr>
        <p:txBody>
          <a:bodyPr wrap="square" rtlCol="0">
            <a:spAutoFit/>
          </a:bodyPr>
          <a:lstStyle/>
          <a:p>
            <a:r>
              <a:rPr lang="en-US" sz="900" dirty="0"/>
              <a:t>WCP* = Wastage Control Program</a:t>
            </a:r>
          </a:p>
        </p:txBody>
      </p:sp>
      <p:graphicFrame>
        <p:nvGraphicFramePr>
          <p:cNvPr id="5" name="Table 4">
            <a:extLst>
              <a:ext uri="{FF2B5EF4-FFF2-40B4-BE49-F238E27FC236}">
                <a16:creationId xmlns:a16="http://schemas.microsoft.com/office/drawing/2014/main" id="{4CF93008-4876-46E7-8772-EF439D639357}"/>
              </a:ext>
            </a:extLst>
          </p:cNvPr>
          <p:cNvGraphicFramePr>
            <a:graphicFrameLocks noGrp="1"/>
          </p:cNvGraphicFramePr>
          <p:nvPr/>
        </p:nvGraphicFramePr>
        <p:xfrm>
          <a:off x="264695" y="1410703"/>
          <a:ext cx="8494289" cy="4004913"/>
        </p:xfrm>
        <a:graphic>
          <a:graphicData uri="http://schemas.openxmlformats.org/drawingml/2006/table">
            <a:tbl>
              <a:tblPr/>
              <a:tblGrid>
                <a:gridCol w="755392">
                  <a:extLst>
                    <a:ext uri="{9D8B030D-6E8A-4147-A177-3AD203B41FA5}">
                      <a16:colId xmlns:a16="http://schemas.microsoft.com/office/drawing/2014/main" val="1330669134"/>
                    </a:ext>
                  </a:extLst>
                </a:gridCol>
                <a:gridCol w="493316">
                  <a:extLst>
                    <a:ext uri="{9D8B030D-6E8A-4147-A177-3AD203B41FA5}">
                      <a16:colId xmlns:a16="http://schemas.microsoft.com/office/drawing/2014/main" val="4073834296"/>
                    </a:ext>
                  </a:extLst>
                </a:gridCol>
                <a:gridCol w="493316">
                  <a:extLst>
                    <a:ext uri="{9D8B030D-6E8A-4147-A177-3AD203B41FA5}">
                      <a16:colId xmlns:a16="http://schemas.microsoft.com/office/drawing/2014/main" val="309774506"/>
                    </a:ext>
                  </a:extLst>
                </a:gridCol>
                <a:gridCol w="493316">
                  <a:extLst>
                    <a:ext uri="{9D8B030D-6E8A-4147-A177-3AD203B41FA5}">
                      <a16:colId xmlns:a16="http://schemas.microsoft.com/office/drawing/2014/main" val="817495492"/>
                    </a:ext>
                  </a:extLst>
                </a:gridCol>
                <a:gridCol w="493316">
                  <a:extLst>
                    <a:ext uri="{9D8B030D-6E8A-4147-A177-3AD203B41FA5}">
                      <a16:colId xmlns:a16="http://schemas.microsoft.com/office/drawing/2014/main" val="2117344474"/>
                    </a:ext>
                  </a:extLst>
                </a:gridCol>
                <a:gridCol w="493316">
                  <a:extLst>
                    <a:ext uri="{9D8B030D-6E8A-4147-A177-3AD203B41FA5}">
                      <a16:colId xmlns:a16="http://schemas.microsoft.com/office/drawing/2014/main" val="174553350"/>
                    </a:ext>
                  </a:extLst>
                </a:gridCol>
                <a:gridCol w="493316">
                  <a:extLst>
                    <a:ext uri="{9D8B030D-6E8A-4147-A177-3AD203B41FA5}">
                      <a16:colId xmlns:a16="http://schemas.microsoft.com/office/drawing/2014/main" val="224042916"/>
                    </a:ext>
                  </a:extLst>
                </a:gridCol>
                <a:gridCol w="493316">
                  <a:extLst>
                    <a:ext uri="{9D8B030D-6E8A-4147-A177-3AD203B41FA5}">
                      <a16:colId xmlns:a16="http://schemas.microsoft.com/office/drawing/2014/main" val="1016053399"/>
                    </a:ext>
                  </a:extLst>
                </a:gridCol>
                <a:gridCol w="493316">
                  <a:extLst>
                    <a:ext uri="{9D8B030D-6E8A-4147-A177-3AD203B41FA5}">
                      <a16:colId xmlns:a16="http://schemas.microsoft.com/office/drawing/2014/main" val="3476115019"/>
                    </a:ext>
                  </a:extLst>
                </a:gridCol>
                <a:gridCol w="493316">
                  <a:extLst>
                    <a:ext uri="{9D8B030D-6E8A-4147-A177-3AD203B41FA5}">
                      <a16:colId xmlns:a16="http://schemas.microsoft.com/office/drawing/2014/main" val="1695869687"/>
                    </a:ext>
                  </a:extLst>
                </a:gridCol>
                <a:gridCol w="493316">
                  <a:extLst>
                    <a:ext uri="{9D8B030D-6E8A-4147-A177-3AD203B41FA5}">
                      <a16:colId xmlns:a16="http://schemas.microsoft.com/office/drawing/2014/main" val="1246408869"/>
                    </a:ext>
                  </a:extLst>
                </a:gridCol>
                <a:gridCol w="493316">
                  <a:extLst>
                    <a:ext uri="{9D8B030D-6E8A-4147-A177-3AD203B41FA5}">
                      <a16:colId xmlns:a16="http://schemas.microsoft.com/office/drawing/2014/main" val="2346224402"/>
                    </a:ext>
                  </a:extLst>
                </a:gridCol>
                <a:gridCol w="493316">
                  <a:extLst>
                    <a:ext uri="{9D8B030D-6E8A-4147-A177-3AD203B41FA5}">
                      <a16:colId xmlns:a16="http://schemas.microsoft.com/office/drawing/2014/main" val="272801421"/>
                    </a:ext>
                  </a:extLst>
                </a:gridCol>
                <a:gridCol w="554981">
                  <a:extLst>
                    <a:ext uri="{9D8B030D-6E8A-4147-A177-3AD203B41FA5}">
                      <a16:colId xmlns:a16="http://schemas.microsoft.com/office/drawing/2014/main" val="994757875"/>
                    </a:ext>
                  </a:extLst>
                </a:gridCol>
                <a:gridCol w="554981">
                  <a:extLst>
                    <a:ext uri="{9D8B030D-6E8A-4147-A177-3AD203B41FA5}">
                      <a16:colId xmlns:a16="http://schemas.microsoft.com/office/drawing/2014/main" val="2409430472"/>
                    </a:ext>
                  </a:extLst>
                </a:gridCol>
                <a:gridCol w="709143">
                  <a:extLst>
                    <a:ext uri="{9D8B030D-6E8A-4147-A177-3AD203B41FA5}">
                      <a16:colId xmlns:a16="http://schemas.microsoft.com/office/drawing/2014/main" val="3950508264"/>
                    </a:ext>
                  </a:extLst>
                </a:gridCol>
              </a:tblGrid>
              <a:tr h="360803">
                <a:tc gridSpan="16">
                  <a:txBody>
                    <a:bodyPr/>
                    <a:lstStyle/>
                    <a:p>
                      <a:pPr algn="ctr" fontAlgn="ctr"/>
                      <a:r>
                        <a:rPr lang="en-US" sz="1500" b="1" i="0" u="none" strike="noStrike">
                          <a:solidFill>
                            <a:srgbClr val="000000"/>
                          </a:solidFill>
                          <a:effectLst/>
                          <a:latin typeface="Calibri" panose="020F0502020204030204" pitchFamily="34" charset="0"/>
                        </a:rPr>
                        <a:t>Milford Hospital Blood Bank FY24</a:t>
                      </a:r>
                    </a:p>
                  </a:txBody>
                  <a:tcPr marL="7144" marR="7144" marT="7144" marB="0" anchor="ctr">
                    <a:lnL>
                      <a:noFill/>
                    </a:lnL>
                    <a:lnR>
                      <a:noFill/>
                    </a:lnR>
                    <a:lnT>
                      <a:noFill/>
                    </a:lnT>
                    <a:lnB>
                      <a:noFill/>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969516184"/>
                  </a:ext>
                </a:extLst>
              </a:tr>
              <a:tr h="360803">
                <a:tc gridSpan="16">
                  <a:txBody>
                    <a:bodyPr/>
                    <a:lstStyle/>
                    <a:p>
                      <a:pPr algn="ctr" fontAlgn="ctr"/>
                      <a:r>
                        <a:rPr lang="en-US" sz="1500" b="1" i="0" u="none" strike="noStrike" dirty="0">
                          <a:solidFill>
                            <a:srgbClr val="000000"/>
                          </a:solidFill>
                          <a:effectLst/>
                          <a:latin typeface="Calibri" panose="020F0502020204030204" pitchFamily="34" charset="0"/>
                        </a:rPr>
                        <a:t>Platelet Utilization</a:t>
                      </a:r>
                    </a:p>
                  </a:txBody>
                  <a:tcPr marL="7144" marR="7144" marT="7144" marB="0" anchor="ctr">
                    <a:lnL>
                      <a:noFill/>
                    </a:lnL>
                    <a:lnR>
                      <a:noFill/>
                    </a:lnR>
                    <a:lnT>
                      <a:noFill/>
                    </a:lnT>
                    <a:lnB>
                      <a:noFill/>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035726923"/>
                  </a:ext>
                </a:extLst>
              </a:tr>
              <a:tr h="378843">
                <a:tc gridSpan="16">
                  <a:txBody>
                    <a:bodyPr/>
                    <a:lstStyle/>
                    <a:p>
                      <a:pPr algn="ctr" fontAlgn="b"/>
                      <a:r>
                        <a:rPr lang="en-US" sz="800" b="1" i="0" u="none" strike="noStrike">
                          <a:solidFill>
                            <a:srgbClr val="000000"/>
                          </a:solidFill>
                          <a:effectLst/>
                          <a:latin typeface="Calibri" panose="020F0502020204030204" pitchFamily="34" charset="0"/>
                        </a:rPr>
                        <a:t> </a:t>
                      </a:r>
                    </a:p>
                  </a:txBody>
                  <a:tcPr marL="7144" marR="7144" marT="7144" marB="0" anchor="b">
                    <a:lnL>
                      <a:noFill/>
                    </a:lnL>
                    <a:lnR>
                      <a:noFill/>
                    </a:lnR>
                    <a:lnT>
                      <a:noFill/>
                    </a:lnT>
                    <a:lnB w="1270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577968042"/>
                  </a:ext>
                </a:extLst>
              </a:tr>
              <a:tr h="360803">
                <a:tc>
                  <a:txBody>
                    <a:bodyPr/>
                    <a:lstStyle/>
                    <a:p>
                      <a:pPr algn="ctr" fontAlgn="ctr"/>
                      <a:r>
                        <a:rPr lang="en-US" sz="800" b="1" i="0" u="none" strike="noStrike">
                          <a:solidFill>
                            <a:srgbClr val="000000"/>
                          </a:solidFill>
                          <a:effectLst/>
                          <a:latin typeface="Calibri" panose="020F0502020204030204" pitchFamily="34" charset="0"/>
                        </a:rPr>
                        <a:t> </a:t>
                      </a:r>
                    </a:p>
                  </a:txBody>
                  <a:tcPr marL="7144" marR="7144" marT="714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Oct</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Nov</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Dec</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Jan</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Feb</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Mar</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Apr</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May</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Jun</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Jul</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Aug</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Sep</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Mean ± SD</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Total</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Total Amount</a:t>
                      </a:r>
                    </a:p>
                  </a:txBody>
                  <a:tcPr marL="7144" marR="7144" marT="714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81658080"/>
                  </a:ext>
                </a:extLst>
              </a:tr>
              <a:tr h="360803">
                <a:tc>
                  <a:txBody>
                    <a:bodyPr/>
                    <a:lstStyle/>
                    <a:p>
                      <a:pPr algn="ctr" fontAlgn="ctr"/>
                      <a:r>
                        <a:rPr lang="en-US" sz="800" b="1" i="0" u="none" strike="noStrike">
                          <a:solidFill>
                            <a:srgbClr val="000000"/>
                          </a:solidFill>
                          <a:effectLst/>
                          <a:latin typeface="Calibri" panose="020F0502020204030204" pitchFamily="34" charset="0"/>
                        </a:rPr>
                        <a:t>Total</a:t>
                      </a:r>
                    </a:p>
                  </a:txBody>
                  <a:tcPr marL="7144" marR="7144" marT="714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19</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19</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9</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1</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dirty="0">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12 ± 9</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48</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$32,319.84 </a:t>
                      </a:r>
                    </a:p>
                  </a:txBody>
                  <a:tcPr marL="7144" marR="7144" marT="714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464836163"/>
                  </a:ext>
                </a:extLst>
              </a:tr>
              <a:tr h="360803">
                <a:tc>
                  <a:txBody>
                    <a:bodyPr/>
                    <a:lstStyle/>
                    <a:p>
                      <a:pPr algn="ctr" fontAlgn="ctr"/>
                      <a:r>
                        <a:rPr lang="en-US" sz="800" b="1" i="0" u="none" strike="noStrike">
                          <a:solidFill>
                            <a:srgbClr val="000000"/>
                          </a:solidFill>
                          <a:effectLst/>
                          <a:latin typeface="Calibri" panose="020F0502020204030204" pitchFamily="34" charset="0"/>
                        </a:rPr>
                        <a:t>Transfused</a:t>
                      </a:r>
                    </a:p>
                  </a:txBody>
                  <a:tcPr marL="7144" marR="7144" marT="714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3</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2</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1</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1</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2 ± 1</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7</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$4,713.31 </a:t>
                      </a:r>
                    </a:p>
                  </a:txBody>
                  <a:tcPr marL="7144" marR="7144" marT="714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12843869"/>
                  </a:ext>
                </a:extLst>
              </a:tr>
              <a:tr h="360803">
                <a:tc>
                  <a:txBody>
                    <a:bodyPr/>
                    <a:lstStyle/>
                    <a:p>
                      <a:pPr algn="ctr" fontAlgn="ctr"/>
                      <a:r>
                        <a:rPr lang="en-US" sz="800" b="1" i="0" u="none" strike="noStrike">
                          <a:solidFill>
                            <a:srgbClr val="000000"/>
                          </a:solidFill>
                          <a:effectLst/>
                          <a:latin typeface="Calibri" panose="020F0502020204030204" pitchFamily="34" charset="0"/>
                        </a:rPr>
                        <a:t>Discarded</a:t>
                      </a:r>
                    </a:p>
                  </a:txBody>
                  <a:tcPr marL="7144" marR="7144" marT="714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16</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17</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8</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10 ± 8</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41</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$27,606.53 </a:t>
                      </a:r>
                    </a:p>
                  </a:txBody>
                  <a:tcPr marL="7144" marR="7144" marT="714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479001764"/>
                  </a:ext>
                </a:extLst>
              </a:tr>
              <a:tr h="360803">
                <a:tc>
                  <a:txBody>
                    <a:bodyPr/>
                    <a:lstStyle/>
                    <a:p>
                      <a:pPr algn="ctr" fontAlgn="ctr"/>
                      <a:r>
                        <a:rPr lang="en-US" sz="800" b="1" i="0" u="none" strike="noStrike">
                          <a:solidFill>
                            <a:srgbClr val="000000"/>
                          </a:solidFill>
                          <a:effectLst/>
                          <a:latin typeface="Calibri" panose="020F0502020204030204" pitchFamily="34" charset="0"/>
                        </a:rPr>
                        <a:t>Expired</a:t>
                      </a:r>
                    </a:p>
                  </a:txBody>
                  <a:tcPr marL="7144" marR="7144" marT="714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16</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17</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8</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10 ± 8</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41</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$27,606.53 </a:t>
                      </a:r>
                    </a:p>
                  </a:txBody>
                  <a:tcPr marL="7144" marR="7144" marT="714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87873183"/>
                  </a:ext>
                </a:extLst>
              </a:tr>
              <a:tr h="360803">
                <a:tc>
                  <a:txBody>
                    <a:bodyPr/>
                    <a:lstStyle/>
                    <a:p>
                      <a:pPr algn="ctr" fontAlgn="ctr"/>
                      <a:r>
                        <a:rPr lang="en-US" sz="800" b="1" i="0" u="none" strike="noStrike">
                          <a:solidFill>
                            <a:srgbClr val="000000"/>
                          </a:solidFill>
                          <a:effectLst/>
                          <a:latin typeface="Calibri" panose="020F0502020204030204" pitchFamily="34" charset="0"/>
                        </a:rPr>
                        <a:t>Wasted</a:t>
                      </a:r>
                    </a:p>
                  </a:txBody>
                  <a:tcPr marL="7144" marR="7144" marT="714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0 ± 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$0.00 </a:t>
                      </a:r>
                    </a:p>
                  </a:txBody>
                  <a:tcPr marL="7144" marR="7144" marT="714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37826988"/>
                  </a:ext>
                </a:extLst>
              </a:tr>
              <a:tr h="360803">
                <a:tc>
                  <a:txBody>
                    <a:bodyPr/>
                    <a:lstStyle/>
                    <a:p>
                      <a:pPr algn="ctr" fontAlgn="ctr"/>
                      <a:r>
                        <a:rPr lang="en-US" sz="800" b="1" i="0" u="none" strike="noStrike">
                          <a:solidFill>
                            <a:srgbClr val="000000"/>
                          </a:solidFill>
                          <a:effectLst/>
                          <a:latin typeface="Calibri" panose="020F0502020204030204" pitchFamily="34" charset="0"/>
                        </a:rPr>
                        <a:t>% Discarded</a:t>
                      </a:r>
                    </a:p>
                  </a:txBody>
                  <a:tcPr marL="7144" marR="7144" marT="714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84.21%</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89.47%</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88.89%</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0.00%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4973998"/>
                  </a:ext>
                </a:extLst>
              </a:tr>
              <a:tr h="378843">
                <a:tc>
                  <a:txBody>
                    <a:bodyPr/>
                    <a:lstStyle/>
                    <a:p>
                      <a:pPr algn="ctr" fontAlgn="ctr"/>
                      <a:r>
                        <a:rPr lang="en-US" sz="800" b="1" i="0" u="none" strike="noStrike">
                          <a:solidFill>
                            <a:srgbClr val="000000"/>
                          </a:solidFill>
                          <a:effectLst/>
                          <a:latin typeface="Calibri" panose="020F0502020204030204" pitchFamily="34" charset="0"/>
                        </a:rPr>
                        <a:t>Discarded/Day</a:t>
                      </a:r>
                    </a:p>
                  </a:txBody>
                  <a:tcPr marL="7144" marR="7144" marT="714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0.5161</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0.5484</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0.2581</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0.0000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a:solidFill>
                            <a:srgbClr val="000000"/>
                          </a:solidFill>
                          <a:effectLst/>
                          <a:latin typeface="Calibri" panose="020F050202020403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r>
                        <a:rPr lang="en-US" sz="800" b="1" i="0" u="none" strike="noStrike" dirty="0">
                          <a:solidFill>
                            <a:srgbClr val="000000"/>
                          </a:solidFill>
                          <a:effectLst/>
                          <a:latin typeface="Calibri" panose="020F0502020204030204" pitchFamily="34" charset="0"/>
                        </a:rPr>
                        <a:t>$890.53 </a:t>
                      </a:r>
                    </a:p>
                  </a:txBody>
                  <a:tcPr marL="7144" marR="7144" marT="714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78225922"/>
                  </a:ext>
                </a:extLst>
              </a:tr>
            </a:tbl>
          </a:graphicData>
        </a:graphic>
      </p:graphicFrame>
      <p:sp>
        <p:nvSpPr>
          <p:cNvPr id="2" name="TextBox 1">
            <a:extLst>
              <a:ext uri="{FF2B5EF4-FFF2-40B4-BE49-F238E27FC236}">
                <a16:creationId xmlns:a16="http://schemas.microsoft.com/office/drawing/2014/main" id="{466EA62B-C289-494B-B66F-C2A6262514BD}"/>
              </a:ext>
            </a:extLst>
          </p:cNvPr>
          <p:cNvSpPr txBox="1"/>
          <p:nvPr/>
        </p:nvSpPr>
        <p:spPr>
          <a:xfrm>
            <a:off x="1044428" y="5541451"/>
            <a:ext cx="7065628" cy="473206"/>
          </a:xfrm>
          <a:prstGeom prst="rect">
            <a:avLst/>
          </a:prstGeom>
          <a:noFill/>
        </p:spPr>
        <p:txBody>
          <a:bodyPr wrap="square" rtlCol="0">
            <a:spAutoFit/>
          </a:bodyPr>
          <a:lstStyle/>
          <a:p>
            <a:r>
              <a:rPr lang="en-US" sz="825" dirty="0"/>
              <a:t>Discarded = Expired + Wasted</a:t>
            </a:r>
          </a:p>
          <a:p>
            <a:r>
              <a:rPr lang="en-US" sz="825" dirty="0"/>
              <a:t>*Expired – Unit reached expiration date on shelf during storage</a:t>
            </a:r>
          </a:p>
          <a:p>
            <a:r>
              <a:rPr lang="en-US" sz="825" dirty="0">
                <a:latin typeface="Calibri" panose="020F0502020204030204" pitchFamily="34" charset="0"/>
                <a:ea typeface="Calibri" panose="020F0502020204030204" pitchFamily="34" charset="0"/>
              </a:rPr>
              <a:t>** Wasted – Returned unit(s) discarded following, and due to, clinical issues encountered by the clinical team after product released by the blood bank </a:t>
            </a:r>
          </a:p>
        </p:txBody>
      </p:sp>
    </p:spTree>
    <p:extLst>
      <p:ext uri="{BB962C8B-B14F-4D97-AF65-F5344CB8AC3E}">
        <p14:creationId xmlns:p14="http://schemas.microsoft.com/office/powerpoint/2010/main" val="285396032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0950" y="0"/>
            <a:ext cx="8229600" cy="1143000"/>
          </a:xfrm>
        </p:spPr>
        <p:txBody>
          <a:bodyPr anchor="ctr">
            <a:normAutofit fontScale="90000"/>
          </a:bodyPr>
          <a:lstStyle/>
          <a:p>
            <a:pPr algn="ctr"/>
            <a:r>
              <a:rPr lang="en-US" dirty="0">
                <a:solidFill>
                  <a:schemeClr val="tx1"/>
                </a:solidFill>
              </a:rPr>
              <a:t>Bridgeport Campus </a:t>
            </a:r>
            <a:br>
              <a:rPr lang="en-US" dirty="0">
                <a:solidFill>
                  <a:schemeClr val="tx1"/>
                </a:solidFill>
              </a:rPr>
            </a:br>
            <a:r>
              <a:rPr lang="en-US" dirty="0">
                <a:solidFill>
                  <a:schemeClr val="tx1"/>
                </a:solidFill>
              </a:rPr>
              <a:t>FY 2023 – 2024 POCT QA Performance</a:t>
            </a:r>
            <a:br>
              <a:rPr lang="en-US" dirty="0">
                <a:solidFill>
                  <a:schemeClr val="tx1"/>
                </a:solidFill>
              </a:rPr>
            </a:br>
            <a:r>
              <a:rPr lang="en-US" dirty="0">
                <a:solidFill>
                  <a:schemeClr val="tx1"/>
                </a:solidFill>
              </a:rPr>
              <a:t>Report Summary</a:t>
            </a:r>
          </a:p>
        </p:txBody>
      </p:sp>
      <p:pic>
        <p:nvPicPr>
          <p:cNvPr id="6" name="Picture 5">
            <a:extLst>
              <a:ext uri="{FF2B5EF4-FFF2-40B4-BE49-F238E27FC236}">
                <a16:creationId xmlns:a16="http://schemas.microsoft.com/office/drawing/2014/main" id="{F87F772D-EB4A-D310-550E-CE91AC0C633E}"/>
              </a:ext>
            </a:extLst>
          </p:cNvPr>
          <p:cNvPicPr>
            <a:picLocks noChangeAspect="1"/>
          </p:cNvPicPr>
          <p:nvPr/>
        </p:nvPicPr>
        <p:blipFill>
          <a:blip r:embed="rId3"/>
          <a:stretch>
            <a:fillRect/>
          </a:stretch>
        </p:blipFill>
        <p:spPr>
          <a:xfrm>
            <a:off x="173892" y="1352549"/>
            <a:ext cx="8932008" cy="5505451"/>
          </a:xfrm>
          <a:prstGeom prst="rect">
            <a:avLst/>
          </a:prstGeom>
        </p:spPr>
      </p:pic>
    </p:spTree>
    <p:extLst>
      <p:ext uri="{BB962C8B-B14F-4D97-AF65-F5344CB8AC3E}">
        <p14:creationId xmlns:p14="http://schemas.microsoft.com/office/powerpoint/2010/main" val="220638715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685800" y="3794698"/>
            <a:ext cx="7770114" cy="274320"/>
          </a:xfrm>
        </p:spPr>
        <p:txBody>
          <a:bodyPr>
            <a:normAutofit fontScale="70000" lnSpcReduction="20000"/>
          </a:bodyPr>
          <a:lstStyle/>
          <a:p>
            <a:r>
              <a:rPr lang="en-US" dirty="0"/>
              <a:t>Bridgeport Hospital	</a:t>
            </a:r>
          </a:p>
        </p:txBody>
      </p:sp>
      <p:sp>
        <p:nvSpPr>
          <p:cNvPr id="6" name="Text Placeholder 5"/>
          <p:cNvSpPr>
            <a:spLocks noGrp="1"/>
          </p:cNvSpPr>
          <p:nvPr>
            <p:ph type="body" sz="quarter" idx="12"/>
          </p:nvPr>
        </p:nvSpPr>
        <p:spPr/>
        <p:txBody>
          <a:bodyPr>
            <a:normAutofit/>
          </a:bodyPr>
          <a:lstStyle/>
          <a:p>
            <a:r>
              <a:rPr lang="en-US" dirty="0"/>
              <a:t>Teodorico Lee MPH</a:t>
            </a:r>
          </a:p>
          <a:p>
            <a:r>
              <a:rPr lang="en-US" dirty="0"/>
              <a:t>Christine Minerowicz M.D.</a:t>
            </a:r>
          </a:p>
          <a:p>
            <a:r>
              <a:rPr lang="en-US" dirty="0"/>
              <a:t>Edward Snyder M.D.</a:t>
            </a:r>
          </a:p>
          <a:p>
            <a:r>
              <a:rPr lang="en-US" dirty="0"/>
              <a:t>Laura Buhlmann M.S.</a:t>
            </a:r>
          </a:p>
          <a:p>
            <a:r>
              <a:rPr lang="en-US" dirty="0"/>
              <a:t>Melissa Morales B.A.</a:t>
            </a:r>
          </a:p>
          <a:p>
            <a:endParaRPr lang="en-US" dirty="0"/>
          </a:p>
        </p:txBody>
      </p:sp>
      <p:sp>
        <p:nvSpPr>
          <p:cNvPr id="7" name="Text Placeholder 6"/>
          <p:cNvSpPr>
            <a:spLocks noGrp="1"/>
          </p:cNvSpPr>
          <p:nvPr>
            <p:ph type="body" sz="quarter" idx="13"/>
          </p:nvPr>
        </p:nvSpPr>
        <p:spPr/>
        <p:txBody>
          <a:bodyPr>
            <a:normAutofit lnSpcReduction="10000"/>
          </a:bodyPr>
          <a:lstStyle/>
          <a:p>
            <a:r>
              <a:rPr lang="en-US" dirty="0"/>
              <a:t>Department of Laboratory Medicine</a:t>
            </a:r>
          </a:p>
        </p:txBody>
      </p:sp>
      <p:sp>
        <p:nvSpPr>
          <p:cNvPr id="2" name="Title 1"/>
          <p:cNvSpPr>
            <a:spLocks noGrp="1"/>
          </p:cNvSpPr>
          <p:nvPr>
            <p:ph type="ctrTitle"/>
          </p:nvPr>
        </p:nvSpPr>
        <p:spPr/>
        <p:txBody>
          <a:bodyPr>
            <a:normAutofit/>
          </a:bodyPr>
          <a:lstStyle/>
          <a:p>
            <a:r>
              <a:rPr lang="en-US" sz="1800" dirty="0">
                <a:solidFill>
                  <a:schemeClr val="tx1"/>
                </a:solidFill>
              </a:rPr>
              <a:t>C-RSQ</a:t>
            </a:r>
            <a:r>
              <a:rPr lang="en-US" sz="1800" dirty="0"/>
              <a:t> </a:t>
            </a:r>
            <a:r>
              <a:rPr lang="en-US" sz="1800" dirty="0">
                <a:solidFill>
                  <a:schemeClr val="tx1"/>
                </a:solidFill>
              </a:rPr>
              <a:t>Report</a:t>
            </a:r>
            <a:r>
              <a:rPr lang="en-US" sz="1800" dirty="0"/>
              <a:t> </a:t>
            </a:r>
            <a:r>
              <a:rPr lang="en-US" sz="1800" dirty="0">
                <a:solidFill>
                  <a:schemeClr val="tx1"/>
                </a:solidFill>
              </a:rPr>
              <a:t>Out</a:t>
            </a:r>
          </a:p>
        </p:txBody>
      </p:sp>
      <p:sp>
        <p:nvSpPr>
          <p:cNvPr id="3" name="Subtitle 2"/>
          <p:cNvSpPr>
            <a:spLocks noGrp="1"/>
          </p:cNvSpPr>
          <p:nvPr>
            <p:ph type="subTitle" idx="1"/>
          </p:nvPr>
        </p:nvSpPr>
        <p:spPr/>
        <p:txBody>
          <a:bodyPr>
            <a:normAutofit/>
          </a:bodyPr>
          <a:lstStyle/>
          <a:p>
            <a:r>
              <a:rPr lang="en-US" sz="1800" dirty="0">
                <a:solidFill>
                  <a:schemeClr val="tx1"/>
                </a:solidFill>
              </a:rPr>
              <a:t>Committee</a:t>
            </a:r>
            <a:r>
              <a:rPr lang="en-US" dirty="0">
                <a:solidFill>
                  <a:schemeClr val="tx1"/>
                </a:solidFill>
              </a:rPr>
              <a:t> </a:t>
            </a:r>
            <a:r>
              <a:rPr lang="en-US" sz="1800" dirty="0">
                <a:solidFill>
                  <a:schemeClr val="tx1"/>
                </a:solidFill>
              </a:rPr>
              <a:t>of Regulatory, Safety, &amp; Quality</a:t>
            </a:r>
          </a:p>
        </p:txBody>
      </p:sp>
      <p:sp>
        <p:nvSpPr>
          <p:cNvPr id="4" name="Text Placeholder 3"/>
          <p:cNvSpPr>
            <a:spLocks noGrp="1"/>
          </p:cNvSpPr>
          <p:nvPr>
            <p:ph type="body" sz="quarter" idx="10"/>
          </p:nvPr>
        </p:nvSpPr>
        <p:spPr/>
        <p:txBody>
          <a:bodyPr>
            <a:normAutofit/>
          </a:bodyPr>
          <a:lstStyle/>
          <a:p>
            <a:r>
              <a:rPr lang="en-US" sz="1800" dirty="0">
                <a:solidFill>
                  <a:schemeClr val="tx1"/>
                </a:solidFill>
              </a:rPr>
              <a:t>January 2024</a:t>
            </a:r>
          </a:p>
        </p:txBody>
      </p:sp>
    </p:spTree>
    <p:extLst>
      <p:ext uri="{BB962C8B-B14F-4D97-AF65-F5344CB8AC3E}">
        <p14:creationId xmlns:p14="http://schemas.microsoft.com/office/powerpoint/2010/main" val="79713925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nvGraphicFramePr>
        <p:xfrm>
          <a:off x="519620" y="1368798"/>
          <a:ext cx="8104762" cy="1624494"/>
        </p:xfrm>
        <a:graphic>
          <a:graphicData uri="http://schemas.openxmlformats.org/drawingml/2006/table">
            <a:tbl>
              <a:tblPr firstRow="1" bandRow="1">
                <a:tableStyleId>{5C22544A-7EE6-4342-B048-85BDC9FD1C3A}</a:tableStyleId>
              </a:tblPr>
              <a:tblGrid>
                <a:gridCol w="766702">
                  <a:extLst>
                    <a:ext uri="{9D8B030D-6E8A-4147-A177-3AD203B41FA5}">
                      <a16:colId xmlns:a16="http://schemas.microsoft.com/office/drawing/2014/main" val="250558195"/>
                    </a:ext>
                  </a:extLst>
                </a:gridCol>
                <a:gridCol w="7338060">
                  <a:extLst>
                    <a:ext uri="{9D8B030D-6E8A-4147-A177-3AD203B41FA5}">
                      <a16:colId xmlns:a16="http://schemas.microsoft.com/office/drawing/2014/main" val="2733662083"/>
                    </a:ext>
                  </a:extLst>
                </a:gridCol>
              </a:tblGrid>
              <a:tr h="724377">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900" b="0" u="none" dirty="0">
                          <a:solidFill>
                            <a:srgbClr val="003A70"/>
                          </a:solidFill>
                          <a:latin typeface="Arial" panose="020B0604020202020204" pitchFamily="34" charset="0"/>
                          <a:cs typeface="Arial" panose="020B0604020202020204" pitchFamily="34" charset="0"/>
                        </a:rPr>
                        <a:t>SMART</a:t>
                      </a:r>
                      <a:r>
                        <a:rPr lang="en-US" sz="900" b="0" u="none" baseline="0" dirty="0">
                          <a:solidFill>
                            <a:srgbClr val="003A70"/>
                          </a:solidFill>
                          <a:latin typeface="Arial" panose="020B0604020202020204" pitchFamily="34" charset="0"/>
                          <a:cs typeface="Arial" panose="020B0604020202020204" pitchFamily="34" charset="0"/>
                        </a:rPr>
                        <a:t> Aim</a:t>
                      </a:r>
                    </a:p>
                  </a:txBody>
                  <a:tcPr marL="38576" marR="38576" marT="19289" marB="19289">
                    <a:lnL w="19050" cap="flat" cmpd="sng" algn="ctr">
                      <a:solidFill>
                        <a:srgbClr val="003A70"/>
                      </a:solidFill>
                      <a:prstDash val="solid"/>
                      <a:round/>
                      <a:headEnd type="none" w="med" len="med"/>
                      <a:tailEnd type="none" w="med" len="med"/>
                    </a:lnL>
                    <a:lnR w="19050" cap="flat" cmpd="sng" algn="ctr">
                      <a:solidFill>
                        <a:srgbClr val="003A70"/>
                      </a:solidFill>
                      <a:prstDash val="solid"/>
                      <a:round/>
                      <a:headEnd type="none" w="med" len="med"/>
                      <a:tailEnd type="none" w="med" len="med"/>
                    </a:lnR>
                    <a:lnT w="19050" cap="flat" cmpd="sng" algn="ctr">
                      <a:solidFill>
                        <a:srgbClr val="003A70"/>
                      </a:solidFill>
                      <a:prstDash val="solid"/>
                      <a:round/>
                      <a:headEnd type="none" w="med" len="med"/>
                      <a:tailEnd type="none" w="med" len="med"/>
                    </a:lnT>
                    <a:lnB w="19050" cap="flat" cmpd="sng" algn="ctr">
                      <a:solidFill>
                        <a:srgbClr val="003A70"/>
                      </a:solidFill>
                      <a:prstDash val="solid"/>
                      <a:round/>
                      <a:headEnd type="none" w="med" len="med"/>
                      <a:tailEnd type="none" w="med" len="med"/>
                    </a:lnB>
                    <a:solidFill>
                      <a:srgbClr val="EBEEF5"/>
                    </a:solidFill>
                  </a:tcPr>
                </a:tc>
                <a:tc>
                  <a:txBody>
                    <a:bodyPr/>
                    <a:lstStyle/>
                    <a:p>
                      <a:r>
                        <a:rPr lang="en-US" sz="900" b="1" dirty="0">
                          <a:solidFill>
                            <a:schemeClr val="tx1"/>
                          </a:solidFill>
                          <a:latin typeface="Arial" panose="020B0604020202020204" pitchFamily="34" charset="0"/>
                          <a:cs typeface="Arial" panose="020B0604020202020204" pitchFamily="34" charset="0"/>
                        </a:rPr>
                        <a:t>Increase the critical result notification compliance with our 30-minute goal to 95% for inpatient &amp; ED patients &amp; 60 minutes for Outpatients at Bridgeport Hospital by September 2024</a:t>
                      </a:r>
                    </a:p>
                    <a:p>
                      <a:endParaRPr lang="en-US" sz="900" b="0" dirty="0">
                        <a:solidFill>
                          <a:schemeClr val="tx1"/>
                        </a:solidFill>
                        <a:latin typeface="Arial" panose="020B0604020202020204" pitchFamily="34" charset="0"/>
                        <a:cs typeface="Arial" panose="020B0604020202020204" pitchFamily="34" charset="0"/>
                      </a:endParaRPr>
                    </a:p>
                    <a:p>
                      <a:r>
                        <a:rPr lang="en-US" sz="900" b="0" dirty="0">
                          <a:solidFill>
                            <a:schemeClr val="tx1"/>
                          </a:solidFill>
                          <a:latin typeface="Arial" panose="020B0604020202020204" pitchFamily="34" charset="0"/>
                          <a:cs typeface="Arial" panose="020B0604020202020204" pitchFamily="34" charset="0"/>
                        </a:rPr>
                        <a:t>Note: The 30/60-minute time period is from the moment the critical value is final verified to the moment the communication log in Epic is completed.</a:t>
                      </a:r>
                    </a:p>
                  </a:txBody>
                  <a:tcPr marL="38576" marR="38576" marT="19289" marB="19289">
                    <a:lnL w="19050" cap="flat" cmpd="sng" algn="ctr">
                      <a:solidFill>
                        <a:srgbClr val="003A70"/>
                      </a:solidFill>
                      <a:prstDash val="solid"/>
                      <a:round/>
                      <a:headEnd type="none" w="med" len="med"/>
                      <a:tailEnd type="none" w="med" len="med"/>
                    </a:lnL>
                    <a:lnR w="19050" cap="flat" cmpd="sng" algn="ctr">
                      <a:solidFill>
                        <a:srgbClr val="003A70"/>
                      </a:solidFill>
                      <a:prstDash val="solid"/>
                      <a:round/>
                      <a:headEnd type="none" w="med" len="med"/>
                      <a:tailEnd type="none" w="med" len="med"/>
                    </a:lnR>
                    <a:lnT w="19050" cap="flat" cmpd="sng" algn="ctr">
                      <a:solidFill>
                        <a:srgbClr val="003A70"/>
                      </a:solidFill>
                      <a:prstDash val="solid"/>
                      <a:round/>
                      <a:headEnd type="none" w="med" len="med"/>
                      <a:tailEnd type="none" w="med" len="med"/>
                    </a:lnT>
                    <a:lnB w="19050" cap="flat" cmpd="sng" algn="ctr">
                      <a:solidFill>
                        <a:srgbClr val="003A7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5591743"/>
                  </a:ext>
                </a:extLst>
              </a:tr>
              <a:tr h="450057">
                <a:tc rowSpan="2">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900" b="0" dirty="0">
                          <a:solidFill>
                            <a:srgbClr val="003A70"/>
                          </a:solidFill>
                          <a:latin typeface="Arial" panose="020B0604020202020204" pitchFamily="34" charset="0"/>
                          <a:cs typeface="Arial" panose="020B0604020202020204" pitchFamily="34" charset="0"/>
                        </a:rPr>
                        <a:t> Key drivers</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900" b="0" dirty="0">
                          <a:solidFill>
                            <a:srgbClr val="003A70"/>
                          </a:solidFill>
                          <a:latin typeface="Arial" panose="020B0604020202020204" pitchFamily="34" charset="0"/>
                          <a:cs typeface="Arial" panose="020B0604020202020204" pitchFamily="34" charset="0"/>
                        </a:rPr>
                        <a:t>&amp;</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900" b="0" baseline="0" dirty="0">
                          <a:solidFill>
                            <a:srgbClr val="003A70"/>
                          </a:solidFill>
                          <a:latin typeface="Arial" panose="020B0604020202020204" pitchFamily="34" charset="0"/>
                          <a:cs typeface="Arial" panose="020B0604020202020204" pitchFamily="34" charset="0"/>
                        </a:rPr>
                        <a:t>Interventions</a:t>
                      </a:r>
                    </a:p>
                  </a:txBody>
                  <a:tcPr marL="38576" marR="38576" marT="19289" marB="19289">
                    <a:lnL w="19050" cap="flat" cmpd="sng" algn="ctr">
                      <a:solidFill>
                        <a:srgbClr val="003A70"/>
                      </a:solidFill>
                      <a:prstDash val="solid"/>
                      <a:round/>
                      <a:headEnd type="none" w="med" len="med"/>
                      <a:tailEnd type="none" w="med" len="med"/>
                    </a:lnL>
                    <a:lnR w="19050" cap="flat" cmpd="sng" algn="ctr">
                      <a:solidFill>
                        <a:srgbClr val="003A70"/>
                      </a:solidFill>
                      <a:prstDash val="solid"/>
                      <a:round/>
                      <a:headEnd type="none" w="med" len="med"/>
                      <a:tailEnd type="none" w="med" len="med"/>
                    </a:lnR>
                    <a:lnT w="19050" cap="flat" cmpd="sng" algn="ctr">
                      <a:solidFill>
                        <a:srgbClr val="003A70"/>
                      </a:solidFill>
                      <a:prstDash val="solid"/>
                      <a:round/>
                      <a:headEnd type="none" w="med" len="med"/>
                      <a:tailEnd type="none" w="med" len="med"/>
                    </a:lnT>
                    <a:lnB w="19050" cap="flat" cmpd="sng" algn="ctr">
                      <a:solidFill>
                        <a:srgbClr val="003A70"/>
                      </a:solidFill>
                      <a:prstDash val="solid"/>
                      <a:round/>
                      <a:headEnd type="none" w="med" len="med"/>
                      <a:tailEnd type="none" w="med" len="med"/>
                    </a:lnB>
                    <a:solidFill>
                      <a:srgbClr val="EBEEF5"/>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900" b="0" i="0" u="none" strike="noStrike" dirty="0">
                          <a:solidFill>
                            <a:schemeClr val="tx1"/>
                          </a:solidFill>
                          <a:effectLst/>
                          <a:latin typeface="Arial" panose="020B0604020202020204" pitchFamily="34" charset="0"/>
                          <a:cs typeface="Arial" panose="020B0604020202020204" pitchFamily="34" charset="0"/>
                        </a:rPr>
                        <a:t>Decrease the time from result verification to communication log completion.</a:t>
                      </a:r>
                    </a:p>
                    <a:p>
                      <a:pPr marL="628650" marR="0" lvl="1"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b="0" i="0" u="none" strike="noStrike" dirty="0">
                          <a:solidFill>
                            <a:schemeClr val="tx1"/>
                          </a:solidFill>
                          <a:effectLst/>
                          <a:latin typeface="Arial" panose="020B0604020202020204" pitchFamily="34" charset="0"/>
                          <a:cs typeface="Arial" panose="020B0604020202020204" pitchFamily="34" charset="0"/>
                        </a:rPr>
                        <a:t>Increase performance of correct workflow (verify result first and then notify provider).</a:t>
                      </a:r>
                    </a:p>
                    <a:p>
                      <a:pPr marL="628650" marR="0" lvl="1"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b="0" i="0" u="none" strike="noStrike" dirty="0">
                          <a:solidFill>
                            <a:schemeClr val="tx1"/>
                          </a:solidFill>
                          <a:effectLst/>
                          <a:latin typeface="Arial" panose="020B0604020202020204" pitchFamily="34" charset="0"/>
                          <a:cs typeface="Arial" panose="020B0604020202020204" pitchFamily="34" charset="0"/>
                        </a:rPr>
                        <a:t>Timely</a:t>
                      </a:r>
                      <a:r>
                        <a:rPr lang="en-US" sz="900" b="0" i="0" u="none" strike="noStrike" baseline="0" dirty="0">
                          <a:solidFill>
                            <a:schemeClr val="tx1"/>
                          </a:solidFill>
                          <a:effectLst/>
                          <a:latin typeface="Arial" panose="020B0604020202020204" pitchFamily="34" charset="0"/>
                          <a:cs typeface="Arial" panose="020B0604020202020204" pitchFamily="34" charset="0"/>
                        </a:rPr>
                        <a:t> communication of o</a:t>
                      </a:r>
                      <a:r>
                        <a:rPr lang="en-US" sz="900" b="0" i="0" u="none" strike="noStrike" dirty="0">
                          <a:solidFill>
                            <a:schemeClr val="tx1"/>
                          </a:solidFill>
                          <a:effectLst/>
                          <a:latin typeface="Arial" panose="020B0604020202020204" pitchFamily="34" charset="0"/>
                          <a:cs typeface="Arial" panose="020B0604020202020204" pitchFamily="34" charset="0"/>
                        </a:rPr>
                        <a:t>utpatient critical</a:t>
                      </a:r>
                      <a:r>
                        <a:rPr lang="en-US" sz="900" b="0" i="0" u="none" strike="noStrike" baseline="0" dirty="0">
                          <a:solidFill>
                            <a:schemeClr val="tx1"/>
                          </a:solidFill>
                          <a:effectLst/>
                          <a:latin typeface="Arial" panose="020B0604020202020204" pitchFamily="34" charset="0"/>
                          <a:cs typeface="Arial" panose="020B0604020202020204" pitchFamily="34" charset="0"/>
                        </a:rPr>
                        <a:t> values</a:t>
                      </a:r>
                      <a:endParaRPr lang="en-US" sz="900" b="0" i="0" u="none" strike="noStrike" dirty="0">
                        <a:solidFill>
                          <a:schemeClr val="tx1"/>
                        </a:solidFill>
                        <a:effectLst/>
                        <a:latin typeface="Arial" panose="020B0604020202020204" pitchFamily="34" charset="0"/>
                        <a:cs typeface="Arial" panose="020B0604020202020204" pitchFamily="34" charset="0"/>
                      </a:endParaRPr>
                    </a:p>
                  </a:txBody>
                  <a:tcPr marL="38576" marR="38576" marT="19289" marB="19289">
                    <a:lnL w="19050" cap="flat" cmpd="sng" algn="ctr">
                      <a:solidFill>
                        <a:srgbClr val="003A70"/>
                      </a:solidFill>
                      <a:prstDash val="solid"/>
                      <a:round/>
                      <a:headEnd type="none" w="med" len="med"/>
                      <a:tailEnd type="none" w="med" len="med"/>
                    </a:lnL>
                    <a:lnR w="19050" cap="flat" cmpd="sng" algn="ctr">
                      <a:solidFill>
                        <a:srgbClr val="003A70"/>
                      </a:solidFill>
                      <a:prstDash val="solid"/>
                      <a:round/>
                      <a:headEnd type="none" w="med" len="med"/>
                      <a:tailEnd type="none" w="med" len="med"/>
                    </a:lnR>
                    <a:lnT w="19050" cap="flat" cmpd="sng" algn="ctr">
                      <a:solidFill>
                        <a:srgbClr val="003A70"/>
                      </a:solidFill>
                      <a:prstDash val="solid"/>
                      <a:round/>
                      <a:headEnd type="none" w="med" len="med"/>
                      <a:tailEnd type="none" w="med" len="med"/>
                    </a:lnT>
                    <a:lnB w="19050" cap="flat" cmpd="sng" algn="ctr">
                      <a:solidFill>
                        <a:srgbClr val="003A7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36956264"/>
                  </a:ext>
                </a:extLst>
              </a:tr>
              <a:tr h="450057">
                <a:tc vMerge="1">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b="0" baseline="0" dirty="0">
                          <a:solidFill>
                            <a:srgbClr val="003A70"/>
                          </a:solidFill>
                          <a:latin typeface="Arial" panose="020B0604020202020204" pitchFamily="34" charset="0"/>
                          <a:cs typeface="Arial" panose="020B0604020202020204" pitchFamily="34" charset="0"/>
                        </a:rPr>
                        <a:t>Interventions</a:t>
                      </a:r>
                    </a:p>
                  </a:txBody>
                  <a:tcPr marL="51435" marR="51435" marT="25718" marB="25718">
                    <a:lnL w="19050" cap="flat" cmpd="sng" algn="ctr">
                      <a:solidFill>
                        <a:srgbClr val="003A70"/>
                      </a:solidFill>
                      <a:prstDash val="solid"/>
                      <a:round/>
                      <a:headEnd type="none" w="med" len="med"/>
                      <a:tailEnd type="none" w="med" len="med"/>
                    </a:lnL>
                    <a:lnR w="19050" cap="flat" cmpd="sng" algn="ctr">
                      <a:solidFill>
                        <a:srgbClr val="003A70"/>
                      </a:solidFill>
                      <a:prstDash val="solid"/>
                      <a:round/>
                      <a:headEnd type="none" w="med" len="med"/>
                      <a:tailEnd type="none" w="med" len="med"/>
                    </a:lnR>
                    <a:lnT w="19050" cap="flat" cmpd="sng" algn="ctr">
                      <a:solidFill>
                        <a:srgbClr val="003A70"/>
                      </a:solidFill>
                      <a:prstDash val="solid"/>
                      <a:round/>
                      <a:headEnd type="none" w="med" len="med"/>
                      <a:tailEnd type="none" w="med" len="med"/>
                    </a:lnT>
                    <a:lnB w="19050" cap="flat" cmpd="sng" algn="ctr">
                      <a:solidFill>
                        <a:srgbClr val="003A70"/>
                      </a:solidFill>
                      <a:prstDash val="solid"/>
                      <a:round/>
                      <a:headEnd type="none" w="med" len="med"/>
                      <a:tailEnd type="none" w="med" len="med"/>
                    </a:lnB>
                    <a:solidFill>
                      <a:srgbClr val="EBEEF5"/>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900" b="0" i="0" u="none" strike="noStrike" dirty="0">
                          <a:solidFill>
                            <a:schemeClr val="tx1"/>
                          </a:solidFill>
                          <a:effectLst/>
                          <a:latin typeface="Arial" panose="020B0604020202020204" pitchFamily="34" charset="0"/>
                          <a:cs typeface="Arial" panose="020B0604020202020204" pitchFamily="34" charset="0"/>
                        </a:rPr>
                        <a:t>Standardize critical</a:t>
                      </a:r>
                      <a:r>
                        <a:rPr lang="en-US" sz="900" b="0" i="0" u="none" strike="noStrike" baseline="0" dirty="0">
                          <a:solidFill>
                            <a:schemeClr val="tx1"/>
                          </a:solidFill>
                          <a:effectLst/>
                          <a:latin typeface="Arial" panose="020B0604020202020204" pitchFamily="34" charset="0"/>
                          <a:cs typeface="Arial" panose="020B0604020202020204" pitchFamily="34" charset="0"/>
                        </a:rPr>
                        <a:t> call list workflow</a:t>
                      </a:r>
                      <a:endParaRPr lang="en-US" sz="900" b="0" i="0" u="none" strike="noStrike" dirty="0">
                        <a:solidFill>
                          <a:schemeClr val="tx1"/>
                        </a:solidFill>
                        <a:effectLst/>
                        <a:latin typeface="Arial" panose="020B0604020202020204" pitchFamily="34" charset="0"/>
                        <a:cs typeface="Arial" panose="020B0604020202020204" pitchFamily="34" charset="0"/>
                      </a:endParaRPr>
                    </a:p>
                    <a:p>
                      <a:pPr marL="628650" marR="0" lvl="1"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b="0" i="0" u="none" strike="noStrike" dirty="0">
                          <a:solidFill>
                            <a:schemeClr val="tx1"/>
                          </a:solidFill>
                          <a:effectLst/>
                          <a:latin typeface="Arial" panose="020B0604020202020204" pitchFamily="34" charset="0"/>
                          <a:cs typeface="Arial" panose="020B0604020202020204" pitchFamily="34" charset="0"/>
                        </a:rPr>
                        <a:t>Provided re-education and tips and tricks for the correct workflow.</a:t>
                      </a:r>
                    </a:p>
                    <a:p>
                      <a:pPr marL="628650" marR="0" lvl="1"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b="0" i="0" u="none" strike="noStrike" dirty="0">
                          <a:solidFill>
                            <a:schemeClr val="tx1"/>
                          </a:solidFill>
                          <a:effectLst/>
                          <a:latin typeface="Arial" panose="020B0604020202020204" pitchFamily="34" charset="0"/>
                          <a:cs typeface="Arial" panose="020B0604020202020204" pitchFamily="34" charset="0"/>
                        </a:rPr>
                        <a:t>Identified a process to streamline</a:t>
                      </a:r>
                      <a:r>
                        <a:rPr lang="en-US" sz="900" b="0" i="0" u="none" strike="noStrike" baseline="0" dirty="0">
                          <a:solidFill>
                            <a:schemeClr val="tx1"/>
                          </a:solidFill>
                          <a:effectLst/>
                          <a:latin typeface="Arial" panose="020B0604020202020204" pitchFamily="34" charset="0"/>
                          <a:cs typeface="Arial" panose="020B0604020202020204" pitchFamily="34" charset="0"/>
                        </a:rPr>
                        <a:t> outpatient critical calls (work with specific practices with known notification issues).</a:t>
                      </a:r>
                      <a:endParaRPr lang="en-US" sz="900" b="0" i="0" u="none" strike="noStrike" dirty="0">
                        <a:solidFill>
                          <a:schemeClr val="tx1"/>
                        </a:solidFill>
                        <a:effectLst/>
                        <a:latin typeface="Arial" panose="020B0604020202020204" pitchFamily="34" charset="0"/>
                        <a:cs typeface="Arial" panose="020B0604020202020204" pitchFamily="34" charset="0"/>
                      </a:endParaRPr>
                    </a:p>
                  </a:txBody>
                  <a:tcPr marL="38576" marR="38576" marT="19289" marB="19289">
                    <a:lnL w="19050" cap="flat" cmpd="sng" algn="ctr">
                      <a:solidFill>
                        <a:srgbClr val="003A70"/>
                      </a:solidFill>
                      <a:prstDash val="solid"/>
                      <a:round/>
                      <a:headEnd type="none" w="med" len="med"/>
                      <a:tailEnd type="none" w="med" len="med"/>
                    </a:lnL>
                    <a:lnR w="19050" cap="flat" cmpd="sng" algn="ctr">
                      <a:solidFill>
                        <a:srgbClr val="003A70"/>
                      </a:solidFill>
                      <a:prstDash val="solid"/>
                      <a:round/>
                      <a:headEnd type="none" w="med" len="med"/>
                      <a:tailEnd type="none" w="med" len="med"/>
                    </a:lnR>
                    <a:lnT w="19050" cap="flat" cmpd="sng" algn="ctr">
                      <a:solidFill>
                        <a:srgbClr val="003A70"/>
                      </a:solidFill>
                      <a:prstDash val="solid"/>
                      <a:round/>
                      <a:headEnd type="none" w="med" len="med"/>
                      <a:tailEnd type="none" w="med" len="med"/>
                    </a:lnT>
                    <a:lnB w="19050" cap="flat" cmpd="sng" algn="ctr">
                      <a:solidFill>
                        <a:srgbClr val="003A7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80567932"/>
                  </a:ext>
                </a:extLst>
              </a:tr>
            </a:tbl>
          </a:graphicData>
        </a:graphic>
      </p:graphicFrame>
      <p:sp>
        <p:nvSpPr>
          <p:cNvPr id="3" name="Rectangle 2">
            <a:extLst>
              <a:ext uri="{FF2B5EF4-FFF2-40B4-BE49-F238E27FC236}">
                <a16:creationId xmlns:a16="http://schemas.microsoft.com/office/drawing/2014/main" id="{434A6031-4946-E6CC-BEF0-F4E6198BFECD}"/>
              </a:ext>
            </a:extLst>
          </p:cNvPr>
          <p:cNvSpPr/>
          <p:nvPr/>
        </p:nvSpPr>
        <p:spPr>
          <a:xfrm>
            <a:off x="1965960" y="1014896"/>
            <a:ext cx="5212080" cy="230832"/>
          </a:xfrm>
          <a:prstGeom prst="rect">
            <a:avLst/>
          </a:prstGeom>
          <a:ln w="12700">
            <a:solidFill>
              <a:srgbClr val="0070C0"/>
            </a:solidFill>
          </a:ln>
        </p:spPr>
        <p:style>
          <a:lnRef idx="2">
            <a:schemeClr val="accent1"/>
          </a:lnRef>
          <a:fillRef idx="1">
            <a:schemeClr val="lt1"/>
          </a:fillRef>
          <a:effectRef idx="0">
            <a:schemeClr val="accent1"/>
          </a:effectRef>
          <a:fontRef idx="minor">
            <a:schemeClr val="dk1"/>
          </a:fontRef>
        </p:style>
        <p:txBody>
          <a:bodyPr anchor="ctr">
            <a:spAutoFit/>
          </a:bodyPr>
          <a:lstStyle/>
          <a:p>
            <a:pPr defTabSz="342900">
              <a:defRPr/>
            </a:pPr>
            <a:r>
              <a:rPr lang="en-US" sz="900" i="1" dirty="0">
                <a:solidFill>
                  <a:srgbClr val="000000"/>
                </a:solidFill>
                <a:latin typeface="Calibri" panose="020F0502020204030204" pitchFamily="34" charset="0"/>
                <a:cs typeface="Calibri" panose="020F0502020204030204" pitchFamily="34" charset="0"/>
              </a:rPr>
              <a:t>NPSG.02.03.01 </a:t>
            </a:r>
            <a:r>
              <a:rPr lang="en-US" sz="900" i="1" dirty="0">
                <a:solidFill>
                  <a:prstClr val="black"/>
                </a:solidFill>
                <a:latin typeface="Calibri" panose="020F0502020204030204" pitchFamily="34" charset="0"/>
                <a:cs typeface="Calibri" panose="020F0502020204030204" pitchFamily="34" charset="0"/>
              </a:rPr>
              <a:t>EP3 Evaluate the timeliness of reporting the critical results of tests and diagnostic procedures </a:t>
            </a:r>
          </a:p>
        </p:txBody>
      </p:sp>
      <p:sp>
        <p:nvSpPr>
          <p:cNvPr id="2" name="TextBox 1">
            <a:extLst>
              <a:ext uri="{FF2B5EF4-FFF2-40B4-BE49-F238E27FC236}">
                <a16:creationId xmlns:a16="http://schemas.microsoft.com/office/drawing/2014/main" id="{B9C94196-4B04-161F-4DAC-50A278BE276C}"/>
              </a:ext>
            </a:extLst>
          </p:cNvPr>
          <p:cNvSpPr txBox="1"/>
          <p:nvPr/>
        </p:nvSpPr>
        <p:spPr>
          <a:xfrm>
            <a:off x="451184" y="4311957"/>
            <a:ext cx="1356334" cy="1338828"/>
          </a:xfrm>
          <a:prstGeom prst="rect">
            <a:avLst/>
          </a:prstGeom>
          <a:solidFill>
            <a:schemeClr val="bg1">
              <a:lumMod val="95000"/>
            </a:schemeClr>
          </a:solidFill>
          <a:ln w="12700">
            <a:solidFill>
              <a:schemeClr val="bg1">
                <a:lumMod val="75000"/>
              </a:schemeClr>
            </a:solidFill>
          </a:ln>
        </p:spPr>
        <p:style>
          <a:lnRef idx="2">
            <a:schemeClr val="accent6"/>
          </a:lnRef>
          <a:fillRef idx="1">
            <a:schemeClr val="lt1"/>
          </a:fillRef>
          <a:effectRef idx="0">
            <a:schemeClr val="accent6"/>
          </a:effectRef>
          <a:fontRef idx="minor">
            <a:schemeClr val="dk1"/>
          </a:fontRef>
        </p:style>
        <p:txBody>
          <a:bodyPr wrap="square" rtlCol="0">
            <a:spAutoFit/>
          </a:bodyPr>
          <a:lstStyle/>
          <a:p>
            <a:pPr defTabSz="342900">
              <a:defRPr/>
            </a:pPr>
            <a:r>
              <a:rPr lang="en-US" sz="900" u="sng" dirty="0">
                <a:solidFill>
                  <a:prstClr val="black"/>
                </a:solidFill>
                <a:latin typeface="Arial" panose="020B0604020202020204" pitchFamily="34" charset="0"/>
                <a:cs typeface="Arial" panose="020B0604020202020204" pitchFamily="34" charset="0"/>
              </a:rPr>
              <a:t>Note</a:t>
            </a:r>
            <a:r>
              <a:rPr lang="en-US" sz="900" dirty="0">
                <a:solidFill>
                  <a:prstClr val="black"/>
                </a:solidFill>
                <a:latin typeface="Arial" panose="020B0604020202020204" pitchFamily="34" charset="0"/>
                <a:cs typeface="Arial" panose="020B0604020202020204" pitchFamily="34" charset="0"/>
              </a:rPr>
              <a:t>: There is an additional system project to standardize critical result notification workflow. </a:t>
            </a:r>
          </a:p>
          <a:p>
            <a:pPr defTabSz="342900">
              <a:defRPr/>
            </a:pPr>
            <a:endParaRPr lang="en-US" sz="900" dirty="0">
              <a:solidFill>
                <a:prstClr val="black"/>
              </a:solidFill>
              <a:latin typeface="Arial" panose="020B0604020202020204" pitchFamily="34" charset="0"/>
              <a:cs typeface="Arial" panose="020B0604020202020204" pitchFamily="34" charset="0"/>
            </a:endParaRPr>
          </a:p>
          <a:p>
            <a:pPr defTabSz="342900">
              <a:defRPr/>
            </a:pPr>
            <a:r>
              <a:rPr lang="en-US" sz="900" dirty="0">
                <a:solidFill>
                  <a:prstClr val="black"/>
                </a:solidFill>
                <a:latin typeface="Arial" panose="020B0604020202020204" pitchFamily="34" charset="0"/>
                <a:cs typeface="Arial" panose="020B0604020202020204" pitchFamily="34" charset="0"/>
              </a:rPr>
              <a:t>Will allow reports and metrics to be standardized as well</a:t>
            </a:r>
          </a:p>
        </p:txBody>
      </p:sp>
      <p:sp>
        <p:nvSpPr>
          <p:cNvPr id="6" name="TextBox 5">
            <a:extLst>
              <a:ext uri="{FF2B5EF4-FFF2-40B4-BE49-F238E27FC236}">
                <a16:creationId xmlns:a16="http://schemas.microsoft.com/office/drawing/2014/main" id="{5F3511F0-2DD3-3FB6-5F89-14C9F366F77F}"/>
              </a:ext>
            </a:extLst>
          </p:cNvPr>
          <p:cNvSpPr txBox="1"/>
          <p:nvPr/>
        </p:nvSpPr>
        <p:spPr>
          <a:xfrm>
            <a:off x="451185" y="3316962"/>
            <a:ext cx="1356334" cy="1061829"/>
          </a:xfrm>
          <a:prstGeom prst="rect">
            <a:avLst/>
          </a:prstGeom>
          <a:solidFill>
            <a:schemeClr val="bg1">
              <a:lumMod val="95000"/>
            </a:schemeClr>
          </a:solidFill>
          <a:ln>
            <a:solidFill>
              <a:schemeClr val="bg1">
                <a:lumMod val="75000"/>
              </a:schemeClr>
            </a:solidFill>
          </a:ln>
        </p:spPr>
        <p:txBody>
          <a:bodyPr wrap="square">
            <a:spAutoFit/>
          </a:bodyPr>
          <a:lstStyle/>
          <a:p>
            <a:pPr lvl="0"/>
            <a:r>
              <a:rPr lang="en-US" sz="1050" dirty="0">
                <a:latin typeface="Arial" panose="020B0604020202020204" pitchFamily="34" charset="0"/>
                <a:cs typeface="Arial" panose="020B0604020202020204" pitchFamily="34" charset="0"/>
              </a:rPr>
              <a:t>We are currently at </a:t>
            </a:r>
            <a:r>
              <a:rPr lang="en-US" sz="1050" b="1" dirty="0">
                <a:solidFill>
                  <a:srgbClr val="FF0000"/>
                </a:solidFill>
                <a:latin typeface="Arial" panose="020B0604020202020204" pitchFamily="34" charset="0"/>
                <a:cs typeface="Arial" panose="020B0604020202020204" pitchFamily="34" charset="0"/>
              </a:rPr>
              <a:t>95.4%</a:t>
            </a:r>
            <a:r>
              <a:rPr lang="en-US" sz="1050" b="1" dirty="0">
                <a:latin typeface="Arial" panose="020B0604020202020204" pitchFamily="34" charset="0"/>
                <a:cs typeface="Arial" panose="020B0604020202020204" pitchFamily="34" charset="0"/>
              </a:rPr>
              <a:t> </a:t>
            </a:r>
            <a:r>
              <a:rPr lang="en-US" sz="1050" dirty="0">
                <a:latin typeface="Arial" panose="020B0604020202020204" pitchFamily="34" charset="0"/>
                <a:cs typeface="Arial" panose="020B0604020202020204" pitchFamily="34" charset="0"/>
              </a:rPr>
              <a:t>compliance for inpatients as a department &amp; </a:t>
            </a:r>
            <a:r>
              <a:rPr lang="en-US" sz="1050" b="1" dirty="0">
                <a:solidFill>
                  <a:srgbClr val="FF0000"/>
                </a:solidFill>
                <a:latin typeface="Arial" panose="020B0604020202020204" pitchFamily="34" charset="0"/>
                <a:cs typeface="Arial" panose="020B0604020202020204" pitchFamily="34" charset="0"/>
              </a:rPr>
              <a:t>97.5% </a:t>
            </a:r>
            <a:r>
              <a:rPr lang="en-US" sz="1050" dirty="0">
                <a:latin typeface="Arial" panose="020B0604020202020204" pitchFamily="34" charset="0"/>
                <a:cs typeface="Arial" panose="020B0604020202020204" pitchFamily="34" charset="0"/>
              </a:rPr>
              <a:t>for outpatients</a:t>
            </a:r>
          </a:p>
        </p:txBody>
      </p:sp>
      <p:pic>
        <p:nvPicPr>
          <p:cNvPr id="5" name="Picture 4">
            <a:extLst>
              <a:ext uri="{FF2B5EF4-FFF2-40B4-BE49-F238E27FC236}">
                <a16:creationId xmlns:a16="http://schemas.microsoft.com/office/drawing/2014/main" id="{7CEAA1A6-CDD9-2672-CCE0-D8265D9FD710}"/>
              </a:ext>
            </a:extLst>
          </p:cNvPr>
          <p:cNvPicPr>
            <a:picLocks noChangeAspect="1"/>
          </p:cNvPicPr>
          <p:nvPr/>
        </p:nvPicPr>
        <p:blipFill>
          <a:blip r:embed="rId3"/>
          <a:stretch>
            <a:fillRect/>
          </a:stretch>
        </p:blipFill>
        <p:spPr>
          <a:xfrm>
            <a:off x="2102519" y="3316962"/>
            <a:ext cx="5360068" cy="1817514"/>
          </a:xfrm>
          <a:prstGeom prst="rect">
            <a:avLst/>
          </a:prstGeom>
        </p:spPr>
      </p:pic>
    </p:spTree>
    <p:extLst>
      <p:ext uri="{BB962C8B-B14F-4D97-AF65-F5344CB8AC3E}">
        <p14:creationId xmlns:p14="http://schemas.microsoft.com/office/powerpoint/2010/main" val="26893617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solidFill>
                  <a:schemeClr val="tx1"/>
                </a:solidFill>
              </a:rPr>
              <a:t>Bridgeport Campus – Basic Metabolic Panel (BMP) ED TAT</a:t>
            </a:r>
          </a:p>
        </p:txBody>
      </p:sp>
      <p:pic>
        <p:nvPicPr>
          <p:cNvPr id="5" name="Picture 4">
            <a:extLst>
              <a:ext uri="{FF2B5EF4-FFF2-40B4-BE49-F238E27FC236}">
                <a16:creationId xmlns:a16="http://schemas.microsoft.com/office/drawing/2014/main" id="{5F1BF024-AFAB-B0B8-0707-77B1E3880830}"/>
              </a:ext>
            </a:extLst>
          </p:cNvPr>
          <p:cNvPicPr>
            <a:picLocks noChangeAspect="1"/>
          </p:cNvPicPr>
          <p:nvPr/>
        </p:nvPicPr>
        <p:blipFill>
          <a:blip r:embed="rId2"/>
          <a:stretch>
            <a:fillRect/>
          </a:stretch>
        </p:blipFill>
        <p:spPr>
          <a:xfrm>
            <a:off x="435007" y="1433859"/>
            <a:ext cx="3937451" cy="2405420"/>
          </a:xfrm>
          <a:prstGeom prst="rect">
            <a:avLst/>
          </a:prstGeom>
        </p:spPr>
      </p:pic>
      <p:pic>
        <p:nvPicPr>
          <p:cNvPr id="6" name="Picture 5">
            <a:extLst>
              <a:ext uri="{FF2B5EF4-FFF2-40B4-BE49-F238E27FC236}">
                <a16:creationId xmlns:a16="http://schemas.microsoft.com/office/drawing/2014/main" id="{9EC46A7F-DA11-8242-FFAC-90862DD182C7}"/>
              </a:ext>
            </a:extLst>
          </p:cNvPr>
          <p:cNvPicPr>
            <a:picLocks noChangeAspect="1"/>
          </p:cNvPicPr>
          <p:nvPr/>
        </p:nvPicPr>
        <p:blipFill>
          <a:blip r:embed="rId3"/>
          <a:stretch>
            <a:fillRect/>
          </a:stretch>
        </p:blipFill>
        <p:spPr>
          <a:xfrm>
            <a:off x="4702876" y="1417638"/>
            <a:ext cx="4006117" cy="2405420"/>
          </a:xfrm>
          <a:prstGeom prst="rect">
            <a:avLst/>
          </a:prstGeom>
        </p:spPr>
      </p:pic>
      <p:pic>
        <p:nvPicPr>
          <p:cNvPr id="7" name="Picture 6">
            <a:extLst>
              <a:ext uri="{FF2B5EF4-FFF2-40B4-BE49-F238E27FC236}">
                <a16:creationId xmlns:a16="http://schemas.microsoft.com/office/drawing/2014/main" id="{9BA42B79-EDF8-9D24-DC42-6502FE1A3090}"/>
              </a:ext>
            </a:extLst>
          </p:cNvPr>
          <p:cNvPicPr>
            <a:picLocks noChangeAspect="1"/>
          </p:cNvPicPr>
          <p:nvPr/>
        </p:nvPicPr>
        <p:blipFill>
          <a:blip r:embed="rId4"/>
          <a:stretch>
            <a:fillRect/>
          </a:stretch>
        </p:blipFill>
        <p:spPr>
          <a:xfrm>
            <a:off x="2734150" y="4162018"/>
            <a:ext cx="3937451" cy="2265282"/>
          </a:xfrm>
          <a:prstGeom prst="rect">
            <a:avLst/>
          </a:prstGeom>
        </p:spPr>
      </p:pic>
    </p:spTree>
    <p:extLst>
      <p:ext uri="{BB962C8B-B14F-4D97-AF65-F5344CB8AC3E}">
        <p14:creationId xmlns:p14="http://schemas.microsoft.com/office/powerpoint/2010/main" val="165267367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63229"/>
            <a:ext cx="8229600" cy="857250"/>
          </a:xfrm>
        </p:spPr>
        <p:txBody>
          <a:bodyPr>
            <a:normAutofit fontScale="90000"/>
          </a:bodyPr>
          <a:lstStyle/>
          <a:p>
            <a:r>
              <a:rPr lang="en-US" sz="2025" dirty="0"/>
              <a:t>        </a:t>
            </a:r>
            <a:r>
              <a:rPr lang="en-US" sz="1800" b="1" dirty="0"/>
              <a:t>Critical Call Percent Compliance Inpatient within 30 minutes</a:t>
            </a:r>
            <a:br>
              <a:rPr lang="en-US" sz="2025" dirty="0"/>
            </a:br>
            <a:r>
              <a:rPr lang="en-US" sz="2025" dirty="0"/>
              <a:t>							</a:t>
            </a:r>
            <a:r>
              <a:rPr lang="en-US" sz="1350" dirty="0"/>
              <a:t>2/1/2023-1/31/2024 </a:t>
            </a:r>
            <a:br>
              <a:rPr lang="en-US" sz="1350" dirty="0"/>
            </a:br>
            <a:r>
              <a:rPr lang="en-US" sz="1350" dirty="0"/>
              <a:t>							BH &amp; MCBH=94%</a:t>
            </a:r>
            <a:br>
              <a:rPr lang="en-US" sz="1350" dirty="0"/>
            </a:br>
            <a:r>
              <a:rPr lang="en-US" sz="1350" dirty="0"/>
              <a:t>							BH=94.0%   MCBH=93.8%</a:t>
            </a:r>
            <a:br>
              <a:rPr lang="en-US" sz="2025" dirty="0"/>
            </a:br>
            <a:r>
              <a:rPr lang="en-US" sz="2025" dirty="0"/>
              <a:t>							</a:t>
            </a:r>
            <a:endParaRPr lang="en-US" sz="1650" dirty="0"/>
          </a:p>
        </p:txBody>
      </p:sp>
      <p:graphicFrame>
        <p:nvGraphicFramePr>
          <p:cNvPr id="5" name="Content Placeholder 4"/>
          <p:cNvGraphicFramePr>
            <a:graphicFrameLocks noGrp="1"/>
          </p:cNvGraphicFramePr>
          <p:nvPr>
            <p:ph idx="1"/>
          </p:nvPr>
        </p:nvGraphicFramePr>
        <p:xfrm>
          <a:off x="238280" y="2445924"/>
          <a:ext cx="3613343" cy="281840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 name="Content Placeholder 5">
            <a:extLst>
              <a:ext uri="{FF2B5EF4-FFF2-40B4-BE49-F238E27FC236}">
                <a16:creationId xmlns:a16="http://schemas.microsoft.com/office/drawing/2014/main" id="{EA04468A-3D6F-71F2-62B3-DAB0F5CA6200}"/>
              </a:ext>
            </a:extLst>
          </p:cNvPr>
          <p:cNvGraphicFramePr>
            <a:graphicFrameLocks/>
          </p:cNvGraphicFramePr>
          <p:nvPr/>
        </p:nvGraphicFramePr>
        <p:xfrm>
          <a:off x="4572000" y="2445924"/>
          <a:ext cx="3832412" cy="2818403"/>
        </p:xfrm>
        <a:graphic>
          <a:graphicData uri="http://schemas.openxmlformats.org/drawingml/2006/chart">
            <c:chart xmlns:c="http://schemas.openxmlformats.org/drawingml/2006/chart" xmlns:r="http://schemas.openxmlformats.org/officeDocument/2006/relationships" r:id="rId4"/>
          </a:graphicData>
        </a:graphic>
      </p:graphicFrame>
      <p:sp>
        <p:nvSpPr>
          <p:cNvPr id="8" name="TextBox 7">
            <a:extLst>
              <a:ext uri="{FF2B5EF4-FFF2-40B4-BE49-F238E27FC236}">
                <a16:creationId xmlns:a16="http://schemas.microsoft.com/office/drawing/2014/main" id="{20B3E367-A3B7-01E3-0CB1-5433E9AE8279}"/>
              </a:ext>
            </a:extLst>
          </p:cNvPr>
          <p:cNvSpPr txBox="1"/>
          <p:nvPr/>
        </p:nvSpPr>
        <p:spPr>
          <a:xfrm>
            <a:off x="457200" y="1920478"/>
            <a:ext cx="3196078" cy="1051570"/>
          </a:xfrm>
          <a:prstGeom prst="rect">
            <a:avLst/>
          </a:prstGeom>
          <a:noFill/>
        </p:spPr>
        <p:txBody>
          <a:bodyPr wrap="square" rtlCol="0">
            <a:spAutoFit/>
          </a:bodyPr>
          <a:lstStyle/>
          <a:p>
            <a:pPr algn="ctr" defTabSz="342900">
              <a:spcBef>
                <a:spcPts val="450"/>
              </a:spcBef>
              <a:defRPr/>
            </a:pPr>
            <a:r>
              <a:rPr lang="en-US" sz="1350" dirty="0">
                <a:solidFill>
                  <a:prstClr val="black"/>
                </a:solidFill>
                <a:latin typeface="Arial"/>
              </a:rPr>
              <a:t>Bridgeport Campus</a:t>
            </a:r>
          </a:p>
          <a:p>
            <a:pPr algn="ctr" defTabSz="342900">
              <a:spcBef>
                <a:spcPts val="450"/>
              </a:spcBef>
              <a:defRPr/>
            </a:pPr>
            <a:r>
              <a:rPr lang="en-US" sz="1350" dirty="0">
                <a:solidFill>
                  <a:srgbClr val="1F497D">
                    <a:lumMod val="60000"/>
                    <a:lumOff val="40000"/>
                  </a:srgbClr>
                </a:solidFill>
                <a:latin typeface="Arial"/>
              </a:rPr>
              <a:t>95.0% compliance January</a:t>
            </a:r>
          </a:p>
          <a:p>
            <a:pPr algn="ctr" defTabSz="342900">
              <a:spcBef>
                <a:spcPts val="450"/>
              </a:spcBef>
              <a:defRPr/>
            </a:pPr>
            <a:endParaRPr lang="en-US" sz="1350" dirty="0">
              <a:solidFill>
                <a:srgbClr val="1F497D">
                  <a:lumMod val="60000"/>
                  <a:lumOff val="40000"/>
                </a:srgbClr>
              </a:solidFill>
              <a:latin typeface="Arial"/>
            </a:endParaRPr>
          </a:p>
          <a:p>
            <a:pPr defTabSz="342900">
              <a:defRPr/>
            </a:pPr>
            <a:endParaRPr lang="en-US" sz="1350" dirty="0">
              <a:solidFill>
                <a:prstClr val="black"/>
              </a:solidFill>
              <a:latin typeface="Arial"/>
            </a:endParaRPr>
          </a:p>
        </p:txBody>
      </p:sp>
      <p:sp>
        <p:nvSpPr>
          <p:cNvPr id="9" name="TextBox 8">
            <a:extLst>
              <a:ext uri="{FF2B5EF4-FFF2-40B4-BE49-F238E27FC236}">
                <a16:creationId xmlns:a16="http://schemas.microsoft.com/office/drawing/2014/main" id="{3B18451B-F255-EEED-C6D3-729F301161B8}"/>
              </a:ext>
            </a:extLst>
          </p:cNvPr>
          <p:cNvSpPr txBox="1"/>
          <p:nvPr/>
        </p:nvSpPr>
        <p:spPr>
          <a:xfrm>
            <a:off x="4429846" y="1920479"/>
            <a:ext cx="3678731" cy="779701"/>
          </a:xfrm>
          <a:prstGeom prst="rect">
            <a:avLst/>
          </a:prstGeom>
          <a:noFill/>
        </p:spPr>
        <p:txBody>
          <a:bodyPr wrap="square" rtlCol="0">
            <a:spAutoFit/>
          </a:bodyPr>
          <a:lstStyle/>
          <a:p>
            <a:pPr algn="ctr" defTabSz="342900">
              <a:spcBef>
                <a:spcPts val="450"/>
              </a:spcBef>
              <a:defRPr/>
            </a:pPr>
            <a:r>
              <a:rPr lang="en-US" sz="1350" dirty="0">
                <a:solidFill>
                  <a:prstClr val="black"/>
                </a:solidFill>
                <a:latin typeface="Arial"/>
              </a:rPr>
              <a:t>Milford Campus</a:t>
            </a:r>
          </a:p>
          <a:p>
            <a:pPr algn="ctr" defTabSz="342900">
              <a:spcBef>
                <a:spcPts val="450"/>
              </a:spcBef>
              <a:defRPr/>
            </a:pPr>
            <a:r>
              <a:rPr lang="en-US" sz="1350" dirty="0">
                <a:solidFill>
                  <a:srgbClr val="0070C0"/>
                </a:solidFill>
                <a:latin typeface="Arial"/>
              </a:rPr>
              <a:t>97.5% compliance January</a:t>
            </a:r>
          </a:p>
          <a:p>
            <a:pPr defTabSz="342900">
              <a:defRPr/>
            </a:pPr>
            <a:endParaRPr lang="en-US" sz="1350" dirty="0">
              <a:solidFill>
                <a:prstClr val="black"/>
              </a:solidFill>
              <a:latin typeface="Arial"/>
            </a:endParaRPr>
          </a:p>
        </p:txBody>
      </p:sp>
    </p:spTree>
    <p:extLst>
      <p:ext uri="{BB962C8B-B14F-4D97-AF65-F5344CB8AC3E}">
        <p14:creationId xmlns:p14="http://schemas.microsoft.com/office/powerpoint/2010/main" val="37884425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Critical Call Percent Compliance Outpatient within 60 minutes*</a:t>
            </a:r>
            <a:br>
              <a:rPr lang="en-US" dirty="0"/>
            </a:br>
            <a:r>
              <a:rPr lang="en-US" sz="1350" dirty="0"/>
              <a:t>*New QM 1/2024</a:t>
            </a:r>
          </a:p>
        </p:txBody>
      </p:sp>
      <p:sp>
        <p:nvSpPr>
          <p:cNvPr id="3" name="Text Placeholder 2"/>
          <p:cNvSpPr>
            <a:spLocks noGrp="1"/>
          </p:cNvSpPr>
          <p:nvPr>
            <p:ph type="body" idx="1"/>
          </p:nvPr>
        </p:nvSpPr>
        <p:spPr/>
        <p:txBody>
          <a:bodyPr/>
          <a:lstStyle/>
          <a:p>
            <a:r>
              <a:rPr lang="en-US" dirty="0"/>
              <a:t>Bridgeport Campus 95%</a:t>
            </a:r>
          </a:p>
        </p:txBody>
      </p:sp>
      <p:sp>
        <p:nvSpPr>
          <p:cNvPr id="4" name="Content Placeholder 3"/>
          <p:cNvSpPr>
            <a:spLocks noGrp="1"/>
          </p:cNvSpPr>
          <p:nvPr>
            <p:ph sz="half" idx="2"/>
          </p:nvPr>
        </p:nvSpPr>
        <p:spPr>
          <a:xfrm>
            <a:off x="457200" y="2488406"/>
            <a:ext cx="8229600" cy="2963466"/>
          </a:xfrm>
        </p:spPr>
        <p:txBody>
          <a:bodyPr/>
          <a:lstStyle/>
          <a:p>
            <a:endParaRPr lang="en-US" dirty="0"/>
          </a:p>
        </p:txBody>
      </p:sp>
      <p:sp>
        <p:nvSpPr>
          <p:cNvPr id="5" name="Text Placeholder 4"/>
          <p:cNvSpPr>
            <a:spLocks noGrp="1"/>
          </p:cNvSpPr>
          <p:nvPr>
            <p:ph type="body" sz="quarter" idx="3"/>
          </p:nvPr>
        </p:nvSpPr>
        <p:spPr/>
        <p:txBody>
          <a:bodyPr/>
          <a:lstStyle/>
          <a:p>
            <a:r>
              <a:rPr lang="en-US" dirty="0"/>
              <a:t>Milford Campus 100%</a:t>
            </a:r>
          </a:p>
        </p:txBody>
      </p:sp>
      <p:sp>
        <p:nvSpPr>
          <p:cNvPr id="8" name="Content Placeholder 7"/>
          <p:cNvSpPr>
            <a:spLocks noGrp="1"/>
          </p:cNvSpPr>
          <p:nvPr>
            <p:ph sz="quarter" idx="4"/>
          </p:nvPr>
        </p:nvSpPr>
        <p:spPr/>
        <p:txBody>
          <a:bodyPr/>
          <a:lstStyle/>
          <a:p>
            <a:endParaRPr lang="en-US" dirty="0"/>
          </a:p>
        </p:txBody>
      </p:sp>
      <p:pic>
        <p:nvPicPr>
          <p:cNvPr id="14" name="Picture 13"/>
          <p:cNvPicPr>
            <a:picLocks noChangeAspect="1"/>
          </p:cNvPicPr>
          <p:nvPr/>
        </p:nvPicPr>
        <p:blipFill>
          <a:blip r:embed="rId2"/>
          <a:stretch>
            <a:fillRect/>
          </a:stretch>
        </p:blipFill>
        <p:spPr>
          <a:xfrm>
            <a:off x="457201" y="2488406"/>
            <a:ext cx="7710054" cy="2963466"/>
          </a:xfrm>
          <a:prstGeom prst="rect">
            <a:avLst/>
          </a:prstGeom>
        </p:spPr>
      </p:pic>
    </p:spTree>
    <p:extLst>
      <p:ext uri="{BB962C8B-B14F-4D97-AF65-F5344CB8AC3E}">
        <p14:creationId xmlns:p14="http://schemas.microsoft.com/office/powerpoint/2010/main" val="81310871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1662493" y="3661138"/>
            <a:ext cx="5827586" cy="205740"/>
          </a:xfrm>
        </p:spPr>
        <p:txBody>
          <a:bodyPr>
            <a:normAutofit fontScale="40000" lnSpcReduction="20000"/>
          </a:bodyPr>
          <a:lstStyle/>
          <a:p>
            <a:r>
              <a:rPr lang="en-US" dirty="0"/>
              <a:t>Bridgeport Hospital</a:t>
            </a:r>
          </a:p>
        </p:txBody>
      </p:sp>
      <p:sp>
        <p:nvSpPr>
          <p:cNvPr id="7" name="Text Placeholder 6"/>
          <p:cNvSpPr>
            <a:spLocks noGrp="1"/>
          </p:cNvSpPr>
          <p:nvPr>
            <p:ph type="body" sz="quarter" idx="13"/>
          </p:nvPr>
        </p:nvSpPr>
        <p:spPr>
          <a:xfrm>
            <a:off x="1662493" y="3918170"/>
            <a:ext cx="5827586" cy="205740"/>
          </a:xfrm>
        </p:spPr>
        <p:txBody>
          <a:bodyPr>
            <a:normAutofit fontScale="40000" lnSpcReduction="20000"/>
          </a:bodyPr>
          <a:lstStyle/>
          <a:p>
            <a:r>
              <a:rPr lang="en-US" dirty="0"/>
              <a:t>Laboratory Blood Bank</a:t>
            </a:r>
          </a:p>
        </p:txBody>
      </p:sp>
      <p:sp>
        <p:nvSpPr>
          <p:cNvPr id="2" name="Title 1"/>
          <p:cNvSpPr>
            <a:spLocks noGrp="1"/>
          </p:cNvSpPr>
          <p:nvPr>
            <p:ph type="ctrTitle"/>
          </p:nvPr>
        </p:nvSpPr>
        <p:spPr/>
        <p:txBody>
          <a:bodyPr>
            <a:normAutofit/>
          </a:bodyPr>
          <a:lstStyle/>
          <a:p>
            <a:r>
              <a:rPr lang="en-US" dirty="0"/>
              <a:t>C-RSQ Report Out</a:t>
            </a:r>
          </a:p>
        </p:txBody>
      </p:sp>
      <p:sp>
        <p:nvSpPr>
          <p:cNvPr id="3" name="Subtitle 2"/>
          <p:cNvSpPr>
            <a:spLocks noGrp="1"/>
          </p:cNvSpPr>
          <p:nvPr>
            <p:ph type="subTitle" idx="1"/>
          </p:nvPr>
        </p:nvSpPr>
        <p:spPr/>
        <p:txBody>
          <a:bodyPr>
            <a:normAutofit/>
          </a:bodyPr>
          <a:lstStyle/>
          <a:p>
            <a:r>
              <a:rPr lang="en-US" dirty="0"/>
              <a:t>Committee of Regulatory, Safety, &amp; Quality</a:t>
            </a:r>
          </a:p>
        </p:txBody>
      </p:sp>
      <p:sp>
        <p:nvSpPr>
          <p:cNvPr id="4" name="Text Placeholder 3"/>
          <p:cNvSpPr>
            <a:spLocks noGrp="1"/>
          </p:cNvSpPr>
          <p:nvPr>
            <p:ph type="body" sz="quarter" idx="10"/>
          </p:nvPr>
        </p:nvSpPr>
        <p:spPr/>
        <p:txBody>
          <a:bodyPr>
            <a:normAutofit/>
          </a:bodyPr>
          <a:lstStyle/>
          <a:p>
            <a:r>
              <a:rPr lang="en-US" dirty="0"/>
              <a:t>FY24 Jan</a:t>
            </a:r>
          </a:p>
        </p:txBody>
      </p:sp>
      <p:sp>
        <p:nvSpPr>
          <p:cNvPr id="8" name="Text Placeholder 5">
            <a:extLst>
              <a:ext uri="{FF2B5EF4-FFF2-40B4-BE49-F238E27FC236}">
                <a16:creationId xmlns:a16="http://schemas.microsoft.com/office/drawing/2014/main" id="{7A1DC383-D827-E847-9F12-4C9A3D1837D5}"/>
              </a:ext>
            </a:extLst>
          </p:cNvPr>
          <p:cNvSpPr txBox="1">
            <a:spLocks/>
          </p:cNvSpPr>
          <p:nvPr/>
        </p:nvSpPr>
        <p:spPr>
          <a:xfrm>
            <a:off x="2254896" y="1741169"/>
            <a:ext cx="5829300" cy="925830"/>
          </a:xfrm>
          <a:prstGeom prst="rect">
            <a:avLst/>
          </a:prstGeom>
        </p:spPr>
        <p:txBody>
          <a:bodyPr vert="horz" lIns="51435" tIns="25718" rIns="51435" bIns="25718" rtlCol="0">
            <a:normAutofit/>
          </a:bodyPr>
          <a:lstStyle>
            <a:lvl1pPr marL="0" indent="0" algn="l" defTabSz="457200" rtl="0" eaLnBrk="1" latinLnBrk="0" hangingPunct="1">
              <a:spcBef>
                <a:spcPct val="20000"/>
              </a:spcBef>
              <a:buFont typeface="Arial" panose="020B0604020202020204" pitchFamily="34" charset="0"/>
              <a:buNone/>
              <a:defRPr sz="2000" kern="1200" baseline="0">
                <a:solidFill>
                  <a:srgbClr val="003A70"/>
                </a:solidFill>
                <a:latin typeface="Arial"/>
                <a:ea typeface="+mn-ea"/>
                <a:cs typeface="+mn-cs"/>
              </a:defRPr>
            </a:lvl1pPr>
            <a:lvl2pPr marL="742950" indent="-285750" algn="l" defTabSz="457200" rtl="0" eaLnBrk="1" latinLnBrk="0" hangingPunct="1">
              <a:spcBef>
                <a:spcPct val="20000"/>
              </a:spcBef>
              <a:buFont typeface="Arial" panose="020B0604020202020204" pitchFamily="34" charset="0"/>
              <a:buChar char="−"/>
              <a:defRPr sz="2000" kern="1200">
                <a:solidFill>
                  <a:schemeClr val="tx1"/>
                </a:solidFill>
                <a:latin typeface="Arial"/>
                <a:ea typeface="+mn-ea"/>
                <a:cs typeface="+mn-cs"/>
              </a:defRPr>
            </a:lvl2pPr>
            <a:lvl3pPr marL="1143000" indent="-228600" algn="l" defTabSz="457200" rtl="0" eaLnBrk="1" latinLnBrk="0" hangingPunct="1">
              <a:spcBef>
                <a:spcPct val="20000"/>
              </a:spcBef>
              <a:buFont typeface="Arial" panose="020B0604020202020204" pitchFamily="34" charset="0"/>
              <a:buChar char="−"/>
              <a:defRPr sz="2000" kern="1200">
                <a:solidFill>
                  <a:schemeClr val="tx1"/>
                </a:solidFill>
                <a:latin typeface="Arial"/>
                <a:ea typeface="+mn-ea"/>
                <a:cs typeface="+mn-cs"/>
              </a:defRPr>
            </a:lvl3pPr>
            <a:lvl4pPr marL="1600200" indent="-228600" algn="l" defTabSz="457200" rtl="0" eaLnBrk="1" latinLnBrk="0" hangingPunct="1">
              <a:spcBef>
                <a:spcPct val="20000"/>
              </a:spcBef>
              <a:buFont typeface="Arial" panose="020B0604020202020204" pitchFamily="34" charset="0"/>
              <a:buChar char="−"/>
              <a:defRPr sz="2000" kern="1200">
                <a:solidFill>
                  <a:schemeClr val="tx1"/>
                </a:solidFill>
                <a:latin typeface="Arial"/>
                <a:ea typeface="+mn-ea"/>
                <a:cs typeface="+mn-cs"/>
              </a:defRPr>
            </a:lvl4pPr>
            <a:lvl5pPr marL="2057400" indent="-228600" algn="l" defTabSz="457200" rtl="0" eaLnBrk="1" latinLnBrk="0" hangingPunct="1">
              <a:spcBef>
                <a:spcPct val="20000"/>
              </a:spcBef>
              <a:buFont typeface="Arial" panose="020B0604020202020204" pitchFamily="34" charset="0"/>
              <a:buChar char="−"/>
              <a:defRPr sz="2000" kern="1200">
                <a:solidFill>
                  <a:schemeClr val="tx1"/>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1125" dirty="0"/>
          </a:p>
        </p:txBody>
      </p:sp>
      <p:sp>
        <p:nvSpPr>
          <p:cNvPr id="10" name="Text Placeholder 9">
            <a:extLst>
              <a:ext uri="{FF2B5EF4-FFF2-40B4-BE49-F238E27FC236}">
                <a16:creationId xmlns:a16="http://schemas.microsoft.com/office/drawing/2014/main" id="{1E0CC320-2DE8-316C-A0EE-1AB353AD141E}"/>
              </a:ext>
            </a:extLst>
          </p:cNvPr>
          <p:cNvSpPr>
            <a:spLocks noGrp="1"/>
          </p:cNvSpPr>
          <p:nvPr>
            <p:ph type="body" sz="quarter" idx="12"/>
          </p:nvPr>
        </p:nvSpPr>
        <p:spPr>
          <a:xfrm>
            <a:off x="1657350" y="4198644"/>
            <a:ext cx="5829300" cy="1234440"/>
          </a:xfrm>
        </p:spPr>
        <p:txBody>
          <a:bodyPr>
            <a:normAutofit fontScale="55000" lnSpcReduction="20000"/>
          </a:bodyPr>
          <a:lstStyle/>
          <a:p>
            <a:r>
              <a:rPr lang="en-US" dirty="0">
                <a:solidFill>
                  <a:srgbClr val="002060"/>
                </a:solidFill>
              </a:rPr>
              <a:t>Edward Snyder MD</a:t>
            </a:r>
          </a:p>
          <a:p>
            <a:r>
              <a:rPr lang="en-US" dirty="0">
                <a:solidFill>
                  <a:srgbClr val="002060"/>
                </a:solidFill>
              </a:rPr>
              <a:t>Christine Minerowicz MD</a:t>
            </a:r>
          </a:p>
          <a:p>
            <a:r>
              <a:rPr lang="en-US" dirty="0">
                <a:solidFill>
                  <a:srgbClr val="002060"/>
                </a:solidFill>
              </a:rPr>
              <a:t>Lisa Krause</a:t>
            </a:r>
          </a:p>
          <a:p>
            <a:r>
              <a:rPr lang="en-US" dirty="0">
                <a:solidFill>
                  <a:srgbClr val="002060"/>
                </a:solidFill>
              </a:rPr>
              <a:t>Melissa Morales B.A.</a:t>
            </a:r>
          </a:p>
          <a:p>
            <a:r>
              <a:rPr lang="en-US" dirty="0">
                <a:solidFill>
                  <a:srgbClr val="002060"/>
                </a:solidFill>
              </a:rPr>
              <a:t>Teodorico Lee MPH</a:t>
            </a:r>
          </a:p>
          <a:p>
            <a:r>
              <a:rPr lang="en-US" dirty="0">
                <a:solidFill>
                  <a:srgbClr val="002060"/>
                </a:solidFill>
              </a:rPr>
              <a:t>Laura Buhlmann M.S.</a:t>
            </a:r>
          </a:p>
        </p:txBody>
      </p:sp>
    </p:spTree>
    <p:extLst>
      <p:ext uri="{BB962C8B-B14F-4D97-AF65-F5344CB8AC3E}">
        <p14:creationId xmlns:p14="http://schemas.microsoft.com/office/powerpoint/2010/main" val="214725447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6">
            <a:extLst>
              <a:ext uri="{FF2B5EF4-FFF2-40B4-BE49-F238E27FC236}">
                <a16:creationId xmlns:a16="http://schemas.microsoft.com/office/drawing/2014/main" id="{E4474D63-7E7E-FAC5-E7C3-1E429B3F7079}"/>
              </a:ext>
            </a:extLst>
          </p:cNvPr>
          <p:cNvSpPr txBox="1">
            <a:spLocks/>
          </p:cNvSpPr>
          <p:nvPr/>
        </p:nvSpPr>
        <p:spPr>
          <a:xfrm>
            <a:off x="457200" y="1063229"/>
            <a:ext cx="8229600" cy="857250"/>
          </a:xfrm>
          <a:prstGeom prst="rect">
            <a:avLst/>
          </a:prstGeom>
        </p:spPr>
        <p:style>
          <a:lnRef idx="2">
            <a:schemeClr val="accent1"/>
          </a:lnRef>
          <a:fillRef idx="1">
            <a:schemeClr val="lt1"/>
          </a:fillRef>
          <a:effectRef idx="0">
            <a:schemeClr val="accent1"/>
          </a:effectRef>
          <a:fontRef idx="minor">
            <a:schemeClr val="dk1"/>
          </a:fontRef>
        </p:style>
        <p:txBody>
          <a:bodyPr vert="horz" lIns="68580" tIns="34290" rIns="68580" bIns="34290" rtlCol="0" anchor="ctr">
            <a:normAutofit/>
          </a:bodyPr>
          <a:lstStyle>
            <a:lvl1pPr algn="l" defTabSz="457200" rtl="0" eaLnBrk="1" latinLnBrk="0" hangingPunct="1">
              <a:spcBef>
                <a:spcPct val="0"/>
              </a:spcBef>
              <a:buNone/>
              <a:defRPr sz="2000" b="1" kern="1200" baseline="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fontAlgn="ctr">
              <a:spcAft>
                <a:spcPts val="450"/>
              </a:spcAft>
            </a:pPr>
            <a:r>
              <a:rPr lang="en-US" sz="2100" b="0">
                <a:solidFill>
                  <a:srgbClr val="003A70"/>
                </a:solidFill>
                <a:latin typeface="Arial"/>
                <a:ea typeface="+mj-ea"/>
                <a:cs typeface="+mj-cs"/>
              </a:rPr>
              <a:t>PI.01.01.01 EP6 The hospital collects data on the following: The use of blood and blood components. (See also LD.03.07.01, EP 2)</a:t>
            </a:r>
          </a:p>
        </p:txBody>
      </p:sp>
      <p:graphicFrame>
        <p:nvGraphicFramePr>
          <p:cNvPr id="5" name="Chart 4">
            <a:extLst>
              <a:ext uri="{FF2B5EF4-FFF2-40B4-BE49-F238E27FC236}">
                <a16:creationId xmlns:a16="http://schemas.microsoft.com/office/drawing/2014/main" id="{2FC1639A-3F0C-5A12-585B-77964E64CE55}"/>
              </a:ext>
            </a:extLst>
          </p:cNvPr>
          <p:cNvGraphicFramePr>
            <a:graphicFrameLocks/>
          </p:cNvGraphicFramePr>
          <p:nvPr/>
        </p:nvGraphicFramePr>
        <p:xfrm>
          <a:off x="457200" y="2057401"/>
          <a:ext cx="8229600" cy="339447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14875908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6">
            <a:extLst>
              <a:ext uri="{FF2B5EF4-FFF2-40B4-BE49-F238E27FC236}">
                <a16:creationId xmlns:a16="http://schemas.microsoft.com/office/drawing/2014/main" id="{E42ABE34-7F70-2E74-4F4F-1E94154B01F7}"/>
              </a:ext>
            </a:extLst>
          </p:cNvPr>
          <p:cNvSpPr txBox="1">
            <a:spLocks/>
          </p:cNvSpPr>
          <p:nvPr/>
        </p:nvSpPr>
        <p:spPr>
          <a:xfrm>
            <a:off x="1143000" y="963675"/>
            <a:ext cx="6858000" cy="274320"/>
          </a:xfrm>
          <a:prstGeom prst="rect">
            <a:avLst/>
          </a:prstGeom>
          <a:ln w="12700" cap="flat" cmpd="sng" algn="ctr">
            <a:solidFill>
              <a:srgbClr val="0070C0"/>
            </a:solidFill>
            <a:prstDash val="solid"/>
          </a:ln>
        </p:spPr>
        <p:style>
          <a:lnRef idx="2">
            <a:schemeClr val="accent1"/>
          </a:lnRef>
          <a:fillRef idx="1">
            <a:schemeClr val="lt1"/>
          </a:fillRef>
          <a:effectRef idx="0">
            <a:schemeClr val="accent1"/>
          </a:effectRef>
          <a:fontRef idx="minor">
            <a:schemeClr val="dk1"/>
          </a:fontRef>
        </p:style>
        <p:txBody>
          <a:bodyPr vert="horz" lIns="68580" tIns="34290" rIns="68580" bIns="34290" rtlCol="0" anchor="ctr">
            <a:noAutofit/>
          </a:bodyPr>
          <a:lstStyle>
            <a:lvl1pPr algn="l" defTabSz="457200" rtl="0" eaLnBrk="1" latinLnBrk="0" hangingPunct="1">
              <a:spcBef>
                <a:spcPct val="0"/>
              </a:spcBef>
              <a:buNone/>
              <a:defRPr sz="2000" b="1" kern="1200" baseline="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fontAlgn="ctr"/>
            <a:r>
              <a:rPr lang="en-US" sz="900" b="0" dirty="0">
                <a:solidFill>
                  <a:schemeClr val="tx1"/>
                </a:solidFill>
                <a:latin typeface="Calibri" panose="020F0502020204030204" pitchFamily="34" charset="0"/>
                <a:cs typeface="Calibri" panose="020F0502020204030204" pitchFamily="34" charset="0"/>
              </a:rPr>
              <a:t>PI.01.01.01 EP6 The hospital collects data on the following: The use of blood and blood components. (See also LD.03.07.01, EP 2)</a:t>
            </a:r>
          </a:p>
        </p:txBody>
      </p:sp>
      <p:graphicFrame>
        <p:nvGraphicFramePr>
          <p:cNvPr id="4" name="Table 3">
            <a:extLst>
              <a:ext uri="{FF2B5EF4-FFF2-40B4-BE49-F238E27FC236}">
                <a16:creationId xmlns:a16="http://schemas.microsoft.com/office/drawing/2014/main" id="{1DC145B0-338B-56E3-0FCC-F8953FE3FB86}"/>
              </a:ext>
            </a:extLst>
          </p:cNvPr>
          <p:cNvGraphicFramePr>
            <a:graphicFrameLocks noGrp="1"/>
          </p:cNvGraphicFramePr>
          <p:nvPr/>
        </p:nvGraphicFramePr>
        <p:xfrm>
          <a:off x="1023938" y="3543812"/>
          <a:ext cx="6581775" cy="1864519"/>
        </p:xfrm>
        <a:graphic>
          <a:graphicData uri="http://schemas.openxmlformats.org/drawingml/2006/table">
            <a:tbl>
              <a:tblPr/>
              <a:tblGrid>
                <a:gridCol w="514350">
                  <a:extLst>
                    <a:ext uri="{9D8B030D-6E8A-4147-A177-3AD203B41FA5}">
                      <a16:colId xmlns:a16="http://schemas.microsoft.com/office/drawing/2014/main" val="921646040"/>
                    </a:ext>
                  </a:extLst>
                </a:gridCol>
                <a:gridCol w="685800">
                  <a:extLst>
                    <a:ext uri="{9D8B030D-6E8A-4147-A177-3AD203B41FA5}">
                      <a16:colId xmlns:a16="http://schemas.microsoft.com/office/drawing/2014/main" val="329324511"/>
                    </a:ext>
                  </a:extLst>
                </a:gridCol>
                <a:gridCol w="457200">
                  <a:extLst>
                    <a:ext uri="{9D8B030D-6E8A-4147-A177-3AD203B41FA5}">
                      <a16:colId xmlns:a16="http://schemas.microsoft.com/office/drawing/2014/main" val="3029665562"/>
                    </a:ext>
                  </a:extLst>
                </a:gridCol>
                <a:gridCol w="457200">
                  <a:extLst>
                    <a:ext uri="{9D8B030D-6E8A-4147-A177-3AD203B41FA5}">
                      <a16:colId xmlns:a16="http://schemas.microsoft.com/office/drawing/2014/main" val="2370650254"/>
                    </a:ext>
                  </a:extLst>
                </a:gridCol>
                <a:gridCol w="1047750">
                  <a:extLst>
                    <a:ext uri="{9D8B030D-6E8A-4147-A177-3AD203B41FA5}">
                      <a16:colId xmlns:a16="http://schemas.microsoft.com/office/drawing/2014/main" val="1310298911"/>
                    </a:ext>
                  </a:extLst>
                </a:gridCol>
                <a:gridCol w="742950">
                  <a:extLst>
                    <a:ext uri="{9D8B030D-6E8A-4147-A177-3AD203B41FA5}">
                      <a16:colId xmlns:a16="http://schemas.microsoft.com/office/drawing/2014/main" val="3828194629"/>
                    </a:ext>
                  </a:extLst>
                </a:gridCol>
                <a:gridCol w="609600">
                  <a:extLst>
                    <a:ext uri="{9D8B030D-6E8A-4147-A177-3AD203B41FA5}">
                      <a16:colId xmlns:a16="http://schemas.microsoft.com/office/drawing/2014/main" val="1043489987"/>
                    </a:ext>
                  </a:extLst>
                </a:gridCol>
                <a:gridCol w="457200">
                  <a:extLst>
                    <a:ext uri="{9D8B030D-6E8A-4147-A177-3AD203B41FA5}">
                      <a16:colId xmlns:a16="http://schemas.microsoft.com/office/drawing/2014/main" val="1589199057"/>
                    </a:ext>
                  </a:extLst>
                </a:gridCol>
                <a:gridCol w="457200">
                  <a:extLst>
                    <a:ext uri="{9D8B030D-6E8A-4147-A177-3AD203B41FA5}">
                      <a16:colId xmlns:a16="http://schemas.microsoft.com/office/drawing/2014/main" val="1572450050"/>
                    </a:ext>
                  </a:extLst>
                </a:gridCol>
                <a:gridCol w="695325">
                  <a:extLst>
                    <a:ext uri="{9D8B030D-6E8A-4147-A177-3AD203B41FA5}">
                      <a16:colId xmlns:a16="http://schemas.microsoft.com/office/drawing/2014/main" val="2906607239"/>
                    </a:ext>
                  </a:extLst>
                </a:gridCol>
                <a:gridCol w="457200">
                  <a:extLst>
                    <a:ext uri="{9D8B030D-6E8A-4147-A177-3AD203B41FA5}">
                      <a16:colId xmlns:a16="http://schemas.microsoft.com/office/drawing/2014/main" val="2747315971"/>
                    </a:ext>
                  </a:extLst>
                </a:gridCol>
              </a:tblGrid>
              <a:tr h="142875">
                <a:tc>
                  <a:txBody>
                    <a:bodyPr/>
                    <a:lstStyle/>
                    <a:p>
                      <a:pPr algn="ctr" fontAlgn="b"/>
                      <a:endParaRPr lang="en-US" sz="800" b="0" i="0" u="none" strike="noStrike">
                        <a:solidFill>
                          <a:srgbClr val="000000"/>
                        </a:solidFill>
                        <a:effectLst/>
                        <a:latin typeface="Calibri" panose="020F0502020204030204" pitchFamily="34" charset="0"/>
                      </a:endParaRPr>
                    </a:p>
                  </a:txBody>
                  <a:tcPr marL="7144" marR="7144" marT="7144" marB="0" anchor="b">
                    <a:lnL>
                      <a:noFill/>
                    </a:lnL>
                    <a:lnR>
                      <a:noFill/>
                    </a:lnR>
                    <a:lnT>
                      <a:noFill/>
                    </a:lnT>
                    <a:lnB>
                      <a:noFill/>
                    </a:lnB>
                    <a:noFill/>
                  </a:tcPr>
                </a:tc>
                <a:tc>
                  <a:txBody>
                    <a:bodyPr/>
                    <a:lstStyle/>
                    <a:p>
                      <a:pPr algn="ctr" fontAlgn="t"/>
                      <a:r>
                        <a:rPr lang="en-US" sz="800" b="0" i="0" u="none" strike="noStrike">
                          <a:solidFill>
                            <a:srgbClr val="000000"/>
                          </a:solidFill>
                          <a:effectLst/>
                          <a:latin typeface="Calibri" panose="020F0502020204030204" pitchFamily="34" charset="0"/>
                        </a:rPr>
                        <a:t>Total Products</a:t>
                      </a:r>
                    </a:p>
                  </a:txBody>
                  <a:tcPr marL="7144" marR="7144" marT="7144" marB="0">
                    <a:lnL>
                      <a:noFill/>
                    </a:lnL>
                    <a:lnR>
                      <a:noFill/>
                    </a:lnR>
                    <a:lnT>
                      <a:noFill/>
                    </a:lnT>
                    <a:lnB>
                      <a:noFill/>
                    </a:lnB>
                    <a:solidFill>
                      <a:srgbClr val="5B9BD5"/>
                    </a:solidFill>
                  </a:tcPr>
                </a:tc>
                <a:tc>
                  <a:txBody>
                    <a:bodyPr/>
                    <a:lstStyle/>
                    <a:p>
                      <a:pPr algn="ctr" fontAlgn="t"/>
                      <a:r>
                        <a:rPr lang="en-US" sz="800" b="0" i="0" u="none" strike="noStrike">
                          <a:solidFill>
                            <a:srgbClr val="000000"/>
                          </a:solidFill>
                          <a:effectLst/>
                          <a:latin typeface="Calibri" panose="020F0502020204030204" pitchFamily="34" charset="0"/>
                        </a:rPr>
                        <a:t>LRC</a:t>
                      </a:r>
                    </a:p>
                  </a:txBody>
                  <a:tcPr marL="7144" marR="7144" marT="7144" marB="0">
                    <a:lnL>
                      <a:noFill/>
                    </a:lnL>
                    <a:lnR>
                      <a:noFill/>
                    </a:lnR>
                    <a:lnT>
                      <a:noFill/>
                    </a:lnT>
                    <a:lnB>
                      <a:noFill/>
                    </a:lnB>
                    <a:solidFill>
                      <a:srgbClr val="5B9BD5"/>
                    </a:solidFill>
                  </a:tcPr>
                </a:tc>
                <a:tc>
                  <a:txBody>
                    <a:bodyPr/>
                    <a:lstStyle/>
                    <a:p>
                      <a:pPr algn="ctr" fontAlgn="t"/>
                      <a:r>
                        <a:rPr lang="en-US" sz="800" b="0" i="0" u="none" strike="noStrike">
                          <a:solidFill>
                            <a:srgbClr val="000000"/>
                          </a:solidFill>
                          <a:effectLst/>
                          <a:latin typeface="Calibri" panose="020F0502020204030204" pitchFamily="34" charset="0"/>
                        </a:rPr>
                        <a:t>FFP</a:t>
                      </a:r>
                    </a:p>
                  </a:txBody>
                  <a:tcPr marL="7144" marR="7144" marT="7144" marB="0">
                    <a:lnL>
                      <a:noFill/>
                    </a:lnL>
                    <a:lnR>
                      <a:noFill/>
                    </a:lnR>
                    <a:lnT>
                      <a:noFill/>
                    </a:lnT>
                    <a:lnB>
                      <a:noFill/>
                    </a:lnB>
                    <a:solidFill>
                      <a:srgbClr val="5B9BD5"/>
                    </a:solidFill>
                  </a:tcPr>
                </a:tc>
                <a:tc>
                  <a:txBody>
                    <a:bodyPr/>
                    <a:lstStyle/>
                    <a:p>
                      <a:pPr algn="ctr" fontAlgn="t"/>
                      <a:r>
                        <a:rPr lang="en-US" sz="800" b="0" i="0" u="none" strike="noStrike">
                          <a:solidFill>
                            <a:srgbClr val="000000"/>
                          </a:solidFill>
                          <a:effectLst/>
                          <a:latin typeface="Calibri" panose="020F0502020204030204" pitchFamily="34" charset="0"/>
                        </a:rPr>
                        <a:t>CRYO Reduced Plasma</a:t>
                      </a:r>
                    </a:p>
                  </a:txBody>
                  <a:tcPr marL="7144" marR="7144" marT="7144" marB="0">
                    <a:lnL>
                      <a:noFill/>
                    </a:lnL>
                    <a:lnR>
                      <a:noFill/>
                    </a:lnR>
                    <a:lnT>
                      <a:noFill/>
                    </a:lnT>
                    <a:lnB>
                      <a:noFill/>
                    </a:lnB>
                    <a:solidFill>
                      <a:srgbClr val="5B9BD5"/>
                    </a:solidFill>
                  </a:tcPr>
                </a:tc>
                <a:tc>
                  <a:txBody>
                    <a:bodyPr/>
                    <a:lstStyle/>
                    <a:p>
                      <a:pPr algn="ctr" fontAlgn="t"/>
                      <a:r>
                        <a:rPr lang="en-US" sz="800" b="0" i="0" u="none" strike="noStrike">
                          <a:solidFill>
                            <a:srgbClr val="000000"/>
                          </a:solidFill>
                          <a:effectLst/>
                          <a:latin typeface="Calibri" panose="020F0502020204030204" pitchFamily="34" charset="0"/>
                        </a:rPr>
                        <a:t>Thawed Plasma</a:t>
                      </a:r>
                    </a:p>
                  </a:txBody>
                  <a:tcPr marL="7144" marR="7144" marT="7144" marB="0">
                    <a:lnL>
                      <a:noFill/>
                    </a:lnL>
                    <a:lnR>
                      <a:noFill/>
                    </a:lnR>
                    <a:lnT>
                      <a:noFill/>
                    </a:lnT>
                    <a:lnB>
                      <a:noFill/>
                    </a:lnB>
                    <a:solidFill>
                      <a:srgbClr val="5B9BD5"/>
                    </a:solidFill>
                  </a:tcPr>
                </a:tc>
                <a:tc>
                  <a:txBody>
                    <a:bodyPr/>
                    <a:lstStyle/>
                    <a:p>
                      <a:pPr algn="ctr" fontAlgn="t"/>
                      <a:r>
                        <a:rPr lang="en-US" sz="800" b="0" i="0" u="none" strike="noStrike">
                          <a:solidFill>
                            <a:srgbClr val="000000"/>
                          </a:solidFill>
                          <a:effectLst/>
                          <a:latin typeface="Calibri" panose="020F0502020204030204" pitchFamily="34" charset="0"/>
                        </a:rPr>
                        <a:t>Total Plasma</a:t>
                      </a:r>
                    </a:p>
                  </a:txBody>
                  <a:tcPr marL="7144" marR="7144" marT="7144" marB="0">
                    <a:lnL>
                      <a:noFill/>
                    </a:lnL>
                    <a:lnR>
                      <a:noFill/>
                    </a:lnR>
                    <a:lnT>
                      <a:noFill/>
                    </a:lnT>
                    <a:lnB>
                      <a:noFill/>
                    </a:lnB>
                    <a:solidFill>
                      <a:srgbClr val="5B9BD5"/>
                    </a:solidFill>
                  </a:tcPr>
                </a:tc>
                <a:tc>
                  <a:txBody>
                    <a:bodyPr/>
                    <a:lstStyle/>
                    <a:p>
                      <a:pPr algn="ctr" fontAlgn="t"/>
                      <a:r>
                        <a:rPr lang="en-US" sz="800" b="0" i="0" u="none" strike="noStrike">
                          <a:solidFill>
                            <a:srgbClr val="000000"/>
                          </a:solidFill>
                          <a:effectLst/>
                          <a:latin typeface="Calibri" panose="020F0502020204030204" pitchFamily="34" charset="0"/>
                        </a:rPr>
                        <a:t>SDP</a:t>
                      </a:r>
                    </a:p>
                  </a:txBody>
                  <a:tcPr marL="7144" marR="7144" marT="7144" marB="0">
                    <a:lnL>
                      <a:noFill/>
                    </a:lnL>
                    <a:lnR>
                      <a:noFill/>
                    </a:lnR>
                    <a:lnT>
                      <a:noFill/>
                    </a:lnT>
                    <a:lnB>
                      <a:noFill/>
                    </a:lnB>
                    <a:solidFill>
                      <a:srgbClr val="5B9BD5"/>
                    </a:solidFill>
                  </a:tcPr>
                </a:tc>
                <a:tc>
                  <a:txBody>
                    <a:bodyPr/>
                    <a:lstStyle/>
                    <a:p>
                      <a:pPr algn="ctr" fontAlgn="t"/>
                      <a:r>
                        <a:rPr lang="en-US" sz="800" b="0" i="0" u="none" strike="noStrike">
                          <a:solidFill>
                            <a:srgbClr val="000000"/>
                          </a:solidFill>
                          <a:effectLst/>
                          <a:latin typeface="Calibri" panose="020F0502020204030204" pitchFamily="34" charset="0"/>
                        </a:rPr>
                        <a:t>PR PLT</a:t>
                      </a:r>
                    </a:p>
                  </a:txBody>
                  <a:tcPr marL="7144" marR="7144" marT="7144" marB="0">
                    <a:lnL>
                      <a:noFill/>
                    </a:lnL>
                    <a:lnR>
                      <a:noFill/>
                    </a:lnR>
                    <a:lnT>
                      <a:noFill/>
                    </a:lnT>
                    <a:lnB>
                      <a:noFill/>
                    </a:lnB>
                    <a:solidFill>
                      <a:srgbClr val="5B9BD5"/>
                    </a:solidFill>
                  </a:tcPr>
                </a:tc>
                <a:tc>
                  <a:txBody>
                    <a:bodyPr/>
                    <a:lstStyle/>
                    <a:p>
                      <a:pPr algn="ctr" fontAlgn="t"/>
                      <a:r>
                        <a:rPr lang="en-US" sz="800" b="0" i="0" u="none" strike="noStrike">
                          <a:solidFill>
                            <a:srgbClr val="000000"/>
                          </a:solidFill>
                          <a:effectLst/>
                          <a:latin typeface="Calibri" panose="020F0502020204030204" pitchFamily="34" charset="0"/>
                        </a:rPr>
                        <a:t>Total Platelets</a:t>
                      </a:r>
                    </a:p>
                  </a:txBody>
                  <a:tcPr marL="7144" marR="7144" marT="7144" marB="0">
                    <a:lnL>
                      <a:noFill/>
                    </a:lnL>
                    <a:lnR>
                      <a:noFill/>
                    </a:lnR>
                    <a:lnT>
                      <a:noFill/>
                    </a:lnT>
                    <a:lnB>
                      <a:noFill/>
                    </a:lnB>
                    <a:solidFill>
                      <a:srgbClr val="5B9BD5"/>
                    </a:solidFill>
                  </a:tcPr>
                </a:tc>
                <a:tc>
                  <a:txBody>
                    <a:bodyPr/>
                    <a:lstStyle/>
                    <a:p>
                      <a:pPr algn="ctr" fontAlgn="t"/>
                      <a:r>
                        <a:rPr lang="en-US" sz="800" b="0" i="0" u="none" strike="noStrike">
                          <a:solidFill>
                            <a:srgbClr val="000000"/>
                          </a:solidFill>
                          <a:effectLst/>
                          <a:latin typeface="Calibri" panose="020F0502020204030204" pitchFamily="34" charset="0"/>
                        </a:rPr>
                        <a:t>CRYO</a:t>
                      </a:r>
                    </a:p>
                  </a:txBody>
                  <a:tcPr marL="7144" marR="7144" marT="7144" marB="0">
                    <a:lnL>
                      <a:noFill/>
                    </a:lnL>
                    <a:lnR>
                      <a:noFill/>
                    </a:lnR>
                    <a:lnT>
                      <a:noFill/>
                    </a:lnT>
                    <a:lnB>
                      <a:noFill/>
                    </a:lnB>
                    <a:solidFill>
                      <a:srgbClr val="5B9BD5"/>
                    </a:solidFill>
                  </a:tcPr>
                </a:tc>
                <a:extLst>
                  <a:ext uri="{0D108BD9-81ED-4DB2-BD59-A6C34878D82A}">
                    <a16:rowId xmlns:a16="http://schemas.microsoft.com/office/drawing/2014/main" val="3565097384"/>
                  </a:ext>
                </a:extLst>
              </a:tr>
              <a:tr h="150019">
                <a:tc>
                  <a:txBody>
                    <a:bodyPr/>
                    <a:lstStyle/>
                    <a:p>
                      <a:pPr algn="l" fontAlgn="b"/>
                      <a:r>
                        <a:rPr lang="en-US" sz="800" b="0" i="0" u="none" strike="noStrike">
                          <a:solidFill>
                            <a:srgbClr val="000000"/>
                          </a:solidFill>
                          <a:effectLst/>
                          <a:latin typeface="Calibri" panose="020F0502020204030204" pitchFamily="34" charset="0"/>
                        </a:rPr>
                        <a:t>Feb - FY23</a:t>
                      </a:r>
                    </a:p>
                  </a:txBody>
                  <a:tcPr marL="7144" marR="7144" marT="7144" marB="0" anchor="b">
                    <a:lnL>
                      <a:noFill/>
                    </a:lnL>
                    <a:lnR>
                      <a:noFill/>
                    </a:lnR>
                    <a:lnT>
                      <a:noFill/>
                    </a:lnT>
                    <a:lnB>
                      <a:noFill/>
                    </a:lnB>
                    <a:noFill/>
                  </a:tcPr>
                </a:tc>
                <a:tc>
                  <a:txBody>
                    <a:bodyPr/>
                    <a:lstStyle/>
                    <a:p>
                      <a:pPr algn="ctr" fontAlgn="b"/>
                      <a:r>
                        <a:rPr lang="en-US" sz="800" b="0" i="0" u="none" strike="noStrike">
                          <a:solidFill>
                            <a:srgbClr val="000000"/>
                          </a:solidFill>
                          <a:effectLst/>
                          <a:latin typeface="Calibri" panose="020F0502020204030204" pitchFamily="34" charset="0"/>
                        </a:rPr>
                        <a:t>504</a:t>
                      </a:r>
                    </a:p>
                  </a:txBody>
                  <a:tcPr marL="7144" marR="7144" marT="7144" marB="0" anchor="b">
                    <a:lnL>
                      <a:noFill/>
                    </a:lnL>
                    <a:lnR>
                      <a:noFill/>
                    </a:lnR>
                    <a:lnT>
                      <a:noFill/>
                    </a:lnT>
                    <a:lnB>
                      <a:noFill/>
                    </a:lnB>
                    <a:noFill/>
                  </a:tcPr>
                </a:tc>
                <a:tc>
                  <a:txBody>
                    <a:bodyPr/>
                    <a:lstStyle/>
                    <a:p>
                      <a:pPr algn="ctr" rtl="0" fontAlgn="ctr"/>
                      <a:r>
                        <a:rPr lang="en-US" sz="800" b="0" i="0" u="none" strike="noStrike">
                          <a:solidFill>
                            <a:srgbClr val="000000"/>
                          </a:solidFill>
                          <a:effectLst/>
                          <a:latin typeface="Calibri" panose="020F0502020204030204" pitchFamily="34" charset="0"/>
                        </a:rPr>
                        <a:t>380</a:t>
                      </a:r>
                    </a:p>
                  </a:txBody>
                  <a:tcPr marL="7144" marR="7144" marT="7144" marB="0" anchor="ctr">
                    <a:lnL>
                      <a:noFill/>
                    </a:lnL>
                    <a:lnR>
                      <a:noFill/>
                    </a:lnR>
                    <a:lnT>
                      <a:noFill/>
                    </a:lnT>
                    <a:lnB>
                      <a:noFill/>
                    </a:lnB>
                    <a:noFill/>
                  </a:tcPr>
                </a:tc>
                <a:tc>
                  <a:txBody>
                    <a:bodyPr/>
                    <a:lstStyle/>
                    <a:p>
                      <a:pPr algn="ctr" rtl="0" fontAlgn="ctr"/>
                      <a:r>
                        <a:rPr lang="en-US" sz="800" b="0" i="0" u="none" strike="noStrike">
                          <a:solidFill>
                            <a:srgbClr val="000000"/>
                          </a:solidFill>
                          <a:effectLst/>
                          <a:latin typeface="Calibri" panose="020F0502020204030204" pitchFamily="34" charset="0"/>
                        </a:rPr>
                        <a:t>32</a:t>
                      </a:r>
                    </a:p>
                  </a:txBody>
                  <a:tcPr marL="7144" marR="7144" marT="7144" marB="0" anchor="ctr">
                    <a:lnL>
                      <a:noFill/>
                    </a:lnL>
                    <a:lnR>
                      <a:noFill/>
                    </a:lnR>
                    <a:lnT>
                      <a:noFill/>
                    </a:lnT>
                    <a:lnB>
                      <a:noFill/>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a:noFill/>
                    </a:lnL>
                    <a:lnR>
                      <a:noFill/>
                    </a:lnR>
                    <a:lnT>
                      <a:noFill/>
                    </a:lnT>
                    <a:lnB>
                      <a:noFill/>
                    </a:lnB>
                    <a:noFill/>
                  </a:tcPr>
                </a:tc>
                <a:tc>
                  <a:txBody>
                    <a:bodyPr/>
                    <a:lstStyle/>
                    <a:p>
                      <a:pPr algn="ctr" rtl="0" fontAlgn="ctr"/>
                      <a:r>
                        <a:rPr lang="en-US" sz="800" b="0" i="0" u="none" strike="noStrike">
                          <a:solidFill>
                            <a:srgbClr val="000000"/>
                          </a:solidFill>
                          <a:effectLst/>
                          <a:latin typeface="Calibri" panose="020F0502020204030204" pitchFamily="34" charset="0"/>
                        </a:rPr>
                        <a:t>4</a:t>
                      </a:r>
                    </a:p>
                  </a:txBody>
                  <a:tcPr marL="7144" marR="7144" marT="7144" marB="0" anchor="ctr">
                    <a:lnL>
                      <a:noFill/>
                    </a:lnL>
                    <a:lnR>
                      <a:noFill/>
                    </a:lnR>
                    <a:lnT>
                      <a:noFill/>
                    </a:lnT>
                    <a:lnB>
                      <a:noFill/>
                    </a:lnB>
                    <a:noFill/>
                  </a:tcPr>
                </a:tc>
                <a:tc>
                  <a:txBody>
                    <a:bodyPr/>
                    <a:lstStyle/>
                    <a:p>
                      <a:pPr algn="ctr" fontAlgn="b"/>
                      <a:r>
                        <a:rPr lang="en-US" sz="800" b="0" i="0" u="none" strike="noStrike">
                          <a:solidFill>
                            <a:srgbClr val="000000"/>
                          </a:solidFill>
                          <a:effectLst/>
                          <a:latin typeface="Calibri" panose="020F0502020204030204" pitchFamily="34" charset="0"/>
                        </a:rPr>
                        <a:t>36</a:t>
                      </a:r>
                    </a:p>
                  </a:txBody>
                  <a:tcPr marL="7144" marR="7144" marT="7144" marB="0" anchor="b">
                    <a:lnL>
                      <a:noFill/>
                    </a:lnL>
                    <a:lnR>
                      <a:noFill/>
                    </a:lnR>
                    <a:lnT>
                      <a:noFill/>
                    </a:lnT>
                    <a:lnB>
                      <a:noFill/>
                    </a:lnB>
                    <a:noFill/>
                  </a:tcPr>
                </a:tc>
                <a:tc>
                  <a:txBody>
                    <a:bodyPr/>
                    <a:lstStyle/>
                    <a:p>
                      <a:pPr algn="ctr" rtl="0" fontAlgn="ctr"/>
                      <a:r>
                        <a:rPr lang="en-US" sz="800" b="0" i="0" u="none" strike="noStrike">
                          <a:solidFill>
                            <a:srgbClr val="000000"/>
                          </a:solidFill>
                          <a:effectLst/>
                          <a:latin typeface="Calibri" panose="020F0502020204030204" pitchFamily="34" charset="0"/>
                        </a:rPr>
                        <a:t>1</a:t>
                      </a:r>
                    </a:p>
                  </a:txBody>
                  <a:tcPr marL="7144" marR="7144" marT="7144" marB="0" anchor="ctr">
                    <a:lnL>
                      <a:noFill/>
                    </a:lnL>
                    <a:lnR>
                      <a:noFill/>
                    </a:lnR>
                    <a:lnT>
                      <a:noFill/>
                    </a:lnT>
                    <a:lnB>
                      <a:noFill/>
                    </a:lnB>
                    <a:noFill/>
                  </a:tcPr>
                </a:tc>
                <a:tc>
                  <a:txBody>
                    <a:bodyPr/>
                    <a:lstStyle/>
                    <a:p>
                      <a:pPr algn="ctr" rtl="0" fontAlgn="ctr"/>
                      <a:r>
                        <a:rPr lang="en-US" sz="800" b="0" i="0" u="none" strike="noStrike">
                          <a:solidFill>
                            <a:srgbClr val="000000"/>
                          </a:solidFill>
                          <a:effectLst/>
                          <a:latin typeface="Calibri" panose="020F0502020204030204" pitchFamily="34" charset="0"/>
                        </a:rPr>
                        <a:t>67</a:t>
                      </a:r>
                    </a:p>
                  </a:txBody>
                  <a:tcPr marL="7144" marR="7144" marT="7144" marB="0" anchor="ctr">
                    <a:lnL>
                      <a:noFill/>
                    </a:lnL>
                    <a:lnR>
                      <a:noFill/>
                    </a:lnR>
                    <a:lnT>
                      <a:noFill/>
                    </a:lnT>
                    <a:lnB>
                      <a:noFill/>
                    </a:lnB>
                    <a:noFill/>
                  </a:tcPr>
                </a:tc>
                <a:tc>
                  <a:txBody>
                    <a:bodyPr/>
                    <a:lstStyle/>
                    <a:p>
                      <a:pPr algn="ctr" fontAlgn="b"/>
                      <a:r>
                        <a:rPr lang="en-US" sz="800" b="0" i="0" u="none" strike="noStrike">
                          <a:solidFill>
                            <a:srgbClr val="000000"/>
                          </a:solidFill>
                          <a:effectLst/>
                          <a:latin typeface="Calibri" panose="020F0502020204030204" pitchFamily="34" charset="0"/>
                        </a:rPr>
                        <a:t>68</a:t>
                      </a:r>
                    </a:p>
                  </a:txBody>
                  <a:tcPr marL="7144" marR="7144" marT="7144" marB="0" anchor="b">
                    <a:lnL>
                      <a:noFill/>
                    </a:lnL>
                    <a:lnR>
                      <a:noFill/>
                    </a:lnR>
                    <a:lnT>
                      <a:noFill/>
                    </a:lnT>
                    <a:lnB>
                      <a:noFill/>
                    </a:lnB>
                    <a:noFill/>
                  </a:tcPr>
                </a:tc>
                <a:tc>
                  <a:txBody>
                    <a:bodyPr/>
                    <a:lstStyle/>
                    <a:p>
                      <a:pPr algn="ctr" rtl="0" fontAlgn="ctr"/>
                      <a:r>
                        <a:rPr lang="en-US" sz="800" b="0" i="0" u="none" strike="noStrike">
                          <a:solidFill>
                            <a:srgbClr val="000000"/>
                          </a:solidFill>
                          <a:effectLst/>
                          <a:latin typeface="Calibri" panose="020F0502020204030204" pitchFamily="34" charset="0"/>
                        </a:rPr>
                        <a:t>20</a:t>
                      </a:r>
                    </a:p>
                  </a:txBody>
                  <a:tcPr marL="7144" marR="7144" marT="7144" marB="0" anchor="ctr">
                    <a:lnL>
                      <a:noFill/>
                    </a:lnL>
                    <a:lnR>
                      <a:noFill/>
                    </a:lnR>
                    <a:lnT>
                      <a:noFill/>
                    </a:lnT>
                    <a:lnB>
                      <a:noFill/>
                    </a:lnB>
                    <a:noFill/>
                  </a:tcPr>
                </a:tc>
                <a:extLst>
                  <a:ext uri="{0D108BD9-81ED-4DB2-BD59-A6C34878D82A}">
                    <a16:rowId xmlns:a16="http://schemas.microsoft.com/office/drawing/2014/main" val="3468494114"/>
                  </a:ext>
                </a:extLst>
              </a:tr>
              <a:tr h="142875">
                <a:tc>
                  <a:txBody>
                    <a:bodyPr/>
                    <a:lstStyle/>
                    <a:p>
                      <a:pPr algn="l" fontAlgn="b"/>
                      <a:r>
                        <a:rPr lang="en-US" sz="800" b="0" i="0" u="none" strike="noStrike">
                          <a:solidFill>
                            <a:srgbClr val="000000"/>
                          </a:solidFill>
                          <a:effectLst/>
                          <a:latin typeface="Calibri" panose="020F0502020204030204" pitchFamily="34" charset="0"/>
                        </a:rPr>
                        <a:t>Mar - FY23</a:t>
                      </a:r>
                    </a:p>
                  </a:txBody>
                  <a:tcPr marL="7144" marR="7144" marT="7144" marB="0" anchor="b">
                    <a:lnL>
                      <a:noFill/>
                    </a:lnL>
                    <a:lnR>
                      <a:noFill/>
                    </a:lnR>
                    <a:lnT>
                      <a:noFill/>
                    </a:lnT>
                    <a:lnB>
                      <a:noFill/>
                    </a:lnB>
                    <a:noFill/>
                  </a:tcPr>
                </a:tc>
                <a:tc>
                  <a:txBody>
                    <a:bodyPr/>
                    <a:lstStyle/>
                    <a:p>
                      <a:pPr algn="ctr" rtl="0" fontAlgn="ctr"/>
                      <a:r>
                        <a:rPr lang="en-US" sz="800" b="0" i="0" u="none" strike="noStrike">
                          <a:solidFill>
                            <a:srgbClr val="000000"/>
                          </a:solidFill>
                          <a:effectLst/>
                          <a:latin typeface="Calibri" panose="020F0502020204030204" pitchFamily="34" charset="0"/>
                        </a:rPr>
                        <a:t>500</a:t>
                      </a:r>
                    </a:p>
                  </a:txBody>
                  <a:tcPr marL="7144" marR="7144" marT="7144" marB="0" anchor="ctr">
                    <a:lnL>
                      <a:noFill/>
                    </a:lnL>
                    <a:lnR>
                      <a:noFill/>
                    </a:lnR>
                    <a:lnT>
                      <a:noFill/>
                    </a:lnT>
                    <a:lnB>
                      <a:noFill/>
                    </a:lnB>
                    <a:noFill/>
                  </a:tcPr>
                </a:tc>
                <a:tc>
                  <a:txBody>
                    <a:bodyPr/>
                    <a:lstStyle/>
                    <a:p>
                      <a:pPr algn="ctr" rtl="0" fontAlgn="ctr"/>
                      <a:r>
                        <a:rPr lang="en-US" sz="800" b="0" i="0" u="none" strike="noStrike">
                          <a:solidFill>
                            <a:srgbClr val="000000"/>
                          </a:solidFill>
                          <a:effectLst/>
                          <a:latin typeface="Calibri" panose="020F0502020204030204" pitchFamily="34" charset="0"/>
                        </a:rPr>
                        <a:t>417</a:t>
                      </a:r>
                    </a:p>
                  </a:txBody>
                  <a:tcPr marL="7144" marR="7144" marT="7144" marB="0" anchor="ctr">
                    <a:lnL>
                      <a:noFill/>
                    </a:lnL>
                    <a:lnR>
                      <a:noFill/>
                    </a:lnR>
                    <a:lnT>
                      <a:noFill/>
                    </a:lnT>
                    <a:lnB>
                      <a:noFill/>
                    </a:lnB>
                    <a:noFill/>
                  </a:tcPr>
                </a:tc>
                <a:tc>
                  <a:txBody>
                    <a:bodyPr/>
                    <a:lstStyle/>
                    <a:p>
                      <a:pPr algn="ctr" rtl="0" fontAlgn="ctr"/>
                      <a:r>
                        <a:rPr lang="en-US" sz="800" b="0" i="0" u="none" strike="noStrike">
                          <a:solidFill>
                            <a:srgbClr val="000000"/>
                          </a:solidFill>
                          <a:effectLst/>
                          <a:latin typeface="Calibri" panose="020F0502020204030204" pitchFamily="34" charset="0"/>
                        </a:rPr>
                        <a:t>27</a:t>
                      </a:r>
                    </a:p>
                  </a:txBody>
                  <a:tcPr marL="7144" marR="7144" marT="7144" marB="0" anchor="ctr">
                    <a:lnL>
                      <a:noFill/>
                    </a:lnL>
                    <a:lnR>
                      <a:noFill/>
                    </a:lnR>
                    <a:lnT>
                      <a:noFill/>
                    </a:lnT>
                    <a:lnB>
                      <a:noFill/>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a:noFill/>
                    </a:lnL>
                    <a:lnR>
                      <a:noFill/>
                    </a:lnR>
                    <a:lnT>
                      <a:noFill/>
                    </a:lnT>
                    <a:lnB>
                      <a:noFill/>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a:noFill/>
                    </a:lnL>
                    <a:lnR>
                      <a:noFill/>
                    </a:lnR>
                    <a:lnT>
                      <a:noFill/>
                    </a:lnT>
                    <a:lnB>
                      <a:noFill/>
                    </a:lnB>
                    <a:noFill/>
                  </a:tcPr>
                </a:tc>
                <a:tc>
                  <a:txBody>
                    <a:bodyPr/>
                    <a:lstStyle/>
                    <a:p>
                      <a:pPr algn="ctr" rtl="0" fontAlgn="ctr"/>
                      <a:r>
                        <a:rPr lang="en-US" sz="800" b="0" i="0" u="none" strike="noStrike">
                          <a:solidFill>
                            <a:srgbClr val="000000"/>
                          </a:solidFill>
                          <a:effectLst/>
                          <a:latin typeface="Calibri" panose="020F0502020204030204" pitchFamily="34" charset="0"/>
                        </a:rPr>
                        <a:t>27</a:t>
                      </a:r>
                    </a:p>
                  </a:txBody>
                  <a:tcPr marL="7144" marR="7144" marT="7144" marB="0" anchor="ctr">
                    <a:lnL>
                      <a:noFill/>
                    </a:lnL>
                    <a:lnR>
                      <a:noFill/>
                    </a:lnR>
                    <a:lnT>
                      <a:noFill/>
                    </a:lnT>
                    <a:lnB>
                      <a:noFill/>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a:noFill/>
                    </a:lnL>
                    <a:lnR>
                      <a:noFill/>
                    </a:lnR>
                    <a:lnT>
                      <a:noFill/>
                    </a:lnT>
                    <a:lnB>
                      <a:noFill/>
                    </a:lnB>
                    <a:noFill/>
                  </a:tcPr>
                </a:tc>
                <a:tc>
                  <a:txBody>
                    <a:bodyPr/>
                    <a:lstStyle/>
                    <a:p>
                      <a:pPr algn="ctr" rtl="0" fontAlgn="ctr"/>
                      <a:r>
                        <a:rPr lang="en-US" sz="800" b="0" i="0" u="none" strike="noStrike">
                          <a:solidFill>
                            <a:srgbClr val="000000"/>
                          </a:solidFill>
                          <a:effectLst/>
                          <a:latin typeface="Calibri" panose="020F0502020204030204" pitchFamily="34" charset="0"/>
                        </a:rPr>
                        <a:t>24</a:t>
                      </a:r>
                    </a:p>
                  </a:txBody>
                  <a:tcPr marL="7144" marR="7144" marT="7144" marB="0" anchor="ctr">
                    <a:lnL>
                      <a:noFill/>
                    </a:lnL>
                    <a:lnR>
                      <a:noFill/>
                    </a:lnR>
                    <a:lnT>
                      <a:noFill/>
                    </a:lnT>
                    <a:lnB>
                      <a:noFill/>
                    </a:lnB>
                    <a:noFill/>
                  </a:tcPr>
                </a:tc>
                <a:tc>
                  <a:txBody>
                    <a:bodyPr/>
                    <a:lstStyle/>
                    <a:p>
                      <a:pPr algn="ctr" fontAlgn="b"/>
                      <a:r>
                        <a:rPr lang="en-US" sz="800" b="0" i="0" u="none" strike="noStrike">
                          <a:solidFill>
                            <a:srgbClr val="000000"/>
                          </a:solidFill>
                          <a:effectLst/>
                          <a:latin typeface="Calibri" panose="020F0502020204030204" pitchFamily="34" charset="0"/>
                        </a:rPr>
                        <a:t>24</a:t>
                      </a:r>
                    </a:p>
                  </a:txBody>
                  <a:tcPr marL="7144" marR="7144" marT="7144" marB="0" anchor="b">
                    <a:lnL>
                      <a:noFill/>
                    </a:lnL>
                    <a:lnR>
                      <a:noFill/>
                    </a:lnR>
                    <a:lnT>
                      <a:noFill/>
                    </a:lnT>
                    <a:lnB>
                      <a:noFill/>
                    </a:lnB>
                    <a:noFill/>
                  </a:tcPr>
                </a:tc>
                <a:tc>
                  <a:txBody>
                    <a:bodyPr/>
                    <a:lstStyle/>
                    <a:p>
                      <a:pPr algn="ctr" rtl="0" fontAlgn="ctr"/>
                      <a:r>
                        <a:rPr lang="en-US" sz="800" b="0" i="0" u="none" strike="noStrike">
                          <a:solidFill>
                            <a:srgbClr val="000000"/>
                          </a:solidFill>
                          <a:effectLst/>
                          <a:latin typeface="Calibri" panose="020F0502020204030204" pitchFamily="34" charset="0"/>
                        </a:rPr>
                        <a:t>1</a:t>
                      </a:r>
                    </a:p>
                  </a:txBody>
                  <a:tcPr marL="7144" marR="7144" marT="7144" marB="0" anchor="ctr">
                    <a:lnL>
                      <a:noFill/>
                    </a:lnL>
                    <a:lnR>
                      <a:noFill/>
                    </a:lnR>
                    <a:lnT>
                      <a:noFill/>
                    </a:lnT>
                    <a:lnB>
                      <a:noFill/>
                    </a:lnB>
                    <a:noFill/>
                  </a:tcPr>
                </a:tc>
                <a:extLst>
                  <a:ext uri="{0D108BD9-81ED-4DB2-BD59-A6C34878D82A}">
                    <a16:rowId xmlns:a16="http://schemas.microsoft.com/office/drawing/2014/main" val="1543875747"/>
                  </a:ext>
                </a:extLst>
              </a:tr>
              <a:tr h="142875">
                <a:tc>
                  <a:txBody>
                    <a:bodyPr/>
                    <a:lstStyle/>
                    <a:p>
                      <a:pPr algn="l" fontAlgn="b"/>
                      <a:r>
                        <a:rPr lang="en-US" sz="800" b="0" i="0" u="none" strike="noStrike">
                          <a:solidFill>
                            <a:srgbClr val="000000"/>
                          </a:solidFill>
                          <a:effectLst/>
                          <a:latin typeface="Calibri" panose="020F0502020204030204" pitchFamily="34" charset="0"/>
                        </a:rPr>
                        <a:t>Apr - FY23</a:t>
                      </a:r>
                    </a:p>
                  </a:txBody>
                  <a:tcPr marL="7144" marR="7144" marT="7144" marB="0" anchor="b">
                    <a:lnL>
                      <a:noFill/>
                    </a:lnL>
                    <a:lnR>
                      <a:noFill/>
                    </a:lnR>
                    <a:lnT>
                      <a:noFill/>
                    </a:lnT>
                    <a:lnB>
                      <a:noFill/>
                    </a:lnB>
                    <a:noFill/>
                  </a:tcPr>
                </a:tc>
                <a:tc>
                  <a:txBody>
                    <a:bodyPr/>
                    <a:lstStyle/>
                    <a:p>
                      <a:pPr algn="ctr" rtl="0" fontAlgn="ctr"/>
                      <a:r>
                        <a:rPr lang="en-US" sz="800" b="0" i="0" u="none" strike="noStrike">
                          <a:solidFill>
                            <a:srgbClr val="000000"/>
                          </a:solidFill>
                          <a:effectLst/>
                          <a:latin typeface="Calibri" panose="020F0502020204030204" pitchFamily="34" charset="0"/>
                        </a:rPr>
                        <a:t>542</a:t>
                      </a:r>
                    </a:p>
                  </a:txBody>
                  <a:tcPr marL="7144" marR="7144" marT="7144" marB="0" anchor="ctr">
                    <a:lnL>
                      <a:noFill/>
                    </a:lnL>
                    <a:lnR>
                      <a:noFill/>
                    </a:lnR>
                    <a:lnT>
                      <a:noFill/>
                    </a:lnT>
                    <a:lnB>
                      <a:noFill/>
                    </a:lnB>
                    <a:noFill/>
                  </a:tcPr>
                </a:tc>
                <a:tc>
                  <a:txBody>
                    <a:bodyPr/>
                    <a:lstStyle/>
                    <a:p>
                      <a:pPr algn="ctr" rtl="0" fontAlgn="ctr"/>
                      <a:r>
                        <a:rPr lang="en-US" sz="800" b="0" i="0" u="none" strike="noStrike">
                          <a:solidFill>
                            <a:srgbClr val="000000"/>
                          </a:solidFill>
                          <a:effectLst/>
                          <a:latin typeface="Calibri" panose="020F0502020204030204" pitchFamily="34" charset="0"/>
                        </a:rPr>
                        <a:t>435</a:t>
                      </a:r>
                    </a:p>
                  </a:txBody>
                  <a:tcPr marL="7144" marR="7144" marT="7144" marB="0" anchor="ctr">
                    <a:lnL>
                      <a:noFill/>
                    </a:lnL>
                    <a:lnR>
                      <a:noFill/>
                    </a:lnR>
                    <a:lnT>
                      <a:noFill/>
                    </a:lnT>
                    <a:lnB>
                      <a:noFill/>
                    </a:lnB>
                    <a:noFill/>
                  </a:tcPr>
                </a:tc>
                <a:tc>
                  <a:txBody>
                    <a:bodyPr/>
                    <a:lstStyle/>
                    <a:p>
                      <a:pPr algn="ctr" rtl="0" fontAlgn="ctr"/>
                      <a:r>
                        <a:rPr lang="en-US" sz="800" b="0" i="0" u="none" strike="noStrike">
                          <a:solidFill>
                            <a:srgbClr val="000000"/>
                          </a:solidFill>
                          <a:effectLst/>
                          <a:latin typeface="Calibri" panose="020F0502020204030204" pitchFamily="34" charset="0"/>
                        </a:rPr>
                        <a:t>41</a:t>
                      </a:r>
                    </a:p>
                  </a:txBody>
                  <a:tcPr marL="7144" marR="7144" marT="7144" marB="0" anchor="ctr">
                    <a:lnL>
                      <a:noFill/>
                    </a:lnL>
                    <a:lnR>
                      <a:noFill/>
                    </a:lnR>
                    <a:lnT>
                      <a:noFill/>
                    </a:lnT>
                    <a:lnB>
                      <a:noFill/>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a:noFill/>
                    </a:lnL>
                    <a:lnR>
                      <a:noFill/>
                    </a:lnR>
                    <a:lnT>
                      <a:noFill/>
                    </a:lnT>
                    <a:lnB>
                      <a:noFill/>
                    </a:lnB>
                    <a:noFill/>
                  </a:tcPr>
                </a:tc>
                <a:tc>
                  <a:txBody>
                    <a:bodyPr/>
                    <a:lstStyle/>
                    <a:p>
                      <a:pPr algn="ctr" rtl="0" fontAlgn="ctr"/>
                      <a:r>
                        <a:rPr lang="en-US" sz="800" b="0" i="0" u="none" strike="noStrike">
                          <a:solidFill>
                            <a:srgbClr val="000000"/>
                          </a:solidFill>
                          <a:effectLst/>
                          <a:latin typeface="Calibri" panose="020F0502020204030204" pitchFamily="34" charset="0"/>
                        </a:rPr>
                        <a:t>2</a:t>
                      </a:r>
                    </a:p>
                  </a:txBody>
                  <a:tcPr marL="7144" marR="7144" marT="7144" marB="0" anchor="ctr">
                    <a:lnL>
                      <a:noFill/>
                    </a:lnL>
                    <a:lnR>
                      <a:noFill/>
                    </a:lnR>
                    <a:lnT>
                      <a:noFill/>
                    </a:lnT>
                    <a:lnB>
                      <a:noFill/>
                    </a:lnB>
                    <a:noFill/>
                  </a:tcPr>
                </a:tc>
                <a:tc>
                  <a:txBody>
                    <a:bodyPr/>
                    <a:lstStyle/>
                    <a:p>
                      <a:pPr algn="ctr" rtl="0" fontAlgn="ctr"/>
                      <a:r>
                        <a:rPr lang="en-US" sz="800" b="0" i="0" u="none" strike="noStrike">
                          <a:solidFill>
                            <a:srgbClr val="000000"/>
                          </a:solidFill>
                          <a:effectLst/>
                          <a:latin typeface="Calibri" panose="020F0502020204030204" pitchFamily="34" charset="0"/>
                        </a:rPr>
                        <a:t>43</a:t>
                      </a:r>
                    </a:p>
                  </a:txBody>
                  <a:tcPr marL="7144" marR="7144" marT="7144" marB="0" anchor="ctr">
                    <a:lnL>
                      <a:noFill/>
                    </a:lnL>
                    <a:lnR>
                      <a:noFill/>
                    </a:lnR>
                    <a:lnT>
                      <a:noFill/>
                    </a:lnT>
                    <a:lnB>
                      <a:noFill/>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a:noFill/>
                    </a:lnL>
                    <a:lnR>
                      <a:noFill/>
                    </a:lnR>
                    <a:lnT>
                      <a:noFill/>
                    </a:lnT>
                    <a:lnB>
                      <a:noFill/>
                    </a:lnB>
                    <a:noFill/>
                  </a:tcPr>
                </a:tc>
                <a:tc>
                  <a:txBody>
                    <a:bodyPr/>
                    <a:lstStyle/>
                    <a:p>
                      <a:pPr algn="ctr" rtl="0" fontAlgn="ctr"/>
                      <a:r>
                        <a:rPr lang="en-US" sz="800" b="0" i="0" u="none" strike="noStrike">
                          <a:solidFill>
                            <a:srgbClr val="000000"/>
                          </a:solidFill>
                          <a:effectLst/>
                          <a:latin typeface="Calibri" panose="020F0502020204030204" pitchFamily="34" charset="0"/>
                        </a:rPr>
                        <a:t>32</a:t>
                      </a:r>
                    </a:p>
                  </a:txBody>
                  <a:tcPr marL="7144" marR="7144" marT="7144" marB="0" anchor="ctr">
                    <a:lnL>
                      <a:noFill/>
                    </a:lnL>
                    <a:lnR>
                      <a:noFill/>
                    </a:lnR>
                    <a:lnT>
                      <a:noFill/>
                    </a:lnT>
                    <a:lnB>
                      <a:noFill/>
                    </a:lnB>
                    <a:noFill/>
                  </a:tcPr>
                </a:tc>
                <a:tc>
                  <a:txBody>
                    <a:bodyPr/>
                    <a:lstStyle/>
                    <a:p>
                      <a:pPr algn="ctr" fontAlgn="b"/>
                      <a:r>
                        <a:rPr lang="en-US" sz="800" b="0" i="0" u="none" strike="noStrike">
                          <a:solidFill>
                            <a:srgbClr val="000000"/>
                          </a:solidFill>
                          <a:effectLst/>
                          <a:latin typeface="Calibri" panose="020F0502020204030204" pitchFamily="34" charset="0"/>
                        </a:rPr>
                        <a:t>32</a:t>
                      </a:r>
                    </a:p>
                  </a:txBody>
                  <a:tcPr marL="7144" marR="7144" marT="7144" marB="0" anchor="b">
                    <a:lnL>
                      <a:noFill/>
                    </a:lnL>
                    <a:lnR>
                      <a:noFill/>
                    </a:lnR>
                    <a:lnT>
                      <a:noFill/>
                    </a:lnT>
                    <a:lnB>
                      <a:noFill/>
                    </a:lnB>
                    <a:noFill/>
                  </a:tcPr>
                </a:tc>
                <a:tc>
                  <a:txBody>
                    <a:bodyPr/>
                    <a:lstStyle/>
                    <a:p>
                      <a:pPr algn="ctr" rtl="0" fontAlgn="ctr"/>
                      <a:r>
                        <a:rPr lang="en-US" sz="800" b="0" i="0" u="none" strike="noStrike">
                          <a:solidFill>
                            <a:srgbClr val="000000"/>
                          </a:solidFill>
                          <a:effectLst/>
                          <a:latin typeface="Calibri" panose="020F0502020204030204" pitchFamily="34" charset="0"/>
                        </a:rPr>
                        <a:t>12</a:t>
                      </a:r>
                    </a:p>
                  </a:txBody>
                  <a:tcPr marL="7144" marR="7144" marT="7144" marB="0" anchor="ctr">
                    <a:lnL>
                      <a:noFill/>
                    </a:lnL>
                    <a:lnR>
                      <a:noFill/>
                    </a:lnR>
                    <a:lnT>
                      <a:noFill/>
                    </a:lnT>
                    <a:lnB>
                      <a:noFill/>
                    </a:lnB>
                    <a:noFill/>
                  </a:tcPr>
                </a:tc>
                <a:extLst>
                  <a:ext uri="{0D108BD9-81ED-4DB2-BD59-A6C34878D82A}">
                    <a16:rowId xmlns:a16="http://schemas.microsoft.com/office/drawing/2014/main" val="4000160096"/>
                  </a:ext>
                </a:extLst>
              </a:tr>
              <a:tr h="142875">
                <a:tc>
                  <a:txBody>
                    <a:bodyPr/>
                    <a:lstStyle/>
                    <a:p>
                      <a:pPr algn="l" fontAlgn="b"/>
                      <a:r>
                        <a:rPr lang="en-US" sz="800" b="0" i="0" u="none" strike="noStrike">
                          <a:solidFill>
                            <a:srgbClr val="000000"/>
                          </a:solidFill>
                          <a:effectLst/>
                          <a:latin typeface="Calibri" panose="020F0502020204030204" pitchFamily="34" charset="0"/>
                        </a:rPr>
                        <a:t>May - FY23</a:t>
                      </a:r>
                    </a:p>
                  </a:txBody>
                  <a:tcPr marL="7144" marR="7144" marT="7144" marB="0" anchor="b">
                    <a:lnL>
                      <a:noFill/>
                    </a:lnL>
                    <a:lnR>
                      <a:noFill/>
                    </a:lnR>
                    <a:lnT>
                      <a:noFill/>
                    </a:lnT>
                    <a:lnB>
                      <a:noFill/>
                    </a:lnB>
                    <a:noFill/>
                  </a:tcPr>
                </a:tc>
                <a:tc>
                  <a:txBody>
                    <a:bodyPr/>
                    <a:lstStyle/>
                    <a:p>
                      <a:pPr algn="ctr" rtl="0" fontAlgn="ctr"/>
                      <a:r>
                        <a:rPr lang="en-US" sz="800" b="0" i="0" u="none" strike="noStrike">
                          <a:solidFill>
                            <a:srgbClr val="000000"/>
                          </a:solidFill>
                          <a:effectLst/>
                          <a:latin typeface="Calibri" panose="020F0502020204030204" pitchFamily="34" charset="0"/>
                        </a:rPr>
                        <a:t>666</a:t>
                      </a:r>
                    </a:p>
                  </a:txBody>
                  <a:tcPr marL="7144" marR="7144" marT="7144" marB="0" anchor="ctr">
                    <a:lnL>
                      <a:noFill/>
                    </a:lnL>
                    <a:lnR>
                      <a:noFill/>
                    </a:lnR>
                    <a:lnT>
                      <a:noFill/>
                    </a:lnT>
                    <a:lnB>
                      <a:noFill/>
                    </a:lnB>
                    <a:noFill/>
                  </a:tcPr>
                </a:tc>
                <a:tc>
                  <a:txBody>
                    <a:bodyPr/>
                    <a:lstStyle/>
                    <a:p>
                      <a:pPr algn="ctr" rtl="0" fontAlgn="ctr"/>
                      <a:r>
                        <a:rPr lang="en-US" sz="800" b="0" i="0" u="none" strike="noStrike">
                          <a:solidFill>
                            <a:srgbClr val="000000"/>
                          </a:solidFill>
                          <a:effectLst/>
                          <a:latin typeface="Calibri" panose="020F0502020204030204" pitchFamily="34" charset="0"/>
                        </a:rPr>
                        <a:t>437</a:t>
                      </a:r>
                    </a:p>
                  </a:txBody>
                  <a:tcPr marL="7144" marR="7144" marT="7144" marB="0" anchor="ctr">
                    <a:lnL>
                      <a:noFill/>
                    </a:lnL>
                    <a:lnR>
                      <a:noFill/>
                    </a:lnR>
                    <a:lnT>
                      <a:noFill/>
                    </a:lnT>
                    <a:lnB>
                      <a:noFill/>
                    </a:lnB>
                    <a:noFill/>
                  </a:tcPr>
                </a:tc>
                <a:tc>
                  <a:txBody>
                    <a:bodyPr/>
                    <a:lstStyle/>
                    <a:p>
                      <a:pPr algn="ctr" rtl="0" fontAlgn="ctr"/>
                      <a:r>
                        <a:rPr lang="en-US" sz="800" b="0" i="0" u="none" strike="noStrike">
                          <a:solidFill>
                            <a:srgbClr val="000000"/>
                          </a:solidFill>
                          <a:effectLst/>
                          <a:latin typeface="Calibri" panose="020F0502020204030204" pitchFamily="34" charset="0"/>
                        </a:rPr>
                        <a:t>139</a:t>
                      </a:r>
                    </a:p>
                  </a:txBody>
                  <a:tcPr marL="7144" marR="7144" marT="7144" marB="0" anchor="ctr">
                    <a:lnL>
                      <a:noFill/>
                    </a:lnL>
                    <a:lnR>
                      <a:noFill/>
                    </a:lnR>
                    <a:lnT>
                      <a:noFill/>
                    </a:lnT>
                    <a:lnB>
                      <a:noFill/>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a:noFill/>
                    </a:lnL>
                    <a:lnR>
                      <a:noFill/>
                    </a:lnR>
                    <a:lnT>
                      <a:noFill/>
                    </a:lnT>
                    <a:lnB>
                      <a:noFill/>
                    </a:lnB>
                    <a:noFill/>
                  </a:tcPr>
                </a:tc>
                <a:tc>
                  <a:txBody>
                    <a:bodyPr/>
                    <a:lstStyle/>
                    <a:p>
                      <a:pPr algn="ctr" rtl="0" fontAlgn="ctr"/>
                      <a:r>
                        <a:rPr lang="en-US" sz="800" b="0" i="0" u="none" strike="noStrike">
                          <a:solidFill>
                            <a:srgbClr val="000000"/>
                          </a:solidFill>
                          <a:effectLst/>
                          <a:latin typeface="Calibri" panose="020F0502020204030204" pitchFamily="34" charset="0"/>
                        </a:rPr>
                        <a:t>4</a:t>
                      </a:r>
                    </a:p>
                  </a:txBody>
                  <a:tcPr marL="7144" marR="7144" marT="7144" marB="0" anchor="ctr">
                    <a:lnL>
                      <a:noFill/>
                    </a:lnL>
                    <a:lnR>
                      <a:noFill/>
                    </a:lnR>
                    <a:lnT>
                      <a:noFill/>
                    </a:lnT>
                    <a:lnB>
                      <a:noFill/>
                    </a:lnB>
                    <a:noFill/>
                  </a:tcPr>
                </a:tc>
                <a:tc>
                  <a:txBody>
                    <a:bodyPr/>
                    <a:lstStyle/>
                    <a:p>
                      <a:pPr algn="ctr" rtl="0" fontAlgn="ctr"/>
                      <a:r>
                        <a:rPr lang="en-US" sz="800" b="0" i="0" u="none" strike="noStrike">
                          <a:solidFill>
                            <a:srgbClr val="000000"/>
                          </a:solidFill>
                          <a:effectLst/>
                          <a:latin typeface="Calibri" panose="020F0502020204030204" pitchFamily="34" charset="0"/>
                        </a:rPr>
                        <a:t>143</a:t>
                      </a:r>
                    </a:p>
                  </a:txBody>
                  <a:tcPr marL="7144" marR="7144" marT="7144" marB="0" anchor="ctr">
                    <a:lnL>
                      <a:noFill/>
                    </a:lnL>
                    <a:lnR>
                      <a:noFill/>
                    </a:lnR>
                    <a:lnT>
                      <a:noFill/>
                    </a:lnT>
                    <a:lnB>
                      <a:noFill/>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a:noFill/>
                    </a:lnL>
                    <a:lnR>
                      <a:noFill/>
                    </a:lnR>
                    <a:lnT>
                      <a:noFill/>
                    </a:lnT>
                    <a:lnB>
                      <a:noFill/>
                    </a:lnB>
                    <a:noFill/>
                  </a:tcPr>
                </a:tc>
                <a:tc>
                  <a:txBody>
                    <a:bodyPr/>
                    <a:lstStyle/>
                    <a:p>
                      <a:pPr algn="ctr" rtl="0" fontAlgn="ctr"/>
                      <a:r>
                        <a:rPr lang="en-US" sz="800" b="0" i="0" u="none" strike="noStrike">
                          <a:solidFill>
                            <a:srgbClr val="000000"/>
                          </a:solidFill>
                          <a:effectLst/>
                          <a:latin typeface="Calibri" panose="020F0502020204030204" pitchFamily="34" charset="0"/>
                        </a:rPr>
                        <a:t>53</a:t>
                      </a:r>
                    </a:p>
                  </a:txBody>
                  <a:tcPr marL="7144" marR="7144" marT="7144" marB="0" anchor="ctr">
                    <a:lnL>
                      <a:noFill/>
                    </a:lnL>
                    <a:lnR>
                      <a:noFill/>
                    </a:lnR>
                    <a:lnT>
                      <a:noFill/>
                    </a:lnT>
                    <a:lnB>
                      <a:noFill/>
                    </a:lnB>
                    <a:noFill/>
                  </a:tcPr>
                </a:tc>
                <a:tc>
                  <a:txBody>
                    <a:bodyPr/>
                    <a:lstStyle/>
                    <a:p>
                      <a:pPr algn="ctr" fontAlgn="b"/>
                      <a:r>
                        <a:rPr lang="en-US" sz="800" b="0" i="0" u="none" strike="noStrike">
                          <a:solidFill>
                            <a:srgbClr val="000000"/>
                          </a:solidFill>
                          <a:effectLst/>
                          <a:latin typeface="Calibri" panose="020F0502020204030204" pitchFamily="34" charset="0"/>
                        </a:rPr>
                        <a:t>53</a:t>
                      </a:r>
                    </a:p>
                  </a:txBody>
                  <a:tcPr marL="7144" marR="7144" marT="7144" marB="0" anchor="b">
                    <a:lnL>
                      <a:noFill/>
                    </a:lnL>
                    <a:lnR>
                      <a:noFill/>
                    </a:lnR>
                    <a:lnT>
                      <a:noFill/>
                    </a:lnT>
                    <a:lnB>
                      <a:noFill/>
                    </a:lnB>
                    <a:noFill/>
                  </a:tcPr>
                </a:tc>
                <a:tc>
                  <a:txBody>
                    <a:bodyPr/>
                    <a:lstStyle/>
                    <a:p>
                      <a:pPr algn="ctr" rtl="0" fontAlgn="ctr"/>
                      <a:r>
                        <a:rPr lang="en-US" sz="800" b="0" i="0" u="none" strike="noStrike">
                          <a:solidFill>
                            <a:srgbClr val="000000"/>
                          </a:solidFill>
                          <a:effectLst/>
                          <a:latin typeface="Calibri" panose="020F0502020204030204" pitchFamily="34" charset="0"/>
                        </a:rPr>
                        <a:t>10</a:t>
                      </a:r>
                    </a:p>
                  </a:txBody>
                  <a:tcPr marL="7144" marR="7144" marT="7144" marB="0" anchor="ctr">
                    <a:lnL>
                      <a:noFill/>
                    </a:lnL>
                    <a:lnR>
                      <a:noFill/>
                    </a:lnR>
                    <a:lnT>
                      <a:noFill/>
                    </a:lnT>
                    <a:lnB>
                      <a:noFill/>
                    </a:lnB>
                    <a:noFill/>
                  </a:tcPr>
                </a:tc>
                <a:extLst>
                  <a:ext uri="{0D108BD9-81ED-4DB2-BD59-A6C34878D82A}">
                    <a16:rowId xmlns:a16="http://schemas.microsoft.com/office/drawing/2014/main" val="1314849866"/>
                  </a:ext>
                </a:extLst>
              </a:tr>
              <a:tr h="142875">
                <a:tc>
                  <a:txBody>
                    <a:bodyPr/>
                    <a:lstStyle/>
                    <a:p>
                      <a:pPr algn="l" fontAlgn="b"/>
                      <a:r>
                        <a:rPr lang="en-US" sz="800" b="0" i="0" u="none" strike="noStrike">
                          <a:solidFill>
                            <a:srgbClr val="000000"/>
                          </a:solidFill>
                          <a:effectLst/>
                          <a:latin typeface="Calibri" panose="020F0502020204030204" pitchFamily="34" charset="0"/>
                        </a:rPr>
                        <a:t>Jun - FY23</a:t>
                      </a:r>
                    </a:p>
                  </a:txBody>
                  <a:tcPr marL="7144" marR="7144" marT="7144" marB="0" anchor="b">
                    <a:lnL>
                      <a:noFill/>
                    </a:lnL>
                    <a:lnR>
                      <a:noFill/>
                    </a:lnR>
                    <a:lnT>
                      <a:noFill/>
                    </a:lnT>
                    <a:lnB>
                      <a:noFill/>
                    </a:lnB>
                    <a:noFill/>
                  </a:tcPr>
                </a:tc>
                <a:tc>
                  <a:txBody>
                    <a:bodyPr/>
                    <a:lstStyle/>
                    <a:p>
                      <a:pPr algn="ctr" rtl="0" fontAlgn="ctr"/>
                      <a:r>
                        <a:rPr lang="en-US" sz="800" b="0" i="0" u="none" strike="noStrike">
                          <a:solidFill>
                            <a:srgbClr val="000000"/>
                          </a:solidFill>
                          <a:effectLst/>
                          <a:latin typeface="Calibri" panose="020F0502020204030204" pitchFamily="34" charset="0"/>
                        </a:rPr>
                        <a:t>539</a:t>
                      </a:r>
                    </a:p>
                  </a:txBody>
                  <a:tcPr marL="7144" marR="7144" marT="7144" marB="0" anchor="ctr">
                    <a:lnL>
                      <a:noFill/>
                    </a:lnL>
                    <a:lnR>
                      <a:noFill/>
                    </a:lnR>
                    <a:lnT>
                      <a:noFill/>
                    </a:lnT>
                    <a:lnB>
                      <a:noFill/>
                    </a:lnB>
                    <a:noFill/>
                  </a:tcPr>
                </a:tc>
                <a:tc>
                  <a:txBody>
                    <a:bodyPr/>
                    <a:lstStyle/>
                    <a:p>
                      <a:pPr algn="ctr" rtl="0" fontAlgn="ctr"/>
                      <a:r>
                        <a:rPr lang="en-US" sz="800" b="0" i="0" u="none" strike="noStrike">
                          <a:solidFill>
                            <a:srgbClr val="000000"/>
                          </a:solidFill>
                          <a:effectLst/>
                          <a:latin typeface="Calibri" panose="020F0502020204030204" pitchFamily="34" charset="0"/>
                        </a:rPr>
                        <a:t>414</a:t>
                      </a:r>
                    </a:p>
                  </a:txBody>
                  <a:tcPr marL="7144" marR="7144" marT="7144" marB="0" anchor="ctr">
                    <a:lnL>
                      <a:noFill/>
                    </a:lnL>
                    <a:lnR>
                      <a:noFill/>
                    </a:lnR>
                    <a:lnT>
                      <a:noFill/>
                    </a:lnT>
                    <a:lnB>
                      <a:noFill/>
                    </a:lnB>
                    <a:noFill/>
                  </a:tcPr>
                </a:tc>
                <a:tc>
                  <a:txBody>
                    <a:bodyPr/>
                    <a:lstStyle/>
                    <a:p>
                      <a:pPr algn="ctr" rtl="0" fontAlgn="ctr"/>
                      <a:r>
                        <a:rPr lang="en-US" sz="800" b="0" i="0" u="none" strike="noStrike">
                          <a:solidFill>
                            <a:srgbClr val="000000"/>
                          </a:solidFill>
                          <a:effectLst/>
                          <a:latin typeface="Calibri" panose="020F0502020204030204" pitchFamily="34" charset="0"/>
                        </a:rPr>
                        <a:t>43</a:t>
                      </a:r>
                    </a:p>
                  </a:txBody>
                  <a:tcPr marL="7144" marR="7144" marT="7144" marB="0" anchor="ctr">
                    <a:lnL>
                      <a:noFill/>
                    </a:lnL>
                    <a:lnR>
                      <a:noFill/>
                    </a:lnR>
                    <a:lnT>
                      <a:noFill/>
                    </a:lnT>
                    <a:lnB>
                      <a:noFill/>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a:noFill/>
                    </a:lnL>
                    <a:lnR>
                      <a:noFill/>
                    </a:lnR>
                    <a:lnT>
                      <a:noFill/>
                    </a:lnT>
                    <a:lnB>
                      <a:noFill/>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a:noFill/>
                    </a:lnL>
                    <a:lnR>
                      <a:noFill/>
                    </a:lnR>
                    <a:lnT>
                      <a:noFill/>
                    </a:lnT>
                    <a:lnB>
                      <a:noFill/>
                    </a:lnB>
                    <a:noFill/>
                  </a:tcPr>
                </a:tc>
                <a:tc>
                  <a:txBody>
                    <a:bodyPr/>
                    <a:lstStyle/>
                    <a:p>
                      <a:pPr algn="ctr" rtl="0" fontAlgn="ctr"/>
                      <a:r>
                        <a:rPr lang="en-US" sz="800" b="0" i="0" u="none" strike="noStrike">
                          <a:solidFill>
                            <a:srgbClr val="000000"/>
                          </a:solidFill>
                          <a:effectLst/>
                          <a:latin typeface="Calibri" panose="020F0502020204030204" pitchFamily="34" charset="0"/>
                        </a:rPr>
                        <a:t>43</a:t>
                      </a:r>
                    </a:p>
                  </a:txBody>
                  <a:tcPr marL="7144" marR="7144" marT="7144" marB="0" anchor="ctr">
                    <a:lnL>
                      <a:noFill/>
                    </a:lnL>
                    <a:lnR>
                      <a:noFill/>
                    </a:lnR>
                    <a:lnT>
                      <a:noFill/>
                    </a:lnT>
                    <a:lnB>
                      <a:noFill/>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a:noFill/>
                    </a:lnL>
                    <a:lnR>
                      <a:noFill/>
                    </a:lnR>
                    <a:lnT>
                      <a:noFill/>
                    </a:lnT>
                    <a:lnB>
                      <a:noFill/>
                    </a:lnB>
                    <a:noFill/>
                  </a:tcPr>
                </a:tc>
                <a:tc>
                  <a:txBody>
                    <a:bodyPr/>
                    <a:lstStyle/>
                    <a:p>
                      <a:pPr algn="ctr" rtl="0" fontAlgn="ctr"/>
                      <a:r>
                        <a:rPr lang="en-US" sz="800" b="0" i="0" u="none" strike="noStrike">
                          <a:solidFill>
                            <a:srgbClr val="000000"/>
                          </a:solidFill>
                          <a:effectLst/>
                          <a:latin typeface="Calibri" panose="020F0502020204030204" pitchFamily="34" charset="0"/>
                        </a:rPr>
                        <a:t>48</a:t>
                      </a:r>
                    </a:p>
                  </a:txBody>
                  <a:tcPr marL="7144" marR="7144" marT="7144" marB="0" anchor="ctr">
                    <a:lnL>
                      <a:noFill/>
                    </a:lnL>
                    <a:lnR>
                      <a:noFill/>
                    </a:lnR>
                    <a:lnT>
                      <a:noFill/>
                    </a:lnT>
                    <a:lnB>
                      <a:noFill/>
                    </a:lnB>
                    <a:noFill/>
                  </a:tcPr>
                </a:tc>
                <a:tc>
                  <a:txBody>
                    <a:bodyPr/>
                    <a:lstStyle/>
                    <a:p>
                      <a:pPr algn="ctr" fontAlgn="b"/>
                      <a:r>
                        <a:rPr lang="en-US" sz="800" b="0" i="0" u="none" strike="noStrike">
                          <a:solidFill>
                            <a:srgbClr val="000000"/>
                          </a:solidFill>
                          <a:effectLst/>
                          <a:latin typeface="Calibri" panose="020F0502020204030204" pitchFamily="34" charset="0"/>
                        </a:rPr>
                        <a:t>48</a:t>
                      </a:r>
                    </a:p>
                  </a:txBody>
                  <a:tcPr marL="7144" marR="7144" marT="7144" marB="0" anchor="b">
                    <a:lnL>
                      <a:noFill/>
                    </a:lnL>
                    <a:lnR>
                      <a:noFill/>
                    </a:lnR>
                    <a:lnT>
                      <a:noFill/>
                    </a:lnT>
                    <a:lnB>
                      <a:noFill/>
                    </a:lnB>
                    <a:noFill/>
                  </a:tcPr>
                </a:tc>
                <a:tc>
                  <a:txBody>
                    <a:bodyPr/>
                    <a:lstStyle/>
                    <a:p>
                      <a:pPr algn="ctr" rtl="0" fontAlgn="ctr"/>
                      <a:r>
                        <a:rPr lang="en-US" sz="800" b="0" i="0" u="none" strike="noStrike">
                          <a:solidFill>
                            <a:srgbClr val="000000"/>
                          </a:solidFill>
                          <a:effectLst/>
                          <a:latin typeface="Calibri" panose="020F0502020204030204" pitchFamily="34" charset="0"/>
                        </a:rPr>
                        <a:t>16</a:t>
                      </a:r>
                    </a:p>
                  </a:txBody>
                  <a:tcPr marL="7144" marR="7144" marT="7144" marB="0" anchor="ctr">
                    <a:lnL>
                      <a:noFill/>
                    </a:lnL>
                    <a:lnR>
                      <a:noFill/>
                    </a:lnR>
                    <a:lnT>
                      <a:noFill/>
                    </a:lnT>
                    <a:lnB>
                      <a:noFill/>
                    </a:lnB>
                    <a:noFill/>
                  </a:tcPr>
                </a:tc>
                <a:extLst>
                  <a:ext uri="{0D108BD9-81ED-4DB2-BD59-A6C34878D82A}">
                    <a16:rowId xmlns:a16="http://schemas.microsoft.com/office/drawing/2014/main" val="3304967964"/>
                  </a:ext>
                </a:extLst>
              </a:tr>
              <a:tr h="142875">
                <a:tc>
                  <a:txBody>
                    <a:bodyPr/>
                    <a:lstStyle/>
                    <a:p>
                      <a:pPr algn="l" fontAlgn="b"/>
                      <a:r>
                        <a:rPr lang="en-US" sz="800" b="0" i="0" u="none" strike="noStrike">
                          <a:solidFill>
                            <a:srgbClr val="000000"/>
                          </a:solidFill>
                          <a:effectLst/>
                          <a:latin typeface="Calibri" panose="020F0502020204030204" pitchFamily="34" charset="0"/>
                        </a:rPr>
                        <a:t>Jul - FY23</a:t>
                      </a:r>
                    </a:p>
                  </a:txBody>
                  <a:tcPr marL="7144" marR="7144" marT="7144" marB="0" anchor="b">
                    <a:lnL>
                      <a:noFill/>
                    </a:lnL>
                    <a:lnR>
                      <a:noFill/>
                    </a:lnR>
                    <a:lnT>
                      <a:noFill/>
                    </a:lnT>
                    <a:lnB>
                      <a:noFill/>
                    </a:lnB>
                    <a:noFill/>
                  </a:tcPr>
                </a:tc>
                <a:tc>
                  <a:txBody>
                    <a:bodyPr/>
                    <a:lstStyle/>
                    <a:p>
                      <a:pPr algn="ctr" rtl="0" fontAlgn="ctr"/>
                      <a:r>
                        <a:rPr lang="en-US" sz="800" b="0" i="0" u="none" strike="noStrike">
                          <a:solidFill>
                            <a:srgbClr val="000000"/>
                          </a:solidFill>
                          <a:effectLst/>
                          <a:latin typeface="Calibri" panose="020F0502020204030204" pitchFamily="34" charset="0"/>
                        </a:rPr>
                        <a:t>477</a:t>
                      </a:r>
                    </a:p>
                  </a:txBody>
                  <a:tcPr marL="7144" marR="7144" marT="7144" marB="0" anchor="ctr">
                    <a:lnL>
                      <a:noFill/>
                    </a:lnL>
                    <a:lnR>
                      <a:noFill/>
                    </a:lnR>
                    <a:lnT>
                      <a:noFill/>
                    </a:lnT>
                    <a:lnB>
                      <a:noFill/>
                    </a:lnB>
                    <a:noFill/>
                  </a:tcPr>
                </a:tc>
                <a:tc>
                  <a:txBody>
                    <a:bodyPr/>
                    <a:lstStyle/>
                    <a:p>
                      <a:pPr algn="ctr" rtl="0" fontAlgn="ctr"/>
                      <a:r>
                        <a:rPr lang="en-US" sz="800" b="0" i="0" u="none" strike="noStrike">
                          <a:solidFill>
                            <a:srgbClr val="000000"/>
                          </a:solidFill>
                          <a:effectLst/>
                          <a:latin typeface="Calibri" panose="020F0502020204030204" pitchFamily="34" charset="0"/>
                        </a:rPr>
                        <a:t>377</a:t>
                      </a:r>
                    </a:p>
                  </a:txBody>
                  <a:tcPr marL="7144" marR="7144" marT="7144" marB="0" anchor="ctr">
                    <a:lnL>
                      <a:noFill/>
                    </a:lnL>
                    <a:lnR>
                      <a:noFill/>
                    </a:lnR>
                    <a:lnT>
                      <a:noFill/>
                    </a:lnT>
                    <a:lnB>
                      <a:noFill/>
                    </a:lnB>
                    <a:noFill/>
                  </a:tcPr>
                </a:tc>
                <a:tc>
                  <a:txBody>
                    <a:bodyPr/>
                    <a:lstStyle/>
                    <a:p>
                      <a:pPr algn="ctr" rtl="0" fontAlgn="ctr"/>
                      <a:r>
                        <a:rPr lang="en-US" sz="800" b="0" i="0" u="none" strike="noStrike">
                          <a:solidFill>
                            <a:srgbClr val="000000"/>
                          </a:solidFill>
                          <a:effectLst/>
                          <a:latin typeface="Calibri" panose="020F0502020204030204" pitchFamily="34" charset="0"/>
                        </a:rPr>
                        <a:t>31</a:t>
                      </a:r>
                    </a:p>
                  </a:txBody>
                  <a:tcPr marL="7144" marR="7144" marT="7144" marB="0" anchor="ctr">
                    <a:lnL>
                      <a:noFill/>
                    </a:lnL>
                    <a:lnR>
                      <a:noFill/>
                    </a:lnR>
                    <a:lnT>
                      <a:noFill/>
                    </a:lnT>
                    <a:lnB>
                      <a:noFill/>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a:noFill/>
                    </a:lnL>
                    <a:lnR>
                      <a:noFill/>
                    </a:lnR>
                    <a:lnT>
                      <a:noFill/>
                    </a:lnT>
                    <a:lnB>
                      <a:noFill/>
                    </a:lnB>
                    <a:noFill/>
                  </a:tcPr>
                </a:tc>
                <a:tc>
                  <a:txBody>
                    <a:bodyPr/>
                    <a:lstStyle/>
                    <a:p>
                      <a:pPr algn="ctr" rtl="0" fontAlgn="ctr"/>
                      <a:r>
                        <a:rPr lang="en-US" sz="800" b="0" i="0" u="none" strike="noStrike">
                          <a:solidFill>
                            <a:srgbClr val="000000"/>
                          </a:solidFill>
                          <a:effectLst/>
                          <a:latin typeface="Calibri" panose="020F0502020204030204" pitchFamily="34" charset="0"/>
                        </a:rPr>
                        <a:t>6</a:t>
                      </a:r>
                    </a:p>
                  </a:txBody>
                  <a:tcPr marL="7144" marR="7144" marT="7144" marB="0" anchor="ctr">
                    <a:lnL>
                      <a:noFill/>
                    </a:lnL>
                    <a:lnR>
                      <a:noFill/>
                    </a:lnR>
                    <a:lnT>
                      <a:noFill/>
                    </a:lnT>
                    <a:lnB>
                      <a:noFill/>
                    </a:lnB>
                    <a:noFill/>
                  </a:tcPr>
                </a:tc>
                <a:tc>
                  <a:txBody>
                    <a:bodyPr/>
                    <a:lstStyle/>
                    <a:p>
                      <a:pPr algn="ctr" rtl="0" fontAlgn="ctr"/>
                      <a:r>
                        <a:rPr lang="en-US" sz="800" b="0" i="0" u="none" strike="noStrike">
                          <a:solidFill>
                            <a:srgbClr val="000000"/>
                          </a:solidFill>
                          <a:effectLst/>
                          <a:latin typeface="Calibri" panose="020F0502020204030204" pitchFamily="34" charset="0"/>
                        </a:rPr>
                        <a:t>37</a:t>
                      </a:r>
                    </a:p>
                  </a:txBody>
                  <a:tcPr marL="7144" marR="7144" marT="7144" marB="0" anchor="ctr">
                    <a:lnL>
                      <a:noFill/>
                    </a:lnL>
                    <a:lnR>
                      <a:noFill/>
                    </a:lnR>
                    <a:lnT>
                      <a:noFill/>
                    </a:lnT>
                    <a:lnB>
                      <a:noFill/>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a:noFill/>
                    </a:lnL>
                    <a:lnR>
                      <a:noFill/>
                    </a:lnR>
                    <a:lnT>
                      <a:noFill/>
                    </a:lnT>
                    <a:lnB>
                      <a:noFill/>
                    </a:lnB>
                    <a:noFill/>
                  </a:tcPr>
                </a:tc>
                <a:tc>
                  <a:txBody>
                    <a:bodyPr/>
                    <a:lstStyle/>
                    <a:p>
                      <a:pPr algn="ctr" rtl="0" fontAlgn="ctr"/>
                      <a:r>
                        <a:rPr lang="en-US" sz="800" b="0" i="0" u="none" strike="noStrike">
                          <a:solidFill>
                            <a:srgbClr val="000000"/>
                          </a:solidFill>
                          <a:effectLst/>
                          <a:latin typeface="Calibri" panose="020F0502020204030204" pitchFamily="34" charset="0"/>
                        </a:rPr>
                        <a:t>32</a:t>
                      </a:r>
                    </a:p>
                  </a:txBody>
                  <a:tcPr marL="7144" marR="7144" marT="7144" marB="0" anchor="ctr">
                    <a:lnL>
                      <a:noFill/>
                    </a:lnL>
                    <a:lnR>
                      <a:noFill/>
                    </a:lnR>
                    <a:lnT>
                      <a:noFill/>
                    </a:lnT>
                    <a:lnB>
                      <a:noFill/>
                    </a:lnB>
                    <a:noFill/>
                  </a:tcPr>
                </a:tc>
                <a:tc>
                  <a:txBody>
                    <a:bodyPr/>
                    <a:lstStyle/>
                    <a:p>
                      <a:pPr algn="ctr" fontAlgn="b"/>
                      <a:r>
                        <a:rPr lang="en-US" sz="800" b="0" i="0" u="none" strike="noStrike">
                          <a:solidFill>
                            <a:srgbClr val="000000"/>
                          </a:solidFill>
                          <a:effectLst/>
                          <a:latin typeface="Calibri" panose="020F0502020204030204" pitchFamily="34" charset="0"/>
                        </a:rPr>
                        <a:t>32</a:t>
                      </a:r>
                    </a:p>
                  </a:txBody>
                  <a:tcPr marL="7144" marR="7144" marT="7144" marB="0" anchor="b">
                    <a:lnL>
                      <a:noFill/>
                    </a:lnL>
                    <a:lnR>
                      <a:noFill/>
                    </a:lnR>
                    <a:lnT>
                      <a:noFill/>
                    </a:lnT>
                    <a:lnB>
                      <a:noFill/>
                    </a:lnB>
                    <a:noFill/>
                  </a:tcPr>
                </a:tc>
                <a:tc>
                  <a:txBody>
                    <a:bodyPr/>
                    <a:lstStyle/>
                    <a:p>
                      <a:pPr algn="ctr" rtl="0" fontAlgn="ctr"/>
                      <a:r>
                        <a:rPr lang="en-US" sz="800" b="0" i="0" u="none" strike="noStrike">
                          <a:solidFill>
                            <a:srgbClr val="000000"/>
                          </a:solidFill>
                          <a:effectLst/>
                          <a:latin typeface="Calibri" panose="020F0502020204030204" pitchFamily="34" charset="0"/>
                        </a:rPr>
                        <a:t>10</a:t>
                      </a:r>
                    </a:p>
                  </a:txBody>
                  <a:tcPr marL="7144" marR="7144" marT="7144" marB="0" anchor="ctr">
                    <a:lnL>
                      <a:noFill/>
                    </a:lnL>
                    <a:lnR>
                      <a:noFill/>
                    </a:lnR>
                    <a:lnT>
                      <a:noFill/>
                    </a:lnT>
                    <a:lnB>
                      <a:noFill/>
                    </a:lnB>
                    <a:noFill/>
                  </a:tcPr>
                </a:tc>
                <a:extLst>
                  <a:ext uri="{0D108BD9-81ED-4DB2-BD59-A6C34878D82A}">
                    <a16:rowId xmlns:a16="http://schemas.microsoft.com/office/drawing/2014/main" val="2899098953"/>
                  </a:ext>
                </a:extLst>
              </a:tr>
              <a:tr h="142875">
                <a:tc>
                  <a:txBody>
                    <a:bodyPr/>
                    <a:lstStyle/>
                    <a:p>
                      <a:pPr algn="l" fontAlgn="b"/>
                      <a:r>
                        <a:rPr lang="en-US" sz="800" b="0" i="0" u="none" strike="noStrike">
                          <a:solidFill>
                            <a:srgbClr val="000000"/>
                          </a:solidFill>
                          <a:effectLst/>
                          <a:latin typeface="Calibri" panose="020F0502020204030204" pitchFamily="34" charset="0"/>
                        </a:rPr>
                        <a:t>Aug - FY23</a:t>
                      </a:r>
                    </a:p>
                  </a:txBody>
                  <a:tcPr marL="7144" marR="7144" marT="7144" marB="0" anchor="b">
                    <a:lnL>
                      <a:noFill/>
                    </a:lnL>
                    <a:lnR>
                      <a:noFill/>
                    </a:lnR>
                    <a:lnT>
                      <a:noFill/>
                    </a:lnT>
                    <a:lnB>
                      <a:noFill/>
                    </a:lnB>
                    <a:noFill/>
                  </a:tcPr>
                </a:tc>
                <a:tc>
                  <a:txBody>
                    <a:bodyPr/>
                    <a:lstStyle/>
                    <a:p>
                      <a:pPr algn="ctr" rtl="0" fontAlgn="ctr"/>
                      <a:r>
                        <a:rPr lang="en-US" sz="800" b="0" i="0" u="none" strike="noStrike">
                          <a:solidFill>
                            <a:srgbClr val="000000"/>
                          </a:solidFill>
                          <a:effectLst/>
                          <a:latin typeface="Calibri" panose="020F0502020204030204" pitchFamily="34" charset="0"/>
                        </a:rPr>
                        <a:t>555</a:t>
                      </a:r>
                    </a:p>
                  </a:txBody>
                  <a:tcPr marL="7144" marR="7144" marT="7144" marB="0" anchor="ctr">
                    <a:lnL>
                      <a:noFill/>
                    </a:lnL>
                    <a:lnR>
                      <a:noFill/>
                    </a:lnR>
                    <a:lnT>
                      <a:noFill/>
                    </a:lnT>
                    <a:lnB>
                      <a:noFill/>
                    </a:lnB>
                    <a:noFill/>
                  </a:tcPr>
                </a:tc>
                <a:tc>
                  <a:txBody>
                    <a:bodyPr/>
                    <a:lstStyle/>
                    <a:p>
                      <a:pPr algn="ctr" rtl="0" fontAlgn="ctr"/>
                      <a:r>
                        <a:rPr lang="en-US" sz="800" b="0" i="0" u="none" strike="noStrike">
                          <a:solidFill>
                            <a:srgbClr val="000000"/>
                          </a:solidFill>
                          <a:effectLst/>
                          <a:latin typeface="Calibri" panose="020F0502020204030204" pitchFamily="34" charset="0"/>
                        </a:rPr>
                        <a:t>420</a:t>
                      </a:r>
                    </a:p>
                  </a:txBody>
                  <a:tcPr marL="7144" marR="7144" marT="7144" marB="0" anchor="ctr">
                    <a:lnL>
                      <a:noFill/>
                    </a:lnL>
                    <a:lnR>
                      <a:noFill/>
                    </a:lnR>
                    <a:lnT>
                      <a:noFill/>
                    </a:lnT>
                    <a:lnB>
                      <a:noFill/>
                    </a:lnB>
                    <a:noFill/>
                  </a:tcPr>
                </a:tc>
                <a:tc>
                  <a:txBody>
                    <a:bodyPr/>
                    <a:lstStyle/>
                    <a:p>
                      <a:pPr algn="ctr" rtl="0" fontAlgn="ctr"/>
                      <a:r>
                        <a:rPr lang="en-US" sz="800" b="0" i="0" u="none" strike="noStrike">
                          <a:solidFill>
                            <a:srgbClr val="000000"/>
                          </a:solidFill>
                          <a:effectLst/>
                          <a:latin typeface="Calibri" panose="020F0502020204030204" pitchFamily="34" charset="0"/>
                        </a:rPr>
                        <a:t>45</a:t>
                      </a:r>
                    </a:p>
                  </a:txBody>
                  <a:tcPr marL="7144" marR="7144" marT="7144" marB="0" anchor="ctr">
                    <a:lnL>
                      <a:noFill/>
                    </a:lnL>
                    <a:lnR>
                      <a:noFill/>
                    </a:lnR>
                    <a:lnT>
                      <a:noFill/>
                    </a:lnT>
                    <a:lnB>
                      <a:noFill/>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a:noFill/>
                    </a:lnL>
                    <a:lnR>
                      <a:noFill/>
                    </a:lnR>
                    <a:lnT>
                      <a:noFill/>
                    </a:lnT>
                    <a:lnB>
                      <a:noFill/>
                    </a:lnB>
                    <a:noFill/>
                  </a:tcPr>
                </a:tc>
                <a:tc>
                  <a:txBody>
                    <a:bodyPr/>
                    <a:lstStyle/>
                    <a:p>
                      <a:pPr algn="ctr" rtl="0" fontAlgn="ctr"/>
                      <a:r>
                        <a:rPr lang="en-US" sz="800" b="0" i="0" u="none" strike="noStrike">
                          <a:solidFill>
                            <a:srgbClr val="000000"/>
                          </a:solidFill>
                          <a:effectLst/>
                          <a:latin typeface="Calibri" panose="020F0502020204030204" pitchFamily="34" charset="0"/>
                        </a:rPr>
                        <a:t>3</a:t>
                      </a:r>
                    </a:p>
                  </a:txBody>
                  <a:tcPr marL="7144" marR="7144" marT="7144" marB="0" anchor="ctr">
                    <a:lnL>
                      <a:noFill/>
                    </a:lnL>
                    <a:lnR>
                      <a:noFill/>
                    </a:lnR>
                    <a:lnT>
                      <a:noFill/>
                    </a:lnT>
                    <a:lnB>
                      <a:noFill/>
                    </a:lnB>
                    <a:noFill/>
                  </a:tcPr>
                </a:tc>
                <a:tc>
                  <a:txBody>
                    <a:bodyPr/>
                    <a:lstStyle/>
                    <a:p>
                      <a:pPr algn="ctr" rtl="0" fontAlgn="ctr"/>
                      <a:r>
                        <a:rPr lang="en-US" sz="800" b="0" i="0" u="none" strike="noStrike">
                          <a:solidFill>
                            <a:srgbClr val="000000"/>
                          </a:solidFill>
                          <a:effectLst/>
                          <a:latin typeface="Calibri" panose="020F0502020204030204" pitchFamily="34" charset="0"/>
                        </a:rPr>
                        <a:t>48</a:t>
                      </a:r>
                    </a:p>
                  </a:txBody>
                  <a:tcPr marL="7144" marR="7144" marT="7144" marB="0" anchor="ctr">
                    <a:lnL>
                      <a:noFill/>
                    </a:lnL>
                    <a:lnR>
                      <a:noFill/>
                    </a:lnR>
                    <a:lnT>
                      <a:noFill/>
                    </a:lnT>
                    <a:lnB>
                      <a:noFill/>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a:noFill/>
                    </a:lnL>
                    <a:lnR>
                      <a:noFill/>
                    </a:lnR>
                    <a:lnT>
                      <a:noFill/>
                    </a:lnT>
                    <a:lnB>
                      <a:noFill/>
                    </a:lnB>
                    <a:noFill/>
                  </a:tcPr>
                </a:tc>
                <a:tc>
                  <a:txBody>
                    <a:bodyPr/>
                    <a:lstStyle/>
                    <a:p>
                      <a:pPr algn="ctr" rtl="0" fontAlgn="ctr"/>
                      <a:r>
                        <a:rPr lang="en-US" sz="800" b="0" i="0" u="none" strike="noStrike">
                          <a:solidFill>
                            <a:srgbClr val="000000"/>
                          </a:solidFill>
                          <a:effectLst/>
                          <a:latin typeface="Calibri" panose="020F0502020204030204" pitchFamily="34" charset="0"/>
                        </a:rPr>
                        <a:t>62</a:t>
                      </a:r>
                    </a:p>
                  </a:txBody>
                  <a:tcPr marL="7144" marR="7144" marT="7144" marB="0" anchor="ctr">
                    <a:lnL>
                      <a:noFill/>
                    </a:lnL>
                    <a:lnR>
                      <a:noFill/>
                    </a:lnR>
                    <a:lnT>
                      <a:noFill/>
                    </a:lnT>
                    <a:lnB>
                      <a:noFill/>
                    </a:lnB>
                    <a:noFill/>
                  </a:tcPr>
                </a:tc>
                <a:tc>
                  <a:txBody>
                    <a:bodyPr/>
                    <a:lstStyle/>
                    <a:p>
                      <a:pPr algn="ctr" fontAlgn="b"/>
                      <a:r>
                        <a:rPr lang="en-US" sz="800" b="0" i="0" u="none" strike="noStrike">
                          <a:solidFill>
                            <a:srgbClr val="000000"/>
                          </a:solidFill>
                          <a:effectLst/>
                          <a:latin typeface="Calibri" panose="020F0502020204030204" pitchFamily="34" charset="0"/>
                        </a:rPr>
                        <a:t>62</a:t>
                      </a:r>
                    </a:p>
                  </a:txBody>
                  <a:tcPr marL="7144" marR="7144" marT="7144" marB="0" anchor="b">
                    <a:lnL>
                      <a:noFill/>
                    </a:lnL>
                    <a:lnR>
                      <a:noFill/>
                    </a:lnR>
                    <a:lnT>
                      <a:noFill/>
                    </a:lnT>
                    <a:lnB>
                      <a:noFill/>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a:noFill/>
                    </a:lnL>
                    <a:lnR>
                      <a:noFill/>
                    </a:lnR>
                    <a:lnT>
                      <a:noFill/>
                    </a:lnT>
                    <a:lnB>
                      <a:noFill/>
                    </a:lnB>
                    <a:noFill/>
                  </a:tcPr>
                </a:tc>
                <a:extLst>
                  <a:ext uri="{0D108BD9-81ED-4DB2-BD59-A6C34878D82A}">
                    <a16:rowId xmlns:a16="http://schemas.microsoft.com/office/drawing/2014/main" val="3594421185"/>
                  </a:ext>
                </a:extLst>
              </a:tr>
              <a:tr h="142875">
                <a:tc>
                  <a:txBody>
                    <a:bodyPr/>
                    <a:lstStyle/>
                    <a:p>
                      <a:pPr algn="l" fontAlgn="b"/>
                      <a:r>
                        <a:rPr lang="en-US" sz="800" b="0" i="0" u="none" strike="noStrike">
                          <a:solidFill>
                            <a:srgbClr val="000000"/>
                          </a:solidFill>
                          <a:effectLst/>
                          <a:latin typeface="Calibri" panose="020F0502020204030204" pitchFamily="34" charset="0"/>
                        </a:rPr>
                        <a:t>Sep - FY23</a:t>
                      </a:r>
                    </a:p>
                  </a:txBody>
                  <a:tcPr marL="7144" marR="7144" marT="7144" marB="0" anchor="b">
                    <a:lnL>
                      <a:noFill/>
                    </a:lnL>
                    <a:lnR>
                      <a:noFill/>
                    </a:lnR>
                    <a:lnT>
                      <a:noFill/>
                    </a:lnT>
                    <a:lnB>
                      <a:noFill/>
                    </a:lnB>
                    <a:noFill/>
                  </a:tcPr>
                </a:tc>
                <a:tc>
                  <a:txBody>
                    <a:bodyPr/>
                    <a:lstStyle/>
                    <a:p>
                      <a:pPr algn="ctr" rtl="0" fontAlgn="ctr"/>
                      <a:r>
                        <a:rPr lang="en-US" sz="800" b="0" i="0" u="none" strike="noStrike">
                          <a:solidFill>
                            <a:srgbClr val="000000"/>
                          </a:solidFill>
                          <a:effectLst/>
                          <a:latin typeface="Calibri" panose="020F0502020204030204" pitchFamily="34" charset="0"/>
                        </a:rPr>
                        <a:t>479</a:t>
                      </a:r>
                    </a:p>
                  </a:txBody>
                  <a:tcPr marL="7144" marR="7144" marT="7144" marB="0" anchor="ctr">
                    <a:lnL>
                      <a:noFill/>
                    </a:lnL>
                    <a:lnR>
                      <a:noFill/>
                    </a:lnR>
                    <a:lnT>
                      <a:noFill/>
                    </a:lnT>
                    <a:lnB>
                      <a:noFill/>
                    </a:lnB>
                    <a:noFill/>
                  </a:tcPr>
                </a:tc>
                <a:tc>
                  <a:txBody>
                    <a:bodyPr/>
                    <a:lstStyle/>
                    <a:p>
                      <a:pPr algn="ctr" rtl="0" fontAlgn="ctr"/>
                      <a:r>
                        <a:rPr lang="en-US" sz="800" b="0" i="0" u="none" strike="noStrike">
                          <a:solidFill>
                            <a:srgbClr val="000000"/>
                          </a:solidFill>
                          <a:effectLst/>
                          <a:latin typeface="Calibri" panose="020F0502020204030204" pitchFamily="34" charset="0"/>
                        </a:rPr>
                        <a:t>332</a:t>
                      </a:r>
                    </a:p>
                  </a:txBody>
                  <a:tcPr marL="7144" marR="7144" marT="7144" marB="0" anchor="ctr">
                    <a:lnL>
                      <a:noFill/>
                    </a:lnL>
                    <a:lnR>
                      <a:noFill/>
                    </a:lnR>
                    <a:lnT>
                      <a:noFill/>
                    </a:lnT>
                    <a:lnB>
                      <a:noFill/>
                    </a:lnB>
                    <a:noFill/>
                  </a:tcPr>
                </a:tc>
                <a:tc>
                  <a:txBody>
                    <a:bodyPr/>
                    <a:lstStyle/>
                    <a:p>
                      <a:pPr algn="ctr" rtl="0" fontAlgn="ctr"/>
                      <a:r>
                        <a:rPr lang="en-US" sz="800" b="0" i="0" u="none" strike="noStrike">
                          <a:solidFill>
                            <a:srgbClr val="000000"/>
                          </a:solidFill>
                          <a:effectLst/>
                          <a:latin typeface="Calibri" panose="020F0502020204030204" pitchFamily="34" charset="0"/>
                        </a:rPr>
                        <a:t>58</a:t>
                      </a:r>
                    </a:p>
                  </a:txBody>
                  <a:tcPr marL="7144" marR="7144" marT="7144" marB="0" anchor="ctr">
                    <a:lnL>
                      <a:noFill/>
                    </a:lnL>
                    <a:lnR>
                      <a:noFill/>
                    </a:lnR>
                    <a:lnT>
                      <a:noFill/>
                    </a:lnT>
                    <a:lnB>
                      <a:noFill/>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a:noFill/>
                    </a:lnL>
                    <a:lnR>
                      <a:noFill/>
                    </a:lnR>
                    <a:lnT>
                      <a:noFill/>
                    </a:lnT>
                    <a:lnB>
                      <a:noFill/>
                    </a:lnB>
                    <a:noFill/>
                  </a:tcPr>
                </a:tc>
                <a:tc>
                  <a:txBody>
                    <a:bodyPr/>
                    <a:lstStyle/>
                    <a:p>
                      <a:pPr algn="ctr" rtl="0" fontAlgn="ctr"/>
                      <a:r>
                        <a:rPr lang="en-US" sz="800" b="0" i="0" u="none" strike="noStrike">
                          <a:solidFill>
                            <a:srgbClr val="000000"/>
                          </a:solidFill>
                          <a:effectLst/>
                          <a:latin typeface="Calibri" panose="020F0502020204030204" pitchFamily="34" charset="0"/>
                        </a:rPr>
                        <a:t>9</a:t>
                      </a:r>
                    </a:p>
                  </a:txBody>
                  <a:tcPr marL="7144" marR="7144" marT="7144" marB="0" anchor="ctr">
                    <a:lnL>
                      <a:noFill/>
                    </a:lnL>
                    <a:lnR>
                      <a:noFill/>
                    </a:lnR>
                    <a:lnT>
                      <a:noFill/>
                    </a:lnT>
                    <a:lnB>
                      <a:noFill/>
                    </a:lnB>
                    <a:noFill/>
                  </a:tcPr>
                </a:tc>
                <a:tc>
                  <a:txBody>
                    <a:bodyPr/>
                    <a:lstStyle/>
                    <a:p>
                      <a:pPr algn="ctr" fontAlgn="b"/>
                      <a:r>
                        <a:rPr lang="en-US" sz="800" b="0" i="0" u="none" strike="noStrike">
                          <a:solidFill>
                            <a:srgbClr val="000000"/>
                          </a:solidFill>
                          <a:effectLst/>
                          <a:latin typeface="Calibri" panose="020F0502020204030204" pitchFamily="34" charset="0"/>
                        </a:rPr>
                        <a:t>67</a:t>
                      </a:r>
                    </a:p>
                  </a:txBody>
                  <a:tcPr marL="7144" marR="7144" marT="7144" marB="0" anchor="b">
                    <a:lnL>
                      <a:noFill/>
                    </a:lnL>
                    <a:lnR>
                      <a:noFill/>
                    </a:lnR>
                    <a:lnT>
                      <a:noFill/>
                    </a:lnT>
                    <a:lnB>
                      <a:noFill/>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a:noFill/>
                    </a:lnL>
                    <a:lnR>
                      <a:noFill/>
                    </a:lnR>
                    <a:lnT>
                      <a:noFill/>
                    </a:lnT>
                    <a:lnB>
                      <a:noFill/>
                    </a:lnB>
                    <a:noFill/>
                  </a:tcPr>
                </a:tc>
                <a:tc>
                  <a:txBody>
                    <a:bodyPr/>
                    <a:lstStyle/>
                    <a:p>
                      <a:pPr algn="ctr" rtl="0" fontAlgn="ctr"/>
                      <a:r>
                        <a:rPr lang="en-US" sz="800" b="0" i="0" u="none" strike="noStrike">
                          <a:solidFill>
                            <a:srgbClr val="000000"/>
                          </a:solidFill>
                          <a:effectLst/>
                          <a:latin typeface="Calibri" panose="020F0502020204030204" pitchFamily="34" charset="0"/>
                        </a:rPr>
                        <a:t>42</a:t>
                      </a:r>
                    </a:p>
                  </a:txBody>
                  <a:tcPr marL="7144" marR="7144" marT="7144" marB="0" anchor="ctr">
                    <a:lnL>
                      <a:noFill/>
                    </a:lnL>
                    <a:lnR>
                      <a:noFill/>
                    </a:lnR>
                    <a:lnT>
                      <a:noFill/>
                    </a:lnT>
                    <a:lnB>
                      <a:noFill/>
                    </a:lnB>
                    <a:noFill/>
                  </a:tcPr>
                </a:tc>
                <a:tc>
                  <a:txBody>
                    <a:bodyPr/>
                    <a:lstStyle/>
                    <a:p>
                      <a:pPr algn="ctr" fontAlgn="b"/>
                      <a:r>
                        <a:rPr lang="en-US" sz="800" b="0" i="0" u="none" strike="noStrike">
                          <a:solidFill>
                            <a:srgbClr val="000000"/>
                          </a:solidFill>
                          <a:effectLst/>
                          <a:latin typeface="Calibri" panose="020F0502020204030204" pitchFamily="34" charset="0"/>
                        </a:rPr>
                        <a:t>42</a:t>
                      </a:r>
                    </a:p>
                  </a:txBody>
                  <a:tcPr marL="7144" marR="7144" marT="7144" marB="0" anchor="b">
                    <a:lnL>
                      <a:noFill/>
                    </a:lnL>
                    <a:lnR>
                      <a:noFill/>
                    </a:lnR>
                    <a:lnT>
                      <a:noFill/>
                    </a:lnT>
                    <a:lnB>
                      <a:noFill/>
                    </a:lnB>
                    <a:noFill/>
                  </a:tcPr>
                </a:tc>
                <a:tc>
                  <a:txBody>
                    <a:bodyPr/>
                    <a:lstStyle/>
                    <a:p>
                      <a:pPr algn="ctr" rtl="0" fontAlgn="ctr"/>
                      <a:r>
                        <a:rPr lang="en-US" sz="800" b="0" i="0" u="none" strike="noStrike">
                          <a:solidFill>
                            <a:srgbClr val="000000"/>
                          </a:solidFill>
                          <a:effectLst/>
                          <a:latin typeface="Calibri" panose="020F0502020204030204" pitchFamily="34" charset="0"/>
                        </a:rPr>
                        <a:t>7</a:t>
                      </a:r>
                    </a:p>
                  </a:txBody>
                  <a:tcPr marL="7144" marR="7144" marT="7144" marB="0" anchor="ctr">
                    <a:lnL>
                      <a:noFill/>
                    </a:lnL>
                    <a:lnR>
                      <a:noFill/>
                    </a:lnR>
                    <a:lnT>
                      <a:noFill/>
                    </a:lnT>
                    <a:lnB>
                      <a:noFill/>
                    </a:lnB>
                    <a:noFill/>
                  </a:tcPr>
                </a:tc>
                <a:extLst>
                  <a:ext uri="{0D108BD9-81ED-4DB2-BD59-A6C34878D82A}">
                    <a16:rowId xmlns:a16="http://schemas.microsoft.com/office/drawing/2014/main" val="1913701008"/>
                  </a:ext>
                </a:extLst>
              </a:tr>
              <a:tr h="142875">
                <a:tc>
                  <a:txBody>
                    <a:bodyPr/>
                    <a:lstStyle/>
                    <a:p>
                      <a:pPr algn="l" fontAlgn="b"/>
                      <a:r>
                        <a:rPr lang="en-US" sz="800" b="0" i="0" u="none" strike="noStrike">
                          <a:solidFill>
                            <a:srgbClr val="000000"/>
                          </a:solidFill>
                          <a:effectLst/>
                          <a:latin typeface="Calibri" panose="020F0502020204030204" pitchFamily="34" charset="0"/>
                        </a:rPr>
                        <a:t>Oct - FY24</a:t>
                      </a:r>
                    </a:p>
                  </a:txBody>
                  <a:tcPr marL="7144" marR="7144" marT="7144" marB="0" anchor="b">
                    <a:lnL>
                      <a:noFill/>
                    </a:lnL>
                    <a:lnR>
                      <a:noFill/>
                    </a:lnR>
                    <a:lnT>
                      <a:noFill/>
                    </a:lnT>
                    <a:lnB>
                      <a:noFill/>
                    </a:lnB>
                    <a:noFill/>
                  </a:tcPr>
                </a:tc>
                <a:tc>
                  <a:txBody>
                    <a:bodyPr/>
                    <a:lstStyle/>
                    <a:p>
                      <a:pPr algn="ctr" rtl="0" fontAlgn="ctr"/>
                      <a:r>
                        <a:rPr lang="en-US" sz="800" b="0" i="0" u="none" strike="noStrike">
                          <a:solidFill>
                            <a:srgbClr val="000000"/>
                          </a:solidFill>
                          <a:effectLst/>
                          <a:latin typeface="Calibri" panose="020F0502020204030204" pitchFamily="34" charset="0"/>
                        </a:rPr>
                        <a:t>555</a:t>
                      </a:r>
                    </a:p>
                  </a:txBody>
                  <a:tcPr marL="7144" marR="7144" marT="7144" marB="0" anchor="ctr">
                    <a:lnL>
                      <a:noFill/>
                    </a:lnL>
                    <a:lnR>
                      <a:noFill/>
                    </a:lnR>
                    <a:lnT>
                      <a:noFill/>
                    </a:lnT>
                    <a:lnB>
                      <a:noFill/>
                    </a:lnB>
                    <a:noFill/>
                  </a:tcPr>
                </a:tc>
                <a:tc>
                  <a:txBody>
                    <a:bodyPr/>
                    <a:lstStyle/>
                    <a:p>
                      <a:pPr algn="ctr" rtl="0" fontAlgn="ctr"/>
                      <a:r>
                        <a:rPr lang="en-US" sz="800" b="0" i="0" u="none" strike="noStrike">
                          <a:solidFill>
                            <a:srgbClr val="000000"/>
                          </a:solidFill>
                          <a:effectLst/>
                          <a:latin typeface="Calibri" panose="020F0502020204030204" pitchFamily="34" charset="0"/>
                        </a:rPr>
                        <a:t>450</a:t>
                      </a:r>
                    </a:p>
                  </a:txBody>
                  <a:tcPr marL="7144" marR="7144" marT="7144" marB="0" anchor="ctr">
                    <a:lnL>
                      <a:noFill/>
                    </a:lnL>
                    <a:lnR>
                      <a:noFill/>
                    </a:lnR>
                    <a:lnT>
                      <a:noFill/>
                    </a:lnT>
                    <a:lnB>
                      <a:noFill/>
                    </a:lnB>
                    <a:noFill/>
                  </a:tcPr>
                </a:tc>
                <a:tc>
                  <a:txBody>
                    <a:bodyPr/>
                    <a:lstStyle/>
                    <a:p>
                      <a:pPr algn="ctr" rtl="0" fontAlgn="ctr"/>
                      <a:r>
                        <a:rPr lang="en-US" sz="800" b="0" i="0" u="none" strike="noStrike">
                          <a:solidFill>
                            <a:srgbClr val="000000"/>
                          </a:solidFill>
                          <a:effectLst/>
                          <a:latin typeface="Calibri" panose="020F0502020204030204" pitchFamily="34" charset="0"/>
                        </a:rPr>
                        <a:t>28</a:t>
                      </a:r>
                    </a:p>
                  </a:txBody>
                  <a:tcPr marL="7144" marR="7144" marT="7144" marB="0" anchor="ctr">
                    <a:lnL>
                      <a:noFill/>
                    </a:lnL>
                    <a:lnR>
                      <a:noFill/>
                    </a:lnR>
                    <a:lnT>
                      <a:noFill/>
                    </a:lnT>
                    <a:lnB>
                      <a:noFill/>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a:noFill/>
                    </a:lnL>
                    <a:lnR>
                      <a:noFill/>
                    </a:lnR>
                    <a:lnT>
                      <a:noFill/>
                    </a:lnT>
                    <a:lnB>
                      <a:noFill/>
                    </a:lnB>
                    <a:noFill/>
                  </a:tcPr>
                </a:tc>
                <a:tc>
                  <a:txBody>
                    <a:bodyPr/>
                    <a:lstStyle/>
                    <a:p>
                      <a:pPr algn="ctr" rtl="0" fontAlgn="ctr"/>
                      <a:r>
                        <a:rPr lang="en-US" sz="800" b="0" i="0" u="none" strike="noStrike">
                          <a:solidFill>
                            <a:srgbClr val="000000"/>
                          </a:solidFill>
                          <a:effectLst/>
                          <a:latin typeface="Calibri" panose="020F0502020204030204" pitchFamily="34" charset="0"/>
                        </a:rPr>
                        <a:t>7</a:t>
                      </a:r>
                    </a:p>
                  </a:txBody>
                  <a:tcPr marL="7144" marR="7144" marT="7144" marB="0" anchor="ctr">
                    <a:lnL>
                      <a:noFill/>
                    </a:lnL>
                    <a:lnR>
                      <a:noFill/>
                    </a:lnR>
                    <a:lnT>
                      <a:noFill/>
                    </a:lnT>
                    <a:lnB>
                      <a:noFill/>
                    </a:lnB>
                    <a:noFill/>
                  </a:tcPr>
                </a:tc>
                <a:tc>
                  <a:txBody>
                    <a:bodyPr/>
                    <a:lstStyle/>
                    <a:p>
                      <a:pPr algn="ctr" rtl="0" fontAlgn="ctr"/>
                      <a:r>
                        <a:rPr lang="en-US" sz="800" b="0" i="0" u="none" strike="noStrike">
                          <a:solidFill>
                            <a:srgbClr val="000000"/>
                          </a:solidFill>
                          <a:effectLst/>
                          <a:latin typeface="Calibri" panose="020F0502020204030204" pitchFamily="34" charset="0"/>
                        </a:rPr>
                        <a:t>35</a:t>
                      </a:r>
                    </a:p>
                  </a:txBody>
                  <a:tcPr marL="7144" marR="7144" marT="7144" marB="0" anchor="ctr">
                    <a:lnL>
                      <a:noFill/>
                    </a:lnL>
                    <a:lnR>
                      <a:noFill/>
                    </a:lnR>
                    <a:lnT>
                      <a:noFill/>
                    </a:lnT>
                    <a:lnB>
                      <a:noFill/>
                    </a:lnB>
                    <a:noFill/>
                  </a:tcPr>
                </a:tc>
                <a:tc>
                  <a:txBody>
                    <a:bodyPr/>
                    <a:lstStyle/>
                    <a:p>
                      <a:pPr algn="ctr" rtl="0" fontAlgn="ctr"/>
                      <a:r>
                        <a:rPr lang="en-US" sz="800" b="0" i="0" u="none" strike="noStrike">
                          <a:solidFill>
                            <a:srgbClr val="000000"/>
                          </a:solidFill>
                          <a:effectLst/>
                          <a:latin typeface="Calibri" panose="020F0502020204030204" pitchFamily="34" charset="0"/>
                        </a:rPr>
                        <a:t>1</a:t>
                      </a:r>
                    </a:p>
                  </a:txBody>
                  <a:tcPr marL="7144" marR="7144" marT="7144" marB="0" anchor="ctr">
                    <a:lnL>
                      <a:noFill/>
                    </a:lnL>
                    <a:lnR>
                      <a:noFill/>
                    </a:lnR>
                    <a:lnT>
                      <a:noFill/>
                    </a:lnT>
                    <a:lnB>
                      <a:noFill/>
                    </a:lnB>
                    <a:noFill/>
                  </a:tcPr>
                </a:tc>
                <a:tc>
                  <a:txBody>
                    <a:bodyPr/>
                    <a:lstStyle/>
                    <a:p>
                      <a:pPr algn="ctr" rtl="0" fontAlgn="ctr"/>
                      <a:r>
                        <a:rPr lang="en-US" sz="800" b="0" i="0" u="none" strike="noStrike">
                          <a:solidFill>
                            <a:srgbClr val="000000"/>
                          </a:solidFill>
                          <a:effectLst/>
                          <a:latin typeface="Calibri" panose="020F0502020204030204" pitchFamily="34" charset="0"/>
                        </a:rPr>
                        <a:t>41</a:t>
                      </a:r>
                    </a:p>
                  </a:txBody>
                  <a:tcPr marL="7144" marR="7144" marT="7144" marB="0" anchor="ctr">
                    <a:lnL>
                      <a:noFill/>
                    </a:lnL>
                    <a:lnR>
                      <a:noFill/>
                    </a:lnR>
                    <a:lnT>
                      <a:noFill/>
                    </a:lnT>
                    <a:lnB>
                      <a:noFill/>
                    </a:lnB>
                    <a:noFill/>
                  </a:tcPr>
                </a:tc>
                <a:tc>
                  <a:txBody>
                    <a:bodyPr/>
                    <a:lstStyle/>
                    <a:p>
                      <a:pPr algn="ctr" fontAlgn="b"/>
                      <a:r>
                        <a:rPr lang="en-US" sz="800" b="0" i="0" u="none" strike="noStrike">
                          <a:solidFill>
                            <a:srgbClr val="000000"/>
                          </a:solidFill>
                          <a:effectLst/>
                          <a:latin typeface="Calibri" panose="020F0502020204030204" pitchFamily="34" charset="0"/>
                        </a:rPr>
                        <a:t>42</a:t>
                      </a:r>
                    </a:p>
                  </a:txBody>
                  <a:tcPr marL="7144" marR="7144" marT="7144" marB="0" anchor="b">
                    <a:lnL>
                      <a:noFill/>
                    </a:lnL>
                    <a:lnR>
                      <a:noFill/>
                    </a:lnR>
                    <a:lnT>
                      <a:noFill/>
                    </a:lnT>
                    <a:lnB>
                      <a:noFill/>
                    </a:lnB>
                    <a:noFill/>
                  </a:tcPr>
                </a:tc>
                <a:tc>
                  <a:txBody>
                    <a:bodyPr/>
                    <a:lstStyle/>
                    <a:p>
                      <a:pPr algn="ctr" rtl="0" fontAlgn="ctr"/>
                      <a:r>
                        <a:rPr lang="en-US" sz="800" b="0" i="0" u="none" strike="noStrike">
                          <a:solidFill>
                            <a:srgbClr val="000000"/>
                          </a:solidFill>
                          <a:effectLst/>
                          <a:latin typeface="Calibri" panose="020F0502020204030204" pitchFamily="34" charset="0"/>
                        </a:rPr>
                        <a:t>5</a:t>
                      </a:r>
                    </a:p>
                  </a:txBody>
                  <a:tcPr marL="7144" marR="7144" marT="7144" marB="0" anchor="ctr">
                    <a:lnL>
                      <a:noFill/>
                    </a:lnL>
                    <a:lnR>
                      <a:noFill/>
                    </a:lnR>
                    <a:lnT>
                      <a:noFill/>
                    </a:lnT>
                    <a:lnB>
                      <a:noFill/>
                    </a:lnB>
                    <a:noFill/>
                  </a:tcPr>
                </a:tc>
                <a:extLst>
                  <a:ext uri="{0D108BD9-81ED-4DB2-BD59-A6C34878D82A}">
                    <a16:rowId xmlns:a16="http://schemas.microsoft.com/office/drawing/2014/main" val="2256113921"/>
                  </a:ext>
                </a:extLst>
              </a:tr>
              <a:tr h="142875">
                <a:tc>
                  <a:txBody>
                    <a:bodyPr/>
                    <a:lstStyle/>
                    <a:p>
                      <a:pPr algn="l" fontAlgn="b"/>
                      <a:r>
                        <a:rPr lang="en-US" sz="800" b="0" i="0" u="none" strike="noStrike">
                          <a:solidFill>
                            <a:srgbClr val="000000"/>
                          </a:solidFill>
                          <a:effectLst/>
                          <a:latin typeface="Calibri" panose="020F0502020204030204" pitchFamily="34" charset="0"/>
                        </a:rPr>
                        <a:t>Nov - FY24</a:t>
                      </a:r>
                    </a:p>
                  </a:txBody>
                  <a:tcPr marL="7144" marR="7144" marT="7144" marB="0" anchor="b">
                    <a:lnL>
                      <a:noFill/>
                    </a:lnL>
                    <a:lnR>
                      <a:noFill/>
                    </a:lnR>
                    <a:lnT>
                      <a:noFill/>
                    </a:lnT>
                    <a:lnB>
                      <a:noFill/>
                    </a:lnB>
                    <a:noFill/>
                  </a:tcPr>
                </a:tc>
                <a:tc>
                  <a:txBody>
                    <a:bodyPr/>
                    <a:lstStyle/>
                    <a:p>
                      <a:pPr algn="ctr" fontAlgn="b"/>
                      <a:r>
                        <a:rPr lang="en-US" sz="800" b="0" i="0" u="none" strike="noStrike">
                          <a:solidFill>
                            <a:srgbClr val="000000"/>
                          </a:solidFill>
                          <a:effectLst/>
                          <a:latin typeface="Calibri" panose="020F0502020204030204" pitchFamily="34" charset="0"/>
                        </a:rPr>
                        <a:t>610</a:t>
                      </a:r>
                    </a:p>
                  </a:txBody>
                  <a:tcPr marL="7144" marR="7144" marT="7144" marB="0" anchor="b">
                    <a:lnL>
                      <a:noFill/>
                    </a:lnL>
                    <a:lnR>
                      <a:noFill/>
                    </a:lnR>
                    <a:lnT>
                      <a:noFill/>
                    </a:lnT>
                    <a:lnB>
                      <a:noFill/>
                    </a:lnB>
                    <a:noFill/>
                  </a:tcPr>
                </a:tc>
                <a:tc>
                  <a:txBody>
                    <a:bodyPr/>
                    <a:lstStyle/>
                    <a:p>
                      <a:pPr algn="ctr" rtl="0" fontAlgn="ctr"/>
                      <a:r>
                        <a:rPr lang="en-US" sz="800" b="0" i="0" u="none" strike="noStrike">
                          <a:solidFill>
                            <a:srgbClr val="000000"/>
                          </a:solidFill>
                          <a:effectLst/>
                          <a:latin typeface="Calibri" panose="020F0502020204030204" pitchFamily="34" charset="0"/>
                        </a:rPr>
                        <a:t>503</a:t>
                      </a:r>
                    </a:p>
                  </a:txBody>
                  <a:tcPr marL="7144" marR="7144" marT="7144" marB="0" anchor="ctr">
                    <a:lnL>
                      <a:noFill/>
                    </a:lnL>
                    <a:lnR>
                      <a:noFill/>
                    </a:lnR>
                    <a:lnT>
                      <a:noFill/>
                    </a:lnT>
                    <a:lnB>
                      <a:noFill/>
                    </a:lnB>
                    <a:noFill/>
                  </a:tcPr>
                </a:tc>
                <a:tc>
                  <a:txBody>
                    <a:bodyPr/>
                    <a:lstStyle/>
                    <a:p>
                      <a:pPr algn="ctr" rtl="0" fontAlgn="ctr"/>
                      <a:r>
                        <a:rPr lang="en-US" sz="800" b="0" i="0" u="none" strike="noStrike">
                          <a:solidFill>
                            <a:srgbClr val="000000"/>
                          </a:solidFill>
                          <a:effectLst/>
                          <a:latin typeface="Calibri" panose="020F0502020204030204" pitchFamily="34" charset="0"/>
                        </a:rPr>
                        <a:t>35</a:t>
                      </a:r>
                    </a:p>
                  </a:txBody>
                  <a:tcPr marL="7144" marR="7144" marT="7144" marB="0" anchor="ctr">
                    <a:lnL>
                      <a:noFill/>
                    </a:lnL>
                    <a:lnR>
                      <a:noFill/>
                    </a:lnR>
                    <a:lnT>
                      <a:noFill/>
                    </a:lnT>
                    <a:lnB>
                      <a:noFill/>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a:noFill/>
                    </a:lnL>
                    <a:lnR>
                      <a:noFill/>
                    </a:lnR>
                    <a:lnT>
                      <a:noFill/>
                    </a:lnT>
                    <a:lnB>
                      <a:noFill/>
                    </a:lnB>
                    <a:noFill/>
                  </a:tcPr>
                </a:tc>
                <a:tc>
                  <a:txBody>
                    <a:bodyPr/>
                    <a:lstStyle/>
                    <a:p>
                      <a:pPr algn="ctr" rtl="0" fontAlgn="ctr"/>
                      <a:r>
                        <a:rPr lang="en-US" sz="800" b="0" i="0" u="none" strike="noStrike">
                          <a:solidFill>
                            <a:srgbClr val="000000"/>
                          </a:solidFill>
                          <a:effectLst/>
                          <a:latin typeface="Calibri" panose="020F0502020204030204" pitchFamily="34" charset="0"/>
                        </a:rPr>
                        <a:t>8</a:t>
                      </a:r>
                    </a:p>
                  </a:txBody>
                  <a:tcPr marL="7144" marR="7144" marT="7144" marB="0" anchor="ctr">
                    <a:lnL>
                      <a:noFill/>
                    </a:lnL>
                    <a:lnR>
                      <a:noFill/>
                    </a:lnR>
                    <a:lnT>
                      <a:noFill/>
                    </a:lnT>
                    <a:lnB>
                      <a:noFill/>
                    </a:lnB>
                    <a:noFill/>
                  </a:tcPr>
                </a:tc>
                <a:tc>
                  <a:txBody>
                    <a:bodyPr/>
                    <a:lstStyle/>
                    <a:p>
                      <a:pPr algn="ctr" fontAlgn="b"/>
                      <a:r>
                        <a:rPr lang="en-US" sz="800" b="0" i="0" u="none" strike="noStrike">
                          <a:solidFill>
                            <a:srgbClr val="000000"/>
                          </a:solidFill>
                          <a:effectLst/>
                          <a:latin typeface="Calibri" panose="020F0502020204030204" pitchFamily="34" charset="0"/>
                        </a:rPr>
                        <a:t>43</a:t>
                      </a:r>
                    </a:p>
                  </a:txBody>
                  <a:tcPr marL="7144" marR="7144" marT="7144" marB="0" anchor="b">
                    <a:lnL>
                      <a:noFill/>
                    </a:lnL>
                    <a:lnR>
                      <a:noFill/>
                    </a:lnR>
                    <a:lnT>
                      <a:noFill/>
                    </a:lnT>
                    <a:lnB>
                      <a:noFill/>
                    </a:lnB>
                    <a:noFill/>
                  </a:tcPr>
                </a:tc>
                <a:tc>
                  <a:txBody>
                    <a:bodyPr/>
                    <a:lstStyle/>
                    <a:p>
                      <a:pPr algn="ctr" rtl="0" fontAlgn="ctr"/>
                      <a:r>
                        <a:rPr lang="en-US" sz="800" b="0" i="0" u="none" strike="noStrike">
                          <a:solidFill>
                            <a:srgbClr val="000000"/>
                          </a:solidFill>
                          <a:effectLst/>
                          <a:latin typeface="Calibri" panose="020F0502020204030204" pitchFamily="34" charset="0"/>
                        </a:rPr>
                        <a:t>1</a:t>
                      </a:r>
                    </a:p>
                  </a:txBody>
                  <a:tcPr marL="7144" marR="7144" marT="7144" marB="0" anchor="ctr">
                    <a:lnL>
                      <a:noFill/>
                    </a:lnL>
                    <a:lnR>
                      <a:noFill/>
                    </a:lnR>
                    <a:lnT>
                      <a:noFill/>
                    </a:lnT>
                    <a:lnB>
                      <a:noFill/>
                    </a:lnB>
                    <a:noFill/>
                  </a:tcPr>
                </a:tc>
                <a:tc>
                  <a:txBody>
                    <a:bodyPr/>
                    <a:lstStyle/>
                    <a:p>
                      <a:pPr algn="ctr" rtl="0" fontAlgn="ctr"/>
                      <a:r>
                        <a:rPr lang="en-US" sz="800" b="0" i="0" u="none" strike="noStrike">
                          <a:solidFill>
                            <a:srgbClr val="000000"/>
                          </a:solidFill>
                          <a:effectLst/>
                          <a:latin typeface="Calibri" panose="020F0502020204030204" pitchFamily="34" charset="0"/>
                        </a:rPr>
                        <a:t>54</a:t>
                      </a:r>
                    </a:p>
                  </a:txBody>
                  <a:tcPr marL="7144" marR="7144" marT="7144" marB="0" anchor="ctr">
                    <a:lnL>
                      <a:noFill/>
                    </a:lnL>
                    <a:lnR>
                      <a:noFill/>
                    </a:lnR>
                    <a:lnT>
                      <a:noFill/>
                    </a:lnT>
                    <a:lnB>
                      <a:noFill/>
                    </a:lnB>
                    <a:noFill/>
                  </a:tcPr>
                </a:tc>
                <a:tc>
                  <a:txBody>
                    <a:bodyPr/>
                    <a:lstStyle/>
                    <a:p>
                      <a:pPr algn="ctr" fontAlgn="b"/>
                      <a:r>
                        <a:rPr lang="en-US" sz="800" b="0" i="0" u="none" strike="noStrike">
                          <a:solidFill>
                            <a:srgbClr val="000000"/>
                          </a:solidFill>
                          <a:effectLst/>
                          <a:latin typeface="Calibri" panose="020F0502020204030204" pitchFamily="34" charset="0"/>
                        </a:rPr>
                        <a:t>55</a:t>
                      </a:r>
                    </a:p>
                  </a:txBody>
                  <a:tcPr marL="7144" marR="7144" marT="7144" marB="0" anchor="b">
                    <a:lnL>
                      <a:noFill/>
                    </a:lnL>
                    <a:lnR>
                      <a:noFill/>
                    </a:lnR>
                    <a:lnT>
                      <a:noFill/>
                    </a:lnT>
                    <a:lnB>
                      <a:noFill/>
                    </a:lnB>
                    <a:noFill/>
                  </a:tcPr>
                </a:tc>
                <a:tc>
                  <a:txBody>
                    <a:bodyPr/>
                    <a:lstStyle/>
                    <a:p>
                      <a:pPr algn="ctr" rtl="0" fontAlgn="ctr"/>
                      <a:r>
                        <a:rPr lang="en-US" sz="800" b="0" i="0" u="none" strike="noStrike">
                          <a:solidFill>
                            <a:srgbClr val="000000"/>
                          </a:solidFill>
                          <a:effectLst/>
                          <a:latin typeface="Calibri" panose="020F0502020204030204" pitchFamily="34" charset="0"/>
                        </a:rPr>
                        <a:t>9</a:t>
                      </a:r>
                    </a:p>
                  </a:txBody>
                  <a:tcPr marL="7144" marR="7144" marT="7144" marB="0" anchor="ctr">
                    <a:lnL>
                      <a:noFill/>
                    </a:lnL>
                    <a:lnR>
                      <a:noFill/>
                    </a:lnR>
                    <a:lnT>
                      <a:noFill/>
                    </a:lnT>
                    <a:lnB>
                      <a:noFill/>
                    </a:lnB>
                    <a:noFill/>
                  </a:tcPr>
                </a:tc>
                <a:extLst>
                  <a:ext uri="{0D108BD9-81ED-4DB2-BD59-A6C34878D82A}">
                    <a16:rowId xmlns:a16="http://schemas.microsoft.com/office/drawing/2014/main" val="2340951995"/>
                  </a:ext>
                </a:extLst>
              </a:tr>
              <a:tr h="142875">
                <a:tc>
                  <a:txBody>
                    <a:bodyPr/>
                    <a:lstStyle/>
                    <a:p>
                      <a:pPr algn="l" fontAlgn="b"/>
                      <a:r>
                        <a:rPr lang="en-US" sz="800" b="0" i="0" u="none" strike="noStrike">
                          <a:solidFill>
                            <a:srgbClr val="000000"/>
                          </a:solidFill>
                          <a:effectLst/>
                          <a:latin typeface="Calibri" panose="020F0502020204030204" pitchFamily="34" charset="0"/>
                        </a:rPr>
                        <a:t>Dec - FY24</a:t>
                      </a:r>
                    </a:p>
                  </a:txBody>
                  <a:tcPr marL="7144" marR="7144" marT="7144" marB="0" anchor="b">
                    <a:lnL>
                      <a:noFill/>
                    </a:lnL>
                    <a:lnR>
                      <a:noFill/>
                    </a:lnR>
                    <a:lnT>
                      <a:noFill/>
                    </a:lnT>
                    <a:lnB>
                      <a:noFill/>
                    </a:lnB>
                    <a:noFill/>
                  </a:tcPr>
                </a:tc>
                <a:tc>
                  <a:txBody>
                    <a:bodyPr/>
                    <a:lstStyle/>
                    <a:p>
                      <a:pPr algn="ctr" fontAlgn="b"/>
                      <a:r>
                        <a:rPr lang="en-US" sz="800" b="0" i="0" u="none" strike="noStrike">
                          <a:solidFill>
                            <a:srgbClr val="000000"/>
                          </a:solidFill>
                          <a:effectLst/>
                          <a:latin typeface="Calibri" panose="020F0502020204030204" pitchFamily="34" charset="0"/>
                        </a:rPr>
                        <a:t>514</a:t>
                      </a:r>
                    </a:p>
                  </a:txBody>
                  <a:tcPr marL="7144" marR="7144" marT="7144" marB="0" anchor="b">
                    <a:lnL>
                      <a:noFill/>
                    </a:lnL>
                    <a:lnR>
                      <a:noFill/>
                    </a:lnR>
                    <a:lnT>
                      <a:noFill/>
                    </a:lnT>
                    <a:lnB>
                      <a:noFill/>
                    </a:lnB>
                    <a:noFill/>
                  </a:tcPr>
                </a:tc>
                <a:tc>
                  <a:txBody>
                    <a:bodyPr/>
                    <a:lstStyle/>
                    <a:p>
                      <a:pPr algn="ctr" rtl="0" fontAlgn="ctr"/>
                      <a:r>
                        <a:rPr lang="en-US" sz="800" b="0" i="0" u="none" strike="noStrike">
                          <a:solidFill>
                            <a:srgbClr val="000000"/>
                          </a:solidFill>
                          <a:effectLst/>
                          <a:latin typeface="Calibri" panose="020F0502020204030204" pitchFamily="34" charset="0"/>
                        </a:rPr>
                        <a:t>419</a:t>
                      </a:r>
                    </a:p>
                  </a:txBody>
                  <a:tcPr marL="7144" marR="7144" marT="7144" marB="0" anchor="ctr">
                    <a:lnL>
                      <a:noFill/>
                    </a:lnL>
                    <a:lnR>
                      <a:noFill/>
                    </a:lnR>
                    <a:lnT>
                      <a:noFill/>
                    </a:lnT>
                    <a:lnB>
                      <a:noFill/>
                    </a:lnB>
                    <a:noFill/>
                  </a:tcPr>
                </a:tc>
                <a:tc>
                  <a:txBody>
                    <a:bodyPr/>
                    <a:lstStyle/>
                    <a:p>
                      <a:pPr algn="ctr" rtl="0" fontAlgn="ctr"/>
                      <a:r>
                        <a:rPr lang="en-US" sz="800" b="0" i="0" u="none" strike="noStrike">
                          <a:solidFill>
                            <a:srgbClr val="000000"/>
                          </a:solidFill>
                          <a:effectLst/>
                          <a:latin typeface="Calibri" panose="020F0502020204030204" pitchFamily="34" charset="0"/>
                        </a:rPr>
                        <a:t>26</a:t>
                      </a:r>
                    </a:p>
                  </a:txBody>
                  <a:tcPr marL="7144" marR="7144" marT="7144" marB="0" anchor="ctr">
                    <a:lnL>
                      <a:noFill/>
                    </a:lnL>
                    <a:lnR>
                      <a:noFill/>
                    </a:lnR>
                    <a:lnT>
                      <a:noFill/>
                    </a:lnT>
                    <a:lnB>
                      <a:noFill/>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a:noFill/>
                    </a:lnL>
                    <a:lnR>
                      <a:noFill/>
                    </a:lnR>
                    <a:lnT>
                      <a:noFill/>
                    </a:lnT>
                    <a:lnB>
                      <a:noFill/>
                    </a:lnB>
                    <a:noFill/>
                  </a:tcPr>
                </a:tc>
                <a:tc>
                  <a:txBody>
                    <a:bodyPr/>
                    <a:lstStyle/>
                    <a:p>
                      <a:pPr algn="ctr" rtl="0" fontAlgn="ctr"/>
                      <a:r>
                        <a:rPr lang="en-US" sz="800" b="0" i="0" u="none" strike="noStrike">
                          <a:solidFill>
                            <a:srgbClr val="000000"/>
                          </a:solidFill>
                          <a:effectLst/>
                          <a:latin typeface="Calibri" panose="020F0502020204030204" pitchFamily="34" charset="0"/>
                        </a:rPr>
                        <a:t>23</a:t>
                      </a:r>
                    </a:p>
                  </a:txBody>
                  <a:tcPr marL="7144" marR="7144" marT="7144" marB="0" anchor="ctr">
                    <a:lnL>
                      <a:noFill/>
                    </a:lnL>
                    <a:lnR>
                      <a:noFill/>
                    </a:lnR>
                    <a:lnT>
                      <a:noFill/>
                    </a:lnT>
                    <a:lnB>
                      <a:noFill/>
                    </a:lnB>
                    <a:noFill/>
                  </a:tcPr>
                </a:tc>
                <a:tc>
                  <a:txBody>
                    <a:bodyPr/>
                    <a:lstStyle/>
                    <a:p>
                      <a:pPr algn="ctr" fontAlgn="b"/>
                      <a:r>
                        <a:rPr lang="en-US" sz="800" b="0" i="0" u="none" strike="noStrike">
                          <a:solidFill>
                            <a:srgbClr val="000000"/>
                          </a:solidFill>
                          <a:effectLst/>
                          <a:latin typeface="Calibri" panose="020F0502020204030204" pitchFamily="34" charset="0"/>
                        </a:rPr>
                        <a:t>49</a:t>
                      </a:r>
                    </a:p>
                  </a:txBody>
                  <a:tcPr marL="7144" marR="7144" marT="7144" marB="0" anchor="b">
                    <a:lnL>
                      <a:noFill/>
                    </a:lnL>
                    <a:lnR>
                      <a:noFill/>
                    </a:lnR>
                    <a:lnT>
                      <a:noFill/>
                    </a:lnT>
                    <a:lnB>
                      <a:noFill/>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a:noFill/>
                    </a:lnL>
                    <a:lnR>
                      <a:noFill/>
                    </a:lnR>
                    <a:lnT>
                      <a:noFill/>
                    </a:lnT>
                    <a:lnB>
                      <a:noFill/>
                    </a:lnB>
                    <a:noFill/>
                  </a:tcPr>
                </a:tc>
                <a:tc>
                  <a:txBody>
                    <a:bodyPr/>
                    <a:lstStyle/>
                    <a:p>
                      <a:pPr algn="ctr" rtl="0" fontAlgn="ctr"/>
                      <a:r>
                        <a:rPr lang="en-US" sz="800" b="0" i="0" u="none" strike="noStrike">
                          <a:solidFill>
                            <a:srgbClr val="000000"/>
                          </a:solidFill>
                          <a:effectLst/>
                          <a:latin typeface="Calibri" panose="020F0502020204030204" pitchFamily="34" charset="0"/>
                        </a:rPr>
                        <a:t>39</a:t>
                      </a:r>
                    </a:p>
                  </a:txBody>
                  <a:tcPr marL="7144" marR="7144" marT="7144" marB="0" anchor="ctr">
                    <a:lnL>
                      <a:noFill/>
                    </a:lnL>
                    <a:lnR>
                      <a:noFill/>
                    </a:lnR>
                    <a:lnT>
                      <a:noFill/>
                    </a:lnT>
                    <a:lnB>
                      <a:noFill/>
                    </a:lnB>
                    <a:noFill/>
                  </a:tcPr>
                </a:tc>
                <a:tc>
                  <a:txBody>
                    <a:bodyPr/>
                    <a:lstStyle/>
                    <a:p>
                      <a:pPr algn="ctr" fontAlgn="b"/>
                      <a:r>
                        <a:rPr lang="en-US" sz="800" b="0" i="0" u="none" strike="noStrike">
                          <a:solidFill>
                            <a:srgbClr val="000000"/>
                          </a:solidFill>
                          <a:effectLst/>
                          <a:latin typeface="Calibri" panose="020F0502020204030204" pitchFamily="34" charset="0"/>
                        </a:rPr>
                        <a:t>39</a:t>
                      </a:r>
                    </a:p>
                  </a:txBody>
                  <a:tcPr marL="7144" marR="7144" marT="7144" marB="0" anchor="b">
                    <a:lnL>
                      <a:noFill/>
                    </a:lnL>
                    <a:lnR>
                      <a:noFill/>
                    </a:lnR>
                    <a:lnT>
                      <a:noFill/>
                    </a:lnT>
                    <a:lnB>
                      <a:noFill/>
                    </a:lnB>
                    <a:noFill/>
                  </a:tcPr>
                </a:tc>
                <a:tc>
                  <a:txBody>
                    <a:bodyPr/>
                    <a:lstStyle/>
                    <a:p>
                      <a:pPr algn="ctr" rtl="0" fontAlgn="ctr"/>
                      <a:r>
                        <a:rPr lang="en-US" sz="800" b="0" i="0" u="none" strike="noStrike">
                          <a:solidFill>
                            <a:srgbClr val="000000"/>
                          </a:solidFill>
                          <a:effectLst/>
                          <a:latin typeface="Calibri" panose="020F0502020204030204" pitchFamily="34" charset="0"/>
                        </a:rPr>
                        <a:t>7</a:t>
                      </a:r>
                    </a:p>
                  </a:txBody>
                  <a:tcPr marL="7144" marR="7144" marT="7144" marB="0" anchor="ctr">
                    <a:lnL>
                      <a:noFill/>
                    </a:lnL>
                    <a:lnR>
                      <a:noFill/>
                    </a:lnR>
                    <a:lnT>
                      <a:noFill/>
                    </a:lnT>
                    <a:lnB>
                      <a:noFill/>
                    </a:lnB>
                    <a:noFill/>
                  </a:tcPr>
                </a:tc>
                <a:extLst>
                  <a:ext uri="{0D108BD9-81ED-4DB2-BD59-A6C34878D82A}">
                    <a16:rowId xmlns:a16="http://schemas.microsoft.com/office/drawing/2014/main" val="2746569948"/>
                  </a:ext>
                </a:extLst>
              </a:tr>
              <a:tr h="142875">
                <a:tc>
                  <a:txBody>
                    <a:bodyPr/>
                    <a:lstStyle/>
                    <a:p>
                      <a:pPr algn="l" fontAlgn="b"/>
                      <a:r>
                        <a:rPr lang="en-US" sz="800" b="0" i="0" u="none" strike="noStrike">
                          <a:solidFill>
                            <a:srgbClr val="000000"/>
                          </a:solidFill>
                          <a:effectLst/>
                          <a:latin typeface="Calibri" panose="020F0502020204030204" pitchFamily="34" charset="0"/>
                        </a:rPr>
                        <a:t>Jan - FY24</a:t>
                      </a:r>
                    </a:p>
                  </a:txBody>
                  <a:tcPr marL="7144" marR="7144" marT="7144" marB="0" anchor="b">
                    <a:lnL>
                      <a:noFill/>
                    </a:lnL>
                    <a:lnR>
                      <a:noFill/>
                    </a:lnR>
                    <a:lnT>
                      <a:noFill/>
                    </a:lnT>
                    <a:lnB>
                      <a:noFill/>
                    </a:lnB>
                    <a:noFill/>
                  </a:tcPr>
                </a:tc>
                <a:tc>
                  <a:txBody>
                    <a:bodyPr/>
                    <a:lstStyle/>
                    <a:p>
                      <a:pPr algn="ctr" rtl="0" fontAlgn="ctr"/>
                      <a:r>
                        <a:rPr lang="en-US" sz="800" b="0" i="0" u="none" strike="noStrike">
                          <a:solidFill>
                            <a:srgbClr val="000000"/>
                          </a:solidFill>
                          <a:effectLst/>
                          <a:latin typeface="Calibri" panose="020F0502020204030204" pitchFamily="34" charset="0"/>
                        </a:rPr>
                        <a:t>589</a:t>
                      </a:r>
                    </a:p>
                  </a:txBody>
                  <a:tcPr marL="7144" marR="7144" marT="7144" marB="0" anchor="ctr">
                    <a:lnL>
                      <a:noFill/>
                    </a:lnL>
                    <a:lnR>
                      <a:noFill/>
                    </a:lnR>
                    <a:lnT>
                      <a:noFill/>
                    </a:lnT>
                    <a:lnB>
                      <a:noFill/>
                    </a:lnB>
                    <a:noFill/>
                  </a:tcPr>
                </a:tc>
                <a:tc>
                  <a:txBody>
                    <a:bodyPr/>
                    <a:lstStyle/>
                    <a:p>
                      <a:pPr algn="ctr" rtl="0" fontAlgn="ctr"/>
                      <a:r>
                        <a:rPr lang="en-US" sz="800" b="0" i="0" u="none" strike="noStrike">
                          <a:solidFill>
                            <a:srgbClr val="000000"/>
                          </a:solidFill>
                          <a:effectLst/>
                          <a:latin typeface="Calibri" panose="020F0502020204030204" pitchFamily="34" charset="0"/>
                        </a:rPr>
                        <a:t>466</a:t>
                      </a:r>
                    </a:p>
                  </a:txBody>
                  <a:tcPr marL="7144" marR="7144" marT="7144" marB="0" anchor="ctr">
                    <a:lnL>
                      <a:noFill/>
                    </a:lnL>
                    <a:lnR>
                      <a:noFill/>
                    </a:lnR>
                    <a:lnT>
                      <a:noFill/>
                    </a:lnT>
                    <a:lnB>
                      <a:noFill/>
                    </a:lnB>
                    <a:noFill/>
                  </a:tcPr>
                </a:tc>
                <a:tc>
                  <a:txBody>
                    <a:bodyPr/>
                    <a:lstStyle/>
                    <a:p>
                      <a:pPr algn="ctr" rtl="0" fontAlgn="ctr"/>
                      <a:r>
                        <a:rPr lang="en-US" sz="800" b="0" i="0" u="none" strike="noStrike">
                          <a:solidFill>
                            <a:srgbClr val="000000"/>
                          </a:solidFill>
                          <a:effectLst/>
                          <a:latin typeface="Calibri" panose="020F0502020204030204" pitchFamily="34" charset="0"/>
                        </a:rPr>
                        <a:t>44</a:t>
                      </a:r>
                    </a:p>
                  </a:txBody>
                  <a:tcPr marL="7144" marR="7144" marT="7144" marB="0" anchor="ctr">
                    <a:lnL>
                      <a:noFill/>
                    </a:lnL>
                    <a:lnR>
                      <a:noFill/>
                    </a:lnR>
                    <a:lnT>
                      <a:noFill/>
                    </a:lnT>
                    <a:lnB>
                      <a:noFill/>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a:noFill/>
                    </a:lnL>
                    <a:lnR>
                      <a:noFill/>
                    </a:lnR>
                    <a:lnT>
                      <a:noFill/>
                    </a:lnT>
                    <a:lnB>
                      <a:noFill/>
                    </a:lnB>
                    <a:noFill/>
                  </a:tcPr>
                </a:tc>
                <a:tc>
                  <a:txBody>
                    <a:bodyPr/>
                    <a:lstStyle/>
                    <a:p>
                      <a:pPr algn="ctr" rtl="0" fontAlgn="ctr"/>
                      <a:r>
                        <a:rPr lang="en-US" sz="800" b="0" i="0" u="none" strike="noStrike">
                          <a:solidFill>
                            <a:srgbClr val="000000"/>
                          </a:solidFill>
                          <a:effectLst/>
                          <a:latin typeface="Calibri" panose="020F0502020204030204" pitchFamily="34" charset="0"/>
                        </a:rPr>
                        <a:t>12</a:t>
                      </a:r>
                    </a:p>
                  </a:txBody>
                  <a:tcPr marL="7144" marR="7144" marT="7144" marB="0" anchor="ctr">
                    <a:lnL>
                      <a:noFill/>
                    </a:lnL>
                    <a:lnR>
                      <a:noFill/>
                    </a:lnR>
                    <a:lnT>
                      <a:noFill/>
                    </a:lnT>
                    <a:lnB>
                      <a:noFill/>
                    </a:lnB>
                    <a:noFill/>
                  </a:tcPr>
                </a:tc>
                <a:tc>
                  <a:txBody>
                    <a:bodyPr/>
                    <a:lstStyle/>
                    <a:p>
                      <a:pPr algn="ctr" rtl="0" fontAlgn="ctr"/>
                      <a:r>
                        <a:rPr lang="en-US" sz="800" b="0" i="0" u="none" strike="noStrike">
                          <a:solidFill>
                            <a:srgbClr val="000000"/>
                          </a:solidFill>
                          <a:effectLst/>
                          <a:latin typeface="Calibri" panose="020F0502020204030204" pitchFamily="34" charset="0"/>
                        </a:rPr>
                        <a:t>56</a:t>
                      </a:r>
                    </a:p>
                  </a:txBody>
                  <a:tcPr marL="7144" marR="7144" marT="7144" marB="0" anchor="ctr">
                    <a:lnL>
                      <a:noFill/>
                    </a:lnL>
                    <a:lnR>
                      <a:noFill/>
                    </a:lnR>
                    <a:lnT>
                      <a:noFill/>
                    </a:lnT>
                    <a:lnB>
                      <a:noFill/>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a:noFill/>
                    </a:lnL>
                    <a:lnR>
                      <a:noFill/>
                    </a:lnR>
                    <a:lnT>
                      <a:noFill/>
                    </a:lnT>
                    <a:lnB>
                      <a:noFill/>
                    </a:lnB>
                    <a:noFill/>
                  </a:tcPr>
                </a:tc>
                <a:tc>
                  <a:txBody>
                    <a:bodyPr/>
                    <a:lstStyle/>
                    <a:p>
                      <a:pPr algn="ctr" rtl="0" fontAlgn="ctr"/>
                      <a:r>
                        <a:rPr lang="en-US" sz="800" b="0" i="0" u="none" strike="noStrike">
                          <a:solidFill>
                            <a:srgbClr val="000000"/>
                          </a:solidFill>
                          <a:effectLst/>
                          <a:latin typeface="Calibri" panose="020F0502020204030204" pitchFamily="34" charset="0"/>
                        </a:rPr>
                        <a:t>42</a:t>
                      </a:r>
                    </a:p>
                  </a:txBody>
                  <a:tcPr marL="7144" marR="7144" marT="7144" marB="0" anchor="ctr">
                    <a:lnL>
                      <a:noFill/>
                    </a:lnL>
                    <a:lnR>
                      <a:noFill/>
                    </a:lnR>
                    <a:lnT>
                      <a:noFill/>
                    </a:lnT>
                    <a:lnB>
                      <a:noFill/>
                    </a:lnB>
                    <a:noFill/>
                  </a:tcPr>
                </a:tc>
                <a:tc>
                  <a:txBody>
                    <a:bodyPr/>
                    <a:lstStyle/>
                    <a:p>
                      <a:pPr algn="ctr" fontAlgn="b"/>
                      <a:r>
                        <a:rPr lang="en-US" sz="800" b="0" i="0" u="none" strike="noStrike">
                          <a:solidFill>
                            <a:srgbClr val="000000"/>
                          </a:solidFill>
                          <a:effectLst/>
                          <a:latin typeface="Calibri" panose="020F0502020204030204" pitchFamily="34" charset="0"/>
                        </a:rPr>
                        <a:t>42</a:t>
                      </a:r>
                    </a:p>
                  </a:txBody>
                  <a:tcPr marL="7144" marR="7144" marT="7144" marB="0" anchor="b">
                    <a:lnL>
                      <a:noFill/>
                    </a:lnL>
                    <a:lnR>
                      <a:noFill/>
                    </a:lnR>
                    <a:lnT>
                      <a:noFill/>
                    </a:lnT>
                    <a:lnB>
                      <a:noFill/>
                    </a:lnB>
                    <a:noFill/>
                  </a:tcPr>
                </a:tc>
                <a:tc>
                  <a:txBody>
                    <a:bodyPr/>
                    <a:lstStyle/>
                    <a:p>
                      <a:pPr algn="ctr" rtl="0" fontAlgn="ctr"/>
                      <a:r>
                        <a:rPr lang="en-US" sz="800" b="0" i="0" u="none" strike="noStrike" dirty="0">
                          <a:solidFill>
                            <a:srgbClr val="000000"/>
                          </a:solidFill>
                          <a:effectLst/>
                          <a:latin typeface="Calibri" panose="020F0502020204030204" pitchFamily="34" charset="0"/>
                        </a:rPr>
                        <a:t>0</a:t>
                      </a:r>
                    </a:p>
                  </a:txBody>
                  <a:tcPr marL="7144" marR="7144" marT="7144" marB="0" anchor="ctr">
                    <a:lnL>
                      <a:noFill/>
                    </a:lnL>
                    <a:lnR>
                      <a:noFill/>
                    </a:lnR>
                    <a:lnT>
                      <a:noFill/>
                    </a:lnT>
                    <a:lnB>
                      <a:noFill/>
                    </a:lnB>
                    <a:noFill/>
                  </a:tcPr>
                </a:tc>
                <a:extLst>
                  <a:ext uri="{0D108BD9-81ED-4DB2-BD59-A6C34878D82A}">
                    <a16:rowId xmlns:a16="http://schemas.microsoft.com/office/drawing/2014/main" val="704878244"/>
                  </a:ext>
                </a:extLst>
              </a:tr>
            </a:tbl>
          </a:graphicData>
        </a:graphic>
      </p:graphicFrame>
      <p:graphicFrame>
        <p:nvGraphicFramePr>
          <p:cNvPr id="2" name="Chart 1">
            <a:extLst>
              <a:ext uri="{FF2B5EF4-FFF2-40B4-BE49-F238E27FC236}">
                <a16:creationId xmlns:a16="http://schemas.microsoft.com/office/drawing/2014/main" id="{C5AF06E1-B372-D9A3-649E-FAB996B8B7E5}"/>
              </a:ext>
            </a:extLst>
          </p:cNvPr>
          <p:cNvGraphicFramePr>
            <a:graphicFrameLocks/>
          </p:cNvGraphicFramePr>
          <p:nvPr/>
        </p:nvGraphicFramePr>
        <p:xfrm>
          <a:off x="536332" y="1449670"/>
          <a:ext cx="7913076" cy="20574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47095494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ED65503-C932-8921-7529-F17CA4D898F3}"/>
              </a:ext>
            </a:extLst>
          </p:cNvPr>
          <p:cNvSpPr>
            <a:spLocks noGrp="1"/>
          </p:cNvSpPr>
          <p:nvPr>
            <p:ph type="title"/>
          </p:nvPr>
        </p:nvSpPr>
        <p:spPr>
          <a:xfrm>
            <a:off x="1143000" y="919034"/>
            <a:ext cx="6858000" cy="462651"/>
          </a:xfrm>
          <a:ln w="12700">
            <a:solidFill>
              <a:srgbClr val="0070C0"/>
            </a:solidFill>
          </a:ln>
        </p:spPr>
        <p:style>
          <a:lnRef idx="2">
            <a:schemeClr val="accent1"/>
          </a:lnRef>
          <a:fillRef idx="1">
            <a:schemeClr val="lt1"/>
          </a:fillRef>
          <a:effectRef idx="0">
            <a:schemeClr val="accent1"/>
          </a:effectRef>
          <a:fontRef idx="minor">
            <a:schemeClr val="dk1"/>
          </a:fontRef>
        </p:style>
        <p:txBody>
          <a:bodyPr anchor="ctr">
            <a:noAutofit/>
          </a:bodyPr>
          <a:lstStyle/>
          <a:p>
            <a:r>
              <a:rPr lang="en-US" sz="825" dirty="0">
                <a:solidFill>
                  <a:schemeClr val="tx1"/>
                </a:solidFill>
                <a:latin typeface="Calibri" panose="020F0502020204030204" pitchFamily="34" charset="0"/>
                <a:cs typeface="Calibri" panose="020F0502020204030204" pitchFamily="34" charset="0"/>
              </a:rPr>
              <a:t>PI.01.01.01 EP7 The hospital collects data on the following: All reported and confirmed transfusion reactions. (See also LD.03.07.01, EP 2; LD.03.09.01, EP 3)</a:t>
            </a:r>
          </a:p>
        </p:txBody>
      </p:sp>
      <p:graphicFrame>
        <p:nvGraphicFramePr>
          <p:cNvPr id="3" name="Table 2">
            <a:extLst>
              <a:ext uri="{FF2B5EF4-FFF2-40B4-BE49-F238E27FC236}">
                <a16:creationId xmlns:a16="http://schemas.microsoft.com/office/drawing/2014/main" id="{57D7B43C-9005-8CB0-7568-66D8C4E18E72}"/>
              </a:ext>
            </a:extLst>
          </p:cNvPr>
          <p:cNvGraphicFramePr>
            <a:graphicFrameLocks noGrp="1"/>
          </p:cNvGraphicFramePr>
          <p:nvPr/>
        </p:nvGraphicFramePr>
        <p:xfrm>
          <a:off x="553915" y="3671833"/>
          <a:ext cx="7622930" cy="2000250"/>
        </p:xfrm>
        <a:graphic>
          <a:graphicData uri="http://schemas.openxmlformats.org/drawingml/2006/table">
            <a:tbl>
              <a:tblPr/>
              <a:tblGrid>
                <a:gridCol w="587007">
                  <a:extLst>
                    <a:ext uri="{9D8B030D-6E8A-4147-A177-3AD203B41FA5}">
                      <a16:colId xmlns:a16="http://schemas.microsoft.com/office/drawing/2014/main" val="1886314327"/>
                    </a:ext>
                  </a:extLst>
                </a:gridCol>
                <a:gridCol w="521783">
                  <a:extLst>
                    <a:ext uri="{9D8B030D-6E8A-4147-A177-3AD203B41FA5}">
                      <a16:colId xmlns:a16="http://schemas.microsoft.com/office/drawing/2014/main" val="207728511"/>
                    </a:ext>
                  </a:extLst>
                </a:gridCol>
                <a:gridCol w="521783">
                  <a:extLst>
                    <a:ext uri="{9D8B030D-6E8A-4147-A177-3AD203B41FA5}">
                      <a16:colId xmlns:a16="http://schemas.microsoft.com/office/drawing/2014/main" val="3837454961"/>
                    </a:ext>
                  </a:extLst>
                </a:gridCol>
                <a:gridCol w="706582">
                  <a:extLst>
                    <a:ext uri="{9D8B030D-6E8A-4147-A177-3AD203B41FA5}">
                      <a16:colId xmlns:a16="http://schemas.microsoft.com/office/drawing/2014/main" val="3689410909"/>
                    </a:ext>
                  </a:extLst>
                </a:gridCol>
                <a:gridCol w="521783">
                  <a:extLst>
                    <a:ext uri="{9D8B030D-6E8A-4147-A177-3AD203B41FA5}">
                      <a16:colId xmlns:a16="http://schemas.microsoft.com/office/drawing/2014/main" val="675261452"/>
                    </a:ext>
                  </a:extLst>
                </a:gridCol>
                <a:gridCol w="521783">
                  <a:extLst>
                    <a:ext uri="{9D8B030D-6E8A-4147-A177-3AD203B41FA5}">
                      <a16:colId xmlns:a16="http://schemas.microsoft.com/office/drawing/2014/main" val="863680259"/>
                    </a:ext>
                  </a:extLst>
                </a:gridCol>
                <a:gridCol w="521783">
                  <a:extLst>
                    <a:ext uri="{9D8B030D-6E8A-4147-A177-3AD203B41FA5}">
                      <a16:colId xmlns:a16="http://schemas.microsoft.com/office/drawing/2014/main" val="2807805178"/>
                    </a:ext>
                  </a:extLst>
                </a:gridCol>
                <a:gridCol w="521783">
                  <a:extLst>
                    <a:ext uri="{9D8B030D-6E8A-4147-A177-3AD203B41FA5}">
                      <a16:colId xmlns:a16="http://schemas.microsoft.com/office/drawing/2014/main" val="1210592326"/>
                    </a:ext>
                  </a:extLst>
                </a:gridCol>
                <a:gridCol w="750065">
                  <a:extLst>
                    <a:ext uri="{9D8B030D-6E8A-4147-A177-3AD203B41FA5}">
                      <a16:colId xmlns:a16="http://schemas.microsoft.com/office/drawing/2014/main" val="4031450976"/>
                    </a:ext>
                  </a:extLst>
                </a:gridCol>
                <a:gridCol w="739193">
                  <a:extLst>
                    <a:ext uri="{9D8B030D-6E8A-4147-A177-3AD203B41FA5}">
                      <a16:colId xmlns:a16="http://schemas.microsoft.com/office/drawing/2014/main" val="3193147808"/>
                    </a:ext>
                  </a:extLst>
                </a:gridCol>
                <a:gridCol w="576137">
                  <a:extLst>
                    <a:ext uri="{9D8B030D-6E8A-4147-A177-3AD203B41FA5}">
                      <a16:colId xmlns:a16="http://schemas.microsoft.com/office/drawing/2014/main" val="4064360324"/>
                    </a:ext>
                  </a:extLst>
                </a:gridCol>
                <a:gridCol w="611465">
                  <a:extLst>
                    <a:ext uri="{9D8B030D-6E8A-4147-A177-3AD203B41FA5}">
                      <a16:colId xmlns:a16="http://schemas.microsoft.com/office/drawing/2014/main" val="3181630458"/>
                    </a:ext>
                  </a:extLst>
                </a:gridCol>
                <a:gridCol w="521783">
                  <a:extLst>
                    <a:ext uri="{9D8B030D-6E8A-4147-A177-3AD203B41FA5}">
                      <a16:colId xmlns:a16="http://schemas.microsoft.com/office/drawing/2014/main" val="4111529059"/>
                    </a:ext>
                  </a:extLst>
                </a:gridCol>
              </a:tblGrid>
              <a:tr h="285750">
                <a:tc>
                  <a:txBody>
                    <a:bodyPr/>
                    <a:lstStyle/>
                    <a:p>
                      <a:pPr algn="ctr" fontAlgn="ctr"/>
                      <a:endParaRPr lang="en-US" sz="800" b="0" i="0" u="none" strike="noStrike">
                        <a:solidFill>
                          <a:srgbClr val="000000"/>
                        </a:solidFill>
                        <a:effectLst/>
                        <a:latin typeface="Calibri" panose="020F0502020204030204" pitchFamily="34" charset="0"/>
                      </a:endParaRPr>
                    </a:p>
                  </a:txBody>
                  <a:tcPr marL="7144" marR="7144" marT="7144" marB="0" anchor="ctr">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Calibri" panose="020F0502020204030204" pitchFamily="34" charset="0"/>
                        </a:rPr>
                        <a:t>Allergic</a:t>
                      </a:r>
                    </a:p>
                  </a:txBody>
                  <a:tcPr marL="7144" marR="7144" marT="7144" marB="0" anchor="ctr">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Calibri" panose="020F0502020204030204" pitchFamily="34" charset="0"/>
                        </a:rPr>
                        <a:t>Febrile</a:t>
                      </a:r>
                    </a:p>
                  </a:txBody>
                  <a:tcPr marL="7144" marR="7144" marT="7144" marB="0" anchor="ctr">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Calibri" panose="020F0502020204030204" pitchFamily="34" charset="0"/>
                        </a:rPr>
                        <a:t>Anaphylactic</a:t>
                      </a:r>
                    </a:p>
                  </a:txBody>
                  <a:tcPr marL="7144" marR="7144" marT="7144" marB="0" anchor="ctr">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Calibri" panose="020F0502020204030204" pitchFamily="34" charset="0"/>
                        </a:rPr>
                        <a:t>TACO</a:t>
                      </a:r>
                    </a:p>
                  </a:txBody>
                  <a:tcPr marL="7144" marR="7144" marT="7144" marB="0" anchor="ctr">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Calibri" panose="020F0502020204030204" pitchFamily="34" charset="0"/>
                        </a:rPr>
                        <a:t>TRALI</a:t>
                      </a:r>
                    </a:p>
                  </a:txBody>
                  <a:tcPr marL="7144" marR="7144" marT="7144" marB="0" anchor="ctr">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Calibri" panose="020F0502020204030204" pitchFamily="34" charset="0"/>
                        </a:rPr>
                        <a:t>TAD</a:t>
                      </a:r>
                    </a:p>
                  </a:txBody>
                  <a:tcPr marL="7144" marR="7144" marT="7144" marB="0" anchor="ctr">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Calibri" panose="020F0502020204030204" pitchFamily="34" charset="0"/>
                        </a:rPr>
                        <a:t>Septic</a:t>
                      </a:r>
                    </a:p>
                  </a:txBody>
                  <a:tcPr marL="7144" marR="7144" marT="7144" marB="0" anchor="ctr">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Calibri" panose="020F0502020204030204" pitchFamily="34" charset="0"/>
                        </a:rPr>
                        <a:t>Hemolytic Intravascular</a:t>
                      </a:r>
                    </a:p>
                  </a:txBody>
                  <a:tcPr marL="7144" marR="7144" marT="7144" marB="0" anchor="ctr">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Calibri" panose="020F0502020204030204" pitchFamily="34" charset="0"/>
                        </a:rPr>
                        <a:t>Hemolytic Extravascular</a:t>
                      </a:r>
                    </a:p>
                  </a:txBody>
                  <a:tcPr marL="7144" marR="7144" marT="7144" marB="0" anchor="ctr">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Calibri" panose="020F0502020204030204" pitchFamily="34" charset="0"/>
                        </a:rPr>
                        <a:t>Delayed Serologic</a:t>
                      </a:r>
                    </a:p>
                  </a:txBody>
                  <a:tcPr marL="7144" marR="7144" marT="7144" marB="0" anchor="ctr">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Calibri" panose="020F0502020204030204" pitchFamily="34" charset="0"/>
                        </a:rPr>
                        <a:t>Underlying Disease</a:t>
                      </a:r>
                    </a:p>
                  </a:txBody>
                  <a:tcPr marL="7144" marR="7144" marT="7144" marB="0" anchor="ctr">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Calibri" panose="020F0502020204030204" pitchFamily="34" charset="0"/>
                        </a:rPr>
                        <a:t>Total</a:t>
                      </a:r>
                    </a:p>
                  </a:txBody>
                  <a:tcPr marL="7144" marR="7144" marT="7144" marB="0" anchor="ctr">
                    <a:lnL>
                      <a:noFill/>
                    </a:lnL>
                    <a:lnR>
                      <a:noFill/>
                    </a:lnR>
                    <a:lnT>
                      <a:noFill/>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4322691"/>
                  </a:ext>
                </a:extLst>
              </a:tr>
              <a:tr h="142875">
                <a:tc>
                  <a:txBody>
                    <a:bodyPr/>
                    <a:lstStyle/>
                    <a:p>
                      <a:pPr algn="ctr" rtl="0" fontAlgn="ctr"/>
                      <a:r>
                        <a:rPr lang="en-US" sz="800" b="0" i="0" u="none" strike="noStrike">
                          <a:solidFill>
                            <a:srgbClr val="000000"/>
                          </a:solidFill>
                          <a:effectLst/>
                          <a:latin typeface="Calibri" panose="020F0502020204030204" pitchFamily="34" charset="0"/>
                        </a:rPr>
                        <a:t>Feb- FY23</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alibri" panose="020F0502020204030204" pitchFamily="34" charset="0"/>
                        </a:rPr>
                        <a:t>1</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alibri" panose="020F0502020204030204" pitchFamily="34" charset="0"/>
                        </a:rPr>
                        <a:t>1</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Calibri" panose="020F0502020204030204" pitchFamily="34" charset="0"/>
                        </a:rPr>
                        <a:t>2</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64864648"/>
                  </a:ext>
                </a:extLst>
              </a:tr>
              <a:tr h="142875">
                <a:tc>
                  <a:txBody>
                    <a:bodyPr/>
                    <a:lstStyle/>
                    <a:p>
                      <a:pPr algn="ctr" rtl="0" fontAlgn="ctr"/>
                      <a:r>
                        <a:rPr lang="en-US" sz="800" b="0" i="0" u="none" strike="noStrike">
                          <a:solidFill>
                            <a:srgbClr val="000000"/>
                          </a:solidFill>
                          <a:effectLst/>
                          <a:latin typeface="Calibri" panose="020F0502020204030204" pitchFamily="34" charset="0"/>
                        </a:rPr>
                        <a:t>Mar-Fy23</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alibri" panose="020F0502020204030204" pitchFamily="34" charset="0"/>
                        </a:rPr>
                        <a:t>1</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Calibri" panose="020F0502020204030204" pitchFamily="34" charset="0"/>
                        </a:rPr>
                        <a:t>1</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06996041"/>
                  </a:ext>
                </a:extLst>
              </a:tr>
              <a:tr h="142875">
                <a:tc>
                  <a:txBody>
                    <a:bodyPr/>
                    <a:lstStyle/>
                    <a:p>
                      <a:pPr algn="ctr" rtl="0" fontAlgn="ctr"/>
                      <a:r>
                        <a:rPr lang="en-US" sz="800" b="0" i="0" u="none" strike="noStrike">
                          <a:solidFill>
                            <a:srgbClr val="000000"/>
                          </a:solidFill>
                          <a:effectLst/>
                          <a:latin typeface="Calibri" panose="020F0502020204030204" pitchFamily="34" charset="0"/>
                        </a:rPr>
                        <a:t>Apr-FY23</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alibri" panose="020F0502020204030204" pitchFamily="34" charset="0"/>
                        </a:rPr>
                        <a:t>1</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alibri" panose="020F0502020204030204" pitchFamily="34" charset="0"/>
                        </a:rPr>
                        <a:t>2</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alibri" panose="020F0502020204030204" pitchFamily="34" charset="0"/>
                        </a:rPr>
                        <a:t>1</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Calibri" panose="020F0502020204030204" pitchFamily="34" charset="0"/>
                        </a:rPr>
                        <a:t>4</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27630640"/>
                  </a:ext>
                </a:extLst>
              </a:tr>
              <a:tr h="142875">
                <a:tc>
                  <a:txBody>
                    <a:bodyPr/>
                    <a:lstStyle/>
                    <a:p>
                      <a:pPr algn="ctr" rtl="0" fontAlgn="ctr"/>
                      <a:r>
                        <a:rPr lang="en-US" sz="800" b="0" i="0" u="none" strike="noStrike">
                          <a:solidFill>
                            <a:srgbClr val="000000"/>
                          </a:solidFill>
                          <a:effectLst/>
                          <a:latin typeface="Calibri" panose="020F0502020204030204" pitchFamily="34" charset="0"/>
                        </a:rPr>
                        <a:t>May - FY23</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alibri" panose="020F0502020204030204" pitchFamily="34" charset="0"/>
                        </a:rPr>
                        <a:t>1</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alibri" panose="020F0502020204030204" pitchFamily="34" charset="0"/>
                        </a:rPr>
                        <a:t>1</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alibri" panose="020F0502020204030204" pitchFamily="34" charset="0"/>
                        </a:rPr>
                        <a:t>2</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Calibri" panose="020F0502020204030204" pitchFamily="34" charset="0"/>
                        </a:rPr>
                        <a:t>4</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64488398"/>
                  </a:ext>
                </a:extLst>
              </a:tr>
              <a:tr h="142875">
                <a:tc>
                  <a:txBody>
                    <a:bodyPr/>
                    <a:lstStyle/>
                    <a:p>
                      <a:pPr algn="ctr" rtl="0" fontAlgn="ctr"/>
                      <a:r>
                        <a:rPr lang="en-US" sz="800" b="0" i="0" u="none" strike="noStrike">
                          <a:solidFill>
                            <a:srgbClr val="000000"/>
                          </a:solidFill>
                          <a:effectLst/>
                          <a:latin typeface="Calibri" panose="020F0502020204030204" pitchFamily="34" charset="0"/>
                        </a:rPr>
                        <a:t>Jun - FY23</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alibri" panose="020F0502020204030204" pitchFamily="34" charset="0"/>
                        </a:rPr>
                        <a:t>2</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Calibri" panose="020F0502020204030204" pitchFamily="34" charset="0"/>
                        </a:rPr>
                        <a:t>2</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544052692"/>
                  </a:ext>
                </a:extLst>
              </a:tr>
              <a:tr h="142875">
                <a:tc>
                  <a:txBody>
                    <a:bodyPr/>
                    <a:lstStyle/>
                    <a:p>
                      <a:pPr algn="ctr" rtl="0" fontAlgn="ctr"/>
                      <a:r>
                        <a:rPr lang="en-US" sz="800" b="0" i="0" u="none" strike="noStrike">
                          <a:solidFill>
                            <a:srgbClr val="000000"/>
                          </a:solidFill>
                          <a:effectLst/>
                          <a:latin typeface="Calibri" panose="020F0502020204030204" pitchFamily="34" charset="0"/>
                        </a:rPr>
                        <a:t>July - FY23</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03495096"/>
                  </a:ext>
                </a:extLst>
              </a:tr>
              <a:tr h="142875">
                <a:tc>
                  <a:txBody>
                    <a:bodyPr/>
                    <a:lstStyle/>
                    <a:p>
                      <a:pPr algn="ctr" rtl="0" fontAlgn="ctr"/>
                      <a:r>
                        <a:rPr lang="en-US" sz="800" b="0" i="0" u="none" strike="noStrike">
                          <a:solidFill>
                            <a:srgbClr val="000000"/>
                          </a:solidFill>
                          <a:effectLst/>
                          <a:latin typeface="Calibri" panose="020F0502020204030204" pitchFamily="34" charset="0"/>
                        </a:rPr>
                        <a:t>Aug - FY23</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alibri" panose="020F0502020204030204" pitchFamily="34" charset="0"/>
                        </a:rPr>
                        <a:t>2</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Calibri" panose="020F0502020204030204" pitchFamily="34" charset="0"/>
                        </a:rPr>
                        <a:t>2</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48794792"/>
                  </a:ext>
                </a:extLst>
              </a:tr>
              <a:tr h="142875">
                <a:tc>
                  <a:txBody>
                    <a:bodyPr/>
                    <a:lstStyle/>
                    <a:p>
                      <a:pPr algn="ctr" rtl="0" fontAlgn="ctr"/>
                      <a:r>
                        <a:rPr lang="en-US" sz="800" b="0" i="0" u="none" strike="noStrike">
                          <a:solidFill>
                            <a:srgbClr val="000000"/>
                          </a:solidFill>
                          <a:effectLst/>
                          <a:latin typeface="Calibri" panose="020F0502020204030204" pitchFamily="34" charset="0"/>
                        </a:rPr>
                        <a:t>Sep - FY23</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alibri" panose="020F0502020204030204" pitchFamily="34" charset="0"/>
                        </a:rPr>
                        <a:t>1</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alibri" panose="020F0502020204030204" pitchFamily="34" charset="0"/>
                        </a:rPr>
                        <a:t>1</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Calibri" panose="020F0502020204030204" pitchFamily="34" charset="0"/>
                        </a:rPr>
                        <a:t>2</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5241810"/>
                  </a:ext>
                </a:extLst>
              </a:tr>
              <a:tr h="142875">
                <a:tc>
                  <a:txBody>
                    <a:bodyPr/>
                    <a:lstStyle/>
                    <a:p>
                      <a:pPr algn="ctr" rtl="0" fontAlgn="ctr"/>
                      <a:r>
                        <a:rPr lang="en-US" sz="800" b="0" i="0" u="none" strike="noStrike">
                          <a:solidFill>
                            <a:srgbClr val="000000"/>
                          </a:solidFill>
                          <a:effectLst/>
                          <a:latin typeface="Calibri" panose="020F0502020204030204" pitchFamily="34" charset="0"/>
                        </a:rPr>
                        <a:t>Oct - FY24</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alibri" panose="020F0502020204030204" pitchFamily="34" charset="0"/>
                        </a:rPr>
                        <a:t>2</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alibri" panose="020F0502020204030204" pitchFamily="34" charset="0"/>
                        </a:rPr>
                        <a:t>1</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alibri" panose="020F0502020204030204" pitchFamily="34" charset="0"/>
                        </a:rPr>
                        <a:t>1</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alibri" panose="020F0502020204030204" pitchFamily="34" charset="0"/>
                        </a:rPr>
                        <a:t>1</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alibri" panose="020F0502020204030204" pitchFamily="34" charset="0"/>
                        </a:rPr>
                        <a:t>1</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Calibri" panose="020F0502020204030204" pitchFamily="34" charset="0"/>
                        </a:rPr>
                        <a:t>6</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61115080"/>
                  </a:ext>
                </a:extLst>
              </a:tr>
              <a:tr h="142875">
                <a:tc>
                  <a:txBody>
                    <a:bodyPr/>
                    <a:lstStyle/>
                    <a:p>
                      <a:pPr algn="ctr" rtl="0" fontAlgn="ctr"/>
                      <a:r>
                        <a:rPr lang="en-US" sz="800" b="0" i="0" u="none" strike="noStrike">
                          <a:solidFill>
                            <a:srgbClr val="000000"/>
                          </a:solidFill>
                          <a:effectLst/>
                          <a:latin typeface="Calibri" panose="020F0502020204030204" pitchFamily="34" charset="0"/>
                        </a:rPr>
                        <a:t>Nov - FY24</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alibri" panose="020F0502020204030204" pitchFamily="34" charset="0"/>
                        </a:rPr>
                        <a:t>1</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alibri" panose="020F0502020204030204" pitchFamily="34" charset="0"/>
                        </a:rPr>
                        <a:t>2</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alibri" panose="020F0502020204030204" pitchFamily="34" charset="0"/>
                        </a:rPr>
                        <a:t>1</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Calibri" panose="020F0502020204030204" pitchFamily="34" charset="0"/>
                        </a:rPr>
                        <a:t>4</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45799086"/>
                  </a:ext>
                </a:extLst>
              </a:tr>
              <a:tr h="142875">
                <a:tc>
                  <a:txBody>
                    <a:bodyPr/>
                    <a:lstStyle/>
                    <a:p>
                      <a:pPr algn="ctr" rtl="0" fontAlgn="ctr"/>
                      <a:r>
                        <a:rPr lang="en-US" sz="800" b="0" i="0" u="none" strike="noStrike">
                          <a:solidFill>
                            <a:srgbClr val="000000"/>
                          </a:solidFill>
                          <a:effectLst/>
                          <a:latin typeface="Calibri" panose="020F0502020204030204" pitchFamily="34" charset="0"/>
                        </a:rPr>
                        <a:t>Dec - FY24</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alibri" panose="020F0502020204030204" pitchFamily="34" charset="0"/>
                        </a:rPr>
                        <a:t>1</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Calibri" panose="020F0502020204030204" pitchFamily="34" charset="0"/>
                        </a:rPr>
                        <a:t>1</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06684345"/>
                  </a:ext>
                </a:extLst>
              </a:tr>
              <a:tr h="142875">
                <a:tc>
                  <a:txBody>
                    <a:bodyPr/>
                    <a:lstStyle/>
                    <a:p>
                      <a:pPr algn="ctr" rtl="0" fontAlgn="ctr"/>
                      <a:r>
                        <a:rPr lang="en-US" sz="800" b="0" i="0" u="none" strike="noStrike">
                          <a:solidFill>
                            <a:srgbClr val="000000"/>
                          </a:solidFill>
                          <a:effectLst/>
                          <a:latin typeface="Calibri" panose="020F0502020204030204" pitchFamily="34" charset="0"/>
                        </a:rPr>
                        <a:t>Jan - FY24</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alibri" panose="020F0502020204030204" pitchFamily="34" charset="0"/>
                        </a:rPr>
                        <a:t>4</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alibri" panose="020F0502020204030204" pitchFamily="34" charset="0"/>
                        </a:rPr>
                        <a:t>1</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alibri" panose="020F0502020204030204" pitchFamily="34" charset="0"/>
                        </a:rPr>
                        <a:t>1</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alibri" panose="020F0502020204030204" pitchFamily="34" charset="0"/>
                        </a:rPr>
                        <a:t>1</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dirty="0">
                          <a:solidFill>
                            <a:srgbClr val="000000"/>
                          </a:solidFill>
                          <a:effectLst/>
                          <a:latin typeface="Calibri" panose="020F0502020204030204" pitchFamily="34" charset="0"/>
                        </a:rPr>
                        <a:t>7</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31150530"/>
                  </a:ext>
                </a:extLst>
              </a:tr>
            </a:tbl>
          </a:graphicData>
        </a:graphic>
      </p:graphicFrame>
      <p:graphicFrame>
        <p:nvGraphicFramePr>
          <p:cNvPr id="4" name="Chart 3">
            <a:extLst>
              <a:ext uri="{FF2B5EF4-FFF2-40B4-BE49-F238E27FC236}">
                <a16:creationId xmlns:a16="http://schemas.microsoft.com/office/drawing/2014/main" id="{00000000-0008-0000-0200-000005000000}"/>
              </a:ext>
            </a:extLst>
          </p:cNvPr>
          <p:cNvGraphicFramePr>
            <a:graphicFrameLocks/>
          </p:cNvGraphicFramePr>
          <p:nvPr/>
        </p:nvGraphicFramePr>
        <p:xfrm>
          <a:off x="413238" y="1478702"/>
          <a:ext cx="8326315" cy="219313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63983623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63229"/>
            <a:ext cx="8229600" cy="857250"/>
          </a:xfrm>
        </p:spPr>
        <p:txBody>
          <a:bodyPr anchor="ctr">
            <a:normAutofit fontScale="90000"/>
          </a:bodyPr>
          <a:lstStyle/>
          <a:p>
            <a:pPr fontAlgn="ctr"/>
            <a:r>
              <a:rPr lang="en-US" b="0"/>
              <a:t>PI.01.01.01 EP6 The hospital collects data on the following: The use of blood and blood components. (See also LD.03.07.01, EP 2)</a:t>
            </a:r>
          </a:p>
        </p:txBody>
      </p:sp>
      <p:graphicFrame>
        <p:nvGraphicFramePr>
          <p:cNvPr id="6" name="Content Placeholder 5">
            <a:extLst>
              <a:ext uri="{FF2B5EF4-FFF2-40B4-BE49-F238E27FC236}">
                <a16:creationId xmlns:a16="http://schemas.microsoft.com/office/drawing/2014/main" id="{00000000-0008-0000-0100-000003000000}"/>
              </a:ext>
            </a:extLst>
          </p:cNvPr>
          <p:cNvGraphicFramePr>
            <a:graphicFrameLocks noGrp="1"/>
          </p:cNvGraphicFramePr>
          <p:nvPr>
            <p:ph idx="1"/>
          </p:nvPr>
        </p:nvGraphicFramePr>
        <p:xfrm>
          <a:off x="457200" y="2057401"/>
          <a:ext cx="8229600" cy="339447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55801035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6">
            <a:extLst>
              <a:ext uri="{FF2B5EF4-FFF2-40B4-BE49-F238E27FC236}">
                <a16:creationId xmlns:a16="http://schemas.microsoft.com/office/drawing/2014/main" id="{8A6D35F8-0EDC-BE7E-2F09-ADCBDCBE0A6D}"/>
              </a:ext>
            </a:extLst>
          </p:cNvPr>
          <p:cNvSpPr txBox="1">
            <a:spLocks/>
          </p:cNvSpPr>
          <p:nvPr/>
        </p:nvSpPr>
        <p:spPr>
          <a:xfrm>
            <a:off x="1105309" y="1085114"/>
            <a:ext cx="6858000" cy="274320"/>
          </a:xfrm>
          <a:prstGeom prst="rect">
            <a:avLst/>
          </a:prstGeom>
          <a:ln w="12700" cap="flat" cmpd="sng" algn="ctr">
            <a:solidFill>
              <a:srgbClr val="0070C0"/>
            </a:solidFill>
            <a:prstDash val="solid"/>
          </a:ln>
        </p:spPr>
        <p:style>
          <a:lnRef idx="2">
            <a:schemeClr val="accent1"/>
          </a:lnRef>
          <a:fillRef idx="1">
            <a:schemeClr val="lt1"/>
          </a:fillRef>
          <a:effectRef idx="0">
            <a:schemeClr val="accent1"/>
          </a:effectRef>
          <a:fontRef idx="minor">
            <a:schemeClr val="dk1"/>
          </a:fontRef>
        </p:style>
        <p:txBody>
          <a:bodyPr vert="horz" lIns="68580" tIns="34290" rIns="68580" bIns="34290" rtlCol="0" anchor="ctr">
            <a:noAutofit/>
          </a:bodyPr>
          <a:lstStyle>
            <a:lvl1pPr algn="l" defTabSz="457200" rtl="0" eaLnBrk="1" latinLnBrk="0" hangingPunct="1">
              <a:spcBef>
                <a:spcPct val="0"/>
              </a:spcBef>
              <a:buNone/>
              <a:defRPr sz="2000" b="1" kern="1200" baseline="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fontAlgn="ctr"/>
            <a:r>
              <a:rPr lang="en-US" sz="900" b="0" dirty="0">
                <a:solidFill>
                  <a:schemeClr val="tx1"/>
                </a:solidFill>
                <a:latin typeface="Calibri" panose="020F0502020204030204" pitchFamily="34" charset="0"/>
                <a:cs typeface="Calibri" panose="020F0502020204030204" pitchFamily="34" charset="0"/>
              </a:rPr>
              <a:t>PI.01.01.01 EP6 The hospital collects data on the following: The use of blood and blood components. (See also LD.03.07.01, EP 2)</a:t>
            </a:r>
          </a:p>
        </p:txBody>
      </p:sp>
      <p:graphicFrame>
        <p:nvGraphicFramePr>
          <p:cNvPr id="4" name="Table 3">
            <a:extLst>
              <a:ext uri="{FF2B5EF4-FFF2-40B4-BE49-F238E27FC236}">
                <a16:creationId xmlns:a16="http://schemas.microsoft.com/office/drawing/2014/main" id="{7BA75E58-EE2A-9C72-DEAA-DA933D386B19}"/>
              </a:ext>
            </a:extLst>
          </p:cNvPr>
          <p:cNvGraphicFramePr>
            <a:graphicFrameLocks noGrp="1"/>
          </p:cNvGraphicFramePr>
          <p:nvPr/>
        </p:nvGraphicFramePr>
        <p:xfrm>
          <a:off x="738868" y="3441167"/>
          <a:ext cx="7429189" cy="2170844"/>
        </p:xfrm>
        <a:graphic>
          <a:graphicData uri="http://schemas.openxmlformats.org/drawingml/2006/table">
            <a:tbl>
              <a:tblPr/>
              <a:tblGrid>
                <a:gridCol w="543415">
                  <a:extLst>
                    <a:ext uri="{9D8B030D-6E8A-4147-A177-3AD203B41FA5}">
                      <a16:colId xmlns:a16="http://schemas.microsoft.com/office/drawing/2014/main" val="503969105"/>
                    </a:ext>
                  </a:extLst>
                </a:gridCol>
                <a:gridCol w="724553">
                  <a:extLst>
                    <a:ext uri="{9D8B030D-6E8A-4147-A177-3AD203B41FA5}">
                      <a16:colId xmlns:a16="http://schemas.microsoft.com/office/drawing/2014/main" val="1910680107"/>
                    </a:ext>
                  </a:extLst>
                </a:gridCol>
                <a:gridCol w="483036">
                  <a:extLst>
                    <a:ext uri="{9D8B030D-6E8A-4147-A177-3AD203B41FA5}">
                      <a16:colId xmlns:a16="http://schemas.microsoft.com/office/drawing/2014/main" val="300994032"/>
                    </a:ext>
                  </a:extLst>
                </a:gridCol>
                <a:gridCol w="483036">
                  <a:extLst>
                    <a:ext uri="{9D8B030D-6E8A-4147-A177-3AD203B41FA5}">
                      <a16:colId xmlns:a16="http://schemas.microsoft.com/office/drawing/2014/main" val="1591033039"/>
                    </a:ext>
                  </a:extLst>
                </a:gridCol>
                <a:gridCol w="1106957">
                  <a:extLst>
                    <a:ext uri="{9D8B030D-6E8A-4147-A177-3AD203B41FA5}">
                      <a16:colId xmlns:a16="http://schemas.microsoft.com/office/drawing/2014/main" val="3805498794"/>
                    </a:ext>
                  </a:extLst>
                </a:gridCol>
                <a:gridCol w="784933">
                  <a:extLst>
                    <a:ext uri="{9D8B030D-6E8A-4147-A177-3AD203B41FA5}">
                      <a16:colId xmlns:a16="http://schemas.microsoft.com/office/drawing/2014/main" val="2554999448"/>
                    </a:ext>
                  </a:extLst>
                </a:gridCol>
                <a:gridCol w="644048">
                  <a:extLst>
                    <a:ext uri="{9D8B030D-6E8A-4147-A177-3AD203B41FA5}">
                      <a16:colId xmlns:a16="http://schemas.microsoft.com/office/drawing/2014/main" val="2563778740"/>
                    </a:ext>
                  </a:extLst>
                </a:gridCol>
                <a:gridCol w="483036">
                  <a:extLst>
                    <a:ext uri="{9D8B030D-6E8A-4147-A177-3AD203B41FA5}">
                      <a16:colId xmlns:a16="http://schemas.microsoft.com/office/drawing/2014/main" val="4230987373"/>
                    </a:ext>
                  </a:extLst>
                </a:gridCol>
                <a:gridCol w="483036">
                  <a:extLst>
                    <a:ext uri="{9D8B030D-6E8A-4147-A177-3AD203B41FA5}">
                      <a16:colId xmlns:a16="http://schemas.microsoft.com/office/drawing/2014/main" val="861864632"/>
                    </a:ext>
                  </a:extLst>
                </a:gridCol>
                <a:gridCol w="734616">
                  <a:extLst>
                    <a:ext uri="{9D8B030D-6E8A-4147-A177-3AD203B41FA5}">
                      <a16:colId xmlns:a16="http://schemas.microsoft.com/office/drawing/2014/main" val="4281077571"/>
                    </a:ext>
                  </a:extLst>
                </a:gridCol>
                <a:gridCol w="958523">
                  <a:extLst>
                    <a:ext uri="{9D8B030D-6E8A-4147-A177-3AD203B41FA5}">
                      <a16:colId xmlns:a16="http://schemas.microsoft.com/office/drawing/2014/main" val="1497333007"/>
                    </a:ext>
                  </a:extLst>
                </a:gridCol>
              </a:tblGrid>
              <a:tr h="166988">
                <a:tc>
                  <a:txBody>
                    <a:bodyPr/>
                    <a:lstStyle/>
                    <a:p>
                      <a:pPr algn="ctr" fontAlgn="ctr"/>
                      <a:endParaRPr lang="en-US" sz="800" b="0" i="0" u="none" strike="noStrike">
                        <a:solidFill>
                          <a:srgbClr val="000000"/>
                        </a:solidFill>
                        <a:effectLst/>
                        <a:latin typeface="Calibri" panose="020F0502020204030204" pitchFamily="34" charset="0"/>
                      </a:endParaRPr>
                    </a:p>
                  </a:txBody>
                  <a:tcPr marL="7144" marR="7144" marT="7144" marB="0" anchor="ctr">
                    <a:lnL>
                      <a:noFill/>
                    </a:lnL>
                    <a:lnR>
                      <a:noFill/>
                    </a:lnR>
                    <a:lnT>
                      <a:noFill/>
                    </a:lnT>
                    <a:lnB>
                      <a:noFill/>
                    </a:lnB>
                    <a:noFill/>
                  </a:tcPr>
                </a:tc>
                <a:tc>
                  <a:txBody>
                    <a:bodyPr/>
                    <a:lstStyle/>
                    <a:p>
                      <a:pPr algn="ctr" fontAlgn="ctr"/>
                      <a:r>
                        <a:rPr lang="en-US" sz="800" b="0" i="0" u="none" strike="noStrike">
                          <a:solidFill>
                            <a:srgbClr val="000000"/>
                          </a:solidFill>
                          <a:effectLst/>
                          <a:latin typeface="Calibri" panose="020F0502020204030204" pitchFamily="34" charset="0"/>
                        </a:rPr>
                        <a:t>Total Products</a:t>
                      </a:r>
                    </a:p>
                  </a:txBody>
                  <a:tcPr marL="7144" marR="7144" marT="7144" marB="0" anchor="ctr">
                    <a:lnL>
                      <a:noFill/>
                    </a:lnL>
                    <a:lnR>
                      <a:noFill/>
                    </a:lnR>
                    <a:lnT>
                      <a:noFill/>
                    </a:lnT>
                    <a:lnB>
                      <a:noFill/>
                    </a:lnB>
                    <a:noFill/>
                  </a:tcPr>
                </a:tc>
                <a:tc>
                  <a:txBody>
                    <a:bodyPr/>
                    <a:lstStyle/>
                    <a:p>
                      <a:pPr algn="ctr" fontAlgn="ctr"/>
                      <a:r>
                        <a:rPr lang="en-US" sz="800" b="0" i="0" u="none" strike="noStrike">
                          <a:solidFill>
                            <a:srgbClr val="000000"/>
                          </a:solidFill>
                          <a:effectLst/>
                          <a:latin typeface="Calibri" panose="020F0502020204030204" pitchFamily="34" charset="0"/>
                        </a:rPr>
                        <a:t>LRC</a:t>
                      </a:r>
                    </a:p>
                  </a:txBody>
                  <a:tcPr marL="7144" marR="7144" marT="7144" marB="0" anchor="ctr">
                    <a:lnL>
                      <a:noFill/>
                    </a:lnL>
                    <a:lnR>
                      <a:noFill/>
                    </a:lnR>
                    <a:lnT>
                      <a:noFill/>
                    </a:lnT>
                    <a:lnB>
                      <a:noFill/>
                    </a:lnB>
                    <a:noFill/>
                  </a:tcPr>
                </a:tc>
                <a:tc>
                  <a:txBody>
                    <a:bodyPr/>
                    <a:lstStyle/>
                    <a:p>
                      <a:pPr algn="ctr" fontAlgn="ctr"/>
                      <a:r>
                        <a:rPr lang="en-US" sz="800" b="0" i="0" u="none" strike="noStrike">
                          <a:solidFill>
                            <a:srgbClr val="000000"/>
                          </a:solidFill>
                          <a:effectLst/>
                          <a:latin typeface="Calibri" panose="020F0502020204030204" pitchFamily="34" charset="0"/>
                        </a:rPr>
                        <a:t>FFP</a:t>
                      </a:r>
                    </a:p>
                  </a:txBody>
                  <a:tcPr marL="7144" marR="7144" marT="7144" marB="0" anchor="ctr">
                    <a:lnL>
                      <a:noFill/>
                    </a:lnL>
                    <a:lnR>
                      <a:noFill/>
                    </a:lnR>
                    <a:lnT>
                      <a:noFill/>
                    </a:lnT>
                    <a:lnB>
                      <a:noFill/>
                    </a:lnB>
                    <a:noFill/>
                  </a:tcPr>
                </a:tc>
                <a:tc>
                  <a:txBody>
                    <a:bodyPr/>
                    <a:lstStyle/>
                    <a:p>
                      <a:pPr algn="ctr" fontAlgn="ctr"/>
                      <a:r>
                        <a:rPr lang="en-US" sz="800" b="0" i="0" u="none" strike="noStrike">
                          <a:solidFill>
                            <a:srgbClr val="000000"/>
                          </a:solidFill>
                          <a:effectLst/>
                          <a:latin typeface="Calibri" panose="020F0502020204030204" pitchFamily="34" charset="0"/>
                        </a:rPr>
                        <a:t>CRYO Reduced Plasma</a:t>
                      </a:r>
                    </a:p>
                  </a:txBody>
                  <a:tcPr marL="7144" marR="7144" marT="7144" marB="0" anchor="ctr">
                    <a:lnL>
                      <a:noFill/>
                    </a:lnL>
                    <a:lnR>
                      <a:noFill/>
                    </a:lnR>
                    <a:lnT>
                      <a:noFill/>
                    </a:lnT>
                    <a:lnB>
                      <a:noFill/>
                    </a:lnB>
                    <a:noFill/>
                  </a:tcPr>
                </a:tc>
                <a:tc>
                  <a:txBody>
                    <a:bodyPr/>
                    <a:lstStyle/>
                    <a:p>
                      <a:pPr algn="ctr" fontAlgn="ctr"/>
                      <a:r>
                        <a:rPr lang="en-US" sz="800" b="0" i="0" u="none" strike="noStrike">
                          <a:solidFill>
                            <a:srgbClr val="000000"/>
                          </a:solidFill>
                          <a:effectLst/>
                          <a:latin typeface="Calibri" panose="020F0502020204030204" pitchFamily="34" charset="0"/>
                        </a:rPr>
                        <a:t>Thawed Plasma</a:t>
                      </a:r>
                    </a:p>
                  </a:txBody>
                  <a:tcPr marL="7144" marR="7144" marT="7144" marB="0" anchor="ctr">
                    <a:lnL>
                      <a:noFill/>
                    </a:lnL>
                    <a:lnR>
                      <a:noFill/>
                    </a:lnR>
                    <a:lnT>
                      <a:noFill/>
                    </a:lnT>
                    <a:lnB>
                      <a:noFill/>
                    </a:lnB>
                    <a:noFill/>
                  </a:tcPr>
                </a:tc>
                <a:tc>
                  <a:txBody>
                    <a:bodyPr/>
                    <a:lstStyle/>
                    <a:p>
                      <a:pPr algn="ctr" fontAlgn="ctr"/>
                      <a:r>
                        <a:rPr lang="en-US" sz="800" b="0" i="0" u="none" strike="noStrike">
                          <a:solidFill>
                            <a:srgbClr val="000000"/>
                          </a:solidFill>
                          <a:effectLst/>
                          <a:latin typeface="Calibri" panose="020F0502020204030204" pitchFamily="34" charset="0"/>
                        </a:rPr>
                        <a:t>Total Plasma</a:t>
                      </a:r>
                    </a:p>
                  </a:txBody>
                  <a:tcPr marL="7144" marR="7144" marT="7144" marB="0" anchor="ctr">
                    <a:lnL>
                      <a:noFill/>
                    </a:lnL>
                    <a:lnR>
                      <a:noFill/>
                    </a:lnR>
                    <a:lnT>
                      <a:noFill/>
                    </a:lnT>
                    <a:lnB>
                      <a:noFill/>
                    </a:lnB>
                    <a:noFill/>
                  </a:tcPr>
                </a:tc>
                <a:tc>
                  <a:txBody>
                    <a:bodyPr/>
                    <a:lstStyle/>
                    <a:p>
                      <a:pPr algn="ctr" fontAlgn="ctr"/>
                      <a:r>
                        <a:rPr lang="en-US" sz="800" b="0" i="0" u="none" strike="noStrike">
                          <a:solidFill>
                            <a:srgbClr val="000000"/>
                          </a:solidFill>
                          <a:effectLst/>
                          <a:latin typeface="Calibri" panose="020F0502020204030204" pitchFamily="34" charset="0"/>
                        </a:rPr>
                        <a:t>SDP</a:t>
                      </a:r>
                    </a:p>
                  </a:txBody>
                  <a:tcPr marL="7144" marR="7144" marT="7144" marB="0" anchor="ctr">
                    <a:lnL>
                      <a:noFill/>
                    </a:lnL>
                    <a:lnR>
                      <a:noFill/>
                    </a:lnR>
                    <a:lnT>
                      <a:noFill/>
                    </a:lnT>
                    <a:lnB>
                      <a:noFill/>
                    </a:lnB>
                    <a:noFill/>
                  </a:tcPr>
                </a:tc>
                <a:tc>
                  <a:txBody>
                    <a:bodyPr/>
                    <a:lstStyle/>
                    <a:p>
                      <a:pPr algn="ctr" fontAlgn="ctr"/>
                      <a:r>
                        <a:rPr lang="en-US" sz="800" b="0" i="0" u="none" strike="noStrike">
                          <a:solidFill>
                            <a:srgbClr val="000000"/>
                          </a:solidFill>
                          <a:effectLst/>
                          <a:latin typeface="Calibri" panose="020F0502020204030204" pitchFamily="34" charset="0"/>
                        </a:rPr>
                        <a:t>PR PLT</a:t>
                      </a:r>
                    </a:p>
                  </a:txBody>
                  <a:tcPr marL="7144" marR="7144" marT="7144" marB="0" anchor="ctr">
                    <a:lnL>
                      <a:noFill/>
                    </a:lnL>
                    <a:lnR>
                      <a:noFill/>
                    </a:lnR>
                    <a:lnT>
                      <a:noFill/>
                    </a:lnT>
                    <a:lnB>
                      <a:noFill/>
                    </a:lnB>
                    <a:noFill/>
                  </a:tcPr>
                </a:tc>
                <a:tc>
                  <a:txBody>
                    <a:bodyPr/>
                    <a:lstStyle/>
                    <a:p>
                      <a:pPr algn="ctr" fontAlgn="ctr"/>
                      <a:r>
                        <a:rPr lang="en-US" sz="800" b="0" i="0" u="none" strike="noStrike">
                          <a:solidFill>
                            <a:srgbClr val="000000"/>
                          </a:solidFill>
                          <a:effectLst/>
                          <a:latin typeface="Calibri" panose="020F0502020204030204" pitchFamily="34" charset="0"/>
                        </a:rPr>
                        <a:t>Total Platelets</a:t>
                      </a:r>
                    </a:p>
                  </a:txBody>
                  <a:tcPr marL="7144" marR="7144" marT="7144" marB="0" anchor="ctr">
                    <a:lnL>
                      <a:noFill/>
                    </a:lnL>
                    <a:lnR>
                      <a:noFill/>
                    </a:lnR>
                    <a:lnT>
                      <a:noFill/>
                    </a:lnT>
                    <a:lnB>
                      <a:noFill/>
                    </a:lnB>
                    <a:noFill/>
                  </a:tcPr>
                </a:tc>
                <a:tc>
                  <a:txBody>
                    <a:bodyPr/>
                    <a:lstStyle/>
                    <a:p>
                      <a:pPr algn="ctr" fontAlgn="ctr"/>
                      <a:r>
                        <a:rPr lang="en-US" sz="800" b="0" i="0" u="none" strike="noStrike">
                          <a:solidFill>
                            <a:srgbClr val="000000"/>
                          </a:solidFill>
                          <a:effectLst/>
                          <a:latin typeface="Calibri" panose="020F0502020204030204" pitchFamily="34" charset="0"/>
                        </a:rPr>
                        <a:t>CRYO</a:t>
                      </a:r>
                    </a:p>
                  </a:txBody>
                  <a:tcPr marL="7144" marR="7144" marT="7144" marB="0" anchor="ctr">
                    <a:lnL>
                      <a:noFill/>
                    </a:lnL>
                    <a:lnR>
                      <a:noFill/>
                    </a:lnR>
                    <a:lnT>
                      <a:noFill/>
                    </a:lnT>
                    <a:lnB>
                      <a:noFill/>
                    </a:lnB>
                    <a:noFill/>
                  </a:tcPr>
                </a:tc>
                <a:extLst>
                  <a:ext uri="{0D108BD9-81ED-4DB2-BD59-A6C34878D82A}">
                    <a16:rowId xmlns:a16="http://schemas.microsoft.com/office/drawing/2014/main" val="4008819686"/>
                  </a:ext>
                </a:extLst>
              </a:tr>
              <a:tr h="166988">
                <a:tc>
                  <a:txBody>
                    <a:bodyPr/>
                    <a:lstStyle/>
                    <a:p>
                      <a:pPr algn="ctr" rtl="0" fontAlgn="ctr"/>
                      <a:r>
                        <a:rPr lang="en-US" sz="800" b="0" i="0" u="none" strike="noStrike">
                          <a:solidFill>
                            <a:srgbClr val="000000"/>
                          </a:solidFill>
                          <a:effectLst/>
                          <a:latin typeface="Calibri" panose="020F0502020204030204" pitchFamily="34" charset="0"/>
                        </a:rPr>
                        <a:t>Feb- FY23</a:t>
                      </a:r>
                    </a:p>
                  </a:txBody>
                  <a:tcPr marL="7144" marR="7144" marT="7144" marB="0" anchor="ctr">
                    <a:lnL>
                      <a:noFill/>
                    </a:lnL>
                    <a:lnR>
                      <a:noFill/>
                    </a:lnR>
                    <a:lnT>
                      <a:noFill/>
                    </a:lnT>
                    <a:lnB>
                      <a:noFill/>
                    </a:lnB>
                    <a:noFill/>
                  </a:tcPr>
                </a:tc>
                <a:tc>
                  <a:txBody>
                    <a:bodyPr/>
                    <a:lstStyle/>
                    <a:p>
                      <a:pPr algn="ctr" fontAlgn="ctr"/>
                      <a:r>
                        <a:rPr lang="en-US" sz="800" b="0" i="0" u="none" strike="noStrike">
                          <a:solidFill>
                            <a:srgbClr val="000000"/>
                          </a:solidFill>
                          <a:effectLst/>
                          <a:latin typeface="Calibri" panose="020F0502020204030204" pitchFamily="34" charset="0"/>
                        </a:rPr>
                        <a:t>95</a:t>
                      </a:r>
                    </a:p>
                  </a:txBody>
                  <a:tcPr marL="7144" marR="7144" marT="7144" marB="0" anchor="ctr">
                    <a:lnL>
                      <a:noFill/>
                    </a:lnL>
                    <a:lnR>
                      <a:noFill/>
                    </a:lnR>
                    <a:lnT>
                      <a:noFill/>
                    </a:lnT>
                    <a:lnB>
                      <a:noFill/>
                    </a:lnB>
                    <a:noFill/>
                  </a:tcPr>
                </a:tc>
                <a:tc>
                  <a:txBody>
                    <a:bodyPr/>
                    <a:lstStyle/>
                    <a:p>
                      <a:pPr algn="ctr" rtl="0" fontAlgn="ctr"/>
                      <a:r>
                        <a:rPr lang="en-US" sz="800" b="0" i="0" u="none" strike="noStrike">
                          <a:solidFill>
                            <a:srgbClr val="000000"/>
                          </a:solidFill>
                          <a:effectLst/>
                          <a:latin typeface="Calibri" panose="020F0502020204030204" pitchFamily="34" charset="0"/>
                        </a:rPr>
                        <a:t>90</a:t>
                      </a:r>
                    </a:p>
                  </a:txBody>
                  <a:tcPr marL="7144" marR="7144" marT="7144" marB="0" anchor="ctr">
                    <a:lnL>
                      <a:noFill/>
                    </a:lnL>
                    <a:lnR>
                      <a:noFill/>
                    </a:lnR>
                    <a:lnT>
                      <a:noFill/>
                    </a:lnT>
                    <a:lnB>
                      <a:noFill/>
                    </a:lnB>
                    <a:noFill/>
                  </a:tcPr>
                </a:tc>
                <a:tc>
                  <a:txBody>
                    <a:bodyPr/>
                    <a:lstStyle/>
                    <a:p>
                      <a:pPr algn="ctr" rtl="0" fontAlgn="ctr"/>
                      <a:r>
                        <a:rPr lang="en-US" sz="800" b="0" i="0" u="none" strike="noStrike">
                          <a:solidFill>
                            <a:srgbClr val="000000"/>
                          </a:solidFill>
                          <a:effectLst/>
                          <a:latin typeface="Calibri" panose="020F0502020204030204" pitchFamily="34" charset="0"/>
                        </a:rPr>
                        <a:t>1</a:t>
                      </a:r>
                    </a:p>
                  </a:txBody>
                  <a:tcPr marL="7144" marR="7144" marT="7144" marB="0" anchor="ctr">
                    <a:lnL>
                      <a:noFill/>
                    </a:lnL>
                    <a:lnR>
                      <a:noFill/>
                    </a:lnR>
                    <a:lnT>
                      <a:noFill/>
                    </a:lnT>
                    <a:lnB>
                      <a:noFill/>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a:noFill/>
                    </a:lnL>
                    <a:lnR>
                      <a:noFill/>
                    </a:lnR>
                    <a:lnT>
                      <a:noFill/>
                    </a:lnT>
                    <a:lnB>
                      <a:noFill/>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a:noFill/>
                    </a:lnL>
                    <a:lnR>
                      <a:noFill/>
                    </a:lnR>
                    <a:lnT>
                      <a:noFill/>
                    </a:lnT>
                    <a:lnB>
                      <a:noFill/>
                    </a:lnB>
                    <a:noFill/>
                  </a:tcPr>
                </a:tc>
                <a:tc>
                  <a:txBody>
                    <a:bodyPr/>
                    <a:lstStyle/>
                    <a:p>
                      <a:pPr algn="ctr" fontAlgn="ctr"/>
                      <a:r>
                        <a:rPr lang="en-US" sz="800" b="0" i="0" u="none" strike="noStrike">
                          <a:solidFill>
                            <a:srgbClr val="000000"/>
                          </a:solidFill>
                          <a:effectLst/>
                          <a:latin typeface="Calibri" panose="020F0502020204030204" pitchFamily="34" charset="0"/>
                        </a:rPr>
                        <a:t>1</a:t>
                      </a:r>
                    </a:p>
                  </a:txBody>
                  <a:tcPr marL="7144" marR="7144" marT="7144" marB="0" anchor="ctr">
                    <a:lnL>
                      <a:noFill/>
                    </a:lnL>
                    <a:lnR>
                      <a:noFill/>
                    </a:lnR>
                    <a:lnT>
                      <a:noFill/>
                    </a:lnT>
                    <a:lnB>
                      <a:noFill/>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a:noFill/>
                    </a:lnL>
                    <a:lnR>
                      <a:noFill/>
                    </a:lnR>
                    <a:lnT>
                      <a:noFill/>
                    </a:lnT>
                    <a:lnB>
                      <a:noFill/>
                    </a:lnB>
                    <a:noFill/>
                  </a:tcPr>
                </a:tc>
                <a:tc>
                  <a:txBody>
                    <a:bodyPr/>
                    <a:lstStyle/>
                    <a:p>
                      <a:pPr algn="ctr" rtl="0" fontAlgn="ctr"/>
                      <a:r>
                        <a:rPr lang="en-US" sz="800" b="0" i="0" u="none" strike="noStrike">
                          <a:solidFill>
                            <a:srgbClr val="000000"/>
                          </a:solidFill>
                          <a:effectLst/>
                          <a:latin typeface="Calibri" panose="020F0502020204030204" pitchFamily="34" charset="0"/>
                        </a:rPr>
                        <a:t>4</a:t>
                      </a:r>
                    </a:p>
                  </a:txBody>
                  <a:tcPr marL="7144" marR="7144" marT="7144" marB="0" anchor="ctr">
                    <a:lnL>
                      <a:noFill/>
                    </a:lnL>
                    <a:lnR>
                      <a:noFill/>
                    </a:lnR>
                    <a:lnT>
                      <a:noFill/>
                    </a:lnT>
                    <a:lnB>
                      <a:noFill/>
                    </a:lnB>
                    <a:noFill/>
                  </a:tcPr>
                </a:tc>
                <a:tc>
                  <a:txBody>
                    <a:bodyPr/>
                    <a:lstStyle/>
                    <a:p>
                      <a:pPr algn="ctr" fontAlgn="ctr"/>
                      <a:r>
                        <a:rPr lang="en-US" sz="800" b="0" i="0" u="none" strike="noStrike">
                          <a:solidFill>
                            <a:srgbClr val="000000"/>
                          </a:solidFill>
                          <a:effectLst/>
                          <a:latin typeface="Calibri" panose="020F0502020204030204" pitchFamily="34" charset="0"/>
                        </a:rPr>
                        <a:t>4</a:t>
                      </a:r>
                    </a:p>
                  </a:txBody>
                  <a:tcPr marL="7144" marR="7144" marT="7144" marB="0" anchor="ctr">
                    <a:lnL>
                      <a:noFill/>
                    </a:lnL>
                    <a:lnR>
                      <a:noFill/>
                    </a:lnR>
                    <a:lnT>
                      <a:noFill/>
                    </a:lnT>
                    <a:lnB>
                      <a:noFill/>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a:noFill/>
                    </a:lnL>
                    <a:lnR>
                      <a:noFill/>
                    </a:lnR>
                    <a:lnT>
                      <a:noFill/>
                    </a:lnT>
                    <a:lnB>
                      <a:noFill/>
                    </a:lnB>
                    <a:noFill/>
                  </a:tcPr>
                </a:tc>
                <a:extLst>
                  <a:ext uri="{0D108BD9-81ED-4DB2-BD59-A6C34878D82A}">
                    <a16:rowId xmlns:a16="http://schemas.microsoft.com/office/drawing/2014/main" val="827177019"/>
                  </a:ext>
                </a:extLst>
              </a:tr>
              <a:tr h="166988">
                <a:tc>
                  <a:txBody>
                    <a:bodyPr/>
                    <a:lstStyle/>
                    <a:p>
                      <a:pPr algn="ctr" rtl="0" fontAlgn="ctr"/>
                      <a:r>
                        <a:rPr lang="en-US" sz="800" b="0" i="0" u="none" strike="noStrike">
                          <a:solidFill>
                            <a:srgbClr val="000000"/>
                          </a:solidFill>
                          <a:effectLst/>
                          <a:latin typeface="Calibri" panose="020F0502020204030204" pitchFamily="34" charset="0"/>
                        </a:rPr>
                        <a:t>Mar-FY23</a:t>
                      </a:r>
                    </a:p>
                  </a:txBody>
                  <a:tcPr marL="7144" marR="7144" marT="7144" marB="0" anchor="ctr">
                    <a:lnL>
                      <a:noFill/>
                    </a:lnL>
                    <a:lnR>
                      <a:noFill/>
                    </a:lnR>
                    <a:lnT>
                      <a:noFill/>
                    </a:lnT>
                    <a:lnB>
                      <a:noFill/>
                    </a:lnB>
                    <a:noFill/>
                  </a:tcPr>
                </a:tc>
                <a:tc>
                  <a:txBody>
                    <a:bodyPr/>
                    <a:lstStyle/>
                    <a:p>
                      <a:pPr algn="ctr" fontAlgn="ctr"/>
                      <a:r>
                        <a:rPr lang="en-US" sz="800" b="0" i="0" u="none" strike="noStrike">
                          <a:solidFill>
                            <a:srgbClr val="000000"/>
                          </a:solidFill>
                          <a:effectLst/>
                          <a:latin typeface="Calibri" panose="020F0502020204030204" pitchFamily="34" charset="0"/>
                        </a:rPr>
                        <a:t>83</a:t>
                      </a:r>
                    </a:p>
                  </a:txBody>
                  <a:tcPr marL="7144" marR="7144" marT="7144" marB="0" anchor="ctr">
                    <a:lnL>
                      <a:noFill/>
                    </a:lnL>
                    <a:lnR>
                      <a:noFill/>
                    </a:lnR>
                    <a:lnT>
                      <a:noFill/>
                    </a:lnT>
                    <a:lnB>
                      <a:noFill/>
                    </a:lnB>
                    <a:noFill/>
                  </a:tcPr>
                </a:tc>
                <a:tc>
                  <a:txBody>
                    <a:bodyPr/>
                    <a:lstStyle/>
                    <a:p>
                      <a:pPr algn="ctr" rtl="0" fontAlgn="ctr"/>
                      <a:r>
                        <a:rPr lang="en-US" sz="800" b="0" i="0" u="none" strike="noStrike">
                          <a:solidFill>
                            <a:srgbClr val="000000"/>
                          </a:solidFill>
                          <a:effectLst/>
                          <a:latin typeface="Calibri" panose="020F0502020204030204" pitchFamily="34" charset="0"/>
                        </a:rPr>
                        <a:t>76</a:t>
                      </a:r>
                    </a:p>
                  </a:txBody>
                  <a:tcPr marL="7144" marR="7144" marT="7144" marB="0" anchor="ctr">
                    <a:lnL>
                      <a:noFill/>
                    </a:lnL>
                    <a:lnR>
                      <a:noFill/>
                    </a:lnR>
                    <a:lnT>
                      <a:noFill/>
                    </a:lnT>
                    <a:lnB>
                      <a:noFill/>
                    </a:lnB>
                    <a:noFill/>
                  </a:tcPr>
                </a:tc>
                <a:tc>
                  <a:txBody>
                    <a:bodyPr/>
                    <a:lstStyle/>
                    <a:p>
                      <a:pPr algn="ctr" rtl="0" fontAlgn="ctr"/>
                      <a:r>
                        <a:rPr lang="en-US" sz="800" b="0" i="0" u="none" strike="noStrike">
                          <a:solidFill>
                            <a:srgbClr val="000000"/>
                          </a:solidFill>
                          <a:effectLst/>
                          <a:latin typeface="Calibri" panose="020F0502020204030204" pitchFamily="34" charset="0"/>
                        </a:rPr>
                        <a:t>2</a:t>
                      </a:r>
                    </a:p>
                  </a:txBody>
                  <a:tcPr marL="7144" marR="7144" marT="7144" marB="0" anchor="ctr">
                    <a:lnL>
                      <a:noFill/>
                    </a:lnL>
                    <a:lnR>
                      <a:noFill/>
                    </a:lnR>
                    <a:lnT>
                      <a:noFill/>
                    </a:lnT>
                    <a:lnB>
                      <a:noFill/>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a:noFill/>
                    </a:lnL>
                    <a:lnR>
                      <a:noFill/>
                    </a:lnR>
                    <a:lnT>
                      <a:noFill/>
                    </a:lnT>
                    <a:lnB>
                      <a:noFill/>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a:noFill/>
                    </a:lnL>
                    <a:lnR>
                      <a:noFill/>
                    </a:lnR>
                    <a:lnT>
                      <a:noFill/>
                    </a:lnT>
                    <a:lnB>
                      <a:noFill/>
                    </a:lnB>
                    <a:noFill/>
                  </a:tcPr>
                </a:tc>
                <a:tc>
                  <a:txBody>
                    <a:bodyPr/>
                    <a:lstStyle/>
                    <a:p>
                      <a:pPr algn="ctr" fontAlgn="ctr"/>
                      <a:r>
                        <a:rPr lang="en-US" sz="800" b="0" i="0" u="none" strike="noStrike">
                          <a:solidFill>
                            <a:srgbClr val="000000"/>
                          </a:solidFill>
                          <a:effectLst/>
                          <a:latin typeface="Calibri" panose="020F0502020204030204" pitchFamily="34" charset="0"/>
                        </a:rPr>
                        <a:t>2</a:t>
                      </a:r>
                    </a:p>
                  </a:txBody>
                  <a:tcPr marL="7144" marR="7144" marT="7144" marB="0" anchor="ctr">
                    <a:lnL>
                      <a:noFill/>
                    </a:lnL>
                    <a:lnR>
                      <a:noFill/>
                    </a:lnR>
                    <a:lnT>
                      <a:noFill/>
                    </a:lnT>
                    <a:lnB>
                      <a:noFill/>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a:noFill/>
                    </a:lnL>
                    <a:lnR>
                      <a:noFill/>
                    </a:lnR>
                    <a:lnT>
                      <a:noFill/>
                    </a:lnT>
                    <a:lnB>
                      <a:noFill/>
                    </a:lnB>
                    <a:noFill/>
                  </a:tcPr>
                </a:tc>
                <a:tc>
                  <a:txBody>
                    <a:bodyPr/>
                    <a:lstStyle/>
                    <a:p>
                      <a:pPr algn="ctr" rtl="0" fontAlgn="ctr"/>
                      <a:r>
                        <a:rPr lang="en-US" sz="800" b="0" i="0" u="none" strike="noStrike">
                          <a:solidFill>
                            <a:srgbClr val="000000"/>
                          </a:solidFill>
                          <a:effectLst/>
                          <a:latin typeface="Calibri" panose="020F0502020204030204" pitchFamily="34" charset="0"/>
                        </a:rPr>
                        <a:t>4</a:t>
                      </a:r>
                    </a:p>
                  </a:txBody>
                  <a:tcPr marL="7144" marR="7144" marT="7144" marB="0" anchor="ctr">
                    <a:lnL>
                      <a:noFill/>
                    </a:lnL>
                    <a:lnR>
                      <a:noFill/>
                    </a:lnR>
                    <a:lnT>
                      <a:noFill/>
                    </a:lnT>
                    <a:lnB>
                      <a:noFill/>
                    </a:lnB>
                    <a:noFill/>
                  </a:tcPr>
                </a:tc>
                <a:tc>
                  <a:txBody>
                    <a:bodyPr/>
                    <a:lstStyle/>
                    <a:p>
                      <a:pPr algn="ctr" fontAlgn="ctr"/>
                      <a:r>
                        <a:rPr lang="en-US" sz="800" b="0" i="0" u="none" strike="noStrike">
                          <a:solidFill>
                            <a:srgbClr val="000000"/>
                          </a:solidFill>
                          <a:effectLst/>
                          <a:latin typeface="Calibri" panose="020F0502020204030204" pitchFamily="34" charset="0"/>
                        </a:rPr>
                        <a:t>4</a:t>
                      </a:r>
                    </a:p>
                  </a:txBody>
                  <a:tcPr marL="7144" marR="7144" marT="7144" marB="0" anchor="ctr">
                    <a:lnL>
                      <a:noFill/>
                    </a:lnL>
                    <a:lnR>
                      <a:noFill/>
                    </a:lnR>
                    <a:lnT>
                      <a:noFill/>
                    </a:lnT>
                    <a:lnB>
                      <a:noFill/>
                    </a:lnB>
                    <a:noFill/>
                  </a:tcPr>
                </a:tc>
                <a:tc>
                  <a:txBody>
                    <a:bodyPr/>
                    <a:lstStyle/>
                    <a:p>
                      <a:pPr algn="ctr" rtl="0" fontAlgn="ctr"/>
                      <a:r>
                        <a:rPr lang="en-US" sz="800" b="0" i="0" u="none" strike="noStrike">
                          <a:solidFill>
                            <a:srgbClr val="000000"/>
                          </a:solidFill>
                          <a:effectLst/>
                          <a:latin typeface="Calibri" panose="020F0502020204030204" pitchFamily="34" charset="0"/>
                        </a:rPr>
                        <a:t>1</a:t>
                      </a:r>
                    </a:p>
                  </a:txBody>
                  <a:tcPr marL="7144" marR="7144" marT="7144" marB="0" anchor="ctr">
                    <a:lnL>
                      <a:noFill/>
                    </a:lnL>
                    <a:lnR>
                      <a:noFill/>
                    </a:lnR>
                    <a:lnT>
                      <a:noFill/>
                    </a:lnT>
                    <a:lnB>
                      <a:noFill/>
                    </a:lnB>
                    <a:noFill/>
                  </a:tcPr>
                </a:tc>
                <a:extLst>
                  <a:ext uri="{0D108BD9-81ED-4DB2-BD59-A6C34878D82A}">
                    <a16:rowId xmlns:a16="http://schemas.microsoft.com/office/drawing/2014/main" val="473621637"/>
                  </a:ext>
                </a:extLst>
              </a:tr>
              <a:tr h="166988">
                <a:tc>
                  <a:txBody>
                    <a:bodyPr/>
                    <a:lstStyle/>
                    <a:p>
                      <a:pPr algn="ctr" rtl="0" fontAlgn="ctr"/>
                      <a:r>
                        <a:rPr lang="en-US" sz="800" b="0" i="0" u="none" strike="noStrike">
                          <a:solidFill>
                            <a:srgbClr val="000000"/>
                          </a:solidFill>
                          <a:effectLst/>
                          <a:latin typeface="Calibri" panose="020F0502020204030204" pitchFamily="34" charset="0"/>
                        </a:rPr>
                        <a:t>Apr-FY23</a:t>
                      </a:r>
                    </a:p>
                  </a:txBody>
                  <a:tcPr marL="7144" marR="7144" marT="7144" marB="0" anchor="ctr">
                    <a:lnL>
                      <a:noFill/>
                    </a:lnL>
                    <a:lnR>
                      <a:noFill/>
                    </a:lnR>
                    <a:lnT>
                      <a:noFill/>
                    </a:lnT>
                    <a:lnB>
                      <a:noFill/>
                    </a:lnB>
                    <a:noFill/>
                  </a:tcPr>
                </a:tc>
                <a:tc>
                  <a:txBody>
                    <a:bodyPr/>
                    <a:lstStyle/>
                    <a:p>
                      <a:pPr algn="ctr" fontAlgn="ctr"/>
                      <a:r>
                        <a:rPr lang="en-US" sz="800" b="0" i="0" u="none" strike="noStrike">
                          <a:solidFill>
                            <a:srgbClr val="000000"/>
                          </a:solidFill>
                          <a:effectLst/>
                          <a:latin typeface="Calibri" panose="020F0502020204030204" pitchFamily="34" charset="0"/>
                        </a:rPr>
                        <a:t>121</a:t>
                      </a:r>
                    </a:p>
                  </a:txBody>
                  <a:tcPr marL="7144" marR="7144" marT="7144" marB="0" anchor="ctr">
                    <a:lnL>
                      <a:noFill/>
                    </a:lnL>
                    <a:lnR>
                      <a:noFill/>
                    </a:lnR>
                    <a:lnT>
                      <a:noFill/>
                    </a:lnT>
                    <a:lnB>
                      <a:noFill/>
                    </a:lnB>
                    <a:noFill/>
                  </a:tcPr>
                </a:tc>
                <a:tc>
                  <a:txBody>
                    <a:bodyPr/>
                    <a:lstStyle/>
                    <a:p>
                      <a:pPr algn="ctr" rtl="0" fontAlgn="ctr"/>
                      <a:r>
                        <a:rPr lang="en-US" sz="800" b="0" i="0" u="none" strike="noStrike">
                          <a:solidFill>
                            <a:srgbClr val="000000"/>
                          </a:solidFill>
                          <a:effectLst/>
                          <a:latin typeface="Calibri" panose="020F0502020204030204" pitchFamily="34" charset="0"/>
                        </a:rPr>
                        <a:t>114</a:t>
                      </a:r>
                    </a:p>
                  </a:txBody>
                  <a:tcPr marL="7144" marR="7144" marT="7144" marB="0" anchor="ctr">
                    <a:lnL>
                      <a:noFill/>
                    </a:lnL>
                    <a:lnR>
                      <a:noFill/>
                    </a:lnR>
                    <a:lnT>
                      <a:noFill/>
                    </a:lnT>
                    <a:lnB>
                      <a:noFill/>
                    </a:lnB>
                    <a:noFill/>
                  </a:tcPr>
                </a:tc>
                <a:tc>
                  <a:txBody>
                    <a:bodyPr/>
                    <a:lstStyle/>
                    <a:p>
                      <a:pPr algn="ctr" rtl="0" fontAlgn="ctr"/>
                      <a:r>
                        <a:rPr lang="en-US" sz="800" b="0" i="0" u="none" strike="noStrike">
                          <a:solidFill>
                            <a:srgbClr val="000000"/>
                          </a:solidFill>
                          <a:effectLst/>
                          <a:latin typeface="Calibri" panose="020F0502020204030204" pitchFamily="34" charset="0"/>
                        </a:rPr>
                        <a:t>1</a:t>
                      </a:r>
                    </a:p>
                  </a:txBody>
                  <a:tcPr marL="7144" marR="7144" marT="7144" marB="0" anchor="ctr">
                    <a:lnL>
                      <a:noFill/>
                    </a:lnL>
                    <a:lnR>
                      <a:noFill/>
                    </a:lnR>
                    <a:lnT>
                      <a:noFill/>
                    </a:lnT>
                    <a:lnB>
                      <a:noFill/>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a:noFill/>
                    </a:lnL>
                    <a:lnR>
                      <a:noFill/>
                    </a:lnR>
                    <a:lnT>
                      <a:noFill/>
                    </a:lnT>
                    <a:lnB>
                      <a:noFill/>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a:noFill/>
                    </a:lnL>
                    <a:lnR>
                      <a:noFill/>
                    </a:lnR>
                    <a:lnT>
                      <a:noFill/>
                    </a:lnT>
                    <a:lnB>
                      <a:noFill/>
                    </a:lnB>
                    <a:noFill/>
                  </a:tcPr>
                </a:tc>
                <a:tc>
                  <a:txBody>
                    <a:bodyPr/>
                    <a:lstStyle/>
                    <a:p>
                      <a:pPr algn="ctr" fontAlgn="ctr"/>
                      <a:r>
                        <a:rPr lang="en-US" sz="800" b="0" i="0" u="none" strike="noStrike">
                          <a:solidFill>
                            <a:srgbClr val="000000"/>
                          </a:solidFill>
                          <a:effectLst/>
                          <a:latin typeface="Calibri" panose="020F0502020204030204" pitchFamily="34" charset="0"/>
                        </a:rPr>
                        <a:t>1</a:t>
                      </a:r>
                    </a:p>
                  </a:txBody>
                  <a:tcPr marL="7144" marR="7144" marT="7144" marB="0" anchor="ctr">
                    <a:lnL>
                      <a:noFill/>
                    </a:lnL>
                    <a:lnR>
                      <a:noFill/>
                    </a:lnR>
                    <a:lnT>
                      <a:noFill/>
                    </a:lnT>
                    <a:lnB>
                      <a:noFill/>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a:noFill/>
                    </a:lnL>
                    <a:lnR>
                      <a:noFill/>
                    </a:lnR>
                    <a:lnT>
                      <a:noFill/>
                    </a:lnT>
                    <a:lnB>
                      <a:noFill/>
                    </a:lnB>
                    <a:noFill/>
                  </a:tcPr>
                </a:tc>
                <a:tc>
                  <a:txBody>
                    <a:bodyPr/>
                    <a:lstStyle/>
                    <a:p>
                      <a:pPr algn="ctr" rtl="0" fontAlgn="ctr"/>
                      <a:r>
                        <a:rPr lang="en-US" sz="800" b="0" i="0" u="none" strike="noStrike">
                          <a:solidFill>
                            <a:srgbClr val="000000"/>
                          </a:solidFill>
                          <a:effectLst/>
                          <a:latin typeface="Calibri" panose="020F0502020204030204" pitchFamily="34" charset="0"/>
                        </a:rPr>
                        <a:t>6</a:t>
                      </a:r>
                    </a:p>
                  </a:txBody>
                  <a:tcPr marL="7144" marR="7144" marT="7144" marB="0" anchor="ctr">
                    <a:lnL>
                      <a:noFill/>
                    </a:lnL>
                    <a:lnR>
                      <a:noFill/>
                    </a:lnR>
                    <a:lnT>
                      <a:noFill/>
                    </a:lnT>
                    <a:lnB>
                      <a:noFill/>
                    </a:lnB>
                    <a:noFill/>
                  </a:tcPr>
                </a:tc>
                <a:tc>
                  <a:txBody>
                    <a:bodyPr/>
                    <a:lstStyle/>
                    <a:p>
                      <a:pPr algn="ctr" fontAlgn="ctr"/>
                      <a:r>
                        <a:rPr lang="en-US" sz="800" b="0" i="0" u="none" strike="noStrike">
                          <a:solidFill>
                            <a:srgbClr val="000000"/>
                          </a:solidFill>
                          <a:effectLst/>
                          <a:latin typeface="Calibri" panose="020F0502020204030204" pitchFamily="34" charset="0"/>
                        </a:rPr>
                        <a:t>6</a:t>
                      </a:r>
                    </a:p>
                  </a:txBody>
                  <a:tcPr marL="7144" marR="7144" marT="7144" marB="0" anchor="ctr">
                    <a:lnL>
                      <a:noFill/>
                    </a:lnL>
                    <a:lnR>
                      <a:noFill/>
                    </a:lnR>
                    <a:lnT>
                      <a:noFill/>
                    </a:lnT>
                    <a:lnB>
                      <a:noFill/>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a:noFill/>
                    </a:lnL>
                    <a:lnR>
                      <a:noFill/>
                    </a:lnR>
                    <a:lnT>
                      <a:noFill/>
                    </a:lnT>
                    <a:lnB>
                      <a:noFill/>
                    </a:lnB>
                    <a:noFill/>
                  </a:tcPr>
                </a:tc>
                <a:extLst>
                  <a:ext uri="{0D108BD9-81ED-4DB2-BD59-A6C34878D82A}">
                    <a16:rowId xmlns:a16="http://schemas.microsoft.com/office/drawing/2014/main" val="2446370327"/>
                  </a:ext>
                </a:extLst>
              </a:tr>
              <a:tr h="166988">
                <a:tc>
                  <a:txBody>
                    <a:bodyPr/>
                    <a:lstStyle/>
                    <a:p>
                      <a:pPr algn="ctr" rtl="0" fontAlgn="ctr"/>
                      <a:r>
                        <a:rPr lang="en-US" sz="800" b="0" i="0" u="none" strike="noStrike">
                          <a:solidFill>
                            <a:srgbClr val="000000"/>
                          </a:solidFill>
                          <a:effectLst/>
                          <a:latin typeface="Calibri" panose="020F0502020204030204" pitchFamily="34" charset="0"/>
                        </a:rPr>
                        <a:t>May - FY23</a:t>
                      </a:r>
                    </a:p>
                  </a:txBody>
                  <a:tcPr marL="7144" marR="7144" marT="7144" marB="0" anchor="ctr">
                    <a:lnL>
                      <a:noFill/>
                    </a:lnL>
                    <a:lnR>
                      <a:noFill/>
                    </a:lnR>
                    <a:lnT>
                      <a:noFill/>
                    </a:lnT>
                    <a:lnB>
                      <a:noFill/>
                    </a:lnB>
                    <a:noFill/>
                  </a:tcPr>
                </a:tc>
                <a:tc>
                  <a:txBody>
                    <a:bodyPr/>
                    <a:lstStyle/>
                    <a:p>
                      <a:pPr algn="ctr" fontAlgn="ctr"/>
                      <a:r>
                        <a:rPr lang="en-US" sz="800" b="0" i="0" u="none" strike="noStrike">
                          <a:solidFill>
                            <a:srgbClr val="000000"/>
                          </a:solidFill>
                          <a:effectLst/>
                          <a:latin typeface="Calibri" panose="020F0502020204030204" pitchFamily="34" charset="0"/>
                        </a:rPr>
                        <a:t>91</a:t>
                      </a:r>
                    </a:p>
                  </a:txBody>
                  <a:tcPr marL="7144" marR="7144" marT="7144" marB="0" anchor="ctr">
                    <a:lnL>
                      <a:noFill/>
                    </a:lnL>
                    <a:lnR>
                      <a:noFill/>
                    </a:lnR>
                    <a:lnT>
                      <a:noFill/>
                    </a:lnT>
                    <a:lnB>
                      <a:noFill/>
                    </a:lnB>
                    <a:noFill/>
                  </a:tcPr>
                </a:tc>
                <a:tc>
                  <a:txBody>
                    <a:bodyPr/>
                    <a:lstStyle/>
                    <a:p>
                      <a:pPr algn="ctr" rtl="0" fontAlgn="ctr"/>
                      <a:r>
                        <a:rPr lang="en-US" sz="800" b="0" i="0" u="none" strike="noStrike">
                          <a:solidFill>
                            <a:srgbClr val="000000"/>
                          </a:solidFill>
                          <a:effectLst/>
                          <a:latin typeface="Calibri" panose="020F0502020204030204" pitchFamily="34" charset="0"/>
                        </a:rPr>
                        <a:t>87</a:t>
                      </a:r>
                    </a:p>
                  </a:txBody>
                  <a:tcPr marL="7144" marR="7144" marT="7144" marB="0" anchor="ctr">
                    <a:lnL>
                      <a:noFill/>
                    </a:lnL>
                    <a:lnR>
                      <a:noFill/>
                    </a:lnR>
                    <a:lnT>
                      <a:noFill/>
                    </a:lnT>
                    <a:lnB>
                      <a:noFill/>
                    </a:lnB>
                    <a:noFill/>
                  </a:tcPr>
                </a:tc>
                <a:tc>
                  <a:txBody>
                    <a:bodyPr/>
                    <a:lstStyle/>
                    <a:p>
                      <a:pPr algn="ctr" rtl="0" fontAlgn="ctr"/>
                      <a:r>
                        <a:rPr lang="en-US" sz="800" b="0" i="0" u="none" strike="noStrike">
                          <a:solidFill>
                            <a:srgbClr val="000000"/>
                          </a:solidFill>
                          <a:effectLst/>
                          <a:latin typeface="Calibri" panose="020F0502020204030204" pitchFamily="34" charset="0"/>
                        </a:rPr>
                        <a:t>1</a:t>
                      </a:r>
                    </a:p>
                  </a:txBody>
                  <a:tcPr marL="7144" marR="7144" marT="7144" marB="0" anchor="ctr">
                    <a:lnL>
                      <a:noFill/>
                    </a:lnL>
                    <a:lnR>
                      <a:noFill/>
                    </a:lnR>
                    <a:lnT>
                      <a:noFill/>
                    </a:lnT>
                    <a:lnB>
                      <a:noFill/>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a:noFill/>
                    </a:lnL>
                    <a:lnR>
                      <a:noFill/>
                    </a:lnR>
                    <a:lnT>
                      <a:noFill/>
                    </a:lnT>
                    <a:lnB>
                      <a:noFill/>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a:noFill/>
                    </a:lnL>
                    <a:lnR>
                      <a:noFill/>
                    </a:lnR>
                    <a:lnT>
                      <a:noFill/>
                    </a:lnT>
                    <a:lnB>
                      <a:noFill/>
                    </a:lnB>
                    <a:noFill/>
                  </a:tcPr>
                </a:tc>
                <a:tc>
                  <a:txBody>
                    <a:bodyPr/>
                    <a:lstStyle/>
                    <a:p>
                      <a:pPr algn="ctr" fontAlgn="ctr"/>
                      <a:r>
                        <a:rPr lang="en-US" sz="800" b="0" i="0" u="none" strike="noStrike">
                          <a:solidFill>
                            <a:srgbClr val="000000"/>
                          </a:solidFill>
                          <a:effectLst/>
                          <a:latin typeface="Calibri" panose="020F0502020204030204" pitchFamily="34" charset="0"/>
                        </a:rPr>
                        <a:t>1</a:t>
                      </a:r>
                    </a:p>
                  </a:txBody>
                  <a:tcPr marL="7144" marR="7144" marT="7144" marB="0" anchor="ctr">
                    <a:lnL>
                      <a:noFill/>
                    </a:lnL>
                    <a:lnR>
                      <a:noFill/>
                    </a:lnR>
                    <a:lnT>
                      <a:noFill/>
                    </a:lnT>
                    <a:lnB>
                      <a:noFill/>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a:noFill/>
                    </a:lnL>
                    <a:lnR>
                      <a:noFill/>
                    </a:lnR>
                    <a:lnT>
                      <a:noFill/>
                    </a:lnT>
                    <a:lnB>
                      <a:noFill/>
                    </a:lnB>
                    <a:noFill/>
                  </a:tcPr>
                </a:tc>
                <a:tc>
                  <a:txBody>
                    <a:bodyPr/>
                    <a:lstStyle/>
                    <a:p>
                      <a:pPr algn="ctr" rtl="0" fontAlgn="ctr"/>
                      <a:r>
                        <a:rPr lang="en-US" sz="800" b="0" i="0" u="none" strike="noStrike">
                          <a:solidFill>
                            <a:srgbClr val="000000"/>
                          </a:solidFill>
                          <a:effectLst/>
                          <a:latin typeface="Calibri" panose="020F0502020204030204" pitchFamily="34" charset="0"/>
                        </a:rPr>
                        <a:t>3</a:t>
                      </a:r>
                    </a:p>
                  </a:txBody>
                  <a:tcPr marL="7144" marR="7144" marT="7144" marB="0" anchor="ctr">
                    <a:lnL>
                      <a:noFill/>
                    </a:lnL>
                    <a:lnR>
                      <a:noFill/>
                    </a:lnR>
                    <a:lnT>
                      <a:noFill/>
                    </a:lnT>
                    <a:lnB>
                      <a:noFill/>
                    </a:lnB>
                    <a:noFill/>
                  </a:tcPr>
                </a:tc>
                <a:tc>
                  <a:txBody>
                    <a:bodyPr/>
                    <a:lstStyle/>
                    <a:p>
                      <a:pPr algn="ctr" fontAlgn="ctr"/>
                      <a:r>
                        <a:rPr lang="en-US" sz="800" b="0" i="0" u="none" strike="noStrike">
                          <a:solidFill>
                            <a:srgbClr val="000000"/>
                          </a:solidFill>
                          <a:effectLst/>
                          <a:latin typeface="Calibri" panose="020F0502020204030204" pitchFamily="34" charset="0"/>
                        </a:rPr>
                        <a:t>3</a:t>
                      </a:r>
                    </a:p>
                  </a:txBody>
                  <a:tcPr marL="7144" marR="7144" marT="7144" marB="0" anchor="ctr">
                    <a:lnL>
                      <a:noFill/>
                    </a:lnL>
                    <a:lnR>
                      <a:noFill/>
                    </a:lnR>
                    <a:lnT>
                      <a:noFill/>
                    </a:lnT>
                    <a:lnB>
                      <a:noFill/>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a:noFill/>
                    </a:lnL>
                    <a:lnR>
                      <a:noFill/>
                    </a:lnR>
                    <a:lnT>
                      <a:noFill/>
                    </a:lnT>
                    <a:lnB>
                      <a:noFill/>
                    </a:lnB>
                    <a:noFill/>
                  </a:tcPr>
                </a:tc>
                <a:extLst>
                  <a:ext uri="{0D108BD9-81ED-4DB2-BD59-A6C34878D82A}">
                    <a16:rowId xmlns:a16="http://schemas.microsoft.com/office/drawing/2014/main" val="1205376550"/>
                  </a:ext>
                </a:extLst>
              </a:tr>
              <a:tr h="166988">
                <a:tc>
                  <a:txBody>
                    <a:bodyPr/>
                    <a:lstStyle/>
                    <a:p>
                      <a:pPr algn="ctr" rtl="0" fontAlgn="ctr"/>
                      <a:r>
                        <a:rPr lang="en-US" sz="800" b="0" i="0" u="none" strike="noStrike">
                          <a:solidFill>
                            <a:srgbClr val="000000"/>
                          </a:solidFill>
                          <a:effectLst/>
                          <a:latin typeface="Calibri" panose="020F0502020204030204" pitchFamily="34" charset="0"/>
                        </a:rPr>
                        <a:t>Jun-FY23</a:t>
                      </a:r>
                    </a:p>
                  </a:txBody>
                  <a:tcPr marL="7144" marR="7144" marT="7144" marB="0" anchor="ctr">
                    <a:lnL>
                      <a:noFill/>
                    </a:lnL>
                    <a:lnR>
                      <a:noFill/>
                    </a:lnR>
                    <a:lnT>
                      <a:noFill/>
                    </a:lnT>
                    <a:lnB>
                      <a:noFill/>
                    </a:lnB>
                    <a:noFill/>
                  </a:tcPr>
                </a:tc>
                <a:tc>
                  <a:txBody>
                    <a:bodyPr/>
                    <a:lstStyle/>
                    <a:p>
                      <a:pPr algn="ctr" fontAlgn="ctr"/>
                      <a:r>
                        <a:rPr lang="en-US" sz="800" b="0" i="0" u="none" strike="noStrike">
                          <a:solidFill>
                            <a:srgbClr val="000000"/>
                          </a:solidFill>
                          <a:effectLst/>
                          <a:latin typeface="Calibri" panose="020F0502020204030204" pitchFamily="34" charset="0"/>
                        </a:rPr>
                        <a:t>121</a:t>
                      </a:r>
                    </a:p>
                  </a:txBody>
                  <a:tcPr marL="7144" marR="7144" marT="7144" marB="0" anchor="ctr">
                    <a:lnL>
                      <a:noFill/>
                    </a:lnL>
                    <a:lnR>
                      <a:noFill/>
                    </a:lnR>
                    <a:lnT>
                      <a:noFill/>
                    </a:lnT>
                    <a:lnB>
                      <a:noFill/>
                    </a:lnB>
                    <a:noFill/>
                  </a:tcPr>
                </a:tc>
                <a:tc>
                  <a:txBody>
                    <a:bodyPr/>
                    <a:lstStyle/>
                    <a:p>
                      <a:pPr algn="ctr" rtl="0" fontAlgn="ctr"/>
                      <a:r>
                        <a:rPr lang="en-US" sz="800" b="0" i="0" u="none" strike="noStrike">
                          <a:solidFill>
                            <a:srgbClr val="000000"/>
                          </a:solidFill>
                          <a:effectLst/>
                          <a:latin typeface="Calibri" panose="020F0502020204030204" pitchFamily="34" charset="0"/>
                        </a:rPr>
                        <a:t>113</a:t>
                      </a:r>
                    </a:p>
                  </a:txBody>
                  <a:tcPr marL="7144" marR="7144" marT="7144" marB="0" anchor="ctr">
                    <a:lnL>
                      <a:noFill/>
                    </a:lnL>
                    <a:lnR>
                      <a:noFill/>
                    </a:lnR>
                    <a:lnT>
                      <a:noFill/>
                    </a:lnT>
                    <a:lnB>
                      <a:noFill/>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a:noFill/>
                    </a:lnL>
                    <a:lnR>
                      <a:noFill/>
                    </a:lnR>
                    <a:lnT>
                      <a:noFill/>
                    </a:lnT>
                    <a:lnB>
                      <a:noFill/>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a:noFill/>
                    </a:lnL>
                    <a:lnR>
                      <a:noFill/>
                    </a:lnR>
                    <a:lnT>
                      <a:noFill/>
                    </a:lnT>
                    <a:lnB>
                      <a:noFill/>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a:noFill/>
                    </a:lnL>
                    <a:lnR>
                      <a:noFill/>
                    </a:lnR>
                    <a:lnT>
                      <a:noFill/>
                    </a:lnT>
                    <a:lnB>
                      <a:noFill/>
                    </a:lnB>
                    <a:noFill/>
                  </a:tcPr>
                </a:tc>
                <a:tc>
                  <a:txBody>
                    <a:bodyPr/>
                    <a:lstStyle/>
                    <a:p>
                      <a:pPr algn="ctr" fontAlgn="ctr"/>
                      <a:r>
                        <a:rPr lang="en-US" sz="800" b="0" i="0" u="none" strike="noStrike">
                          <a:solidFill>
                            <a:srgbClr val="000000"/>
                          </a:solidFill>
                          <a:effectLst/>
                          <a:latin typeface="Calibri" panose="020F0502020204030204" pitchFamily="34" charset="0"/>
                        </a:rPr>
                        <a:t>0</a:t>
                      </a:r>
                    </a:p>
                  </a:txBody>
                  <a:tcPr marL="7144" marR="7144" marT="7144" marB="0" anchor="ctr">
                    <a:lnL>
                      <a:noFill/>
                    </a:lnL>
                    <a:lnR>
                      <a:noFill/>
                    </a:lnR>
                    <a:lnT>
                      <a:noFill/>
                    </a:lnT>
                    <a:lnB>
                      <a:noFill/>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a:noFill/>
                    </a:lnL>
                    <a:lnR>
                      <a:noFill/>
                    </a:lnR>
                    <a:lnT>
                      <a:noFill/>
                    </a:lnT>
                    <a:lnB>
                      <a:noFill/>
                    </a:lnB>
                    <a:noFill/>
                  </a:tcPr>
                </a:tc>
                <a:tc>
                  <a:txBody>
                    <a:bodyPr/>
                    <a:lstStyle/>
                    <a:p>
                      <a:pPr algn="ctr" rtl="0" fontAlgn="ctr"/>
                      <a:r>
                        <a:rPr lang="en-US" sz="800" b="0" i="0" u="none" strike="noStrike">
                          <a:solidFill>
                            <a:srgbClr val="000000"/>
                          </a:solidFill>
                          <a:effectLst/>
                          <a:latin typeface="Calibri" panose="020F0502020204030204" pitchFamily="34" charset="0"/>
                        </a:rPr>
                        <a:t>8</a:t>
                      </a:r>
                    </a:p>
                  </a:txBody>
                  <a:tcPr marL="7144" marR="7144" marT="7144" marB="0" anchor="ctr">
                    <a:lnL>
                      <a:noFill/>
                    </a:lnL>
                    <a:lnR>
                      <a:noFill/>
                    </a:lnR>
                    <a:lnT>
                      <a:noFill/>
                    </a:lnT>
                    <a:lnB>
                      <a:noFill/>
                    </a:lnB>
                    <a:noFill/>
                  </a:tcPr>
                </a:tc>
                <a:tc>
                  <a:txBody>
                    <a:bodyPr/>
                    <a:lstStyle/>
                    <a:p>
                      <a:pPr algn="ctr" fontAlgn="ctr"/>
                      <a:r>
                        <a:rPr lang="en-US" sz="800" b="0" i="0" u="none" strike="noStrike">
                          <a:solidFill>
                            <a:srgbClr val="000000"/>
                          </a:solidFill>
                          <a:effectLst/>
                          <a:latin typeface="Calibri" panose="020F0502020204030204" pitchFamily="34" charset="0"/>
                        </a:rPr>
                        <a:t>8</a:t>
                      </a:r>
                    </a:p>
                  </a:txBody>
                  <a:tcPr marL="7144" marR="7144" marT="7144" marB="0" anchor="ctr">
                    <a:lnL>
                      <a:noFill/>
                    </a:lnL>
                    <a:lnR>
                      <a:noFill/>
                    </a:lnR>
                    <a:lnT>
                      <a:noFill/>
                    </a:lnT>
                    <a:lnB>
                      <a:noFill/>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a:noFill/>
                    </a:lnL>
                    <a:lnR>
                      <a:noFill/>
                    </a:lnR>
                    <a:lnT>
                      <a:noFill/>
                    </a:lnT>
                    <a:lnB>
                      <a:noFill/>
                    </a:lnB>
                    <a:noFill/>
                  </a:tcPr>
                </a:tc>
                <a:extLst>
                  <a:ext uri="{0D108BD9-81ED-4DB2-BD59-A6C34878D82A}">
                    <a16:rowId xmlns:a16="http://schemas.microsoft.com/office/drawing/2014/main" val="4293042333"/>
                  </a:ext>
                </a:extLst>
              </a:tr>
              <a:tr h="166988">
                <a:tc>
                  <a:txBody>
                    <a:bodyPr/>
                    <a:lstStyle/>
                    <a:p>
                      <a:pPr algn="ctr" rtl="0" fontAlgn="ctr"/>
                      <a:r>
                        <a:rPr lang="en-US" sz="800" b="0" i="0" u="none" strike="noStrike">
                          <a:solidFill>
                            <a:srgbClr val="000000"/>
                          </a:solidFill>
                          <a:effectLst/>
                          <a:latin typeface="Calibri" panose="020F0502020204030204" pitchFamily="34" charset="0"/>
                        </a:rPr>
                        <a:t>July - FY23</a:t>
                      </a:r>
                    </a:p>
                  </a:txBody>
                  <a:tcPr marL="7144" marR="7144" marT="7144" marB="0" anchor="ctr">
                    <a:lnL>
                      <a:noFill/>
                    </a:lnL>
                    <a:lnR>
                      <a:noFill/>
                    </a:lnR>
                    <a:lnT>
                      <a:noFill/>
                    </a:lnT>
                    <a:lnB>
                      <a:noFill/>
                    </a:lnB>
                    <a:noFill/>
                  </a:tcPr>
                </a:tc>
                <a:tc>
                  <a:txBody>
                    <a:bodyPr/>
                    <a:lstStyle/>
                    <a:p>
                      <a:pPr algn="ctr" fontAlgn="ctr"/>
                      <a:r>
                        <a:rPr lang="en-US" sz="800" b="0" i="0" u="none" strike="noStrike">
                          <a:solidFill>
                            <a:srgbClr val="000000"/>
                          </a:solidFill>
                          <a:effectLst/>
                          <a:latin typeface="Calibri" panose="020F0502020204030204" pitchFamily="34" charset="0"/>
                        </a:rPr>
                        <a:t>51</a:t>
                      </a:r>
                    </a:p>
                  </a:txBody>
                  <a:tcPr marL="7144" marR="7144" marT="7144" marB="0" anchor="ctr">
                    <a:lnL>
                      <a:noFill/>
                    </a:lnL>
                    <a:lnR>
                      <a:noFill/>
                    </a:lnR>
                    <a:lnT>
                      <a:noFill/>
                    </a:lnT>
                    <a:lnB>
                      <a:noFill/>
                    </a:lnB>
                    <a:noFill/>
                  </a:tcPr>
                </a:tc>
                <a:tc>
                  <a:txBody>
                    <a:bodyPr/>
                    <a:lstStyle/>
                    <a:p>
                      <a:pPr algn="ctr" rtl="0" fontAlgn="ctr"/>
                      <a:r>
                        <a:rPr lang="en-US" sz="800" b="0" i="0" u="none" strike="noStrike">
                          <a:solidFill>
                            <a:srgbClr val="000000"/>
                          </a:solidFill>
                          <a:effectLst/>
                          <a:latin typeface="Calibri" panose="020F0502020204030204" pitchFamily="34" charset="0"/>
                        </a:rPr>
                        <a:t>51</a:t>
                      </a:r>
                    </a:p>
                  </a:txBody>
                  <a:tcPr marL="7144" marR="7144" marT="7144" marB="0" anchor="ctr">
                    <a:lnL>
                      <a:noFill/>
                    </a:lnL>
                    <a:lnR>
                      <a:noFill/>
                    </a:lnR>
                    <a:lnT>
                      <a:noFill/>
                    </a:lnT>
                    <a:lnB>
                      <a:noFill/>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a:noFill/>
                    </a:lnL>
                    <a:lnR>
                      <a:noFill/>
                    </a:lnR>
                    <a:lnT>
                      <a:noFill/>
                    </a:lnT>
                    <a:lnB>
                      <a:noFill/>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a:noFill/>
                    </a:lnL>
                    <a:lnR>
                      <a:noFill/>
                    </a:lnR>
                    <a:lnT>
                      <a:noFill/>
                    </a:lnT>
                    <a:lnB>
                      <a:noFill/>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a:noFill/>
                    </a:lnL>
                    <a:lnR>
                      <a:noFill/>
                    </a:lnR>
                    <a:lnT>
                      <a:noFill/>
                    </a:lnT>
                    <a:lnB>
                      <a:noFill/>
                    </a:lnB>
                    <a:noFill/>
                  </a:tcPr>
                </a:tc>
                <a:tc>
                  <a:txBody>
                    <a:bodyPr/>
                    <a:lstStyle/>
                    <a:p>
                      <a:pPr algn="ctr" fontAlgn="ctr"/>
                      <a:r>
                        <a:rPr lang="en-US" sz="800" b="0" i="0" u="none" strike="noStrike">
                          <a:solidFill>
                            <a:srgbClr val="000000"/>
                          </a:solidFill>
                          <a:effectLst/>
                          <a:latin typeface="Calibri" panose="020F0502020204030204" pitchFamily="34" charset="0"/>
                        </a:rPr>
                        <a:t>0</a:t>
                      </a:r>
                    </a:p>
                  </a:txBody>
                  <a:tcPr marL="7144" marR="7144" marT="7144" marB="0" anchor="ctr">
                    <a:lnL>
                      <a:noFill/>
                    </a:lnL>
                    <a:lnR>
                      <a:noFill/>
                    </a:lnR>
                    <a:lnT>
                      <a:noFill/>
                    </a:lnT>
                    <a:lnB>
                      <a:noFill/>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a:noFill/>
                    </a:lnL>
                    <a:lnR>
                      <a:noFill/>
                    </a:lnR>
                    <a:lnT>
                      <a:noFill/>
                    </a:lnT>
                    <a:lnB>
                      <a:noFill/>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a:noFill/>
                    </a:lnL>
                    <a:lnR>
                      <a:noFill/>
                    </a:lnR>
                    <a:lnT>
                      <a:noFill/>
                    </a:lnT>
                    <a:lnB>
                      <a:noFill/>
                    </a:lnB>
                    <a:noFill/>
                  </a:tcPr>
                </a:tc>
                <a:tc>
                  <a:txBody>
                    <a:bodyPr/>
                    <a:lstStyle/>
                    <a:p>
                      <a:pPr algn="ctr" fontAlgn="ctr"/>
                      <a:r>
                        <a:rPr lang="en-US" sz="800" b="0" i="0" u="none" strike="noStrike">
                          <a:solidFill>
                            <a:srgbClr val="000000"/>
                          </a:solidFill>
                          <a:effectLst/>
                          <a:latin typeface="Calibri" panose="020F0502020204030204" pitchFamily="34" charset="0"/>
                        </a:rPr>
                        <a:t>0</a:t>
                      </a:r>
                    </a:p>
                  </a:txBody>
                  <a:tcPr marL="7144" marR="7144" marT="7144" marB="0" anchor="ctr">
                    <a:lnL>
                      <a:noFill/>
                    </a:lnL>
                    <a:lnR>
                      <a:noFill/>
                    </a:lnR>
                    <a:lnT>
                      <a:noFill/>
                    </a:lnT>
                    <a:lnB>
                      <a:noFill/>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a:noFill/>
                    </a:lnL>
                    <a:lnR>
                      <a:noFill/>
                    </a:lnR>
                    <a:lnT>
                      <a:noFill/>
                    </a:lnT>
                    <a:lnB>
                      <a:noFill/>
                    </a:lnB>
                    <a:noFill/>
                  </a:tcPr>
                </a:tc>
                <a:extLst>
                  <a:ext uri="{0D108BD9-81ED-4DB2-BD59-A6C34878D82A}">
                    <a16:rowId xmlns:a16="http://schemas.microsoft.com/office/drawing/2014/main" val="4019620903"/>
                  </a:ext>
                </a:extLst>
              </a:tr>
              <a:tr h="166988">
                <a:tc>
                  <a:txBody>
                    <a:bodyPr/>
                    <a:lstStyle/>
                    <a:p>
                      <a:pPr algn="ctr" rtl="0" fontAlgn="ctr"/>
                      <a:r>
                        <a:rPr lang="en-US" sz="800" b="0" i="0" u="none" strike="noStrike">
                          <a:solidFill>
                            <a:srgbClr val="000000"/>
                          </a:solidFill>
                          <a:effectLst/>
                          <a:latin typeface="Calibri" panose="020F0502020204030204" pitchFamily="34" charset="0"/>
                        </a:rPr>
                        <a:t>Aug - FY23</a:t>
                      </a:r>
                    </a:p>
                  </a:txBody>
                  <a:tcPr marL="7144" marR="7144" marT="7144" marB="0" anchor="ctr">
                    <a:lnL>
                      <a:noFill/>
                    </a:lnL>
                    <a:lnR>
                      <a:noFill/>
                    </a:lnR>
                    <a:lnT>
                      <a:noFill/>
                    </a:lnT>
                    <a:lnB>
                      <a:noFill/>
                    </a:lnB>
                    <a:noFill/>
                  </a:tcPr>
                </a:tc>
                <a:tc>
                  <a:txBody>
                    <a:bodyPr/>
                    <a:lstStyle/>
                    <a:p>
                      <a:pPr algn="ctr" fontAlgn="ctr"/>
                      <a:r>
                        <a:rPr lang="en-US" sz="800" b="0" i="0" u="none" strike="noStrike">
                          <a:solidFill>
                            <a:srgbClr val="000000"/>
                          </a:solidFill>
                          <a:effectLst/>
                          <a:latin typeface="Calibri" panose="020F0502020204030204" pitchFamily="34" charset="0"/>
                        </a:rPr>
                        <a:t>56</a:t>
                      </a:r>
                    </a:p>
                  </a:txBody>
                  <a:tcPr marL="7144" marR="7144" marT="7144" marB="0" anchor="ctr">
                    <a:lnL>
                      <a:noFill/>
                    </a:lnL>
                    <a:lnR>
                      <a:noFill/>
                    </a:lnR>
                    <a:lnT>
                      <a:noFill/>
                    </a:lnT>
                    <a:lnB>
                      <a:noFill/>
                    </a:lnB>
                    <a:noFill/>
                  </a:tcPr>
                </a:tc>
                <a:tc>
                  <a:txBody>
                    <a:bodyPr/>
                    <a:lstStyle/>
                    <a:p>
                      <a:pPr algn="ctr" rtl="0" fontAlgn="ctr"/>
                      <a:r>
                        <a:rPr lang="en-US" sz="800" b="0" i="0" u="none" strike="noStrike">
                          <a:solidFill>
                            <a:srgbClr val="000000"/>
                          </a:solidFill>
                          <a:effectLst/>
                          <a:latin typeface="Calibri" panose="020F0502020204030204" pitchFamily="34" charset="0"/>
                        </a:rPr>
                        <a:t>53</a:t>
                      </a:r>
                    </a:p>
                  </a:txBody>
                  <a:tcPr marL="7144" marR="7144" marT="7144" marB="0" anchor="ctr">
                    <a:lnL>
                      <a:noFill/>
                    </a:lnL>
                    <a:lnR>
                      <a:noFill/>
                    </a:lnR>
                    <a:lnT>
                      <a:noFill/>
                    </a:lnT>
                    <a:lnB>
                      <a:noFill/>
                    </a:lnB>
                    <a:noFill/>
                  </a:tcPr>
                </a:tc>
                <a:tc>
                  <a:txBody>
                    <a:bodyPr/>
                    <a:lstStyle/>
                    <a:p>
                      <a:pPr algn="ctr" rtl="0" fontAlgn="ctr"/>
                      <a:r>
                        <a:rPr lang="en-US" sz="800" b="0" i="0" u="none" strike="noStrike">
                          <a:solidFill>
                            <a:srgbClr val="000000"/>
                          </a:solidFill>
                          <a:effectLst/>
                          <a:latin typeface="Calibri" panose="020F0502020204030204" pitchFamily="34" charset="0"/>
                        </a:rPr>
                        <a:t>1</a:t>
                      </a:r>
                    </a:p>
                  </a:txBody>
                  <a:tcPr marL="7144" marR="7144" marT="7144" marB="0" anchor="ctr">
                    <a:lnL>
                      <a:noFill/>
                    </a:lnL>
                    <a:lnR>
                      <a:noFill/>
                    </a:lnR>
                    <a:lnT>
                      <a:noFill/>
                    </a:lnT>
                    <a:lnB>
                      <a:noFill/>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a:noFill/>
                    </a:lnL>
                    <a:lnR>
                      <a:noFill/>
                    </a:lnR>
                    <a:lnT>
                      <a:noFill/>
                    </a:lnT>
                    <a:lnB>
                      <a:noFill/>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a:noFill/>
                    </a:lnL>
                    <a:lnR>
                      <a:noFill/>
                    </a:lnR>
                    <a:lnT>
                      <a:noFill/>
                    </a:lnT>
                    <a:lnB>
                      <a:noFill/>
                    </a:lnB>
                    <a:noFill/>
                  </a:tcPr>
                </a:tc>
                <a:tc>
                  <a:txBody>
                    <a:bodyPr/>
                    <a:lstStyle/>
                    <a:p>
                      <a:pPr algn="ctr" fontAlgn="ctr"/>
                      <a:r>
                        <a:rPr lang="en-US" sz="800" b="0" i="0" u="none" strike="noStrike">
                          <a:solidFill>
                            <a:srgbClr val="000000"/>
                          </a:solidFill>
                          <a:effectLst/>
                          <a:latin typeface="Calibri" panose="020F0502020204030204" pitchFamily="34" charset="0"/>
                        </a:rPr>
                        <a:t>1</a:t>
                      </a:r>
                    </a:p>
                  </a:txBody>
                  <a:tcPr marL="7144" marR="7144" marT="7144" marB="0" anchor="ctr">
                    <a:lnL>
                      <a:noFill/>
                    </a:lnL>
                    <a:lnR>
                      <a:noFill/>
                    </a:lnR>
                    <a:lnT>
                      <a:noFill/>
                    </a:lnT>
                    <a:lnB>
                      <a:noFill/>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a:noFill/>
                    </a:lnL>
                    <a:lnR>
                      <a:noFill/>
                    </a:lnR>
                    <a:lnT>
                      <a:noFill/>
                    </a:lnT>
                    <a:lnB>
                      <a:noFill/>
                    </a:lnB>
                    <a:noFill/>
                  </a:tcPr>
                </a:tc>
                <a:tc>
                  <a:txBody>
                    <a:bodyPr/>
                    <a:lstStyle/>
                    <a:p>
                      <a:pPr algn="ctr" rtl="0" fontAlgn="ctr"/>
                      <a:r>
                        <a:rPr lang="en-US" sz="800" b="0" i="0" u="none" strike="noStrike">
                          <a:solidFill>
                            <a:srgbClr val="000000"/>
                          </a:solidFill>
                          <a:effectLst/>
                          <a:latin typeface="Calibri" panose="020F0502020204030204" pitchFamily="34" charset="0"/>
                        </a:rPr>
                        <a:t>2</a:t>
                      </a:r>
                    </a:p>
                  </a:txBody>
                  <a:tcPr marL="7144" marR="7144" marT="7144" marB="0" anchor="ctr">
                    <a:lnL>
                      <a:noFill/>
                    </a:lnL>
                    <a:lnR>
                      <a:noFill/>
                    </a:lnR>
                    <a:lnT>
                      <a:noFill/>
                    </a:lnT>
                    <a:lnB>
                      <a:noFill/>
                    </a:lnB>
                    <a:noFill/>
                  </a:tcPr>
                </a:tc>
                <a:tc>
                  <a:txBody>
                    <a:bodyPr/>
                    <a:lstStyle/>
                    <a:p>
                      <a:pPr algn="ctr" fontAlgn="ctr"/>
                      <a:r>
                        <a:rPr lang="en-US" sz="800" b="0" i="0" u="none" strike="noStrike">
                          <a:solidFill>
                            <a:srgbClr val="000000"/>
                          </a:solidFill>
                          <a:effectLst/>
                          <a:latin typeface="Calibri" panose="020F0502020204030204" pitchFamily="34" charset="0"/>
                        </a:rPr>
                        <a:t>2</a:t>
                      </a:r>
                    </a:p>
                  </a:txBody>
                  <a:tcPr marL="7144" marR="7144" marT="7144" marB="0" anchor="ctr">
                    <a:lnL>
                      <a:noFill/>
                    </a:lnL>
                    <a:lnR>
                      <a:noFill/>
                    </a:lnR>
                    <a:lnT>
                      <a:noFill/>
                    </a:lnT>
                    <a:lnB>
                      <a:noFill/>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a:noFill/>
                    </a:lnL>
                    <a:lnR>
                      <a:noFill/>
                    </a:lnR>
                    <a:lnT>
                      <a:noFill/>
                    </a:lnT>
                    <a:lnB>
                      <a:noFill/>
                    </a:lnB>
                    <a:noFill/>
                  </a:tcPr>
                </a:tc>
                <a:extLst>
                  <a:ext uri="{0D108BD9-81ED-4DB2-BD59-A6C34878D82A}">
                    <a16:rowId xmlns:a16="http://schemas.microsoft.com/office/drawing/2014/main" val="1386611065"/>
                  </a:ext>
                </a:extLst>
              </a:tr>
              <a:tr h="166988">
                <a:tc>
                  <a:txBody>
                    <a:bodyPr/>
                    <a:lstStyle/>
                    <a:p>
                      <a:pPr algn="ctr" rtl="0" fontAlgn="ctr"/>
                      <a:r>
                        <a:rPr lang="en-US" sz="800" b="0" i="0" u="none" strike="noStrike">
                          <a:solidFill>
                            <a:srgbClr val="000000"/>
                          </a:solidFill>
                          <a:effectLst/>
                          <a:latin typeface="Calibri" panose="020F0502020204030204" pitchFamily="34" charset="0"/>
                        </a:rPr>
                        <a:t>Sep - FY23</a:t>
                      </a:r>
                    </a:p>
                  </a:txBody>
                  <a:tcPr marL="7144" marR="7144" marT="7144" marB="0" anchor="ctr">
                    <a:lnL>
                      <a:noFill/>
                    </a:lnL>
                    <a:lnR>
                      <a:noFill/>
                    </a:lnR>
                    <a:lnT>
                      <a:noFill/>
                    </a:lnT>
                    <a:lnB>
                      <a:noFill/>
                    </a:lnB>
                    <a:noFill/>
                  </a:tcPr>
                </a:tc>
                <a:tc>
                  <a:txBody>
                    <a:bodyPr/>
                    <a:lstStyle/>
                    <a:p>
                      <a:pPr algn="ctr" fontAlgn="ctr"/>
                      <a:r>
                        <a:rPr lang="en-US" sz="800" b="0" i="0" u="none" strike="noStrike">
                          <a:solidFill>
                            <a:srgbClr val="000000"/>
                          </a:solidFill>
                          <a:effectLst/>
                          <a:latin typeface="Calibri" panose="020F0502020204030204" pitchFamily="34" charset="0"/>
                        </a:rPr>
                        <a:t>56</a:t>
                      </a:r>
                    </a:p>
                  </a:txBody>
                  <a:tcPr marL="7144" marR="7144" marT="7144" marB="0" anchor="ctr">
                    <a:lnL>
                      <a:noFill/>
                    </a:lnL>
                    <a:lnR>
                      <a:noFill/>
                    </a:lnR>
                    <a:lnT>
                      <a:noFill/>
                    </a:lnT>
                    <a:lnB>
                      <a:noFill/>
                    </a:lnB>
                    <a:noFill/>
                  </a:tcPr>
                </a:tc>
                <a:tc>
                  <a:txBody>
                    <a:bodyPr/>
                    <a:lstStyle/>
                    <a:p>
                      <a:pPr algn="ctr" rtl="0" fontAlgn="ctr"/>
                      <a:r>
                        <a:rPr lang="en-US" sz="800" b="0" i="0" u="none" strike="noStrike">
                          <a:solidFill>
                            <a:srgbClr val="000000"/>
                          </a:solidFill>
                          <a:effectLst/>
                          <a:latin typeface="Calibri" panose="020F0502020204030204" pitchFamily="34" charset="0"/>
                        </a:rPr>
                        <a:t>55</a:t>
                      </a:r>
                    </a:p>
                  </a:txBody>
                  <a:tcPr marL="7144" marR="7144" marT="7144" marB="0" anchor="ctr">
                    <a:lnL>
                      <a:noFill/>
                    </a:lnL>
                    <a:lnR>
                      <a:noFill/>
                    </a:lnR>
                    <a:lnT>
                      <a:noFill/>
                    </a:lnT>
                    <a:lnB>
                      <a:noFill/>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a:noFill/>
                    </a:lnL>
                    <a:lnR>
                      <a:noFill/>
                    </a:lnR>
                    <a:lnT>
                      <a:noFill/>
                    </a:lnT>
                    <a:lnB>
                      <a:noFill/>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a:noFill/>
                    </a:lnL>
                    <a:lnR>
                      <a:noFill/>
                    </a:lnR>
                    <a:lnT>
                      <a:noFill/>
                    </a:lnT>
                    <a:lnB>
                      <a:noFill/>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a:noFill/>
                    </a:lnL>
                    <a:lnR>
                      <a:noFill/>
                    </a:lnR>
                    <a:lnT>
                      <a:noFill/>
                    </a:lnT>
                    <a:lnB>
                      <a:noFill/>
                    </a:lnB>
                    <a:noFill/>
                  </a:tcPr>
                </a:tc>
                <a:tc>
                  <a:txBody>
                    <a:bodyPr/>
                    <a:lstStyle/>
                    <a:p>
                      <a:pPr algn="ctr" fontAlgn="ctr"/>
                      <a:r>
                        <a:rPr lang="en-US" sz="800" b="0" i="0" u="none" strike="noStrike">
                          <a:solidFill>
                            <a:srgbClr val="000000"/>
                          </a:solidFill>
                          <a:effectLst/>
                          <a:latin typeface="Calibri" panose="020F0502020204030204" pitchFamily="34" charset="0"/>
                        </a:rPr>
                        <a:t>0</a:t>
                      </a:r>
                    </a:p>
                  </a:txBody>
                  <a:tcPr marL="7144" marR="7144" marT="7144" marB="0" anchor="ctr">
                    <a:lnL>
                      <a:noFill/>
                    </a:lnL>
                    <a:lnR>
                      <a:noFill/>
                    </a:lnR>
                    <a:lnT>
                      <a:noFill/>
                    </a:lnT>
                    <a:lnB>
                      <a:noFill/>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a:noFill/>
                    </a:lnL>
                    <a:lnR>
                      <a:noFill/>
                    </a:lnR>
                    <a:lnT>
                      <a:noFill/>
                    </a:lnT>
                    <a:lnB>
                      <a:noFill/>
                    </a:lnB>
                    <a:noFill/>
                  </a:tcPr>
                </a:tc>
                <a:tc>
                  <a:txBody>
                    <a:bodyPr/>
                    <a:lstStyle/>
                    <a:p>
                      <a:pPr algn="ctr" rtl="0" fontAlgn="ctr"/>
                      <a:r>
                        <a:rPr lang="en-US" sz="800" b="0" i="0" u="none" strike="noStrike">
                          <a:solidFill>
                            <a:srgbClr val="000000"/>
                          </a:solidFill>
                          <a:effectLst/>
                          <a:latin typeface="Calibri" panose="020F0502020204030204" pitchFamily="34" charset="0"/>
                        </a:rPr>
                        <a:t>1</a:t>
                      </a:r>
                    </a:p>
                  </a:txBody>
                  <a:tcPr marL="7144" marR="7144" marT="7144" marB="0" anchor="ctr">
                    <a:lnL>
                      <a:noFill/>
                    </a:lnL>
                    <a:lnR>
                      <a:noFill/>
                    </a:lnR>
                    <a:lnT>
                      <a:noFill/>
                    </a:lnT>
                    <a:lnB>
                      <a:noFill/>
                    </a:lnB>
                    <a:noFill/>
                  </a:tcPr>
                </a:tc>
                <a:tc>
                  <a:txBody>
                    <a:bodyPr/>
                    <a:lstStyle/>
                    <a:p>
                      <a:pPr algn="ctr" fontAlgn="ctr"/>
                      <a:r>
                        <a:rPr lang="en-US" sz="800" b="0" i="0" u="none" strike="noStrike">
                          <a:solidFill>
                            <a:srgbClr val="000000"/>
                          </a:solidFill>
                          <a:effectLst/>
                          <a:latin typeface="Calibri" panose="020F0502020204030204" pitchFamily="34" charset="0"/>
                        </a:rPr>
                        <a:t>1</a:t>
                      </a:r>
                    </a:p>
                  </a:txBody>
                  <a:tcPr marL="7144" marR="7144" marT="7144" marB="0" anchor="ctr">
                    <a:lnL>
                      <a:noFill/>
                    </a:lnL>
                    <a:lnR>
                      <a:noFill/>
                    </a:lnR>
                    <a:lnT>
                      <a:noFill/>
                    </a:lnT>
                    <a:lnB>
                      <a:noFill/>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a:noFill/>
                    </a:lnL>
                    <a:lnR>
                      <a:noFill/>
                    </a:lnR>
                    <a:lnT>
                      <a:noFill/>
                    </a:lnT>
                    <a:lnB>
                      <a:noFill/>
                    </a:lnB>
                    <a:noFill/>
                  </a:tcPr>
                </a:tc>
                <a:extLst>
                  <a:ext uri="{0D108BD9-81ED-4DB2-BD59-A6C34878D82A}">
                    <a16:rowId xmlns:a16="http://schemas.microsoft.com/office/drawing/2014/main" val="1724922362"/>
                  </a:ext>
                </a:extLst>
              </a:tr>
              <a:tr h="166988">
                <a:tc>
                  <a:txBody>
                    <a:bodyPr/>
                    <a:lstStyle/>
                    <a:p>
                      <a:pPr algn="ctr" rtl="0" fontAlgn="ctr"/>
                      <a:r>
                        <a:rPr lang="en-US" sz="800" b="0" i="0" u="none" strike="noStrike">
                          <a:solidFill>
                            <a:srgbClr val="000000"/>
                          </a:solidFill>
                          <a:effectLst/>
                          <a:latin typeface="Calibri" panose="020F0502020204030204" pitchFamily="34" charset="0"/>
                        </a:rPr>
                        <a:t>Oct - FY24</a:t>
                      </a:r>
                    </a:p>
                  </a:txBody>
                  <a:tcPr marL="7144" marR="7144" marT="7144" marB="0" anchor="ctr">
                    <a:lnL>
                      <a:noFill/>
                    </a:lnL>
                    <a:lnR>
                      <a:noFill/>
                    </a:lnR>
                    <a:lnT>
                      <a:noFill/>
                    </a:lnT>
                    <a:lnB>
                      <a:noFill/>
                    </a:lnB>
                    <a:noFill/>
                  </a:tcPr>
                </a:tc>
                <a:tc>
                  <a:txBody>
                    <a:bodyPr/>
                    <a:lstStyle/>
                    <a:p>
                      <a:pPr algn="ctr" fontAlgn="ctr"/>
                      <a:r>
                        <a:rPr lang="en-US" sz="800" b="0" i="0" u="none" strike="noStrike">
                          <a:solidFill>
                            <a:srgbClr val="000000"/>
                          </a:solidFill>
                          <a:effectLst/>
                          <a:latin typeface="Calibri" panose="020F0502020204030204" pitchFamily="34" charset="0"/>
                        </a:rPr>
                        <a:t>90</a:t>
                      </a:r>
                    </a:p>
                  </a:txBody>
                  <a:tcPr marL="7144" marR="7144" marT="7144" marB="0" anchor="ctr">
                    <a:lnL>
                      <a:noFill/>
                    </a:lnL>
                    <a:lnR>
                      <a:noFill/>
                    </a:lnR>
                    <a:lnT>
                      <a:noFill/>
                    </a:lnT>
                    <a:lnB>
                      <a:noFill/>
                    </a:lnB>
                    <a:noFill/>
                  </a:tcPr>
                </a:tc>
                <a:tc>
                  <a:txBody>
                    <a:bodyPr/>
                    <a:lstStyle/>
                    <a:p>
                      <a:pPr algn="ctr" rtl="0" fontAlgn="ctr"/>
                      <a:r>
                        <a:rPr lang="en-US" sz="800" b="0" i="0" u="none" strike="noStrike">
                          <a:solidFill>
                            <a:srgbClr val="000000"/>
                          </a:solidFill>
                          <a:effectLst/>
                          <a:latin typeface="Calibri" panose="020F0502020204030204" pitchFamily="34" charset="0"/>
                        </a:rPr>
                        <a:t>82</a:t>
                      </a:r>
                    </a:p>
                  </a:txBody>
                  <a:tcPr marL="7144" marR="7144" marT="7144" marB="0" anchor="ctr">
                    <a:lnL>
                      <a:noFill/>
                    </a:lnL>
                    <a:lnR>
                      <a:noFill/>
                    </a:lnR>
                    <a:lnT>
                      <a:noFill/>
                    </a:lnT>
                    <a:lnB>
                      <a:noFill/>
                    </a:lnB>
                    <a:noFill/>
                  </a:tcPr>
                </a:tc>
                <a:tc>
                  <a:txBody>
                    <a:bodyPr/>
                    <a:lstStyle/>
                    <a:p>
                      <a:pPr algn="ctr" rtl="0" fontAlgn="ctr"/>
                      <a:r>
                        <a:rPr lang="en-US" sz="800" b="0" i="0" u="none" strike="noStrike">
                          <a:solidFill>
                            <a:srgbClr val="000000"/>
                          </a:solidFill>
                          <a:effectLst/>
                          <a:latin typeface="Calibri" panose="020F0502020204030204" pitchFamily="34" charset="0"/>
                        </a:rPr>
                        <a:t>4</a:t>
                      </a:r>
                    </a:p>
                  </a:txBody>
                  <a:tcPr marL="7144" marR="7144" marT="7144" marB="0" anchor="ctr">
                    <a:lnL>
                      <a:noFill/>
                    </a:lnL>
                    <a:lnR>
                      <a:noFill/>
                    </a:lnR>
                    <a:lnT>
                      <a:noFill/>
                    </a:lnT>
                    <a:lnB>
                      <a:noFill/>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a:noFill/>
                    </a:lnL>
                    <a:lnR>
                      <a:noFill/>
                    </a:lnR>
                    <a:lnT>
                      <a:noFill/>
                    </a:lnT>
                    <a:lnB>
                      <a:noFill/>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a:noFill/>
                    </a:lnL>
                    <a:lnR>
                      <a:noFill/>
                    </a:lnR>
                    <a:lnT>
                      <a:noFill/>
                    </a:lnT>
                    <a:lnB>
                      <a:noFill/>
                    </a:lnB>
                    <a:noFill/>
                  </a:tcPr>
                </a:tc>
                <a:tc>
                  <a:txBody>
                    <a:bodyPr/>
                    <a:lstStyle/>
                    <a:p>
                      <a:pPr algn="ctr" fontAlgn="ctr"/>
                      <a:r>
                        <a:rPr lang="en-US" sz="800" b="0" i="0" u="none" strike="noStrike">
                          <a:solidFill>
                            <a:srgbClr val="000000"/>
                          </a:solidFill>
                          <a:effectLst/>
                          <a:latin typeface="Calibri" panose="020F0502020204030204" pitchFamily="34" charset="0"/>
                        </a:rPr>
                        <a:t>4</a:t>
                      </a:r>
                    </a:p>
                  </a:txBody>
                  <a:tcPr marL="7144" marR="7144" marT="7144" marB="0" anchor="ctr">
                    <a:lnL>
                      <a:noFill/>
                    </a:lnL>
                    <a:lnR>
                      <a:noFill/>
                    </a:lnR>
                    <a:lnT>
                      <a:noFill/>
                    </a:lnT>
                    <a:lnB>
                      <a:noFill/>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a:noFill/>
                    </a:lnL>
                    <a:lnR>
                      <a:noFill/>
                    </a:lnR>
                    <a:lnT>
                      <a:noFill/>
                    </a:lnT>
                    <a:lnB>
                      <a:noFill/>
                    </a:lnB>
                    <a:noFill/>
                  </a:tcPr>
                </a:tc>
                <a:tc>
                  <a:txBody>
                    <a:bodyPr/>
                    <a:lstStyle/>
                    <a:p>
                      <a:pPr algn="ctr" rtl="0" fontAlgn="ctr"/>
                      <a:r>
                        <a:rPr lang="en-US" sz="800" b="0" i="0" u="none" strike="noStrike">
                          <a:solidFill>
                            <a:srgbClr val="000000"/>
                          </a:solidFill>
                          <a:effectLst/>
                          <a:latin typeface="Calibri" panose="020F0502020204030204" pitchFamily="34" charset="0"/>
                        </a:rPr>
                        <a:t>3</a:t>
                      </a:r>
                    </a:p>
                  </a:txBody>
                  <a:tcPr marL="7144" marR="7144" marT="7144" marB="0" anchor="ctr">
                    <a:lnL>
                      <a:noFill/>
                    </a:lnL>
                    <a:lnR>
                      <a:noFill/>
                    </a:lnR>
                    <a:lnT>
                      <a:noFill/>
                    </a:lnT>
                    <a:lnB>
                      <a:noFill/>
                    </a:lnB>
                    <a:noFill/>
                  </a:tcPr>
                </a:tc>
                <a:tc>
                  <a:txBody>
                    <a:bodyPr/>
                    <a:lstStyle/>
                    <a:p>
                      <a:pPr algn="ctr" fontAlgn="ctr"/>
                      <a:r>
                        <a:rPr lang="en-US" sz="800" b="0" i="0" u="none" strike="noStrike">
                          <a:solidFill>
                            <a:srgbClr val="000000"/>
                          </a:solidFill>
                          <a:effectLst/>
                          <a:latin typeface="Calibri" panose="020F0502020204030204" pitchFamily="34" charset="0"/>
                        </a:rPr>
                        <a:t>3</a:t>
                      </a:r>
                    </a:p>
                  </a:txBody>
                  <a:tcPr marL="7144" marR="7144" marT="7144" marB="0" anchor="ctr">
                    <a:lnL>
                      <a:noFill/>
                    </a:lnL>
                    <a:lnR>
                      <a:noFill/>
                    </a:lnR>
                    <a:lnT>
                      <a:noFill/>
                    </a:lnT>
                    <a:lnB>
                      <a:noFill/>
                    </a:lnB>
                    <a:noFill/>
                  </a:tcPr>
                </a:tc>
                <a:tc>
                  <a:txBody>
                    <a:bodyPr/>
                    <a:lstStyle/>
                    <a:p>
                      <a:pPr algn="ctr" rtl="0" fontAlgn="ctr"/>
                      <a:r>
                        <a:rPr lang="en-US" sz="800" b="0" i="0" u="none" strike="noStrike">
                          <a:solidFill>
                            <a:srgbClr val="000000"/>
                          </a:solidFill>
                          <a:effectLst/>
                          <a:latin typeface="Calibri" panose="020F0502020204030204" pitchFamily="34" charset="0"/>
                        </a:rPr>
                        <a:t>1</a:t>
                      </a:r>
                    </a:p>
                  </a:txBody>
                  <a:tcPr marL="7144" marR="7144" marT="7144" marB="0" anchor="ctr">
                    <a:lnL>
                      <a:noFill/>
                    </a:lnL>
                    <a:lnR>
                      <a:noFill/>
                    </a:lnR>
                    <a:lnT>
                      <a:noFill/>
                    </a:lnT>
                    <a:lnB>
                      <a:noFill/>
                    </a:lnB>
                    <a:noFill/>
                  </a:tcPr>
                </a:tc>
                <a:extLst>
                  <a:ext uri="{0D108BD9-81ED-4DB2-BD59-A6C34878D82A}">
                    <a16:rowId xmlns:a16="http://schemas.microsoft.com/office/drawing/2014/main" val="2541556313"/>
                  </a:ext>
                </a:extLst>
              </a:tr>
              <a:tr h="166988">
                <a:tc>
                  <a:txBody>
                    <a:bodyPr/>
                    <a:lstStyle/>
                    <a:p>
                      <a:pPr algn="ctr" rtl="0" fontAlgn="ctr"/>
                      <a:r>
                        <a:rPr lang="en-US" sz="800" b="0" i="0" u="none" strike="noStrike">
                          <a:solidFill>
                            <a:srgbClr val="000000"/>
                          </a:solidFill>
                          <a:effectLst/>
                          <a:latin typeface="Calibri" panose="020F0502020204030204" pitchFamily="34" charset="0"/>
                        </a:rPr>
                        <a:t>Nov - FY24</a:t>
                      </a:r>
                    </a:p>
                  </a:txBody>
                  <a:tcPr marL="7144" marR="7144" marT="7144" marB="0" anchor="ctr">
                    <a:lnL>
                      <a:noFill/>
                    </a:lnL>
                    <a:lnR>
                      <a:noFill/>
                    </a:lnR>
                    <a:lnT>
                      <a:noFill/>
                    </a:lnT>
                    <a:lnB>
                      <a:noFill/>
                    </a:lnB>
                    <a:noFill/>
                  </a:tcPr>
                </a:tc>
                <a:tc>
                  <a:txBody>
                    <a:bodyPr/>
                    <a:lstStyle/>
                    <a:p>
                      <a:pPr algn="ctr" fontAlgn="ctr"/>
                      <a:r>
                        <a:rPr lang="en-US" sz="800" b="0" i="0" u="none" strike="noStrike">
                          <a:solidFill>
                            <a:srgbClr val="000000"/>
                          </a:solidFill>
                          <a:effectLst/>
                          <a:latin typeface="Calibri" panose="020F0502020204030204" pitchFamily="34" charset="0"/>
                        </a:rPr>
                        <a:t>47</a:t>
                      </a:r>
                    </a:p>
                  </a:txBody>
                  <a:tcPr marL="7144" marR="7144" marT="7144" marB="0" anchor="ctr">
                    <a:lnL>
                      <a:noFill/>
                    </a:lnL>
                    <a:lnR>
                      <a:noFill/>
                    </a:lnR>
                    <a:lnT>
                      <a:noFill/>
                    </a:lnT>
                    <a:lnB>
                      <a:noFill/>
                    </a:lnB>
                    <a:noFill/>
                  </a:tcPr>
                </a:tc>
                <a:tc>
                  <a:txBody>
                    <a:bodyPr/>
                    <a:lstStyle/>
                    <a:p>
                      <a:pPr algn="ctr" rtl="0" fontAlgn="ctr"/>
                      <a:r>
                        <a:rPr lang="en-US" sz="800" b="0" i="0" u="none" strike="noStrike">
                          <a:solidFill>
                            <a:srgbClr val="000000"/>
                          </a:solidFill>
                          <a:effectLst/>
                          <a:latin typeface="Calibri" panose="020F0502020204030204" pitchFamily="34" charset="0"/>
                        </a:rPr>
                        <a:t>45</a:t>
                      </a:r>
                    </a:p>
                  </a:txBody>
                  <a:tcPr marL="7144" marR="7144" marT="7144" marB="0" anchor="ctr">
                    <a:lnL>
                      <a:noFill/>
                    </a:lnL>
                    <a:lnR>
                      <a:noFill/>
                    </a:lnR>
                    <a:lnT>
                      <a:noFill/>
                    </a:lnT>
                    <a:lnB>
                      <a:noFill/>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a:noFill/>
                    </a:lnL>
                    <a:lnR>
                      <a:noFill/>
                    </a:lnR>
                    <a:lnT>
                      <a:noFill/>
                    </a:lnT>
                    <a:lnB>
                      <a:noFill/>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a:noFill/>
                    </a:lnL>
                    <a:lnR>
                      <a:noFill/>
                    </a:lnR>
                    <a:lnT>
                      <a:noFill/>
                    </a:lnT>
                    <a:lnB>
                      <a:noFill/>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a:noFill/>
                    </a:lnL>
                    <a:lnR>
                      <a:noFill/>
                    </a:lnR>
                    <a:lnT>
                      <a:noFill/>
                    </a:lnT>
                    <a:lnB>
                      <a:noFill/>
                    </a:lnB>
                    <a:noFill/>
                  </a:tcPr>
                </a:tc>
                <a:tc>
                  <a:txBody>
                    <a:bodyPr/>
                    <a:lstStyle/>
                    <a:p>
                      <a:pPr algn="ctr" fontAlgn="ctr"/>
                      <a:r>
                        <a:rPr lang="en-US" sz="800" b="0" i="0" u="none" strike="noStrike">
                          <a:solidFill>
                            <a:srgbClr val="000000"/>
                          </a:solidFill>
                          <a:effectLst/>
                          <a:latin typeface="Calibri" panose="020F0502020204030204" pitchFamily="34" charset="0"/>
                        </a:rPr>
                        <a:t>0</a:t>
                      </a:r>
                    </a:p>
                  </a:txBody>
                  <a:tcPr marL="7144" marR="7144" marT="7144" marB="0" anchor="ctr">
                    <a:lnL>
                      <a:noFill/>
                    </a:lnL>
                    <a:lnR>
                      <a:noFill/>
                    </a:lnR>
                    <a:lnT>
                      <a:noFill/>
                    </a:lnT>
                    <a:lnB>
                      <a:noFill/>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a:noFill/>
                    </a:lnL>
                    <a:lnR>
                      <a:noFill/>
                    </a:lnR>
                    <a:lnT>
                      <a:noFill/>
                    </a:lnT>
                    <a:lnB>
                      <a:noFill/>
                    </a:lnB>
                    <a:noFill/>
                  </a:tcPr>
                </a:tc>
                <a:tc>
                  <a:txBody>
                    <a:bodyPr/>
                    <a:lstStyle/>
                    <a:p>
                      <a:pPr algn="ctr" rtl="0" fontAlgn="ctr"/>
                      <a:r>
                        <a:rPr lang="en-US" sz="800" b="0" i="0" u="none" strike="noStrike">
                          <a:solidFill>
                            <a:srgbClr val="000000"/>
                          </a:solidFill>
                          <a:effectLst/>
                          <a:latin typeface="Calibri" panose="020F0502020204030204" pitchFamily="34" charset="0"/>
                        </a:rPr>
                        <a:t>2</a:t>
                      </a:r>
                    </a:p>
                  </a:txBody>
                  <a:tcPr marL="7144" marR="7144" marT="7144" marB="0" anchor="ctr">
                    <a:lnL>
                      <a:noFill/>
                    </a:lnL>
                    <a:lnR>
                      <a:noFill/>
                    </a:lnR>
                    <a:lnT>
                      <a:noFill/>
                    </a:lnT>
                    <a:lnB>
                      <a:noFill/>
                    </a:lnB>
                    <a:noFill/>
                  </a:tcPr>
                </a:tc>
                <a:tc>
                  <a:txBody>
                    <a:bodyPr/>
                    <a:lstStyle/>
                    <a:p>
                      <a:pPr algn="ctr" fontAlgn="ctr"/>
                      <a:r>
                        <a:rPr lang="en-US" sz="800" b="0" i="0" u="none" strike="noStrike">
                          <a:solidFill>
                            <a:srgbClr val="000000"/>
                          </a:solidFill>
                          <a:effectLst/>
                          <a:latin typeface="Calibri" panose="020F0502020204030204" pitchFamily="34" charset="0"/>
                        </a:rPr>
                        <a:t>2</a:t>
                      </a:r>
                    </a:p>
                  </a:txBody>
                  <a:tcPr marL="7144" marR="7144" marT="7144" marB="0" anchor="ctr">
                    <a:lnL>
                      <a:noFill/>
                    </a:lnL>
                    <a:lnR>
                      <a:noFill/>
                    </a:lnR>
                    <a:lnT>
                      <a:noFill/>
                    </a:lnT>
                    <a:lnB>
                      <a:noFill/>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a:noFill/>
                    </a:lnL>
                    <a:lnR>
                      <a:noFill/>
                    </a:lnR>
                    <a:lnT>
                      <a:noFill/>
                    </a:lnT>
                    <a:lnB>
                      <a:noFill/>
                    </a:lnB>
                    <a:noFill/>
                  </a:tcPr>
                </a:tc>
                <a:extLst>
                  <a:ext uri="{0D108BD9-81ED-4DB2-BD59-A6C34878D82A}">
                    <a16:rowId xmlns:a16="http://schemas.microsoft.com/office/drawing/2014/main" val="350303962"/>
                  </a:ext>
                </a:extLst>
              </a:tr>
              <a:tr h="166988">
                <a:tc>
                  <a:txBody>
                    <a:bodyPr/>
                    <a:lstStyle/>
                    <a:p>
                      <a:pPr algn="ctr" rtl="0" fontAlgn="ctr"/>
                      <a:r>
                        <a:rPr lang="en-US" sz="800" b="0" i="0" u="none" strike="noStrike">
                          <a:solidFill>
                            <a:srgbClr val="000000"/>
                          </a:solidFill>
                          <a:effectLst/>
                          <a:latin typeface="Calibri" panose="020F0502020204030204" pitchFamily="34" charset="0"/>
                        </a:rPr>
                        <a:t>Dec - FY24</a:t>
                      </a:r>
                    </a:p>
                  </a:txBody>
                  <a:tcPr marL="7144" marR="7144" marT="7144" marB="0" anchor="ctr">
                    <a:lnL>
                      <a:noFill/>
                    </a:lnL>
                    <a:lnR>
                      <a:noFill/>
                    </a:lnR>
                    <a:lnT>
                      <a:noFill/>
                    </a:lnT>
                    <a:lnB>
                      <a:noFill/>
                    </a:lnB>
                    <a:noFill/>
                  </a:tcPr>
                </a:tc>
                <a:tc>
                  <a:txBody>
                    <a:bodyPr/>
                    <a:lstStyle/>
                    <a:p>
                      <a:pPr algn="ctr" fontAlgn="ctr"/>
                      <a:r>
                        <a:rPr lang="en-US" sz="800" b="0" i="0" u="none" strike="noStrike">
                          <a:solidFill>
                            <a:srgbClr val="000000"/>
                          </a:solidFill>
                          <a:effectLst/>
                          <a:latin typeface="Calibri" panose="020F0502020204030204" pitchFamily="34" charset="0"/>
                        </a:rPr>
                        <a:t>55</a:t>
                      </a:r>
                    </a:p>
                  </a:txBody>
                  <a:tcPr marL="7144" marR="7144" marT="7144" marB="0" anchor="ctr">
                    <a:lnL>
                      <a:noFill/>
                    </a:lnL>
                    <a:lnR>
                      <a:noFill/>
                    </a:lnR>
                    <a:lnT>
                      <a:noFill/>
                    </a:lnT>
                    <a:lnB>
                      <a:noFill/>
                    </a:lnB>
                    <a:noFill/>
                  </a:tcPr>
                </a:tc>
                <a:tc>
                  <a:txBody>
                    <a:bodyPr/>
                    <a:lstStyle/>
                    <a:p>
                      <a:pPr algn="ctr" rtl="0" fontAlgn="ctr"/>
                      <a:r>
                        <a:rPr lang="en-US" sz="800" b="0" i="0" u="none" strike="noStrike">
                          <a:solidFill>
                            <a:srgbClr val="000000"/>
                          </a:solidFill>
                          <a:effectLst/>
                          <a:latin typeface="Calibri" panose="020F0502020204030204" pitchFamily="34" charset="0"/>
                        </a:rPr>
                        <a:t>54</a:t>
                      </a:r>
                    </a:p>
                  </a:txBody>
                  <a:tcPr marL="7144" marR="7144" marT="7144" marB="0" anchor="ctr">
                    <a:lnL>
                      <a:noFill/>
                    </a:lnL>
                    <a:lnR>
                      <a:noFill/>
                    </a:lnR>
                    <a:lnT>
                      <a:noFill/>
                    </a:lnT>
                    <a:lnB>
                      <a:noFill/>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a:noFill/>
                    </a:lnL>
                    <a:lnR>
                      <a:noFill/>
                    </a:lnR>
                    <a:lnT>
                      <a:noFill/>
                    </a:lnT>
                    <a:lnB>
                      <a:noFill/>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a:noFill/>
                    </a:lnL>
                    <a:lnR>
                      <a:noFill/>
                    </a:lnR>
                    <a:lnT>
                      <a:noFill/>
                    </a:lnT>
                    <a:lnB>
                      <a:noFill/>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a:noFill/>
                    </a:lnL>
                    <a:lnR>
                      <a:noFill/>
                    </a:lnR>
                    <a:lnT>
                      <a:noFill/>
                    </a:lnT>
                    <a:lnB>
                      <a:noFill/>
                    </a:lnB>
                    <a:noFill/>
                  </a:tcPr>
                </a:tc>
                <a:tc>
                  <a:txBody>
                    <a:bodyPr/>
                    <a:lstStyle/>
                    <a:p>
                      <a:pPr algn="ctr" fontAlgn="ctr"/>
                      <a:r>
                        <a:rPr lang="en-US" sz="800" b="0" i="0" u="none" strike="noStrike">
                          <a:solidFill>
                            <a:srgbClr val="000000"/>
                          </a:solidFill>
                          <a:effectLst/>
                          <a:latin typeface="Calibri" panose="020F0502020204030204" pitchFamily="34" charset="0"/>
                        </a:rPr>
                        <a:t>0</a:t>
                      </a:r>
                    </a:p>
                  </a:txBody>
                  <a:tcPr marL="7144" marR="7144" marT="7144" marB="0" anchor="ctr">
                    <a:lnL>
                      <a:noFill/>
                    </a:lnL>
                    <a:lnR>
                      <a:noFill/>
                    </a:lnR>
                    <a:lnT>
                      <a:noFill/>
                    </a:lnT>
                    <a:lnB>
                      <a:noFill/>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a:noFill/>
                    </a:lnL>
                    <a:lnR>
                      <a:noFill/>
                    </a:lnR>
                    <a:lnT>
                      <a:noFill/>
                    </a:lnT>
                    <a:lnB>
                      <a:noFill/>
                    </a:lnB>
                    <a:noFill/>
                  </a:tcPr>
                </a:tc>
                <a:tc>
                  <a:txBody>
                    <a:bodyPr/>
                    <a:lstStyle/>
                    <a:p>
                      <a:pPr algn="ctr" rtl="0" fontAlgn="ctr"/>
                      <a:r>
                        <a:rPr lang="en-US" sz="800" b="0" i="0" u="none" strike="noStrike">
                          <a:solidFill>
                            <a:srgbClr val="000000"/>
                          </a:solidFill>
                          <a:effectLst/>
                          <a:latin typeface="Calibri" panose="020F0502020204030204" pitchFamily="34" charset="0"/>
                        </a:rPr>
                        <a:t>1</a:t>
                      </a:r>
                    </a:p>
                  </a:txBody>
                  <a:tcPr marL="7144" marR="7144" marT="7144" marB="0" anchor="ctr">
                    <a:lnL>
                      <a:noFill/>
                    </a:lnL>
                    <a:lnR>
                      <a:noFill/>
                    </a:lnR>
                    <a:lnT>
                      <a:noFill/>
                    </a:lnT>
                    <a:lnB>
                      <a:noFill/>
                    </a:lnB>
                    <a:noFill/>
                  </a:tcPr>
                </a:tc>
                <a:tc>
                  <a:txBody>
                    <a:bodyPr/>
                    <a:lstStyle/>
                    <a:p>
                      <a:pPr algn="ctr" fontAlgn="ctr"/>
                      <a:r>
                        <a:rPr lang="en-US" sz="800" b="0" i="0" u="none" strike="noStrike">
                          <a:solidFill>
                            <a:srgbClr val="000000"/>
                          </a:solidFill>
                          <a:effectLst/>
                          <a:latin typeface="Calibri" panose="020F0502020204030204" pitchFamily="34" charset="0"/>
                        </a:rPr>
                        <a:t>1</a:t>
                      </a:r>
                    </a:p>
                  </a:txBody>
                  <a:tcPr marL="7144" marR="7144" marT="7144" marB="0" anchor="ctr">
                    <a:lnL>
                      <a:noFill/>
                    </a:lnL>
                    <a:lnR>
                      <a:noFill/>
                    </a:lnR>
                    <a:lnT>
                      <a:noFill/>
                    </a:lnT>
                    <a:lnB>
                      <a:noFill/>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a:noFill/>
                    </a:lnL>
                    <a:lnR>
                      <a:noFill/>
                    </a:lnR>
                    <a:lnT>
                      <a:noFill/>
                    </a:lnT>
                    <a:lnB>
                      <a:noFill/>
                    </a:lnB>
                    <a:noFill/>
                  </a:tcPr>
                </a:tc>
                <a:extLst>
                  <a:ext uri="{0D108BD9-81ED-4DB2-BD59-A6C34878D82A}">
                    <a16:rowId xmlns:a16="http://schemas.microsoft.com/office/drawing/2014/main" val="3334563105"/>
                  </a:ext>
                </a:extLst>
              </a:tr>
              <a:tr h="166988">
                <a:tc>
                  <a:txBody>
                    <a:bodyPr/>
                    <a:lstStyle/>
                    <a:p>
                      <a:pPr algn="ctr" fontAlgn="ctr"/>
                      <a:r>
                        <a:rPr lang="en-US" sz="800" b="0" i="0" u="none" strike="noStrike">
                          <a:solidFill>
                            <a:srgbClr val="000000"/>
                          </a:solidFill>
                          <a:effectLst/>
                          <a:latin typeface="Calibri" panose="020F0502020204030204" pitchFamily="34" charset="0"/>
                        </a:rPr>
                        <a:t>Jan - FY24</a:t>
                      </a:r>
                    </a:p>
                  </a:txBody>
                  <a:tcPr marL="7144" marR="7144" marT="7144" marB="0" anchor="ctr">
                    <a:lnL>
                      <a:noFill/>
                    </a:lnL>
                    <a:lnR>
                      <a:noFill/>
                    </a:lnR>
                    <a:lnT>
                      <a:noFill/>
                    </a:lnT>
                    <a:lnB>
                      <a:noFill/>
                    </a:lnB>
                    <a:noFill/>
                  </a:tcPr>
                </a:tc>
                <a:tc>
                  <a:txBody>
                    <a:bodyPr/>
                    <a:lstStyle/>
                    <a:p>
                      <a:pPr algn="ctr" fontAlgn="ctr"/>
                      <a:r>
                        <a:rPr lang="en-US" sz="800" b="0" i="0" u="none" strike="noStrike">
                          <a:solidFill>
                            <a:srgbClr val="000000"/>
                          </a:solidFill>
                          <a:effectLst/>
                          <a:latin typeface="Calibri" panose="020F0502020204030204" pitchFamily="34" charset="0"/>
                        </a:rPr>
                        <a:t>80</a:t>
                      </a:r>
                    </a:p>
                  </a:txBody>
                  <a:tcPr marL="7144" marR="7144" marT="7144" marB="0" anchor="ctr">
                    <a:lnL>
                      <a:noFill/>
                    </a:lnL>
                    <a:lnR>
                      <a:noFill/>
                    </a:lnR>
                    <a:lnT>
                      <a:noFill/>
                    </a:lnT>
                    <a:lnB>
                      <a:noFill/>
                    </a:lnB>
                    <a:noFill/>
                  </a:tcPr>
                </a:tc>
                <a:tc>
                  <a:txBody>
                    <a:bodyPr/>
                    <a:lstStyle/>
                    <a:p>
                      <a:pPr algn="ctr" rtl="0" fontAlgn="ctr"/>
                      <a:r>
                        <a:rPr lang="en-US" sz="800" b="0" i="0" u="none" strike="noStrike">
                          <a:solidFill>
                            <a:srgbClr val="000000"/>
                          </a:solidFill>
                          <a:effectLst/>
                          <a:latin typeface="Calibri" panose="020F0502020204030204" pitchFamily="34" charset="0"/>
                        </a:rPr>
                        <a:t>79</a:t>
                      </a:r>
                    </a:p>
                  </a:txBody>
                  <a:tcPr marL="7144" marR="7144" marT="7144" marB="0" anchor="ctr">
                    <a:lnL>
                      <a:noFill/>
                    </a:lnL>
                    <a:lnR>
                      <a:noFill/>
                    </a:lnR>
                    <a:lnT>
                      <a:noFill/>
                    </a:lnT>
                    <a:lnB>
                      <a:noFill/>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a:noFill/>
                    </a:lnL>
                    <a:lnR>
                      <a:noFill/>
                    </a:lnR>
                    <a:lnT>
                      <a:noFill/>
                    </a:lnT>
                    <a:lnB>
                      <a:noFill/>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a:noFill/>
                    </a:lnL>
                    <a:lnR>
                      <a:noFill/>
                    </a:lnR>
                    <a:lnT>
                      <a:noFill/>
                    </a:lnT>
                    <a:lnB>
                      <a:noFill/>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a:noFill/>
                    </a:lnL>
                    <a:lnR>
                      <a:noFill/>
                    </a:lnR>
                    <a:lnT>
                      <a:noFill/>
                    </a:lnT>
                    <a:lnB>
                      <a:noFill/>
                    </a:lnB>
                    <a:noFill/>
                  </a:tcPr>
                </a:tc>
                <a:tc>
                  <a:txBody>
                    <a:bodyPr/>
                    <a:lstStyle/>
                    <a:p>
                      <a:pPr algn="ctr" fontAlgn="ctr"/>
                      <a:r>
                        <a:rPr lang="en-US" sz="800" b="0" i="0" u="none" strike="noStrike">
                          <a:solidFill>
                            <a:srgbClr val="000000"/>
                          </a:solidFill>
                          <a:effectLst/>
                          <a:latin typeface="Calibri" panose="020F0502020204030204" pitchFamily="34" charset="0"/>
                        </a:rPr>
                        <a:t>0</a:t>
                      </a:r>
                    </a:p>
                  </a:txBody>
                  <a:tcPr marL="7144" marR="7144" marT="7144" marB="0" anchor="ctr">
                    <a:lnL>
                      <a:noFill/>
                    </a:lnL>
                    <a:lnR>
                      <a:noFill/>
                    </a:lnR>
                    <a:lnT>
                      <a:noFill/>
                    </a:lnT>
                    <a:lnB>
                      <a:noFill/>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a:noFill/>
                    </a:lnL>
                    <a:lnR>
                      <a:noFill/>
                    </a:lnR>
                    <a:lnT>
                      <a:noFill/>
                    </a:lnT>
                    <a:lnB>
                      <a:noFill/>
                    </a:lnB>
                    <a:noFill/>
                  </a:tcPr>
                </a:tc>
                <a:tc>
                  <a:txBody>
                    <a:bodyPr/>
                    <a:lstStyle/>
                    <a:p>
                      <a:pPr algn="ctr" rtl="0" fontAlgn="ctr"/>
                      <a:r>
                        <a:rPr lang="en-US" sz="800" b="0" i="0" u="none" strike="noStrike">
                          <a:solidFill>
                            <a:srgbClr val="000000"/>
                          </a:solidFill>
                          <a:effectLst/>
                          <a:latin typeface="Calibri" panose="020F0502020204030204" pitchFamily="34" charset="0"/>
                        </a:rPr>
                        <a:t>1</a:t>
                      </a:r>
                    </a:p>
                  </a:txBody>
                  <a:tcPr marL="7144" marR="7144" marT="7144" marB="0" anchor="ctr">
                    <a:lnL>
                      <a:noFill/>
                    </a:lnL>
                    <a:lnR>
                      <a:noFill/>
                    </a:lnR>
                    <a:lnT>
                      <a:noFill/>
                    </a:lnT>
                    <a:lnB>
                      <a:noFill/>
                    </a:lnB>
                    <a:noFill/>
                  </a:tcPr>
                </a:tc>
                <a:tc>
                  <a:txBody>
                    <a:bodyPr/>
                    <a:lstStyle/>
                    <a:p>
                      <a:pPr algn="ctr" fontAlgn="ctr"/>
                      <a:r>
                        <a:rPr lang="en-US" sz="800" b="0" i="0" u="none" strike="noStrike">
                          <a:solidFill>
                            <a:srgbClr val="000000"/>
                          </a:solidFill>
                          <a:effectLst/>
                          <a:latin typeface="Calibri" panose="020F0502020204030204" pitchFamily="34" charset="0"/>
                        </a:rPr>
                        <a:t>1</a:t>
                      </a:r>
                    </a:p>
                  </a:txBody>
                  <a:tcPr marL="7144" marR="7144" marT="7144" marB="0" anchor="ctr">
                    <a:lnL>
                      <a:noFill/>
                    </a:lnL>
                    <a:lnR>
                      <a:noFill/>
                    </a:lnR>
                    <a:lnT>
                      <a:noFill/>
                    </a:lnT>
                    <a:lnB>
                      <a:noFill/>
                    </a:lnB>
                    <a:noFill/>
                  </a:tcPr>
                </a:tc>
                <a:tc>
                  <a:txBody>
                    <a:bodyPr/>
                    <a:lstStyle/>
                    <a:p>
                      <a:pPr algn="ctr" rtl="0" fontAlgn="ctr"/>
                      <a:r>
                        <a:rPr lang="en-US" sz="800" b="0" i="0" u="none" strike="noStrike" dirty="0">
                          <a:solidFill>
                            <a:srgbClr val="000000"/>
                          </a:solidFill>
                          <a:effectLst/>
                          <a:latin typeface="Calibri" panose="020F0502020204030204" pitchFamily="34" charset="0"/>
                        </a:rPr>
                        <a:t>0</a:t>
                      </a:r>
                    </a:p>
                  </a:txBody>
                  <a:tcPr marL="7144" marR="7144" marT="7144" marB="0" anchor="ctr">
                    <a:lnL>
                      <a:noFill/>
                    </a:lnL>
                    <a:lnR>
                      <a:noFill/>
                    </a:lnR>
                    <a:lnT>
                      <a:noFill/>
                    </a:lnT>
                    <a:lnB>
                      <a:noFill/>
                    </a:lnB>
                    <a:noFill/>
                  </a:tcPr>
                </a:tc>
                <a:extLst>
                  <a:ext uri="{0D108BD9-81ED-4DB2-BD59-A6C34878D82A}">
                    <a16:rowId xmlns:a16="http://schemas.microsoft.com/office/drawing/2014/main" val="2968350323"/>
                  </a:ext>
                </a:extLst>
              </a:tr>
            </a:tbl>
          </a:graphicData>
        </a:graphic>
      </p:graphicFrame>
      <p:graphicFrame>
        <p:nvGraphicFramePr>
          <p:cNvPr id="2" name="Chart 1">
            <a:extLst>
              <a:ext uri="{FF2B5EF4-FFF2-40B4-BE49-F238E27FC236}">
                <a16:creationId xmlns:a16="http://schemas.microsoft.com/office/drawing/2014/main" id="{B18DE0BF-CFF2-E1BA-4498-47B5D0DD6370}"/>
              </a:ext>
            </a:extLst>
          </p:cNvPr>
          <p:cNvGraphicFramePr>
            <a:graphicFrameLocks/>
          </p:cNvGraphicFramePr>
          <p:nvPr/>
        </p:nvGraphicFramePr>
        <p:xfrm>
          <a:off x="551394" y="1359434"/>
          <a:ext cx="7965830" cy="20574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00620393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287E373B-0AB0-B237-40E4-7DB62EE783E3}"/>
              </a:ext>
            </a:extLst>
          </p:cNvPr>
          <p:cNvSpPr>
            <a:spLocks noGrp="1"/>
          </p:cNvSpPr>
          <p:nvPr>
            <p:ph type="title"/>
          </p:nvPr>
        </p:nvSpPr>
        <p:spPr>
          <a:xfrm>
            <a:off x="800100" y="1050797"/>
            <a:ext cx="7543800" cy="274320"/>
          </a:xfrm>
          <a:ln w="12700">
            <a:solidFill>
              <a:srgbClr val="0070C0"/>
            </a:solidFill>
          </a:ln>
        </p:spPr>
        <p:style>
          <a:lnRef idx="2">
            <a:schemeClr val="accent1"/>
          </a:lnRef>
          <a:fillRef idx="1">
            <a:schemeClr val="lt1"/>
          </a:fillRef>
          <a:effectRef idx="0">
            <a:schemeClr val="accent1"/>
          </a:effectRef>
          <a:fontRef idx="minor">
            <a:schemeClr val="dk1"/>
          </a:fontRef>
        </p:style>
        <p:txBody>
          <a:bodyPr anchor="ctr">
            <a:noAutofit/>
          </a:bodyPr>
          <a:lstStyle/>
          <a:p>
            <a:r>
              <a:rPr lang="en-US" sz="900" dirty="0">
                <a:solidFill>
                  <a:schemeClr val="tx1"/>
                </a:solidFill>
                <a:latin typeface="Calibri" panose="020F0502020204030204" pitchFamily="34" charset="0"/>
                <a:cs typeface="Calibri" panose="020F0502020204030204" pitchFamily="34" charset="0"/>
              </a:rPr>
              <a:t>PI.01.01.01 EP7 The hospital collects data on the following: All reported and confirmed transfusion reactions. (See also LD.03.07.01, EP 2; LD.03.09.01, EP 3)</a:t>
            </a:r>
          </a:p>
        </p:txBody>
      </p:sp>
      <p:graphicFrame>
        <p:nvGraphicFramePr>
          <p:cNvPr id="2" name="Chart 1">
            <a:extLst>
              <a:ext uri="{FF2B5EF4-FFF2-40B4-BE49-F238E27FC236}">
                <a16:creationId xmlns:a16="http://schemas.microsoft.com/office/drawing/2014/main" id="{8BB415FC-8024-197D-D413-56B2868E1EA6}"/>
              </a:ext>
            </a:extLst>
          </p:cNvPr>
          <p:cNvGraphicFramePr>
            <a:graphicFrameLocks/>
          </p:cNvGraphicFramePr>
          <p:nvPr/>
        </p:nvGraphicFramePr>
        <p:xfrm>
          <a:off x="474785" y="1476703"/>
          <a:ext cx="8343900" cy="233025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 name="Table 2">
            <a:extLst>
              <a:ext uri="{FF2B5EF4-FFF2-40B4-BE49-F238E27FC236}">
                <a16:creationId xmlns:a16="http://schemas.microsoft.com/office/drawing/2014/main" id="{8BBA0555-3D4B-C49D-1E72-B7BC229179C2}"/>
              </a:ext>
            </a:extLst>
          </p:cNvPr>
          <p:cNvGraphicFramePr>
            <a:graphicFrameLocks noGrp="1"/>
          </p:cNvGraphicFramePr>
          <p:nvPr/>
        </p:nvGraphicFramePr>
        <p:xfrm>
          <a:off x="800101" y="3806953"/>
          <a:ext cx="7420702" cy="2000250"/>
        </p:xfrm>
        <a:graphic>
          <a:graphicData uri="http://schemas.openxmlformats.org/drawingml/2006/table">
            <a:tbl>
              <a:tblPr/>
              <a:tblGrid>
                <a:gridCol w="557327">
                  <a:extLst>
                    <a:ext uri="{9D8B030D-6E8A-4147-A177-3AD203B41FA5}">
                      <a16:colId xmlns:a16="http://schemas.microsoft.com/office/drawing/2014/main" val="1650229552"/>
                    </a:ext>
                  </a:extLst>
                </a:gridCol>
                <a:gridCol w="495401">
                  <a:extLst>
                    <a:ext uri="{9D8B030D-6E8A-4147-A177-3AD203B41FA5}">
                      <a16:colId xmlns:a16="http://schemas.microsoft.com/office/drawing/2014/main" val="891289450"/>
                    </a:ext>
                  </a:extLst>
                </a:gridCol>
                <a:gridCol w="495401">
                  <a:extLst>
                    <a:ext uri="{9D8B030D-6E8A-4147-A177-3AD203B41FA5}">
                      <a16:colId xmlns:a16="http://schemas.microsoft.com/office/drawing/2014/main" val="224055340"/>
                    </a:ext>
                  </a:extLst>
                </a:gridCol>
                <a:gridCol w="670857">
                  <a:extLst>
                    <a:ext uri="{9D8B030D-6E8A-4147-A177-3AD203B41FA5}">
                      <a16:colId xmlns:a16="http://schemas.microsoft.com/office/drawing/2014/main" val="3493625097"/>
                    </a:ext>
                  </a:extLst>
                </a:gridCol>
                <a:gridCol w="495401">
                  <a:extLst>
                    <a:ext uri="{9D8B030D-6E8A-4147-A177-3AD203B41FA5}">
                      <a16:colId xmlns:a16="http://schemas.microsoft.com/office/drawing/2014/main" val="3750148255"/>
                    </a:ext>
                  </a:extLst>
                </a:gridCol>
                <a:gridCol w="495401">
                  <a:extLst>
                    <a:ext uri="{9D8B030D-6E8A-4147-A177-3AD203B41FA5}">
                      <a16:colId xmlns:a16="http://schemas.microsoft.com/office/drawing/2014/main" val="3493944253"/>
                    </a:ext>
                  </a:extLst>
                </a:gridCol>
                <a:gridCol w="495401">
                  <a:extLst>
                    <a:ext uri="{9D8B030D-6E8A-4147-A177-3AD203B41FA5}">
                      <a16:colId xmlns:a16="http://schemas.microsoft.com/office/drawing/2014/main" val="1051377802"/>
                    </a:ext>
                  </a:extLst>
                </a:gridCol>
                <a:gridCol w="495401">
                  <a:extLst>
                    <a:ext uri="{9D8B030D-6E8A-4147-A177-3AD203B41FA5}">
                      <a16:colId xmlns:a16="http://schemas.microsoft.com/office/drawing/2014/main" val="3681058059"/>
                    </a:ext>
                  </a:extLst>
                </a:gridCol>
                <a:gridCol w="712140">
                  <a:extLst>
                    <a:ext uri="{9D8B030D-6E8A-4147-A177-3AD203B41FA5}">
                      <a16:colId xmlns:a16="http://schemas.microsoft.com/office/drawing/2014/main" val="2579668279"/>
                    </a:ext>
                  </a:extLst>
                </a:gridCol>
                <a:gridCol w="701819">
                  <a:extLst>
                    <a:ext uri="{9D8B030D-6E8A-4147-A177-3AD203B41FA5}">
                      <a16:colId xmlns:a16="http://schemas.microsoft.com/office/drawing/2014/main" val="3862749001"/>
                    </a:ext>
                  </a:extLst>
                </a:gridCol>
                <a:gridCol w="547007">
                  <a:extLst>
                    <a:ext uri="{9D8B030D-6E8A-4147-A177-3AD203B41FA5}">
                      <a16:colId xmlns:a16="http://schemas.microsoft.com/office/drawing/2014/main" val="3188519600"/>
                    </a:ext>
                  </a:extLst>
                </a:gridCol>
                <a:gridCol w="763745">
                  <a:extLst>
                    <a:ext uri="{9D8B030D-6E8A-4147-A177-3AD203B41FA5}">
                      <a16:colId xmlns:a16="http://schemas.microsoft.com/office/drawing/2014/main" val="133611813"/>
                    </a:ext>
                  </a:extLst>
                </a:gridCol>
                <a:gridCol w="495401">
                  <a:extLst>
                    <a:ext uri="{9D8B030D-6E8A-4147-A177-3AD203B41FA5}">
                      <a16:colId xmlns:a16="http://schemas.microsoft.com/office/drawing/2014/main" val="2464045066"/>
                    </a:ext>
                  </a:extLst>
                </a:gridCol>
              </a:tblGrid>
              <a:tr h="285750">
                <a:tc>
                  <a:txBody>
                    <a:bodyPr/>
                    <a:lstStyle/>
                    <a:p>
                      <a:pPr algn="ctr" fontAlgn="ctr"/>
                      <a:endParaRPr lang="en-US" sz="800" b="0" i="0" u="none" strike="noStrike">
                        <a:solidFill>
                          <a:srgbClr val="000000"/>
                        </a:solidFill>
                        <a:effectLst/>
                        <a:latin typeface="Calibri" panose="020F0502020204030204" pitchFamily="34" charset="0"/>
                      </a:endParaRPr>
                    </a:p>
                  </a:txBody>
                  <a:tcPr marL="7144" marR="7144" marT="7144" marB="0" anchor="ctr">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Calibri" panose="020F0502020204030204" pitchFamily="34" charset="0"/>
                        </a:rPr>
                        <a:t>Allergic</a:t>
                      </a:r>
                    </a:p>
                  </a:txBody>
                  <a:tcPr marL="7144" marR="7144" marT="7144" marB="0" anchor="ctr">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Calibri" panose="020F0502020204030204" pitchFamily="34" charset="0"/>
                        </a:rPr>
                        <a:t>Febrile</a:t>
                      </a:r>
                    </a:p>
                  </a:txBody>
                  <a:tcPr marL="7144" marR="7144" marT="7144" marB="0" anchor="ctr">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Calibri" panose="020F0502020204030204" pitchFamily="34" charset="0"/>
                        </a:rPr>
                        <a:t>Anaphylactic</a:t>
                      </a:r>
                    </a:p>
                  </a:txBody>
                  <a:tcPr marL="7144" marR="7144" marT="7144" marB="0" anchor="ctr">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Calibri" panose="020F0502020204030204" pitchFamily="34" charset="0"/>
                        </a:rPr>
                        <a:t>TACO</a:t>
                      </a:r>
                    </a:p>
                  </a:txBody>
                  <a:tcPr marL="7144" marR="7144" marT="7144" marB="0" anchor="ctr">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Calibri" panose="020F0502020204030204" pitchFamily="34" charset="0"/>
                        </a:rPr>
                        <a:t>TRALI</a:t>
                      </a:r>
                    </a:p>
                  </a:txBody>
                  <a:tcPr marL="7144" marR="7144" marT="7144" marB="0" anchor="ctr">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Calibri" panose="020F0502020204030204" pitchFamily="34" charset="0"/>
                        </a:rPr>
                        <a:t>TAD</a:t>
                      </a:r>
                    </a:p>
                  </a:txBody>
                  <a:tcPr marL="7144" marR="7144" marT="7144" marB="0" anchor="ctr">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Calibri" panose="020F0502020204030204" pitchFamily="34" charset="0"/>
                        </a:rPr>
                        <a:t>Septic</a:t>
                      </a:r>
                    </a:p>
                  </a:txBody>
                  <a:tcPr marL="7144" marR="7144" marT="7144" marB="0" anchor="ctr">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Calibri" panose="020F0502020204030204" pitchFamily="34" charset="0"/>
                        </a:rPr>
                        <a:t>Hemolytic Intravascular</a:t>
                      </a:r>
                    </a:p>
                  </a:txBody>
                  <a:tcPr marL="7144" marR="7144" marT="7144" marB="0" anchor="ctr">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Calibri" panose="020F0502020204030204" pitchFamily="34" charset="0"/>
                        </a:rPr>
                        <a:t>Hemolytic Extravascular</a:t>
                      </a:r>
                    </a:p>
                  </a:txBody>
                  <a:tcPr marL="7144" marR="7144" marT="7144" marB="0" anchor="ctr">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Calibri" panose="020F0502020204030204" pitchFamily="34" charset="0"/>
                        </a:rPr>
                        <a:t>Delayed Serologic</a:t>
                      </a:r>
                    </a:p>
                  </a:txBody>
                  <a:tcPr marL="7144" marR="7144" marT="7144" marB="0" anchor="ctr">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Calibri" panose="020F0502020204030204" pitchFamily="34" charset="0"/>
                        </a:rPr>
                        <a:t>Underlying Diesease</a:t>
                      </a:r>
                    </a:p>
                  </a:txBody>
                  <a:tcPr marL="7144" marR="7144" marT="7144" marB="0" anchor="ctr">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ctr" fontAlgn="ctr"/>
                      <a:r>
                        <a:rPr lang="en-US" sz="800" b="0" i="0" u="none" strike="noStrike">
                          <a:solidFill>
                            <a:srgbClr val="000000"/>
                          </a:solidFill>
                          <a:effectLst/>
                          <a:latin typeface="Calibri" panose="020F0502020204030204" pitchFamily="34" charset="0"/>
                        </a:rPr>
                        <a:t>Total</a:t>
                      </a:r>
                    </a:p>
                  </a:txBody>
                  <a:tcPr marL="7144" marR="7144" marT="7144" marB="0" anchor="ctr">
                    <a:lnL>
                      <a:noFill/>
                    </a:lnL>
                    <a:lnR>
                      <a:noFill/>
                    </a:lnR>
                    <a:lnT>
                      <a:noFill/>
                    </a:lnT>
                    <a:lnB>
                      <a:noFill/>
                    </a:lnB>
                    <a:noFill/>
                  </a:tcPr>
                </a:tc>
                <a:extLst>
                  <a:ext uri="{0D108BD9-81ED-4DB2-BD59-A6C34878D82A}">
                    <a16:rowId xmlns:a16="http://schemas.microsoft.com/office/drawing/2014/main" val="3158642082"/>
                  </a:ext>
                </a:extLst>
              </a:tr>
              <a:tr h="142875">
                <a:tc>
                  <a:txBody>
                    <a:bodyPr/>
                    <a:lstStyle/>
                    <a:p>
                      <a:pPr algn="ctr" rtl="0" fontAlgn="ctr"/>
                      <a:r>
                        <a:rPr lang="en-US" sz="800" b="0" i="0" u="none" strike="noStrike">
                          <a:solidFill>
                            <a:srgbClr val="000000"/>
                          </a:solidFill>
                          <a:effectLst/>
                          <a:latin typeface="Calibri" panose="020F0502020204030204" pitchFamily="34" charset="0"/>
                        </a:rPr>
                        <a:t>Feb- FY23</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35613624"/>
                  </a:ext>
                </a:extLst>
              </a:tr>
              <a:tr h="142875">
                <a:tc>
                  <a:txBody>
                    <a:bodyPr/>
                    <a:lstStyle/>
                    <a:p>
                      <a:pPr algn="ctr" rtl="0" fontAlgn="ctr"/>
                      <a:r>
                        <a:rPr lang="en-US" sz="800" b="0" i="0" u="none" strike="noStrike">
                          <a:solidFill>
                            <a:srgbClr val="000000"/>
                          </a:solidFill>
                          <a:effectLst/>
                          <a:latin typeface="Calibri" panose="020F0502020204030204" pitchFamily="34" charset="0"/>
                        </a:rPr>
                        <a:t>Mar-FY23</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81743760"/>
                  </a:ext>
                </a:extLst>
              </a:tr>
              <a:tr h="142875">
                <a:tc>
                  <a:txBody>
                    <a:bodyPr/>
                    <a:lstStyle/>
                    <a:p>
                      <a:pPr algn="ctr" rtl="0" fontAlgn="ctr"/>
                      <a:r>
                        <a:rPr lang="en-US" sz="800" b="0" i="0" u="none" strike="noStrike">
                          <a:solidFill>
                            <a:srgbClr val="000000"/>
                          </a:solidFill>
                          <a:effectLst/>
                          <a:latin typeface="Calibri" panose="020F0502020204030204" pitchFamily="34" charset="0"/>
                        </a:rPr>
                        <a:t>Apr-FY23</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40204476"/>
                  </a:ext>
                </a:extLst>
              </a:tr>
              <a:tr h="142875">
                <a:tc>
                  <a:txBody>
                    <a:bodyPr/>
                    <a:lstStyle/>
                    <a:p>
                      <a:pPr algn="ctr" rtl="0" fontAlgn="ctr"/>
                      <a:r>
                        <a:rPr lang="en-US" sz="800" b="0" i="0" u="none" strike="noStrike">
                          <a:solidFill>
                            <a:srgbClr val="000000"/>
                          </a:solidFill>
                          <a:effectLst/>
                          <a:latin typeface="Calibri" panose="020F0502020204030204" pitchFamily="34" charset="0"/>
                        </a:rPr>
                        <a:t>May - FY23</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40627615"/>
                  </a:ext>
                </a:extLst>
              </a:tr>
              <a:tr h="142875">
                <a:tc>
                  <a:txBody>
                    <a:bodyPr/>
                    <a:lstStyle/>
                    <a:p>
                      <a:pPr algn="ctr" rtl="0" fontAlgn="ctr"/>
                      <a:r>
                        <a:rPr lang="en-US" sz="800" b="0" i="0" u="none" strike="noStrike">
                          <a:solidFill>
                            <a:srgbClr val="000000"/>
                          </a:solidFill>
                          <a:effectLst/>
                          <a:latin typeface="Calibri" panose="020F0502020204030204" pitchFamily="34" charset="0"/>
                        </a:rPr>
                        <a:t>Jun - FY23</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95237409"/>
                  </a:ext>
                </a:extLst>
              </a:tr>
              <a:tr h="142875">
                <a:tc>
                  <a:txBody>
                    <a:bodyPr/>
                    <a:lstStyle/>
                    <a:p>
                      <a:pPr algn="ctr" rtl="0" fontAlgn="ctr"/>
                      <a:r>
                        <a:rPr lang="en-US" sz="800" b="0" i="0" u="none" strike="noStrike">
                          <a:solidFill>
                            <a:srgbClr val="000000"/>
                          </a:solidFill>
                          <a:effectLst/>
                          <a:latin typeface="Calibri" panose="020F0502020204030204" pitchFamily="34" charset="0"/>
                        </a:rPr>
                        <a:t>July - FY23</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26841963"/>
                  </a:ext>
                </a:extLst>
              </a:tr>
              <a:tr h="142875">
                <a:tc>
                  <a:txBody>
                    <a:bodyPr/>
                    <a:lstStyle/>
                    <a:p>
                      <a:pPr algn="ctr" rtl="0" fontAlgn="ctr"/>
                      <a:r>
                        <a:rPr lang="en-US" sz="800" b="0" i="0" u="none" strike="noStrike">
                          <a:solidFill>
                            <a:srgbClr val="000000"/>
                          </a:solidFill>
                          <a:effectLst/>
                          <a:latin typeface="Calibri" panose="020F0502020204030204" pitchFamily="34" charset="0"/>
                        </a:rPr>
                        <a:t>Aug - FY23</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918115"/>
                  </a:ext>
                </a:extLst>
              </a:tr>
              <a:tr h="142875">
                <a:tc>
                  <a:txBody>
                    <a:bodyPr/>
                    <a:lstStyle/>
                    <a:p>
                      <a:pPr algn="ctr" rtl="0" fontAlgn="ctr"/>
                      <a:r>
                        <a:rPr lang="en-US" sz="800" b="0" i="0" u="none" strike="noStrike">
                          <a:solidFill>
                            <a:srgbClr val="000000"/>
                          </a:solidFill>
                          <a:effectLst/>
                          <a:latin typeface="Calibri" panose="020F0502020204030204" pitchFamily="34" charset="0"/>
                        </a:rPr>
                        <a:t>Sep - FY23</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500076320"/>
                  </a:ext>
                </a:extLst>
              </a:tr>
              <a:tr h="142875">
                <a:tc>
                  <a:txBody>
                    <a:bodyPr/>
                    <a:lstStyle/>
                    <a:p>
                      <a:pPr algn="ctr" rtl="0" fontAlgn="ctr"/>
                      <a:r>
                        <a:rPr lang="en-US" sz="800" b="0" i="0" u="none" strike="noStrike">
                          <a:solidFill>
                            <a:srgbClr val="000000"/>
                          </a:solidFill>
                          <a:effectLst/>
                          <a:latin typeface="Calibri" panose="020F0502020204030204" pitchFamily="34" charset="0"/>
                        </a:rPr>
                        <a:t>Oct - FY24</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alibri" panose="020F0502020204030204" pitchFamily="34" charset="0"/>
                        </a:rPr>
                        <a:t>1</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alibri" panose="020F0502020204030204" pitchFamily="34" charset="0"/>
                        </a:rPr>
                        <a:t>1</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96385938"/>
                  </a:ext>
                </a:extLst>
              </a:tr>
              <a:tr h="142875">
                <a:tc>
                  <a:txBody>
                    <a:bodyPr/>
                    <a:lstStyle/>
                    <a:p>
                      <a:pPr algn="ctr" rtl="0" fontAlgn="ctr"/>
                      <a:r>
                        <a:rPr lang="en-US" sz="800" b="0" i="0" u="none" strike="noStrike">
                          <a:solidFill>
                            <a:srgbClr val="000000"/>
                          </a:solidFill>
                          <a:effectLst/>
                          <a:latin typeface="Calibri" panose="020F0502020204030204" pitchFamily="34" charset="0"/>
                        </a:rPr>
                        <a:t>Nov - FY24</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15073775"/>
                  </a:ext>
                </a:extLst>
              </a:tr>
              <a:tr h="142875">
                <a:tc>
                  <a:txBody>
                    <a:bodyPr/>
                    <a:lstStyle/>
                    <a:p>
                      <a:pPr algn="ctr" rtl="0" fontAlgn="ctr"/>
                      <a:r>
                        <a:rPr lang="en-US" sz="800" b="0" i="0" u="none" strike="noStrike">
                          <a:solidFill>
                            <a:srgbClr val="000000"/>
                          </a:solidFill>
                          <a:effectLst/>
                          <a:latin typeface="Calibri" panose="020F0502020204030204" pitchFamily="34" charset="0"/>
                        </a:rPr>
                        <a:t>Dec - FY24</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32645668"/>
                  </a:ext>
                </a:extLst>
              </a:tr>
              <a:tr h="142875">
                <a:tc>
                  <a:txBody>
                    <a:bodyPr/>
                    <a:lstStyle/>
                    <a:p>
                      <a:pPr algn="ctr" rtl="0" fontAlgn="ctr"/>
                      <a:r>
                        <a:rPr lang="en-US" sz="800" b="0" i="0" u="none" strike="noStrike">
                          <a:solidFill>
                            <a:srgbClr val="000000"/>
                          </a:solidFill>
                          <a:effectLst/>
                          <a:latin typeface="Calibri" panose="020F0502020204030204" pitchFamily="34" charset="0"/>
                        </a:rPr>
                        <a:t>Jan - FY24</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alibri" panose="020F0502020204030204" pitchFamily="34" charset="0"/>
                        </a:rPr>
                        <a:t>1</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800" b="0" i="0" u="none" strike="noStrike">
                          <a:solidFill>
                            <a:srgbClr val="000000"/>
                          </a:solidFill>
                          <a:effectLst/>
                          <a:latin typeface="Calibri" panose="020F0502020204030204" pitchFamily="34" charset="0"/>
                        </a:rPr>
                        <a:t>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800" b="0" i="0" u="none" strike="noStrike" dirty="0">
                          <a:solidFill>
                            <a:srgbClr val="000000"/>
                          </a:solidFill>
                          <a:effectLst/>
                          <a:latin typeface="Calibri" panose="020F0502020204030204" pitchFamily="34" charset="0"/>
                        </a:rPr>
                        <a:t>1</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36477301"/>
                  </a:ext>
                </a:extLst>
              </a:tr>
            </a:tbl>
          </a:graphicData>
        </a:graphic>
      </p:graphicFrame>
    </p:spTree>
    <p:extLst>
      <p:ext uri="{BB962C8B-B14F-4D97-AF65-F5344CB8AC3E}">
        <p14:creationId xmlns:p14="http://schemas.microsoft.com/office/powerpoint/2010/main" val="395930120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b="1" dirty="0">
                <a:solidFill>
                  <a:schemeClr val="tx1"/>
                </a:solidFill>
                <a:latin typeface="Arial" panose="020B0604020202020204" pitchFamily="34" charset="0"/>
                <a:cs typeface="Arial" panose="020B0604020202020204" pitchFamily="34" charset="0"/>
              </a:rPr>
              <a:t>Performance Improvement Plan</a:t>
            </a:r>
            <a:br>
              <a:rPr lang="en-US" dirty="0">
                <a:solidFill>
                  <a:schemeClr val="tx1"/>
                </a:solidFill>
              </a:rPr>
            </a:br>
            <a:endParaRPr lang="en-US" dirty="0">
              <a:solidFill>
                <a:schemeClr val="tx1"/>
              </a:solidFill>
            </a:endParaRPr>
          </a:p>
        </p:txBody>
      </p:sp>
      <p:sp>
        <p:nvSpPr>
          <p:cNvPr id="3" name="Subtitle 2"/>
          <p:cNvSpPr>
            <a:spLocks noGrp="1"/>
          </p:cNvSpPr>
          <p:nvPr>
            <p:ph type="subTitle" idx="1"/>
          </p:nvPr>
        </p:nvSpPr>
        <p:spPr/>
        <p:txBody>
          <a:bodyPr/>
          <a:lstStyle/>
          <a:p>
            <a:r>
              <a:rPr lang="en-US" b="1" dirty="0">
                <a:latin typeface="Arial" panose="020B0604020202020204" pitchFamily="34" charset="0"/>
                <a:cs typeface="Arial" panose="020B0604020202020204" pitchFamily="34" charset="0"/>
              </a:rPr>
              <a:t>Lab Outreach Pre-Analytical Quality Indicator Monthly Review</a:t>
            </a:r>
            <a:endParaRPr lang="en-US"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January 2024</a:t>
            </a:r>
            <a:endParaRPr lang="en-US" dirty="0">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23743442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solidFill>
                  <a:schemeClr val="tx1"/>
                </a:solidFill>
              </a:rPr>
              <a:t>Chemistry </a:t>
            </a:r>
          </a:p>
        </p:txBody>
      </p:sp>
      <p:pic>
        <p:nvPicPr>
          <p:cNvPr id="4" name="Picture 3">
            <a:extLst>
              <a:ext uri="{FF2B5EF4-FFF2-40B4-BE49-F238E27FC236}">
                <a16:creationId xmlns:a16="http://schemas.microsoft.com/office/drawing/2014/main" id="{9AEBB020-5504-CDA5-5146-0056884C3381}"/>
              </a:ext>
            </a:extLst>
          </p:cNvPr>
          <p:cNvPicPr>
            <a:picLocks noChangeAspect="1"/>
          </p:cNvPicPr>
          <p:nvPr/>
        </p:nvPicPr>
        <p:blipFill>
          <a:blip r:embed="rId2"/>
          <a:stretch>
            <a:fillRect/>
          </a:stretch>
        </p:blipFill>
        <p:spPr>
          <a:xfrm>
            <a:off x="192945" y="1308683"/>
            <a:ext cx="8791663" cy="5408902"/>
          </a:xfrm>
          <a:prstGeom prst="rect">
            <a:avLst/>
          </a:prstGeom>
        </p:spPr>
      </p:pic>
    </p:spTree>
    <p:extLst>
      <p:ext uri="{BB962C8B-B14F-4D97-AF65-F5344CB8AC3E}">
        <p14:creationId xmlns:p14="http://schemas.microsoft.com/office/powerpoint/2010/main" val="393559163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tx1"/>
                </a:solidFill>
                <a:latin typeface="Arial" panose="020B0604020202020204" pitchFamily="34" charset="0"/>
                <a:cs typeface="Arial" panose="020B0604020202020204" pitchFamily="34" charset="0"/>
              </a:rPr>
              <a:t>Average Wait Times</a:t>
            </a:r>
          </a:p>
        </p:txBody>
      </p:sp>
      <p:graphicFrame>
        <p:nvGraphicFramePr>
          <p:cNvPr id="10" name="Table 9">
            <a:extLst>
              <a:ext uri="{FF2B5EF4-FFF2-40B4-BE49-F238E27FC236}">
                <a16:creationId xmlns:a16="http://schemas.microsoft.com/office/drawing/2014/main" id="{AC880D75-AE30-55F7-469B-7C746A865686}"/>
              </a:ext>
            </a:extLst>
          </p:cNvPr>
          <p:cNvGraphicFramePr>
            <a:graphicFrameLocks noGrp="1"/>
          </p:cNvGraphicFramePr>
          <p:nvPr/>
        </p:nvGraphicFramePr>
        <p:xfrm>
          <a:off x="565952" y="2125267"/>
          <a:ext cx="7783496" cy="3567986"/>
        </p:xfrm>
        <a:graphic>
          <a:graphicData uri="http://schemas.openxmlformats.org/drawingml/2006/table">
            <a:tbl>
              <a:tblPr firstRow="1" firstCol="1" bandRow="1"/>
              <a:tblGrid>
                <a:gridCol w="1943792">
                  <a:extLst>
                    <a:ext uri="{9D8B030D-6E8A-4147-A177-3AD203B41FA5}">
                      <a16:colId xmlns:a16="http://schemas.microsoft.com/office/drawing/2014/main" val="4085339711"/>
                    </a:ext>
                  </a:extLst>
                </a:gridCol>
                <a:gridCol w="5839704">
                  <a:extLst>
                    <a:ext uri="{9D8B030D-6E8A-4147-A177-3AD203B41FA5}">
                      <a16:colId xmlns:a16="http://schemas.microsoft.com/office/drawing/2014/main" val="688486654"/>
                    </a:ext>
                  </a:extLst>
                </a:gridCol>
              </a:tblGrid>
              <a:tr h="210360">
                <a:tc>
                  <a:txBody>
                    <a:bodyPr/>
                    <a:lstStyle/>
                    <a:p>
                      <a:pPr marL="0" marR="0">
                        <a:lnSpc>
                          <a:spcPct val="107000"/>
                        </a:lnSpc>
                        <a:spcBef>
                          <a:spcPts val="0"/>
                        </a:spcBef>
                        <a:spcAft>
                          <a:spcPts val="0"/>
                        </a:spcAft>
                      </a:pPr>
                      <a:r>
                        <a:rPr lang="en-US" sz="1400" b="1" dirty="0">
                          <a:effectLst/>
                          <a:latin typeface="Calibri Light" panose="020F0302020204030204" pitchFamily="34" charset="0"/>
                          <a:ea typeface="Calibri" panose="020F0502020204030204" pitchFamily="34" charset="0"/>
                          <a:cs typeface="Times New Roman" panose="02020603050405020304" pitchFamily="18" charset="0"/>
                        </a:rPr>
                        <a:t>Section</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b="1">
                          <a:effectLst/>
                          <a:latin typeface="Calibri" panose="020F0502020204030204" pitchFamily="34" charset="0"/>
                          <a:ea typeface="Calibri" panose="020F0502020204030204" pitchFamily="34" charset="0"/>
                          <a:cs typeface="Times New Roman" panose="02020603050405020304" pitchFamily="18" charset="0"/>
                        </a:rPr>
                        <a:t>Lab Outreach/Phlebotomy</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83391834"/>
                  </a:ext>
                </a:extLst>
              </a:tr>
              <a:tr h="210360">
                <a:tc>
                  <a:txBody>
                    <a:bodyPr/>
                    <a:lstStyle/>
                    <a:p>
                      <a:pPr marL="0" marR="0">
                        <a:lnSpc>
                          <a:spcPct val="107000"/>
                        </a:lnSpc>
                        <a:spcBef>
                          <a:spcPts val="0"/>
                        </a:spcBef>
                        <a:spcAft>
                          <a:spcPts val="0"/>
                        </a:spcAft>
                      </a:pPr>
                      <a:r>
                        <a:rPr lang="en-US" sz="1400" b="1" dirty="0">
                          <a:effectLst/>
                          <a:latin typeface="Calibri Light" panose="020F0302020204030204" pitchFamily="34" charset="0"/>
                          <a:ea typeface="Calibri" panose="020F0502020204030204" pitchFamily="34" charset="0"/>
                          <a:cs typeface="Times New Roman" panose="02020603050405020304" pitchFamily="18" charset="0"/>
                        </a:rPr>
                        <a:t>Phase</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Pre-Analytical</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67060008"/>
                  </a:ext>
                </a:extLst>
              </a:tr>
              <a:tr h="298914">
                <a:tc>
                  <a:txBody>
                    <a:bodyPr/>
                    <a:lstStyle/>
                    <a:p>
                      <a:pPr marL="0" marR="0">
                        <a:lnSpc>
                          <a:spcPct val="107000"/>
                        </a:lnSpc>
                        <a:spcBef>
                          <a:spcPts val="0"/>
                        </a:spcBef>
                        <a:spcAft>
                          <a:spcPts val="0"/>
                        </a:spcAft>
                      </a:pPr>
                      <a:r>
                        <a:rPr lang="en-US" sz="1400" b="1">
                          <a:effectLst/>
                          <a:latin typeface="Calibri Light" panose="020F0302020204030204" pitchFamily="34" charset="0"/>
                          <a:ea typeface="Calibri" panose="020F0502020204030204" pitchFamily="34" charset="0"/>
                          <a:cs typeface="Times New Roman" panose="02020603050405020304" pitchFamily="18" charset="0"/>
                        </a:rPr>
                        <a:t>Title</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Average Wait Times</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67092053"/>
                  </a:ext>
                </a:extLst>
              </a:tr>
              <a:tr h="870728">
                <a:tc>
                  <a:txBody>
                    <a:bodyPr/>
                    <a:lstStyle/>
                    <a:p>
                      <a:pPr marL="0" marR="0">
                        <a:lnSpc>
                          <a:spcPct val="107000"/>
                        </a:lnSpc>
                        <a:spcBef>
                          <a:spcPts val="0"/>
                        </a:spcBef>
                        <a:spcAft>
                          <a:spcPts val="0"/>
                        </a:spcAft>
                      </a:pPr>
                      <a:r>
                        <a:rPr lang="en-US" sz="1400" b="1">
                          <a:effectLst/>
                          <a:latin typeface="Calibri Light" panose="020F0302020204030204" pitchFamily="34" charset="0"/>
                          <a:ea typeface="Calibri" panose="020F0502020204030204" pitchFamily="34" charset="0"/>
                          <a:cs typeface="Times New Roman" panose="02020603050405020304" pitchFamily="18" charset="0"/>
                        </a:rPr>
                        <a:t>Objective</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Calculate the average times from patient check-in/registration to the point of specimen collection for each DN. This metric ensures patient satisfaction and monitors phlebotomists' productivity in each draw station location.</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 </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98301147"/>
                  </a:ext>
                </a:extLst>
              </a:tr>
              <a:tr h="286685">
                <a:tc>
                  <a:txBody>
                    <a:bodyPr/>
                    <a:lstStyle/>
                    <a:p>
                      <a:pPr marL="0" marR="0">
                        <a:lnSpc>
                          <a:spcPct val="107000"/>
                        </a:lnSpc>
                        <a:spcBef>
                          <a:spcPts val="0"/>
                        </a:spcBef>
                        <a:spcAft>
                          <a:spcPts val="0"/>
                        </a:spcAft>
                      </a:pPr>
                      <a:r>
                        <a:rPr lang="en-US" sz="1400" b="1">
                          <a:effectLst/>
                          <a:latin typeface="Calibri Light" panose="020F0302020204030204" pitchFamily="34" charset="0"/>
                          <a:ea typeface="Calibri" panose="020F0502020204030204" pitchFamily="34" charset="0"/>
                          <a:cs typeface="Times New Roman" panose="02020603050405020304" pitchFamily="18" charset="0"/>
                        </a:rPr>
                        <a:t>Method</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Report from Helix – YNHHS Lab Blood Draw Wait Times report</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88510172"/>
                  </a:ext>
                </a:extLst>
              </a:tr>
              <a:tr h="650606">
                <a:tc>
                  <a:txBody>
                    <a:bodyPr/>
                    <a:lstStyle/>
                    <a:p>
                      <a:pPr marL="0" marR="0">
                        <a:lnSpc>
                          <a:spcPct val="107000"/>
                        </a:lnSpc>
                        <a:spcBef>
                          <a:spcPts val="0"/>
                        </a:spcBef>
                        <a:spcAft>
                          <a:spcPts val="0"/>
                        </a:spcAft>
                      </a:pPr>
                      <a:r>
                        <a:rPr lang="en-US" sz="1400" b="1">
                          <a:effectLst/>
                          <a:latin typeface="Calibri Light" panose="020F0302020204030204" pitchFamily="34" charset="0"/>
                          <a:ea typeface="Calibri" panose="020F0502020204030204" pitchFamily="34" charset="0"/>
                          <a:cs typeface="Times New Roman" panose="02020603050405020304" pitchFamily="18" charset="0"/>
                        </a:rPr>
                        <a:t>Definitions</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a:t>
                      </a:r>
                      <a:r>
                        <a:rPr lang="en-US" sz="1400" b="1" dirty="0">
                          <a:effectLst/>
                          <a:latin typeface="Calibri" panose="020F0502020204030204" pitchFamily="34" charset="0"/>
                          <a:ea typeface="Calibri" panose="020F0502020204030204" pitchFamily="34" charset="0"/>
                          <a:cs typeface="Times New Roman" panose="02020603050405020304" pitchFamily="18" charset="0"/>
                        </a:rPr>
                        <a:t>YNHHS Lab Blood Draw Wait Times report will be pulled monthly across all draw stations.</a:t>
                      </a:r>
                    </a:p>
                    <a:p>
                      <a:pPr marL="0" marR="0">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 </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77231325"/>
                  </a:ext>
                </a:extLst>
              </a:tr>
              <a:tr h="650606">
                <a:tc>
                  <a:txBody>
                    <a:bodyPr/>
                    <a:lstStyle/>
                    <a:p>
                      <a:pPr marL="0" marR="0">
                        <a:lnSpc>
                          <a:spcPct val="107000"/>
                        </a:lnSpc>
                        <a:spcBef>
                          <a:spcPts val="0"/>
                        </a:spcBef>
                        <a:spcAft>
                          <a:spcPts val="0"/>
                        </a:spcAft>
                      </a:pPr>
                      <a:r>
                        <a:rPr lang="en-US" sz="1400" b="1">
                          <a:effectLst/>
                          <a:latin typeface="Calibri Light" panose="020F0302020204030204" pitchFamily="34" charset="0"/>
                          <a:ea typeface="Calibri" panose="020F0502020204030204" pitchFamily="34" charset="0"/>
                          <a:cs typeface="Times New Roman" panose="02020603050405020304" pitchFamily="18" charset="0"/>
                        </a:rPr>
                        <a:t>Expected Actions</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To assess each draw station patient, wait-times vs the total number. A summary report will be prepared for the Director. Feedback will be provided to the draw stations. </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70545795"/>
                  </a:ext>
                </a:extLst>
              </a:tr>
              <a:tr h="293479">
                <a:tc>
                  <a:txBody>
                    <a:bodyPr/>
                    <a:lstStyle/>
                    <a:p>
                      <a:pPr marL="0" marR="0">
                        <a:lnSpc>
                          <a:spcPct val="107000"/>
                        </a:lnSpc>
                        <a:spcBef>
                          <a:spcPts val="0"/>
                        </a:spcBef>
                        <a:spcAft>
                          <a:spcPts val="0"/>
                        </a:spcAft>
                      </a:pPr>
                      <a:r>
                        <a:rPr lang="en-US" sz="1400" b="1">
                          <a:effectLst/>
                          <a:latin typeface="Calibri Light" panose="020F0302020204030204" pitchFamily="34" charset="0"/>
                          <a:ea typeface="Calibri" panose="020F0502020204030204" pitchFamily="34" charset="0"/>
                          <a:cs typeface="Times New Roman" panose="02020603050405020304" pitchFamily="18" charset="0"/>
                        </a:rPr>
                        <a:t>Benchmarks</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Overall rate for patient wait time goal for 15 minutes.</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15830703"/>
                  </a:ext>
                </a:extLst>
              </a:tr>
            </a:tbl>
          </a:graphicData>
        </a:graphic>
      </p:graphicFrame>
    </p:spTree>
    <p:extLst>
      <p:ext uri="{BB962C8B-B14F-4D97-AF65-F5344CB8AC3E}">
        <p14:creationId xmlns:p14="http://schemas.microsoft.com/office/powerpoint/2010/main" val="408307242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A5B4A7A-0789-8D4D-0B5D-C0734F783515}"/>
              </a:ext>
            </a:extLst>
          </p:cNvPr>
          <p:cNvSpPr txBox="1"/>
          <p:nvPr/>
        </p:nvSpPr>
        <p:spPr>
          <a:xfrm>
            <a:off x="251670" y="1033420"/>
            <a:ext cx="4704651" cy="304827"/>
          </a:xfrm>
          <a:prstGeom prst="rect">
            <a:avLst/>
          </a:prstGeom>
          <a:noFill/>
        </p:spPr>
        <p:txBody>
          <a:bodyPr wrap="square">
            <a:spAutoFit/>
          </a:bodyPr>
          <a:lstStyle/>
          <a:p>
            <a:pPr>
              <a:lnSpc>
                <a:spcPct val="107000"/>
              </a:lnSpc>
              <a:spcAft>
                <a:spcPts val="600"/>
              </a:spcAft>
            </a:pPr>
            <a:r>
              <a:rPr lang="en-US" sz="1200" b="1" dirty="0">
                <a:latin typeface="Calibri" panose="020F0502020204030204" pitchFamily="34" charset="0"/>
                <a:ea typeface="Calibri" panose="020F0502020204030204" pitchFamily="34" charset="0"/>
                <a:cs typeface="Times New Roman" panose="02020603050405020304" pitchFamily="18" charset="0"/>
              </a:rPr>
              <a:t>Summary</a:t>
            </a:r>
            <a:r>
              <a:rPr lang="en-US" sz="1350" b="1" dirty="0">
                <a:latin typeface="Calibri" panose="020F0502020204030204" pitchFamily="34" charset="0"/>
                <a:ea typeface="Calibri" panose="020F0502020204030204" pitchFamily="34" charset="0"/>
                <a:cs typeface="Times New Roman" panose="02020603050405020304" pitchFamily="18" charset="0"/>
              </a:rPr>
              <a:t>:</a:t>
            </a:r>
            <a:endParaRPr lang="en-US" sz="1350"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5F738246-867A-6F49-046C-F3A458431682}"/>
              </a:ext>
            </a:extLst>
          </p:cNvPr>
          <p:cNvSpPr txBox="1"/>
          <p:nvPr/>
        </p:nvSpPr>
        <p:spPr>
          <a:xfrm>
            <a:off x="251670" y="1325253"/>
            <a:ext cx="7927596" cy="1872116"/>
          </a:xfrm>
          <a:prstGeom prst="rect">
            <a:avLst/>
          </a:prstGeom>
          <a:noFill/>
        </p:spPr>
        <p:txBody>
          <a:bodyPr wrap="square">
            <a:spAutoFit/>
          </a:bodyPr>
          <a:lstStyle/>
          <a:p>
            <a:pPr>
              <a:lnSpc>
                <a:spcPct val="107000"/>
              </a:lnSpc>
              <a:spcAft>
                <a:spcPts val="600"/>
              </a:spcAft>
            </a:pPr>
            <a:r>
              <a:rPr lang="en-US" sz="1050" b="1" dirty="0">
                <a:latin typeface="Calibri" panose="020F0502020204030204" pitchFamily="34" charset="0"/>
                <a:ea typeface="Calibri" panose="020F0502020204030204" pitchFamily="34" charset="0"/>
                <a:cs typeface="Times New Roman" panose="02020603050405020304" pitchFamily="18" charset="0"/>
              </a:rPr>
              <a:t>October</a:t>
            </a:r>
            <a:r>
              <a:rPr lang="en-US" sz="1050" dirty="0">
                <a:latin typeface="Calibri" panose="020F0502020204030204" pitchFamily="34" charset="0"/>
                <a:ea typeface="Calibri" panose="020F0502020204030204" pitchFamily="34" charset="0"/>
                <a:cs typeface="Times New Roman" panose="02020603050405020304" pitchFamily="18" charset="0"/>
              </a:rPr>
              <a:t>: Overall goal for the month was met. In October, BH draw stations averaged 5 minutes wait-time overall. </a:t>
            </a:r>
          </a:p>
          <a:p>
            <a:pPr>
              <a:lnSpc>
                <a:spcPct val="107000"/>
              </a:lnSpc>
              <a:spcAft>
                <a:spcPts val="600"/>
              </a:spcAft>
            </a:pPr>
            <a:r>
              <a:rPr lang="en-US" sz="1050" b="1" dirty="0">
                <a:latin typeface="Calibri" panose="020F0502020204030204" pitchFamily="34" charset="0"/>
                <a:ea typeface="Calibri" panose="020F0502020204030204" pitchFamily="34" charset="0"/>
                <a:cs typeface="Times New Roman" panose="02020603050405020304" pitchFamily="18" charset="0"/>
              </a:rPr>
              <a:t>November</a:t>
            </a:r>
            <a:r>
              <a:rPr lang="en-US" sz="1050" dirty="0">
                <a:latin typeface="Calibri" panose="020F0502020204030204" pitchFamily="34" charset="0"/>
                <a:ea typeface="Calibri" panose="020F0502020204030204" pitchFamily="34" charset="0"/>
                <a:cs typeface="Times New Roman" panose="02020603050405020304" pitchFamily="18" charset="0"/>
              </a:rPr>
              <a:t>: Overall goal for the month was met. In November, BH draw stations averaged 5 minutes wait-time overall. All locations were able to maintain an average of 10 minutes wait-time. BH One Stop one of the busiest locations has a wait time of 17 minutes.</a:t>
            </a:r>
          </a:p>
          <a:p>
            <a:pPr>
              <a:lnSpc>
                <a:spcPct val="107000"/>
              </a:lnSpc>
              <a:spcAft>
                <a:spcPts val="600"/>
              </a:spcAft>
            </a:pPr>
            <a:r>
              <a:rPr lang="en-US" sz="1050" b="1" dirty="0">
                <a:latin typeface="Calibri" panose="020F0502020204030204" pitchFamily="34" charset="0"/>
                <a:ea typeface="Calibri" panose="020F0502020204030204" pitchFamily="34" charset="0"/>
                <a:cs typeface="Times New Roman" panose="02020603050405020304" pitchFamily="18" charset="0"/>
              </a:rPr>
              <a:t>December</a:t>
            </a:r>
            <a:r>
              <a:rPr lang="en-US" sz="1050" dirty="0">
                <a:latin typeface="Calibri" panose="020F0502020204030204" pitchFamily="34" charset="0"/>
                <a:ea typeface="Calibri" panose="020F0502020204030204" pitchFamily="34" charset="0"/>
                <a:cs typeface="Times New Roman" panose="02020603050405020304" pitchFamily="18" charset="0"/>
              </a:rPr>
              <a:t>: Overall goal for the month was met. In December, BH draw stations averaged 5 minutes wait-time overall. Majority of locations were able to maintain wait times less than 10 minutes. BH One Stop had its lowest average wait time since March</a:t>
            </a:r>
            <a:r>
              <a:rPr lang="en-US" sz="1350" dirty="0">
                <a:latin typeface="Calibri" panose="020F0502020204030204" pitchFamily="34" charset="0"/>
                <a:ea typeface="Calibri" panose="020F0502020204030204" pitchFamily="34" charset="0"/>
                <a:cs typeface="Times New Roman" panose="02020603050405020304" pitchFamily="18" charset="0"/>
              </a:rPr>
              <a:t>.</a:t>
            </a:r>
          </a:p>
          <a:p>
            <a:pPr>
              <a:lnSpc>
                <a:spcPct val="107000"/>
              </a:lnSpc>
              <a:spcAft>
                <a:spcPts val="600"/>
              </a:spcAft>
            </a:pPr>
            <a:r>
              <a:rPr lang="en-US" sz="1050" b="1" dirty="0">
                <a:latin typeface="Calibri" panose="020F0502020204030204" pitchFamily="34" charset="0"/>
                <a:ea typeface="Calibri" panose="020F0502020204030204" pitchFamily="34" charset="0"/>
                <a:cs typeface="Times New Roman" panose="02020603050405020304" pitchFamily="18" charset="0"/>
              </a:rPr>
              <a:t>January</a:t>
            </a:r>
            <a:r>
              <a:rPr lang="en-US" sz="1050" dirty="0">
                <a:latin typeface="Calibri" panose="020F0502020204030204" pitchFamily="34" charset="0"/>
                <a:ea typeface="Calibri" panose="020F0502020204030204" pitchFamily="34" charset="0"/>
                <a:cs typeface="Times New Roman" panose="02020603050405020304" pitchFamily="18" charset="0"/>
              </a:rPr>
              <a:t>: Overall goal reached for the month. January metrics are BH draw station average 5 minutes overall. One Stop location wait-time was the only location outside of the 15-minute wait time goal.</a:t>
            </a:r>
          </a:p>
          <a:p>
            <a:pPr>
              <a:lnSpc>
                <a:spcPct val="107000"/>
              </a:lnSpc>
              <a:spcAft>
                <a:spcPts val="600"/>
              </a:spcAft>
            </a:pPr>
            <a:endParaRPr lang="en-US" sz="135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3F3F2F09-989B-612E-6CEF-C2A23F56B513}"/>
              </a:ext>
            </a:extLst>
          </p:cNvPr>
          <p:cNvPicPr>
            <a:picLocks noChangeAspect="1"/>
          </p:cNvPicPr>
          <p:nvPr/>
        </p:nvPicPr>
        <p:blipFill>
          <a:blip r:embed="rId2"/>
          <a:stretch>
            <a:fillRect/>
          </a:stretch>
        </p:blipFill>
        <p:spPr>
          <a:xfrm>
            <a:off x="384350" y="2914650"/>
            <a:ext cx="6541477" cy="2833635"/>
          </a:xfrm>
          <a:prstGeom prst="rect">
            <a:avLst/>
          </a:prstGeom>
        </p:spPr>
      </p:pic>
    </p:spTree>
    <p:extLst>
      <p:ext uri="{BB962C8B-B14F-4D97-AF65-F5344CB8AC3E}">
        <p14:creationId xmlns:p14="http://schemas.microsoft.com/office/powerpoint/2010/main" val="304297065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131094"/>
            <a:ext cx="7886700" cy="940022"/>
          </a:xfrm>
        </p:spPr>
        <p:txBody>
          <a:bodyPr/>
          <a:lstStyle/>
          <a:p>
            <a:pPr algn="ctr"/>
            <a:r>
              <a:rPr lang="en-US" dirty="0">
                <a:solidFill>
                  <a:schemeClr val="tx1"/>
                </a:solidFill>
                <a:latin typeface="Arial" panose="020B0604020202020204" pitchFamily="34" charset="0"/>
                <a:cs typeface="Arial" panose="020B0604020202020204" pitchFamily="34" charset="0"/>
              </a:rPr>
              <a:t>Butterfly Needle Usage Rate</a:t>
            </a:r>
          </a:p>
        </p:txBody>
      </p:sp>
      <p:graphicFrame>
        <p:nvGraphicFramePr>
          <p:cNvPr id="5" name="Table 4">
            <a:extLst>
              <a:ext uri="{FF2B5EF4-FFF2-40B4-BE49-F238E27FC236}">
                <a16:creationId xmlns:a16="http://schemas.microsoft.com/office/drawing/2014/main" id="{0D823122-D86C-87C6-69C9-D2A1FD61D837}"/>
              </a:ext>
            </a:extLst>
          </p:cNvPr>
          <p:cNvGraphicFramePr>
            <a:graphicFrameLocks noGrp="1"/>
          </p:cNvGraphicFramePr>
          <p:nvPr/>
        </p:nvGraphicFramePr>
        <p:xfrm>
          <a:off x="628650" y="1942546"/>
          <a:ext cx="7886700" cy="3532667"/>
        </p:xfrm>
        <a:graphic>
          <a:graphicData uri="http://schemas.openxmlformats.org/drawingml/2006/table">
            <a:tbl>
              <a:tblPr firstRow="1" firstCol="1" bandRow="1"/>
              <a:tblGrid>
                <a:gridCol w="1969567">
                  <a:extLst>
                    <a:ext uri="{9D8B030D-6E8A-4147-A177-3AD203B41FA5}">
                      <a16:colId xmlns:a16="http://schemas.microsoft.com/office/drawing/2014/main" val="506481359"/>
                    </a:ext>
                  </a:extLst>
                </a:gridCol>
                <a:gridCol w="5917133">
                  <a:extLst>
                    <a:ext uri="{9D8B030D-6E8A-4147-A177-3AD203B41FA5}">
                      <a16:colId xmlns:a16="http://schemas.microsoft.com/office/drawing/2014/main" val="3587340002"/>
                    </a:ext>
                  </a:extLst>
                </a:gridCol>
              </a:tblGrid>
              <a:tr h="221172">
                <a:tc>
                  <a:txBody>
                    <a:bodyPr/>
                    <a:lstStyle/>
                    <a:p>
                      <a:pPr marL="0" marR="0">
                        <a:lnSpc>
                          <a:spcPct val="107000"/>
                        </a:lnSpc>
                        <a:spcBef>
                          <a:spcPts val="0"/>
                        </a:spcBef>
                        <a:spcAft>
                          <a:spcPts val="0"/>
                        </a:spcAft>
                      </a:pPr>
                      <a:r>
                        <a:rPr lang="en-US" sz="1400" b="1" dirty="0">
                          <a:effectLst/>
                          <a:latin typeface="Calibri Light" panose="020F0302020204030204" pitchFamily="34" charset="0"/>
                          <a:ea typeface="Calibri" panose="020F0502020204030204" pitchFamily="34" charset="0"/>
                          <a:cs typeface="Times New Roman" panose="02020603050405020304" pitchFamily="18" charset="0"/>
                        </a:rPr>
                        <a:t>Section</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Lab Outreach/Phlebotomy</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8356277"/>
                  </a:ext>
                </a:extLst>
              </a:tr>
              <a:tr h="221172">
                <a:tc>
                  <a:txBody>
                    <a:bodyPr/>
                    <a:lstStyle/>
                    <a:p>
                      <a:pPr marL="0" marR="0">
                        <a:lnSpc>
                          <a:spcPct val="107000"/>
                        </a:lnSpc>
                        <a:spcBef>
                          <a:spcPts val="0"/>
                        </a:spcBef>
                        <a:spcAft>
                          <a:spcPts val="0"/>
                        </a:spcAft>
                      </a:pPr>
                      <a:r>
                        <a:rPr lang="en-US" sz="1400" b="1">
                          <a:effectLst/>
                          <a:latin typeface="Calibri Light" panose="020F0302020204030204" pitchFamily="34" charset="0"/>
                          <a:ea typeface="Calibri" panose="020F0502020204030204" pitchFamily="34" charset="0"/>
                          <a:cs typeface="Times New Roman" panose="02020603050405020304" pitchFamily="18" charset="0"/>
                        </a:rPr>
                        <a:t>Phase</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Pre-Analytical</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18057682"/>
                  </a:ext>
                </a:extLst>
              </a:tr>
              <a:tr h="262763">
                <a:tc>
                  <a:txBody>
                    <a:bodyPr/>
                    <a:lstStyle/>
                    <a:p>
                      <a:pPr marL="0" marR="0">
                        <a:lnSpc>
                          <a:spcPct val="107000"/>
                        </a:lnSpc>
                        <a:spcBef>
                          <a:spcPts val="0"/>
                        </a:spcBef>
                        <a:spcAft>
                          <a:spcPts val="0"/>
                        </a:spcAft>
                      </a:pPr>
                      <a:r>
                        <a:rPr lang="en-US" sz="1400" b="1">
                          <a:effectLst/>
                          <a:latin typeface="Calibri Light" panose="020F0302020204030204" pitchFamily="34" charset="0"/>
                          <a:ea typeface="Calibri" panose="020F0502020204030204" pitchFamily="34" charset="0"/>
                          <a:cs typeface="Times New Roman" panose="02020603050405020304" pitchFamily="18" charset="0"/>
                        </a:rPr>
                        <a:t>Title</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Butterfly Needle Usage Rate</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75084951"/>
                  </a:ext>
                </a:extLst>
              </a:tr>
              <a:tr h="870728">
                <a:tc>
                  <a:txBody>
                    <a:bodyPr/>
                    <a:lstStyle/>
                    <a:p>
                      <a:pPr marL="0" marR="0">
                        <a:lnSpc>
                          <a:spcPct val="107000"/>
                        </a:lnSpc>
                        <a:spcBef>
                          <a:spcPts val="0"/>
                        </a:spcBef>
                        <a:spcAft>
                          <a:spcPts val="0"/>
                        </a:spcAft>
                      </a:pPr>
                      <a:r>
                        <a:rPr lang="en-US" sz="1400" b="1">
                          <a:effectLst/>
                          <a:latin typeface="Calibri Light" panose="020F0302020204030204" pitchFamily="34" charset="0"/>
                          <a:ea typeface="Calibri" panose="020F0502020204030204" pitchFamily="34" charset="0"/>
                          <a:cs typeface="Times New Roman" panose="02020603050405020304" pitchFamily="18" charset="0"/>
                        </a:rPr>
                        <a:t>Objective</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Monitors the butterfly needle usage in the outpatient draw stations. Studies have shown that decreased butterfly needle usage results in less sample hemolysis, decreased costs, and less needlestick exposures.</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 </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59410748"/>
                  </a:ext>
                </a:extLst>
              </a:tr>
              <a:tr h="430483">
                <a:tc>
                  <a:txBody>
                    <a:bodyPr/>
                    <a:lstStyle/>
                    <a:p>
                      <a:pPr marL="0" marR="0">
                        <a:lnSpc>
                          <a:spcPct val="107000"/>
                        </a:lnSpc>
                        <a:spcBef>
                          <a:spcPts val="0"/>
                        </a:spcBef>
                        <a:spcAft>
                          <a:spcPts val="0"/>
                        </a:spcAft>
                      </a:pPr>
                      <a:r>
                        <a:rPr lang="en-US" sz="1400" b="1">
                          <a:effectLst/>
                          <a:latin typeface="Calibri Light" panose="020F0302020204030204" pitchFamily="34" charset="0"/>
                          <a:ea typeface="Calibri" panose="020F0502020204030204" pitchFamily="34" charset="0"/>
                          <a:cs typeface="Times New Roman" panose="02020603050405020304" pitchFamily="18" charset="0"/>
                        </a:rPr>
                        <a:t>Method</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McKesson Supply Report or Infor Supply Report and Helix Reports – Collection Metrics monthly.</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70935089"/>
                  </a:ext>
                </a:extLst>
              </a:tr>
              <a:tr h="478980">
                <a:tc>
                  <a:txBody>
                    <a:bodyPr/>
                    <a:lstStyle/>
                    <a:p>
                      <a:pPr marL="0" marR="0">
                        <a:lnSpc>
                          <a:spcPct val="107000"/>
                        </a:lnSpc>
                        <a:spcBef>
                          <a:spcPts val="0"/>
                        </a:spcBef>
                        <a:spcAft>
                          <a:spcPts val="0"/>
                        </a:spcAft>
                      </a:pPr>
                      <a:r>
                        <a:rPr lang="en-US" sz="1400" b="1">
                          <a:effectLst/>
                          <a:latin typeface="Calibri Light" panose="020F0302020204030204" pitchFamily="34" charset="0"/>
                          <a:ea typeface="Calibri" panose="020F0502020204030204" pitchFamily="34" charset="0"/>
                          <a:cs typeface="Times New Roman" panose="02020603050405020304" pitchFamily="18" charset="0"/>
                        </a:rPr>
                        <a:t>Definitions</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We will be measuring the rate of butterfly needle usage vs total encounters.</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 </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44298672"/>
                  </a:ext>
                </a:extLst>
              </a:tr>
              <a:tr h="650606">
                <a:tc>
                  <a:txBody>
                    <a:bodyPr/>
                    <a:lstStyle/>
                    <a:p>
                      <a:pPr marL="0" marR="0">
                        <a:lnSpc>
                          <a:spcPct val="107000"/>
                        </a:lnSpc>
                        <a:spcBef>
                          <a:spcPts val="0"/>
                        </a:spcBef>
                        <a:spcAft>
                          <a:spcPts val="0"/>
                        </a:spcAft>
                      </a:pPr>
                      <a:r>
                        <a:rPr lang="en-US" sz="1400" b="1">
                          <a:effectLst/>
                          <a:latin typeface="Calibri Light" panose="020F0302020204030204" pitchFamily="34" charset="0"/>
                          <a:ea typeface="Calibri" panose="020F0502020204030204" pitchFamily="34" charset="0"/>
                          <a:cs typeface="Times New Roman" panose="02020603050405020304" pitchFamily="18" charset="0"/>
                        </a:rPr>
                        <a:t>Expected Actions</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To assess each draw station butterfly usage rate. A summary report will be prepared for the Director. Feedback will be provided to the draw stations regarding butterfly usage rates. </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76552571"/>
                  </a:ext>
                </a:extLst>
              </a:tr>
              <a:tr h="324326">
                <a:tc>
                  <a:txBody>
                    <a:bodyPr/>
                    <a:lstStyle/>
                    <a:p>
                      <a:pPr marL="0" marR="0">
                        <a:lnSpc>
                          <a:spcPct val="107000"/>
                        </a:lnSpc>
                        <a:spcBef>
                          <a:spcPts val="0"/>
                        </a:spcBef>
                        <a:spcAft>
                          <a:spcPts val="0"/>
                        </a:spcAft>
                      </a:pPr>
                      <a:r>
                        <a:rPr lang="en-US" sz="1400" b="1">
                          <a:effectLst/>
                          <a:latin typeface="Calibri Light" panose="020F0302020204030204" pitchFamily="34" charset="0"/>
                          <a:ea typeface="Calibri" panose="020F0502020204030204" pitchFamily="34" charset="0"/>
                          <a:cs typeface="Times New Roman" panose="02020603050405020304" pitchFamily="18" charset="0"/>
                        </a:rPr>
                        <a:t>Benchmarks</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Overall rate for 20% butterfly needle usage rate.</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82734706"/>
                  </a:ext>
                </a:extLst>
              </a:tr>
            </a:tbl>
          </a:graphicData>
        </a:graphic>
      </p:graphicFrame>
    </p:spTree>
    <p:extLst>
      <p:ext uri="{BB962C8B-B14F-4D97-AF65-F5344CB8AC3E}">
        <p14:creationId xmlns:p14="http://schemas.microsoft.com/office/powerpoint/2010/main" val="274517685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
            <a:extLst>
              <a:ext uri="{FF2B5EF4-FFF2-40B4-BE49-F238E27FC236}">
                <a16:creationId xmlns:a16="http://schemas.microsoft.com/office/drawing/2014/main" id="{8214007C-EBA1-D64B-14BF-C184AE3F3455}"/>
              </a:ext>
            </a:extLst>
          </p:cNvPr>
          <p:cNvSpPr>
            <a:spLocks noChangeArrowheads="1"/>
          </p:cNvSpPr>
          <p:nvPr/>
        </p:nvSpPr>
        <p:spPr bwMode="auto">
          <a:xfrm>
            <a:off x="2912269" y="439183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en-US" sz="1350"/>
          </a:p>
        </p:txBody>
      </p:sp>
      <p:sp>
        <p:nvSpPr>
          <p:cNvPr id="10" name="Rectangle 2">
            <a:extLst>
              <a:ext uri="{FF2B5EF4-FFF2-40B4-BE49-F238E27FC236}">
                <a16:creationId xmlns:a16="http://schemas.microsoft.com/office/drawing/2014/main" id="{C3D1C8A4-812E-F912-CC62-25CF46D7845D}"/>
              </a:ext>
            </a:extLst>
          </p:cNvPr>
          <p:cNvSpPr>
            <a:spLocks noChangeArrowheads="1"/>
          </p:cNvSpPr>
          <p:nvPr/>
        </p:nvSpPr>
        <p:spPr bwMode="auto">
          <a:xfrm>
            <a:off x="2202656" y="3575061"/>
            <a:ext cx="660723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endParaRPr lang="en-US" sz="1350"/>
          </a:p>
        </p:txBody>
      </p:sp>
      <p:sp>
        <p:nvSpPr>
          <p:cNvPr id="13" name="TextBox 12">
            <a:extLst>
              <a:ext uri="{FF2B5EF4-FFF2-40B4-BE49-F238E27FC236}">
                <a16:creationId xmlns:a16="http://schemas.microsoft.com/office/drawing/2014/main" id="{AAFD2A58-B179-0968-ED91-FBBE6B2C9008}"/>
              </a:ext>
            </a:extLst>
          </p:cNvPr>
          <p:cNvSpPr txBox="1"/>
          <p:nvPr/>
        </p:nvSpPr>
        <p:spPr>
          <a:xfrm>
            <a:off x="359277" y="954298"/>
            <a:ext cx="8784723" cy="281231"/>
          </a:xfrm>
          <a:prstGeom prst="rect">
            <a:avLst/>
          </a:prstGeom>
          <a:noFill/>
        </p:spPr>
        <p:txBody>
          <a:bodyPr wrap="square">
            <a:spAutoFit/>
          </a:bodyPr>
          <a:lstStyle/>
          <a:p>
            <a:pPr>
              <a:lnSpc>
                <a:spcPct val="107000"/>
              </a:lnSpc>
              <a:spcAft>
                <a:spcPts val="600"/>
              </a:spcAft>
            </a:pPr>
            <a:r>
              <a:rPr lang="en-US" sz="1200" b="1" dirty="0">
                <a:latin typeface="Calibri" panose="020F0502020204030204" pitchFamily="34" charset="0"/>
                <a:ea typeface="Calibri" panose="020F0502020204030204" pitchFamily="34" charset="0"/>
                <a:cs typeface="Times New Roman" panose="02020603050405020304" pitchFamily="18" charset="0"/>
              </a:rPr>
              <a:t>Summary</a:t>
            </a:r>
            <a:endParaRPr lang="en-US" sz="1200" dirty="0">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51FF2BAC-7CED-180C-9AA3-185504AABF1D}"/>
              </a:ext>
            </a:extLst>
          </p:cNvPr>
          <p:cNvSpPr txBox="1"/>
          <p:nvPr/>
        </p:nvSpPr>
        <p:spPr>
          <a:xfrm>
            <a:off x="427007" y="1212349"/>
            <a:ext cx="8382885" cy="1525546"/>
          </a:xfrm>
          <a:prstGeom prst="rect">
            <a:avLst/>
          </a:prstGeom>
          <a:noFill/>
        </p:spPr>
        <p:txBody>
          <a:bodyPr wrap="square">
            <a:spAutoFit/>
          </a:bodyPr>
          <a:lstStyle/>
          <a:p>
            <a:pPr>
              <a:lnSpc>
                <a:spcPct val="107000"/>
              </a:lnSpc>
              <a:spcAft>
                <a:spcPts val="600"/>
              </a:spcAft>
            </a:pPr>
            <a:r>
              <a:rPr lang="en-US" sz="1050" b="1" dirty="0">
                <a:latin typeface="Calibri" panose="020F0502020204030204" pitchFamily="34" charset="0"/>
                <a:ea typeface="Calibri" panose="020F0502020204030204" pitchFamily="34" charset="0"/>
                <a:cs typeface="Times New Roman" panose="02020603050405020304" pitchFamily="18" charset="0"/>
              </a:rPr>
              <a:t>Octobe</a:t>
            </a:r>
            <a:r>
              <a:rPr lang="en-US" sz="1050" dirty="0">
                <a:latin typeface="Calibri" panose="020F0502020204030204" pitchFamily="34" charset="0"/>
                <a:ea typeface="Calibri" panose="020F0502020204030204" pitchFamily="34" charset="0"/>
                <a:cs typeface="Times New Roman" panose="02020603050405020304" pitchFamily="18" charset="0"/>
              </a:rPr>
              <a:t>r: Overall goal met for the month. Across the BH locations 24 boxes of butterfly needles were ordered, this month there was a significant increase in blood draws therefore the percentage of usage remained at 11% as the previous month.</a:t>
            </a:r>
          </a:p>
          <a:p>
            <a:pPr>
              <a:lnSpc>
                <a:spcPct val="107000"/>
              </a:lnSpc>
              <a:spcAft>
                <a:spcPts val="600"/>
              </a:spcAft>
            </a:pPr>
            <a:r>
              <a:rPr lang="en-US" sz="1050" b="1" dirty="0">
                <a:latin typeface="Calibri" panose="020F0502020204030204" pitchFamily="34" charset="0"/>
                <a:ea typeface="Calibri" panose="020F0502020204030204" pitchFamily="34" charset="0"/>
                <a:cs typeface="Times New Roman" panose="02020603050405020304" pitchFamily="18" charset="0"/>
              </a:rPr>
              <a:t>November</a:t>
            </a:r>
            <a:r>
              <a:rPr lang="en-US" sz="1050" dirty="0">
                <a:latin typeface="Calibri" panose="020F0502020204030204" pitchFamily="34" charset="0"/>
                <a:ea typeface="Calibri" panose="020F0502020204030204" pitchFamily="34" charset="0"/>
                <a:cs typeface="Times New Roman" panose="02020603050405020304" pitchFamily="18" charset="0"/>
              </a:rPr>
              <a:t>: Overall goal for the month was met. Across the BH locations 20 boxes of butterfly needles were ordered, 4 boxes less than the previous month resulting in a 10% butterfly usage rate. </a:t>
            </a:r>
          </a:p>
          <a:p>
            <a:pPr>
              <a:lnSpc>
                <a:spcPct val="107000"/>
              </a:lnSpc>
              <a:spcAft>
                <a:spcPts val="600"/>
              </a:spcAft>
            </a:pPr>
            <a:r>
              <a:rPr lang="en-US" sz="1050" b="1" dirty="0">
                <a:latin typeface="Calibri" panose="020F0502020204030204" pitchFamily="34" charset="0"/>
                <a:ea typeface="Calibri" panose="020F0502020204030204" pitchFamily="34" charset="0"/>
                <a:cs typeface="Times New Roman" panose="02020603050405020304" pitchFamily="18" charset="0"/>
              </a:rPr>
              <a:t>Decembe</a:t>
            </a:r>
            <a:r>
              <a:rPr lang="en-US" sz="1050" dirty="0">
                <a:latin typeface="Calibri" panose="020F0502020204030204" pitchFamily="34" charset="0"/>
                <a:ea typeface="Calibri" panose="020F0502020204030204" pitchFamily="34" charset="0"/>
                <a:cs typeface="Times New Roman" panose="02020603050405020304" pitchFamily="18" charset="0"/>
              </a:rPr>
              <a:t>r: Overall goal for the month was met. Across the BH locations 16 boxes of butterfly needles were ordered, 4 boxes less than the previous month resulting in 8% butterfly usage rate.</a:t>
            </a:r>
          </a:p>
          <a:p>
            <a:pPr>
              <a:lnSpc>
                <a:spcPct val="107000"/>
              </a:lnSpc>
              <a:spcAft>
                <a:spcPts val="600"/>
              </a:spcAft>
            </a:pPr>
            <a:endParaRPr lang="en-US" sz="1050" dirty="0">
              <a:latin typeface="Calibri" panose="020F0502020204030204" pitchFamily="34" charset="0"/>
              <a:ea typeface="Calibri" panose="020F050202020403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B56B6DEC-FB1F-55D6-16B1-F2E85FB403C3}"/>
              </a:ext>
            </a:extLst>
          </p:cNvPr>
          <p:cNvSpPr txBox="1"/>
          <p:nvPr/>
        </p:nvSpPr>
        <p:spPr>
          <a:xfrm>
            <a:off x="427007" y="2499121"/>
            <a:ext cx="8612936" cy="430374"/>
          </a:xfrm>
          <a:prstGeom prst="rect">
            <a:avLst/>
          </a:prstGeom>
          <a:noFill/>
        </p:spPr>
        <p:txBody>
          <a:bodyPr wrap="square">
            <a:spAutoFit/>
          </a:bodyPr>
          <a:lstStyle/>
          <a:p>
            <a:pPr>
              <a:lnSpc>
                <a:spcPct val="107000"/>
              </a:lnSpc>
              <a:spcAft>
                <a:spcPts val="600"/>
              </a:spcAft>
            </a:pPr>
            <a:r>
              <a:rPr lang="en-US" sz="1050" b="1" dirty="0">
                <a:latin typeface="Calibri" panose="020F0502020204030204" pitchFamily="34" charset="0"/>
                <a:ea typeface="Calibri" panose="020F0502020204030204" pitchFamily="34" charset="0"/>
                <a:cs typeface="Times New Roman" panose="02020603050405020304" pitchFamily="18" charset="0"/>
              </a:rPr>
              <a:t>January</a:t>
            </a:r>
            <a:r>
              <a:rPr lang="en-US" sz="1050" dirty="0">
                <a:latin typeface="Calibri" panose="020F0502020204030204" pitchFamily="34" charset="0"/>
                <a:ea typeface="Calibri" panose="020F0502020204030204" pitchFamily="34" charset="0"/>
                <a:cs typeface="Times New Roman" panose="02020603050405020304" pitchFamily="18" charset="0"/>
              </a:rPr>
              <a:t> : Overall goal reached for the month. Across all the BH locations 24 boxes of butterfly needles were ordered over the course of the month resulting in the butterfly usage rate of 11%. </a:t>
            </a:r>
          </a:p>
        </p:txBody>
      </p:sp>
      <p:graphicFrame>
        <p:nvGraphicFramePr>
          <p:cNvPr id="14" name="Table 13">
            <a:extLst>
              <a:ext uri="{FF2B5EF4-FFF2-40B4-BE49-F238E27FC236}">
                <a16:creationId xmlns:a16="http://schemas.microsoft.com/office/drawing/2014/main" id="{4D19F921-1ACA-2D30-DE69-37626D348BD4}"/>
              </a:ext>
            </a:extLst>
          </p:cNvPr>
          <p:cNvGraphicFramePr>
            <a:graphicFrameLocks noGrp="1"/>
          </p:cNvGraphicFramePr>
          <p:nvPr/>
        </p:nvGraphicFramePr>
        <p:xfrm>
          <a:off x="485235" y="3542110"/>
          <a:ext cx="7492044" cy="1093510"/>
        </p:xfrm>
        <a:graphic>
          <a:graphicData uri="http://schemas.openxmlformats.org/drawingml/2006/table">
            <a:tbl>
              <a:tblPr firstRow="1" firstCol="1" bandRow="1">
                <a:tableStyleId>{5C22544A-7EE6-4342-B048-85BDC9FD1C3A}</a:tableStyleId>
              </a:tblPr>
              <a:tblGrid>
                <a:gridCol w="4124060">
                  <a:extLst>
                    <a:ext uri="{9D8B030D-6E8A-4147-A177-3AD203B41FA5}">
                      <a16:colId xmlns:a16="http://schemas.microsoft.com/office/drawing/2014/main" val="2046827961"/>
                    </a:ext>
                  </a:extLst>
                </a:gridCol>
                <a:gridCol w="841996">
                  <a:extLst>
                    <a:ext uri="{9D8B030D-6E8A-4147-A177-3AD203B41FA5}">
                      <a16:colId xmlns:a16="http://schemas.microsoft.com/office/drawing/2014/main" val="2895094264"/>
                    </a:ext>
                  </a:extLst>
                </a:gridCol>
                <a:gridCol w="841996">
                  <a:extLst>
                    <a:ext uri="{9D8B030D-6E8A-4147-A177-3AD203B41FA5}">
                      <a16:colId xmlns:a16="http://schemas.microsoft.com/office/drawing/2014/main" val="3617520054"/>
                    </a:ext>
                  </a:extLst>
                </a:gridCol>
                <a:gridCol w="841996">
                  <a:extLst>
                    <a:ext uri="{9D8B030D-6E8A-4147-A177-3AD203B41FA5}">
                      <a16:colId xmlns:a16="http://schemas.microsoft.com/office/drawing/2014/main" val="3412108932"/>
                    </a:ext>
                  </a:extLst>
                </a:gridCol>
                <a:gridCol w="841996">
                  <a:extLst>
                    <a:ext uri="{9D8B030D-6E8A-4147-A177-3AD203B41FA5}">
                      <a16:colId xmlns:a16="http://schemas.microsoft.com/office/drawing/2014/main" val="3487973438"/>
                    </a:ext>
                  </a:extLst>
                </a:gridCol>
              </a:tblGrid>
              <a:tr h="273377">
                <a:tc>
                  <a:txBody>
                    <a:bodyPr/>
                    <a:lstStyle/>
                    <a:p>
                      <a:pPr>
                        <a:lnSpc>
                          <a:spcPct val="107000"/>
                        </a:lnSpc>
                      </a:pPr>
                      <a:endParaRPr lang="en-US" sz="800" kern="100">
                        <a:effectLst/>
                        <a:latin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07000"/>
                        </a:lnSpc>
                        <a:spcBef>
                          <a:spcPts val="0"/>
                        </a:spcBef>
                        <a:spcAft>
                          <a:spcPts val="0"/>
                        </a:spcAft>
                      </a:pPr>
                      <a:r>
                        <a:rPr lang="en-US" sz="800" kern="100">
                          <a:effectLst/>
                        </a:rPr>
                        <a:t>Oct</a:t>
                      </a:r>
                      <a:endParaRPr lang="en-US"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07000"/>
                        </a:lnSpc>
                        <a:spcBef>
                          <a:spcPts val="0"/>
                        </a:spcBef>
                        <a:spcAft>
                          <a:spcPts val="0"/>
                        </a:spcAft>
                      </a:pPr>
                      <a:r>
                        <a:rPr lang="en-US" sz="800" kern="100">
                          <a:effectLst/>
                        </a:rPr>
                        <a:t>Nov</a:t>
                      </a:r>
                      <a:endParaRPr lang="en-US"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07000"/>
                        </a:lnSpc>
                        <a:spcBef>
                          <a:spcPts val="0"/>
                        </a:spcBef>
                        <a:spcAft>
                          <a:spcPts val="0"/>
                        </a:spcAft>
                      </a:pPr>
                      <a:r>
                        <a:rPr lang="en-US" sz="800" kern="100">
                          <a:effectLst/>
                        </a:rPr>
                        <a:t>Dec</a:t>
                      </a:r>
                      <a:endParaRPr lang="en-US"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07000"/>
                        </a:lnSpc>
                        <a:spcBef>
                          <a:spcPts val="0"/>
                        </a:spcBef>
                        <a:spcAft>
                          <a:spcPts val="0"/>
                        </a:spcAft>
                      </a:pPr>
                      <a:r>
                        <a:rPr lang="en-US" sz="800" kern="100">
                          <a:effectLst/>
                        </a:rPr>
                        <a:t>Jan</a:t>
                      </a:r>
                      <a:endParaRPr lang="en-US"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1892397852"/>
                  </a:ext>
                </a:extLst>
              </a:tr>
              <a:tr h="282491">
                <a:tc>
                  <a:txBody>
                    <a:bodyPr/>
                    <a:lstStyle/>
                    <a:p>
                      <a:pPr marL="0" marR="0" algn="ctr">
                        <a:lnSpc>
                          <a:spcPct val="107000"/>
                        </a:lnSpc>
                        <a:spcBef>
                          <a:spcPts val="0"/>
                        </a:spcBef>
                        <a:spcAft>
                          <a:spcPts val="0"/>
                        </a:spcAft>
                      </a:pPr>
                      <a:r>
                        <a:rPr lang="en-US" sz="800" kern="100">
                          <a:effectLst/>
                        </a:rPr>
                        <a:t>Number of Butterfly Needles </a:t>
                      </a:r>
                      <a:endParaRPr lang="en-US"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07000"/>
                        </a:lnSpc>
                        <a:spcBef>
                          <a:spcPts val="0"/>
                        </a:spcBef>
                        <a:spcAft>
                          <a:spcPts val="0"/>
                        </a:spcAft>
                      </a:pPr>
                      <a:r>
                        <a:rPr lang="en-US" sz="800" kern="100">
                          <a:effectLst/>
                        </a:rPr>
                        <a:t>1200</a:t>
                      </a:r>
                      <a:endParaRPr lang="en-US"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07000"/>
                        </a:lnSpc>
                        <a:spcBef>
                          <a:spcPts val="0"/>
                        </a:spcBef>
                        <a:spcAft>
                          <a:spcPts val="0"/>
                        </a:spcAft>
                      </a:pPr>
                      <a:r>
                        <a:rPr lang="en-US" sz="800" kern="100">
                          <a:effectLst/>
                        </a:rPr>
                        <a:t>1000</a:t>
                      </a:r>
                      <a:endParaRPr lang="en-US"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07000"/>
                        </a:lnSpc>
                        <a:spcBef>
                          <a:spcPts val="0"/>
                        </a:spcBef>
                        <a:spcAft>
                          <a:spcPts val="0"/>
                        </a:spcAft>
                      </a:pPr>
                      <a:r>
                        <a:rPr lang="en-US" sz="800" kern="100">
                          <a:effectLst/>
                        </a:rPr>
                        <a:t>800</a:t>
                      </a:r>
                      <a:endParaRPr lang="en-US"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07000"/>
                        </a:lnSpc>
                        <a:spcBef>
                          <a:spcPts val="0"/>
                        </a:spcBef>
                        <a:spcAft>
                          <a:spcPts val="0"/>
                        </a:spcAft>
                      </a:pPr>
                      <a:r>
                        <a:rPr lang="en-US" sz="800" kern="100">
                          <a:effectLst/>
                        </a:rPr>
                        <a:t>1200</a:t>
                      </a:r>
                      <a:endParaRPr lang="en-US"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2745832137"/>
                  </a:ext>
                </a:extLst>
              </a:tr>
              <a:tr h="264265">
                <a:tc>
                  <a:txBody>
                    <a:bodyPr/>
                    <a:lstStyle/>
                    <a:p>
                      <a:pPr marL="0" marR="0" algn="ctr">
                        <a:lnSpc>
                          <a:spcPct val="107000"/>
                        </a:lnSpc>
                        <a:spcBef>
                          <a:spcPts val="0"/>
                        </a:spcBef>
                        <a:spcAft>
                          <a:spcPts val="0"/>
                        </a:spcAft>
                      </a:pPr>
                      <a:r>
                        <a:rPr lang="en-US" sz="800" kern="100">
                          <a:effectLst/>
                        </a:rPr>
                        <a:t>Total Number of Patient Draws</a:t>
                      </a:r>
                      <a:endParaRPr lang="en-US"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07000"/>
                        </a:lnSpc>
                        <a:spcBef>
                          <a:spcPts val="0"/>
                        </a:spcBef>
                        <a:spcAft>
                          <a:spcPts val="0"/>
                        </a:spcAft>
                      </a:pPr>
                      <a:r>
                        <a:rPr lang="en-US" sz="800" kern="100">
                          <a:effectLst/>
                        </a:rPr>
                        <a:t>10601</a:t>
                      </a:r>
                      <a:endParaRPr lang="en-US"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07000"/>
                        </a:lnSpc>
                        <a:spcBef>
                          <a:spcPts val="0"/>
                        </a:spcBef>
                        <a:spcAft>
                          <a:spcPts val="0"/>
                        </a:spcAft>
                      </a:pPr>
                      <a:r>
                        <a:rPr lang="en-US" sz="800" kern="100">
                          <a:effectLst/>
                        </a:rPr>
                        <a:t>10275</a:t>
                      </a:r>
                      <a:endParaRPr lang="en-US"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07000"/>
                        </a:lnSpc>
                        <a:spcBef>
                          <a:spcPts val="0"/>
                        </a:spcBef>
                        <a:spcAft>
                          <a:spcPts val="0"/>
                        </a:spcAft>
                      </a:pPr>
                      <a:r>
                        <a:rPr lang="en-US" sz="800" kern="100">
                          <a:effectLst/>
                        </a:rPr>
                        <a:t>9960</a:t>
                      </a:r>
                      <a:endParaRPr lang="en-US"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07000"/>
                        </a:lnSpc>
                        <a:spcBef>
                          <a:spcPts val="0"/>
                        </a:spcBef>
                        <a:spcAft>
                          <a:spcPts val="0"/>
                        </a:spcAft>
                      </a:pPr>
                      <a:r>
                        <a:rPr lang="en-US" sz="800" kern="100">
                          <a:effectLst/>
                        </a:rPr>
                        <a:t>10584</a:t>
                      </a:r>
                      <a:endParaRPr lang="en-US"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2725463691"/>
                  </a:ext>
                </a:extLst>
              </a:tr>
              <a:tr h="273377">
                <a:tc>
                  <a:txBody>
                    <a:bodyPr/>
                    <a:lstStyle/>
                    <a:p>
                      <a:pPr marL="0" marR="0" algn="ctr">
                        <a:lnSpc>
                          <a:spcPct val="107000"/>
                        </a:lnSpc>
                        <a:spcBef>
                          <a:spcPts val="0"/>
                        </a:spcBef>
                        <a:spcAft>
                          <a:spcPts val="0"/>
                        </a:spcAft>
                      </a:pPr>
                      <a:r>
                        <a:rPr lang="en-US" sz="800" kern="100">
                          <a:effectLst/>
                        </a:rPr>
                        <a:t>ALL DRAW STATIONS</a:t>
                      </a:r>
                      <a:endParaRPr lang="en-US"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07000"/>
                        </a:lnSpc>
                        <a:spcBef>
                          <a:spcPts val="0"/>
                        </a:spcBef>
                        <a:spcAft>
                          <a:spcPts val="0"/>
                        </a:spcAft>
                      </a:pPr>
                      <a:r>
                        <a:rPr lang="en-US" sz="800" b="1" kern="100" dirty="0">
                          <a:effectLst/>
                        </a:rPr>
                        <a:t>11%</a:t>
                      </a:r>
                      <a:endParaRPr lang="en-US" sz="800" b="1"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07000"/>
                        </a:lnSpc>
                        <a:spcBef>
                          <a:spcPts val="0"/>
                        </a:spcBef>
                        <a:spcAft>
                          <a:spcPts val="0"/>
                        </a:spcAft>
                      </a:pPr>
                      <a:r>
                        <a:rPr lang="en-US" sz="800" b="1" kern="100" dirty="0">
                          <a:effectLst/>
                        </a:rPr>
                        <a:t>10%</a:t>
                      </a:r>
                      <a:endParaRPr lang="en-US" sz="800" b="1"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07000"/>
                        </a:lnSpc>
                        <a:spcBef>
                          <a:spcPts val="0"/>
                        </a:spcBef>
                        <a:spcAft>
                          <a:spcPts val="0"/>
                        </a:spcAft>
                      </a:pPr>
                      <a:r>
                        <a:rPr lang="en-US" sz="800" b="1" kern="100" dirty="0">
                          <a:effectLst/>
                        </a:rPr>
                        <a:t>8%</a:t>
                      </a:r>
                      <a:endParaRPr lang="en-US" sz="800" b="1"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07000"/>
                        </a:lnSpc>
                        <a:spcBef>
                          <a:spcPts val="0"/>
                        </a:spcBef>
                        <a:spcAft>
                          <a:spcPts val="0"/>
                        </a:spcAft>
                      </a:pPr>
                      <a:r>
                        <a:rPr lang="en-US" sz="800" b="1" kern="100" dirty="0">
                          <a:effectLst/>
                        </a:rPr>
                        <a:t>11%</a:t>
                      </a:r>
                      <a:endParaRPr lang="en-US" sz="800" b="1"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1156698234"/>
                  </a:ext>
                </a:extLst>
              </a:tr>
            </a:tbl>
          </a:graphicData>
        </a:graphic>
      </p:graphicFrame>
    </p:spTree>
    <p:extLst>
      <p:ext uri="{BB962C8B-B14F-4D97-AF65-F5344CB8AC3E}">
        <p14:creationId xmlns:p14="http://schemas.microsoft.com/office/powerpoint/2010/main" val="108310684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latin typeface="Arial" panose="020B0604020202020204" pitchFamily="34" charset="0"/>
                <a:cs typeface="Arial" panose="020B0604020202020204" pitchFamily="34" charset="0"/>
              </a:rPr>
              <a:t>Cancel/Redraw Rates</a:t>
            </a:r>
          </a:p>
        </p:txBody>
      </p:sp>
      <p:graphicFrame>
        <p:nvGraphicFramePr>
          <p:cNvPr id="4" name="Table 3">
            <a:extLst>
              <a:ext uri="{FF2B5EF4-FFF2-40B4-BE49-F238E27FC236}">
                <a16:creationId xmlns:a16="http://schemas.microsoft.com/office/drawing/2014/main" id="{626761C2-B1D4-F431-05C6-B122125117AE}"/>
              </a:ext>
            </a:extLst>
          </p:cNvPr>
          <p:cNvGraphicFramePr>
            <a:graphicFrameLocks noGrp="1"/>
          </p:cNvGraphicFramePr>
          <p:nvPr/>
        </p:nvGraphicFramePr>
        <p:xfrm>
          <a:off x="628650" y="2125266"/>
          <a:ext cx="7886700" cy="3321775"/>
        </p:xfrm>
        <a:graphic>
          <a:graphicData uri="http://schemas.openxmlformats.org/drawingml/2006/table">
            <a:tbl>
              <a:tblPr firstRow="1" firstCol="1" bandRow="1"/>
              <a:tblGrid>
                <a:gridCol w="1969567">
                  <a:extLst>
                    <a:ext uri="{9D8B030D-6E8A-4147-A177-3AD203B41FA5}">
                      <a16:colId xmlns:a16="http://schemas.microsoft.com/office/drawing/2014/main" val="2949739006"/>
                    </a:ext>
                  </a:extLst>
                </a:gridCol>
                <a:gridCol w="5917133">
                  <a:extLst>
                    <a:ext uri="{9D8B030D-6E8A-4147-A177-3AD203B41FA5}">
                      <a16:colId xmlns:a16="http://schemas.microsoft.com/office/drawing/2014/main" val="4013852681"/>
                    </a:ext>
                  </a:extLst>
                </a:gridCol>
              </a:tblGrid>
              <a:tr h="210360">
                <a:tc>
                  <a:txBody>
                    <a:bodyPr/>
                    <a:lstStyle/>
                    <a:p>
                      <a:pPr marL="0" marR="0">
                        <a:lnSpc>
                          <a:spcPct val="107000"/>
                        </a:lnSpc>
                        <a:spcBef>
                          <a:spcPts val="0"/>
                        </a:spcBef>
                        <a:spcAft>
                          <a:spcPts val="0"/>
                        </a:spcAft>
                      </a:pPr>
                      <a:r>
                        <a:rPr lang="en-US" sz="1400" b="1" dirty="0">
                          <a:effectLst/>
                          <a:latin typeface="Calibri Light" panose="020F0302020204030204" pitchFamily="34" charset="0"/>
                          <a:ea typeface="Calibri" panose="020F0502020204030204" pitchFamily="34" charset="0"/>
                          <a:cs typeface="Times New Roman" panose="02020603050405020304" pitchFamily="18" charset="0"/>
                        </a:rPr>
                        <a:t>Section</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Lab Outreach/Phlebotomy</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07533210"/>
                  </a:ext>
                </a:extLst>
              </a:tr>
              <a:tr h="210360">
                <a:tc>
                  <a:txBody>
                    <a:bodyPr/>
                    <a:lstStyle/>
                    <a:p>
                      <a:pPr marL="0" marR="0">
                        <a:lnSpc>
                          <a:spcPct val="107000"/>
                        </a:lnSpc>
                        <a:spcBef>
                          <a:spcPts val="0"/>
                        </a:spcBef>
                        <a:spcAft>
                          <a:spcPts val="0"/>
                        </a:spcAft>
                      </a:pPr>
                      <a:r>
                        <a:rPr lang="en-US" sz="1400" b="1" dirty="0">
                          <a:effectLst/>
                          <a:latin typeface="Calibri Light" panose="020F0302020204030204" pitchFamily="34" charset="0"/>
                          <a:ea typeface="Calibri" panose="020F0502020204030204" pitchFamily="34" charset="0"/>
                          <a:cs typeface="Times New Roman" panose="02020603050405020304" pitchFamily="18" charset="0"/>
                        </a:rPr>
                        <a:t>Phase</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Pre-Analytical</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33127581"/>
                  </a:ext>
                </a:extLst>
              </a:tr>
              <a:tr h="230024">
                <a:tc>
                  <a:txBody>
                    <a:bodyPr/>
                    <a:lstStyle/>
                    <a:p>
                      <a:pPr marL="0" marR="0">
                        <a:lnSpc>
                          <a:spcPct val="107000"/>
                        </a:lnSpc>
                        <a:spcBef>
                          <a:spcPts val="0"/>
                        </a:spcBef>
                        <a:spcAft>
                          <a:spcPts val="0"/>
                        </a:spcAft>
                      </a:pPr>
                      <a:r>
                        <a:rPr lang="en-US" sz="1400" b="1">
                          <a:effectLst/>
                          <a:latin typeface="Calibri Light" panose="020F0302020204030204" pitchFamily="34" charset="0"/>
                          <a:ea typeface="Calibri" panose="020F0502020204030204" pitchFamily="34" charset="0"/>
                          <a:cs typeface="Times New Roman" panose="02020603050405020304" pitchFamily="18" charset="0"/>
                        </a:rPr>
                        <a:t>Title</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Cancel/Redraw Rates</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65218410"/>
                  </a:ext>
                </a:extLst>
              </a:tr>
              <a:tr h="548771">
                <a:tc>
                  <a:txBody>
                    <a:bodyPr/>
                    <a:lstStyle/>
                    <a:p>
                      <a:pPr marL="0" marR="0">
                        <a:lnSpc>
                          <a:spcPct val="107000"/>
                        </a:lnSpc>
                        <a:spcBef>
                          <a:spcPts val="0"/>
                        </a:spcBef>
                        <a:spcAft>
                          <a:spcPts val="0"/>
                        </a:spcAft>
                      </a:pPr>
                      <a:r>
                        <a:rPr lang="en-US" sz="1400" b="1">
                          <a:effectLst/>
                          <a:latin typeface="Calibri Light" panose="020F0302020204030204" pitchFamily="34" charset="0"/>
                          <a:ea typeface="Calibri" panose="020F0502020204030204" pitchFamily="34" charset="0"/>
                          <a:cs typeface="Times New Roman" panose="02020603050405020304" pitchFamily="18" charset="0"/>
                        </a:rPr>
                        <a:t>Objective</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Monitors the cancel/redraw rates in the draw stations by measuring the number of cancel/redraws to overall samples collected as a percentage rate. </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55477998"/>
                  </a:ext>
                </a:extLst>
              </a:tr>
              <a:tr h="473191">
                <a:tc>
                  <a:txBody>
                    <a:bodyPr/>
                    <a:lstStyle/>
                    <a:p>
                      <a:pPr marL="0" marR="0">
                        <a:lnSpc>
                          <a:spcPct val="107000"/>
                        </a:lnSpc>
                        <a:spcBef>
                          <a:spcPts val="0"/>
                        </a:spcBef>
                        <a:spcAft>
                          <a:spcPts val="0"/>
                        </a:spcAft>
                      </a:pPr>
                      <a:r>
                        <a:rPr lang="en-US" sz="1400" b="1">
                          <a:effectLst/>
                          <a:latin typeface="Calibri Light" panose="020F0302020204030204" pitchFamily="34" charset="0"/>
                          <a:ea typeface="Calibri" panose="020F0502020204030204" pitchFamily="34" charset="0"/>
                          <a:cs typeface="Times New Roman" panose="02020603050405020304" pitchFamily="18" charset="0"/>
                        </a:rPr>
                        <a:t>Method</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Report on Helix – Redraw Rejection Cancellation and Lab Outreach Collection Metrics reports monthly.</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49358341"/>
                  </a:ext>
                </a:extLst>
              </a:tr>
              <a:tr h="650606">
                <a:tc>
                  <a:txBody>
                    <a:bodyPr/>
                    <a:lstStyle/>
                    <a:p>
                      <a:pPr marL="0" marR="0">
                        <a:lnSpc>
                          <a:spcPct val="107000"/>
                        </a:lnSpc>
                        <a:spcBef>
                          <a:spcPts val="0"/>
                        </a:spcBef>
                        <a:spcAft>
                          <a:spcPts val="0"/>
                        </a:spcAft>
                      </a:pPr>
                      <a:r>
                        <a:rPr lang="en-US" sz="1400" b="1">
                          <a:effectLst/>
                          <a:latin typeface="Calibri Light" panose="020F0302020204030204" pitchFamily="34" charset="0"/>
                          <a:ea typeface="Calibri" panose="020F0502020204030204" pitchFamily="34" charset="0"/>
                          <a:cs typeface="Times New Roman" panose="02020603050405020304" pitchFamily="18" charset="0"/>
                        </a:rPr>
                        <a:t>Definitions</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This metric will identify any collection procedure noncompliance and identify any areas that phlebotomists need retraining in. The redraw rates </a:t>
                      </a:r>
                      <a:r>
                        <a:rPr lang="en-US" sz="1400" b="1" dirty="0">
                          <a:effectLst/>
                          <a:latin typeface="Calibri" panose="020F0502020204030204" pitchFamily="34" charset="0"/>
                          <a:ea typeface="Calibri" panose="020F0502020204030204" pitchFamily="34" charset="0"/>
                          <a:cs typeface="Times New Roman" panose="02020603050405020304" pitchFamily="18" charset="0"/>
                        </a:rPr>
                        <a:t>will be pulled monthly and compared to the 2022 metrics.</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43270224"/>
                  </a:ext>
                </a:extLst>
              </a:tr>
              <a:tr h="650606">
                <a:tc>
                  <a:txBody>
                    <a:bodyPr/>
                    <a:lstStyle/>
                    <a:p>
                      <a:pPr marL="0" marR="0">
                        <a:lnSpc>
                          <a:spcPct val="107000"/>
                        </a:lnSpc>
                        <a:spcBef>
                          <a:spcPts val="0"/>
                        </a:spcBef>
                        <a:spcAft>
                          <a:spcPts val="0"/>
                        </a:spcAft>
                      </a:pPr>
                      <a:r>
                        <a:rPr lang="en-US" sz="1400" b="1">
                          <a:effectLst/>
                          <a:latin typeface="Calibri Light" panose="020F0302020204030204" pitchFamily="34" charset="0"/>
                          <a:ea typeface="Calibri" panose="020F0502020204030204" pitchFamily="34" charset="0"/>
                          <a:cs typeface="Times New Roman" panose="02020603050405020304" pitchFamily="18" charset="0"/>
                        </a:rPr>
                        <a:t>Expected Actions</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To assess draw station locations, cancel/redraw rates. A summary report will be prepared for the Director to be discussed monthly. Feedback will be provided to the draw stations for improvements.</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13129946"/>
                  </a:ext>
                </a:extLst>
              </a:tr>
              <a:tr h="283915">
                <a:tc>
                  <a:txBody>
                    <a:bodyPr/>
                    <a:lstStyle/>
                    <a:p>
                      <a:pPr marL="0" marR="0">
                        <a:lnSpc>
                          <a:spcPct val="107000"/>
                        </a:lnSpc>
                        <a:spcBef>
                          <a:spcPts val="0"/>
                        </a:spcBef>
                        <a:spcAft>
                          <a:spcPts val="0"/>
                        </a:spcAft>
                      </a:pPr>
                      <a:r>
                        <a:rPr lang="en-US" sz="1400" b="1">
                          <a:effectLst/>
                          <a:latin typeface="Calibri Light" panose="020F0302020204030204" pitchFamily="34" charset="0"/>
                          <a:ea typeface="Calibri" panose="020F0502020204030204" pitchFamily="34" charset="0"/>
                          <a:cs typeface="Times New Roman" panose="02020603050405020304" pitchFamily="18" charset="0"/>
                        </a:rPr>
                        <a:t>Benchmarks</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Overall redraw rate goal of 5%.</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63885978"/>
                  </a:ext>
                </a:extLst>
              </a:tr>
            </a:tbl>
          </a:graphicData>
        </a:graphic>
      </p:graphicFrame>
    </p:spTree>
    <p:extLst>
      <p:ext uri="{BB962C8B-B14F-4D97-AF65-F5344CB8AC3E}">
        <p14:creationId xmlns:p14="http://schemas.microsoft.com/office/powerpoint/2010/main" val="230080754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00558E8C-6A53-6D1F-A8E2-596A7CCC0F21}"/>
              </a:ext>
            </a:extLst>
          </p:cNvPr>
          <p:cNvSpPr txBox="1"/>
          <p:nvPr/>
        </p:nvSpPr>
        <p:spPr>
          <a:xfrm>
            <a:off x="345990" y="1104093"/>
            <a:ext cx="4570952" cy="304827"/>
          </a:xfrm>
          <a:prstGeom prst="rect">
            <a:avLst/>
          </a:prstGeom>
          <a:noFill/>
        </p:spPr>
        <p:txBody>
          <a:bodyPr wrap="square">
            <a:spAutoFit/>
          </a:bodyPr>
          <a:lstStyle/>
          <a:p>
            <a:pPr>
              <a:lnSpc>
                <a:spcPct val="107000"/>
              </a:lnSpc>
              <a:spcAft>
                <a:spcPts val="600"/>
              </a:spcAft>
            </a:pPr>
            <a:r>
              <a:rPr lang="en-US" sz="1200" b="1" dirty="0">
                <a:latin typeface="Calibri" panose="020F0502020204030204" pitchFamily="34" charset="0"/>
                <a:ea typeface="Calibri" panose="020F0502020204030204" pitchFamily="34" charset="0"/>
                <a:cs typeface="Times New Roman" panose="02020603050405020304" pitchFamily="18" charset="0"/>
              </a:rPr>
              <a:t>Summary</a:t>
            </a:r>
            <a:r>
              <a:rPr lang="en-US" sz="1350" b="1" dirty="0">
                <a:latin typeface="Calibri" panose="020F0502020204030204" pitchFamily="34" charset="0"/>
                <a:ea typeface="Calibri" panose="020F0502020204030204" pitchFamily="34" charset="0"/>
                <a:cs typeface="Times New Roman" panose="02020603050405020304" pitchFamily="18" charset="0"/>
              </a:rPr>
              <a:t>:</a:t>
            </a:r>
            <a:endParaRPr lang="en-US" sz="1350" dirty="0">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5D621828-A470-0EF8-96E4-890142699AF0}"/>
              </a:ext>
            </a:extLst>
          </p:cNvPr>
          <p:cNvSpPr txBox="1"/>
          <p:nvPr/>
        </p:nvSpPr>
        <p:spPr>
          <a:xfrm>
            <a:off x="345990" y="1385756"/>
            <a:ext cx="8317740" cy="929998"/>
          </a:xfrm>
          <a:prstGeom prst="rect">
            <a:avLst/>
          </a:prstGeom>
          <a:noFill/>
        </p:spPr>
        <p:txBody>
          <a:bodyPr wrap="square">
            <a:spAutoFit/>
          </a:bodyPr>
          <a:lstStyle/>
          <a:p>
            <a:pPr>
              <a:lnSpc>
                <a:spcPct val="107000"/>
              </a:lnSpc>
              <a:spcAft>
                <a:spcPts val="600"/>
              </a:spcAft>
            </a:pPr>
            <a:r>
              <a:rPr lang="en-US" sz="1050" b="1" dirty="0">
                <a:latin typeface="Calibri" panose="020F0502020204030204" pitchFamily="34" charset="0"/>
                <a:ea typeface="Calibri" panose="020F0502020204030204" pitchFamily="34" charset="0"/>
                <a:cs typeface="Times New Roman" panose="02020603050405020304" pitchFamily="18" charset="0"/>
              </a:rPr>
              <a:t>October</a:t>
            </a:r>
            <a:r>
              <a:rPr lang="en-US" sz="1050" dirty="0">
                <a:latin typeface="Calibri" panose="020F0502020204030204" pitchFamily="34" charset="0"/>
                <a:ea typeface="Calibri" panose="020F0502020204030204" pitchFamily="34" charset="0"/>
                <a:cs typeface="Times New Roman" panose="02020603050405020304" pitchFamily="18" charset="0"/>
              </a:rPr>
              <a:t>: Overall goal for the month was met. Across all the BH draw stations the cancel/redraw rate is at 2.2% the lowest it has been all year. This is a 0.6% decrease from the previous month. </a:t>
            </a:r>
          </a:p>
          <a:p>
            <a:pPr>
              <a:lnSpc>
                <a:spcPct val="107000"/>
              </a:lnSpc>
              <a:spcAft>
                <a:spcPts val="600"/>
              </a:spcAft>
            </a:pPr>
            <a:r>
              <a:rPr lang="en-US" sz="1050" b="1" dirty="0">
                <a:latin typeface="Calibri" panose="020F0502020204030204" pitchFamily="34" charset="0"/>
                <a:ea typeface="Calibri" panose="020F0502020204030204" pitchFamily="34" charset="0"/>
                <a:cs typeface="Times New Roman" panose="02020603050405020304" pitchFamily="18" charset="0"/>
              </a:rPr>
              <a:t>November</a:t>
            </a:r>
            <a:r>
              <a:rPr lang="en-US" sz="1050" dirty="0">
                <a:latin typeface="Calibri" panose="020F0502020204030204" pitchFamily="34" charset="0"/>
                <a:ea typeface="Calibri" panose="020F0502020204030204" pitchFamily="34" charset="0"/>
                <a:cs typeface="Times New Roman" panose="02020603050405020304" pitchFamily="18" charset="0"/>
              </a:rPr>
              <a:t>: Overall goal for the month was met. Across all the BH draw stations the cancel/redraw rate is 3.0%.</a:t>
            </a:r>
          </a:p>
          <a:p>
            <a:pPr>
              <a:lnSpc>
                <a:spcPct val="107000"/>
              </a:lnSpc>
              <a:spcAft>
                <a:spcPts val="600"/>
              </a:spcAft>
            </a:pPr>
            <a:r>
              <a:rPr lang="en-US" sz="1050" b="1" dirty="0">
                <a:latin typeface="Calibri" panose="020F0502020204030204" pitchFamily="34" charset="0"/>
                <a:ea typeface="Calibri" panose="020F0502020204030204" pitchFamily="34" charset="0"/>
                <a:cs typeface="Times New Roman" panose="02020603050405020304" pitchFamily="18" charset="0"/>
              </a:rPr>
              <a:t>December</a:t>
            </a:r>
            <a:r>
              <a:rPr lang="en-US" sz="1050" dirty="0">
                <a:latin typeface="Calibri" panose="020F0502020204030204" pitchFamily="34" charset="0"/>
                <a:ea typeface="Calibri" panose="020F0502020204030204" pitchFamily="34" charset="0"/>
                <a:cs typeface="Times New Roman" panose="02020603050405020304" pitchFamily="18" charset="0"/>
              </a:rPr>
              <a:t>: Overall goal for the month was met. Across all the BH draw stations the cancel/redraw rate is 2.8%.</a:t>
            </a:r>
          </a:p>
        </p:txBody>
      </p:sp>
      <p:sp>
        <p:nvSpPr>
          <p:cNvPr id="5" name="Rectangle 1">
            <a:extLst>
              <a:ext uri="{FF2B5EF4-FFF2-40B4-BE49-F238E27FC236}">
                <a16:creationId xmlns:a16="http://schemas.microsoft.com/office/drawing/2014/main" id="{CA4F771C-3BFF-AE90-2BC1-299560DDA349}"/>
              </a:ext>
            </a:extLst>
          </p:cNvPr>
          <p:cNvSpPr>
            <a:spLocks noChangeArrowheads="1"/>
          </p:cNvSpPr>
          <p:nvPr/>
        </p:nvSpPr>
        <p:spPr bwMode="auto">
          <a:xfrm>
            <a:off x="3294460" y="225942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en-US" sz="1350"/>
          </a:p>
        </p:txBody>
      </p:sp>
      <p:sp>
        <p:nvSpPr>
          <p:cNvPr id="6" name="TextBox 5">
            <a:extLst>
              <a:ext uri="{FF2B5EF4-FFF2-40B4-BE49-F238E27FC236}">
                <a16:creationId xmlns:a16="http://schemas.microsoft.com/office/drawing/2014/main" id="{3BA02E6E-970F-88AD-F5C2-A1A1C1394B9E}"/>
              </a:ext>
            </a:extLst>
          </p:cNvPr>
          <p:cNvSpPr txBox="1"/>
          <p:nvPr/>
        </p:nvSpPr>
        <p:spPr>
          <a:xfrm>
            <a:off x="345991" y="2292784"/>
            <a:ext cx="7560119" cy="430374"/>
          </a:xfrm>
          <a:prstGeom prst="rect">
            <a:avLst/>
          </a:prstGeom>
          <a:noFill/>
        </p:spPr>
        <p:txBody>
          <a:bodyPr wrap="square">
            <a:spAutoFit/>
          </a:bodyPr>
          <a:lstStyle/>
          <a:p>
            <a:pPr>
              <a:lnSpc>
                <a:spcPct val="107000"/>
              </a:lnSpc>
              <a:spcAft>
                <a:spcPts val="600"/>
              </a:spcAft>
            </a:pPr>
            <a:r>
              <a:rPr lang="en-US" sz="1050" b="1" dirty="0">
                <a:latin typeface="Calibri" panose="020F0502020204030204" pitchFamily="34" charset="0"/>
                <a:ea typeface="Calibri" panose="020F0502020204030204" pitchFamily="34" charset="0"/>
                <a:cs typeface="Times New Roman" panose="02020603050405020304" pitchFamily="18" charset="0"/>
              </a:rPr>
              <a:t>January</a:t>
            </a:r>
            <a:r>
              <a:rPr lang="en-US" sz="1050" dirty="0">
                <a:latin typeface="Calibri" panose="020F0502020204030204" pitchFamily="34" charset="0"/>
                <a:ea typeface="Calibri" panose="020F0502020204030204" pitchFamily="34" charset="0"/>
                <a:cs typeface="Times New Roman" panose="02020603050405020304" pitchFamily="18" charset="0"/>
              </a:rPr>
              <a:t> : Overall goal reached for the month. Majority of locations had a cancellation rate of 4% or less. The overall cancel redraw rate for January was 2.5%. </a:t>
            </a:r>
          </a:p>
        </p:txBody>
      </p:sp>
      <p:graphicFrame>
        <p:nvGraphicFramePr>
          <p:cNvPr id="7" name="Table 6">
            <a:extLst>
              <a:ext uri="{FF2B5EF4-FFF2-40B4-BE49-F238E27FC236}">
                <a16:creationId xmlns:a16="http://schemas.microsoft.com/office/drawing/2014/main" id="{F9C01983-C1E4-D177-E0AA-B93F04EBB090}"/>
              </a:ext>
            </a:extLst>
          </p:cNvPr>
          <p:cNvGraphicFramePr>
            <a:graphicFrameLocks noGrp="1"/>
          </p:cNvGraphicFramePr>
          <p:nvPr/>
        </p:nvGraphicFramePr>
        <p:xfrm>
          <a:off x="1552756" y="2914651"/>
          <a:ext cx="5095693" cy="2648107"/>
        </p:xfrm>
        <a:graphic>
          <a:graphicData uri="http://schemas.openxmlformats.org/drawingml/2006/table">
            <a:tbl>
              <a:tblPr firstRow="1" firstCol="1" bandRow="1">
                <a:tableStyleId>{5C22544A-7EE6-4342-B048-85BDC9FD1C3A}</a:tableStyleId>
              </a:tblPr>
              <a:tblGrid>
                <a:gridCol w="2804969">
                  <a:extLst>
                    <a:ext uri="{9D8B030D-6E8A-4147-A177-3AD203B41FA5}">
                      <a16:colId xmlns:a16="http://schemas.microsoft.com/office/drawing/2014/main" val="2341886695"/>
                    </a:ext>
                  </a:extLst>
                </a:gridCol>
                <a:gridCol w="572681">
                  <a:extLst>
                    <a:ext uri="{9D8B030D-6E8A-4147-A177-3AD203B41FA5}">
                      <a16:colId xmlns:a16="http://schemas.microsoft.com/office/drawing/2014/main" val="1565853854"/>
                    </a:ext>
                  </a:extLst>
                </a:gridCol>
                <a:gridCol w="572681">
                  <a:extLst>
                    <a:ext uri="{9D8B030D-6E8A-4147-A177-3AD203B41FA5}">
                      <a16:colId xmlns:a16="http://schemas.microsoft.com/office/drawing/2014/main" val="3613041895"/>
                    </a:ext>
                  </a:extLst>
                </a:gridCol>
                <a:gridCol w="572681">
                  <a:extLst>
                    <a:ext uri="{9D8B030D-6E8A-4147-A177-3AD203B41FA5}">
                      <a16:colId xmlns:a16="http://schemas.microsoft.com/office/drawing/2014/main" val="3783822249"/>
                    </a:ext>
                  </a:extLst>
                </a:gridCol>
                <a:gridCol w="572681">
                  <a:extLst>
                    <a:ext uri="{9D8B030D-6E8A-4147-A177-3AD203B41FA5}">
                      <a16:colId xmlns:a16="http://schemas.microsoft.com/office/drawing/2014/main" val="1326166303"/>
                    </a:ext>
                  </a:extLst>
                </a:gridCol>
              </a:tblGrid>
              <a:tr h="139631">
                <a:tc>
                  <a:txBody>
                    <a:bodyPr/>
                    <a:lstStyle/>
                    <a:p>
                      <a:pPr marL="0" marR="0" algn="ctr">
                        <a:lnSpc>
                          <a:spcPct val="107000"/>
                        </a:lnSpc>
                        <a:spcBef>
                          <a:spcPts val="0"/>
                        </a:spcBef>
                        <a:spcAft>
                          <a:spcPts val="0"/>
                        </a:spcAft>
                      </a:pPr>
                      <a:r>
                        <a:rPr lang="en-US" sz="800" kern="100">
                          <a:effectLst/>
                        </a:rPr>
                        <a:t>   </a:t>
                      </a:r>
                      <a:endParaRPr lang="en-US"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07000"/>
                        </a:lnSpc>
                        <a:spcBef>
                          <a:spcPts val="0"/>
                        </a:spcBef>
                        <a:spcAft>
                          <a:spcPts val="0"/>
                        </a:spcAft>
                      </a:pPr>
                      <a:r>
                        <a:rPr lang="en-US" sz="800" kern="100">
                          <a:effectLst/>
                        </a:rPr>
                        <a:t>Oct</a:t>
                      </a:r>
                      <a:endParaRPr lang="en-US"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07000"/>
                        </a:lnSpc>
                        <a:spcBef>
                          <a:spcPts val="0"/>
                        </a:spcBef>
                        <a:spcAft>
                          <a:spcPts val="0"/>
                        </a:spcAft>
                      </a:pPr>
                      <a:r>
                        <a:rPr lang="en-US" sz="800" kern="100">
                          <a:effectLst/>
                        </a:rPr>
                        <a:t>Nov</a:t>
                      </a:r>
                      <a:endParaRPr lang="en-US"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07000"/>
                        </a:lnSpc>
                        <a:spcBef>
                          <a:spcPts val="0"/>
                        </a:spcBef>
                        <a:spcAft>
                          <a:spcPts val="0"/>
                        </a:spcAft>
                      </a:pPr>
                      <a:r>
                        <a:rPr lang="en-US" sz="800" kern="100">
                          <a:effectLst/>
                        </a:rPr>
                        <a:t>Dec</a:t>
                      </a:r>
                      <a:endParaRPr lang="en-US"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07000"/>
                        </a:lnSpc>
                        <a:spcBef>
                          <a:spcPts val="0"/>
                        </a:spcBef>
                        <a:spcAft>
                          <a:spcPts val="0"/>
                        </a:spcAft>
                      </a:pPr>
                      <a:r>
                        <a:rPr lang="en-US" sz="800" kern="100">
                          <a:effectLst/>
                        </a:rPr>
                        <a:t>Jan</a:t>
                      </a:r>
                      <a:endParaRPr lang="en-US"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2890731403"/>
                  </a:ext>
                </a:extLst>
              </a:tr>
              <a:tr h="139631">
                <a:tc>
                  <a:txBody>
                    <a:bodyPr/>
                    <a:lstStyle/>
                    <a:p>
                      <a:pPr marL="0" marR="0" algn="ctr">
                        <a:lnSpc>
                          <a:spcPct val="107000"/>
                        </a:lnSpc>
                        <a:spcBef>
                          <a:spcPts val="0"/>
                        </a:spcBef>
                        <a:spcAft>
                          <a:spcPts val="0"/>
                        </a:spcAft>
                      </a:pPr>
                      <a:r>
                        <a:rPr lang="en-US" sz="800" kern="100">
                          <a:effectLst/>
                        </a:rPr>
                        <a:t>BH BOSTON POST RD DRAW STATION</a:t>
                      </a:r>
                      <a:endParaRPr lang="en-US"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07000"/>
                        </a:lnSpc>
                        <a:spcBef>
                          <a:spcPts val="0"/>
                        </a:spcBef>
                        <a:spcAft>
                          <a:spcPts val="0"/>
                        </a:spcAft>
                      </a:pPr>
                      <a:r>
                        <a:rPr lang="en-US" sz="800" kern="100">
                          <a:effectLst/>
                        </a:rPr>
                        <a:t>1.1%</a:t>
                      </a:r>
                      <a:endParaRPr lang="en-US"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07000"/>
                        </a:lnSpc>
                        <a:spcBef>
                          <a:spcPts val="0"/>
                        </a:spcBef>
                        <a:spcAft>
                          <a:spcPts val="0"/>
                        </a:spcAft>
                      </a:pPr>
                      <a:r>
                        <a:rPr lang="en-US" sz="800" kern="100">
                          <a:effectLst/>
                        </a:rPr>
                        <a:t>1.9%</a:t>
                      </a:r>
                      <a:endParaRPr lang="en-US"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07000"/>
                        </a:lnSpc>
                        <a:spcBef>
                          <a:spcPts val="0"/>
                        </a:spcBef>
                        <a:spcAft>
                          <a:spcPts val="0"/>
                        </a:spcAft>
                      </a:pPr>
                      <a:r>
                        <a:rPr lang="en-US" sz="800" kern="100">
                          <a:effectLst/>
                        </a:rPr>
                        <a:t>2.1%</a:t>
                      </a:r>
                      <a:endParaRPr lang="en-US"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07000"/>
                        </a:lnSpc>
                        <a:spcBef>
                          <a:spcPts val="0"/>
                        </a:spcBef>
                        <a:spcAft>
                          <a:spcPts val="0"/>
                        </a:spcAft>
                      </a:pPr>
                      <a:r>
                        <a:rPr lang="en-US" sz="800" kern="100">
                          <a:effectLst/>
                        </a:rPr>
                        <a:t>1.2%</a:t>
                      </a:r>
                      <a:endParaRPr lang="en-US"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952272235"/>
                  </a:ext>
                </a:extLst>
              </a:tr>
              <a:tr h="134977">
                <a:tc>
                  <a:txBody>
                    <a:bodyPr/>
                    <a:lstStyle/>
                    <a:p>
                      <a:pPr marL="0" marR="0" algn="ctr">
                        <a:lnSpc>
                          <a:spcPct val="107000"/>
                        </a:lnSpc>
                        <a:spcBef>
                          <a:spcPts val="0"/>
                        </a:spcBef>
                        <a:spcAft>
                          <a:spcPts val="0"/>
                        </a:spcAft>
                      </a:pPr>
                      <a:r>
                        <a:rPr lang="en-US" sz="800" kern="100">
                          <a:effectLst/>
                        </a:rPr>
                        <a:t>BH DRAW STATION SILVER LANE TRUMBULL</a:t>
                      </a:r>
                      <a:endParaRPr lang="en-US"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07000"/>
                        </a:lnSpc>
                        <a:spcBef>
                          <a:spcPts val="0"/>
                        </a:spcBef>
                        <a:spcAft>
                          <a:spcPts val="0"/>
                        </a:spcAft>
                      </a:pPr>
                      <a:r>
                        <a:rPr lang="en-US" sz="800" kern="100">
                          <a:effectLst/>
                        </a:rPr>
                        <a:t>2.5%</a:t>
                      </a:r>
                      <a:endParaRPr lang="en-US"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07000"/>
                        </a:lnSpc>
                        <a:spcBef>
                          <a:spcPts val="0"/>
                        </a:spcBef>
                        <a:spcAft>
                          <a:spcPts val="0"/>
                        </a:spcAft>
                      </a:pPr>
                      <a:r>
                        <a:rPr lang="en-US" sz="800" kern="100">
                          <a:effectLst/>
                        </a:rPr>
                        <a:t>2.7%</a:t>
                      </a:r>
                      <a:endParaRPr lang="en-US"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07000"/>
                        </a:lnSpc>
                        <a:spcBef>
                          <a:spcPts val="0"/>
                        </a:spcBef>
                        <a:spcAft>
                          <a:spcPts val="0"/>
                        </a:spcAft>
                      </a:pPr>
                      <a:r>
                        <a:rPr lang="en-US" sz="800" kern="100" dirty="0">
                          <a:solidFill>
                            <a:srgbClr val="FF0000"/>
                          </a:solidFill>
                          <a:effectLst/>
                        </a:rPr>
                        <a:t>5.5%</a:t>
                      </a:r>
                      <a:endParaRPr lang="en-US" sz="8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07000"/>
                        </a:lnSpc>
                        <a:spcBef>
                          <a:spcPts val="0"/>
                        </a:spcBef>
                        <a:spcAft>
                          <a:spcPts val="0"/>
                        </a:spcAft>
                      </a:pPr>
                      <a:r>
                        <a:rPr lang="en-US" sz="800" kern="100">
                          <a:effectLst/>
                        </a:rPr>
                        <a:t>0.8%</a:t>
                      </a:r>
                      <a:endParaRPr lang="en-US"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2545765682"/>
                  </a:ext>
                </a:extLst>
              </a:tr>
              <a:tr h="134977">
                <a:tc>
                  <a:txBody>
                    <a:bodyPr/>
                    <a:lstStyle/>
                    <a:p>
                      <a:pPr marL="0" marR="0" algn="ctr">
                        <a:lnSpc>
                          <a:spcPct val="107000"/>
                        </a:lnSpc>
                        <a:spcBef>
                          <a:spcPts val="0"/>
                        </a:spcBef>
                        <a:spcAft>
                          <a:spcPts val="0"/>
                        </a:spcAft>
                      </a:pPr>
                      <a:r>
                        <a:rPr lang="en-US" sz="800" kern="100">
                          <a:effectLst/>
                        </a:rPr>
                        <a:t>BH DRAW STATION STRATFORD</a:t>
                      </a:r>
                      <a:endParaRPr lang="en-US"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07000"/>
                        </a:lnSpc>
                        <a:spcBef>
                          <a:spcPts val="0"/>
                        </a:spcBef>
                        <a:spcAft>
                          <a:spcPts val="0"/>
                        </a:spcAft>
                      </a:pPr>
                      <a:r>
                        <a:rPr lang="en-US" sz="800" kern="100">
                          <a:effectLst/>
                        </a:rPr>
                        <a:t>1.2%</a:t>
                      </a:r>
                      <a:endParaRPr lang="en-US"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07000"/>
                        </a:lnSpc>
                        <a:spcBef>
                          <a:spcPts val="0"/>
                        </a:spcBef>
                        <a:spcAft>
                          <a:spcPts val="0"/>
                        </a:spcAft>
                      </a:pPr>
                      <a:r>
                        <a:rPr lang="en-US" sz="800" kern="100">
                          <a:effectLst/>
                        </a:rPr>
                        <a:t>2.5%</a:t>
                      </a:r>
                      <a:endParaRPr lang="en-US"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07000"/>
                        </a:lnSpc>
                        <a:spcBef>
                          <a:spcPts val="0"/>
                        </a:spcBef>
                        <a:spcAft>
                          <a:spcPts val="0"/>
                        </a:spcAft>
                      </a:pPr>
                      <a:r>
                        <a:rPr lang="en-US" sz="800" kern="100">
                          <a:effectLst/>
                        </a:rPr>
                        <a:t>2.1%</a:t>
                      </a:r>
                      <a:endParaRPr lang="en-US"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07000"/>
                        </a:lnSpc>
                        <a:spcBef>
                          <a:spcPts val="0"/>
                        </a:spcBef>
                        <a:spcAft>
                          <a:spcPts val="0"/>
                        </a:spcAft>
                      </a:pPr>
                      <a:r>
                        <a:rPr lang="en-US" sz="800" kern="100">
                          <a:effectLst/>
                        </a:rPr>
                        <a:t>1.4%</a:t>
                      </a:r>
                      <a:endParaRPr lang="en-US"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1497112703"/>
                  </a:ext>
                </a:extLst>
              </a:tr>
              <a:tr h="134977">
                <a:tc>
                  <a:txBody>
                    <a:bodyPr/>
                    <a:lstStyle/>
                    <a:p>
                      <a:pPr marL="0" marR="0" algn="ctr">
                        <a:lnSpc>
                          <a:spcPct val="107000"/>
                        </a:lnSpc>
                        <a:spcBef>
                          <a:spcPts val="0"/>
                        </a:spcBef>
                        <a:spcAft>
                          <a:spcPts val="0"/>
                        </a:spcAft>
                      </a:pPr>
                      <a:r>
                        <a:rPr lang="en-US" sz="800" kern="100">
                          <a:effectLst/>
                        </a:rPr>
                        <a:t>BH DRAW STATION WHITE PLAINS TRUMBULL </a:t>
                      </a:r>
                      <a:endParaRPr lang="en-US"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07000"/>
                        </a:lnSpc>
                        <a:spcBef>
                          <a:spcPts val="0"/>
                        </a:spcBef>
                        <a:spcAft>
                          <a:spcPts val="0"/>
                        </a:spcAft>
                      </a:pPr>
                      <a:r>
                        <a:rPr lang="en-US" sz="800" kern="100">
                          <a:effectLst/>
                        </a:rPr>
                        <a:t>3.6%</a:t>
                      </a:r>
                      <a:endParaRPr lang="en-US"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07000"/>
                        </a:lnSpc>
                        <a:spcBef>
                          <a:spcPts val="0"/>
                        </a:spcBef>
                        <a:spcAft>
                          <a:spcPts val="0"/>
                        </a:spcAft>
                      </a:pPr>
                      <a:r>
                        <a:rPr lang="en-US" sz="800" kern="100">
                          <a:effectLst/>
                        </a:rPr>
                        <a:t>4.3%</a:t>
                      </a:r>
                      <a:endParaRPr lang="en-US"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07000"/>
                        </a:lnSpc>
                        <a:spcBef>
                          <a:spcPts val="0"/>
                        </a:spcBef>
                        <a:spcAft>
                          <a:spcPts val="0"/>
                        </a:spcAft>
                      </a:pPr>
                      <a:r>
                        <a:rPr lang="en-US" sz="800" kern="100" dirty="0">
                          <a:solidFill>
                            <a:srgbClr val="FF0000"/>
                          </a:solidFill>
                          <a:effectLst/>
                        </a:rPr>
                        <a:t>6.1%</a:t>
                      </a:r>
                      <a:endParaRPr lang="en-US" sz="8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07000"/>
                        </a:lnSpc>
                        <a:spcBef>
                          <a:spcPts val="0"/>
                        </a:spcBef>
                        <a:spcAft>
                          <a:spcPts val="0"/>
                        </a:spcAft>
                      </a:pPr>
                      <a:r>
                        <a:rPr lang="en-US" sz="800" kern="100">
                          <a:effectLst/>
                        </a:rPr>
                        <a:t>3.5%</a:t>
                      </a:r>
                      <a:endParaRPr lang="en-US"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3027209484"/>
                  </a:ext>
                </a:extLst>
              </a:tr>
              <a:tr h="274169">
                <a:tc>
                  <a:txBody>
                    <a:bodyPr/>
                    <a:lstStyle/>
                    <a:p>
                      <a:pPr marL="0" marR="0" algn="ctr">
                        <a:lnSpc>
                          <a:spcPct val="107000"/>
                        </a:lnSpc>
                        <a:spcBef>
                          <a:spcPts val="0"/>
                        </a:spcBef>
                        <a:spcAft>
                          <a:spcPts val="0"/>
                        </a:spcAft>
                      </a:pPr>
                      <a:r>
                        <a:rPr lang="en-US" sz="800" kern="100">
                          <a:effectLst/>
                        </a:rPr>
                        <a:t>BH ENDOCRINOLOGY DRAW STATION QUARRY ROAD</a:t>
                      </a:r>
                      <a:endParaRPr lang="en-US"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07000"/>
                        </a:lnSpc>
                        <a:spcBef>
                          <a:spcPts val="0"/>
                        </a:spcBef>
                        <a:spcAft>
                          <a:spcPts val="0"/>
                        </a:spcAft>
                      </a:pPr>
                      <a:r>
                        <a:rPr lang="en-US" sz="800" kern="100">
                          <a:effectLst/>
                        </a:rPr>
                        <a:t>0.9%</a:t>
                      </a:r>
                      <a:endParaRPr lang="en-US"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07000"/>
                        </a:lnSpc>
                        <a:spcBef>
                          <a:spcPts val="0"/>
                        </a:spcBef>
                        <a:spcAft>
                          <a:spcPts val="0"/>
                        </a:spcAft>
                      </a:pPr>
                      <a:r>
                        <a:rPr lang="en-US" sz="800" kern="100">
                          <a:effectLst/>
                        </a:rPr>
                        <a:t>0.8%</a:t>
                      </a:r>
                      <a:endParaRPr lang="en-US"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07000"/>
                        </a:lnSpc>
                        <a:spcBef>
                          <a:spcPts val="0"/>
                        </a:spcBef>
                        <a:spcAft>
                          <a:spcPts val="0"/>
                        </a:spcAft>
                      </a:pPr>
                      <a:r>
                        <a:rPr lang="en-US" sz="800" kern="100">
                          <a:effectLst/>
                        </a:rPr>
                        <a:t>1.5%</a:t>
                      </a:r>
                      <a:endParaRPr lang="en-US"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07000"/>
                        </a:lnSpc>
                        <a:spcBef>
                          <a:spcPts val="0"/>
                        </a:spcBef>
                        <a:spcAft>
                          <a:spcPts val="0"/>
                        </a:spcAft>
                      </a:pPr>
                      <a:r>
                        <a:rPr lang="en-US" sz="800" kern="100">
                          <a:effectLst/>
                        </a:rPr>
                        <a:t>0.0%</a:t>
                      </a:r>
                      <a:endParaRPr lang="en-US"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88367339"/>
                  </a:ext>
                </a:extLst>
              </a:tr>
              <a:tr h="134977">
                <a:tc>
                  <a:txBody>
                    <a:bodyPr/>
                    <a:lstStyle/>
                    <a:p>
                      <a:pPr marL="0" marR="0" algn="ctr">
                        <a:lnSpc>
                          <a:spcPct val="107000"/>
                        </a:lnSpc>
                        <a:spcBef>
                          <a:spcPts val="0"/>
                        </a:spcBef>
                        <a:spcAft>
                          <a:spcPts val="0"/>
                        </a:spcAft>
                      </a:pPr>
                      <a:r>
                        <a:rPr lang="en-US" sz="800" kern="100">
                          <a:effectLst/>
                        </a:rPr>
                        <a:t>BH FAM MED DRAW STATION QUARRY ROAD</a:t>
                      </a:r>
                      <a:endParaRPr lang="en-US"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07000"/>
                        </a:lnSpc>
                        <a:spcBef>
                          <a:spcPts val="0"/>
                        </a:spcBef>
                        <a:spcAft>
                          <a:spcPts val="0"/>
                        </a:spcAft>
                      </a:pPr>
                      <a:r>
                        <a:rPr lang="en-US" sz="800" kern="100">
                          <a:effectLst/>
                        </a:rPr>
                        <a:t>3.1%</a:t>
                      </a:r>
                      <a:endParaRPr lang="en-US"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07000"/>
                        </a:lnSpc>
                        <a:spcBef>
                          <a:spcPts val="0"/>
                        </a:spcBef>
                        <a:spcAft>
                          <a:spcPts val="0"/>
                        </a:spcAft>
                      </a:pPr>
                      <a:r>
                        <a:rPr lang="en-US" sz="800" kern="100">
                          <a:effectLst/>
                        </a:rPr>
                        <a:t>4.9%</a:t>
                      </a:r>
                      <a:endParaRPr lang="en-US"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07000"/>
                        </a:lnSpc>
                        <a:spcBef>
                          <a:spcPts val="0"/>
                        </a:spcBef>
                        <a:spcAft>
                          <a:spcPts val="0"/>
                        </a:spcAft>
                      </a:pPr>
                      <a:r>
                        <a:rPr lang="en-US" sz="800" kern="100">
                          <a:effectLst/>
                        </a:rPr>
                        <a:t>3.7%</a:t>
                      </a:r>
                      <a:endParaRPr lang="en-US"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07000"/>
                        </a:lnSpc>
                        <a:spcBef>
                          <a:spcPts val="0"/>
                        </a:spcBef>
                        <a:spcAft>
                          <a:spcPts val="0"/>
                        </a:spcAft>
                      </a:pPr>
                      <a:r>
                        <a:rPr lang="en-US" sz="800" kern="100">
                          <a:effectLst/>
                        </a:rPr>
                        <a:t>4.8%</a:t>
                      </a:r>
                      <a:endParaRPr lang="en-US"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2841237103"/>
                  </a:ext>
                </a:extLst>
              </a:tr>
              <a:tr h="174746">
                <a:tc>
                  <a:txBody>
                    <a:bodyPr/>
                    <a:lstStyle/>
                    <a:p>
                      <a:pPr marL="0" marR="0" algn="ctr">
                        <a:lnSpc>
                          <a:spcPct val="107000"/>
                        </a:lnSpc>
                        <a:spcBef>
                          <a:spcPts val="0"/>
                        </a:spcBef>
                        <a:spcAft>
                          <a:spcPts val="0"/>
                        </a:spcAft>
                      </a:pPr>
                      <a:r>
                        <a:rPr lang="en-US" sz="800" kern="100">
                          <a:effectLst/>
                        </a:rPr>
                        <a:t>BH HUNTINGTON MED TEST CTR</a:t>
                      </a:r>
                      <a:endParaRPr lang="en-US"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07000"/>
                        </a:lnSpc>
                        <a:spcBef>
                          <a:spcPts val="0"/>
                        </a:spcBef>
                        <a:spcAft>
                          <a:spcPts val="0"/>
                        </a:spcAft>
                      </a:pPr>
                      <a:r>
                        <a:rPr lang="en-US" sz="800" kern="100">
                          <a:effectLst/>
                        </a:rPr>
                        <a:t>3.7%</a:t>
                      </a:r>
                      <a:endParaRPr lang="en-US"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07000"/>
                        </a:lnSpc>
                        <a:spcBef>
                          <a:spcPts val="0"/>
                        </a:spcBef>
                        <a:spcAft>
                          <a:spcPts val="0"/>
                        </a:spcAft>
                      </a:pPr>
                      <a:r>
                        <a:rPr lang="en-US" sz="800" kern="100">
                          <a:effectLst/>
                        </a:rPr>
                        <a:t>2.4%</a:t>
                      </a:r>
                      <a:endParaRPr lang="en-US"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07000"/>
                        </a:lnSpc>
                        <a:spcBef>
                          <a:spcPts val="0"/>
                        </a:spcBef>
                        <a:spcAft>
                          <a:spcPts val="0"/>
                        </a:spcAft>
                      </a:pPr>
                      <a:r>
                        <a:rPr lang="en-US" sz="800" kern="100">
                          <a:effectLst/>
                        </a:rPr>
                        <a:t>2.3%</a:t>
                      </a:r>
                      <a:endParaRPr lang="en-US"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07000"/>
                        </a:lnSpc>
                        <a:spcBef>
                          <a:spcPts val="0"/>
                        </a:spcBef>
                        <a:spcAft>
                          <a:spcPts val="0"/>
                        </a:spcAft>
                      </a:pPr>
                      <a:r>
                        <a:rPr lang="en-US" sz="800" kern="100">
                          <a:effectLst/>
                        </a:rPr>
                        <a:t>2.0%</a:t>
                      </a:r>
                      <a:endParaRPr lang="en-US"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642640321"/>
                  </a:ext>
                </a:extLst>
              </a:tr>
              <a:tr h="134977">
                <a:tc>
                  <a:txBody>
                    <a:bodyPr/>
                    <a:lstStyle/>
                    <a:p>
                      <a:pPr marL="0" marR="0" algn="ctr">
                        <a:lnSpc>
                          <a:spcPct val="107000"/>
                        </a:lnSpc>
                        <a:spcBef>
                          <a:spcPts val="0"/>
                        </a:spcBef>
                        <a:spcAft>
                          <a:spcPts val="0"/>
                        </a:spcAft>
                      </a:pPr>
                      <a:r>
                        <a:rPr lang="en-US" sz="800" kern="100">
                          <a:effectLst/>
                        </a:rPr>
                        <a:t>BH INT MED DRAW STATION QUARRY ROAD</a:t>
                      </a:r>
                      <a:endParaRPr lang="en-US"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07000"/>
                        </a:lnSpc>
                        <a:spcBef>
                          <a:spcPts val="0"/>
                        </a:spcBef>
                        <a:spcAft>
                          <a:spcPts val="0"/>
                        </a:spcAft>
                      </a:pPr>
                      <a:r>
                        <a:rPr lang="en-US" sz="800" kern="100">
                          <a:effectLst/>
                        </a:rPr>
                        <a:t>4.4%</a:t>
                      </a:r>
                      <a:endParaRPr lang="en-US"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07000"/>
                        </a:lnSpc>
                        <a:spcBef>
                          <a:spcPts val="0"/>
                        </a:spcBef>
                        <a:spcAft>
                          <a:spcPts val="0"/>
                        </a:spcAft>
                      </a:pPr>
                      <a:r>
                        <a:rPr lang="en-US" sz="800" kern="100" dirty="0">
                          <a:solidFill>
                            <a:srgbClr val="FF0000"/>
                          </a:solidFill>
                          <a:effectLst/>
                        </a:rPr>
                        <a:t>5.7%</a:t>
                      </a:r>
                      <a:endParaRPr lang="en-US" sz="8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07000"/>
                        </a:lnSpc>
                        <a:spcBef>
                          <a:spcPts val="0"/>
                        </a:spcBef>
                        <a:spcAft>
                          <a:spcPts val="0"/>
                        </a:spcAft>
                      </a:pPr>
                      <a:r>
                        <a:rPr lang="en-US" sz="800" kern="100">
                          <a:effectLst/>
                        </a:rPr>
                        <a:t>2.8%</a:t>
                      </a:r>
                      <a:endParaRPr lang="en-US"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07000"/>
                        </a:lnSpc>
                        <a:spcBef>
                          <a:spcPts val="0"/>
                        </a:spcBef>
                        <a:spcAft>
                          <a:spcPts val="0"/>
                        </a:spcAft>
                      </a:pPr>
                      <a:r>
                        <a:rPr lang="en-US" sz="800" kern="100">
                          <a:effectLst/>
                        </a:rPr>
                        <a:t>3.5%</a:t>
                      </a:r>
                      <a:endParaRPr lang="en-US"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4162812987"/>
                  </a:ext>
                </a:extLst>
              </a:tr>
              <a:tr h="134977">
                <a:tc>
                  <a:txBody>
                    <a:bodyPr/>
                    <a:lstStyle/>
                    <a:p>
                      <a:pPr marL="0" marR="0" algn="ctr">
                        <a:lnSpc>
                          <a:spcPct val="107000"/>
                        </a:lnSpc>
                        <a:spcBef>
                          <a:spcPts val="0"/>
                        </a:spcBef>
                        <a:spcAft>
                          <a:spcPts val="0"/>
                        </a:spcAft>
                      </a:pPr>
                      <a:r>
                        <a:rPr lang="en-US" sz="800" kern="100">
                          <a:effectLst/>
                        </a:rPr>
                        <a:t>BH KINGS HWY FRFLD DRAW STATION</a:t>
                      </a:r>
                      <a:endParaRPr lang="en-US"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07000"/>
                        </a:lnSpc>
                        <a:spcBef>
                          <a:spcPts val="0"/>
                        </a:spcBef>
                        <a:spcAft>
                          <a:spcPts val="0"/>
                        </a:spcAft>
                      </a:pPr>
                      <a:r>
                        <a:rPr lang="en-US" sz="800" kern="100">
                          <a:effectLst/>
                        </a:rPr>
                        <a:t>1.8%</a:t>
                      </a:r>
                      <a:endParaRPr lang="en-US"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07000"/>
                        </a:lnSpc>
                        <a:spcBef>
                          <a:spcPts val="0"/>
                        </a:spcBef>
                        <a:spcAft>
                          <a:spcPts val="0"/>
                        </a:spcAft>
                      </a:pPr>
                      <a:r>
                        <a:rPr lang="en-US" sz="800" kern="100">
                          <a:effectLst/>
                        </a:rPr>
                        <a:t>2.1%</a:t>
                      </a:r>
                      <a:endParaRPr lang="en-US"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07000"/>
                        </a:lnSpc>
                        <a:spcBef>
                          <a:spcPts val="0"/>
                        </a:spcBef>
                        <a:spcAft>
                          <a:spcPts val="0"/>
                        </a:spcAft>
                      </a:pPr>
                      <a:r>
                        <a:rPr lang="en-US" sz="800" kern="100">
                          <a:effectLst/>
                        </a:rPr>
                        <a:t>2.5%</a:t>
                      </a:r>
                      <a:endParaRPr lang="en-US"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07000"/>
                        </a:lnSpc>
                        <a:spcBef>
                          <a:spcPts val="0"/>
                        </a:spcBef>
                        <a:spcAft>
                          <a:spcPts val="0"/>
                        </a:spcAft>
                      </a:pPr>
                      <a:r>
                        <a:rPr lang="en-US" sz="800" kern="100">
                          <a:effectLst/>
                        </a:rPr>
                        <a:t>1.8%</a:t>
                      </a:r>
                      <a:endParaRPr lang="en-US"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1965632773"/>
                  </a:ext>
                </a:extLst>
              </a:tr>
              <a:tr h="134977">
                <a:tc>
                  <a:txBody>
                    <a:bodyPr/>
                    <a:lstStyle/>
                    <a:p>
                      <a:pPr marL="0" marR="0" algn="ctr">
                        <a:lnSpc>
                          <a:spcPct val="107000"/>
                        </a:lnSpc>
                        <a:spcBef>
                          <a:spcPts val="0"/>
                        </a:spcBef>
                        <a:spcAft>
                          <a:spcPts val="0"/>
                        </a:spcAft>
                      </a:pPr>
                      <a:r>
                        <a:rPr lang="en-US" sz="800" kern="100">
                          <a:effectLst/>
                        </a:rPr>
                        <a:t>BH MILFORD DRAW STATION</a:t>
                      </a:r>
                      <a:endParaRPr lang="en-US"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07000"/>
                        </a:lnSpc>
                        <a:spcBef>
                          <a:spcPts val="0"/>
                        </a:spcBef>
                        <a:spcAft>
                          <a:spcPts val="0"/>
                        </a:spcAft>
                      </a:pPr>
                      <a:r>
                        <a:rPr lang="en-US" sz="800" kern="100">
                          <a:effectLst/>
                        </a:rPr>
                        <a:t>1.1%</a:t>
                      </a:r>
                      <a:endParaRPr lang="en-US"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07000"/>
                        </a:lnSpc>
                        <a:spcBef>
                          <a:spcPts val="0"/>
                        </a:spcBef>
                        <a:spcAft>
                          <a:spcPts val="0"/>
                        </a:spcAft>
                      </a:pPr>
                      <a:r>
                        <a:rPr lang="en-US" sz="800" kern="100">
                          <a:effectLst/>
                        </a:rPr>
                        <a:t>1.4%</a:t>
                      </a:r>
                      <a:endParaRPr lang="en-US"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07000"/>
                        </a:lnSpc>
                        <a:spcBef>
                          <a:spcPts val="0"/>
                        </a:spcBef>
                        <a:spcAft>
                          <a:spcPts val="0"/>
                        </a:spcAft>
                      </a:pPr>
                      <a:r>
                        <a:rPr lang="en-US" sz="800" kern="100">
                          <a:effectLst/>
                        </a:rPr>
                        <a:t>4.3%</a:t>
                      </a:r>
                      <a:endParaRPr lang="en-US"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07000"/>
                        </a:lnSpc>
                        <a:spcBef>
                          <a:spcPts val="0"/>
                        </a:spcBef>
                        <a:spcAft>
                          <a:spcPts val="0"/>
                        </a:spcAft>
                      </a:pPr>
                      <a:r>
                        <a:rPr lang="en-US" sz="800" kern="100">
                          <a:effectLst/>
                        </a:rPr>
                        <a:t>2.7%</a:t>
                      </a:r>
                      <a:endParaRPr lang="en-US"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577572602"/>
                  </a:ext>
                </a:extLst>
              </a:tr>
              <a:tr h="134977">
                <a:tc>
                  <a:txBody>
                    <a:bodyPr/>
                    <a:lstStyle/>
                    <a:p>
                      <a:pPr marL="0" marR="0" algn="ctr">
                        <a:lnSpc>
                          <a:spcPct val="107000"/>
                        </a:lnSpc>
                        <a:spcBef>
                          <a:spcPts val="0"/>
                        </a:spcBef>
                        <a:spcAft>
                          <a:spcPts val="0"/>
                        </a:spcAft>
                      </a:pPr>
                      <a:r>
                        <a:rPr lang="en-US" sz="800" kern="100">
                          <a:effectLst/>
                        </a:rPr>
                        <a:t>BH ONE STOP TESTING CTR</a:t>
                      </a:r>
                      <a:endParaRPr lang="en-US"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07000"/>
                        </a:lnSpc>
                        <a:spcBef>
                          <a:spcPts val="0"/>
                        </a:spcBef>
                        <a:spcAft>
                          <a:spcPts val="0"/>
                        </a:spcAft>
                      </a:pPr>
                      <a:r>
                        <a:rPr lang="en-US" sz="800" kern="100">
                          <a:effectLst/>
                        </a:rPr>
                        <a:t>4.9%</a:t>
                      </a:r>
                      <a:endParaRPr lang="en-US"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07000"/>
                        </a:lnSpc>
                        <a:spcBef>
                          <a:spcPts val="0"/>
                        </a:spcBef>
                        <a:spcAft>
                          <a:spcPts val="0"/>
                        </a:spcAft>
                      </a:pPr>
                      <a:r>
                        <a:rPr lang="en-US" sz="800" kern="100" dirty="0">
                          <a:solidFill>
                            <a:srgbClr val="FF0000"/>
                          </a:solidFill>
                          <a:effectLst/>
                        </a:rPr>
                        <a:t>5.6%</a:t>
                      </a:r>
                      <a:endParaRPr lang="en-US" sz="8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07000"/>
                        </a:lnSpc>
                        <a:spcBef>
                          <a:spcPts val="0"/>
                        </a:spcBef>
                        <a:spcAft>
                          <a:spcPts val="0"/>
                        </a:spcAft>
                      </a:pPr>
                      <a:r>
                        <a:rPr lang="en-US" sz="800" kern="100">
                          <a:effectLst/>
                        </a:rPr>
                        <a:t>4.1%</a:t>
                      </a:r>
                      <a:endParaRPr lang="en-US"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07000"/>
                        </a:lnSpc>
                        <a:spcBef>
                          <a:spcPts val="0"/>
                        </a:spcBef>
                        <a:spcAft>
                          <a:spcPts val="0"/>
                        </a:spcAft>
                      </a:pPr>
                      <a:r>
                        <a:rPr lang="en-US" sz="800" kern="100">
                          <a:effectLst/>
                        </a:rPr>
                        <a:t>4.8%</a:t>
                      </a:r>
                      <a:endParaRPr lang="en-US"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3489474155"/>
                  </a:ext>
                </a:extLst>
              </a:tr>
              <a:tr h="134977">
                <a:tc>
                  <a:txBody>
                    <a:bodyPr/>
                    <a:lstStyle/>
                    <a:p>
                      <a:pPr marL="0" marR="0" algn="ctr">
                        <a:lnSpc>
                          <a:spcPct val="107000"/>
                        </a:lnSpc>
                        <a:spcBef>
                          <a:spcPts val="0"/>
                        </a:spcBef>
                        <a:spcAft>
                          <a:spcPts val="0"/>
                        </a:spcAft>
                      </a:pPr>
                      <a:r>
                        <a:rPr lang="en-US" sz="800" kern="100">
                          <a:effectLst/>
                        </a:rPr>
                        <a:t>BH PK AVE DRAW STATION</a:t>
                      </a:r>
                      <a:endParaRPr lang="en-US"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07000"/>
                        </a:lnSpc>
                        <a:spcBef>
                          <a:spcPts val="0"/>
                        </a:spcBef>
                        <a:spcAft>
                          <a:spcPts val="0"/>
                        </a:spcAft>
                      </a:pPr>
                      <a:r>
                        <a:rPr lang="en-US" sz="800" kern="100">
                          <a:effectLst/>
                        </a:rPr>
                        <a:t>1.7%</a:t>
                      </a:r>
                      <a:endParaRPr lang="en-US"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07000"/>
                        </a:lnSpc>
                        <a:spcBef>
                          <a:spcPts val="0"/>
                        </a:spcBef>
                        <a:spcAft>
                          <a:spcPts val="0"/>
                        </a:spcAft>
                      </a:pPr>
                      <a:r>
                        <a:rPr lang="en-US" sz="800" kern="100">
                          <a:effectLst/>
                        </a:rPr>
                        <a:t>2.5%</a:t>
                      </a:r>
                      <a:endParaRPr lang="en-US"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07000"/>
                        </a:lnSpc>
                        <a:spcBef>
                          <a:spcPts val="0"/>
                        </a:spcBef>
                        <a:spcAft>
                          <a:spcPts val="0"/>
                        </a:spcAft>
                      </a:pPr>
                      <a:r>
                        <a:rPr lang="en-US" sz="800" kern="100">
                          <a:effectLst/>
                        </a:rPr>
                        <a:t>3.4%</a:t>
                      </a:r>
                      <a:endParaRPr lang="en-US"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07000"/>
                        </a:lnSpc>
                        <a:spcBef>
                          <a:spcPts val="0"/>
                        </a:spcBef>
                        <a:spcAft>
                          <a:spcPts val="0"/>
                        </a:spcAft>
                      </a:pPr>
                      <a:r>
                        <a:rPr lang="en-US" sz="800" kern="100">
                          <a:effectLst/>
                        </a:rPr>
                        <a:t>2.5%</a:t>
                      </a:r>
                      <a:endParaRPr lang="en-US"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4154771199"/>
                  </a:ext>
                </a:extLst>
              </a:tr>
              <a:tr h="134977">
                <a:tc>
                  <a:txBody>
                    <a:bodyPr/>
                    <a:lstStyle/>
                    <a:p>
                      <a:pPr marL="0" marR="0" algn="ctr">
                        <a:lnSpc>
                          <a:spcPct val="107000"/>
                        </a:lnSpc>
                        <a:spcBef>
                          <a:spcPts val="0"/>
                        </a:spcBef>
                        <a:spcAft>
                          <a:spcPts val="0"/>
                        </a:spcAft>
                      </a:pPr>
                      <a:r>
                        <a:rPr lang="en-US" sz="800" kern="100">
                          <a:effectLst/>
                        </a:rPr>
                        <a:t>BH SHELTON DRAW STATION</a:t>
                      </a:r>
                      <a:endParaRPr lang="en-US"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07000"/>
                        </a:lnSpc>
                        <a:spcBef>
                          <a:spcPts val="0"/>
                        </a:spcBef>
                        <a:spcAft>
                          <a:spcPts val="0"/>
                        </a:spcAft>
                      </a:pPr>
                      <a:r>
                        <a:rPr lang="en-US" sz="800" kern="100">
                          <a:effectLst/>
                        </a:rPr>
                        <a:t>2.6%</a:t>
                      </a:r>
                      <a:endParaRPr lang="en-US"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07000"/>
                        </a:lnSpc>
                        <a:spcBef>
                          <a:spcPts val="0"/>
                        </a:spcBef>
                        <a:spcAft>
                          <a:spcPts val="0"/>
                        </a:spcAft>
                      </a:pPr>
                      <a:r>
                        <a:rPr lang="en-US" sz="800" kern="100">
                          <a:effectLst/>
                        </a:rPr>
                        <a:t>1.8%</a:t>
                      </a:r>
                      <a:endParaRPr lang="en-US"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07000"/>
                        </a:lnSpc>
                        <a:spcBef>
                          <a:spcPts val="0"/>
                        </a:spcBef>
                        <a:spcAft>
                          <a:spcPts val="0"/>
                        </a:spcAft>
                      </a:pPr>
                      <a:r>
                        <a:rPr lang="en-US" sz="800" kern="100">
                          <a:effectLst/>
                        </a:rPr>
                        <a:t>1.9%</a:t>
                      </a:r>
                      <a:endParaRPr lang="en-US"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07000"/>
                        </a:lnSpc>
                        <a:spcBef>
                          <a:spcPts val="0"/>
                        </a:spcBef>
                        <a:spcAft>
                          <a:spcPts val="0"/>
                        </a:spcAft>
                      </a:pPr>
                      <a:r>
                        <a:rPr lang="en-US" sz="800" kern="100">
                          <a:effectLst/>
                        </a:rPr>
                        <a:t>3.6%</a:t>
                      </a:r>
                      <a:endParaRPr lang="en-US"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619381672"/>
                  </a:ext>
                </a:extLst>
              </a:tr>
              <a:tr h="134977">
                <a:tc>
                  <a:txBody>
                    <a:bodyPr/>
                    <a:lstStyle/>
                    <a:p>
                      <a:pPr marL="0" marR="0" algn="ctr">
                        <a:lnSpc>
                          <a:spcPct val="107000"/>
                        </a:lnSpc>
                        <a:spcBef>
                          <a:spcPts val="0"/>
                        </a:spcBef>
                        <a:spcAft>
                          <a:spcPts val="0"/>
                        </a:spcAft>
                      </a:pPr>
                      <a:r>
                        <a:rPr lang="en-US" sz="800" kern="100">
                          <a:effectLst/>
                        </a:rPr>
                        <a:t>BH SOUTHPORT TESTING CENTER</a:t>
                      </a:r>
                      <a:endParaRPr lang="en-US"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07000"/>
                        </a:lnSpc>
                        <a:spcBef>
                          <a:spcPts val="0"/>
                        </a:spcBef>
                        <a:spcAft>
                          <a:spcPts val="0"/>
                        </a:spcAft>
                      </a:pPr>
                      <a:r>
                        <a:rPr lang="en-US" sz="800" kern="100">
                          <a:effectLst/>
                        </a:rPr>
                        <a:t>0.3%</a:t>
                      </a:r>
                      <a:endParaRPr lang="en-US"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07000"/>
                        </a:lnSpc>
                        <a:spcBef>
                          <a:spcPts val="0"/>
                        </a:spcBef>
                        <a:spcAft>
                          <a:spcPts val="0"/>
                        </a:spcAft>
                      </a:pPr>
                      <a:r>
                        <a:rPr lang="en-US" sz="800" kern="100">
                          <a:effectLst/>
                        </a:rPr>
                        <a:t>0.0%</a:t>
                      </a:r>
                      <a:endParaRPr lang="en-US"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07000"/>
                        </a:lnSpc>
                        <a:spcBef>
                          <a:spcPts val="0"/>
                        </a:spcBef>
                        <a:spcAft>
                          <a:spcPts val="0"/>
                        </a:spcAft>
                      </a:pPr>
                      <a:r>
                        <a:rPr lang="en-US" sz="800" kern="100">
                          <a:effectLst/>
                        </a:rPr>
                        <a:t>0.3%</a:t>
                      </a:r>
                      <a:endParaRPr lang="en-US"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07000"/>
                        </a:lnSpc>
                        <a:spcBef>
                          <a:spcPts val="0"/>
                        </a:spcBef>
                        <a:spcAft>
                          <a:spcPts val="0"/>
                        </a:spcAft>
                      </a:pPr>
                      <a:r>
                        <a:rPr lang="en-US" sz="800" kern="100">
                          <a:effectLst/>
                        </a:rPr>
                        <a:t>1.6%</a:t>
                      </a:r>
                      <a:endParaRPr lang="en-US"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356475113"/>
                  </a:ext>
                </a:extLst>
              </a:tr>
              <a:tr h="160575">
                <a:tc>
                  <a:txBody>
                    <a:bodyPr/>
                    <a:lstStyle/>
                    <a:p>
                      <a:pPr marL="0" marR="0" algn="ctr">
                        <a:lnSpc>
                          <a:spcPct val="107000"/>
                        </a:lnSpc>
                        <a:spcBef>
                          <a:spcPts val="0"/>
                        </a:spcBef>
                        <a:spcAft>
                          <a:spcPts val="0"/>
                        </a:spcAft>
                      </a:pPr>
                      <a:r>
                        <a:rPr lang="en-US" sz="800" kern="100">
                          <a:effectLst/>
                        </a:rPr>
                        <a:t>BH TRUMBULL TECH DR DRAW STATION</a:t>
                      </a:r>
                      <a:endParaRPr lang="en-US"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07000"/>
                        </a:lnSpc>
                        <a:spcBef>
                          <a:spcPts val="0"/>
                        </a:spcBef>
                        <a:spcAft>
                          <a:spcPts val="0"/>
                        </a:spcAft>
                      </a:pPr>
                      <a:r>
                        <a:rPr lang="en-US" sz="800" kern="100">
                          <a:effectLst/>
                        </a:rPr>
                        <a:t>2.5%</a:t>
                      </a:r>
                      <a:endParaRPr lang="en-US"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07000"/>
                        </a:lnSpc>
                        <a:spcBef>
                          <a:spcPts val="0"/>
                        </a:spcBef>
                        <a:spcAft>
                          <a:spcPts val="0"/>
                        </a:spcAft>
                      </a:pPr>
                      <a:r>
                        <a:rPr lang="en-US" sz="800" kern="100" dirty="0">
                          <a:solidFill>
                            <a:srgbClr val="FF0000"/>
                          </a:solidFill>
                          <a:effectLst/>
                        </a:rPr>
                        <a:t>6.4%</a:t>
                      </a:r>
                      <a:endParaRPr lang="en-US" sz="8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07000"/>
                        </a:lnSpc>
                        <a:spcBef>
                          <a:spcPts val="0"/>
                        </a:spcBef>
                        <a:spcAft>
                          <a:spcPts val="0"/>
                        </a:spcAft>
                      </a:pPr>
                      <a:r>
                        <a:rPr lang="en-US" sz="800" kern="100">
                          <a:effectLst/>
                        </a:rPr>
                        <a:t>1.5%</a:t>
                      </a:r>
                      <a:endParaRPr lang="en-US"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07000"/>
                        </a:lnSpc>
                        <a:spcBef>
                          <a:spcPts val="0"/>
                        </a:spcBef>
                        <a:spcAft>
                          <a:spcPts val="0"/>
                        </a:spcAft>
                      </a:pPr>
                      <a:r>
                        <a:rPr lang="en-US" sz="800" kern="100">
                          <a:effectLst/>
                        </a:rPr>
                        <a:t>3.4%</a:t>
                      </a:r>
                      <a:endParaRPr lang="en-US"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926372720"/>
                  </a:ext>
                </a:extLst>
              </a:tr>
              <a:tr h="134977">
                <a:tc>
                  <a:txBody>
                    <a:bodyPr/>
                    <a:lstStyle/>
                    <a:p>
                      <a:pPr marL="0" marR="0" algn="ctr">
                        <a:lnSpc>
                          <a:spcPct val="107000"/>
                        </a:lnSpc>
                        <a:spcBef>
                          <a:spcPts val="0"/>
                        </a:spcBef>
                        <a:spcAft>
                          <a:spcPts val="0"/>
                        </a:spcAft>
                      </a:pPr>
                      <a:r>
                        <a:rPr lang="en-US" sz="800" kern="100">
                          <a:effectLst/>
                        </a:rPr>
                        <a:t>BH WESTPORT RIVERSIDE DRAW STATION</a:t>
                      </a:r>
                      <a:endParaRPr lang="en-US"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07000"/>
                        </a:lnSpc>
                        <a:spcBef>
                          <a:spcPts val="0"/>
                        </a:spcBef>
                        <a:spcAft>
                          <a:spcPts val="0"/>
                        </a:spcAft>
                      </a:pPr>
                      <a:r>
                        <a:rPr lang="en-US" sz="800" kern="100">
                          <a:effectLst/>
                        </a:rPr>
                        <a:t>0.3%</a:t>
                      </a:r>
                      <a:endParaRPr lang="en-US"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07000"/>
                        </a:lnSpc>
                        <a:spcBef>
                          <a:spcPts val="0"/>
                        </a:spcBef>
                        <a:spcAft>
                          <a:spcPts val="0"/>
                        </a:spcAft>
                      </a:pPr>
                      <a:r>
                        <a:rPr lang="en-US" sz="800" kern="100">
                          <a:effectLst/>
                        </a:rPr>
                        <a:t>2.3%</a:t>
                      </a:r>
                      <a:endParaRPr lang="en-US"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07000"/>
                        </a:lnSpc>
                        <a:spcBef>
                          <a:spcPts val="0"/>
                        </a:spcBef>
                        <a:spcAft>
                          <a:spcPts val="0"/>
                        </a:spcAft>
                      </a:pPr>
                      <a:r>
                        <a:rPr lang="en-US" sz="800" kern="100">
                          <a:effectLst/>
                        </a:rPr>
                        <a:t>0.4%</a:t>
                      </a:r>
                      <a:endParaRPr lang="en-US"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07000"/>
                        </a:lnSpc>
                        <a:spcBef>
                          <a:spcPts val="0"/>
                        </a:spcBef>
                        <a:spcAft>
                          <a:spcPts val="0"/>
                        </a:spcAft>
                      </a:pPr>
                      <a:r>
                        <a:rPr lang="en-US" sz="800" kern="100">
                          <a:effectLst/>
                        </a:rPr>
                        <a:t>2.0%</a:t>
                      </a:r>
                      <a:endParaRPr lang="en-US"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3502046526"/>
                  </a:ext>
                </a:extLst>
              </a:tr>
              <a:tr h="139631">
                <a:tc>
                  <a:txBody>
                    <a:bodyPr/>
                    <a:lstStyle/>
                    <a:p>
                      <a:pPr marL="0" marR="0" algn="ctr">
                        <a:lnSpc>
                          <a:spcPct val="107000"/>
                        </a:lnSpc>
                        <a:spcBef>
                          <a:spcPts val="0"/>
                        </a:spcBef>
                        <a:spcAft>
                          <a:spcPts val="0"/>
                        </a:spcAft>
                      </a:pPr>
                      <a:r>
                        <a:rPr lang="en-US" sz="800" kern="100">
                          <a:effectLst/>
                        </a:rPr>
                        <a:t>ALL DRAW STATION AVERAGE</a:t>
                      </a:r>
                      <a:endParaRPr lang="en-US"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07000"/>
                        </a:lnSpc>
                        <a:spcBef>
                          <a:spcPts val="0"/>
                        </a:spcBef>
                        <a:spcAft>
                          <a:spcPts val="0"/>
                        </a:spcAft>
                      </a:pPr>
                      <a:r>
                        <a:rPr lang="en-US" sz="800" kern="100" dirty="0">
                          <a:solidFill>
                            <a:schemeClr val="accent6">
                              <a:lumMod val="50000"/>
                            </a:schemeClr>
                          </a:solidFill>
                          <a:effectLst/>
                        </a:rPr>
                        <a:t>2.2%</a:t>
                      </a:r>
                      <a:endParaRPr lang="en-US" sz="800" kern="100" dirty="0">
                        <a:solidFill>
                          <a:schemeClr val="accent6">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07000"/>
                        </a:lnSpc>
                        <a:spcBef>
                          <a:spcPts val="0"/>
                        </a:spcBef>
                        <a:spcAft>
                          <a:spcPts val="0"/>
                        </a:spcAft>
                      </a:pPr>
                      <a:r>
                        <a:rPr lang="en-US" sz="800" kern="100" dirty="0">
                          <a:solidFill>
                            <a:schemeClr val="accent6">
                              <a:lumMod val="50000"/>
                            </a:schemeClr>
                          </a:solidFill>
                          <a:effectLst/>
                        </a:rPr>
                        <a:t>3.0%</a:t>
                      </a:r>
                      <a:endParaRPr lang="en-US" sz="800" kern="100" dirty="0">
                        <a:solidFill>
                          <a:schemeClr val="accent6">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07000"/>
                        </a:lnSpc>
                        <a:spcBef>
                          <a:spcPts val="0"/>
                        </a:spcBef>
                        <a:spcAft>
                          <a:spcPts val="0"/>
                        </a:spcAft>
                      </a:pPr>
                      <a:r>
                        <a:rPr lang="en-US" sz="800" kern="100" dirty="0">
                          <a:solidFill>
                            <a:schemeClr val="accent6">
                              <a:lumMod val="50000"/>
                            </a:schemeClr>
                          </a:solidFill>
                          <a:effectLst/>
                        </a:rPr>
                        <a:t>2.8%</a:t>
                      </a:r>
                      <a:endParaRPr lang="en-US" sz="800" kern="100" dirty="0">
                        <a:solidFill>
                          <a:schemeClr val="accent6">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07000"/>
                        </a:lnSpc>
                        <a:spcBef>
                          <a:spcPts val="0"/>
                        </a:spcBef>
                        <a:spcAft>
                          <a:spcPts val="0"/>
                        </a:spcAft>
                      </a:pPr>
                      <a:r>
                        <a:rPr lang="en-US" sz="800" kern="100" dirty="0">
                          <a:solidFill>
                            <a:schemeClr val="accent6">
                              <a:lumMod val="50000"/>
                            </a:schemeClr>
                          </a:solidFill>
                          <a:effectLst/>
                        </a:rPr>
                        <a:t>2.5%</a:t>
                      </a:r>
                      <a:endParaRPr lang="en-US" sz="800" kern="100" dirty="0">
                        <a:solidFill>
                          <a:schemeClr val="accent6">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365763031"/>
                  </a:ext>
                </a:extLst>
              </a:tr>
            </a:tbl>
          </a:graphicData>
        </a:graphic>
      </p:graphicFrame>
    </p:spTree>
    <p:extLst>
      <p:ext uri="{BB962C8B-B14F-4D97-AF65-F5344CB8AC3E}">
        <p14:creationId xmlns:p14="http://schemas.microsoft.com/office/powerpoint/2010/main" val="36924176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tx1"/>
                </a:solidFill>
                <a:effectLst/>
                <a:latin typeface="Arial" panose="020B0604020202020204" pitchFamily="34" charset="0"/>
                <a:ea typeface="Arial" panose="020B0604020202020204" pitchFamily="34" charset="0"/>
              </a:rPr>
              <a:t>Centrifuge</a:t>
            </a:r>
            <a:r>
              <a:rPr lang="en-US" spc="4" dirty="0">
                <a:solidFill>
                  <a:schemeClr val="tx1"/>
                </a:solidFill>
                <a:latin typeface="Arial" panose="020B0604020202020204" pitchFamily="34" charset="0"/>
                <a:ea typeface="Arial" panose="020B0604020202020204" pitchFamily="34" charset="0"/>
              </a:rPr>
              <a:t> </a:t>
            </a:r>
            <a:r>
              <a:rPr lang="en-US" spc="-8" dirty="0">
                <a:solidFill>
                  <a:schemeClr val="tx1"/>
                </a:solidFill>
                <a:latin typeface="Arial" panose="020B0604020202020204" pitchFamily="34" charset="0"/>
                <a:ea typeface="Arial" panose="020B0604020202020204" pitchFamily="34" charset="0"/>
              </a:rPr>
              <a:t>Compliance</a:t>
            </a:r>
            <a:endParaRPr lang="en-US" dirty="0">
              <a:solidFill>
                <a:schemeClr val="tx1"/>
              </a:solidFill>
              <a:latin typeface="Arial" panose="020B0604020202020204" pitchFamily="34" charset="0"/>
              <a:cs typeface="Arial" panose="020B0604020202020204" pitchFamily="34" charset="0"/>
            </a:endParaRPr>
          </a:p>
        </p:txBody>
      </p:sp>
      <p:graphicFrame>
        <p:nvGraphicFramePr>
          <p:cNvPr id="4" name="Table 3">
            <a:extLst>
              <a:ext uri="{FF2B5EF4-FFF2-40B4-BE49-F238E27FC236}">
                <a16:creationId xmlns:a16="http://schemas.microsoft.com/office/drawing/2014/main" id="{B4735C5C-22F6-B641-1814-2FEC29F8AB73}"/>
              </a:ext>
            </a:extLst>
          </p:cNvPr>
          <p:cNvGraphicFramePr>
            <a:graphicFrameLocks noGrp="1"/>
          </p:cNvGraphicFramePr>
          <p:nvPr/>
        </p:nvGraphicFramePr>
        <p:xfrm>
          <a:off x="858914" y="2042418"/>
          <a:ext cx="7470559" cy="3835417"/>
        </p:xfrm>
        <a:graphic>
          <a:graphicData uri="http://schemas.openxmlformats.org/drawingml/2006/table">
            <a:tbl>
              <a:tblPr firstRow="1" firstCol="1" bandRow="1"/>
              <a:tblGrid>
                <a:gridCol w="1865642">
                  <a:extLst>
                    <a:ext uri="{9D8B030D-6E8A-4147-A177-3AD203B41FA5}">
                      <a16:colId xmlns:a16="http://schemas.microsoft.com/office/drawing/2014/main" val="2199895108"/>
                    </a:ext>
                  </a:extLst>
                </a:gridCol>
                <a:gridCol w="5604917">
                  <a:extLst>
                    <a:ext uri="{9D8B030D-6E8A-4147-A177-3AD203B41FA5}">
                      <a16:colId xmlns:a16="http://schemas.microsoft.com/office/drawing/2014/main" val="2685976483"/>
                    </a:ext>
                  </a:extLst>
                </a:gridCol>
              </a:tblGrid>
              <a:tr h="210360">
                <a:tc>
                  <a:txBody>
                    <a:bodyPr/>
                    <a:lstStyle/>
                    <a:p>
                      <a:pPr marL="0" marR="0">
                        <a:lnSpc>
                          <a:spcPct val="107000"/>
                        </a:lnSpc>
                        <a:spcBef>
                          <a:spcPts val="0"/>
                        </a:spcBef>
                        <a:spcAft>
                          <a:spcPts val="0"/>
                        </a:spcAft>
                      </a:pPr>
                      <a:r>
                        <a:rPr lang="en-US" sz="1400" b="1" dirty="0">
                          <a:effectLst/>
                          <a:latin typeface="Calibri Light" panose="020F0302020204030204" pitchFamily="34" charset="0"/>
                          <a:ea typeface="Calibri" panose="020F0502020204030204" pitchFamily="34" charset="0"/>
                          <a:cs typeface="Times New Roman" panose="02020603050405020304" pitchFamily="18" charset="0"/>
                        </a:rPr>
                        <a:t>Section</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b="1">
                          <a:effectLst/>
                          <a:latin typeface="Calibri" panose="020F0502020204030204" pitchFamily="34" charset="0"/>
                          <a:ea typeface="Calibri" panose="020F0502020204030204" pitchFamily="34" charset="0"/>
                          <a:cs typeface="Times New Roman" panose="02020603050405020304" pitchFamily="18" charset="0"/>
                        </a:rPr>
                        <a:t>Lab Outreach/Phlebotomy</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40638024"/>
                  </a:ext>
                </a:extLst>
              </a:tr>
              <a:tr h="210360">
                <a:tc>
                  <a:txBody>
                    <a:bodyPr/>
                    <a:lstStyle/>
                    <a:p>
                      <a:pPr marL="0" marR="0">
                        <a:lnSpc>
                          <a:spcPct val="107000"/>
                        </a:lnSpc>
                        <a:spcBef>
                          <a:spcPts val="0"/>
                        </a:spcBef>
                        <a:spcAft>
                          <a:spcPts val="0"/>
                        </a:spcAft>
                      </a:pPr>
                      <a:r>
                        <a:rPr lang="en-US" sz="1400" b="1">
                          <a:effectLst/>
                          <a:latin typeface="Calibri Light" panose="020F0302020204030204" pitchFamily="34" charset="0"/>
                          <a:ea typeface="Calibri" panose="020F0502020204030204" pitchFamily="34" charset="0"/>
                          <a:cs typeface="Times New Roman" panose="02020603050405020304" pitchFamily="18" charset="0"/>
                        </a:rPr>
                        <a:t>Phase</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Pre-Analytical</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96139685"/>
                  </a:ext>
                </a:extLst>
              </a:tr>
              <a:tr h="210360">
                <a:tc>
                  <a:txBody>
                    <a:bodyPr/>
                    <a:lstStyle/>
                    <a:p>
                      <a:pPr marL="0" marR="0">
                        <a:lnSpc>
                          <a:spcPct val="107000"/>
                        </a:lnSpc>
                        <a:spcBef>
                          <a:spcPts val="0"/>
                        </a:spcBef>
                        <a:spcAft>
                          <a:spcPts val="0"/>
                        </a:spcAft>
                      </a:pPr>
                      <a:r>
                        <a:rPr lang="en-US" sz="1400" b="1">
                          <a:effectLst/>
                          <a:latin typeface="Calibri Light" panose="020F0302020204030204" pitchFamily="34" charset="0"/>
                          <a:ea typeface="Calibri" panose="020F0502020204030204" pitchFamily="34" charset="0"/>
                          <a:cs typeface="Times New Roman" panose="02020603050405020304" pitchFamily="18" charset="0"/>
                        </a:rPr>
                        <a:t>Title</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Centrifuge Compliance</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82053786"/>
                  </a:ext>
                </a:extLst>
              </a:tr>
              <a:tr h="870728">
                <a:tc>
                  <a:txBody>
                    <a:bodyPr/>
                    <a:lstStyle/>
                    <a:p>
                      <a:pPr marL="0" marR="0">
                        <a:lnSpc>
                          <a:spcPct val="107000"/>
                        </a:lnSpc>
                        <a:spcBef>
                          <a:spcPts val="0"/>
                        </a:spcBef>
                        <a:spcAft>
                          <a:spcPts val="0"/>
                        </a:spcAft>
                      </a:pPr>
                      <a:r>
                        <a:rPr lang="en-US" sz="1400" b="1">
                          <a:effectLst/>
                          <a:latin typeface="Calibri Light" panose="020F0302020204030204" pitchFamily="34" charset="0"/>
                          <a:ea typeface="Calibri" panose="020F0502020204030204" pitchFamily="34" charset="0"/>
                          <a:cs typeface="Times New Roman" panose="02020603050405020304" pitchFamily="18" charset="0"/>
                        </a:rPr>
                        <a:t>Objective</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Ensures centrifuges in the draw station are functioning as intended which will result in better quality samples and decrease processing errors and specimen rejections.</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 </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39654951"/>
                  </a:ext>
                </a:extLst>
              </a:tr>
              <a:tr h="430483">
                <a:tc>
                  <a:txBody>
                    <a:bodyPr/>
                    <a:lstStyle/>
                    <a:p>
                      <a:pPr marL="0" marR="0">
                        <a:lnSpc>
                          <a:spcPct val="107000"/>
                        </a:lnSpc>
                        <a:spcBef>
                          <a:spcPts val="0"/>
                        </a:spcBef>
                        <a:spcAft>
                          <a:spcPts val="0"/>
                        </a:spcAft>
                      </a:pPr>
                      <a:r>
                        <a:rPr lang="en-US" sz="1400" b="1">
                          <a:effectLst/>
                          <a:latin typeface="Calibri Light" panose="020F0302020204030204" pitchFamily="34" charset="0"/>
                          <a:ea typeface="Calibri" panose="020F0502020204030204" pitchFamily="34" charset="0"/>
                          <a:cs typeface="Times New Roman" panose="02020603050405020304" pitchFamily="18" charset="0"/>
                        </a:rPr>
                        <a:t>Method</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Auditing centrifuges and record service reports. </a:t>
                      </a:r>
                      <a:r>
                        <a:rPr lang="en-US" sz="14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BioMed (</a:t>
                      </a:r>
                      <a:r>
                        <a:rPr lang="en-US" sz="1400" b="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TriMedx</a:t>
                      </a:r>
                      <a:r>
                        <a:rPr lang="en-US" sz="14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service reports will save in DN specific folders.</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00381406"/>
                  </a:ext>
                </a:extLst>
              </a:tr>
              <a:tr h="870728">
                <a:tc>
                  <a:txBody>
                    <a:bodyPr/>
                    <a:lstStyle/>
                    <a:p>
                      <a:pPr marL="0" marR="0">
                        <a:lnSpc>
                          <a:spcPct val="107000"/>
                        </a:lnSpc>
                        <a:spcBef>
                          <a:spcPts val="0"/>
                        </a:spcBef>
                        <a:spcAft>
                          <a:spcPts val="0"/>
                        </a:spcAft>
                      </a:pPr>
                      <a:r>
                        <a:rPr lang="en-US" sz="1400" b="1">
                          <a:effectLst/>
                          <a:latin typeface="Calibri Light" panose="020F0302020204030204" pitchFamily="34" charset="0"/>
                          <a:ea typeface="Calibri" panose="020F0502020204030204" pitchFamily="34" charset="0"/>
                          <a:cs typeface="Times New Roman" panose="02020603050405020304" pitchFamily="18" charset="0"/>
                        </a:rPr>
                        <a:t>Definitions</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Every month each DN will be audited on the number of compliant centrifuges and be given a compliance percentage. For example, if all 32 centrifuges in the YNH area are serviced before the due date then they will be at 100% compliance every month.  </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80584567"/>
                  </a:ext>
                </a:extLst>
              </a:tr>
              <a:tr h="650606">
                <a:tc>
                  <a:txBody>
                    <a:bodyPr/>
                    <a:lstStyle/>
                    <a:p>
                      <a:pPr marL="0" marR="0">
                        <a:lnSpc>
                          <a:spcPct val="107000"/>
                        </a:lnSpc>
                        <a:spcBef>
                          <a:spcPts val="0"/>
                        </a:spcBef>
                        <a:spcAft>
                          <a:spcPts val="0"/>
                        </a:spcAft>
                      </a:pPr>
                      <a:r>
                        <a:rPr lang="en-US" sz="1400" b="1">
                          <a:effectLst/>
                          <a:latin typeface="Calibri Light" panose="020F0302020204030204" pitchFamily="34" charset="0"/>
                          <a:ea typeface="Calibri" panose="020F0502020204030204" pitchFamily="34" charset="0"/>
                          <a:cs typeface="Times New Roman" panose="02020603050405020304" pitchFamily="18" charset="0"/>
                        </a:rPr>
                        <a:t>Expected Actions</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The team will also be keeping centrifuge records up-to-date for compliance across all Delivery Networks. A summary report will be prepared for the Director. </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92024638"/>
                  </a:ext>
                </a:extLst>
              </a:tr>
              <a:tr h="253571">
                <a:tc>
                  <a:txBody>
                    <a:bodyPr/>
                    <a:lstStyle/>
                    <a:p>
                      <a:pPr marL="0" marR="0">
                        <a:lnSpc>
                          <a:spcPct val="107000"/>
                        </a:lnSpc>
                        <a:spcBef>
                          <a:spcPts val="0"/>
                        </a:spcBef>
                        <a:spcAft>
                          <a:spcPts val="0"/>
                        </a:spcAft>
                      </a:pPr>
                      <a:r>
                        <a:rPr lang="en-US" sz="1400" b="1">
                          <a:effectLst/>
                          <a:latin typeface="Calibri Light" panose="020F0302020204030204" pitchFamily="34" charset="0"/>
                          <a:ea typeface="Calibri" panose="020F0502020204030204" pitchFamily="34" charset="0"/>
                          <a:cs typeface="Times New Roman" panose="02020603050405020304" pitchFamily="18" charset="0"/>
                        </a:rPr>
                        <a:t>Benchmarks</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Overall centrifuge compliance goal of 100%.</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95203440"/>
                  </a:ext>
                </a:extLst>
              </a:tr>
            </a:tbl>
          </a:graphicData>
        </a:graphic>
      </p:graphicFrame>
    </p:spTree>
    <p:extLst>
      <p:ext uri="{BB962C8B-B14F-4D97-AF65-F5344CB8AC3E}">
        <p14:creationId xmlns:p14="http://schemas.microsoft.com/office/powerpoint/2010/main" val="56739953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
            <a:extLst>
              <a:ext uri="{FF2B5EF4-FFF2-40B4-BE49-F238E27FC236}">
                <a16:creationId xmlns:a16="http://schemas.microsoft.com/office/drawing/2014/main" id="{144CD5B4-E2C0-FE02-88E4-361CC874AC79}"/>
              </a:ext>
            </a:extLst>
          </p:cNvPr>
          <p:cNvSpPr>
            <a:spLocks noChangeArrowheads="1"/>
          </p:cNvSpPr>
          <p:nvPr/>
        </p:nvSpPr>
        <p:spPr bwMode="auto">
          <a:xfrm>
            <a:off x="2159794" y="361554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en-US" sz="1350"/>
          </a:p>
        </p:txBody>
      </p:sp>
      <p:sp>
        <p:nvSpPr>
          <p:cNvPr id="10" name="TextBox 9">
            <a:extLst>
              <a:ext uri="{FF2B5EF4-FFF2-40B4-BE49-F238E27FC236}">
                <a16:creationId xmlns:a16="http://schemas.microsoft.com/office/drawing/2014/main" id="{A6652F1A-9E76-DE61-790F-704F6A4D735E}"/>
              </a:ext>
            </a:extLst>
          </p:cNvPr>
          <p:cNvSpPr txBox="1"/>
          <p:nvPr/>
        </p:nvSpPr>
        <p:spPr>
          <a:xfrm>
            <a:off x="329960" y="1051344"/>
            <a:ext cx="8147109" cy="257506"/>
          </a:xfrm>
          <a:prstGeom prst="rect">
            <a:avLst/>
          </a:prstGeom>
          <a:noFill/>
        </p:spPr>
        <p:txBody>
          <a:bodyPr wrap="square">
            <a:spAutoFit/>
          </a:bodyPr>
          <a:lstStyle/>
          <a:p>
            <a:pPr>
              <a:lnSpc>
                <a:spcPct val="107000"/>
              </a:lnSpc>
              <a:spcAft>
                <a:spcPts val="600"/>
              </a:spcAft>
            </a:pPr>
            <a:r>
              <a:rPr lang="en-US" sz="1050" b="1" dirty="0">
                <a:latin typeface="Calibri" panose="020F0502020204030204" pitchFamily="34" charset="0"/>
                <a:ea typeface="Calibri" panose="020F0502020204030204" pitchFamily="34" charset="0"/>
                <a:cs typeface="Times New Roman" panose="02020603050405020304" pitchFamily="18" charset="0"/>
              </a:rPr>
              <a:t>Summary</a:t>
            </a:r>
            <a:endParaRPr lang="en-US" sz="1050" dirty="0">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F035F8E8-7636-719E-9D6F-C2AF94D55380}"/>
              </a:ext>
            </a:extLst>
          </p:cNvPr>
          <p:cNvSpPr txBox="1"/>
          <p:nvPr/>
        </p:nvSpPr>
        <p:spPr>
          <a:xfrm>
            <a:off x="329960" y="1285832"/>
            <a:ext cx="8484081" cy="903324"/>
          </a:xfrm>
          <a:prstGeom prst="rect">
            <a:avLst/>
          </a:prstGeom>
          <a:noFill/>
        </p:spPr>
        <p:txBody>
          <a:bodyPr wrap="square">
            <a:spAutoFit/>
          </a:bodyPr>
          <a:lstStyle/>
          <a:p>
            <a:pPr>
              <a:lnSpc>
                <a:spcPct val="107000"/>
              </a:lnSpc>
              <a:spcAft>
                <a:spcPts val="600"/>
              </a:spcAft>
            </a:pPr>
            <a:r>
              <a:rPr lang="en-US" sz="1350" b="1" dirty="0">
                <a:latin typeface="Calibri" panose="020F0502020204030204" pitchFamily="34" charset="0"/>
                <a:ea typeface="Calibri" panose="020F0502020204030204" pitchFamily="34" charset="0"/>
                <a:cs typeface="Times New Roman" panose="02020603050405020304" pitchFamily="18" charset="0"/>
              </a:rPr>
              <a:t>October</a:t>
            </a:r>
            <a:r>
              <a:rPr lang="en-US" sz="1350" dirty="0">
                <a:latin typeface="Calibri" panose="020F0502020204030204" pitchFamily="34" charset="0"/>
                <a:ea typeface="Calibri" panose="020F0502020204030204" pitchFamily="34" charset="0"/>
                <a:cs typeface="Times New Roman" panose="02020603050405020304" pitchFamily="18" charset="0"/>
              </a:rPr>
              <a:t>: Overall goal met for the month. All centrifuges are up-to-date.</a:t>
            </a:r>
          </a:p>
          <a:p>
            <a:pPr>
              <a:lnSpc>
                <a:spcPct val="107000"/>
              </a:lnSpc>
              <a:spcAft>
                <a:spcPts val="600"/>
              </a:spcAft>
            </a:pPr>
            <a:r>
              <a:rPr lang="en-US" sz="1350" b="1" dirty="0">
                <a:latin typeface="Calibri" panose="020F0502020204030204" pitchFamily="34" charset="0"/>
                <a:ea typeface="Calibri" panose="020F0502020204030204" pitchFamily="34" charset="0"/>
                <a:cs typeface="Times New Roman" panose="02020603050405020304" pitchFamily="18" charset="0"/>
              </a:rPr>
              <a:t>Novembe</a:t>
            </a:r>
            <a:r>
              <a:rPr lang="en-US" sz="1350" dirty="0">
                <a:latin typeface="Calibri" panose="020F0502020204030204" pitchFamily="34" charset="0"/>
                <a:ea typeface="Calibri" panose="020F0502020204030204" pitchFamily="34" charset="0"/>
                <a:cs typeface="Times New Roman" panose="02020603050405020304" pitchFamily="18" charset="0"/>
              </a:rPr>
              <a:t>r: Overall goal met for the month. All centrifuges are up-to-date.</a:t>
            </a:r>
          </a:p>
          <a:p>
            <a:pPr>
              <a:lnSpc>
                <a:spcPct val="107000"/>
              </a:lnSpc>
              <a:spcAft>
                <a:spcPts val="600"/>
              </a:spcAft>
            </a:pPr>
            <a:r>
              <a:rPr lang="en-US" sz="1350" b="1" dirty="0">
                <a:latin typeface="Calibri" panose="020F0502020204030204" pitchFamily="34" charset="0"/>
                <a:ea typeface="Calibri" panose="020F0502020204030204" pitchFamily="34" charset="0"/>
                <a:cs typeface="Times New Roman" panose="02020603050405020304" pitchFamily="18" charset="0"/>
              </a:rPr>
              <a:t>Decembe</a:t>
            </a:r>
            <a:r>
              <a:rPr lang="en-US" sz="1350" dirty="0">
                <a:latin typeface="Calibri" panose="020F0502020204030204" pitchFamily="34" charset="0"/>
                <a:ea typeface="Calibri" panose="020F0502020204030204" pitchFamily="34" charset="0"/>
                <a:cs typeface="Times New Roman" panose="02020603050405020304" pitchFamily="18" charset="0"/>
              </a:rPr>
              <a:t>r: Overall goal met for the month. All centrifuges are up-to-date.</a:t>
            </a:r>
          </a:p>
        </p:txBody>
      </p:sp>
      <p:sp>
        <p:nvSpPr>
          <p:cNvPr id="5" name="TextBox 4">
            <a:extLst>
              <a:ext uri="{FF2B5EF4-FFF2-40B4-BE49-F238E27FC236}">
                <a16:creationId xmlns:a16="http://schemas.microsoft.com/office/drawing/2014/main" id="{B42BE15A-8616-2EBA-CA2A-AB3BCEA8388F}"/>
              </a:ext>
            </a:extLst>
          </p:cNvPr>
          <p:cNvSpPr txBox="1"/>
          <p:nvPr/>
        </p:nvSpPr>
        <p:spPr>
          <a:xfrm>
            <a:off x="329959" y="2165931"/>
            <a:ext cx="8147111" cy="304827"/>
          </a:xfrm>
          <a:prstGeom prst="rect">
            <a:avLst/>
          </a:prstGeom>
          <a:noFill/>
        </p:spPr>
        <p:txBody>
          <a:bodyPr wrap="square">
            <a:spAutoFit/>
          </a:bodyPr>
          <a:lstStyle/>
          <a:p>
            <a:pPr>
              <a:lnSpc>
                <a:spcPct val="107000"/>
              </a:lnSpc>
              <a:spcAft>
                <a:spcPts val="600"/>
              </a:spcAft>
            </a:pPr>
            <a:r>
              <a:rPr lang="en-US" sz="1350" b="1" dirty="0">
                <a:latin typeface="Calibri" panose="020F0502020204030204" pitchFamily="34" charset="0"/>
                <a:ea typeface="Calibri" panose="020F0502020204030204" pitchFamily="34" charset="0"/>
                <a:cs typeface="Times New Roman" panose="02020603050405020304" pitchFamily="18" charset="0"/>
              </a:rPr>
              <a:t>January</a:t>
            </a:r>
            <a:r>
              <a:rPr lang="en-US" sz="1350" dirty="0">
                <a:latin typeface="Calibri" panose="020F0502020204030204" pitchFamily="34" charset="0"/>
                <a:ea typeface="Calibri" panose="020F0502020204030204" pitchFamily="34" charset="0"/>
                <a:cs typeface="Times New Roman" panose="02020603050405020304" pitchFamily="18" charset="0"/>
              </a:rPr>
              <a:t> : Overall goal for the month was met. All centrifuges are up-to-date with inspections. </a:t>
            </a:r>
          </a:p>
        </p:txBody>
      </p:sp>
      <p:graphicFrame>
        <p:nvGraphicFramePr>
          <p:cNvPr id="6" name="Table 5">
            <a:extLst>
              <a:ext uri="{FF2B5EF4-FFF2-40B4-BE49-F238E27FC236}">
                <a16:creationId xmlns:a16="http://schemas.microsoft.com/office/drawing/2014/main" id="{C54839E3-5797-3A7F-93AD-470A76ED3BF5}"/>
              </a:ext>
            </a:extLst>
          </p:cNvPr>
          <p:cNvGraphicFramePr>
            <a:graphicFrameLocks noGrp="1"/>
          </p:cNvGraphicFramePr>
          <p:nvPr/>
        </p:nvGraphicFramePr>
        <p:xfrm>
          <a:off x="407598" y="3046028"/>
          <a:ext cx="7213842" cy="1084948"/>
        </p:xfrm>
        <a:graphic>
          <a:graphicData uri="http://schemas.openxmlformats.org/drawingml/2006/table">
            <a:tbl>
              <a:tblPr firstRow="1" firstCol="1" bandRow="1">
                <a:tableStyleId>{5C22544A-7EE6-4342-B048-85BDC9FD1C3A}</a:tableStyleId>
              </a:tblPr>
              <a:tblGrid>
                <a:gridCol w="3970922">
                  <a:extLst>
                    <a:ext uri="{9D8B030D-6E8A-4147-A177-3AD203B41FA5}">
                      <a16:colId xmlns:a16="http://schemas.microsoft.com/office/drawing/2014/main" val="521210624"/>
                    </a:ext>
                  </a:extLst>
                </a:gridCol>
                <a:gridCol w="810730">
                  <a:extLst>
                    <a:ext uri="{9D8B030D-6E8A-4147-A177-3AD203B41FA5}">
                      <a16:colId xmlns:a16="http://schemas.microsoft.com/office/drawing/2014/main" val="3989194646"/>
                    </a:ext>
                  </a:extLst>
                </a:gridCol>
                <a:gridCol w="810730">
                  <a:extLst>
                    <a:ext uri="{9D8B030D-6E8A-4147-A177-3AD203B41FA5}">
                      <a16:colId xmlns:a16="http://schemas.microsoft.com/office/drawing/2014/main" val="3729957264"/>
                    </a:ext>
                  </a:extLst>
                </a:gridCol>
                <a:gridCol w="810730">
                  <a:extLst>
                    <a:ext uri="{9D8B030D-6E8A-4147-A177-3AD203B41FA5}">
                      <a16:colId xmlns:a16="http://schemas.microsoft.com/office/drawing/2014/main" val="1047053060"/>
                    </a:ext>
                  </a:extLst>
                </a:gridCol>
                <a:gridCol w="810730">
                  <a:extLst>
                    <a:ext uri="{9D8B030D-6E8A-4147-A177-3AD203B41FA5}">
                      <a16:colId xmlns:a16="http://schemas.microsoft.com/office/drawing/2014/main" val="2752069514"/>
                    </a:ext>
                  </a:extLst>
                </a:gridCol>
              </a:tblGrid>
              <a:tr h="271237">
                <a:tc>
                  <a:txBody>
                    <a:bodyPr/>
                    <a:lstStyle/>
                    <a:p>
                      <a:pPr>
                        <a:lnSpc>
                          <a:spcPct val="107000"/>
                        </a:lnSpc>
                      </a:pPr>
                      <a:endParaRPr lang="en-US" sz="800" kern="100" dirty="0">
                        <a:effectLst/>
                        <a:latin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07000"/>
                        </a:lnSpc>
                        <a:spcBef>
                          <a:spcPts val="0"/>
                        </a:spcBef>
                        <a:spcAft>
                          <a:spcPts val="0"/>
                        </a:spcAft>
                      </a:pPr>
                      <a:r>
                        <a:rPr lang="en-US" sz="800" kern="100">
                          <a:effectLst/>
                        </a:rPr>
                        <a:t>Oct</a:t>
                      </a:r>
                      <a:endParaRPr lang="en-US"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07000"/>
                        </a:lnSpc>
                        <a:spcBef>
                          <a:spcPts val="0"/>
                        </a:spcBef>
                        <a:spcAft>
                          <a:spcPts val="0"/>
                        </a:spcAft>
                      </a:pPr>
                      <a:r>
                        <a:rPr lang="en-US" sz="800" kern="100">
                          <a:effectLst/>
                        </a:rPr>
                        <a:t>Nov</a:t>
                      </a:r>
                      <a:endParaRPr lang="en-US"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07000"/>
                        </a:lnSpc>
                        <a:spcBef>
                          <a:spcPts val="0"/>
                        </a:spcBef>
                        <a:spcAft>
                          <a:spcPts val="0"/>
                        </a:spcAft>
                      </a:pPr>
                      <a:r>
                        <a:rPr lang="en-US" sz="800" kern="100">
                          <a:effectLst/>
                        </a:rPr>
                        <a:t>Dec</a:t>
                      </a:r>
                      <a:endParaRPr lang="en-US"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07000"/>
                        </a:lnSpc>
                        <a:spcBef>
                          <a:spcPts val="0"/>
                        </a:spcBef>
                        <a:spcAft>
                          <a:spcPts val="0"/>
                        </a:spcAft>
                      </a:pPr>
                      <a:r>
                        <a:rPr lang="en-US" sz="800" kern="100">
                          <a:effectLst/>
                        </a:rPr>
                        <a:t>Jan</a:t>
                      </a:r>
                      <a:endParaRPr lang="en-US"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1006816272"/>
                  </a:ext>
                </a:extLst>
              </a:tr>
              <a:tr h="271237">
                <a:tc>
                  <a:txBody>
                    <a:bodyPr/>
                    <a:lstStyle/>
                    <a:p>
                      <a:pPr marL="0" marR="0" algn="ctr">
                        <a:lnSpc>
                          <a:spcPct val="107000"/>
                        </a:lnSpc>
                        <a:spcBef>
                          <a:spcPts val="0"/>
                        </a:spcBef>
                        <a:spcAft>
                          <a:spcPts val="0"/>
                        </a:spcAft>
                      </a:pPr>
                      <a:r>
                        <a:rPr lang="en-US" sz="800" kern="100" dirty="0">
                          <a:effectLst/>
                        </a:rPr>
                        <a:t>Number of Compliant Centrifuges</a:t>
                      </a:r>
                      <a:endParaRPr lang="en-US" sz="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07000"/>
                        </a:lnSpc>
                        <a:spcBef>
                          <a:spcPts val="0"/>
                        </a:spcBef>
                        <a:spcAft>
                          <a:spcPts val="0"/>
                        </a:spcAft>
                      </a:pPr>
                      <a:r>
                        <a:rPr lang="en-US" sz="800" kern="100">
                          <a:effectLst/>
                        </a:rPr>
                        <a:t>20</a:t>
                      </a:r>
                      <a:endParaRPr lang="en-US"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07000"/>
                        </a:lnSpc>
                        <a:spcBef>
                          <a:spcPts val="0"/>
                        </a:spcBef>
                        <a:spcAft>
                          <a:spcPts val="0"/>
                        </a:spcAft>
                      </a:pPr>
                      <a:r>
                        <a:rPr lang="en-US" sz="800" kern="100">
                          <a:effectLst/>
                        </a:rPr>
                        <a:t>20</a:t>
                      </a:r>
                      <a:endParaRPr lang="en-US"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07000"/>
                        </a:lnSpc>
                        <a:spcBef>
                          <a:spcPts val="0"/>
                        </a:spcBef>
                        <a:spcAft>
                          <a:spcPts val="0"/>
                        </a:spcAft>
                      </a:pPr>
                      <a:r>
                        <a:rPr lang="en-US" sz="800" kern="100">
                          <a:effectLst/>
                        </a:rPr>
                        <a:t>20</a:t>
                      </a:r>
                      <a:endParaRPr lang="en-US"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07000"/>
                        </a:lnSpc>
                        <a:spcBef>
                          <a:spcPts val="0"/>
                        </a:spcBef>
                        <a:spcAft>
                          <a:spcPts val="0"/>
                        </a:spcAft>
                      </a:pPr>
                      <a:r>
                        <a:rPr lang="en-US" sz="800" kern="100">
                          <a:effectLst/>
                        </a:rPr>
                        <a:t>20</a:t>
                      </a:r>
                      <a:endParaRPr lang="en-US"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1229585732"/>
                  </a:ext>
                </a:extLst>
              </a:tr>
              <a:tr h="271237">
                <a:tc>
                  <a:txBody>
                    <a:bodyPr/>
                    <a:lstStyle/>
                    <a:p>
                      <a:pPr marL="0" marR="0" algn="ctr">
                        <a:lnSpc>
                          <a:spcPct val="107000"/>
                        </a:lnSpc>
                        <a:spcBef>
                          <a:spcPts val="0"/>
                        </a:spcBef>
                        <a:spcAft>
                          <a:spcPts val="0"/>
                        </a:spcAft>
                      </a:pPr>
                      <a:r>
                        <a:rPr lang="en-US" sz="800" kern="100" dirty="0">
                          <a:effectLst/>
                        </a:rPr>
                        <a:t>Total Number of Centrifuges</a:t>
                      </a:r>
                      <a:endParaRPr lang="en-US" sz="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07000"/>
                        </a:lnSpc>
                        <a:spcBef>
                          <a:spcPts val="0"/>
                        </a:spcBef>
                        <a:spcAft>
                          <a:spcPts val="0"/>
                        </a:spcAft>
                      </a:pPr>
                      <a:r>
                        <a:rPr lang="en-US" sz="800" kern="100">
                          <a:effectLst/>
                        </a:rPr>
                        <a:t>20</a:t>
                      </a:r>
                      <a:endParaRPr lang="en-US"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07000"/>
                        </a:lnSpc>
                        <a:spcBef>
                          <a:spcPts val="0"/>
                        </a:spcBef>
                        <a:spcAft>
                          <a:spcPts val="0"/>
                        </a:spcAft>
                      </a:pPr>
                      <a:r>
                        <a:rPr lang="en-US" sz="800" kern="100">
                          <a:effectLst/>
                        </a:rPr>
                        <a:t>20</a:t>
                      </a:r>
                      <a:endParaRPr lang="en-US"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07000"/>
                        </a:lnSpc>
                        <a:spcBef>
                          <a:spcPts val="0"/>
                        </a:spcBef>
                        <a:spcAft>
                          <a:spcPts val="0"/>
                        </a:spcAft>
                      </a:pPr>
                      <a:r>
                        <a:rPr lang="en-US" sz="800" kern="100">
                          <a:effectLst/>
                        </a:rPr>
                        <a:t>20</a:t>
                      </a:r>
                      <a:endParaRPr lang="en-US"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07000"/>
                        </a:lnSpc>
                        <a:spcBef>
                          <a:spcPts val="0"/>
                        </a:spcBef>
                        <a:spcAft>
                          <a:spcPts val="0"/>
                        </a:spcAft>
                      </a:pPr>
                      <a:r>
                        <a:rPr lang="en-US" sz="800" kern="100">
                          <a:effectLst/>
                        </a:rPr>
                        <a:t>20</a:t>
                      </a:r>
                      <a:endParaRPr lang="en-US"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3501175821"/>
                  </a:ext>
                </a:extLst>
              </a:tr>
              <a:tr h="271237">
                <a:tc>
                  <a:txBody>
                    <a:bodyPr/>
                    <a:lstStyle/>
                    <a:p>
                      <a:pPr marL="0" marR="0" algn="ctr">
                        <a:lnSpc>
                          <a:spcPct val="107000"/>
                        </a:lnSpc>
                        <a:spcBef>
                          <a:spcPts val="0"/>
                        </a:spcBef>
                        <a:spcAft>
                          <a:spcPts val="0"/>
                        </a:spcAft>
                      </a:pPr>
                      <a:r>
                        <a:rPr lang="en-US" sz="800" kern="100" dirty="0">
                          <a:effectLst/>
                        </a:rPr>
                        <a:t>ALL DRAW STATIONS</a:t>
                      </a:r>
                      <a:endParaRPr lang="en-US" sz="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07000"/>
                        </a:lnSpc>
                        <a:spcBef>
                          <a:spcPts val="0"/>
                        </a:spcBef>
                        <a:spcAft>
                          <a:spcPts val="0"/>
                        </a:spcAft>
                      </a:pPr>
                      <a:r>
                        <a:rPr lang="en-US" sz="800" b="1" kern="100" dirty="0">
                          <a:effectLst/>
                        </a:rPr>
                        <a:t>100%</a:t>
                      </a:r>
                      <a:endParaRPr lang="en-US" sz="800" b="1"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07000"/>
                        </a:lnSpc>
                        <a:spcBef>
                          <a:spcPts val="0"/>
                        </a:spcBef>
                        <a:spcAft>
                          <a:spcPts val="0"/>
                        </a:spcAft>
                      </a:pPr>
                      <a:r>
                        <a:rPr lang="en-US" sz="800" b="1" kern="100" dirty="0">
                          <a:effectLst/>
                        </a:rPr>
                        <a:t>100%</a:t>
                      </a:r>
                      <a:endParaRPr lang="en-US" sz="800" b="1"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07000"/>
                        </a:lnSpc>
                        <a:spcBef>
                          <a:spcPts val="0"/>
                        </a:spcBef>
                        <a:spcAft>
                          <a:spcPts val="0"/>
                        </a:spcAft>
                      </a:pPr>
                      <a:r>
                        <a:rPr lang="en-US" sz="800" b="1" kern="100" dirty="0">
                          <a:effectLst/>
                        </a:rPr>
                        <a:t>100%</a:t>
                      </a:r>
                      <a:endParaRPr lang="en-US" sz="800" b="1"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07000"/>
                        </a:lnSpc>
                        <a:spcBef>
                          <a:spcPts val="0"/>
                        </a:spcBef>
                        <a:spcAft>
                          <a:spcPts val="0"/>
                        </a:spcAft>
                      </a:pPr>
                      <a:r>
                        <a:rPr lang="en-US" sz="800" b="1" kern="100" dirty="0">
                          <a:effectLst/>
                        </a:rPr>
                        <a:t>100%</a:t>
                      </a:r>
                      <a:endParaRPr lang="en-US" sz="800" b="1"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2149058641"/>
                  </a:ext>
                </a:extLst>
              </a:tr>
            </a:tbl>
          </a:graphicData>
        </a:graphic>
      </p:graphicFrame>
    </p:spTree>
    <p:extLst>
      <p:ext uri="{BB962C8B-B14F-4D97-AF65-F5344CB8AC3E}">
        <p14:creationId xmlns:p14="http://schemas.microsoft.com/office/powerpoint/2010/main" val="182254291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158526"/>
            <a:ext cx="7886700" cy="435403"/>
          </a:xfrm>
        </p:spPr>
        <p:txBody>
          <a:bodyPr>
            <a:noAutofit/>
          </a:bodyPr>
          <a:lstStyle/>
          <a:p>
            <a:pPr algn="ctr"/>
            <a:r>
              <a:rPr lang="en-US" sz="3000" dirty="0">
                <a:latin typeface="Arial" panose="020B0604020202020204" pitchFamily="34" charset="0"/>
                <a:ea typeface="Arial" panose="020B0604020202020204" pitchFamily="34" charset="0"/>
              </a:rPr>
              <a:t>Patient</a:t>
            </a:r>
            <a:r>
              <a:rPr lang="en-US" sz="3000" spc="-34" dirty="0">
                <a:latin typeface="Arial" panose="020B0604020202020204" pitchFamily="34" charset="0"/>
                <a:ea typeface="Arial" panose="020B0604020202020204" pitchFamily="34" charset="0"/>
              </a:rPr>
              <a:t> </a:t>
            </a:r>
            <a:r>
              <a:rPr lang="en-US" sz="3000" dirty="0">
                <a:latin typeface="Arial" panose="020B0604020202020204" pitchFamily="34" charset="0"/>
                <a:ea typeface="Arial" panose="020B0604020202020204" pitchFamily="34" charset="0"/>
              </a:rPr>
              <a:t>Satisfactory</a:t>
            </a:r>
            <a:r>
              <a:rPr lang="en-US" sz="3000" spc="-8" dirty="0">
                <a:latin typeface="Arial" panose="020B0604020202020204" pitchFamily="34" charset="0"/>
                <a:ea typeface="Arial" panose="020B0604020202020204" pitchFamily="34" charset="0"/>
              </a:rPr>
              <a:t> Survey</a:t>
            </a:r>
            <a:endParaRPr lang="en-US" sz="3000" dirty="0"/>
          </a:p>
        </p:txBody>
      </p:sp>
      <p:graphicFrame>
        <p:nvGraphicFramePr>
          <p:cNvPr id="4" name="Table 3">
            <a:extLst>
              <a:ext uri="{FF2B5EF4-FFF2-40B4-BE49-F238E27FC236}">
                <a16:creationId xmlns:a16="http://schemas.microsoft.com/office/drawing/2014/main" id="{DFC9A310-45B4-A8CA-75FD-6370233E0786}"/>
              </a:ext>
            </a:extLst>
          </p:cNvPr>
          <p:cNvGraphicFramePr>
            <a:graphicFrameLocks noGrp="1"/>
          </p:cNvGraphicFramePr>
          <p:nvPr/>
        </p:nvGraphicFramePr>
        <p:xfrm>
          <a:off x="958361" y="1746517"/>
          <a:ext cx="7227278" cy="3559626"/>
        </p:xfrm>
        <a:graphic>
          <a:graphicData uri="http://schemas.openxmlformats.org/drawingml/2006/table">
            <a:tbl>
              <a:tblPr firstRow="1" firstCol="1" bandRow="1"/>
              <a:tblGrid>
                <a:gridCol w="1056069">
                  <a:extLst>
                    <a:ext uri="{9D8B030D-6E8A-4147-A177-3AD203B41FA5}">
                      <a16:colId xmlns:a16="http://schemas.microsoft.com/office/drawing/2014/main" val="2034202619"/>
                    </a:ext>
                  </a:extLst>
                </a:gridCol>
                <a:gridCol w="6171209">
                  <a:extLst>
                    <a:ext uri="{9D8B030D-6E8A-4147-A177-3AD203B41FA5}">
                      <a16:colId xmlns:a16="http://schemas.microsoft.com/office/drawing/2014/main" val="1656071360"/>
                    </a:ext>
                  </a:extLst>
                </a:gridCol>
              </a:tblGrid>
              <a:tr h="277638">
                <a:tc>
                  <a:txBody>
                    <a:bodyPr/>
                    <a:lstStyle/>
                    <a:p>
                      <a:pPr marL="0" marR="0">
                        <a:lnSpc>
                          <a:spcPct val="107000"/>
                        </a:lnSpc>
                        <a:spcBef>
                          <a:spcPts val="0"/>
                        </a:spcBef>
                        <a:spcAft>
                          <a:spcPts val="0"/>
                        </a:spcAft>
                      </a:pPr>
                      <a:r>
                        <a:rPr lang="en-US" sz="1400" b="1" dirty="0">
                          <a:effectLst/>
                          <a:latin typeface="+mn-lt"/>
                          <a:ea typeface="Calibri" panose="020F0502020204030204" pitchFamily="34" charset="0"/>
                          <a:cs typeface="Times New Roman" panose="02020603050405020304" pitchFamily="18" charset="0"/>
                        </a:rPr>
                        <a:t>Section</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Lab Outreach/Phlebotomy</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46725671"/>
                  </a:ext>
                </a:extLst>
              </a:tr>
              <a:tr h="247253">
                <a:tc>
                  <a:txBody>
                    <a:bodyPr/>
                    <a:lstStyle/>
                    <a:p>
                      <a:pPr marL="0" marR="0">
                        <a:lnSpc>
                          <a:spcPct val="107000"/>
                        </a:lnSpc>
                        <a:spcBef>
                          <a:spcPts val="0"/>
                        </a:spcBef>
                        <a:spcAft>
                          <a:spcPts val="0"/>
                        </a:spcAft>
                      </a:pPr>
                      <a:r>
                        <a:rPr lang="en-US" sz="1400" b="1" dirty="0">
                          <a:effectLst/>
                          <a:latin typeface="+mn-lt"/>
                          <a:ea typeface="Calibri" panose="020F0502020204030204" pitchFamily="34" charset="0"/>
                          <a:cs typeface="Times New Roman" panose="02020603050405020304" pitchFamily="18" charset="0"/>
                        </a:rPr>
                        <a:t>Phase</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Pre-Analytical</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91149578"/>
                  </a:ext>
                </a:extLst>
              </a:tr>
              <a:tr h="277638">
                <a:tc>
                  <a:txBody>
                    <a:bodyPr/>
                    <a:lstStyle/>
                    <a:p>
                      <a:pPr marL="0" marR="0">
                        <a:lnSpc>
                          <a:spcPct val="107000"/>
                        </a:lnSpc>
                        <a:spcBef>
                          <a:spcPts val="0"/>
                        </a:spcBef>
                        <a:spcAft>
                          <a:spcPts val="0"/>
                        </a:spcAft>
                      </a:pPr>
                      <a:r>
                        <a:rPr lang="en-US" sz="1400" b="1" dirty="0">
                          <a:effectLst/>
                          <a:latin typeface="+mn-lt"/>
                          <a:ea typeface="Calibri" panose="020F0502020204030204" pitchFamily="34" charset="0"/>
                          <a:cs typeface="Times New Roman" panose="02020603050405020304" pitchFamily="18" charset="0"/>
                        </a:rPr>
                        <a:t>Title</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Patient Satisfactory Survey</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08392744"/>
                  </a:ext>
                </a:extLst>
              </a:tr>
              <a:tr h="870728">
                <a:tc>
                  <a:txBody>
                    <a:bodyPr/>
                    <a:lstStyle/>
                    <a:p>
                      <a:pPr marL="0" marR="0">
                        <a:lnSpc>
                          <a:spcPct val="107000"/>
                        </a:lnSpc>
                        <a:spcBef>
                          <a:spcPts val="0"/>
                        </a:spcBef>
                        <a:spcAft>
                          <a:spcPts val="0"/>
                        </a:spcAft>
                      </a:pPr>
                      <a:r>
                        <a:rPr lang="en-US" sz="1400" b="1" dirty="0">
                          <a:effectLst/>
                          <a:latin typeface="+mn-lt"/>
                          <a:ea typeface="Calibri" panose="020F0502020204030204" pitchFamily="34" charset="0"/>
                          <a:cs typeface="Times New Roman" panose="02020603050405020304" pitchFamily="18" charset="0"/>
                        </a:rPr>
                        <a:t>Objective</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Achieving high levels of satisfaction is directly dependent on the high-quality patient care provided by phlebotomists in draw stations. In order to find out the pain-points of patients, whether there’s any room for improvement, and what measures can be implemented to enhance services.</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8154330"/>
                  </a:ext>
                </a:extLst>
              </a:tr>
              <a:tr h="277638">
                <a:tc>
                  <a:txBody>
                    <a:bodyPr/>
                    <a:lstStyle/>
                    <a:p>
                      <a:pPr marL="0" marR="0">
                        <a:lnSpc>
                          <a:spcPct val="107000"/>
                        </a:lnSpc>
                        <a:spcBef>
                          <a:spcPts val="0"/>
                        </a:spcBef>
                        <a:spcAft>
                          <a:spcPts val="0"/>
                        </a:spcAft>
                      </a:pPr>
                      <a:r>
                        <a:rPr lang="en-US" sz="1400" b="1" dirty="0">
                          <a:effectLst/>
                          <a:latin typeface="+mn-lt"/>
                          <a:ea typeface="Calibri" panose="020F0502020204030204" pitchFamily="34" charset="0"/>
                          <a:cs typeface="Times New Roman" panose="02020603050405020304" pitchFamily="18" charset="0"/>
                        </a:rPr>
                        <a:t>Method</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Key Survey Reports and Press Ganey surveys scores </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27726412"/>
                  </a:ext>
                </a:extLst>
              </a:tr>
              <a:tr h="277638">
                <a:tc>
                  <a:txBody>
                    <a:bodyPr/>
                    <a:lstStyle/>
                    <a:p>
                      <a:pPr marL="0" marR="0">
                        <a:lnSpc>
                          <a:spcPct val="107000"/>
                        </a:lnSpc>
                        <a:spcBef>
                          <a:spcPts val="0"/>
                        </a:spcBef>
                        <a:spcAft>
                          <a:spcPts val="0"/>
                        </a:spcAft>
                      </a:pPr>
                      <a:r>
                        <a:rPr lang="en-US" sz="1400" b="1" dirty="0">
                          <a:effectLst/>
                          <a:latin typeface="+mn-lt"/>
                          <a:ea typeface="Calibri" panose="020F0502020204030204" pitchFamily="34" charset="0"/>
                          <a:cs typeface="Times New Roman" panose="02020603050405020304" pitchFamily="18" charset="0"/>
                        </a:rPr>
                        <a:t>Definitions</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Key Survey </a:t>
                      </a:r>
                      <a:r>
                        <a:rPr lang="en-US" sz="1400" b="1" dirty="0">
                          <a:effectLst/>
                          <a:latin typeface="Calibri" panose="020F0502020204030204" pitchFamily="34" charset="0"/>
                          <a:ea typeface="Calibri" panose="020F0502020204030204" pitchFamily="34" charset="0"/>
                          <a:cs typeface="Times New Roman" panose="02020603050405020304" pitchFamily="18" charset="0"/>
                        </a:rPr>
                        <a:t>report will be pulled monthly.</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11480934"/>
                  </a:ext>
                </a:extLst>
              </a:tr>
              <a:tr h="858795">
                <a:tc>
                  <a:txBody>
                    <a:bodyPr/>
                    <a:lstStyle/>
                    <a:p>
                      <a:pPr marL="0" marR="0">
                        <a:lnSpc>
                          <a:spcPct val="107000"/>
                        </a:lnSpc>
                        <a:spcBef>
                          <a:spcPts val="0"/>
                        </a:spcBef>
                        <a:spcAft>
                          <a:spcPts val="0"/>
                        </a:spcAft>
                      </a:pPr>
                      <a:r>
                        <a:rPr lang="en-US" sz="1400" b="1" dirty="0">
                          <a:effectLst/>
                          <a:latin typeface="+mn-lt"/>
                          <a:ea typeface="Calibri" panose="020F0502020204030204" pitchFamily="34" charset="0"/>
                          <a:cs typeface="Times New Roman" panose="02020603050405020304" pitchFamily="18" charset="0"/>
                        </a:rPr>
                        <a:t>Expected Actions</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To assess each draw station the patient experience surveys or scores. A summary report will be prepared for the Director. Feedback will be provided to the draw stations to make improvements to help increase patient satisfaction. </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25155539"/>
                  </a:ext>
                </a:extLst>
              </a:tr>
              <a:tr h="277638">
                <a:tc>
                  <a:txBody>
                    <a:bodyPr/>
                    <a:lstStyle/>
                    <a:p>
                      <a:pPr marL="0" marR="0">
                        <a:lnSpc>
                          <a:spcPct val="107000"/>
                        </a:lnSpc>
                        <a:spcBef>
                          <a:spcPts val="0"/>
                        </a:spcBef>
                        <a:spcAft>
                          <a:spcPts val="0"/>
                        </a:spcAft>
                      </a:pPr>
                      <a:r>
                        <a:rPr lang="en-US" sz="1400" b="1" dirty="0">
                          <a:effectLst/>
                          <a:latin typeface="+mn-lt"/>
                          <a:ea typeface="Calibri" panose="020F0502020204030204" pitchFamily="34" charset="0"/>
                          <a:cs typeface="Times New Roman" panose="02020603050405020304" pitchFamily="18" charset="0"/>
                        </a:rPr>
                        <a:t>Benchmarks</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Overall patient satisfaction rate 90%.</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37538668"/>
                  </a:ext>
                </a:extLst>
              </a:tr>
            </a:tbl>
          </a:graphicData>
        </a:graphic>
      </p:graphicFrame>
    </p:spTree>
    <p:extLst>
      <p:ext uri="{BB962C8B-B14F-4D97-AF65-F5344CB8AC3E}">
        <p14:creationId xmlns:p14="http://schemas.microsoft.com/office/powerpoint/2010/main" val="76370598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5C15B9F-0766-DCD2-4653-16781356AA3C}"/>
              </a:ext>
            </a:extLst>
          </p:cNvPr>
          <p:cNvSpPr txBox="1"/>
          <p:nvPr/>
        </p:nvSpPr>
        <p:spPr>
          <a:xfrm>
            <a:off x="276838" y="1033420"/>
            <a:ext cx="6579590" cy="281231"/>
          </a:xfrm>
          <a:prstGeom prst="rect">
            <a:avLst/>
          </a:prstGeom>
          <a:noFill/>
        </p:spPr>
        <p:txBody>
          <a:bodyPr wrap="square">
            <a:spAutoFit/>
          </a:bodyPr>
          <a:lstStyle/>
          <a:p>
            <a:pPr>
              <a:lnSpc>
                <a:spcPct val="107000"/>
              </a:lnSpc>
              <a:spcAft>
                <a:spcPts val="600"/>
              </a:spcAft>
            </a:pPr>
            <a:r>
              <a:rPr lang="en-US" sz="1200" b="1" dirty="0">
                <a:latin typeface="Calibri" panose="020F0502020204030204" pitchFamily="34" charset="0"/>
                <a:ea typeface="Calibri" panose="020F0502020204030204" pitchFamily="34" charset="0"/>
                <a:cs typeface="Times New Roman" panose="02020603050405020304" pitchFamily="18" charset="0"/>
              </a:rPr>
              <a:t>Summary</a:t>
            </a:r>
            <a:endParaRPr lang="en-US" sz="1200"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EAC683B6-5C9E-AFE0-1809-5903864B1515}"/>
              </a:ext>
            </a:extLst>
          </p:cNvPr>
          <p:cNvSpPr txBox="1"/>
          <p:nvPr/>
        </p:nvSpPr>
        <p:spPr>
          <a:xfrm>
            <a:off x="276837" y="1291471"/>
            <a:ext cx="8317684" cy="1275734"/>
          </a:xfrm>
          <a:prstGeom prst="rect">
            <a:avLst/>
          </a:prstGeom>
          <a:noFill/>
        </p:spPr>
        <p:txBody>
          <a:bodyPr wrap="square">
            <a:spAutoFit/>
          </a:bodyPr>
          <a:lstStyle/>
          <a:p>
            <a:pPr>
              <a:lnSpc>
                <a:spcPct val="107000"/>
              </a:lnSpc>
              <a:spcAft>
                <a:spcPts val="600"/>
              </a:spcAft>
            </a:pPr>
            <a:r>
              <a:rPr lang="en-US" sz="1050" b="1" dirty="0">
                <a:latin typeface="Calibri" panose="020F0502020204030204" pitchFamily="34" charset="0"/>
                <a:ea typeface="Calibri" panose="020F0502020204030204" pitchFamily="34" charset="0"/>
                <a:cs typeface="Times New Roman" panose="02020603050405020304" pitchFamily="18" charset="0"/>
              </a:rPr>
              <a:t>October</a:t>
            </a:r>
            <a:r>
              <a:rPr lang="en-US" sz="1050" dirty="0">
                <a:latin typeface="Calibri" panose="020F0502020204030204" pitchFamily="34" charset="0"/>
                <a:ea typeface="Calibri" panose="020F0502020204030204" pitchFamily="34" charset="0"/>
                <a:cs typeface="Times New Roman" panose="02020603050405020304" pitchFamily="18" charset="0"/>
              </a:rPr>
              <a:t>: Overall goal for the month was met. Across BH draw station locations 97% of patients were likely to recommend our facilities to a friend, 99% of patients felt our facilities were neat and clean, and 96% of patients felt they were treated with respect during their visit.</a:t>
            </a:r>
          </a:p>
          <a:p>
            <a:pPr>
              <a:lnSpc>
                <a:spcPct val="107000"/>
              </a:lnSpc>
              <a:spcAft>
                <a:spcPts val="600"/>
              </a:spcAft>
            </a:pPr>
            <a:r>
              <a:rPr lang="en-US" sz="1050" b="1" dirty="0">
                <a:latin typeface="Calibri" panose="020F0502020204030204" pitchFamily="34" charset="0"/>
                <a:ea typeface="Calibri" panose="020F0502020204030204" pitchFamily="34" charset="0"/>
                <a:cs typeface="Times New Roman" panose="02020603050405020304" pitchFamily="18" charset="0"/>
              </a:rPr>
              <a:t>November</a:t>
            </a:r>
            <a:r>
              <a:rPr lang="en-US" sz="1050" dirty="0">
                <a:latin typeface="Calibri" panose="020F0502020204030204" pitchFamily="34" charset="0"/>
                <a:ea typeface="Calibri" panose="020F0502020204030204" pitchFamily="34" charset="0"/>
                <a:cs typeface="Times New Roman" panose="02020603050405020304" pitchFamily="18" charset="0"/>
              </a:rPr>
              <a:t>: Overall goal for the month was met. Across BH draw station locations 97% of patients were likely to recommend our facilities to a friend, 98% of patients felt our facilities were neat and clean and 97% of patients felt they were treated with respect during their visit.</a:t>
            </a:r>
          </a:p>
          <a:p>
            <a:pPr>
              <a:lnSpc>
                <a:spcPct val="107000"/>
              </a:lnSpc>
              <a:spcAft>
                <a:spcPts val="600"/>
              </a:spcAft>
            </a:pPr>
            <a:r>
              <a:rPr lang="en-US" sz="1050" b="1" dirty="0">
                <a:latin typeface="Calibri" panose="020F0502020204030204" pitchFamily="34" charset="0"/>
                <a:ea typeface="Calibri" panose="020F0502020204030204" pitchFamily="34" charset="0"/>
                <a:cs typeface="Times New Roman" panose="02020603050405020304" pitchFamily="18" charset="0"/>
              </a:rPr>
              <a:t>December</a:t>
            </a:r>
            <a:r>
              <a:rPr lang="en-US" sz="1050" dirty="0">
                <a:latin typeface="Calibri" panose="020F0502020204030204" pitchFamily="34" charset="0"/>
                <a:ea typeface="Calibri" panose="020F0502020204030204" pitchFamily="34" charset="0"/>
                <a:cs typeface="Times New Roman" panose="02020603050405020304" pitchFamily="18" charset="0"/>
              </a:rPr>
              <a:t>: Overall goal for the month was met. Across BH draw station locations 96% of patients were likely to recommend our facilities to a friend, 98% of patients felt our facilities were neat and clean and 98% of patients felt they were treated with respect during their visit.</a:t>
            </a:r>
          </a:p>
        </p:txBody>
      </p:sp>
      <p:sp>
        <p:nvSpPr>
          <p:cNvPr id="3" name="TextBox 2">
            <a:extLst>
              <a:ext uri="{FF2B5EF4-FFF2-40B4-BE49-F238E27FC236}">
                <a16:creationId xmlns:a16="http://schemas.microsoft.com/office/drawing/2014/main" id="{D2BE4A14-14B0-526C-FEEE-F129866CA174}"/>
              </a:ext>
            </a:extLst>
          </p:cNvPr>
          <p:cNvSpPr txBox="1"/>
          <p:nvPr/>
        </p:nvSpPr>
        <p:spPr>
          <a:xfrm>
            <a:off x="320879" y="2544267"/>
            <a:ext cx="8066015" cy="603242"/>
          </a:xfrm>
          <a:prstGeom prst="rect">
            <a:avLst/>
          </a:prstGeom>
          <a:noFill/>
        </p:spPr>
        <p:txBody>
          <a:bodyPr wrap="square">
            <a:spAutoFit/>
          </a:bodyPr>
          <a:lstStyle/>
          <a:p>
            <a:pPr>
              <a:lnSpc>
                <a:spcPct val="107000"/>
              </a:lnSpc>
              <a:spcAft>
                <a:spcPts val="600"/>
              </a:spcAft>
            </a:pPr>
            <a:r>
              <a:rPr lang="en-US" sz="1050" b="1" dirty="0">
                <a:latin typeface="Calibri" panose="020F0502020204030204" pitchFamily="34" charset="0"/>
                <a:ea typeface="Calibri" panose="020F0502020204030204" pitchFamily="34" charset="0"/>
                <a:cs typeface="Times New Roman" panose="02020603050405020304" pitchFamily="18" charset="0"/>
              </a:rPr>
              <a:t>January</a:t>
            </a:r>
            <a:r>
              <a:rPr lang="en-US" sz="1050" dirty="0">
                <a:latin typeface="Calibri" panose="020F0502020204030204" pitchFamily="34" charset="0"/>
                <a:ea typeface="Calibri" panose="020F0502020204030204" pitchFamily="34" charset="0"/>
                <a:cs typeface="Times New Roman" panose="02020603050405020304" pitchFamily="18" charset="0"/>
              </a:rPr>
              <a:t> : Overall goal met for the month. January patient satisfaction rate was 96%. Across a portion of the draw station locations 96% of patients were likely to recommend our facilities to a friend, 98% of patients felt our facilities were neat and clean, and 96% of patients felt they were treated with respect during their visit. </a:t>
            </a:r>
          </a:p>
        </p:txBody>
      </p:sp>
      <p:pic>
        <p:nvPicPr>
          <p:cNvPr id="7" name="Picture 6">
            <a:extLst>
              <a:ext uri="{FF2B5EF4-FFF2-40B4-BE49-F238E27FC236}">
                <a16:creationId xmlns:a16="http://schemas.microsoft.com/office/drawing/2014/main" id="{EF78E9B1-DCC0-5D1D-C1EC-9FE89063BE7B}"/>
              </a:ext>
            </a:extLst>
          </p:cNvPr>
          <p:cNvPicPr>
            <a:picLocks noChangeAspect="1"/>
          </p:cNvPicPr>
          <p:nvPr/>
        </p:nvPicPr>
        <p:blipFill>
          <a:blip r:embed="rId2"/>
          <a:stretch>
            <a:fillRect/>
          </a:stretch>
        </p:blipFill>
        <p:spPr>
          <a:xfrm>
            <a:off x="1050721" y="3187781"/>
            <a:ext cx="5159230" cy="2507819"/>
          </a:xfrm>
          <a:prstGeom prst="rect">
            <a:avLst/>
          </a:prstGeom>
        </p:spPr>
      </p:pic>
    </p:spTree>
    <p:extLst>
      <p:ext uri="{BB962C8B-B14F-4D97-AF65-F5344CB8AC3E}">
        <p14:creationId xmlns:p14="http://schemas.microsoft.com/office/powerpoint/2010/main" val="13904040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solidFill>
                  <a:schemeClr val="tx1"/>
                </a:solidFill>
              </a:rPr>
              <a:t>Chemistry </a:t>
            </a:r>
          </a:p>
        </p:txBody>
      </p:sp>
      <p:pic>
        <p:nvPicPr>
          <p:cNvPr id="3" name="Picture 2">
            <a:extLst>
              <a:ext uri="{FF2B5EF4-FFF2-40B4-BE49-F238E27FC236}">
                <a16:creationId xmlns:a16="http://schemas.microsoft.com/office/drawing/2014/main" id="{76EC8E60-B3D3-0C13-C51B-20E5D7DF1EEC}"/>
              </a:ext>
            </a:extLst>
          </p:cNvPr>
          <p:cNvPicPr>
            <a:picLocks noChangeAspect="1"/>
          </p:cNvPicPr>
          <p:nvPr/>
        </p:nvPicPr>
        <p:blipFill>
          <a:blip r:embed="rId2"/>
          <a:stretch>
            <a:fillRect/>
          </a:stretch>
        </p:blipFill>
        <p:spPr>
          <a:xfrm>
            <a:off x="184288" y="1272208"/>
            <a:ext cx="8775424" cy="5420140"/>
          </a:xfrm>
          <a:prstGeom prst="rect">
            <a:avLst/>
          </a:prstGeom>
        </p:spPr>
      </p:pic>
    </p:spTree>
    <p:extLst>
      <p:ext uri="{BB962C8B-B14F-4D97-AF65-F5344CB8AC3E}">
        <p14:creationId xmlns:p14="http://schemas.microsoft.com/office/powerpoint/2010/main" val="392961009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latin typeface="Arial" panose="020B0604020202020204" pitchFamily="34" charset="0"/>
                <a:cs typeface="Arial" panose="020B0604020202020204" pitchFamily="34" charset="0"/>
              </a:rPr>
              <a:t>Transcription Accuracy Rate</a:t>
            </a:r>
          </a:p>
        </p:txBody>
      </p:sp>
      <p:graphicFrame>
        <p:nvGraphicFramePr>
          <p:cNvPr id="4" name="Table 3">
            <a:extLst>
              <a:ext uri="{FF2B5EF4-FFF2-40B4-BE49-F238E27FC236}">
                <a16:creationId xmlns:a16="http://schemas.microsoft.com/office/drawing/2014/main" id="{120474F0-476A-2B96-784B-66FF66BCCD94}"/>
              </a:ext>
            </a:extLst>
          </p:cNvPr>
          <p:cNvGraphicFramePr>
            <a:graphicFrameLocks noGrp="1"/>
          </p:cNvGraphicFramePr>
          <p:nvPr/>
        </p:nvGraphicFramePr>
        <p:xfrm>
          <a:off x="582043" y="2125266"/>
          <a:ext cx="7886700" cy="3265480"/>
        </p:xfrm>
        <a:graphic>
          <a:graphicData uri="http://schemas.openxmlformats.org/drawingml/2006/table">
            <a:tbl>
              <a:tblPr firstRow="1" firstCol="1" bandRow="1"/>
              <a:tblGrid>
                <a:gridCol w="1969567">
                  <a:extLst>
                    <a:ext uri="{9D8B030D-6E8A-4147-A177-3AD203B41FA5}">
                      <a16:colId xmlns:a16="http://schemas.microsoft.com/office/drawing/2014/main" val="3465297057"/>
                    </a:ext>
                  </a:extLst>
                </a:gridCol>
                <a:gridCol w="5917133">
                  <a:extLst>
                    <a:ext uri="{9D8B030D-6E8A-4147-A177-3AD203B41FA5}">
                      <a16:colId xmlns:a16="http://schemas.microsoft.com/office/drawing/2014/main" val="561490486"/>
                    </a:ext>
                  </a:extLst>
                </a:gridCol>
              </a:tblGrid>
              <a:tr h="210360">
                <a:tc>
                  <a:txBody>
                    <a:bodyPr/>
                    <a:lstStyle/>
                    <a:p>
                      <a:pPr marL="0" marR="0">
                        <a:lnSpc>
                          <a:spcPct val="107000"/>
                        </a:lnSpc>
                        <a:spcBef>
                          <a:spcPts val="0"/>
                        </a:spcBef>
                        <a:spcAft>
                          <a:spcPts val="0"/>
                        </a:spcAft>
                      </a:pPr>
                      <a:r>
                        <a:rPr lang="en-US" sz="1400" b="1" dirty="0">
                          <a:effectLst/>
                          <a:latin typeface="+mn-lt"/>
                          <a:ea typeface="Calibri" panose="020F0502020204030204" pitchFamily="34" charset="0"/>
                          <a:cs typeface="Times New Roman" panose="02020603050405020304" pitchFamily="18" charset="0"/>
                        </a:rPr>
                        <a:t>Section</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b="1">
                          <a:effectLst/>
                          <a:latin typeface="Calibri" panose="020F0502020204030204" pitchFamily="34" charset="0"/>
                          <a:ea typeface="Calibri" panose="020F0502020204030204" pitchFamily="34" charset="0"/>
                          <a:cs typeface="Times New Roman" panose="02020603050405020304" pitchFamily="18" charset="0"/>
                        </a:rPr>
                        <a:t>Lab Outreach/Phlebotomy</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14254715"/>
                  </a:ext>
                </a:extLst>
              </a:tr>
              <a:tr h="210360">
                <a:tc>
                  <a:txBody>
                    <a:bodyPr/>
                    <a:lstStyle/>
                    <a:p>
                      <a:pPr marL="0" marR="0">
                        <a:lnSpc>
                          <a:spcPct val="107000"/>
                        </a:lnSpc>
                        <a:spcBef>
                          <a:spcPts val="0"/>
                        </a:spcBef>
                        <a:spcAft>
                          <a:spcPts val="0"/>
                        </a:spcAft>
                      </a:pPr>
                      <a:r>
                        <a:rPr lang="en-US" sz="1400" b="1" dirty="0">
                          <a:effectLst/>
                          <a:latin typeface="+mn-lt"/>
                          <a:ea typeface="Calibri" panose="020F0502020204030204" pitchFamily="34" charset="0"/>
                          <a:cs typeface="Times New Roman" panose="02020603050405020304" pitchFamily="18" charset="0"/>
                        </a:rPr>
                        <a:t>Phase</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Pre-Analytical</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53585383"/>
                  </a:ext>
                </a:extLst>
              </a:tr>
              <a:tr h="252098">
                <a:tc>
                  <a:txBody>
                    <a:bodyPr/>
                    <a:lstStyle/>
                    <a:p>
                      <a:pPr marL="0" marR="0">
                        <a:lnSpc>
                          <a:spcPct val="107000"/>
                        </a:lnSpc>
                        <a:spcBef>
                          <a:spcPts val="0"/>
                        </a:spcBef>
                        <a:spcAft>
                          <a:spcPts val="0"/>
                        </a:spcAft>
                      </a:pPr>
                      <a:r>
                        <a:rPr lang="en-US" sz="1400" b="1" dirty="0">
                          <a:effectLst/>
                          <a:latin typeface="+mn-lt"/>
                          <a:ea typeface="Calibri" panose="020F0502020204030204" pitchFamily="34" charset="0"/>
                          <a:cs typeface="Times New Roman" panose="02020603050405020304" pitchFamily="18" charset="0"/>
                        </a:rPr>
                        <a:t>Title</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Transcription accuracy rate</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48154263"/>
                  </a:ext>
                </a:extLst>
              </a:tr>
              <a:tr h="430483">
                <a:tc>
                  <a:txBody>
                    <a:bodyPr/>
                    <a:lstStyle/>
                    <a:p>
                      <a:pPr marL="0" marR="0">
                        <a:lnSpc>
                          <a:spcPct val="107000"/>
                        </a:lnSpc>
                        <a:spcBef>
                          <a:spcPts val="0"/>
                        </a:spcBef>
                        <a:spcAft>
                          <a:spcPts val="0"/>
                        </a:spcAft>
                      </a:pPr>
                      <a:r>
                        <a:rPr lang="en-US" sz="1400" b="1" dirty="0">
                          <a:effectLst/>
                          <a:latin typeface="+mn-lt"/>
                          <a:ea typeface="Calibri" panose="020F0502020204030204" pitchFamily="34" charset="0"/>
                          <a:cs typeface="Times New Roman" panose="02020603050405020304" pitchFamily="18" charset="0"/>
                        </a:rPr>
                        <a:t>Objective</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Monitors the accuracy of the phlebotomist's transcriptions into EPIC from paper requisitions.</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59482164"/>
                  </a:ext>
                </a:extLst>
              </a:tr>
              <a:tr h="241785">
                <a:tc>
                  <a:txBody>
                    <a:bodyPr/>
                    <a:lstStyle/>
                    <a:p>
                      <a:pPr marL="0" marR="0">
                        <a:lnSpc>
                          <a:spcPct val="107000"/>
                        </a:lnSpc>
                        <a:spcBef>
                          <a:spcPts val="0"/>
                        </a:spcBef>
                        <a:spcAft>
                          <a:spcPts val="0"/>
                        </a:spcAft>
                      </a:pPr>
                      <a:r>
                        <a:rPr lang="en-US" sz="1400" b="1" dirty="0">
                          <a:effectLst/>
                          <a:latin typeface="+mn-lt"/>
                          <a:ea typeface="Calibri" panose="020F0502020204030204" pitchFamily="34" charset="0"/>
                          <a:cs typeface="Times New Roman" panose="02020603050405020304" pitchFamily="18" charset="0"/>
                        </a:rPr>
                        <a:t>Method</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Report run by Lab Billing department daily.</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60231551"/>
                  </a:ext>
                </a:extLst>
              </a:tr>
              <a:tr h="1090851">
                <a:tc>
                  <a:txBody>
                    <a:bodyPr/>
                    <a:lstStyle/>
                    <a:p>
                      <a:pPr marL="0" marR="0">
                        <a:lnSpc>
                          <a:spcPct val="107000"/>
                        </a:lnSpc>
                        <a:spcBef>
                          <a:spcPts val="0"/>
                        </a:spcBef>
                        <a:spcAft>
                          <a:spcPts val="0"/>
                        </a:spcAft>
                      </a:pPr>
                      <a:r>
                        <a:rPr lang="en-US" sz="1400" b="1" dirty="0">
                          <a:effectLst/>
                          <a:latin typeface="+mn-lt"/>
                          <a:ea typeface="Calibri" panose="020F0502020204030204" pitchFamily="34" charset="0"/>
                          <a:cs typeface="Times New Roman" panose="02020603050405020304" pitchFamily="18" charset="0"/>
                        </a:rPr>
                        <a:t>Definitions</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Report is run by Lab Billing, and they randomly select up to 5 transcribed requisitions from each DN daily. The areas evaluated for accuracy will be the provider's name, tests ordered, scanning of req into EPIC and charges. Lab Billing will track the requisitions selected and errors in a separate spreadsheet on the YNH :/L shared drive.</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94144214"/>
                  </a:ext>
                </a:extLst>
              </a:tr>
              <a:tr h="509926">
                <a:tc>
                  <a:txBody>
                    <a:bodyPr/>
                    <a:lstStyle/>
                    <a:p>
                      <a:pPr marL="0" marR="0">
                        <a:lnSpc>
                          <a:spcPct val="107000"/>
                        </a:lnSpc>
                        <a:spcBef>
                          <a:spcPts val="0"/>
                        </a:spcBef>
                        <a:spcAft>
                          <a:spcPts val="0"/>
                        </a:spcAft>
                      </a:pPr>
                      <a:r>
                        <a:rPr lang="en-US" sz="1400" b="1" dirty="0">
                          <a:effectLst/>
                          <a:latin typeface="+mn-lt"/>
                          <a:ea typeface="Calibri" panose="020F0502020204030204" pitchFamily="34" charset="0"/>
                          <a:cs typeface="Times New Roman" panose="02020603050405020304" pitchFamily="18" charset="0"/>
                        </a:rPr>
                        <a:t>Expected Actions</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To assess each draw station transcription accuracy. A summary report will be prepared for the Director. Feedback will be provided to the draw stations. </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91895946"/>
                  </a:ext>
                </a:extLst>
              </a:tr>
              <a:tr h="247514">
                <a:tc>
                  <a:txBody>
                    <a:bodyPr/>
                    <a:lstStyle/>
                    <a:p>
                      <a:pPr marL="0" marR="0">
                        <a:lnSpc>
                          <a:spcPct val="107000"/>
                        </a:lnSpc>
                        <a:spcBef>
                          <a:spcPts val="0"/>
                        </a:spcBef>
                        <a:spcAft>
                          <a:spcPts val="0"/>
                        </a:spcAft>
                      </a:pPr>
                      <a:r>
                        <a:rPr lang="en-US" sz="1400" b="1" dirty="0">
                          <a:effectLst/>
                          <a:latin typeface="+mn-lt"/>
                          <a:ea typeface="Calibri" panose="020F0502020204030204" pitchFamily="34" charset="0"/>
                          <a:cs typeface="Times New Roman" panose="02020603050405020304" pitchFamily="18" charset="0"/>
                        </a:rPr>
                        <a:t>Benchmarks</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Overall rate for 90% transcription accuracy.</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47434119"/>
                  </a:ext>
                </a:extLst>
              </a:tr>
            </a:tbl>
          </a:graphicData>
        </a:graphic>
      </p:graphicFrame>
    </p:spTree>
    <p:extLst>
      <p:ext uri="{BB962C8B-B14F-4D97-AF65-F5344CB8AC3E}">
        <p14:creationId xmlns:p14="http://schemas.microsoft.com/office/powerpoint/2010/main" val="174941598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6AF5E461-97AE-7DE6-8035-F6E53DE273FC}"/>
              </a:ext>
            </a:extLst>
          </p:cNvPr>
          <p:cNvSpPr txBox="1"/>
          <p:nvPr/>
        </p:nvSpPr>
        <p:spPr>
          <a:xfrm>
            <a:off x="434131" y="1241046"/>
            <a:ext cx="6422297" cy="257506"/>
          </a:xfrm>
          <a:prstGeom prst="rect">
            <a:avLst/>
          </a:prstGeom>
          <a:noFill/>
        </p:spPr>
        <p:txBody>
          <a:bodyPr wrap="square">
            <a:spAutoFit/>
          </a:bodyPr>
          <a:lstStyle/>
          <a:p>
            <a:pPr>
              <a:lnSpc>
                <a:spcPct val="107000"/>
              </a:lnSpc>
              <a:spcAft>
                <a:spcPts val="600"/>
              </a:spcAft>
            </a:pPr>
            <a:r>
              <a:rPr lang="en-US" sz="1050" b="1" dirty="0">
                <a:latin typeface="Calibri" panose="020F0502020204030204" pitchFamily="34" charset="0"/>
                <a:ea typeface="Calibri" panose="020F0502020204030204" pitchFamily="34" charset="0"/>
                <a:cs typeface="Times New Roman" panose="02020603050405020304" pitchFamily="18" charset="0"/>
              </a:rPr>
              <a:t>Summary</a:t>
            </a:r>
            <a:endParaRPr lang="en-US" sz="1050" dirty="0">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50730234-18D8-274A-19A7-15B1CED8BB38}"/>
              </a:ext>
            </a:extLst>
          </p:cNvPr>
          <p:cNvSpPr txBox="1"/>
          <p:nvPr/>
        </p:nvSpPr>
        <p:spPr>
          <a:xfrm>
            <a:off x="433817" y="1475534"/>
            <a:ext cx="8311706" cy="1275734"/>
          </a:xfrm>
          <a:prstGeom prst="rect">
            <a:avLst/>
          </a:prstGeom>
          <a:noFill/>
        </p:spPr>
        <p:txBody>
          <a:bodyPr wrap="square">
            <a:spAutoFit/>
          </a:bodyPr>
          <a:lstStyle/>
          <a:p>
            <a:pPr>
              <a:lnSpc>
                <a:spcPct val="107000"/>
              </a:lnSpc>
              <a:spcAft>
                <a:spcPts val="600"/>
              </a:spcAft>
            </a:pPr>
            <a:r>
              <a:rPr lang="en-US" sz="1050" b="1" dirty="0">
                <a:latin typeface="Calibri" panose="020F0502020204030204" pitchFamily="34" charset="0"/>
                <a:ea typeface="Calibri" panose="020F0502020204030204" pitchFamily="34" charset="0"/>
                <a:cs typeface="Times New Roman" panose="02020603050405020304" pitchFamily="18" charset="0"/>
              </a:rPr>
              <a:t>October</a:t>
            </a:r>
            <a:r>
              <a:rPr lang="en-US" sz="1050" dirty="0">
                <a:latin typeface="Calibri" panose="020F0502020204030204" pitchFamily="34" charset="0"/>
                <a:ea typeface="Calibri" panose="020F0502020204030204" pitchFamily="34" charset="0"/>
                <a:cs typeface="Times New Roman" panose="02020603050405020304" pitchFamily="18" charset="0"/>
              </a:rPr>
              <a:t>: Overall goal for the month was met. For the month of October, the # of providers transcribed 110/110, sum of tests transcribed correctly 389/390 and # of requisitions scanned in EPIC 109/109.</a:t>
            </a:r>
          </a:p>
          <a:p>
            <a:pPr>
              <a:lnSpc>
                <a:spcPct val="107000"/>
              </a:lnSpc>
              <a:spcAft>
                <a:spcPts val="600"/>
              </a:spcAft>
            </a:pPr>
            <a:r>
              <a:rPr lang="en-US" sz="1050" b="1" dirty="0">
                <a:latin typeface="Calibri" panose="020F0502020204030204" pitchFamily="34" charset="0"/>
                <a:ea typeface="Calibri" panose="020F0502020204030204" pitchFamily="34" charset="0"/>
                <a:cs typeface="Times New Roman" panose="02020603050405020304" pitchFamily="18" charset="0"/>
              </a:rPr>
              <a:t>November</a:t>
            </a:r>
            <a:r>
              <a:rPr lang="en-US" sz="1050" dirty="0">
                <a:latin typeface="Calibri" panose="020F0502020204030204" pitchFamily="34" charset="0"/>
                <a:ea typeface="Calibri" panose="020F0502020204030204" pitchFamily="34" charset="0"/>
                <a:cs typeface="Times New Roman" panose="02020603050405020304" pitchFamily="18" charset="0"/>
              </a:rPr>
              <a:t>: Overall goal for the month was met. For the month of November, the # of providers transcribed 104/104, sum of tests transcribed correctly 354/354 and # of requisitions scanned in EPIC 104/104.</a:t>
            </a:r>
          </a:p>
          <a:p>
            <a:pPr>
              <a:lnSpc>
                <a:spcPct val="107000"/>
              </a:lnSpc>
              <a:spcAft>
                <a:spcPts val="600"/>
              </a:spcAft>
            </a:pPr>
            <a:r>
              <a:rPr lang="en-US" sz="1050" b="1" dirty="0">
                <a:latin typeface="Calibri" panose="020F0502020204030204" pitchFamily="34" charset="0"/>
                <a:ea typeface="Calibri" panose="020F0502020204030204" pitchFamily="34" charset="0"/>
                <a:cs typeface="Times New Roman" panose="02020603050405020304" pitchFamily="18" charset="0"/>
              </a:rPr>
              <a:t>Decembe</a:t>
            </a:r>
            <a:r>
              <a:rPr lang="en-US" sz="1050" dirty="0">
                <a:latin typeface="Calibri" panose="020F0502020204030204" pitchFamily="34" charset="0"/>
                <a:ea typeface="Calibri" panose="020F0502020204030204" pitchFamily="34" charset="0"/>
                <a:cs typeface="Times New Roman" panose="02020603050405020304" pitchFamily="18" charset="0"/>
              </a:rPr>
              <a:t>r: Overall goal for the month was met. For the month of December, the # providers transcribed 97/97, sum of tests transcribed correctly 304/306 and # of requisitions scanned in EPIC 95/95.</a:t>
            </a:r>
          </a:p>
        </p:txBody>
      </p:sp>
      <p:sp>
        <p:nvSpPr>
          <p:cNvPr id="5" name="TextBox 4">
            <a:extLst>
              <a:ext uri="{FF2B5EF4-FFF2-40B4-BE49-F238E27FC236}">
                <a16:creationId xmlns:a16="http://schemas.microsoft.com/office/drawing/2014/main" id="{E77334A2-4012-B75F-B518-C36CDA63B234}"/>
              </a:ext>
            </a:extLst>
          </p:cNvPr>
          <p:cNvSpPr txBox="1"/>
          <p:nvPr/>
        </p:nvSpPr>
        <p:spPr>
          <a:xfrm>
            <a:off x="484464" y="2728330"/>
            <a:ext cx="8047140" cy="430374"/>
          </a:xfrm>
          <a:prstGeom prst="rect">
            <a:avLst/>
          </a:prstGeom>
          <a:noFill/>
        </p:spPr>
        <p:txBody>
          <a:bodyPr wrap="square">
            <a:spAutoFit/>
          </a:bodyPr>
          <a:lstStyle/>
          <a:p>
            <a:pPr>
              <a:lnSpc>
                <a:spcPct val="107000"/>
              </a:lnSpc>
              <a:spcAft>
                <a:spcPts val="600"/>
              </a:spcAft>
            </a:pPr>
            <a:r>
              <a:rPr lang="en-US" sz="1050" b="1" dirty="0">
                <a:latin typeface="Calibri" panose="020F0502020204030204" pitchFamily="34" charset="0"/>
                <a:ea typeface="Calibri" panose="020F0502020204030204" pitchFamily="34" charset="0"/>
                <a:cs typeface="Times New Roman" panose="02020603050405020304" pitchFamily="18" charset="0"/>
              </a:rPr>
              <a:t>January</a:t>
            </a:r>
            <a:r>
              <a:rPr lang="en-US" sz="1050" dirty="0">
                <a:latin typeface="Calibri" panose="020F0502020204030204" pitchFamily="34" charset="0"/>
                <a:ea typeface="Calibri" panose="020F0502020204030204" pitchFamily="34" charset="0"/>
                <a:cs typeface="Times New Roman" panose="02020603050405020304" pitchFamily="18" charset="0"/>
              </a:rPr>
              <a:t> : Overall goal reached for the month. For the month of January the # of providers transcribed correctly 104/104, sum of tests transcribed correctly 328/328 and # of requisitions scanned in EPIC 104/104.</a:t>
            </a:r>
          </a:p>
        </p:txBody>
      </p:sp>
      <p:graphicFrame>
        <p:nvGraphicFramePr>
          <p:cNvPr id="6" name="Table 5">
            <a:extLst>
              <a:ext uri="{FF2B5EF4-FFF2-40B4-BE49-F238E27FC236}">
                <a16:creationId xmlns:a16="http://schemas.microsoft.com/office/drawing/2014/main" id="{B4D5FA36-3760-54BA-4988-5E59BB6D0C30}"/>
              </a:ext>
            </a:extLst>
          </p:cNvPr>
          <p:cNvGraphicFramePr>
            <a:graphicFrameLocks noGrp="1"/>
          </p:cNvGraphicFramePr>
          <p:nvPr/>
        </p:nvGraphicFramePr>
        <p:xfrm>
          <a:off x="484465" y="3722300"/>
          <a:ext cx="7279550" cy="777871"/>
        </p:xfrm>
        <a:graphic>
          <a:graphicData uri="http://schemas.openxmlformats.org/drawingml/2006/table">
            <a:tbl>
              <a:tblPr firstRow="1" firstCol="1" bandRow="1">
                <a:tableStyleId>{5C22544A-7EE6-4342-B048-85BDC9FD1C3A}</a:tableStyleId>
              </a:tblPr>
              <a:tblGrid>
                <a:gridCol w="4007090">
                  <a:extLst>
                    <a:ext uri="{9D8B030D-6E8A-4147-A177-3AD203B41FA5}">
                      <a16:colId xmlns:a16="http://schemas.microsoft.com/office/drawing/2014/main" val="3419333441"/>
                    </a:ext>
                  </a:extLst>
                </a:gridCol>
                <a:gridCol w="818115">
                  <a:extLst>
                    <a:ext uri="{9D8B030D-6E8A-4147-A177-3AD203B41FA5}">
                      <a16:colId xmlns:a16="http://schemas.microsoft.com/office/drawing/2014/main" val="2641218348"/>
                    </a:ext>
                  </a:extLst>
                </a:gridCol>
                <a:gridCol w="818115">
                  <a:extLst>
                    <a:ext uri="{9D8B030D-6E8A-4147-A177-3AD203B41FA5}">
                      <a16:colId xmlns:a16="http://schemas.microsoft.com/office/drawing/2014/main" val="982696465"/>
                    </a:ext>
                  </a:extLst>
                </a:gridCol>
                <a:gridCol w="818115">
                  <a:extLst>
                    <a:ext uri="{9D8B030D-6E8A-4147-A177-3AD203B41FA5}">
                      <a16:colId xmlns:a16="http://schemas.microsoft.com/office/drawing/2014/main" val="306081118"/>
                    </a:ext>
                  </a:extLst>
                </a:gridCol>
                <a:gridCol w="818115">
                  <a:extLst>
                    <a:ext uri="{9D8B030D-6E8A-4147-A177-3AD203B41FA5}">
                      <a16:colId xmlns:a16="http://schemas.microsoft.com/office/drawing/2014/main" val="456430574"/>
                    </a:ext>
                  </a:extLst>
                </a:gridCol>
              </a:tblGrid>
              <a:tr h="401900">
                <a:tc>
                  <a:txBody>
                    <a:bodyPr/>
                    <a:lstStyle/>
                    <a:p>
                      <a:pPr marL="0" marR="0" algn="ctr">
                        <a:lnSpc>
                          <a:spcPct val="107000"/>
                        </a:lnSpc>
                        <a:spcBef>
                          <a:spcPts val="0"/>
                        </a:spcBef>
                        <a:spcAft>
                          <a:spcPts val="0"/>
                        </a:spcAft>
                      </a:pPr>
                      <a:r>
                        <a:rPr lang="en-US" sz="800" kern="100" dirty="0">
                          <a:effectLst/>
                        </a:rPr>
                        <a:t>  </a:t>
                      </a:r>
                      <a:endParaRPr lang="en-US" sz="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07000"/>
                        </a:lnSpc>
                        <a:spcBef>
                          <a:spcPts val="0"/>
                        </a:spcBef>
                        <a:spcAft>
                          <a:spcPts val="0"/>
                        </a:spcAft>
                      </a:pPr>
                      <a:r>
                        <a:rPr lang="en-US" sz="800" kern="100">
                          <a:effectLst/>
                        </a:rPr>
                        <a:t>Oct</a:t>
                      </a:r>
                      <a:endParaRPr lang="en-US"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07000"/>
                        </a:lnSpc>
                        <a:spcBef>
                          <a:spcPts val="0"/>
                        </a:spcBef>
                        <a:spcAft>
                          <a:spcPts val="0"/>
                        </a:spcAft>
                      </a:pPr>
                      <a:r>
                        <a:rPr lang="en-US" sz="800" kern="100">
                          <a:effectLst/>
                        </a:rPr>
                        <a:t>Nov</a:t>
                      </a:r>
                      <a:endParaRPr lang="en-US"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07000"/>
                        </a:lnSpc>
                        <a:spcBef>
                          <a:spcPts val="0"/>
                        </a:spcBef>
                        <a:spcAft>
                          <a:spcPts val="0"/>
                        </a:spcAft>
                      </a:pPr>
                      <a:r>
                        <a:rPr lang="en-US" sz="800" kern="100">
                          <a:effectLst/>
                        </a:rPr>
                        <a:t>Dec</a:t>
                      </a:r>
                      <a:endParaRPr lang="en-US"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07000"/>
                        </a:lnSpc>
                        <a:spcBef>
                          <a:spcPts val="0"/>
                        </a:spcBef>
                        <a:spcAft>
                          <a:spcPts val="0"/>
                        </a:spcAft>
                      </a:pPr>
                      <a:r>
                        <a:rPr lang="en-US" sz="800" kern="100">
                          <a:effectLst/>
                        </a:rPr>
                        <a:t>Jan</a:t>
                      </a:r>
                      <a:endParaRPr lang="en-US"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194491249"/>
                  </a:ext>
                </a:extLst>
              </a:tr>
              <a:tr h="375971">
                <a:tc>
                  <a:txBody>
                    <a:bodyPr/>
                    <a:lstStyle/>
                    <a:p>
                      <a:pPr marL="0" marR="0" algn="ctr">
                        <a:lnSpc>
                          <a:spcPct val="107000"/>
                        </a:lnSpc>
                        <a:spcBef>
                          <a:spcPts val="0"/>
                        </a:spcBef>
                        <a:spcAft>
                          <a:spcPts val="0"/>
                        </a:spcAft>
                      </a:pPr>
                      <a:r>
                        <a:rPr lang="en-US" sz="800" kern="100">
                          <a:effectLst/>
                        </a:rPr>
                        <a:t>ALL DRAW STATION AVERAGE</a:t>
                      </a:r>
                      <a:endParaRPr lang="en-US"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07000"/>
                        </a:lnSpc>
                        <a:spcBef>
                          <a:spcPts val="0"/>
                        </a:spcBef>
                        <a:spcAft>
                          <a:spcPts val="0"/>
                        </a:spcAft>
                      </a:pPr>
                      <a:r>
                        <a:rPr lang="en-US" sz="800" b="1" kern="100" dirty="0">
                          <a:effectLst/>
                        </a:rPr>
                        <a:t>100%</a:t>
                      </a:r>
                      <a:endParaRPr lang="en-US" sz="800" b="1"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07000"/>
                        </a:lnSpc>
                        <a:spcBef>
                          <a:spcPts val="0"/>
                        </a:spcBef>
                        <a:spcAft>
                          <a:spcPts val="0"/>
                        </a:spcAft>
                      </a:pPr>
                      <a:r>
                        <a:rPr lang="en-US" sz="800" b="1" kern="100" dirty="0">
                          <a:effectLst/>
                        </a:rPr>
                        <a:t>100%</a:t>
                      </a:r>
                      <a:endParaRPr lang="en-US" sz="800" b="1"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07000"/>
                        </a:lnSpc>
                        <a:spcBef>
                          <a:spcPts val="0"/>
                        </a:spcBef>
                        <a:spcAft>
                          <a:spcPts val="0"/>
                        </a:spcAft>
                      </a:pPr>
                      <a:r>
                        <a:rPr lang="en-US" sz="800" b="1" kern="100" dirty="0">
                          <a:effectLst/>
                        </a:rPr>
                        <a:t>100%</a:t>
                      </a:r>
                      <a:endParaRPr lang="en-US" sz="800" b="1"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0" marR="0" algn="ctr">
                        <a:lnSpc>
                          <a:spcPct val="107000"/>
                        </a:lnSpc>
                        <a:spcBef>
                          <a:spcPts val="0"/>
                        </a:spcBef>
                        <a:spcAft>
                          <a:spcPts val="0"/>
                        </a:spcAft>
                      </a:pPr>
                      <a:r>
                        <a:rPr lang="en-US" sz="800" b="1" kern="100" dirty="0">
                          <a:effectLst/>
                        </a:rPr>
                        <a:t>100%</a:t>
                      </a:r>
                      <a:endParaRPr lang="en-US" sz="800" b="1"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extLst>
                  <a:ext uri="{0D108BD9-81ED-4DB2-BD59-A6C34878D82A}">
                    <a16:rowId xmlns:a16="http://schemas.microsoft.com/office/drawing/2014/main" val="3790393352"/>
                  </a:ext>
                </a:extLst>
              </a:tr>
            </a:tbl>
          </a:graphicData>
        </a:graphic>
      </p:graphicFrame>
    </p:spTree>
    <p:extLst>
      <p:ext uri="{BB962C8B-B14F-4D97-AF65-F5344CB8AC3E}">
        <p14:creationId xmlns:p14="http://schemas.microsoft.com/office/powerpoint/2010/main" val="194504990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solidFill>
                  <a:schemeClr val="tx1"/>
                </a:solidFill>
              </a:rPr>
              <a:t>FY 2024 QA</a:t>
            </a:r>
          </a:p>
        </p:txBody>
      </p:sp>
      <p:sp>
        <p:nvSpPr>
          <p:cNvPr id="3" name="Subtitle 2"/>
          <p:cNvSpPr>
            <a:spLocks noGrp="1"/>
          </p:cNvSpPr>
          <p:nvPr>
            <p:ph type="subTitle" idx="1"/>
          </p:nvPr>
        </p:nvSpPr>
        <p:spPr/>
        <p:txBody>
          <a:bodyPr/>
          <a:lstStyle/>
          <a:p>
            <a:r>
              <a:rPr lang="en-US" dirty="0">
                <a:solidFill>
                  <a:schemeClr val="tx1"/>
                </a:solidFill>
              </a:rPr>
              <a:t>Microbiology and Central Processing</a:t>
            </a:r>
          </a:p>
        </p:txBody>
      </p:sp>
      <p:sp>
        <p:nvSpPr>
          <p:cNvPr id="4" name="Text Placeholder 3"/>
          <p:cNvSpPr>
            <a:spLocks noGrp="1"/>
          </p:cNvSpPr>
          <p:nvPr>
            <p:ph type="body" sz="quarter" idx="10"/>
          </p:nvPr>
        </p:nvSpPr>
        <p:spPr/>
        <p:txBody>
          <a:bodyPr/>
          <a:lstStyle/>
          <a:p>
            <a:r>
              <a:rPr lang="en-US" dirty="0">
                <a:solidFill>
                  <a:schemeClr val="tx1"/>
                </a:solidFill>
              </a:rPr>
              <a:t>February 2024</a:t>
            </a:r>
          </a:p>
        </p:txBody>
      </p:sp>
    </p:spTree>
    <p:extLst>
      <p:ext uri="{BB962C8B-B14F-4D97-AF65-F5344CB8AC3E}">
        <p14:creationId xmlns:p14="http://schemas.microsoft.com/office/powerpoint/2010/main" val="3722346885"/>
      </p:ext>
    </p:extLst>
  </p:cSld>
  <p:clrMapOvr>
    <a:masterClrMapping/>
  </p:clrMapOvr>
  <p:transition spd="slow">
    <p:push dir="u"/>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nchor="ctr">
            <a:normAutofit/>
          </a:bodyPr>
          <a:lstStyle/>
          <a:p>
            <a:pPr algn="ctr"/>
            <a:r>
              <a:rPr lang="en-US" dirty="0">
                <a:solidFill>
                  <a:schemeClr val="tx1"/>
                </a:solidFill>
              </a:rPr>
              <a:t>Microbiology Quality Measures  2024</a:t>
            </a:r>
          </a:p>
        </p:txBody>
      </p:sp>
      <p:graphicFrame>
        <p:nvGraphicFramePr>
          <p:cNvPr id="5" name="Chart 4">
            <a:extLst>
              <a:ext uri="{FF2B5EF4-FFF2-40B4-BE49-F238E27FC236}">
                <a16:creationId xmlns:a16="http://schemas.microsoft.com/office/drawing/2014/main" id="{DEE49087-0256-4F45-B8FD-D4D9030C485A}"/>
              </a:ext>
            </a:extLst>
          </p:cNvPr>
          <p:cNvGraphicFramePr>
            <a:graphicFrameLocks/>
          </p:cNvGraphicFramePr>
          <p:nvPr/>
        </p:nvGraphicFramePr>
        <p:xfrm>
          <a:off x="588091" y="1417638"/>
          <a:ext cx="7918345" cy="451588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92988316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dirty="0">
                <a:solidFill>
                  <a:schemeClr val="tx1"/>
                </a:solidFill>
              </a:rPr>
              <a:t>Microbiology Test Volumes</a:t>
            </a:r>
          </a:p>
        </p:txBody>
      </p:sp>
      <p:graphicFrame>
        <p:nvGraphicFramePr>
          <p:cNvPr id="3" name="Chart 2">
            <a:extLst>
              <a:ext uri="{FF2B5EF4-FFF2-40B4-BE49-F238E27FC236}">
                <a16:creationId xmlns:a16="http://schemas.microsoft.com/office/drawing/2014/main" id="{79E0CD22-004E-C58A-0C86-260505AAD1B8}"/>
              </a:ext>
            </a:extLst>
          </p:cNvPr>
          <p:cNvGraphicFramePr>
            <a:graphicFrameLocks/>
          </p:cNvGraphicFramePr>
          <p:nvPr/>
        </p:nvGraphicFramePr>
        <p:xfrm>
          <a:off x="457199" y="1417638"/>
          <a:ext cx="8229601" cy="456281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70036400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tx1"/>
                </a:solidFill>
              </a:rPr>
              <a:t>Blood Culture Bottle Volumes – Above Optimal volume</a:t>
            </a:r>
          </a:p>
        </p:txBody>
      </p:sp>
      <p:graphicFrame>
        <p:nvGraphicFramePr>
          <p:cNvPr id="3" name="Chart 2">
            <a:extLst>
              <a:ext uri="{FF2B5EF4-FFF2-40B4-BE49-F238E27FC236}">
                <a16:creationId xmlns:a16="http://schemas.microsoft.com/office/drawing/2014/main" id="{00000000-0008-0000-0500-000002000000}"/>
              </a:ext>
            </a:extLst>
          </p:cNvPr>
          <p:cNvGraphicFramePr>
            <a:graphicFrameLocks/>
          </p:cNvGraphicFramePr>
          <p:nvPr/>
        </p:nvGraphicFramePr>
        <p:xfrm>
          <a:off x="755008" y="1652631"/>
          <a:ext cx="7592037" cy="395121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60267068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tx1"/>
                </a:solidFill>
              </a:rPr>
              <a:t>Blood Culture Bottle Volumes – Below Optimal volume</a:t>
            </a:r>
          </a:p>
        </p:txBody>
      </p:sp>
      <p:graphicFrame>
        <p:nvGraphicFramePr>
          <p:cNvPr id="3" name="Chart 2">
            <a:extLst>
              <a:ext uri="{FF2B5EF4-FFF2-40B4-BE49-F238E27FC236}">
                <a16:creationId xmlns:a16="http://schemas.microsoft.com/office/drawing/2014/main" id="{00000000-0008-0000-0500-000003000000}"/>
              </a:ext>
            </a:extLst>
          </p:cNvPr>
          <p:cNvGraphicFramePr>
            <a:graphicFrameLocks/>
          </p:cNvGraphicFramePr>
          <p:nvPr/>
        </p:nvGraphicFramePr>
        <p:xfrm>
          <a:off x="813732" y="1535185"/>
          <a:ext cx="7449424" cy="419449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49483791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3D73D9-74AD-C944-8540-EC84F35BFB29}"/>
              </a:ext>
            </a:extLst>
          </p:cNvPr>
          <p:cNvSpPr>
            <a:spLocks noGrp="1"/>
          </p:cNvSpPr>
          <p:nvPr>
            <p:ph type="title"/>
          </p:nvPr>
        </p:nvSpPr>
        <p:spPr/>
        <p:txBody>
          <a:bodyPr/>
          <a:lstStyle/>
          <a:p>
            <a:pPr algn="ctr"/>
            <a:r>
              <a:rPr lang="en-US" dirty="0">
                <a:solidFill>
                  <a:schemeClr val="tx1"/>
                </a:solidFill>
              </a:rPr>
              <a:t>FY 2024 Blood Culture Volume Above Optimal Range</a:t>
            </a:r>
          </a:p>
        </p:txBody>
      </p:sp>
      <p:graphicFrame>
        <p:nvGraphicFramePr>
          <p:cNvPr id="3" name="Chart 2">
            <a:extLst>
              <a:ext uri="{FF2B5EF4-FFF2-40B4-BE49-F238E27FC236}">
                <a16:creationId xmlns:a16="http://schemas.microsoft.com/office/drawing/2014/main" id="{00000000-0008-0000-0000-000004000000}"/>
              </a:ext>
            </a:extLst>
          </p:cNvPr>
          <p:cNvGraphicFramePr>
            <a:graphicFrameLocks/>
          </p:cNvGraphicFramePr>
          <p:nvPr/>
        </p:nvGraphicFramePr>
        <p:xfrm>
          <a:off x="662730" y="1518407"/>
          <a:ext cx="7759817" cy="419449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65031663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87BA91-8DE9-C099-74EE-700B3B14DD2C}"/>
              </a:ext>
            </a:extLst>
          </p:cNvPr>
          <p:cNvSpPr>
            <a:spLocks noGrp="1"/>
          </p:cNvSpPr>
          <p:nvPr>
            <p:ph type="title"/>
          </p:nvPr>
        </p:nvSpPr>
        <p:spPr/>
        <p:txBody>
          <a:bodyPr/>
          <a:lstStyle/>
          <a:p>
            <a:pPr algn="ctr"/>
            <a:r>
              <a:rPr lang="en-US" dirty="0">
                <a:solidFill>
                  <a:schemeClr val="tx1"/>
                </a:solidFill>
              </a:rPr>
              <a:t>FY 2024 Blood Culture Volume Below Optimal Range</a:t>
            </a:r>
          </a:p>
        </p:txBody>
      </p:sp>
      <p:graphicFrame>
        <p:nvGraphicFramePr>
          <p:cNvPr id="3" name="Chart 2">
            <a:extLst>
              <a:ext uri="{FF2B5EF4-FFF2-40B4-BE49-F238E27FC236}">
                <a16:creationId xmlns:a16="http://schemas.microsoft.com/office/drawing/2014/main" id="{00000000-0008-0000-0000-000003000000}"/>
              </a:ext>
            </a:extLst>
          </p:cNvPr>
          <p:cNvGraphicFramePr>
            <a:graphicFrameLocks/>
          </p:cNvGraphicFramePr>
          <p:nvPr/>
        </p:nvGraphicFramePr>
        <p:xfrm>
          <a:off x="729842" y="1417638"/>
          <a:ext cx="7709483" cy="424493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15432018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nchor="ctr">
            <a:normAutofit/>
          </a:bodyPr>
          <a:lstStyle/>
          <a:p>
            <a:pPr algn="ctr"/>
            <a:r>
              <a:rPr lang="en-US" dirty="0">
                <a:solidFill>
                  <a:schemeClr val="tx1"/>
                </a:solidFill>
              </a:rPr>
              <a:t>Micro Molecular Statistics</a:t>
            </a:r>
          </a:p>
        </p:txBody>
      </p:sp>
      <p:graphicFrame>
        <p:nvGraphicFramePr>
          <p:cNvPr id="5" name="Table 4">
            <a:extLst>
              <a:ext uri="{FF2B5EF4-FFF2-40B4-BE49-F238E27FC236}">
                <a16:creationId xmlns:a16="http://schemas.microsoft.com/office/drawing/2014/main" id="{06FF656C-05AC-0D2D-E8BC-0AA03D368054}"/>
              </a:ext>
            </a:extLst>
          </p:cNvPr>
          <p:cNvGraphicFramePr>
            <a:graphicFrameLocks noGrp="1"/>
          </p:cNvGraphicFramePr>
          <p:nvPr/>
        </p:nvGraphicFramePr>
        <p:xfrm>
          <a:off x="620786" y="1484850"/>
          <a:ext cx="7927596" cy="4353889"/>
        </p:xfrm>
        <a:graphic>
          <a:graphicData uri="http://schemas.openxmlformats.org/drawingml/2006/table">
            <a:tbl>
              <a:tblPr>
                <a:tableStyleId>{5C22544A-7EE6-4342-B048-85BDC9FD1C3A}</a:tableStyleId>
              </a:tblPr>
              <a:tblGrid>
                <a:gridCol w="557041">
                  <a:extLst>
                    <a:ext uri="{9D8B030D-6E8A-4147-A177-3AD203B41FA5}">
                      <a16:colId xmlns:a16="http://schemas.microsoft.com/office/drawing/2014/main" val="881447322"/>
                    </a:ext>
                  </a:extLst>
                </a:gridCol>
                <a:gridCol w="1130466">
                  <a:extLst>
                    <a:ext uri="{9D8B030D-6E8A-4147-A177-3AD203B41FA5}">
                      <a16:colId xmlns:a16="http://schemas.microsoft.com/office/drawing/2014/main" val="1350067953"/>
                    </a:ext>
                  </a:extLst>
                </a:gridCol>
                <a:gridCol w="491507">
                  <a:extLst>
                    <a:ext uri="{9D8B030D-6E8A-4147-A177-3AD203B41FA5}">
                      <a16:colId xmlns:a16="http://schemas.microsoft.com/office/drawing/2014/main" val="407302716"/>
                    </a:ext>
                  </a:extLst>
                </a:gridCol>
                <a:gridCol w="606192">
                  <a:extLst>
                    <a:ext uri="{9D8B030D-6E8A-4147-A177-3AD203B41FA5}">
                      <a16:colId xmlns:a16="http://schemas.microsoft.com/office/drawing/2014/main" val="3110851291"/>
                    </a:ext>
                  </a:extLst>
                </a:gridCol>
                <a:gridCol w="485363">
                  <a:extLst>
                    <a:ext uri="{9D8B030D-6E8A-4147-A177-3AD203B41FA5}">
                      <a16:colId xmlns:a16="http://schemas.microsoft.com/office/drawing/2014/main" val="2595542987"/>
                    </a:ext>
                  </a:extLst>
                </a:gridCol>
                <a:gridCol w="485363">
                  <a:extLst>
                    <a:ext uri="{9D8B030D-6E8A-4147-A177-3AD203B41FA5}">
                      <a16:colId xmlns:a16="http://schemas.microsoft.com/office/drawing/2014/main" val="1831773465"/>
                    </a:ext>
                  </a:extLst>
                </a:gridCol>
                <a:gridCol w="491507">
                  <a:extLst>
                    <a:ext uri="{9D8B030D-6E8A-4147-A177-3AD203B41FA5}">
                      <a16:colId xmlns:a16="http://schemas.microsoft.com/office/drawing/2014/main" val="4242422047"/>
                    </a:ext>
                  </a:extLst>
                </a:gridCol>
                <a:gridCol w="1001445">
                  <a:extLst>
                    <a:ext uri="{9D8B030D-6E8A-4147-A177-3AD203B41FA5}">
                      <a16:colId xmlns:a16="http://schemas.microsoft.com/office/drawing/2014/main" val="1374045373"/>
                    </a:ext>
                  </a:extLst>
                </a:gridCol>
                <a:gridCol w="1376219">
                  <a:extLst>
                    <a:ext uri="{9D8B030D-6E8A-4147-A177-3AD203B41FA5}">
                      <a16:colId xmlns:a16="http://schemas.microsoft.com/office/drawing/2014/main" val="4093820031"/>
                    </a:ext>
                  </a:extLst>
                </a:gridCol>
                <a:gridCol w="1302493">
                  <a:extLst>
                    <a:ext uri="{9D8B030D-6E8A-4147-A177-3AD203B41FA5}">
                      <a16:colId xmlns:a16="http://schemas.microsoft.com/office/drawing/2014/main" val="3690282683"/>
                    </a:ext>
                  </a:extLst>
                </a:gridCol>
              </a:tblGrid>
              <a:tr h="494233">
                <a:tc>
                  <a:txBody>
                    <a:bodyPr/>
                    <a:lstStyle/>
                    <a:p>
                      <a:pPr algn="ctr" fontAlgn="ctr"/>
                      <a:r>
                        <a:rPr lang="en-US" sz="700" u="none" strike="noStrike">
                          <a:effectLst/>
                        </a:rPr>
                        <a:t>Date</a:t>
                      </a:r>
                      <a:endParaRPr lang="en-US" sz="700" b="1" i="0" u="none" strike="noStrike">
                        <a:solidFill>
                          <a:srgbClr val="FFFFFF"/>
                        </a:solidFill>
                        <a:effectLst/>
                        <a:latin typeface="Calibri" panose="020F0502020204030204" pitchFamily="34" charset="0"/>
                      </a:endParaRPr>
                    </a:p>
                  </a:txBody>
                  <a:tcPr marL="6383" marR="6383" marT="6383" marB="0" anchor="ctr"/>
                </a:tc>
                <a:tc>
                  <a:txBody>
                    <a:bodyPr/>
                    <a:lstStyle/>
                    <a:p>
                      <a:pPr algn="ctr" fontAlgn="ctr"/>
                      <a:r>
                        <a:rPr lang="en-US" sz="700" u="none" strike="noStrike">
                          <a:effectLst/>
                        </a:rPr>
                        <a:t>Tests </a:t>
                      </a:r>
                      <a:endParaRPr lang="en-US" sz="700" b="1" i="0" u="none" strike="noStrike">
                        <a:solidFill>
                          <a:srgbClr val="FFFFFF"/>
                        </a:solidFill>
                        <a:effectLst/>
                        <a:latin typeface="Calibri" panose="020F0502020204030204" pitchFamily="34" charset="0"/>
                      </a:endParaRPr>
                    </a:p>
                  </a:txBody>
                  <a:tcPr marL="6383" marR="6383" marT="6383" marB="0" anchor="ctr"/>
                </a:tc>
                <a:tc>
                  <a:txBody>
                    <a:bodyPr/>
                    <a:lstStyle/>
                    <a:p>
                      <a:pPr algn="ctr" fontAlgn="ctr"/>
                      <a:r>
                        <a:rPr lang="en-US" sz="700" u="none" strike="noStrike">
                          <a:effectLst/>
                        </a:rPr>
                        <a:t>Sample size</a:t>
                      </a:r>
                      <a:endParaRPr lang="en-US" sz="700" b="1" i="0" u="none" strike="noStrike">
                        <a:solidFill>
                          <a:srgbClr val="FFFFFF"/>
                        </a:solidFill>
                        <a:effectLst/>
                        <a:latin typeface="Calibri" panose="020F0502020204030204" pitchFamily="34" charset="0"/>
                      </a:endParaRPr>
                    </a:p>
                  </a:txBody>
                  <a:tcPr marL="6383" marR="6383" marT="6383" marB="0" anchor="ctr"/>
                </a:tc>
                <a:tc>
                  <a:txBody>
                    <a:bodyPr/>
                    <a:lstStyle/>
                    <a:p>
                      <a:pPr algn="ctr" fontAlgn="ctr"/>
                      <a:r>
                        <a:rPr lang="en-US" sz="700" u="none" strike="noStrike">
                          <a:effectLst/>
                        </a:rPr>
                        <a:t>Positive Count</a:t>
                      </a:r>
                      <a:endParaRPr lang="en-US" sz="700" b="1" i="0" u="none" strike="noStrike">
                        <a:solidFill>
                          <a:srgbClr val="FFFFFF"/>
                        </a:solidFill>
                        <a:effectLst/>
                        <a:latin typeface="Calibri" panose="020F0502020204030204" pitchFamily="34" charset="0"/>
                      </a:endParaRPr>
                    </a:p>
                  </a:txBody>
                  <a:tcPr marL="6383" marR="6383" marT="6383" marB="0" anchor="ctr"/>
                </a:tc>
                <a:tc>
                  <a:txBody>
                    <a:bodyPr/>
                    <a:lstStyle/>
                    <a:p>
                      <a:pPr algn="ctr" fontAlgn="ctr"/>
                      <a:r>
                        <a:rPr lang="en-US" sz="700" u="none" strike="noStrike">
                          <a:effectLst/>
                        </a:rPr>
                        <a:t>% Positivity</a:t>
                      </a:r>
                      <a:endParaRPr lang="en-US" sz="700" b="1" i="0" u="none" strike="noStrike">
                        <a:solidFill>
                          <a:srgbClr val="FFFFFF"/>
                        </a:solidFill>
                        <a:effectLst/>
                        <a:latin typeface="Calibri" panose="020F0502020204030204" pitchFamily="34" charset="0"/>
                      </a:endParaRPr>
                    </a:p>
                  </a:txBody>
                  <a:tcPr marL="6383" marR="6383" marT="6383" marB="0" anchor="ctr"/>
                </a:tc>
                <a:tc>
                  <a:txBody>
                    <a:bodyPr/>
                    <a:lstStyle/>
                    <a:p>
                      <a:pPr algn="ctr" fontAlgn="ctr"/>
                      <a:r>
                        <a:rPr lang="en-US" sz="700" u="none" strike="noStrike">
                          <a:effectLst/>
                        </a:rPr>
                        <a:t>Lower Limit</a:t>
                      </a:r>
                      <a:endParaRPr lang="en-US" sz="700" b="1" i="0" u="none" strike="noStrike">
                        <a:solidFill>
                          <a:srgbClr val="FFFFFF"/>
                        </a:solidFill>
                        <a:effectLst/>
                        <a:latin typeface="Calibri" panose="020F0502020204030204" pitchFamily="34" charset="0"/>
                      </a:endParaRPr>
                    </a:p>
                  </a:txBody>
                  <a:tcPr marL="6383" marR="6383" marT="6383" marB="0" anchor="ctr"/>
                </a:tc>
                <a:tc>
                  <a:txBody>
                    <a:bodyPr/>
                    <a:lstStyle/>
                    <a:p>
                      <a:pPr algn="ctr" fontAlgn="ctr"/>
                      <a:r>
                        <a:rPr lang="en-US" sz="700" u="none" strike="noStrike">
                          <a:effectLst/>
                        </a:rPr>
                        <a:t>Upper Limit</a:t>
                      </a:r>
                      <a:endParaRPr lang="en-US" sz="700" b="1" i="0" u="none" strike="noStrike">
                        <a:solidFill>
                          <a:srgbClr val="FFFFFF"/>
                        </a:solidFill>
                        <a:effectLst/>
                        <a:latin typeface="Calibri" panose="020F0502020204030204" pitchFamily="34" charset="0"/>
                      </a:endParaRPr>
                    </a:p>
                  </a:txBody>
                  <a:tcPr marL="6383" marR="6383" marT="6383" marB="0" anchor="ctr"/>
                </a:tc>
                <a:tc>
                  <a:txBody>
                    <a:bodyPr/>
                    <a:lstStyle/>
                    <a:p>
                      <a:pPr algn="ctr" fontAlgn="ctr"/>
                      <a:r>
                        <a:rPr lang="en-US" sz="700" u="none" strike="noStrike">
                          <a:effectLst/>
                        </a:rPr>
                        <a:t>Environment Monitoring</a:t>
                      </a:r>
                      <a:endParaRPr lang="en-US" sz="700" b="1" i="0" u="none" strike="noStrike">
                        <a:solidFill>
                          <a:srgbClr val="FFFFFF"/>
                        </a:solidFill>
                        <a:effectLst/>
                        <a:latin typeface="Calibri" panose="020F0502020204030204" pitchFamily="34" charset="0"/>
                      </a:endParaRPr>
                    </a:p>
                  </a:txBody>
                  <a:tcPr marL="6383" marR="6383" marT="6383" marB="0" anchor="ctr"/>
                </a:tc>
                <a:tc>
                  <a:txBody>
                    <a:bodyPr/>
                    <a:lstStyle/>
                    <a:p>
                      <a:pPr algn="ctr" fontAlgn="ctr"/>
                      <a:r>
                        <a:rPr lang="en-US" sz="700" u="none" strike="noStrike">
                          <a:effectLst/>
                        </a:rPr>
                        <a:t>Epidemiological Trends</a:t>
                      </a:r>
                      <a:endParaRPr lang="en-US" sz="700" b="1" i="0" u="none" strike="noStrike">
                        <a:solidFill>
                          <a:srgbClr val="FFFFFF"/>
                        </a:solidFill>
                        <a:effectLst/>
                        <a:latin typeface="Calibri" panose="020F0502020204030204" pitchFamily="34" charset="0"/>
                      </a:endParaRPr>
                    </a:p>
                  </a:txBody>
                  <a:tcPr marL="6383" marR="6383" marT="6383" marB="0" anchor="ctr"/>
                </a:tc>
                <a:tc>
                  <a:txBody>
                    <a:bodyPr/>
                    <a:lstStyle/>
                    <a:p>
                      <a:pPr algn="ctr" fontAlgn="ctr"/>
                      <a:r>
                        <a:rPr lang="en-US" sz="700" u="none" strike="noStrike">
                          <a:effectLst/>
                        </a:rPr>
                        <a:t>Evaluation Notes</a:t>
                      </a:r>
                      <a:endParaRPr lang="en-US" sz="700" b="1" i="0" u="none" strike="noStrike">
                        <a:solidFill>
                          <a:srgbClr val="FFFFFF"/>
                        </a:solidFill>
                        <a:effectLst/>
                        <a:latin typeface="Calibri" panose="020F0502020204030204" pitchFamily="34" charset="0"/>
                      </a:endParaRPr>
                    </a:p>
                  </a:txBody>
                  <a:tcPr marL="6383" marR="6383" marT="6383" marB="0" anchor="ctr"/>
                </a:tc>
                <a:extLst>
                  <a:ext uri="{0D108BD9-81ED-4DB2-BD59-A6C34878D82A}">
                    <a16:rowId xmlns:a16="http://schemas.microsoft.com/office/drawing/2014/main" val="73960091"/>
                  </a:ext>
                </a:extLst>
              </a:tr>
              <a:tr h="287119">
                <a:tc>
                  <a:txBody>
                    <a:bodyPr/>
                    <a:lstStyle/>
                    <a:p>
                      <a:pPr algn="ctr" fontAlgn="ctr"/>
                      <a:r>
                        <a:rPr lang="en-US" sz="700" u="none" strike="noStrike">
                          <a:effectLst/>
                        </a:rPr>
                        <a:t>Jan-24</a:t>
                      </a:r>
                      <a:endParaRPr lang="en-US" sz="700" b="0" i="0" u="none" strike="noStrike">
                        <a:solidFill>
                          <a:srgbClr val="000000"/>
                        </a:solidFill>
                        <a:effectLst/>
                        <a:latin typeface="Calibri" panose="020F0502020204030204" pitchFamily="34" charset="0"/>
                      </a:endParaRPr>
                    </a:p>
                  </a:txBody>
                  <a:tcPr marL="6383" marR="6383" marT="6383" marB="0" anchor="ctr"/>
                </a:tc>
                <a:tc>
                  <a:txBody>
                    <a:bodyPr/>
                    <a:lstStyle/>
                    <a:p>
                      <a:pPr algn="ctr" fontAlgn="ctr"/>
                      <a:r>
                        <a:rPr lang="en-US" sz="700" u="none" strike="noStrike">
                          <a:effectLst/>
                        </a:rPr>
                        <a:t>C. difficile Assay</a:t>
                      </a:r>
                      <a:endParaRPr lang="en-US" sz="700" b="0" i="0" u="none" strike="noStrike">
                        <a:solidFill>
                          <a:srgbClr val="000000"/>
                        </a:solidFill>
                        <a:effectLst/>
                        <a:latin typeface="Calibri" panose="020F0502020204030204" pitchFamily="34" charset="0"/>
                      </a:endParaRPr>
                    </a:p>
                  </a:txBody>
                  <a:tcPr marL="6383" marR="6383" marT="6383" marB="0" anchor="ctr"/>
                </a:tc>
                <a:tc>
                  <a:txBody>
                    <a:bodyPr/>
                    <a:lstStyle/>
                    <a:p>
                      <a:pPr algn="ctr" fontAlgn="b"/>
                      <a:r>
                        <a:rPr lang="en-US" sz="700" u="none" strike="noStrike">
                          <a:effectLst/>
                        </a:rPr>
                        <a:t>200</a:t>
                      </a:r>
                      <a:endParaRPr lang="en-US" sz="700" b="0" i="0" u="none" strike="noStrike">
                        <a:solidFill>
                          <a:srgbClr val="000000"/>
                        </a:solidFill>
                        <a:effectLst/>
                        <a:latin typeface="Calibri" panose="020F0502020204030204" pitchFamily="34" charset="0"/>
                      </a:endParaRPr>
                    </a:p>
                  </a:txBody>
                  <a:tcPr marL="6383" marR="6383" marT="6383" marB="0" anchor="b"/>
                </a:tc>
                <a:tc>
                  <a:txBody>
                    <a:bodyPr/>
                    <a:lstStyle/>
                    <a:p>
                      <a:pPr algn="ctr" fontAlgn="b"/>
                      <a:r>
                        <a:rPr lang="en-US" sz="700" u="none" strike="noStrike">
                          <a:effectLst/>
                        </a:rPr>
                        <a:t>33</a:t>
                      </a:r>
                      <a:endParaRPr lang="en-US" sz="700" b="0" i="0" u="none" strike="noStrike">
                        <a:solidFill>
                          <a:srgbClr val="000000"/>
                        </a:solidFill>
                        <a:effectLst/>
                        <a:latin typeface="Calibri" panose="020F0502020204030204" pitchFamily="34" charset="0"/>
                      </a:endParaRPr>
                    </a:p>
                  </a:txBody>
                  <a:tcPr marL="6383" marR="6383" marT="6383" marB="0" anchor="b"/>
                </a:tc>
                <a:tc>
                  <a:txBody>
                    <a:bodyPr/>
                    <a:lstStyle/>
                    <a:p>
                      <a:pPr algn="ctr" fontAlgn="b"/>
                      <a:r>
                        <a:rPr lang="en-US" sz="700" u="none" strike="noStrike">
                          <a:effectLst/>
                        </a:rPr>
                        <a:t>16.5%</a:t>
                      </a:r>
                      <a:endParaRPr lang="en-US" sz="700" b="0" i="0" u="none" strike="noStrike">
                        <a:solidFill>
                          <a:srgbClr val="000000"/>
                        </a:solidFill>
                        <a:effectLst/>
                        <a:latin typeface="Calibri" panose="020F0502020204030204" pitchFamily="34" charset="0"/>
                      </a:endParaRPr>
                    </a:p>
                  </a:txBody>
                  <a:tcPr marL="6383" marR="6383" marT="6383" marB="0" anchor="b"/>
                </a:tc>
                <a:tc>
                  <a:txBody>
                    <a:bodyPr/>
                    <a:lstStyle/>
                    <a:p>
                      <a:pPr algn="ctr" fontAlgn="b"/>
                      <a:r>
                        <a:rPr lang="en-US" sz="700" u="none" strike="noStrike">
                          <a:effectLst/>
                        </a:rPr>
                        <a:t>14%</a:t>
                      </a:r>
                      <a:endParaRPr lang="en-US" sz="700" b="0" i="0" u="none" strike="noStrike">
                        <a:solidFill>
                          <a:srgbClr val="000000"/>
                        </a:solidFill>
                        <a:effectLst/>
                        <a:latin typeface="Calibri" panose="020F0502020204030204" pitchFamily="34" charset="0"/>
                      </a:endParaRPr>
                    </a:p>
                  </a:txBody>
                  <a:tcPr marL="6383" marR="6383" marT="6383" marB="0" anchor="b"/>
                </a:tc>
                <a:tc>
                  <a:txBody>
                    <a:bodyPr/>
                    <a:lstStyle/>
                    <a:p>
                      <a:pPr algn="ctr" fontAlgn="b"/>
                      <a:r>
                        <a:rPr lang="en-US" sz="700" u="none" strike="noStrike">
                          <a:effectLst/>
                        </a:rPr>
                        <a:t>26%</a:t>
                      </a:r>
                      <a:endParaRPr lang="en-US" sz="700" b="0" i="0" u="none" strike="noStrike">
                        <a:solidFill>
                          <a:srgbClr val="000000"/>
                        </a:solidFill>
                        <a:effectLst/>
                        <a:latin typeface="Calibri" panose="020F0502020204030204" pitchFamily="34" charset="0"/>
                      </a:endParaRPr>
                    </a:p>
                  </a:txBody>
                  <a:tcPr marL="6383" marR="6383" marT="6383" marB="0" anchor="b"/>
                </a:tc>
                <a:tc>
                  <a:txBody>
                    <a:bodyPr/>
                    <a:lstStyle/>
                    <a:p>
                      <a:pPr algn="ctr" fontAlgn="ctr"/>
                      <a:r>
                        <a:rPr lang="en-US" sz="700" u="none" strike="noStrike">
                          <a:effectLst/>
                        </a:rPr>
                        <a:t>Negative</a:t>
                      </a:r>
                      <a:endParaRPr lang="en-US" sz="700" b="0" i="0" u="none" strike="noStrike">
                        <a:solidFill>
                          <a:srgbClr val="000000"/>
                        </a:solidFill>
                        <a:effectLst/>
                        <a:latin typeface="Calibri" panose="020F0502020204030204" pitchFamily="34" charset="0"/>
                      </a:endParaRPr>
                    </a:p>
                  </a:txBody>
                  <a:tcPr marL="6383" marR="6383" marT="6383" marB="0" anchor="ctr"/>
                </a:tc>
                <a:tc>
                  <a:txBody>
                    <a:bodyPr/>
                    <a:lstStyle/>
                    <a:p>
                      <a:pPr algn="ctr" fontAlgn="ctr"/>
                      <a:r>
                        <a:rPr lang="en-US" sz="700" u="none" strike="noStrike">
                          <a:effectLst/>
                        </a:rPr>
                        <a:t>None</a:t>
                      </a:r>
                      <a:endParaRPr lang="en-US" sz="700" b="0" i="0" u="none" strike="noStrike">
                        <a:solidFill>
                          <a:srgbClr val="000000"/>
                        </a:solidFill>
                        <a:effectLst/>
                        <a:latin typeface="Calibri" panose="020F0502020204030204" pitchFamily="34" charset="0"/>
                      </a:endParaRPr>
                    </a:p>
                  </a:txBody>
                  <a:tcPr marL="6383" marR="6383" marT="6383" marB="0" anchor="ctr"/>
                </a:tc>
                <a:tc>
                  <a:txBody>
                    <a:bodyPr/>
                    <a:lstStyle/>
                    <a:p>
                      <a:pPr algn="ctr" fontAlgn="ctr"/>
                      <a:r>
                        <a:rPr lang="en-US" sz="700" u="none" strike="noStrike">
                          <a:effectLst/>
                        </a:rPr>
                        <a:t>None</a:t>
                      </a:r>
                      <a:endParaRPr lang="en-US" sz="700" b="0" i="0" u="none" strike="noStrike">
                        <a:solidFill>
                          <a:srgbClr val="000000"/>
                        </a:solidFill>
                        <a:effectLst/>
                        <a:latin typeface="Calibri" panose="020F0502020204030204" pitchFamily="34" charset="0"/>
                      </a:endParaRPr>
                    </a:p>
                  </a:txBody>
                  <a:tcPr marL="6383" marR="6383" marT="6383" marB="0" anchor="ctr"/>
                </a:tc>
                <a:extLst>
                  <a:ext uri="{0D108BD9-81ED-4DB2-BD59-A6C34878D82A}">
                    <a16:rowId xmlns:a16="http://schemas.microsoft.com/office/drawing/2014/main" val="2382454866"/>
                  </a:ext>
                </a:extLst>
              </a:tr>
              <a:tr h="287119">
                <a:tc>
                  <a:txBody>
                    <a:bodyPr/>
                    <a:lstStyle/>
                    <a:p>
                      <a:pPr algn="ctr" fontAlgn="ctr"/>
                      <a:r>
                        <a:rPr lang="en-US" sz="700" u="none" strike="noStrike">
                          <a:effectLst/>
                        </a:rPr>
                        <a:t>Jan-24</a:t>
                      </a:r>
                      <a:endParaRPr lang="en-US" sz="700" b="0" i="0" u="none" strike="noStrike">
                        <a:solidFill>
                          <a:srgbClr val="000000"/>
                        </a:solidFill>
                        <a:effectLst/>
                        <a:latin typeface="Calibri" panose="020F0502020204030204" pitchFamily="34" charset="0"/>
                      </a:endParaRPr>
                    </a:p>
                  </a:txBody>
                  <a:tcPr marL="6383" marR="6383" marT="6383" marB="0" anchor="ctr"/>
                </a:tc>
                <a:tc>
                  <a:txBody>
                    <a:bodyPr/>
                    <a:lstStyle/>
                    <a:p>
                      <a:pPr algn="ctr" fontAlgn="ctr"/>
                      <a:r>
                        <a:rPr lang="en-US" sz="700" u="none" strike="noStrike">
                          <a:effectLst/>
                        </a:rPr>
                        <a:t>Group A Strep PCR</a:t>
                      </a:r>
                      <a:endParaRPr lang="en-US" sz="700" b="0" i="0" u="none" strike="noStrike">
                        <a:solidFill>
                          <a:srgbClr val="000000"/>
                        </a:solidFill>
                        <a:effectLst/>
                        <a:latin typeface="Calibri" panose="020F0502020204030204" pitchFamily="34" charset="0"/>
                      </a:endParaRPr>
                    </a:p>
                  </a:txBody>
                  <a:tcPr marL="6383" marR="6383" marT="6383" marB="0" anchor="ctr"/>
                </a:tc>
                <a:tc>
                  <a:txBody>
                    <a:bodyPr/>
                    <a:lstStyle/>
                    <a:p>
                      <a:pPr algn="ctr" fontAlgn="b"/>
                      <a:r>
                        <a:rPr lang="en-US" sz="700" u="none" strike="noStrike">
                          <a:effectLst/>
                        </a:rPr>
                        <a:t>808</a:t>
                      </a:r>
                      <a:endParaRPr lang="en-US" sz="700" b="0" i="0" u="none" strike="noStrike">
                        <a:solidFill>
                          <a:srgbClr val="000000"/>
                        </a:solidFill>
                        <a:effectLst/>
                        <a:latin typeface="Calibri" panose="020F0502020204030204" pitchFamily="34" charset="0"/>
                      </a:endParaRPr>
                    </a:p>
                  </a:txBody>
                  <a:tcPr marL="6383" marR="6383" marT="6383" marB="0" anchor="b"/>
                </a:tc>
                <a:tc>
                  <a:txBody>
                    <a:bodyPr/>
                    <a:lstStyle/>
                    <a:p>
                      <a:pPr algn="ctr" fontAlgn="b"/>
                      <a:r>
                        <a:rPr lang="en-US" sz="700" u="none" strike="noStrike">
                          <a:effectLst/>
                        </a:rPr>
                        <a:t>149</a:t>
                      </a:r>
                      <a:endParaRPr lang="en-US" sz="700" b="0" i="0" u="none" strike="noStrike">
                        <a:solidFill>
                          <a:srgbClr val="000000"/>
                        </a:solidFill>
                        <a:effectLst/>
                        <a:latin typeface="Calibri" panose="020F0502020204030204" pitchFamily="34" charset="0"/>
                      </a:endParaRPr>
                    </a:p>
                  </a:txBody>
                  <a:tcPr marL="6383" marR="6383" marT="6383" marB="0" anchor="b"/>
                </a:tc>
                <a:tc>
                  <a:txBody>
                    <a:bodyPr/>
                    <a:lstStyle/>
                    <a:p>
                      <a:pPr algn="ctr" fontAlgn="b"/>
                      <a:r>
                        <a:rPr lang="en-US" sz="700" u="none" strike="noStrike">
                          <a:effectLst/>
                        </a:rPr>
                        <a:t>18.4%</a:t>
                      </a:r>
                      <a:endParaRPr lang="en-US" sz="700" b="0" i="0" u="none" strike="noStrike">
                        <a:solidFill>
                          <a:srgbClr val="000000"/>
                        </a:solidFill>
                        <a:effectLst/>
                        <a:latin typeface="Calibri" panose="020F0502020204030204" pitchFamily="34" charset="0"/>
                      </a:endParaRPr>
                    </a:p>
                  </a:txBody>
                  <a:tcPr marL="6383" marR="6383" marT="6383" marB="0" anchor="b"/>
                </a:tc>
                <a:tc>
                  <a:txBody>
                    <a:bodyPr/>
                    <a:lstStyle/>
                    <a:p>
                      <a:pPr algn="ctr" fontAlgn="b"/>
                      <a:r>
                        <a:rPr lang="en-US" sz="700" u="none" strike="noStrike">
                          <a:effectLst/>
                        </a:rPr>
                        <a:t>2%</a:t>
                      </a:r>
                      <a:endParaRPr lang="en-US" sz="700" b="0" i="0" u="none" strike="noStrike">
                        <a:solidFill>
                          <a:srgbClr val="000000"/>
                        </a:solidFill>
                        <a:effectLst/>
                        <a:latin typeface="Calibri" panose="020F0502020204030204" pitchFamily="34" charset="0"/>
                      </a:endParaRPr>
                    </a:p>
                  </a:txBody>
                  <a:tcPr marL="6383" marR="6383" marT="6383" marB="0" anchor="b"/>
                </a:tc>
                <a:tc>
                  <a:txBody>
                    <a:bodyPr/>
                    <a:lstStyle/>
                    <a:p>
                      <a:pPr algn="ctr" fontAlgn="b"/>
                      <a:r>
                        <a:rPr lang="en-US" sz="700" u="none" strike="noStrike">
                          <a:effectLst/>
                        </a:rPr>
                        <a:t>26%</a:t>
                      </a:r>
                      <a:endParaRPr lang="en-US" sz="700" b="0" i="0" u="none" strike="noStrike">
                        <a:solidFill>
                          <a:srgbClr val="000000"/>
                        </a:solidFill>
                        <a:effectLst/>
                        <a:latin typeface="Calibri" panose="020F0502020204030204" pitchFamily="34" charset="0"/>
                      </a:endParaRPr>
                    </a:p>
                  </a:txBody>
                  <a:tcPr marL="6383" marR="6383" marT="6383" marB="0" anchor="b"/>
                </a:tc>
                <a:tc>
                  <a:txBody>
                    <a:bodyPr/>
                    <a:lstStyle/>
                    <a:p>
                      <a:pPr algn="ctr" fontAlgn="ctr"/>
                      <a:r>
                        <a:rPr lang="en-US" sz="700" u="none" strike="noStrike">
                          <a:effectLst/>
                        </a:rPr>
                        <a:t>Negative</a:t>
                      </a:r>
                      <a:endParaRPr lang="en-US" sz="700" b="0" i="0" u="none" strike="noStrike">
                        <a:solidFill>
                          <a:srgbClr val="000000"/>
                        </a:solidFill>
                        <a:effectLst/>
                        <a:latin typeface="Calibri" panose="020F0502020204030204" pitchFamily="34" charset="0"/>
                      </a:endParaRPr>
                    </a:p>
                  </a:txBody>
                  <a:tcPr marL="6383" marR="6383" marT="6383" marB="0" anchor="ctr"/>
                </a:tc>
                <a:tc>
                  <a:txBody>
                    <a:bodyPr/>
                    <a:lstStyle/>
                    <a:p>
                      <a:pPr algn="ctr" fontAlgn="ctr"/>
                      <a:r>
                        <a:rPr lang="en-US" sz="700" u="none" strike="noStrike">
                          <a:effectLst/>
                        </a:rPr>
                        <a:t>None</a:t>
                      </a:r>
                      <a:endParaRPr lang="en-US" sz="700" b="0" i="0" u="none" strike="noStrike">
                        <a:solidFill>
                          <a:srgbClr val="000000"/>
                        </a:solidFill>
                        <a:effectLst/>
                        <a:latin typeface="Calibri" panose="020F0502020204030204" pitchFamily="34" charset="0"/>
                      </a:endParaRPr>
                    </a:p>
                  </a:txBody>
                  <a:tcPr marL="6383" marR="6383" marT="6383" marB="0" anchor="ctr"/>
                </a:tc>
                <a:tc>
                  <a:txBody>
                    <a:bodyPr/>
                    <a:lstStyle/>
                    <a:p>
                      <a:pPr algn="ctr" fontAlgn="ctr"/>
                      <a:r>
                        <a:rPr lang="en-US" sz="700" u="none" strike="noStrike">
                          <a:effectLst/>
                        </a:rPr>
                        <a:t>None</a:t>
                      </a:r>
                      <a:endParaRPr lang="en-US" sz="700" b="0" i="0" u="none" strike="noStrike">
                        <a:solidFill>
                          <a:srgbClr val="000000"/>
                        </a:solidFill>
                        <a:effectLst/>
                        <a:latin typeface="Calibri" panose="020F0502020204030204" pitchFamily="34" charset="0"/>
                      </a:endParaRPr>
                    </a:p>
                  </a:txBody>
                  <a:tcPr marL="6383" marR="6383" marT="6383" marB="0" anchor="ctr"/>
                </a:tc>
                <a:extLst>
                  <a:ext uri="{0D108BD9-81ED-4DB2-BD59-A6C34878D82A}">
                    <a16:rowId xmlns:a16="http://schemas.microsoft.com/office/drawing/2014/main" val="4204008340"/>
                  </a:ext>
                </a:extLst>
              </a:tr>
              <a:tr h="287119">
                <a:tc>
                  <a:txBody>
                    <a:bodyPr/>
                    <a:lstStyle/>
                    <a:p>
                      <a:pPr algn="ctr" fontAlgn="ctr"/>
                      <a:r>
                        <a:rPr lang="en-US" sz="700" u="none" strike="noStrike">
                          <a:effectLst/>
                        </a:rPr>
                        <a:t>Jan-24</a:t>
                      </a:r>
                      <a:endParaRPr lang="en-US" sz="700" b="0" i="0" u="none" strike="noStrike">
                        <a:solidFill>
                          <a:srgbClr val="000000"/>
                        </a:solidFill>
                        <a:effectLst/>
                        <a:latin typeface="Calibri" panose="020F0502020204030204" pitchFamily="34" charset="0"/>
                      </a:endParaRPr>
                    </a:p>
                  </a:txBody>
                  <a:tcPr marL="6383" marR="6383" marT="6383" marB="0" anchor="ctr"/>
                </a:tc>
                <a:tc>
                  <a:txBody>
                    <a:bodyPr/>
                    <a:lstStyle/>
                    <a:p>
                      <a:pPr algn="ctr" fontAlgn="ctr"/>
                      <a:r>
                        <a:rPr lang="en-US" sz="700" u="none" strike="noStrike">
                          <a:effectLst/>
                        </a:rPr>
                        <a:t>Group A Strep PCR</a:t>
                      </a:r>
                      <a:endParaRPr lang="en-US" sz="700" b="0" i="0" u="none" strike="noStrike">
                        <a:solidFill>
                          <a:srgbClr val="000000"/>
                        </a:solidFill>
                        <a:effectLst/>
                        <a:latin typeface="Calibri" panose="020F0502020204030204" pitchFamily="34" charset="0"/>
                      </a:endParaRPr>
                    </a:p>
                  </a:txBody>
                  <a:tcPr marL="6383" marR="6383" marT="6383" marB="0" anchor="ctr"/>
                </a:tc>
                <a:tc>
                  <a:txBody>
                    <a:bodyPr/>
                    <a:lstStyle/>
                    <a:p>
                      <a:pPr algn="ctr" fontAlgn="b"/>
                      <a:r>
                        <a:rPr lang="en-US" sz="700" u="none" strike="noStrike">
                          <a:effectLst/>
                        </a:rPr>
                        <a:t>808</a:t>
                      </a:r>
                      <a:endParaRPr lang="en-US" sz="700" b="0" i="0" u="none" strike="noStrike">
                        <a:solidFill>
                          <a:srgbClr val="000000"/>
                        </a:solidFill>
                        <a:effectLst/>
                        <a:latin typeface="Calibri" panose="020F0502020204030204" pitchFamily="34" charset="0"/>
                      </a:endParaRPr>
                    </a:p>
                  </a:txBody>
                  <a:tcPr marL="6383" marR="6383" marT="6383" marB="0" anchor="b"/>
                </a:tc>
                <a:tc>
                  <a:txBody>
                    <a:bodyPr/>
                    <a:lstStyle/>
                    <a:p>
                      <a:pPr algn="ctr" fontAlgn="b"/>
                      <a:r>
                        <a:rPr lang="en-US" sz="700" u="none" strike="noStrike">
                          <a:effectLst/>
                        </a:rPr>
                        <a:t>149</a:t>
                      </a:r>
                      <a:endParaRPr lang="en-US" sz="700" b="0" i="0" u="none" strike="noStrike">
                        <a:solidFill>
                          <a:srgbClr val="000000"/>
                        </a:solidFill>
                        <a:effectLst/>
                        <a:latin typeface="Calibri" panose="020F0502020204030204" pitchFamily="34" charset="0"/>
                      </a:endParaRPr>
                    </a:p>
                  </a:txBody>
                  <a:tcPr marL="6383" marR="6383" marT="6383" marB="0" anchor="b"/>
                </a:tc>
                <a:tc>
                  <a:txBody>
                    <a:bodyPr/>
                    <a:lstStyle/>
                    <a:p>
                      <a:pPr algn="ctr" fontAlgn="b"/>
                      <a:r>
                        <a:rPr lang="en-US" sz="700" u="none" strike="noStrike">
                          <a:effectLst/>
                        </a:rPr>
                        <a:t>18.4%</a:t>
                      </a:r>
                      <a:endParaRPr lang="en-US" sz="700" b="0" i="0" u="none" strike="noStrike">
                        <a:solidFill>
                          <a:srgbClr val="000000"/>
                        </a:solidFill>
                        <a:effectLst/>
                        <a:latin typeface="Calibri" panose="020F0502020204030204" pitchFamily="34" charset="0"/>
                      </a:endParaRPr>
                    </a:p>
                  </a:txBody>
                  <a:tcPr marL="6383" marR="6383" marT="6383" marB="0" anchor="b"/>
                </a:tc>
                <a:tc>
                  <a:txBody>
                    <a:bodyPr/>
                    <a:lstStyle/>
                    <a:p>
                      <a:pPr algn="ctr" fontAlgn="b"/>
                      <a:r>
                        <a:rPr lang="en-US" sz="700" u="none" strike="noStrike">
                          <a:effectLst/>
                        </a:rPr>
                        <a:t>2%</a:t>
                      </a:r>
                      <a:endParaRPr lang="en-US" sz="700" b="0" i="0" u="none" strike="noStrike">
                        <a:solidFill>
                          <a:srgbClr val="000000"/>
                        </a:solidFill>
                        <a:effectLst/>
                        <a:latin typeface="Calibri" panose="020F0502020204030204" pitchFamily="34" charset="0"/>
                      </a:endParaRPr>
                    </a:p>
                  </a:txBody>
                  <a:tcPr marL="6383" marR="6383" marT="6383" marB="0" anchor="b"/>
                </a:tc>
                <a:tc>
                  <a:txBody>
                    <a:bodyPr/>
                    <a:lstStyle/>
                    <a:p>
                      <a:pPr algn="ctr" fontAlgn="b"/>
                      <a:r>
                        <a:rPr lang="en-US" sz="700" u="none" strike="noStrike">
                          <a:effectLst/>
                        </a:rPr>
                        <a:t>26%</a:t>
                      </a:r>
                      <a:endParaRPr lang="en-US" sz="700" b="0" i="0" u="none" strike="noStrike">
                        <a:solidFill>
                          <a:srgbClr val="000000"/>
                        </a:solidFill>
                        <a:effectLst/>
                        <a:latin typeface="Calibri" panose="020F0502020204030204" pitchFamily="34" charset="0"/>
                      </a:endParaRPr>
                    </a:p>
                  </a:txBody>
                  <a:tcPr marL="6383" marR="6383" marT="6383" marB="0" anchor="b"/>
                </a:tc>
                <a:tc>
                  <a:txBody>
                    <a:bodyPr/>
                    <a:lstStyle/>
                    <a:p>
                      <a:pPr algn="ctr" fontAlgn="ctr"/>
                      <a:r>
                        <a:rPr lang="en-US" sz="700" u="none" strike="noStrike">
                          <a:effectLst/>
                        </a:rPr>
                        <a:t>Negative</a:t>
                      </a:r>
                      <a:endParaRPr lang="en-US" sz="700" b="0" i="0" u="none" strike="noStrike">
                        <a:solidFill>
                          <a:srgbClr val="000000"/>
                        </a:solidFill>
                        <a:effectLst/>
                        <a:latin typeface="Calibri" panose="020F0502020204030204" pitchFamily="34" charset="0"/>
                      </a:endParaRPr>
                    </a:p>
                  </a:txBody>
                  <a:tcPr marL="6383" marR="6383" marT="6383" marB="0" anchor="ctr"/>
                </a:tc>
                <a:tc>
                  <a:txBody>
                    <a:bodyPr/>
                    <a:lstStyle/>
                    <a:p>
                      <a:pPr algn="ctr" fontAlgn="ctr"/>
                      <a:r>
                        <a:rPr lang="en-US" sz="700" u="none" strike="noStrike">
                          <a:effectLst/>
                        </a:rPr>
                        <a:t>None</a:t>
                      </a:r>
                      <a:endParaRPr lang="en-US" sz="700" b="0" i="0" u="none" strike="noStrike">
                        <a:solidFill>
                          <a:srgbClr val="000000"/>
                        </a:solidFill>
                        <a:effectLst/>
                        <a:latin typeface="Calibri" panose="020F0502020204030204" pitchFamily="34" charset="0"/>
                      </a:endParaRPr>
                    </a:p>
                  </a:txBody>
                  <a:tcPr marL="6383" marR="6383" marT="6383" marB="0" anchor="ctr"/>
                </a:tc>
                <a:tc>
                  <a:txBody>
                    <a:bodyPr/>
                    <a:lstStyle/>
                    <a:p>
                      <a:pPr algn="ctr" fontAlgn="ctr"/>
                      <a:r>
                        <a:rPr lang="en-US" sz="700" u="none" strike="noStrike">
                          <a:effectLst/>
                        </a:rPr>
                        <a:t>None</a:t>
                      </a:r>
                      <a:endParaRPr lang="en-US" sz="700" b="0" i="0" u="none" strike="noStrike">
                        <a:solidFill>
                          <a:srgbClr val="000000"/>
                        </a:solidFill>
                        <a:effectLst/>
                        <a:latin typeface="Calibri" panose="020F0502020204030204" pitchFamily="34" charset="0"/>
                      </a:endParaRPr>
                    </a:p>
                  </a:txBody>
                  <a:tcPr marL="6383" marR="6383" marT="6383" marB="0" anchor="ctr"/>
                </a:tc>
                <a:extLst>
                  <a:ext uri="{0D108BD9-81ED-4DB2-BD59-A6C34878D82A}">
                    <a16:rowId xmlns:a16="http://schemas.microsoft.com/office/drawing/2014/main" val="2684315943"/>
                  </a:ext>
                </a:extLst>
              </a:tr>
              <a:tr h="287119">
                <a:tc>
                  <a:txBody>
                    <a:bodyPr/>
                    <a:lstStyle/>
                    <a:p>
                      <a:pPr algn="ctr" fontAlgn="ctr"/>
                      <a:r>
                        <a:rPr lang="en-US" sz="700" u="none" strike="noStrike">
                          <a:effectLst/>
                        </a:rPr>
                        <a:t>Jan-24</a:t>
                      </a:r>
                      <a:endParaRPr lang="en-US" sz="700" b="0" i="0" u="none" strike="noStrike">
                        <a:solidFill>
                          <a:srgbClr val="000000"/>
                        </a:solidFill>
                        <a:effectLst/>
                        <a:latin typeface="Calibri" panose="020F0502020204030204" pitchFamily="34" charset="0"/>
                      </a:endParaRPr>
                    </a:p>
                  </a:txBody>
                  <a:tcPr marL="6383" marR="6383" marT="6383" marB="0" anchor="ctr"/>
                </a:tc>
                <a:tc>
                  <a:txBody>
                    <a:bodyPr/>
                    <a:lstStyle/>
                    <a:p>
                      <a:pPr algn="ctr" fontAlgn="ctr"/>
                      <a:r>
                        <a:rPr lang="it-IT" sz="700" u="none" strike="noStrike">
                          <a:effectLst/>
                        </a:rPr>
                        <a:t>Influenza A/B RNA, NAAT</a:t>
                      </a:r>
                      <a:endParaRPr lang="it-IT" sz="700" b="0" i="0" u="none" strike="noStrike">
                        <a:solidFill>
                          <a:srgbClr val="000000"/>
                        </a:solidFill>
                        <a:effectLst/>
                        <a:latin typeface="Calibri" panose="020F0502020204030204" pitchFamily="34" charset="0"/>
                      </a:endParaRPr>
                    </a:p>
                  </a:txBody>
                  <a:tcPr marL="6383" marR="6383" marT="6383" marB="0" anchor="ctr"/>
                </a:tc>
                <a:tc>
                  <a:txBody>
                    <a:bodyPr/>
                    <a:lstStyle/>
                    <a:p>
                      <a:pPr algn="ctr" fontAlgn="b"/>
                      <a:r>
                        <a:rPr lang="en-US" sz="700" u="none" strike="noStrike">
                          <a:effectLst/>
                        </a:rPr>
                        <a:t>174</a:t>
                      </a:r>
                      <a:endParaRPr lang="en-US" sz="700" b="0" i="0" u="none" strike="noStrike">
                        <a:solidFill>
                          <a:srgbClr val="000000"/>
                        </a:solidFill>
                        <a:effectLst/>
                        <a:latin typeface="Calibri" panose="020F0502020204030204" pitchFamily="34" charset="0"/>
                      </a:endParaRPr>
                    </a:p>
                  </a:txBody>
                  <a:tcPr marL="6383" marR="6383" marT="6383" marB="0" anchor="b"/>
                </a:tc>
                <a:tc>
                  <a:txBody>
                    <a:bodyPr/>
                    <a:lstStyle/>
                    <a:p>
                      <a:pPr algn="ctr" fontAlgn="b"/>
                      <a:r>
                        <a:rPr lang="en-US" sz="700" u="none" strike="noStrike">
                          <a:effectLst/>
                        </a:rPr>
                        <a:t>29</a:t>
                      </a:r>
                      <a:endParaRPr lang="en-US" sz="700" b="0" i="0" u="none" strike="noStrike">
                        <a:solidFill>
                          <a:srgbClr val="000000"/>
                        </a:solidFill>
                        <a:effectLst/>
                        <a:latin typeface="Calibri" panose="020F0502020204030204" pitchFamily="34" charset="0"/>
                      </a:endParaRPr>
                    </a:p>
                  </a:txBody>
                  <a:tcPr marL="6383" marR="6383" marT="6383" marB="0" anchor="b"/>
                </a:tc>
                <a:tc>
                  <a:txBody>
                    <a:bodyPr/>
                    <a:lstStyle/>
                    <a:p>
                      <a:pPr algn="ctr" fontAlgn="b"/>
                      <a:r>
                        <a:rPr lang="en-US" sz="700" u="none" strike="noStrike">
                          <a:effectLst/>
                        </a:rPr>
                        <a:t>16.7%</a:t>
                      </a:r>
                      <a:endParaRPr lang="en-US" sz="700" b="0" i="0" u="none" strike="noStrike">
                        <a:solidFill>
                          <a:srgbClr val="000000"/>
                        </a:solidFill>
                        <a:effectLst/>
                        <a:latin typeface="Calibri" panose="020F0502020204030204" pitchFamily="34" charset="0"/>
                      </a:endParaRPr>
                    </a:p>
                  </a:txBody>
                  <a:tcPr marL="6383" marR="6383" marT="6383" marB="0" anchor="b"/>
                </a:tc>
                <a:tc>
                  <a:txBody>
                    <a:bodyPr/>
                    <a:lstStyle/>
                    <a:p>
                      <a:pPr algn="ctr" fontAlgn="b"/>
                      <a:r>
                        <a:rPr lang="en-US" sz="700" u="none" strike="noStrike">
                          <a:effectLst/>
                        </a:rPr>
                        <a:t>0%</a:t>
                      </a:r>
                      <a:endParaRPr lang="en-US" sz="700" b="0" i="0" u="none" strike="noStrike">
                        <a:solidFill>
                          <a:srgbClr val="000000"/>
                        </a:solidFill>
                        <a:effectLst/>
                        <a:latin typeface="Calibri" panose="020F0502020204030204" pitchFamily="34" charset="0"/>
                      </a:endParaRPr>
                    </a:p>
                  </a:txBody>
                  <a:tcPr marL="6383" marR="6383" marT="6383" marB="0" anchor="b"/>
                </a:tc>
                <a:tc>
                  <a:txBody>
                    <a:bodyPr/>
                    <a:lstStyle/>
                    <a:p>
                      <a:pPr algn="ctr" fontAlgn="b"/>
                      <a:r>
                        <a:rPr lang="en-US" sz="700" u="none" strike="noStrike">
                          <a:effectLst/>
                        </a:rPr>
                        <a:t>19%</a:t>
                      </a:r>
                      <a:endParaRPr lang="en-US" sz="700" b="0" i="0" u="none" strike="noStrike">
                        <a:solidFill>
                          <a:srgbClr val="000000"/>
                        </a:solidFill>
                        <a:effectLst/>
                        <a:latin typeface="Calibri" panose="020F0502020204030204" pitchFamily="34" charset="0"/>
                      </a:endParaRPr>
                    </a:p>
                  </a:txBody>
                  <a:tcPr marL="6383" marR="6383" marT="6383" marB="0" anchor="b"/>
                </a:tc>
                <a:tc>
                  <a:txBody>
                    <a:bodyPr/>
                    <a:lstStyle/>
                    <a:p>
                      <a:pPr algn="ctr" fontAlgn="ctr"/>
                      <a:r>
                        <a:rPr lang="en-US" sz="700" u="none" strike="noStrike">
                          <a:effectLst/>
                        </a:rPr>
                        <a:t>Negative</a:t>
                      </a:r>
                      <a:endParaRPr lang="en-US" sz="700" b="0" i="0" u="none" strike="noStrike">
                        <a:solidFill>
                          <a:srgbClr val="000000"/>
                        </a:solidFill>
                        <a:effectLst/>
                        <a:latin typeface="Calibri" panose="020F0502020204030204" pitchFamily="34" charset="0"/>
                      </a:endParaRPr>
                    </a:p>
                  </a:txBody>
                  <a:tcPr marL="6383" marR="6383" marT="6383" marB="0" anchor="ctr"/>
                </a:tc>
                <a:tc>
                  <a:txBody>
                    <a:bodyPr/>
                    <a:lstStyle/>
                    <a:p>
                      <a:pPr algn="ctr" fontAlgn="ctr"/>
                      <a:r>
                        <a:rPr lang="en-US" sz="700" u="none" strike="noStrike">
                          <a:effectLst/>
                        </a:rPr>
                        <a:t>None</a:t>
                      </a:r>
                      <a:endParaRPr lang="en-US" sz="700" b="0" i="0" u="none" strike="noStrike">
                        <a:solidFill>
                          <a:srgbClr val="000000"/>
                        </a:solidFill>
                        <a:effectLst/>
                        <a:latin typeface="Calibri" panose="020F0502020204030204" pitchFamily="34" charset="0"/>
                      </a:endParaRPr>
                    </a:p>
                  </a:txBody>
                  <a:tcPr marL="6383" marR="6383" marT="6383" marB="0" anchor="ctr"/>
                </a:tc>
                <a:tc>
                  <a:txBody>
                    <a:bodyPr/>
                    <a:lstStyle/>
                    <a:p>
                      <a:pPr algn="ctr" fontAlgn="ctr"/>
                      <a:r>
                        <a:rPr lang="en-US" sz="700" u="none" strike="noStrike">
                          <a:effectLst/>
                        </a:rPr>
                        <a:t>None</a:t>
                      </a:r>
                      <a:endParaRPr lang="en-US" sz="700" b="0" i="0" u="none" strike="noStrike">
                        <a:solidFill>
                          <a:srgbClr val="000000"/>
                        </a:solidFill>
                        <a:effectLst/>
                        <a:latin typeface="Calibri" panose="020F0502020204030204" pitchFamily="34" charset="0"/>
                      </a:endParaRPr>
                    </a:p>
                  </a:txBody>
                  <a:tcPr marL="6383" marR="6383" marT="6383" marB="0" anchor="ctr"/>
                </a:tc>
                <a:extLst>
                  <a:ext uri="{0D108BD9-81ED-4DB2-BD59-A6C34878D82A}">
                    <a16:rowId xmlns:a16="http://schemas.microsoft.com/office/drawing/2014/main" val="3217472137"/>
                  </a:ext>
                </a:extLst>
              </a:tr>
              <a:tr h="287119">
                <a:tc>
                  <a:txBody>
                    <a:bodyPr/>
                    <a:lstStyle/>
                    <a:p>
                      <a:pPr algn="ctr" fontAlgn="ctr"/>
                      <a:r>
                        <a:rPr lang="en-US" sz="700" u="none" strike="noStrike">
                          <a:effectLst/>
                        </a:rPr>
                        <a:t>Jan-24</a:t>
                      </a:r>
                      <a:endParaRPr lang="en-US" sz="700" b="0" i="0" u="none" strike="noStrike">
                        <a:solidFill>
                          <a:srgbClr val="000000"/>
                        </a:solidFill>
                        <a:effectLst/>
                        <a:latin typeface="Calibri" panose="020F0502020204030204" pitchFamily="34" charset="0"/>
                      </a:endParaRPr>
                    </a:p>
                  </a:txBody>
                  <a:tcPr marL="6383" marR="6383" marT="6383" marB="0" anchor="ctr"/>
                </a:tc>
                <a:tc>
                  <a:txBody>
                    <a:bodyPr/>
                    <a:lstStyle/>
                    <a:p>
                      <a:pPr algn="ctr" fontAlgn="ctr"/>
                      <a:r>
                        <a:rPr lang="en-US" sz="700" u="none" strike="noStrike">
                          <a:effectLst/>
                        </a:rPr>
                        <a:t>Influenza/RSV by RT-PCR</a:t>
                      </a:r>
                      <a:endParaRPr lang="en-US" sz="700" b="0" i="0" u="none" strike="noStrike">
                        <a:solidFill>
                          <a:srgbClr val="000000"/>
                        </a:solidFill>
                        <a:effectLst/>
                        <a:latin typeface="Calibri" panose="020F0502020204030204" pitchFamily="34" charset="0"/>
                      </a:endParaRPr>
                    </a:p>
                  </a:txBody>
                  <a:tcPr marL="6383" marR="6383" marT="6383" marB="0" anchor="ctr"/>
                </a:tc>
                <a:tc>
                  <a:txBody>
                    <a:bodyPr/>
                    <a:lstStyle/>
                    <a:p>
                      <a:pPr algn="ctr" fontAlgn="b"/>
                      <a:r>
                        <a:rPr lang="en-US" sz="700" u="none" strike="noStrike">
                          <a:effectLst/>
                        </a:rPr>
                        <a:t>2,461</a:t>
                      </a:r>
                      <a:endParaRPr lang="en-US" sz="700" b="0" i="0" u="none" strike="noStrike">
                        <a:solidFill>
                          <a:srgbClr val="000000"/>
                        </a:solidFill>
                        <a:effectLst/>
                        <a:latin typeface="Calibri" panose="020F0502020204030204" pitchFamily="34" charset="0"/>
                      </a:endParaRPr>
                    </a:p>
                  </a:txBody>
                  <a:tcPr marL="6383" marR="6383" marT="6383" marB="0" anchor="b"/>
                </a:tc>
                <a:tc>
                  <a:txBody>
                    <a:bodyPr/>
                    <a:lstStyle/>
                    <a:p>
                      <a:pPr algn="ctr" fontAlgn="b"/>
                      <a:r>
                        <a:rPr lang="en-US" sz="700" u="none" strike="noStrike">
                          <a:effectLst/>
                        </a:rPr>
                        <a:t>438</a:t>
                      </a:r>
                      <a:endParaRPr lang="en-US" sz="700" b="0" i="0" u="none" strike="noStrike">
                        <a:solidFill>
                          <a:srgbClr val="000000"/>
                        </a:solidFill>
                        <a:effectLst/>
                        <a:latin typeface="Calibri" panose="020F0502020204030204" pitchFamily="34" charset="0"/>
                      </a:endParaRPr>
                    </a:p>
                  </a:txBody>
                  <a:tcPr marL="6383" marR="6383" marT="6383" marB="0" anchor="b"/>
                </a:tc>
                <a:tc>
                  <a:txBody>
                    <a:bodyPr/>
                    <a:lstStyle/>
                    <a:p>
                      <a:pPr algn="ctr" fontAlgn="b"/>
                      <a:r>
                        <a:rPr lang="en-US" sz="700" u="none" strike="noStrike">
                          <a:effectLst/>
                        </a:rPr>
                        <a:t>17.8%</a:t>
                      </a:r>
                      <a:endParaRPr lang="en-US" sz="700" b="0" i="0" u="none" strike="noStrike">
                        <a:solidFill>
                          <a:srgbClr val="000000"/>
                        </a:solidFill>
                        <a:effectLst/>
                        <a:latin typeface="Calibri" panose="020F0502020204030204" pitchFamily="34" charset="0"/>
                      </a:endParaRPr>
                    </a:p>
                  </a:txBody>
                  <a:tcPr marL="6383" marR="6383" marT="6383" marB="0" anchor="b"/>
                </a:tc>
                <a:tc>
                  <a:txBody>
                    <a:bodyPr/>
                    <a:lstStyle/>
                    <a:p>
                      <a:pPr algn="ctr" fontAlgn="b"/>
                      <a:r>
                        <a:rPr lang="en-US" sz="700" u="none" strike="noStrike">
                          <a:effectLst/>
                        </a:rPr>
                        <a:t>0%</a:t>
                      </a:r>
                      <a:endParaRPr lang="en-US" sz="700" b="0" i="0" u="none" strike="noStrike">
                        <a:solidFill>
                          <a:srgbClr val="000000"/>
                        </a:solidFill>
                        <a:effectLst/>
                        <a:latin typeface="Calibri" panose="020F0502020204030204" pitchFamily="34" charset="0"/>
                      </a:endParaRPr>
                    </a:p>
                  </a:txBody>
                  <a:tcPr marL="6383" marR="6383" marT="6383" marB="0" anchor="b"/>
                </a:tc>
                <a:tc>
                  <a:txBody>
                    <a:bodyPr/>
                    <a:lstStyle/>
                    <a:p>
                      <a:pPr algn="ctr" fontAlgn="b"/>
                      <a:r>
                        <a:rPr lang="en-US" sz="700" u="none" strike="noStrike">
                          <a:effectLst/>
                        </a:rPr>
                        <a:t>19%</a:t>
                      </a:r>
                      <a:endParaRPr lang="en-US" sz="700" b="0" i="0" u="none" strike="noStrike">
                        <a:solidFill>
                          <a:srgbClr val="000000"/>
                        </a:solidFill>
                        <a:effectLst/>
                        <a:latin typeface="Calibri" panose="020F0502020204030204" pitchFamily="34" charset="0"/>
                      </a:endParaRPr>
                    </a:p>
                  </a:txBody>
                  <a:tcPr marL="6383" marR="6383" marT="6383" marB="0" anchor="b"/>
                </a:tc>
                <a:tc>
                  <a:txBody>
                    <a:bodyPr/>
                    <a:lstStyle/>
                    <a:p>
                      <a:pPr algn="ctr" fontAlgn="ctr"/>
                      <a:r>
                        <a:rPr lang="en-US" sz="700" u="none" strike="noStrike">
                          <a:effectLst/>
                        </a:rPr>
                        <a:t>Negative</a:t>
                      </a:r>
                      <a:endParaRPr lang="en-US" sz="700" b="0" i="0" u="none" strike="noStrike">
                        <a:solidFill>
                          <a:srgbClr val="000000"/>
                        </a:solidFill>
                        <a:effectLst/>
                        <a:latin typeface="Calibri" panose="020F0502020204030204" pitchFamily="34" charset="0"/>
                      </a:endParaRPr>
                    </a:p>
                  </a:txBody>
                  <a:tcPr marL="6383" marR="6383" marT="6383" marB="0" anchor="ctr"/>
                </a:tc>
                <a:tc>
                  <a:txBody>
                    <a:bodyPr/>
                    <a:lstStyle/>
                    <a:p>
                      <a:pPr algn="ctr" fontAlgn="ctr"/>
                      <a:r>
                        <a:rPr lang="en-US" sz="700" u="none" strike="noStrike">
                          <a:effectLst/>
                        </a:rPr>
                        <a:t>None</a:t>
                      </a:r>
                      <a:endParaRPr lang="en-US" sz="700" b="0" i="0" u="none" strike="noStrike">
                        <a:solidFill>
                          <a:srgbClr val="000000"/>
                        </a:solidFill>
                        <a:effectLst/>
                        <a:latin typeface="Calibri" panose="020F0502020204030204" pitchFamily="34" charset="0"/>
                      </a:endParaRPr>
                    </a:p>
                  </a:txBody>
                  <a:tcPr marL="6383" marR="6383" marT="6383" marB="0" anchor="ctr"/>
                </a:tc>
                <a:tc>
                  <a:txBody>
                    <a:bodyPr/>
                    <a:lstStyle/>
                    <a:p>
                      <a:pPr algn="ctr" fontAlgn="ctr"/>
                      <a:r>
                        <a:rPr lang="en-US" sz="700" u="none" strike="noStrike">
                          <a:effectLst/>
                        </a:rPr>
                        <a:t>None</a:t>
                      </a:r>
                      <a:endParaRPr lang="en-US" sz="700" b="0" i="0" u="none" strike="noStrike">
                        <a:solidFill>
                          <a:srgbClr val="000000"/>
                        </a:solidFill>
                        <a:effectLst/>
                        <a:latin typeface="Calibri" panose="020F0502020204030204" pitchFamily="34" charset="0"/>
                      </a:endParaRPr>
                    </a:p>
                  </a:txBody>
                  <a:tcPr marL="6383" marR="6383" marT="6383" marB="0" anchor="ctr"/>
                </a:tc>
                <a:extLst>
                  <a:ext uri="{0D108BD9-81ED-4DB2-BD59-A6C34878D82A}">
                    <a16:rowId xmlns:a16="http://schemas.microsoft.com/office/drawing/2014/main" val="1625955558"/>
                  </a:ext>
                </a:extLst>
              </a:tr>
              <a:tr h="287119">
                <a:tc>
                  <a:txBody>
                    <a:bodyPr/>
                    <a:lstStyle/>
                    <a:p>
                      <a:pPr algn="ctr" fontAlgn="ctr"/>
                      <a:r>
                        <a:rPr lang="en-US" sz="700" u="none" strike="noStrike">
                          <a:effectLst/>
                        </a:rPr>
                        <a:t>Jan-24</a:t>
                      </a:r>
                      <a:endParaRPr lang="en-US" sz="700" b="0" i="0" u="none" strike="noStrike">
                        <a:solidFill>
                          <a:srgbClr val="000000"/>
                        </a:solidFill>
                        <a:effectLst/>
                        <a:latin typeface="Calibri" panose="020F0502020204030204" pitchFamily="34" charset="0"/>
                      </a:endParaRPr>
                    </a:p>
                  </a:txBody>
                  <a:tcPr marL="6383" marR="6383" marT="6383" marB="0" anchor="ctr"/>
                </a:tc>
                <a:tc>
                  <a:txBody>
                    <a:bodyPr/>
                    <a:lstStyle/>
                    <a:p>
                      <a:pPr algn="ctr" fontAlgn="ctr"/>
                      <a:r>
                        <a:rPr lang="en-US" sz="700" u="none" strike="noStrike">
                          <a:effectLst/>
                        </a:rPr>
                        <a:t>MRSA Colonization Status</a:t>
                      </a:r>
                      <a:endParaRPr lang="en-US" sz="700" b="0" i="0" u="none" strike="noStrike">
                        <a:solidFill>
                          <a:srgbClr val="000000"/>
                        </a:solidFill>
                        <a:effectLst/>
                        <a:latin typeface="Calibri" panose="020F0502020204030204" pitchFamily="34" charset="0"/>
                      </a:endParaRPr>
                    </a:p>
                  </a:txBody>
                  <a:tcPr marL="6383" marR="6383" marT="6383" marB="0" anchor="ctr"/>
                </a:tc>
                <a:tc>
                  <a:txBody>
                    <a:bodyPr/>
                    <a:lstStyle/>
                    <a:p>
                      <a:pPr algn="ctr" fontAlgn="b"/>
                      <a:r>
                        <a:rPr lang="en-US" sz="700" u="none" strike="noStrike">
                          <a:effectLst/>
                        </a:rPr>
                        <a:t>423</a:t>
                      </a:r>
                      <a:endParaRPr lang="en-US" sz="700" b="0" i="0" u="none" strike="noStrike">
                        <a:solidFill>
                          <a:srgbClr val="000000"/>
                        </a:solidFill>
                        <a:effectLst/>
                        <a:latin typeface="Calibri" panose="020F0502020204030204" pitchFamily="34" charset="0"/>
                      </a:endParaRPr>
                    </a:p>
                  </a:txBody>
                  <a:tcPr marL="6383" marR="6383" marT="6383" marB="0" anchor="b"/>
                </a:tc>
                <a:tc>
                  <a:txBody>
                    <a:bodyPr/>
                    <a:lstStyle/>
                    <a:p>
                      <a:pPr algn="ctr" fontAlgn="b"/>
                      <a:r>
                        <a:rPr lang="en-US" sz="700" u="none" strike="noStrike">
                          <a:effectLst/>
                        </a:rPr>
                        <a:t>49</a:t>
                      </a:r>
                      <a:endParaRPr lang="en-US" sz="700" b="0" i="0" u="none" strike="noStrike">
                        <a:solidFill>
                          <a:srgbClr val="000000"/>
                        </a:solidFill>
                        <a:effectLst/>
                        <a:latin typeface="Calibri" panose="020F0502020204030204" pitchFamily="34" charset="0"/>
                      </a:endParaRPr>
                    </a:p>
                  </a:txBody>
                  <a:tcPr marL="6383" marR="6383" marT="6383" marB="0" anchor="b"/>
                </a:tc>
                <a:tc>
                  <a:txBody>
                    <a:bodyPr/>
                    <a:lstStyle/>
                    <a:p>
                      <a:pPr algn="ctr" fontAlgn="b"/>
                      <a:r>
                        <a:rPr lang="en-US" sz="700" u="none" strike="noStrike">
                          <a:effectLst/>
                        </a:rPr>
                        <a:t>11.6%</a:t>
                      </a:r>
                      <a:endParaRPr lang="en-US" sz="700" b="0" i="0" u="none" strike="noStrike">
                        <a:solidFill>
                          <a:srgbClr val="000000"/>
                        </a:solidFill>
                        <a:effectLst/>
                        <a:latin typeface="Calibri" panose="020F0502020204030204" pitchFamily="34" charset="0"/>
                      </a:endParaRPr>
                    </a:p>
                  </a:txBody>
                  <a:tcPr marL="6383" marR="6383" marT="6383" marB="0" anchor="b"/>
                </a:tc>
                <a:tc>
                  <a:txBody>
                    <a:bodyPr/>
                    <a:lstStyle/>
                    <a:p>
                      <a:pPr algn="ctr" fontAlgn="b"/>
                      <a:r>
                        <a:rPr lang="en-US" sz="700" u="none" strike="noStrike">
                          <a:effectLst/>
                        </a:rPr>
                        <a:t>5%</a:t>
                      </a:r>
                      <a:endParaRPr lang="en-US" sz="700" b="0" i="0" u="none" strike="noStrike">
                        <a:solidFill>
                          <a:srgbClr val="000000"/>
                        </a:solidFill>
                        <a:effectLst/>
                        <a:latin typeface="Calibri" panose="020F0502020204030204" pitchFamily="34" charset="0"/>
                      </a:endParaRPr>
                    </a:p>
                  </a:txBody>
                  <a:tcPr marL="6383" marR="6383" marT="6383" marB="0" anchor="b"/>
                </a:tc>
                <a:tc>
                  <a:txBody>
                    <a:bodyPr/>
                    <a:lstStyle/>
                    <a:p>
                      <a:pPr algn="ctr" fontAlgn="b"/>
                      <a:r>
                        <a:rPr lang="en-US" sz="700" u="none" strike="noStrike">
                          <a:effectLst/>
                        </a:rPr>
                        <a:t>18%</a:t>
                      </a:r>
                      <a:endParaRPr lang="en-US" sz="700" b="0" i="0" u="none" strike="noStrike">
                        <a:solidFill>
                          <a:srgbClr val="000000"/>
                        </a:solidFill>
                        <a:effectLst/>
                        <a:latin typeface="Calibri" panose="020F0502020204030204" pitchFamily="34" charset="0"/>
                      </a:endParaRPr>
                    </a:p>
                  </a:txBody>
                  <a:tcPr marL="6383" marR="6383" marT="6383" marB="0" anchor="b"/>
                </a:tc>
                <a:tc>
                  <a:txBody>
                    <a:bodyPr/>
                    <a:lstStyle/>
                    <a:p>
                      <a:pPr algn="ctr" fontAlgn="ctr"/>
                      <a:r>
                        <a:rPr lang="en-US" sz="700" u="none" strike="noStrike">
                          <a:effectLst/>
                        </a:rPr>
                        <a:t>Negative</a:t>
                      </a:r>
                      <a:endParaRPr lang="en-US" sz="700" b="0" i="0" u="none" strike="noStrike">
                        <a:solidFill>
                          <a:srgbClr val="000000"/>
                        </a:solidFill>
                        <a:effectLst/>
                        <a:latin typeface="Calibri" panose="020F0502020204030204" pitchFamily="34" charset="0"/>
                      </a:endParaRPr>
                    </a:p>
                  </a:txBody>
                  <a:tcPr marL="6383" marR="6383" marT="6383" marB="0" anchor="ctr"/>
                </a:tc>
                <a:tc>
                  <a:txBody>
                    <a:bodyPr/>
                    <a:lstStyle/>
                    <a:p>
                      <a:pPr algn="ctr" fontAlgn="ctr"/>
                      <a:r>
                        <a:rPr lang="en-US" sz="700" u="none" strike="noStrike">
                          <a:effectLst/>
                        </a:rPr>
                        <a:t>None</a:t>
                      </a:r>
                      <a:endParaRPr lang="en-US" sz="700" b="0" i="0" u="none" strike="noStrike">
                        <a:solidFill>
                          <a:srgbClr val="000000"/>
                        </a:solidFill>
                        <a:effectLst/>
                        <a:latin typeface="Calibri" panose="020F0502020204030204" pitchFamily="34" charset="0"/>
                      </a:endParaRPr>
                    </a:p>
                  </a:txBody>
                  <a:tcPr marL="6383" marR="6383" marT="6383" marB="0" anchor="ctr"/>
                </a:tc>
                <a:tc>
                  <a:txBody>
                    <a:bodyPr/>
                    <a:lstStyle/>
                    <a:p>
                      <a:pPr algn="ctr" fontAlgn="ctr"/>
                      <a:r>
                        <a:rPr lang="en-US" sz="700" u="none" strike="noStrike">
                          <a:effectLst/>
                        </a:rPr>
                        <a:t>None</a:t>
                      </a:r>
                      <a:endParaRPr lang="en-US" sz="700" b="0" i="0" u="none" strike="noStrike">
                        <a:solidFill>
                          <a:srgbClr val="000000"/>
                        </a:solidFill>
                        <a:effectLst/>
                        <a:latin typeface="Calibri" panose="020F0502020204030204" pitchFamily="34" charset="0"/>
                      </a:endParaRPr>
                    </a:p>
                  </a:txBody>
                  <a:tcPr marL="6383" marR="6383" marT="6383" marB="0" anchor="ctr"/>
                </a:tc>
                <a:extLst>
                  <a:ext uri="{0D108BD9-81ED-4DB2-BD59-A6C34878D82A}">
                    <a16:rowId xmlns:a16="http://schemas.microsoft.com/office/drawing/2014/main" val="1213481646"/>
                  </a:ext>
                </a:extLst>
              </a:tr>
              <a:tr h="287119">
                <a:tc>
                  <a:txBody>
                    <a:bodyPr/>
                    <a:lstStyle/>
                    <a:p>
                      <a:pPr algn="ctr" fontAlgn="ctr"/>
                      <a:r>
                        <a:rPr lang="en-US" sz="700" u="none" strike="noStrike">
                          <a:effectLst/>
                        </a:rPr>
                        <a:t>Jan-24</a:t>
                      </a:r>
                      <a:endParaRPr lang="en-US" sz="700" b="0" i="0" u="none" strike="noStrike">
                        <a:solidFill>
                          <a:srgbClr val="000000"/>
                        </a:solidFill>
                        <a:effectLst/>
                        <a:latin typeface="Calibri" panose="020F0502020204030204" pitchFamily="34" charset="0"/>
                      </a:endParaRPr>
                    </a:p>
                  </a:txBody>
                  <a:tcPr marL="6383" marR="6383" marT="6383" marB="0" anchor="ctr"/>
                </a:tc>
                <a:tc>
                  <a:txBody>
                    <a:bodyPr/>
                    <a:lstStyle/>
                    <a:p>
                      <a:pPr algn="ctr" fontAlgn="ctr"/>
                      <a:r>
                        <a:rPr lang="en-US" sz="700" u="none" strike="noStrike">
                          <a:effectLst/>
                        </a:rPr>
                        <a:t>MRSA/SAUR Blood PCR</a:t>
                      </a:r>
                      <a:endParaRPr lang="en-US" sz="700" b="0" i="0" u="none" strike="noStrike">
                        <a:solidFill>
                          <a:srgbClr val="000000"/>
                        </a:solidFill>
                        <a:effectLst/>
                        <a:latin typeface="Calibri" panose="020F0502020204030204" pitchFamily="34" charset="0"/>
                      </a:endParaRPr>
                    </a:p>
                  </a:txBody>
                  <a:tcPr marL="6383" marR="6383" marT="6383" marB="0" anchor="ctr"/>
                </a:tc>
                <a:tc>
                  <a:txBody>
                    <a:bodyPr/>
                    <a:lstStyle/>
                    <a:p>
                      <a:pPr algn="ctr" fontAlgn="b"/>
                      <a:r>
                        <a:rPr lang="en-US" sz="700" u="none" strike="noStrike">
                          <a:effectLst/>
                        </a:rPr>
                        <a:t>29</a:t>
                      </a:r>
                      <a:endParaRPr lang="en-US" sz="700" b="0" i="0" u="none" strike="noStrike">
                        <a:solidFill>
                          <a:srgbClr val="000000"/>
                        </a:solidFill>
                        <a:effectLst/>
                        <a:latin typeface="Calibri" panose="020F0502020204030204" pitchFamily="34" charset="0"/>
                      </a:endParaRPr>
                    </a:p>
                  </a:txBody>
                  <a:tcPr marL="6383" marR="6383" marT="6383" marB="0" anchor="b"/>
                </a:tc>
                <a:tc>
                  <a:txBody>
                    <a:bodyPr/>
                    <a:lstStyle/>
                    <a:p>
                      <a:pPr algn="ctr" fontAlgn="b"/>
                      <a:r>
                        <a:rPr lang="en-US" sz="700" u="none" strike="noStrike">
                          <a:effectLst/>
                        </a:rPr>
                        <a:t>6</a:t>
                      </a:r>
                      <a:endParaRPr lang="en-US" sz="700" b="0" i="0" u="none" strike="noStrike">
                        <a:solidFill>
                          <a:srgbClr val="000000"/>
                        </a:solidFill>
                        <a:effectLst/>
                        <a:latin typeface="Calibri" panose="020F0502020204030204" pitchFamily="34" charset="0"/>
                      </a:endParaRPr>
                    </a:p>
                  </a:txBody>
                  <a:tcPr marL="6383" marR="6383" marT="6383" marB="0" anchor="b"/>
                </a:tc>
                <a:tc>
                  <a:txBody>
                    <a:bodyPr/>
                    <a:lstStyle/>
                    <a:p>
                      <a:pPr algn="ctr" fontAlgn="b"/>
                      <a:r>
                        <a:rPr lang="en-US" sz="700" u="none" strike="noStrike">
                          <a:effectLst/>
                        </a:rPr>
                        <a:t>20.7%</a:t>
                      </a:r>
                      <a:endParaRPr lang="en-US" sz="700" b="0" i="0" u="none" strike="noStrike">
                        <a:solidFill>
                          <a:srgbClr val="000000"/>
                        </a:solidFill>
                        <a:effectLst/>
                        <a:latin typeface="Calibri" panose="020F0502020204030204" pitchFamily="34" charset="0"/>
                      </a:endParaRPr>
                    </a:p>
                  </a:txBody>
                  <a:tcPr marL="6383" marR="6383" marT="6383" marB="0" anchor="b"/>
                </a:tc>
                <a:tc>
                  <a:txBody>
                    <a:bodyPr/>
                    <a:lstStyle/>
                    <a:p>
                      <a:pPr algn="ctr" fontAlgn="b"/>
                      <a:r>
                        <a:rPr lang="en-US" sz="700" u="none" strike="noStrike">
                          <a:effectLst/>
                        </a:rPr>
                        <a:t>15%</a:t>
                      </a:r>
                      <a:endParaRPr lang="en-US" sz="700" b="0" i="0" u="none" strike="noStrike">
                        <a:solidFill>
                          <a:srgbClr val="000000"/>
                        </a:solidFill>
                        <a:effectLst/>
                        <a:latin typeface="Calibri" panose="020F0502020204030204" pitchFamily="34" charset="0"/>
                      </a:endParaRPr>
                    </a:p>
                  </a:txBody>
                  <a:tcPr marL="6383" marR="6383" marT="6383" marB="0" anchor="b"/>
                </a:tc>
                <a:tc>
                  <a:txBody>
                    <a:bodyPr/>
                    <a:lstStyle/>
                    <a:p>
                      <a:pPr algn="ctr" fontAlgn="b"/>
                      <a:r>
                        <a:rPr lang="en-US" sz="700" u="none" strike="noStrike">
                          <a:effectLst/>
                        </a:rPr>
                        <a:t>51%</a:t>
                      </a:r>
                      <a:endParaRPr lang="en-US" sz="700" b="0" i="0" u="none" strike="noStrike">
                        <a:solidFill>
                          <a:srgbClr val="000000"/>
                        </a:solidFill>
                        <a:effectLst/>
                        <a:latin typeface="Calibri" panose="020F0502020204030204" pitchFamily="34" charset="0"/>
                      </a:endParaRPr>
                    </a:p>
                  </a:txBody>
                  <a:tcPr marL="6383" marR="6383" marT="6383" marB="0" anchor="b"/>
                </a:tc>
                <a:tc>
                  <a:txBody>
                    <a:bodyPr/>
                    <a:lstStyle/>
                    <a:p>
                      <a:pPr algn="ctr" fontAlgn="ctr"/>
                      <a:r>
                        <a:rPr lang="en-US" sz="700" u="none" strike="noStrike">
                          <a:effectLst/>
                        </a:rPr>
                        <a:t>Negative</a:t>
                      </a:r>
                      <a:endParaRPr lang="en-US" sz="700" b="0" i="0" u="none" strike="noStrike">
                        <a:solidFill>
                          <a:srgbClr val="000000"/>
                        </a:solidFill>
                        <a:effectLst/>
                        <a:latin typeface="Calibri" panose="020F0502020204030204" pitchFamily="34" charset="0"/>
                      </a:endParaRPr>
                    </a:p>
                  </a:txBody>
                  <a:tcPr marL="6383" marR="6383" marT="6383" marB="0" anchor="ctr"/>
                </a:tc>
                <a:tc>
                  <a:txBody>
                    <a:bodyPr/>
                    <a:lstStyle/>
                    <a:p>
                      <a:pPr algn="ctr" fontAlgn="ctr"/>
                      <a:r>
                        <a:rPr lang="en-US" sz="700" u="none" strike="noStrike">
                          <a:effectLst/>
                        </a:rPr>
                        <a:t>None</a:t>
                      </a:r>
                      <a:endParaRPr lang="en-US" sz="700" b="0" i="0" u="none" strike="noStrike">
                        <a:solidFill>
                          <a:srgbClr val="000000"/>
                        </a:solidFill>
                        <a:effectLst/>
                        <a:latin typeface="Calibri" panose="020F0502020204030204" pitchFamily="34" charset="0"/>
                      </a:endParaRPr>
                    </a:p>
                  </a:txBody>
                  <a:tcPr marL="6383" marR="6383" marT="6383" marB="0" anchor="ctr"/>
                </a:tc>
                <a:tc>
                  <a:txBody>
                    <a:bodyPr/>
                    <a:lstStyle/>
                    <a:p>
                      <a:pPr algn="ctr" fontAlgn="ctr"/>
                      <a:r>
                        <a:rPr lang="en-US" sz="700" u="none" strike="noStrike">
                          <a:effectLst/>
                        </a:rPr>
                        <a:t>None</a:t>
                      </a:r>
                      <a:endParaRPr lang="en-US" sz="700" b="0" i="0" u="none" strike="noStrike">
                        <a:solidFill>
                          <a:srgbClr val="000000"/>
                        </a:solidFill>
                        <a:effectLst/>
                        <a:latin typeface="Calibri" panose="020F0502020204030204" pitchFamily="34" charset="0"/>
                      </a:endParaRPr>
                    </a:p>
                  </a:txBody>
                  <a:tcPr marL="6383" marR="6383" marT="6383" marB="0" anchor="ctr"/>
                </a:tc>
                <a:extLst>
                  <a:ext uri="{0D108BD9-81ED-4DB2-BD59-A6C34878D82A}">
                    <a16:rowId xmlns:a16="http://schemas.microsoft.com/office/drawing/2014/main" val="993360248"/>
                  </a:ext>
                </a:extLst>
              </a:tr>
              <a:tr h="287119">
                <a:tc>
                  <a:txBody>
                    <a:bodyPr/>
                    <a:lstStyle/>
                    <a:p>
                      <a:pPr algn="ctr" fontAlgn="ctr"/>
                      <a:r>
                        <a:rPr lang="en-US" sz="700" u="none" strike="noStrike">
                          <a:effectLst/>
                        </a:rPr>
                        <a:t>Jan-24</a:t>
                      </a:r>
                      <a:endParaRPr lang="en-US" sz="700" b="0" i="0" u="none" strike="noStrike">
                        <a:solidFill>
                          <a:srgbClr val="000000"/>
                        </a:solidFill>
                        <a:effectLst/>
                        <a:latin typeface="Calibri" panose="020F0502020204030204" pitchFamily="34" charset="0"/>
                      </a:endParaRPr>
                    </a:p>
                  </a:txBody>
                  <a:tcPr marL="6383" marR="6383" marT="6383" marB="0" anchor="ctr"/>
                </a:tc>
                <a:tc>
                  <a:txBody>
                    <a:bodyPr/>
                    <a:lstStyle/>
                    <a:p>
                      <a:pPr algn="ctr" fontAlgn="ctr"/>
                      <a:r>
                        <a:rPr lang="en-US" sz="700" u="none" strike="noStrike">
                          <a:effectLst/>
                        </a:rPr>
                        <a:t>MTB w/rflx Rifampin PCR</a:t>
                      </a:r>
                      <a:endParaRPr lang="en-US" sz="700" b="0" i="0" u="none" strike="noStrike">
                        <a:solidFill>
                          <a:srgbClr val="000000"/>
                        </a:solidFill>
                        <a:effectLst/>
                        <a:latin typeface="Calibri" panose="020F0502020204030204" pitchFamily="34" charset="0"/>
                      </a:endParaRPr>
                    </a:p>
                  </a:txBody>
                  <a:tcPr marL="6383" marR="6383" marT="6383" marB="0" anchor="ctr"/>
                </a:tc>
                <a:tc>
                  <a:txBody>
                    <a:bodyPr/>
                    <a:lstStyle/>
                    <a:p>
                      <a:pPr algn="ctr" fontAlgn="b"/>
                      <a:r>
                        <a:rPr lang="en-US" sz="700" u="none" strike="noStrike">
                          <a:effectLst/>
                        </a:rPr>
                        <a:t>5</a:t>
                      </a:r>
                      <a:endParaRPr lang="en-US" sz="700" b="0" i="0" u="none" strike="noStrike">
                        <a:solidFill>
                          <a:srgbClr val="000000"/>
                        </a:solidFill>
                        <a:effectLst/>
                        <a:latin typeface="Calibri" panose="020F0502020204030204" pitchFamily="34" charset="0"/>
                      </a:endParaRPr>
                    </a:p>
                  </a:txBody>
                  <a:tcPr marL="6383" marR="6383" marT="6383" marB="0" anchor="b"/>
                </a:tc>
                <a:tc>
                  <a:txBody>
                    <a:bodyPr/>
                    <a:lstStyle/>
                    <a:p>
                      <a:pPr algn="ctr" fontAlgn="b"/>
                      <a:r>
                        <a:rPr lang="en-US" sz="700" u="none" strike="noStrike">
                          <a:effectLst/>
                        </a:rPr>
                        <a:t>0</a:t>
                      </a:r>
                      <a:endParaRPr lang="en-US" sz="700" b="0" i="0" u="none" strike="noStrike">
                        <a:solidFill>
                          <a:srgbClr val="000000"/>
                        </a:solidFill>
                        <a:effectLst/>
                        <a:latin typeface="Calibri" panose="020F0502020204030204" pitchFamily="34" charset="0"/>
                      </a:endParaRPr>
                    </a:p>
                  </a:txBody>
                  <a:tcPr marL="6383" marR="6383" marT="6383" marB="0" anchor="b"/>
                </a:tc>
                <a:tc>
                  <a:txBody>
                    <a:bodyPr/>
                    <a:lstStyle/>
                    <a:p>
                      <a:pPr algn="ctr" fontAlgn="b"/>
                      <a:r>
                        <a:rPr lang="en-US" sz="700" u="none" strike="noStrike">
                          <a:effectLst/>
                        </a:rPr>
                        <a:t>0.0%</a:t>
                      </a:r>
                      <a:endParaRPr lang="en-US" sz="700" b="0" i="0" u="none" strike="noStrike">
                        <a:solidFill>
                          <a:srgbClr val="000000"/>
                        </a:solidFill>
                        <a:effectLst/>
                        <a:latin typeface="Calibri" panose="020F0502020204030204" pitchFamily="34" charset="0"/>
                      </a:endParaRPr>
                    </a:p>
                  </a:txBody>
                  <a:tcPr marL="6383" marR="6383" marT="6383" marB="0" anchor="b"/>
                </a:tc>
                <a:tc>
                  <a:txBody>
                    <a:bodyPr/>
                    <a:lstStyle/>
                    <a:p>
                      <a:pPr algn="ctr" fontAlgn="b"/>
                      <a:r>
                        <a:rPr lang="en-US" sz="700" u="none" strike="noStrike">
                          <a:effectLst/>
                        </a:rPr>
                        <a:t>0%</a:t>
                      </a:r>
                      <a:endParaRPr lang="en-US" sz="700" b="0" i="0" u="none" strike="noStrike">
                        <a:solidFill>
                          <a:srgbClr val="000000"/>
                        </a:solidFill>
                        <a:effectLst/>
                        <a:latin typeface="Calibri" panose="020F0502020204030204" pitchFamily="34" charset="0"/>
                      </a:endParaRPr>
                    </a:p>
                  </a:txBody>
                  <a:tcPr marL="6383" marR="6383" marT="6383" marB="0" anchor="b"/>
                </a:tc>
                <a:tc>
                  <a:txBody>
                    <a:bodyPr/>
                    <a:lstStyle/>
                    <a:p>
                      <a:pPr algn="ctr" fontAlgn="b"/>
                      <a:r>
                        <a:rPr lang="en-US" sz="700" u="none" strike="noStrike">
                          <a:effectLst/>
                        </a:rPr>
                        <a:t>77%</a:t>
                      </a:r>
                      <a:endParaRPr lang="en-US" sz="700" b="0" i="0" u="none" strike="noStrike">
                        <a:solidFill>
                          <a:srgbClr val="000000"/>
                        </a:solidFill>
                        <a:effectLst/>
                        <a:latin typeface="Calibri" panose="020F0502020204030204" pitchFamily="34" charset="0"/>
                      </a:endParaRPr>
                    </a:p>
                  </a:txBody>
                  <a:tcPr marL="6383" marR="6383" marT="6383" marB="0" anchor="b"/>
                </a:tc>
                <a:tc>
                  <a:txBody>
                    <a:bodyPr/>
                    <a:lstStyle/>
                    <a:p>
                      <a:pPr algn="ctr" fontAlgn="ctr"/>
                      <a:r>
                        <a:rPr lang="en-US" sz="700" u="none" strike="noStrike">
                          <a:effectLst/>
                        </a:rPr>
                        <a:t>Negative</a:t>
                      </a:r>
                      <a:endParaRPr lang="en-US" sz="700" b="0" i="0" u="none" strike="noStrike">
                        <a:solidFill>
                          <a:srgbClr val="000000"/>
                        </a:solidFill>
                        <a:effectLst/>
                        <a:latin typeface="Calibri" panose="020F0502020204030204" pitchFamily="34" charset="0"/>
                      </a:endParaRPr>
                    </a:p>
                  </a:txBody>
                  <a:tcPr marL="6383" marR="6383" marT="6383" marB="0" anchor="ctr"/>
                </a:tc>
                <a:tc>
                  <a:txBody>
                    <a:bodyPr/>
                    <a:lstStyle/>
                    <a:p>
                      <a:pPr algn="ctr" fontAlgn="ctr"/>
                      <a:r>
                        <a:rPr lang="en-US" sz="700" u="none" strike="noStrike">
                          <a:effectLst/>
                        </a:rPr>
                        <a:t>None</a:t>
                      </a:r>
                      <a:endParaRPr lang="en-US" sz="700" b="0" i="0" u="none" strike="noStrike">
                        <a:solidFill>
                          <a:srgbClr val="000000"/>
                        </a:solidFill>
                        <a:effectLst/>
                        <a:latin typeface="Calibri" panose="020F0502020204030204" pitchFamily="34" charset="0"/>
                      </a:endParaRPr>
                    </a:p>
                  </a:txBody>
                  <a:tcPr marL="6383" marR="6383" marT="6383" marB="0" anchor="ctr"/>
                </a:tc>
                <a:tc>
                  <a:txBody>
                    <a:bodyPr/>
                    <a:lstStyle/>
                    <a:p>
                      <a:pPr algn="ctr" fontAlgn="ctr"/>
                      <a:r>
                        <a:rPr lang="en-US" sz="700" u="none" strike="noStrike">
                          <a:effectLst/>
                        </a:rPr>
                        <a:t>None</a:t>
                      </a:r>
                      <a:endParaRPr lang="en-US" sz="700" b="0" i="0" u="none" strike="noStrike">
                        <a:solidFill>
                          <a:srgbClr val="000000"/>
                        </a:solidFill>
                        <a:effectLst/>
                        <a:latin typeface="Calibri" panose="020F0502020204030204" pitchFamily="34" charset="0"/>
                      </a:endParaRPr>
                    </a:p>
                  </a:txBody>
                  <a:tcPr marL="6383" marR="6383" marT="6383" marB="0" anchor="ctr"/>
                </a:tc>
                <a:extLst>
                  <a:ext uri="{0D108BD9-81ED-4DB2-BD59-A6C34878D82A}">
                    <a16:rowId xmlns:a16="http://schemas.microsoft.com/office/drawing/2014/main" val="1899555149"/>
                  </a:ext>
                </a:extLst>
              </a:tr>
              <a:tr h="287119">
                <a:tc>
                  <a:txBody>
                    <a:bodyPr/>
                    <a:lstStyle/>
                    <a:p>
                      <a:pPr algn="ctr" fontAlgn="ctr"/>
                      <a:r>
                        <a:rPr lang="en-US" sz="700" u="none" strike="noStrike">
                          <a:effectLst/>
                        </a:rPr>
                        <a:t>Jan-24</a:t>
                      </a:r>
                      <a:endParaRPr lang="en-US" sz="700" b="0" i="0" u="none" strike="noStrike">
                        <a:solidFill>
                          <a:srgbClr val="000000"/>
                        </a:solidFill>
                        <a:effectLst/>
                        <a:latin typeface="Calibri" panose="020F0502020204030204" pitchFamily="34" charset="0"/>
                      </a:endParaRPr>
                    </a:p>
                  </a:txBody>
                  <a:tcPr marL="6383" marR="6383" marT="6383" marB="0" anchor="ctr"/>
                </a:tc>
                <a:tc>
                  <a:txBody>
                    <a:bodyPr/>
                    <a:lstStyle/>
                    <a:p>
                      <a:pPr algn="ctr" fontAlgn="ctr"/>
                      <a:r>
                        <a:rPr lang="en-US" sz="700" u="none" strike="noStrike">
                          <a:effectLst/>
                        </a:rPr>
                        <a:t>Resp Virus PCR Panel</a:t>
                      </a:r>
                      <a:endParaRPr lang="en-US" sz="700" b="0" i="0" u="none" strike="noStrike">
                        <a:solidFill>
                          <a:srgbClr val="000000"/>
                        </a:solidFill>
                        <a:effectLst/>
                        <a:latin typeface="Calibri" panose="020F0502020204030204" pitchFamily="34" charset="0"/>
                      </a:endParaRPr>
                    </a:p>
                  </a:txBody>
                  <a:tcPr marL="6383" marR="6383" marT="6383" marB="0" anchor="ctr"/>
                </a:tc>
                <a:tc>
                  <a:txBody>
                    <a:bodyPr/>
                    <a:lstStyle/>
                    <a:p>
                      <a:pPr algn="ctr" fontAlgn="b"/>
                      <a:r>
                        <a:rPr lang="en-US" sz="700" u="none" strike="noStrike">
                          <a:effectLst/>
                        </a:rPr>
                        <a:t>180</a:t>
                      </a:r>
                      <a:endParaRPr lang="en-US" sz="700" b="0" i="0" u="none" strike="noStrike">
                        <a:solidFill>
                          <a:srgbClr val="000000"/>
                        </a:solidFill>
                        <a:effectLst/>
                        <a:latin typeface="Calibri" panose="020F0502020204030204" pitchFamily="34" charset="0"/>
                      </a:endParaRPr>
                    </a:p>
                  </a:txBody>
                  <a:tcPr marL="6383" marR="6383" marT="6383" marB="0" anchor="b"/>
                </a:tc>
                <a:tc>
                  <a:txBody>
                    <a:bodyPr/>
                    <a:lstStyle/>
                    <a:p>
                      <a:pPr algn="ctr" fontAlgn="b"/>
                      <a:r>
                        <a:rPr lang="en-US" sz="700" u="none" strike="noStrike">
                          <a:effectLst/>
                        </a:rPr>
                        <a:t>28</a:t>
                      </a:r>
                      <a:endParaRPr lang="en-US" sz="700" b="0" i="0" u="none" strike="noStrike">
                        <a:solidFill>
                          <a:srgbClr val="000000"/>
                        </a:solidFill>
                        <a:effectLst/>
                        <a:latin typeface="Calibri" panose="020F0502020204030204" pitchFamily="34" charset="0"/>
                      </a:endParaRPr>
                    </a:p>
                  </a:txBody>
                  <a:tcPr marL="6383" marR="6383" marT="6383" marB="0" anchor="b"/>
                </a:tc>
                <a:tc>
                  <a:txBody>
                    <a:bodyPr/>
                    <a:lstStyle/>
                    <a:p>
                      <a:pPr algn="ctr" fontAlgn="b"/>
                      <a:r>
                        <a:rPr lang="en-US" sz="700" u="none" strike="noStrike">
                          <a:effectLst/>
                        </a:rPr>
                        <a:t>15.6%</a:t>
                      </a:r>
                      <a:endParaRPr lang="en-US" sz="700" b="0" i="0" u="none" strike="noStrike">
                        <a:solidFill>
                          <a:srgbClr val="000000"/>
                        </a:solidFill>
                        <a:effectLst/>
                        <a:latin typeface="Calibri" panose="020F0502020204030204" pitchFamily="34" charset="0"/>
                      </a:endParaRPr>
                    </a:p>
                  </a:txBody>
                  <a:tcPr marL="6383" marR="6383" marT="6383" marB="0" anchor="b"/>
                </a:tc>
                <a:tc>
                  <a:txBody>
                    <a:bodyPr/>
                    <a:lstStyle/>
                    <a:p>
                      <a:pPr algn="ctr" fontAlgn="b"/>
                      <a:r>
                        <a:rPr lang="en-US" sz="700" u="none" strike="noStrike">
                          <a:effectLst/>
                        </a:rPr>
                        <a:t>2%</a:t>
                      </a:r>
                      <a:endParaRPr lang="en-US" sz="700" b="0" i="0" u="none" strike="noStrike">
                        <a:solidFill>
                          <a:srgbClr val="000000"/>
                        </a:solidFill>
                        <a:effectLst/>
                        <a:latin typeface="Calibri" panose="020F0502020204030204" pitchFamily="34" charset="0"/>
                      </a:endParaRPr>
                    </a:p>
                  </a:txBody>
                  <a:tcPr marL="6383" marR="6383" marT="6383" marB="0" anchor="b"/>
                </a:tc>
                <a:tc>
                  <a:txBody>
                    <a:bodyPr/>
                    <a:lstStyle/>
                    <a:p>
                      <a:pPr algn="ctr" fontAlgn="b"/>
                      <a:r>
                        <a:rPr lang="en-US" sz="700" u="none" strike="noStrike">
                          <a:effectLst/>
                        </a:rPr>
                        <a:t>51%</a:t>
                      </a:r>
                      <a:endParaRPr lang="en-US" sz="700" b="0" i="0" u="none" strike="noStrike">
                        <a:solidFill>
                          <a:srgbClr val="000000"/>
                        </a:solidFill>
                        <a:effectLst/>
                        <a:latin typeface="Calibri" panose="020F0502020204030204" pitchFamily="34" charset="0"/>
                      </a:endParaRPr>
                    </a:p>
                  </a:txBody>
                  <a:tcPr marL="6383" marR="6383" marT="6383" marB="0" anchor="b"/>
                </a:tc>
                <a:tc>
                  <a:txBody>
                    <a:bodyPr/>
                    <a:lstStyle/>
                    <a:p>
                      <a:pPr algn="ctr" fontAlgn="ctr"/>
                      <a:r>
                        <a:rPr lang="en-US" sz="700" u="none" strike="noStrike">
                          <a:effectLst/>
                        </a:rPr>
                        <a:t>Negative</a:t>
                      </a:r>
                      <a:endParaRPr lang="en-US" sz="700" b="0" i="0" u="none" strike="noStrike">
                        <a:solidFill>
                          <a:srgbClr val="000000"/>
                        </a:solidFill>
                        <a:effectLst/>
                        <a:latin typeface="Calibri" panose="020F0502020204030204" pitchFamily="34" charset="0"/>
                      </a:endParaRPr>
                    </a:p>
                  </a:txBody>
                  <a:tcPr marL="6383" marR="6383" marT="6383" marB="0" anchor="ctr"/>
                </a:tc>
                <a:tc>
                  <a:txBody>
                    <a:bodyPr/>
                    <a:lstStyle/>
                    <a:p>
                      <a:pPr algn="ctr" fontAlgn="ctr"/>
                      <a:r>
                        <a:rPr lang="en-US" sz="700" u="none" strike="noStrike">
                          <a:effectLst/>
                        </a:rPr>
                        <a:t>None</a:t>
                      </a:r>
                      <a:endParaRPr lang="en-US" sz="700" b="0" i="0" u="none" strike="noStrike">
                        <a:solidFill>
                          <a:srgbClr val="000000"/>
                        </a:solidFill>
                        <a:effectLst/>
                        <a:latin typeface="Calibri" panose="020F0502020204030204" pitchFamily="34" charset="0"/>
                      </a:endParaRPr>
                    </a:p>
                  </a:txBody>
                  <a:tcPr marL="6383" marR="6383" marT="6383" marB="0" anchor="ctr"/>
                </a:tc>
                <a:tc>
                  <a:txBody>
                    <a:bodyPr/>
                    <a:lstStyle/>
                    <a:p>
                      <a:pPr algn="ctr" fontAlgn="ctr"/>
                      <a:r>
                        <a:rPr lang="en-US" sz="700" u="none" strike="noStrike">
                          <a:effectLst/>
                        </a:rPr>
                        <a:t>None</a:t>
                      </a:r>
                      <a:endParaRPr lang="en-US" sz="700" b="0" i="0" u="none" strike="noStrike">
                        <a:solidFill>
                          <a:srgbClr val="000000"/>
                        </a:solidFill>
                        <a:effectLst/>
                        <a:latin typeface="Calibri" panose="020F0502020204030204" pitchFamily="34" charset="0"/>
                      </a:endParaRPr>
                    </a:p>
                  </a:txBody>
                  <a:tcPr marL="6383" marR="6383" marT="6383" marB="0" anchor="ctr"/>
                </a:tc>
                <a:extLst>
                  <a:ext uri="{0D108BD9-81ED-4DB2-BD59-A6C34878D82A}">
                    <a16:rowId xmlns:a16="http://schemas.microsoft.com/office/drawing/2014/main" val="3567389419"/>
                  </a:ext>
                </a:extLst>
              </a:tr>
              <a:tr h="494233">
                <a:tc>
                  <a:txBody>
                    <a:bodyPr/>
                    <a:lstStyle/>
                    <a:p>
                      <a:pPr algn="ctr" fontAlgn="ctr"/>
                      <a:r>
                        <a:rPr lang="en-US" sz="700" u="none" strike="noStrike">
                          <a:effectLst/>
                        </a:rPr>
                        <a:t>Jan-24</a:t>
                      </a:r>
                      <a:endParaRPr lang="en-US" sz="700" b="0" i="0" u="none" strike="noStrike">
                        <a:solidFill>
                          <a:srgbClr val="000000"/>
                        </a:solidFill>
                        <a:effectLst/>
                        <a:latin typeface="Calibri" panose="020F0502020204030204" pitchFamily="34" charset="0"/>
                      </a:endParaRPr>
                    </a:p>
                  </a:txBody>
                  <a:tcPr marL="6383" marR="6383" marT="6383" marB="0" anchor="ctr"/>
                </a:tc>
                <a:tc>
                  <a:txBody>
                    <a:bodyPr/>
                    <a:lstStyle/>
                    <a:p>
                      <a:pPr algn="ctr" fontAlgn="ctr"/>
                      <a:r>
                        <a:rPr lang="en-US" sz="700" u="none" strike="noStrike">
                          <a:effectLst/>
                        </a:rPr>
                        <a:t>Respiratory Virus PCR Panel</a:t>
                      </a:r>
                      <a:endParaRPr lang="en-US" sz="700" b="0" i="0" u="none" strike="noStrike">
                        <a:solidFill>
                          <a:srgbClr val="000000"/>
                        </a:solidFill>
                        <a:effectLst/>
                        <a:latin typeface="Calibri" panose="020F0502020204030204" pitchFamily="34" charset="0"/>
                      </a:endParaRPr>
                    </a:p>
                  </a:txBody>
                  <a:tcPr marL="6383" marR="6383" marT="6383" marB="0" anchor="ctr"/>
                </a:tc>
                <a:tc>
                  <a:txBody>
                    <a:bodyPr/>
                    <a:lstStyle/>
                    <a:p>
                      <a:pPr algn="ctr" fontAlgn="b"/>
                      <a:r>
                        <a:rPr lang="en-US" sz="700" u="none" strike="noStrike">
                          <a:effectLst/>
                        </a:rPr>
                        <a:t>184</a:t>
                      </a:r>
                      <a:endParaRPr lang="en-US" sz="700" b="0" i="0" u="none" strike="noStrike">
                        <a:solidFill>
                          <a:srgbClr val="000000"/>
                        </a:solidFill>
                        <a:effectLst/>
                        <a:latin typeface="Calibri" panose="020F0502020204030204" pitchFamily="34" charset="0"/>
                      </a:endParaRPr>
                    </a:p>
                  </a:txBody>
                  <a:tcPr marL="6383" marR="6383" marT="6383" marB="0" anchor="b"/>
                </a:tc>
                <a:tc>
                  <a:txBody>
                    <a:bodyPr/>
                    <a:lstStyle/>
                    <a:p>
                      <a:pPr algn="ctr" fontAlgn="b"/>
                      <a:r>
                        <a:rPr lang="en-US" sz="700" u="none" strike="noStrike">
                          <a:effectLst/>
                        </a:rPr>
                        <a:t>11</a:t>
                      </a:r>
                      <a:endParaRPr lang="en-US" sz="700" b="0" i="0" u="none" strike="noStrike">
                        <a:solidFill>
                          <a:srgbClr val="000000"/>
                        </a:solidFill>
                        <a:effectLst/>
                        <a:latin typeface="Calibri" panose="020F0502020204030204" pitchFamily="34" charset="0"/>
                      </a:endParaRPr>
                    </a:p>
                  </a:txBody>
                  <a:tcPr marL="6383" marR="6383" marT="6383" marB="0" anchor="b"/>
                </a:tc>
                <a:tc>
                  <a:txBody>
                    <a:bodyPr/>
                    <a:lstStyle/>
                    <a:p>
                      <a:pPr algn="ctr" fontAlgn="b"/>
                      <a:r>
                        <a:rPr lang="en-US" sz="700" u="none" strike="noStrike">
                          <a:effectLst/>
                        </a:rPr>
                        <a:t>6.0%</a:t>
                      </a:r>
                      <a:endParaRPr lang="en-US" sz="700" b="0" i="0" u="none" strike="noStrike">
                        <a:solidFill>
                          <a:srgbClr val="000000"/>
                        </a:solidFill>
                        <a:effectLst/>
                        <a:latin typeface="Calibri" panose="020F0502020204030204" pitchFamily="34" charset="0"/>
                      </a:endParaRPr>
                    </a:p>
                  </a:txBody>
                  <a:tcPr marL="6383" marR="6383" marT="6383" marB="0" anchor="b"/>
                </a:tc>
                <a:tc>
                  <a:txBody>
                    <a:bodyPr/>
                    <a:lstStyle/>
                    <a:p>
                      <a:pPr algn="ctr" fontAlgn="b"/>
                      <a:r>
                        <a:rPr lang="en-US" sz="700" u="none" strike="noStrike">
                          <a:effectLst/>
                        </a:rPr>
                        <a:t>0%</a:t>
                      </a:r>
                      <a:endParaRPr lang="en-US" sz="700" b="0" i="0" u="none" strike="noStrike">
                        <a:solidFill>
                          <a:srgbClr val="000000"/>
                        </a:solidFill>
                        <a:effectLst/>
                        <a:latin typeface="Calibri" panose="020F0502020204030204" pitchFamily="34" charset="0"/>
                      </a:endParaRPr>
                    </a:p>
                  </a:txBody>
                  <a:tcPr marL="6383" marR="6383" marT="6383" marB="0" anchor="b"/>
                </a:tc>
                <a:tc>
                  <a:txBody>
                    <a:bodyPr/>
                    <a:lstStyle/>
                    <a:p>
                      <a:pPr algn="ctr" fontAlgn="b"/>
                      <a:r>
                        <a:rPr lang="en-US" sz="700" u="none" strike="noStrike">
                          <a:effectLst/>
                        </a:rPr>
                        <a:t>32%</a:t>
                      </a:r>
                      <a:endParaRPr lang="en-US" sz="700" b="0" i="0" u="none" strike="noStrike">
                        <a:solidFill>
                          <a:srgbClr val="000000"/>
                        </a:solidFill>
                        <a:effectLst/>
                        <a:latin typeface="Calibri" panose="020F0502020204030204" pitchFamily="34" charset="0"/>
                      </a:endParaRPr>
                    </a:p>
                  </a:txBody>
                  <a:tcPr marL="6383" marR="6383" marT="6383" marB="0" anchor="b"/>
                </a:tc>
                <a:tc>
                  <a:txBody>
                    <a:bodyPr/>
                    <a:lstStyle/>
                    <a:p>
                      <a:pPr algn="ctr" fontAlgn="ctr"/>
                      <a:r>
                        <a:rPr lang="en-US" sz="700" u="none" strike="noStrike">
                          <a:effectLst/>
                        </a:rPr>
                        <a:t>Negative</a:t>
                      </a:r>
                      <a:endParaRPr lang="en-US" sz="700" b="0" i="0" u="none" strike="noStrike">
                        <a:solidFill>
                          <a:srgbClr val="000000"/>
                        </a:solidFill>
                        <a:effectLst/>
                        <a:latin typeface="Calibri" panose="020F0502020204030204" pitchFamily="34" charset="0"/>
                      </a:endParaRPr>
                    </a:p>
                  </a:txBody>
                  <a:tcPr marL="6383" marR="6383" marT="6383" marB="0" anchor="ctr"/>
                </a:tc>
                <a:tc>
                  <a:txBody>
                    <a:bodyPr/>
                    <a:lstStyle/>
                    <a:p>
                      <a:pPr algn="ctr" fontAlgn="ctr"/>
                      <a:r>
                        <a:rPr lang="en-US" sz="700" u="none" strike="noStrike">
                          <a:effectLst/>
                        </a:rPr>
                        <a:t>None</a:t>
                      </a:r>
                      <a:endParaRPr lang="en-US" sz="700" b="0" i="0" u="none" strike="noStrike">
                        <a:solidFill>
                          <a:srgbClr val="000000"/>
                        </a:solidFill>
                        <a:effectLst/>
                        <a:latin typeface="Calibri" panose="020F0502020204030204" pitchFamily="34" charset="0"/>
                      </a:endParaRPr>
                    </a:p>
                  </a:txBody>
                  <a:tcPr marL="6383" marR="6383" marT="6383" marB="0" anchor="ctr"/>
                </a:tc>
                <a:tc>
                  <a:txBody>
                    <a:bodyPr/>
                    <a:lstStyle/>
                    <a:p>
                      <a:pPr algn="ctr" fontAlgn="ctr"/>
                      <a:r>
                        <a:rPr lang="en-US" sz="700" u="none" strike="noStrike">
                          <a:effectLst/>
                        </a:rPr>
                        <a:t>None</a:t>
                      </a:r>
                      <a:endParaRPr lang="en-US" sz="700" b="0" i="0" u="none" strike="noStrike">
                        <a:solidFill>
                          <a:srgbClr val="000000"/>
                        </a:solidFill>
                        <a:effectLst/>
                        <a:latin typeface="Calibri" panose="020F0502020204030204" pitchFamily="34" charset="0"/>
                      </a:endParaRPr>
                    </a:p>
                  </a:txBody>
                  <a:tcPr marL="6383" marR="6383" marT="6383" marB="0" anchor="ctr"/>
                </a:tc>
                <a:extLst>
                  <a:ext uri="{0D108BD9-81ED-4DB2-BD59-A6C34878D82A}">
                    <a16:rowId xmlns:a16="http://schemas.microsoft.com/office/drawing/2014/main" val="3802183567"/>
                  </a:ext>
                </a:extLst>
              </a:tr>
              <a:tr h="494233">
                <a:tc>
                  <a:txBody>
                    <a:bodyPr/>
                    <a:lstStyle/>
                    <a:p>
                      <a:pPr algn="ctr" fontAlgn="ctr"/>
                      <a:r>
                        <a:rPr lang="en-US" sz="700" u="none" strike="noStrike">
                          <a:effectLst/>
                        </a:rPr>
                        <a:t>Jan-24</a:t>
                      </a:r>
                      <a:endParaRPr lang="en-US" sz="700" b="0" i="0" u="none" strike="noStrike">
                        <a:solidFill>
                          <a:srgbClr val="000000"/>
                        </a:solidFill>
                        <a:effectLst/>
                        <a:latin typeface="Calibri" panose="020F0502020204030204" pitchFamily="34" charset="0"/>
                      </a:endParaRPr>
                    </a:p>
                  </a:txBody>
                  <a:tcPr marL="6383" marR="6383" marT="6383" marB="0" anchor="ctr"/>
                </a:tc>
                <a:tc>
                  <a:txBody>
                    <a:bodyPr/>
                    <a:lstStyle/>
                    <a:p>
                      <a:pPr algn="ctr" fontAlgn="ctr"/>
                      <a:r>
                        <a:rPr lang="en-US" sz="700" u="none" strike="noStrike">
                          <a:effectLst/>
                        </a:rPr>
                        <a:t>SARS CoV-2 (COVID-19) RNA</a:t>
                      </a:r>
                      <a:endParaRPr lang="en-US" sz="700" b="0" i="0" u="none" strike="noStrike">
                        <a:solidFill>
                          <a:srgbClr val="000000"/>
                        </a:solidFill>
                        <a:effectLst/>
                        <a:latin typeface="Calibri" panose="020F0502020204030204" pitchFamily="34" charset="0"/>
                      </a:endParaRPr>
                    </a:p>
                  </a:txBody>
                  <a:tcPr marL="6383" marR="6383" marT="6383" marB="0" anchor="ctr"/>
                </a:tc>
                <a:tc>
                  <a:txBody>
                    <a:bodyPr/>
                    <a:lstStyle/>
                    <a:p>
                      <a:pPr algn="ctr" fontAlgn="b"/>
                      <a:r>
                        <a:rPr lang="en-US" sz="700" u="none" strike="noStrike">
                          <a:effectLst/>
                        </a:rPr>
                        <a:t>3,382</a:t>
                      </a:r>
                      <a:endParaRPr lang="en-US" sz="700" b="0" i="0" u="none" strike="noStrike">
                        <a:solidFill>
                          <a:srgbClr val="000000"/>
                        </a:solidFill>
                        <a:effectLst/>
                        <a:latin typeface="Calibri" panose="020F0502020204030204" pitchFamily="34" charset="0"/>
                      </a:endParaRPr>
                    </a:p>
                  </a:txBody>
                  <a:tcPr marL="6383" marR="6383" marT="6383" marB="0" anchor="b"/>
                </a:tc>
                <a:tc>
                  <a:txBody>
                    <a:bodyPr/>
                    <a:lstStyle/>
                    <a:p>
                      <a:pPr algn="ctr" fontAlgn="b"/>
                      <a:r>
                        <a:rPr lang="en-US" sz="700" u="none" strike="noStrike">
                          <a:effectLst/>
                        </a:rPr>
                        <a:t>527</a:t>
                      </a:r>
                      <a:endParaRPr lang="en-US" sz="700" b="0" i="0" u="none" strike="noStrike">
                        <a:solidFill>
                          <a:srgbClr val="000000"/>
                        </a:solidFill>
                        <a:effectLst/>
                        <a:latin typeface="Calibri" panose="020F0502020204030204" pitchFamily="34" charset="0"/>
                      </a:endParaRPr>
                    </a:p>
                  </a:txBody>
                  <a:tcPr marL="6383" marR="6383" marT="6383" marB="0" anchor="b"/>
                </a:tc>
                <a:tc>
                  <a:txBody>
                    <a:bodyPr/>
                    <a:lstStyle/>
                    <a:p>
                      <a:pPr algn="ctr" fontAlgn="b"/>
                      <a:r>
                        <a:rPr lang="en-US" sz="700" u="none" strike="noStrike">
                          <a:effectLst/>
                        </a:rPr>
                        <a:t>15.6%</a:t>
                      </a:r>
                      <a:endParaRPr lang="en-US" sz="700" b="0" i="0" u="none" strike="noStrike">
                        <a:solidFill>
                          <a:srgbClr val="000000"/>
                        </a:solidFill>
                        <a:effectLst/>
                        <a:latin typeface="Calibri" panose="020F0502020204030204" pitchFamily="34" charset="0"/>
                      </a:endParaRPr>
                    </a:p>
                  </a:txBody>
                  <a:tcPr marL="6383" marR="6383" marT="6383" marB="0" anchor="b"/>
                </a:tc>
                <a:tc>
                  <a:txBody>
                    <a:bodyPr/>
                    <a:lstStyle/>
                    <a:p>
                      <a:pPr algn="ctr" fontAlgn="b"/>
                      <a:r>
                        <a:rPr lang="en-US" sz="700" u="none" strike="noStrike">
                          <a:effectLst/>
                        </a:rPr>
                        <a:t>0%</a:t>
                      </a:r>
                      <a:endParaRPr lang="en-US" sz="700" b="0" i="0" u="none" strike="noStrike">
                        <a:solidFill>
                          <a:srgbClr val="000000"/>
                        </a:solidFill>
                        <a:effectLst/>
                        <a:latin typeface="Calibri" panose="020F0502020204030204" pitchFamily="34" charset="0"/>
                      </a:endParaRPr>
                    </a:p>
                  </a:txBody>
                  <a:tcPr marL="6383" marR="6383" marT="6383" marB="0" anchor="b"/>
                </a:tc>
                <a:tc>
                  <a:txBody>
                    <a:bodyPr/>
                    <a:lstStyle/>
                    <a:p>
                      <a:pPr algn="ctr" fontAlgn="b"/>
                      <a:r>
                        <a:rPr lang="en-US" sz="700" u="none" strike="noStrike">
                          <a:effectLst/>
                        </a:rPr>
                        <a:t>20%</a:t>
                      </a:r>
                      <a:endParaRPr lang="en-US" sz="700" b="0" i="0" u="none" strike="noStrike">
                        <a:solidFill>
                          <a:srgbClr val="000000"/>
                        </a:solidFill>
                        <a:effectLst/>
                        <a:latin typeface="Calibri" panose="020F0502020204030204" pitchFamily="34" charset="0"/>
                      </a:endParaRPr>
                    </a:p>
                  </a:txBody>
                  <a:tcPr marL="6383" marR="6383" marT="6383" marB="0" anchor="b"/>
                </a:tc>
                <a:tc>
                  <a:txBody>
                    <a:bodyPr/>
                    <a:lstStyle/>
                    <a:p>
                      <a:pPr algn="ctr" fontAlgn="ctr"/>
                      <a:r>
                        <a:rPr lang="en-US" sz="700" u="none" strike="noStrike">
                          <a:effectLst/>
                        </a:rPr>
                        <a:t>Negative</a:t>
                      </a:r>
                      <a:endParaRPr lang="en-US" sz="700" b="0" i="0" u="none" strike="noStrike">
                        <a:solidFill>
                          <a:srgbClr val="000000"/>
                        </a:solidFill>
                        <a:effectLst/>
                        <a:latin typeface="Calibri" panose="020F0502020204030204" pitchFamily="34" charset="0"/>
                      </a:endParaRPr>
                    </a:p>
                  </a:txBody>
                  <a:tcPr marL="6383" marR="6383" marT="6383" marB="0" anchor="ctr"/>
                </a:tc>
                <a:tc>
                  <a:txBody>
                    <a:bodyPr/>
                    <a:lstStyle/>
                    <a:p>
                      <a:pPr algn="ctr" fontAlgn="ctr"/>
                      <a:r>
                        <a:rPr lang="en-US" sz="700" u="none" strike="noStrike">
                          <a:effectLst/>
                        </a:rPr>
                        <a:t>None</a:t>
                      </a:r>
                      <a:endParaRPr lang="en-US" sz="700" b="0" i="0" u="none" strike="noStrike">
                        <a:solidFill>
                          <a:srgbClr val="000000"/>
                        </a:solidFill>
                        <a:effectLst/>
                        <a:latin typeface="Calibri" panose="020F0502020204030204" pitchFamily="34" charset="0"/>
                      </a:endParaRPr>
                    </a:p>
                  </a:txBody>
                  <a:tcPr marL="6383" marR="6383" marT="6383" marB="0" anchor="ctr"/>
                </a:tc>
                <a:tc>
                  <a:txBody>
                    <a:bodyPr/>
                    <a:lstStyle/>
                    <a:p>
                      <a:pPr algn="ctr" fontAlgn="ctr"/>
                      <a:r>
                        <a:rPr lang="en-US" sz="700" u="none" strike="noStrike">
                          <a:effectLst/>
                        </a:rPr>
                        <a:t>None</a:t>
                      </a:r>
                      <a:endParaRPr lang="en-US" sz="700" b="0" i="0" u="none" strike="noStrike">
                        <a:solidFill>
                          <a:srgbClr val="000000"/>
                        </a:solidFill>
                        <a:effectLst/>
                        <a:latin typeface="Calibri" panose="020F0502020204030204" pitchFamily="34" charset="0"/>
                      </a:endParaRPr>
                    </a:p>
                  </a:txBody>
                  <a:tcPr marL="6383" marR="6383" marT="6383" marB="0" anchor="ctr"/>
                </a:tc>
                <a:extLst>
                  <a:ext uri="{0D108BD9-81ED-4DB2-BD59-A6C34878D82A}">
                    <a16:rowId xmlns:a16="http://schemas.microsoft.com/office/drawing/2014/main" val="1213555883"/>
                  </a:ext>
                </a:extLst>
              </a:tr>
              <a:tr h="287119">
                <a:tc>
                  <a:txBody>
                    <a:bodyPr/>
                    <a:lstStyle/>
                    <a:p>
                      <a:pPr algn="ctr" fontAlgn="ctr"/>
                      <a:r>
                        <a:rPr lang="en-US" sz="700" u="none" strike="noStrike">
                          <a:effectLst/>
                        </a:rPr>
                        <a:t>Jan-24</a:t>
                      </a:r>
                      <a:endParaRPr lang="en-US" sz="700" b="0" i="0" u="none" strike="noStrike">
                        <a:solidFill>
                          <a:srgbClr val="000000"/>
                        </a:solidFill>
                        <a:effectLst/>
                        <a:latin typeface="Calibri" panose="020F0502020204030204" pitchFamily="34" charset="0"/>
                      </a:endParaRPr>
                    </a:p>
                  </a:txBody>
                  <a:tcPr marL="6383" marR="6383" marT="6383" marB="0" anchor="ctr"/>
                </a:tc>
                <a:tc>
                  <a:txBody>
                    <a:bodyPr/>
                    <a:lstStyle/>
                    <a:p>
                      <a:pPr algn="ctr" fontAlgn="ctr"/>
                      <a:r>
                        <a:rPr lang="en-US" sz="700" u="none" strike="noStrike">
                          <a:effectLst/>
                        </a:rPr>
                        <a:t>Stool Pathogens PCR</a:t>
                      </a:r>
                      <a:endParaRPr lang="en-US" sz="700" b="0" i="0" u="none" strike="noStrike">
                        <a:solidFill>
                          <a:srgbClr val="000000"/>
                        </a:solidFill>
                        <a:effectLst/>
                        <a:latin typeface="Calibri" panose="020F0502020204030204" pitchFamily="34" charset="0"/>
                      </a:endParaRPr>
                    </a:p>
                  </a:txBody>
                  <a:tcPr marL="6383" marR="6383" marT="6383" marB="0" anchor="ctr"/>
                </a:tc>
                <a:tc>
                  <a:txBody>
                    <a:bodyPr/>
                    <a:lstStyle/>
                    <a:p>
                      <a:pPr algn="ctr" fontAlgn="b"/>
                      <a:r>
                        <a:rPr lang="en-US" sz="700" u="none" strike="noStrike">
                          <a:effectLst/>
                        </a:rPr>
                        <a:t>109</a:t>
                      </a:r>
                      <a:endParaRPr lang="en-US" sz="700" b="0" i="0" u="none" strike="noStrike">
                        <a:solidFill>
                          <a:srgbClr val="000000"/>
                        </a:solidFill>
                        <a:effectLst/>
                        <a:latin typeface="Calibri" panose="020F0502020204030204" pitchFamily="34" charset="0"/>
                      </a:endParaRPr>
                    </a:p>
                  </a:txBody>
                  <a:tcPr marL="6383" marR="6383" marT="6383" marB="0" anchor="b"/>
                </a:tc>
                <a:tc>
                  <a:txBody>
                    <a:bodyPr/>
                    <a:lstStyle/>
                    <a:p>
                      <a:pPr algn="ctr" fontAlgn="b"/>
                      <a:r>
                        <a:rPr lang="en-US" sz="700" u="none" strike="noStrike">
                          <a:effectLst/>
                        </a:rPr>
                        <a:t>10</a:t>
                      </a:r>
                      <a:endParaRPr lang="en-US" sz="700" b="0" i="0" u="none" strike="noStrike">
                        <a:solidFill>
                          <a:srgbClr val="000000"/>
                        </a:solidFill>
                        <a:effectLst/>
                        <a:latin typeface="Calibri" panose="020F0502020204030204" pitchFamily="34" charset="0"/>
                      </a:endParaRPr>
                    </a:p>
                  </a:txBody>
                  <a:tcPr marL="6383" marR="6383" marT="6383" marB="0" anchor="b"/>
                </a:tc>
                <a:tc>
                  <a:txBody>
                    <a:bodyPr/>
                    <a:lstStyle/>
                    <a:p>
                      <a:pPr algn="ctr" fontAlgn="b"/>
                      <a:r>
                        <a:rPr lang="en-US" sz="700" u="none" strike="noStrike">
                          <a:effectLst/>
                        </a:rPr>
                        <a:t>9.2%</a:t>
                      </a:r>
                      <a:endParaRPr lang="en-US" sz="700" b="0" i="0" u="none" strike="noStrike">
                        <a:solidFill>
                          <a:srgbClr val="000000"/>
                        </a:solidFill>
                        <a:effectLst/>
                        <a:latin typeface="Calibri" panose="020F0502020204030204" pitchFamily="34" charset="0"/>
                      </a:endParaRPr>
                    </a:p>
                  </a:txBody>
                  <a:tcPr marL="6383" marR="6383" marT="6383" marB="0" anchor="b"/>
                </a:tc>
                <a:tc>
                  <a:txBody>
                    <a:bodyPr/>
                    <a:lstStyle/>
                    <a:p>
                      <a:pPr algn="ctr" fontAlgn="b"/>
                      <a:r>
                        <a:rPr lang="en-US" sz="700" u="none" strike="noStrike">
                          <a:effectLst/>
                        </a:rPr>
                        <a:t>0%</a:t>
                      </a:r>
                      <a:endParaRPr lang="en-US" sz="700" b="0" i="0" u="none" strike="noStrike">
                        <a:solidFill>
                          <a:srgbClr val="000000"/>
                        </a:solidFill>
                        <a:effectLst/>
                        <a:latin typeface="Calibri" panose="020F0502020204030204" pitchFamily="34" charset="0"/>
                      </a:endParaRPr>
                    </a:p>
                  </a:txBody>
                  <a:tcPr marL="6383" marR="6383" marT="6383" marB="0" anchor="b"/>
                </a:tc>
                <a:tc>
                  <a:txBody>
                    <a:bodyPr/>
                    <a:lstStyle/>
                    <a:p>
                      <a:pPr algn="ctr" fontAlgn="b"/>
                      <a:r>
                        <a:rPr lang="en-US" sz="700" u="none" strike="noStrike">
                          <a:effectLst/>
                        </a:rPr>
                        <a:t>21%</a:t>
                      </a:r>
                      <a:endParaRPr lang="en-US" sz="700" b="0" i="0" u="none" strike="noStrike">
                        <a:solidFill>
                          <a:srgbClr val="000000"/>
                        </a:solidFill>
                        <a:effectLst/>
                        <a:latin typeface="Calibri" panose="020F0502020204030204" pitchFamily="34" charset="0"/>
                      </a:endParaRPr>
                    </a:p>
                  </a:txBody>
                  <a:tcPr marL="6383" marR="6383" marT="6383" marB="0" anchor="b"/>
                </a:tc>
                <a:tc>
                  <a:txBody>
                    <a:bodyPr/>
                    <a:lstStyle/>
                    <a:p>
                      <a:pPr algn="ctr" fontAlgn="ctr"/>
                      <a:r>
                        <a:rPr lang="en-US" sz="700" u="none" strike="noStrike">
                          <a:effectLst/>
                        </a:rPr>
                        <a:t>Negative</a:t>
                      </a:r>
                      <a:endParaRPr lang="en-US" sz="700" b="0" i="0" u="none" strike="noStrike">
                        <a:solidFill>
                          <a:srgbClr val="000000"/>
                        </a:solidFill>
                        <a:effectLst/>
                        <a:latin typeface="Calibri" panose="020F0502020204030204" pitchFamily="34" charset="0"/>
                      </a:endParaRPr>
                    </a:p>
                  </a:txBody>
                  <a:tcPr marL="6383" marR="6383" marT="6383" marB="0" anchor="ctr"/>
                </a:tc>
                <a:tc>
                  <a:txBody>
                    <a:bodyPr/>
                    <a:lstStyle/>
                    <a:p>
                      <a:pPr algn="ctr" fontAlgn="ctr"/>
                      <a:r>
                        <a:rPr lang="en-US" sz="700" u="none" strike="noStrike">
                          <a:effectLst/>
                        </a:rPr>
                        <a:t>None</a:t>
                      </a:r>
                      <a:endParaRPr lang="en-US" sz="700" b="0" i="0" u="none" strike="noStrike">
                        <a:solidFill>
                          <a:srgbClr val="000000"/>
                        </a:solidFill>
                        <a:effectLst/>
                        <a:latin typeface="Calibri" panose="020F0502020204030204" pitchFamily="34" charset="0"/>
                      </a:endParaRPr>
                    </a:p>
                  </a:txBody>
                  <a:tcPr marL="6383" marR="6383" marT="6383" marB="0" anchor="ctr"/>
                </a:tc>
                <a:tc>
                  <a:txBody>
                    <a:bodyPr/>
                    <a:lstStyle/>
                    <a:p>
                      <a:pPr algn="ctr" fontAlgn="ctr"/>
                      <a:r>
                        <a:rPr lang="en-US" sz="700" u="none" strike="noStrike" dirty="0">
                          <a:effectLst/>
                        </a:rPr>
                        <a:t>None</a:t>
                      </a:r>
                      <a:endParaRPr lang="en-US" sz="700" b="0" i="0" u="none" strike="noStrike" dirty="0">
                        <a:solidFill>
                          <a:srgbClr val="000000"/>
                        </a:solidFill>
                        <a:effectLst/>
                        <a:latin typeface="Calibri" panose="020F0502020204030204" pitchFamily="34" charset="0"/>
                      </a:endParaRPr>
                    </a:p>
                  </a:txBody>
                  <a:tcPr marL="6383" marR="6383" marT="6383" marB="0" anchor="ctr"/>
                </a:tc>
                <a:extLst>
                  <a:ext uri="{0D108BD9-81ED-4DB2-BD59-A6C34878D82A}">
                    <a16:rowId xmlns:a16="http://schemas.microsoft.com/office/drawing/2014/main" val="1554480049"/>
                  </a:ext>
                </a:extLst>
              </a:tr>
            </a:tbl>
          </a:graphicData>
        </a:graphic>
      </p:graphicFrame>
    </p:spTree>
    <p:extLst>
      <p:ext uri="{BB962C8B-B14F-4D97-AF65-F5344CB8AC3E}">
        <p14:creationId xmlns:p14="http://schemas.microsoft.com/office/powerpoint/2010/main" val="15795111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solidFill>
                  <a:schemeClr val="tx1"/>
                </a:solidFill>
              </a:rPr>
              <a:t>Chemistry</a:t>
            </a:r>
            <a:r>
              <a:rPr lang="en-US" dirty="0">
                <a:solidFill>
                  <a:srgbClr val="0070C0"/>
                </a:solidFill>
              </a:rPr>
              <a:t> </a:t>
            </a:r>
          </a:p>
        </p:txBody>
      </p:sp>
      <p:pic>
        <p:nvPicPr>
          <p:cNvPr id="3" name="Picture 2">
            <a:extLst>
              <a:ext uri="{FF2B5EF4-FFF2-40B4-BE49-F238E27FC236}">
                <a16:creationId xmlns:a16="http://schemas.microsoft.com/office/drawing/2014/main" id="{56E93F33-7502-EED6-69AA-F82F54801654}"/>
              </a:ext>
            </a:extLst>
          </p:cNvPr>
          <p:cNvPicPr>
            <a:picLocks noChangeAspect="1"/>
          </p:cNvPicPr>
          <p:nvPr/>
        </p:nvPicPr>
        <p:blipFill>
          <a:blip r:embed="rId2"/>
          <a:stretch>
            <a:fillRect/>
          </a:stretch>
        </p:blipFill>
        <p:spPr>
          <a:xfrm>
            <a:off x="242473" y="1295538"/>
            <a:ext cx="8755753" cy="5423314"/>
          </a:xfrm>
          <a:prstGeom prst="rect">
            <a:avLst/>
          </a:prstGeom>
        </p:spPr>
      </p:pic>
    </p:spTree>
    <p:extLst>
      <p:ext uri="{BB962C8B-B14F-4D97-AF65-F5344CB8AC3E}">
        <p14:creationId xmlns:p14="http://schemas.microsoft.com/office/powerpoint/2010/main" val="383386569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9E73A-4EBC-E94C-6ACF-C2EB4B1F414A}"/>
              </a:ext>
            </a:extLst>
          </p:cNvPr>
          <p:cNvSpPr>
            <a:spLocks noGrp="1"/>
          </p:cNvSpPr>
          <p:nvPr>
            <p:ph type="title"/>
          </p:nvPr>
        </p:nvSpPr>
        <p:spPr>
          <a:xfrm>
            <a:off x="457200" y="274638"/>
            <a:ext cx="8229600" cy="1143000"/>
          </a:xfrm>
        </p:spPr>
        <p:txBody>
          <a:bodyPr anchor="ctr">
            <a:normAutofit/>
          </a:bodyPr>
          <a:lstStyle/>
          <a:p>
            <a:pPr algn="ctr"/>
            <a:r>
              <a:rPr lang="en-US" dirty="0">
                <a:solidFill>
                  <a:schemeClr val="tx1"/>
                </a:solidFill>
              </a:rPr>
              <a:t>BH &amp; MC Blood Culture contamination rate</a:t>
            </a:r>
          </a:p>
        </p:txBody>
      </p:sp>
      <p:pic>
        <p:nvPicPr>
          <p:cNvPr id="7" name="Content Placeholder 6">
            <a:extLst>
              <a:ext uri="{FF2B5EF4-FFF2-40B4-BE49-F238E27FC236}">
                <a16:creationId xmlns:a16="http://schemas.microsoft.com/office/drawing/2014/main" id="{0B1CA6F4-8ED8-3416-71BA-90AF309D7A1D}"/>
              </a:ext>
            </a:extLst>
          </p:cNvPr>
          <p:cNvPicPr>
            <a:picLocks noGrp="1" noChangeAspect="1"/>
          </p:cNvPicPr>
          <p:nvPr>
            <p:ph idx="1"/>
          </p:nvPr>
        </p:nvPicPr>
        <p:blipFill>
          <a:blip r:embed="rId2"/>
          <a:stretch>
            <a:fillRect/>
          </a:stretch>
        </p:blipFill>
        <p:spPr>
          <a:xfrm>
            <a:off x="604008" y="1600200"/>
            <a:ext cx="7919208" cy="4314039"/>
          </a:xfrm>
        </p:spPr>
      </p:pic>
    </p:spTree>
    <p:extLst>
      <p:ext uri="{BB962C8B-B14F-4D97-AF65-F5344CB8AC3E}">
        <p14:creationId xmlns:p14="http://schemas.microsoft.com/office/powerpoint/2010/main" val="80549025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CC7A81C6-CB32-D37F-0489-88FDD92BC7EF}"/>
              </a:ext>
            </a:extLst>
          </p:cNvPr>
          <p:cNvSpPr>
            <a:spLocks noGrp="1"/>
          </p:cNvSpPr>
          <p:nvPr>
            <p:ph type="title"/>
          </p:nvPr>
        </p:nvSpPr>
        <p:spPr>
          <a:xfrm>
            <a:off x="457200" y="274638"/>
            <a:ext cx="8229600" cy="1143000"/>
          </a:xfrm>
        </p:spPr>
        <p:txBody>
          <a:bodyPr/>
          <a:lstStyle/>
          <a:p>
            <a:pPr algn="ctr"/>
            <a:r>
              <a:rPr lang="en-US" dirty="0">
                <a:solidFill>
                  <a:schemeClr val="tx1"/>
                </a:solidFill>
              </a:rPr>
              <a:t>Blood Contamination rate—BH  </a:t>
            </a:r>
          </a:p>
        </p:txBody>
      </p:sp>
      <p:pic>
        <p:nvPicPr>
          <p:cNvPr id="5" name="Content Placeholder 4">
            <a:extLst>
              <a:ext uri="{FF2B5EF4-FFF2-40B4-BE49-F238E27FC236}">
                <a16:creationId xmlns:a16="http://schemas.microsoft.com/office/drawing/2014/main" id="{8D7DAE21-33F1-57DD-2C8F-EC6BEB654011}"/>
              </a:ext>
            </a:extLst>
          </p:cNvPr>
          <p:cNvPicPr>
            <a:picLocks noGrp="1" noChangeAspect="1"/>
          </p:cNvPicPr>
          <p:nvPr>
            <p:ph idx="1"/>
          </p:nvPr>
        </p:nvPicPr>
        <p:blipFill>
          <a:blip r:embed="rId2"/>
          <a:stretch>
            <a:fillRect/>
          </a:stretch>
        </p:blipFill>
        <p:spPr>
          <a:xfrm>
            <a:off x="638174" y="1300192"/>
            <a:ext cx="7532703" cy="293824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id="{6F65C5FD-9950-652A-7CA2-6FFDA85B39F4}"/>
              </a:ext>
            </a:extLst>
          </p:cNvPr>
          <p:cNvPicPr>
            <a:picLocks noChangeAspect="1"/>
          </p:cNvPicPr>
          <p:nvPr/>
        </p:nvPicPr>
        <p:blipFill>
          <a:blip r:embed="rId3"/>
          <a:stretch>
            <a:fillRect/>
          </a:stretch>
        </p:blipFill>
        <p:spPr>
          <a:xfrm>
            <a:off x="638174" y="4362275"/>
            <a:ext cx="7532703" cy="20113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25935718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19DBB002-18CC-CD00-C0DF-51E9041788DC}"/>
              </a:ext>
            </a:extLst>
          </p:cNvPr>
          <p:cNvSpPr>
            <a:spLocks noGrp="1"/>
          </p:cNvSpPr>
          <p:nvPr>
            <p:ph type="title"/>
          </p:nvPr>
        </p:nvSpPr>
        <p:spPr>
          <a:xfrm>
            <a:off x="457200" y="274638"/>
            <a:ext cx="8229600" cy="1143000"/>
          </a:xfrm>
        </p:spPr>
        <p:txBody>
          <a:bodyPr anchor="ctr">
            <a:normAutofit/>
          </a:bodyPr>
          <a:lstStyle/>
          <a:p>
            <a:pPr algn="ctr"/>
            <a:r>
              <a:rPr lang="en-US" dirty="0">
                <a:solidFill>
                  <a:schemeClr val="tx1"/>
                </a:solidFill>
              </a:rPr>
              <a:t>Blood Culture Contamination Rate—BH ED</a:t>
            </a:r>
          </a:p>
        </p:txBody>
      </p:sp>
      <p:pic>
        <p:nvPicPr>
          <p:cNvPr id="5" name="Content Placeholder 4">
            <a:extLst>
              <a:ext uri="{FF2B5EF4-FFF2-40B4-BE49-F238E27FC236}">
                <a16:creationId xmlns:a16="http://schemas.microsoft.com/office/drawing/2014/main" id="{E868BEE9-F8D5-2834-6C88-80C4E646136B}"/>
              </a:ext>
            </a:extLst>
          </p:cNvPr>
          <p:cNvPicPr>
            <a:picLocks noGrp="1" noChangeAspect="1"/>
          </p:cNvPicPr>
          <p:nvPr>
            <p:ph sz="half" idx="1"/>
          </p:nvPr>
        </p:nvPicPr>
        <p:blipFill>
          <a:blip r:embed="rId2"/>
          <a:stretch>
            <a:fillRect/>
          </a:stretch>
        </p:blipFill>
        <p:spPr>
          <a:xfrm>
            <a:off x="704849" y="1250489"/>
            <a:ext cx="7696200" cy="2759449"/>
          </a:xfrm>
          <a:prstGeom prst="rect">
            <a:avLst/>
          </a:prstGeom>
          <a:ln>
            <a:noFill/>
          </a:ln>
          <a:effectLst>
            <a:outerShdw blurRad="292100" dist="139700" dir="2700000" algn="tl" rotWithShape="0">
              <a:srgbClr val="333333">
                <a:alpha val="65000"/>
              </a:srgbClr>
            </a:outerShdw>
          </a:effectLst>
        </p:spPr>
      </p:pic>
      <p:pic>
        <p:nvPicPr>
          <p:cNvPr id="12" name="Picture 11">
            <a:extLst>
              <a:ext uri="{FF2B5EF4-FFF2-40B4-BE49-F238E27FC236}">
                <a16:creationId xmlns:a16="http://schemas.microsoft.com/office/drawing/2014/main" id="{F147166F-57CA-A30B-5343-14C1982525DB}"/>
              </a:ext>
            </a:extLst>
          </p:cNvPr>
          <p:cNvPicPr>
            <a:picLocks noChangeAspect="1"/>
          </p:cNvPicPr>
          <p:nvPr/>
        </p:nvPicPr>
        <p:blipFill>
          <a:blip r:embed="rId3"/>
          <a:stretch>
            <a:fillRect/>
          </a:stretch>
        </p:blipFill>
        <p:spPr>
          <a:xfrm>
            <a:off x="704848" y="4192500"/>
            <a:ext cx="7696201" cy="1805628"/>
          </a:xfrm>
          <a:prstGeom prst="rect">
            <a:avLst/>
          </a:prstGeom>
        </p:spPr>
      </p:pic>
    </p:spTree>
    <p:extLst>
      <p:ext uri="{BB962C8B-B14F-4D97-AF65-F5344CB8AC3E}">
        <p14:creationId xmlns:p14="http://schemas.microsoft.com/office/powerpoint/2010/main" val="58723035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2DD6B27D-48D1-62E4-3D78-459890473F7E}"/>
              </a:ext>
            </a:extLst>
          </p:cNvPr>
          <p:cNvSpPr>
            <a:spLocks noGrp="1"/>
          </p:cNvSpPr>
          <p:nvPr>
            <p:ph type="title"/>
          </p:nvPr>
        </p:nvSpPr>
        <p:spPr>
          <a:xfrm>
            <a:off x="457200" y="274638"/>
            <a:ext cx="8229600" cy="1143000"/>
          </a:xfrm>
        </p:spPr>
        <p:txBody>
          <a:bodyPr/>
          <a:lstStyle/>
          <a:p>
            <a:r>
              <a:rPr lang="en-US" dirty="0">
                <a:solidFill>
                  <a:schemeClr val="tx1"/>
                </a:solidFill>
              </a:rPr>
              <a:t>Blood Culture Contamination Rate—all other units</a:t>
            </a:r>
          </a:p>
        </p:txBody>
      </p:sp>
      <p:pic>
        <p:nvPicPr>
          <p:cNvPr id="5" name="Content Placeholder 4">
            <a:extLst>
              <a:ext uri="{FF2B5EF4-FFF2-40B4-BE49-F238E27FC236}">
                <a16:creationId xmlns:a16="http://schemas.microsoft.com/office/drawing/2014/main" id="{C4F39012-DD43-6E29-97B0-183F31E29B96}"/>
              </a:ext>
            </a:extLst>
          </p:cNvPr>
          <p:cNvPicPr>
            <a:picLocks noGrp="1" noChangeAspect="1"/>
          </p:cNvPicPr>
          <p:nvPr>
            <p:ph idx="1"/>
          </p:nvPr>
        </p:nvPicPr>
        <p:blipFill>
          <a:blip r:embed="rId2"/>
          <a:stretch>
            <a:fillRect/>
          </a:stretch>
        </p:blipFill>
        <p:spPr>
          <a:xfrm>
            <a:off x="687897" y="1249960"/>
            <a:ext cx="7650760" cy="3514988"/>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0729EAA9-C0C6-E65A-1D73-EFBE920E5144}"/>
              </a:ext>
            </a:extLst>
          </p:cNvPr>
          <p:cNvPicPr>
            <a:picLocks noChangeAspect="1"/>
          </p:cNvPicPr>
          <p:nvPr/>
        </p:nvPicPr>
        <p:blipFill>
          <a:blip r:embed="rId3"/>
          <a:stretch>
            <a:fillRect/>
          </a:stretch>
        </p:blipFill>
        <p:spPr>
          <a:xfrm>
            <a:off x="687897" y="4950684"/>
            <a:ext cx="7650760" cy="100012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090324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CA18F-0C3A-698B-05F1-9D95AD8228AF}"/>
              </a:ext>
            </a:extLst>
          </p:cNvPr>
          <p:cNvSpPr>
            <a:spLocks noGrp="1"/>
          </p:cNvSpPr>
          <p:nvPr>
            <p:ph type="title"/>
          </p:nvPr>
        </p:nvSpPr>
        <p:spPr/>
        <p:txBody>
          <a:bodyPr/>
          <a:lstStyle/>
          <a:p>
            <a:r>
              <a:rPr lang="en-US" dirty="0"/>
              <a:t>Blood Culture Contamination Rate—MC </a:t>
            </a:r>
          </a:p>
        </p:txBody>
      </p:sp>
      <p:pic>
        <p:nvPicPr>
          <p:cNvPr id="24" name="Content Placeholder 23">
            <a:extLst>
              <a:ext uri="{FF2B5EF4-FFF2-40B4-BE49-F238E27FC236}">
                <a16:creationId xmlns:a16="http://schemas.microsoft.com/office/drawing/2014/main" id="{5CD30D98-7922-D104-2762-9228F9A96F09}"/>
              </a:ext>
            </a:extLst>
          </p:cNvPr>
          <p:cNvPicPr>
            <a:picLocks noGrp="1" noChangeAspect="1"/>
          </p:cNvPicPr>
          <p:nvPr>
            <p:ph idx="1"/>
          </p:nvPr>
        </p:nvPicPr>
        <p:blipFill>
          <a:blip r:embed="rId2"/>
          <a:stretch>
            <a:fillRect/>
          </a:stretch>
        </p:blipFill>
        <p:spPr>
          <a:xfrm>
            <a:off x="545284" y="1333850"/>
            <a:ext cx="7390701" cy="3565321"/>
          </a:xfrm>
          <a:prstGeom prst="rect">
            <a:avLst/>
          </a:prstGeom>
          <a:ln>
            <a:noFill/>
          </a:ln>
          <a:effectLst>
            <a:outerShdw blurRad="292100" dist="139700" dir="2700000" algn="tl" rotWithShape="0">
              <a:srgbClr val="333333">
                <a:alpha val="65000"/>
              </a:srgbClr>
            </a:outerShdw>
          </a:effectLst>
        </p:spPr>
      </p:pic>
      <p:pic>
        <p:nvPicPr>
          <p:cNvPr id="26" name="Picture 25">
            <a:extLst>
              <a:ext uri="{FF2B5EF4-FFF2-40B4-BE49-F238E27FC236}">
                <a16:creationId xmlns:a16="http://schemas.microsoft.com/office/drawing/2014/main" id="{EA5D10DA-2CCB-DE92-E172-33484A6D658A}"/>
              </a:ext>
            </a:extLst>
          </p:cNvPr>
          <p:cNvPicPr>
            <a:picLocks noChangeAspect="1"/>
          </p:cNvPicPr>
          <p:nvPr/>
        </p:nvPicPr>
        <p:blipFill>
          <a:blip r:embed="rId3"/>
          <a:stretch>
            <a:fillRect/>
          </a:stretch>
        </p:blipFill>
        <p:spPr>
          <a:xfrm>
            <a:off x="545284" y="5053813"/>
            <a:ext cx="7390701" cy="152954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0108951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73C694-0CEB-19A5-AEB8-F196BC26B526}"/>
              </a:ext>
            </a:extLst>
          </p:cNvPr>
          <p:cNvSpPr>
            <a:spLocks noGrp="1"/>
          </p:cNvSpPr>
          <p:nvPr>
            <p:ph type="title"/>
          </p:nvPr>
        </p:nvSpPr>
        <p:spPr/>
        <p:txBody>
          <a:bodyPr/>
          <a:lstStyle/>
          <a:p>
            <a:pPr algn="ctr"/>
            <a:r>
              <a:rPr lang="en-US" dirty="0">
                <a:solidFill>
                  <a:schemeClr val="tx1"/>
                </a:solidFill>
              </a:rPr>
              <a:t>Blood Culture Contamination Rate—MC ED</a:t>
            </a:r>
          </a:p>
        </p:txBody>
      </p:sp>
      <p:pic>
        <p:nvPicPr>
          <p:cNvPr id="20" name="Content Placeholder 19">
            <a:extLst>
              <a:ext uri="{FF2B5EF4-FFF2-40B4-BE49-F238E27FC236}">
                <a16:creationId xmlns:a16="http://schemas.microsoft.com/office/drawing/2014/main" id="{24E98AF4-39D9-AD86-F187-6F61CAAD464E}"/>
              </a:ext>
            </a:extLst>
          </p:cNvPr>
          <p:cNvPicPr>
            <a:picLocks noChangeAspect="1"/>
          </p:cNvPicPr>
          <p:nvPr/>
        </p:nvPicPr>
        <p:blipFill>
          <a:blip r:embed="rId2"/>
          <a:stretch>
            <a:fillRect/>
          </a:stretch>
        </p:blipFill>
        <p:spPr>
          <a:xfrm>
            <a:off x="922789" y="4783098"/>
            <a:ext cx="7113864" cy="1514475"/>
          </a:xfrm>
          <a:prstGeom prst="rect">
            <a:avLst/>
          </a:prstGeom>
          <a:ln>
            <a:noFill/>
          </a:ln>
          <a:effectLst>
            <a:outerShdw blurRad="292100" dist="139700" dir="2700000" algn="tl" rotWithShape="0">
              <a:srgbClr val="333333">
                <a:alpha val="65000"/>
              </a:srgbClr>
            </a:outerShdw>
          </a:effectLst>
        </p:spPr>
      </p:pic>
      <p:pic>
        <p:nvPicPr>
          <p:cNvPr id="6" name="Content Placeholder 5">
            <a:extLst>
              <a:ext uri="{FF2B5EF4-FFF2-40B4-BE49-F238E27FC236}">
                <a16:creationId xmlns:a16="http://schemas.microsoft.com/office/drawing/2014/main" id="{9E950E7C-26CF-8714-8F75-FCA184591093}"/>
              </a:ext>
            </a:extLst>
          </p:cNvPr>
          <p:cNvPicPr>
            <a:picLocks noGrp="1" noChangeAspect="1"/>
          </p:cNvPicPr>
          <p:nvPr>
            <p:ph idx="1"/>
          </p:nvPr>
        </p:nvPicPr>
        <p:blipFill>
          <a:blip r:embed="rId3"/>
          <a:stretch>
            <a:fillRect/>
          </a:stretch>
        </p:blipFill>
        <p:spPr>
          <a:xfrm>
            <a:off x="922789" y="1291906"/>
            <a:ext cx="7113864" cy="338915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2222254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97835-BCA7-282C-399B-AF08AEE5BE5D}"/>
              </a:ext>
            </a:extLst>
          </p:cNvPr>
          <p:cNvSpPr>
            <a:spLocks noGrp="1"/>
          </p:cNvSpPr>
          <p:nvPr>
            <p:ph type="title"/>
          </p:nvPr>
        </p:nvSpPr>
        <p:spPr/>
        <p:txBody>
          <a:bodyPr/>
          <a:lstStyle/>
          <a:p>
            <a:pPr algn="ctr"/>
            <a:r>
              <a:rPr lang="en-US" dirty="0">
                <a:solidFill>
                  <a:schemeClr val="tx1"/>
                </a:solidFill>
              </a:rPr>
              <a:t>Blood Culture Contamination Rate—all other units</a:t>
            </a:r>
          </a:p>
        </p:txBody>
      </p:sp>
      <p:pic>
        <p:nvPicPr>
          <p:cNvPr id="4" name="Picture 3">
            <a:extLst>
              <a:ext uri="{FF2B5EF4-FFF2-40B4-BE49-F238E27FC236}">
                <a16:creationId xmlns:a16="http://schemas.microsoft.com/office/drawing/2014/main" id="{A37E049C-7B91-E527-B60C-F6E4B2063C47}"/>
              </a:ext>
            </a:extLst>
          </p:cNvPr>
          <p:cNvPicPr>
            <a:picLocks noChangeAspect="1"/>
          </p:cNvPicPr>
          <p:nvPr/>
        </p:nvPicPr>
        <p:blipFill>
          <a:blip r:embed="rId2"/>
          <a:stretch>
            <a:fillRect/>
          </a:stretch>
        </p:blipFill>
        <p:spPr>
          <a:xfrm>
            <a:off x="879271" y="4603677"/>
            <a:ext cx="7200900" cy="1895475"/>
          </a:xfrm>
          <a:prstGeom prst="rect">
            <a:avLst/>
          </a:prstGeom>
          <a:ln>
            <a:noFill/>
          </a:ln>
          <a:effectLst>
            <a:outerShdw blurRad="292100" dist="139700" dir="2700000" algn="tl" rotWithShape="0">
              <a:srgbClr val="333333">
                <a:alpha val="65000"/>
              </a:srgbClr>
            </a:outerShdw>
          </a:effectLst>
        </p:spPr>
      </p:pic>
      <p:pic>
        <p:nvPicPr>
          <p:cNvPr id="10" name="Content Placeholder 9">
            <a:extLst>
              <a:ext uri="{FF2B5EF4-FFF2-40B4-BE49-F238E27FC236}">
                <a16:creationId xmlns:a16="http://schemas.microsoft.com/office/drawing/2014/main" id="{1D05692B-8FC0-615B-8753-A478D029B44A}"/>
              </a:ext>
            </a:extLst>
          </p:cNvPr>
          <p:cNvPicPr>
            <a:picLocks noGrp="1" noChangeAspect="1"/>
          </p:cNvPicPr>
          <p:nvPr>
            <p:ph idx="1"/>
          </p:nvPr>
        </p:nvPicPr>
        <p:blipFill>
          <a:blip r:embed="rId3"/>
          <a:stretch>
            <a:fillRect/>
          </a:stretch>
        </p:blipFill>
        <p:spPr>
          <a:xfrm>
            <a:off x="879271" y="1283516"/>
            <a:ext cx="7200900" cy="323815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8809528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BE38018-37E4-23FD-FFBF-C40014E4838F}"/>
              </a:ext>
            </a:extLst>
          </p:cNvPr>
          <p:cNvSpPr>
            <a:spLocks noGrp="1"/>
          </p:cNvSpPr>
          <p:nvPr>
            <p:ph type="title"/>
          </p:nvPr>
        </p:nvSpPr>
        <p:spPr>
          <a:xfrm>
            <a:off x="457200" y="274638"/>
            <a:ext cx="8229600" cy="1143000"/>
          </a:xfrm>
        </p:spPr>
        <p:txBody>
          <a:bodyPr/>
          <a:lstStyle/>
          <a:p>
            <a:pPr algn="ctr"/>
            <a:r>
              <a:rPr lang="en-US" dirty="0">
                <a:solidFill>
                  <a:schemeClr val="tx1"/>
                </a:solidFill>
              </a:rPr>
              <a:t>Blood Culture Contamination Rate DN’s Comparison</a:t>
            </a:r>
          </a:p>
        </p:txBody>
      </p:sp>
      <p:pic>
        <p:nvPicPr>
          <p:cNvPr id="8" name="Picture 7">
            <a:extLst>
              <a:ext uri="{FF2B5EF4-FFF2-40B4-BE49-F238E27FC236}">
                <a16:creationId xmlns:a16="http://schemas.microsoft.com/office/drawing/2014/main" id="{876E3308-DBD0-D6CE-60DD-E866998141B3}"/>
              </a:ext>
            </a:extLst>
          </p:cNvPr>
          <p:cNvPicPr>
            <a:picLocks noChangeAspect="1"/>
          </p:cNvPicPr>
          <p:nvPr/>
        </p:nvPicPr>
        <p:blipFill>
          <a:blip r:embed="rId2"/>
          <a:stretch>
            <a:fillRect/>
          </a:stretch>
        </p:blipFill>
        <p:spPr>
          <a:xfrm>
            <a:off x="457200" y="5610225"/>
            <a:ext cx="819150" cy="295275"/>
          </a:xfrm>
          <a:prstGeom prst="rect">
            <a:avLst/>
          </a:prstGeom>
        </p:spPr>
      </p:pic>
      <p:pic>
        <p:nvPicPr>
          <p:cNvPr id="10" name="Picture 9">
            <a:extLst>
              <a:ext uri="{FF2B5EF4-FFF2-40B4-BE49-F238E27FC236}">
                <a16:creationId xmlns:a16="http://schemas.microsoft.com/office/drawing/2014/main" id="{0068803D-ACD8-CD38-CF98-AB90DC0097DF}"/>
              </a:ext>
            </a:extLst>
          </p:cNvPr>
          <p:cNvPicPr>
            <a:picLocks noChangeAspect="1"/>
          </p:cNvPicPr>
          <p:nvPr/>
        </p:nvPicPr>
        <p:blipFill>
          <a:blip r:embed="rId3"/>
          <a:stretch>
            <a:fillRect/>
          </a:stretch>
        </p:blipFill>
        <p:spPr>
          <a:xfrm>
            <a:off x="457200" y="5905500"/>
            <a:ext cx="1085850" cy="247650"/>
          </a:xfrm>
          <a:prstGeom prst="rect">
            <a:avLst/>
          </a:prstGeom>
        </p:spPr>
      </p:pic>
      <p:pic>
        <p:nvPicPr>
          <p:cNvPr id="13" name="Picture 12">
            <a:extLst>
              <a:ext uri="{FF2B5EF4-FFF2-40B4-BE49-F238E27FC236}">
                <a16:creationId xmlns:a16="http://schemas.microsoft.com/office/drawing/2014/main" id="{FA7D784C-F062-4A2F-C704-485199F3E167}"/>
              </a:ext>
            </a:extLst>
          </p:cNvPr>
          <p:cNvPicPr>
            <a:picLocks noChangeAspect="1"/>
          </p:cNvPicPr>
          <p:nvPr/>
        </p:nvPicPr>
        <p:blipFill>
          <a:blip r:embed="rId4"/>
          <a:stretch>
            <a:fillRect/>
          </a:stretch>
        </p:blipFill>
        <p:spPr>
          <a:xfrm>
            <a:off x="2014537" y="5905500"/>
            <a:ext cx="609600" cy="333375"/>
          </a:xfrm>
          <a:prstGeom prst="rect">
            <a:avLst/>
          </a:prstGeom>
        </p:spPr>
      </p:pic>
      <p:pic>
        <p:nvPicPr>
          <p:cNvPr id="15" name="Picture 14">
            <a:extLst>
              <a:ext uri="{FF2B5EF4-FFF2-40B4-BE49-F238E27FC236}">
                <a16:creationId xmlns:a16="http://schemas.microsoft.com/office/drawing/2014/main" id="{E22E0C52-C720-F265-2154-D316EA7B3609}"/>
              </a:ext>
            </a:extLst>
          </p:cNvPr>
          <p:cNvPicPr>
            <a:picLocks noChangeAspect="1"/>
          </p:cNvPicPr>
          <p:nvPr/>
        </p:nvPicPr>
        <p:blipFill>
          <a:blip r:embed="rId5"/>
          <a:stretch>
            <a:fillRect/>
          </a:stretch>
        </p:blipFill>
        <p:spPr>
          <a:xfrm>
            <a:off x="2052637" y="5657850"/>
            <a:ext cx="866775" cy="247650"/>
          </a:xfrm>
          <a:prstGeom prst="rect">
            <a:avLst/>
          </a:prstGeom>
        </p:spPr>
      </p:pic>
      <p:pic>
        <p:nvPicPr>
          <p:cNvPr id="5" name="Content Placeholder 4">
            <a:extLst>
              <a:ext uri="{FF2B5EF4-FFF2-40B4-BE49-F238E27FC236}">
                <a16:creationId xmlns:a16="http://schemas.microsoft.com/office/drawing/2014/main" id="{1B12CA22-9200-13DB-E367-C9F42DF2AC58}"/>
              </a:ext>
            </a:extLst>
          </p:cNvPr>
          <p:cNvPicPr>
            <a:picLocks noGrp="1" noChangeAspect="1"/>
          </p:cNvPicPr>
          <p:nvPr>
            <p:ph idx="1"/>
          </p:nvPr>
        </p:nvPicPr>
        <p:blipFill>
          <a:blip r:embed="rId6"/>
          <a:stretch>
            <a:fillRect/>
          </a:stretch>
        </p:blipFill>
        <p:spPr>
          <a:xfrm>
            <a:off x="721453" y="1333850"/>
            <a:ext cx="7617204" cy="4135773"/>
          </a:xfrm>
        </p:spPr>
      </p:pic>
    </p:spTree>
    <p:extLst>
      <p:ext uri="{BB962C8B-B14F-4D97-AF65-F5344CB8AC3E}">
        <p14:creationId xmlns:p14="http://schemas.microsoft.com/office/powerpoint/2010/main" val="107199371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tx1"/>
                </a:solidFill>
              </a:rPr>
              <a:t>Quest TAT</a:t>
            </a:r>
          </a:p>
        </p:txBody>
      </p:sp>
      <p:graphicFrame>
        <p:nvGraphicFramePr>
          <p:cNvPr id="7" name="Table 6">
            <a:extLst>
              <a:ext uri="{FF2B5EF4-FFF2-40B4-BE49-F238E27FC236}">
                <a16:creationId xmlns:a16="http://schemas.microsoft.com/office/drawing/2014/main" id="{244BA036-5E84-2145-AECD-8ABDC7E87814}"/>
              </a:ext>
            </a:extLst>
          </p:cNvPr>
          <p:cNvGraphicFramePr>
            <a:graphicFrameLocks noGrp="1"/>
          </p:cNvGraphicFramePr>
          <p:nvPr/>
        </p:nvGraphicFramePr>
        <p:xfrm>
          <a:off x="1524000" y="5989739"/>
          <a:ext cx="6096000" cy="621663"/>
        </p:xfrm>
        <a:graphic>
          <a:graphicData uri="http://schemas.openxmlformats.org/drawingml/2006/table">
            <a:tbl>
              <a:tblPr>
                <a:tableStyleId>{5C22544A-7EE6-4342-B048-85BDC9FD1C3A}</a:tableStyleId>
              </a:tblPr>
              <a:tblGrid>
                <a:gridCol w="6096000">
                  <a:extLst>
                    <a:ext uri="{9D8B030D-6E8A-4147-A177-3AD203B41FA5}">
                      <a16:colId xmlns:a16="http://schemas.microsoft.com/office/drawing/2014/main" val="477115313"/>
                    </a:ext>
                  </a:extLst>
                </a:gridCol>
              </a:tblGrid>
              <a:tr h="267333">
                <a:tc>
                  <a:txBody>
                    <a:bodyPr/>
                    <a:lstStyle/>
                    <a:p>
                      <a:pPr algn="ctr" fontAlgn="b"/>
                      <a:r>
                        <a:rPr lang="en-US" sz="1100" u="none" strike="noStrike" dirty="0">
                          <a:effectLst/>
                        </a:rPr>
                        <a:t>The TAT calculations include</a:t>
                      </a:r>
                      <a:endParaRPr lang="en-US"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018713762"/>
                  </a:ext>
                </a:extLst>
              </a:tr>
              <a:tr h="163145">
                <a:tc>
                  <a:txBody>
                    <a:bodyPr/>
                    <a:lstStyle/>
                    <a:p>
                      <a:pPr algn="ctr" fontAlgn="b"/>
                      <a:r>
                        <a:rPr lang="en-US" sz="1100" u="none" strike="noStrike">
                          <a:effectLst/>
                        </a:rPr>
                        <a:t>accessions that have been through the "test in question" process, or tests that have been</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183372697"/>
                  </a:ext>
                </a:extLst>
              </a:tr>
              <a:tr h="163145">
                <a:tc>
                  <a:txBody>
                    <a:bodyPr/>
                    <a:lstStyle/>
                    <a:p>
                      <a:pPr algn="ctr" fontAlgn="b"/>
                      <a:r>
                        <a:rPr lang="en-US" sz="1100" u="none" strike="noStrike" dirty="0">
                          <a:effectLst/>
                        </a:rPr>
                        <a:t>corrected, repeated, reflexed, confirmed, or added on after the original order.</a:t>
                      </a:r>
                      <a:endParaRPr lang="en-US"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576487738"/>
                  </a:ext>
                </a:extLst>
              </a:tr>
            </a:tbl>
          </a:graphicData>
        </a:graphic>
      </p:graphicFrame>
      <p:graphicFrame>
        <p:nvGraphicFramePr>
          <p:cNvPr id="5" name="Content Placeholder 4">
            <a:extLst>
              <a:ext uri="{FF2B5EF4-FFF2-40B4-BE49-F238E27FC236}">
                <a16:creationId xmlns:a16="http://schemas.microsoft.com/office/drawing/2014/main" id="{00000000-0008-0000-0100-000003000000}"/>
              </a:ext>
            </a:extLst>
          </p:cNvPr>
          <p:cNvGraphicFramePr>
            <a:graphicFrameLocks noGrp="1"/>
          </p:cNvGraphicFramePr>
          <p:nvPr>
            <p:ph idx="1"/>
          </p:nvPr>
        </p:nvGraphicFramePr>
        <p:xfrm>
          <a:off x="457200" y="1417639"/>
          <a:ext cx="8229600" cy="45721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90769422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tx1"/>
                </a:solidFill>
              </a:rPr>
              <a:t>Quest Rejected Tests</a:t>
            </a:r>
          </a:p>
        </p:txBody>
      </p:sp>
      <p:graphicFrame>
        <p:nvGraphicFramePr>
          <p:cNvPr id="9" name="Content Placeholder 8">
            <a:extLst>
              <a:ext uri="{FF2B5EF4-FFF2-40B4-BE49-F238E27FC236}">
                <a16:creationId xmlns:a16="http://schemas.microsoft.com/office/drawing/2014/main" id="{E44E44D2-BBA9-3605-E985-CB07D6C15EA4}"/>
              </a:ext>
            </a:extLst>
          </p:cNvPr>
          <p:cNvGraphicFramePr>
            <a:graphicFrameLocks noGrp="1"/>
          </p:cNvGraphicFramePr>
          <p:nvPr>
            <p:ph idx="1"/>
          </p:nvPr>
        </p:nvGraphicFramePr>
        <p:xfrm>
          <a:off x="457200" y="1417638"/>
          <a:ext cx="8229600" cy="470852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1563401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solidFill>
                  <a:schemeClr val="tx1"/>
                </a:solidFill>
              </a:rPr>
              <a:t>Bridgeport Campus – Complete Blood Count (CBC) ED TAT</a:t>
            </a:r>
          </a:p>
        </p:txBody>
      </p:sp>
      <p:pic>
        <p:nvPicPr>
          <p:cNvPr id="2" name="Picture 1">
            <a:extLst>
              <a:ext uri="{FF2B5EF4-FFF2-40B4-BE49-F238E27FC236}">
                <a16:creationId xmlns:a16="http://schemas.microsoft.com/office/drawing/2014/main" id="{61AC06F0-C1B8-21F4-28F7-DDA874134505}"/>
              </a:ext>
            </a:extLst>
          </p:cNvPr>
          <p:cNvPicPr>
            <a:picLocks noChangeAspect="1"/>
          </p:cNvPicPr>
          <p:nvPr/>
        </p:nvPicPr>
        <p:blipFill>
          <a:blip r:embed="rId2"/>
          <a:stretch>
            <a:fillRect/>
          </a:stretch>
        </p:blipFill>
        <p:spPr>
          <a:xfrm>
            <a:off x="278068" y="1417638"/>
            <a:ext cx="4105025" cy="2558014"/>
          </a:xfrm>
          <a:prstGeom prst="rect">
            <a:avLst/>
          </a:prstGeom>
        </p:spPr>
      </p:pic>
      <p:pic>
        <p:nvPicPr>
          <p:cNvPr id="3" name="Picture 2">
            <a:extLst>
              <a:ext uri="{FF2B5EF4-FFF2-40B4-BE49-F238E27FC236}">
                <a16:creationId xmlns:a16="http://schemas.microsoft.com/office/drawing/2014/main" id="{387E88BC-F2AE-1274-66D3-244305648544}"/>
              </a:ext>
            </a:extLst>
          </p:cNvPr>
          <p:cNvPicPr>
            <a:picLocks noChangeAspect="1"/>
          </p:cNvPicPr>
          <p:nvPr/>
        </p:nvPicPr>
        <p:blipFill>
          <a:blip r:embed="rId3"/>
          <a:stretch>
            <a:fillRect/>
          </a:stretch>
        </p:blipFill>
        <p:spPr>
          <a:xfrm>
            <a:off x="4734256" y="1459356"/>
            <a:ext cx="4105025" cy="2521571"/>
          </a:xfrm>
          <a:prstGeom prst="rect">
            <a:avLst/>
          </a:prstGeom>
        </p:spPr>
      </p:pic>
      <p:pic>
        <p:nvPicPr>
          <p:cNvPr id="5" name="Picture 4">
            <a:extLst>
              <a:ext uri="{FF2B5EF4-FFF2-40B4-BE49-F238E27FC236}">
                <a16:creationId xmlns:a16="http://schemas.microsoft.com/office/drawing/2014/main" id="{4191B48B-1666-A0C3-C283-6603B3BC5656}"/>
              </a:ext>
            </a:extLst>
          </p:cNvPr>
          <p:cNvPicPr>
            <a:picLocks noChangeAspect="1"/>
          </p:cNvPicPr>
          <p:nvPr/>
        </p:nvPicPr>
        <p:blipFill>
          <a:blip r:embed="rId4"/>
          <a:stretch>
            <a:fillRect/>
          </a:stretch>
        </p:blipFill>
        <p:spPr>
          <a:xfrm>
            <a:off x="2357231" y="4161355"/>
            <a:ext cx="4105025" cy="2558013"/>
          </a:xfrm>
          <a:prstGeom prst="rect">
            <a:avLst/>
          </a:prstGeom>
        </p:spPr>
      </p:pic>
    </p:spTree>
    <p:extLst>
      <p:ext uri="{BB962C8B-B14F-4D97-AF65-F5344CB8AC3E}">
        <p14:creationId xmlns:p14="http://schemas.microsoft.com/office/powerpoint/2010/main" val="179559390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tx1"/>
                </a:solidFill>
              </a:rPr>
              <a:t>Mayo Rejected Tests</a:t>
            </a:r>
          </a:p>
        </p:txBody>
      </p:sp>
      <p:graphicFrame>
        <p:nvGraphicFramePr>
          <p:cNvPr id="6" name="Content Placeholder 5">
            <a:extLst>
              <a:ext uri="{FF2B5EF4-FFF2-40B4-BE49-F238E27FC236}">
                <a16:creationId xmlns:a16="http://schemas.microsoft.com/office/drawing/2014/main" id="{D324D2FB-5530-3C49-1E2F-8C5B8D64295E}"/>
              </a:ext>
            </a:extLst>
          </p:cNvPr>
          <p:cNvGraphicFramePr>
            <a:graphicFrameLocks noGrp="1"/>
          </p:cNvGraphicFramePr>
          <p:nvPr>
            <p:ph idx="1"/>
          </p:nvPr>
        </p:nvGraphicFramePr>
        <p:xfrm>
          <a:off x="457200" y="1417638"/>
          <a:ext cx="8229600" cy="470852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71761494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1B7463-D168-F17B-3219-6502333820C1}"/>
              </a:ext>
            </a:extLst>
          </p:cNvPr>
          <p:cNvSpPr>
            <a:spLocks noGrp="1"/>
          </p:cNvSpPr>
          <p:nvPr>
            <p:ph type="title"/>
          </p:nvPr>
        </p:nvSpPr>
        <p:spPr/>
        <p:txBody>
          <a:bodyPr/>
          <a:lstStyle/>
          <a:p>
            <a:pPr algn="ctr"/>
            <a:r>
              <a:rPr lang="en-US" dirty="0">
                <a:solidFill>
                  <a:schemeClr val="tx1"/>
                </a:solidFill>
              </a:rPr>
              <a:t>FY2024 Draw Station Errors</a:t>
            </a:r>
          </a:p>
        </p:txBody>
      </p:sp>
      <p:graphicFrame>
        <p:nvGraphicFramePr>
          <p:cNvPr id="5" name="Content Placeholder 4">
            <a:extLst>
              <a:ext uri="{FF2B5EF4-FFF2-40B4-BE49-F238E27FC236}">
                <a16:creationId xmlns:a16="http://schemas.microsoft.com/office/drawing/2014/main" id="{EC3CE650-A155-D327-BCE9-25CDF4C00EFF}"/>
              </a:ext>
            </a:extLst>
          </p:cNvPr>
          <p:cNvGraphicFramePr>
            <a:graphicFrameLocks noGrp="1"/>
          </p:cNvGraphicFramePr>
          <p:nvPr>
            <p:ph idx="1"/>
          </p:nvPr>
        </p:nvGraphicFramePr>
        <p:xfrm>
          <a:off x="457200" y="1417638"/>
          <a:ext cx="8229600" cy="460565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10257592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tabLst>
                <a:tab pos="1717675" algn="l"/>
              </a:tabLst>
            </a:pPr>
            <a:r>
              <a:rPr lang="en-US" dirty="0">
                <a:solidFill>
                  <a:schemeClr val="tx1"/>
                </a:solidFill>
              </a:rPr>
              <a:t>Bridgeport Campus – COVID-19 Cepheid</a:t>
            </a:r>
          </a:p>
        </p:txBody>
      </p:sp>
      <p:pic>
        <p:nvPicPr>
          <p:cNvPr id="3" name="Picture 2">
            <a:extLst>
              <a:ext uri="{FF2B5EF4-FFF2-40B4-BE49-F238E27FC236}">
                <a16:creationId xmlns:a16="http://schemas.microsoft.com/office/drawing/2014/main" id="{D46091F9-7726-6E6A-385A-463EBD4030D4}"/>
              </a:ext>
            </a:extLst>
          </p:cNvPr>
          <p:cNvPicPr>
            <a:picLocks noChangeAspect="1"/>
          </p:cNvPicPr>
          <p:nvPr/>
        </p:nvPicPr>
        <p:blipFill>
          <a:blip r:embed="rId2"/>
          <a:stretch>
            <a:fillRect/>
          </a:stretch>
        </p:blipFill>
        <p:spPr>
          <a:xfrm>
            <a:off x="488563" y="1444528"/>
            <a:ext cx="3994743" cy="2522353"/>
          </a:xfrm>
          <a:prstGeom prst="rect">
            <a:avLst/>
          </a:prstGeom>
        </p:spPr>
      </p:pic>
      <p:pic>
        <p:nvPicPr>
          <p:cNvPr id="4" name="Picture 3">
            <a:extLst>
              <a:ext uri="{FF2B5EF4-FFF2-40B4-BE49-F238E27FC236}">
                <a16:creationId xmlns:a16="http://schemas.microsoft.com/office/drawing/2014/main" id="{C0C31B54-15E0-48AD-D2D1-D4C03C059230}"/>
              </a:ext>
            </a:extLst>
          </p:cNvPr>
          <p:cNvPicPr>
            <a:picLocks noChangeAspect="1"/>
          </p:cNvPicPr>
          <p:nvPr/>
        </p:nvPicPr>
        <p:blipFill>
          <a:blip r:embed="rId3"/>
          <a:stretch>
            <a:fillRect/>
          </a:stretch>
        </p:blipFill>
        <p:spPr>
          <a:xfrm>
            <a:off x="4726471" y="1444528"/>
            <a:ext cx="3928966" cy="2522353"/>
          </a:xfrm>
          <a:prstGeom prst="rect">
            <a:avLst/>
          </a:prstGeom>
        </p:spPr>
      </p:pic>
      <p:pic>
        <p:nvPicPr>
          <p:cNvPr id="6" name="Picture 5">
            <a:extLst>
              <a:ext uri="{FF2B5EF4-FFF2-40B4-BE49-F238E27FC236}">
                <a16:creationId xmlns:a16="http://schemas.microsoft.com/office/drawing/2014/main" id="{09C34270-A1C6-A7F0-2FE0-CA07FC9FD552}"/>
              </a:ext>
            </a:extLst>
          </p:cNvPr>
          <p:cNvPicPr>
            <a:picLocks noChangeAspect="1"/>
          </p:cNvPicPr>
          <p:nvPr/>
        </p:nvPicPr>
        <p:blipFill>
          <a:blip r:embed="rId4"/>
          <a:stretch>
            <a:fillRect/>
          </a:stretch>
        </p:blipFill>
        <p:spPr>
          <a:xfrm>
            <a:off x="2470253" y="4149541"/>
            <a:ext cx="4026106" cy="2208534"/>
          </a:xfrm>
          <a:prstGeom prst="rect">
            <a:avLst/>
          </a:prstGeom>
        </p:spPr>
      </p:pic>
    </p:spTree>
    <p:extLst>
      <p:ext uri="{BB962C8B-B14F-4D97-AF65-F5344CB8AC3E}">
        <p14:creationId xmlns:p14="http://schemas.microsoft.com/office/powerpoint/2010/main" val="1020376406"/>
      </p:ext>
    </p:extLst>
  </p:cSld>
  <p:clrMapOvr>
    <a:masterClrMapping/>
  </p:clrMapOvr>
  <p:transition spd="slow">
    <p:wipe/>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70C0"/>
                </a:solidFill>
              </a:rPr>
              <a:t>Cost Per Billable  </a:t>
            </a:r>
          </a:p>
        </p:txBody>
      </p:sp>
      <p:pic>
        <p:nvPicPr>
          <p:cNvPr id="4" name="Picture 3">
            <a:extLst>
              <a:ext uri="{FF2B5EF4-FFF2-40B4-BE49-F238E27FC236}">
                <a16:creationId xmlns:a16="http://schemas.microsoft.com/office/drawing/2014/main" id="{2EE0D18C-DD17-F816-F379-B301E9E7D639}"/>
              </a:ext>
            </a:extLst>
          </p:cNvPr>
          <p:cNvPicPr>
            <a:picLocks noChangeAspect="1"/>
          </p:cNvPicPr>
          <p:nvPr/>
        </p:nvPicPr>
        <p:blipFill>
          <a:blip r:embed="rId2"/>
          <a:stretch>
            <a:fillRect/>
          </a:stretch>
        </p:blipFill>
        <p:spPr>
          <a:xfrm>
            <a:off x="176169" y="1333851"/>
            <a:ext cx="8791662" cy="4622332"/>
          </a:xfrm>
          <a:prstGeom prst="rect">
            <a:avLst/>
          </a:prstGeom>
        </p:spPr>
      </p:pic>
    </p:spTree>
    <p:extLst>
      <p:ext uri="{BB962C8B-B14F-4D97-AF65-F5344CB8AC3E}">
        <p14:creationId xmlns:p14="http://schemas.microsoft.com/office/powerpoint/2010/main" val="197901225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257221"/>
            <a:ext cx="8229600" cy="1143000"/>
          </a:xfrm>
        </p:spPr>
        <p:txBody>
          <a:bodyPr/>
          <a:lstStyle/>
          <a:p>
            <a:pPr algn="ctr">
              <a:tabLst>
                <a:tab pos="1662113" algn="l"/>
                <a:tab pos="1885950" algn="l"/>
                <a:tab pos="2286000" algn="l"/>
              </a:tabLst>
            </a:pPr>
            <a:r>
              <a:rPr lang="en-US" dirty="0">
                <a:solidFill>
                  <a:schemeClr val="tx1"/>
                </a:solidFill>
              </a:rPr>
              <a:t>MCBH Critical Result Calls &amp; Documentation</a:t>
            </a:r>
          </a:p>
        </p:txBody>
      </p:sp>
      <p:sp>
        <p:nvSpPr>
          <p:cNvPr id="2" name="TextBox 1"/>
          <p:cNvSpPr txBox="1"/>
          <p:nvPr/>
        </p:nvSpPr>
        <p:spPr>
          <a:xfrm>
            <a:off x="5026494" y="4517894"/>
            <a:ext cx="514012" cy="369332"/>
          </a:xfrm>
          <a:prstGeom prst="rect">
            <a:avLst/>
          </a:prstGeom>
          <a:noFill/>
        </p:spPr>
        <p:txBody>
          <a:bodyPr wrap="square" rtlCol="0">
            <a:spAutoFit/>
          </a:bodyPr>
          <a:lstStyle/>
          <a:p>
            <a:endParaRPr lang="en-US" dirty="0"/>
          </a:p>
        </p:txBody>
      </p:sp>
      <p:pic>
        <p:nvPicPr>
          <p:cNvPr id="10" name="Picture 9">
            <a:extLst>
              <a:ext uri="{FF2B5EF4-FFF2-40B4-BE49-F238E27FC236}">
                <a16:creationId xmlns:a16="http://schemas.microsoft.com/office/drawing/2014/main" id="{20C6B919-6C99-2067-2F86-605AE9547ACA}"/>
              </a:ext>
            </a:extLst>
          </p:cNvPr>
          <p:cNvPicPr>
            <a:picLocks noChangeAspect="1"/>
          </p:cNvPicPr>
          <p:nvPr/>
        </p:nvPicPr>
        <p:blipFill>
          <a:blip r:embed="rId2"/>
          <a:stretch>
            <a:fillRect/>
          </a:stretch>
        </p:blipFill>
        <p:spPr>
          <a:xfrm>
            <a:off x="278296" y="1327077"/>
            <a:ext cx="8746433" cy="5405027"/>
          </a:xfrm>
          <a:prstGeom prst="rect">
            <a:avLst/>
          </a:prstGeom>
        </p:spPr>
      </p:pic>
    </p:spTree>
    <p:extLst>
      <p:ext uri="{BB962C8B-B14F-4D97-AF65-F5344CB8AC3E}">
        <p14:creationId xmlns:p14="http://schemas.microsoft.com/office/powerpoint/2010/main" val="290162416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257221"/>
            <a:ext cx="8229600" cy="1143000"/>
          </a:xfrm>
        </p:spPr>
        <p:txBody>
          <a:bodyPr/>
          <a:lstStyle/>
          <a:p>
            <a:pPr algn="ctr">
              <a:tabLst>
                <a:tab pos="1662113" algn="l"/>
                <a:tab pos="1885950" algn="l"/>
                <a:tab pos="2286000" algn="l"/>
              </a:tabLst>
            </a:pPr>
            <a:r>
              <a:rPr lang="en-US" dirty="0">
                <a:solidFill>
                  <a:schemeClr val="tx1"/>
                </a:solidFill>
              </a:rPr>
              <a:t>MCBH Critical Result Calls &amp; Documentation</a:t>
            </a:r>
          </a:p>
        </p:txBody>
      </p:sp>
      <p:sp>
        <p:nvSpPr>
          <p:cNvPr id="2" name="TextBox 1"/>
          <p:cNvSpPr txBox="1"/>
          <p:nvPr/>
        </p:nvSpPr>
        <p:spPr>
          <a:xfrm>
            <a:off x="5026494" y="4517894"/>
            <a:ext cx="514012" cy="369332"/>
          </a:xfrm>
          <a:prstGeom prst="rect">
            <a:avLst/>
          </a:prstGeom>
          <a:noFill/>
        </p:spPr>
        <p:txBody>
          <a:bodyPr wrap="square" rtlCol="0">
            <a:spAutoFit/>
          </a:bodyPr>
          <a:lstStyle/>
          <a:p>
            <a:endParaRPr lang="en-US" dirty="0"/>
          </a:p>
        </p:txBody>
      </p:sp>
      <p:pic>
        <p:nvPicPr>
          <p:cNvPr id="4" name="Picture 3">
            <a:extLst>
              <a:ext uri="{FF2B5EF4-FFF2-40B4-BE49-F238E27FC236}">
                <a16:creationId xmlns:a16="http://schemas.microsoft.com/office/drawing/2014/main" id="{F54BA823-578E-180B-DF89-63BC0CFB276E}"/>
              </a:ext>
            </a:extLst>
          </p:cNvPr>
          <p:cNvPicPr>
            <a:picLocks noChangeAspect="1"/>
          </p:cNvPicPr>
          <p:nvPr/>
        </p:nvPicPr>
        <p:blipFill>
          <a:blip r:embed="rId2"/>
          <a:stretch>
            <a:fillRect/>
          </a:stretch>
        </p:blipFill>
        <p:spPr>
          <a:xfrm>
            <a:off x="255931" y="1304879"/>
            <a:ext cx="8782051" cy="5427226"/>
          </a:xfrm>
          <a:prstGeom prst="rect">
            <a:avLst/>
          </a:prstGeom>
        </p:spPr>
      </p:pic>
    </p:spTree>
    <p:extLst>
      <p:ext uri="{BB962C8B-B14F-4D97-AF65-F5344CB8AC3E}">
        <p14:creationId xmlns:p14="http://schemas.microsoft.com/office/powerpoint/2010/main" val="13052463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257221"/>
            <a:ext cx="8229600" cy="1143000"/>
          </a:xfrm>
        </p:spPr>
        <p:txBody>
          <a:bodyPr/>
          <a:lstStyle/>
          <a:p>
            <a:pPr>
              <a:tabLst>
                <a:tab pos="1662113" algn="l"/>
                <a:tab pos="1885950" algn="l"/>
                <a:tab pos="2286000" algn="l"/>
              </a:tabLst>
            </a:pPr>
            <a:r>
              <a:rPr lang="en-US" dirty="0">
                <a:solidFill>
                  <a:schemeClr val="tx1"/>
                </a:solidFill>
              </a:rPr>
              <a:t>Lab General  </a:t>
            </a:r>
          </a:p>
        </p:txBody>
      </p:sp>
      <p:sp>
        <p:nvSpPr>
          <p:cNvPr id="2" name="TextBox 1"/>
          <p:cNvSpPr txBox="1"/>
          <p:nvPr/>
        </p:nvSpPr>
        <p:spPr>
          <a:xfrm>
            <a:off x="5026494" y="4517894"/>
            <a:ext cx="514012" cy="369332"/>
          </a:xfrm>
          <a:prstGeom prst="rect">
            <a:avLst/>
          </a:prstGeom>
          <a:noFill/>
        </p:spPr>
        <p:txBody>
          <a:bodyPr wrap="square" rtlCol="0">
            <a:spAutoFit/>
          </a:bodyPr>
          <a:lstStyle/>
          <a:p>
            <a:endParaRPr lang="en-US" dirty="0"/>
          </a:p>
        </p:txBody>
      </p:sp>
      <p:sp>
        <p:nvSpPr>
          <p:cNvPr id="4" name="TextBox 3">
            <a:extLst>
              <a:ext uri="{FF2B5EF4-FFF2-40B4-BE49-F238E27FC236}">
                <a16:creationId xmlns:a16="http://schemas.microsoft.com/office/drawing/2014/main" id="{9B4BAA0D-ACD6-8A0B-51B6-375A678AD216}"/>
              </a:ext>
            </a:extLst>
          </p:cNvPr>
          <p:cNvSpPr txBox="1"/>
          <p:nvPr/>
        </p:nvSpPr>
        <p:spPr>
          <a:xfrm>
            <a:off x="5283500" y="472762"/>
            <a:ext cx="4572000" cy="665695"/>
          </a:xfrm>
          <a:prstGeom prst="rect">
            <a:avLst/>
          </a:prstGeom>
          <a:noFill/>
        </p:spPr>
        <p:txBody>
          <a:bodyPr wrap="square">
            <a:spAutoFit/>
          </a:bodyPr>
          <a:lstStyle/>
          <a:p>
            <a:pPr marL="0" marR="0">
              <a:lnSpc>
                <a:spcPct val="107000"/>
              </a:lnSpc>
              <a:spcBef>
                <a:spcPts val="0"/>
              </a:spcBef>
              <a:spcAft>
                <a:spcPts val="0"/>
              </a:spcAft>
            </a:pPr>
            <a:r>
              <a:rPr lang="en-US" sz="1800" b="1" dirty="0">
                <a:effectLst/>
                <a:latin typeface="Arial Narrow" panose="020B0606020202030204" pitchFamily="34" charset="0"/>
                <a:ea typeface="Calibri" panose="020F0502020204030204" pitchFamily="34" charset="0"/>
                <a:cs typeface="Times New Roman" panose="02020603050405020304" pitchFamily="18" charset="0"/>
              </a:rPr>
              <a:t>  BH        CL07D0099572/CAP1191901</a:t>
            </a:r>
            <a:endParaRPr lang="en-US" sz="1600" dirty="0">
              <a:effectLst/>
              <a:latin typeface="Arial Narrow" panose="020B0606020202030204" pitchFamily="34" charset="0"/>
              <a:ea typeface="Calibri" panose="020F0502020204030204" pitchFamily="34" charset="0"/>
              <a:cs typeface="Times New Roman" panose="02020603050405020304" pitchFamily="18" charset="0"/>
            </a:endParaRPr>
          </a:p>
          <a:p>
            <a:r>
              <a:rPr lang="en-US" sz="1800" b="1" dirty="0">
                <a:effectLst/>
                <a:latin typeface="Arial Narrow" panose="020B0606020202030204" pitchFamily="34" charset="0"/>
                <a:ea typeface="Calibri" panose="020F0502020204030204" pitchFamily="34" charset="0"/>
              </a:rPr>
              <a:t>  MCBH  CL07D0097265/CAP 1189901</a:t>
            </a:r>
            <a:endParaRPr lang="en-US" dirty="0">
              <a:latin typeface="Arial Narrow" panose="020B0606020202030204" pitchFamily="34" charset="0"/>
            </a:endParaRPr>
          </a:p>
        </p:txBody>
      </p:sp>
      <p:pic>
        <p:nvPicPr>
          <p:cNvPr id="5" name="Picture 4">
            <a:extLst>
              <a:ext uri="{FF2B5EF4-FFF2-40B4-BE49-F238E27FC236}">
                <a16:creationId xmlns:a16="http://schemas.microsoft.com/office/drawing/2014/main" id="{BC9A6F9C-F4EF-ADD9-B46F-B2027C715F47}"/>
              </a:ext>
            </a:extLst>
          </p:cNvPr>
          <p:cNvPicPr>
            <a:picLocks noChangeAspect="1"/>
          </p:cNvPicPr>
          <p:nvPr/>
        </p:nvPicPr>
        <p:blipFill>
          <a:blip r:embed="rId2"/>
          <a:stretch>
            <a:fillRect/>
          </a:stretch>
        </p:blipFill>
        <p:spPr>
          <a:xfrm>
            <a:off x="159026" y="1258957"/>
            <a:ext cx="8812696" cy="5337105"/>
          </a:xfrm>
          <a:prstGeom prst="rect">
            <a:avLst/>
          </a:prstGeom>
        </p:spPr>
      </p:pic>
    </p:spTree>
    <p:extLst>
      <p:ext uri="{BB962C8B-B14F-4D97-AF65-F5344CB8AC3E}">
        <p14:creationId xmlns:p14="http://schemas.microsoft.com/office/powerpoint/2010/main" val="378224166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367048" y="51158"/>
            <a:ext cx="8229600" cy="1143000"/>
          </a:xfrm>
        </p:spPr>
        <p:txBody>
          <a:bodyPr>
            <a:normAutofit fontScale="90000"/>
          </a:bodyPr>
          <a:lstStyle/>
          <a:p>
            <a:pPr algn="ctr">
              <a:tabLst>
                <a:tab pos="1662113" algn="l"/>
                <a:tab pos="1885950" algn="l"/>
                <a:tab pos="2286000" algn="l"/>
              </a:tabLst>
            </a:pPr>
            <a:r>
              <a:rPr lang="en-US" dirty="0">
                <a:solidFill>
                  <a:schemeClr val="tx1"/>
                </a:solidFill>
              </a:rPr>
              <a:t>Bridgeport Proficiency Performance Testing Target 98% &amp;</a:t>
            </a:r>
            <a:br>
              <a:rPr lang="en-US" dirty="0">
                <a:solidFill>
                  <a:schemeClr val="tx1"/>
                </a:solidFill>
              </a:rPr>
            </a:br>
            <a:r>
              <a:rPr lang="en-US" dirty="0">
                <a:solidFill>
                  <a:schemeClr val="tx1"/>
                </a:solidFill>
              </a:rPr>
              <a:t>Accreditation Overview</a:t>
            </a:r>
          </a:p>
        </p:txBody>
      </p:sp>
      <p:sp>
        <p:nvSpPr>
          <p:cNvPr id="2" name="TextBox 1"/>
          <p:cNvSpPr txBox="1"/>
          <p:nvPr/>
        </p:nvSpPr>
        <p:spPr>
          <a:xfrm>
            <a:off x="5026494" y="4517894"/>
            <a:ext cx="514012" cy="369332"/>
          </a:xfrm>
          <a:prstGeom prst="rect">
            <a:avLst/>
          </a:prstGeom>
          <a:noFill/>
        </p:spPr>
        <p:txBody>
          <a:bodyPr wrap="square" rtlCol="0">
            <a:spAutoFit/>
          </a:bodyPr>
          <a:lstStyle/>
          <a:p>
            <a:endParaRPr lang="en-US" dirty="0"/>
          </a:p>
        </p:txBody>
      </p:sp>
      <p:pic>
        <p:nvPicPr>
          <p:cNvPr id="5" name="Picture 4">
            <a:extLst>
              <a:ext uri="{FF2B5EF4-FFF2-40B4-BE49-F238E27FC236}">
                <a16:creationId xmlns:a16="http://schemas.microsoft.com/office/drawing/2014/main" id="{ED911565-A8A1-86B0-AB00-57EDDBF5AADE}"/>
              </a:ext>
            </a:extLst>
          </p:cNvPr>
          <p:cNvPicPr>
            <a:picLocks noChangeAspect="1"/>
          </p:cNvPicPr>
          <p:nvPr/>
        </p:nvPicPr>
        <p:blipFill>
          <a:blip r:embed="rId3"/>
          <a:stretch>
            <a:fillRect/>
          </a:stretch>
        </p:blipFill>
        <p:spPr>
          <a:xfrm>
            <a:off x="263593" y="1314243"/>
            <a:ext cx="8641868" cy="5391357"/>
          </a:xfrm>
          <a:prstGeom prst="rect">
            <a:avLst/>
          </a:prstGeom>
        </p:spPr>
      </p:pic>
    </p:spTree>
    <p:extLst>
      <p:ext uri="{BB962C8B-B14F-4D97-AF65-F5344CB8AC3E}">
        <p14:creationId xmlns:p14="http://schemas.microsoft.com/office/powerpoint/2010/main" val="391502481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257221"/>
            <a:ext cx="8229600" cy="1143000"/>
          </a:xfrm>
        </p:spPr>
        <p:txBody>
          <a:bodyPr>
            <a:normAutofit fontScale="90000"/>
          </a:bodyPr>
          <a:lstStyle/>
          <a:p>
            <a:pPr marL="0" marR="0">
              <a:lnSpc>
                <a:spcPct val="107000"/>
              </a:lnSpc>
              <a:spcBef>
                <a:spcPts val="0"/>
              </a:spcBef>
              <a:spcAft>
                <a:spcPts val="0"/>
              </a:spcAft>
            </a:pPr>
            <a:r>
              <a:rPr lang="en-US" dirty="0">
                <a:solidFill>
                  <a:schemeClr val="tx1"/>
                </a:solidFill>
              </a:rPr>
              <a:t>Lab General									</a:t>
            </a:r>
            <a:r>
              <a:rPr lang="en-US" sz="1800" b="1" dirty="0">
                <a:solidFill>
                  <a:schemeClr val="tx1"/>
                </a:solidFill>
                <a:effectLst/>
                <a:latin typeface="+mj-lt"/>
                <a:ea typeface="Calibri" panose="020F0502020204030204" pitchFamily="34" charset="0"/>
                <a:cs typeface="Times New Roman" panose="02020603050405020304" pitchFamily="18" charset="0"/>
              </a:rPr>
              <a:t>BH Corrected Reports </a:t>
            </a:r>
            <a:br>
              <a:rPr lang="en-US" sz="1800" dirty="0">
                <a:solidFill>
                  <a:schemeClr val="tx1"/>
                </a:solidFill>
                <a:effectLst/>
                <a:latin typeface="+mj-lt"/>
                <a:ea typeface="Calibri" panose="020F0502020204030204" pitchFamily="34" charset="0"/>
                <a:cs typeface="Times New Roman" panose="02020603050405020304" pitchFamily="18" charset="0"/>
              </a:rPr>
            </a:br>
            <a:r>
              <a:rPr lang="en-US" sz="1800" dirty="0">
                <a:solidFill>
                  <a:schemeClr val="tx1"/>
                </a:solidFill>
                <a:effectLst/>
                <a:latin typeface="+mj-lt"/>
                <a:ea typeface="Calibri" panose="020F0502020204030204" pitchFamily="34" charset="0"/>
                <a:cs typeface="Times New Roman" panose="02020603050405020304" pitchFamily="18" charset="0"/>
              </a:rPr>
              <a:t>												</a:t>
            </a:r>
            <a:r>
              <a:rPr lang="en-US" sz="1800" b="1" dirty="0">
                <a:solidFill>
                  <a:schemeClr val="tx1"/>
                </a:solidFill>
                <a:effectLst/>
                <a:latin typeface="+mj-lt"/>
                <a:ea typeface="Calibri" panose="020F0502020204030204" pitchFamily="34" charset="0"/>
                <a:cs typeface="Times New Roman" panose="02020603050405020304" pitchFamily="18" charset="0"/>
              </a:rPr>
              <a:t>Target &lt;2.7/10,000 results</a:t>
            </a:r>
            <a:br>
              <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r>
              <a:rPr lang="en-US" dirty="0">
                <a:solidFill>
                  <a:schemeClr val="tx1"/>
                </a:solidFill>
              </a:rPr>
              <a:t>	</a:t>
            </a:r>
          </a:p>
        </p:txBody>
      </p:sp>
      <p:sp>
        <p:nvSpPr>
          <p:cNvPr id="2" name="TextBox 1"/>
          <p:cNvSpPr txBox="1"/>
          <p:nvPr/>
        </p:nvSpPr>
        <p:spPr>
          <a:xfrm>
            <a:off x="5026494" y="4517894"/>
            <a:ext cx="514012" cy="369332"/>
          </a:xfrm>
          <a:prstGeom prst="rect">
            <a:avLst/>
          </a:prstGeom>
          <a:noFill/>
        </p:spPr>
        <p:txBody>
          <a:bodyPr wrap="square" rtlCol="0">
            <a:spAutoFit/>
          </a:bodyPr>
          <a:lstStyle/>
          <a:p>
            <a:endParaRPr lang="en-US" dirty="0"/>
          </a:p>
        </p:txBody>
      </p:sp>
      <p:pic>
        <p:nvPicPr>
          <p:cNvPr id="5" name="Picture 4">
            <a:extLst>
              <a:ext uri="{FF2B5EF4-FFF2-40B4-BE49-F238E27FC236}">
                <a16:creationId xmlns:a16="http://schemas.microsoft.com/office/drawing/2014/main" id="{A415A8C4-547D-2210-F003-DD9A2581DC9E}"/>
              </a:ext>
            </a:extLst>
          </p:cNvPr>
          <p:cNvPicPr>
            <a:picLocks noChangeAspect="1"/>
          </p:cNvPicPr>
          <p:nvPr/>
        </p:nvPicPr>
        <p:blipFill>
          <a:blip r:embed="rId2"/>
          <a:stretch>
            <a:fillRect/>
          </a:stretch>
        </p:blipFill>
        <p:spPr>
          <a:xfrm>
            <a:off x="234398" y="1213401"/>
            <a:ext cx="8675204" cy="5387377"/>
          </a:xfrm>
          <a:prstGeom prst="rect">
            <a:avLst/>
          </a:prstGeom>
        </p:spPr>
      </p:pic>
    </p:spTree>
    <p:extLst>
      <p:ext uri="{BB962C8B-B14F-4D97-AF65-F5344CB8AC3E}">
        <p14:creationId xmlns:p14="http://schemas.microsoft.com/office/powerpoint/2010/main" val="133438614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489449"/>
            <a:ext cx="8229600" cy="1143000"/>
          </a:xfrm>
        </p:spPr>
        <p:txBody>
          <a:bodyPr>
            <a:normAutofit fontScale="90000"/>
          </a:bodyPr>
          <a:lstStyle/>
          <a:p>
            <a:pPr marL="0" marR="0" algn="ctr">
              <a:lnSpc>
                <a:spcPct val="107000"/>
              </a:lnSpc>
              <a:spcBef>
                <a:spcPts val="0"/>
              </a:spcBef>
              <a:spcAft>
                <a:spcPts val="0"/>
              </a:spcAft>
            </a:pPr>
            <a:r>
              <a:rPr lang="en-US" dirty="0">
                <a:solidFill>
                  <a:schemeClr val="tx1"/>
                </a:solidFill>
              </a:rPr>
              <a:t>BH Non-Conforming Events**</a:t>
            </a:r>
            <a:br>
              <a:rPr lang="en-US" dirty="0">
                <a:solidFill>
                  <a:schemeClr val="tx1"/>
                </a:solidFill>
              </a:rPr>
            </a:br>
            <a:r>
              <a:rPr lang="en-US" dirty="0">
                <a:solidFill>
                  <a:schemeClr val="tx1"/>
                </a:solidFill>
              </a:rPr>
              <a:t>              (Department of Clinical Pathology only)								</a:t>
            </a:r>
            <a:br>
              <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r>
              <a:rPr lang="en-US" dirty="0">
                <a:solidFill>
                  <a:schemeClr val="tx1"/>
                </a:solidFill>
              </a:rPr>
              <a:t>	</a:t>
            </a:r>
          </a:p>
        </p:txBody>
      </p:sp>
      <p:sp>
        <p:nvSpPr>
          <p:cNvPr id="2" name="TextBox 1"/>
          <p:cNvSpPr txBox="1"/>
          <p:nvPr/>
        </p:nvSpPr>
        <p:spPr>
          <a:xfrm>
            <a:off x="5026494" y="4517894"/>
            <a:ext cx="514012" cy="369332"/>
          </a:xfrm>
          <a:prstGeom prst="rect">
            <a:avLst/>
          </a:prstGeom>
          <a:noFill/>
        </p:spPr>
        <p:txBody>
          <a:bodyPr wrap="square" rtlCol="0">
            <a:spAutoFit/>
          </a:bodyPr>
          <a:lstStyle/>
          <a:p>
            <a:endParaRPr lang="en-US" dirty="0"/>
          </a:p>
        </p:txBody>
      </p:sp>
      <p:pic>
        <p:nvPicPr>
          <p:cNvPr id="4" name="Picture 3">
            <a:extLst>
              <a:ext uri="{FF2B5EF4-FFF2-40B4-BE49-F238E27FC236}">
                <a16:creationId xmlns:a16="http://schemas.microsoft.com/office/drawing/2014/main" id="{E79DDA43-DF62-078B-E49B-6FAAAE10D6FA}"/>
              </a:ext>
            </a:extLst>
          </p:cNvPr>
          <p:cNvPicPr>
            <a:picLocks noChangeAspect="1"/>
          </p:cNvPicPr>
          <p:nvPr/>
        </p:nvPicPr>
        <p:blipFill>
          <a:blip r:embed="rId2"/>
          <a:stretch>
            <a:fillRect/>
          </a:stretch>
        </p:blipFill>
        <p:spPr>
          <a:xfrm>
            <a:off x="258003" y="1319212"/>
            <a:ext cx="8634206" cy="5399640"/>
          </a:xfrm>
          <a:prstGeom prst="rect">
            <a:avLst/>
          </a:prstGeom>
        </p:spPr>
      </p:pic>
    </p:spTree>
    <p:extLst>
      <p:ext uri="{BB962C8B-B14F-4D97-AF65-F5344CB8AC3E}">
        <p14:creationId xmlns:p14="http://schemas.microsoft.com/office/powerpoint/2010/main" val="38256028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solidFill>
                  <a:schemeClr val="tx1"/>
                </a:solidFill>
              </a:rPr>
              <a:t>Bridgeport Campus – PTINR ED TAT</a:t>
            </a:r>
          </a:p>
        </p:txBody>
      </p:sp>
      <p:pic>
        <p:nvPicPr>
          <p:cNvPr id="2" name="Picture 1">
            <a:extLst>
              <a:ext uri="{FF2B5EF4-FFF2-40B4-BE49-F238E27FC236}">
                <a16:creationId xmlns:a16="http://schemas.microsoft.com/office/drawing/2014/main" id="{E41C31E7-A99A-5EF8-14E7-DA05B6B8D2CE}"/>
              </a:ext>
            </a:extLst>
          </p:cNvPr>
          <p:cNvPicPr>
            <a:picLocks noChangeAspect="1"/>
          </p:cNvPicPr>
          <p:nvPr/>
        </p:nvPicPr>
        <p:blipFill>
          <a:blip r:embed="rId3"/>
          <a:stretch>
            <a:fillRect/>
          </a:stretch>
        </p:blipFill>
        <p:spPr>
          <a:xfrm>
            <a:off x="318939" y="1421840"/>
            <a:ext cx="3975546" cy="2465845"/>
          </a:xfrm>
          <a:prstGeom prst="rect">
            <a:avLst/>
          </a:prstGeom>
        </p:spPr>
      </p:pic>
      <p:pic>
        <p:nvPicPr>
          <p:cNvPr id="3" name="Picture 2">
            <a:extLst>
              <a:ext uri="{FF2B5EF4-FFF2-40B4-BE49-F238E27FC236}">
                <a16:creationId xmlns:a16="http://schemas.microsoft.com/office/drawing/2014/main" id="{3296BD27-E452-2804-B7DC-DF66585E5F9F}"/>
              </a:ext>
            </a:extLst>
          </p:cNvPr>
          <p:cNvPicPr>
            <a:picLocks noChangeAspect="1"/>
          </p:cNvPicPr>
          <p:nvPr/>
        </p:nvPicPr>
        <p:blipFill>
          <a:blip r:embed="rId4"/>
          <a:stretch>
            <a:fillRect/>
          </a:stretch>
        </p:blipFill>
        <p:spPr>
          <a:xfrm>
            <a:off x="4624059" y="1417638"/>
            <a:ext cx="4062741" cy="2459618"/>
          </a:xfrm>
          <a:prstGeom prst="rect">
            <a:avLst/>
          </a:prstGeom>
        </p:spPr>
      </p:pic>
      <p:pic>
        <p:nvPicPr>
          <p:cNvPr id="5" name="Picture 4">
            <a:extLst>
              <a:ext uri="{FF2B5EF4-FFF2-40B4-BE49-F238E27FC236}">
                <a16:creationId xmlns:a16="http://schemas.microsoft.com/office/drawing/2014/main" id="{B0E917CA-972C-D97C-BA49-F70FBEF6C4B5}"/>
              </a:ext>
            </a:extLst>
          </p:cNvPr>
          <p:cNvPicPr>
            <a:picLocks noChangeAspect="1"/>
          </p:cNvPicPr>
          <p:nvPr/>
        </p:nvPicPr>
        <p:blipFill>
          <a:blip r:embed="rId5"/>
          <a:stretch>
            <a:fillRect/>
          </a:stretch>
        </p:blipFill>
        <p:spPr>
          <a:xfrm>
            <a:off x="2602732" y="4117516"/>
            <a:ext cx="3938536" cy="2502965"/>
          </a:xfrm>
          <a:prstGeom prst="rect">
            <a:avLst/>
          </a:prstGeom>
        </p:spPr>
      </p:pic>
    </p:spTree>
    <p:extLst>
      <p:ext uri="{BB962C8B-B14F-4D97-AF65-F5344CB8AC3E}">
        <p14:creationId xmlns:p14="http://schemas.microsoft.com/office/powerpoint/2010/main" val="218858530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0"/>
            <a:ext cx="8229600" cy="1143000"/>
          </a:xfrm>
        </p:spPr>
        <p:txBody>
          <a:bodyPr>
            <a:normAutofit/>
          </a:bodyPr>
          <a:lstStyle/>
          <a:p>
            <a:pPr algn="ctr">
              <a:tabLst>
                <a:tab pos="1662113" algn="l"/>
                <a:tab pos="1885950" algn="l"/>
                <a:tab pos="2286000" algn="l"/>
              </a:tabLst>
            </a:pPr>
            <a:r>
              <a:rPr lang="en-US" dirty="0">
                <a:solidFill>
                  <a:schemeClr val="tx1"/>
                </a:solidFill>
              </a:rPr>
              <a:t>MCBH Proficiency Testing Target 98% &amp;</a:t>
            </a:r>
            <a:br>
              <a:rPr lang="en-US" dirty="0">
                <a:solidFill>
                  <a:schemeClr val="tx1"/>
                </a:solidFill>
              </a:rPr>
            </a:br>
            <a:r>
              <a:rPr lang="en-US" dirty="0">
                <a:solidFill>
                  <a:schemeClr val="tx1"/>
                </a:solidFill>
              </a:rPr>
              <a:t>Accreditation Overview</a:t>
            </a:r>
          </a:p>
        </p:txBody>
      </p:sp>
      <p:sp>
        <p:nvSpPr>
          <p:cNvPr id="2" name="TextBox 1"/>
          <p:cNvSpPr txBox="1"/>
          <p:nvPr/>
        </p:nvSpPr>
        <p:spPr>
          <a:xfrm>
            <a:off x="5026494" y="4517894"/>
            <a:ext cx="514012" cy="369332"/>
          </a:xfrm>
          <a:prstGeom prst="rect">
            <a:avLst/>
          </a:prstGeom>
          <a:noFill/>
        </p:spPr>
        <p:txBody>
          <a:bodyPr wrap="square" rtlCol="0">
            <a:spAutoFit/>
          </a:bodyPr>
          <a:lstStyle/>
          <a:p>
            <a:endParaRPr lang="en-US" dirty="0"/>
          </a:p>
        </p:txBody>
      </p:sp>
      <p:pic>
        <p:nvPicPr>
          <p:cNvPr id="4" name="Picture 3">
            <a:extLst>
              <a:ext uri="{FF2B5EF4-FFF2-40B4-BE49-F238E27FC236}">
                <a16:creationId xmlns:a16="http://schemas.microsoft.com/office/drawing/2014/main" id="{7D031713-B639-ED55-68E3-EC2653C2FA1D}"/>
              </a:ext>
            </a:extLst>
          </p:cNvPr>
          <p:cNvPicPr>
            <a:picLocks noChangeAspect="1"/>
          </p:cNvPicPr>
          <p:nvPr/>
        </p:nvPicPr>
        <p:blipFill>
          <a:blip r:embed="rId2"/>
          <a:stretch>
            <a:fillRect/>
          </a:stretch>
        </p:blipFill>
        <p:spPr>
          <a:xfrm>
            <a:off x="149707" y="1260406"/>
            <a:ext cx="8729250" cy="5458446"/>
          </a:xfrm>
          <a:prstGeom prst="rect">
            <a:avLst/>
          </a:prstGeom>
        </p:spPr>
      </p:pic>
    </p:spTree>
    <p:extLst>
      <p:ext uri="{BB962C8B-B14F-4D97-AF65-F5344CB8AC3E}">
        <p14:creationId xmlns:p14="http://schemas.microsoft.com/office/powerpoint/2010/main" val="254881002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79091"/>
            <a:ext cx="8229600" cy="1143000"/>
          </a:xfrm>
        </p:spPr>
        <p:txBody>
          <a:bodyPr/>
          <a:lstStyle/>
          <a:p>
            <a:pPr algn="ctr">
              <a:tabLst>
                <a:tab pos="1662113" algn="l"/>
                <a:tab pos="1885950" algn="l"/>
                <a:tab pos="2286000" algn="l"/>
              </a:tabLst>
            </a:pPr>
            <a:r>
              <a:rPr lang="en-US" dirty="0">
                <a:solidFill>
                  <a:schemeClr val="tx1"/>
                </a:solidFill>
              </a:rPr>
              <a:t>MCBH Corrected Reports</a:t>
            </a:r>
            <a:br>
              <a:rPr lang="en-US" dirty="0">
                <a:solidFill>
                  <a:schemeClr val="tx1"/>
                </a:solidFill>
              </a:rPr>
            </a:br>
            <a:r>
              <a:rPr lang="en-US" dirty="0">
                <a:solidFill>
                  <a:schemeClr val="tx1"/>
                </a:solidFill>
              </a:rPr>
              <a:t>Target &lt;2.7/10,000 results</a:t>
            </a:r>
          </a:p>
        </p:txBody>
      </p:sp>
      <p:sp>
        <p:nvSpPr>
          <p:cNvPr id="2" name="TextBox 1"/>
          <p:cNvSpPr txBox="1"/>
          <p:nvPr/>
        </p:nvSpPr>
        <p:spPr>
          <a:xfrm>
            <a:off x="5026494" y="4517894"/>
            <a:ext cx="514012" cy="369332"/>
          </a:xfrm>
          <a:prstGeom prst="rect">
            <a:avLst/>
          </a:prstGeom>
          <a:noFill/>
        </p:spPr>
        <p:txBody>
          <a:bodyPr wrap="square" rtlCol="0">
            <a:spAutoFit/>
          </a:bodyPr>
          <a:lstStyle/>
          <a:p>
            <a:endParaRPr lang="en-US" dirty="0"/>
          </a:p>
        </p:txBody>
      </p:sp>
      <p:pic>
        <p:nvPicPr>
          <p:cNvPr id="4" name="Picture 3">
            <a:extLst>
              <a:ext uri="{FF2B5EF4-FFF2-40B4-BE49-F238E27FC236}">
                <a16:creationId xmlns:a16="http://schemas.microsoft.com/office/drawing/2014/main" id="{D19F00EF-62E2-29A8-FC4E-8208DDA52113}"/>
              </a:ext>
            </a:extLst>
          </p:cNvPr>
          <p:cNvPicPr>
            <a:picLocks noChangeAspect="1"/>
          </p:cNvPicPr>
          <p:nvPr/>
        </p:nvPicPr>
        <p:blipFill>
          <a:blip r:embed="rId2"/>
          <a:stretch>
            <a:fillRect/>
          </a:stretch>
        </p:blipFill>
        <p:spPr>
          <a:xfrm>
            <a:off x="202510" y="1320040"/>
            <a:ext cx="8808968" cy="5458869"/>
          </a:xfrm>
          <a:prstGeom prst="rect">
            <a:avLst/>
          </a:prstGeom>
        </p:spPr>
      </p:pic>
    </p:spTree>
    <p:extLst>
      <p:ext uri="{BB962C8B-B14F-4D97-AF65-F5344CB8AC3E}">
        <p14:creationId xmlns:p14="http://schemas.microsoft.com/office/powerpoint/2010/main" val="145137637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257221"/>
            <a:ext cx="8229600" cy="1143000"/>
          </a:xfrm>
        </p:spPr>
        <p:txBody>
          <a:bodyPr/>
          <a:lstStyle/>
          <a:p>
            <a:pPr>
              <a:tabLst>
                <a:tab pos="1662113" algn="l"/>
                <a:tab pos="1885950" algn="l"/>
                <a:tab pos="2286000" algn="l"/>
              </a:tabLst>
            </a:pPr>
            <a:r>
              <a:rPr lang="en-US" dirty="0">
                <a:solidFill>
                  <a:schemeClr val="tx1"/>
                </a:solidFill>
              </a:rPr>
              <a:t>Laboratory General</a:t>
            </a:r>
          </a:p>
        </p:txBody>
      </p:sp>
      <p:sp>
        <p:nvSpPr>
          <p:cNvPr id="2" name="TextBox 1"/>
          <p:cNvSpPr txBox="1"/>
          <p:nvPr/>
        </p:nvSpPr>
        <p:spPr>
          <a:xfrm>
            <a:off x="5026494" y="4517894"/>
            <a:ext cx="514012" cy="369332"/>
          </a:xfrm>
          <a:prstGeom prst="rect">
            <a:avLst/>
          </a:prstGeom>
          <a:noFill/>
        </p:spPr>
        <p:txBody>
          <a:bodyPr wrap="square" rtlCol="0">
            <a:spAutoFit/>
          </a:bodyPr>
          <a:lstStyle/>
          <a:p>
            <a:endParaRPr lang="en-US" dirty="0"/>
          </a:p>
        </p:txBody>
      </p:sp>
      <p:pic>
        <p:nvPicPr>
          <p:cNvPr id="5" name="Picture 4">
            <a:extLst>
              <a:ext uri="{FF2B5EF4-FFF2-40B4-BE49-F238E27FC236}">
                <a16:creationId xmlns:a16="http://schemas.microsoft.com/office/drawing/2014/main" id="{B3DDDF9D-2BB6-17AC-6493-B9C4860479A4}"/>
              </a:ext>
            </a:extLst>
          </p:cNvPr>
          <p:cNvPicPr>
            <a:picLocks noChangeAspect="1"/>
          </p:cNvPicPr>
          <p:nvPr/>
        </p:nvPicPr>
        <p:blipFill>
          <a:blip r:embed="rId2"/>
          <a:stretch>
            <a:fillRect/>
          </a:stretch>
        </p:blipFill>
        <p:spPr>
          <a:xfrm>
            <a:off x="276846" y="1400220"/>
            <a:ext cx="8655119" cy="5223749"/>
          </a:xfrm>
          <a:prstGeom prst="rect">
            <a:avLst/>
          </a:prstGeom>
        </p:spPr>
      </p:pic>
    </p:spTree>
    <p:extLst>
      <p:ext uri="{BB962C8B-B14F-4D97-AF65-F5344CB8AC3E}">
        <p14:creationId xmlns:p14="http://schemas.microsoft.com/office/powerpoint/2010/main" val="327270249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257221"/>
            <a:ext cx="8229600" cy="1143000"/>
          </a:xfrm>
        </p:spPr>
        <p:txBody>
          <a:bodyPr/>
          <a:lstStyle/>
          <a:p>
            <a:pPr>
              <a:tabLst>
                <a:tab pos="1662113" algn="l"/>
                <a:tab pos="1885950" algn="l"/>
                <a:tab pos="2286000" algn="l"/>
              </a:tabLst>
            </a:pPr>
            <a:r>
              <a:rPr lang="en-US" dirty="0">
                <a:solidFill>
                  <a:schemeClr val="tx1"/>
                </a:solidFill>
              </a:rPr>
              <a:t>Laboratory General</a:t>
            </a:r>
          </a:p>
        </p:txBody>
      </p:sp>
      <p:sp>
        <p:nvSpPr>
          <p:cNvPr id="2" name="TextBox 1"/>
          <p:cNvSpPr txBox="1"/>
          <p:nvPr/>
        </p:nvSpPr>
        <p:spPr>
          <a:xfrm>
            <a:off x="5026494" y="4517894"/>
            <a:ext cx="514012" cy="369332"/>
          </a:xfrm>
          <a:prstGeom prst="rect">
            <a:avLst/>
          </a:prstGeom>
          <a:noFill/>
        </p:spPr>
        <p:txBody>
          <a:bodyPr wrap="square" rtlCol="0">
            <a:spAutoFit/>
          </a:bodyPr>
          <a:lstStyle/>
          <a:p>
            <a:endParaRPr lang="en-US" dirty="0"/>
          </a:p>
        </p:txBody>
      </p:sp>
      <p:pic>
        <p:nvPicPr>
          <p:cNvPr id="5" name="Picture 4">
            <a:extLst>
              <a:ext uri="{FF2B5EF4-FFF2-40B4-BE49-F238E27FC236}">
                <a16:creationId xmlns:a16="http://schemas.microsoft.com/office/drawing/2014/main" id="{5CE83808-0747-5185-0892-14D642322E39}"/>
              </a:ext>
            </a:extLst>
          </p:cNvPr>
          <p:cNvPicPr>
            <a:picLocks noChangeAspect="1"/>
          </p:cNvPicPr>
          <p:nvPr/>
        </p:nvPicPr>
        <p:blipFill>
          <a:blip r:embed="rId2"/>
          <a:stretch>
            <a:fillRect/>
          </a:stretch>
        </p:blipFill>
        <p:spPr>
          <a:xfrm>
            <a:off x="143081" y="1252744"/>
            <a:ext cx="8841893" cy="5466108"/>
          </a:xfrm>
          <a:prstGeom prst="rect">
            <a:avLst/>
          </a:prstGeom>
        </p:spPr>
      </p:pic>
    </p:spTree>
    <p:extLst>
      <p:ext uri="{BB962C8B-B14F-4D97-AF65-F5344CB8AC3E}">
        <p14:creationId xmlns:p14="http://schemas.microsoft.com/office/powerpoint/2010/main" val="248221239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257221"/>
            <a:ext cx="8229600" cy="1143000"/>
          </a:xfrm>
        </p:spPr>
        <p:txBody>
          <a:bodyPr/>
          <a:lstStyle/>
          <a:p>
            <a:pPr>
              <a:tabLst>
                <a:tab pos="1662113" algn="l"/>
                <a:tab pos="1885950" algn="l"/>
                <a:tab pos="2286000" algn="l"/>
              </a:tabLst>
            </a:pPr>
            <a:r>
              <a:rPr lang="en-US" dirty="0">
                <a:solidFill>
                  <a:schemeClr val="tx1"/>
                </a:solidFill>
              </a:rPr>
              <a:t>Laboratory General</a:t>
            </a:r>
          </a:p>
        </p:txBody>
      </p:sp>
      <p:sp>
        <p:nvSpPr>
          <p:cNvPr id="2" name="TextBox 1"/>
          <p:cNvSpPr txBox="1"/>
          <p:nvPr/>
        </p:nvSpPr>
        <p:spPr>
          <a:xfrm>
            <a:off x="5026494" y="4517894"/>
            <a:ext cx="514012" cy="369332"/>
          </a:xfrm>
          <a:prstGeom prst="rect">
            <a:avLst/>
          </a:prstGeom>
          <a:noFill/>
        </p:spPr>
        <p:txBody>
          <a:bodyPr wrap="square" rtlCol="0">
            <a:spAutoFit/>
          </a:bodyPr>
          <a:lstStyle/>
          <a:p>
            <a:endParaRPr lang="en-US" dirty="0"/>
          </a:p>
        </p:txBody>
      </p:sp>
      <p:pic>
        <p:nvPicPr>
          <p:cNvPr id="4" name="Picture 3">
            <a:extLst>
              <a:ext uri="{FF2B5EF4-FFF2-40B4-BE49-F238E27FC236}">
                <a16:creationId xmlns:a16="http://schemas.microsoft.com/office/drawing/2014/main" id="{CD45D952-4ED4-7A64-B115-B9FA7815DE39}"/>
              </a:ext>
            </a:extLst>
          </p:cNvPr>
          <p:cNvPicPr>
            <a:picLocks noChangeAspect="1"/>
          </p:cNvPicPr>
          <p:nvPr/>
        </p:nvPicPr>
        <p:blipFill>
          <a:blip r:embed="rId2"/>
          <a:stretch>
            <a:fillRect/>
          </a:stretch>
        </p:blipFill>
        <p:spPr>
          <a:xfrm>
            <a:off x="333996" y="1400221"/>
            <a:ext cx="8637726" cy="5250254"/>
          </a:xfrm>
          <a:prstGeom prst="rect">
            <a:avLst/>
          </a:prstGeom>
        </p:spPr>
      </p:pic>
    </p:spTree>
    <p:extLst>
      <p:ext uri="{BB962C8B-B14F-4D97-AF65-F5344CB8AC3E}">
        <p14:creationId xmlns:p14="http://schemas.microsoft.com/office/powerpoint/2010/main" val="202844718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363828" y="0"/>
            <a:ext cx="8416344" cy="1143000"/>
          </a:xfrm>
        </p:spPr>
        <p:txBody>
          <a:bodyPr>
            <a:normAutofit fontScale="90000"/>
          </a:bodyPr>
          <a:lstStyle/>
          <a:p>
            <a:pPr algn="ctr">
              <a:tabLst>
                <a:tab pos="1662113" algn="l"/>
                <a:tab pos="1885950" algn="l"/>
                <a:tab pos="2286000" algn="l"/>
              </a:tabLst>
            </a:pPr>
            <a:r>
              <a:rPr lang="en-US" dirty="0">
                <a:solidFill>
                  <a:schemeClr val="tx1"/>
                </a:solidFill>
              </a:rPr>
              <a:t>Laboratory General</a:t>
            </a:r>
            <a:br>
              <a:rPr lang="en-US" dirty="0">
                <a:solidFill>
                  <a:schemeClr val="tx1"/>
                </a:solidFill>
              </a:rPr>
            </a:br>
            <a:r>
              <a:rPr lang="en-US" dirty="0">
                <a:solidFill>
                  <a:schemeClr val="tx1"/>
                </a:solidFill>
              </a:rPr>
              <a:t>BH &amp; MCBH Events Calendar Completion 88%</a:t>
            </a:r>
            <a:br>
              <a:rPr lang="en-US" dirty="0">
                <a:solidFill>
                  <a:schemeClr val="tx1"/>
                </a:solidFill>
              </a:rPr>
            </a:br>
            <a:r>
              <a:rPr lang="en-US" dirty="0">
                <a:solidFill>
                  <a:schemeClr val="tx1"/>
                </a:solidFill>
              </a:rPr>
              <a:t>Benchmark 100%			</a:t>
            </a:r>
          </a:p>
        </p:txBody>
      </p:sp>
      <p:sp>
        <p:nvSpPr>
          <p:cNvPr id="2" name="TextBox 1"/>
          <p:cNvSpPr txBox="1"/>
          <p:nvPr/>
        </p:nvSpPr>
        <p:spPr>
          <a:xfrm>
            <a:off x="5026494" y="4517894"/>
            <a:ext cx="514012" cy="369332"/>
          </a:xfrm>
          <a:prstGeom prst="rect">
            <a:avLst/>
          </a:prstGeom>
          <a:noFill/>
        </p:spPr>
        <p:txBody>
          <a:bodyPr wrap="square" rtlCol="0">
            <a:spAutoFit/>
          </a:bodyPr>
          <a:lstStyle/>
          <a:p>
            <a:endParaRPr lang="en-US" dirty="0"/>
          </a:p>
        </p:txBody>
      </p:sp>
      <p:sp>
        <p:nvSpPr>
          <p:cNvPr id="6" name="TextBox 5">
            <a:extLst>
              <a:ext uri="{FF2B5EF4-FFF2-40B4-BE49-F238E27FC236}">
                <a16:creationId xmlns:a16="http://schemas.microsoft.com/office/drawing/2014/main" id="{50430AF5-9E47-042C-D0CD-D173BC40F50C}"/>
              </a:ext>
            </a:extLst>
          </p:cNvPr>
          <p:cNvSpPr txBox="1"/>
          <p:nvPr/>
        </p:nvSpPr>
        <p:spPr>
          <a:xfrm>
            <a:off x="685800" y="6247529"/>
            <a:ext cx="7212496" cy="646331"/>
          </a:xfrm>
          <a:prstGeom prst="rect">
            <a:avLst/>
          </a:prstGeom>
          <a:noFill/>
        </p:spPr>
        <p:txBody>
          <a:bodyPr wrap="square">
            <a:spAutoFit/>
          </a:bodyPr>
          <a:lstStyle/>
          <a:p>
            <a:r>
              <a:rPr lang="en-US" dirty="0"/>
              <a:t>Overdue competencies/training on per diem and staff on FMLA.</a:t>
            </a:r>
          </a:p>
          <a:p>
            <a:endParaRPr lang="en-US" dirty="0"/>
          </a:p>
        </p:txBody>
      </p:sp>
      <p:pic>
        <p:nvPicPr>
          <p:cNvPr id="3" name="Picture 2">
            <a:extLst>
              <a:ext uri="{FF2B5EF4-FFF2-40B4-BE49-F238E27FC236}">
                <a16:creationId xmlns:a16="http://schemas.microsoft.com/office/drawing/2014/main" id="{0F31092E-493D-381D-910E-945D4F37E5D4}"/>
              </a:ext>
            </a:extLst>
          </p:cNvPr>
          <p:cNvPicPr>
            <a:picLocks noChangeAspect="1"/>
          </p:cNvPicPr>
          <p:nvPr/>
        </p:nvPicPr>
        <p:blipFill>
          <a:blip r:embed="rId2"/>
          <a:stretch>
            <a:fillRect/>
          </a:stretch>
        </p:blipFill>
        <p:spPr>
          <a:xfrm>
            <a:off x="363828" y="1363433"/>
            <a:ext cx="8515129" cy="4507280"/>
          </a:xfrm>
          <a:prstGeom prst="rect">
            <a:avLst/>
          </a:prstGeom>
        </p:spPr>
      </p:pic>
    </p:spTree>
    <p:extLst>
      <p:ext uri="{BB962C8B-B14F-4D97-AF65-F5344CB8AC3E}">
        <p14:creationId xmlns:p14="http://schemas.microsoft.com/office/powerpoint/2010/main" val="378639224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363828" y="0"/>
            <a:ext cx="8416344" cy="1143000"/>
          </a:xfrm>
        </p:spPr>
        <p:txBody>
          <a:bodyPr>
            <a:normAutofit/>
          </a:bodyPr>
          <a:lstStyle/>
          <a:p>
            <a:pPr algn="ctr">
              <a:tabLst>
                <a:tab pos="1662113" algn="l"/>
                <a:tab pos="1885950" algn="l"/>
                <a:tab pos="2286000" algn="l"/>
              </a:tabLst>
            </a:pPr>
            <a:r>
              <a:rPr lang="en-US" dirty="0">
                <a:solidFill>
                  <a:schemeClr val="tx1"/>
                </a:solidFill>
              </a:rPr>
              <a:t>SAFER Monthly Events</a:t>
            </a:r>
            <a:br>
              <a:rPr lang="en-US" dirty="0">
                <a:solidFill>
                  <a:schemeClr val="tx1"/>
                </a:solidFill>
              </a:rPr>
            </a:br>
            <a:r>
              <a:rPr lang="en-US" dirty="0">
                <a:solidFill>
                  <a:schemeClr val="tx1"/>
                </a:solidFill>
              </a:rPr>
              <a:t>January 2024		</a:t>
            </a:r>
          </a:p>
        </p:txBody>
      </p:sp>
      <p:sp>
        <p:nvSpPr>
          <p:cNvPr id="2" name="TextBox 1"/>
          <p:cNvSpPr txBox="1"/>
          <p:nvPr/>
        </p:nvSpPr>
        <p:spPr>
          <a:xfrm>
            <a:off x="5026494" y="4517894"/>
            <a:ext cx="514012" cy="369332"/>
          </a:xfrm>
          <a:prstGeom prst="rect">
            <a:avLst/>
          </a:prstGeom>
          <a:noFill/>
        </p:spPr>
        <p:txBody>
          <a:bodyPr wrap="square" rtlCol="0">
            <a:spAutoFit/>
          </a:bodyPr>
          <a:lstStyle/>
          <a:p>
            <a:endParaRPr lang="en-US" dirty="0"/>
          </a:p>
        </p:txBody>
      </p:sp>
      <p:pic>
        <p:nvPicPr>
          <p:cNvPr id="5" name="Picture 4">
            <a:extLst>
              <a:ext uri="{FF2B5EF4-FFF2-40B4-BE49-F238E27FC236}">
                <a16:creationId xmlns:a16="http://schemas.microsoft.com/office/drawing/2014/main" id="{41882A64-04E0-BD7B-59F5-B960CBE3E7A2}"/>
              </a:ext>
            </a:extLst>
          </p:cNvPr>
          <p:cNvPicPr>
            <a:picLocks noChangeAspect="1"/>
          </p:cNvPicPr>
          <p:nvPr/>
        </p:nvPicPr>
        <p:blipFill>
          <a:blip r:embed="rId2"/>
          <a:stretch>
            <a:fillRect/>
          </a:stretch>
        </p:blipFill>
        <p:spPr>
          <a:xfrm>
            <a:off x="798222" y="1925572"/>
            <a:ext cx="7981950" cy="1809750"/>
          </a:xfrm>
          <a:prstGeom prst="rect">
            <a:avLst/>
          </a:prstGeom>
        </p:spPr>
      </p:pic>
    </p:spTree>
    <p:extLst>
      <p:ext uri="{BB962C8B-B14F-4D97-AF65-F5344CB8AC3E}">
        <p14:creationId xmlns:p14="http://schemas.microsoft.com/office/powerpoint/2010/main" val="245887595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solidFill>
                  <a:schemeClr val="tx1"/>
                </a:solidFill>
              </a:rPr>
              <a:t>Milford Campus – Gen 5 Troponin TAT</a:t>
            </a:r>
          </a:p>
        </p:txBody>
      </p:sp>
      <p:pic>
        <p:nvPicPr>
          <p:cNvPr id="6" name="Picture 5">
            <a:extLst>
              <a:ext uri="{FF2B5EF4-FFF2-40B4-BE49-F238E27FC236}">
                <a16:creationId xmlns:a16="http://schemas.microsoft.com/office/drawing/2014/main" id="{D27FFC09-E0C8-DB41-37D8-C5CABF319BE2}"/>
              </a:ext>
            </a:extLst>
          </p:cNvPr>
          <p:cNvPicPr>
            <a:picLocks noChangeAspect="1"/>
          </p:cNvPicPr>
          <p:nvPr/>
        </p:nvPicPr>
        <p:blipFill>
          <a:blip r:embed="rId2"/>
          <a:stretch>
            <a:fillRect/>
          </a:stretch>
        </p:blipFill>
        <p:spPr>
          <a:xfrm>
            <a:off x="457200" y="1417638"/>
            <a:ext cx="3957995" cy="2406443"/>
          </a:xfrm>
          <a:prstGeom prst="rect">
            <a:avLst/>
          </a:prstGeom>
        </p:spPr>
      </p:pic>
      <p:pic>
        <p:nvPicPr>
          <p:cNvPr id="7" name="Picture 6">
            <a:extLst>
              <a:ext uri="{FF2B5EF4-FFF2-40B4-BE49-F238E27FC236}">
                <a16:creationId xmlns:a16="http://schemas.microsoft.com/office/drawing/2014/main" id="{6615E75C-1F6E-8175-860A-144CDCF6E294}"/>
              </a:ext>
            </a:extLst>
          </p:cNvPr>
          <p:cNvPicPr>
            <a:picLocks noChangeAspect="1"/>
          </p:cNvPicPr>
          <p:nvPr/>
        </p:nvPicPr>
        <p:blipFill>
          <a:blip r:embed="rId3"/>
          <a:stretch>
            <a:fillRect/>
          </a:stretch>
        </p:blipFill>
        <p:spPr>
          <a:xfrm>
            <a:off x="4782724" y="1417810"/>
            <a:ext cx="4011912" cy="2406272"/>
          </a:xfrm>
          <a:prstGeom prst="rect">
            <a:avLst/>
          </a:prstGeom>
        </p:spPr>
      </p:pic>
      <p:pic>
        <p:nvPicPr>
          <p:cNvPr id="8" name="Picture 7">
            <a:extLst>
              <a:ext uri="{FF2B5EF4-FFF2-40B4-BE49-F238E27FC236}">
                <a16:creationId xmlns:a16="http://schemas.microsoft.com/office/drawing/2014/main" id="{0438D0D7-215E-6E82-754A-3EFCCA7DD823}"/>
              </a:ext>
            </a:extLst>
          </p:cNvPr>
          <p:cNvPicPr>
            <a:picLocks noChangeAspect="1"/>
          </p:cNvPicPr>
          <p:nvPr/>
        </p:nvPicPr>
        <p:blipFill>
          <a:blip r:embed="rId4"/>
          <a:stretch>
            <a:fillRect/>
          </a:stretch>
        </p:blipFill>
        <p:spPr>
          <a:xfrm>
            <a:off x="2447230" y="4149487"/>
            <a:ext cx="3957996" cy="2406271"/>
          </a:xfrm>
          <a:prstGeom prst="rect">
            <a:avLst/>
          </a:prstGeom>
        </p:spPr>
      </p:pic>
    </p:spTree>
    <p:extLst>
      <p:ext uri="{BB962C8B-B14F-4D97-AF65-F5344CB8AC3E}">
        <p14:creationId xmlns:p14="http://schemas.microsoft.com/office/powerpoint/2010/main" val="408912763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tabLst>
                <a:tab pos="2347913" algn="l"/>
              </a:tabLst>
            </a:pPr>
            <a:r>
              <a:rPr lang="en-US" dirty="0">
                <a:solidFill>
                  <a:schemeClr val="tx1"/>
                </a:solidFill>
              </a:rPr>
              <a:t>Milford Campus – Basic Metabolic Panel (BMP) ED TAT</a:t>
            </a:r>
          </a:p>
        </p:txBody>
      </p:sp>
      <p:pic>
        <p:nvPicPr>
          <p:cNvPr id="5" name="Picture 4">
            <a:extLst>
              <a:ext uri="{FF2B5EF4-FFF2-40B4-BE49-F238E27FC236}">
                <a16:creationId xmlns:a16="http://schemas.microsoft.com/office/drawing/2014/main" id="{8C095A83-765A-1022-4C40-4286EC597A67}"/>
              </a:ext>
            </a:extLst>
          </p:cNvPr>
          <p:cNvPicPr>
            <a:picLocks noChangeAspect="1"/>
          </p:cNvPicPr>
          <p:nvPr/>
        </p:nvPicPr>
        <p:blipFill>
          <a:blip r:embed="rId2"/>
          <a:stretch>
            <a:fillRect/>
          </a:stretch>
        </p:blipFill>
        <p:spPr>
          <a:xfrm>
            <a:off x="353171" y="1464066"/>
            <a:ext cx="3910667" cy="2425604"/>
          </a:xfrm>
          <a:prstGeom prst="rect">
            <a:avLst/>
          </a:prstGeom>
        </p:spPr>
      </p:pic>
      <p:pic>
        <p:nvPicPr>
          <p:cNvPr id="6" name="Picture 5">
            <a:extLst>
              <a:ext uri="{FF2B5EF4-FFF2-40B4-BE49-F238E27FC236}">
                <a16:creationId xmlns:a16="http://schemas.microsoft.com/office/drawing/2014/main" id="{8D37BC25-82D5-F469-1419-79E924B22A95}"/>
              </a:ext>
            </a:extLst>
          </p:cNvPr>
          <p:cNvPicPr>
            <a:picLocks noChangeAspect="1"/>
          </p:cNvPicPr>
          <p:nvPr/>
        </p:nvPicPr>
        <p:blipFill>
          <a:blip r:embed="rId3"/>
          <a:stretch>
            <a:fillRect/>
          </a:stretch>
        </p:blipFill>
        <p:spPr>
          <a:xfrm>
            <a:off x="4880164" y="1422799"/>
            <a:ext cx="3826540" cy="2472032"/>
          </a:xfrm>
          <a:prstGeom prst="rect">
            <a:avLst/>
          </a:prstGeom>
        </p:spPr>
      </p:pic>
      <p:pic>
        <p:nvPicPr>
          <p:cNvPr id="7" name="Picture 6">
            <a:extLst>
              <a:ext uri="{FF2B5EF4-FFF2-40B4-BE49-F238E27FC236}">
                <a16:creationId xmlns:a16="http://schemas.microsoft.com/office/drawing/2014/main" id="{C58B310D-9F8E-DBBB-6107-1E46F1ED2D8F}"/>
              </a:ext>
            </a:extLst>
          </p:cNvPr>
          <p:cNvPicPr>
            <a:picLocks noChangeAspect="1"/>
          </p:cNvPicPr>
          <p:nvPr/>
        </p:nvPicPr>
        <p:blipFill>
          <a:blip r:embed="rId4"/>
          <a:stretch>
            <a:fillRect/>
          </a:stretch>
        </p:blipFill>
        <p:spPr>
          <a:xfrm>
            <a:off x="2616666" y="4313883"/>
            <a:ext cx="3910667" cy="2160101"/>
          </a:xfrm>
          <a:prstGeom prst="rect">
            <a:avLst/>
          </a:prstGeom>
        </p:spPr>
      </p:pic>
    </p:spTree>
    <p:extLst>
      <p:ext uri="{BB962C8B-B14F-4D97-AF65-F5344CB8AC3E}">
        <p14:creationId xmlns:p14="http://schemas.microsoft.com/office/powerpoint/2010/main" val="408270763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96900" y="222839"/>
            <a:ext cx="8229600" cy="1143000"/>
          </a:xfrm>
        </p:spPr>
        <p:txBody>
          <a:bodyPr/>
          <a:lstStyle/>
          <a:p>
            <a:pPr>
              <a:tabLst>
                <a:tab pos="1492250" algn="l"/>
              </a:tabLst>
            </a:pPr>
            <a:r>
              <a:rPr lang="en-US" dirty="0">
                <a:solidFill>
                  <a:schemeClr val="tx1"/>
                </a:solidFill>
              </a:rPr>
              <a:t>Milford Campus – Complete Blood Count (CBC) ED TAT</a:t>
            </a:r>
          </a:p>
        </p:txBody>
      </p:sp>
      <p:pic>
        <p:nvPicPr>
          <p:cNvPr id="2" name="Picture 1">
            <a:extLst>
              <a:ext uri="{FF2B5EF4-FFF2-40B4-BE49-F238E27FC236}">
                <a16:creationId xmlns:a16="http://schemas.microsoft.com/office/drawing/2014/main" id="{8B476C3A-2B30-806F-EAD8-90B786050196}"/>
              </a:ext>
            </a:extLst>
          </p:cNvPr>
          <p:cNvPicPr>
            <a:picLocks noChangeAspect="1"/>
          </p:cNvPicPr>
          <p:nvPr/>
        </p:nvPicPr>
        <p:blipFill>
          <a:blip r:embed="rId2"/>
          <a:stretch>
            <a:fillRect/>
          </a:stretch>
        </p:blipFill>
        <p:spPr>
          <a:xfrm>
            <a:off x="337765" y="1429383"/>
            <a:ext cx="3916183" cy="2429025"/>
          </a:xfrm>
          <a:prstGeom prst="rect">
            <a:avLst/>
          </a:prstGeom>
        </p:spPr>
      </p:pic>
      <p:pic>
        <p:nvPicPr>
          <p:cNvPr id="3" name="Picture 2">
            <a:extLst>
              <a:ext uri="{FF2B5EF4-FFF2-40B4-BE49-F238E27FC236}">
                <a16:creationId xmlns:a16="http://schemas.microsoft.com/office/drawing/2014/main" id="{BD839651-CF6A-11E7-AF9D-26305986A427}"/>
              </a:ext>
            </a:extLst>
          </p:cNvPr>
          <p:cNvPicPr>
            <a:picLocks noChangeAspect="1"/>
          </p:cNvPicPr>
          <p:nvPr/>
        </p:nvPicPr>
        <p:blipFill>
          <a:blip r:embed="rId3"/>
          <a:stretch>
            <a:fillRect/>
          </a:stretch>
        </p:blipFill>
        <p:spPr>
          <a:xfrm>
            <a:off x="4730917" y="1429383"/>
            <a:ext cx="3916183" cy="2429024"/>
          </a:xfrm>
          <a:prstGeom prst="rect">
            <a:avLst/>
          </a:prstGeom>
        </p:spPr>
      </p:pic>
      <p:pic>
        <p:nvPicPr>
          <p:cNvPr id="5" name="Picture 4">
            <a:extLst>
              <a:ext uri="{FF2B5EF4-FFF2-40B4-BE49-F238E27FC236}">
                <a16:creationId xmlns:a16="http://schemas.microsoft.com/office/drawing/2014/main" id="{68B49746-B8FE-98EF-4140-BBA86959CC77}"/>
              </a:ext>
            </a:extLst>
          </p:cNvPr>
          <p:cNvPicPr>
            <a:picLocks noChangeAspect="1"/>
          </p:cNvPicPr>
          <p:nvPr/>
        </p:nvPicPr>
        <p:blipFill>
          <a:blip r:embed="rId4"/>
          <a:stretch>
            <a:fillRect/>
          </a:stretch>
        </p:blipFill>
        <p:spPr>
          <a:xfrm>
            <a:off x="2591509" y="4263890"/>
            <a:ext cx="3960981" cy="2067336"/>
          </a:xfrm>
          <a:prstGeom prst="rect">
            <a:avLst/>
          </a:prstGeom>
        </p:spPr>
      </p:pic>
    </p:spTree>
    <p:extLst>
      <p:ext uri="{BB962C8B-B14F-4D97-AF65-F5344CB8AC3E}">
        <p14:creationId xmlns:p14="http://schemas.microsoft.com/office/powerpoint/2010/main" val="322062197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owerpoint_ynhhs_bh.pptx" id="{A17094EF-4E98-4DCB-9FEC-CCF7779E299A}" vid="{4ACB9EF5-0396-403B-86A2-C7F48CC5028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8674E57EA45934EBC7006D7ED01EC33" ma:contentTypeVersion="0" ma:contentTypeDescription="Create a new document." ma:contentTypeScope="" ma:versionID="6dbbe4fc83117cf46eedc655f7b7c3d2">
  <xsd:schema xmlns:xsd="http://www.w3.org/2001/XMLSchema" xmlns:xs="http://www.w3.org/2001/XMLSchema" xmlns:p="http://schemas.microsoft.com/office/2006/metadata/properties" targetNamespace="http://schemas.microsoft.com/office/2006/metadata/properties" ma:root="true" ma:fieldsID="802a7306b846dd2aa6b21181488deb3b">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085386F-9DEB-461A-9B26-649F0F522B00}">
  <ds:schemaRefs>
    <ds:schemaRef ds:uri="http://schemas.microsoft.com/sharepoint/v3/contenttype/forms"/>
  </ds:schemaRefs>
</ds:datastoreItem>
</file>

<file path=customXml/itemProps2.xml><?xml version="1.0" encoding="utf-8"?>
<ds:datastoreItem xmlns:ds="http://schemas.openxmlformats.org/officeDocument/2006/customXml" ds:itemID="{D0F8001B-B846-477B-8535-E802A7AE5FEF}">
  <ds:schemaRefs>
    <ds:schemaRef ds:uri="http://schemas.microsoft.com/office/2006/documentManagement/types"/>
    <ds:schemaRef ds:uri="http://schemas.microsoft.com/office/infopath/2007/PartnerControls"/>
    <ds:schemaRef ds:uri="http://purl.org/dc/terms/"/>
    <ds:schemaRef ds:uri="http://www.w3.org/XML/1998/namespace"/>
    <ds:schemaRef ds:uri="http://schemas.microsoft.com/office/2006/metadata/properties"/>
    <ds:schemaRef ds:uri="http://purl.org/dc/dcmitype/"/>
    <ds:schemaRef ds:uri="http://purl.org/dc/elements/1.1/"/>
    <ds:schemaRef ds:uri="http://schemas.openxmlformats.org/package/2006/metadata/core-properties"/>
  </ds:schemaRefs>
</ds:datastoreItem>
</file>

<file path=customXml/itemProps3.xml><?xml version="1.0" encoding="utf-8"?>
<ds:datastoreItem xmlns:ds="http://schemas.openxmlformats.org/officeDocument/2006/customXml" ds:itemID="{C6387844-C87A-4D8D-8D9D-CDA3FD080F4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BH template A</Template>
  <TotalTime>58075</TotalTime>
  <Words>6423</Words>
  <Application>Microsoft Office PowerPoint</Application>
  <PresentationFormat>On-screen Show (4:3)</PresentationFormat>
  <Paragraphs>2650</Paragraphs>
  <Slides>104</Slides>
  <Notes>13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104</vt:i4>
      </vt:variant>
    </vt:vector>
  </HeadingPairs>
  <TitlesOfParts>
    <vt:vector size="109" baseType="lpstr">
      <vt:lpstr>Arial</vt:lpstr>
      <vt:lpstr>Arial Narrow</vt:lpstr>
      <vt:lpstr>Calibri</vt:lpstr>
      <vt:lpstr>Calibri Light</vt:lpstr>
      <vt:lpstr>Office Theme</vt:lpstr>
      <vt:lpstr>PowerPoint Presentation</vt:lpstr>
      <vt:lpstr>Bridgeport and Milford Campuses Turnaround Time Goals  </vt:lpstr>
      <vt:lpstr>Bridgeport Campus – Gen 5 Troponin TAT</vt:lpstr>
      <vt:lpstr>Bridgeport Campus – Basic Metabolic Panel (BMP) ED TAT</vt:lpstr>
      <vt:lpstr>Chemistry </vt:lpstr>
      <vt:lpstr>Chemistry </vt:lpstr>
      <vt:lpstr>Chemistry </vt:lpstr>
      <vt:lpstr>Bridgeport Campus – Complete Blood Count (CBC) ED TAT</vt:lpstr>
      <vt:lpstr>Bridgeport Campus – PTINR ED TAT</vt:lpstr>
      <vt:lpstr>Bridgeport Campus – D-dimer ED TAT</vt:lpstr>
      <vt:lpstr>Aspect of Care</vt:lpstr>
      <vt:lpstr>Aspect of Care</vt:lpstr>
      <vt:lpstr>Aspect of Care</vt:lpstr>
      <vt:lpstr>Aspect of Care</vt:lpstr>
      <vt:lpstr>Bridgeport Campus – Type and Screen ED TAT</vt:lpstr>
      <vt:lpstr>QA Report: Department Pathology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Bridgeport Campus  FY 2023 – 2024 POCT QA Performance Report Summary</vt:lpstr>
      <vt:lpstr>C-RSQ Report Out</vt:lpstr>
      <vt:lpstr>PowerPoint Presentation</vt:lpstr>
      <vt:lpstr>        Critical Call Percent Compliance Inpatient within 30 minutes        2/1/2023-1/31/2024         BH &amp; MCBH=94%        BH=94.0%   MCBH=93.8%        </vt:lpstr>
      <vt:lpstr>Critical Call Percent Compliance Outpatient within 60 minutes* *New QM 1/2024</vt:lpstr>
      <vt:lpstr>C-RSQ Report Out</vt:lpstr>
      <vt:lpstr>PowerPoint Presentation</vt:lpstr>
      <vt:lpstr>PowerPoint Presentation</vt:lpstr>
      <vt:lpstr>PI.01.01.01 EP7 The hospital collects data on the following: All reported and confirmed transfusion reactions. (See also LD.03.07.01, EP 2; LD.03.09.01, EP 3)</vt:lpstr>
      <vt:lpstr>PI.01.01.01 EP6 The hospital collects data on the following: The use of blood and blood components. (See also LD.03.07.01, EP 2)</vt:lpstr>
      <vt:lpstr>PowerPoint Presentation</vt:lpstr>
      <vt:lpstr>PI.01.01.01 EP7 The hospital collects data on the following: All reported and confirmed transfusion reactions. (See also LD.03.07.01, EP 2; LD.03.09.01, EP 3)</vt:lpstr>
      <vt:lpstr>Performance Improvement Plan </vt:lpstr>
      <vt:lpstr>Average Wait Times</vt:lpstr>
      <vt:lpstr>PowerPoint Presentation</vt:lpstr>
      <vt:lpstr>Butterfly Needle Usage Rate</vt:lpstr>
      <vt:lpstr>PowerPoint Presentation</vt:lpstr>
      <vt:lpstr>Cancel/Redraw Rates</vt:lpstr>
      <vt:lpstr>PowerPoint Presentation</vt:lpstr>
      <vt:lpstr>Centrifuge Compliance</vt:lpstr>
      <vt:lpstr>PowerPoint Presentation</vt:lpstr>
      <vt:lpstr>Patient Satisfactory Survey</vt:lpstr>
      <vt:lpstr>PowerPoint Presentation</vt:lpstr>
      <vt:lpstr>Transcription Accuracy Rate</vt:lpstr>
      <vt:lpstr>PowerPoint Presentation</vt:lpstr>
      <vt:lpstr>FY 2024 QA</vt:lpstr>
      <vt:lpstr>Microbiology Quality Measures  2024</vt:lpstr>
      <vt:lpstr>Microbiology Test Volumes</vt:lpstr>
      <vt:lpstr>Blood Culture Bottle Volumes – Above Optimal volume</vt:lpstr>
      <vt:lpstr>Blood Culture Bottle Volumes – Below Optimal volume</vt:lpstr>
      <vt:lpstr>FY 2024 Blood Culture Volume Above Optimal Range</vt:lpstr>
      <vt:lpstr>FY 2024 Blood Culture Volume Below Optimal Range</vt:lpstr>
      <vt:lpstr>Micro Molecular Statistics</vt:lpstr>
      <vt:lpstr>BH &amp; MC Blood Culture contamination rate</vt:lpstr>
      <vt:lpstr>Blood Contamination rate—BH  </vt:lpstr>
      <vt:lpstr>Blood Culture Contamination Rate—BH ED</vt:lpstr>
      <vt:lpstr>Blood Culture Contamination Rate—all other units</vt:lpstr>
      <vt:lpstr>Blood Culture Contamination Rate—MC </vt:lpstr>
      <vt:lpstr>Blood Culture Contamination Rate—MC ED</vt:lpstr>
      <vt:lpstr>Blood Culture Contamination Rate—all other units</vt:lpstr>
      <vt:lpstr>Blood Culture Contamination Rate DN’s Comparison</vt:lpstr>
      <vt:lpstr>Quest TAT</vt:lpstr>
      <vt:lpstr>Quest Rejected Tests</vt:lpstr>
      <vt:lpstr>Mayo Rejected Tests</vt:lpstr>
      <vt:lpstr>FY2024 Draw Station Errors</vt:lpstr>
      <vt:lpstr>Bridgeport Campus – COVID-19 Cepheid</vt:lpstr>
      <vt:lpstr>Cost Per Billable  </vt:lpstr>
      <vt:lpstr>MCBH Critical Result Calls &amp; Documentation</vt:lpstr>
      <vt:lpstr>MCBH Critical Result Calls &amp; Documentation</vt:lpstr>
      <vt:lpstr>Lab General  </vt:lpstr>
      <vt:lpstr>Bridgeport Proficiency Performance Testing Target 98% &amp; Accreditation Overview</vt:lpstr>
      <vt:lpstr>Lab General         BH Corrected Reports              Target &lt;2.7/10,000 results  </vt:lpstr>
      <vt:lpstr>BH Non-Conforming Events**               (Department of Clinical Pathology only)          </vt:lpstr>
      <vt:lpstr>MCBH Proficiency Testing Target 98% &amp; Accreditation Overview</vt:lpstr>
      <vt:lpstr>MCBH Corrected Reports Target &lt;2.7/10,000 results</vt:lpstr>
      <vt:lpstr>Laboratory General</vt:lpstr>
      <vt:lpstr>Laboratory General</vt:lpstr>
      <vt:lpstr>Laboratory General</vt:lpstr>
      <vt:lpstr>Laboratory General BH &amp; MCBH Events Calendar Completion 88% Benchmark 100%   </vt:lpstr>
      <vt:lpstr>SAFER Monthly Events January 2024  </vt:lpstr>
      <vt:lpstr>Milford Campus – Gen 5 Troponin TAT</vt:lpstr>
      <vt:lpstr>Milford Campus – Basic Metabolic Panel (BMP) ED TAT</vt:lpstr>
      <vt:lpstr>Milford Campus – Complete Blood Count (CBC) ED TAT</vt:lpstr>
      <vt:lpstr>Milford Campus – PTINR ED TAT</vt:lpstr>
      <vt:lpstr>Milford Campus – D-dimer ED TAT</vt:lpstr>
      <vt:lpstr>Milford Campus – Type and Screen ED TAT</vt:lpstr>
      <vt:lpstr>Milford Campus – COVID Cepheid PCR TAT</vt:lpstr>
      <vt:lpstr>Milford Campus Molecular Dashboard</vt:lpstr>
    </vt:vector>
  </TitlesOfParts>
  <Company>Yale-New Haven Health System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Jackson, Nickia</dc:creator>
  <cp:lastModifiedBy>Graham, Tanya</cp:lastModifiedBy>
  <cp:revision>2379</cp:revision>
  <cp:lastPrinted>2024-01-30T18:19:01Z</cp:lastPrinted>
  <dcterms:created xsi:type="dcterms:W3CDTF">2018-09-04T18:48:37Z</dcterms:created>
  <dcterms:modified xsi:type="dcterms:W3CDTF">2024-03-01T19:17:22Z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0x01010088674E57EA45934EBC7006D7ED01EC33</vt:lpwstr>
  </property>
</Properties>
</file>