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303" r:id="rId4"/>
    <p:sldId id="306" r:id="rId5"/>
    <p:sldId id="432" r:id="rId6"/>
    <p:sldId id="307" r:id="rId7"/>
    <p:sldId id="337" r:id="rId8"/>
    <p:sldId id="338" r:id="rId9"/>
    <p:sldId id="339" r:id="rId10"/>
    <p:sldId id="453" r:id="rId11"/>
    <p:sldId id="452" r:id="rId12"/>
    <p:sldId id="454" r:id="rId13"/>
    <p:sldId id="455" r:id="rId14"/>
    <p:sldId id="456" r:id="rId15"/>
    <p:sldId id="354" r:id="rId16"/>
    <p:sldId id="357" r:id="rId17"/>
    <p:sldId id="443" r:id="rId18"/>
    <p:sldId id="450" r:id="rId19"/>
    <p:sldId id="358" r:id="rId20"/>
    <p:sldId id="353" r:id="rId21"/>
    <p:sldId id="332" r:id="rId22"/>
    <p:sldId id="328" r:id="rId23"/>
    <p:sldId id="378" r:id="rId24"/>
    <p:sldId id="379" r:id="rId25"/>
    <p:sldId id="414" r:id="rId26"/>
    <p:sldId id="380" r:id="rId27"/>
    <p:sldId id="446" r:id="rId28"/>
    <p:sldId id="447" r:id="rId29"/>
    <p:sldId id="448" r:id="rId30"/>
    <p:sldId id="449" r:id="rId31"/>
    <p:sldId id="333" r:id="rId32"/>
    <p:sldId id="334" r:id="rId33"/>
    <p:sldId id="435" r:id="rId34"/>
    <p:sldId id="335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7575"/>
    <a:srgbClr val="FF4747"/>
    <a:srgbClr val="843C0C"/>
    <a:srgbClr val="333F50"/>
    <a:srgbClr val="4A5564"/>
    <a:srgbClr val="79818C"/>
    <a:srgbClr val="60943C"/>
    <a:srgbClr val="00330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6047" autoAdjust="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Cytology%20TAT%20Volume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Cytology%20TAT%20Volume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03045633788532E-2"/>
          <c:y val="2.4397679876697583E-3"/>
          <c:w val="0.89452610090405371"/>
          <c:h val="0.86075418031191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'FY23'!$A$2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'FY23'!$B$2:$D$2</c:f>
              <c:numCache>
                <c:formatCode>General</c:formatCode>
                <c:ptCount val="3"/>
                <c:pt idx="0">
                  <c:v>1855</c:v>
                </c:pt>
                <c:pt idx="1">
                  <c:v>7340</c:v>
                </c:pt>
                <c:pt idx="2">
                  <c:v>15141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D-42EF-837E-F5FA42131272}"/>
            </c:ext>
          </c:extLst>
        </c:ser>
        <c:ser>
          <c:idx val="3"/>
          <c:order val="3"/>
          <c:tx>
            <c:strRef>
              <c:f>'FY23'!$A$5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'FY23'!$B$5:$D$5</c:f>
              <c:numCache>
                <c:formatCode>General</c:formatCode>
                <c:ptCount val="3"/>
                <c:pt idx="0">
                  <c:v>1814</c:v>
                </c:pt>
                <c:pt idx="1">
                  <c:v>7643</c:v>
                </c:pt>
                <c:pt idx="2">
                  <c:v>14795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D-42EF-837E-F5FA42131272}"/>
            </c:ext>
          </c:extLst>
        </c:ser>
        <c:ser>
          <c:idx val="4"/>
          <c:order val="4"/>
          <c:tx>
            <c:strRef>
              <c:f>'FY23'!$A$6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'FY23'!$B$6:$D$6</c:f>
              <c:numCache>
                <c:formatCode>General</c:formatCode>
                <c:ptCount val="3"/>
                <c:pt idx="0">
                  <c:v>1890</c:v>
                </c:pt>
                <c:pt idx="1">
                  <c:v>7659</c:v>
                </c:pt>
                <c:pt idx="2">
                  <c:v>14909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D-42EF-837E-F5FA42131272}"/>
            </c:ext>
          </c:extLst>
        </c:ser>
        <c:ser>
          <c:idx val="5"/>
          <c:order val="5"/>
          <c:tx>
            <c:strRef>
              <c:f>'FY23'!$A$7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'FY23'!$B$7:$D$7</c:f>
              <c:numCache>
                <c:formatCode>General</c:formatCode>
                <c:ptCount val="3"/>
                <c:pt idx="0">
                  <c:v>2048</c:v>
                </c:pt>
                <c:pt idx="1">
                  <c:v>8341</c:v>
                </c:pt>
                <c:pt idx="2">
                  <c:v>17612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FD-42EF-837E-F5FA42131272}"/>
            </c:ext>
          </c:extLst>
        </c:ser>
        <c:ser>
          <c:idx val="6"/>
          <c:order val="6"/>
          <c:tx>
            <c:strRef>
              <c:f>'FY23'!$A$8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'FY23'!$B$8:$D$8</c:f>
              <c:numCache>
                <c:formatCode>General</c:formatCode>
                <c:ptCount val="3"/>
                <c:pt idx="0">
                  <c:v>1907</c:v>
                </c:pt>
                <c:pt idx="1">
                  <c:v>7627</c:v>
                </c:pt>
                <c:pt idx="2">
                  <c:v>15574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FD-42EF-837E-F5FA42131272}"/>
            </c:ext>
          </c:extLst>
        </c:ser>
        <c:ser>
          <c:idx val="7"/>
          <c:order val="7"/>
          <c:tx>
            <c:strRef>
              <c:f>'FY23'!$A$9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'FY23'!$B$9:$D$9</c:f>
              <c:numCache>
                <c:formatCode>General</c:formatCode>
                <c:ptCount val="3"/>
                <c:pt idx="0">
                  <c:v>2265</c:v>
                </c:pt>
                <c:pt idx="1">
                  <c:v>9077</c:v>
                </c:pt>
                <c:pt idx="2">
                  <c:v>17836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D-4D67-BA64-D76D9D99E41B}"/>
            </c:ext>
          </c:extLst>
        </c:ser>
        <c:ser>
          <c:idx val="8"/>
          <c:order val="8"/>
          <c:tx>
            <c:strRef>
              <c:f>'FY23'!$A$10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'FY23'!$B$10:$D$10</c:f>
              <c:numCache>
                <c:formatCode>General</c:formatCode>
                <c:ptCount val="3"/>
                <c:pt idx="0">
                  <c:v>2182</c:v>
                </c:pt>
                <c:pt idx="1">
                  <c:v>8455</c:v>
                </c:pt>
                <c:pt idx="2">
                  <c:v>17634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5-45C4-87DA-43037B230E5E}"/>
            </c:ext>
          </c:extLst>
        </c:ser>
        <c:ser>
          <c:idx val="9"/>
          <c:order val="9"/>
          <c:tx>
            <c:strRef>
              <c:f>'FY23'!$A$11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'FY23'!$B$11:$D$11</c:f>
              <c:numCache>
                <c:formatCode>General</c:formatCode>
                <c:ptCount val="3"/>
                <c:pt idx="0">
                  <c:v>1855</c:v>
                </c:pt>
                <c:pt idx="1">
                  <c:v>7143</c:v>
                </c:pt>
                <c:pt idx="2">
                  <c:v>13931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0-4A1F-B176-707C3EFF711F}"/>
            </c:ext>
          </c:extLst>
        </c:ser>
        <c:ser>
          <c:idx val="10"/>
          <c:order val="10"/>
          <c:tx>
            <c:strRef>
              <c:f>'FY23'!$A$12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'FY23'!$B$12:$D$12</c:f>
              <c:numCache>
                <c:formatCode>General</c:formatCode>
                <c:ptCount val="3"/>
                <c:pt idx="0">
                  <c:v>1840</c:v>
                </c:pt>
                <c:pt idx="1">
                  <c:v>8407</c:v>
                </c:pt>
                <c:pt idx="2">
                  <c:v>15930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F-4620-AEF7-8CB41820C0BE}"/>
            </c:ext>
          </c:extLst>
        </c:ser>
        <c:ser>
          <c:idx val="11"/>
          <c:order val="11"/>
          <c:tx>
            <c:strRef>
              <c:f>'FY23'!$A$13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'FY23'!$B$13:$D$13</c:f>
              <c:numCache>
                <c:formatCode>General</c:formatCode>
                <c:ptCount val="3"/>
                <c:pt idx="0">
                  <c:v>1689</c:v>
                </c:pt>
                <c:pt idx="1">
                  <c:v>8280</c:v>
                </c:pt>
                <c:pt idx="2">
                  <c:v>15500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1-4FFE-BB4E-DA7D8FF38971}"/>
            </c:ext>
          </c:extLst>
        </c:ser>
        <c:ser>
          <c:idx val="12"/>
          <c:order val="12"/>
          <c:tx>
            <c:strRef>
              <c:f>'FY23'!$A$14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'FY23'!$B$14:$D$14</c:f>
              <c:numCache>
                <c:formatCode>General</c:formatCode>
                <c:ptCount val="3"/>
                <c:pt idx="0">
                  <c:v>2082</c:v>
                </c:pt>
                <c:pt idx="1">
                  <c:v>8565</c:v>
                </c:pt>
                <c:pt idx="2">
                  <c:v>17555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3A3-BDC6-E0B16BD92DAA}"/>
            </c:ext>
          </c:extLst>
        </c:ser>
        <c:ser>
          <c:idx val="13"/>
          <c:order val="13"/>
          <c:tx>
            <c:strRef>
              <c:f>'FY23'!$A$15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'FY23'!$B$15:$D$15</c:f>
              <c:numCache>
                <c:formatCode>General</c:formatCode>
                <c:ptCount val="3"/>
                <c:pt idx="0">
                  <c:v>1938</c:v>
                </c:pt>
                <c:pt idx="1">
                  <c:v>8042</c:v>
                </c:pt>
                <c:pt idx="2">
                  <c:v>15162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9-441C-ACCB-A232C5171D06}"/>
            </c:ext>
          </c:extLst>
        </c:ser>
        <c:ser>
          <c:idx val="14"/>
          <c:order val="14"/>
          <c:tx>
            <c:strRef>
              <c:f>'FY23'!$A$16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'FY23'!$B$16:$D$16</c:f>
              <c:numCache>
                <c:formatCode>General</c:formatCode>
                <c:ptCount val="3"/>
                <c:pt idx="0">
                  <c:v>1877</c:v>
                </c:pt>
                <c:pt idx="1">
                  <c:v>8322</c:v>
                </c:pt>
                <c:pt idx="2">
                  <c:v>15312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B-4EB2-A4BF-2D2457F89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9157392"/>
        <c:axId val="20691628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'FY23'!$A$3</c15:sqref>
                        </c15:formulaRef>
                      </c:ext>
                    </c:extLst>
                    <c:strCache>
                      <c:ptCount val="1"/>
                      <c:pt idx="0">
                        <c:v>November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'FY23'!$B$3:$D$3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1831</c:v>
                      </c:pt>
                      <c:pt idx="1">
                        <c:v>7735</c:v>
                      </c:pt>
                      <c:pt idx="2">
                        <c:v>14268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3FD-42EF-837E-F5FA4213127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'FY23'!$A$4</c15:sqref>
                        </c15:formulaRef>
                      </c:ext>
                    </c:extLst>
                    <c:strCache>
                      <c:ptCount val="1"/>
                      <c:pt idx="0">
                        <c:v>December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'FY23'!$B$4:$D$4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1892</c:v>
                      </c:pt>
                      <c:pt idx="1">
                        <c:v>7623</c:v>
                      </c:pt>
                      <c:pt idx="2">
                        <c:v>14435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3FD-42EF-837E-F5FA42131272}"/>
                  </c:ext>
                </c:extLst>
              </c15:ser>
            </c15:filteredBarSeries>
          </c:ext>
        </c:extLst>
      </c:barChart>
      <c:catAx>
        <c:axId val="206915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62800"/>
        <c:crosses val="autoZero"/>
        <c:auto val="1"/>
        <c:lblAlgn val="ctr"/>
        <c:lblOffset val="100"/>
        <c:noMultiLvlLbl val="0"/>
      </c:catAx>
      <c:valAx>
        <c:axId val="206916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5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25893719806763282"/>
          <c:y val="1.951814390135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# of contaminants/floaters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'BH '!$R$15:$AC$15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'!$R$16:$AC$16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7-4552-A201-BC8877A42E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464371791"/>
        <c:axId val="998416784"/>
      </c:barChart>
      <c:lineChart>
        <c:grouping val="standard"/>
        <c:varyColors val="0"/>
        <c:ser>
          <c:idx val="1"/>
          <c:order val="1"/>
          <c:tx>
            <c:v>Total % of contamianants with patient impact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'BH '!$R$15:$AC$15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'!$R$17:$AC$17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A7-4552-A201-BC8877A42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088655"/>
        <c:axId val="977972912"/>
      </c:lineChart>
      <c:catAx>
        <c:axId val="464371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416784"/>
        <c:crosses val="autoZero"/>
        <c:auto val="1"/>
        <c:lblAlgn val="ctr"/>
        <c:lblOffset val="100"/>
        <c:noMultiLvlLbl val="0"/>
      </c:catAx>
      <c:valAx>
        <c:axId val="99841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Contaminants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71791"/>
        <c:crosses val="autoZero"/>
        <c:crossBetween val="between"/>
      </c:valAx>
      <c:valAx>
        <c:axId val="9779729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88655"/>
        <c:crosses val="max"/>
        <c:crossBetween val="between"/>
      </c:valAx>
      <c:catAx>
        <c:axId val="8130886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7972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43</c:v>
                </c:pt>
                <c:pt idx="2">
                  <c:v>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2.15</c:v>
                </c:pt>
                <c:pt idx="2">
                  <c:v>1.35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100%</c:v>
                      </c:pt>
                      <c:pt idx="2">
                        <c:v>215%</c:v>
                      </c:pt>
                      <c:pt idx="3">
                        <c:v>135%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October 2023 - December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'HISTOLOGY 2023'!$K$2</c:f>
              <c:strCache>
                <c:ptCount val="1"/>
                <c:pt idx="0">
                  <c:v>Oct-23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2023'!$K$3:$K$15</c:f>
              <c:numCache>
                <c:formatCode>General</c:formatCode>
                <c:ptCount val="13"/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15</c:v>
                </c:pt>
                <c:pt idx="9">
                  <c:v>15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4-4680-A41B-22DEBC2367E1}"/>
            </c:ext>
          </c:extLst>
        </c:ser>
        <c:ser>
          <c:idx val="1"/>
          <c:order val="1"/>
          <c:tx>
            <c:strRef>
              <c:f>'HISTOLOGY 2023'!$L$2</c:f>
              <c:strCache>
                <c:ptCount val="1"/>
                <c:pt idx="0">
                  <c:v>Nov-23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2023'!$L$3:$L$15</c:f>
              <c:numCache>
                <c:formatCode>General</c:formatCode>
                <c:ptCount val="13"/>
                <c:pt idx="1">
                  <c:v>13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4-4680-A41B-22DEBC2367E1}"/>
            </c:ext>
          </c:extLst>
        </c:ser>
        <c:ser>
          <c:idx val="2"/>
          <c:order val="2"/>
          <c:tx>
            <c:strRef>
              <c:f>'HISTOLOGY 2023'!$M$2</c:f>
              <c:strCache>
                <c:ptCount val="1"/>
                <c:pt idx="0">
                  <c:v>Dec-23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2023'!$M$3:$M$15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4-4680-A41B-22DEBC23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135472"/>
        <c:axId val="524136128"/>
      </c:barChart>
      <c:catAx>
        <c:axId val="52413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6128"/>
        <c:crosses val="autoZero"/>
        <c:auto val="1"/>
        <c:lblAlgn val="ctr"/>
        <c:lblOffset val="100"/>
        <c:noMultiLvlLbl val="0"/>
      </c:catAx>
      <c:valAx>
        <c:axId val="5241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December</a:t>
            </a:r>
            <a:r>
              <a:rPr lang="en-US" baseline="0"/>
              <a:t>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charts'!$C$2:$AJ$2</c:f>
              <c:numCache>
                <c:formatCode>mmm\-yy</c:formatCode>
                <c:ptCount val="3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</c:numCache>
            </c:numRef>
          </c:cat>
          <c:val>
            <c:numRef>
              <c:f>'Histology charts'!$C$3:$AJ$3</c:f>
              <c:numCache>
                <c:formatCode>0.0000%</c:formatCode>
                <c:ptCount val="34"/>
                <c:pt idx="0">
                  <c:v>3.6745406824146981E-2</c:v>
                </c:pt>
                <c:pt idx="1">
                  <c:v>2.9345372460496615E-2</c:v>
                </c:pt>
                <c:pt idx="2">
                  <c:v>5.5066079295154183E-2</c:v>
                </c:pt>
                <c:pt idx="3">
                  <c:v>7.6499999999999999E-2</c:v>
                </c:pt>
                <c:pt idx="4">
                  <c:v>7.8575000000000006E-2</c:v>
                </c:pt>
                <c:pt idx="5">
                  <c:v>1.46E-2</c:v>
                </c:pt>
                <c:pt idx="6">
                  <c:v>2.06E-2</c:v>
                </c:pt>
                <c:pt idx="7">
                  <c:v>9.3699999999999999E-3</c:v>
                </c:pt>
                <c:pt idx="8">
                  <c:v>1.23E-2</c:v>
                </c:pt>
                <c:pt idx="9">
                  <c:v>2.4400000000000002E-2</c:v>
                </c:pt>
                <c:pt idx="10">
                  <c:v>1.338E-2</c:v>
                </c:pt>
                <c:pt idx="11">
                  <c:v>1.6799999999999999E-2</c:v>
                </c:pt>
                <c:pt idx="12">
                  <c:v>1.6143999999999999E-2</c:v>
                </c:pt>
                <c:pt idx="13">
                  <c:v>4.5999999999999999E-3</c:v>
                </c:pt>
                <c:pt idx="14">
                  <c:v>2.4799999999999999E-2</c:v>
                </c:pt>
                <c:pt idx="15">
                  <c:v>9.3399999999999993E-3</c:v>
                </c:pt>
                <c:pt idx="16">
                  <c:v>5.2100000000000002E-3</c:v>
                </c:pt>
                <c:pt idx="17">
                  <c:v>6.2700000000000004E-3</c:v>
                </c:pt>
                <c:pt idx="18">
                  <c:v>1.38E-2</c:v>
                </c:pt>
                <c:pt idx="19">
                  <c:v>7.5500000000000003E-3</c:v>
                </c:pt>
                <c:pt idx="20">
                  <c:v>9.8300000000000002E-3</c:v>
                </c:pt>
                <c:pt idx="21">
                  <c:v>7.4000000000000003E-3</c:v>
                </c:pt>
                <c:pt idx="22">
                  <c:v>1.213E-2</c:v>
                </c:pt>
                <c:pt idx="23">
                  <c:v>0.01</c:v>
                </c:pt>
                <c:pt idx="24">
                  <c:v>2.3400000000000001E-2</c:v>
                </c:pt>
                <c:pt idx="25">
                  <c:v>1.15E-2</c:v>
                </c:pt>
                <c:pt idx="26">
                  <c:v>1.15E-2</c:v>
                </c:pt>
                <c:pt idx="27">
                  <c:v>9.1599999999999997E-3</c:v>
                </c:pt>
                <c:pt idx="28">
                  <c:v>2.264E-2</c:v>
                </c:pt>
                <c:pt idx="29">
                  <c:v>2.3900000000000001E-2</c:v>
                </c:pt>
                <c:pt idx="30">
                  <c:v>1.0630000000000001E-2</c:v>
                </c:pt>
                <c:pt idx="31">
                  <c:v>2.0650000000000002E-2</c:v>
                </c:pt>
                <c:pt idx="32">
                  <c:v>1.5990000000000001E-2</c:v>
                </c:pt>
                <c:pt idx="33">
                  <c:v>1.0655E-2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7-4D13-A66C-C77C94E33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GYN Turn</a:t>
            </a:r>
            <a:r>
              <a:rPr lang="en-US" baseline="0"/>
              <a:t> Around Time and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GYN!$A$3</c:f>
              <c:strCache>
                <c:ptCount val="1"/>
                <c:pt idx="0">
                  <c:v>GYN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GYN!$B$1:$N$1</c:f>
              <c:strCache>
                <c:ptCount val="13"/>
                <c:pt idx="0">
                  <c:v>January '23</c:v>
                </c:pt>
                <c:pt idx="1">
                  <c:v>February '23</c:v>
                </c:pt>
                <c:pt idx="2">
                  <c:v>March '23</c:v>
                </c:pt>
                <c:pt idx="3">
                  <c:v>April '23</c:v>
                </c:pt>
                <c:pt idx="4">
                  <c:v>May '23</c:v>
                </c:pt>
                <c:pt idx="5">
                  <c:v>June '23</c:v>
                </c:pt>
                <c:pt idx="6">
                  <c:v>July '23</c:v>
                </c:pt>
                <c:pt idx="7">
                  <c:v>August '23</c:v>
                </c:pt>
                <c:pt idx="8">
                  <c:v>September '23</c:v>
                </c:pt>
                <c:pt idx="9">
                  <c:v>October '23</c:v>
                </c:pt>
                <c:pt idx="10">
                  <c:v>November '23</c:v>
                </c:pt>
                <c:pt idx="11">
                  <c:v>December '23</c:v>
                </c:pt>
                <c:pt idx="12">
                  <c:v>2023 Average</c:v>
                </c:pt>
              </c:strCache>
            </c:strRef>
          </c:cat>
          <c:val>
            <c:numRef>
              <c:f>GYN!$B$3:$N$3</c:f>
              <c:numCache>
                <c:formatCode>General</c:formatCode>
                <c:ptCount val="13"/>
                <c:pt idx="0">
                  <c:v>130</c:v>
                </c:pt>
                <c:pt idx="1">
                  <c:v>151</c:v>
                </c:pt>
                <c:pt idx="2">
                  <c:v>150</c:v>
                </c:pt>
                <c:pt idx="3">
                  <c:v>162</c:v>
                </c:pt>
                <c:pt idx="4">
                  <c:v>101</c:v>
                </c:pt>
                <c:pt idx="5">
                  <c:v>106</c:v>
                </c:pt>
                <c:pt idx="6">
                  <c:v>158</c:v>
                </c:pt>
                <c:pt idx="7">
                  <c:v>190</c:v>
                </c:pt>
                <c:pt idx="8">
                  <c:v>151</c:v>
                </c:pt>
                <c:pt idx="9">
                  <c:v>187</c:v>
                </c:pt>
                <c:pt idx="10">
                  <c:v>175</c:v>
                </c:pt>
                <c:pt idx="11">
                  <c:v>164</c:v>
                </c:pt>
                <c:pt idx="12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1-444F-8E44-1CCA65728A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598472"/>
        <c:axId val="499599128"/>
      </c:barChart>
      <c:lineChart>
        <c:grouping val="standard"/>
        <c:varyColors val="0"/>
        <c:ser>
          <c:idx val="0"/>
          <c:order val="0"/>
          <c:tx>
            <c:strRef>
              <c:f>GYN!$A$2</c:f>
              <c:strCache>
                <c:ptCount val="1"/>
                <c:pt idx="0">
                  <c:v>GYN TAT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GYN!$B$1:$N$1</c:f>
              <c:strCache>
                <c:ptCount val="13"/>
                <c:pt idx="0">
                  <c:v>January '23</c:v>
                </c:pt>
                <c:pt idx="1">
                  <c:v>February '23</c:v>
                </c:pt>
                <c:pt idx="2">
                  <c:v>March '23</c:v>
                </c:pt>
                <c:pt idx="3">
                  <c:v>April '23</c:v>
                </c:pt>
                <c:pt idx="4">
                  <c:v>May '23</c:v>
                </c:pt>
                <c:pt idx="5">
                  <c:v>June '23</c:v>
                </c:pt>
                <c:pt idx="6">
                  <c:v>July '23</c:v>
                </c:pt>
                <c:pt idx="7">
                  <c:v>August '23</c:v>
                </c:pt>
                <c:pt idx="8">
                  <c:v>September '23</c:v>
                </c:pt>
                <c:pt idx="9">
                  <c:v>October '23</c:v>
                </c:pt>
                <c:pt idx="10">
                  <c:v>November '23</c:v>
                </c:pt>
                <c:pt idx="11">
                  <c:v>December '23</c:v>
                </c:pt>
                <c:pt idx="12">
                  <c:v>2023 Average</c:v>
                </c:pt>
              </c:strCache>
            </c:strRef>
          </c:cat>
          <c:val>
            <c:numRef>
              <c:f>GYN!$B$2:$N$2</c:f>
              <c:numCache>
                <c:formatCode>General</c:formatCode>
                <c:ptCount val="13"/>
                <c:pt idx="0">
                  <c:v>4.55</c:v>
                </c:pt>
                <c:pt idx="1">
                  <c:v>5.6</c:v>
                </c:pt>
                <c:pt idx="2">
                  <c:v>2.63</c:v>
                </c:pt>
                <c:pt idx="3">
                  <c:v>3.64</c:v>
                </c:pt>
                <c:pt idx="4">
                  <c:v>4.21</c:v>
                </c:pt>
                <c:pt idx="5">
                  <c:v>3.1</c:v>
                </c:pt>
                <c:pt idx="6">
                  <c:v>4.0999999999999996</c:v>
                </c:pt>
                <c:pt idx="7">
                  <c:v>5.28</c:v>
                </c:pt>
                <c:pt idx="8">
                  <c:v>2.39</c:v>
                </c:pt>
                <c:pt idx="9">
                  <c:v>3.5</c:v>
                </c:pt>
                <c:pt idx="10">
                  <c:v>2.34</c:v>
                </c:pt>
                <c:pt idx="11">
                  <c:v>3.77</c:v>
                </c:pt>
                <c:pt idx="12">
                  <c:v>3.87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1-444F-8E44-1CCA65728A1E}"/>
            </c:ext>
          </c:extLst>
        </c:ser>
        <c:ser>
          <c:idx val="2"/>
          <c:order val="2"/>
          <c:tx>
            <c:strRef>
              <c:f>GYN!$A$4</c:f>
              <c:strCache>
                <c:ptCount val="1"/>
                <c:pt idx="0">
                  <c:v>GYN Goal &lt;7 days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GYN!$B$1:$N$1</c:f>
              <c:strCache>
                <c:ptCount val="13"/>
                <c:pt idx="0">
                  <c:v>January '23</c:v>
                </c:pt>
                <c:pt idx="1">
                  <c:v>February '23</c:v>
                </c:pt>
                <c:pt idx="2">
                  <c:v>March '23</c:v>
                </c:pt>
                <c:pt idx="3">
                  <c:v>April '23</c:v>
                </c:pt>
                <c:pt idx="4">
                  <c:v>May '23</c:v>
                </c:pt>
                <c:pt idx="5">
                  <c:v>June '23</c:v>
                </c:pt>
                <c:pt idx="6">
                  <c:v>July '23</c:v>
                </c:pt>
                <c:pt idx="7">
                  <c:v>August '23</c:v>
                </c:pt>
                <c:pt idx="8">
                  <c:v>September '23</c:v>
                </c:pt>
                <c:pt idx="9">
                  <c:v>October '23</c:v>
                </c:pt>
                <c:pt idx="10">
                  <c:v>November '23</c:v>
                </c:pt>
                <c:pt idx="11">
                  <c:v>December '23</c:v>
                </c:pt>
                <c:pt idx="12">
                  <c:v>2023 Average</c:v>
                </c:pt>
              </c:strCache>
            </c:strRef>
          </c:cat>
          <c:val>
            <c:numRef>
              <c:f>GYN!$B$4:$N$4</c:f>
              <c:numCache>
                <c:formatCode>General</c:formatCode>
                <c:ptCount val="13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71-444F-8E44-1CCA65728A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9594864"/>
        <c:axId val="499590272"/>
      </c:lineChart>
      <c:catAx>
        <c:axId val="49959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9128"/>
        <c:crosses val="autoZero"/>
        <c:auto val="1"/>
        <c:lblAlgn val="ctr"/>
        <c:lblOffset val="100"/>
        <c:noMultiLvlLbl val="0"/>
      </c:catAx>
      <c:valAx>
        <c:axId val="4995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8472"/>
        <c:crosses val="autoZero"/>
        <c:crossBetween val="between"/>
      </c:valAx>
      <c:valAx>
        <c:axId val="499590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 around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4864"/>
        <c:crosses val="max"/>
        <c:crossBetween val="between"/>
      </c:valAx>
      <c:catAx>
        <c:axId val="49959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59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NON-GYN Turn Around Time and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'Non GYN'!$A$3</c:f>
              <c:strCache>
                <c:ptCount val="1"/>
                <c:pt idx="0">
                  <c:v>Non GYN Volume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4-4AAE-9AE4-9751EDFE43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4-4AAE-9AE4-9751EDFE43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A4-4AAE-9AE4-9751EDFE43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A4-4AAE-9AE4-9751EDFE439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A4-4AAE-9AE4-9751EDFE439C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A4-4AAE-9AE4-9751EDFE439C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4-4AAE-9AE4-9751EDFE439C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4-4AAE-9AE4-9751EDFE439C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A4-4AAE-9AE4-9751EDFE439C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A4-4AAE-9AE4-9751EDFE439C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A4-4AAE-9AE4-9751EDFE439C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4-4AAE-9AE4-9751EDFE439C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A4-4AAE-9AE4-9751EDFE439C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4-4AAE-9AE4-9751EDFE439C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A4-4AAE-9AE4-9751EDFE439C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A4-4AAE-9AE4-9751EDFE439C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A4-4AAE-9AE4-9751EDFE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GYN'!$B$1:$N$1</c:f>
              <c:strCache>
                <c:ptCount val="13"/>
                <c:pt idx="0">
                  <c:v>January '23</c:v>
                </c:pt>
                <c:pt idx="1">
                  <c:v>February '23</c:v>
                </c:pt>
                <c:pt idx="2">
                  <c:v>March '23</c:v>
                </c:pt>
                <c:pt idx="3">
                  <c:v>April '23</c:v>
                </c:pt>
                <c:pt idx="4">
                  <c:v>May '23</c:v>
                </c:pt>
                <c:pt idx="5">
                  <c:v>June '23</c:v>
                </c:pt>
                <c:pt idx="6">
                  <c:v>July '23</c:v>
                </c:pt>
                <c:pt idx="7">
                  <c:v>August '23</c:v>
                </c:pt>
                <c:pt idx="8">
                  <c:v>September '23</c:v>
                </c:pt>
                <c:pt idx="9">
                  <c:v>October '23</c:v>
                </c:pt>
                <c:pt idx="10">
                  <c:v>November '23</c:v>
                </c:pt>
                <c:pt idx="11">
                  <c:v>December '23</c:v>
                </c:pt>
                <c:pt idx="12">
                  <c:v>2023 Average</c:v>
                </c:pt>
              </c:strCache>
            </c:strRef>
          </c:cat>
          <c:val>
            <c:numRef>
              <c:f>'Non GYN'!$B$3:$N$3</c:f>
              <c:numCache>
                <c:formatCode>General</c:formatCode>
                <c:ptCount val="13"/>
                <c:pt idx="0">
                  <c:v>273</c:v>
                </c:pt>
                <c:pt idx="1">
                  <c:v>281</c:v>
                </c:pt>
                <c:pt idx="2">
                  <c:v>356</c:v>
                </c:pt>
                <c:pt idx="3">
                  <c:v>279</c:v>
                </c:pt>
                <c:pt idx="4">
                  <c:v>289</c:v>
                </c:pt>
                <c:pt idx="5">
                  <c:v>320</c:v>
                </c:pt>
                <c:pt idx="6">
                  <c:v>250</c:v>
                </c:pt>
                <c:pt idx="7">
                  <c:v>326</c:v>
                </c:pt>
                <c:pt idx="8">
                  <c:v>309</c:v>
                </c:pt>
                <c:pt idx="9">
                  <c:v>306</c:v>
                </c:pt>
                <c:pt idx="10">
                  <c:v>255</c:v>
                </c:pt>
                <c:pt idx="11">
                  <c:v>273</c:v>
                </c:pt>
                <c:pt idx="12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CA4-4AAE-9AE4-9751EDFE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7689000"/>
        <c:axId val="487690968"/>
      </c:barChart>
      <c:lineChart>
        <c:grouping val="standard"/>
        <c:varyColors val="0"/>
        <c:ser>
          <c:idx val="0"/>
          <c:order val="0"/>
          <c:tx>
            <c:strRef>
              <c:f>'Non GYN'!$A$2</c:f>
              <c:strCache>
                <c:ptCount val="1"/>
                <c:pt idx="0">
                  <c:v>Non GYN TAT 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GYN'!$B$1:$N$1</c:f>
              <c:strCache>
                <c:ptCount val="13"/>
                <c:pt idx="0">
                  <c:v>January '23</c:v>
                </c:pt>
                <c:pt idx="1">
                  <c:v>February '23</c:v>
                </c:pt>
                <c:pt idx="2">
                  <c:v>March '23</c:v>
                </c:pt>
                <c:pt idx="3">
                  <c:v>April '23</c:v>
                </c:pt>
                <c:pt idx="4">
                  <c:v>May '23</c:v>
                </c:pt>
                <c:pt idx="5">
                  <c:v>June '23</c:v>
                </c:pt>
                <c:pt idx="6">
                  <c:v>July '23</c:v>
                </c:pt>
                <c:pt idx="7">
                  <c:v>August '23</c:v>
                </c:pt>
                <c:pt idx="8">
                  <c:v>September '23</c:v>
                </c:pt>
                <c:pt idx="9">
                  <c:v>October '23</c:v>
                </c:pt>
                <c:pt idx="10">
                  <c:v>November '23</c:v>
                </c:pt>
                <c:pt idx="11">
                  <c:v>December '23</c:v>
                </c:pt>
                <c:pt idx="12">
                  <c:v>2023 Average</c:v>
                </c:pt>
              </c:strCache>
            </c:strRef>
          </c:cat>
          <c:val>
            <c:numRef>
              <c:f>'Non GYN'!$B$2:$N$2</c:f>
              <c:numCache>
                <c:formatCode>General</c:formatCode>
                <c:ptCount val="13"/>
                <c:pt idx="0">
                  <c:v>2.27</c:v>
                </c:pt>
                <c:pt idx="1">
                  <c:v>2.37</c:v>
                </c:pt>
                <c:pt idx="2">
                  <c:v>2.46</c:v>
                </c:pt>
                <c:pt idx="3">
                  <c:v>2.3199999999999998</c:v>
                </c:pt>
                <c:pt idx="4">
                  <c:v>2.66</c:v>
                </c:pt>
                <c:pt idx="5">
                  <c:v>1.98</c:v>
                </c:pt>
                <c:pt idx="6">
                  <c:v>2.52</c:v>
                </c:pt>
                <c:pt idx="7">
                  <c:v>4.42</c:v>
                </c:pt>
                <c:pt idx="8">
                  <c:v>3.27</c:v>
                </c:pt>
                <c:pt idx="9">
                  <c:v>3.54</c:v>
                </c:pt>
                <c:pt idx="10">
                  <c:v>2.5099999999999998</c:v>
                </c:pt>
                <c:pt idx="11">
                  <c:v>2.2000000000000002</c:v>
                </c:pt>
                <c:pt idx="12">
                  <c:v>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CA4-4AAE-9AE4-9751EDFE439C}"/>
            </c:ext>
          </c:extLst>
        </c:ser>
        <c:ser>
          <c:idx val="2"/>
          <c:order val="2"/>
          <c:tx>
            <c:strRef>
              <c:f>'Non GYN'!$A$4</c:f>
              <c:strCache>
                <c:ptCount val="1"/>
                <c:pt idx="0">
                  <c:v>Non GYN Goal &lt; 4 days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'Non GYN'!$B$1:$N$1</c:f>
              <c:strCache>
                <c:ptCount val="13"/>
                <c:pt idx="0">
                  <c:v>January '23</c:v>
                </c:pt>
                <c:pt idx="1">
                  <c:v>February '23</c:v>
                </c:pt>
                <c:pt idx="2">
                  <c:v>March '23</c:v>
                </c:pt>
                <c:pt idx="3">
                  <c:v>April '23</c:v>
                </c:pt>
                <c:pt idx="4">
                  <c:v>May '23</c:v>
                </c:pt>
                <c:pt idx="5">
                  <c:v>June '23</c:v>
                </c:pt>
                <c:pt idx="6">
                  <c:v>July '23</c:v>
                </c:pt>
                <c:pt idx="7">
                  <c:v>August '23</c:v>
                </c:pt>
                <c:pt idx="8">
                  <c:v>September '23</c:v>
                </c:pt>
                <c:pt idx="9">
                  <c:v>October '23</c:v>
                </c:pt>
                <c:pt idx="10">
                  <c:v>November '23</c:v>
                </c:pt>
                <c:pt idx="11">
                  <c:v>December '23</c:v>
                </c:pt>
                <c:pt idx="12">
                  <c:v>2023 Average</c:v>
                </c:pt>
              </c:strCache>
            </c:strRef>
          </c:cat>
          <c:val>
            <c:numRef>
              <c:f>'Non GYN'!$B$4:$N$4</c:f>
              <c:numCache>
                <c:formatCode>General</c:formatCode>
                <c:ptCount val="1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CA4-4AAE-9AE4-9751EDFE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693264"/>
        <c:axId val="487692936"/>
      </c:lineChart>
      <c:catAx>
        <c:axId val="487689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0968"/>
        <c:crosses val="autoZero"/>
        <c:auto val="1"/>
        <c:lblAlgn val="ctr"/>
        <c:lblOffset val="100"/>
        <c:noMultiLvlLbl val="0"/>
      </c:catAx>
      <c:valAx>
        <c:axId val="48769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89000"/>
        <c:crosses val="autoZero"/>
        <c:crossBetween val="between"/>
      </c:valAx>
      <c:valAx>
        <c:axId val="487692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</a:t>
                </a:r>
                <a:r>
                  <a:rPr lang="en-US" baseline="0"/>
                  <a:t> Around Time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3264"/>
        <c:crosses val="max"/>
        <c:crossBetween val="between"/>
      </c:valAx>
      <c:catAx>
        <c:axId val="48769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692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ERROR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45039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45253</c:v>
                </c:pt>
                <c:pt idx="11">
                  <c:v>45261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2.6378896882494004E-2</c:v>
                </c:pt>
                <c:pt idx="1">
                  <c:v>3.1185031185031187E-2</c:v>
                </c:pt>
                <c:pt idx="2">
                  <c:v>1.6313213703099509E-2</c:v>
                </c:pt>
                <c:pt idx="3">
                  <c:v>2.4844720496894408E-2</c:v>
                </c:pt>
                <c:pt idx="4">
                  <c:v>1.8691588785046728E-2</c:v>
                </c:pt>
                <c:pt idx="5">
                  <c:v>3.8876889848812095E-2</c:v>
                </c:pt>
                <c:pt idx="6">
                  <c:v>2.9045643153526972E-2</c:v>
                </c:pt>
                <c:pt idx="7">
                  <c:v>6.9686411149825784E-3</c:v>
                </c:pt>
                <c:pt idx="8">
                  <c:v>5.0980392156862744E-2</c:v>
                </c:pt>
                <c:pt idx="9">
                  <c:v>3.825136612021858E-2</c:v>
                </c:pt>
                <c:pt idx="10">
                  <c:v>4.1753653444676405E-3</c:v>
                </c:pt>
                <c:pt idx="11">
                  <c:v>2.3715415019762844E-2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0-469B-97F7-B6967FC8B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45039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45253</c:v>
                </c:pt>
                <c:pt idx="11">
                  <c:v>45261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417</c:v>
                </c:pt>
                <c:pt idx="1">
                  <c:v>481</c:v>
                </c:pt>
                <c:pt idx="2">
                  <c:v>613</c:v>
                </c:pt>
                <c:pt idx="3">
                  <c:v>483</c:v>
                </c:pt>
                <c:pt idx="4">
                  <c:v>428</c:v>
                </c:pt>
                <c:pt idx="5">
                  <c:v>463</c:v>
                </c:pt>
                <c:pt idx="6">
                  <c:v>482</c:v>
                </c:pt>
                <c:pt idx="7">
                  <c:v>574</c:v>
                </c:pt>
                <c:pt idx="8">
                  <c:v>510</c:v>
                </c:pt>
                <c:pt idx="9">
                  <c:v>549</c:v>
                </c:pt>
                <c:pt idx="10">
                  <c:v>479</c:v>
                </c:pt>
                <c:pt idx="11">
                  <c:v>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00-469B-97F7-B6967FC8B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Missed</a:t>
                </a:r>
                <a:r>
                  <a:rPr lang="en-US" baseline="0"/>
                  <a:t> opportunity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Frozens!$C$1</c:f>
              <c:strCache>
                <c:ptCount val="1"/>
                <c:pt idx="0">
                  <c:v>Total Blocks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Frozens!$A$2:$A$16</c:f>
              <c:strCache>
                <c:ptCount val="15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  <c:pt idx="4">
                  <c:v>Februry, 2023</c:v>
                </c:pt>
                <c:pt idx="5">
                  <c:v>March, 2023</c:v>
                </c:pt>
                <c:pt idx="6">
                  <c:v>April, 2023</c:v>
                </c:pt>
                <c:pt idx="7">
                  <c:v>May, 2023</c:v>
                </c:pt>
                <c:pt idx="8">
                  <c:v>June, 2023</c:v>
                </c:pt>
                <c:pt idx="9">
                  <c:v>July, 2023</c:v>
                </c:pt>
                <c:pt idx="10">
                  <c:v>August, 2023</c:v>
                </c:pt>
                <c:pt idx="11">
                  <c:v>September, 2023</c:v>
                </c:pt>
                <c:pt idx="12">
                  <c:v>October, 2023</c:v>
                </c:pt>
                <c:pt idx="13">
                  <c:v>November, 2023</c:v>
                </c:pt>
                <c:pt idx="14">
                  <c:v>December, 2023</c:v>
                </c:pt>
              </c:strCache>
            </c:strRef>
          </c:cat>
          <c:val>
            <c:numRef>
              <c:f>Frozens!$C$2:$C$16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6-4DAC-BFAC-7BA32304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0300192"/>
        <c:axId val="732604576"/>
      </c:barChart>
      <c:lineChart>
        <c:grouping val="standard"/>
        <c:varyColors val="0"/>
        <c:ser>
          <c:idx val="0"/>
          <c:order val="0"/>
          <c:tx>
            <c:strRef>
              <c:f>Frozens!$B$1:$C$1</c:f>
              <c:strCache>
                <c:ptCount val="1"/>
                <c:pt idx="0">
                  <c:v>Percent Total Blocks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Frozens!$A$2:$A$16</c:f>
              <c:strCache>
                <c:ptCount val="15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  <c:pt idx="4">
                  <c:v>Februry, 2023</c:v>
                </c:pt>
                <c:pt idx="5">
                  <c:v>March, 2023</c:v>
                </c:pt>
                <c:pt idx="6">
                  <c:v>April, 2023</c:v>
                </c:pt>
                <c:pt idx="7">
                  <c:v>May, 2023</c:v>
                </c:pt>
                <c:pt idx="8">
                  <c:v>June, 2023</c:v>
                </c:pt>
                <c:pt idx="9">
                  <c:v>July, 2023</c:v>
                </c:pt>
                <c:pt idx="10">
                  <c:v>August, 2023</c:v>
                </c:pt>
                <c:pt idx="11">
                  <c:v>September, 2023</c:v>
                </c:pt>
                <c:pt idx="12">
                  <c:v>October, 2023</c:v>
                </c:pt>
                <c:pt idx="13">
                  <c:v>November, 2023</c:v>
                </c:pt>
                <c:pt idx="14">
                  <c:v>December, 2023</c:v>
                </c:pt>
              </c:strCache>
            </c:strRef>
          </c:cat>
          <c:val>
            <c:numRef>
              <c:f>Frozens!$B$2:$B$16</c:f>
              <c:numCache>
                <c:formatCode>0%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0.67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6-4DAC-BFAC-7BA32304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49440"/>
        <c:axId val="352786224"/>
      </c:lineChart>
      <c:catAx>
        <c:axId val="9387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6224"/>
        <c:crosses val="autoZero"/>
        <c:auto val="1"/>
        <c:lblAlgn val="ctr"/>
        <c:lblOffset val="100"/>
        <c:noMultiLvlLbl val="0"/>
      </c:catAx>
      <c:valAx>
        <c:axId val="3527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9440"/>
        <c:crosses val="autoZero"/>
        <c:crossBetween val="between"/>
      </c:valAx>
      <c:valAx>
        <c:axId val="732604576"/>
        <c:scaling>
          <c:orientation val="minMax"/>
          <c:max val="4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0192"/>
        <c:crosses val="max"/>
        <c:crossBetween val="between"/>
        <c:majorUnit val="1"/>
      </c:valAx>
      <c:catAx>
        <c:axId val="66030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60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9737330659213E-2"/>
          <c:y val="9.716029932168951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'Pivot by Month - Defect Rate'!$A$1:$Y$2</c:f>
              <c:multiLvlStrCache>
                <c:ptCount val="13"/>
                <c:lvl>
                  <c:pt idx="0">
                    <c:v>128</c:v>
                  </c:pt>
                  <c:pt idx="1">
                    <c:v>139</c:v>
                  </c:pt>
                  <c:pt idx="2">
                    <c:v>133</c:v>
                  </c:pt>
                  <c:pt idx="3">
                    <c:v>121</c:v>
                  </c:pt>
                  <c:pt idx="4">
                    <c:v>95</c:v>
                  </c:pt>
                  <c:pt idx="5">
                    <c:v>119</c:v>
                  </c:pt>
                  <c:pt idx="6">
                    <c:v>169</c:v>
                  </c:pt>
                  <c:pt idx="7">
                    <c:v>151</c:v>
                  </c:pt>
                  <c:pt idx="8">
                    <c:v>188</c:v>
                  </c:pt>
                  <c:pt idx="9">
                    <c:v>190</c:v>
                  </c:pt>
                  <c:pt idx="10">
                    <c:v>154</c:v>
                  </c:pt>
                  <c:pt idx="11">
                    <c:v>130</c:v>
                  </c:pt>
                  <c:pt idx="12">
                    <c:v>117</c:v>
                  </c:pt>
                </c:lvl>
                <c:lvl>
                  <c:pt idx="0">
                    <c:v>Dec-22</c:v>
                  </c:pt>
                  <c:pt idx="1">
                    <c:v>Jan-23</c:v>
                  </c:pt>
                  <c:pt idx="2">
                    <c:v>Feb-23</c:v>
                  </c:pt>
                  <c:pt idx="3">
                    <c:v>Mar-23</c:v>
                  </c:pt>
                  <c:pt idx="4">
                    <c:v>Apr-23</c:v>
                  </c:pt>
                  <c:pt idx="5">
                    <c:v>May-23</c:v>
                  </c:pt>
                  <c:pt idx="6">
                    <c:v>Jun-23</c:v>
                  </c:pt>
                  <c:pt idx="7">
                    <c:v>Jul-23</c:v>
                  </c:pt>
                  <c:pt idx="8">
                    <c:v>Aug-23</c:v>
                  </c:pt>
                  <c:pt idx="9">
                    <c:v>Sep-23</c:v>
                  </c:pt>
                  <c:pt idx="10">
                    <c:v>Oct-23</c:v>
                  </c:pt>
                  <c:pt idx="11">
                    <c:v>Nov-23</c:v>
                  </c:pt>
                  <c:pt idx="12">
                    <c:v>Dec-23</c:v>
                  </c:pt>
                </c:lvl>
              </c:multiLvlStrCache>
              <c:extLst/>
            </c:multiLvlStrRef>
          </c:cat>
          <c:val>
            <c:numRef>
              <c:f>'Pivot by Month - Defect Rate'!$A$2:$Y$2</c:f>
              <c:numCache>
                <c:formatCode>General</c:formatCode>
                <c:ptCount val="13"/>
                <c:pt idx="0">
                  <c:v>128</c:v>
                </c:pt>
                <c:pt idx="1">
                  <c:v>139</c:v>
                </c:pt>
                <c:pt idx="2">
                  <c:v>133</c:v>
                </c:pt>
                <c:pt idx="3">
                  <c:v>121</c:v>
                </c:pt>
                <c:pt idx="4">
                  <c:v>95</c:v>
                </c:pt>
                <c:pt idx="5">
                  <c:v>119</c:v>
                </c:pt>
                <c:pt idx="6">
                  <c:v>169</c:v>
                </c:pt>
                <c:pt idx="7">
                  <c:v>151</c:v>
                </c:pt>
                <c:pt idx="8">
                  <c:v>188</c:v>
                </c:pt>
                <c:pt idx="9">
                  <c:v>190</c:v>
                </c:pt>
                <c:pt idx="10">
                  <c:v>154</c:v>
                </c:pt>
                <c:pt idx="11">
                  <c:v>130</c:v>
                </c:pt>
                <c:pt idx="12">
                  <c:v>117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5E7-4807-BC7C-880CDDAE9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within 2 days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'Pivot by Month - Defect Rate'!$A$1:$Y$2</c:f>
              <c:multiLvlStrCache>
                <c:ptCount val="13"/>
                <c:lvl>
                  <c:pt idx="0">
                    <c:v>128</c:v>
                  </c:pt>
                  <c:pt idx="1">
                    <c:v>139</c:v>
                  </c:pt>
                  <c:pt idx="2">
                    <c:v>133</c:v>
                  </c:pt>
                  <c:pt idx="3">
                    <c:v>121</c:v>
                  </c:pt>
                  <c:pt idx="4">
                    <c:v>95</c:v>
                  </c:pt>
                  <c:pt idx="5">
                    <c:v>119</c:v>
                  </c:pt>
                  <c:pt idx="6">
                    <c:v>169</c:v>
                  </c:pt>
                  <c:pt idx="7">
                    <c:v>151</c:v>
                  </c:pt>
                  <c:pt idx="8">
                    <c:v>188</c:v>
                  </c:pt>
                  <c:pt idx="9">
                    <c:v>190</c:v>
                  </c:pt>
                  <c:pt idx="10">
                    <c:v>154</c:v>
                  </c:pt>
                  <c:pt idx="11">
                    <c:v>130</c:v>
                  </c:pt>
                  <c:pt idx="12">
                    <c:v>117</c:v>
                  </c:pt>
                </c:lvl>
                <c:lvl>
                  <c:pt idx="0">
                    <c:v>Dec-22</c:v>
                  </c:pt>
                  <c:pt idx="1">
                    <c:v>Jan-23</c:v>
                  </c:pt>
                  <c:pt idx="2">
                    <c:v>Feb-23</c:v>
                  </c:pt>
                  <c:pt idx="3">
                    <c:v>Mar-23</c:v>
                  </c:pt>
                  <c:pt idx="4">
                    <c:v>Apr-23</c:v>
                  </c:pt>
                  <c:pt idx="5">
                    <c:v>May-23</c:v>
                  </c:pt>
                  <c:pt idx="6">
                    <c:v>Jun-23</c:v>
                  </c:pt>
                  <c:pt idx="7">
                    <c:v>Jul-23</c:v>
                  </c:pt>
                  <c:pt idx="8">
                    <c:v>Aug-23</c:v>
                  </c:pt>
                  <c:pt idx="9">
                    <c:v>Sep-23</c:v>
                  </c:pt>
                  <c:pt idx="10">
                    <c:v>Oct-23</c:v>
                  </c:pt>
                  <c:pt idx="11">
                    <c:v>Nov-23</c:v>
                  </c:pt>
                  <c:pt idx="12">
                    <c:v>Dec-23</c:v>
                  </c:pt>
                </c:lvl>
              </c:multiLvlStrCache>
              <c:extLst/>
            </c:multiLvlStrRef>
          </c:cat>
          <c:val>
            <c:numRef>
              <c:f>'Pivot by Month - Defect Rate'!$A$3:$Y$3</c:f>
              <c:numCache>
                <c:formatCode>0.00%</c:formatCode>
                <c:ptCount val="13"/>
                <c:pt idx="0">
                  <c:v>0.97699999999999998</c:v>
                </c:pt>
                <c:pt idx="1">
                  <c:v>0.92</c:v>
                </c:pt>
                <c:pt idx="2">
                  <c:v>0.78949999999999998</c:v>
                </c:pt>
                <c:pt idx="3">
                  <c:v>0.74690000000000001</c:v>
                </c:pt>
                <c:pt idx="4">
                  <c:v>0.76</c:v>
                </c:pt>
                <c:pt idx="5">
                  <c:v>0.65700000000000003</c:v>
                </c:pt>
                <c:pt idx="6">
                  <c:v>0.81659999999999999</c:v>
                </c:pt>
                <c:pt idx="7">
                  <c:v>0.96689999999999998</c:v>
                </c:pt>
                <c:pt idx="8">
                  <c:v>0.81910000000000005</c:v>
                </c:pt>
                <c:pt idx="9">
                  <c:v>0.76839999999999997</c:v>
                </c:pt>
                <c:pt idx="10">
                  <c:v>0.80520000000000003</c:v>
                </c:pt>
                <c:pt idx="11">
                  <c:v>0.83079999999999998</c:v>
                </c:pt>
                <c:pt idx="12">
                  <c:v>0.74360000000000004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5E7-4807-BC7C-880CDDAE9D54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'Pivot by Month - Defect Rate'!$A$1:$Y$2</c:f>
              <c:multiLvlStrCache>
                <c:ptCount val="13"/>
                <c:lvl>
                  <c:pt idx="0">
                    <c:v>128</c:v>
                  </c:pt>
                  <c:pt idx="1">
                    <c:v>139</c:v>
                  </c:pt>
                  <c:pt idx="2">
                    <c:v>133</c:v>
                  </c:pt>
                  <c:pt idx="3">
                    <c:v>121</c:v>
                  </c:pt>
                  <c:pt idx="4">
                    <c:v>95</c:v>
                  </c:pt>
                  <c:pt idx="5">
                    <c:v>119</c:v>
                  </c:pt>
                  <c:pt idx="6">
                    <c:v>169</c:v>
                  </c:pt>
                  <c:pt idx="7">
                    <c:v>151</c:v>
                  </c:pt>
                  <c:pt idx="8">
                    <c:v>188</c:v>
                  </c:pt>
                  <c:pt idx="9">
                    <c:v>190</c:v>
                  </c:pt>
                  <c:pt idx="10">
                    <c:v>154</c:v>
                  </c:pt>
                  <c:pt idx="11">
                    <c:v>130</c:v>
                  </c:pt>
                  <c:pt idx="12">
                    <c:v>117</c:v>
                  </c:pt>
                </c:lvl>
                <c:lvl>
                  <c:pt idx="0">
                    <c:v>Dec-22</c:v>
                  </c:pt>
                  <c:pt idx="1">
                    <c:v>Jan-23</c:v>
                  </c:pt>
                  <c:pt idx="2">
                    <c:v>Feb-23</c:v>
                  </c:pt>
                  <c:pt idx="3">
                    <c:v>Mar-23</c:v>
                  </c:pt>
                  <c:pt idx="4">
                    <c:v>Apr-23</c:v>
                  </c:pt>
                  <c:pt idx="5">
                    <c:v>May-23</c:v>
                  </c:pt>
                  <c:pt idx="6">
                    <c:v>Jun-23</c:v>
                  </c:pt>
                  <c:pt idx="7">
                    <c:v>Jul-23</c:v>
                  </c:pt>
                  <c:pt idx="8">
                    <c:v>Aug-23</c:v>
                  </c:pt>
                  <c:pt idx="9">
                    <c:v>Sep-23</c:v>
                  </c:pt>
                  <c:pt idx="10">
                    <c:v>Oct-23</c:v>
                  </c:pt>
                  <c:pt idx="11">
                    <c:v>Nov-23</c:v>
                  </c:pt>
                  <c:pt idx="12">
                    <c:v>Dec-23</c:v>
                  </c:pt>
                </c:lvl>
              </c:multiLvlStrCache>
              <c:extLst/>
            </c:multiLvlStrRef>
          </c:cat>
          <c:val>
            <c:numRef>
              <c:f>'Pivot by Month - Defect Rate'!$A$4:$Y$4</c:f>
              <c:numCache>
                <c:formatCode>0%</c:formatCode>
                <c:ptCount val="1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5E7-4807-BC7C-880CDDAE9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cat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5239466443506154"/>
              <c:y val="0.89521042806785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0"/>
        <c:lblAlgn val="ctr"/>
        <c:lblOffset val="100"/>
        <c:noMultiLvlLbl val="1"/>
      </c:catAx>
      <c:valAx>
        <c:axId val="577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FFFF00"/>
                    </a:solidFill>
                  </a:rPr>
                  <a:t>%</a:t>
                </a:r>
                <a:r>
                  <a:rPr lang="en-US" sz="1400" baseline="0" dirty="0">
                    <a:solidFill>
                      <a:srgbClr val="FFFF00"/>
                    </a:solidFill>
                  </a:rPr>
                  <a:t> Of cases</a:t>
                </a:r>
                <a:endParaRPr lang="en-US" sz="1400" dirty="0">
                  <a:solidFill>
                    <a:srgbClr val="FFFF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70709496"/>
        <c:crosses val="max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67902925177831"/>
          <c:y val="0.91764515130691837"/>
          <c:w val="0.77113456832388694"/>
          <c:h val="6.771624076706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'NON-GYN'!$M$1:$AA$2</c15:sqref>
                  </c15:fullRef>
                </c:ext>
              </c:extLst>
              <c:f>'NON-GYN'!$O$1:$AA$2</c:f>
              <c:multiLvlStrCache>
                <c:ptCount val="13"/>
                <c:lvl>
                  <c:pt idx="0">
                    <c:v>3.0</c:v>
                  </c:pt>
                  <c:pt idx="1">
                    <c:v>9.0</c:v>
                  </c:pt>
                  <c:pt idx="2">
                    <c:v>2.0</c:v>
                  </c:pt>
                  <c:pt idx="3">
                    <c:v>9.0</c:v>
                  </c:pt>
                  <c:pt idx="4">
                    <c:v>3.0</c:v>
                  </c:pt>
                  <c:pt idx="5">
                    <c:v>5.0</c:v>
                  </c:pt>
                  <c:pt idx="6">
                    <c:v>2.0</c:v>
                  </c:pt>
                  <c:pt idx="7">
                    <c:v>2.0</c:v>
                  </c:pt>
                  <c:pt idx="8">
                    <c:v>0.0</c:v>
                  </c:pt>
                  <c:pt idx="9">
                    <c:v>5.0</c:v>
                  </c:pt>
                  <c:pt idx="10">
                    <c:v>3.0</c:v>
                  </c:pt>
                  <c:pt idx="11">
                    <c:v>5.0</c:v>
                  </c:pt>
                  <c:pt idx="12">
                    <c:v>0.0</c:v>
                  </c:pt>
                </c:lvl>
                <c:lvl>
                  <c:pt idx="0">
                    <c:v>Dec-22</c:v>
                  </c:pt>
                  <c:pt idx="1">
                    <c:v>Jan-23</c:v>
                  </c:pt>
                  <c:pt idx="2">
                    <c:v>Feb-23</c:v>
                  </c:pt>
                  <c:pt idx="3">
                    <c:v>Mar-23</c:v>
                  </c:pt>
                  <c:pt idx="4">
                    <c:v>Apr-23</c:v>
                  </c:pt>
                  <c:pt idx="5">
                    <c:v>May-23</c:v>
                  </c:pt>
                  <c:pt idx="6">
                    <c:v>Jun-23</c:v>
                  </c:pt>
                  <c:pt idx="7">
                    <c:v>Jul-23</c:v>
                  </c:pt>
                  <c:pt idx="8">
                    <c:v>Aug-23</c:v>
                  </c:pt>
                  <c:pt idx="9">
                    <c:v>Sep-23</c:v>
                  </c:pt>
                  <c:pt idx="10">
                    <c:v>Oct-23</c:v>
                  </c:pt>
                  <c:pt idx="11">
                    <c:v>Nov-23</c:v>
                  </c:pt>
                  <c:pt idx="12">
                    <c:v>Dec-23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'NON-GYN'!$M$2:$AA$2</c15:sqref>
                  </c15:fullRef>
                </c:ext>
              </c:extLst>
              <c:f>'NON-GYN'!$O$2:$AA$2</c:f>
              <c:numCache>
                <c:formatCode>0.0</c:formatCode>
                <c:ptCount val="13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9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5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% Within 5 days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'NON-GYN'!$M$3:$AA$4</c15:sqref>
                  </c15:fullRef>
                </c:ext>
              </c:extLst>
              <c:f>'NON-GYN'!$O$3:$AA$4</c:f>
              <c:multiLvlStrCache>
                <c:ptCount val="13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</c:lvl>
                <c:lvl>
                  <c:pt idx="0">
                    <c:v>100%</c:v>
                  </c:pt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100%</c:v>
                  </c:pt>
                  <c:pt idx="5">
                    <c:v>100%</c:v>
                  </c:pt>
                  <c:pt idx="6">
                    <c:v>50%</c:v>
                  </c:pt>
                  <c:pt idx="7">
                    <c:v>100%</c:v>
                  </c:pt>
                  <c:pt idx="8">
                    <c:v>0%</c:v>
                  </c:pt>
                  <c:pt idx="9">
                    <c:v>100%</c:v>
                  </c:pt>
                  <c:pt idx="10">
                    <c:v>33%</c:v>
                  </c:pt>
                  <c:pt idx="11">
                    <c:v>100%</c:v>
                  </c:pt>
                  <c:pt idx="12">
                    <c:v>0%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'NON-GYN'!$M$3:$AA$3</c15:sqref>
                  </c15:fullRef>
                </c:ext>
              </c:extLst>
              <c:f>'NON-GYN'!$O$3:$AA$3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0.33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extLst>
                <c:ext xmlns:c15="http://schemas.microsoft.com/office/drawing/2012/chart" uri="{02D57815-91ED-43cb-92C2-25804820EDAC}">
                  <c15:fullRef>
                    <c15:sqref>'NON-GYN'!$M$3:$AA$4</c15:sqref>
                  </c15:fullRef>
                </c:ext>
              </c:extLst>
              <c:f>'NON-GYN'!$O$3:$AA$4</c:f>
              <c:multiLvlStrCache>
                <c:ptCount val="13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</c:lvl>
                <c:lvl>
                  <c:pt idx="0">
                    <c:v>100%</c:v>
                  </c:pt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100%</c:v>
                  </c:pt>
                  <c:pt idx="5">
                    <c:v>100%</c:v>
                  </c:pt>
                  <c:pt idx="6">
                    <c:v>50%</c:v>
                  </c:pt>
                  <c:pt idx="7">
                    <c:v>100%</c:v>
                  </c:pt>
                  <c:pt idx="8">
                    <c:v>0%</c:v>
                  </c:pt>
                  <c:pt idx="9">
                    <c:v>100%</c:v>
                  </c:pt>
                  <c:pt idx="10">
                    <c:v>33%</c:v>
                  </c:pt>
                  <c:pt idx="11">
                    <c:v>100%</c:v>
                  </c:pt>
                  <c:pt idx="12">
                    <c:v>0%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'NON-GYN'!$J$4:$Z$4</c15:sqref>
                  </c15:fullRef>
                </c:ext>
              </c:extLst>
              <c:f>'NON-GYN'!$L$4:$X$4</c:f>
              <c:numCache>
                <c:formatCode>0%</c:formatCode>
                <c:ptCount val="13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cat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Algn val="ctr"/>
        <c:lblOffset val="100"/>
        <c:noMultiLvlLbl val="1"/>
      </c:cat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 BC Cases Met TAT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0.83</c:v>
                </c:pt>
                <c:pt idx="1">
                  <c:v>0.72</c:v>
                </c:pt>
                <c:pt idx="2">
                  <c:v>0.75</c:v>
                </c:pt>
                <c:pt idx="3">
                  <c:v>0.85</c:v>
                </c:pt>
                <c:pt idx="4">
                  <c:v>0.61</c:v>
                </c:pt>
                <c:pt idx="5">
                  <c:v>0.8</c:v>
                </c:pt>
                <c:pt idx="6">
                  <c:v>0.88</c:v>
                </c:pt>
                <c:pt idx="7">
                  <c:v>0.84</c:v>
                </c:pt>
                <c:pt idx="8">
                  <c:v>0.75</c:v>
                </c:pt>
                <c:pt idx="9">
                  <c:v>0.73</c:v>
                </c:pt>
                <c:pt idx="10" formatCode="0.00%">
                  <c:v>0.71</c:v>
                </c:pt>
                <c:pt idx="1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7-4B85-A38E-91F37813CDE3}"/>
            </c:ext>
          </c:extLst>
        </c:ser>
        <c:ser>
          <c:idx val="1"/>
          <c:order val="1"/>
          <c:tx>
            <c:v>% MC Cases Met TAT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0.77</c:v>
                </c:pt>
                <c:pt idx="1">
                  <c:v>0.77</c:v>
                </c:pt>
                <c:pt idx="2">
                  <c:v>0.75</c:v>
                </c:pt>
                <c:pt idx="3">
                  <c:v>0.77</c:v>
                </c:pt>
                <c:pt idx="4">
                  <c:v>0.63</c:v>
                </c:pt>
                <c:pt idx="5">
                  <c:v>0.81</c:v>
                </c:pt>
                <c:pt idx="6">
                  <c:v>0.86</c:v>
                </c:pt>
                <c:pt idx="7">
                  <c:v>0.86</c:v>
                </c:pt>
                <c:pt idx="8">
                  <c:v>0.78</c:v>
                </c:pt>
                <c:pt idx="9">
                  <c:v>0.79</c:v>
                </c:pt>
                <c:pt idx="10" formatCode="0.00%">
                  <c:v>0.85</c:v>
                </c:pt>
                <c:pt idx="1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7-4B85-A38E-91F37813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7153664"/>
        <c:axId val="812444751"/>
      </c:barChart>
      <c:lineChart>
        <c:grouping val="standard"/>
        <c:varyColors val="0"/>
        <c:ser>
          <c:idx val="2"/>
          <c:order val="2"/>
          <c:tx>
            <c:v>Benchmark</c:v>
          </c:tx>
          <c:spPr>
            <a:ln w="34925" cap="rnd">
              <a:solidFill>
                <a:schemeClr val="accent3"/>
              </a:solidFill>
              <a:round/>
            </a:ln>
            <a:effectLst>
              <a:glow rad="127000">
                <a:schemeClr val="bg2">
                  <a:lumMod val="90000"/>
                </a:schemeClr>
              </a:glow>
              <a:outerShdw blurRad="57150" dist="19050" dir="5400000" algn="ctr" rotWithShape="0">
                <a:srgbClr val="FF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57-4B85-A38E-91F37813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153664"/>
        <c:axId val="812444751"/>
      </c:lineChart>
      <c:catAx>
        <c:axId val="1207153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444751"/>
        <c:crosses val="autoZero"/>
        <c:auto val="1"/>
        <c:lblAlgn val="ctr"/>
        <c:lblOffset val="100"/>
        <c:noMultiLvlLbl val="0"/>
      </c:catAx>
      <c:valAx>
        <c:axId val="81244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 of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1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'BH '!$B$41:$M$41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'!$B$42:$M$42</c:f>
              <c:numCache>
                <c:formatCode>0%</c:formatCode>
                <c:ptCount val="12"/>
                <c:pt idx="0">
                  <c:v>0.56999999999999995</c:v>
                </c:pt>
                <c:pt idx="1">
                  <c:v>0.7</c:v>
                </c:pt>
                <c:pt idx="2">
                  <c:v>0.73</c:v>
                </c:pt>
                <c:pt idx="3">
                  <c:v>0.56000000000000005</c:v>
                </c:pt>
                <c:pt idx="4">
                  <c:v>0.56000000000000005</c:v>
                </c:pt>
                <c:pt idx="5">
                  <c:v>0.78</c:v>
                </c:pt>
                <c:pt idx="6">
                  <c:v>0.67</c:v>
                </c:pt>
                <c:pt idx="7">
                  <c:v>0.80700000000000005</c:v>
                </c:pt>
                <c:pt idx="8">
                  <c:v>0.55000000000000004</c:v>
                </c:pt>
                <c:pt idx="9">
                  <c:v>0.67</c:v>
                </c:pt>
                <c:pt idx="10" formatCode="0.0%">
                  <c:v>0.73</c:v>
                </c:pt>
                <c:pt idx="11" formatCode="0.0%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8-4721-ADA6-E473FF564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6106847"/>
        <c:axId val="812396639"/>
      </c:barChart>
      <c:lineChart>
        <c:grouping val="standard"/>
        <c:varyColors val="0"/>
        <c:ser>
          <c:idx val="1"/>
          <c:order val="1"/>
          <c:tx>
            <c:v>BENCHMARK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'BH '!$B$41:$M$41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'!$B$43:$M$43</c:f>
              <c:numCache>
                <c:formatCode>0%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08-4721-ADA6-E473FF564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106847"/>
        <c:axId val="812396639"/>
      </c:lineChart>
      <c:catAx>
        <c:axId val="806106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6639"/>
        <c:crosses val="autoZero"/>
        <c:auto val="1"/>
        <c:lblAlgn val="ctr"/>
        <c:lblOffset val="100"/>
        <c:noMultiLvlLbl val="0"/>
      </c:catAx>
      <c:valAx>
        <c:axId val="81239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 of 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10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'!$C$58:$N$58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'!$C$59:$N$59</c:f>
              <c:numCache>
                <c:formatCode>0%</c:formatCode>
                <c:ptCount val="12"/>
                <c:pt idx="0">
                  <c:v>0.87</c:v>
                </c:pt>
                <c:pt idx="1">
                  <c:v>0.78</c:v>
                </c:pt>
                <c:pt idx="2">
                  <c:v>1</c:v>
                </c:pt>
                <c:pt idx="3">
                  <c:v>0.97</c:v>
                </c:pt>
                <c:pt idx="4">
                  <c:v>0.97</c:v>
                </c:pt>
                <c:pt idx="5">
                  <c:v>0.96</c:v>
                </c:pt>
                <c:pt idx="6">
                  <c:v>1</c:v>
                </c:pt>
                <c:pt idx="7">
                  <c:v>0.97</c:v>
                </c:pt>
                <c:pt idx="8">
                  <c:v>1</c:v>
                </c:pt>
                <c:pt idx="9">
                  <c:v>0.9</c:v>
                </c:pt>
                <c:pt idx="10" formatCode="0.0%">
                  <c:v>0.95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C6-4CD2-AF80-B31E047E03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90199152"/>
        <c:axId val="812388207"/>
      </c:lineChart>
      <c:catAx>
        <c:axId val="129019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88207"/>
        <c:crosses val="autoZero"/>
        <c:auto val="1"/>
        <c:lblAlgn val="ctr"/>
        <c:lblOffset val="100"/>
        <c:noMultiLvlLbl val="0"/>
      </c:catAx>
      <c:valAx>
        <c:axId val="81238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1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VOLUME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'BH '!$C$64:$N$64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'!$C$65:$N$65</c:f>
              <c:numCache>
                <c:formatCode>0%</c:formatCode>
                <c:ptCount val="12"/>
                <c:pt idx="0">
                  <c:v>0.81</c:v>
                </c:pt>
                <c:pt idx="1">
                  <c:v>0.75</c:v>
                </c:pt>
                <c:pt idx="2">
                  <c:v>0.61</c:v>
                </c:pt>
                <c:pt idx="3">
                  <c:v>0.76</c:v>
                </c:pt>
                <c:pt idx="4">
                  <c:v>0.81</c:v>
                </c:pt>
                <c:pt idx="5">
                  <c:v>1</c:v>
                </c:pt>
                <c:pt idx="6">
                  <c:v>0.6</c:v>
                </c:pt>
                <c:pt idx="7">
                  <c:v>0.62</c:v>
                </c:pt>
                <c:pt idx="8">
                  <c:v>0.71</c:v>
                </c:pt>
                <c:pt idx="9">
                  <c:v>0.56999999999999995</c:v>
                </c:pt>
                <c:pt idx="10">
                  <c:v>0.73</c:v>
                </c:pt>
                <c:pt idx="11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C5-47F2-9F79-BDFD1BA677E8}"/>
            </c:ext>
          </c:extLst>
        </c:ser>
        <c:ser>
          <c:idx val="1"/>
          <c:order val="1"/>
          <c:tx>
            <c:v>BENCHMARK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'BH '!$C$64:$N$64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'BH '!$C$66:$N$66</c:f>
              <c:numCache>
                <c:formatCode>0%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C5-47F2-9F79-BDFD1BA67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8130511"/>
        <c:axId val="977974896"/>
      </c:lineChart>
      <c:catAx>
        <c:axId val="8081305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974896"/>
        <c:crosses val="autoZero"/>
        <c:auto val="1"/>
        <c:lblAlgn val="ctr"/>
        <c:lblOffset val="100"/>
        <c:noMultiLvlLbl val="0"/>
      </c:catAx>
      <c:valAx>
        <c:axId val="97797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13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4036122069945E-2"/>
          <c:y val="0.10084010899047111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Sheet1!$A$11:$A$27</c:f>
              <c:numCache>
                <c:formatCode>[$-409]mmm\-yy;@</c:formatCode>
                <c:ptCount val="13"/>
                <c:pt idx="0">
                  <c:v>44916</c:v>
                </c:pt>
                <c:pt idx="1">
                  <c:v>44947</c:v>
                </c:pt>
                <c:pt idx="2">
                  <c:v>44985</c:v>
                </c:pt>
                <c:pt idx="3">
                  <c:v>45006</c:v>
                </c:pt>
                <c:pt idx="4">
                  <c:v>45037</c:v>
                </c:pt>
                <c:pt idx="5">
                  <c:v>45067</c:v>
                </c:pt>
                <c:pt idx="6">
                  <c:v>45100</c:v>
                </c:pt>
                <c:pt idx="7">
                  <c:v>45128</c:v>
                </c:pt>
                <c:pt idx="8">
                  <c:v>45159</c:v>
                </c:pt>
                <c:pt idx="9">
                  <c:v>45190</c:v>
                </c:pt>
                <c:pt idx="10">
                  <c:v>45220</c:v>
                </c:pt>
                <c:pt idx="11">
                  <c:v>45251</c:v>
                </c:pt>
                <c:pt idx="12">
                  <c:v>45281</c:v>
                </c:pt>
              </c:numCache>
              <c:extLst/>
            </c:numRef>
          </c:cat>
          <c:val>
            <c:numRef>
              <c:f>Sheet1!$B$11:$B$27</c:f>
              <c:numCache>
                <c:formatCode>General</c:formatCode>
                <c:ptCount val="13"/>
                <c:pt idx="0">
                  <c:v>6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Sheet1!$A$11:$A$27</c:f>
              <c:numCache>
                <c:formatCode>[$-409]mmm\-yy;@</c:formatCode>
                <c:ptCount val="13"/>
                <c:pt idx="0">
                  <c:v>44916</c:v>
                </c:pt>
                <c:pt idx="1">
                  <c:v>44947</c:v>
                </c:pt>
                <c:pt idx="2">
                  <c:v>44985</c:v>
                </c:pt>
                <c:pt idx="3">
                  <c:v>45006</c:v>
                </c:pt>
                <c:pt idx="4">
                  <c:v>45037</c:v>
                </c:pt>
                <c:pt idx="5">
                  <c:v>45067</c:v>
                </c:pt>
                <c:pt idx="6">
                  <c:v>45100</c:v>
                </c:pt>
                <c:pt idx="7">
                  <c:v>45128</c:v>
                </c:pt>
                <c:pt idx="8">
                  <c:v>45159</c:v>
                </c:pt>
                <c:pt idx="9">
                  <c:v>45190</c:v>
                </c:pt>
                <c:pt idx="10">
                  <c:v>45220</c:v>
                </c:pt>
                <c:pt idx="11">
                  <c:v>45251</c:v>
                </c:pt>
                <c:pt idx="12">
                  <c:v>45281</c:v>
                </c:pt>
              </c:numCache>
              <c:extLst/>
            </c:numRef>
          </c:cat>
          <c:val>
            <c:numRef>
              <c:f>Sheet1!$C$11:$C$23</c:f>
              <c:numCache>
                <c:formatCode>General</c:formatCode>
                <c:ptCount val="9"/>
                <c:pt idx="0">
                  <c:v>2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dirty="0"/>
            <a:t>+</a:t>
          </a:r>
        </a:p>
      </cdr:txBody>
    </cdr:sp>
  </cdr:relSizeAnchor>
  <cdr:relSizeAnchor xmlns:cdr="http://schemas.openxmlformats.org/drawingml/2006/chartDrawing">
    <cdr:from>
      <cdr:x>0.18232</cdr:x>
      <cdr:y>0.32902</cdr:y>
    </cdr:from>
    <cdr:to>
      <cdr:x>0.22211</cdr:x>
      <cdr:y>0.41204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5156" y="1139525"/>
          <a:ext cx="334987" cy="28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0.46882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47430" y="1355205"/>
          <a:ext cx="4472463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0.53654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92" y="1858256"/>
          <a:ext cx="517571" cy="29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0.86197</cdr:x>
      <cdr:y>0.18892</cdr:y>
    </cdr:from>
    <cdr:to>
      <cdr:x>0.86197</cdr:x>
      <cdr:y>0.18892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7672E240-CBB2-39FC-CC35-4D699CFF65D8}"/>
            </a:ext>
          </a:extLst>
        </cdr:cNvPr>
        <cdr:cNvCxnSpPr/>
      </cdr:nvCxnSpPr>
      <cdr:spPr>
        <a:xfrm xmlns:a="http://schemas.openxmlformats.org/drawingml/2006/main">
          <a:off x="7257708" y="654296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0.73877</cdr:x>
      <cdr:y>0.09675</cdr:y>
    </cdr:from>
    <cdr:to>
      <cdr:x>0.83785</cdr:x>
      <cdr:y>0.25344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1D2C5F20-77CF-7590-2DFA-F9A7FD3281B2}"/>
            </a:ext>
          </a:extLst>
        </cdr:cNvPr>
        <cdr:cNvSpPr txBox="1"/>
      </cdr:nvSpPr>
      <cdr:spPr>
        <a:xfrm xmlns:a="http://schemas.openxmlformats.org/drawingml/2006/main">
          <a:off x="6220367" y="335088"/>
          <a:ext cx="834215" cy="542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0.38726</cdr:x>
      <cdr:y>0.27758</cdr:y>
    </cdr:from>
    <cdr:to>
      <cdr:x>0.41829</cdr:x>
      <cdr:y>0.33351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C71633-9939-FB5D-FD17-F192A7255F04}"/>
            </a:ext>
          </a:extLst>
        </cdr:cNvPr>
        <cdr:cNvSpPr txBox="1"/>
      </cdr:nvSpPr>
      <cdr:spPr>
        <a:xfrm xmlns:a="http://schemas.openxmlformats.org/drawingml/2006/main">
          <a:off x="3260688" y="893427"/>
          <a:ext cx="261269" cy="18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0.05758</cdr:x>
      <cdr:y>0.20374</cdr:y>
    </cdr:from>
    <cdr:to>
      <cdr:x>0.08582</cdr:x>
      <cdr:y>0.29655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3D64C6F6-1926-1AB2-DF38-7D77E7B6D3B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4811" y="655762"/>
          <a:ext cx="237765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0.20789</cdr:x>
      <cdr:y>0.25719</cdr:y>
    </cdr:from>
    <cdr:to>
      <cdr:x>0.23613</cdr:x>
      <cdr:y>0.35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B2CB5DE0-556C-A1FC-6242-DE02D7827E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50423" y="827796"/>
          <a:ext cx="237765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59F5-8C93-46A9-83DF-A9A0FC274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6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n-US" baseline="0" dirty="0"/>
              <a:t> v</a:t>
            </a:r>
            <a:r>
              <a:rPr lang="en-US" dirty="0"/>
              <a:t>olume for May 459.</a:t>
            </a:r>
            <a:r>
              <a:rPr lang="en-US" baseline="0" dirty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 GYN TA</a:t>
            </a:r>
            <a:r>
              <a:rPr lang="en-US" baseline="0" dirty="0"/>
              <a:t>T is due to staffing issues at YSM, extended leaves, vacations, and cross training in processing. May impact June.</a:t>
            </a:r>
          </a:p>
          <a:p>
            <a:r>
              <a:rPr lang="en-US" baseline="0" dirty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!CAP%20Regulatory\QA\AP%20QA%20Meetings\2022\2022%20Quality%20of%20Slide%20Performance%20Log\June%202022%20Daily%20Performance%20Log.pdf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!%20AP%20QA\AP%20QA%20Meetings\2023\2023%20Tissue%20processor%20verification%20and%20monthly%20data%20logs\December%202023%20Tissue%20processor%20verification.pd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2023\2023%20AGENDA%20&amp;%20MEETING%20MINUTES\November%2015,%202023\minutes%20for%20month%20of%20September%20held%20on%20October%2018th%202023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4" Type="http://schemas.openxmlformats.org/officeDocument/2006/relationships/hyperlink" Target="file:///\\Ynhh.org\src\BH%20-%20Laboratory\AP%20-%20BH%2038030\!%20AP%20QA\AP%20QA%20Meetings\2023\2023%20AGENDA%20&amp;%20MEETING%20MINUTES\January%2017,%202024\minutes%20for%20month%20of%20November%20held%20on%20December%2020th%202023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!%20AP%20QA\AP%20QA%20Meetings\2023\2023%205%20audit%20cases%20monthly\December%202023%20Audit%20case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%20-%20BH%2038030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Irreplaceable%20Specimen%20Templates\IS%20Update%20for%20BH%20goals%202023%20presentations\IS%20Update%20for%20BH%20goals%20month%20of%20November%202023.pptx" TargetMode="External"/><Relationship Id="rId2" Type="http://schemas.openxmlformats.org/officeDocument/2006/relationships/hyperlink" Target="file:///\\Ynhh.org\src\BH%20-%20Laboratory\AP%20-%20BH%2038030\!%20AP%20QA\AP%20QA%20Meetings\Irreplaceable%20Specimen%20Templates\IS%20Update%20for%20BH%20goals%202023%20presentations\IS%20Update%20for%20BH%20goals%20month%20of%20December%202023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2023\2023%20Consensus%20Conference%20Daily%20Log\December%202023%20Consensus.pdf" TargetMode="External"/><Relationship Id="rId2" Type="http://schemas.openxmlformats.org/officeDocument/2006/relationships/hyperlink" Target="file:///\\Ynhh.org\src\BH%20-%20Laboratory\AP%20-%20BH%2038030\!%20AP%20QA\AP%20QA%20Meetings\2023\2023%20AGENDA%20&amp;%20MEETING%20MINUTES\January%2017,%202024\ANATOMIC%20QA%20January%2023%202024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%20-%20BH%2038030\!%20AP%20QA\AP%20QA%20Meetings\2023\2023%20AGENDA%20&amp;%20MEETING%20MINUTES\November%2015,%202023\ANATOMIC%20QA%20November%2028%202023%20final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BRIDGEPORT HOSPITAL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sz="3600" dirty="0">
                <a:solidFill>
                  <a:schemeClr val="accent5"/>
                </a:solidFill>
              </a:rPr>
              <a:t>BC &amp; MC</a:t>
            </a:r>
            <a:r>
              <a:rPr lang="en-US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</a:p>
          <a:p>
            <a:r>
              <a:rPr lang="en-US" b="1" dirty="0"/>
              <a:t>QUALITY ASSURANCE MEETING </a:t>
            </a:r>
          </a:p>
          <a:p>
            <a:r>
              <a:rPr lang="en-US" b="1" dirty="0"/>
              <a:t>January 23, 2024</a:t>
            </a:r>
          </a:p>
          <a:p>
            <a:r>
              <a:rPr lang="en-US" b="1" dirty="0"/>
              <a:t>for the Month of December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A86E-F929-995A-D3E0-612D0AF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Breast Biopsy TAT 80% &lt;/= 2 business days (received to sign out)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955A-C421-F6AE-7143-0C8C0862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F027A0-9113-C6E0-DC00-09857C19A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529191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5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945-3E18-7DE2-FB38-EAD031B8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Prostate TAT (received to sign out) % &lt;=5 business days (track)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5C41B-6A8A-88C1-22CE-CF481FD4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1D5D1C-2135-E6F0-04AC-010CC1189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335648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81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8A63-646A-C35A-249B-4FD8CFAB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76" y="423199"/>
            <a:ext cx="7886700" cy="458657"/>
          </a:xfrm>
        </p:spPr>
        <p:txBody>
          <a:bodyPr>
            <a:normAutofit/>
          </a:bodyPr>
          <a:lstStyle/>
          <a:p>
            <a:r>
              <a:rPr lang="en-US" sz="2400" b="1" dirty="0"/>
              <a:t>2023 Lung TAT (received to sign out) 90% &lt;= 2 business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B19B-35AE-D4DA-B819-D3B74C40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709C4E-0FE5-2C48-B6C1-688B91A4D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08930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Contaminant/Floater/Extraneous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Contaminants by Month</a:t>
            </a:r>
            <a:br>
              <a:rPr lang="en-US" dirty="0"/>
            </a:br>
            <a:r>
              <a:rPr lang="en-US" sz="2000" dirty="0"/>
              <a:t>12/31/2022-12/31/2023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551122"/>
              </p:ext>
            </p:extLst>
          </p:nvPr>
        </p:nvGraphicFramePr>
        <p:xfrm>
          <a:off x="362053" y="3051542"/>
          <a:ext cx="8419894" cy="32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 5</a:t>
            </a:r>
            <a:r>
              <a:rPr lang="en-US" b="1" dirty="0"/>
              <a:t> of 1,877  cases    </a:t>
            </a:r>
            <a:r>
              <a:rPr lang="en-US" b="1" dirty="0">
                <a:highlight>
                  <a:srgbClr val="FFFF00"/>
                </a:highlight>
              </a:rPr>
              <a:t>(0.27%)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 of 8,322 blocks   </a:t>
            </a:r>
            <a:r>
              <a:rPr lang="en-US" b="1" dirty="0">
                <a:highlight>
                  <a:srgbClr val="FF00FF"/>
                </a:highlight>
              </a:rPr>
              <a:t>(0.06%)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 of 15,312 slides  </a:t>
            </a:r>
            <a:r>
              <a:rPr lang="en-US" b="1" dirty="0">
                <a:highlight>
                  <a:srgbClr val="00FF00"/>
                </a:highlight>
              </a:rPr>
              <a:t>(0.03%)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3A431-5E5D-245A-6F20-BDE7F610B351}"/>
              </a:ext>
            </a:extLst>
          </p:cNvPr>
          <p:cNvSpPr txBox="1"/>
          <p:nvPr/>
        </p:nvSpPr>
        <p:spPr>
          <a:xfrm>
            <a:off x="509213" y="2500847"/>
            <a:ext cx="813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1.5% of cases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0.8% of blocks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0.6% of 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Gephardt GN,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RJ. Extraneous tissue in surgical pathology: a College of American Pathologists Q-Probes study of 275 laboratories.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1996 Nov; 120(11):1009-14.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2D720-311A-BB80-690F-12D4DDFF5E7A}"/>
              </a:ext>
            </a:extLst>
          </p:cNvPr>
          <p:cNvSpPr txBox="1"/>
          <p:nvPr/>
        </p:nvSpPr>
        <p:spPr>
          <a:xfrm>
            <a:off x="759125" y="6418217"/>
            <a:ext cx="7048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Microtomy </a:t>
            </a:r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December  2023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647581"/>
              </p:ext>
            </p:extLst>
          </p:nvPr>
        </p:nvGraphicFramePr>
        <p:xfrm>
          <a:off x="94891" y="906087"/>
          <a:ext cx="8829598" cy="70705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74471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DA91E6-1E89-878E-C060-F2B2DD9B8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08477"/>
              </p:ext>
            </p:extLst>
          </p:nvPr>
        </p:nvGraphicFramePr>
        <p:xfrm>
          <a:off x="94891" y="1613140"/>
          <a:ext cx="8851886" cy="50204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58846">
                  <a:extLst>
                    <a:ext uri="{9D8B030D-6E8A-4147-A177-3AD203B41FA5}">
                      <a16:colId xmlns:a16="http://schemas.microsoft.com/office/drawing/2014/main" val="10048149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42490955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70284729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3799584461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576747154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2618983700"/>
                    </a:ext>
                  </a:extLst>
                </a:gridCol>
                <a:gridCol w="705395">
                  <a:extLst>
                    <a:ext uri="{9D8B030D-6E8A-4147-A177-3AD203B41FA5}">
                      <a16:colId xmlns:a16="http://schemas.microsoft.com/office/drawing/2014/main" val="175827988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925994319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577610413"/>
                    </a:ext>
                  </a:extLst>
                </a:gridCol>
                <a:gridCol w="1152606">
                  <a:extLst>
                    <a:ext uri="{9D8B030D-6E8A-4147-A177-3AD203B41FA5}">
                      <a16:colId xmlns:a16="http://schemas.microsoft.com/office/drawing/2014/main" val="608200501"/>
                    </a:ext>
                  </a:extLst>
                </a:gridCol>
              </a:tblGrid>
              <a:tr h="100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Esophagus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Duodenum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Prelab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extLst>
                  <a:ext uri="{0D108BD9-81ED-4DB2-BD59-A6C34878D82A}">
                    <a16:rowId xmlns:a16="http://schemas.microsoft.com/office/drawing/2014/main" val="3203948910"/>
                  </a:ext>
                </a:extLst>
              </a:tr>
              <a:tr h="100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Esophagus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Columnar tissue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Prelab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extLst>
                  <a:ext uri="{0D108BD9-81ED-4DB2-BD59-A6C34878D82A}">
                    <a16:rowId xmlns:a16="http://schemas.microsoft.com/office/drawing/2014/main" val="653281273"/>
                  </a:ext>
                </a:extLst>
              </a:tr>
              <a:tr h="100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Stomach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Squamous tissue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Prelab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extLst>
                  <a:ext uri="{0D108BD9-81ED-4DB2-BD59-A6C34878D82A}">
                    <a16:rowId xmlns:a16="http://schemas.microsoft.com/office/drawing/2014/main" val="166569672"/>
                  </a:ext>
                </a:extLst>
              </a:tr>
              <a:tr h="100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Atrophic oxyntic mucosa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Prelab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extLst>
                  <a:ext uri="{0D108BD9-81ED-4DB2-BD59-A6C34878D82A}">
                    <a16:rowId xmlns:a16="http://schemas.microsoft.com/office/drawing/2014/main" val="1024955566"/>
                  </a:ext>
                </a:extLst>
              </a:tr>
              <a:tr h="100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Adipose tissue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Microtomy/</a:t>
                      </a:r>
                      <a:r>
                        <a:rPr lang="en-US" sz="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waterbath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b"/>
                </a:tc>
                <a:extLst>
                  <a:ext uri="{0D108BD9-81ED-4DB2-BD59-A6C34878D82A}">
                    <a16:rowId xmlns:a16="http://schemas.microsoft.com/office/drawing/2014/main" val="2790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8C72-9021-C7C9-7071-773D3C0F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2023 Contaminants/ Floaters  Bridgeport Hospital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69DA-48E3-66DF-4300-C09AFE94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D398EB-B0F3-5BA4-4A45-03D88DC0B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494747"/>
              </p:ext>
            </p:extLst>
          </p:nvPr>
        </p:nvGraphicFramePr>
        <p:xfrm>
          <a:off x="628650" y="861911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51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90</a:t>
            </a:r>
            <a:r>
              <a:rPr lang="en-US" sz="3600" b="1" dirty="0"/>
              <a:t> CONTAMINANTS IN BLOCKS</a:t>
            </a:r>
            <a:br>
              <a:rPr lang="en-US" sz="3600" b="1" dirty="0"/>
            </a:br>
            <a:r>
              <a:rPr lang="en-US" sz="1650" dirty="0"/>
              <a:t> </a:t>
            </a:r>
            <a:br>
              <a:rPr lang="en-US" sz="1650" dirty="0"/>
            </a:br>
            <a:r>
              <a:rPr lang="en-US" sz="1650" dirty="0"/>
              <a:t> (</a:t>
            </a:r>
            <a:r>
              <a:rPr lang="en-US" sz="1650" dirty="0">
                <a:solidFill>
                  <a:srgbClr val="FF7575"/>
                </a:solidFill>
              </a:rPr>
              <a:t>01/01/2020- 12/31/2023</a:t>
            </a:r>
            <a:r>
              <a:rPr lang="en-US" sz="165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88556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6815"/>
            <a:ext cx="7886700" cy="2398143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H&amp;E Performance 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9108"/>
            <a:ext cx="7886700" cy="2660651"/>
          </a:xfrm>
        </p:spPr>
        <p:txBody>
          <a:bodyPr/>
          <a:lstStyle/>
          <a:p>
            <a:r>
              <a:rPr lang="en-US" dirty="0"/>
              <a:t>Starting December 2023, the Daily Slide Quality Log is part of the Daily Consensus Conference 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7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 - BH 38030\! AP QA\AP QA Meetings\2023\2023 Tissue processor verification and monthly data logs\December 2023 Tissue processor verification.pdf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>
                <a:hlinkClick r:id="rId4" action="ppaction://hlinkfile"/>
              </a:rPr>
              <a:t>\\Ynhh.org\src\BH - Laboratory\AP - BH 38030\! AP QA\AP QA Meetings\2023\2023 AGENDA &amp; MEETING MINUTES\January 17, 2024\minutes for month of November held on December 20th 2023.docx</a:t>
            </a:r>
            <a:endParaRPr lang="en-US" dirty="0">
              <a:hlinkClick r:id="rId5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200" dirty="0"/>
              <a:t>Internal Audits / Corrective Action Plan</a:t>
            </a:r>
            <a:br>
              <a:rPr lang="en-US" sz="4200" dirty="0"/>
            </a:br>
            <a:r>
              <a:rPr lang="en-US" sz="4200" dirty="0"/>
              <a:t> 3 Consecutive Cases Biweekly 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72706-AC60-8756-92C8-53D60A1C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6079"/>
            <a:ext cx="7886700" cy="3420884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 - BH 38030\! AP QA\AP QA Meetings\2023\2023 5 audit cases monthly\December 2023 Audit cases.pdf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Challenges and Opportunities</a:t>
            </a:r>
            <a:br>
              <a:rPr lang="en-US" sz="4900" dirty="0"/>
            </a:br>
            <a:r>
              <a:rPr lang="en-US" sz="4900" dirty="0"/>
              <a:t> for Improvement</a:t>
            </a:r>
            <a:br>
              <a:rPr lang="en-US" sz="4900" dirty="0"/>
            </a:br>
            <a:r>
              <a:rPr lang="en-US" sz="4900" dirty="0"/>
              <a:t> Anatomic Pathology</a:t>
            </a:r>
            <a:br>
              <a:rPr lang="en-US" dirty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/>
              <a:t>Histology Processing Issues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707854"/>
              </p:ext>
            </p:extLst>
          </p:nvPr>
        </p:nvGraphicFramePr>
        <p:xfrm>
          <a:off x="0" y="1468192"/>
          <a:ext cx="9144000" cy="538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/>
              <a:t>Histology Processing Issues</a:t>
            </a:r>
            <a:endParaRPr lang="en-US" sz="45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E48CFA-1913-43FD-989E-80AE82C6768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56290"/>
              </p:ext>
            </p:extLst>
          </p:nvPr>
        </p:nvGraphicFramePr>
        <p:xfrm>
          <a:off x="-1" y="1429555"/>
          <a:ext cx="9141713" cy="5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SENT TO YSM FOR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00791"/>
              </p:ext>
            </p:extLst>
          </p:nvPr>
        </p:nvGraphicFramePr>
        <p:xfrm>
          <a:off x="478971" y="217714"/>
          <a:ext cx="8229600" cy="650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56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022551"/>
              </p:ext>
            </p:extLst>
          </p:nvPr>
        </p:nvGraphicFramePr>
        <p:xfrm>
          <a:off x="470263" y="243840"/>
          <a:ext cx="8238308" cy="647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47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2875"/>
              </p:ext>
            </p:extLst>
          </p:nvPr>
        </p:nvGraphicFramePr>
        <p:xfrm>
          <a:off x="450574" y="251791"/>
          <a:ext cx="8269356" cy="638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72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BA7FA-49DA-0C84-6586-6841DBAD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5" y="251791"/>
            <a:ext cx="8229600" cy="64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/>
              <a:t>Competency Checklist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 dirty="0">
                <a:hlinkClick r:id="rId2" action="ppaction://hlinkfile"/>
              </a:rPr>
              <a:t>\\Ynhh.org\src\BH - Laboratory\AP - BH 38030\!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58" y="356418"/>
            <a:ext cx="8110818" cy="696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BC &amp; MC AP  VOLUME</a:t>
            </a:r>
            <a:r>
              <a:rPr lang="en-US" sz="2200" b="1" dirty="0"/>
              <a:t>( January- November 2023)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076" y="6301601"/>
            <a:ext cx="2057400" cy="365125"/>
          </a:xfrm>
        </p:spPr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340B7-4DC5-3F3F-7531-1520A2CC2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361255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Policy and Procedures for signature Review (ongoing)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equipment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\\Ynhh.org\bh\Laboratory\AP - BH 38030\Maintenance &amp; Service Reports\Current Instrument List.xlsx</a:t>
            </a:r>
            <a:endParaRPr lang="en-US" dirty="0"/>
          </a:p>
          <a:p>
            <a:pPr lvl="0"/>
            <a:r>
              <a:rPr lang="en-US" dirty="0"/>
              <a:t>Significant issues</a:t>
            </a:r>
            <a:endParaRPr lang="en-US" sz="2400" dirty="0"/>
          </a:p>
          <a:p>
            <a:pPr lvl="1"/>
            <a:r>
              <a:rPr lang="en-US" sz="1300" dirty="0"/>
              <a:t> Summary of the Anatomic Pathology Quality Assurance meeting will be presented at Quality Council and Professional and Quality Committee of the Board, and at every full Board meeting, with a more in depth discussion of any significant issues (every six months).Confirm Minutes from Quality Council and Professional and Quality Committee of the Board – Laura Buhlmann.</a:t>
            </a:r>
          </a:p>
          <a:p>
            <a:pPr marL="0" lv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P&amp;Q and Quality council- replaced by CRSQ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exact wording from the AOC: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“A summary of the monthly AP QA meeting will be presented monthly at Quality Council and P&amp;Q Committee of the Board and at every Board meeting with a more in depth discussion of any significant issues,</a:t>
            </a:r>
            <a:r>
              <a:rPr lang="en-US" sz="1900" b="1" u="sng" dirty="0">
                <a:solidFill>
                  <a:srgbClr val="FF0000"/>
                </a:solidFill>
              </a:rPr>
              <a:t> for at least one year”.</a:t>
            </a:r>
            <a:endParaRPr lang="en-US" sz="1900" dirty="0">
              <a:solidFill>
                <a:srgbClr val="FF0000"/>
              </a:solidFill>
            </a:endParaRPr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Non-Conforming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pres?slideindex=1&amp;slidetitle="/>
              </a:rPr>
              <a:t>\\Ynhh.org\src\BH - Laboratory\AP - BH 38030\! AP QA\AP QA Meetings\Irreplaceable Specimen Templates\IS Update for BH goals 2023 presentations\IS Update for BH goals month of December 2023.pptx</a:t>
            </a:r>
            <a:endParaRPr lang="en-US" dirty="0">
              <a:hlinkClick r:id="rId3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New 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Align QA metrics with System  for 2024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Personnel Update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Pathology Candidate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Students (HTL, HT, PA)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BRIDGEPORT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Histology):</a:t>
            </a:r>
          </a:p>
          <a:p>
            <a:pPr lvl="0"/>
            <a:r>
              <a:rPr lang="en-US" dirty="0">
                <a:hlinkClick r:id="rId2" action="ppaction://hlinkfile"/>
              </a:rPr>
              <a:t>\\Ynhh.org\src\BH - Laboratory\AP - BH 38030\! AP QA\AP QA Meetings\2023\2023 AGENDA &amp; MEETING MINUTES\January 17, 2024\ANATOMIC QA January 23 2024.docx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\\Ynhh.org\src\BH - Laboratory\AP - BH 38030\! AP QA\AP QA Meetings\2023\2023 Consensus Conference Daily Log\December 2023 Consensus.pdf</a:t>
            </a:r>
            <a:endParaRPr lang="en-US" dirty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en-US" sz="2200" b="1" dirty="0">
                <a:highlight>
                  <a:srgbClr val="FFFF00"/>
                </a:highlight>
              </a:rPr>
              <a:t>Milford Campus </a:t>
            </a:r>
            <a:br>
              <a:rPr lang="en-US" sz="2200" b="1" dirty="0">
                <a:highlight>
                  <a:srgbClr val="FFFF00"/>
                </a:highlight>
              </a:rPr>
            </a:br>
            <a:r>
              <a:rPr lang="de-DE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December 2023 Frozen Stats</a:t>
            </a:r>
            <a:br>
              <a:rPr lang="de-DE" sz="2200" dirty="0">
                <a:solidFill>
                  <a:srgbClr val="00B0F0"/>
                </a:solidFill>
                <a:highlight>
                  <a:srgbClr val="FFFF00"/>
                </a:highlight>
              </a:rPr>
            </a:b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-Frozen: 0	 	 					- Parts that Meet Threshold: 	 0	              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-Blocks:	 0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-Touch Preps:    0		     			-% of Parts that Meets Threshold: 0%   		               	-Cases:	 		0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of 20 min./ block 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				</a:t>
            </a:r>
            <a:r>
              <a:rPr lang="en-US" b="1" dirty="0"/>
              <a:t>	Number of discrepancies: 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B7C995-84C1-5B1F-AD4E-BE291223C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382565"/>
              </p:ext>
            </p:extLst>
          </p:nvPr>
        </p:nvGraphicFramePr>
        <p:xfrm>
          <a:off x="783771" y="3291841"/>
          <a:ext cx="7393578" cy="304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573" y="50699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5705"/>
            <a:ext cx="7886700" cy="804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Biopsies TAT Within 2 Days (FY23)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369127"/>
            <a:ext cx="18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  % Benchmark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1A2C00C9-F939-DD5F-3FC1-D31D92582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409107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40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Non-</a:t>
            </a:r>
            <a:r>
              <a:rPr lang="en-US" sz="4000" b="1" dirty="0" err="1"/>
              <a:t>Gyn</a:t>
            </a:r>
            <a:r>
              <a:rPr lang="en-US" sz="4000" b="1" dirty="0"/>
              <a:t> Case Volume &amp; TAT ≤ 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08965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7AB4-6A03-FD57-7D7A-A4AE2306F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 </a:t>
            </a:r>
            <a:br>
              <a:rPr lang="en-US" dirty="0"/>
            </a:br>
            <a:r>
              <a:rPr lang="en-US" dirty="0"/>
              <a:t>SYSTEM QUALITY METRIC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7223-C258-3110-E66F-9A4949397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E1EBC-7714-9DA3-49A9-66F18E08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2F93-7F2F-97F9-8569-9D0DEB49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/>
              <a:t>GI Biopsy TAT 80% &lt;/= 2 business days (received to sign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78B4-3B87-7B1D-E753-E37C391A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75E0D2-04EF-B776-B461-D3BAAEE01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40908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37985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90949</TotalTime>
  <Words>1179</Words>
  <Application>Microsoft Office PowerPoint</Application>
  <PresentationFormat>On-screen Show (4:3)</PresentationFormat>
  <Paragraphs>232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Office Theme</vt:lpstr>
      <vt:lpstr>Custom Design</vt:lpstr>
      <vt:lpstr>Organic</vt:lpstr>
      <vt:lpstr>BRIDGEPORT HOSPITAL  (BC &amp; MC) </vt:lpstr>
      <vt:lpstr>OLD BUSINESS</vt:lpstr>
      <vt:lpstr>BC &amp; MC AP  VOLUME( January- November 2023)</vt:lpstr>
      <vt:lpstr>BRIDGEPORT CAMPUS </vt:lpstr>
      <vt:lpstr> Milford Campus  December 2023 Frozen Stats  </vt:lpstr>
      <vt:lpstr>Biopsies TAT Within 2 Days (FY23)</vt:lpstr>
      <vt:lpstr>Non-Gyn Case Volume &amp; TAT ≤ 5 Days</vt:lpstr>
      <vt:lpstr>2023  SYSTEM QUALITY METRIC </vt:lpstr>
      <vt:lpstr>GI Biopsy TAT 80% &lt;/= 2 business days (received to sign out)</vt:lpstr>
      <vt:lpstr>Breast Biopsy TAT 80% &lt;/= 2 business days (received to sign out) </vt:lpstr>
      <vt:lpstr>Prostate TAT (received to sign out) % &lt;=5 business days (track)</vt:lpstr>
      <vt:lpstr>2023 Lung TAT (received to sign out) 90% &lt;= 2 business days</vt:lpstr>
      <vt:lpstr>Contaminant/Floater/Extraneous </vt:lpstr>
      <vt:lpstr>Contaminants by Month 12/31/2022-12/31/2023</vt:lpstr>
      <vt:lpstr>Type of Floater  &amp; Site of Contamination December  2023</vt:lpstr>
      <vt:lpstr>2023 Contaminants/ Floaters  Bridgeport Hospital   </vt:lpstr>
      <vt:lpstr>90 CONTAMINANTS IN BLOCKS    (01/01/2020- 12/31/2023)</vt:lpstr>
      <vt:lpstr>H&amp;E Performance Log</vt:lpstr>
      <vt:lpstr>Tissue Processor Verification </vt:lpstr>
      <vt:lpstr> Internal Audits / Corrective Action Plan  3 Consecutive Cases Biweekly   </vt:lpstr>
      <vt:lpstr>    Challenges and Opportunities  for Improvement  Anatomic Pathology (Before Final Dx)</vt:lpstr>
      <vt:lpstr>Histology Processing Issues</vt:lpstr>
      <vt:lpstr>Histology Processing Issues</vt:lpstr>
      <vt:lpstr>CYTOLOGY SPECIMENS</vt:lpstr>
      <vt:lpstr>PowerPoint Presentation</vt:lpstr>
      <vt:lpstr>PowerPoint Presentation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914</cp:revision>
  <cp:lastPrinted>2022-05-19T16:33:50Z</cp:lastPrinted>
  <dcterms:created xsi:type="dcterms:W3CDTF">2020-10-08T13:59:36Z</dcterms:created>
  <dcterms:modified xsi:type="dcterms:W3CDTF">2024-01-23T17:42:36Z</dcterms:modified>
</cp:coreProperties>
</file>