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0" r:id="rId5"/>
    <p:sldId id="258" r:id="rId6"/>
    <p:sldId id="259" r:id="rId7"/>
    <p:sldId id="262" r:id="rId8"/>
    <p:sldId id="261" r:id="rId9"/>
    <p:sldId id="273" r:id="rId10"/>
    <p:sldId id="260" r:id="rId11"/>
    <p:sldId id="264" r:id="rId12"/>
    <p:sldId id="269" r:id="rId13"/>
    <p:sldId id="265" r:id="rId14"/>
    <p:sldId id="266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3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3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D932-506B-4FA1-A913-C42E54F57A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8395-FE5C-4C2E-B0AA-4DBB31F4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SARS-CoV-2 qPCR Assay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Scientific Primer</a:t>
            </a:r>
          </a:p>
        </p:txBody>
      </p:sp>
    </p:spTree>
    <p:extLst>
      <p:ext uri="{BB962C8B-B14F-4D97-AF65-F5344CB8AC3E}">
        <p14:creationId xmlns:p14="http://schemas.microsoft.com/office/powerpoint/2010/main" val="21722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8DE04-0099-487F-8E53-BFFDA687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39" y="5163262"/>
            <a:ext cx="1296140" cy="8096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A98359-2A1A-4B2F-BB90-9E4D85E95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6567" y="998213"/>
            <a:ext cx="5813728" cy="5178749"/>
          </a:xfrm>
        </p:spPr>
      </p:pic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9E912D1-0F6F-4901-A8BF-7245CA1547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3418688"/>
              </p:ext>
            </p:extLst>
          </p:nvPr>
        </p:nvGraphicFramePr>
        <p:xfrm>
          <a:off x="6354033" y="2055375"/>
          <a:ext cx="4851400" cy="27432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1838786025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75720888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72947673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Baltimore 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Virus Families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847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Adenovirus, Herpesvirus, Poxvirus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Herpes, Chicken Pox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029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Parvovirus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408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Reovirus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Rotavirus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26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Coronavirus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Picornavirus, Togavirus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SARS-CoV-2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3752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Orthomyxovirus, Rhapdovirus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Influenza, Rabies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159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Retrovirus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992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Hepadnavirus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Hepatitis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83034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90" y="365125"/>
            <a:ext cx="6062709" cy="1325563"/>
          </a:xfrm>
        </p:spPr>
        <p:txBody>
          <a:bodyPr/>
          <a:lstStyle/>
          <a:p>
            <a:pPr algn="ctr"/>
            <a:r>
              <a:rPr lang="en-US" dirty="0"/>
              <a:t>Viral Life 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92DF2-A15C-4C0F-BD50-C5315A2BAEFA}"/>
              </a:ext>
            </a:extLst>
          </p:cNvPr>
          <p:cNvSpPr txBox="1"/>
          <p:nvPr/>
        </p:nvSpPr>
        <p:spPr>
          <a:xfrm>
            <a:off x="8096435" y="5557421"/>
            <a:ext cx="249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Reverse Transcriptase!!!</a:t>
            </a:r>
          </a:p>
        </p:txBody>
      </p:sp>
    </p:spTree>
    <p:extLst>
      <p:ext uri="{BB962C8B-B14F-4D97-AF65-F5344CB8AC3E}">
        <p14:creationId xmlns:p14="http://schemas.microsoft.com/office/powerpoint/2010/main" val="135461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9EAA76-204D-439B-8A0B-7685E21E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Nucleic Acid Extraction</a:t>
            </a:r>
            <a:b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39BA18-051B-4AE6-B02A-29438510C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403" y="3835021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to take a nasal swab and isolate RNA</a:t>
            </a:r>
          </a:p>
        </p:txBody>
      </p:sp>
    </p:spTree>
    <p:extLst>
      <p:ext uri="{BB962C8B-B14F-4D97-AF65-F5344CB8AC3E}">
        <p14:creationId xmlns:p14="http://schemas.microsoft.com/office/powerpoint/2010/main" val="334300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419B3-BE9C-4E04-A6CC-FE3F985E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MagMAX</a:t>
            </a:r>
            <a:r>
              <a:rPr lang="en-US" dirty="0"/>
              <a:t>™ RNA Isolation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34946-C4DB-437A-9DAA-FDDCC0479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03375"/>
          </a:xfrm>
        </p:spPr>
        <p:txBody>
          <a:bodyPr/>
          <a:lstStyle/>
          <a:p>
            <a:r>
              <a:rPr lang="en-US" dirty="0"/>
              <a:t>Binding Solution</a:t>
            </a:r>
          </a:p>
          <a:p>
            <a:pPr lvl="1"/>
            <a:r>
              <a:rPr lang="en-US" dirty="0"/>
              <a:t>Guanidine Thiocyanate</a:t>
            </a:r>
          </a:p>
          <a:p>
            <a:pPr lvl="2"/>
            <a:r>
              <a:rPr lang="en-US" dirty="0"/>
              <a:t>Denature proteins (including RNase)</a:t>
            </a:r>
          </a:p>
          <a:p>
            <a:pPr lvl="2"/>
            <a:r>
              <a:rPr lang="en-US" dirty="0"/>
              <a:t>Lyse viral capsids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55F1FFA-9D4B-46F5-84E2-E0B32BB011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4447" y="4068147"/>
            <a:ext cx="9770706" cy="2621992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1AAE91A-8930-4F3A-B785-D2A3C8040D7E}"/>
              </a:ext>
            </a:extLst>
          </p:cNvPr>
          <p:cNvSpPr txBox="1">
            <a:spLocks/>
          </p:cNvSpPr>
          <p:nvPr/>
        </p:nvSpPr>
        <p:spPr>
          <a:xfrm>
            <a:off x="6172202" y="1825625"/>
            <a:ext cx="5181600" cy="224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Beads</a:t>
            </a:r>
          </a:p>
          <a:p>
            <a:pPr lvl="1"/>
            <a:r>
              <a:rPr lang="en-US" dirty="0"/>
              <a:t>Paramagnetic</a:t>
            </a:r>
          </a:p>
          <a:p>
            <a:pPr lvl="1"/>
            <a:r>
              <a:rPr lang="en-US" dirty="0"/>
              <a:t>Silica?</a:t>
            </a:r>
          </a:p>
          <a:p>
            <a:pPr lvl="2"/>
            <a:r>
              <a:rPr lang="en-US" dirty="0"/>
              <a:t>High affinity for nucleic acids in alkaline and high salt solution</a:t>
            </a:r>
          </a:p>
          <a:p>
            <a:pPr lvl="2"/>
            <a:r>
              <a:rPr lang="en-US" dirty="0"/>
              <a:t>Elute in hyposmotic solution </a:t>
            </a:r>
          </a:p>
        </p:txBody>
      </p:sp>
    </p:spTree>
    <p:extLst>
      <p:ext uri="{BB962C8B-B14F-4D97-AF65-F5344CB8AC3E}">
        <p14:creationId xmlns:p14="http://schemas.microsoft.com/office/powerpoint/2010/main" val="90927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5140C-CB9A-4742-95A1-8320D7B2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PCR &amp; RT-qPCR</a:t>
            </a:r>
            <a:b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690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ADCDA-2F91-4682-A3D1-C4508B01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Polymerase Chain Reaction (PCR)?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26A96-337A-4956-BCCB-1EABAB7F6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625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DNA Polymerase</a:t>
            </a:r>
            <a:r>
              <a:rPr lang="en-US" dirty="0"/>
              <a:t> – Enzyme used in DNA replication, can also have exonuclease activity</a:t>
            </a:r>
          </a:p>
          <a:p>
            <a:pPr marL="0" indent="0">
              <a:buNone/>
            </a:pPr>
            <a:r>
              <a:rPr lang="en-US" b="1" i="1" dirty="0"/>
              <a:t>Taq</a:t>
            </a:r>
            <a:r>
              <a:rPr lang="en-US" dirty="0"/>
              <a:t> – Thermostable polymerase derived from </a:t>
            </a:r>
            <a:r>
              <a:rPr lang="en-US" i="1" dirty="0"/>
              <a:t>Thermus Aquaticus</a:t>
            </a:r>
          </a:p>
          <a:p>
            <a:pPr marL="0" indent="0">
              <a:buNone/>
            </a:pPr>
            <a:r>
              <a:rPr lang="en-US" b="1" dirty="0"/>
              <a:t>Hot Start</a:t>
            </a:r>
            <a:r>
              <a:rPr lang="en-US" dirty="0"/>
              <a:t> – Taq Polymerase with a reversable inhibitor that is released at higher temperatures, Reduces non-specific amplification and allows reactions to be set up at room temperature</a:t>
            </a:r>
          </a:p>
          <a:p>
            <a:pPr marL="0" indent="0">
              <a:buNone/>
            </a:pPr>
            <a:r>
              <a:rPr lang="en-US" b="1" dirty="0"/>
              <a:t>Multiplex PCR</a:t>
            </a:r>
            <a:r>
              <a:rPr lang="en-US" dirty="0"/>
              <a:t> – Simultaneous amplification of multiple target sequences in a single tube by using multiple primer sets</a:t>
            </a:r>
          </a:p>
        </p:txBody>
      </p:sp>
      <p:pic>
        <p:nvPicPr>
          <p:cNvPr id="4098" name="Picture 2" descr="Polymerase Chain Reaction (PCR)- Principle, Types, Procedure, Animation and Applications">
            <a:extLst>
              <a:ext uri="{FF2B5EF4-FFF2-40B4-BE49-F238E27FC236}">
                <a16:creationId xmlns:a16="http://schemas.microsoft.com/office/drawing/2014/main" id="{823830C0-3A40-462B-AA00-10C3C10560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58" y="2257132"/>
            <a:ext cx="6089342" cy="31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0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E9B9-8BE4-4060-802E-2613C47A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RT-qPCR and TaqMan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F919-88AF-42B2-A523-D4CDF8E626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Transcriptase makes DNA from RNA</a:t>
            </a:r>
          </a:p>
          <a:p>
            <a:r>
              <a:rPr lang="en-US" dirty="0"/>
              <a:t>DNA is used as template for multiplex PCR</a:t>
            </a:r>
          </a:p>
          <a:p>
            <a:r>
              <a:rPr lang="en-US" dirty="0"/>
              <a:t>PCR is modified to include special probes</a:t>
            </a:r>
          </a:p>
          <a:p>
            <a:r>
              <a:rPr lang="en-US" dirty="0"/>
              <a:t>5’-3’ exonuclease activity of Taq breaks covalent bond between fluorophore and quencher</a:t>
            </a:r>
          </a:p>
        </p:txBody>
      </p:sp>
      <p:pic>
        <p:nvPicPr>
          <p:cNvPr id="1026" name="Picture 2" descr="How “Pac-Man” Changed Games And Culture">
            <a:extLst>
              <a:ext uri="{FF2B5EF4-FFF2-40B4-BE49-F238E27FC236}">
                <a16:creationId xmlns:a16="http://schemas.microsoft.com/office/drawing/2014/main" id="{0237BF3D-1975-4D4F-9E96-7834CA07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27" y="230188"/>
            <a:ext cx="460661" cy="4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qMan - an overview | ScienceDirect Topics">
            <a:extLst>
              <a:ext uri="{FF2B5EF4-FFF2-40B4-BE49-F238E27FC236}">
                <a16:creationId xmlns:a16="http://schemas.microsoft.com/office/drawing/2014/main" id="{12658385-6564-4771-AAE8-858008A7F7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41" y="1690688"/>
            <a:ext cx="570094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9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965C-0221-4C03-82ED-9127D913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4" y="2766218"/>
            <a:ext cx="2029287" cy="1325563"/>
          </a:xfrm>
        </p:spPr>
        <p:txBody>
          <a:bodyPr/>
          <a:lstStyle/>
          <a:p>
            <a:r>
              <a:rPr lang="en-US" dirty="0"/>
              <a:t>Results!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08068C-0493-451D-BF3E-ABF28F615B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1737" y="545980"/>
            <a:ext cx="6388526" cy="282267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F6B58D-108F-4261-BEFA-F26EA0E88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01737" y="3757610"/>
            <a:ext cx="6388526" cy="28226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13DF5-628D-4CD6-9A76-34B70D3CBFAB}"/>
              </a:ext>
            </a:extLst>
          </p:cNvPr>
          <p:cNvSpPr txBox="1"/>
          <p:nvPr/>
        </p:nvSpPr>
        <p:spPr>
          <a:xfrm>
            <a:off x="3804716" y="1160529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5FB24-2E03-4E0C-9097-F87AC44B8D12}"/>
              </a:ext>
            </a:extLst>
          </p:cNvPr>
          <p:cNvSpPr txBox="1"/>
          <p:nvPr/>
        </p:nvSpPr>
        <p:spPr>
          <a:xfrm>
            <a:off x="3804715" y="4340214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6388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Cell &amp; Molecular Biology</a:t>
            </a:r>
          </a:p>
          <a:p>
            <a:r>
              <a:rPr lang="en-US" sz="2400">
                <a:solidFill>
                  <a:srgbClr val="000000"/>
                </a:solidFill>
              </a:rPr>
              <a:t>Virology &amp; SARS-CoV-2</a:t>
            </a:r>
          </a:p>
          <a:p>
            <a:r>
              <a:rPr lang="en-US" sz="2400">
                <a:solidFill>
                  <a:srgbClr val="000000"/>
                </a:solidFill>
              </a:rPr>
              <a:t>Nucleic Acid Extraction</a:t>
            </a:r>
          </a:p>
          <a:p>
            <a:r>
              <a:rPr lang="en-US" sz="2400">
                <a:solidFill>
                  <a:srgbClr val="000000"/>
                </a:solidFill>
              </a:rPr>
              <a:t>PCR &amp; qPCR with TaqMan Reagents</a:t>
            </a:r>
          </a:p>
        </p:txBody>
      </p:sp>
    </p:spTree>
    <p:extLst>
      <p:ext uri="{BB962C8B-B14F-4D97-AF65-F5344CB8AC3E}">
        <p14:creationId xmlns:p14="http://schemas.microsoft.com/office/powerpoint/2010/main" val="429275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1EE83F-9543-448A-A975-9DFCECE4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385" y="2345504"/>
            <a:ext cx="3515230" cy="24395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Cell &amp; Molecular Biology</a:t>
            </a:r>
            <a:b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23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BB5F0-E5E7-45C6-A745-12BC5319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cell?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661197-8369-4EBE-B6DE-825301DF7E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cell is the basic structural, functional, and biological unit of all known organisms</a:t>
            </a:r>
          </a:p>
          <a:p>
            <a:r>
              <a:rPr lang="en-US" dirty="0"/>
              <a:t>Contains the fundamental molecules of life and of which all living things are composed</a:t>
            </a:r>
          </a:p>
          <a:p>
            <a:r>
              <a:rPr lang="en-US" dirty="0"/>
              <a:t>A cell is the smallest unit of life</a:t>
            </a:r>
          </a:p>
        </p:txBody>
      </p:sp>
      <p:pic>
        <p:nvPicPr>
          <p:cNvPr id="6146" name="Picture 2" descr="Cells, Tissues, Organs, Organ Systems &amp; Life Functions Package | TpT">
            <a:extLst>
              <a:ext uri="{FF2B5EF4-FFF2-40B4-BE49-F238E27FC236}">
                <a16:creationId xmlns:a16="http://schemas.microsoft.com/office/drawing/2014/main" id="{C17159DF-1CBA-40F1-98F6-DA8B02CF8E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75736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Biology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D5947-0E19-4A35-9094-426C00ADC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DNA</a:t>
            </a:r>
            <a:r>
              <a:rPr lang="en-US" dirty="0"/>
              <a:t> – Deoxyribonucleic Acid, inherited from parents, contains all the information necessary to build and maintain an organism</a:t>
            </a:r>
          </a:p>
          <a:p>
            <a:r>
              <a:rPr lang="en-US" b="1" dirty="0"/>
              <a:t>RNA</a:t>
            </a:r>
            <a:r>
              <a:rPr lang="en-US" dirty="0"/>
              <a:t> – Ribonucleic Acid, typically transcribed from DNA and used as a template for protein synthesis</a:t>
            </a:r>
          </a:p>
          <a:p>
            <a:r>
              <a:rPr lang="en-US" b="1" dirty="0"/>
              <a:t>Nucleus</a:t>
            </a:r>
            <a:r>
              <a:rPr lang="en-US" dirty="0"/>
              <a:t> – Organelle that contains DNA</a:t>
            </a:r>
          </a:p>
          <a:p>
            <a:r>
              <a:rPr lang="en-US" b="1" dirty="0"/>
              <a:t>Ribosome</a:t>
            </a:r>
            <a:r>
              <a:rPr lang="en-US" dirty="0"/>
              <a:t> – Site for protein synthesis from mRNA, located in the cytoplasm outside of the nucleus</a:t>
            </a:r>
          </a:p>
        </p:txBody>
      </p:sp>
      <p:pic>
        <p:nvPicPr>
          <p:cNvPr id="3074" name="Picture 2" descr="eukaryote | Definition, Structure, &amp; Facts | Britannica">
            <a:extLst>
              <a:ext uri="{FF2B5EF4-FFF2-40B4-BE49-F238E27FC236}">
                <a16:creationId xmlns:a16="http://schemas.microsoft.com/office/drawing/2014/main" id="{8E06E19E-C400-49F0-9BF2-66F3E0CF77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33" y="1470516"/>
            <a:ext cx="50051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0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Replication</a:t>
            </a:r>
            <a:r>
              <a:rPr lang="en-US" dirty="0"/>
              <a:t> - Process by which DNA makes a copy of itself during cell division</a:t>
            </a:r>
          </a:p>
          <a:p>
            <a:r>
              <a:rPr lang="en-US" b="1" dirty="0"/>
              <a:t>Transcription</a:t>
            </a:r>
            <a:r>
              <a:rPr lang="en-US" dirty="0"/>
              <a:t> - Process by which DNA is copied into RNA</a:t>
            </a:r>
          </a:p>
          <a:p>
            <a:r>
              <a:rPr lang="en-US" b="1" dirty="0"/>
              <a:t>Translation</a:t>
            </a:r>
            <a:r>
              <a:rPr lang="en-US" dirty="0"/>
              <a:t> – Process by which RNA is used to produce proteins</a:t>
            </a:r>
          </a:p>
        </p:txBody>
      </p:sp>
      <p:pic>
        <p:nvPicPr>
          <p:cNvPr id="1026" name="Picture 2" descr="Definition of transcription - NCI Dictionary of Cancer Terms - National  Cancer Instit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41312"/>
            <a:ext cx="5181600" cy="41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6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100545-99B9-4E17-A541-DFE98D5A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51" y="2413472"/>
            <a:ext cx="4323098" cy="24958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Virology &amp; SARS-CoV-2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892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1ED4-FB70-483B-9BAD-1D90BC1C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virus?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DD79-CD60-448C-BD69-57909953AB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Microscopic parasite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acks the capacity to reproduce itself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Genome packaged in protein capsid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Hijacks a host’s cellular machinery to reproduce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Most abundant life form on Earth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14DC3-FA3D-46B2-8E98-A38E1E1B7C00}"/>
              </a:ext>
            </a:extLst>
          </p:cNvPr>
          <p:cNvSpPr txBox="1"/>
          <p:nvPr/>
        </p:nvSpPr>
        <p:spPr>
          <a:xfrm>
            <a:off x="7316392" y="5470651"/>
            <a:ext cx="289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SARS-CoV-2 Virion</a:t>
            </a:r>
          </a:p>
        </p:txBody>
      </p:sp>
      <p:pic>
        <p:nvPicPr>
          <p:cNvPr id="2052" name="Picture 4" descr="Mining the SARS-CoV-2 Genome for Answers">
            <a:extLst>
              <a:ext uri="{FF2B5EF4-FFF2-40B4-BE49-F238E27FC236}">
                <a16:creationId xmlns:a16="http://schemas.microsoft.com/office/drawing/2014/main" id="{09B8C77C-E966-4C41-A497-2512815647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69132"/>
            <a:ext cx="5181600" cy="409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8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3EB1-8F9F-4F16-BF37-BFCD1A27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8547-E7D3-4A4C-928D-351724C708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E93A4-8014-42A1-BBC9-56381CF299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427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SARS-CoV-2 qPCR Assay</vt:lpstr>
      <vt:lpstr>Outline</vt:lpstr>
      <vt:lpstr>Cell &amp; Molecular Biology </vt:lpstr>
      <vt:lpstr>What is a cell?</vt:lpstr>
      <vt:lpstr>Cellular Biology</vt:lpstr>
      <vt:lpstr>Molecular Biology</vt:lpstr>
      <vt:lpstr>Virology &amp; SARS-CoV-2 </vt:lpstr>
      <vt:lpstr>What is a virus?</vt:lpstr>
      <vt:lpstr>PowerPoint Presentation</vt:lpstr>
      <vt:lpstr>Viral Life Cycles</vt:lpstr>
      <vt:lpstr>Nucleic Acid Extraction </vt:lpstr>
      <vt:lpstr>MagMAX™ RNA Isolation</vt:lpstr>
      <vt:lpstr>PCR &amp; RT-qPCR </vt:lpstr>
      <vt:lpstr>What is Polymerase Chain Reaction (PCR)?</vt:lpstr>
      <vt:lpstr>RT-qPCR and TaqMan Probes</vt:lpstr>
      <vt:lpstr>Results!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qPCR Assay</dc:title>
  <dc:creator>Lab User</dc:creator>
  <cp:lastModifiedBy>Lab User</cp:lastModifiedBy>
  <cp:revision>22</cp:revision>
  <dcterms:created xsi:type="dcterms:W3CDTF">2021-01-12T13:43:15Z</dcterms:created>
  <dcterms:modified xsi:type="dcterms:W3CDTF">2021-01-14T18:37:25Z</dcterms:modified>
</cp:coreProperties>
</file>